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73" r:id="rId2"/>
  </p:sldMasterIdLst>
  <p:notesMasterIdLst>
    <p:notesMasterId r:id="rId118"/>
  </p:notesMasterIdLst>
  <p:handoutMasterIdLst>
    <p:handoutMasterId r:id="rId119"/>
  </p:handoutMasterIdLst>
  <p:sldIdLst>
    <p:sldId id="261" r:id="rId3"/>
    <p:sldId id="257" r:id="rId4"/>
    <p:sldId id="412" r:id="rId5"/>
    <p:sldId id="432" r:id="rId6"/>
    <p:sldId id="433" r:id="rId7"/>
    <p:sldId id="613" r:id="rId8"/>
    <p:sldId id="431" r:id="rId9"/>
    <p:sldId id="416" r:id="rId10"/>
    <p:sldId id="724" r:id="rId11"/>
    <p:sldId id="417" r:id="rId12"/>
    <p:sldId id="435" r:id="rId13"/>
    <p:sldId id="436" r:id="rId14"/>
    <p:sldId id="438" r:id="rId15"/>
    <p:sldId id="437" r:id="rId16"/>
    <p:sldId id="586" r:id="rId17"/>
    <p:sldId id="584" r:id="rId18"/>
    <p:sldId id="440" r:id="rId19"/>
    <p:sldId id="443" r:id="rId20"/>
    <p:sldId id="439" r:id="rId21"/>
    <p:sldId id="419" r:id="rId22"/>
    <p:sldId id="442" r:id="rId23"/>
    <p:sldId id="420" r:id="rId24"/>
    <p:sldId id="444" r:id="rId25"/>
    <p:sldId id="445" r:id="rId26"/>
    <p:sldId id="446" r:id="rId27"/>
    <p:sldId id="424" r:id="rId28"/>
    <p:sldId id="447" r:id="rId29"/>
    <p:sldId id="451" r:id="rId30"/>
    <p:sldId id="452" r:id="rId31"/>
    <p:sldId id="454" r:id="rId32"/>
    <p:sldId id="453" r:id="rId33"/>
    <p:sldId id="455" r:id="rId34"/>
    <p:sldId id="429" r:id="rId35"/>
    <p:sldId id="448" r:id="rId36"/>
    <p:sldId id="456" r:id="rId37"/>
    <p:sldId id="457" r:id="rId38"/>
    <p:sldId id="458" r:id="rId39"/>
    <p:sldId id="587" r:id="rId40"/>
    <p:sldId id="588" r:id="rId41"/>
    <p:sldId id="589" r:id="rId42"/>
    <p:sldId id="590" r:id="rId43"/>
    <p:sldId id="593" r:id="rId44"/>
    <p:sldId id="595" r:id="rId45"/>
    <p:sldId id="603" r:id="rId46"/>
    <p:sldId id="604" r:id="rId47"/>
    <p:sldId id="591" r:id="rId48"/>
    <p:sldId id="605" r:id="rId49"/>
    <p:sldId id="592" r:id="rId50"/>
    <p:sldId id="594" r:id="rId51"/>
    <p:sldId id="606" r:id="rId52"/>
    <p:sldId id="596" r:id="rId53"/>
    <p:sldId id="597" r:id="rId54"/>
    <p:sldId id="598" r:id="rId55"/>
    <p:sldId id="599" r:id="rId56"/>
    <p:sldId id="601" r:id="rId57"/>
    <p:sldId id="607" r:id="rId58"/>
    <p:sldId id="608" r:id="rId59"/>
    <p:sldId id="609" r:id="rId60"/>
    <p:sldId id="610" r:id="rId61"/>
    <p:sldId id="600" r:id="rId62"/>
    <p:sldId id="611" r:id="rId63"/>
    <p:sldId id="602" r:id="rId64"/>
    <p:sldId id="461" r:id="rId65"/>
    <p:sldId id="462" r:id="rId66"/>
    <p:sldId id="463" r:id="rId67"/>
    <p:sldId id="505" r:id="rId68"/>
    <p:sldId id="525" r:id="rId69"/>
    <p:sldId id="508" r:id="rId70"/>
    <p:sldId id="509" r:id="rId71"/>
    <p:sldId id="507" r:id="rId72"/>
    <p:sldId id="467" r:id="rId73"/>
    <p:sldId id="504" r:id="rId74"/>
    <p:sldId id="468" r:id="rId75"/>
    <p:sldId id="511" r:id="rId76"/>
    <p:sldId id="512" r:id="rId77"/>
    <p:sldId id="470" r:id="rId78"/>
    <p:sldId id="513" r:id="rId79"/>
    <p:sldId id="514" r:id="rId80"/>
    <p:sldId id="472" r:id="rId81"/>
    <p:sldId id="515" r:id="rId82"/>
    <p:sldId id="516" r:id="rId83"/>
    <p:sldId id="474" r:id="rId84"/>
    <p:sldId id="475" r:id="rId85"/>
    <p:sldId id="519" r:id="rId86"/>
    <p:sldId id="521" r:id="rId87"/>
    <p:sldId id="585" r:id="rId88"/>
    <p:sldId id="477" r:id="rId89"/>
    <p:sldId id="522" r:id="rId90"/>
    <p:sldId id="523" r:id="rId91"/>
    <p:sldId id="524" r:id="rId92"/>
    <p:sldId id="479" r:id="rId93"/>
    <p:sldId id="480" r:id="rId94"/>
    <p:sldId id="526" r:id="rId95"/>
    <p:sldId id="532" r:id="rId96"/>
    <p:sldId id="533" r:id="rId97"/>
    <p:sldId id="534" r:id="rId98"/>
    <p:sldId id="535" r:id="rId99"/>
    <p:sldId id="536" r:id="rId100"/>
    <p:sldId id="529" r:id="rId101"/>
    <p:sldId id="527" r:id="rId102"/>
    <p:sldId id="537" r:id="rId103"/>
    <p:sldId id="538" r:id="rId104"/>
    <p:sldId id="539" r:id="rId105"/>
    <p:sldId id="540" r:id="rId106"/>
    <p:sldId id="541" r:id="rId107"/>
    <p:sldId id="530" r:id="rId108"/>
    <p:sldId id="528" r:id="rId109"/>
    <p:sldId id="542" r:id="rId110"/>
    <p:sldId id="543" r:id="rId111"/>
    <p:sldId id="544" r:id="rId112"/>
    <p:sldId id="545" r:id="rId113"/>
    <p:sldId id="546" r:id="rId114"/>
    <p:sldId id="531" r:id="rId115"/>
    <p:sldId id="430" r:id="rId116"/>
    <p:sldId id="723" r:id="rId117"/>
  </p:sldIdLst>
  <p:sldSz cx="9144000" cy="6858000" type="screen4x3"/>
  <p:notesSz cx="6858000" cy="9144000"/>
  <p:defaultTex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3300"/>
    <a:srgbClr val="FFCC66"/>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579" autoAdjust="0"/>
    <p:restoredTop sz="78351" autoAdjust="0"/>
  </p:normalViewPr>
  <p:slideViewPr>
    <p:cSldViewPr>
      <p:cViewPr varScale="1">
        <p:scale>
          <a:sx n="59" d="100"/>
          <a:sy n="59" d="100"/>
        </p:scale>
        <p:origin x="1680"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tableStyles" Target="tableStyles.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notesMaster" Target="notesMasters/notesMaster1.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handoutMaster" Target="handoutMasters/handoutMaster1.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viewProps" Target="viewProps.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2530" name="页眉占位符 22529">
            <a:extLst>
              <a:ext uri="{FF2B5EF4-FFF2-40B4-BE49-F238E27FC236}">
                <a16:creationId xmlns:a16="http://schemas.microsoft.com/office/drawing/2014/main" id="{5EA2A41B-5629-4B31-AC68-78C8C46717FB}"/>
              </a:ext>
            </a:extLst>
          </p:cNvPr>
          <p:cNvSpPr>
            <a:spLocks noGrp="1"/>
          </p:cNvSpPr>
          <p:nvPr>
            <p:ph type="hdr" sz="quarter"/>
          </p:nvPr>
        </p:nvSpPr>
        <p:spPr>
          <a:xfrm>
            <a:off x="0" y="0"/>
            <a:ext cx="2971800" cy="457200"/>
          </a:xfrm>
          <a:prstGeom prst="rect">
            <a:avLst/>
          </a:prstGeom>
          <a:noFill/>
          <a:ln w="9525">
            <a:noFill/>
          </a:ln>
        </p:spPr>
        <p:txBody>
          <a:bodyPr/>
          <a:lstStyle>
            <a:lvl1pPr eaLnBrk="1" hangingPunct="1">
              <a:defRPr sz="1200" noProof="1"/>
            </a:lvl1pPr>
          </a:lstStyle>
          <a:p>
            <a:pPr>
              <a:defRPr/>
            </a:pPr>
            <a:endParaRPr lang="zh-CN" altLang="en-US"/>
          </a:p>
        </p:txBody>
      </p:sp>
      <p:sp>
        <p:nvSpPr>
          <p:cNvPr id="22531" name="日期占位符 22530">
            <a:extLst>
              <a:ext uri="{FF2B5EF4-FFF2-40B4-BE49-F238E27FC236}">
                <a16:creationId xmlns:a16="http://schemas.microsoft.com/office/drawing/2014/main" id="{BFE776CA-916A-4D6A-AE6B-644ADECF9321}"/>
              </a:ext>
            </a:extLst>
          </p:cNvPr>
          <p:cNvSpPr>
            <a:spLocks noGrp="1"/>
          </p:cNvSpPr>
          <p:nvPr>
            <p:ph type="dt" sz="quarter" idx="1"/>
          </p:nvPr>
        </p:nvSpPr>
        <p:spPr>
          <a:xfrm>
            <a:off x="3886200" y="0"/>
            <a:ext cx="2971800" cy="457200"/>
          </a:xfrm>
          <a:prstGeom prst="rect">
            <a:avLst/>
          </a:prstGeom>
          <a:noFill/>
          <a:ln w="9525">
            <a:noFill/>
          </a:ln>
        </p:spPr>
        <p:txBody>
          <a:bodyPr/>
          <a:lstStyle>
            <a:lvl1pPr algn="r" eaLnBrk="1" hangingPunct="1">
              <a:defRPr sz="1200" noProof="1"/>
            </a:lvl1pPr>
          </a:lstStyle>
          <a:p>
            <a:pPr>
              <a:defRPr/>
            </a:pPr>
            <a:endParaRPr lang="zh-CN" altLang="en-US"/>
          </a:p>
        </p:txBody>
      </p:sp>
      <p:sp>
        <p:nvSpPr>
          <p:cNvPr id="22532" name="页脚占位符 22531">
            <a:extLst>
              <a:ext uri="{FF2B5EF4-FFF2-40B4-BE49-F238E27FC236}">
                <a16:creationId xmlns:a16="http://schemas.microsoft.com/office/drawing/2014/main" id="{02180141-F227-41A3-A3B1-B27CB1172E30}"/>
              </a:ext>
            </a:extLst>
          </p:cNvPr>
          <p:cNvSpPr>
            <a:spLocks noGrp="1"/>
          </p:cNvSpPr>
          <p:nvPr>
            <p:ph type="ftr" sz="quarter" idx="2"/>
          </p:nvPr>
        </p:nvSpPr>
        <p:spPr>
          <a:xfrm>
            <a:off x="0" y="8686800"/>
            <a:ext cx="2971800" cy="457200"/>
          </a:xfrm>
          <a:prstGeom prst="rect">
            <a:avLst/>
          </a:prstGeom>
          <a:noFill/>
          <a:ln w="9525">
            <a:noFill/>
          </a:ln>
        </p:spPr>
        <p:txBody>
          <a:bodyPr anchor="b"/>
          <a:lstStyle>
            <a:lvl1pPr eaLnBrk="1" hangingPunct="1">
              <a:defRPr sz="1200" noProof="1"/>
            </a:lvl1pPr>
          </a:lstStyle>
          <a:p>
            <a:pPr>
              <a:defRPr/>
            </a:pPr>
            <a:endParaRPr lang="zh-CN" altLang="en-US"/>
          </a:p>
        </p:txBody>
      </p:sp>
      <p:sp>
        <p:nvSpPr>
          <p:cNvPr id="22533" name="灯片编号占位符 22532">
            <a:extLst>
              <a:ext uri="{FF2B5EF4-FFF2-40B4-BE49-F238E27FC236}">
                <a16:creationId xmlns:a16="http://schemas.microsoft.com/office/drawing/2014/main" id="{D61A85EE-8247-4AE3-BD06-6BA9848DDDA0}"/>
              </a:ext>
            </a:extLst>
          </p:cNvPr>
          <p:cNvSpPr>
            <a:spLocks noGrp="1"/>
          </p:cNvSpPr>
          <p:nvPr>
            <p:ph type="sldNum" sz="quarter" idx="3"/>
          </p:nvPr>
        </p:nvSpPr>
        <p:spPr>
          <a:xfrm>
            <a:off x="3886200" y="8686800"/>
            <a:ext cx="2971800" cy="457200"/>
          </a:xfrm>
          <a:prstGeom prst="rect">
            <a:avLst/>
          </a:prstGeom>
          <a:noFill/>
          <a:ln w="9525">
            <a:noFill/>
          </a:ln>
        </p:spPr>
        <p:txBody>
          <a:bodyPr vert="horz" wrap="square" lIns="91440" tIns="45720" rIns="91440" bIns="45720" numCol="1" anchor="b" anchorCtr="0" compatLnSpc="1">
            <a:prstTxWarp prst="textNoShape">
              <a:avLst/>
            </a:prstTxWarp>
          </a:bodyPr>
          <a:lstStyle>
            <a:lvl1pPr algn="r" eaLnBrk="1" hangingPunct="1">
              <a:defRPr sz="1200" noProof="1"/>
            </a:lvl1pPr>
          </a:lstStyle>
          <a:p>
            <a:fld id="{7D28491B-302C-4887-A1F3-0243496C6A47}" type="slidenum">
              <a:rPr altLang="en-US"/>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1506" name="页眉占位符 21505">
            <a:extLst>
              <a:ext uri="{FF2B5EF4-FFF2-40B4-BE49-F238E27FC236}">
                <a16:creationId xmlns:a16="http://schemas.microsoft.com/office/drawing/2014/main" id="{C46A5D7B-38A7-4DB4-B9E9-8A6FEF977E78}"/>
              </a:ext>
            </a:extLst>
          </p:cNvPr>
          <p:cNvSpPr>
            <a:spLocks noGrp="1"/>
          </p:cNvSpPr>
          <p:nvPr>
            <p:ph type="hdr" sz="quarter"/>
          </p:nvPr>
        </p:nvSpPr>
        <p:spPr>
          <a:xfrm>
            <a:off x="0" y="0"/>
            <a:ext cx="2971800" cy="457200"/>
          </a:xfrm>
          <a:prstGeom prst="rect">
            <a:avLst/>
          </a:prstGeom>
          <a:noFill/>
          <a:ln w="9525">
            <a:noFill/>
          </a:ln>
        </p:spPr>
        <p:txBody>
          <a:bodyPr/>
          <a:lstStyle>
            <a:lvl1pPr eaLnBrk="1" hangingPunct="1">
              <a:defRPr sz="1200" noProof="1"/>
            </a:lvl1pPr>
          </a:lstStyle>
          <a:p>
            <a:pPr>
              <a:defRPr/>
            </a:pPr>
            <a:endParaRPr lang="zh-CN" altLang="en-US"/>
          </a:p>
        </p:txBody>
      </p:sp>
      <p:sp>
        <p:nvSpPr>
          <p:cNvPr id="21507" name="日期占位符 21506">
            <a:extLst>
              <a:ext uri="{FF2B5EF4-FFF2-40B4-BE49-F238E27FC236}">
                <a16:creationId xmlns:a16="http://schemas.microsoft.com/office/drawing/2014/main" id="{B46F5BE7-9784-46C7-817E-A022E2743B3A}"/>
              </a:ext>
            </a:extLst>
          </p:cNvPr>
          <p:cNvSpPr>
            <a:spLocks noGrp="1"/>
          </p:cNvSpPr>
          <p:nvPr>
            <p:ph type="dt" idx="1"/>
          </p:nvPr>
        </p:nvSpPr>
        <p:spPr>
          <a:xfrm>
            <a:off x="3886200" y="0"/>
            <a:ext cx="2971800" cy="457200"/>
          </a:xfrm>
          <a:prstGeom prst="rect">
            <a:avLst/>
          </a:prstGeom>
          <a:noFill/>
          <a:ln w="9525">
            <a:noFill/>
          </a:ln>
        </p:spPr>
        <p:txBody>
          <a:bodyPr/>
          <a:lstStyle>
            <a:lvl1pPr algn="r" eaLnBrk="1" hangingPunct="1">
              <a:defRPr sz="1200" noProof="1"/>
            </a:lvl1pPr>
          </a:lstStyle>
          <a:p>
            <a:pPr>
              <a:defRPr/>
            </a:pPr>
            <a:endParaRPr lang="zh-CN" altLang="en-US"/>
          </a:p>
        </p:txBody>
      </p:sp>
      <p:sp>
        <p:nvSpPr>
          <p:cNvPr id="122884" name="幻灯片图像占位符 21507">
            <a:extLst>
              <a:ext uri="{FF2B5EF4-FFF2-40B4-BE49-F238E27FC236}">
                <a16:creationId xmlns:a16="http://schemas.microsoft.com/office/drawing/2014/main" id="{F30F7BC1-A8AB-4AED-8F7E-3B26A092B5A4}"/>
              </a:ext>
            </a:extLst>
          </p:cNvPr>
          <p:cNvSpPr>
            <a:spLocks noChangeArrowheads="1" noTextEdit="1"/>
          </p:cNvSpPr>
          <p:nvPr>
            <p:ph type="sldImg" idx="4294967295"/>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文本占位符 21508">
            <a:extLst>
              <a:ext uri="{FF2B5EF4-FFF2-40B4-BE49-F238E27FC236}">
                <a16:creationId xmlns:a16="http://schemas.microsoft.com/office/drawing/2014/main" id="{D844CBD0-3D2A-4336-9627-07F67CD8559D}"/>
              </a:ext>
            </a:extLst>
          </p:cNvPr>
          <p:cNvSpPr>
            <a:spLocks noGrp="1" noChangeArrowheads="1"/>
          </p:cNvSpPr>
          <p:nvPr>
            <p:ph type="body" sz="quarter" idx="4294967295"/>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1510" name="页脚占位符 21509">
            <a:extLst>
              <a:ext uri="{FF2B5EF4-FFF2-40B4-BE49-F238E27FC236}">
                <a16:creationId xmlns:a16="http://schemas.microsoft.com/office/drawing/2014/main" id="{815D3E04-CA01-4E42-83A5-41E93C984F50}"/>
              </a:ext>
            </a:extLst>
          </p:cNvPr>
          <p:cNvSpPr>
            <a:spLocks noGrp="1"/>
          </p:cNvSpPr>
          <p:nvPr>
            <p:ph type="ftr" sz="quarter" idx="4"/>
          </p:nvPr>
        </p:nvSpPr>
        <p:spPr>
          <a:xfrm>
            <a:off x="0" y="8686800"/>
            <a:ext cx="2971800" cy="457200"/>
          </a:xfrm>
          <a:prstGeom prst="rect">
            <a:avLst/>
          </a:prstGeom>
          <a:noFill/>
          <a:ln w="9525">
            <a:noFill/>
          </a:ln>
        </p:spPr>
        <p:txBody>
          <a:bodyPr anchor="b"/>
          <a:lstStyle>
            <a:lvl1pPr eaLnBrk="1" hangingPunct="1">
              <a:defRPr sz="1200" noProof="1"/>
            </a:lvl1pPr>
          </a:lstStyle>
          <a:p>
            <a:pPr>
              <a:defRPr/>
            </a:pPr>
            <a:endParaRPr lang="zh-CN" altLang="en-US"/>
          </a:p>
        </p:txBody>
      </p:sp>
      <p:sp>
        <p:nvSpPr>
          <p:cNvPr id="21511" name="灯片编号占位符 21510">
            <a:extLst>
              <a:ext uri="{FF2B5EF4-FFF2-40B4-BE49-F238E27FC236}">
                <a16:creationId xmlns:a16="http://schemas.microsoft.com/office/drawing/2014/main" id="{33C5F8A0-7F11-4457-A03E-F4E990678390}"/>
              </a:ext>
            </a:extLst>
          </p:cNvPr>
          <p:cNvSpPr>
            <a:spLocks noGrp="1"/>
          </p:cNvSpPr>
          <p:nvPr>
            <p:ph type="sldNum" sz="quarter" idx="5"/>
          </p:nvPr>
        </p:nvSpPr>
        <p:spPr>
          <a:xfrm>
            <a:off x="3886200" y="8686800"/>
            <a:ext cx="2971800" cy="457200"/>
          </a:xfrm>
          <a:prstGeom prst="rect">
            <a:avLst/>
          </a:prstGeom>
          <a:noFill/>
          <a:ln w="9525">
            <a:noFill/>
          </a:ln>
        </p:spPr>
        <p:txBody>
          <a:bodyPr vert="horz" wrap="square" lIns="91440" tIns="45720" rIns="91440" bIns="45720" numCol="1" anchor="b" anchorCtr="0" compatLnSpc="1">
            <a:prstTxWarp prst="textNoShape">
              <a:avLst/>
            </a:prstTxWarp>
          </a:bodyPr>
          <a:lstStyle>
            <a:lvl1pPr algn="r" eaLnBrk="1" hangingPunct="1">
              <a:defRPr sz="1200" noProof="1"/>
            </a:lvl1pPr>
          </a:lstStyle>
          <a:p>
            <a:fld id="{03E8A3D4-AF88-4A76-A682-EF3373B9458E}" type="slidenum">
              <a:rPr altLang="en-US"/>
              <a:pPr/>
              <a:t>‹#›</a:t>
            </a:fld>
            <a:endParaRPr lang="zh-CN" alt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defRPr>
    </a:lvl1pPr>
    <a:lvl2pPr marL="457200" lvl="1"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defRPr>
    </a:lvl2pPr>
    <a:lvl3pPr marL="914400" lvl="2"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defRPr>
    </a:lvl3pPr>
    <a:lvl4pPr marL="1371600" lvl="3"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defRPr>
    </a:lvl4pPr>
    <a:lvl5pPr marL="1828800" lvl="4"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c.biancheng.net/asm/"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灯片编号占位符 1">
            <a:extLst>
              <a:ext uri="{FF2B5EF4-FFF2-40B4-BE49-F238E27FC236}">
                <a16:creationId xmlns:a16="http://schemas.microsoft.com/office/drawing/2014/main" id="{E608F5BA-03BA-4B9E-904C-B34AE46B83F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3E603B77-6221-4309-903D-003470284C02}" type="slidenum">
              <a:rPr altLang="en-US" sz="1200"/>
              <a:pPr/>
              <a:t>2</a:t>
            </a:fld>
            <a:endParaRPr lang="zh-CN" altLang="en-US" sz="1200"/>
          </a:p>
        </p:txBody>
      </p:sp>
      <p:sp>
        <p:nvSpPr>
          <p:cNvPr id="123907" name="幻灯片图像占位符 24577">
            <a:extLst>
              <a:ext uri="{FF2B5EF4-FFF2-40B4-BE49-F238E27FC236}">
                <a16:creationId xmlns:a16="http://schemas.microsoft.com/office/drawing/2014/main" id="{B1F2DAEC-FF60-43C2-9C44-DB6982764735}"/>
              </a:ext>
            </a:extLst>
          </p:cNvPr>
          <p:cNvSpPr>
            <a:spLocks noChangeArrowheads="1" noTextEdit="1"/>
          </p:cNvSpPr>
          <p:nvPr>
            <p:ph type="sldImg" idx="4294967295"/>
          </p:nvPr>
        </p:nvSpPr>
        <p:spPr>
          <a:ln/>
        </p:spPr>
      </p:sp>
      <p:sp>
        <p:nvSpPr>
          <p:cNvPr id="123908" name="文本占位符 24578">
            <a:extLst>
              <a:ext uri="{FF2B5EF4-FFF2-40B4-BE49-F238E27FC236}">
                <a16:creationId xmlns:a16="http://schemas.microsoft.com/office/drawing/2014/main" id="{EC594A41-37C9-4A67-885A-B0203EAB1E60}"/>
              </a:ext>
            </a:extLst>
          </p:cNvPr>
          <p:cNvSpPr>
            <a:spLocks noGrp="1" noChangeArrowheads="1"/>
          </p:cNvSpPr>
          <p:nvPr>
            <p:ph type="body" idx="4294967295"/>
          </p:nvPr>
        </p:nvSpPr>
        <p:spPr/>
        <p:txBody>
          <a:bodyPr/>
          <a:lstStyle/>
          <a:p>
            <a:pPr eaLnBrk="1" hangingPunct="1"/>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幻灯片图像占位符 1">
            <a:extLst>
              <a:ext uri="{FF2B5EF4-FFF2-40B4-BE49-F238E27FC236}">
                <a16:creationId xmlns:a16="http://schemas.microsoft.com/office/drawing/2014/main" id="{59D7301C-BFB6-4482-8F14-53E4E8CF0A39}"/>
              </a:ext>
            </a:extLst>
          </p:cNvPr>
          <p:cNvSpPr>
            <a:spLocks noGrp="1" noRot="1" noChangeAspect="1" noTextEdit="1"/>
          </p:cNvSpPr>
          <p:nvPr>
            <p:ph type="sldImg"/>
          </p:nvPr>
        </p:nvSpPr>
        <p:spPr>
          <a:ln/>
        </p:spPr>
      </p:sp>
      <p:sp>
        <p:nvSpPr>
          <p:cNvPr id="124931" name="备注占位符 2">
            <a:extLst>
              <a:ext uri="{FF2B5EF4-FFF2-40B4-BE49-F238E27FC236}">
                <a16:creationId xmlns:a16="http://schemas.microsoft.com/office/drawing/2014/main" id="{AAE6D465-9773-445E-B5AA-A26FF912A8FD}"/>
              </a:ext>
            </a:extLst>
          </p:cNvPr>
          <p:cNvSpPr>
            <a:spLocks noGrp="1"/>
          </p:cNvSpPr>
          <p:nvPr>
            <p:ph type="body" idx="1"/>
          </p:nvPr>
        </p:nvSpPr>
        <p:spPr>
          <a:noFill/>
        </p:spPr>
        <p:txBody>
          <a:bodyPr/>
          <a:lstStyle/>
          <a:p>
            <a:pPr eaLnBrk="1" hangingPunct="1"/>
            <a:r>
              <a:rPr lang="en-US" altLang="zh-CN"/>
              <a:t>XLAT</a:t>
            </a:r>
            <a:r>
              <a:rPr lang="zh-CN" altLang="en-US"/>
              <a:t>指令（</a:t>
            </a:r>
            <a:r>
              <a:rPr lang="en-US" altLang="zh-CN"/>
              <a:t>Translate</a:t>
            </a:r>
            <a:r>
              <a:rPr lang="zh-CN" altLang="en-US"/>
              <a:t>）。操作是以</a:t>
            </a:r>
            <a:r>
              <a:rPr lang="en-US" altLang="zh-CN"/>
              <a:t>DS:[BX+AL]</a:t>
            </a:r>
            <a:r>
              <a:rPr lang="zh-CN" altLang="en-US"/>
              <a:t>为地址，提取存储器中的一个字节再送入</a:t>
            </a:r>
            <a:r>
              <a:rPr lang="en-US" altLang="zh-CN"/>
              <a:t>AL</a:t>
            </a:r>
            <a:r>
              <a:rPr lang="zh-CN" altLang="en-US"/>
              <a:t>。</a:t>
            </a:r>
          </a:p>
        </p:txBody>
      </p:sp>
      <p:sp>
        <p:nvSpPr>
          <p:cNvPr id="124932" name="灯片编号占位符 3">
            <a:extLst>
              <a:ext uri="{FF2B5EF4-FFF2-40B4-BE49-F238E27FC236}">
                <a16:creationId xmlns:a16="http://schemas.microsoft.com/office/drawing/2014/main" id="{41F6DD15-03D6-4766-98BB-B4D7BF6CD4D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A9C80C49-D33D-43E5-8165-33DFFB8C6F5A}" type="slidenum">
              <a:rPr altLang="en-US" sz="1200"/>
              <a:pPr/>
              <a:t>5</a:t>
            </a:fld>
            <a:endParaRPr lang="zh-CN" alt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幻灯片图像占位符 1">
            <a:extLst>
              <a:ext uri="{FF2B5EF4-FFF2-40B4-BE49-F238E27FC236}">
                <a16:creationId xmlns:a16="http://schemas.microsoft.com/office/drawing/2014/main" id="{5465799C-EC4B-4D33-9AB2-51020E3755CF}"/>
              </a:ext>
            </a:extLst>
          </p:cNvPr>
          <p:cNvSpPr>
            <a:spLocks noGrp="1" noRot="1" noChangeAspect="1" noTextEdit="1"/>
          </p:cNvSpPr>
          <p:nvPr>
            <p:ph type="sldImg"/>
          </p:nvPr>
        </p:nvSpPr>
        <p:spPr>
          <a:ln/>
        </p:spPr>
      </p:sp>
      <p:sp>
        <p:nvSpPr>
          <p:cNvPr id="125955" name="备注占位符 2">
            <a:extLst>
              <a:ext uri="{FF2B5EF4-FFF2-40B4-BE49-F238E27FC236}">
                <a16:creationId xmlns:a16="http://schemas.microsoft.com/office/drawing/2014/main" id="{3F0DFBB3-8A56-4144-928F-A874D848B01A}"/>
              </a:ext>
            </a:extLst>
          </p:cNvPr>
          <p:cNvSpPr>
            <a:spLocks noGrp="1"/>
          </p:cNvSpPr>
          <p:nvPr>
            <p:ph type="body" idx="1"/>
          </p:nvPr>
        </p:nvSpPr>
        <p:spPr>
          <a:noFill/>
        </p:spPr>
        <p:txBody>
          <a:bodyPr/>
          <a:lstStyle/>
          <a:p>
            <a:pPr eaLnBrk="1" hangingPunct="1"/>
            <a:r>
              <a:rPr lang="en-US" altLang="zh-CN"/>
              <a:t>RCR</a:t>
            </a:r>
            <a:r>
              <a:rPr lang="zh-CN" altLang="en-US"/>
              <a:t>右移时把操作数的最低位移入</a:t>
            </a:r>
            <a:r>
              <a:rPr lang="en-US" altLang="zh-CN"/>
              <a:t>CF</a:t>
            </a:r>
            <a:r>
              <a:rPr lang="zh-CN" altLang="en-US"/>
              <a:t>，而</a:t>
            </a:r>
            <a:r>
              <a:rPr lang="en-US" altLang="zh-CN"/>
              <a:t>CF</a:t>
            </a:r>
            <a:r>
              <a:rPr lang="zh-CN" altLang="en-US"/>
              <a:t>中原有内容移入操作数的最高位。</a:t>
            </a:r>
          </a:p>
        </p:txBody>
      </p:sp>
      <p:sp>
        <p:nvSpPr>
          <p:cNvPr id="125956" name="灯片编号占位符 3">
            <a:extLst>
              <a:ext uri="{FF2B5EF4-FFF2-40B4-BE49-F238E27FC236}">
                <a16:creationId xmlns:a16="http://schemas.microsoft.com/office/drawing/2014/main" id="{4320F1ED-6543-41F0-AFA6-C7D802769C8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9608691A-17E3-4F48-A1C9-FF1EB2C84DCB}" type="slidenum">
              <a:rPr altLang="en-US" sz="1200"/>
              <a:pPr/>
              <a:t>7</a:t>
            </a:fld>
            <a:endParaRPr lang="zh-CN"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幻灯片图像占位符 1">
            <a:extLst>
              <a:ext uri="{FF2B5EF4-FFF2-40B4-BE49-F238E27FC236}">
                <a16:creationId xmlns:a16="http://schemas.microsoft.com/office/drawing/2014/main" id="{904FC96D-41AD-455F-893D-281CC0CA1532}"/>
              </a:ext>
            </a:extLst>
          </p:cNvPr>
          <p:cNvSpPr>
            <a:spLocks noGrp="1" noRot="1" noChangeAspect="1" noTextEdit="1"/>
          </p:cNvSpPr>
          <p:nvPr>
            <p:ph type="sldImg"/>
          </p:nvPr>
        </p:nvSpPr>
        <p:spPr>
          <a:ln/>
        </p:spPr>
      </p:sp>
      <p:sp>
        <p:nvSpPr>
          <p:cNvPr id="126979" name="备注占位符 2">
            <a:extLst>
              <a:ext uri="{FF2B5EF4-FFF2-40B4-BE49-F238E27FC236}">
                <a16:creationId xmlns:a16="http://schemas.microsoft.com/office/drawing/2014/main" id="{D0E7123E-D46C-4ED2-879A-23D76EAB6783}"/>
              </a:ext>
            </a:extLst>
          </p:cNvPr>
          <p:cNvSpPr>
            <a:spLocks noGrp="1"/>
          </p:cNvSpPr>
          <p:nvPr>
            <p:ph type="body" idx="1"/>
          </p:nvPr>
        </p:nvSpPr>
        <p:spPr>
          <a:noFill/>
        </p:spPr>
        <p:txBody>
          <a:bodyPr/>
          <a:lstStyle/>
          <a:p>
            <a:pPr eaLnBrk="1" hangingPunct="1"/>
            <a:r>
              <a:rPr lang="en-US" altLang="zh-CN"/>
              <a:t>32 </a:t>
            </a:r>
            <a:r>
              <a:rPr lang="zh-CN" altLang="en-US"/>
              <a:t>位模式下，</a:t>
            </a:r>
            <a:r>
              <a:rPr lang="en-US" altLang="zh-CN"/>
              <a:t>MASM </a:t>
            </a:r>
            <a:r>
              <a:rPr lang="zh-CN" altLang="en-US"/>
              <a:t>包含了一些高级条件控制流伪指令，这有助于简化编写条件语句。遗憾的是，这些伪指令不能用于 </a:t>
            </a:r>
            <a:r>
              <a:rPr lang="en-US" altLang="zh-CN"/>
              <a:t>64 </a:t>
            </a:r>
            <a:r>
              <a:rPr lang="zh-CN" altLang="en-US"/>
              <a:t>位模式。</a:t>
            </a:r>
          </a:p>
        </p:txBody>
      </p:sp>
      <p:sp>
        <p:nvSpPr>
          <p:cNvPr id="126980" name="灯片编号占位符 3">
            <a:extLst>
              <a:ext uri="{FF2B5EF4-FFF2-40B4-BE49-F238E27FC236}">
                <a16:creationId xmlns:a16="http://schemas.microsoft.com/office/drawing/2014/main" id="{F41431B0-D150-49B3-A7C4-C42D933434E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7DECEF60-940A-4222-9730-70E438726CEC}" type="slidenum">
              <a:rPr altLang="en-US" sz="1200"/>
              <a:pPr/>
              <a:t>8</a:t>
            </a:fld>
            <a:endParaRPr lang="zh-CN" alt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幻灯片图像占位符 1">
            <a:extLst>
              <a:ext uri="{FF2B5EF4-FFF2-40B4-BE49-F238E27FC236}">
                <a16:creationId xmlns:a16="http://schemas.microsoft.com/office/drawing/2014/main" id="{F051E5F9-286B-4573-AA56-2F0250CC6CB8}"/>
              </a:ext>
            </a:extLst>
          </p:cNvPr>
          <p:cNvSpPr>
            <a:spLocks noGrp="1" noRot="1" noChangeAspect="1" noTextEdit="1"/>
          </p:cNvSpPr>
          <p:nvPr>
            <p:ph type="sldImg"/>
          </p:nvPr>
        </p:nvSpPr>
        <p:spPr>
          <a:ln/>
        </p:spPr>
      </p:sp>
      <p:sp>
        <p:nvSpPr>
          <p:cNvPr id="128003" name="备注占位符 2">
            <a:extLst>
              <a:ext uri="{FF2B5EF4-FFF2-40B4-BE49-F238E27FC236}">
                <a16:creationId xmlns:a16="http://schemas.microsoft.com/office/drawing/2014/main" id="{7D85DCF4-C3C5-4121-AA02-3E43712EA61A}"/>
              </a:ext>
            </a:extLst>
          </p:cNvPr>
          <p:cNvSpPr>
            <a:spLocks noGrp="1"/>
          </p:cNvSpPr>
          <p:nvPr>
            <p:ph type="body" idx="1"/>
          </p:nvPr>
        </p:nvSpPr>
        <p:spPr>
          <a:noFill/>
        </p:spPr>
        <p:txBody>
          <a:bodyPr/>
          <a:lstStyle/>
          <a:p>
            <a:pPr eaLnBrk="1" hangingPunct="1"/>
            <a:r>
              <a:rPr lang="en-US" altLang="zh-CN"/>
              <a:t>32 </a:t>
            </a:r>
            <a:r>
              <a:rPr lang="zh-CN" altLang="en-US"/>
              <a:t>位模式下，</a:t>
            </a:r>
            <a:r>
              <a:rPr lang="en-US" altLang="zh-CN"/>
              <a:t>MASM </a:t>
            </a:r>
            <a:r>
              <a:rPr lang="zh-CN" altLang="en-US"/>
              <a:t>包含了一些高级条件控制流伪指令，这有助于简化编写条件语句。遗憾的是，这些伪指令不能用于 </a:t>
            </a:r>
            <a:r>
              <a:rPr lang="en-US" altLang="zh-CN"/>
              <a:t>64 </a:t>
            </a:r>
            <a:r>
              <a:rPr lang="zh-CN" altLang="en-US"/>
              <a:t>位模式。</a:t>
            </a:r>
          </a:p>
        </p:txBody>
      </p:sp>
      <p:sp>
        <p:nvSpPr>
          <p:cNvPr id="128004" name="灯片编号占位符 3">
            <a:extLst>
              <a:ext uri="{FF2B5EF4-FFF2-40B4-BE49-F238E27FC236}">
                <a16:creationId xmlns:a16="http://schemas.microsoft.com/office/drawing/2014/main" id="{818EFEFB-2D3B-42F4-BC06-66C9BA07EA3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2229DC2A-1CF2-4176-A7A2-B23B90502B71}" type="slidenum">
              <a:rPr altLang="en-US" sz="1200"/>
              <a:pPr/>
              <a:t>9</a:t>
            </a:fld>
            <a:endParaRPr lang="zh-CN" alt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幻灯片图像占位符 1">
            <a:extLst>
              <a:ext uri="{FF2B5EF4-FFF2-40B4-BE49-F238E27FC236}">
                <a16:creationId xmlns:a16="http://schemas.microsoft.com/office/drawing/2014/main" id="{B1F1D144-E5BA-4C37-BAC6-8C2877B89C67}"/>
              </a:ext>
            </a:extLst>
          </p:cNvPr>
          <p:cNvSpPr>
            <a:spLocks noGrp="1" noRot="1" noChangeAspect="1" noTextEdit="1"/>
          </p:cNvSpPr>
          <p:nvPr>
            <p:ph type="sldImg"/>
          </p:nvPr>
        </p:nvSpPr>
        <p:spPr>
          <a:ln/>
        </p:spPr>
      </p:sp>
      <p:sp>
        <p:nvSpPr>
          <p:cNvPr id="129027" name="备注占位符 2">
            <a:extLst>
              <a:ext uri="{FF2B5EF4-FFF2-40B4-BE49-F238E27FC236}">
                <a16:creationId xmlns:a16="http://schemas.microsoft.com/office/drawing/2014/main" id="{4FB1D7D8-F4DE-41D3-8F06-5448FE38E9D5}"/>
              </a:ext>
            </a:extLst>
          </p:cNvPr>
          <p:cNvSpPr>
            <a:spLocks noGrp="1"/>
          </p:cNvSpPr>
          <p:nvPr>
            <p:ph type="body" idx="1"/>
          </p:nvPr>
        </p:nvSpPr>
        <p:spPr>
          <a:noFill/>
        </p:spPr>
        <p:txBody>
          <a:bodyPr/>
          <a:lstStyle/>
          <a:p>
            <a:pPr eaLnBrk="1" hangingPunct="1"/>
            <a:r>
              <a:rPr lang="zh-CN" altLang="en-US"/>
              <a:t>关于汇编指令参考网站</a:t>
            </a:r>
            <a:r>
              <a:rPr lang="zh-CN" altLang="en-US">
                <a:latin typeface="Arial Black" panose="020B0A04020102020204" pitchFamily="34" charset="0"/>
              </a:rPr>
              <a:t>：</a:t>
            </a:r>
            <a:r>
              <a:rPr lang="en-US" altLang="zh-CN">
                <a:hlinkClick r:id="rId3"/>
              </a:rPr>
              <a:t>http://c.biancheng.net/asm/</a:t>
            </a:r>
            <a:endParaRPr lang="zh-CN" altLang="en-US"/>
          </a:p>
        </p:txBody>
      </p:sp>
      <p:sp>
        <p:nvSpPr>
          <p:cNvPr id="129028" name="灯片编号占位符 3">
            <a:extLst>
              <a:ext uri="{FF2B5EF4-FFF2-40B4-BE49-F238E27FC236}">
                <a16:creationId xmlns:a16="http://schemas.microsoft.com/office/drawing/2014/main" id="{BDF9020B-43D3-4E7C-AD7A-6EB6FC3EADB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A0A3119F-5B15-4923-AD36-996E13EA02F0}" type="slidenum">
              <a:rPr altLang="en-US" sz="1200"/>
              <a:pPr/>
              <a:t>11</a:t>
            </a:fld>
            <a:endParaRPr lang="zh-CN" alt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幻灯片图像占位符 1">
            <a:extLst>
              <a:ext uri="{FF2B5EF4-FFF2-40B4-BE49-F238E27FC236}">
                <a16:creationId xmlns:a16="http://schemas.microsoft.com/office/drawing/2014/main" id="{1F801CFB-AE39-4C38-96E2-C7371F8B35E5}"/>
              </a:ext>
            </a:extLst>
          </p:cNvPr>
          <p:cNvSpPr>
            <a:spLocks noChangeArrowheads="1" noTextEdit="1"/>
          </p:cNvSpPr>
          <p:nvPr>
            <p:ph type="sldImg" idx="4294967295"/>
          </p:nvPr>
        </p:nvSpPr>
        <p:spPr>
          <a:ln/>
        </p:spPr>
      </p:sp>
      <p:sp>
        <p:nvSpPr>
          <p:cNvPr id="130051" name="文本占位符 2">
            <a:extLst>
              <a:ext uri="{FF2B5EF4-FFF2-40B4-BE49-F238E27FC236}">
                <a16:creationId xmlns:a16="http://schemas.microsoft.com/office/drawing/2014/main" id="{931FDBFE-61F6-4648-ABD2-55B4FE42E84C}"/>
              </a:ext>
            </a:extLst>
          </p:cNvPr>
          <p:cNvSpPr>
            <a:spLocks noChangeArrowheads="1"/>
          </p:cNvSpPr>
          <p:nvPr>
            <p:ph type="body" idx="4294967295"/>
          </p:nvPr>
        </p:nvSpPr>
        <p:spPr/>
        <p:txBody>
          <a:bodyPr/>
          <a:lstStyle/>
          <a:p>
            <a:pPr eaLnBrk="1" hangingPunct="1"/>
            <a:r>
              <a:rPr lang="zh-CN" altLang="en-US"/>
              <a:t>scas指令是用al(或ax)中的值对目的串(es:di或edi)中的字节(或字)进行扫描,常与repnz(不相等继续)或repz(相等继续)连用,</a:t>
            </a:r>
          </a:p>
          <a:p>
            <a:pPr eaLnBrk="1" hangingPunct="1"/>
            <a:r>
              <a:rPr lang="zh-CN" altLang="en-US"/>
              <a:t>cmps是用源串(si或esi)与目的串(es:di或edi)进行字节或字比较,也常与repz(相等继续)或repnz(不相等继续)连用, </a:t>
            </a:r>
          </a:p>
        </p:txBody>
      </p:sp>
      <p:sp>
        <p:nvSpPr>
          <p:cNvPr id="130052" name="灯片编号占位符 3">
            <a:extLst>
              <a:ext uri="{FF2B5EF4-FFF2-40B4-BE49-F238E27FC236}">
                <a16:creationId xmlns:a16="http://schemas.microsoft.com/office/drawing/2014/main" id="{BD2DA2DA-77CC-481B-86B1-6F11C32B82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F3731F22-CDF2-4FF1-A2CD-061A96B6E775}" type="slidenum">
              <a:rPr altLang="en-US" sz="1200"/>
              <a:pPr/>
              <a:t>44</a:t>
            </a:fld>
            <a:endParaRPr lang="zh-CN" alt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灯片编号占位符 1">
            <a:extLst>
              <a:ext uri="{FF2B5EF4-FFF2-40B4-BE49-F238E27FC236}">
                <a16:creationId xmlns:a16="http://schemas.microsoft.com/office/drawing/2014/main" id="{A61815BB-791A-40B6-BDD5-DEED9FC3B92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CDAFFEEE-3034-41B7-8B80-3D650972CD10}" type="slidenum">
              <a:rPr altLang="en-US" sz="1200"/>
              <a:pPr/>
              <a:t>114</a:t>
            </a:fld>
            <a:endParaRPr lang="zh-CN" altLang="en-US" sz="1200"/>
          </a:p>
        </p:txBody>
      </p:sp>
      <p:sp>
        <p:nvSpPr>
          <p:cNvPr id="131075" name="幻灯片图像占位符 229377">
            <a:extLst>
              <a:ext uri="{FF2B5EF4-FFF2-40B4-BE49-F238E27FC236}">
                <a16:creationId xmlns:a16="http://schemas.microsoft.com/office/drawing/2014/main" id="{6B44BB05-B907-4B5F-9356-EEEF1FEE3206}"/>
              </a:ext>
            </a:extLst>
          </p:cNvPr>
          <p:cNvSpPr>
            <a:spLocks noChangeArrowheads="1" noTextEdit="1"/>
          </p:cNvSpPr>
          <p:nvPr>
            <p:ph type="sldImg" idx="4294967295"/>
          </p:nvPr>
        </p:nvSpPr>
        <p:spPr>
          <a:solidFill>
            <a:srgbClr val="FFFFFF"/>
          </a:solidFill>
          <a:ln cap="flat"/>
        </p:spPr>
      </p:sp>
      <p:sp>
        <p:nvSpPr>
          <p:cNvPr id="131076" name="文本占位符 229378">
            <a:extLst>
              <a:ext uri="{FF2B5EF4-FFF2-40B4-BE49-F238E27FC236}">
                <a16:creationId xmlns:a16="http://schemas.microsoft.com/office/drawing/2014/main" id="{3D90CB72-FAB2-493F-8642-5AAF97E880C4}"/>
              </a:ext>
            </a:extLst>
          </p:cNvPr>
          <p:cNvSpPr>
            <a:spLocks noChangeArrowheads="1"/>
          </p:cNvSpPr>
          <p:nvPr>
            <p:ph type="body" idx="4294967295"/>
          </p:nvPr>
        </p:nvSpPr>
        <p:spPr>
          <a:solidFill>
            <a:srgbClr val="FFFFFF"/>
          </a:solidFill>
          <a:ln cap="flat">
            <a:solidFill>
              <a:srgbClr val="000000"/>
            </a:solidFill>
            <a:miter lim="800000"/>
            <a:headEnd/>
            <a:tailEnd/>
          </a:ln>
        </p:spPr>
        <p:txBody>
          <a:bodyPr/>
          <a:lstStyle/>
          <a:p>
            <a:pPr eaLnBrk="1" hangingPunct="1"/>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spTree>
      <p:nvGrpSpPr>
        <p:cNvPr id="1" name=""/>
        <p:cNvGrpSpPr/>
        <p:nvPr/>
      </p:nvGrpSpPr>
      <p:grpSpPr>
        <a:xfrm>
          <a:off x="0" y="0"/>
          <a:ext cx="0" cy="0"/>
          <a:chOff x="0" y="0"/>
          <a:chExt cx="0" cy="0"/>
        </a:xfrm>
      </p:grpSpPr>
      <p:grpSp>
        <p:nvGrpSpPr>
          <p:cNvPr id="4" name="组合 19482">
            <a:extLst>
              <a:ext uri="{FF2B5EF4-FFF2-40B4-BE49-F238E27FC236}">
                <a16:creationId xmlns:a16="http://schemas.microsoft.com/office/drawing/2014/main" id="{29C5F672-060A-419E-91CA-573E71E28153}"/>
              </a:ext>
            </a:extLst>
          </p:cNvPr>
          <p:cNvGrpSpPr>
            <a:grpSpLocks/>
          </p:cNvGrpSpPr>
          <p:nvPr userDrawn="1"/>
        </p:nvGrpSpPr>
        <p:grpSpPr bwMode="auto">
          <a:xfrm>
            <a:off x="25400" y="25400"/>
            <a:ext cx="8686800" cy="1600200"/>
            <a:chOff x="0" y="0"/>
            <a:chExt cx="5472" cy="1008"/>
          </a:xfrm>
        </p:grpSpPr>
        <p:sp>
          <p:nvSpPr>
            <p:cNvPr id="5" name="矩形 19483">
              <a:extLst>
                <a:ext uri="{FF2B5EF4-FFF2-40B4-BE49-F238E27FC236}">
                  <a16:creationId xmlns:a16="http://schemas.microsoft.com/office/drawing/2014/main" id="{6DFA2A7D-571C-45AB-B31C-859A12E82242}"/>
                </a:ext>
              </a:extLst>
            </p:cNvPr>
            <p:cNvSpPr>
              <a:spLocks noChangeArrowheads="1"/>
            </p:cNvSpPr>
            <p:nvPr userDrawn="1"/>
          </p:nvSpPr>
          <p:spPr bwMode="auto">
            <a:xfrm>
              <a:off x="0" y="672"/>
              <a:ext cx="5472" cy="336"/>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p>
          </p:txBody>
        </p:sp>
        <p:sp>
          <p:nvSpPr>
            <p:cNvPr id="6" name="矩形 19484">
              <a:extLst>
                <a:ext uri="{FF2B5EF4-FFF2-40B4-BE49-F238E27FC236}">
                  <a16:creationId xmlns:a16="http://schemas.microsoft.com/office/drawing/2014/main" id="{E1B6A4D3-1A3E-4C01-AC1B-431BA02A50C8}"/>
                </a:ext>
              </a:extLst>
            </p:cNvPr>
            <p:cNvSpPr>
              <a:spLocks noChangeArrowheads="1"/>
            </p:cNvSpPr>
            <p:nvPr userDrawn="1"/>
          </p:nvSpPr>
          <p:spPr bwMode="auto">
            <a:xfrm>
              <a:off x="336" y="0"/>
              <a:ext cx="336" cy="336"/>
            </a:xfrm>
            <a:prstGeom prst="rect">
              <a:avLst/>
            </a:prstGeom>
            <a:solidFill>
              <a:srgbClr val="CC0000">
                <a:alpha val="50195"/>
              </a:srgbClr>
            </a:solidFill>
            <a:ln w="28575">
              <a:solidFill>
                <a:schemeClr val="hlink"/>
              </a:solidFill>
              <a:miter lim="800000"/>
              <a:headEnd/>
              <a:tailEnd/>
            </a:ln>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7" name="矩形 19485">
              <a:extLst>
                <a:ext uri="{FF2B5EF4-FFF2-40B4-BE49-F238E27FC236}">
                  <a16:creationId xmlns:a16="http://schemas.microsoft.com/office/drawing/2014/main" id="{7BFD71DC-81FB-41D9-A552-7C55150A4CE1}"/>
                </a:ext>
              </a:extLst>
            </p:cNvPr>
            <p:cNvSpPr>
              <a:spLocks noChangeArrowheads="1"/>
            </p:cNvSpPr>
            <p:nvPr userDrawn="1"/>
          </p:nvSpPr>
          <p:spPr bwMode="auto">
            <a:xfrm>
              <a:off x="672" y="336"/>
              <a:ext cx="336" cy="336"/>
            </a:xfrm>
            <a:prstGeom prst="rect">
              <a:avLst/>
            </a:prstGeom>
            <a:solidFill>
              <a:srgbClr val="009900">
                <a:alpha val="50195"/>
              </a:srgbClr>
            </a:solidFill>
            <a:ln w="28575">
              <a:solidFill>
                <a:schemeClr val="hlink"/>
              </a:solidFill>
              <a:miter lim="800000"/>
              <a:headEnd/>
              <a:tailEnd/>
            </a:ln>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8" name="矩形 19486">
              <a:extLst>
                <a:ext uri="{FF2B5EF4-FFF2-40B4-BE49-F238E27FC236}">
                  <a16:creationId xmlns:a16="http://schemas.microsoft.com/office/drawing/2014/main" id="{2360DDBE-E4AA-4122-A9C1-D00ECFB165C8}"/>
                </a:ext>
              </a:extLst>
            </p:cNvPr>
            <p:cNvSpPr>
              <a:spLocks noChangeArrowheads="1"/>
            </p:cNvSpPr>
            <p:nvPr userDrawn="1"/>
          </p:nvSpPr>
          <p:spPr bwMode="auto">
            <a:xfrm>
              <a:off x="1008" y="672"/>
              <a:ext cx="336" cy="336"/>
            </a:xfrm>
            <a:prstGeom prst="rect">
              <a:avLst/>
            </a:prstGeom>
            <a:solidFill>
              <a:srgbClr val="3333CC">
                <a:alpha val="50195"/>
              </a:srgbClr>
            </a:solidFill>
            <a:ln w="28575">
              <a:solidFill>
                <a:schemeClr val="hlink"/>
              </a:solidFill>
              <a:miter lim="800000"/>
              <a:headEnd/>
              <a:tailEnd/>
            </a:ln>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9" name="矩形 19487">
              <a:extLst>
                <a:ext uri="{FF2B5EF4-FFF2-40B4-BE49-F238E27FC236}">
                  <a16:creationId xmlns:a16="http://schemas.microsoft.com/office/drawing/2014/main" id="{8D8D7E29-DAB3-4F49-B932-78F4B7075BCC}"/>
                </a:ext>
              </a:extLst>
            </p:cNvPr>
            <p:cNvSpPr>
              <a:spLocks noChangeArrowheads="1"/>
            </p:cNvSpPr>
            <p:nvPr userDrawn="1"/>
          </p:nvSpPr>
          <p:spPr bwMode="auto">
            <a:xfrm>
              <a:off x="2064" y="672"/>
              <a:ext cx="336" cy="336"/>
            </a:xfrm>
            <a:prstGeom prst="rect">
              <a:avLst/>
            </a:prstGeom>
            <a:solidFill>
              <a:srgbClr val="CC0000">
                <a:alpha val="50195"/>
              </a:srgbClr>
            </a:solidFill>
            <a:ln w="28575">
              <a:solidFill>
                <a:schemeClr val="hlink"/>
              </a:solidFill>
              <a:miter lim="800000"/>
              <a:headEnd/>
              <a:tailEnd/>
            </a:ln>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 name="矩形 19488">
              <a:extLst>
                <a:ext uri="{FF2B5EF4-FFF2-40B4-BE49-F238E27FC236}">
                  <a16:creationId xmlns:a16="http://schemas.microsoft.com/office/drawing/2014/main" id="{611C0D77-73F9-45D8-95F7-1AE2BA89C73A}"/>
                </a:ext>
              </a:extLst>
            </p:cNvPr>
            <p:cNvSpPr>
              <a:spLocks noChangeArrowheads="1"/>
            </p:cNvSpPr>
            <p:nvPr userDrawn="1"/>
          </p:nvSpPr>
          <p:spPr bwMode="auto">
            <a:xfrm>
              <a:off x="1728" y="336"/>
              <a:ext cx="336" cy="336"/>
            </a:xfrm>
            <a:prstGeom prst="rect">
              <a:avLst/>
            </a:prstGeom>
            <a:solidFill>
              <a:srgbClr val="CCCC00">
                <a:alpha val="50195"/>
              </a:srgbClr>
            </a:solidFill>
            <a:ln w="28575">
              <a:solidFill>
                <a:schemeClr val="hlink"/>
              </a:solidFill>
              <a:miter lim="800000"/>
              <a:headEnd/>
              <a:tailEnd/>
            </a:ln>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grpSp>
      <p:sp>
        <p:nvSpPr>
          <p:cNvPr id="19459" name="标题 19458"/>
          <p:cNvSpPr>
            <a:spLocks noGrp="1"/>
          </p:cNvSpPr>
          <p:nvPr>
            <p:ph type="ctrTitle"/>
          </p:nvPr>
        </p:nvSpPr>
        <p:spPr>
          <a:xfrm>
            <a:off x="685800" y="2286000"/>
            <a:ext cx="7772400" cy="1752600"/>
          </a:xfrm>
          <a:prstGeom prst="rect">
            <a:avLst/>
          </a:prstGeom>
          <a:noFill/>
          <a:ln w="9525">
            <a:noFill/>
          </a:ln>
        </p:spPr>
        <p:txBody>
          <a:bodyPr anchor="t"/>
          <a:lstStyle>
            <a:lvl1pPr lvl="0">
              <a:lnSpc>
                <a:spcPct val="90000"/>
              </a:lnSpc>
              <a:buClrTx/>
              <a:buSzTx/>
              <a:buFontTx/>
              <a:defRPr/>
            </a:lvl1pPr>
          </a:lstStyle>
          <a:p>
            <a:pPr lvl="0"/>
            <a:r>
              <a:rPr lang="zh-CN" altLang="en-US" noProof="1"/>
              <a:t>单击此处编辑母版标题样式</a:t>
            </a:r>
          </a:p>
        </p:txBody>
      </p:sp>
      <p:sp>
        <p:nvSpPr>
          <p:cNvPr id="19460" name="副标题 19459"/>
          <p:cNvSpPr>
            <a:spLocks noGrp="1"/>
          </p:cNvSpPr>
          <p:nvPr>
            <p:ph type="subTitle" idx="1"/>
          </p:nvPr>
        </p:nvSpPr>
        <p:spPr>
          <a:xfrm>
            <a:off x="1371600" y="4495800"/>
            <a:ext cx="6400800" cy="1524000"/>
          </a:xfrm>
          <a:prstGeom prst="rect">
            <a:avLst/>
          </a:prstGeom>
          <a:noFill/>
          <a:ln w="9525">
            <a:noFill/>
          </a:ln>
        </p:spPr>
        <p:txBody>
          <a:bodyPr anchor="ctr"/>
          <a:lstStyle>
            <a:lvl1pPr marL="0" lvl="0" indent="0" algn="ctr">
              <a:lnSpc>
                <a:spcPct val="80000"/>
              </a:lnSpc>
              <a:buClr>
                <a:schemeClr val="accent2"/>
              </a:buClr>
              <a:buSzPct val="90000"/>
              <a:buFont typeface="Wingdings" panose="05000000000000000000" pitchFamily="2" charset="2"/>
              <a:buNone/>
              <a:defRPr sz="3200">
                <a:solidFill>
                  <a:schemeClr val="tx2"/>
                </a:solidFill>
              </a:defRPr>
            </a:lvl1pPr>
            <a:lvl2pPr marL="457200" lvl="1" indent="0" algn="ctr">
              <a:lnSpc>
                <a:spcPct val="80000"/>
              </a:lnSpc>
              <a:buClr>
                <a:schemeClr val="tx1"/>
              </a:buClr>
              <a:buSzPct val="75000"/>
              <a:buFont typeface="Wingdings" panose="05000000000000000000" pitchFamily="2" charset="2"/>
              <a:buNone/>
              <a:defRPr sz="3200">
                <a:solidFill>
                  <a:schemeClr val="tx2"/>
                </a:solidFill>
              </a:defRPr>
            </a:lvl2pPr>
            <a:lvl3pPr marL="914400" lvl="2" indent="0" algn="ctr">
              <a:lnSpc>
                <a:spcPct val="80000"/>
              </a:lnSpc>
              <a:buClr>
                <a:schemeClr val="bg2"/>
              </a:buClr>
              <a:buSzPct val="75000"/>
              <a:buFont typeface="Wingdings" panose="05000000000000000000" pitchFamily="2" charset="2"/>
              <a:buNone/>
              <a:defRPr sz="3200">
                <a:solidFill>
                  <a:schemeClr val="tx2"/>
                </a:solidFill>
              </a:defRPr>
            </a:lvl3pPr>
            <a:lvl4pPr marL="1371600" lvl="3" indent="0" algn="ctr">
              <a:lnSpc>
                <a:spcPct val="80000"/>
              </a:lnSpc>
              <a:buClr>
                <a:schemeClr val="tx2"/>
              </a:buClr>
              <a:buSzPct val="75000"/>
              <a:buFont typeface="Wingdings" panose="05000000000000000000" pitchFamily="2" charset="2"/>
              <a:buNone/>
              <a:defRPr sz="3200">
                <a:solidFill>
                  <a:schemeClr val="tx2"/>
                </a:solidFill>
              </a:defRPr>
            </a:lvl4pPr>
            <a:lvl5pPr marL="1828800" lvl="4" indent="0" algn="ctr">
              <a:lnSpc>
                <a:spcPct val="80000"/>
              </a:lnSpc>
              <a:buClr>
                <a:schemeClr val="accent1"/>
              </a:buClr>
              <a:buSzPct val="75000"/>
              <a:buFont typeface="Wingdings" panose="05000000000000000000" pitchFamily="2" charset="2"/>
              <a:buNone/>
              <a:defRPr sz="3200">
                <a:solidFill>
                  <a:schemeClr val="tx2"/>
                </a:solidFill>
              </a:defRPr>
            </a:lvl5pPr>
          </a:lstStyle>
          <a:p>
            <a:pPr lvl="0"/>
            <a:r>
              <a:rPr lang="zh-CN" altLang="en-US" noProof="1"/>
              <a:t>单击此处编辑母版副标题样式</a:t>
            </a:r>
          </a:p>
        </p:txBody>
      </p:sp>
      <p:sp>
        <p:nvSpPr>
          <p:cNvPr id="11" name="日期占位符 19478">
            <a:extLst>
              <a:ext uri="{FF2B5EF4-FFF2-40B4-BE49-F238E27FC236}">
                <a16:creationId xmlns:a16="http://schemas.microsoft.com/office/drawing/2014/main" id="{7393C933-0C1C-4BC3-B314-1F4008A79410}"/>
              </a:ext>
            </a:extLst>
          </p:cNvPr>
          <p:cNvSpPr>
            <a:spLocks noGrp="1"/>
          </p:cNvSpPr>
          <p:nvPr>
            <p:ph type="dt" sz="half" idx="10"/>
          </p:nvPr>
        </p:nvSpPr>
        <p:spPr/>
        <p:txBody>
          <a:bodyPr/>
          <a:lstStyle>
            <a:lvl1pPr algn="r">
              <a:defRPr sz="1200">
                <a:solidFill>
                  <a:schemeClr val="folHlink"/>
                </a:solidFill>
                <a:latin typeface="Times New Roman" panose="02020603050405020304" pitchFamily="18" charset="0"/>
              </a:defRPr>
            </a:lvl1pPr>
          </a:lstStyle>
          <a:p>
            <a:pPr>
              <a:defRPr/>
            </a:pPr>
            <a:endParaRPr lang="zh-CN" altLang="en-US"/>
          </a:p>
        </p:txBody>
      </p:sp>
      <p:sp>
        <p:nvSpPr>
          <p:cNvPr id="12" name="页脚占位符 19479">
            <a:extLst>
              <a:ext uri="{FF2B5EF4-FFF2-40B4-BE49-F238E27FC236}">
                <a16:creationId xmlns:a16="http://schemas.microsoft.com/office/drawing/2014/main" id="{1F8473FC-4A62-48A8-B050-20D17DB391F9}"/>
              </a:ext>
            </a:extLst>
          </p:cNvPr>
          <p:cNvSpPr>
            <a:spLocks noGrp="1"/>
          </p:cNvSpPr>
          <p:nvPr>
            <p:ph type="ftr" sz="quarter" idx="11"/>
          </p:nvPr>
        </p:nvSpPr>
        <p:spPr/>
        <p:txBody>
          <a:bodyPr/>
          <a:lstStyle>
            <a:lvl1pPr>
              <a:defRPr sz="1200">
                <a:solidFill>
                  <a:schemeClr val="folHlink"/>
                </a:solidFill>
                <a:latin typeface="Tahoma" panose="020B0604030504040204" pitchFamily="34" charset="0"/>
              </a:defRPr>
            </a:lvl1pPr>
          </a:lstStyle>
          <a:p>
            <a:pPr>
              <a:defRPr/>
            </a:pPr>
            <a:endParaRPr lang="zh-CN" altLang="en-US"/>
          </a:p>
        </p:txBody>
      </p:sp>
    </p:spTree>
    <p:extLst>
      <p:ext uri="{BB962C8B-B14F-4D97-AF65-F5344CB8AC3E}">
        <p14:creationId xmlns:p14="http://schemas.microsoft.com/office/powerpoint/2010/main" val="638361496"/>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18449">
            <a:extLst>
              <a:ext uri="{FF2B5EF4-FFF2-40B4-BE49-F238E27FC236}">
                <a16:creationId xmlns:a16="http://schemas.microsoft.com/office/drawing/2014/main" id="{C8C6D6F5-6FC3-41FE-90DB-581BD6A894F0}"/>
              </a:ext>
            </a:extLst>
          </p:cNvPr>
          <p:cNvSpPr>
            <a:spLocks noGrp="1"/>
          </p:cNvSpPr>
          <p:nvPr>
            <p:ph type="dt" sz="half" idx="10"/>
          </p:nvPr>
        </p:nvSpPr>
        <p:spPr>
          <a:ln/>
        </p:spPr>
        <p:txBody>
          <a:bodyPr/>
          <a:lstStyle>
            <a:lvl1pPr>
              <a:defRPr/>
            </a:lvl1pPr>
          </a:lstStyle>
          <a:p>
            <a:pPr>
              <a:defRPr/>
            </a:pPr>
            <a:endParaRPr lang="zh-CN" altLang="en-US"/>
          </a:p>
        </p:txBody>
      </p:sp>
      <p:sp>
        <p:nvSpPr>
          <p:cNvPr id="5" name="页脚占位符 18450">
            <a:extLst>
              <a:ext uri="{FF2B5EF4-FFF2-40B4-BE49-F238E27FC236}">
                <a16:creationId xmlns:a16="http://schemas.microsoft.com/office/drawing/2014/main" id="{F2487B88-3AF7-4070-A838-5D91814207E1}"/>
              </a:ext>
            </a:extLst>
          </p:cNvPr>
          <p:cNvSpPr>
            <a:spLocks noGrp="1"/>
          </p:cNvSpPr>
          <p:nvPr>
            <p:ph type="ftr" sz="quarter" idx="11"/>
          </p:nvPr>
        </p:nvSpPr>
        <p:spPr>
          <a:ln/>
        </p:spPr>
        <p:txBody>
          <a:bodyPr/>
          <a:lstStyle>
            <a:lvl1pPr>
              <a:defRPr/>
            </a:lvl1pPr>
          </a:lstStyle>
          <a:p>
            <a:pPr>
              <a:defRPr/>
            </a:pPr>
            <a:endParaRPr lang="zh-CN" altLang="en-US"/>
          </a:p>
        </p:txBody>
      </p:sp>
    </p:spTree>
    <p:extLst>
      <p:ext uri="{BB962C8B-B14F-4D97-AF65-F5344CB8AC3E}">
        <p14:creationId xmlns:p14="http://schemas.microsoft.com/office/powerpoint/2010/main" val="4087346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34150" y="76200"/>
            <a:ext cx="1847850" cy="60960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990600" y="76200"/>
            <a:ext cx="5436428" cy="60960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18449">
            <a:extLst>
              <a:ext uri="{FF2B5EF4-FFF2-40B4-BE49-F238E27FC236}">
                <a16:creationId xmlns:a16="http://schemas.microsoft.com/office/drawing/2014/main" id="{3EEF04EA-C2DD-4FD5-BC47-8A17A2F605BD}"/>
              </a:ext>
            </a:extLst>
          </p:cNvPr>
          <p:cNvSpPr>
            <a:spLocks noGrp="1"/>
          </p:cNvSpPr>
          <p:nvPr>
            <p:ph type="dt" sz="half" idx="10"/>
          </p:nvPr>
        </p:nvSpPr>
        <p:spPr>
          <a:ln/>
        </p:spPr>
        <p:txBody>
          <a:bodyPr/>
          <a:lstStyle>
            <a:lvl1pPr>
              <a:defRPr/>
            </a:lvl1pPr>
          </a:lstStyle>
          <a:p>
            <a:pPr>
              <a:defRPr/>
            </a:pPr>
            <a:endParaRPr lang="zh-CN" altLang="en-US"/>
          </a:p>
        </p:txBody>
      </p:sp>
      <p:sp>
        <p:nvSpPr>
          <p:cNvPr id="5" name="页脚占位符 18450">
            <a:extLst>
              <a:ext uri="{FF2B5EF4-FFF2-40B4-BE49-F238E27FC236}">
                <a16:creationId xmlns:a16="http://schemas.microsoft.com/office/drawing/2014/main" id="{1120BDFD-148C-47C1-BC2D-D21855E57CC0}"/>
              </a:ext>
            </a:extLst>
          </p:cNvPr>
          <p:cNvSpPr>
            <a:spLocks noGrp="1"/>
          </p:cNvSpPr>
          <p:nvPr>
            <p:ph type="ftr" sz="quarter" idx="11"/>
          </p:nvPr>
        </p:nvSpPr>
        <p:spPr>
          <a:ln/>
        </p:spPr>
        <p:txBody>
          <a:bodyPr/>
          <a:lstStyle>
            <a:lvl1pPr>
              <a:defRPr/>
            </a:lvl1pPr>
          </a:lstStyle>
          <a:p>
            <a:pPr>
              <a:defRPr/>
            </a:pPr>
            <a:endParaRPr lang="zh-CN" altLang="en-US"/>
          </a:p>
        </p:txBody>
      </p:sp>
    </p:spTree>
    <p:extLst>
      <p:ext uri="{BB962C8B-B14F-4D97-AF65-F5344CB8AC3E}">
        <p14:creationId xmlns:p14="http://schemas.microsoft.com/office/powerpoint/2010/main" val="14589032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spTree>
      <p:nvGrpSpPr>
        <p:cNvPr id="1" name=""/>
        <p:cNvGrpSpPr/>
        <p:nvPr/>
      </p:nvGrpSpPr>
      <p:grpSpPr>
        <a:xfrm>
          <a:off x="0" y="0"/>
          <a:ext cx="0" cy="0"/>
          <a:chOff x="0" y="0"/>
          <a:chExt cx="0" cy="0"/>
        </a:xfrm>
      </p:grpSpPr>
      <p:grpSp>
        <p:nvGrpSpPr>
          <p:cNvPr id="4" name="组合 19482">
            <a:extLst>
              <a:ext uri="{FF2B5EF4-FFF2-40B4-BE49-F238E27FC236}">
                <a16:creationId xmlns:a16="http://schemas.microsoft.com/office/drawing/2014/main" id="{5C478984-848A-45E8-B2D8-4D437CC55AF5}"/>
              </a:ext>
            </a:extLst>
          </p:cNvPr>
          <p:cNvGrpSpPr>
            <a:grpSpLocks/>
          </p:cNvGrpSpPr>
          <p:nvPr userDrawn="1"/>
        </p:nvGrpSpPr>
        <p:grpSpPr bwMode="auto">
          <a:xfrm>
            <a:off x="25400" y="25400"/>
            <a:ext cx="8686800" cy="1600200"/>
            <a:chOff x="0" y="0"/>
            <a:chExt cx="5472" cy="1008"/>
          </a:xfrm>
        </p:grpSpPr>
        <p:sp>
          <p:nvSpPr>
            <p:cNvPr id="5" name="矩形 19483">
              <a:extLst>
                <a:ext uri="{FF2B5EF4-FFF2-40B4-BE49-F238E27FC236}">
                  <a16:creationId xmlns:a16="http://schemas.microsoft.com/office/drawing/2014/main" id="{0602F255-1F05-45C1-9B37-8237989354E9}"/>
                </a:ext>
              </a:extLst>
            </p:cNvPr>
            <p:cNvSpPr>
              <a:spLocks noChangeArrowheads="1"/>
            </p:cNvSpPr>
            <p:nvPr userDrawn="1"/>
          </p:nvSpPr>
          <p:spPr bwMode="auto">
            <a:xfrm>
              <a:off x="0" y="672"/>
              <a:ext cx="5472" cy="336"/>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p>
          </p:txBody>
        </p:sp>
        <p:sp>
          <p:nvSpPr>
            <p:cNvPr id="6" name="矩形 19484">
              <a:extLst>
                <a:ext uri="{FF2B5EF4-FFF2-40B4-BE49-F238E27FC236}">
                  <a16:creationId xmlns:a16="http://schemas.microsoft.com/office/drawing/2014/main" id="{1B63229D-786E-4F41-9610-858C1B33CC59}"/>
                </a:ext>
              </a:extLst>
            </p:cNvPr>
            <p:cNvSpPr>
              <a:spLocks noChangeArrowheads="1"/>
            </p:cNvSpPr>
            <p:nvPr userDrawn="1"/>
          </p:nvSpPr>
          <p:spPr bwMode="auto">
            <a:xfrm>
              <a:off x="336" y="0"/>
              <a:ext cx="336" cy="336"/>
            </a:xfrm>
            <a:prstGeom prst="rect">
              <a:avLst/>
            </a:prstGeom>
            <a:solidFill>
              <a:srgbClr val="CC0000">
                <a:alpha val="50195"/>
              </a:srgbClr>
            </a:solidFill>
            <a:ln w="28575">
              <a:solidFill>
                <a:schemeClr val="hlink"/>
              </a:solidFill>
              <a:miter lim="800000"/>
              <a:headEnd/>
              <a:tailEnd/>
            </a:ln>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7" name="矩形 19485">
              <a:extLst>
                <a:ext uri="{FF2B5EF4-FFF2-40B4-BE49-F238E27FC236}">
                  <a16:creationId xmlns:a16="http://schemas.microsoft.com/office/drawing/2014/main" id="{EC494760-357C-45AA-A20E-02D4BD5ED03F}"/>
                </a:ext>
              </a:extLst>
            </p:cNvPr>
            <p:cNvSpPr>
              <a:spLocks noChangeArrowheads="1"/>
            </p:cNvSpPr>
            <p:nvPr userDrawn="1"/>
          </p:nvSpPr>
          <p:spPr bwMode="auto">
            <a:xfrm>
              <a:off x="672" y="336"/>
              <a:ext cx="336" cy="336"/>
            </a:xfrm>
            <a:prstGeom prst="rect">
              <a:avLst/>
            </a:prstGeom>
            <a:solidFill>
              <a:srgbClr val="009900">
                <a:alpha val="50195"/>
              </a:srgbClr>
            </a:solidFill>
            <a:ln w="28575">
              <a:solidFill>
                <a:schemeClr val="hlink"/>
              </a:solidFill>
              <a:miter lim="800000"/>
              <a:headEnd/>
              <a:tailEnd/>
            </a:ln>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8" name="矩形 19486">
              <a:extLst>
                <a:ext uri="{FF2B5EF4-FFF2-40B4-BE49-F238E27FC236}">
                  <a16:creationId xmlns:a16="http://schemas.microsoft.com/office/drawing/2014/main" id="{CD9166AD-86EC-415B-B153-D1677F332436}"/>
                </a:ext>
              </a:extLst>
            </p:cNvPr>
            <p:cNvSpPr>
              <a:spLocks noChangeArrowheads="1"/>
            </p:cNvSpPr>
            <p:nvPr userDrawn="1"/>
          </p:nvSpPr>
          <p:spPr bwMode="auto">
            <a:xfrm>
              <a:off x="1008" y="672"/>
              <a:ext cx="336" cy="336"/>
            </a:xfrm>
            <a:prstGeom prst="rect">
              <a:avLst/>
            </a:prstGeom>
            <a:solidFill>
              <a:srgbClr val="3333CC">
                <a:alpha val="50195"/>
              </a:srgbClr>
            </a:solidFill>
            <a:ln w="28575">
              <a:solidFill>
                <a:schemeClr val="hlink"/>
              </a:solidFill>
              <a:miter lim="800000"/>
              <a:headEnd/>
              <a:tailEnd/>
            </a:ln>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9" name="矩形 19487">
              <a:extLst>
                <a:ext uri="{FF2B5EF4-FFF2-40B4-BE49-F238E27FC236}">
                  <a16:creationId xmlns:a16="http://schemas.microsoft.com/office/drawing/2014/main" id="{1EBEF5B8-25D5-4142-98EB-F9BDA5D9F5AE}"/>
                </a:ext>
              </a:extLst>
            </p:cNvPr>
            <p:cNvSpPr>
              <a:spLocks noChangeArrowheads="1"/>
            </p:cNvSpPr>
            <p:nvPr userDrawn="1"/>
          </p:nvSpPr>
          <p:spPr bwMode="auto">
            <a:xfrm>
              <a:off x="2064" y="672"/>
              <a:ext cx="336" cy="336"/>
            </a:xfrm>
            <a:prstGeom prst="rect">
              <a:avLst/>
            </a:prstGeom>
            <a:solidFill>
              <a:srgbClr val="CC0000">
                <a:alpha val="50195"/>
              </a:srgbClr>
            </a:solidFill>
            <a:ln w="28575">
              <a:solidFill>
                <a:schemeClr val="hlink"/>
              </a:solidFill>
              <a:miter lim="800000"/>
              <a:headEnd/>
              <a:tailEnd/>
            </a:ln>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 name="矩形 19488">
              <a:extLst>
                <a:ext uri="{FF2B5EF4-FFF2-40B4-BE49-F238E27FC236}">
                  <a16:creationId xmlns:a16="http://schemas.microsoft.com/office/drawing/2014/main" id="{7BC399CE-5A69-4EAD-9051-168B9EE48E0C}"/>
                </a:ext>
              </a:extLst>
            </p:cNvPr>
            <p:cNvSpPr>
              <a:spLocks noChangeArrowheads="1"/>
            </p:cNvSpPr>
            <p:nvPr userDrawn="1"/>
          </p:nvSpPr>
          <p:spPr bwMode="auto">
            <a:xfrm>
              <a:off x="1728" y="336"/>
              <a:ext cx="336" cy="336"/>
            </a:xfrm>
            <a:prstGeom prst="rect">
              <a:avLst/>
            </a:prstGeom>
            <a:solidFill>
              <a:srgbClr val="CCCC00">
                <a:alpha val="50195"/>
              </a:srgbClr>
            </a:solidFill>
            <a:ln w="28575">
              <a:solidFill>
                <a:schemeClr val="hlink"/>
              </a:solidFill>
              <a:miter lim="800000"/>
              <a:headEnd/>
              <a:tailEnd/>
            </a:ln>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grpSp>
      <p:sp>
        <p:nvSpPr>
          <p:cNvPr id="19459" name="标题 19458"/>
          <p:cNvSpPr>
            <a:spLocks noGrp="1"/>
          </p:cNvSpPr>
          <p:nvPr>
            <p:ph type="ctrTitle"/>
          </p:nvPr>
        </p:nvSpPr>
        <p:spPr>
          <a:xfrm>
            <a:off x="685800" y="2286000"/>
            <a:ext cx="7772400" cy="1752600"/>
          </a:xfrm>
          <a:prstGeom prst="rect">
            <a:avLst/>
          </a:prstGeom>
          <a:noFill/>
          <a:ln w="9525">
            <a:noFill/>
          </a:ln>
        </p:spPr>
        <p:txBody>
          <a:bodyPr anchor="t"/>
          <a:lstStyle>
            <a:lvl1pPr lvl="0">
              <a:lnSpc>
                <a:spcPct val="90000"/>
              </a:lnSpc>
              <a:buClrTx/>
              <a:buSzTx/>
              <a:buFontTx/>
              <a:defRPr/>
            </a:lvl1pPr>
          </a:lstStyle>
          <a:p>
            <a:pPr lvl="0"/>
            <a:r>
              <a:rPr lang="zh-CN" altLang="en-US" noProof="1"/>
              <a:t>单击此处编辑母版标题样式</a:t>
            </a:r>
          </a:p>
        </p:txBody>
      </p:sp>
      <p:sp>
        <p:nvSpPr>
          <p:cNvPr id="19460" name="副标题 19459"/>
          <p:cNvSpPr>
            <a:spLocks noGrp="1"/>
          </p:cNvSpPr>
          <p:nvPr>
            <p:ph type="subTitle" idx="1"/>
          </p:nvPr>
        </p:nvSpPr>
        <p:spPr>
          <a:xfrm>
            <a:off x="1371600" y="4495800"/>
            <a:ext cx="6400800" cy="1524000"/>
          </a:xfrm>
          <a:prstGeom prst="rect">
            <a:avLst/>
          </a:prstGeom>
          <a:noFill/>
          <a:ln w="9525">
            <a:noFill/>
          </a:ln>
        </p:spPr>
        <p:txBody>
          <a:bodyPr anchor="ctr"/>
          <a:lstStyle>
            <a:lvl1pPr marL="0" lvl="0" indent="0" algn="ctr">
              <a:lnSpc>
                <a:spcPct val="80000"/>
              </a:lnSpc>
              <a:buClr>
                <a:schemeClr val="accent2"/>
              </a:buClr>
              <a:buSzPct val="90000"/>
              <a:buFont typeface="Wingdings" panose="05000000000000000000" pitchFamily="2" charset="2"/>
              <a:buNone/>
              <a:defRPr sz="3200">
                <a:solidFill>
                  <a:schemeClr val="tx2"/>
                </a:solidFill>
              </a:defRPr>
            </a:lvl1pPr>
            <a:lvl2pPr marL="457200" lvl="1" indent="0" algn="ctr">
              <a:lnSpc>
                <a:spcPct val="80000"/>
              </a:lnSpc>
              <a:buClr>
                <a:schemeClr val="tx1"/>
              </a:buClr>
              <a:buSzPct val="75000"/>
              <a:buFont typeface="Wingdings" panose="05000000000000000000" pitchFamily="2" charset="2"/>
              <a:buNone/>
              <a:defRPr sz="3200">
                <a:solidFill>
                  <a:schemeClr val="tx2"/>
                </a:solidFill>
              </a:defRPr>
            </a:lvl2pPr>
            <a:lvl3pPr marL="914400" lvl="2" indent="0" algn="ctr">
              <a:lnSpc>
                <a:spcPct val="80000"/>
              </a:lnSpc>
              <a:buClr>
                <a:schemeClr val="bg2"/>
              </a:buClr>
              <a:buSzPct val="75000"/>
              <a:buFont typeface="Wingdings" panose="05000000000000000000" pitchFamily="2" charset="2"/>
              <a:buNone/>
              <a:defRPr sz="3200">
                <a:solidFill>
                  <a:schemeClr val="tx2"/>
                </a:solidFill>
              </a:defRPr>
            </a:lvl3pPr>
            <a:lvl4pPr marL="1371600" lvl="3" indent="0" algn="ctr">
              <a:lnSpc>
                <a:spcPct val="80000"/>
              </a:lnSpc>
              <a:buClr>
                <a:schemeClr val="tx2"/>
              </a:buClr>
              <a:buSzPct val="75000"/>
              <a:buFont typeface="Wingdings" panose="05000000000000000000" pitchFamily="2" charset="2"/>
              <a:buNone/>
              <a:defRPr sz="3200">
                <a:solidFill>
                  <a:schemeClr val="tx2"/>
                </a:solidFill>
              </a:defRPr>
            </a:lvl4pPr>
            <a:lvl5pPr marL="1828800" lvl="4" indent="0" algn="ctr">
              <a:lnSpc>
                <a:spcPct val="80000"/>
              </a:lnSpc>
              <a:buClr>
                <a:schemeClr val="accent1"/>
              </a:buClr>
              <a:buSzPct val="75000"/>
              <a:buFont typeface="Wingdings" panose="05000000000000000000" pitchFamily="2" charset="2"/>
              <a:buNone/>
              <a:defRPr sz="3200">
                <a:solidFill>
                  <a:schemeClr val="tx2"/>
                </a:solidFill>
              </a:defRPr>
            </a:lvl5pPr>
          </a:lstStyle>
          <a:p>
            <a:pPr lvl="0"/>
            <a:r>
              <a:rPr lang="zh-CN" altLang="en-US" noProof="1"/>
              <a:t>单击此处编辑母版副标题样式</a:t>
            </a:r>
          </a:p>
        </p:txBody>
      </p:sp>
      <p:sp>
        <p:nvSpPr>
          <p:cNvPr id="11" name="日期占位符 19478">
            <a:extLst>
              <a:ext uri="{FF2B5EF4-FFF2-40B4-BE49-F238E27FC236}">
                <a16:creationId xmlns:a16="http://schemas.microsoft.com/office/drawing/2014/main" id="{C43656A7-450C-4E20-A3AD-B018C10A6179}"/>
              </a:ext>
            </a:extLst>
          </p:cNvPr>
          <p:cNvSpPr>
            <a:spLocks noGrp="1"/>
          </p:cNvSpPr>
          <p:nvPr>
            <p:ph type="dt" sz="half" idx="10"/>
          </p:nvPr>
        </p:nvSpPr>
        <p:spPr/>
        <p:txBody>
          <a:bodyPr/>
          <a:lstStyle>
            <a:lvl1pPr algn="r">
              <a:defRPr sz="1200">
                <a:solidFill>
                  <a:schemeClr val="folHlink"/>
                </a:solidFill>
                <a:latin typeface="Times New Roman" panose="02020603050405020304" pitchFamily="18" charset="0"/>
              </a:defRPr>
            </a:lvl1pPr>
          </a:lstStyle>
          <a:p>
            <a:pPr>
              <a:defRPr/>
            </a:pPr>
            <a:endParaRPr lang="zh-CN" altLang="en-US"/>
          </a:p>
        </p:txBody>
      </p:sp>
      <p:sp>
        <p:nvSpPr>
          <p:cNvPr id="12" name="页脚占位符 19479">
            <a:extLst>
              <a:ext uri="{FF2B5EF4-FFF2-40B4-BE49-F238E27FC236}">
                <a16:creationId xmlns:a16="http://schemas.microsoft.com/office/drawing/2014/main" id="{659B3816-6B9D-49B8-BA76-3C7025887EA6}"/>
              </a:ext>
            </a:extLst>
          </p:cNvPr>
          <p:cNvSpPr>
            <a:spLocks noGrp="1"/>
          </p:cNvSpPr>
          <p:nvPr>
            <p:ph type="ftr" sz="quarter" idx="11"/>
          </p:nvPr>
        </p:nvSpPr>
        <p:spPr/>
        <p:txBody>
          <a:bodyPr/>
          <a:lstStyle>
            <a:lvl1pPr>
              <a:defRPr sz="1200">
                <a:solidFill>
                  <a:schemeClr val="folHlink"/>
                </a:solidFill>
                <a:latin typeface="Tahoma" panose="020B0604030504040204" pitchFamily="34" charset="0"/>
              </a:defRPr>
            </a:lvl1pPr>
          </a:lstStyle>
          <a:p>
            <a:pPr>
              <a:defRPr/>
            </a:pPr>
            <a:endParaRPr lang="zh-CN" altLang="en-US"/>
          </a:p>
        </p:txBody>
      </p:sp>
    </p:spTree>
    <p:extLst>
      <p:ext uri="{BB962C8B-B14F-4D97-AF65-F5344CB8AC3E}">
        <p14:creationId xmlns:p14="http://schemas.microsoft.com/office/powerpoint/2010/main" val="3391363312"/>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18449">
            <a:extLst>
              <a:ext uri="{FF2B5EF4-FFF2-40B4-BE49-F238E27FC236}">
                <a16:creationId xmlns:a16="http://schemas.microsoft.com/office/drawing/2014/main" id="{C1A5B280-8599-45B6-B35D-9E3618069816}"/>
              </a:ext>
            </a:extLst>
          </p:cNvPr>
          <p:cNvSpPr>
            <a:spLocks noGrp="1"/>
          </p:cNvSpPr>
          <p:nvPr>
            <p:ph type="dt" sz="half" idx="10"/>
          </p:nvPr>
        </p:nvSpPr>
        <p:spPr>
          <a:ln/>
        </p:spPr>
        <p:txBody>
          <a:bodyPr/>
          <a:lstStyle>
            <a:lvl1pPr>
              <a:defRPr/>
            </a:lvl1pPr>
          </a:lstStyle>
          <a:p>
            <a:pPr>
              <a:defRPr/>
            </a:pPr>
            <a:endParaRPr lang="zh-CN" altLang="en-US"/>
          </a:p>
        </p:txBody>
      </p:sp>
      <p:sp>
        <p:nvSpPr>
          <p:cNvPr id="5" name="页脚占位符 18450">
            <a:extLst>
              <a:ext uri="{FF2B5EF4-FFF2-40B4-BE49-F238E27FC236}">
                <a16:creationId xmlns:a16="http://schemas.microsoft.com/office/drawing/2014/main" id="{770F8F62-C5D7-4EA4-8ACD-6B23C27E16B1}"/>
              </a:ext>
            </a:extLst>
          </p:cNvPr>
          <p:cNvSpPr>
            <a:spLocks noGrp="1"/>
          </p:cNvSpPr>
          <p:nvPr>
            <p:ph type="ftr" sz="quarter" idx="11"/>
          </p:nvPr>
        </p:nvSpPr>
        <p:spPr>
          <a:ln/>
        </p:spPr>
        <p:txBody>
          <a:bodyPr/>
          <a:lstStyle>
            <a:lvl1pPr>
              <a:defRPr/>
            </a:lvl1pPr>
          </a:lstStyle>
          <a:p>
            <a:pPr>
              <a:defRPr/>
            </a:pPr>
            <a:endParaRPr lang="zh-CN" altLang="en-US"/>
          </a:p>
        </p:txBody>
      </p:sp>
    </p:spTree>
    <p:extLst>
      <p:ext uri="{BB962C8B-B14F-4D97-AF65-F5344CB8AC3E}">
        <p14:creationId xmlns:p14="http://schemas.microsoft.com/office/powerpoint/2010/main" val="1812291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
        <p:nvSpPr>
          <p:cNvPr id="4" name="日期占位符 18449">
            <a:extLst>
              <a:ext uri="{FF2B5EF4-FFF2-40B4-BE49-F238E27FC236}">
                <a16:creationId xmlns:a16="http://schemas.microsoft.com/office/drawing/2014/main" id="{99C5426F-FEAB-4850-A6A5-65C18B7F280D}"/>
              </a:ext>
            </a:extLst>
          </p:cNvPr>
          <p:cNvSpPr>
            <a:spLocks noGrp="1"/>
          </p:cNvSpPr>
          <p:nvPr>
            <p:ph type="dt" sz="half" idx="10"/>
          </p:nvPr>
        </p:nvSpPr>
        <p:spPr>
          <a:ln/>
        </p:spPr>
        <p:txBody>
          <a:bodyPr/>
          <a:lstStyle>
            <a:lvl1pPr>
              <a:defRPr/>
            </a:lvl1pPr>
          </a:lstStyle>
          <a:p>
            <a:pPr>
              <a:defRPr/>
            </a:pPr>
            <a:endParaRPr lang="zh-CN" altLang="en-US"/>
          </a:p>
        </p:txBody>
      </p:sp>
      <p:sp>
        <p:nvSpPr>
          <p:cNvPr id="5" name="页脚占位符 18450">
            <a:extLst>
              <a:ext uri="{FF2B5EF4-FFF2-40B4-BE49-F238E27FC236}">
                <a16:creationId xmlns:a16="http://schemas.microsoft.com/office/drawing/2014/main" id="{3FF1E9E8-190E-47F3-9E88-C7D00BD4A73C}"/>
              </a:ext>
            </a:extLst>
          </p:cNvPr>
          <p:cNvSpPr>
            <a:spLocks noGrp="1"/>
          </p:cNvSpPr>
          <p:nvPr>
            <p:ph type="ftr" sz="quarter" idx="11"/>
          </p:nvPr>
        </p:nvSpPr>
        <p:spPr>
          <a:ln/>
        </p:spPr>
        <p:txBody>
          <a:bodyPr/>
          <a:lstStyle>
            <a:lvl1pPr>
              <a:defRPr/>
            </a:lvl1pPr>
          </a:lstStyle>
          <a:p>
            <a:pPr>
              <a:defRPr/>
            </a:pPr>
            <a:endParaRPr lang="zh-CN" altLang="en-US"/>
          </a:p>
        </p:txBody>
      </p:sp>
    </p:spTree>
    <p:extLst>
      <p:ext uri="{BB962C8B-B14F-4D97-AF65-F5344CB8AC3E}">
        <p14:creationId xmlns:p14="http://schemas.microsoft.com/office/powerpoint/2010/main" val="30561394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990600" y="1447800"/>
            <a:ext cx="3621786" cy="47244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760214" y="1447800"/>
            <a:ext cx="3621786" cy="47244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18449">
            <a:extLst>
              <a:ext uri="{FF2B5EF4-FFF2-40B4-BE49-F238E27FC236}">
                <a16:creationId xmlns:a16="http://schemas.microsoft.com/office/drawing/2014/main" id="{3486769A-28BB-475C-92DC-61ABAAD7556C}"/>
              </a:ext>
            </a:extLst>
          </p:cNvPr>
          <p:cNvSpPr>
            <a:spLocks noGrp="1"/>
          </p:cNvSpPr>
          <p:nvPr>
            <p:ph type="dt" sz="half" idx="10"/>
          </p:nvPr>
        </p:nvSpPr>
        <p:spPr>
          <a:ln/>
        </p:spPr>
        <p:txBody>
          <a:bodyPr/>
          <a:lstStyle>
            <a:lvl1pPr>
              <a:defRPr/>
            </a:lvl1pPr>
          </a:lstStyle>
          <a:p>
            <a:pPr>
              <a:defRPr/>
            </a:pPr>
            <a:endParaRPr lang="zh-CN" altLang="en-US"/>
          </a:p>
        </p:txBody>
      </p:sp>
      <p:sp>
        <p:nvSpPr>
          <p:cNvPr id="6" name="页脚占位符 18450">
            <a:extLst>
              <a:ext uri="{FF2B5EF4-FFF2-40B4-BE49-F238E27FC236}">
                <a16:creationId xmlns:a16="http://schemas.microsoft.com/office/drawing/2014/main" id="{6382558C-7BD6-491F-B6D7-D404C65BCAAF}"/>
              </a:ext>
            </a:extLst>
          </p:cNvPr>
          <p:cNvSpPr>
            <a:spLocks noGrp="1"/>
          </p:cNvSpPr>
          <p:nvPr>
            <p:ph type="ftr" sz="quarter" idx="11"/>
          </p:nvPr>
        </p:nvSpPr>
        <p:spPr>
          <a:ln/>
        </p:spPr>
        <p:txBody>
          <a:bodyPr/>
          <a:lstStyle>
            <a:lvl1pPr>
              <a:defRPr/>
            </a:lvl1pPr>
          </a:lstStyle>
          <a:p>
            <a:pPr>
              <a:defRPr/>
            </a:pPr>
            <a:endParaRPr lang="zh-CN" altLang="en-US"/>
          </a:p>
        </p:txBody>
      </p:sp>
    </p:spTree>
    <p:extLst>
      <p:ext uri="{BB962C8B-B14F-4D97-AF65-F5344CB8AC3E}">
        <p14:creationId xmlns:p14="http://schemas.microsoft.com/office/powerpoint/2010/main" val="13848142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18449">
            <a:extLst>
              <a:ext uri="{FF2B5EF4-FFF2-40B4-BE49-F238E27FC236}">
                <a16:creationId xmlns:a16="http://schemas.microsoft.com/office/drawing/2014/main" id="{C19DEC2B-2193-4264-A4FE-C0608C7CF480}"/>
              </a:ext>
            </a:extLst>
          </p:cNvPr>
          <p:cNvSpPr>
            <a:spLocks noGrp="1"/>
          </p:cNvSpPr>
          <p:nvPr>
            <p:ph type="dt" sz="half" idx="10"/>
          </p:nvPr>
        </p:nvSpPr>
        <p:spPr>
          <a:ln/>
        </p:spPr>
        <p:txBody>
          <a:bodyPr/>
          <a:lstStyle>
            <a:lvl1pPr>
              <a:defRPr/>
            </a:lvl1pPr>
          </a:lstStyle>
          <a:p>
            <a:pPr>
              <a:defRPr/>
            </a:pPr>
            <a:endParaRPr lang="zh-CN" altLang="en-US"/>
          </a:p>
        </p:txBody>
      </p:sp>
      <p:sp>
        <p:nvSpPr>
          <p:cNvPr id="8" name="页脚占位符 18450">
            <a:extLst>
              <a:ext uri="{FF2B5EF4-FFF2-40B4-BE49-F238E27FC236}">
                <a16:creationId xmlns:a16="http://schemas.microsoft.com/office/drawing/2014/main" id="{028CC171-378C-4286-8CD7-815368B029CF}"/>
              </a:ext>
            </a:extLst>
          </p:cNvPr>
          <p:cNvSpPr>
            <a:spLocks noGrp="1"/>
          </p:cNvSpPr>
          <p:nvPr>
            <p:ph type="ftr" sz="quarter" idx="11"/>
          </p:nvPr>
        </p:nvSpPr>
        <p:spPr>
          <a:ln/>
        </p:spPr>
        <p:txBody>
          <a:bodyPr/>
          <a:lstStyle>
            <a:lvl1pPr>
              <a:defRPr/>
            </a:lvl1pPr>
          </a:lstStyle>
          <a:p>
            <a:pPr>
              <a:defRPr/>
            </a:pPr>
            <a:endParaRPr lang="zh-CN" altLang="en-US"/>
          </a:p>
        </p:txBody>
      </p:sp>
    </p:spTree>
    <p:extLst>
      <p:ext uri="{BB962C8B-B14F-4D97-AF65-F5344CB8AC3E}">
        <p14:creationId xmlns:p14="http://schemas.microsoft.com/office/powerpoint/2010/main" val="3040816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18449">
            <a:extLst>
              <a:ext uri="{FF2B5EF4-FFF2-40B4-BE49-F238E27FC236}">
                <a16:creationId xmlns:a16="http://schemas.microsoft.com/office/drawing/2014/main" id="{14AFDD5C-7C6B-49D0-9CC7-905EC4145298}"/>
              </a:ext>
            </a:extLst>
          </p:cNvPr>
          <p:cNvSpPr>
            <a:spLocks noGrp="1"/>
          </p:cNvSpPr>
          <p:nvPr>
            <p:ph type="dt" sz="half" idx="10"/>
          </p:nvPr>
        </p:nvSpPr>
        <p:spPr>
          <a:ln/>
        </p:spPr>
        <p:txBody>
          <a:bodyPr/>
          <a:lstStyle>
            <a:lvl1pPr>
              <a:defRPr/>
            </a:lvl1pPr>
          </a:lstStyle>
          <a:p>
            <a:pPr>
              <a:defRPr/>
            </a:pPr>
            <a:endParaRPr lang="zh-CN" altLang="en-US"/>
          </a:p>
        </p:txBody>
      </p:sp>
      <p:sp>
        <p:nvSpPr>
          <p:cNvPr id="4" name="页脚占位符 18450">
            <a:extLst>
              <a:ext uri="{FF2B5EF4-FFF2-40B4-BE49-F238E27FC236}">
                <a16:creationId xmlns:a16="http://schemas.microsoft.com/office/drawing/2014/main" id="{7F3F2143-42A8-41A1-92E1-B50315D7A86F}"/>
              </a:ext>
            </a:extLst>
          </p:cNvPr>
          <p:cNvSpPr>
            <a:spLocks noGrp="1"/>
          </p:cNvSpPr>
          <p:nvPr>
            <p:ph type="ftr" sz="quarter" idx="11"/>
          </p:nvPr>
        </p:nvSpPr>
        <p:spPr>
          <a:ln/>
        </p:spPr>
        <p:txBody>
          <a:bodyPr/>
          <a:lstStyle>
            <a:lvl1pPr>
              <a:defRPr/>
            </a:lvl1pPr>
          </a:lstStyle>
          <a:p>
            <a:pPr>
              <a:defRPr/>
            </a:pPr>
            <a:endParaRPr lang="zh-CN" altLang="en-US"/>
          </a:p>
        </p:txBody>
      </p:sp>
    </p:spTree>
    <p:extLst>
      <p:ext uri="{BB962C8B-B14F-4D97-AF65-F5344CB8AC3E}">
        <p14:creationId xmlns:p14="http://schemas.microsoft.com/office/powerpoint/2010/main" val="40905097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8449">
            <a:extLst>
              <a:ext uri="{FF2B5EF4-FFF2-40B4-BE49-F238E27FC236}">
                <a16:creationId xmlns:a16="http://schemas.microsoft.com/office/drawing/2014/main" id="{00E5A927-B6D5-45B5-8181-B362866D9E82}"/>
              </a:ext>
            </a:extLst>
          </p:cNvPr>
          <p:cNvSpPr>
            <a:spLocks noGrp="1"/>
          </p:cNvSpPr>
          <p:nvPr>
            <p:ph type="dt" sz="half" idx="10"/>
          </p:nvPr>
        </p:nvSpPr>
        <p:spPr>
          <a:ln/>
        </p:spPr>
        <p:txBody>
          <a:bodyPr/>
          <a:lstStyle>
            <a:lvl1pPr>
              <a:defRPr/>
            </a:lvl1pPr>
          </a:lstStyle>
          <a:p>
            <a:pPr>
              <a:defRPr/>
            </a:pPr>
            <a:endParaRPr lang="zh-CN" altLang="en-US"/>
          </a:p>
        </p:txBody>
      </p:sp>
      <p:sp>
        <p:nvSpPr>
          <p:cNvPr id="3" name="页脚占位符 18450">
            <a:extLst>
              <a:ext uri="{FF2B5EF4-FFF2-40B4-BE49-F238E27FC236}">
                <a16:creationId xmlns:a16="http://schemas.microsoft.com/office/drawing/2014/main" id="{63092FCF-AEB0-453F-A4F5-0C4646B0DE05}"/>
              </a:ext>
            </a:extLst>
          </p:cNvPr>
          <p:cNvSpPr>
            <a:spLocks noGrp="1"/>
          </p:cNvSpPr>
          <p:nvPr>
            <p:ph type="ftr" sz="quarter" idx="11"/>
          </p:nvPr>
        </p:nvSpPr>
        <p:spPr>
          <a:ln/>
        </p:spPr>
        <p:txBody>
          <a:bodyPr/>
          <a:lstStyle>
            <a:lvl1pPr>
              <a:defRPr/>
            </a:lvl1pPr>
          </a:lstStyle>
          <a:p>
            <a:pPr>
              <a:defRPr/>
            </a:pPr>
            <a:endParaRPr lang="zh-CN" altLang="en-US"/>
          </a:p>
        </p:txBody>
      </p:sp>
    </p:spTree>
    <p:extLst>
      <p:ext uri="{BB962C8B-B14F-4D97-AF65-F5344CB8AC3E}">
        <p14:creationId xmlns:p14="http://schemas.microsoft.com/office/powerpoint/2010/main" val="4304753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日期占位符 18449">
            <a:extLst>
              <a:ext uri="{FF2B5EF4-FFF2-40B4-BE49-F238E27FC236}">
                <a16:creationId xmlns:a16="http://schemas.microsoft.com/office/drawing/2014/main" id="{D82FC854-C601-4F3D-A49C-BC8A4043E8BA}"/>
              </a:ext>
            </a:extLst>
          </p:cNvPr>
          <p:cNvSpPr>
            <a:spLocks noGrp="1"/>
          </p:cNvSpPr>
          <p:nvPr>
            <p:ph type="dt" sz="half" idx="10"/>
          </p:nvPr>
        </p:nvSpPr>
        <p:spPr>
          <a:ln/>
        </p:spPr>
        <p:txBody>
          <a:bodyPr/>
          <a:lstStyle>
            <a:lvl1pPr>
              <a:defRPr/>
            </a:lvl1pPr>
          </a:lstStyle>
          <a:p>
            <a:pPr>
              <a:defRPr/>
            </a:pPr>
            <a:endParaRPr lang="zh-CN" altLang="en-US"/>
          </a:p>
        </p:txBody>
      </p:sp>
      <p:sp>
        <p:nvSpPr>
          <p:cNvPr id="6" name="页脚占位符 18450">
            <a:extLst>
              <a:ext uri="{FF2B5EF4-FFF2-40B4-BE49-F238E27FC236}">
                <a16:creationId xmlns:a16="http://schemas.microsoft.com/office/drawing/2014/main" id="{99424B70-BE6D-40F1-B707-5FE55A784724}"/>
              </a:ext>
            </a:extLst>
          </p:cNvPr>
          <p:cNvSpPr>
            <a:spLocks noGrp="1"/>
          </p:cNvSpPr>
          <p:nvPr>
            <p:ph type="ftr" sz="quarter" idx="11"/>
          </p:nvPr>
        </p:nvSpPr>
        <p:spPr>
          <a:ln/>
        </p:spPr>
        <p:txBody>
          <a:bodyPr/>
          <a:lstStyle>
            <a:lvl1pPr>
              <a:defRPr/>
            </a:lvl1pPr>
          </a:lstStyle>
          <a:p>
            <a:pPr>
              <a:defRPr/>
            </a:pPr>
            <a:endParaRPr lang="zh-CN" altLang="en-US"/>
          </a:p>
        </p:txBody>
      </p:sp>
    </p:spTree>
    <p:extLst>
      <p:ext uri="{BB962C8B-B14F-4D97-AF65-F5344CB8AC3E}">
        <p14:creationId xmlns:p14="http://schemas.microsoft.com/office/powerpoint/2010/main" val="3950070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18449">
            <a:extLst>
              <a:ext uri="{FF2B5EF4-FFF2-40B4-BE49-F238E27FC236}">
                <a16:creationId xmlns:a16="http://schemas.microsoft.com/office/drawing/2014/main" id="{CA1E5976-E7F6-4EF5-B880-42830DF37E21}"/>
              </a:ext>
            </a:extLst>
          </p:cNvPr>
          <p:cNvSpPr>
            <a:spLocks noGrp="1"/>
          </p:cNvSpPr>
          <p:nvPr>
            <p:ph type="dt" sz="half" idx="10"/>
          </p:nvPr>
        </p:nvSpPr>
        <p:spPr>
          <a:ln/>
        </p:spPr>
        <p:txBody>
          <a:bodyPr/>
          <a:lstStyle>
            <a:lvl1pPr>
              <a:defRPr/>
            </a:lvl1pPr>
          </a:lstStyle>
          <a:p>
            <a:pPr>
              <a:defRPr/>
            </a:pPr>
            <a:endParaRPr lang="zh-CN" altLang="en-US"/>
          </a:p>
        </p:txBody>
      </p:sp>
      <p:sp>
        <p:nvSpPr>
          <p:cNvPr id="5" name="页脚占位符 18450">
            <a:extLst>
              <a:ext uri="{FF2B5EF4-FFF2-40B4-BE49-F238E27FC236}">
                <a16:creationId xmlns:a16="http://schemas.microsoft.com/office/drawing/2014/main" id="{40D372B9-1EB7-44A1-94BD-ABDEC75AD301}"/>
              </a:ext>
            </a:extLst>
          </p:cNvPr>
          <p:cNvSpPr>
            <a:spLocks noGrp="1"/>
          </p:cNvSpPr>
          <p:nvPr>
            <p:ph type="ftr" sz="quarter" idx="11"/>
          </p:nvPr>
        </p:nvSpPr>
        <p:spPr>
          <a:ln/>
        </p:spPr>
        <p:txBody>
          <a:bodyPr/>
          <a:lstStyle>
            <a:lvl1pPr>
              <a:defRPr/>
            </a:lvl1pPr>
          </a:lstStyle>
          <a:p>
            <a:pPr>
              <a:defRPr/>
            </a:pPr>
            <a:endParaRPr lang="zh-CN" altLang="en-US"/>
          </a:p>
        </p:txBody>
      </p:sp>
    </p:spTree>
    <p:extLst>
      <p:ext uri="{BB962C8B-B14F-4D97-AF65-F5344CB8AC3E}">
        <p14:creationId xmlns:p14="http://schemas.microsoft.com/office/powerpoint/2010/main" val="21144607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a:t>单击此处编辑母版文本样式</a:t>
            </a:r>
          </a:p>
        </p:txBody>
      </p:sp>
      <p:sp>
        <p:nvSpPr>
          <p:cNvPr id="5" name="日期占位符 18449">
            <a:extLst>
              <a:ext uri="{FF2B5EF4-FFF2-40B4-BE49-F238E27FC236}">
                <a16:creationId xmlns:a16="http://schemas.microsoft.com/office/drawing/2014/main" id="{F420229D-3A58-42DC-8846-67F72E30AA11}"/>
              </a:ext>
            </a:extLst>
          </p:cNvPr>
          <p:cNvSpPr>
            <a:spLocks noGrp="1"/>
          </p:cNvSpPr>
          <p:nvPr>
            <p:ph type="dt" sz="half" idx="10"/>
          </p:nvPr>
        </p:nvSpPr>
        <p:spPr>
          <a:ln/>
        </p:spPr>
        <p:txBody>
          <a:bodyPr/>
          <a:lstStyle>
            <a:lvl1pPr>
              <a:defRPr/>
            </a:lvl1pPr>
          </a:lstStyle>
          <a:p>
            <a:pPr>
              <a:defRPr/>
            </a:pPr>
            <a:endParaRPr lang="zh-CN" altLang="en-US"/>
          </a:p>
        </p:txBody>
      </p:sp>
      <p:sp>
        <p:nvSpPr>
          <p:cNvPr id="6" name="页脚占位符 18450">
            <a:extLst>
              <a:ext uri="{FF2B5EF4-FFF2-40B4-BE49-F238E27FC236}">
                <a16:creationId xmlns:a16="http://schemas.microsoft.com/office/drawing/2014/main" id="{28ACAB04-8212-4DC0-BF0B-54B6CD85DC95}"/>
              </a:ext>
            </a:extLst>
          </p:cNvPr>
          <p:cNvSpPr>
            <a:spLocks noGrp="1"/>
          </p:cNvSpPr>
          <p:nvPr>
            <p:ph type="ftr" sz="quarter" idx="11"/>
          </p:nvPr>
        </p:nvSpPr>
        <p:spPr>
          <a:ln/>
        </p:spPr>
        <p:txBody>
          <a:bodyPr/>
          <a:lstStyle>
            <a:lvl1pPr>
              <a:defRPr/>
            </a:lvl1pPr>
          </a:lstStyle>
          <a:p>
            <a:pPr>
              <a:defRPr/>
            </a:pPr>
            <a:endParaRPr lang="zh-CN" altLang="en-US"/>
          </a:p>
        </p:txBody>
      </p:sp>
    </p:spTree>
    <p:extLst>
      <p:ext uri="{BB962C8B-B14F-4D97-AF65-F5344CB8AC3E}">
        <p14:creationId xmlns:p14="http://schemas.microsoft.com/office/powerpoint/2010/main" val="29813027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18449">
            <a:extLst>
              <a:ext uri="{FF2B5EF4-FFF2-40B4-BE49-F238E27FC236}">
                <a16:creationId xmlns:a16="http://schemas.microsoft.com/office/drawing/2014/main" id="{BA98C700-0E04-4342-A92D-3CD042BF5F81}"/>
              </a:ext>
            </a:extLst>
          </p:cNvPr>
          <p:cNvSpPr>
            <a:spLocks noGrp="1"/>
          </p:cNvSpPr>
          <p:nvPr>
            <p:ph type="dt" sz="half" idx="10"/>
          </p:nvPr>
        </p:nvSpPr>
        <p:spPr>
          <a:ln/>
        </p:spPr>
        <p:txBody>
          <a:bodyPr/>
          <a:lstStyle>
            <a:lvl1pPr>
              <a:defRPr/>
            </a:lvl1pPr>
          </a:lstStyle>
          <a:p>
            <a:pPr>
              <a:defRPr/>
            </a:pPr>
            <a:endParaRPr lang="zh-CN" altLang="en-US"/>
          </a:p>
        </p:txBody>
      </p:sp>
      <p:sp>
        <p:nvSpPr>
          <p:cNvPr id="5" name="页脚占位符 18450">
            <a:extLst>
              <a:ext uri="{FF2B5EF4-FFF2-40B4-BE49-F238E27FC236}">
                <a16:creationId xmlns:a16="http://schemas.microsoft.com/office/drawing/2014/main" id="{A9F5DEA5-793E-40CA-8100-DCA07F87EEE5}"/>
              </a:ext>
            </a:extLst>
          </p:cNvPr>
          <p:cNvSpPr>
            <a:spLocks noGrp="1"/>
          </p:cNvSpPr>
          <p:nvPr>
            <p:ph type="ftr" sz="quarter" idx="11"/>
          </p:nvPr>
        </p:nvSpPr>
        <p:spPr>
          <a:ln/>
        </p:spPr>
        <p:txBody>
          <a:bodyPr/>
          <a:lstStyle>
            <a:lvl1pPr>
              <a:defRPr/>
            </a:lvl1pPr>
          </a:lstStyle>
          <a:p>
            <a:pPr>
              <a:defRPr/>
            </a:pPr>
            <a:endParaRPr lang="zh-CN" altLang="en-US"/>
          </a:p>
        </p:txBody>
      </p:sp>
    </p:spTree>
    <p:extLst>
      <p:ext uri="{BB962C8B-B14F-4D97-AF65-F5344CB8AC3E}">
        <p14:creationId xmlns:p14="http://schemas.microsoft.com/office/powerpoint/2010/main" val="5896728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34150" y="76200"/>
            <a:ext cx="1847850" cy="60960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990600" y="76200"/>
            <a:ext cx="5436428" cy="60960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18449">
            <a:extLst>
              <a:ext uri="{FF2B5EF4-FFF2-40B4-BE49-F238E27FC236}">
                <a16:creationId xmlns:a16="http://schemas.microsoft.com/office/drawing/2014/main" id="{EF22F101-CF63-43F5-BCFD-B1E6CE492962}"/>
              </a:ext>
            </a:extLst>
          </p:cNvPr>
          <p:cNvSpPr>
            <a:spLocks noGrp="1"/>
          </p:cNvSpPr>
          <p:nvPr>
            <p:ph type="dt" sz="half" idx="10"/>
          </p:nvPr>
        </p:nvSpPr>
        <p:spPr>
          <a:ln/>
        </p:spPr>
        <p:txBody>
          <a:bodyPr/>
          <a:lstStyle>
            <a:lvl1pPr>
              <a:defRPr/>
            </a:lvl1pPr>
          </a:lstStyle>
          <a:p>
            <a:pPr>
              <a:defRPr/>
            </a:pPr>
            <a:endParaRPr lang="zh-CN" altLang="en-US"/>
          </a:p>
        </p:txBody>
      </p:sp>
      <p:sp>
        <p:nvSpPr>
          <p:cNvPr id="5" name="页脚占位符 18450">
            <a:extLst>
              <a:ext uri="{FF2B5EF4-FFF2-40B4-BE49-F238E27FC236}">
                <a16:creationId xmlns:a16="http://schemas.microsoft.com/office/drawing/2014/main" id="{527A9B3C-34C4-4E4B-ABF9-D86F50A234FF}"/>
              </a:ext>
            </a:extLst>
          </p:cNvPr>
          <p:cNvSpPr>
            <a:spLocks noGrp="1"/>
          </p:cNvSpPr>
          <p:nvPr>
            <p:ph type="ftr" sz="quarter" idx="11"/>
          </p:nvPr>
        </p:nvSpPr>
        <p:spPr>
          <a:ln/>
        </p:spPr>
        <p:txBody>
          <a:bodyPr/>
          <a:lstStyle>
            <a:lvl1pPr>
              <a:defRPr/>
            </a:lvl1pPr>
          </a:lstStyle>
          <a:p>
            <a:pPr>
              <a:defRPr/>
            </a:pPr>
            <a:endParaRPr lang="zh-CN" altLang="en-US"/>
          </a:p>
        </p:txBody>
      </p:sp>
    </p:spTree>
    <p:extLst>
      <p:ext uri="{BB962C8B-B14F-4D97-AF65-F5344CB8AC3E}">
        <p14:creationId xmlns:p14="http://schemas.microsoft.com/office/powerpoint/2010/main" val="2251852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
        <p:nvSpPr>
          <p:cNvPr id="4" name="日期占位符 18449">
            <a:extLst>
              <a:ext uri="{FF2B5EF4-FFF2-40B4-BE49-F238E27FC236}">
                <a16:creationId xmlns:a16="http://schemas.microsoft.com/office/drawing/2014/main" id="{708CDF87-837E-43CA-B69E-9BB88FD6C51C}"/>
              </a:ext>
            </a:extLst>
          </p:cNvPr>
          <p:cNvSpPr>
            <a:spLocks noGrp="1"/>
          </p:cNvSpPr>
          <p:nvPr>
            <p:ph type="dt" sz="half" idx="10"/>
          </p:nvPr>
        </p:nvSpPr>
        <p:spPr>
          <a:ln/>
        </p:spPr>
        <p:txBody>
          <a:bodyPr/>
          <a:lstStyle>
            <a:lvl1pPr>
              <a:defRPr/>
            </a:lvl1pPr>
          </a:lstStyle>
          <a:p>
            <a:pPr>
              <a:defRPr/>
            </a:pPr>
            <a:endParaRPr lang="zh-CN" altLang="en-US"/>
          </a:p>
        </p:txBody>
      </p:sp>
      <p:sp>
        <p:nvSpPr>
          <p:cNvPr id="5" name="页脚占位符 18450">
            <a:extLst>
              <a:ext uri="{FF2B5EF4-FFF2-40B4-BE49-F238E27FC236}">
                <a16:creationId xmlns:a16="http://schemas.microsoft.com/office/drawing/2014/main" id="{D4B9976E-6EF5-4E1F-B9A5-EA667CFA6AD3}"/>
              </a:ext>
            </a:extLst>
          </p:cNvPr>
          <p:cNvSpPr>
            <a:spLocks noGrp="1"/>
          </p:cNvSpPr>
          <p:nvPr>
            <p:ph type="ftr" sz="quarter" idx="11"/>
          </p:nvPr>
        </p:nvSpPr>
        <p:spPr>
          <a:ln/>
        </p:spPr>
        <p:txBody>
          <a:bodyPr/>
          <a:lstStyle>
            <a:lvl1pPr>
              <a:defRPr/>
            </a:lvl1pPr>
          </a:lstStyle>
          <a:p>
            <a:pPr>
              <a:defRPr/>
            </a:pPr>
            <a:endParaRPr lang="zh-CN" altLang="en-US"/>
          </a:p>
        </p:txBody>
      </p:sp>
    </p:spTree>
    <p:extLst>
      <p:ext uri="{BB962C8B-B14F-4D97-AF65-F5344CB8AC3E}">
        <p14:creationId xmlns:p14="http://schemas.microsoft.com/office/powerpoint/2010/main" val="2901720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990600" y="1447800"/>
            <a:ext cx="3621786" cy="47244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760214" y="1447800"/>
            <a:ext cx="3621786" cy="47244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18449">
            <a:extLst>
              <a:ext uri="{FF2B5EF4-FFF2-40B4-BE49-F238E27FC236}">
                <a16:creationId xmlns:a16="http://schemas.microsoft.com/office/drawing/2014/main" id="{B8F9F7D8-A6C8-438C-A8C7-75A0575C4F9E}"/>
              </a:ext>
            </a:extLst>
          </p:cNvPr>
          <p:cNvSpPr>
            <a:spLocks noGrp="1"/>
          </p:cNvSpPr>
          <p:nvPr>
            <p:ph type="dt" sz="half" idx="10"/>
          </p:nvPr>
        </p:nvSpPr>
        <p:spPr>
          <a:ln/>
        </p:spPr>
        <p:txBody>
          <a:bodyPr/>
          <a:lstStyle>
            <a:lvl1pPr>
              <a:defRPr/>
            </a:lvl1pPr>
          </a:lstStyle>
          <a:p>
            <a:pPr>
              <a:defRPr/>
            </a:pPr>
            <a:endParaRPr lang="zh-CN" altLang="en-US"/>
          </a:p>
        </p:txBody>
      </p:sp>
      <p:sp>
        <p:nvSpPr>
          <p:cNvPr id="6" name="页脚占位符 18450">
            <a:extLst>
              <a:ext uri="{FF2B5EF4-FFF2-40B4-BE49-F238E27FC236}">
                <a16:creationId xmlns:a16="http://schemas.microsoft.com/office/drawing/2014/main" id="{12AB1545-7872-4F20-B23A-3D199C0A031F}"/>
              </a:ext>
            </a:extLst>
          </p:cNvPr>
          <p:cNvSpPr>
            <a:spLocks noGrp="1"/>
          </p:cNvSpPr>
          <p:nvPr>
            <p:ph type="ftr" sz="quarter" idx="11"/>
          </p:nvPr>
        </p:nvSpPr>
        <p:spPr>
          <a:ln/>
        </p:spPr>
        <p:txBody>
          <a:bodyPr/>
          <a:lstStyle>
            <a:lvl1pPr>
              <a:defRPr/>
            </a:lvl1pPr>
          </a:lstStyle>
          <a:p>
            <a:pPr>
              <a:defRPr/>
            </a:pPr>
            <a:endParaRPr lang="zh-CN" altLang="en-US"/>
          </a:p>
        </p:txBody>
      </p:sp>
    </p:spTree>
    <p:extLst>
      <p:ext uri="{BB962C8B-B14F-4D97-AF65-F5344CB8AC3E}">
        <p14:creationId xmlns:p14="http://schemas.microsoft.com/office/powerpoint/2010/main" val="3070016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18449">
            <a:extLst>
              <a:ext uri="{FF2B5EF4-FFF2-40B4-BE49-F238E27FC236}">
                <a16:creationId xmlns:a16="http://schemas.microsoft.com/office/drawing/2014/main" id="{6248B2B4-7FB0-4DA2-B7F4-D3D0DC68B5FF}"/>
              </a:ext>
            </a:extLst>
          </p:cNvPr>
          <p:cNvSpPr>
            <a:spLocks noGrp="1"/>
          </p:cNvSpPr>
          <p:nvPr>
            <p:ph type="dt" sz="half" idx="10"/>
          </p:nvPr>
        </p:nvSpPr>
        <p:spPr>
          <a:ln/>
        </p:spPr>
        <p:txBody>
          <a:bodyPr/>
          <a:lstStyle>
            <a:lvl1pPr>
              <a:defRPr/>
            </a:lvl1pPr>
          </a:lstStyle>
          <a:p>
            <a:pPr>
              <a:defRPr/>
            </a:pPr>
            <a:endParaRPr lang="zh-CN" altLang="en-US"/>
          </a:p>
        </p:txBody>
      </p:sp>
      <p:sp>
        <p:nvSpPr>
          <p:cNvPr id="8" name="页脚占位符 18450">
            <a:extLst>
              <a:ext uri="{FF2B5EF4-FFF2-40B4-BE49-F238E27FC236}">
                <a16:creationId xmlns:a16="http://schemas.microsoft.com/office/drawing/2014/main" id="{ECCF24A3-D410-4B45-9371-3EB1E3D4296B}"/>
              </a:ext>
            </a:extLst>
          </p:cNvPr>
          <p:cNvSpPr>
            <a:spLocks noGrp="1"/>
          </p:cNvSpPr>
          <p:nvPr>
            <p:ph type="ftr" sz="quarter" idx="11"/>
          </p:nvPr>
        </p:nvSpPr>
        <p:spPr>
          <a:ln/>
        </p:spPr>
        <p:txBody>
          <a:bodyPr/>
          <a:lstStyle>
            <a:lvl1pPr>
              <a:defRPr/>
            </a:lvl1pPr>
          </a:lstStyle>
          <a:p>
            <a:pPr>
              <a:defRPr/>
            </a:pPr>
            <a:endParaRPr lang="zh-CN" altLang="en-US"/>
          </a:p>
        </p:txBody>
      </p:sp>
    </p:spTree>
    <p:extLst>
      <p:ext uri="{BB962C8B-B14F-4D97-AF65-F5344CB8AC3E}">
        <p14:creationId xmlns:p14="http://schemas.microsoft.com/office/powerpoint/2010/main" val="4180027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18449">
            <a:extLst>
              <a:ext uri="{FF2B5EF4-FFF2-40B4-BE49-F238E27FC236}">
                <a16:creationId xmlns:a16="http://schemas.microsoft.com/office/drawing/2014/main" id="{EEBF69E3-740D-40A5-BDA8-5AA47171534C}"/>
              </a:ext>
            </a:extLst>
          </p:cNvPr>
          <p:cNvSpPr>
            <a:spLocks noGrp="1"/>
          </p:cNvSpPr>
          <p:nvPr>
            <p:ph type="dt" sz="half" idx="10"/>
          </p:nvPr>
        </p:nvSpPr>
        <p:spPr>
          <a:ln/>
        </p:spPr>
        <p:txBody>
          <a:bodyPr/>
          <a:lstStyle>
            <a:lvl1pPr>
              <a:defRPr/>
            </a:lvl1pPr>
          </a:lstStyle>
          <a:p>
            <a:pPr>
              <a:defRPr/>
            </a:pPr>
            <a:endParaRPr lang="zh-CN" altLang="en-US"/>
          </a:p>
        </p:txBody>
      </p:sp>
      <p:sp>
        <p:nvSpPr>
          <p:cNvPr id="4" name="页脚占位符 18450">
            <a:extLst>
              <a:ext uri="{FF2B5EF4-FFF2-40B4-BE49-F238E27FC236}">
                <a16:creationId xmlns:a16="http://schemas.microsoft.com/office/drawing/2014/main" id="{7F2212D8-F44F-42FF-92A7-9B6F154887B9}"/>
              </a:ext>
            </a:extLst>
          </p:cNvPr>
          <p:cNvSpPr>
            <a:spLocks noGrp="1"/>
          </p:cNvSpPr>
          <p:nvPr>
            <p:ph type="ftr" sz="quarter" idx="11"/>
          </p:nvPr>
        </p:nvSpPr>
        <p:spPr>
          <a:ln/>
        </p:spPr>
        <p:txBody>
          <a:bodyPr/>
          <a:lstStyle>
            <a:lvl1pPr>
              <a:defRPr/>
            </a:lvl1pPr>
          </a:lstStyle>
          <a:p>
            <a:pPr>
              <a:defRPr/>
            </a:pPr>
            <a:endParaRPr lang="zh-CN" altLang="en-US"/>
          </a:p>
        </p:txBody>
      </p:sp>
    </p:spTree>
    <p:extLst>
      <p:ext uri="{BB962C8B-B14F-4D97-AF65-F5344CB8AC3E}">
        <p14:creationId xmlns:p14="http://schemas.microsoft.com/office/powerpoint/2010/main" val="431933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8449">
            <a:extLst>
              <a:ext uri="{FF2B5EF4-FFF2-40B4-BE49-F238E27FC236}">
                <a16:creationId xmlns:a16="http://schemas.microsoft.com/office/drawing/2014/main" id="{CA4B45B5-A7E1-42AD-BCBA-9A4E71C9CF49}"/>
              </a:ext>
            </a:extLst>
          </p:cNvPr>
          <p:cNvSpPr>
            <a:spLocks noGrp="1"/>
          </p:cNvSpPr>
          <p:nvPr>
            <p:ph type="dt" sz="half" idx="10"/>
          </p:nvPr>
        </p:nvSpPr>
        <p:spPr>
          <a:ln/>
        </p:spPr>
        <p:txBody>
          <a:bodyPr/>
          <a:lstStyle>
            <a:lvl1pPr>
              <a:defRPr/>
            </a:lvl1pPr>
          </a:lstStyle>
          <a:p>
            <a:pPr>
              <a:defRPr/>
            </a:pPr>
            <a:endParaRPr lang="zh-CN" altLang="en-US"/>
          </a:p>
        </p:txBody>
      </p:sp>
      <p:sp>
        <p:nvSpPr>
          <p:cNvPr id="3" name="页脚占位符 18450">
            <a:extLst>
              <a:ext uri="{FF2B5EF4-FFF2-40B4-BE49-F238E27FC236}">
                <a16:creationId xmlns:a16="http://schemas.microsoft.com/office/drawing/2014/main" id="{8B9C6DC2-4154-4C8F-B51C-BB3E79696C44}"/>
              </a:ext>
            </a:extLst>
          </p:cNvPr>
          <p:cNvSpPr>
            <a:spLocks noGrp="1"/>
          </p:cNvSpPr>
          <p:nvPr>
            <p:ph type="ftr" sz="quarter" idx="11"/>
          </p:nvPr>
        </p:nvSpPr>
        <p:spPr>
          <a:ln/>
        </p:spPr>
        <p:txBody>
          <a:bodyPr/>
          <a:lstStyle>
            <a:lvl1pPr>
              <a:defRPr/>
            </a:lvl1pPr>
          </a:lstStyle>
          <a:p>
            <a:pPr>
              <a:defRPr/>
            </a:pPr>
            <a:endParaRPr lang="zh-CN" altLang="en-US"/>
          </a:p>
        </p:txBody>
      </p:sp>
    </p:spTree>
    <p:extLst>
      <p:ext uri="{BB962C8B-B14F-4D97-AF65-F5344CB8AC3E}">
        <p14:creationId xmlns:p14="http://schemas.microsoft.com/office/powerpoint/2010/main" val="1350802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日期占位符 18449">
            <a:extLst>
              <a:ext uri="{FF2B5EF4-FFF2-40B4-BE49-F238E27FC236}">
                <a16:creationId xmlns:a16="http://schemas.microsoft.com/office/drawing/2014/main" id="{74E09CE7-0788-4AE8-B255-30EE1376284A}"/>
              </a:ext>
            </a:extLst>
          </p:cNvPr>
          <p:cNvSpPr>
            <a:spLocks noGrp="1"/>
          </p:cNvSpPr>
          <p:nvPr>
            <p:ph type="dt" sz="half" idx="10"/>
          </p:nvPr>
        </p:nvSpPr>
        <p:spPr>
          <a:ln/>
        </p:spPr>
        <p:txBody>
          <a:bodyPr/>
          <a:lstStyle>
            <a:lvl1pPr>
              <a:defRPr/>
            </a:lvl1pPr>
          </a:lstStyle>
          <a:p>
            <a:pPr>
              <a:defRPr/>
            </a:pPr>
            <a:endParaRPr lang="zh-CN" altLang="en-US"/>
          </a:p>
        </p:txBody>
      </p:sp>
      <p:sp>
        <p:nvSpPr>
          <p:cNvPr id="6" name="页脚占位符 18450">
            <a:extLst>
              <a:ext uri="{FF2B5EF4-FFF2-40B4-BE49-F238E27FC236}">
                <a16:creationId xmlns:a16="http://schemas.microsoft.com/office/drawing/2014/main" id="{EB1F05A1-36C3-4861-AD64-87EAAE15C396}"/>
              </a:ext>
            </a:extLst>
          </p:cNvPr>
          <p:cNvSpPr>
            <a:spLocks noGrp="1"/>
          </p:cNvSpPr>
          <p:nvPr>
            <p:ph type="ftr" sz="quarter" idx="11"/>
          </p:nvPr>
        </p:nvSpPr>
        <p:spPr>
          <a:ln/>
        </p:spPr>
        <p:txBody>
          <a:bodyPr/>
          <a:lstStyle>
            <a:lvl1pPr>
              <a:defRPr/>
            </a:lvl1pPr>
          </a:lstStyle>
          <a:p>
            <a:pPr>
              <a:defRPr/>
            </a:pPr>
            <a:endParaRPr lang="zh-CN" altLang="en-US"/>
          </a:p>
        </p:txBody>
      </p:sp>
    </p:spTree>
    <p:extLst>
      <p:ext uri="{BB962C8B-B14F-4D97-AF65-F5344CB8AC3E}">
        <p14:creationId xmlns:p14="http://schemas.microsoft.com/office/powerpoint/2010/main" val="1207198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a:t>单击此处编辑母版文本样式</a:t>
            </a:r>
          </a:p>
        </p:txBody>
      </p:sp>
      <p:sp>
        <p:nvSpPr>
          <p:cNvPr id="5" name="日期占位符 18449">
            <a:extLst>
              <a:ext uri="{FF2B5EF4-FFF2-40B4-BE49-F238E27FC236}">
                <a16:creationId xmlns:a16="http://schemas.microsoft.com/office/drawing/2014/main" id="{99DC63BB-C300-4BFA-8A5B-AF8EBE87D077}"/>
              </a:ext>
            </a:extLst>
          </p:cNvPr>
          <p:cNvSpPr>
            <a:spLocks noGrp="1"/>
          </p:cNvSpPr>
          <p:nvPr>
            <p:ph type="dt" sz="half" idx="10"/>
          </p:nvPr>
        </p:nvSpPr>
        <p:spPr>
          <a:ln/>
        </p:spPr>
        <p:txBody>
          <a:bodyPr/>
          <a:lstStyle>
            <a:lvl1pPr>
              <a:defRPr/>
            </a:lvl1pPr>
          </a:lstStyle>
          <a:p>
            <a:pPr>
              <a:defRPr/>
            </a:pPr>
            <a:endParaRPr lang="zh-CN" altLang="en-US"/>
          </a:p>
        </p:txBody>
      </p:sp>
      <p:sp>
        <p:nvSpPr>
          <p:cNvPr id="6" name="页脚占位符 18450">
            <a:extLst>
              <a:ext uri="{FF2B5EF4-FFF2-40B4-BE49-F238E27FC236}">
                <a16:creationId xmlns:a16="http://schemas.microsoft.com/office/drawing/2014/main" id="{8ACB20EF-9584-45FC-8081-C21FF59002AC}"/>
              </a:ext>
            </a:extLst>
          </p:cNvPr>
          <p:cNvSpPr>
            <a:spLocks noGrp="1"/>
          </p:cNvSpPr>
          <p:nvPr>
            <p:ph type="ftr" sz="quarter" idx="11"/>
          </p:nvPr>
        </p:nvSpPr>
        <p:spPr>
          <a:ln/>
        </p:spPr>
        <p:txBody>
          <a:bodyPr/>
          <a:lstStyle>
            <a:lvl1pPr>
              <a:defRPr/>
            </a:lvl1pPr>
          </a:lstStyle>
          <a:p>
            <a:pPr>
              <a:defRPr/>
            </a:pPr>
            <a:endParaRPr lang="zh-CN" altLang="en-US"/>
          </a:p>
        </p:txBody>
      </p:sp>
    </p:spTree>
    <p:extLst>
      <p:ext uri="{BB962C8B-B14F-4D97-AF65-F5344CB8AC3E}">
        <p14:creationId xmlns:p14="http://schemas.microsoft.com/office/powerpoint/2010/main" val="1427266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文本占位符 18433">
            <a:extLst>
              <a:ext uri="{FF2B5EF4-FFF2-40B4-BE49-F238E27FC236}">
                <a16:creationId xmlns:a16="http://schemas.microsoft.com/office/drawing/2014/main" id="{210941E3-D9D0-434B-B710-0BA68C7222A3}"/>
              </a:ext>
            </a:extLst>
          </p:cNvPr>
          <p:cNvSpPr>
            <a:spLocks noGrp="1" noChangeArrowheads="1"/>
          </p:cNvSpPr>
          <p:nvPr>
            <p:ph type="body" idx="4294967295"/>
          </p:nvPr>
        </p:nvSpPr>
        <p:spPr bwMode="auto">
          <a:xfrm>
            <a:off x="990600" y="1447800"/>
            <a:ext cx="73914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第二层</a:t>
            </a:r>
          </a:p>
          <a:p>
            <a:pPr lvl="2"/>
            <a:r>
              <a:rPr lang="zh-CN" altLang="en-US"/>
              <a:t>第三层</a:t>
            </a:r>
          </a:p>
          <a:p>
            <a:pPr lvl="3"/>
            <a:r>
              <a:rPr lang="zh-CN" altLang="en-US"/>
              <a:t>第四层</a:t>
            </a:r>
          </a:p>
          <a:p>
            <a:pPr lvl="4"/>
            <a:r>
              <a:rPr lang="zh-CN" altLang="en-US"/>
              <a:t>第五层</a:t>
            </a:r>
          </a:p>
        </p:txBody>
      </p:sp>
      <p:sp>
        <p:nvSpPr>
          <p:cNvPr id="1027" name="标题 18448">
            <a:extLst>
              <a:ext uri="{FF2B5EF4-FFF2-40B4-BE49-F238E27FC236}">
                <a16:creationId xmlns:a16="http://schemas.microsoft.com/office/drawing/2014/main" id="{DFC32811-B8D5-4084-84E1-E058FF0AF172}"/>
              </a:ext>
            </a:extLst>
          </p:cNvPr>
          <p:cNvSpPr>
            <a:spLocks noGrp="1" noChangeArrowheads="1"/>
          </p:cNvSpPr>
          <p:nvPr>
            <p:ph type="title" idx="4294967295"/>
          </p:nvPr>
        </p:nvSpPr>
        <p:spPr bwMode="auto">
          <a:xfrm>
            <a:off x="1936750" y="76200"/>
            <a:ext cx="601980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8450" name="日期占位符 18449">
            <a:extLst>
              <a:ext uri="{FF2B5EF4-FFF2-40B4-BE49-F238E27FC236}">
                <a16:creationId xmlns:a16="http://schemas.microsoft.com/office/drawing/2014/main" id="{A9537475-98D9-4E66-982B-2A9259785198}"/>
              </a:ext>
            </a:extLst>
          </p:cNvPr>
          <p:cNvSpPr>
            <a:spLocks noGrp="1"/>
          </p:cNvSpPr>
          <p:nvPr>
            <p:ph type="dt" sz="half" idx="2"/>
          </p:nvPr>
        </p:nvSpPr>
        <p:spPr>
          <a:xfrm>
            <a:off x="6553200" y="6507163"/>
            <a:ext cx="1828800" cy="274637"/>
          </a:xfrm>
          <a:prstGeom prst="rect">
            <a:avLst/>
          </a:prstGeom>
          <a:noFill/>
          <a:ln w="9525">
            <a:noFill/>
          </a:ln>
        </p:spPr>
        <p:txBody>
          <a:bodyPr anchor="b">
            <a:spAutoFit/>
          </a:bodyPr>
          <a:lstStyle>
            <a:lvl1pPr algn="r" eaLnBrk="1" hangingPunct="1">
              <a:defRPr sz="1200" noProof="1">
                <a:solidFill>
                  <a:schemeClr val="folHlink"/>
                </a:solidFill>
                <a:latin typeface="Times New Roman" panose="02020603050405020304" pitchFamily="18" charset="0"/>
              </a:defRPr>
            </a:lvl1pPr>
          </a:lstStyle>
          <a:p>
            <a:pPr>
              <a:defRPr/>
            </a:pPr>
            <a:endParaRPr lang="zh-CN" altLang="en-US"/>
          </a:p>
        </p:txBody>
      </p:sp>
      <p:sp>
        <p:nvSpPr>
          <p:cNvPr id="18451" name="页脚占位符 18450">
            <a:extLst>
              <a:ext uri="{FF2B5EF4-FFF2-40B4-BE49-F238E27FC236}">
                <a16:creationId xmlns:a16="http://schemas.microsoft.com/office/drawing/2014/main" id="{45F1D538-07AD-4368-B0FA-EC771AD7B3D2}"/>
              </a:ext>
            </a:extLst>
          </p:cNvPr>
          <p:cNvSpPr>
            <a:spLocks noGrp="1"/>
          </p:cNvSpPr>
          <p:nvPr>
            <p:ph type="ftr" sz="quarter" idx="3"/>
          </p:nvPr>
        </p:nvSpPr>
        <p:spPr>
          <a:xfrm>
            <a:off x="1295400" y="6507163"/>
            <a:ext cx="2895600" cy="274637"/>
          </a:xfrm>
          <a:prstGeom prst="rect">
            <a:avLst/>
          </a:prstGeom>
          <a:noFill/>
          <a:ln w="9525">
            <a:noFill/>
          </a:ln>
        </p:spPr>
        <p:txBody>
          <a:bodyPr anchor="b">
            <a:spAutoFit/>
          </a:bodyPr>
          <a:lstStyle>
            <a:lvl1pPr eaLnBrk="1" hangingPunct="1">
              <a:defRPr sz="1200" noProof="1">
                <a:solidFill>
                  <a:schemeClr val="folHlink"/>
                </a:solidFill>
                <a:latin typeface="Tahoma" panose="020B0604030504040204" pitchFamily="34" charset="0"/>
              </a:defRPr>
            </a:lvl1pPr>
          </a:lstStyle>
          <a:p>
            <a:pPr>
              <a:defRPr/>
            </a:pPr>
            <a:endParaRPr lang="zh-CN" altLang="en-US"/>
          </a:p>
        </p:txBody>
      </p:sp>
      <p:grpSp>
        <p:nvGrpSpPr>
          <p:cNvPr id="1030" name="组合 18460">
            <a:extLst>
              <a:ext uri="{FF2B5EF4-FFF2-40B4-BE49-F238E27FC236}">
                <a16:creationId xmlns:a16="http://schemas.microsoft.com/office/drawing/2014/main" id="{003913F1-E728-4B2A-B54A-A2EEC525DEF6}"/>
              </a:ext>
            </a:extLst>
          </p:cNvPr>
          <p:cNvGrpSpPr>
            <a:grpSpLocks/>
          </p:cNvGrpSpPr>
          <p:nvPr userDrawn="1"/>
        </p:nvGrpSpPr>
        <p:grpSpPr bwMode="auto">
          <a:xfrm>
            <a:off x="3175" y="44450"/>
            <a:ext cx="9118600" cy="6794500"/>
            <a:chOff x="0" y="28"/>
            <a:chExt cx="5744" cy="4280"/>
          </a:xfrm>
        </p:grpSpPr>
        <p:sp>
          <p:nvSpPr>
            <p:cNvPr id="1032" name="矩形 18461">
              <a:extLst>
                <a:ext uri="{FF2B5EF4-FFF2-40B4-BE49-F238E27FC236}">
                  <a16:creationId xmlns:a16="http://schemas.microsoft.com/office/drawing/2014/main" id="{68A9B700-792E-49B5-8A4B-CA3374064E8B}"/>
                </a:ext>
              </a:extLst>
            </p:cNvPr>
            <p:cNvSpPr>
              <a:spLocks noChangeArrowheads="1"/>
            </p:cNvSpPr>
            <p:nvPr/>
          </p:nvSpPr>
          <p:spPr bwMode="auto">
            <a:xfrm>
              <a:off x="0" y="436"/>
              <a:ext cx="4176" cy="52"/>
            </a:xfrm>
            <a:prstGeom prst="rect">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p>
          </p:txBody>
        </p:sp>
        <p:sp>
          <p:nvSpPr>
            <p:cNvPr id="1033" name="矩形 18462">
              <a:extLst>
                <a:ext uri="{FF2B5EF4-FFF2-40B4-BE49-F238E27FC236}">
                  <a16:creationId xmlns:a16="http://schemas.microsoft.com/office/drawing/2014/main" id="{6D0D22AB-7058-4E13-B896-DF0596323BE4}"/>
                </a:ext>
              </a:extLst>
            </p:cNvPr>
            <p:cNvSpPr>
              <a:spLocks noChangeArrowheads="1"/>
            </p:cNvSpPr>
            <p:nvPr userDrawn="1"/>
          </p:nvSpPr>
          <p:spPr bwMode="auto">
            <a:xfrm>
              <a:off x="5360" y="4068"/>
              <a:ext cx="240" cy="240"/>
            </a:xfrm>
            <a:prstGeom prst="rect">
              <a:avLst/>
            </a:prstGeom>
            <a:solidFill>
              <a:srgbClr val="3333CC">
                <a:alpha val="50195"/>
              </a:srgbClr>
            </a:solidFill>
            <a:ln w="19050">
              <a:solidFill>
                <a:schemeClr val="hlink"/>
              </a:solidFill>
              <a:miter lim="800000"/>
              <a:headEnd/>
              <a:tailEnd/>
            </a:ln>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p>
          </p:txBody>
        </p:sp>
        <p:sp>
          <p:nvSpPr>
            <p:cNvPr id="1034" name="矩形 18463">
              <a:extLst>
                <a:ext uri="{FF2B5EF4-FFF2-40B4-BE49-F238E27FC236}">
                  <a16:creationId xmlns:a16="http://schemas.microsoft.com/office/drawing/2014/main" id="{392CBE21-90B6-4E68-9CAD-C5CF0CBA04D7}"/>
                </a:ext>
              </a:extLst>
            </p:cNvPr>
            <p:cNvSpPr>
              <a:spLocks noChangeArrowheads="1"/>
            </p:cNvSpPr>
            <p:nvPr userDrawn="1"/>
          </p:nvSpPr>
          <p:spPr bwMode="auto">
            <a:xfrm>
              <a:off x="5504" y="3876"/>
              <a:ext cx="240" cy="240"/>
            </a:xfrm>
            <a:prstGeom prst="rect">
              <a:avLst/>
            </a:prstGeom>
            <a:solidFill>
              <a:srgbClr val="CC0000">
                <a:alpha val="50195"/>
              </a:srgbClr>
            </a:solidFill>
            <a:ln w="19050">
              <a:solidFill>
                <a:schemeClr val="hlink"/>
              </a:solidFill>
              <a:miter lim="800000"/>
              <a:headEnd/>
              <a:tailEnd/>
            </a:ln>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p>
          </p:txBody>
        </p:sp>
        <p:sp>
          <p:nvSpPr>
            <p:cNvPr id="1035" name="矩形 18464">
              <a:extLst>
                <a:ext uri="{FF2B5EF4-FFF2-40B4-BE49-F238E27FC236}">
                  <a16:creationId xmlns:a16="http://schemas.microsoft.com/office/drawing/2014/main" id="{3AA3B334-4C52-4C3E-BB18-EF35D115D5BA}"/>
                </a:ext>
              </a:extLst>
            </p:cNvPr>
            <p:cNvSpPr>
              <a:spLocks noChangeArrowheads="1"/>
            </p:cNvSpPr>
            <p:nvPr userDrawn="1"/>
          </p:nvSpPr>
          <p:spPr bwMode="auto">
            <a:xfrm>
              <a:off x="790" y="268"/>
              <a:ext cx="240" cy="240"/>
            </a:xfrm>
            <a:prstGeom prst="rect">
              <a:avLst/>
            </a:prstGeom>
            <a:solidFill>
              <a:srgbClr val="3333CC">
                <a:alpha val="50195"/>
              </a:srgbClr>
            </a:solidFill>
            <a:ln w="19050">
              <a:solidFill>
                <a:schemeClr val="hlink"/>
              </a:solidFill>
              <a:miter lim="800000"/>
              <a:headEnd/>
              <a:tailEnd/>
            </a:ln>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36" name="矩形 18465">
              <a:extLst>
                <a:ext uri="{FF2B5EF4-FFF2-40B4-BE49-F238E27FC236}">
                  <a16:creationId xmlns:a16="http://schemas.microsoft.com/office/drawing/2014/main" id="{B162CF3E-739A-403D-9F76-FD42095DF4AB}"/>
                </a:ext>
              </a:extLst>
            </p:cNvPr>
            <p:cNvSpPr>
              <a:spLocks noChangeArrowheads="1"/>
            </p:cNvSpPr>
            <p:nvPr userDrawn="1"/>
          </p:nvSpPr>
          <p:spPr bwMode="auto">
            <a:xfrm>
              <a:off x="22" y="604"/>
              <a:ext cx="240" cy="240"/>
            </a:xfrm>
            <a:prstGeom prst="rect">
              <a:avLst/>
            </a:prstGeom>
            <a:solidFill>
              <a:srgbClr val="3333CC">
                <a:alpha val="50195"/>
              </a:srgbClr>
            </a:solidFill>
            <a:ln w="19050">
              <a:solidFill>
                <a:schemeClr val="hlink"/>
              </a:solidFill>
              <a:miter lim="800000"/>
              <a:headEnd/>
              <a:tailEnd/>
            </a:ln>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37" name="矩形 18466">
              <a:extLst>
                <a:ext uri="{FF2B5EF4-FFF2-40B4-BE49-F238E27FC236}">
                  <a16:creationId xmlns:a16="http://schemas.microsoft.com/office/drawing/2014/main" id="{183C5471-C151-417A-B046-75FA44FDAF42}"/>
                </a:ext>
              </a:extLst>
            </p:cNvPr>
            <p:cNvSpPr>
              <a:spLocks noChangeArrowheads="1"/>
            </p:cNvSpPr>
            <p:nvPr userDrawn="1"/>
          </p:nvSpPr>
          <p:spPr bwMode="auto">
            <a:xfrm>
              <a:off x="262" y="364"/>
              <a:ext cx="240" cy="240"/>
            </a:xfrm>
            <a:prstGeom prst="rect">
              <a:avLst/>
            </a:prstGeom>
            <a:solidFill>
              <a:srgbClr val="009900">
                <a:alpha val="50195"/>
              </a:srgbClr>
            </a:solidFill>
            <a:ln w="19050">
              <a:solidFill>
                <a:schemeClr val="hlink"/>
              </a:solidFill>
              <a:miter lim="800000"/>
              <a:headEnd/>
              <a:tailEnd/>
            </a:ln>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 name="矩形 18467">
              <a:extLst>
                <a:ext uri="{FF2B5EF4-FFF2-40B4-BE49-F238E27FC236}">
                  <a16:creationId xmlns:a16="http://schemas.microsoft.com/office/drawing/2014/main" id="{ADB67649-E538-4C3C-B9F5-8E1FA8D61EE7}"/>
                </a:ext>
              </a:extLst>
            </p:cNvPr>
            <p:cNvSpPr>
              <a:spLocks noChangeArrowheads="1"/>
            </p:cNvSpPr>
            <p:nvPr userDrawn="1"/>
          </p:nvSpPr>
          <p:spPr bwMode="auto">
            <a:xfrm>
              <a:off x="1030" y="28"/>
              <a:ext cx="240" cy="240"/>
            </a:xfrm>
            <a:prstGeom prst="rect">
              <a:avLst/>
            </a:prstGeom>
            <a:solidFill>
              <a:srgbClr val="CC0000">
                <a:alpha val="50195"/>
              </a:srgbClr>
            </a:solidFill>
            <a:ln w="19050">
              <a:solidFill>
                <a:schemeClr val="hlink"/>
              </a:solidFill>
              <a:miter lim="800000"/>
              <a:headEnd/>
              <a:tailEnd/>
            </a:ln>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grpSp>
      <p:sp>
        <p:nvSpPr>
          <p:cNvPr id="1038" name="文本框 18468">
            <a:extLst>
              <a:ext uri="{FF2B5EF4-FFF2-40B4-BE49-F238E27FC236}">
                <a16:creationId xmlns:a16="http://schemas.microsoft.com/office/drawing/2014/main" id="{577AD476-6A50-4950-8524-DB0C0457CA6A}"/>
              </a:ext>
            </a:extLst>
          </p:cNvPr>
          <p:cNvSpPr txBox="1">
            <a:spLocks noChangeArrowheads="1"/>
          </p:cNvSpPr>
          <p:nvPr userDrawn="1"/>
        </p:nvSpPr>
        <p:spPr bwMode="auto">
          <a:xfrm>
            <a:off x="169863" y="79375"/>
            <a:ext cx="1017587" cy="396875"/>
          </a:xfrm>
          <a:prstGeom prst="rect">
            <a:avLst/>
          </a:prstGeom>
          <a:gradFill rotWithShape="0">
            <a:gsLst>
              <a:gs pos="0">
                <a:srgbClr val="5E5E00"/>
              </a:gs>
              <a:gs pos="50000">
                <a:schemeClr val="accent1"/>
              </a:gs>
              <a:gs pos="100000">
                <a:srgbClr val="5E5E00"/>
              </a:gs>
            </a:gsLst>
            <a:lin ang="2700000" scaled="1"/>
          </a:gradFill>
          <a:ln>
            <a:noFill/>
          </a:ln>
          <a:effectLst>
            <a:outerShdw dist="35921" dir="2700000" algn="ctr" rotWithShape="0">
              <a:schemeClr val="folHlink"/>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defRPr/>
            </a:pPr>
            <a:r>
              <a:rPr lang="zh-CN" altLang="en-US" sz="2000">
                <a:solidFill>
                  <a:schemeClr val="accent2"/>
                </a:solidFill>
                <a:latin typeface="华文新魏" panose="02010800040101010101" pitchFamily="2" charset="-122"/>
                <a:ea typeface="华文新魏" panose="02010800040101010101" pitchFamily="2" charset="-122"/>
              </a:rPr>
              <a:t>第 </a:t>
            </a:r>
            <a:r>
              <a:rPr lang="en-US" altLang="zh-CN" sz="2000">
                <a:solidFill>
                  <a:schemeClr val="accent2"/>
                </a:solidFill>
                <a:latin typeface="华文新魏" panose="02010800040101010101" pitchFamily="2" charset="-122"/>
                <a:ea typeface="华文新魏" panose="02010800040101010101" pitchFamily="2" charset="-122"/>
              </a:rPr>
              <a:t>4 </a:t>
            </a:r>
            <a:r>
              <a:rPr lang="zh-CN" altLang="en-US" sz="2000">
                <a:solidFill>
                  <a:schemeClr val="accent2"/>
                </a:solidFill>
                <a:latin typeface="华文新魏" panose="02010800040101010101" pitchFamily="2" charset="-122"/>
                <a:ea typeface="华文新魏" panose="02010800040101010101" pitchFamily="2" charset="-122"/>
              </a:rPr>
              <a:t>章</a:t>
            </a:r>
          </a:p>
        </p:txBody>
      </p:sp>
    </p:spTree>
  </p:cSld>
  <p:clrMap bg1="lt1" tx1="dk1" bg2="lt2" tx2="dk2" accent1="accent1" accent2="accent2" accent3="accent3" accent4="accent4" accent5="accent5" accent6="accent6" hlink="hlink" folHlink="folHlink"/>
  <p:sldLayoutIdLst>
    <p:sldLayoutId id="2147483767"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p:hf hdr="0" ftr="0" dt="0"/>
  <p:txStyles>
    <p:titleStyle>
      <a:lvl1pPr algn="ctr" rtl="0" eaLnBrk="0" fontAlgn="base" hangingPunct="0">
        <a:spcBef>
          <a:spcPct val="0"/>
        </a:spcBef>
        <a:spcAft>
          <a:spcPct val="0"/>
        </a:spcAft>
        <a:defRPr sz="3200" kern="1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Tahoma" panose="020B0604030504040204" pitchFamily="34" charset="0"/>
          <a:ea typeface="黑体" panose="02010609060101010101" pitchFamily="49" charset="-122"/>
        </a:defRPr>
      </a:lvl2pPr>
      <a:lvl3pPr algn="ctr" rtl="0" eaLnBrk="0" fontAlgn="base" hangingPunct="0">
        <a:spcBef>
          <a:spcPct val="0"/>
        </a:spcBef>
        <a:spcAft>
          <a:spcPct val="0"/>
        </a:spcAft>
        <a:defRPr sz="3200">
          <a:solidFill>
            <a:schemeClr val="tx2"/>
          </a:solidFill>
          <a:latin typeface="Tahoma" panose="020B0604030504040204" pitchFamily="34" charset="0"/>
          <a:ea typeface="黑体" panose="02010609060101010101" pitchFamily="49" charset="-122"/>
        </a:defRPr>
      </a:lvl3pPr>
      <a:lvl4pPr algn="ctr" rtl="0" eaLnBrk="0" fontAlgn="base" hangingPunct="0">
        <a:spcBef>
          <a:spcPct val="0"/>
        </a:spcBef>
        <a:spcAft>
          <a:spcPct val="0"/>
        </a:spcAft>
        <a:defRPr sz="3200">
          <a:solidFill>
            <a:schemeClr val="tx2"/>
          </a:solidFill>
          <a:latin typeface="Tahoma" panose="020B0604030504040204" pitchFamily="34" charset="0"/>
          <a:ea typeface="黑体" panose="02010609060101010101" pitchFamily="49" charset="-122"/>
        </a:defRPr>
      </a:lvl4pPr>
      <a:lvl5pPr algn="ctr" rtl="0" eaLnBrk="0" fontAlgn="base" hangingPunct="0">
        <a:spcBef>
          <a:spcPct val="0"/>
        </a:spcBef>
        <a:spcAft>
          <a:spcPct val="0"/>
        </a:spcAft>
        <a:defRPr sz="3200">
          <a:solidFill>
            <a:schemeClr val="tx2"/>
          </a:solidFill>
          <a:latin typeface="Tahoma" panose="020B0604030504040204" pitchFamily="34" charset="0"/>
          <a:ea typeface="黑体" panose="02010609060101010101" pitchFamily="49" charset="-122"/>
        </a:defRPr>
      </a:lvl5pPr>
      <a:lvl6pPr marL="457200" algn="ctr" rtl="0" fontAlgn="base">
        <a:spcBef>
          <a:spcPct val="0"/>
        </a:spcBef>
        <a:spcAft>
          <a:spcPct val="0"/>
        </a:spcAft>
        <a:defRPr sz="3200">
          <a:solidFill>
            <a:schemeClr val="tx2"/>
          </a:solidFill>
          <a:latin typeface="Tahoma" panose="020B0604030504040204" pitchFamily="34" charset="0"/>
          <a:ea typeface="黑体" panose="02010609060101010101" pitchFamily="49" charset="-122"/>
        </a:defRPr>
      </a:lvl6pPr>
      <a:lvl7pPr marL="914400" algn="ctr" rtl="0" fontAlgn="base">
        <a:spcBef>
          <a:spcPct val="0"/>
        </a:spcBef>
        <a:spcAft>
          <a:spcPct val="0"/>
        </a:spcAft>
        <a:defRPr sz="3200">
          <a:solidFill>
            <a:schemeClr val="tx2"/>
          </a:solidFill>
          <a:latin typeface="Tahoma" panose="020B0604030504040204" pitchFamily="34" charset="0"/>
          <a:ea typeface="黑体" panose="02010609060101010101" pitchFamily="49" charset="-122"/>
        </a:defRPr>
      </a:lvl7pPr>
      <a:lvl8pPr marL="1371600" algn="ctr" rtl="0" fontAlgn="base">
        <a:spcBef>
          <a:spcPct val="0"/>
        </a:spcBef>
        <a:spcAft>
          <a:spcPct val="0"/>
        </a:spcAft>
        <a:defRPr sz="3200">
          <a:solidFill>
            <a:schemeClr val="tx2"/>
          </a:solidFill>
          <a:latin typeface="Tahoma" panose="020B0604030504040204" pitchFamily="34" charset="0"/>
          <a:ea typeface="黑体" panose="02010609060101010101" pitchFamily="49" charset="-122"/>
        </a:defRPr>
      </a:lvl8pPr>
      <a:lvl9pPr marL="1828800" algn="ctr" rtl="0" fontAlgn="base">
        <a:spcBef>
          <a:spcPct val="0"/>
        </a:spcBef>
        <a:spcAft>
          <a:spcPct val="0"/>
        </a:spcAft>
        <a:defRPr sz="3200">
          <a:solidFill>
            <a:schemeClr val="tx2"/>
          </a:solidFill>
          <a:latin typeface="Tahoma" panose="020B0604030504040204" pitchFamily="34" charset="0"/>
          <a:ea typeface="黑体" panose="02010609060101010101" pitchFamily="49" charset="-122"/>
        </a:defRPr>
      </a:lvl9pPr>
    </p:titleStyle>
    <p:bodyStyle>
      <a:lvl1pPr marL="342900" indent="-342900" algn="just" rtl="0" eaLnBrk="0" fontAlgn="base" hangingPunct="0">
        <a:spcBef>
          <a:spcPct val="20000"/>
        </a:spcBef>
        <a:spcAft>
          <a:spcPct val="0"/>
        </a:spcAft>
        <a:buClr>
          <a:schemeClr val="accent2"/>
        </a:buClr>
        <a:buSzPct val="90000"/>
        <a:buFont typeface="Wingdings" panose="05000000000000000000" pitchFamily="2" charset="2"/>
        <a:buChar char="Ø"/>
        <a:defRPr sz="3600" b="1" kern="1200">
          <a:solidFill>
            <a:schemeClr val="tx1"/>
          </a:solidFill>
          <a:latin typeface="+mn-lt"/>
          <a:ea typeface="+mn-ea"/>
          <a:cs typeface="+mn-cs"/>
        </a:defRPr>
      </a:lvl1pPr>
      <a:lvl2pPr marL="742950" lvl="1" indent="-285750" algn="just" rtl="0" eaLnBrk="0" fontAlgn="base" hangingPunct="0">
        <a:spcBef>
          <a:spcPct val="20000"/>
        </a:spcBef>
        <a:spcAft>
          <a:spcPct val="0"/>
        </a:spcAft>
        <a:buClr>
          <a:schemeClr val="tx1"/>
        </a:buClr>
        <a:buSzPct val="75000"/>
        <a:buFont typeface="Wingdings" panose="05000000000000000000" pitchFamily="2" charset="2"/>
        <a:buChar char="n"/>
        <a:defRPr sz="3200" b="1" kern="1200">
          <a:solidFill>
            <a:schemeClr val="tx1"/>
          </a:solidFill>
          <a:latin typeface="+mn-lt"/>
          <a:ea typeface="+mn-ea"/>
          <a:cs typeface="+mn-cs"/>
        </a:defRPr>
      </a:lvl2pPr>
      <a:lvl3pPr marL="1143000" lvl="2" indent="-228600" algn="just" rtl="0" eaLnBrk="0" fontAlgn="base" hangingPunct="0">
        <a:spcBef>
          <a:spcPct val="20000"/>
        </a:spcBef>
        <a:spcAft>
          <a:spcPct val="0"/>
        </a:spcAft>
        <a:buClr>
          <a:schemeClr val="bg2"/>
        </a:buClr>
        <a:buSzPct val="75000"/>
        <a:buFont typeface="Wingdings" panose="05000000000000000000" pitchFamily="2" charset="2"/>
        <a:buChar char="n"/>
        <a:defRPr sz="2800" b="1" kern="1200">
          <a:solidFill>
            <a:schemeClr val="tx1"/>
          </a:solidFill>
          <a:latin typeface="+mn-lt"/>
          <a:ea typeface="+mn-ea"/>
          <a:cs typeface="+mn-cs"/>
        </a:defRPr>
      </a:lvl3pPr>
      <a:lvl4pPr marL="1600200" lvl="3" indent="-228600" algn="just" rtl="0" eaLnBrk="0" fontAlgn="base" hangingPunct="0">
        <a:spcBef>
          <a:spcPct val="20000"/>
        </a:spcBef>
        <a:spcAft>
          <a:spcPct val="0"/>
        </a:spcAft>
        <a:buClr>
          <a:schemeClr val="tx2"/>
        </a:buClr>
        <a:buSzPct val="75000"/>
        <a:buFont typeface="Wingdings" panose="05000000000000000000" pitchFamily="2" charset="2"/>
        <a:buChar char="n"/>
        <a:defRPr sz="2400" b="1" kern="1200">
          <a:solidFill>
            <a:schemeClr val="tx1"/>
          </a:solidFill>
          <a:latin typeface="+mn-lt"/>
          <a:ea typeface="+mn-ea"/>
          <a:cs typeface="+mn-cs"/>
        </a:defRPr>
      </a:lvl4pPr>
      <a:lvl5pPr marL="2057400" lvl="4" indent="-228600" algn="just" rtl="0" eaLnBrk="0" fontAlgn="base" hangingPunct="0">
        <a:spcBef>
          <a:spcPct val="20000"/>
        </a:spcBef>
        <a:spcAft>
          <a:spcPct val="0"/>
        </a:spcAft>
        <a:buClr>
          <a:schemeClr val="accent1"/>
        </a:buClr>
        <a:buSzPct val="75000"/>
        <a:buFont typeface="Wingdings" panose="05000000000000000000" pitchFamily="2" charset="2"/>
        <a:buChar char="n"/>
        <a:defRPr sz="2400" b="1" kern="1200">
          <a:solidFill>
            <a:schemeClr val="tx1"/>
          </a:solidFill>
          <a:latin typeface="+mn-lt"/>
          <a:ea typeface="+mn-ea"/>
          <a:cs typeface="+mn-cs"/>
        </a:defRPr>
      </a:lvl5pPr>
      <a:lvl6pPr marL="2514600" lvl="5" indent="-228600" algn="just"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Char char="n"/>
        <a:defRPr sz="2400" b="1" i="0" u="none" kern="1200" baseline="0">
          <a:solidFill>
            <a:schemeClr val="tx1"/>
          </a:solidFill>
          <a:latin typeface="+mn-lt"/>
          <a:ea typeface="+mn-ea"/>
          <a:cs typeface="+mn-cs"/>
        </a:defRPr>
      </a:lvl6pPr>
      <a:lvl7pPr marL="2971800" lvl="6" indent="-228600" algn="just"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Char char="n"/>
        <a:defRPr sz="2400" b="1" i="0" u="none" kern="1200" baseline="0">
          <a:solidFill>
            <a:schemeClr val="tx1"/>
          </a:solidFill>
          <a:latin typeface="+mn-lt"/>
          <a:ea typeface="+mn-ea"/>
          <a:cs typeface="+mn-cs"/>
        </a:defRPr>
      </a:lvl7pPr>
      <a:lvl8pPr marL="3429000" lvl="7" indent="-228600" algn="just"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Char char="n"/>
        <a:defRPr sz="2400" b="1" i="0" u="none" kern="1200" baseline="0">
          <a:solidFill>
            <a:schemeClr val="tx1"/>
          </a:solidFill>
          <a:latin typeface="+mn-lt"/>
          <a:ea typeface="+mn-ea"/>
          <a:cs typeface="+mn-cs"/>
        </a:defRPr>
      </a:lvl8pPr>
      <a:lvl9pPr marL="3886200" lvl="8" indent="-228600" algn="just"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Char char="n"/>
        <a:defRPr sz="2400" b="1"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文本占位符 18433">
            <a:extLst>
              <a:ext uri="{FF2B5EF4-FFF2-40B4-BE49-F238E27FC236}">
                <a16:creationId xmlns:a16="http://schemas.microsoft.com/office/drawing/2014/main" id="{C433BE6F-24A0-4A58-8BE9-7CA7462A855D}"/>
              </a:ext>
            </a:extLst>
          </p:cNvPr>
          <p:cNvSpPr>
            <a:spLocks noGrp="1" noChangeArrowheads="1"/>
          </p:cNvSpPr>
          <p:nvPr>
            <p:ph type="body" idx="4294967295"/>
          </p:nvPr>
        </p:nvSpPr>
        <p:spPr bwMode="auto">
          <a:xfrm>
            <a:off x="990600" y="1447800"/>
            <a:ext cx="73914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第二层</a:t>
            </a:r>
          </a:p>
          <a:p>
            <a:pPr lvl="2"/>
            <a:r>
              <a:rPr lang="zh-CN" altLang="en-US"/>
              <a:t>第三层</a:t>
            </a:r>
          </a:p>
          <a:p>
            <a:pPr lvl="3"/>
            <a:r>
              <a:rPr lang="zh-CN" altLang="en-US"/>
              <a:t>第四层</a:t>
            </a:r>
          </a:p>
          <a:p>
            <a:pPr lvl="4"/>
            <a:r>
              <a:rPr lang="zh-CN" altLang="en-US"/>
              <a:t>第五层</a:t>
            </a:r>
          </a:p>
        </p:txBody>
      </p:sp>
      <p:sp>
        <p:nvSpPr>
          <p:cNvPr id="2051" name="标题 18448">
            <a:extLst>
              <a:ext uri="{FF2B5EF4-FFF2-40B4-BE49-F238E27FC236}">
                <a16:creationId xmlns:a16="http://schemas.microsoft.com/office/drawing/2014/main" id="{CF43F49E-AB5F-41FE-92EA-ED7B8F306922}"/>
              </a:ext>
            </a:extLst>
          </p:cNvPr>
          <p:cNvSpPr>
            <a:spLocks noGrp="1" noChangeArrowheads="1"/>
          </p:cNvSpPr>
          <p:nvPr>
            <p:ph type="title" idx="4294967295"/>
          </p:nvPr>
        </p:nvSpPr>
        <p:spPr bwMode="auto">
          <a:xfrm>
            <a:off x="1936750" y="76200"/>
            <a:ext cx="601980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8450" name="日期占位符 18449">
            <a:extLst>
              <a:ext uri="{FF2B5EF4-FFF2-40B4-BE49-F238E27FC236}">
                <a16:creationId xmlns:a16="http://schemas.microsoft.com/office/drawing/2014/main" id="{27FAE2E3-1BE8-4816-AA21-52FB6EA9ECE8}"/>
              </a:ext>
            </a:extLst>
          </p:cNvPr>
          <p:cNvSpPr>
            <a:spLocks noGrp="1"/>
          </p:cNvSpPr>
          <p:nvPr>
            <p:ph type="dt" sz="half" idx="2"/>
          </p:nvPr>
        </p:nvSpPr>
        <p:spPr>
          <a:xfrm>
            <a:off x="6553200" y="6507163"/>
            <a:ext cx="1828800" cy="274637"/>
          </a:xfrm>
          <a:prstGeom prst="rect">
            <a:avLst/>
          </a:prstGeom>
          <a:noFill/>
          <a:ln w="9525">
            <a:noFill/>
          </a:ln>
        </p:spPr>
        <p:txBody>
          <a:bodyPr anchor="b">
            <a:spAutoFit/>
          </a:bodyPr>
          <a:lstStyle>
            <a:lvl1pPr algn="r" eaLnBrk="1" hangingPunct="1">
              <a:defRPr sz="1200" noProof="1">
                <a:solidFill>
                  <a:schemeClr val="folHlink"/>
                </a:solidFill>
                <a:latin typeface="Times New Roman" panose="02020603050405020304" pitchFamily="18" charset="0"/>
              </a:defRPr>
            </a:lvl1pPr>
          </a:lstStyle>
          <a:p>
            <a:pPr>
              <a:defRPr/>
            </a:pPr>
            <a:endParaRPr lang="zh-CN" altLang="en-US"/>
          </a:p>
        </p:txBody>
      </p:sp>
      <p:sp>
        <p:nvSpPr>
          <p:cNvPr id="18451" name="页脚占位符 18450">
            <a:extLst>
              <a:ext uri="{FF2B5EF4-FFF2-40B4-BE49-F238E27FC236}">
                <a16:creationId xmlns:a16="http://schemas.microsoft.com/office/drawing/2014/main" id="{D213976A-034D-426F-8CB8-674CD941C741}"/>
              </a:ext>
            </a:extLst>
          </p:cNvPr>
          <p:cNvSpPr>
            <a:spLocks noGrp="1"/>
          </p:cNvSpPr>
          <p:nvPr>
            <p:ph type="ftr" sz="quarter" idx="3"/>
          </p:nvPr>
        </p:nvSpPr>
        <p:spPr>
          <a:xfrm>
            <a:off x="1295400" y="6507163"/>
            <a:ext cx="2895600" cy="274637"/>
          </a:xfrm>
          <a:prstGeom prst="rect">
            <a:avLst/>
          </a:prstGeom>
          <a:noFill/>
          <a:ln w="9525">
            <a:noFill/>
          </a:ln>
        </p:spPr>
        <p:txBody>
          <a:bodyPr anchor="b">
            <a:spAutoFit/>
          </a:bodyPr>
          <a:lstStyle>
            <a:lvl1pPr eaLnBrk="1" hangingPunct="1">
              <a:defRPr sz="1200" noProof="1">
                <a:solidFill>
                  <a:schemeClr val="folHlink"/>
                </a:solidFill>
                <a:latin typeface="Tahoma" panose="020B0604030504040204" pitchFamily="34" charset="0"/>
              </a:defRPr>
            </a:lvl1pPr>
          </a:lstStyle>
          <a:p>
            <a:pPr>
              <a:defRPr/>
            </a:pPr>
            <a:endParaRPr lang="zh-CN" altLang="en-US"/>
          </a:p>
        </p:txBody>
      </p:sp>
      <p:grpSp>
        <p:nvGrpSpPr>
          <p:cNvPr id="2054" name="组合 18460">
            <a:extLst>
              <a:ext uri="{FF2B5EF4-FFF2-40B4-BE49-F238E27FC236}">
                <a16:creationId xmlns:a16="http://schemas.microsoft.com/office/drawing/2014/main" id="{AE5066CC-CAA1-4932-8806-025E0CA301CC}"/>
              </a:ext>
            </a:extLst>
          </p:cNvPr>
          <p:cNvGrpSpPr>
            <a:grpSpLocks/>
          </p:cNvGrpSpPr>
          <p:nvPr userDrawn="1"/>
        </p:nvGrpSpPr>
        <p:grpSpPr bwMode="auto">
          <a:xfrm>
            <a:off x="3175" y="44450"/>
            <a:ext cx="9118600" cy="6794500"/>
            <a:chOff x="0" y="28"/>
            <a:chExt cx="5744" cy="4280"/>
          </a:xfrm>
        </p:grpSpPr>
        <p:sp>
          <p:nvSpPr>
            <p:cNvPr id="2056" name="矩形 18461">
              <a:extLst>
                <a:ext uri="{FF2B5EF4-FFF2-40B4-BE49-F238E27FC236}">
                  <a16:creationId xmlns:a16="http://schemas.microsoft.com/office/drawing/2014/main" id="{1545A3C8-E7BB-4BDC-9180-EBFD2CA08FC4}"/>
                </a:ext>
              </a:extLst>
            </p:cNvPr>
            <p:cNvSpPr>
              <a:spLocks noChangeArrowheads="1"/>
            </p:cNvSpPr>
            <p:nvPr/>
          </p:nvSpPr>
          <p:spPr bwMode="auto">
            <a:xfrm>
              <a:off x="0" y="436"/>
              <a:ext cx="4176" cy="52"/>
            </a:xfrm>
            <a:prstGeom prst="rect">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p>
          </p:txBody>
        </p:sp>
        <p:sp>
          <p:nvSpPr>
            <p:cNvPr id="2057" name="矩形 18462">
              <a:extLst>
                <a:ext uri="{FF2B5EF4-FFF2-40B4-BE49-F238E27FC236}">
                  <a16:creationId xmlns:a16="http://schemas.microsoft.com/office/drawing/2014/main" id="{3E73D7AA-D1F1-4BDC-B470-24C1975465AC}"/>
                </a:ext>
              </a:extLst>
            </p:cNvPr>
            <p:cNvSpPr>
              <a:spLocks noChangeArrowheads="1"/>
            </p:cNvSpPr>
            <p:nvPr userDrawn="1"/>
          </p:nvSpPr>
          <p:spPr bwMode="auto">
            <a:xfrm>
              <a:off x="5360" y="4068"/>
              <a:ext cx="240" cy="240"/>
            </a:xfrm>
            <a:prstGeom prst="rect">
              <a:avLst/>
            </a:prstGeom>
            <a:solidFill>
              <a:srgbClr val="3333CC">
                <a:alpha val="50195"/>
              </a:srgbClr>
            </a:solidFill>
            <a:ln w="19050">
              <a:solidFill>
                <a:schemeClr val="hlink"/>
              </a:solidFill>
              <a:miter lim="800000"/>
              <a:headEnd/>
              <a:tailEnd/>
            </a:ln>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p>
          </p:txBody>
        </p:sp>
        <p:sp>
          <p:nvSpPr>
            <p:cNvPr id="2058" name="矩形 18463">
              <a:extLst>
                <a:ext uri="{FF2B5EF4-FFF2-40B4-BE49-F238E27FC236}">
                  <a16:creationId xmlns:a16="http://schemas.microsoft.com/office/drawing/2014/main" id="{2ED7A2E3-63ED-430A-9FFF-19B9FD16A076}"/>
                </a:ext>
              </a:extLst>
            </p:cNvPr>
            <p:cNvSpPr>
              <a:spLocks noChangeArrowheads="1"/>
            </p:cNvSpPr>
            <p:nvPr userDrawn="1"/>
          </p:nvSpPr>
          <p:spPr bwMode="auto">
            <a:xfrm>
              <a:off x="5504" y="3876"/>
              <a:ext cx="240" cy="240"/>
            </a:xfrm>
            <a:prstGeom prst="rect">
              <a:avLst/>
            </a:prstGeom>
            <a:solidFill>
              <a:srgbClr val="CC0000">
                <a:alpha val="50195"/>
              </a:srgbClr>
            </a:solidFill>
            <a:ln w="19050">
              <a:solidFill>
                <a:schemeClr val="hlink"/>
              </a:solidFill>
              <a:miter lim="800000"/>
              <a:headEnd/>
              <a:tailEnd/>
            </a:ln>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p>
          </p:txBody>
        </p:sp>
        <p:sp>
          <p:nvSpPr>
            <p:cNvPr id="2059" name="矩形 18464">
              <a:extLst>
                <a:ext uri="{FF2B5EF4-FFF2-40B4-BE49-F238E27FC236}">
                  <a16:creationId xmlns:a16="http://schemas.microsoft.com/office/drawing/2014/main" id="{27B876C4-4F33-47D9-99F7-52F60C709503}"/>
                </a:ext>
              </a:extLst>
            </p:cNvPr>
            <p:cNvSpPr>
              <a:spLocks noChangeArrowheads="1"/>
            </p:cNvSpPr>
            <p:nvPr userDrawn="1"/>
          </p:nvSpPr>
          <p:spPr bwMode="auto">
            <a:xfrm>
              <a:off x="790" y="268"/>
              <a:ext cx="240" cy="240"/>
            </a:xfrm>
            <a:prstGeom prst="rect">
              <a:avLst/>
            </a:prstGeom>
            <a:solidFill>
              <a:srgbClr val="3333CC">
                <a:alpha val="50195"/>
              </a:srgbClr>
            </a:solidFill>
            <a:ln w="19050">
              <a:solidFill>
                <a:schemeClr val="hlink"/>
              </a:solidFill>
              <a:miter lim="800000"/>
              <a:headEnd/>
              <a:tailEnd/>
            </a:ln>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060" name="矩形 18465">
              <a:extLst>
                <a:ext uri="{FF2B5EF4-FFF2-40B4-BE49-F238E27FC236}">
                  <a16:creationId xmlns:a16="http://schemas.microsoft.com/office/drawing/2014/main" id="{0EC38D15-8BC0-43C9-9550-A0FA19F874AF}"/>
                </a:ext>
              </a:extLst>
            </p:cNvPr>
            <p:cNvSpPr>
              <a:spLocks noChangeArrowheads="1"/>
            </p:cNvSpPr>
            <p:nvPr userDrawn="1"/>
          </p:nvSpPr>
          <p:spPr bwMode="auto">
            <a:xfrm>
              <a:off x="22" y="604"/>
              <a:ext cx="240" cy="240"/>
            </a:xfrm>
            <a:prstGeom prst="rect">
              <a:avLst/>
            </a:prstGeom>
            <a:solidFill>
              <a:srgbClr val="3333CC">
                <a:alpha val="50195"/>
              </a:srgbClr>
            </a:solidFill>
            <a:ln w="19050">
              <a:solidFill>
                <a:schemeClr val="hlink"/>
              </a:solidFill>
              <a:miter lim="800000"/>
              <a:headEnd/>
              <a:tailEnd/>
            </a:ln>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061" name="矩形 18466">
              <a:extLst>
                <a:ext uri="{FF2B5EF4-FFF2-40B4-BE49-F238E27FC236}">
                  <a16:creationId xmlns:a16="http://schemas.microsoft.com/office/drawing/2014/main" id="{16CF315C-762E-4FDC-B31B-C240B30DBE13}"/>
                </a:ext>
              </a:extLst>
            </p:cNvPr>
            <p:cNvSpPr>
              <a:spLocks noChangeArrowheads="1"/>
            </p:cNvSpPr>
            <p:nvPr userDrawn="1"/>
          </p:nvSpPr>
          <p:spPr bwMode="auto">
            <a:xfrm>
              <a:off x="262" y="364"/>
              <a:ext cx="240" cy="240"/>
            </a:xfrm>
            <a:prstGeom prst="rect">
              <a:avLst/>
            </a:prstGeom>
            <a:solidFill>
              <a:srgbClr val="009900">
                <a:alpha val="50195"/>
              </a:srgbClr>
            </a:solidFill>
            <a:ln w="19050">
              <a:solidFill>
                <a:schemeClr val="hlink"/>
              </a:solidFill>
              <a:miter lim="800000"/>
              <a:headEnd/>
              <a:tailEnd/>
            </a:ln>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 name="矩形 18467">
              <a:extLst>
                <a:ext uri="{FF2B5EF4-FFF2-40B4-BE49-F238E27FC236}">
                  <a16:creationId xmlns:a16="http://schemas.microsoft.com/office/drawing/2014/main" id="{0531F732-0827-43CA-BB5F-1B9CC289D462}"/>
                </a:ext>
              </a:extLst>
            </p:cNvPr>
            <p:cNvSpPr>
              <a:spLocks noChangeArrowheads="1"/>
            </p:cNvSpPr>
            <p:nvPr userDrawn="1"/>
          </p:nvSpPr>
          <p:spPr bwMode="auto">
            <a:xfrm>
              <a:off x="1030" y="28"/>
              <a:ext cx="240" cy="240"/>
            </a:xfrm>
            <a:prstGeom prst="rect">
              <a:avLst/>
            </a:prstGeom>
            <a:solidFill>
              <a:srgbClr val="CC0000">
                <a:alpha val="50195"/>
              </a:srgbClr>
            </a:solidFill>
            <a:ln w="19050">
              <a:solidFill>
                <a:schemeClr val="hlink"/>
              </a:solidFill>
              <a:miter lim="800000"/>
              <a:headEnd/>
              <a:tailEnd/>
            </a:ln>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grpSp>
      <p:sp>
        <p:nvSpPr>
          <p:cNvPr id="2062" name="文本框 18468">
            <a:extLst>
              <a:ext uri="{FF2B5EF4-FFF2-40B4-BE49-F238E27FC236}">
                <a16:creationId xmlns:a16="http://schemas.microsoft.com/office/drawing/2014/main" id="{54D52BCB-5D33-4078-9710-13A0CED0676C}"/>
              </a:ext>
            </a:extLst>
          </p:cNvPr>
          <p:cNvSpPr txBox="1">
            <a:spLocks noChangeArrowheads="1"/>
          </p:cNvSpPr>
          <p:nvPr userDrawn="1"/>
        </p:nvSpPr>
        <p:spPr bwMode="auto">
          <a:xfrm>
            <a:off x="169863" y="79375"/>
            <a:ext cx="1017587" cy="396875"/>
          </a:xfrm>
          <a:prstGeom prst="rect">
            <a:avLst/>
          </a:prstGeom>
          <a:gradFill rotWithShape="0">
            <a:gsLst>
              <a:gs pos="0">
                <a:srgbClr val="5E5E00"/>
              </a:gs>
              <a:gs pos="50000">
                <a:schemeClr val="accent1"/>
              </a:gs>
              <a:gs pos="100000">
                <a:srgbClr val="5E5E00"/>
              </a:gs>
            </a:gsLst>
            <a:lin ang="2700000" scaled="1"/>
          </a:gradFill>
          <a:ln>
            <a:noFill/>
          </a:ln>
          <a:effectLst>
            <a:outerShdw dist="35921" dir="2700000" algn="ctr" rotWithShape="0">
              <a:schemeClr val="folHlink"/>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defRPr/>
            </a:pPr>
            <a:r>
              <a:rPr lang="zh-CN" altLang="en-US" sz="2000">
                <a:solidFill>
                  <a:schemeClr val="accent2"/>
                </a:solidFill>
                <a:latin typeface="华文新魏" panose="02010800040101010101" pitchFamily="2" charset="-122"/>
                <a:ea typeface="华文新魏" panose="02010800040101010101" pitchFamily="2" charset="-122"/>
              </a:rPr>
              <a:t>第 </a:t>
            </a:r>
            <a:r>
              <a:rPr lang="en-US" altLang="zh-CN" sz="2000">
                <a:solidFill>
                  <a:schemeClr val="accent2"/>
                </a:solidFill>
                <a:latin typeface="华文新魏" panose="02010800040101010101" pitchFamily="2" charset="-122"/>
                <a:ea typeface="华文新魏" panose="02010800040101010101" pitchFamily="2" charset="-122"/>
              </a:rPr>
              <a:t>4 </a:t>
            </a:r>
            <a:r>
              <a:rPr lang="zh-CN" altLang="en-US" sz="2000">
                <a:solidFill>
                  <a:schemeClr val="accent2"/>
                </a:solidFill>
                <a:latin typeface="华文新魏" panose="02010800040101010101" pitchFamily="2" charset="-122"/>
                <a:ea typeface="华文新魏" panose="02010800040101010101" pitchFamily="2" charset="-122"/>
              </a:rPr>
              <a:t>章</a:t>
            </a:r>
          </a:p>
        </p:txBody>
      </p:sp>
    </p:spTree>
  </p:cSld>
  <p:clrMap bg1="lt1" tx1="dk1" bg2="lt2" tx2="dk2" accent1="accent1" accent2="accent2" accent3="accent3" accent4="accent4" accent5="accent5" accent6="accent6" hlink="hlink" folHlink="folHlink"/>
  <p:sldLayoutIdLst>
    <p:sldLayoutId id="2147483768"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Lst>
  <p:hf hdr="0" ftr="0" dt="0"/>
  <p:txStyles>
    <p:titleStyle>
      <a:lvl1pPr algn="ctr" rtl="0" eaLnBrk="0" fontAlgn="base" hangingPunct="0">
        <a:spcBef>
          <a:spcPct val="0"/>
        </a:spcBef>
        <a:spcAft>
          <a:spcPct val="0"/>
        </a:spcAft>
        <a:defRPr sz="3200" kern="1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Tahoma" panose="020B0604030504040204" pitchFamily="34" charset="0"/>
          <a:ea typeface="黑体" panose="02010609060101010101" pitchFamily="49" charset="-122"/>
        </a:defRPr>
      </a:lvl2pPr>
      <a:lvl3pPr algn="ctr" rtl="0" eaLnBrk="0" fontAlgn="base" hangingPunct="0">
        <a:spcBef>
          <a:spcPct val="0"/>
        </a:spcBef>
        <a:spcAft>
          <a:spcPct val="0"/>
        </a:spcAft>
        <a:defRPr sz="3200">
          <a:solidFill>
            <a:schemeClr val="tx2"/>
          </a:solidFill>
          <a:latin typeface="Tahoma" panose="020B0604030504040204" pitchFamily="34" charset="0"/>
          <a:ea typeface="黑体" panose="02010609060101010101" pitchFamily="49" charset="-122"/>
        </a:defRPr>
      </a:lvl3pPr>
      <a:lvl4pPr algn="ctr" rtl="0" eaLnBrk="0" fontAlgn="base" hangingPunct="0">
        <a:spcBef>
          <a:spcPct val="0"/>
        </a:spcBef>
        <a:spcAft>
          <a:spcPct val="0"/>
        </a:spcAft>
        <a:defRPr sz="3200">
          <a:solidFill>
            <a:schemeClr val="tx2"/>
          </a:solidFill>
          <a:latin typeface="Tahoma" panose="020B0604030504040204" pitchFamily="34" charset="0"/>
          <a:ea typeface="黑体" panose="02010609060101010101" pitchFamily="49" charset="-122"/>
        </a:defRPr>
      </a:lvl4pPr>
      <a:lvl5pPr algn="ctr" rtl="0" eaLnBrk="0" fontAlgn="base" hangingPunct="0">
        <a:spcBef>
          <a:spcPct val="0"/>
        </a:spcBef>
        <a:spcAft>
          <a:spcPct val="0"/>
        </a:spcAft>
        <a:defRPr sz="3200">
          <a:solidFill>
            <a:schemeClr val="tx2"/>
          </a:solidFill>
          <a:latin typeface="Tahoma" panose="020B0604030504040204" pitchFamily="34" charset="0"/>
          <a:ea typeface="黑体" panose="02010609060101010101" pitchFamily="49" charset="-122"/>
        </a:defRPr>
      </a:lvl5pPr>
      <a:lvl6pPr marL="457200" algn="ctr" rtl="0" fontAlgn="base">
        <a:spcBef>
          <a:spcPct val="0"/>
        </a:spcBef>
        <a:spcAft>
          <a:spcPct val="0"/>
        </a:spcAft>
        <a:defRPr sz="3200">
          <a:solidFill>
            <a:schemeClr val="tx2"/>
          </a:solidFill>
          <a:latin typeface="Tahoma" panose="020B0604030504040204" pitchFamily="34" charset="0"/>
          <a:ea typeface="黑体" panose="02010609060101010101" pitchFamily="49" charset="-122"/>
        </a:defRPr>
      </a:lvl6pPr>
      <a:lvl7pPr marL="914400" algn="ctr" rtl="0" fontAlgn="base">
        <a:spcBef>
          <a:spcPct val="0"/>
        </a:spcBef>
        <a:spcAft>
          <a:spcPct val="0"/>
        </a:spcAft>
        <a:defRPr sz="3200">
          <a:solidFill>
            <a:schemeClr val="tx2"/>
          </a:solidFill>
          <a:latin typeface="Tahoma" panose="020B0604030504040204" pitchFamily="34" charset="0"/>
          <a:ea typeface="黑体" panose="02010609060101010101" pitchFamily="49" charset="-122"/>
        </a:defRPr>
      </a:lvl7pPr>
      <a:lvl8pPr marL="1371600" algn="ctr" rtl="0" fontAlgn="base">
        <a:spcBef>
          <a:spcPct val="0"/>
        </a:spcBef>
        <a:spcAft>
          <a:spcPct val="0"/>
        </a:spcAft>
        <a:defRPr sz="3200">
          <a:solidFill>
            <a:schemeClr val="tx2"/>
          </a:solidFill>
          <a:latin typeface="Tahoma" panose="020B0604030504040204" pitchFamily="34" charset="0"/>
          <a:ea typeface="黑体" panose="02010609060101010101" pitchFamily="49" charset="-122"/>
        </a:defRPr>
      </a:lvl8pPr>
      <a:lvl9pPr marL="1828800" algn="ctr" rtl="0" fontAlgn="base">
        <a:spcBef>
          <a:spcPct val="0"/>
        </a:spcBef>
        <a:spcAft>
          <a:spcPct val="0"/>
        </a:spcAft>
        <a:defRPr sz="3200">
          <a:solidFill>
            <a:schemeClr val="tx2"/>
          </a:solidFill>
          <a:latin typeface="Tahoma" panose="020B0604030504040204" pitchFamily="34" charset="0"/>
          <a:ea typeface="黑体" panose="02010609060101010101" pitchFamily="49" charset="-122"/>
        </a:defRPr>
      </a:lvl9pPr>
    </p:titleStyle>
    <p:bodyStyle>
      <a:lvl1pPr marL="342900" indent="-342900" algn="just" rtl="0" eaLnBrk="0" fontAlgn="base" hangingPunct="0">
        <a:spcBef>
          <a:spcPct val="20000"/>
        </a:spcBef>
        <a:spcAft>
          <a:spcPct val="0"/>
        </a:spcAft>
        <a:buClr>
          <a:schemeClr val="accent2"/>
        </a:buClr>
        <a:buSzPct val="90000"/>
        <a:buFont typeface="Wingdings" panose="05000000000000000000" pitchFamily="2" charset="2"/>
        <a:buChar char="Ø"/>
        <a:defRPr sz="3600" b="1" kern="1200">
          <a:solidFill>
            <a:schemeClr val="tx1"/>
          </a:solidFill>
          <a:latin typeface="+mn-lt"/>
          <a:ea typeface="+mn-ea"/>
          <a:cs typeface="+mn-cs"/>
        </a:defRPr>
      </a:lvl1pPr>
      <a:lvl2pPr marL="742950" lvl="1" indent="-285750" algn="just" rtl="0" eaLnBrk="0" fontAlgn="base" hangingPunct="0">
        <a:spcBef>
          <a:spcPct val="20000"/>
        </a:spcBef>
        <a:spcAft>
          <a:spcPct val="0"/>
        </a:spcAft>
        <a:buClr>
          <a:schemeClr val="tx1"/>
        </a:buClr>
        <a:buSzPct val="75000"/>
        <a:buFont typeface="Wingdings" panose="05000000000000000000" pitchFamily="2" charset="2"/>
        <a:buChar char="n"/>
        <a:defRPr sz="3200" b="1" kern="1200">
          <a:solidFill>
            <a:schemeClr val="tx1"/>
          </a:solidFill>
          <a:latin typeface="+mn-lt"/>
          <a:ea typeface="+mn-ea"/>
          <a:cs typeface="+mn-cs"/>
        </a:defRPr>
      </a:lvl2pPr>
      <a:lvl3pPr marL="1143000" lvl="2" indent="-228600" algn="just" rtl="0" eaLnBrk="0" fontAlgn="base" hangingPunct="0">
        <a:spcBef>
          <a:spcPct val="20000"/>
        </a:spcBef>
        <a:spcAft>
          <a:spcPct val="0"/>
        </a:spcAft>
        <a:buClr>
          <a:schemeClr val="bg2"/>
        </a:buClr>
        <a:buSzPct val="75000"/>
        <a:buFont typeface="Wingdings" panose="05000000000000000000" pitchFamily="2" charset="2"/>
        <a:buChar char="n"/>
        <a:defRPr sz="2800" b="1" kern="1200">
          <a:solidFill>
            <a:schemeClr val="tx1"/>
          </a:solidFill>
          <a:latin typeface="+mn-lt"/>
          <a:ea typeface="+mn-ea"/>
          <a:cs typeface="+mn-cs"/>
        </a:defRPr>
      </a:lvl3pPr>
      <a:lvl4pPr marL="1600200" lvl="3" indent="-228600" algn="just" rtl="0" eaLnBrk="0" fontAlgn="base" hangingPunct="0">
        <a:spcBef>
          <a:spcPct val="20000"/>
        </a:spcBef>
        <a:spcAft>
          <a:spcPct val="0"/>
        </a:spcAft>
        <a:buClr>
          <a:schemeClr val="tx2"/>
        </a:buClr>
        <a:buSzPct val="75000"/>
        <a:buFont typeface="Wingdings" panose="05000000000000000000" pitchFamily="2" charset="2"/>
        <a:buChar char="n"/>
        <a:defRPr sz="2400" b="1" kern="1200">
          <a:solidFill>
            <a:schemeClr val="tx1"/>
          </a:solidFill>
          <a:latin typeface="+mn-lt"/>
          <a:ea typeface="+mn-ea"/>
          <a:cs typeface="+mn-cs"/>
        </a:defRPr>
      </a:lvl4pPr>
      <a:lvl5pPr marL="2057400" lvl="4" indent="-228600" algn="just" rtl="0" eaLnBrk="0" fontAlgn="base" hangingPunct="0">
        <a:spcBef>
          <a:spcPct val="20000"/>
        </a:spcBef>
        <a:spcAft>
          <a:spcPct val="0"/>
        </a:spcAft>
        <a:buClr>
          <a:schemeClr val="accent1"/>
        </a:buClr>
        <a:buSzPct val="75000"/>
        <a:buFont typeface="Wingdings" panose="05000000000000000000" pitchFamily="2" charset="2"/>
        <a:buChar char="n"/>
        <a:defRPr sz="2400" b="1" kern="1200">
          <a:solidFill>
            <a:schemeClr val="tx1"/>
          </a:solidFill>
          <a:latin typeface="+mn-lt"/>
          <a:ea typeface="+mn-ea"/>
          <a:cs typeface="+mn-cs"/>
        </a:defRPr>
      </a:lvl5pPr>
      <a:lvl6pPr marL="2514600" lvl="5" indent="-228600" algn="just"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Char char="n"/>
        <a:defRPr sz="2400" b="1" i="0" u="none" kern="1200" baseline="0">
          <a:solidFill>
            <a:schemeClr val="tx1"/>
          </a:solidFill>
          <a:latin typeface="+mn-lt"/>
          <a:ea typeface="+mn-ea"/>
          <a:cs typeface="+mn-cs"/>
        </a:defRPr>
      </a:lvl6pPr>
      <a:lvl7pPr marL="2971800" lvl="6" indent="-228600" algn="just"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Char char="n"/>
        <a:defRPr sz="2400" b="1" i="0" u="none" kern="1200" baseline="0">
          <a:solidFill>
            <a:schemeClr val="tx1"/>
          </a:solidFill>
          <a:latin typeface="+mn-lt"/>
          <a:ea typeface="+mn-ea"/>
          <a:cs typeface="+mn-cs"/>
        </a:defRPr>
      </a:lvl7pPr>
      <a:lvl8pPr marL="3429000" lvl="7" indent="-228600" algn="just"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Char char="n"/>
        <a:defRPr sz="2400" b="1" i="0" u="none" kern="1200" baseline="0">
          <a:solidFill>
            <a:schemeClr val="tx1"/>
          </a:solidFill>
          <a:latin typeface="+mn-lt"/>
          <a:ea typeface="+mn-ea"/>
          <a:cs typeface="+mn-cs"/>
        </a:defRPr>
      </a:lvl8pPr>
      <a:lvl9pPr marL="3886200" lvl="8" indent="-228600" algn="just"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Char char="n"/>
        <a:defRPr sz="2400" b="1"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 Target="slide106.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image" Target="../media/image13.gif"/><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image" Target="../media/image13.gif"/><Relationship Id="rId1" Type="http://schemas.openxmlformats.org/officeDocument/2006/relationships/slideLayout" Target="../slideLayouts/slideLayout4.xml"/><Relationship Id="rId5" Type="http://schemas.openxmlformats.org/officeDocument/2006/relationships/image" Target="../media/image10.jpeg"/><Relationship Id="rId4" Type="http://schemas.openxmlformats.org/officeDocument/2006/relationships/slide" Target="slide99.xml"/></Relationships>
</file>

<file path=ppt/slides/_rels/slide104.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image" Target="../media/image13.gif"/><Relationship Id="rId1" Type="http://schemas.openxmlformats.org/officeDocument/2006/relationships/slideLayout" Target="../slideLayouts/slideLayout4.xml"/><Relationship Id="rId5" Type="http://schemas.openxmlformats.org/officeDocument/2006/relationships/image" Target="../media/image10.jpeg"/><Relationship Id="rId4" Type="http://schemas.openxmlformats.org/officeDocument/2006/relationships/slide" Target="slide99.xml"/></Relationships>
</file>

<file path=ppt/slides/_rels/slide105.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 Target="slide113.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image" Target="../media/image13.gif"/><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9.gif"/><Relationship Id="rId4" Type="http://schemas.openxmlformats.org/officeDocument/2006/relationships/image" Target="../media/image8.jpeg"/></Relationships>
</file>

<file path=ppt/slides/_rels/slide110.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image" Target="../media/image13.gif"/><Relationship Id="rId1" Type="http://schemas.openxmlformats.org/officeDocument/2006/relationships/slideLayout" Target="../slideLayouts/slideLayout4.xml"/><Relationship Id="rId6" Type="http://schemas.openxmlformats.org/officeDocument/2006/relationships/slide" Target="slide113.xml"/><Relationship Id="rId5" Type="http://schemas.openxmlformats.org/officeDocument/2006/relationships/image" Target="../media/image10.jpeg"/><Relationship Id="rId4" Type="http://schemas.openxmlformats.org/officeDocument/2006/relationships/slide" Target="slide112.xml"/></Relationships>
</file>

<file path=ppt/slides/_rels/slide111.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 Target="slide2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 Target="slide3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jpeg"/><Relationship Id="rId1" Type="http://schemas.openxmlformats.org/officeDocument/2006/relationships/slideLayout" Target="../slideLayouts/slideLayout4.xml"/><Relationship Id="rId5" Type="http://schemas.openxmlformats.org/officeDocument/2006/relationships/image" Target="../media/image14.gif"/><Relationship Id="rId4" Type="http://schemas.openxmlformats.org/officeDocument/2006/relationships/image" Target="../media/image13.gif"/></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 Id="rId6" Type="http://schemas.openxmlformats.org/officeDocument/2006/relationships/image" Target="../media/image9.gif"/><Relationship Id="rId5" Type="http://schemas.openxmlformats.org/officeDocument/2006/relationships/image" Target="../media/image8.jpeg"/><Relationship Id="rId4" Type="http://schemas.openxmlformats.org/officeDocument/2006/relationships/image" Target="../media/image21.jpeg"/></Relationships>
</file>

<file path=ppt/slides/_rels/slide4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 Id="rId5" Type="http://schemas.openxmlformats.org/officeDocument/2006/relationships/image" Target="../media/image13.gif"/><Relationship Id="rId4" Type="http://schemas.openxmlformats.org/officeDocument/2006/relationships/image" Target="../media/image21.jpeg"/></Relationships>
</file>

<file path=ppt/slides/_rels/slide5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 Id="rId6" Type="http://schemas.openxmlformats.org/officeDocument/2006/relationships/image" Target="../media/image13.gif"/><Relationship Id="rId5" Type="http://schemas.openxmlformats.org/officeDocument/2006/relationships/image" Target="../media/image14.gif"/><Relationship Id="rId4" Type="http://schemas.openxmlformats.org/officeDocument/2006/relationships/image" Target="../media/image21.jpeg"/></Relationships>
</file>

<file path=ppt/slides/_rels/slide5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 Id="rId5" Type="http://schemas.openxmlformats.org/officeDocument/2006/relationships/image" Target="../media/image14.gif"/><Relationship Id="rId4" Type="http://schemas.openxmlformats.org/officeDocument/2006/relationships/image" Target="../media/image21.jpeg"/></Relationships>
</file>

<file path=ppt/slides/_rels/slide5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 Id="rId5" Type="http://schemas.openxmlformats.org/officeDocument/2006/relationships/slide" Target="slide59.xml"/><Relationship Id="rId4" Type="http://schemas.openxmlformats.org/officeDocument/2006/relationships/image" Target="../media/image21.jpeg"/></Relationships>
</file>

<file path=ppt/slides/_rels/slide59.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6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6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image" Target="../media/image14.gif"/><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0.xml.rels><?xml version="1.0" encoding="UTF-8" standalone="yes"?>
<Relationships xmlns="http://schemas.openxmlformats.org/package/2006/relationships"><Relationship Id="rId3" Type="http://schemas.openxmlformats.org/officeDocument/2006/relationships/slide" Target="slide82.xml"/><Relationship Id="rId2" Type="http://schemas.openxmlformats.org/officeDocument/2006/relationships/image" Target="../media/image13.gif"/><Relationship Id="rId1" Type="http://schemas.openxmlformats.org/officeDocument/2006/relationships/slideLayout" Target="../slideLayouts/slideLayout4.xml"/><Relationship Id="rId6" Type="http://schemas.openxmlformats.org/officeDocument/2006/relationships/image" Target="../media/image9.gif"/><Relationship Id="rId5" Type="http://schemas.openxmlformats.org/officeDocument/2006/relationships/image" Target="../media/image8.jpeg"/><Relationship Id="rId4" Type="http://schemas.openxmlformats.org/officeDocument/2006/relationships/image" Target="../media/image10.jpeg"/></Relationships>
</file>

<file path=ppt/slides/_rels/slide81.xml.rels><?xml version="1.0" encoding="UTF-8" standalone="yes"?>
<Relationships xmlns="http://schemas.openxmlformats.org/package/2006/relationships"><Relationship Id="rId3" Type="http://schemas.openxmlformats.org/officeDocument/2006/relationships/slide" Target="slide82.xml"/><Relationship Id="rId2" Type="http://schemas.openxmlformats.org/officeDocument/2006/relationships/image" Target="../media/image14.gif"/><Relationship Id="rId1" Type="http://schemas.openxmlformats.org/officeDocument/2006/relationships/slideLayout" Target="../slideLayouts/slideLayout4.xml"/><Relationship Id="rId4" Type="http://schemas.openxmlformats.org/officeDocument/2006/relationships/image" Target="../media/image10.jpeg"/></Relationships>
</file>

<file path=ppt/slides/_rels/slide82.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23.png"/><Relationship Id="rId1" Type="http://schemas.openxmlformats.org/officeDocument/2006/relationships/slideLayout" Target="../slideLayouts/slideLayout6.xml"/><Relationship Id="rId5" Type="http://schemas.openxmlformats.org/officeDocument/2006/relationships/image" Target="../media/image9.gif"/><Relationship Id="rId4" Type="http://schemas.openxmlformats.org/officeDocument/2006/relationships/image" Target="../media/image8.jpeg"/></Relationships>
</file>

<file path=ppt/slides/_rels/slide8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image" Target="../media/image14.gif"/><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5.emf"/></Relationships>
</file>

<file path=ppt/slides/_rels/slide88.xml.rels><?xml version="1.0" encoding="UTF-8" standalone="yes"?>
<Relationships xmlns="http://schemas.openxmlformats.org/package/2006/relationships"><Relationship Id="rId3" Type="http://schemas.openxmlformats.org/officeDocument/2006/relationships/slide" Target="slide91.xml"/><Relationship Id="rId2" Type="http://schemas.openxmlformats.org/officeDocument/2006/relationships/image" Target="../media/image13.gif"/><Relationship Id="rId1" Type="http://schemas.openxmlformats.org/officeDocument/2006/relationships/slideLayout" Target="../slideLayouts/slideLayout4.xml"/><Relationship Id="rId4" Type="http://schemas.openxmlformats.org/officeDocument/2006/relationships/image" Target="../media/image10.jpeg"/></Relationships>
</file>

<file path=ppt/slides/_rels/slide89.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image" Target="../media/image13.gif"/><Relationship Id="rId1" Type="http://schemas.openxmlformats.org/officeDocument/2006/relationships/slideLayout" Target="../slideLayouts/slideLayout4.xml"/><Relationship Id="rId5" Type="http://schemas.openxmlformats.org/officeDocument/2006/relationships/image" Target="../media/image10.jpeg"/><Relationship Id="rId4" Type="http://schemas.openxmlformats.org/officeDocument/2006/relationships/slide" Target="slide9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slide" Target="slide91.xml"/><Relationship Id="rId2" Type="http://schemas.openxmlformats.org/officeDocument/2006/relationships/image" Target="../media/image14.gif"/><Relationship Id="rId1" Type="http://schemas.openxmlformats.org/officeDocument/2006/relationships/slideLayout" Target="../slideLayouts/slideLayout4.xml"/><Relationship Id="rId4" Type="http://schemas.openxmlformats.org/officeDocument/2006/relationships/image" Target="../media/image10.jpeg"/></Relationships>
</file>

<file path=ppt/slides/_rels/slide91.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 Target="slide99.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image" Target="../media/image13.gif"/><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image" Target="../media/image13.gif"/><Relationship Id="rId1" Type="http://schemas.openxmlformats.org/officeDocument/2006/relationships/slideLayout" Target="../slideLayouts/slideLayout4.xml"/><Relationship Id="rId5" Type="http://schemas.openxmlformats.org/officeDocument/2006/relationships/image" Target="../media/image10.jpeg"/><Relationship Id="rId4" Type="http://schemas.openxmlformats.org/officeDocument/2006/relationships/slide" Target="slide99.xml"/></Relationships>
</file>

<file path=ppt/slides/_rels/slide97.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image" Target="../media/image13.gif"/><Relationship Id="rId1" Type="http://schemas.openxmlformats.org/officeDocument/2006/relationships/slideLayout" Target="../slideLayouts/slideLayout4.xml"/><Relationship Id="rId5" Type="http://schemas.openxmlformats.org/officeDocument/2006/relationships/image" Target="../media/image10.jpeg"/><Relationship Id="rId4" Type="http://schemas.openxmlformats.org/officeDocument/2006/relationships/slide" Target="slide99.xml"/></Relationships>
</file>

<file path=ppt/slides/_rels/slide98.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11.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标题 46081">
            <a:extLst>
              <a:ext uri="{FF2B5EF4-FFF2-40B4-BE49-F238E27FC236}">
                <a16:creationId xmlns:a16="http://schemas.microsoft.com/office/drawing/2014/main" id="{B9F8CFD5-52D2-41EF-9273-ADD625D15303}"/>
              </a:ext>
            </a:extLst>
          </p:cNvPr>
          <p:cNvSpPr>
            <a:spLocks noGrp="1" noChangeArrowheads="1"/>
          </p:cNvSpPr>
          <p:nvPr>
            <p:ph type="title"/>
          </p:nvPr>
        </p:nvSpPr>
        <p:spPr>
          <a:xfrm>
            <a:off x="1219200" y="1066800"/>
            <a:ext cx="2514600" cy="990600"/>
          </a:xfrm>
        </p:spPr>
        <p:txBody>
          <a:bodyPr/>
          <a:lstStyle/>
          <a:p>
            <a:pPr eaLnBrk="1" hangingPunct="1"/>
            <a:r>
              <a:rPr lang="zh-CN" altLang="en-US" sz="4800" b="1" u="sng">
                <a:solidFill>
                  <a:schemeClr val="hlink"/>
                </a:solidFill>
                <a:latin typeface="华文新魏" panose="02010800040101010101" pitchFamily="2" charset="-122"/>
                <a:ea typeface="华文新魏" panose="02010800040101010101" pitchFamily="2" charset="-122"/>
              </a:rPr>
              <a:t>第 </a:t>
            </a:r>
            <a:r>
              <a:rPr lang="en-US" altLang="zh-CN" sz="4800" b="1" u="sng">
                <a:solidFill>
                  <a:schemeClr val="hlink"/>
                </a:solidFill>
                <a:latin typeface="华文新魏" panose="02010800040101010101" pitchFamily="2" charset="-122"/>
                <a:ea typeface="华文新魏" panose="02010800040101010101" pitchFamily="2" charset="-122"/>
              </a:rPr>
              <a:t>4 </a:t>
            </a:r>
            <a:r>
              <a:rPr lang="zh-CN" altLang="en-US" sz="4800" b="1" u="sng">
                <a:solidFill>
                  <a:schemeClr val="hlink"/>
                </a:solidFill>
                <a:latin typeface="华文新魏" panose="02010800040101010101" pitchFamily="2" charset="-122"/>
                <a:ea typeface="华文新魏" panose="02010800040101010101" pitchFamily="2" charset="-122"/>
              </a:rPr>
              <a:t>章</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215045">
            <a:extLst>
              <a:ext uri="{FF2B5EF4-FFF2-40B4-BE49-F238E27FC236}">
                <a16:creationId xmlns:a16="http://schemas.microsoft.com/office/drawing/2014/main" id="{F937578C-767F-4B4F-BA1B-31ED20E1C884}"/>
              </a:ext>
            </a:extLst>
          </p:cNvPr>
          <p:cNvSpPr>
            <a:spLocks noGrp="1" noChangeArrowheads="1"/>
          </p:cNvSpPr>
          <p:nvPr>
            <p:ph type="title"/>
          </p:nvPr>
        </p:nvSpPr>
        <p:spPr/>
        <p:txBody>
          <a:bodyPr/>
          <a:lstStyle/>
          <a:p>
            <a:pPr eaLnBrk="1" hangingPunct="1"/>
            <a:r>
              <a:rPr lang="zh-CN" altLang="en-US"/>
              <a:t>单分支程序设计</a:t>
            </a:r>
          </a:p>
        </p:txBody>
      </p:sp>
      <p:sp>
        <p:nvSpPr>
          <p:cNvPr id="14339" name="文本占位符 215046">
            <a:extLst>
              <a:ext uri="{FF2B5EF4-FFF2-40B4-BE49-F238E27FC236}">
                <a16:creationId xmlns:a16="http://schemas.microsoft.com/office/drawing/2014/main" id="{74B352D6-C0F8-4A45-9EF3-392CDF51584A}"/>
              </a:ext>
            </a:extLst>
          </p:cNvPr>
          <p:cNvSpPr>
            <a:spLocks noGrp="1" noChangeArrowheads="1"/>
          </p:cNvSpPr>
          <p:nvPr>
            <p:ph type="body" idx="1"/>
          </p:nvPr>
        </p:nvSpPr>
        <p:spPr>
          <a:xfrm>
            <a:off x="323850" y="1484313"/>
            <a:ext cx="4038600" cy="3505200"/>
          </a:xfrm>
        </p:spPr>
        <p:txBody>
          <a:bodyPr/>
          <a:lstStyle/>
          <a:p>
            <a:pPr eaLnBrk="1" hangingPunct="1"/>
            <a:r>
              <a:rPr lang="zh-CN" altLang="en-US" sz="3200"/>
              <a:t>条件成立跳转，否则顺序执行分支语句体；注意选择正确的条件转移指令和转移目标地址</a:t>
            </a:r>
          </a:p>
        </p:txBody>
      </p:sp>
      <p:pic>
        <p:nvPicPr>
          <p:cNvPr id="14340" name="图片 215054" descr="hy04_01">
            <a:extLst>
              <a:ext uri="{FF2B5EF4-FFF2-40B4-BE49-F238E27FC236}">
                <a16:creationId xmlns:a16="http://schemas.microsoft.com/office/drawing/2014/main" id="{897AB651-7DA5-474B-9830-15B075F779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53094" b="32903"/>
          <a:stretch>
            <a:fillRect/>
          </a:stretch>
        </p:blipFill>
        <p:spPr bwMode="auto">
          <a:xfrm>
            <a:off x="4543425" y="2006600"/>
            <a:ext cx="4276725" cy="387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标题 336897">
            <a:extLst>
              <a:ext uri="{FF2B5EF4-FFF2-40B4-BE49-F238E27FC236}">
                <a16:creationId xmlns:a16="http://schemas.microsoft.com/office/drawing/2014/main" id="{05B2A40A-1963-40A0-833B-094006066154}"/>
              </a:ext>
            </a:extLst>
          </p:cNvPr>
          <p:cNvSpPr>
            <a:spLocks noGrp="1" noChangeArrowheads="1"/>
          </p:cNvSpPr>
          <p:nvPr>
            <p:ph type="title"/>
          </p:nvPr>
        </p:nvSpPr>
        <p:spPr/>
        <p:txBody>
          <a:bodyPr/>
          <a:lstStyle/>
          <a:p>
            <a:pPr eaLnBrk="1" hangingPunct="1"/>
            <a:r>
              <a:rPr lang="zh-CN" altLang="en-US" sz="2800"/>
              <a:t>例题</a:t>
            </a:r>
            <a:r>
              <a:rPr lang="en-US" altLang="zh-CN" sz="2800"/>
              <a:t>4.19</a:t>
            </a:r>
            <a:r>
              <a:rPr lang="zh-CN" altLang="en-US" sz="2800"/>
              <a:t>：显示有符号十进制数</a:t>
            </a:r>
          </a:p>
        </p:txBody>
      </p:sp>
      <p:sp>
        <p:nvSpPr>
          <p:cNvPr id="106499" name="文本占位符 336898">
            <a:extLst>
              <a:ext uri="{FF2B5EF4-FFF2-40B4-BE49-F238E27FC236}">
                <a16:creationId xmlns:a16="http://schemas.microsoft.com/office/drawing/2014/main" id="{BDED1DAE-BF24-4F01-A96F-63EDC23EA4F4}"/>
              </a:ext>
            </a:extLst>
          </p:cNvPr>
          <p:cNvSpPr>
            <a:spLocks noGrp="1" noChangeArrowheads="1"/>
          </p:cNvSpPr>
          <p:nvPr>
            <p:ph type="body" idx="1"/>
          </p:nvPr>
        </p:nvSpPr>
        <p:spPr>
          <a:xfrm>
            <a:off x="990600" y="1676400"/>
            <a:ext cx="7315200" cy="3886200"/>
          </a:xfrm>
        </p:spPr>
        <p:txBody>
          <a:bodyPr/>
          <a:lstStyle/>
          <a:p>
            <a:pPr eaLnBrk="1" hangingPunct="1"/>
            <a:r>
              <a:rPr lang="zh-CN" altLang="en-US" sz="3200"/>
              <a:t>子程序在屏幕上显示一个有符号十进制数；子程序还包含将二进制数转换为</a:t>
            </a:r>
            <a:r>
              <a:rPr lang="en-US" altLang="zh-CN" sz="3200"/>
              <a:t>ASCII</a:t>
            </a:r>
            <a:r>
              <a:rPr lang="zh-CN" altLang="en-US" sz="3200"/>
              <a:t>码的过程</a:t>
            </a:r>
          </a:p>
          <a:p>
            <a:pPr eaLnBrk="1" hangingPunct="1">
              <a:spcBef>
                <a:spcPct val="50000"/>
              </a:spcBef>
            </a:pPr>
            <a:r>
              <a:rPr lang="zh-CN" altLang="en-US" sz="3200"/>
              <a:t>显示时，负数用“－”引导，正数直接输出、没有前导字符</a:t>
            </a:r>
          </a:p>
          <a:p>
            <a:pPr eaLnBrk="1" hangingPunct="1"/>
            <a:r>
              <a:rPr lang="zh-CN" altLang="en-US" sz="3200"/>
              <a:t>子程序</a:t>
            </a:r>
            <a:r>
              <a:rPr lang="zh-CN" altLang="en-US" sz="3200">
                <a:solidFill>
                  <a:schemeClr val="tx2"/>
                </a:solidFill>
              </a:rPr>
              <a:t>的入口参数用共享变量传递</a:t>
            </a:r>
            <a:r>
              <a:rPr lang="zh-CN" altLang="en-US" sz="3200"/>
              <a:t>，主程序调用该子程序显示</a:t>
            </a:r>
            <a:r>
              <a:rPr lang="en-US" altLang="zh-CN" sz="3200"/>
              <a:t>10</a:t>
            </a:r>
            <a:r>
              <a:rPr lang="zh-CN" altLang="en-US" sz="3200"/>
              <a:t>个数据</a:t>
            </a:r>
          </a:p>
        </p:txBody>
      </p:sp>
      <p:sp>
        <p:nvSpPr>
          <p:cNvPr id="106500" name="矩形 336899" descr="041">
            <a:hlinkClick r:id="rId2" action="ppaction://hlinksldjump" highlightClick="1"/>
            <a:extLst>
              <a:ext uri="{FF2B5EF4-FFF2-40B4-BE49-F238E27FC236}">
                <a16:creationId xmlns:a16="http://schemas.microsoft.com/office/drawing/2014/main" id="{F9A48042-1618-48A8-8B51-1327C18DFD03}"/>
              </a:ext>
            </a:extLst>
          </p:cNvPr>
          <p:cNvSpPr>
            <a:spLocks noChangeArrowheads="1"/>
          </p:cNvSpPr>
          <p:nvPr/>
        </p:nvSpPr>
        <p:spPr bwMode="auto">
          <a:xfrm>
            <a:off x="6588125" y="2790825"/>
            <a:ext cx="1565275" cy="422275"/>
          </a:xfrm>
          <a:prstGeom prst="rect">
            <a:avLst/>
          </a:prstGeom>
          <a:blipFill dpi="0" rotWithShape="0">
            <a:blip r:embed="rId3"/>
            <a:srcRect/>
            <a:stretch>
              <a:fillRect/>
            </a:stretch>
          </a:blipFill>
          <a:ln w="38100" cmpd="dbl">
            <a:solidFill>
              <a:srgbClr val="FFCC66"/>
            </a:solidFill>
            <a:miter lim="800000"/>
            <a:headEnd/>
            <a:tailEnd/>
          </a:ln>
          <a:effectLst>
            <a:outerShdw dist="45791" dir="2021404" algn="ctr" rotWithShape="0">
              <a:schemeClr val="folHlink"/>
            </a:outerShdw>
          </a:effec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spcBef>
                <a:spcPct val="20000"/>
              </a:spcBef>
              <a:buClr>
                <a:schemeClr val="accent2"/>
              </a:buClr>
              <a:buSzPct val="90000"/>
            </a:pPr>
            <a:r>
              <a:rPr lang="zh-CN" altLang="en-US">
                <a:solidFill>
                  <a:schemeClr val="accent2"/>
                </a:solidFill>
                <a:latin typeface="隶书" panose="02010509060101010101" pitchFamily="49" charset="-122"/>
                <a:ea typeface="隶书" panose="02010509060101010101" pitchFamily="49" charset="-122"/>
              </a:rPr>
              <a:t>转换算法</a:t>
            </a:r>
            <a:endParaRPr lang="zh-CN" altLang="en-US">
              <a:solidFill>
                <a:schemeClr val="accent2"/>
              </a:solidFill>
              <a:latin typeface="宋体" panose="02010600030101010101" pitchFamily="2" charset="-122"/>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7522" name="文本占位符 348161">
            <a:extLst>
              <a:ext uri="{FF2B5EF4-FFF2-40B4-BE49-F238E27FC236}">
                <a16:creationId xmlns:a16="http://schemas.microsoft.com/office/drawing/2014/main" id="{85819853-AE4E-43D4-A7C3-03BFFD4F5CC5}"/>
              </a:ext>
            </a:extLst>
          </p:cNvPr>
          <p:cNvSpPr>
            <a:spLocks noGrp="1" noChangeArrowheads="1"/>
          </p:cNvSpPr>
          <p:nvPr>
            <p:ph type="body" idx="1"/>
          </p:nvPr>
        </p:nvSpPr>
        <p:spPr>
          <a:xfrm>
            <a:off x="533400" y="304800"/>
            <a:ext cx="8153400" cy="6172200"/>
          </a:xfrm>
        </p:spPr>
        <p:txBody>
          <a:bodyPr/>
          <a:lstStyle/>
          <a:p>
            <a:pPr marL="0" indent="0" eaLnBrk="1" hangingPunct="1">
              <a:lnSpc>
                <a:spcPct val="90000"/>
              </a:lnSpc>
              <a:buFont typeface="Wingdings" panose="05000000000000000000" pitchFamily="2" charset="2"/>
              <a:buNone/>
              <a:tabLst>
                <a:tab pos="1520825" algn="l"/>
                <a:tab pos="3810000" algn="l"/>
              </a:tabLst>
            </a:pPr>
            <a:r>
              <a:rPr lang="en-US" altLang="zh-CN" sz="2400">
                <a:solidFill>
                  <a:schemeClr val="accent2"/>
                </a:solidFill>
                <a:latin typeface="宋体" panose="02010600030101010101" pitchFamily="2" charset="-122"/>
              </a:rPr>
              <a:t>	;</a:t>
            </a:r>
            <a:r>
              <a:rPr lang="zh-CN" altLang="en-US" sz="2400">
                <a:solidFill>
                  <a:schemeClr val="accent2"/>
                </a:solidFill>
                <a:latin typeface="宋体" panose="02010600030101010101" pitchFamily="2" charset="-122"/>
              </a:rPr>
              <a:t>数据段</a:t>
            </a:r>
          </a:p>
          <a:p>
            <a:pPr marL="0" indent="0" eaLnBrk="1" hangingPunct="1">
              <a:lnSpc>
                <a:spcPct val="90000"/>
              </a:lnSpc>
              <a:buFont typeface="Wingdings" panose="05000000000000000000" pitchFamily="2" charset="2"/>
              <a:buNone/>
              <a:tabLst>
                <a:tab pos="1520825" algn="l"/>
                <a:tab pos="3810000" algn="l"/>
              </a:tabLst>
            </a:pPr>
            <a:r>
              <a:rPr lang="en-US" altLang="zh-CN" sz="2400">
                <a:solidFill>
                  <a:schemeClr val="accent2"/>
                </a:solidFill>
                <a:latin typeface="宋体" panose="02010600030101010101" pitchFamily="2" charset="-122"/>
              </a:rPr>
              <a:t>count	= 10</a:t>
            </a:r>
          </a:p>
          <a:p>
            <a:pPr marL="0" indent="0" eaLnBrk="1" hangingPunct="1">
              <a:lnSpc>
                <a:spcPct val="90000"/>
              </a:lnSpc>
              <a:buFont typeface="Wingdings" panose="05000000000000000000" pitchFamily="2" charset="2"/>
              <a:buNone/>
              <a:tabLst>
                <a:tab pos="1520825" algn="l"/>
                <a:tab pos="3810000" algn="l"/>
              </a:tabLst>
            </a:pPr>
            <a:r>
              <a:rPr lang="en-US" altLang="zh-CN" sz="2400">
                <a:solidFill>
                  <a:schemeClr val="accent2"/>
                </a:solidFill>
                <a:latin typeface="宋体" panose="02010600030101010101" pitchFamily="2" charset="-122"/>
              </a:rPr>
              <a:t>array	dw 1234,-1234,0,1,-1,32767</a:t>
            </a:r>
          </a:p>
          <a:p>
            <a:pPr marL="0" indent="0" eaLnBrk="1" hangingPunct="1">
              <a:lnSpc>
                <a:spcPct val="90000"/>
              </a:lnSpc>
              <a:buFont typeface="Wingdings" panose="05000000000000000000" pitchFamily="2" charset="2"/>
              <a:buNone/>
              <a:tabLst>
                <a:tab pos="1520825" algn="l"/>
                <a:tab pos="3810000" algn="l"/>
              </a:tabLst>
            </a:pPr>
            <a:r>
              <a:rPr lang="en-US" altLang="zh-CN" sz="2400">
                <a:solidFill>
                  <a:schemeClr val="accent2"/>
                </a:solidFill>
                <a:latin typeface="宋体" panose="02010600030101010101" pitchFamily="2" charset="-122"/>
              </a:rPr>
              <a:t>	dw -32768,5678,-5678,9000</a:t>
            </a:r>
          </a:p>
          <a:p>
            <a:pPr marL="0" indent="0" eaLnBrk="1" hangingPunct="1">
              <a:lnSpc>
                <a:spcPct val="90000"/>
              </a:lnSpc>
              <a:buFont typeface="Wingdings" panose="05000000000000000000" pitchFamily="2" charset="2"/>
              <a:buNone/>
              <a:tabLst>
                <a:tab pos="1520825" algn="l"/>
                <a:tab pos="3810000" algn="l"/>
              </a:tabLst>
            </a:pPr>
            <a:r>
              <a:rPr lang="en-US" altLang="zh-CN" sz="2400">
                <a:solidFill>
                  <a:schemeClr val="tx2"/>
                </a:solidFill>
                <a:latin typeface="宋体" panose="02010600030101010101" pitchFamily="2" charset="-122"/>
              </a:rPr>
              <a:t>wtemp</a:t>
            </a:r>
            <a:r>
              <a:rPr lang="en-US" altLang="zh-CN" sz="2400">
                <a:solidFill>
                  <a:schemeClr val="accent2"/>
                </a:solidFill>
                <a:latin typeface="宋体" panose="02010600030101010101" pitchFamily="2" charset="-122"/>
              </a:rPr>
              <a:t>	dw ?	</a:t>
            </a:r>
            <a:r>
              <a:rPr lang="en-US" altLang="zh-CN" sz="2400">
                <a:latin typeface="宋体" panose="02010600030101010101" pitchFamily="2" charset="-122"/>
              </a:rPr>
              <a:t>;</a:t>
            </a:r>
            <a:r>
              <a:rPr lang="zh-CN" altLang="en-US" sz="2400">
                <a:latin typeface="宋体" panose="02010600030101010101" pitchFamily="2" charset="-122"/>
              </a:rPr>
              <a:t>共享变量</a:t>
            </a:r>
          </a:p>
          <a:p>
            <a:pPr marL="0" indent="0" eaLnBrk="1" hangingPunct="1">
              <a:lnSpc>
                <a:spcPct val="90000"/>
              </a:lnSpc>
              <a:buFont typeface="Wingdings" panose="05000000000000000000" pitchFamily="2" charset="2"/>
              <a:buNone/>
              <a:tabLst>
                <a:tab pos="1520825" algn="l"/>
                <a:tab pos="3810000" algn="l"/>
              </a:tabLst>
            </a:pPr>
            <a:r>
              <a:rPr lang="zh-CN" altLang="en-US" sz="2400">
                <a:solidFill>
                  <a:schemeClr val="accent2"/>
                </a:solidFill>
                <a:latin typeface="宋体" panose="02010600030101010101" pitchFamily="2" charset="-122"/>
              </a:rPr>
              <a:t>	</a:t>
            </a:r>
            <a:r>
              <a:rPr lang="en-US" altLang="zh-CN" sz="2400">
                <a:solidFill>
                  <a:schemeClr val="accent2"/>
                </a:solidFill>
                <a:latin typeface="宋体" panose="02010600030101010101" pitchFamily="2" charset="-122"/>
              </a:rPr>
              <a:t>;</a:t>
            </a:r>
            <a:r>
              <a:rPr lang="zh-CN" altLang="en-US" sz="2400">
                <a:solidFill>
                  <a:schemeClr val="accent2"/>
                </a:solidFill>
                <a:latin typeface="宋体" panose="02010600030101010101" pitchFamily="2" charset="-122"/>
              </a:rPr>
              <a:t>代码段：主程序</a:t>
            </a:r>
          </a:p>
          <a:p>
            <a:pPr marL="0" indent="0" eaLnBrk="1" hangingPunct="1">
              <a:lnSpc>
                <a:spcPct val="90000"/>
              </a:lnSpc>
              <a:buFont typeface="Wingdings" panose="05000000000000000000" pitchFamily="2" charset="2"/>
              <a:buNone/>
              <a:tabLst>
                <a:tab pos="1520825" algn="l"/>
                <a:tab pos="3810000" algn="l"/>
              </a:tabLst>
            </a:pPr>
            <a:r>
              <a:rPr lang="zh-CN" altLang="en-US" sz="2400">
                <a:solidFill>
                  <a:schemeClr val="accent2"/>
                </a:solidFill>
                <a:latin typeface="宋体" panose="02010600030101010101" pitchFamily="2" charset="-122"/>
              </a:rPr>
              <a:t>	</a:t>
            </a:r>
            <a:r>
              <a:rPr lang="en-US" altLang="zh-CN" sz="2400">
                <a:solidFill>
                  <a:schemeClr val="accent2"/>
                </a:solidFill>
                <a:latin typeface="宋体" panose="02010600030101010101" pitchFamily="2" charset="-122"/>
              </a:rPr>
              <a:t>mov cx,count</a:t>
            </a:r>
          </a:p>
          <a:p>
            <a:pPr marL="0" indent="0" eaLnBrk="1" hangingPunct="1">
              <a:lnSpc>
                <a:spcPct val="90000"/>
              </a:lnSpc>
              <a:buFont typeface="Wingdings" panose="05000000000000000000" pitchFamily="2" charset="2"/>
              <a:buNone/>
              <a:tabLst>
                <a:tab pos="1520825" algn="l"/>
                <a:tab pos="3810000" algn="l"/>
              </a:tabLst>
            </a:pPr>
            <a:r>
              <a:rPr lang="en-US" altLang="zh-CN" sz="2400">
                <a:solidFill>
                  <a:schemeClr val="accent2"/>
                </a:solidFill>
                <a:latin typeface="宋体" panose="02010600030101010101" pitchFamily="2" charset="-122"/>
              </a:rPr>
              <a:t>	mov bx,offset array</a:t>
            </a:r>
          </a:p>
          <a:p>
            <a:pPr marL="0" indent="0" eaLnBrk="1" hangingPunct="1">
              <a:lnSpc>
                <a:spcPct val="90000"/>
              </a:lnSpc>
              <a:buFont typeface="Wingdings" panose="05000000000000000000" pitchFamily="2" charset="2"/>
              <a:buNone/>
              <a:tabLst>
                <a:tab pos="1520825" algn="l"/>
                <a:tab pos="3810000" algn="l"/>
              </a:tabLst>
            </a:pPr>
            <a:r>
              <a:rPr lang="en-US" altLang="zh-CN" sz="2400">
                <a:solidFill>
                  <a:schemeClr val="accent2"/>
                </a:solidFill>
                <a:latin typeface="宋体" panose="02010600030101010101" pitchFamily="2" charset="-122"/>
              </a:rPr>
              <a:t>again:	</a:t>
            </a:r>
            <a:r>
              <a:rPr lang="en-US" altLang="zh-CN" sz="2400">
                <a:solidFill>
                  <a:schemeClr val="tx2"/>
                </a:solidFill>
                <a:latin typeface="宋体" panose="02010600030101010101" pitchFamily="2" charset="-122"/>
              </a:rPr>
              <a:t>mov ax,[bx]</a:t>
            </a:r>
          </a:p>
          <a:p>
            <a:pPr marL="0" indent="0" eaLnBrk="1" hangingPunct="1">
              <a:lnSpc>
                <a:spcPct val="90000"/>
              </a:lnSpc>
              <a:buFont typeface="Wingdings" panose="05000000000000000000" pitchFamily="2" charset="2"/>
              <a:buNone/>
              <a:tabLst>
                <a:tab pos="1520825" algn="l"/>
                <a:tab pos="3810000" algn="l"/>
              </a:tabLst>
            </a:pPr>
            <a:r>
              <a:rPr lang="en-US" altLang="zh-CN" sz="2400">
                <a:solidFill>
                  <a:schemeClr val="tx2"/>
                </a:solidFill>
                <a:latin typeface="宋体" panose="02010600030101010101" pitchFamily="2" charset="-122"/>
              </a:rPr>
              <a:t>	mov wtemp,ax</a:t>
            </a:r>
            <a:r>
              <a:rPr lang="en-US" altLang="zh-CN" sz="2400">
                <a:solidFill>
                  <a:schemeClr val="accent2"/>
                </a:solidFill>
                <a:latin typeface="宋体" panose="02010600030101010101" pitchFamily="2" charset="-122"/>
              </a:rPr>
              <a:t>	</a:t>
            </a:r>
            <a:r>
              <a:rPr lang="en-US" altLang="zh-CN" sz="2400">
                <a:latin typeface="宋体" panose="02010600030101010101" pitchFamily="2" charset="-122"/>
              </a:rPr>
              <a:t>;</a:t>
            </a:r>
            <a:r>
              <a:rPr lang="zh-CN" altLang="en-US" sz="2400">
                <a:latin typeface="宋体" panose="02010600030101010101" pitchFamily="2" charset="-122"/>
              </a:rPr>
              <a:t>将入口参数存入共享变量</a:t>
            </a:r>
          </a:p>
          <a:p>
            <a:pPr marL="0" indent="0" eaLnBrk="1" hangingPunct="1">
              <a:lnSpc>
                <a:spcPct val="90000"/>
              </a:lnSpc>
              <a:buFont typeface="Wingdings" panose="05000000000000000000" pitchFamily="2" charset="2"/>
              <a:buNone/>
              <a:tabLst>
                <a:tab pos="1520825" algn="l"/>
                <a:tab pos="3810000" algn="l"/>
              </a:tabLst>
            </a:pPr>
            <a:r>
              <a:rPr lang="zh-CN" altLang="en-US" sz="2400">
                <a:solidFill>
                  <a:schemeClr val="accent2"/>
                </a:solidFill>
                <a:latin typeface="宋体" panose="02010600030101010101" pitchFamily="2" charset="-122"/>
              </a:rPr>
              <a:t>	</a:t>
            </a:r>
            <a:r>
              <a:rPr lang="en-US" altLang="zh-CN" sz="2400">
                <a:solidFill>
                  <a:schemeClr val="tx2"/>
                </a:solidFill>
                <a:latin typeface="宋体" panose="02010600030101010101" pitchFamily="2" charset="-122"/>
              </a:rPr>
              <a:t>call write</a:t>
            </a:r>
            <a:r>
              <a:rPr lang="en-US" altLang="zh-CN" sz="2400">
                <a:solidFill>
                  <a:schemeClr val="accent2"/>
                </a:solidFill>
                <a:latin typeface="宋体" panose="02010600030101010101" pitchFamily="2" charset="-122"/>
              </a:rPr>
              <a:t>	</a:t>
            </a:r>
            <a:r>
              <a:rPr lang="en-US" altLang="zh-CN" sz="2400">
                <a:latin typeface="宋体" panose="02010600030101010101" pitchFamily="2" charset="-122"/>
              </a:rPr>
              <a:t>;</a:t>
            </a:r>
            <a:r>
              <a:rPr lang="zh-CN" altLang="en-US" sz="2400">
                <a:latin typeface="宋体" panose="02010600030101010101" pitchFamily="2" charset="-122"/>
              </a:rPr>
              <a:t>调用子程序显示一个数据</a:t>
            </a:r>
          </a:p>
          <a:p>
            <a:pPr marL="0" indent="0" eaLnBrk="1" hangingPunct="1">
              <a:lnSpc>
                <a:spcPct val="90000"/>
              </a:lnSpc>
              <a:buFont typeface="Wingdings" panose="05000000000000000000" pitchFamily="2" charset="2"/>
              <a:buNone/>
              <a:tabLst>
                <a:tab pos="1520825" algn="l"/>
                <a:tab pos="3810000" algn="l"/>
              </a:tabLst>
            </a:pPr>
            <a:r>
              <a:rPr lang="zh-CN" altLang="en-US" sz="2400">
                <a:solidFill>
                  <a:schemeClr val="accent2"/>
                </a:solidFill>
                <a:latin typeface="宋体" panose="02010600030101010101" pitchFamily="2" charset="-122"/>
              </a:rPr>
              <a:t>	</a:t>
            </a:r>
            <a:r>
              <a:rPr lang="en-US" altLang="zh-CN" sz="2400">
                <a:solidFill>
                  <a:schemeClr val="accent2"/>
                </a:solidFill>
                <a:latin typeface="宋体" panose="02010600030101010101" pitchFamily="2" charset="-122"/>
              </a:rPr>
              <a:t>inc bx</a:t>
            </a:r>
          </a:p>
          <a:p>
            <a:pPr marL="0" indent="0" eaLnBrk="1" hangingPunct="1">
              <a:lnSpc>
                <a:spcPct val="90000"/>
              </a:lnSpc>
              <a:buFont typeface="Wingdings" panose="05000000000000000000" pitchFamily="2" charset="2"/>
              <a:buNone/>
              <a:tabLst>
                <a:tab pos="1520825" algn="l"/>
                <a:tab pos="3810000" algn="l"/>
              </a:tabLst>
            </a:pPr>
            <a:r>
              <a:rPr lang="en-US" altLang="zh-CN" sz="2400">
                <a:solidFill>
                  <a:schemeClr val="accent2"/>
                </a:solidFill>
                <a:latin typeface="宋体" panose="02010600030101010101" pitchFamily="2" charset="-122"/>
              </a:rPr>
              <a:t>	inc bx</a:t>
            </a:r>
          </a:p>
          <a:p>
            <a:pPr marL="0" indent="0" eaLnBrk="1" hangingPunct="1">
              <a:lnSpc>
                <a:spcPct val="90000"/>
              </a:lnSpc>
              <a:buFont typeface="Wingdings" panose="05000000000000000000" pitchFamily="2" charset="2"/>
              <a:buNone/>
              <a:tabLst>
                <a:tab pos="1520825" algn="l"/>
                <a:tab pos="3810000" algn="l"/>
              </a:tabLst>
            </a:pPr>
            <a:r>
              <a:rPr lang="en-US" altLang="zh-CN" sz="2400">
                <a:solidFill>
                  <a:schemeClr val="accent2"/>
                </a:solidFill>
                <a:latin typeface="宋体" panose="02010600030101010101" pitchFamily="2" charset="-122"/>
              </a:rPr>
              <a:t>	call dpcrlf	</a:t>
            </a:r>
            <a:r>
              <a:rPr lang="en-US" altLang="zh-CN" sz="2400">
                <a:latin typeface="宋体" panose="02010600030101010101" pitchFamily="2" charset="-122"/>
              </a:rPr>
              <a:t>;</a:t>
            </a:r>
            <a:r>
              <a:rPr lang="zh-CN" altLang="en-US" sz="2400">
                <a:latin typeface="宋体" panose="02010600030101010101" pitchFamily="2" charset="-122"/>
              </a:rPr>
              <a:t>便于显示下一个数据</a:t>
            </a:r>
          </a:p>
          <a:p>
            <a:pPr marL="0" indent="0" eaLnBrk="1" hangingPunct="1">
              <a:lnSpc>
                <a:spcPct val="90000"/>
              </a:lnSpc>
              <a:buFont typeface="Wingdings" panose="05000000000000000000" pitchFamily="2" charset="2"/>
              <a:buNone/>
              <a:tabLst>
                <a:tab pos="1520825" algn="l"/>
                <a:tab pos="3810000" algn="l"/>
              </a:tabLst>
            </a:pPr>
            <a:r>
              <a:rPr lang="zh-CN" altLang="en-US" sz="2400">
                <a:solidFill>
                  <a:schemeClr val="accent2"/>
                </a:solidFill>
                <a:latin typeface="宋体" panose="02010600030101010101" pitchFamily="2" charset="-122"/>
              </a:rPr>
              <a:t>	</a:t>
            </a:r>
            <a:r>
              <a:rPr lang="en-US" altLang="zh-CN" sz="2400">
                <a:solidFill>
                  <a:schemeClr val="accent2"/>
                </a:solidFill>
                <a:latin typeface="宋体" panose="02010600030101010101" pitchFamily="2" charset="-122"/>
              </a:rPr>
              <a:t>loop again</a:t>
            </a:r>
          </a:p>
        </p:txBody>
      </p:sp>
      <p:grpSp>
        <p:nvGrpSpPr>
          <p:cNvPr id="348163" name="组合 348162">
            <a:extLst>
              <a:ext uri="{FF2B5EF4-FFF2-40B4-BE49-F238E27FC236}">
                <a16:creationId xmlns:a16="http://schemas.microsoft.com/office/drawing/2014/main" id="{04AA6FE3-A9B9-4249-838D-CEA2317DE7C1}"/>
              </a:ext>
            </a:extLst>
          </p:cNvPr>
          <p:cNvGrpSpPr>
            <a:grpSpLocks/>
          </p:cNvGrpSpPr>
          <p:nvPr/>
        </p:nvGrpSpPr>
        <p:grpSpPr bwMode="auto">
          <a:xfrm>
            <a:off x="177800" y="230188"/>
            <a:ext cx="203200" cy="6503987"/>
            <a:chOff x="112" y="145"/>
            <a:chExt cx="128" cy="4097"/>
          </a:xfrm>
        </p:grpSpPr>
        <p:sp>
          <p:nvSpPr>
            <p:cNvPr id="107535" name="矩形 348163">
              <a:extLst>
                <a:ext uri="{FF2B5EF4-FFF2-40B4-BE49-F238E27FC236}">
                  <a16:creationId xmlns:a16="http://schemas.microsoft.com/office/drawing/2014/main" id="{968686A6-4B5E-476D-99F2-FEF5A25E0A11}"/>
                </a:ext>
              </a:extLst>
            </p:cNvPr>
            <p:cNvSpPr>
              <a:spLocks noChangeArrowheads="1"/>
            </p:cNvSpPr>
            <p:nvPr/>
          </p:nvSpPr>
          <p:spPr bwMode="auto">
            <a:xfrm flipH="1">
              <a:off x="192" y="162"/>
              <a:ext cx="48" cy="4080"/>
            </a:xfrm>
            <a:prstGeom prst="rect">
              <a:avLst/>
            </a:prstGeom>
            <a:gradFill rotWithShape="0">
              <a:gsLst>
                <a:gs pos="0">
                  <a:schemeClr val="bg1"/>
                </a:gs>
                <a:gs pos="100000">
                  <a:schemeClr val="fo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7536" name="矩形 348164">
              <a:extLst>
                <a:ext uri="{FF2B5EF4-FFF2-40B4-BE49-F238E27FC236}">
                  <a16:creationId xmlns:a16="http://schemas.microsoft.com/office/drawing/2014/main" id="{F2E71099-1BE8-45DB-96CC-B5105FC760D1}"/>
                </a:ext>
              </a:extLst>
            </p:cNvPr>
            <p:cNvSpPr>
              <a:spLocks noChangeArrowheads="1"/>
            </p:cNvSpPr>
            <p:nvPr/>
          </p:nvSpPr>
          <p:spPr bwMode="auto">
            <a:xfrm>
              <a:off x="112" y="145"/>
              <a:ext cx="48" cy="3941"/>
            </a:xfrm>
            <a:prstGeom prst="rect">
              <a:avLst/>
            </a:prstGeom>
            <a:gradFill rotWithShape="0">
              <a:gsLst>
                <a:gs pos="0">
                  <a:schemeClr val="bg1"/>
                </a:gs>
                <a:gs pos="100000">
                  <a:schemeClr va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latin typeface="Times New Roman" panose="02020603050405020304" pitchFamily="18" charset="0"/>
              </a:endParaRPr>
            </a:p>
          </p:txBody>
        </p:sp>
      </p:grpSp>
      <p:grpSp>
        <p:nvGrpSpPr>
          <p:cNvPr id="348166" name="组合 348165">
            <a:extLst>
              <a:ext uri="{FF2B5EF4-FFF2-40B4-BE49-F238E27FC236}">
                <a16:creationId xmlns:a16="http://schemas.microsoft.com/office/drawing/2014/main" id="{8A30E21C-54DC-4284-AAA0-67B0E08CD07D}"/>
              </a:ext>
            </a:extLst>
          </p:cNvPr>
          <p:cNvGrpSpPr>
            <a:grpSpLocks/>
          </p:cNvGrpSpPr>
          <p:nvPr/>
        </p:nvGrpSpPr>
        <p:grpSpPr bwMode="auto">
          <a:xfrm>
            <a:off x="8793163" y="220663"/>
            <a:ext cx="198437" cy="6408737"/>
            <a:chOff x="5539" y="139"/>
            <a:chExt cx="125" cy="4037"/>
          </a:xfrm>
        </p:grpSpPr>
        <p:sp>
          <p:nvSpPr>
            <p:cNvPr id="107533" name="矩形 348166">
              <a:extLst>
                <a:ext uri="{FF2B5EF4-FFF2-40B4-BE49-F238E27FC236}">
                  <a16:creationId xmlns:a16="http://schemas.microsoft.com/office/drawing/2014/main" id="{E7FE6AF0-A63D-4D12-A534-BB01BA54CE18}"/>
                </a:ext>
              </a:extLst>
            </p:cNvPr>
            <p:cNvSpPr>
              <a:spLocks noChangeArrowheads="1"/>
            </p:cNvSpPr>
            <p:nvPr/>
          </p:nvSpPr>
          <p:spPr bwMode="auto">
            <a:xfrm rot="10800000" flipH="1" flipV="1">
              <a:off x="5621" y="139"/>
              <a:ext cx="43" cy="3989"/>
            </a:xfrm>
            <a:prstGeom prst="rect">
              <a:avLst/>
            </a:pr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7534" name="矩形 348167">
              <a:extLst>
                <a:ext uri="{FF2B5EF4-FFF2-40B4-BE49-F238E27FC236}">
                  <a16:creationId xmlns:a16="http://schemas.microsoft.com/office/drawing/2014/main" id="{C10A37E3-0E67-43E2-96BF-7500D3D9E035}"/>
                </a:ext>
              </a:extLst>
            </p:cNvPr>
            <p:cNvSpPr>
              <a:spLocks noChangeArrowheads="1"/>
            </p:cNvSpPr>
            <p:nvPr/>
          </p:nvSpPr>
          <p:spPr bwMode="auto">
            <a:xfrm rot="10800000" flipV="1">
              <a:off x="5539" y="240"/>
              <a:ext cx="49" cy="3936"/>
            </a:xfrm>
            <a:prstGeom prst="rect">
              <a:avLst/>
            </a:pr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348169" name="组合 348168">
            <a:extLst>
              <a:ext uri="{FF2B5EF4-FFF2-40B4-BE49-F238E27FC236}">
                <a16:creationId xmlns:a16="http://schemas.microsoft.com/office/drawing/2014/main" id="{5D7E9CBF-3B77-4868-B9E2-9074AC9BCF71}"/>
              </a:ext>
            </a:extLst>
          </p:cNvPr>
          <p:cNvGrpSpPr>
            <a:grpSpLocks/>
          </p:cNvGrpSpPr>
          <p:nvPr/>
        </p:nvGrpSpPr>
        <p:grpSpPr bwMode="auto">
          <a:xfrm>
            <a:off x="412750" y="6477000"/>
            <a:ext cx="8686800" cy="228600"/>
            <a:chOff x="260" y="4080"/>
            <a:chExt cx="5472" cy="144"/>
          </a:xfrm>
        </p:grpSpPr>
        <p:sp>
          <p:nvSpPr>
            <p:cNvPr id="107531" name="矩形 348169">
              <a:extLst>
                <a:ext uri="{FF2B5EF4-FFF2-40B4-BE49-F238E27FC236}">
                  <a16:creationId xmlns:a16="http://schemas.microsoft.com/office/drawing/2014/main" id="{3E43A901-6FB9-4995-BB7A-0D6CE2068DD1}"/>
                </a:ext>
              </a:extLst>
            </p:cNvPr>
            <p:cNvSpPr>
              <a:spLocks noChangeArrowheads="1"/>
            </p:cNvSpPr>
            <p:nvPr/>
          </p:nvSpPr>
          <p:spPr bwMode="auto">
            <a:xfrm rot="5400000" flipV="1">
              <a:off x="2972" y="1368"/>
              <a:ext cx="48" cy="5472"/>
            </a:xfrm>
            <a:prstGeom prst="rect">
              <a:avLst/>
            </a:prstGeom>
            <a:gradFill rotWithShape="0">
              <a:gsLst>
                <a:gs pos="0">
                  <a:schemeClr val="bg1"/>
                </a:gs>
                <a:gs pos="100000">
                  <a:schemeClr val="accent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7532" name="矩形 348170">
              <a:extLst>
                <a:ext uri="{FF2B5EF4-FFF2-40B4-BE49-F238E27FC236}">
                  <a16:creationId xmlns:a16="http://schemas.microsoft.com/office/drawing/2014/main" id="{AA0D5D40-95CA-4346-8A3A-213DD1E2364A}"/>
                </a:ext>
              </a:extLst>
            </p:cNvPr>
            <p:cNvSpPr>
              <a:spLocks noChangeArrowheads="1"/>
            </p:cNvSpPr>
            <p:nvPr/>
          </p:nvSpPr>
          <p:spPr bwMode="auto">
            <a:xfrm rot="5400000" flipV="1">
              <a:off x="2913" y="1521"/>
              <a:ext cx="48" cy="5355"/>
            </a:xfrm>
            <a:prstGeom prst="rect">
              <a:avLst/>
            </a:prstGeom>
            <a:gradFill rotWithShape="0">
              <a:gsLst>
                <a:gs pos="0">
                  <a:schemeClr val="bg1"/>
                </a:gs>
                <a:gs pos="100000">
                  <a:schemeClr val="hlink"/>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348172" name="组合 348171">
            <a:extLst>
              <a:ext uri="{FF2B5EF4-FFF2-40B4-BE49-F238E27FC236}">
                <a16:creationId xmlns:a16="http://schemas.microsoft.com/office/drawing/2014/main" id="{7B1E57EC-C0F4-4DDE-A042-C794FF064143}"/>
              </a:ext>
            </a:extLst>
          </p:cNvPr>
          <p:cNvGrpSpPr>
            <a:grpSpLocks/>
          </p:cNvGrpSpPr>
          <p:nvPr/>
        </p:nvGrpSpPr>
        <p:grpSpPr bwMode="auto">
          <a:xfrm>
            <a:off x="76200" y="176213"/>
            <a:ext cx="8745538" cy="161925"/>
            <a:chOff x="48" y="111"/>
            <a:chExt cx="5509" cy="102"/>
          </a:xfrm>
        </p:grpSpPr>
        <p:sp>
          <p:nvSpPr>
            <p:cNvPr id="107529" name="矩形 348172">
              <a:extLst>
                <a:ext uri="{FF2B5EF4-FFF2-40B4-BE49-F238E27FC236}">
                  <a16:creationId xmlns:a16="http://schemas.microsoft.com/office/drawing/2014/main" id="{AB6303C7-8645-4EC3-944B-9D845FE6CBCD}"/>
                </a:ext>
              </a:extLst>
            </p:cNvPr>
            <p:cNvSpPr>
              <a:spLocks noChangeArrowheads="1"/>
            </p:cNvSpPr>
            <p:nvPr/>
          </p:nvSpPr>
          <p:spPr bwMode="auto">
            <a:xfrm rot="5400000" flipV="1">
              <a:off x="2852" y="-2492"/>
              <a:ext cx="37" cy="5371"/>
            </a:xfrm>
            <a:prstGeom prst="rect">
              <a:avLst/>
            </a:prstGeom>
            <a:gradFill rotWithShape="0">
              <a:gsLst>
                <a:gs pos="0">
                  <a:schemeClr va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7530" name="矩形 348173">
              <a:extLst>
                <a:ext uri="{FF2B5EF4-FFF2-40B4-BE49-F238E27FC236}">
                  <a16:creationId xmlns:a16="http://schemas.microsoft.com/office/drawing/2014/main" id="{30EA9380-2CB0-4DE3-BB61-6B4077F4BC95}"/>
                </a:ext>
              </a:extLst>
            </p:cNvPr>
            <p:cNvSpPr>
              <a:spLocks noChangeArrowheads="1"/>
            </p:cNvSpPr>
            <p:nvPr/>
          </p:nvSpPr>
          <p:spPr bwMode="auto">
            <a:xfrm rot="5400000" flipV="1">
              <a:off x="2783" y="-2625"/>
              <a:ext cx="38" cy="5509"/>
            </a:xfrm>
            <a:prstGeom prst="rect">
              <a:avLst/>
            </a:prstGeom>
            <a:gradFill rotWithShape="0">
              <a:gsLst>
                <a:gs pos="0">
                  <a:schemeClr val="accent1"/>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107527" name="标题 348174">
            <a:extLst>
              <a:ext uri="{FF2B5EF4-FFF2-40B4-BE49-F238E27FC236}">
                <a16:creationId xmlns:a16="http://schemas.microsoft.com/office/drawing/2014/main" id="{46242536-74CD-4D0B-9106-0A896B70D39B}"/>
              </a:ext>
            </a:extLst>
          </p:cNvPr>
          <p:cNvSpPr>
            <a:spLocks noGrp="1" noChangeArrowheads="1"/>
          </p:cNvSpPr>
          <p:nvPr>
            <p:ph type="title"/>
          </p:nvPr>
        </p:nvSpPr>
        <p:spPr>
          <a:xfrm>
            <a:off x="5929313" y="349250"/>
            <a:ext cx="2819400" cy="390525"/>
          </a:xfrm>
          <a:ln>
            <a:solidFill>
              <a:schemeClr val="folHlink"/>
            </a:solidFill>
            <a:miter lim="800000"/>
            <a:headEnd/>
            <a:tailEnd/>
          </a:ln>
        </p:spPr>
        <p:txBody>
          <a:bodyPr/>
          <a:lstStyle/>
          <a:p>
            <a:pPr eaLnBrk="1" hangingPunct="1"/>
            <a:r>
              <a:rPr lang="zh-CN" altLang="en-US" sz="2400">
                <a:latin typeface="黑体" panose="02010609060101010101" pitchFamily="49" charset="-122"/>
              </a:rPr>
              <a:t>例题</a:t>
            </a:r>
            <a:r>
              <a:rPr lang="en-US" altLang="zh-CN" sz="2400">
                <a:latin typeface="黑体" panose="02010609060101010101" pitchFamily="49" charset="-122"/>
              </a:rPr>
              <a:t>4.19</a:t>
            </a:r>
            <a:r>
              <a:rPr lang="zh-CN" altLang="en-US" sz="2400">
                <a:latin typeface="黑体" panose="02010609060101010101" pitchFamily="49" charset="-122"/>
              </a:rPr>
              <a:t>－</a:t>
            </a:r>
            <a:r>
              <a:rPr lang="en-US" altLang="zh-CN" sz="2400">
                <a:latin typeface="黑体" panose="02010609060101010101" pitchFamily="49" charset="-122"/>
              </a:rPr>
              <a:t>1/5</a:t>
            </a:r>
          </a:p>
        </p:txBody>
      </p:sp>
      <p:pic>
        <p:nvPicPr>
          <p:cNvPr id="107528" name="图片 348175" descr="5">
            <a:hlinkClick r:id="" action="ppaction://hlinkshowjump?jump=nextslide"/>
            <a:extLst>
              <a:ext uri="{FF2B5EF4-FFF2-40B4-BE49-F238E27FC236}">
                <a16:creationId xmlns:a16="http://schemas.microsoft.com/office/drawing/2014/main" id="{6E81E263-3A14-417D-98A3-73233AEFCC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00" y="6286500"/>
            <a:ext cx="5715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afterEffect">
                                  <p:stCondLst>
                                    <p:cond delay="0"/>
                                  </p:stCondLst>
                                  <p:childTnLst>
                                    <p:set>
                                      <p:cBhvr>
                                        <p:cTn id="6" dur="1" fill="hold">
                                          <p:stCondLst>
                                            <p:cond delay="0"/>
                                          </p:stCondLst>
                                        </p:cTn>
                                        <p:tgtEl>
                                          <p:spTgt spid="348163"/>
                                        </p:tgtEl>
                                        <p:attrNameLst>
                                          <p:attrName>style.visibility</p:attrName>
                                        </p:attrNameLst>
                                      </p:cBhvr>
                                      <p:to>
                                        <p:strVal val="visible"/>
                                      </p:to>
                                    </p:set>
                                    <p:anim calcmode="lin" valueType="num">
                                      <p:cBhvr additive="base">
                                        <p:cTn id="7" dur="500" fill="hold"/>
                                        <p:tgtEl>
                                          <p:spTgt spid="348163"/>
                                        </p:tgtEl>
                                        <p:attrNameLst>
                                          <p:attrName>ppt_x</p:attrName>
                                        </p:attrNameLst>
                                      </p:cBhvr>
                                      <p:tavLst>
                                        <p:tav tm="0">
                                          <p:val>
                                            <p:strVal val="#ppt_x"/>
                                          </p:val>
                                        </p:tav>
                                        <p:tav tm="100000">
                                          <p:val>
                                            <p:strVal val="#ppt_x"/>
                                          </p:val>
                                        </p:tav>
                                      </p:tavLst>
                                    </p:anim>
                                    <p:anim calcmode="lin" valueType="num">
                                      <p:cBhvr additive="base">
                                        <p:cTn id="8" dur="500" fill="hold"/>
                                        <p:tgtEl>
                                          <p:spTgt spid="348163"/>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348169"/>
                                        </p:tgtEl>
                                        <p:attrNameLst>
                                          <p:attrName>style.visibility</p:attrName>
                                        </p:attrNameLst>
                                      </p:cBhvr>
                                      <p:to>
                                        <p:strVal val="visible"/>
                                      </p:to>
                                    </p:set>
                                    <p:anim calcmode="lin" valueType="num">
                                      <p:cBhvr additive="base">
                                        <p:cTn id="12" dur="500" fill="hold"/>
                                        <p:tgtEl>
                                          <p:spTgt spid="348169"/>
                                        </p:tgtEl>
                                        <p:attrNameLst>
                                          <p:attrName>ppt_x</p:attrName>
                                        </p:attrNameLst>
                                      </p:cBhvr>
                                      <p:tavLst>
                                        <p:tav tm="0">
                                          <p:val>
                                            <p:strVal val="0-#ppt_w/2"/>
                                          </p:val>
                                        </p:tav>
                                        <p:tav tm="100000">
                                          <p:val>
                                            <p:strVal val="#ppt_x"/>
                                          </p:val>
                                        </p:tav>
                                      </p:tavLst>
                                    </p:anim>
                                    <p:anim calcmode="lin" valueType="num">
                                      <p:cBhvr additive="base">
                                        <p:cTn id="13" dur="500" fill="hold"/>
                                        <p:tgtEl>
                                          <p:spTgt spid="348169"/>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4" fill="hold" nodeType="afterEffect">
                                  <p:stCondLst>
                                    <p:cond delay="0"/>
                                  </p:stCondLst>
                                  <p:childTnLst>
                                    <p:set>
                                      <p:cBhvr>
                                        <p:cTn id="16" dur="1" fill="hold">
                                          <p:stCondLst>
                                            <p:cond delay="0"/>
                                          </p:stCondLst>
                                        </p:cTn>
                                        <p:tgtEl>
                                          <p:spTgt spid="348166"/>
                                        </p:tgtEl>
                                        <p:attrNameLst>
                                          <p:attrName>style.visibility</p:attrName>
                                        </p:attrNameLst>
                                      </p:cBhvr>
                                      <p:to>
                                        <p:strVal val="visible"/>
                                      </p:to>
                                    </p:set>
                                    <p:anim calcmode="lin" valueType="num">
                                      <p:cBhvr additive="base">
                                        <p:cTn id="17" dur="500" fill="hold"/>
                                        <p:tgtEl>
                                          <p:spTgt spid="348166"/>
                                        </p:tgtEl>
                                        <p:attrNameLst>
                                          <p:attrName>ppt_x</p:attrName>
                                        </p:attrNameLst>
                                      </p:cBhvr>
                                      <p:tavLst>
                                        <p:tav tm="0">
                                          <p:val>
                                            <p:strVal val="#ppt_x"/>
                                          </p:val>
                                        </p:tav>
                                        <p:tav tm="100000">
                                          <p:val>
                                            <p:strVal val="#ppt_x"/>
                                          </p:val>
                                        </p:tav>
                                      </p:tavLst>
                                    </p:anim>
                                    <p:anim calcmode="lin" valueType="num">
                                      <p:cBhvr additive="base">
                                        <p:cTn id="18" dur="500" fill="hold"/>
                                        <p:tgtEl>
                                          <p:spTgt spid="348166"/>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2" fill="hold" nodeType="afterEffect">
                                  <p:stCondLst>
                                    <p:cond delay="0"/>
                                  </p:stCondLst>
                                  <p:childTnLst>
                                    <p:set>
                                      <p:cBhvr>
                                        <p:cTn id="21" dur="1" fill="hold">
                                          <p:stCondLst>
                                            <p:cond delay="0"/>
                                          </p:stCondLst>
                                        </p:cTn>
                                        <p:tgtEl>
                                          <p:spTgt spid="348172"/>
                                        </p:tgtEl>
                                        <p:attrNameLst>
                                          <p:attrName>style.visibility</p:attrName>
                                        </p:attrNameLst>
                                      </p:cBhvr>
                                      <p:to>
                                        <p:strVal val="visible"/>
                                      </p:to>
                                    </p:set>
                                    <p:anim calcmode="lin" valueType="num">
                                      <p:cBhvr additive="base">
                                        <p:cTn id="22" dur="500" fill="hold"/>
                                        <p:tgtEl>
                                          <p:spTgt spid="348172"/>
                                        </p:tgtEl>
                                        <p:attrNameLst>
                                          <p:attrName>ppt_x</p:attrName>
                                        </p:attrNameLst>
                                      </p:cBhvr>
                                      <p:tavLst>
                                        <p:tav tm="0">
                                          <p:val>
                                            <p:strVal val="1+#ppt_w/2"/>
                                          </p:val>
                                        </p:tav>
                                        <p:tav tm="100000">
                                          <p:val>
                                            <p:strVal val="#ppt_x"/>
                                          </p:val>
                                        </p:tav>
                                      </p:tavLst>
                                    </p:anim>
                                    <p:anim calcmode="lin" valueType="num">
                                      <p:cBhvr additive="base">
                                        <p:cTn id="23" dur="500" fill="hold"/>
                                        <p:tgtEl>
                                          <p:spTgt spid="3481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8546" name="文本占位符 349185">
            <a:extLst>
              <a:ext uri="{FF2B5EF4-FFF2-40B4-BE49-F238E27FC236}">
                <a16:creationId xmlns:a16="http://schemas.microsoft.com/office/drawing/2014/main" id="{6D65612E-1CA2-4BCA-AE71-7D5585AFE150}"/>
              </a:ext>
            </a:extLst>
          </p:cNvPr>
          <p:cNvSpPr>
            <a:spLocks noGrp="1" noChangeArrowheads="1"/>
          </p:cNvSpPr>
          <p:nvPr>
            <p:ph type="body" idx="1"/>
          </p:nvPr>
        </p:nvSpPr>
        <p:spPr>
          <a:xfrm>
            <a:off x="533400" y="838200"/>
            <a:ext cx="8153400" cy="5638800"/>
          </a:xfrm>
        </p:spPr>
        <p:txBody>
          <a:bodyPr/>
          <a:lstStyle/>
          <a:p>
            <a:pPr marL="0" indent="0" eaLnBrk="1" hangingPunct="1">
              <a:lnSpc>
                <a:spcPct val="90000"/>
              </a:lnSpc>
              <a:buFont typeface="Wingdings" panose="05000000000000000000" pitchFamily="2" charset="2"/>
              <a:buNone/>
              <a:tabLst>
                <a:tab pos="1520825" algn="l"/>
                <a:tab pos="3810000" algn="l"/>
              </a:tabLst>
            </a:pPr>
            <a:r>
              <a:rPr lang="en-US" altLang="zh-CN" sz="2800">
                <a:latin typeface="宋体" panose="02010600030101010101" pitchFamily="2" charset="-122"/>
              </a:rPr>
              <a:t>;</a:t>
            </a:r>
            <a:r>
              <a:rPr lang="zh-CN" altLang="en-US" sz="2800">
                <a:latin typeface="宋体" panose="02010600030101010101" pitchFamily="2" charset="-122"/>
              </a:rPr>
              <a:t>显示有符号</a:t>
            </a:r>
            <a:r>
              <a:rPr lang="en-US" altLang="zh-CN" sz="2800">
                <a:latin typeface="宋体" panose="02010600030101010101" pitchFamily="2" charset="-122"/>
              </a:rPr>
              <a:t>10</a:t>
            </a:r>
            <a:r>
              <a:rPr lang="zh-CN" altLang="en-US" sz="2800">
                <a:latin typeface="宋体" panose="02010600030101010101" pitchFamily="2" charset="-122"/>
              </a:rPr>
              <a:t>进制数的通用子程序</a:t>
            </a:r>
          </a:p>
          <a:p>
            <a:pPr marL="0" indent="0" eaLnBrk="1" hangingPunct="1">
              <a:lnSpc>
                <a:spcPct val="90000"/>
              </a:lnSpc>
              <a:buFont typeface="Wingdings" panose="05000000000000000000" pitchFamily="2" charset="2"/>
              <a:buNone/>
              <a:tabLst>
                <a:tab pos="1520825" algn="l"/>
                <a:tab pos="3810000" algn="l"/>
              </a:tabLst>
            </a:pPr>
            <a:r>
              <a:rPr lang="en-US" altLang="zh-CN" sz="2800">
                <a:latin typeface="宋体" panose="02010600030101010101" pitchFamily="2" charset="-122"/>
              </a:rPr>
              <a:t>;</a:t>
            </a:r>
            <a:r>
              <a:rPr lang="zh-CN" altLang="en-US" sz="2800">
                <a:latin typeface="宋体" panose="02010600030101010101" pitchFamily="2" charset="-122"/>
              </a:rPr>
              <a:t>入口参数：</a:t>
            </a:r>
            <a:r>
              <a:rPr lang="zh-CN" altLang="en-US" sz="2800">
                <a:solidFill>
                  <a:schemeClr val="tx2"/>
                </a:solidFill>
                <a:latin typeface="宋体" panose="02010600030101010101" pitchFamily="2" charset="-122"/>
              </a:rPr>
              <a:t>共享变量</a:t>
            </a:r>
            <a:r>
              <a:rPr lang="en-US" altLang="zh-CN" sz="2800">
                <a:solidFill>
                  <a:schemeClr val="tx2"/>
                </a:solidFill>
                <a:latin typeface="宋体" panose="02010600030101010101" pitchFamily="2" charset="-122"/>
              </a:rPr>
              <a:t>wtemp</a:t>
            </a:r>
          </a:p>
          <a:p>
            <a:pPr marL="0" indent="0" eaLnBrk="1" hangingPunct="1">
              <a:lnSpc>
                <a:spcPct val="80000"/>
              </a:lnSpc>
              <a:buFont typeface="Wingdings" panose="05000000000000000000" pitchFamily="2" charset="2"/>
              <a:buNone/>
              <a:tabLst>
                <a:tab pos="1520825" algn="l"/>
                <a:tab pos="3810000" algn="l"/>
              </a:tabLst>
            </a:pPr>
            <a:r>
              <a:rPr lang="en-US" altLang="zh-CN" sz="2800">
                <a:solidFill>
                  <a:schemeClr val="accent2"/>
                </a:solidFill>
                <a:latin typeface="宋体" panose="02010600030101010101" pitchFamily="2" charset="-122"/>
              </a:rPr>
              <a:t>write	proc</a:t>
            </a:r>
          </a:p>
          <a:p>
            <a:pPr marL="0" indent="0" eaLnBrk="1" hangingPunct="1">
              <a:lnSpc>
                <a:spcPct val="80000"/>
              </a:lnSpc>
              <a:buFont typeface="Wingdings" panose="05000000000000000000" pitchFamily="2" charset="2"/>
              <a:buNone/>
              <a:tabLst>
                <a:tab pos="1520825" algn="l"/>
                <a:tab pos="3810000" algn="l"/>
              </a:tabLst>
            </a:pPr>
            <a:r>
              <a:rPr lang="en-US" altLang="zh-CN" sz="2800">
                <a:solidFill>
                  <a:schemeClr val="accent2"/>
                </a:solidFill>
                <a:latin typeface="宋体" panose="02010600030101010101" pitchFamily="2" charset="-122"/>
              </a:rPr>
              <a:t>	push ax</a:t>
            </a:r>
          </a:p>
          <a:p>
            <a:pPr marL="0" indent="0" eaLnBrk="1" hangingPunct="1">
              <a:lnSpc>
                <a:spcPct val="80000"/>
              </a:lnSpc>
              <a:buFont typeface="Wingdings" panose="05000000000000000000" pitchFamily="2" charset="2"/>
              <a:buNone/>
              <a:tabLst>
                <a:tab pos="1520825" algn="l"/>
                <a:tab pos="3810000" algn="l"/>
              </a:tabLst>
            </a:pPr>
            <a:r>
              <a:rPr lang="en-US" altLang="zh-CN" sz="2800">
                <a:solidFill>
                  <a:schemeClr val="accent2"/>
                </a:solidFill>
                <a:latin typeface="宋体" panose="02010600030101010101" pitchFamily="2" charset="-122"/>
              </a:rPr>
              <a:t>	push bx</a:t>
            </a:r>
          </a:p>
          <a:p>
            <a:pPr marL="0" indent="0" eaLnBrk="1" hangingPunct="1">
              <a:lnSpc>
                <a:spcPct val="80000"/>
              </a:lnSpc>
              <a:buFont typeface="Wingdings" panose="05000000000000000000" pitchFamily="2" charset="2"/>
              <a:buNone/>
              <a:tabLst>
                <a:tab pos="1520825" algn="l"/>
                <a:tab pos="3810000" algn="l"/>
              </a:tabLst>
            </a:pPr>
            <a:r>
              <a:rPr lang="en-US" altLang="zh-CN" sz="2800">
                <a:solidFill>
                  <a:schemeClr val="accent2"/>
                </a:solidFill>
                <a:latin typeface="宋体" panose="02010600030101010101" pitchFamily="2" charset="-122"/>
              </a:rPr>
              <a:t>	push dx</a:t>
            </a:r>
          </a:p>
          <a:p>
            <a:pPr marL="0" indent="0" eaLnBrk="1" hangingPunct="1">
              <a:lnSpc>
                <a:spcPct val="80000"/>
              </a:lnSpc>
              <a:buFont typeface="Wingdings" panose="05000000000000000000" pitchFamily="2" charset="2"/>
              <a:buNone/>
              <a:tabLst>
                <a:tab pos="1520825" algn="l"/>
                <a:tab pos="3810000" algn="l"/>
              </a:tabLst>
            </a:pPr>
            <a:r>
              <a:rPr lang="en-US" altLang="zh-CN" sz="2800">
                <a:solidFill>
                  <a:schemeClr val="accent2"/>
                </a:solidFill>
                <a:latin typeface="宋体" panose="02010600030101010101" pitchFamily="2" charset="-122"/>
              </a:rPr>
              <a:t>	</a:t>
            </a:r>
            <a:r>
              <a:rPr lang="en-US" altLang="zh-CN" sz="2800">
                <a:solidFill>
                  <a:schemeClr val="tx2"/>
                </a:solidFill>
                <a:latin typeface="宋体" panose="02010600030101010101" pitchFamily="2" charset="-122"/>
              </a:rPr>
              <a:t>mov ax,wtemp</a:t>
            </a:r>
            <a:r>
              <a:rPr lang="en-US" altLang="zh-CN" sz="2800">
                <a:solidFill>
                  <a:schemeClr val="accent2"/>
                </a:solidFill>
                <a:latin typeface="宋体" panose="02010600030101010101" pitchFamily="2" charset="-122"/>
              </a:rPr>
              <a:t>	</a:t>
            </a:r>
            <a:r>
              <a:rPr lang="en-US" altLang="zh-CN" sz="2800">
                <a:latin typeface="宋体" panose="02010600030101010101" pitchFamily="2" charset="-122"/>
              </a:rPr>
              <a:t>;</a:t>
            </a:r>
            <a:r>
              <a:rPr lang="zh-CN" altLang="en-US" sz="2800">
                <a:latin typeface="宋体" panose="02010600030101010101" pitchFamily="2" charset="-122"/>
              </a:rPr>
              <a:t>取出显示数据</a:t>
            </a:r>
          </a:p>
          <a:p>
            <a:pPr marL="0" indent="0" eaLnBrk="1" hangingPunct="1">
              <a:lnSpc>
                <a:spcPct val="80000"/>
              </a:lnSpc>
              <a:buFont typeface="Wingdings" panose="05000000000000000000" pitchFamily="2" charset="2"/>
              <a:buNone/>
              <a:tabLst>
                <a:tab pos="1520825" algn="l"/>
                <a:tab pos="3810000" algn="l"/>
              </a:tabLst>
            </a:pPr>
            <a:r>
              <a:rPr lang="zh-CN" altLang="en-US" sz="2800">
                <a:solidFill>
                  <a:schemeClr val="accent2"/>
                </a:solidFill>
                <a:latin typeface="宋体" panose="02010600030101010101" pitchFamily="2" charset="-122"/>
              </a:rPr>
              <a:t>	</a:t>
            </a:r>
            <a:r>
              <a:rPr lang="en-US" altLang="zh-CN" sz="2800">
                <a:solidFill>
                  <a:schemeClr val="accent2"/>
                </a:solidFill>
                <a:latin typeface="宋体" panose="02010600030101010101" pitchFamily="2" charset="-122"/>
              </a:rPr>
              <a:t>test ax,ax	</a:t>
            </a:r>
            <a:r>
              <a:rPr lang="en-US" altLang="zh-CN" sz="2800">
                <a:latin typeface="宋体" panose="02010600030101010101" pitchFamily="2" charset="-122"/>
              </a:rPr>
              <a:t>;</a:t>
            </a:r>
            <a:r>
              <a:rPr lang="zh-CN" altLang="en-US" sz="2800">
                <a:latin typeface="宋体" panose="02010600030101010101" pitchFamily="2" charset="-122"/>
              </a:rPr>
              <a:t>判断零、正数或负数</a:t>
            </a:r>
          </a:p>
          <a:p>
            <a:pPr marL="0" indent="0" eaLnBrk="1" hangingPunct="1">
              <a:lnSpc>
                <a:spcPct val="80000"/>
              </a:lnSpc>
              <a:buFont typeface="Wingdings" panose="05000000000000000000" pitchFamily="2" charset="2"/>
              <a:buNone/>
              <a:tabLst>
                <a:tab pos="1520825" algn="l"/>
                <a:tab pos="3810000" algn="l"/>
              </a:tabLst>
            </a:pPr>
            <a:r>
              <a:rPr lang="zh-CN" altLang="en-US" sz="2800">
                <a:solidFill>
                  <a:schemeClr val="accent2"/>
                </a:solidFill>
                <a:latin typeface="宋体" panose="02010600030101010101" pitchFamily="2" charset="-122"/>
              </a:rPr>
              <a:t>	</a:t>
            </a:r>
            <a:r>
              <a:rPr lang="en-US" altLang="zh-CN" sz="2800">
                <a:solidFill>
                  <a:schemeClr val="accent2"/>
                </a:solidFill>
                <a:latin typeface="宋体" panose="02010600030101010101" pitchFamily="2" charset="-122"/>
              </a:rPr>
              <a:t>jnz write1</a:t>
            </a:r>
          </a:p>
          <a:p>
            <a:pPr marL="0" indent="0" eaLnBrk="1" hangingPunct="1">
              <a:lnSpc>
                <a:spcPct val="80000"/>
              </a:lnSpc>
              <a:buFont typeface="Wingdings" panose="05000000000000000000" pitchFamily="2" charset="2"/>
              <a:buNone/>
              <a:tabLst>
                <a:tab pos="1520825" algn="l"/>
                <a:tab pos="3810000" algn="l"/>
              </a:tabLst>
            </a:pPr>
            <a:r>
              <a:rPr lang="en-US" altLang="zh-CN" sz="2800">
                <a:solidFill>
                  <a:schemeClr val="accent2"/>
                </a:solidFill>
                <a:latin typeface="宋体" panose="02010600030101010101" pitchFamily="2" charset="-122"/>
              </a:rPr>
              <a:t>	mov dl,'0'	</a:t>
            </a:r>
            <a:r>
              <a:rPr lang="en-US" altLang="zh-CN" sz="2800">
                <a:latin typeface="宋体" panose="02010600030101010101" pitchFamily="2" charset="-122"/>
              </a:rPr>
              <a:t>;</a:t>
            </a:r>
            <a:r>
              <a:rPr lang="zh-CN" altLang="en-US" sz="2800">
                <a:latin typeface="宋体" panose="02010600030101010101" pitchFamily="2" charset="-122"/>
              </a:rPr>
              <a:t>是零，显示</a:t>
            </a:r>
            <a:r>
              <a:rPr lang="zh-CN" altLang="en-US" sz="2800">
                <a:latin typeface="Courier New" panose="02070309020205020404" pitchFamily="49" charset="0"/>
              </a:rPr>
              <a:t>“</a:t>
            </a:r>
            <a:r>
              <a:rPr lang="en-US" altLang="zh-CN" sz="2800">
                <a:latin typeface="宋体" panose="02010600030101010101" pitchFamily="2" charset="-122"/>
              </a:rPr>
              <a:t>0</a:t>
            </a:r>
            <a:r>
              <a:rPr lang="en-US" altLang="zh-CN" sz="2800">
                <a:latin typeface="Courier New" panose="02070309020205020404" pitchFamily="49" charset="0"/>
              </a:rPr>
              <a:t>”</a:t>
            </a:r>
            <a:r>
              <a:rPr lang="zh-CN" altLang="en-US" sz="2800">
                <a:latin typeface="宋体" panose="02010600030101010101" pitchFamily="2" charset="-122"/>
              </a:rPr>
              <a:t>后退出</a:t>
            </a:r>
          </a:p>
          <a:p>
            <a:pPr marL="0" indent="0" eaLnBrk="1" hangingPunct="1">
              <a:lnSpc>
                <a:spcPct val="80000"/>
              </a:lnSpc>
              <a:buFont typeface="Wingdings" panose="05000000000000000000" pitchFamily="2" charset="2"/>
              <a:buNone/>
              <a:tabLst>
                <a:tab pos="1520825" algn="l"/>
                <a:tab pos="3810000" algn="l"/>
              </a:tabLst>
            </a:pPr>
            <a:r>
              <a:rPr lang="zh-CN" altLang="en-US" sz="2800">
                <a:solidFill>
                  <a:schemeClr val="accent2"/>
                </a:solidFill>
                <a:latin typeface="宋体" panose="02010600030101010101" pitchFamily="2" charset="-122"/>
              </a:rPr>
              <a:t>	</a:t>
            </a:r>
            <a:r>
              <a:rPr lang="en-US" altLang="zh-CN" sz="2800">
                <a:solidFill>
                  <a:schemeClr val="accent2"/>
                </a:solidFill>
                <a:latin typeface="宋体" panose="02010600030101010101" pitchFamily="2" charset="-122"/>
              </a:rPr>
              <a:t>mov ah,2</a:t>
            </a:r>
          </a:p>
          <a:p>
            <a:pPr marL="0" indent="0" eaLnBrk="1" hangingPunct="1">
              <a:lnSpc>
                <a:spcPct val="80000"/>
              </a:lnSpc>
              <a:buFont typeface="Wingdings" panose="05000000000000000000" pitchFamily="2" charset="2"/>
              <a:buNone/>
              <a:tabLst>
                <a:tab pos="1520825" algn="l"/>
                <a:tab pos="3810000" algn="l"/>
              </a:tabLst>
            </a:pPr>
            <a:r>
              <a:rPr lang="en-US" altLang="zh-CN" sz="2800">
                <a:solidFill>
                  <a:schemeClr val="accent2"/>
                </a:solidFill>
                <a:latin typeface="宋体" panose="02010600030101010101" pitchFamily="2" charset="-122"/>
              </a:rPr>
              <a:t>	int 21h</a:t>
            </a:r>
          </a:p>
          <a:p>
            <a:pPr marL="0" indent="0" eaLnBrk="1" hangingPunct="1">
              <a:lnSpc>
                <a:spcPct val="80000"/>
              </a:lnSpc>
              <a:buFont typeface="Wingdings" panose="05000000000000000000" pitchFamily="2" charset="2"/>
              <a:buNone/>
              <a:tabLst>
                <a:tab pos="1520825" algn="l"/>
                <a:tab pos="3810000" algn="l"/>
              </a:tabLst>
            </a:pPr>
            <a:r>
              <a:rPr lang="en-US" altLang="zh-CN" sz="2800">
                <a:solidFill>
                  <a:schemeClr val="accent2"/>
                </a:solidFill>
                <a:latin typeface="宋体" panose="02010600030101010101" pitchFamily="2" charset="-122"/>
              </a:rPr>
              <a:t>	jmp write5</a:t>
            </a:r>
          </a:p>
        </p:txBody>
      </p:sp>
      <p:grpSp>
        <p:nvGrpSpPr>
          <p:cNvPr id="349187" name="组合 349186">
            <a:extLst>
              <a:ext uri="{FF2B5EF4-FFF2-40B4-BE49-F238E27FC236}">
                <a16:creationId xmlns:a16="http://schemas.microsoft.com/office/drawing/2014/main" id="{19424365-DA3D-4C2D-A278-3F398B47F7FB}"/>
              </a:ext>
            </a:extLst>
          </p:cNvPr>
          <p:cNvGrpSpPr>
            <a:grpSpLocks/>
          </p:cNvGrpSpPr>
          <p:nvPr/>
        </p:nvGrpSpPr>
        <p:grpSpPr bwMode="auto">
          <a:xfrm>
            <a:off x="177800" y="230188"/>
            <a:ext cx="203200" cy="6503987"/>
            <a:chOff x="112" y="145"/>
            <a:chExt cx="128" cy="4097"/>
          </a:xfrm>
        </p:grpSpPr>
        <p:sp>
          <p:nvSpPr>
            <p:cNvPr id="108560" name="矩形 349187">
              <a:extLst>
                <a:ext uri="{FF2B5EF4-FFF2-40B4-BE49-F238E27FC236}">
                  <a16:creationId xmlns:a16="http://schemas.microsoft.com/office/drawing/2014/main" id="{91E98C3B-E0C6-47D4-838D-8E2BA454891D}"/>
                </a:ext>
              </a:extLst>
            </p:cNvPr>
            <p:cNvSpPr>
              <a:spLocks noChangeArrowheads="1"/>
            </p:cNvSpPr>
            <p:nvPr/>
          </p:nvSpPr>
          <p:spPr bwMode="auto">
            <a:xfrm flipH="1">
              <a:off x="192" y="162"/>
              <a:ext cx="48" cy="4080"/>
            </a:xfrm>
            <a:prstGeom prst="rect">
              <a:avLst/>
            </a:prstGeom>
            <a:gradFill rotWithShape="0">
              <a:gsLst>
                <a:gs pos="0">
                  <a:schemeClr val="bg1"/>
                </a:gs>
                <a:gs pos="100000">
                  <a:schemeClr val="fo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8561" name="矩形 349188">
              <a:extLst>
                <a:ext uri="{FF2B5EF4-FFF2-40B4-BE49-F238E27FC236}">
                  <a16:creationId xmlns:a16="http://schemas.microsoft.com/office/drawing/2014/main" id="{70D15A46-2DA6-4D1E-941A-75B5C39981C4}"/>
                </a:ext>
              </a:extLst>
            </p:cNvPr>
            <p:cNvSpPr>
              <a:spLocks noChangeArrowheads="1"/>
            </p:cNvSpPr>
            <p:nvPr/>
          </p:nvSpPr>
          <p:spPr bwMode="auto">
            <a:xfrm>
              <a:off x="112" y="145"/>
              <a:ext cx="48" cy="3941"/>
            </a:xfrm>
            <a:prstGeom prst="rect">
              <a:avLst/>
            </a:prstGeom>
            <a:gradFill rotWithShape="0">
              <a:gsLst>
                <a:gs pos="0">
                  <a:schemeClr val="bg1"/>
                </a:gs>
                <a:gs pos="100000">
                  <a:schemeClr va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latin typeface="Times New Roman" panose="02020603050405020304" pitchFamily="18" charset="0"/>
              </a:endParaRPr>
            </a:p>
          </p:txBody>
        </p:sp>
      </p:grpSp>
      <p:grpSp>
        <p:nvGrpSpPr>
          <p:cNvPr id="349190" name="组合 349189">
            <a:extLst>
              <a:ext uri="{FF2B5EF4-FFF2-40B4-BE49-F238E27FC236}">
                <a16:creationId xmlns:a16="http://schemas.microsoft.com/office/drawing/2014/main" id="{1AC674D5-4C05-43B8-81EC-9607233CBAE8}"/>
              </a:ext>
            </a:extLst>
          </p:cNvPr>
          <p:cNvGrpSpPr>
            <a:grpSpLocks/>
          </p:cNvGrpSpPr>
          <p:nvPr/>
        </p:nvGrpSpPr>
        <p:grpSpPr bwMode="auto">
          <a:xfrm>
            <a:off x="8793163" y="220663"/>
            <a:ext cx="198437" cy="6408737"/>
            <a:chOff x="5539" y="139"/>
            <a:chExt cx="125" cy="4037"/>
          </a:xfrm>
        </p:grpSpPr>
        <p:sp>
          <p:nvSpPr>
            <p:cNvPr id="108558" name="矩形 349190">
              <a:extLst>
                <a:ext uri="{FF2B5EF4-FFF2-40B4-BE49-F238E27FC236}">
                  <a16:creationId xmlns:a16="http://schemas.microsoft.com/office/drawing/2014/main" id="{9EEB4525-91F6-47EC-B969-DBD66216EA7E}"/>
                </a:ext>
              </a:extLst>
            </p:cNvPr>
            <p:cNvSpPr>
              <a:spLocks noChangeArrowheads="1"/>
            </p:cNvSpPr>
            <p:nvPr/>
          </p:nvSpPr>
          <p:spPr bwMode="auto">
            <a:xfrm rot="10800000" flipH="1" flipV="1">
              <a:off x="5621" y="139"/>
              <a:ext cx="43" cy="3989"/>
            </a:xfrm>
            <a:prstGeom prst="rect">
              <a:avLst/>
            </a:pr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8559" name="矩形 349191">
              <a:extLst>
                <a:ext uri="{FF2B5EF4-FFF2-40B4-BE49-F238E27FC236}">
                  <a16:creationId xmlns:a16="http://schemas.microsoft.com/office/drawing/2014/main" id="{D95F2E4C-B91B-4D91-8E33-646209C24423}"/>
                </a:ext>
              </a:extLst>
            </p:cNvPr>
            <p:cNvSpPr>
              <a:spLocks noChangeArrowheads="1"/>
            </p:cNvSpPr>
            <p:nvPr/>
          </p:nvSpPr>
          <p:spPr bwMode="auto">
            <a:xfrm rot="10800000" flipV="1">
              <a:off x="5539" y="240"/>
              <a:ext cx="49" cy="3936"/>
            </a:xfrm>
            <a:prstGeom prst="rect">
              <a:avLst/>
            </a:pr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349193" name="组合 349192">
            <a:extLst>
              <a:ext uri="{FF2B5EF4-FFF2-40B4-BE49-F238E27FC236}">
                <a16:creationId xmlns:a16="http://schemas.microsoft.com/office/drawing/2014/main" id="{E43B2664-0BE3-4326-BCC2-26F62544BD69}"/>
              </a:ext>
            </a:extLst>
          </p:cNvPr>
          <p:cNvGrpSpPr>
            <a:grpSpLocks/>
          </p:cNvGrpSpPr>
          <p:nvPr/>
        </p:nvGrpSpPr>
        <p:grpSpPr bwMode="auto">
          <a:xfrm>
            <a:off x="412750" y="6477000"/>
            <a:ext cx="8686800" cy="228600"/>
            <a:chOff x="260" y="4080"/>
            <a:chExt cx="5472" cy="144"/>
          </a:xfrm>
        </p:grpSpPr>
        <p:sp>
          <p:nvSpPr>
            <p:cNvPr id="108556" name="矩形 349193">
              <a:extLst>
                <a:ext uri="{FF2B5EF4-FFF2-40B4-BE49-F238E27FC236}">
                  <a16:creationId xmlns:a16="http://schemas.microsoft.com/office/drawing/2014/main" id="{20849D76-AC45-4ABE-9C56-53C4B2BCD8B5}"/>
                </a:ext>
              </a:extLst>
            </p:cNvPr>
            <p:cNvSpPr>
              <a:spLocks noChangeArrowheads="1"/>
            </p:cNvSpPr>
            <p:nvPr/>
          </p:nvSpPr>
          <p:spPr bwMode="auto">
            <a:xfrm rot="5400000" flipV="1">
              <a:off x="2972" y="1368"/>
              <a:ext cx="48" cy="5472"/>
            </a:xfrm>
            <a:prstGeom prst="rect">
              <a:avLst/>
            </a:prstGeom>
            <a:gradFill rotWithShape="0">
              <a:gsLst>
                <a:gs pos="0">
                  <a:schemeClr val="bg1"/>
                </a:gs>
                <a:gs pos="100000">
                  <a:schemeClr val="accent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8557" name="矩形 349194">
              <a:extLst>
                <a:ext uri="{FF2B5EF4-FFF2-40B4-BE49-F238E27FC236}">
                  <a16:creationId xmlns:a16="http://schemas.microsoft.com/office/drawing/2014/main" id="{ABD08055-6288-454D-9F9E-E7D5D945A8AB}"/>
                </a:ext>
              </a:extLst>
            </p:cNvPr>
            <p:cNvSpPr>
              <a:spLocks noChangeArrowheads="1"/>
            </p:cNvSpPr>
            <p:nvPr/>
          </p:nvSpPr>
          <p:spPr bwMode="auto">
            <a:xfrm rot="5400000" flipV="1">
              <a:off x="2913" y="1521"/>
              <a:ext cx="48" cy="5355"/>
            </a:xfrm>
            <a:prstGeom prst="rect">
              <a:avLst/>
            </a:prstGeom>
            <a:gradFill rotWithShape="0">
              <a:gsLst>
                <a:gs pos="0">
                  <a:schemeClr val="bg1"/>
                </a:gs>
                <a:gs pos="100000">
                  <a:schemeClr val="hlink"/>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349196" name="组合 349195">
            <a:extLst>
              <a:ext uri="{FF2B5EF4-FFF2-40B4-BE49-F238E27FC236}">
                <a16:creationId xmlns:a16="http://schemas.microsoft.com/office/drawing/2014/main" id="{A405B509-5B6F-4CCB-BBF1-BDD63210831C}"/>
              </a:ext>
            </a:extLst>
          </p:cNvPr>
          <p:cNvGrpSpPr>
            <a:grpSpLocks/>
          </p:cNvGrpSpPr>
          <p:nvPr/>
        </p:nvGrpSpPr>
        <p:grpSpPr bwMode="auto">
          <a:xfrm>
            <a:off x="76200" y="176213"/>
            <a:ext cx="8745538" cy="161925"/>
            <a:chOff x="48" y="111"/>
            <a:chExt cx="5509" cy="102"/>
          </a:xfrm>
        </p:grpSpPr>
        <p:sp>
          <p:nvSpPr>
            <p:cNvPr id="108554" name="矩形 349196">
              <a:extLst>
                <a:ext uri="{FF2B5EF4-FFF2-40B4-BE49-F238E27FC236}">
                  <a16:creationId xmlns:a16="http://schemas.microsoft.com/office/drawing/2014/main" id="{D0F343B7-38BF-4271-963C-E8A236AAD7AA}"/>
                </a:ext>
              </a:extLst>
            </p:cNvPr>
            <p:cNvSpPr>
              <a:spLocks noChangeArrowheads="1"/>
            </p:cNvSpPr>
            <p:nvPr/>
          </p:nvSpPr>
          <p:spPr bwMode="auto">
            <a:xfrm rot="5400000" flipV="1">
              <a:off x="2852" y="-2492"/>
              <a:ext cx="37" cy="5371"/>
            </a:xfrm>
            <a:prstGeom prst="rect">
              <a:avLst/>
            </a:prstGeom>
            <a:gradFill rotWithShape="0">
              <a:gsLst>
                <a:gs pos="0">
                  <a:schemeClr va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8555" name="矩形 349197">
              <a:extLst>
                <a:ext uri="{FF2B5EF4-FFF2-40B4-BE49-F238E27FC236}">
                  <a16:creationId xmlns:a16="http://schemas.microsoft.com/office/drawing/2014/main" id="{45DACA8A-0796-4779-A6C9-B36BB8039C04}"/>
                </a:ext>
              </a:extLst>
            </p:cNvPr>
            <p:cNvSpPr>
              <a:spLocks noChangeArrowheads="1"/>
            </p:cNvSpPr>
            <p:nvPr/>
          </p:nvSpPr>
          <p:spPr bwMode="auto">
            <a:xfrm rot="5400000" flipV="1">
              <a:off x="2783" y="-2625"/>
              <a:ext cx="38" cy="5509"/>
            </a:xfrm>
            <a:prstGeom prst="rect">
              <a:avLst/>
            </a:prstGeom>
            <a:gradFill rotWithShape="0">
              <a:gsLst>
                <a:gs pos="0">
                  <a:schemeClr val="accent1"/>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108551" name="标题 349198">
            <a:extLst>
              <a:ext uri="{FF2B5EF4-FFF2-40B4-BE49-F238E27FC236}">
                <a16:creationId xmlns:a16="http://schemas.microsoft.com/office/drawing/2014/main" id="{0DE0D96A-B6AA-404E-BE0B-28BF78FF1FAF}"/>
              </a:ext>
            </a:extLst>
          </p:cNvPr>
          <p:cNvSpPr>
            <a:spLocks noGrp="1" noChangeArrowheads="1"/>
          </p:cNvSpPr>
          <p:nvPr>
            <p:ph type="title"/>
          </p:nvPr>
        </p:nvSpPr>
        <p:spPr>
          <a:xfrm>
            <a:off x="5929313" y="349250"/>
            <a:ext cx="2819400" cy="390525"/>
          </a:xfrm>
          <a:ln>
            <a:solidFill>
              <a:schemeClr val="folHlink"/>
            </a:solidFill>
            <a:miter lim="800000"/>
            <a:headEnd/>
            <a:tailEnd/>
          </a:ln>
        </p:spPr>
        <p:txBody>
          <a:bodyPr/>
          <a:lstStyle/>
          <a:p>
            <a:pPr eaLnBrk="1" hangingPunct="1"/>
            <a:r>
              <a:rPr lang="zh-CN" altLang="en-US" sz="2400">
                <a:latin typeface="黑体" panose="02010609060101010101" pitchFamily="49" charset="-122"/>
              </a:rPr>
              <a:t>例题</a:t>
            </a:r>
            <a:r>
              <a:rPr lang="en-US" altLang="zh-CN" sz="2400">
                <a:latin typeface="黑体" panose="02010609060101010101" pitchFamily="49" charset="-122"/>
              </a:rPr>
              <a:t>4.19</a:t>
            </a:r>
            <a:r>
              <a:rPr lang="zh-CN" altLang="en-US" sz="2400">
                <a:latin typeface="黑体" panose="02010609060101010101" pitchFamily="49" charset="-122"/>
              </a:rPr>
              <a:t>－</a:t>
            </a:r>
            <a:r>
              <a:rPr lang="en-US" altLang="zh-CN" sz="2400">
                <a:latin typeface="黑体" panose="02010609060101010101" pitchFamily="49" charset="-122"/>
              </a:rPr>
              <a:t>2/5</a:t>
            </a:r>
          </a:p>
        </p:txBody>
      </p:sp>
      <p:pic>
        <p:nvPicPr>
          <p:cNvPr id="108552" name="图片 349199" descr="5">
            <a:hlinkClick r:id="" action="ppaction://hlinkshowjump?jump=nextslide"/>
            <a:extLst>
              <a:ext uri="{FF2B5EF4-FFF2-40B4-BE49-F238E27FC236}">
                <a16:creationId xmlns:a16="http://schemas.microsoft.com/office/drawing/2014/main" id="{DDEAA7E3-EACA-422C-9DB2-9DE23009A6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00" y="6286500"/>
            <a:ext cx="5715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553" name="图片 349200" descr="6">
            <a:hlinkClick r:id="" action="ppaction://hlinkshowjump?jump=previousslide"/>
            <a:extLst>
              <a:ext uri="{FF2B5EF4-FFF2-40B4-BE49-F238E27FC236}">
                <a16:creationId xmlns:a16="http://schemas.microsoft.com/office/drawing/2014/main" id="{9DA7549A-891F-44E7-A7B4-EF7AA0821B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86500"/>
            <a:ext cx="5715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afterEffect">
                                  <p:stCondLst>
                                    <p:cond delay="0"/>
                                  </p:stCondLst>
                                  <p:childTnLst>
                                    <p:set>
                                      <p:cBhvr>
                                        <p:cTn id="6" dur="1" fill="hold">
                                          <p:stCondLst>
                                            <p:cond delay="0"/>
                                          </p:stCondLst>
                                        </p:cTn>
                                        <p:tgtEl>
                                          <p:spTgt spid="349187"/>
                                        </p:tgtEl>
                                        <p:attrNameLst>
                                          <p:attrName>style.visibility</p:attrName>
                                        </p:attrNameLst>
                                      </p:cBhvr>
                                      <p:to>
                                        <p:strVal val="visible"/>
                                      </p:to>
                                    </p:set>
                                    <p:anim calcmode="lin" valueType="num">
                                      <p:cBhvr additive="base">
                                        <p:cTn id="7" dur="500" fill="hold"/>
                                        <p:tgtEl>
                                          <p:spTgt spid="349187"/>
                                        </p:tgtEl>
                                        <p:attrNameLst>
                                          <p:attrName>ppt_x</p:attrName>
                                        </p:attrNameLst>
                                      </p:cBhvr>
                                      <p:tavLst>
                                        <p:tav tm="0">
                                          <p:val>
                                            <p:strVal val="#ppt_x"/>
                                          </p:val>
                                        </p:tav>
                                        <p:tav tm="100000">
                                          <p:val>
                                            <p:strVal val="#ppt_x"/>
                                          </p:val>
                                        </p:tav>
                                      </p:tavLst>
                                    </p:anim>
                                    <p:anim calcmode="lin" valueType="num">
                                      <p:cBhvr additive="base">
                                        <p:cTn id="8" dur="500" fill="hold"/>
                                        <p:tgtEl>
                                          <p:spTgt spid="349187"/>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349193"/>
                                        </p:tgtEl>
                                        <p:attrNameLst>
                                          <p:attrName>style.visibility</p:attrName>
                                        </p:attrNameLst>
                                      </p:cBhvr>
                                      <p:to>
                                        <p:strVal val="visible"/>
                                      </p:to>
                                    </p:set>
                                    <p:anim calcmode="lin" valueType="num">
                                      <p:cBhvr additive="base">
                                        <p:cTn id="12" dur="500" fill="hold"/>
                                        <p:tgtEl>
                                          <p:spTgt spid="349193"/>
                                        </p:tgtEl>
                                        <p:attrNameLst>
                                          <p:attrName>ppt_x</p:attrName>
                                        </p:attrNameLst>
                                      </p:cBhvr>
                                      <p:tavLst>
                                        <p:tav tm="0">
                                          <p:val>
                                            <p:strVal val="0-#ppt_w/2"/>
                                          </p:val>
                                        </p:tav>
                                        <p:tav tm="100000">
                                          <p:val>
                                            <p:strVal val="#ppt_x"/>
                                          </p:val>
                                        </p:tav>
                                      </p:tavLst>
                                    </p:anim>
                                    <p:anim calcmode="lin" valueType="num">
                                      <p:cBhvr additive="base">
                                        <p:cTn id="13" dur="500" fill="hold"/>
                                        <p:tgtEl>
                                          <p:spTgt spid="349193"/>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4" fill="hold" nodeType="afterEffect">
                                  <p:stCondLst>
                                    <p:cond delay="0"/>
                                  </p:stCondLst>
                                  <p:childTnLst>
                                    <p:set>
                                      <p:cBhvr>
                                        <p:cTn id="16" dur="1" fill="hold">
                                          <p:stCondLst>
                                            <p:cond delay="0"/>
                                          </p:stCondLst>
                                        </p:cTn>
                                        <p:tgtEl>
                                          <p:spTgt spid="349190"/>
                                        </p:tgtEl>
                                        <p:attrNameLst>
                                          <p:attrName>style.visibility</p:attrName>
                                        </p:attrNameLst>
                                      </p:cBhvr>
                                      <p:to>
                                        <p:strVal val="visible"/>
                                      </p:to>
                                    </p:set>
                                    <p:anim calcmode="lin" valueType="num">
                                      <p:cBhvr additive="base">
                                        <p:cTn id="17" dur="500" fill="hold"/>
                                        <p:tgtEl>
                                          <p:spTgt spid="349190"/>
                                        </p:tgtEl>
                                        <p:attrNameLst>
                                          <p:attrName>ppt_x</p:attrName>
                                        </p:attrNameLst>
                                      </p:cBhvr>
                                      <p:tavLst>
                                        <p:tav tm="0">
                                          <p:val>
                                            <p:strVal val="#ppt_x"/>
                                          </p:val>
                                        </p:tav>
                                        <p:tav tm="100000">
                                          <p:val>
                                            <p:strVal val="#ppt_x"/>
                                          </p:val>
                                        </p:tav>
                                      </p:tavLst>
                                    </p:anim>
                                    <p:anim calcmode="lin" valueType="num">
                                      <p:cBhvr additive="base">
                                        <p:cTn id="18" dur="500" fill="hold"/>
                                        <p:tgtEl>
                                          <p:spTgt spid="349190"/>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2" fill="hold" nodeType="afterEffect">
                                  <p:stCondLst>
                                    <p:cond delay="0"/>
                                  </p:stCondLst>
                                  <p:childTnLst>
                                    <p:set>
                                      <p:cBhvr>
                                        <p:cTn id="21" dur="1" fill="hold">
                                          <p:stCondLst>
                                            <p:cond delay="0"/>
                                          </p:stCondLst>
                                        </p:cTn>
                                        <p:tgtEl>
                                          <p:spTgt spid="349196"/>
                                        </p:tgtEl>
                                        <p:attrNameLst>
                                          <p:attrName>style.visibility</p:attrName>
                                        </p:attrNameLst>
                                      </p:cBhvr>
                                      <p:to>
                                        <p:strVal val="visible"/>
                                      </p:to>
                                    </p:set>
                                    <p:anim calcmode="lin" valueType="num">
                                      <p:cBhvr additive="base">
                                        <p:cTn id="22" dur="500" fill="hold"/>
                                        <p:tgtEl>
                                          <p:spTgt spid="349196"/>
                                        </p:tgtEl>
                                        <p:attrNameLst>
                                          <p:attrName>ppt_x</p:attrName>
                                        </p:attrNameLst>
                                      </p:cBhvr>
                                      <p:tavLst>
                                        <p:tav tm="0">
                                          <p:val>
                                            <p:strVal val="1+#ppt_w/2"/>
                                          </p:val>
                                        </p:tav>
                                        <p:tav tm="100000">
                                          <p:val>
                                            <p:strVal val="#ppt_x"/>
                                          </p:val>
                                        </p:tav>
                                      </p:tavLst>
                                    </p:anim>
                                    <p:anim calcmode="lin" valueType="num">
                                      <p:cBhvr additive="base">
                                        <p:cTn id="23" dur="500" fill="hold"/>
                                        <p:tgtEl>
                                          <p:spTgt spid="3491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9570" name="文本占位符 350209">
            <a:extLst>
              <a:ext uri="{FF2B5EF4-FFF2-40B4-BE49-F238E27FC236}">
                <a16:creationId xmlns:a16="http://schemas.microsoft.com/office/drawing/2014/main" id="{8BB7E72C-7A6B-4C97-A412-E84FC5D20040}"/>
              </a:ext>
            </a:extLst>
          </p:cNvPr>
          <p:cNvSpPr>
            <a:spLocks noGrp="1" noChangeArrowheads="1"/>
          </p:cNvSpPr>
          <p:nvPr>
            <p:ph type="body" idx="1"/>
          </p:nvPr>
        </p:nvSpPr>
        <p:spPr>
          <a:xfrm>
            <a:off x="533400" y="914400"/>
            <a:ext cx="8153400" cy="5562600"/>
          </a:xfrm>
        </p:spPr>
        <p:txBody>
          <a:bodyPr/>
          <a:lstStyle/>
          <a:p>
            <a:pPr marL="0" indent="0" eaLnBrk="1" hangingPunct="1">
              <a:lnSpc>
                <a:spcPct val="110000"/>
              </a:lnSpc>
              <a:buFont typeface="Wingdings" panose="05000000000000000000" pitchFamily="2" charset="2"/>
              <a:buNone/>
              <a:tabLst>
                <a:tab pos="1520825" algn="l"/>
                <a:tab pos="3810000" algn="l"/>
              </a:tabLst>
            </a:pPr>
            <a:r>
              <a:rPr lang="en-US" altLang="zh-CN" sz="2800">
                <a:solidFill>
                  <a:schemeClr val="accent2"/>
                </a:solidFill>
                <a:latin typeface="宋体" panose="02010600030101010101" pitchFamily="2" charset="-122"/>
              </a:rPr>
              <a:t>write1:	jns write2	</a:t>
            </a:r>
            <a:r>
              <a:rPr lang="en-US" altLang="zh-CN" sz="2800">
                <a:latin typeface="宋体" panose="02010600030101010101" pitchFamily="2" charset="-122"/>
              </a:rPr>
              <a:t>;</a:t>
            </a:r>
            <a:r>
              <a:rPr lang="zh-CN" altLang="en-US" sz="2800">
                <a:latin typeface="宋体" panose="02010600030101010101" pitchFamily="2" charset="-122"/>
              </a:rPr>
              <a:t>是负数，显示</a:t>
            </a:r>
            <a:r>
              <a:rPr lang="zh-CN" altLang="en-US" sz="2800">
                <a:latin typeface="Courier New" panose="02070309020205020404" pitchFamily="49" charset="0"/>
              </a:rPr>
              <a:t>“</a:t>
            </a:r>
            <a:r>
              <a:rPr lang="zh-CN" altLang="en-US" sz="2800">
                <a:latin typeface="宋体" panose="02010600030101010101" pitchFamily="2" charset="-122"/>
              </a:rPr>
              <a:t>－</a:t>
            </a:r>
            <a:r>
              <a:rPr lang="zh-CN" altLang="en-US" sz="2800">
                <a:latin typeface="Courier New" panose="02070309020205020404" pitchFamily="49" charset="0"/>
              </a:rPr>
              <a:t>”</a:t>
            </a:r>
            <a:endParaRPr lang="zh-CN" altLang="en-US" sz="2800">
              <a:latin typeface="宋体" panose="02010600030101010101" pitchFamily="2" charset="-122"/>
            </a:endParaRPr>
          </a:p>
          <a:p>
            <a:pPr marL="0" indent="0" eaLnBrk="1" hangingPunct="1">
              <a:lnSpc>
                <a:spcPct val="110000"/>
              </a:lnSpc>
              <a:buFont typeface="Wingdings" panose="05000000000000000000" pitchFamily="2" charset="2"/>
              <a:buNone/>
              <a:tabLst>
                <a:tab pos="1520825" algn="l"/>
                <a:tab pos="3810000" algn="l"/>
              </a:tabLst>
            </a:pPr>
            <a:r>
              <a:rPr lang="zh-CN" altLang="en-US" sz="2800">
                <a:solidFill>
                  <a:schemeClr val="accent2"/>
                </a:solidFill>
                <a:latin typeface="宋体" panose="02010600030101010101" pitchFamily="2" charset="-122"/>
              </a:rPr>
              <a:t>	</a:t>
            </a:r>
            <a:r>
              <a:rPr lang="en-US" altLang="zh-CN" sz="2800">
                <a:solidFill>
                  <a:schemeClr val="accent2"/>
                </a:solidFill>
                <a:latin typeface="宋体" panose="02010600030101010101" pitchFamily="2" charset="-122"/>
              </a:rPr>
              <a:t>mov bx,ax	</a:t>
            </a:r>
            <a:r>
              <a:rPr lang="en-US" altLang="zh-CN" sz="2800">
                <a:latin typeface="宋体" panose="02010600030101010101" pitchFamily="2" charset="-122"/>
              </a:rPr>
              <a:t>;AX</a:t>
            </a:r>
            <a:r>
              <a:rPr lang="zh-CN" altLang="en-US" sz="2800">
                <a:latin typeface="宋体" panose="02010600030101010101" pitchFamily="2" charset="-122"/>
              </a:rPr>
              <a:t>数据暂存于</a:t>
            </a:r>
            <a:r>
              <a:rPr lang="en-US" altLang="zh-CN" sz="2800">
                <a:latin typeface="宋体" panose="02010600030101010101" pitchFamily="2" charset="-122"/>
              </a:rPr>
              <a:t>BX</a:t>
            </a:r>
          </a:p>
          <a:p>
            <a:pPr marL="0" indent="0" eaLnBrk="1" hangingPunct="1">
              <a:lnSpc>
                <a:spcPct val="110000"/>
              </a:lnSpc>
              <a:buFont typeface="Wingdings" panose="05000000000000000000" pitchFamily="2" charset="2"/>
              <a:buNone/>
              <a:tabLst>
                <a:tab pos="1520825" algn="l"/>
                <a:tab pos="3810000" algn="l"/>
              </a:tabLst>
            </a:pPr>
            <a:r>
              <a:rPr lang="en-US" altLang="zh-CN" sz="2800">
                <a:solidFill>
                  <a:schemeClr val="accent2"/>
                </a:solidFill>
                <a:latin typeface="宋体" panose="02010600030101010101" pitchFamily="2" charset="-122"/>
              </a:rPr>
              <a:t>	mov dl,'-'</a:t>
            </a:r>
          </a:p>
          <a:p>
            <a:pPr marL="0" indent="0" eaLnBrk="1" hangingPunct="1">
              <a:lnSpc>
                <a:spcPct val="110000"/>
              </a:lnSpc>
              <a:buFont typeface="Wingdings" panose="05000000000000000000" pitchFamily="2" charset="2"/>
              <a:buNone/>
              <a:tabLst>
                <a:tab pos="1520825" algn="l"/>
                <a:tab pos="3810000" algn="l"/>
              </a:tabLst>
            </a:pPr>
            <a:r>
              <a:rPr lang="en-US" altLang="zh-CN" sz="2800">
                <a:solidFill>
                  <a:schemeClr val="accent2"/>
                </a:solidFill>
                <a:latin typeface="宋体" panose="02010600030101010101" pitchFamily="2" charset="-122"/>
              </a:rPr>
              <a:t>	mov ah,2</a:t>
            </a:r>
          </a:p>
          <a:p>
            <a:pPr marL="0" indent="0" eaLnBrk="1" hangingPunct="1">
              <a:lnSpc>
                <a:spcPct val="110000"/>
              </a:lnSpc>
              <a:buFont typeface="Wingdings" panose="05000000000000000000" pitchFamily="2" charset="2"/>
              <a:buNone/>
              <a:tabLst>
                <a:tab pos="1520825" algn="l"/>
                <a:tab pos="3810000" algn="l"/>
              </a:tabLst>
            </a:pPr>
            <a:r>
              <a:rPr lang="en-US" altLang="zh-CN" sz="2800">
                <a:solidFill>
                  <a:schemeClr val="accent2"/>
                </a:solidFill>
                <a:latin typeface="宋体" panose="02010600030101010101" pitchFamily="2" charset="-122"/>
              </a:rPr>
              <a:t>	int 21h</a:t>
            </a:r>
          </a:p>
          <a:p>
            <a:pPr marL="0" indent="0" eaLnBrk="1" hangingPunct="1">
              <a:lnSpc>
                <a:spcPct val="110000"/>
              </a:lnSpc>
              <a:buFont typeface="Wingdings" panose="05000000000000000000" pitchFamily="2" charset="2"/>
              <a:buNone/>
              <a:tabLst>
                <a:tab pos="1520825" algn="l"/>
                <a:tab pos="3810000" algn="l"/>
              </a:tabLst>
            </a:pPr>
            <a:r>
              <a:rPr lang="en-US" altLang="zh-CN" sz="2800">
                <a:solidFill>
                  <a:schemeClr val="accent2"/>
                </a:solidFill>
                <a:latin typeface="宋体" panose="02010600030101010101" pitchFamily="2" charset="-122"/>
              </a:rPr>
              <a:t>	mov ax,bx</a:t>
            </a:r>
          </a:p>
          <a:p>
            <a:pPr marL="0" indent="0" eaLnBrk="1" hangingPunct="1">
              <a:lnSpc>
                <a:spcPct val="110000"/>
              </a:lnSpc>
              <a:buFont typeface="Wingdings" panose="05000000000000000000" pitchFamily="2" charset="2"/>
              <a:buNone/>
              <a:tabLst>
                <a:tab pos="1520825" algn="l"/>
                <a:tab pos="3810000" algn="l"/>
              </a:tabLst>
            </a:pPr>
            <a:r>
              <a:rPr lang="en-US" altLang="zh-CN" sz="2800">
                <a:solidFill>
                  <a:schemeClr val="accent2"/>
                </a:solidFill>
                <a:latin typeface="宋体" panose="02010600030101010101" pitchFamily="2" charset="-122"/>
              </a:rPr>
              <a:t>	</a:t>
            </a:r>
            <a:r>
              <a:rPr lang="en-US" altLang="zh-CN" sz="2800">
                <a:solidFill>
                  <a:schemeClr val="tx2"/>
                </a:solidFill>
                <a:latin typeface="宋体" panose="02010600030101010101" pitchFamily="2" charset="-122"/>
              </a:rPr>
              <a:t>neg ax</a:t>
            </a:r>
            <a:r>
              <a:rPr lang="en-US" altLang="zh-CN" sz="2800">
                <a:latin typeface="宋体" panose="02010600030101010101" pitchFamily="2" charset="-122"/>
              </a:rPr>
              <a:t>	;</a:t>
            </a:r>
            <a:r>
              <a:rPr lang="zh-CN" altLang="en-US" sz="2800">
                <a:latin typeface="宋体" panose="02010600030101010101" pitchFamily="2" charset="-122"/>
              </a:rPr>
              <a:t>数据求补（求绝对值）</a:t>
            </a:r>
          </a:p>
          <a:p>
            <a:pPr marL="0" indent="0" eaLnBrk="1" hangingPunct="1">
              <a:lnSpc>
                <a:spcPct val="110000"/>
              </a:lnSpc>
              <a:buFont typeface="Wingdings" panose="05000000000000000000" pitchFamily="2" charset="2"/>
              <a:buNone/>
              <a:tabLst>
                <a:tab pos="1520825" algn="l"/>
                <a:tab pos="3810000" algn="l"/>
              </a:tabLst>
            </a:pPr>
            <a:r>
              <a:rPr lang="en-US" altLang="zh-CN" sz="2800">
                <a:solidFill>
                  <a:schemeClr val="accent2"/>
                </a:solidFill>
                <a:latin typeface="宋体" panose="02010600030101010101" pitchFamily="2" charset="-122"/>
              </a:rPr>
              <a:t>write2:	</a:t>
            </a:r>
            <a:r>
              <a:rPr lang="en-US" altLang="zh-CN" sz="2800">
                <a:solidFill>
                  <a:schemeClr val="tx2"/>
                </a:solidFill>
                <a:latin typeface="宋体" panose="02010600030101010101" pitchFamily="2" charset="-122"/>
              </a:rPr>
              <a:t>mov bx,10</a:t>
            </a:r>
          </a:p>
          <a:p>
            <a:pPr marL="0" indent="0" eaLnBrk="1" hangingPunct="1">
              <a:lnSpc>
                <a:spcPct val="110000"/>
              </a:lnSpc>
              <a:buFont typeface="Wingdings" panose="05000000000000000000" pitchFamily="2" charset="2"/>
              <a:buNone/>
              <a:tabLst>
                <a:tab pos="1520825" algn="l"/>
                <a:tab pos="3810000" algn="l"/>
              </a:tabLst>
            </a:pPr>
            <a:r>
              <a:rPr lang="en-US" altLang="zh-CN" sz="2800">
                <a:solidFill>
                  <a:schemeClr val="tx2"/>
                </a:solidFill>
                <a:latin typeface="宋体" panose="02010600030101010101" pitchFamily="2" charset="-122"/>
              </a:rPr>
              <a:t>	push bx</a:t>
            </a:r>
          </a:p>
          <a:p>
            <a:pPr marL="0" indent="0" eaLnBrk="1" hangingPunct="1">
              <a:lnSpc>
                <a:spcPct val="110000"/>
              </a:lnSpc>
              <a:buFont typeface="Wingdings" panose="05000000000000000000" pitchFamily="2" charset="2"/>
              <a:buNone/>
              <a:tabLst>
                <a:tab pos="1520825" algn="l"/>
                <a:tab pos="3810000" algn="l"/>
              </a:tabLst>
            </a:pPr>
            <a:r>
              <a:rPr lang="en-US" altLang="zh-CN" sz="2800">
                <a:latin typeface="宋体" panose="02010600030101010101" pitchFamily="2" charset="-122"/>
              </a:rPr>
              <a:t>	;10</a:t>
            </a:r>
            <a:r>
              <a:rPr lang="zh-CN" altLang="en-US" sz="2800">
                <a:latin typeface="宋体" panose="02010600030101010101" pitchFamily="2" charset="-122"/>
              </a:rPr>
              <a:t>压入堆栈，作为退出标志</a:t>
            </a:r>
          </a:p>
        </p:txBody>
      </p:sp>
      <p:grpSp>
        <p:nvGrpSpPr>
          <p:cNvPr id="350211" name="组合 350210">
            <a:extLst>
              <a:ext uri="{FF2B5EF4-FFF2-40B4-BE49-F238E27FC236}">
                <a16:creationId xmlns:a16="http://schemas.microsoft.com/office/drawing/2014/main" id="{3BFA9464-A7DC-4C85-8F45-F32DF9CEA7E3}"/>
              </a:ext>
            </a:extLst>
          </p:cNvPr>
          <p:cNvGrpSpPr>
            <a:grpSpLocks/>
          </p:cNvGrpSpPr>
          <p:nvPr/>
        </p:nvGrpSpPr>
        <p:grpSpPr bwMode="auto">
          <a:xfrm>
            <a:off x="177800" y="230188"/>
            <a:ext cx="203200" cy="6503987"/>
            <a:chOff x="112" y="145"/>
            <a:chExt cx="128" cy="4097"/>
          </a:xfrm>
        </p:grpSpPr>
        <p:sp>
          <p:nvSpPr>
            <p:cNvPr id="109585" name="矩形 350211">
              <a:extLst>
                <a:ext uri="{FF2B5EF4-FFF2-40B4-BE49-F238E27FC236}">
                  <a16:creationId xmlns:a16="http://schemas.microsoft.com/office/drawing/2014/main" id="{26EBB2B9-21B0-4E84-A512-1CDA2D815810}"/>
                </a:ext>
              </a:extLst>
            </p:cNvPr>
            <p:cNvSpPr>
              <a:spLocks noChangeArrowheads="1"/>
            </p:cNvSpPr>
            <p:nvPr/>
          </p:nvSpPr>
          <p:spPr bwMode="auto">
            <a:xfrm flipH="1">
              <a:off x="192" y="162"/>
              <a:ext cx="48" cy="4080"/>
            </a:xfrm>
            <a:prstGeom prst="rect">
              <a:avLst/>
            </a:prstGeom>
            <a:gradFill rotWithShape="0">
              <a:gsLst>
                <a:gs pos="0">
                  <a:schemeClr val="bg1"/>
                </a:gs>
                <a:gs pos="100000">
                  <a:schemeClr val="fo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9586" name="矩形 350212">
              <a:extLst>
                <a:ext uri="{FF2B5EF4-FFF2-40B4-BE49-F238E27FC236}">
                  <a16:creationId xmlns:a16="http://schemas.microsoft.com/office/drawing/2014/main" id="{3C6752D1-D89C-4811-88F4-DD1C2A0DAC91}"/>
                </a:ext>
              </a:extLst>
            </p:cNvPr>
            <p:cNvSpPr>
              <a:spLocks noChangeArrowheads="1"/>
            </p:cNvSpPr>
            <p:nvPr/>
          </p:nvSpPr>
          <p:spPr bwMode="auto">
            <a:xfrm>
              <a:off x="112" y="145"/>
              <a:ext cx="48" cy="3941"/>
            </a:xfrm>
            <a:prstGeom prst="rect">
              <a:avLst/>
            </a:prstGeom>
            <a:gradFill rotWithShape="0">
              <a:gsLst>
                <a:gs pos="0">
                  <a:schemeClr val="bg1"/>
                </a:gs>
                <a:gs pos="100000">
                  <a:schemeClr va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latin typeface="Times New Roman" panose="02020603050405020304" pitchFamily="18" charset="0"/>
              </a:endParaRPr>
            </a:p>
          </p:txBody>
        </p:sp>
      </p:grpSp>
      <p:grpSp>
        <p:nvGrpSpPr>
          <p:cNvPr id="350214" name="组合 350213">
            <a:extLst>
              <a:ext uri="{FF2B5EF4-FFF2-40B4-BE49-F238E27FC236}">
                <a16:creationId xmlns:a16="http://schemas.microsoft.com/office/drawing/2014/main" id="{4F793F92-3D93-4F75-AC8C-B31BC66FB6D1}"/>
              </a:ext>
            </a:extLst>
          </p:cNvPr>
          <p:cNvGrpSpPr>
            <a:grpSpLocks/>
          </p:cNvGrpSpPr>
          <p:nvPr/>
        </p:nvGrpSpPr>
        <p:grpSpPr bwMode="auto">
          <a:xfrm>
            <a:off x="8793163" y="220663"/>
            <a:ext cx="198437" cy="6408737"/>
            <a:chOff x="5539" y="139"/>
            <a:chExt cx="125" cy="4037"/>
          </a:xfrm>
        </p:grpSpPr>
        <p:sp>
          <p:nvSpPr>
            <p:cNvPr id="109583" name="矩形 350214">
              <a:extLst>
                <a:ext uri="{FF2B5EF4-FFF2-40B4-BE49-F238E27FC236}">
                  <a16:creationId xmlns:a16="http://schemas.microsoft.com/office/drawing/2014/main" id="{7379DEEF-143B-4953-92FC-0AE0AF6C5EBC}"/>
                </a:ext>
              </a:extLst>
            </p:cNvPr>
            <p:cNvSpPr>
              <a:spLocks noChangeArrowheads="1"/>
            </p:cNvSpPr>
            <p:nvPr/>
          </p:nvSpPr>
          <p:spPr bwMode="auto">
            <a:xfrm rot="10800000" flipH="1" flipV="1">
              <a:off x="5621" y="139"/>
              <a:ext cx="43" cy="3989"/>
            </a:xfrm>
            <a:prstGeom prst="rect">
              <a:avLst/>
            </a:pr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9584" name="矩形 350215">
              <a:extLst>
                <a:ext uri="{FF2B5EF4-FFF2-40B4-BE49-F238E27FC236}">
                  <a16:creationId xmlns:a16="http://schemas.microsoft.com/office/drawing/2014/main" id="{4C5FD3CC-76F5-48F0-B96D-C317B2120AED}"/>
                </a:ext>
              </a:extLst>
            </p:cNvPr>
            <p:cNvSpPr>
              <a:spLocks noChangeArrowheads="1"/>
            </p:cNvSpPr>
            <p:nvPr/>
          </p:nvSpPr>
          <p:spPr bwMode="auto">
            <a:xfrm rot="10800000" flipV="1">
              <a:off x="5539" y="240"/>
              <a:ext cx="49" cy="3936"/>
            </a:xfrm>
            <a:prstGeom prst="rect">
              <a:avLst/>
            </a:pr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350217" name="组合 350216">
            <a:extLst>
              <a:ext uri="{FF2B5EF4-FFF2-40B4-BE49-F238E27FC236}">
                <a16:creationId xmlns:a16="http://schemas.microsoft.com/office/drawing/2014/main" id="{2EC2A237-1FFA-4E72-9C0E-2A4753EFE16F}"/>
              </a:ext>
            </a:extLst>
          </p:cNvPr>
          <p:cNvGrpSpPr>
            <a:grpSpLocks/>
          </p:cNvGrpSpPr>
          <p:nvPr/>
        </p:nvGrpSpPr>
        <p:grpSpPr bwMode="auto">
          <a:xfrm>
            <a:off x="412750" y="6477000"/>
            <a:ext cx="8686800" cy="228600"/>
            <a:chOff x="260" y="4080"/>
            <a:chExt cx="5472" cy="144"/>
          </a:xfrm>
        </p:grpSpPr>
        <p:sp>
          <p:nvSpPr>
            <p:cNvPr id="109581" name="矩形 350217">
              <a:extLst>
                <a:ext uri="{FF2B5EF4-FFF2-40B4-BE49-F238E27FC236}">
                  <a16:creationId xmlns:a16="http://schemas.microsoft.com/office/drawing/2014/main" id="{AF3D680C-0ECF-4DEF-8332-7F85DF4634CC}"/>
                </a:ext>
              </a:extLst>
            </p:cNvPr>
            <p:cNvSpPr>
              <a:spLocks noChangeArrowheads="1"/>
            </p:cNvSpPr>
            <p:nvPr/>
          </p:nvSpPr>
          <p:spPr bwMode="auto">
            <a:xfrm rot="5400000" flipV="1">
              <a:off x="2972" y="1368"/>
              <a:ext cx="48" cy="5472"/>
            </a:xfrm>
            <a:prstGeom prst="rect">
              <a:avLst/>
            </a:prstGeom>
            <a:gradFill rotWithShape="0">
              <a:gsLst>
                <a:gs pos="0">
                  <a:schemeClr val="bg1"/>
                </a:gs>
                <a:gs pos="100000">
                  <a:schemeClr val="accent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9582" name="矩形 350218">
              <a:extLst>
                <a:ext uri="{FF2B5EF4-FFF2-40B4-BE49-F238E27FC236}">
                  <a16:creationId xmlns:a16="http://schemas.microsoft.com/office/drawing/2014/main" id="{1BC49976-2C08-43EB-A643-A83A1F2ADCD4}"/>
                </a:ext>
              </a:extLst>
            </p:cNvPr>
            <p:cNvSpPr>
              <a:spLocks noChangeArrowheads="1"/>
            </p:cNvSpPr>
            <p:nvPr/>
          </p:nvSpPr>
          <p:spPr bwMode="auto">
            <a:xfrm rot="5400000" flipV="1">
              <a:off x="2913" y="1521"/>
              <a:ext cx="48" cy="5355"/>
            </a:xfrm>
            <a:prstGeom prst="rect">
              <a:avLst/>
            </a:prstGeom>
            <a:gradFill rotWithShape="0">
              <a:gsLst>
                <a:gs pos="0">
                  <a:schemeClr val="bg1"/>
                </a:gs>
                <a:gs pos="100000">
                  <a:schemeClr val="hlink"/>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350220" name="组合 350219">
            <a:extLst>
              <a:ext uri="{FF2B5EF4-FFF2-40B4-BE49-F238E27FC236}">
                <a16:creationId xmlns:a16="http://schemas.microsoft.com/office/drawing/2014/main" id="{69DC6883-79B3-4E8D-BBF9-A680C5676F71}"/>
              </a:ext>
            </a:extLst>
          </p:cNvPr>
          <p:cNvGrpSpPr>
            <a:grpSpLocks/>
          </p:cNvGrpSpPr>
          <p:nvPr/>
        </p:nvGrpSpPr>
        <p:grpSpPr bwMode="auto">
          <a:xfrm>
            <a:off x="76200" y="176213"/>
            <a:ext cx="8745538" cy="161925"/>
            <a:chOff x="48" y="111"/>
            <a:chExt cx="5509" cy="102"/>
          </a:xfrm>
        </p:grpSpPr>
        <p:sp>
          <p:nvSpPr>
            <p:cNvPr id="109579" name="矩形 350220">
              <a:extLst>
                <a:ext uri="{FF2B5EF4-FFF2-40B4-BE49-F238E27FC236}">
                  <a16:creationId xmlns:a16="http://schemas.microsoft.com/office/drawing/2014/main" id="{43E58DF2-C195-4016-AAF4-C501098EB6F0}"/>
                </a:ext>
              </a:extLst>
            </p:cNvPr>
            <p:cNvSpPr>
              <a:spLocks noChangeArrowheads="1"/>
            </p:cNvSpPr>
            <p:nvPr/>
          </p:nvSpPr>
          <p:spPr bwMode="auto">
            <a:xfrm rot="5400000" flipV="1">
              <a:off x="2852" y="-2492"/>
              <a:ext cx="37" cy="5371"/>
            </a:xfrm>
            <a:prstGeom prst="rect">
              <a:avLst/>
            </a:prstGeom>
            <a:gradFill rotWithShape="0">
              <a:gsLst>
                <a:gs pos="0">
                  <a:schemeClr va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9580" name="矩形 350221">
              <a:extLst>
                <a:ext uri="{FF2B5EF4-FFF2-40B4-BE49-F238E27FC236}">
                  <a16:creationId xmlns:a16="http://schemas.microsoft.com/office/drawing/2014/main" id="{C609CF6D-20DB-45D8-B1D5-0FD8841BBF66}"/>
                </a:ext>
              </a:extLst>
            </p:cNvPr>
            <p:cNvSpPr>
              <a:spLocks noChangeArrowheads="1"/>
            </p:cNvSpPr>
            <p:nvPr/>
          </p:nvSpPr>
          <p:spPr bwMode="auto">
            <a:xfrm rot="5400000" flipV="1">
              <a:off x="2783" y="-2625"/>
              <a:ext cx="38" cy="5509"/>
            </a:xfrm>
            <a:prstGeom prst="rect">
              <a:avLst/>
            </a:prstGeom>
            <a:gradFill rotWithShape="0">
              <a:gsLst>
                <a:gs pos="0">
                  <a:schemeClr val="accent1"/>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109575" name="标题 350222">
            <a:extLst>
              <a:ext uri="{FF2B5EF4-FFF2-40B4-BE49-F238E27FC236}">
                <a16:creationId xmlns:a16="http://schemas.microsoft.com/office/drawing/2014/main" id="{3CE1B5C9-9799-444B-A86F-A4F58F21A101}"/>
              </a:ext>
            </a:extLst>
          </p:cNvPr>
          <p:cNvSpPr>
            <a:spLocks noGrp="1" noChangeArrowheads="1"/>
          </p:cNvSpPr>
          <p:nvPr>
            <p:ph type="title"/>
          </p:nvPr>
        </p:nvSpPr>
        <p:spPr>
          <a:xfrm>
            <a:off x="5929313" y="349250"/>
            <a:ext cx="2819400" cy="390525"/>
          </a:xfrm>
          <a:ln>
            <a:solidFill>
              <a:schemeClr val="folHlink"/>
            </a:solidFill>
            <a:miter lim="800000"/>
            <a:headEnd/>
            <a:tailEnd/>
          </a:ln>
        </p:spPr>
        <p:txBody>
          <a:bodyPr/>
          <a:lstStyle/>
          <a:p>
            <a:pPr eaLnBrk="1" hangingPunct="1"/>
            <a:r>
              <a:rPr lang="zh-CN" altLang="en-US" sz="2400">
                <a:latin typeface="黑体" panose="02010609060101010101" pitchFamily="49" charset="-122"/>
              </a:rPr>
              <a:t>例题</a:t>
            </a:r>
            <a:r>
              <a:rPr lang="en-US" altLang="zh-CN" sz="2400">
                <a:latin typeface="黑体" panose="02010609060101010101" pitchFamily="49" charset="-122"/>
              </a:rPr>
              <a:t>4.19</a:t>
            </a:r>
            <a:r>
              <a:rPr lang="zh-CN" altLang="en-US" sz="2400">
                <a:latin typeface="黑体" panose="02010609060101010101" pitchFamily="49" charset="-122"/>
              </a:rPr>
              <a:t>－</a:t>
            </a:r>
            <a:r>
              <a:rPr lang="en-US" altLang="zh-CN" sz="2400">
                <a:latin typeface="黑体" panose="02010609060101010101" pitchFamily="49" charset="-122"/>
              </a:rPr>
              <a:t>3/5</a:t>
            </a:r>
          </a:p>
        </p:txBody>
      </p:sp>
      <p:pic>
        <p:nvPicPr>
          <p:cNvPr id="109576" name="图片 350223" descr="5">
            <a:hlinkClick r:id="" action="ppaction://hlinkshowjump?jump=nextslide"/>
            <a:extLst>
              <a:ext uri="{FF2B5EF4-FFF2-40B4-BE49-F238E27FC236}">
                <a16:creationId xmlns:a16="http://schemas.microsoft.com/office/drawing/2014/main" id="{E6DF39EC-8173-4390-A548-8140B8C70E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00" y="6286500"/>
            <a:ext cx="5715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9577" name="图片 350224" descr="6">
            <a:hlinkClick r:id="" action="ppaction://hlinkshowjump?jump=previousslide"/>
            <a:extLst>
              <a:ext uri="{FF2B5EF4-FFF2-40B4-BE49-F238E27FC236}">
                <a16:creationId xmlns:a16="http://schemas.microsoft.com/office/drawing/2014/main" id="{47EC7422-6041-40BC-AC48-3F0BEDDF21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86500"/>
            <a:ext cx="5715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78" name="矩形 350227" descr="041">
            <a:hlinkClick r:id="rId4" action="ppaction://hlinksldjump" highlightClick="1"/>
            <a:extLst>
              <a:ext uri="{FF2B5EF4-FFF2-40B4-BE49-F238E27FC236}">
                <a16:creationId xmlns:a16="http://schemas.microsoft.com/office/drawing/2014/main" id="{59D3E977-5625-48C2-ACD7-5005D04ED818}"/>
              </a:ext>
            </a:extLst>
          </p:cNvPr>
          <p:cNvSpPr>
            <a:spLocks noChangeArrowheads="1"/>
          </p:cNvSpPr>
          <p:nvPr/>
        </p:nvSpPr>
        <p:spPr bwMode="auto">
          <a:xfrm>
            <a:off x="7110413" y="2852738"/>
            <a:ext cx="1565275" cy="398462"/>
          </a:xfrm>
          <a:prstGeom prst="rect">
            <a:avLst/>
          </a:prstGeom>
          <a:blipFill dpi="0" rotWithShape="0">
            <a:blip r:embed="rId5"/>
            <a:srcRect/>
            <a:stretch>
              <a:fillRect/>
            </a:stretch>
          </a:blipFill>
          <a:ln w="38100" cmpd="dbl">
            <a:solidFill>
              <a:srgbClr val="FFCC66"/>
            </a:solidFill>
            <a:miter lim="800000"/>
            <a:headEnd/>
            <a:tailEnd/>
          </a:ln>
          <a:effectLst>
            <a:outerShdw dist="45791" dir="2021404" algn="ctr" rotWithShape="0">
              <a:schemeClr val="folHlink"/>
            </a:outerShdw>
          </a:effec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spcBef>
                <a:spcPct val="20000"/>
              </a:spcBef>
              <a:buClr>
                <a:schemeClr val="accent2"/>
              </a:buClr>
              <a:buSzPct val="90000"/>
            </a:pPr>
            <a:r>
              <a:rPr lang="zh-CN" altLang="en-US">
                <a:solidFill>
                  <a:schemeClr val="accent2"/>
                </a:solidFill>
                <a:latin typeface="隶书" panose="02010509060101010101" pitchFamily="49" charset="-122"/>
                <a:ea typeface="隶书" panose="02010509060101010101" pitchFamily="49" charset="-122"/>
              </a:rPr>
              <a:t>转换算法</a:t>
            </a:r>
            <a:endParaRPr lang="zh-CN" altLang="en-US">
              <a:solidFill>
                <a:schemeClr val="accent2"/>
              </a:solidFill>
              <a:latin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afterEffect">
                                  <p:stCondLst>
                                    <p:cond delay="0"/>
                                  </p:stCondLst>
                                  <p:childTnLst>
                                    <p:set>
                                      <p:cBhvr>
                                        <p:cTn id="6" dur="1" fill="hold">
                                          <p:stCondLst>
                                            <p:cond delay="0"/>
                                          </p:stCondLst>
                                        </p:cTn>
                                        <p:tgtEl>
                                          <p:spTgt spid="350211"/>
                                        </p:tgtEl>
                                        <p:attrNameLst>
                                          <p:attrName>style.visibility</p:attrName>
                                        </p:attrNameLst>
                                      </p:cBhvr>
                                      <p:to>
                                        <p:strVal val="visible"/>
                                      </p:to>
                                    </p:set>
                                    <p:anim calcmode="lin" valueType="num">
                                      <p:cBhvr additive="base">
                                        <p:cTn id="7" dur="500" fill="hold"/>
                                        <p:tgtEl>
                                          <p:spTgt spid="350211"/>
                                        </p:tgtEl>
                                        <p:attrNameLst>
                                          <p:attrName>ppt_x</p:attrName>
                                        </p:attrNameLst>
                                      </p:cBhvr>
                                      <p:tavLst>
                                        <p:tav tm="0">
                                          <p:val>
                                            <p:strVal val="#ppt_x"/>
                                          </p:val>
                                        </p:tav>
                                        <p:tav tm="100000">
                                          <p:val>
                                            <p:strVal val="#ppt_x"/>
                                          </p:val>
                                        </p:tav>
                                      </p:tavLst>
                                    </p:anim>
                                    <p:anim calcmode="lin" valueType="num">
                                      <p:cBhvr additive="base">
                                        <p:cTn id="8" dur="500" fill="hold"/>
                                        <p:tgtEl>
                                          <p:spTgt spid="350211"/>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350217"/>
                                        </p:tgtEl>
                                        <p:attrNameLst>
                                          <p:attrName>style.visibility</p:attrName>
                                        </p:attrNameLst>
                                      </p:cBhvr>
                                      <p:to>
                                        <p:strVal val="visible"/>
                                      </p:to>
                                    </p:set>
                                    <p:anim calcmode="lin" valueType="num">
                                      <p:cBhvr additive="base">
                                        <p:cTn id="12" dur="500" fill="hold"/>
                                        <p:tgtEl>
                                          <p:spTgt spid="350217"/>
                                        </p:tgtEl>
                                        <p:attrNameLst>
                                          <p:attrName>ppt_x</p:attrName>
                                        </p:attrNameLst>
                                      </p:cBhvr>
                                      <p:tavLst>
                                        <p:tav tm="0">
                                          <p:val>
                                            <p:strVal val="0-#ppt_w/2"/>
                                          </p:val>
                                        </p:tav>
                                        <p:tav tm="100000">
                                          <p:val>
                                            <p:strVal val="#ppt_x"/>
                                          </p:val>
                                        </p:tav>
                                      </p:tavLst>
                                    </p:anim>
                                    <p:anim calcmode="lin" valueType="num">
                                      <p:cBhvr additive="base">
                                        <p:cTn id="13" dur="500" fill="hold"/>
                                        <p:tgtEl>
                                          <p:spTgt spid="350217"/>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4" fill="hold" nodeType="afterEffect">
                                  <p:stCondLst>
                                    <p:cond delay="0"/>
                                  </p:stCondLst>
                                  <p:childTnLst>
                                    <p:set>
                                      <p:cBhvr>
                                        <p:cTn id="16" dur="1" fill="hold">
                                          <p:stCondLst>
                                            <p:cond delay="0"/>
                                          </p:stCondLst>
                                        </p:cTn>
                                        <p:tgtEl>
                                          <p:spTgt spid="350214"/>
                                        </p:tgtEl>
                                        <p:attrNameLst>
                                          <p:attrName>style.visibility</p:attrName>
                                        </p:attrNameLst>
                                      </p:cBhvr>
                                      <p:to>
                                        <p:strVal val="visible"/>
                                      </p:to>
                                    </p:set>
                                    <p:anim calcmode="lin" valueType="num">
                                      <p:cBhvr additive="base">
                                        <p:cTn id="17" dur="500" fill="hold"/>
                                        <p:tgtEl>
                                          <p:spTgt spid="350214"/>
                                        </p:tgtEl>
                                        <p:attrNameLst>
                                          <p:attrName>ppt_x</p:attrName>
                                        </p:attrNameLst>
                                      </p:cBhvr>
                                      <p:tavLst>
                                        <p:tav tm="0">
                                          <p:val>
                                            <p:strVal val="#ppt_x"/>
                                          </p:val>
                                        </p:tav>
                                        <p:tav tm="100000">
                                          <p:val>
                                            <p:strVal val="#ppt_x"/>
                                          </p:val>
                                        </p:tav>
                                      </p:tavLst>
                                    </p:anim>
                                    <p:anim calcmode="lin" valueType="num">
                                      <p:cBhvr additive="base">
                                        <p:cTn id="18" dur="500" fill="hold"/>
                                        <p:tgtEl>
                                          <p:spTgt spid="350214"/>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2" fill="hold" nodeType="afterEffect">
                                  <p:stCondLst>
                                    <p:cond delay="0"/>
                                  </p:stCondLst>
                                  <p:childTnLst>
                                    <p:set>
                                      <p:cBhvr>
                                        <p:cTn id="21" dur="1" fill="hold">
                                          <p:stCondLst>
                                            <p:cond delay="0"/>
                                          </p:stCondLst>
                                        </p:cTn>
                                        <p:tgtEl>
                                          <p:spTgt spid="350220"/>
                                        </p:tgtEl>
                                        <p:attrNameLst>
                                          <p:attrName>style.visibility</p:attrName>
                                        </p:attrNameLst>
                                      </p:cBhvr>
                                      <p:to>
                                        <p:strVal val="visible"/>
                                      </p:to>
                                    </p:set>
                                    <p:anim calcmode="lin" valueType="num">
                                      <p:cBhvr additive="base">
                                        <p:cTn id="22" dur="500" fill="hold"/>
                                        <p:tgtEl>
                                          <p:spTgt spid="350220"/>
                                        </p:tgtEl>
                                        <p:attrNameLst>
                                          <p:attrName>ppt_x</p:attrName>
                                        </p:attrNameLst>
                                      </p:cBhvr>
                                      <p:tavLst>
                                        <p:tav tm="0">
                                          <p:val>
                                            <p:strVal val="1+#ppt_w/2"/>
                                          </p:val>
                                        </p:tav>
                                        <p:tav tm="100000">
                                          <p:val>
                                            <p:strVal val="#ppt_x"/>
                                          </p:val>
                                        </p:tav>
                                      </p:tavLst>
                                    </p:anim>
                                    <p:anim calcmode="lin" valueType="num">
                                      <p:cBhvr additive="base">
                                        <p:cTn id="23" dur="500" fill="hold"/>
                                        <p:tgtEl>
                                          <p:spTgt spid="3502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0594" name="文本占位符 351233">
            <a:extLst>
              <a:ext uri="{FF2B5EF4-FFF2-40B4-BE49-F238E27FC236}">
                <a16:creationId xmlns:a16="http://schemas.microsoft.com/office/drawing/2014/main" id="{2CC0304D-62DA-43EB-9F6D-01D7696FD883}"/>
              </a:ext>
            </a:extLst>
          </p:cNvPr>
          <p:cNvSpPr>
            <a:spLocks noGrp="1" noChangeArrowheads="1"/>
          </p:cNvSpPr>
          <p:nvPr>
            <p:ph type="body" idx="1"/>
          </p:nvPr>
        </p:nvSpPr>
        <p:spPr>
          <a:xfrm>
            <a:off x="533400" y="914400"/>
            <a:ext cx="8153400" cy="5562600"/>
          </a:xfrm>
        </p:spPr>
        <p:txBody>
          <a:bodyPr/>
          <a:lstStyle/>
          <a:p>
            <a:pPr marL="0" indent="0" eaLnBrk="1" hangingPunct="1">
              <a:lnSpc>
                <a:spcPct val="80000"/>
              </a:lnSpc>
              <a:buFont typeface="Wingdings" panose="05000000000000000000" pitchFamily="2" charset="2"/>
              <a:buNone/>
              <a:tabLst>
                <a:tab pos="1520825" algn="l"/>
                <a:tab pos="3810000" algn="l"/>
              </a:tabLst>
            </a:pPr>
            <a:r>
              <a:rPr lang="en-US" altLang="zh-CN" sz="2800">
                <a:solidFill>
                  <a:schemeClr val="accent2"/>
                </a:solidFill>
                <a:latin typeface="宋体" panose="02010600030101010101" pitchFamily="2" charset="-122"/>
              </a:rPr>
              <a:t>write3:	cmp ax,0	</a:t>
            </a:r>
            <a:r>
              <a:rPr lang="en-US" altLang="zh-CN" sz="2800">
                <a:latin typeface="宋体" panose="02010600030101010101" pitchFamily="2" charset="-122"/>
              </a:rPr>
              <a:t>;</a:t>
            </a:r>
            <a:r>
              <a:rPr lang="zh-CN" altLang="en-US" sz="2800">
                <a:latin typeface="宋体" panose="02010600030101010101" pitchFamily="2" charset="-122"/>
              </a:rPr>
              <a:t>数据（商）为零</a:t>
            </a:r>
          </a:p>
          <a:p>
            <a:pPr marL="0" indent="0" eaLnBrk="1" hangingPunct="1">
              <a:lnSpc>
                <a:spcPct val="80000"/>
              </a:lnSpc>
              <a:buFont typeface="Wingdings" panose="05000000000000000000" pitchFamily="2" charset="2"/>
              <a:buNone/>
              <a:tabLst>
                <a:tab pos="1520825" algn="l"/>
                <a:tab pos="3810000" algn="l"/>
              </a:tabLst>
            </a:pPr>
            <a:r>
              <a:rPr lang="zh-CN" altLang="en-US" sz="2800">
                <a:solidFill>
                  <a:schemeClr val="accent2"/>
                </a:solidFill>
                <a:latin typeface="宋体" panose="02010600030101010101" pitchFamily="2" charset="-122"/>
              </a:rPr>
              <a:t>	</a:t>
            </a:r>
            <a:r>
              <a:rPr lang="en-US" altLang="zh-CN" sz="2800">
                <a:solidFill>
                  <a:schemeClr val="accent2"/>
                </a:solidFill>
                <a:latin typeface="宋体" panose="02010600030101010101" pitchFamily="2" charset="-122"/>
              </a:rPr>
              <a:t>jz write4</a:t>
            </a:r>
            <a:r>
              <a:rPr lang="en-US" altLang="zh-CN" sz="2800">
                <a:latin typeface="宋体" panose="02010600030101010101" pitchFamily="2" charset="-122"/>
              </a:rPr>
              <a:t>	;</a:t>
            </a:r>
            <a:r>
              <a:rPr lang="zh-CN" altLang="en-US" sz="2800">
                <a:latin typeface="宋体" panose="02010600030101010101" pitchFamily="2" charset="-122"/>
              </a:rPr>
              <a:t>转向显示</a:t>
            </a:r>
          </a:p>
          <a:p>
            <a:pPr marL="0" indent="0" eaLnBrk="1" hangingPunct="1">
              <a:lnSpc>
                <a:spcPct val="80000"/>
              </a:lnSpc>
              <a:buFont typeface="Wingdings" panose="05000000000000000000" pitchFamily="2" charset="2"/>
              <a:buNone/>
              <a:tabLst>
                <a:tab pos="1520825" algn="l"/>
                <a:tab pos="3810000" algn="l"/>
              </a:tabLst>
            </a:pPr>
            <a:r>
              <a:rPr lang="zh-CN" altLang="en-US" sz="2800">
                <a:solidFill>
                  <a:schemeClr val="accent2"/>
                </a:solidFill>
                <a:latin typeface="宋体" panose="02010600030101010101" pitchFamily="2" charset="-122"/>
              </a:rPr>
              <a:t>	</a:t>
            </a:r>
            <a:r>
              <a:rPr lang="en-US" altLang="zh-CN" sz="2800">
                <a:solidFill>
                  <a:schemeClr val="accent2"/>
                </a:solidFill>
                <a:latin typeface="宋体" panose="02010600030101010101" pitchFamily="2" charset="-122"/>
              </a:rPr>
              <a:t>sub dx,dx</a:t>
            </a:r>
            <a:r>
              <a:rPr lang="en-US" altLang="zh-CN" sz="2800">
                <a:latin typeface="宋体" panose="02010600030101010101" pitchFamily="2" charset="-122"/>
              </a:rPr>
              <a:t>	;</a:t>
            </a:r>
            <a:r>
              <a:rPr lang="zh-CN" altLang="en-US" sz="2800">
                <a:latin typeface="宋体" panose="02010600030101010101" pitchFamily="2" charset="-122"/>
              </a:rPr>
              <a:t>扩展被除数</a:t>
            </a:r>
            <a:r>
              <a:rPr lang="en-US" altLang="zh-CN" sz="2800">
                <a:latin typeface="宋体" panose="02010600030101010101" pitchFamily="2" charset="-122"/>
              </a:rPr>
              <a:t>DX.AX</a:t>
            </a:r>
          </a:p>
          <a:p>
            <a:pPr marL="0" indent="0" eaLnBrk="1" hangingPunct="1">
              <a:lnSpc>
                <a:spcPct val="80000"/>
              </a:lnSpc>
              <a:buFont typeface="Wingdings" panose="05000000000000000000" pitchFamily="2" charset="2"/>
              <a:buNone/>
              <a:tabLst>
                <a:tab pos="1520825" algn="l"/>
                <a:tab pos="3810000" algn="l"/>
              </a:tabLst>
            </a:pPr>
            <a:r>
              <a:rPr lang="en-US" altLang="zh-CN" sz="2800">
                <a:solidFill>
                  <a:schemeClr val="accent2"/>
                </a:solidFill>
                <a:latin typeface="宋体" panose="02010600030101010101" pitchFamily="2" charset="-122"/>
              </a:rPr>
              <a:t>	div bx</a:t>
            </a:r>
            <a:r>
              <a:rPr lang="en-US" altLang="zh-CN" sz="2800">
                <a:latin typeface="宋体" panose="02010600030101010101" pitchFamily="2" charset="-122"/>
              </a:rPr>
              <a:t>	;</a:t>
            </a:r>
            <a:r>
              <a:rPr lang="zh-CN" altLang="en-US" sz="2800">
                <a:latin typeface="宋体" panose="02010600030101010101" pitchFamily="2" charset="-122"/>
              </a:rPr>
              <a:t>数据除以</a:t>
            </a:r>
            <a:r>
              <a:rPr lang="en-US" altLang="zh-CN" sz="2800">
                <a:latin typeface="宋体" panose="02010600030101010101" pitchFamily="2" charset="-122"/>
              </a:rPr>
              <a:t>10</a:t>
            </a:r>
            <a:r>
              <a:rPr lang="zh-CN" altLang="en-US" sz="2800">
                <a:latin typeface="宋体" panose="02010600030101010101" pitchFamily="2" charset="-122"/>
              </a:rPr>
              <a:t>：</a:t>
            </a:r>
            <a:r>
              <a:rPr lang="en-US" altLang="zh-CN" sz="2800">
                <a:latin typeface="宋体" panose="02010600030101010101" pitchFamily="2" charset="-122"/>
              </a:rPr>
              <a:t>DX.AX÷10</a:t>
            </a:r>
          </a:p>
          <a:p>
            <a:pPr marL="0" indent="0" eaLnBrk="1" hangingPunct="1">
              <a:lnSpc>
                <a:spcPct val="80000"/>
              </a:lnSpc>
              <a:buFont typeface="Wingdings" panose="05000000000000000000" pitchFamily="2" charset="2"/>
              <a:buNone/>
              <a:tabLst>
                <a:tab pos="1520825" algn="l"/>
                <a:tab pos="3810000" algn="l"/>
              </a:tabLst>
            </a:pPr>
            <a:r>
              <a:rPr lang="en-US" altLang="zh-CN" sz="2800">
                <a:solidFill>
                  <a:schemeClr val="accent2"/>
                </a:solidFill>
                <a:latin typeface="宋体" panose="02010600030101010101" pitchFamily="2" charset="-122"/>
              </a:rPr>
              <a:t>	add dl,30h</a:t>
            </a:r>
          </a:p>
          <a:p>
            <a:pPr marL="0" indent="0" eaLnBrk="1" hangingPunct="1">
              <a:lnSpc>
                <a:spcPct val="80000"/>
              </a:lnSpc>
              <a:buFont typeface="Wingdings" panose="05000000000000000000" pitchFamily="2" charset="2"/>
              <a:buNone/>
              <a:tabLst>
                <a:tab pos="1520825" algn="l"/>
                <a:tab pos="3810000" algn="l"/>
              </a:tabLst>
            </a:pPr>
            <a:r>
              <a:rPr lang="en-US" altLang="zh-CN" sz="2800">
                <a:solidFill>
                  <a:schemeClr val="accent2"/>
                </a:solidFill>
                <a:latin typeface="宋体" panose="02010600030101010101" pitchFamily="2" charset="-122"/>
              </a:rPr>
              <a:t>	</a:t>
            </a:r>
            <a:r>
              <a:rPr lang="en-US" altLang="zh-CN" sz="2800">
                <a:latin typeface="宋体" panose="02010600030101010101" pitchFamily="2" charset="-122"/>
              </a:rPr>
              <a:t>;</a:t>
            </a:r>
            <a:r>
              <a:rPr lang="zh-CN" altLang="en-US" sz="2800">
                <a:latin typeface="宋体" panose="02010600030101010101" pitchFamily="2" charset="-122"/>
              </a:rPr>
              <a:t>余数（</a:t>
            </a:r>
            <a:r>
              <a:rPr lang="en-US" altLang="zh-CN" sz="2800">
                <a:latin typeface="宋体" panose="02010600030101010101" pitchFamily="2" charset="-122"/>
              </a:rPr>
              <a:t>0</a:t>
            </a:r>
            <a:r>
              <a:rPr lang="zh-CN" altLang="en-US" sz="2800">
                <a:latin typeface="宋体" panose="02010600030101010101" pitchFamily="2" charset="-122"/>
              </a:rPr>
              <a:t>～</a:t>
            </a:r>
            <a:r>
              <a:rPr lang="en-US" altLang="zh-CN" sz="2800">
                <a:latin typeface="宋体" panose="02010600030101010101" pitchFamily="2" charset="-122"/>
              </a:rPr>
              <a:t>9</a:t>
            </a:r>
            <a:r>
              <a:rPr lang="zh-CN" altLang="en-US" sz="2800">
                <a:latin typeface="宋体" panose="02010600030101010101" pitchFamily="2" charset="-122"/>
              </a:rPr>
              <a:t>）转换为</a:t>
            </a:r>
            <a:r>
              <a:rPr lang="en-US" altLang="zh-CN" sz="2800">
                <a:latin typeface="宋体" panose="02010600030101010101" pitchFamily="2" charset="-122"/>
              </a:rPr>
              <a:t>ASCII</a:t>
            </a:r>
            <a:r>
              <a:rPr lang="zh-CN" altLang="en-US" sz="2800">
                <a:latin typeface="宋体" panose="02010600030101010101" pitchFamily="2" charset="-122"/>
              </a:rPr>
              <a:t>码</a:t>
            </a:r>
          </a:p>
          <a:p>
            <a:pPr marL="0" indent="0" eaLnBrk="1" hangingPunct="1">
              <a:lnSpc>
                <a:spcPct val="80000"/>
              </a:lnSpc>
              <a:buFont typeface="Wingdings" panose="05000000000000000000" pitchFamily="2" charset="2"/>
              <a:buNone/>
              <a:tabLst>
                <a:tab pos="1520825" algn="l"/>
                <a:tab pos="3810000" algn="l"/>
              </a:tabLst>
            </a:pPr>
            <a:r>
              <a:rPr lang="zh-CN" altLang="en-US" sz="2800">
                <a:solidFill>
                  <a:schemeClr val="accent2"/>
                </a:solidFill>
                <a:latin typeface="宋体" panose="02010600030101010101" pitchFamily="2" charset="-122"/>
              </a:rPr>
              <a:t>	</a:t>
            </a:r>
            <a:r>
              <a:rPr lang="en-US" altLang="zh-CN" sz="2800">
                <a:solidFill>
                  <a:schemeClr val="tx2"/>
                </a:solidFill>
                <a:latin typeface="宋体" panose="02010600030101010101" pitchFamily="2" charset="-122"/>
              </a:rPr>
              <a:t>push dx</a:t>
            </a:r>
          </a:p>
          <a:p>
            <a:pPr marL="0" indent="0" eaLnBrk="1" hangingPunct="1">
              <a:lnSpc>
                <a:spcPct val="80000"/>
              </a:lnSpc>
              <a:buFont typeface="Wingdings" panose="05000000000000000000" pitchFamily="2" charset="2"/>
              <a:buNone/>
              <a:tabLst>
                <a:tab pos="1520825" algn="l"/>
                <a:tab pos="3810000" algn="l"/>
              </a:tabLst>
            </a:pPr>
            <a:r>
              <a:rPr lang="en-US" altLang="zh-CN" sz="2800">
                <a:solidFill>
                  <a:schemeClr val="tx2"/>
                </a:solidFill>
                <a:latin typeface="宋体" panose="02010600030101010101" pitchFamily="2" charset="-122"/>
              </a:rPr>
              <a:t>	;</a:t>
            </a:r>
            <a:r>
              <a:rPr lang="zh-CN" altLang="en-US" sz="2800">
                <a:solidFill>
                  <a:schemeClr val="tx2"/>
                </a:solidFill>
                <a:latin typeface="宋体" panose="02010600030101010101" pitchFamily="2" charset="-122"/>
              </a:rPr>
              <a:t>数据各位先低位后高位压入堆栈</a:t>
            </a:r>
          </a:p>
          <a:p>
            <a:pPr marL="0" indent="0" eaLnBrk="1" hangingPunct="1">
              <a:lnSpc>
                <a:spcPct val="80000"/>
              </a:lnSpc>
              <a:buFont typeface="Wingdings" panose="05000000000000000000" pitchFamily="2" charset="2"/>
              <a:buNone/>
              <a:tabLst>
                <a:tab pos="1520825" algn="l"/>
                <a:tab pos="3810000" algn="l"/>
              </a:tabLst>
            </a:pPr>
            <a:r>
              <a:rPr lang="zh-CN" altLang="en-US" sz="2800">
                <a:solidFill>
                  <a:schemeClr val="accent2"/>
                </a:solidFill>
                <a:latin typeface="宋体" panose="02010600030101010101" pitchFamily="2" charset="-122"/>
              </a:rPr>
              <a:t>	</a:t>
            </a:r>
            <a:r>
              <a:rPr lang="en-US" altLang="zh-CN" sz="2800">
                <a:solidFill>
                  <a:schemeClr val="accent2"/>
                </a:solidFill>
                <a:latin typeface="宋体" panose="02010600030101010101" pitchFamily="2" charset="-122"/>
              </a:rPr>
              <a:t>jmp write3</a:t>
            </a:r>
          </a:p>
          <a:p>
            <a:pPr marL="0" indent="0" eaLnBrk="1" hangingPunct="1">
              <a:lnSpc>
                <a:spcPct val="80000"/>
              </a:lnSpc>
              <a:buFont typeface="Wingdings" panose="05000000000000000000" pitchFamily="2" charset="2"/>
              <a:buNone/>
              <a:tabLst>
                <a:tab pos="1520825" algn="l"/>
                <a:tab pos="3810000" algn="l"/>
              </a:tabLst>
            </a:pPr>
            <a:r>
              <a:rPr lang="en-US" altLang="zh-CN" sz="2800">
                <a:solidFill>
                  <a:schemeClr val="accent2"/>
                </a:solidFill>
                <a:latin typeface="宋体" panose="02010600030101010101" pitchFamily="2" charset="-122"/>
              </a:rPr>
              <a:t>write4:	</a:t>
            </a:r>
            <a:r>
              <a:rPr lang="en-US" altLang="zh-CN" sz="2800">
                <a:solidFill>
                  <a:schemeClr val="tx2"/>
                </a:solidFill>
                <a:latin typeface="宋体" panose="02010600030101010101" pitchFamily="2" charset="-122"/>
              </a:rPr>
              <a:t>pop dx</a:t>
            </a:r>
          </a:p>
          <a:p>
            <a:pPr marL="0" indent="0" eaLnBrk="1" hangingPunct="1">
              <a:lnSpc>
                <a:spcPct val="80000"/>
              </a:lnSpc>
              <a:buFont typeface="Wingdings" panose="05000000000000000000" pitchFamily="2" charset="2"/>
              <a:buNone/>
              <a:tabLst>
                <a:tab pos="1520825" algn="l"/>
                <a:tab pos="3810000" algn="l"/>
              </a:tabLst>
            </a:pPr>
            <a:r>
              <a:rPr lang="en-US" altLang="zh-CN" sz="2800">
                <a:solidFill>
                  <a:schemeClr val="accent2"/>
                </a:solidFill>
                <a:latin typeface="宋体" panose="02010600030101010101" pitchFamily="2" charset="-122"/>
              </a:rPr>
              <a:t>	</a:t>
            </a:r>
            <a:r>
              <a:rPr lang="en-US" altLang="zh-CN" sz="2800">
                <a:solidFill>
                  <a:schemeClr val="tx2"/>
                </a:solidFill>
                <a:latin typeface="宋体" panose="02010600030101010101" pitchFamily="2" charset="-122"/>
              </a:rPr>
              <a:t>;</a:t>
            </a:r>
            <a:r>
              <a:rPr lang="zh-CN" altLang="en-US" sz="2800">
                <a:solidFill>
                  <a:schemeClr val="tx2"/>
                </a:solidFill>
                <a:latin typeface="宋体" panose="02010600030101010101" pitchFamily="2" charset="-122"/>
              </a:rPr>
              <a:t>数据各位先高位后低位弹出堆栈</a:t>
            </a:r>
          </a:p>
          <a:p>
            <a:pPr marL="0" indent="0" eaLnBrk="1" hangingPunct="1">
              <a:lnSpc>
                <a:spcPct val="80000"/>
              </a:lnSpc>
              <a:buFont typeface="Wingdings" panose="05000000000000000000" pitchFamily="2" charset="2"/>
              <a:buNone/>
              <a:tabLst>
                <a:tab pos="1520825" algn="l"/>
                <a:tab pos="3810000" algn="l"/>
              </a:tabLst>
            </a:pPr>
            <a:r>
              <a:rPr lang="zh-CN" altLang="en-US" sz="2800">
                <a:solidFill>
                  <a:schemeClr val="accent2"/>
                </a:solidFill>
                <a:latin typeface="宋体" panose="02010600030101010101" pitchFamily="2" charset="-122"/>
              </a:rPr>
              <a:t>	</a:t>
            </a:r>
            <a:r>
              <a:rPr lang="en-US" altLang="zh-CN" sz="2800">
                <a:solidFill>
                  <a:schemeClr val="accent2"/>
                </a:solidFill>
                <a:latin typeface="宋体" panose="02010600030101010101" pitchFamily="2" charset="-122"/>
              </a:rPr>
              <a:t>cmp dl,10	</a:t>
            </a:r>
            <a:r>
              <a:rPr lang="en-US" altLang="zh-CN" sz="2800">
                <a:latin typeface="宋体" panose="02010600030101010101" pitchFamily="2" charset="-122"/>
              </a:rPr>
              <a:t>;</a:t>
            </a:r>
            <a:r>
              <a:rPr lang="zh-CN" altLang="en-US" sz="2800">
                <a:latin typeface="宋体" panose="02010600030101010101" pitchFamily="2" charset="-122"/>
              </a:rPr>
              <a:t>是结束标志</a:t>
            </a:r>
            <a:r>
              <a:rPr lang="en-US" altLang="zh-CN" sz="2800">
                <a:latin typeface="宋体" panose="02010600030101010101" pitchFamily="2" charset="-122"/>
              </a:rPr>
              <a:t>10</a:t>
            </a:r>
            <a:r>
              <a:rPr lang="zh-CN" altLang="en-US" sz="2800">
                <a:latin typeface="宋体" panose="02010600030101010101" pitchFamily="2" charset="-122"/>
              </a:rPr>
              <a:t>，则退出</a:t>
            </a:r>
          </a:p>
          <a:p>
            <a:pPr marL="0" indent="0" eaLnBrk="1" hangingPunct="1">
              <a:lnSpc>
                <a:spcPct val="80000"/>
              </a:lnSpc>
              <a:buFont typeface="Wingdings" panose="05000000000000000000" pitchFamily="2" charset="2"/>
              <a:buNone/>
              <a:tabLst>
                <a:tab pos="1520825" algn="l"/>
                <a:tab pos="3810000" algn="l"/>
              </a:tabLst>
            </a:pPr>
            <a:r>
              <a:rPr lang="zh-CN" altLang="en-US" sz="2800">
                <a:solidFill>
                  <a:schemeClr val="accent2"/>
                </a:solidFill>
                <a:latin typeface="宋体" panose="02010600030101010101" pitchFamily="2" charset="-122"/>
              </a:rPr>
              <a:t>	</a:t>
            </a:r>
            <a:r>
              <a:rPr lang="en-US" altLang="zh-CN" sz="2800">
                <a:solidFill>
                  <a:schemeClr val="accent2"/>
                </a:solidFill>
                <a:latin typeface="宋体" panose="02010600030101010101" pitchFamily="2" charset="-122"/>
              </a:rPr>
              <a:t>je write5</a:t>
            </a:r>
          </a:p>
        </p:txBody>
      </p:sp>
      <p:grpSp>
        <p:nvGrpSpPr>
          <p:cNvPr id="351235" name="组合 351234">
            <a:extLst>
              <a:ext uri="{FF2B5EF4-FFF2-40B4-BE49-F238E27FC236}">
                <a16:creationId xmlns:a16="http://schemas.microsoft.com/office/drawing/2014/main" id="{B70AE87E-9369-4495-AAD9-2DE24F1F2169}"/>
              </a:ext>
            </a:extLst>
          </p:cNvPr>
          <p:cNvGrpSpPr>
            <a:grpSpLocks/>
          </p:cNvGrpSpPr>
          <p:nvPr/>
        </p:nvGrpSpPr>
        <p:grpSpPr bwMode="auto">
          <a:xfrm>
            <a:off x="177800" y="230188"/>
            <a:ext cx="203200" cy="6503987"/>
            <a:chOff x="112" y="145"/>
            <a:chExt cx="128" cy="4097"/>
          </a:xfrm>
        </p:grpSpPr>
        <p:sp>
          <p:nvSpPr>
            <p:cNvPr id="110609" name="矩形 351235">
              <a:extLst>
                <a:ext uri="{FF2B5EF4-FFF2-40B4-BE49-F238E27FC236}">
                  <a16:creationId xmlns:a16="http://schemas.microsoft.com/office/drawing/2014/main" id="{BA16147D-7790-403A-8B95-EC07A867DFDF}"/>
                </a:ext>
              </a:extLst>
            </p:cNvPr>
            <p:cNvSpPr>
              <a:spLocks noChangeArrowheads="1"/>
            </p:cNvSpPr>
            <p:nvPr/>
          </p:nvSpPr>
          <p:spPr bwMode="auto">
            <a:xfrm flipH="1">
              <a:off x="192" y="162"/>
              <a:ext cx="48" cy="4080"/>
            </a:xfrm>
            <a:prstGeom prst="rect">
              <a:avLst/>
            </a:prstGeom>
            <a:gradFill rotWithShape="0">
              <a:gsLst>
                <a:gs pos="0">
                  <a:schemeClr val="bg1"/>
                </a:gs>
                <a:gs pos="100000">
                  <a:schemeClr val="fo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0610" name="矩形 351236">
              <a:extLst>
                <a:ext uri="{FF2B5EF4-FFF2-40B4-BE49-F238E27FC236}">
                  <a16:creationId xmlns:a16="http://schemas.microsoft.com/office/drawing/2014/main" id="{48866CB7-E515-469C-A339-508AF8E2A005}"/>
                </a:ext>
              </a:extLst>
            </p:cNvPr>
            <p:cNvSpPr>
              <a:spLocks noChangeArrowheads="1"/>
            </p:cNvSpPr>
            <p:nvPr/>
          </p:nvSpPr>
          <p:spPr bwMode="auto">
            <a:xfrm>
              <a:off x="112" y="145"/>
              <a:ext cx="48" cy="3941"/>
            </a:xfrm>
            <a:prstGeom prst="rect">
              <a:avLst/>
            </a:prstGeom>
            <a:gradFill rotWithShape="0">
              <a:gsLst>
                <a:gs pos="0">
                  <a:schemeClr val="bg1"/>
                </a:gs>
                <a:gs pos="100000">
                  <a:schemeClr va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latin typeface="Times New Roman" panose="02020603050405020304" pitchFamily="18" charset="0"/>
              </a:endParaRPr>
            </a:p>
          </p:txBody>
        </p:sp>
      </p:grpSp>
      <p:grpSp>
        <p:nvGrpSpPr>
          <p:cNvPr id="351238" name="组合 351237">
            <a:extLst>
              <a:ext uri="{FF2B5EF4-FFF2-40B4-BE49-F238E27FC236}">
                <a16:creationId xmlns:a16="http://schemas.microsoft.com/office/drawing/2014/main" id="{25F2EC05-463C-4282-9464-E539EE1209DF}"/>
              </a:ext>
            </a:extLst>
          </p:cNvPr>
          <p:cNvGrpSpPr>
            <a:grpSpLocks/>
          </p:cNvGrpSpPr>
          <p:nvPr/>
        </p:nvGrpSpPr>
        <p:grpSpPr bwMode="auto">
          <a:xfrm>
            <a:off x="8793163" y="220663"/>
            <a:ext cx="198437" cy="6408737"/>
            <a:chOff x="5539" y="139"/>
            <a:chExt cx="125" cy="4037"/>
          </a:xfrm>
        </p:grpSpPr>
        <p:sp>
          <p:nvSpPr>
            <p:cNvPr id="110607" name="矩形 351238">
              <a:extLst>
                <a:ext uri="{FF2B5EF4-FFF2-40B4-BE49-F238E27FC236}">
                  <a16:creationId xmlns:a16="http://schemas.microsoft.com/office/drawing/2014/main" id="{A123535F-D289-40A1-95AB-4BE83AFB8F46}"/>
                </a:ext>
              </a:extLst>
            </p:cNvPr>
            <p:cNvSpPr>
              <a:spLocks noChangeArrowheads="1"/>
            </p:cNvSpPr>
            <p:nvPr/>
          </p:nvSpPr>
          <p:spPr bwMode="auto">
            <a:xfrm rot="10800000" flipH="1" flipV="1">
              <a:off x="5621" y="139"/>
              <a:ext cx="43" cy="3989"/>
            </a:xfrm>
            <a:prstGeom prst="rect">
              <a:avLst/>
            </a:pr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0608" name="矩形 351239">
              <a:extLst>
                <a:ext uri="{FF2B5EF4-FFF2-40B4-BE49-F238E27FC236}">
                  <a16:creationId xmlns:a16="http://schemas.microsoft.com/office/drawing/2014/main" id="{EB619295-5527-4660-8805-034809059739}"/>
                </a:ext>
              </a:extLst>
            </p:cNvPr>
            <p:cNvSpPr>
              <a:spLocks noChangeArrowheads="1"/>
            </p:cNvSpPr>
            <p:nvPr/>
          </p:nvSpPr>
          <p:spPr bwMode="auto">
            <a:xfrm rot="10800000" flipV="1">
              <a:off x="5539" y="240"/>
              <a:ext cx="49" cy="3936"/>
            </a:xfrm>
            <a:prstGeom prst="rect">
              <a:avLst/>
            </a:pr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351241" name="组合 351240">
            <a:extLst>
              <a:ext uri="{FF2B5EF4-FFF2-40B4-BE49-F238E27FC236}">
                <a16:creationId xmlns:a16="http://schemas.microsoft.com/office/drawing/2014/main" id="{B6A03510-7BB5-4049-9BF5-47E11A46124D}"/>
              </a:ext>
            </a:extLst>
          </p:cNvPr>
          <p:cNvGrpSpPr>
            <a:grpSpLocks/>
          </p:cNvGrpSpPr>
          <p:nvPr/>
        </p:nvGrpSpPr>
        <p:grpSpPr bwMode="auto">
          <a:xfrm>
            <a:off x="412750" y="6477000"/>
            <a:ext cx="8686800" cy="228600"/>
            <a:chOff x="260" y="4080"/>
            <a:chExt cx="5472" cy="144"/>
          </a:xfrm>
        </p:grpSpPr>
        <p:sp>
          <p:nvSpPr>
            <p:cNvPr id="110605" name="矩形 351241">
              <a:extLst>
                <a:ext uri="{FF2B5EF4-FFF2-40B4-BE49-F238E27FC236}">
                  <a16:creationId xmlns:a16="http://schemas.microsoft.com/office/drawing/2014/main" id="{9DAA2761-1EC6-4669-8691-DA928AEB3E6D}"/>
                </a:ext>
              </a:extLst>
            </p:cNvPr>
            <p:cNvSpPr>
              <a:spLocks noChangeArrowheads="1"/>
            </p:cNvSpPr>
            <p:nvPr/>
          </p:nvSpPr>
          <p:spPr bwMode="auto">
            <a:xfrm rot="5400000" flipV="1">
              <a:off x="2972" y="1368"/>
              <a:ext cx="48" cy="5472"/>
            </a:xfrm>
            <a:prstGeom prst="rect">
              <a:avLst/>
            </a:prstGeom>
            <a:gradFill rotWithShape="0">
              <a:gsLst>
                <a:gs pos="0">
                  <a:schemeClr val="bg1"/>
                </a:gs>
                <a:gs pos="100000">
                  <a:schemeClr val="accent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0606" name="矩形 351242">
              <a:extLst>
                <a:ext uri="{FF2B5EF4-FFF2-40B4-BE49-F238E27FC236}">
                  <a16:creationId xmlns:a16="http://schemas.microsoft.com/office/drawing/2014/main" id="{10F340A6-FC9C-4B3C-A0BC-B7024342BE34}"/>
                </a:ext>
              </a:extLst>
            </p:cNvPr>
            <p:cNvSpPr>
              <a:spLocks noChangeArrowheads="1"/>
            </p:cNvSpPr>
            <p:nvPr/>
          </p:nvSpPr>
          <p:spPr bwMode="auto">
            <a:xfrm rot="5400000" flipV="1">
              <a:off x="2913" y="1521"/>
              <a:ext cx="48" cy="5355"/>
            </a:xfrm>
            <a:prstGeom prst="rect">
              <a:avLst/>
            </a:prstGeom>
            <a:gradFill rotWithShape="0">
              <a:gsLst>
                <a:gs pos="0">
                  <a:schemeClr val="bg1"/>
                </a:gs>
                <a:gs pos="100000">
                  <a:schemeClr val="hlink"/>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351244" name="组合 351243">
            <a:extLst>
              <a:ext uri="{FF2B5EF4-FFF2-40B4-BE49-F238E27FC236}">
                <a16:creationId xmlns:a16="http://schemas.microsoft.com/office/drawing/2014/main" id="{1DFEEB23-9C1E-4646-A6DF-2349908C51D7}"/>
              </a:ext>
            </a:extLst>
          </p:cNvPr>
          <p:cNvGrpSpPr>
            <a:grpSpLocks/>
          </p:cNvGrpSpPr>
          <p:nvPr/>
        </p:nvGrpSpPr>
        <p:grpSpPr bwMode="auto">
          <a:xfrm>
            <a:off x="76200" y="176213"/>
            <a:ext cx="8745538" cy="161925"/>
            <a:chOff x="48" y="111"/>
            <a:chExt cx="5509" cy="102"/>
          </a:xfrm>
        </p:grpSpPr>
        <p:sp>
          <p:nvSpPr>
            <p:cNvPr id="110603" name="矩形 351244">
              <a:extLst>
                <a:ext uri="{FF2B5EF4-FFF2-40B4-BE49-F238E27FC236}">
                  <a16:creationId xmlns:a16="http://schemas.microsoft.com/office/drawing/2014/main" id="{DC4225B6-86EA-4BCA-B8B0-17C2CE8A43E4}"/>
                </a:ext>
              </a:extLst>
            </p:cNvPr>
            <p:cNvSpPr>
              <a:spLocks noChangeArrowheads="1"/>
            </p:cNvSpPr>
            <p:nvPr/>
          </p:nvSpPr>
          <p:spPr bwMode="auto">
            <a:xfrm rot="5400000" flipV="1">
              <a:off x="2852" y="-2492"/>
              <a:ext cx="37" cy="5371"/>
            </a:xfrm>
            <a:prstGeom prst="rect">
              <a:avLst/>
            </a:prstGeom>
            <a:gradFill rotWithShape="0">
              <a:gsLst>
                <a:gs pos="0">
                  <a:schemeClr va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0604" name="矩形 351245">
              <a:extLst>
                <a:ext uri="{FF2B5EF4-FFF2-40B4-BE49-F238E27FC236}">
                  <a16:creationId xmlns:a16="http://schemas.microsoft.com/office/drawing/2014/main" id="{ABC79095-0ABB-4B6C-B82F-D951BDA98031}"/>
                </a:ext>
              </a:extLst>
            </p:cNvPr>
            <p:cNvSpPr>
              <a:spLocks noChangeArrowheads="1"/>
            </p:cNvSpPr>
            <p:nvPr/>
          </p:nvSpPr>
          <p:spPr bwMode="auto">
            <a:xfrm rot="5400000" flipV="1">
              <a:off x="2783" y="-2625"/>
              <a:ext cx="38" cy="5509"/>
            </a:xfrm>
            <a:prstGeom prst="rect">
              <a:avLst/>
            </a:prstGeom>
            <a:gradFill rotWithShape="0">
              <a:gsLst>
                <a:gs pos="0">
                  <a:schemeClr val="accent1"/>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110599" name="标题 351246">
            <a:extLst>
              <a:ext uri="{FF2B5EF4-FFF2-40B4-BE49-F238E27FC236}">
                <a16:creationId xmlns:a16="http://schemas.microsoft.com/office/drawing/2014/main" id="{C60E4AB6-D97D-4ADD-9FCB-96D4904DF300}"/>
              </a:ext>
            </a:extLst>
          </p:cNvPr>
          <p:cNvSpPr>
            <a:spLocks noGrp="1" noChangeArrowheads="1"/>
          </p:cNvSpPr>
          <p:nvPr>
            <p:ph type="title"/>
          </p:nvPr>
        </p:nvSpPr>
        <p:spPr>
          <a:xfrm>
            <a:off x="5929313" y="349250"/>
            <a:ext cx="2819400" cy="390525"/>
          </a:xfrm>
          <a:ln>
            <a:solidFill>
              <a:schemeClr val="folHlink"/>
            </a:solidFill>
            <a:miter lim="800000"/>
            <a:headEnd/>
            <a:tailEnd/>
          </a:ln>
        </p:spPr>
        <p:txBody>
          <a:bodyPr/>
          <a:lstStyle/>
          <a:p>
            <a:pPr eaLnBrk="1" hangingPunct="1"/>
            <a:r>
              <a:rPr lang="zh-CN" altLang="en-US" sz="2400">
                <a:latin typeface="黑体" panose="02010609060101010101" pitchFamily="49" charset="-122"/>
              </a:rPr>
              <a:t>例题</a:t>
            </a:r>
            <a:r>
              <a:rPr lang="en-US" altLang="zh-CN" sz="2400">
                <a:latin typeface="黑体" panose="02010609060101010101" pitchFamily="49" charset="-122"/>
              </a:rPr>
              <a:t>4.19</a:t>
            </a:r>
            <a:r>
              <a:rPr lang="zh-CN" altLang="en-US" sz="2400">
                <a:latin typeface="黑体" panose="02010609060101010101" pitchFamily="49" charset="-122"/>
              </a:rPr>
              <a:t>－</a:t>
            </a:r>
            <a:r>
              <a:rPr lang="en-US" altLang="zh-CN" sz="2400">
                <a:latin typeface="黑体" panose="02010609060101010101" pitchFamily="49" charset="-122"/>
              </a:rPr>
              <a:t>4/5</a:t>
            </a:r>
          </a:p>
        </p:txBody>
      </p:sp>
      <p:pic>
        <p:nvPicPr>
          <p:cNvPr id="110600" name="图片 351247" descr="5">
            <a:hlinkClick r:id="" action="ppaction://hlinkshowjump?jump=nextslide"/>
            <a:extLst>
              <a:ext uri="{FF2B5EF4-FFF2-40B4-BE49-F238E27FC236}">
                <a16:creationId xmlns:a16="http://schemas.microsoft.com/office/drawing/2014/main" id="{075D53CF-BFE0-42A1-8230-D70704CD70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00" y="6286500"/>
            <a:ext cx="5715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0601" name="图片 351248" descr="6">
            <a:hlinkClick r:id="" action="ppaction://hlinkshowjump?jump=previousslide"/>
            <a:extLst>
              <a:ext uri="{FF2B5EF4-FFF2-40B4-BE49-F238E27FC236}">
                <a16:creationId xmlns:a16="http://schemas.microsoft.com/office/drawing/2014/main" id="{7402AB16-FAAD-42DB-875B-CC886BF0FE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86500"/>
            <a:ext cx="5715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602" name="矩形 351251" descr="041">
            <a:hlinkClick r:id="rId4" action="ppaction://hlinksldjump" highlightClick="1"/>
            <a:extLst>
              <a:ext uri="{FF2B5EF4-FFF2-40B4-BE49-F238E27FC236}">
                <a16:creationId xmlns:a16="http://schemas.microsoft.com/office/drawing/2014/main" id="{315E8468-3C12-46EA-BF7A-4E64377F98A4}"/>
              </a:ext>
            </a:extLst>
          </p:cNvPr>
          <p:cNvSpPr>
            <a:spLocks noChangeArrowheads="1"/>
          </p:cNvSpPr>
          <p:nvPr/>
        </p:nvSpPr>
        <p:spPr bwMode="auto">
          <a:xfrm>
            <a:off x="7110413" y="2852738"/>
            <a:ext cx="1565275" cy="398462"/>
          </a:xfrm>
          <a:prstGeom prst="rect">
            <a:avLst/>
          </a:prstGeom>
          <a:blipFill dpi="0" rotWithShape="0">
            <a:blip r:embed="rId5"/>
            <a:srcRect/>
            <a:stretch>
              <a:fillRect/>
            </a:stretch>
          </a:blipFill>
          <a:ln w="38100" cmpd="dbl">
            <a:solidFill>
              <a:srgbClr val="FFCC66"/>
            </a:solidFill>
            <a:miter lim="800000"/>
            <a:headEnd/>
            <a:tailEnd/>
          </a:ln>
          <a:effectLst>
            <a:outerShdw dist="45791" dir="2021404" algn="ctr" rotWithShape="0">
              <a:schemeClr val="folHlink"/>
            </a:outerShdw>
          </a:effec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spcBef>
                <a:spcPct val="20000"/>
              </a:spcBef>
              <a:buClr>
                <a:schemeClr val="accent2"/>
              </a:buClr>
              <a:buSzPct val="90000"/>
            </a:pPr>
            <a:r>
              <a:rPr lang="zh-CN" altLang="en-US">
                <a:solidFill>
                  <a:schemeClr val="accent2"/>
                </a:solidFill>
                <a:latin typeface="隶书" panose="02010509060101010101" pitchFamily="49" charset="-122"/>
                <a:ea typeface="隶书" panose="02010509060101010101" pitchFamily="49" charset="-122"/>
              </a:rPr>
              <a:t>转换算法</a:t>
            </a:r>
            <a:endParaRPr lang="zh-CN" altLang="en-US">
              <a:solidFill>
                <a:schemeClr val="accent2"/>
              </a:solidFill>
              <a:latin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afterEffect">
                                  <p:stCondLst>
                                    <p:cond delay="0"/>
                                  </p:stCondLst>
                                  <p:childTnLst>
                                    <p:set>
                                      <p:cBhvr>
                                        <p:cTn id="6" dur="1" fill="hold">
                                          <p:stCondLst>
                                            <p:cond delay="0"/>
                                          </p:stCondLst>
                                        </p:cTn>
                                        <p:tgtEl>
                                          <p:spTgt spid="351235"/>
                                        </p:tgtEl>
                                        <p:attrNameLst>
                                          <p:attrName>style.visibility</p:attrName>
                                        </p:attrNameLst>
                                      </p:cBhvr>
                                      <p:to>
                                        <p:strVal val="visible"/>
                                      </p:to>
                                    </p:set>
                                    <p:anim calcmode="lin" valueType="num">
                                      <p:cBhvr additive="base">
                                        <p:cTn id="7" dur="500" fill="hold"/>
                                        <p:tgtEl>
                                          <p:spTgt spid="351235"/>
                                        </p:tgtEl>
                                        <p:attrNameLst>
                                          <p:attrName>ppt_x</p:attrName>
                                        </p:attrNameLst>
                                      </p:cBhvr>
                                      <p:tavLst>
                                        <p:tav tm="0">
                                          <p:val>
                                            <p:strVal val="#ppt_x"/>
                                          </p:val>
                                        </p:tav>
                                        <p:tav tm="100000">
                                          <p:val>
                                            <p:strVal val="#ppt_x"/>
                                          </p:val>
                                        </p:tav>
                                      </p:tavLst>
                                    </p:anim>
                                    <p:anim calcmode="lin" valueType="num">
                                      <p:cBhvr additive="base">
                                        <p:cTn id="8" dur="500" fill="hold"/>
                                        <p:tgtEl>
                                          <p:spTgt spid="351235"/>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351241"/>
                                        </p:tgtEl>
                                        <p:attrNameLst>
                                          <p:attrName>style.visibility</p:attrName>
                                        </p:attrNameLst>
                                      </p:cBhvr>
                                      <p:to>
                                        <p:strVal val="visible"/>
                                      </p:to>
                                    </p:set>
                                    <p:anim calcmode="lin" valueType="num">
                                      <p:cBhvr additive="base">
                                        <p:cTn id="12" dur="500" fill="hold"/>
                                        <p:tgtEl>
                                          <p:spTgt spid="351241"/>
                                        </p:tgtEl>
                                        <p:attrNameLst>
                                          <p:attrName>ppt_x</p:attrName>
                                        </p:attrNameLst>
                                      </p:cBhvr>
                                      <p:tavLst>
                                        <p:tav tm="0">
                                          <p:val>
                                            <p:strVal val="0-#ppt_w/2"/>
                                          </p:val>
                                        </p:tav>
                                        <p:tav tm="100000">
                                          <p:val>
                                            <p:strVal val="#ppt_x"/>
                                          </p:val>
                                        </p:tav>
                                      </p:tavLst>
                                    </p:anim>
                                    <p:anim calcmode="lin" valueType="num">
                                      <p:cBhvr additive="base">
                                        <p:cTn id="13" dur="500" fill="hold"/>
                                        <p:tgtEl>
                                          <p:spTgt spid="351241"/>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4" fill="hold" nodeType="afterEffect">
                                  <p:stCondLst>
                                    <p:cond delay="0"/>
                                  </p:stCondLst>
                                  <p:childTnLst>
                                    <p:set>
                                      <p:cBhvr>
                                        <p:cTn id="16" dur="1" fill="hold">
                                          <p:stCondLst>
                                            <p:cond delay="0"/>
                                          </p:stCondLst>
                                        </p:cTn>
                                        <p:tgtEl>
                                          <p:spTgt spid="351238"/>
                                        </p:tgtEl>
                                        <p:attrNameLst>
                                          <p:attrName>style.visibility</p:attrName>
                                        </p:attrNameLst>
                                      </p:cBhvr>
                                      <p:to>
                                        <p:strVal val="visible"/>
                                      </p:to>
                                    </p:set>
                                    <p:anim calcmode="lin" valueType="num">
                                      <p:cBhvr additive="base">
                                        <p:cTn id="17" dur="500" fill="hold"/>
                                        <p:tgtEl>
                                          <p:spTgt spid="351238"/>
                                        </p:tgtEl>
                                        <p:attrNameLst>
                                          <p:attrName>ppt_x</p:attrName>
                                        </p:attrNameLst>
                                      </p:cBhvr>
                                      <p:tavLst>
                                        <p:tav tm="0">
                                          <p:val>
                                            <p:strVal val="#ppt_x"/>
                                          </p:val>
                                        </p:tav>
                                        <p:tav tm="100000">
                                          <p:val>
                                            <p:strVal val="#ppt_x"/>
                                          </p:val>
                                        </p:tav>
                                      </p:tavLst>
                                    </p:anim>
                                    <p:anim calcmode="lin" valueType="num">
                                      <p:cBhvr additive="base">
                                        <p:cTn id="18" dur="500" fill="hold"/>
                                        <p:tgtEl>
                                          <p:spTgt spid="351238"/>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2" fill="hold" nodeType="afterEffect">
                                  <p:stCondLst>
                                    <p:cond delay="0"/>
                                  </p:stCondLst>
                                  <p:childTnLst>
                                    <p:set>
                                      <p:cBhvr>
                                        <p:cTn id="21" dur="1" fill="hold">
                                          <p:stCondLst>
                                            <p:cond delay="0"/>
                                          </p:stCondLst>
                                        </p:cTn>
                                        <p:tgtEl>
                                          <p:spTgt spid="351244"/>
                                        </p:tgtEl>
                                        <p:attrNameLst>
                                          <p:attrName>style.visibility</p:attrName>
                                        </p:attrNameLst>
                                      </p:cBhvr>
                                      <p:to>
                                        <p:strVal val="visible"/>
                                      </p:to>
                                    </p:set>
                                    <p:anim calcmode="lin" valueType="num">
                                      <p:cBhvr additive="base">
                                        <p:cTn id="22" dur="500" fill="hold"/>
                                        <p:tgtEl>
                                          <p:spTgt spid="351244"/>
                                        </p:tgtEl>
                                        <p:attrNameLst>
                                          <p:attrName>ppt_x</p:attrName>
                                        </p:attrNameLst>
                                      </p:cBhvr>
                                      <p:tavLst>
                                        <p:tav tm="0">
                                          <p:val>
                                            <p:strVal val="1+#ppt_w/2"/>
                                          </p:val>
                                        </p:tav>
                                        <p:tav tm="100000">
                                          <p:val>
                                            <p:strVal val="#ppt_x"/>
                                          </p:val>
                                        </p:tav>
                                      </p:tavLst>
                                    </p:anim>
                                    <p:anim calcmode="lin" valueType="num">
                                      <p:cBhvr additive="base">
                                        <p:cTn id="23" dur="500" fill="hold"/>
                                        <p:tgtEl>
                                          <p:spTgt spid="3512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1618" name="文本占位符 352257">
            <a:extLst>
              <a:ext uri="{FF2B5EF4-FFF2-40B4-BE49-F238E27FC236}">
                <a16:creationId xmlns:a16="http://schemas.microsoft.com/office/drawing/2014/main" id="{85D9A885-7B7B-4ED0-8844-26BE4E38D9D2}"/>
              </a:ext>
            </a:extLst>
          </p:cNvPr>
          <p:cNvSpPr>
            <a:spLocks noGrp="1" noChangeArrowheads="1"/>
          </p:cNvSpPr>
          <p:nvPr>
            <p:ph type="body" idx="1"/>
          </p:nvPr>
        </p:nvSpPr>
        <p:spPr>
          <a:xfrm>
            <a:off x="533400" y="914400"/>
            <a:ext cx="8153400" cy="5562600"/>
          </a:xfrm>
        </p:spPr>
        <p:txBody>
          <a:bodyPr/>
          <a:lstStyle/>
          <a:p>
            <a:pPr marL="0" indent="0" eaLnBrk="1" hangingPunct="1">
              <a:lnSpc>
                <a:spcPct val="80000"/>
              </a:lnSpc>
              <a:buFont typeface="Wingdings" panose="05000000000000000000" pitchFamily="2" charset="2"/>
              <a:buNone/>
              <a:tabLst>
                <a:tab pos="1520825" algn="l"/>
                <a:tab pos="3810000" algn="l"/>
              </a:tabLst>
            </a:pPr>
            <a:r>
              <a:rPr lang="en-US" altLang="zh-CN" sz="2800">
                <a:solidFill>
                  <a:schemeClr val="accent2"/>
                </a:solidFill>
                <a:latin typeface="宋体" panose="02010600030101010101" pitchFamily="2" charset="-122"/>
              </a:rPr>
              <a:t>	mov ah,2	</a:t>
            </a:r>
            <a:r>
              <a:rPr lang="en-US" altLang="zh-CN" sz="2800">
                <a:latin typeface="宋体" panose="02010600030101010101" pitchFamily="2" charset="-122"/>
              </a:rPr>
              <a:t>;</a:t>
            </a:r>
            <a:r>
              <a:rPr lang="zh-CN" altLang="en-US" sz="2800">
                <a:latin typeface="宋体" panose="02010600030101010101" pitchFamily="2" charset="-122"/>
              </a:rPr>
              <a:t>进行显示</a:t>
            </a:r>
          </a:p>
          <a:p>
            <a:pPr marL="0" indent="0" eaLnBrk="1" hangingPunct="1">
              <a:lnSpc>
                <a:spcPct val="80000"/>
              </a:lnSpc>
              <a:buFont typeface="Wingdings" panose="05000000000000000000" pitchFamily="2" charset="2"/>
              <a:buNone/>
              <a:tabLst>
                <a:tab pos="1520825" algn="l"/>
                <a:tab pos="3810000" algn="l"/>
              </a:tabLst>
            </a:pPr>
            <a:r>
              <a:rPr lang="zh-CN" altLang="en-US" sz="2800">
                <a:solidFill>
                  <a:schemeClr val="accent2"/>
                </a:solidFill>
                <a:latin typeface="宋体" panose="02010600030101010101" pitchFamily="2" charset="-122"/>
              </a:rPr>
              <a:t>	</a:t>
            </a:r>
            <a:r>
              <a:rPr lang="en-US" altLang="zh-CN" sz="2800">
                <a:solidFill>
                  <a:schemeClr val="accent2"/>
                </a:solidFill>
                <a:latin typeface="宋体" panose="02010600030101010101" pitchFamily="2" charset="-122"/>
              </a:rPr>
              <a:t>int 21h</a:t>
            </a:r>
          </a:p>
          <a:p>
            <a:pPr marL="0" indent="0" eaLnBrk="1" hangingPunct="1">
              <a:lnSpc>
                <a:spcPct val="80000"/>
              </a:lnSpc>
              <a:buFont typeface="Wingdings" panose="05000000000000000000" pitchFamily="2" charset="2"/>
              <a:buNone/>
              <a:tabLst>
                <a:tab pos="1520825" algn="l"/>
                <a:tab pos="3810000" algn="l"/>
              </a:tabLst>
            </a:pPr>
            <a:r>
              <a:rPr lang="en-US" altLang="zh-CN" sz="2800">
                <a:solidFill>
                  <a:schemeClr val="accent2"/>
                </a:solidFill>
                <a:latin typeface="宋体" panose="02010600030101010101" pitchFamily="2" charset="-122"/>
              </a:rPr>
              <a:t>	jmp write4</a:t>
            </a:r>
          </a:p>
          <a:p>
            <a:pPr marL="0" indent="0" eaLnBrk="1" hangingPunct="1">
              <a:lnSpc>
                <a:spcPct val="80000"/>
              </a:lnSpc>
              <a:buFont typeface="Wingdings" panose="05000000000000000000" pitchFamily="2" charset="2"/>
              <a:buNone/>
              <a:tabLst>
                <a:tab pos="1520825" algn="l"/>
                <a:tab pos="3810000" algn="l"/>
              </a:tabLst>
            </a:pPr>
            <a:r>
              <a:rPr lang="en-US" altLang="zh-CN" sz="2800">
                <a:solidFill>
                  <a:schemeClr val="accent2"/>
                </a:solidFill>
                <a:latin typeface="宋体" panose="02010600030101010101" pitchFamily="2" charset="-122"/>
              </a:rPr>
              <a:t>write5:	pop dx</a:t>
            </a:r>
          </a:p>
          <a:p>
            <a:pPr marL="0" indent="0" eaLnBrk="1" hangingPunct="1">
              <a:lnSpc>
                <a:spcPct val="80000"/>
              </a:lnSpc>
              <a:buFont typeface="Wingdings" panose="05000000000000000000" pitchFamily="2" charset="2"/>
              <a:buNone/>
              <a:tabLst>
                <a:tab pos="1520825" algn="l"/>
                <a:tab pos="3810000" algn="l"/>
              </a:tabLst>
            </a:pPr>
            <a:r>
              <a:rPr lang="en-US" altLang="zh-CN" sz="2800">
                <a:solidFill>
                  <a:schemeClr val="accent2"/>
                </a:solidFill>
                <a:latin typeface="宋体" panose="02010600030101010101" pitchFamily="2" charset="-122"/>
              </a:rPr>
              <a:t>	pop bx</a:t>
            </a:r>
          </a:p>
          <a:p>
            <a:pPr marL="0" indent="0" eaLnBrk="1" hangingPunct="1">
              <a:lnSpc>
                <a:spcPct val="80000"/>
              </a:lnSpc>
              <a:buFont typeface="Wingdings" panose="05000000000000000000" pitchFamily="2" charset="2"/>
              <a:buNone/>
              <a:tabLst>
                <a:tab pos="1520825" algn="l"/>
                <a:tab pos="3810000" algn="l"/>
              </a:tabLst>
            </a:pPr>
            <a:r>
              <a:rPr lang="en-US" altLang="zh-CN" sz="2800">
                <a:solidFill>
                  <a:schemeClr val="accent2"/>
                </a:solidFill>
                <a:latin typeface="宋体" panose="02010600030101010101" pitchFamily="2" charset="-122"/>
              </a:rPr>
              <a:t>	pop ax</a:t>
            </a:r>
          </a:p>
          <a:p>
            <a:pPr marL="0" indent="0" eaLnBrk="1" hangingPunct="1">
              <a:lnSpc>
                <a:spcPct val="80000"/>
              </a:lnSpc>
              <a:buFont typeface="Wingdings" panose="05000000000000000000" pitchFamily="2" charset="2"/>
              <a:buNone/>
              <a:tabLst>
                <a:tab pos="1520825" algn="l"/>
                <a:tab pos="3810000" algn="l"/>
              </a:tabLst>
            </a:pPr>
            <a:r>
              <a:rPr lang="en-US" altLang="zh-CN" sz="2800">
                <a:solidFill>
                  <a:schemeClr val="accent2"/>
                </a:solidFill>
                <a:latin typeface="宋体" panose="02010600030101010101" pitchFamily="2" charset="-122"/>
              </a:rPr>
              <a:t>	ret</a:t>
            </a:r>
            <a:r>
              <a:rPr lang="en-US" altLang="zh-CN" sz="2800">
                <a:latin typeface="宋体" panose="02010600030101010101" pitchFamily="2" charset="-122"/>
              </a:rPr>
              <a:t>	;</a:t>
            </a:r>
            <a:r>
              <a:rPr lang="zh-CN" altLang="en-US" sz="2800">
                <a:latin typeface="宋体" panose="02010600030101010101" pitchFamily="2" charset="-122"/>
              </a:rPr>
              <a:t>子程序返回</a:t>
            </a:r>
          </a:p>
          <a:p>
            <a:pPr marL="0" indent="0" eaLnBrk="1" hangingPunct="1">
              <a:lnSpc>
                <a:spcPct val="80000"/>
              </a:lnSpc>
              <a:buFont typeface="Wingdings" panose="05000000000000000000" pitchFamily="2" charset="2"/>
              <a:buNone/>
              <a:tabLst>
                <a:tab pos="1520825" algn="l"/>
                <a:tab pos="3810000" algn="l"/>
              </a:tabLst>
            </a:pPr>
            <a:r>
              <a:rPr lang="en-US" altLang="zh-CN" sz="2800">
                <a:solidFill>
                  <a:schemeClr val="accent2"/>
                </a:solidFill>
                <a:latin typeface="宋体" panose="02010600030101010101" pitchFamily="2" charset="-122"/>
              </a:rPr>
              <a:t>write	endp</a:t>
            </a:r>
          </a:p>
          <a:p>
            <a:pPr marL="0" indent="0" eaLnBrk="1" hangingPunct="1">
              <a:lnSpc>
                <a:spcPct val="80000"/>
              </a:lnSpc>
              <a:buFont typeface="Wingdings" panose="05000000000000000000" pitchFamily="2" charset="2"/>
              <a:buNone/>
              <a:tabLst>
                <a:tab pos="1520825" algn="l"/>
                <a:tab pos="3810000" algn="l"/>
              </a:tabLst>
            </a:pPr>
            <a:r>
              <a:rPr lang="en-US" altLang="zh-CN" sz="2800">
                <a:latin typeface="宋体" panose="02010600030101010101" pitchFamily="2" charset="-122"/>
              </a:rPr>
              <a:t>	;</a:t>
            </a:r>
            <a:r>
              <a:rPr lang="zh-CN" altLang="en-US" sz="2800">
                <a:latin typeface="宋体" panose="02010600030101010101" pitchFamily="2" charset="-122"/>
              </a:rPr>
              <a:t>使光标回车换行的子程序</a:t>
            </a:r>
          </a:p>
          <a:p>
            <a:pPr marL="0" indent="0" eaLnBrk="1" hangingPunct="1">
              <a:lnSpc>
                <a:spcPct val="80000"/>
              </a:lnSpc>
              <a:buFont typeface="Wingdings" panose="05000000000000000000" pitchFamily="2" charset="2"/>
              <a:buNone/>
              <a:tabLst>
                <a:tab pos="1520825" algn="l"/>
                <a:tab pos="3810000" algn="l"/>
              </a:tabLst>
            </a:pPr>
            <a:r>
              <a:rPr lang="en-US" altLang="zh-CN" sz="2800">
                <a:solidFill>
                  <a:schemeClr val="accent2"/>
                </a:solidFill>
                <a:latin typeface="宋体" panose="02010600030101010101" pitchFamily="2" charset="-122"/>
              </a:rPr>
              <a:t>dpcrlf	proc</a:t>
            </a:r>
          </a:p>
          <a:p>
            <a:pPr marL="0" indent="0" eaLnBrk="1" hangingPunct="1">
              <a:lnSpc>
                <a:spcPct val="80000"/>
              </a:lnSpc>
              <a:buFont typeface="Wingdings" panose="05000000000000000000" pitchFamily="2" charset="2"/>
              <a:buNone/>
              <a:tabLst>
                <a:tab pos="1520825" algn="l"/>
                <a:tab pos="3810000" algn="l"/>
              </a:tabLst>
            </a:pPr>
            <a:r>
              <a:rPr lang="en-US" altLang="zh-CN" sz="2800">
                <a:solidFill>
                  <a:schemeClr val="accent2"/>
                </a:solidFill>
                <a:latin typeface="宋体" panose="02010600030101010101" pitchFamily="2" charset="-122"/>
              </a:rPr>
              <a:t>	...	</a:t>
            </a:r>
            <a:r>
              <a:rPr lang="en-US" altLang="zh-CN" sz="2800">
                <a:latin typeface="宋体" panose="02010600030101010101" pitchFamily="2" charset="-122"/>
              </a:rPr>
              <a:t>;</a:t>
            </a:r>
            <a:r>
              <a:rPr lang="zh-CN" altLang="en-US" sz="2800">
                <a:latin typeface="宋体" panose="02010600030101010101" pitchFamily="2" charset="-122"/>
              </a:rPr>
              <a:t>省略</a:t>
            </a:r>
          </a:p>
          <a:p>
            <a:pPr marL="0" indent="0" eaLnBrk="1" hangingPunct="1">
              <a:lnSpc>
                <a:spcPct val="80000"/>
              </a:lnSpc>
              <a:buFont typeface="Wingdings" panose="05000000000000000000" pitchFamily="2" charset="2"/>
              <a:buNone/>
              <a:tabLst>
                <a:tab pos="1520825" algn="l"/>
                <a:tab pos="3810000" algn="l"/>
              </a:tabLst>
            </a:pPr>
            <a:r>
              <a:rPr lang="en-US" altLang="zh-CN" sz="2800">
                <a:solidFill>
                  <a:schemeClr val="accent2"/>
                </a:solidFill>
                <a:latin typeface="宋体" panose="02010600030101010101" pitchFamily="2" charset="-122"/>
              </a:rPr>
              <a:t>dpcrlf	endp</a:t>
            </a:r>
          </a:p>
        </p:txBody>
      </p:sp>
      <p:grpSp>
        <p:nvGrpSpPr>
          <p:cNvPr id="352259" name="组合 352258">
            <a:extLst>
              <a:ext uri="{FF2B5EF4-FFF2-40B4-BE49-F238E27FC236}">
                <a16:creationId xmlns:a16="http://schemas.microsoft.com/office/drawing/2014/main" id="{05CE44BB-5C2D-4A6C-AAAC-B5EE28804306}"/>
              </a:ext>
            </a:extLst>
          </p:cNvPr>
          <p:cNvGrpSpPr>
            <a:grpSpLocks/>
          </p:cNvGrpSpPr>
          <p:nvPr/>
        </p:nvGrpSpPr>
        <p:grpSpPr bwMode="auto">
          <a:xfrm>
            <a:off x="177800" y="230188"/>
            <a:ext cx="203200" cy="6503987"/>
            <a:chOff x="112" y="145"/>
            <a:chExt cx="128" cy="4097"/>
          </a:xfrm>
        </p:grpSpPr>
        <p:sp>
          <p:nvSpPr>
            <p:cNvPr id="111631" name="矩形 352259">
              <a:extLst>
                <a:ext uri="{FF2B5EF4-FFF2-40B4-BE49-F238E27FC236}">
                  <a16:creationId xmlns:a16="http://schemas.microsoft.com/office/drawing/2014/main" id="{C15E2F5D-C616-4C61-96D8-7D7FB89F39D8}"/>
                </a:ext>
              </a:extLst>
            </p:cNvPr>
            <p:cNvSpPr>
              <a:spLocks noChangeArrowheads="1"/>
            </p:cNvSpPr>
            <p:nvPr/>
          </p:nvSpPr>
          <p:spPr bwMode="auto">
            <a:xfrm flipH="1">
              <a:off x="192" y="162"/>
              <a:ext cx="48" cy="4080"/>
            </a:xfrm>
            <a:prstGeom prst="rect">
              <a:avLst/>
            </a:prstGeom>
            <a:gradFill rotWithShape="0">
              <a:gsLst>
                <a:gs pos="0">
                  <a:schemeClr val="bg1"/>
                </a:gs>
                <a:gs pos="100000">
                  <a:schemeClr val="fo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1632" name="矩形 352260">
              <a:extLst>
                <a:ext uri="{FF2B5EF4-FFF2-40B4-BE49-F238E27FC236}">
                  <a16:creationId xmlns:a16="http://schemas.microsoft.com/office/drawing/2014/main" id="{A1FBCC9D-C9DA-4C47-8D85-7F0F93D67686}"/>
                </a:ext>
              </a:extLst>
            </p:cNvPr>
            <p:cNvSpPr>
              <a:spLocks noChangeArrowheads="1"/>
            </p:cNvSpPr>
            <p:nvPr/>
          </p:nvSpPr>
          <p:spPr bwMode="auto">
            <a:xfrm>
              <a:off x="112" y="145"/>
              <a:ext cx="48" cy="3941"/>
            </a:xfrm>
            <a:prstGeom prst="rect">
              <a:avLst/>
            </a:prstGeom>
            <a:gradFill rotWithShape="0">
              <a:gsLst>
                <a:gs pos="0">
                  <a:schemeClr val="bg1"/>
                </a:gs>
                <a:gs pos="100000">
                  <a:schemeClr va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latin typeface="Times New Roman" panose="02020603050405020304" pitchFamily="18" charset="0"/>
              </a:endParaRPr>
            </a:p>
          </p:txBody>
        </p:sp>
      </p:grpSp>
      <p:grpSp>
        <p:nvGrpSpPr>
          <p:cNvPr id="352262" name="组合 352261">
            <a:extLst>
              <a:ext uri="{FF2B5EF4-FFF2-40B4-BE49-F238E27FC236}">
                <a16:creationId xmlns:a16="http://schemas.microsoft.com/office/drawing/2014/main" id="{8CC45096-3C4C-4D3C-AAA9-9339F710B30E}"/>
              </a:ext>
            </a:extLst>
          </p:cNvPr>
          <p:cNvGrpSpPr>
            <a:grpSpLocks/>
          </p:cNvGrpSpPr>
          <p:nvPr/>
        </p:nvGrpSpPr>
        <p:grpSpPr bwMode="auto">
          <a:xfrm>
            <a:off x="8793163" y="220663"/>
            <a:ext cx="198437" cy="6408737"/>
            <a:chOff x="5539" y="139"/>
            <a:chExt cx="125" cy="4037"/>
          </a:xfrm>
        </p:grpSpPr>
        <p:sp>
          <p:nvSpPr>
            <p:cNvPr id="111629" name="矩形 352262">
              <a:extLst>
                <a:ext uri="{FF2B5EF4-FFF2-40B4-BE49-F238E27FC236}">
                  <a16:creationId xmlns:a16="http://schemas.microsoft.com/office/drawing/2014/main" id="{2F27B6E7-411B-4006-B928-5D3BBF276005}"/>
                </a:ext>
              </a:extLst>
            </p:cNvPr>
            <p:cNvSpPr>
              <a:spLocks noChangeArrowheads="1"/>
            </p:cNvSpPr>
            <p:nvPr/>
          </p:nvSpPr>
          <p:spPr bwMode="auto">
            <a:xfrm rot="10800000" flipH="1" flipV="1">
              <a:off x="5621" y="139"/>
              <a:ext cx="43" cy="3989"/>
            </a:xfrm>
            <a:prstGeom prst="rect">
              <a:avLst/>
            </a:pr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1630" name="矩形 352263">
              <a:extLst>
                <a:ext uri="{FF2B5EF4-FFF2-40B4-BE49-F238E27FC236}">
                  <a16:creationId xmlns:a16="http://schemas.microsoft.com/office/drawing/2014/main" id="{A23427DB-ABDA-41AA-B65C-23EFFD27E1B7}"/>
                </a:ext>
              </a:extLst>
            </p:cNvPr>
            <p:cNvSpPr>
              <a:spLocks noChangeArrowheads="1"/>
            </p:cNvSpPr>
            <p:nvPr/>
          </p:nvSpPr>
          <p:spPr bwMode="auto">
            <a:xfrm rot="10800000" flipV="1">
              <a:off x="5539" y="240"/>
              <a:ext cx="49" cy="3936"/>
            </a:xfrm>
            <a:prstGeom prst="rect">
              <a:avLst/>
            </a:pr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352265" name="组合 352264">
            <a:extLst>
              <a:ext uri="{FF2B5EF4-FFF2-40B4-BE49-F238E27FC236}">
                <a16:creationId xmlns:a16="http://schemas.microsoft.com/office/drawing/2014/main" id="{8660139A-405A-4827-81A5-636C594D92DA}"/>
              </a:ext>
            </a:extLst>
          </p:cNvPr>
          <p:cNvGrpSpPr>
            <a:grpSpLocks/>
          </p:cNvGrpSpPr>
          <p:nvPr/>
        </p:nvGrpSpPr>
        <p:grpSpPr bwMode="auto">
          <a:xfrm>
            <a:off x="412750" y="6477000"/>
            <a:ext cx="8686800" cy="228600"/>
            <a:chOff x="260" y="4080"/>
            <a:chExt cx="5472" cy="144"/>
          </a:xfrm>
        </p:grpSpPr>
        <p:sp>
          <p:nvSpPr>
            <p:cNvPr id="111627" name="矩形 352265">
              <a:extLst>
                <a:ext uri="{FF2B5EF4-FFF2-40B4-BE49-F238E27FC236}">
                  <a16:creationId xmlns:a16="http://schemas.microsoft.com/office/drawing/2014/main" id="{B17CF99D-B6CE-4ED7-A133-9E1083A7F32F}"/>
                </a:ext>
              </a:extLst>
            </p:cNvPr>
            <p:cNvSpPr>
              <a:spLocks noChangeArrowheads="1"/>
            </p:cNvSpPr>
            <p:nvPr/>
          </p:nvSpPr>
          <p:spPr bwMode="auto">
            <a:xfrm rot="5400000" flipV="1">
              <a:off x="2972" y="1368"/>
              <a:ext cx="48" cy="5472"/>
            </a:xfrm>
            <a:prstGeom prst="rect">
              <a:avLst/>
            </a:prstGeom>
            <a:gradFill rotWithShape="0">
              <a:gsLst>
                <a:gs pos="0">
                  <a:schemeClr val="bg1"/>
                </a:gs>
                <a:gs pos="100000">
                  <a:schemeClr val="accent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1628" name="矩形 352266">
              <a:extLst>
                <a:ext uri="{FF2B5EF4-FFF2-40B4-BE49-F238E27FC236}">
                  <a16:creationId xmlns:a16="http://schemas.microsoft.com/office/drawing/2014/main" id="{7CF77CAB-3C86-4420-896C-746F0C2ABEE1}"/>
                </a:ext>
              </a:extLst>
            </p:cNvPr>
            <p:cNvSpPr>
              <a:spLocks noChangeArrowheads="1"/>
            </p:cNvSpPr>
            <p:nvPr/>
          </p:nvSpPr>
          <p:spPr bwMode="auto">
            <a:xfrm rot="5400000" flipV="1">
              <a:off x="2913" y="1521"/>
              <a:ext cx="48" cy="5355"/>
            </a:xfrm>
            <a:prstGeom prst="rect">
              <a:avLst/>
            </a:prstGeom>
            <a:gradFill rotWithShape="0">
              <a:gsLst>
                <a:gs pos="0">
                  <a:schemeClr val="bg1"/>
                </a:gs>
                <a:gs pos="100000">
                  <a:schemeClr val="hlink"/>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352268" name="组合 352267">
            <a:extLst>
              <a:ext uri="{FF2B5EF4-FFF2-40B4-BE49-F238E27FC236}">
                <a16:creationId xmlns:a16="http://schemas.microsoft.com/office/drawing/2014/main" id="{C8B354DC-A27F-4960-8603-C75082C12824}"/>
              </a:ext>
            </a:extLst>
          </p:cNvPr>
          <p:cNvGrpSpPr>
            <a:grpSpLocks/>
          </p:cNvGrpSpPr>
          <p:nvPr/>
        </p:nvGrpSpPr>
        <p:grpSpPr bwMode="auto">
          <a:xfrm>
            <a:off x="76200" y="176213"/>
            <a:ext cx="8745538" cy="161925"/>
            <a:chOff x="48" y="111"/>
            <a:chExt cx="5509" cy="102"/>
          </a:xfrm>
        </p:grpSpPr>
        <p:sp>
          <p:nvSpPr>
            <p:cNvPr id="111625" name="矩形 352268">
              <a:extLst>
                <a:ext uri="{FF2B5EF4-FFF2-40B4-BE49-F238E27FC236}">
                  <a16:creationId xmlns:a16="http://schemas.microsoft.com/office/drawing/2014/main" id="{581E35E8-70B6-4E91-9865-C1F055AFCE65}"/>
                </a:ext>
              </a:extLst>
            </p:cNvPr>
            <p:cNvSpPr>
              <a:spLocks noChangeArrowheads="1"/>
            </p:cNvSpPr>
            <p:nvPr/>
          </p:nvSpPr>
          <p:spPr bwMode="auto">
            <a:xfrm rot="5400000" flipV="1">
              <a:off x="2852" y="-2492"/>
              <a:ext cx="37" cy="5371"/>
            </a:xfrm>
            <a:prstGeom prst="rect">
              <a:avLst/>
            </a:prstGeom>
            <a:gradFill rotWithShape="0">
              <a:gsLst>
                <a:gs pos="0">
                  <a:schemeClr va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1626" name="矩形 352269">
              <a:extLst>
                <a:ext uri="{FF2B5EF4-FFF2-40B4-BE49-F238E27FC236}">
                  <a16:creationId xmlns:a16="http://schemas.microsoft.com/office/drawing/2014/main" id="{0F1DEBD4-5123-46EE-A846-A4C75474D473}"/>
                </a:ext>
              </a:extLst>
            </p:cNvPr>
            <p:cNvSpPr>
              <a:spLocks noChangeArrowheads="1"/>
            </p:cNvSpPr>
            <p:nvPr/>
          </p:nvSpPr>
          <p:spPr bwMode="auto">
            <a:xfrm rot="5400000" flipV="1">
              <a:off x="2783" y="-2625"/>
              <a:ext cx="38" cy="5509"/>
            </a:xfrm>
            <a:prstGeom prst="rect">
              <a:avLst/>
            </a:prstGeom>
            <a:gradFill rotWithShape="0">
              <a:gsLst>
                <a:gs pos="0">
                  <a:schemeClr val="accent1"/>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111623" name="标题 352270">
            <a:extLst>
              <a:ext uri="{FF2B5EF4-FFF2-40B4-BE49-F238E27FC236}">
                <a16:creationId xmlns:a16="http://schemas.microsoft.com/office/drawing/2014/main" id="{B2EB7CD4-E9E0-4714-98B9-63DDE4F1AE1A}"/>
              </a:ext>
            </a:extLst>
          </p:cNvPr>
          <p:cNvSpPr>
            <a:spLocks noGrp="1" noChangeArrowheads="1"/>
          </p:cNvSpPr>
          <p:nvPr>
            <p:ph type="title"/>
          </p:nvPr>
        </p:nvSpPr>
        <p:spPr>
          <a:xfrm>
            <a:off x="5929313" y="349250"/>
            <a:ext cx="2819400" cy="390525"/>
          </a:xfrm>
          <a:ln>
            <a:solidFill>
              <a:schemeClr val="folHlink"/>
            </a:solidFill>
            <a:miter lim="800000"/>
            <a:headEnd/>
            <a:tailEnd/>
          </a:ln>
        </p:spPr>
        <p:txBody>
          <a:bodyPr/>
          <a:lstStyle/>
          <a:p>
            <a:pPr eaLnBrk="1" hangingPunct="1"/>
            <a:r>
              <a:rPr lang="zh-CN" altLang="en-US" sz="2400">
                <a:latin typeface="黑体" panose="02010609060101010101" pitchFamily="49" charset="-122"/>
              </a:rPr>
              <a:t>例题</a:t>
            </a:r>
            <a:r>
              <a:rPr lang="en-US" altLang="zh-CN" sz="2400">
                <a:latin typeface="黑体" panose="02010609060101010101" pitchFamily="49" charset="-122"/>
              </a:rPr>
              <a:t>4.19</a:t>
            </a:r>
            <a:r>
              <a:rPr lang="zh-CN" altLang="en-US" sz="2400">
                <a:latin typeface="黑体" panose="02010609060101010101" pitchFamily="49" charset="-122"/>
              </a:rPr>
              <a:t>－</a:t>
            </a:r>
            <a:r>
              <a:rPr lang="en-US" altLang="zh-CN" sz="2400">
                <a:latin typeface="黑体" panose="02010609060101010101" pitchFamily="49" charset="-122"/>
              </a:rPr>
              <a:t>5/5</a:t>
            </a:r>
          </a:p>
        </p:txBody>
      </p:sp>
      <p:pic>
        <p:nvPicPr>
          <p:cNvPr id="111624" name="图片 352271" descr="6">
            <a:hlinkClick r:id="" action="ppaction://hlinkshowjump?jump=previousslide"/>
            <a:extLst>
              <a:ext uri="{FF2B5EF4-FFF2-40B4-BE49-F238E27FC236}">
                <a16:creationId xmlns:a16="http://schemas.microsoft.com/office/drawing/2014/main" id="{530C9D99-BD2C-43FD-88EB-873D8ABBE4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286500"/>
            <a:ext cx="5715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afterEffect">
                                  <p:stCondLst>
                                    <p:cond delay="0"/>
                                  </p:stCondLst>
                                  <p:childTnLst>
                                    <p:set>
                                      <p:cBhvr>
                                        <p:cTn id="6" dur="1" fill="hold">
                                          <p:stCondLst>
                                            <p:cond delay="0"/>
                                          </p:stCondLst>
                                        </p:cTn>
                                        <p:tgtEl>
                                          <p:spTgt spid="352259"/>
                                        </p:tgtEl>
                                        <p:attrNameLst>
                                          <p:attrName>style.visibility</p:attrName>
                                        </p:attrNameLst>
                                      </p:cBhvr>
                                      <p:to>
                                        <p:strVal val="visible"/>
                                      </p:to>
                                    </p:set>
                                    <p:anim calcmode="lin" valueType="num">
                                      <p:cBhvr additive="base">
                                        <p:cTn id="7" dur="500" fill="hold"/>
                                        <p:tgtEl>
                                          <p:spTgt spid="352259"/>
                                        </p:tgtEl>
                                        <p:attrNameLst>
                                          <p:attrName>ppt_x</p:attrName>
                                        </p:attrNameLst>
                                      </p:cBhvr>
                                      <p:tavLst>
                                        <p:tav tm="0">
                                          <p:val>
                                            <p:strVal val="#ppt_x"/>
                                          </p:val>
                                        </p:tav>
                                        <p:tav tm="100000">
                                          <p:val>
                                            <p:strVal val="#ppt_x"/>
                                          </p:val>
                                        </p:tav>
                                      </p:tavLst>
                                    </p:anim>
                                    <p:anim calcmode="lin" valueType="num">
                                      <p:cBhvr additive="base">
                                        <p:cTn id="8" dur="500" fill="hold"/>
                                        <p:tgtEl>
                                          <p:spTgt spid="352259"/>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352265"/>
                                        </p:tgtEl>
                                        <p:attrNameLst>
                                          <p:attrName>style.visibility</p:attrName>
                                        </p:attrNameLst>
                                      </p:cBhvr>
                                      <p:to>
                                        <p:strVal val="visible"/>
                                      </p:to>
                                    </p:set>
                                    <p:anim calcmode="lin" valueType="num">
                                      <p:cBhvr additive="base">
                                        <p:cTn id="12" dur="500" fill="hold"/>
                                        <p:tgtEl>
                                          <p:spTgt spid="352265"/>
                                        </p:tgtEl>
                                        <p:attrNameLst>
                                          <p:attrName>ppt_x</p:attrName>
                                        </p:attrNameLst>
                                      </p:cBhvr>
                                      <p:tavLst>
                                        <p:tav tm="0">
                                          <p:val>
                                            <p:strVal val="0-#ppt_w/2"/>
                                          </p:val>
                                        </p:tav>
                                        <p:tav tm="100000">
                                          <p:val>
                                            <p:strVal val="#ppt_x"/>
                                          </p:val>
                                        </p:tav>
                                      </p:tavLst>
                                    </p:anim>
                                    <p:anim calcmode="lin" valueType="num">
                                      <p:cBhvr additive="base">
                                        <p:cTn id="13" dur="500" fill="hold"/>
                                        <p:tgtEl>
                                          <p:spTgt spid="352265"/>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4" fill="hold" nodeType="afterEffect">
                                  <p:stCondLst>
                                    <p:cond delay="0"/>
                                  </p:stCondLst>
                                  <p:childTnLst>
                                    <p:set>
                                      <p:cBhvr>
                                        <p:cTn id="16" dur="1" fill="hold">
                                          <p:stCondLst>
                                            <p:cond delay="0"/>
                                          </p:stCondLst>
                                        </p:cTn>
                                        <p:tgtEl>
                                          <p:spTgt spid="352262"/>
                                        </p:tgtEl>
                                        <p:attrNameLst>
                                          <p:attrName>style.visibility</p:attrName>
                                        </p:attrNameLst>
                                      </p:cBhvr>
                                      <p:to>
                                        <p:strVal val="visible"/>
                                      </p:to>
                                    </p:set>
                                    <p:anim calcmode="lin" valueType="num">
                                      <p:cBhvr additive="base">
                                        <p:cTn id="17" dur="500" fill="hold"/>
                                        <p:tgtEl>
                                          <p:spTgt spid="352262"/>
                                        </p:tgtEl>
                                        <p:attrNameLst>
                                          <p:attrName>ppt_x</p:attrName>
                                        </p:attrNameLst>
                                      </p:cBhvr>
                                      <p:tavLst>
                                        <p:tav tm="0">
                                          <p:val>
                                            <p:strVal val="#ppt_x"/>
                                          </p:val>
                                        </p:tav>
                                        <p:tav tm="100000">
                                          <p:val>
                                            <p:strVal val="#ppt_x"/>
                                          </p:val>
                                        </p:tav>
                                      </p:tavLst>
                                    </p:anim>
                                    <p:anim calcmode="lin" valueType="num">
                                      <p:cBhvr additive="base">
                                        <p:cTn id="18" dur="500" fill="hold"/>
                                        <p:tgtEl>
                                          <p:spTgt spid="352262"/>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2" fill="hold" nodeType="afterEffect">
                                  <p:stCondLst>
                                    <p:cond delay="0"/>
                                  </p:stCondLst>
                                  <p:childTnLst>
                                    <p:set>
                                      <p:cBhvr>
                                        <p:cTn id="21" dur="1" fill="hold">
                                          <p:stCondLst>
                                            <p:cond delay="0"/>
                                          </p:stCondLst>
                                        </p:cTn>
                                        <p:tgtEl>
                                          <p:spTgt spid="352268"/>
                                        </p:tgtEl>
                                        <p:attrNameLst>
                                          <p:attrName>style.visibility</p:attrName>
                                        </p:attrNameLst>
                                      </p:cBhvr>
                                      <p:to>
                                        <p:strVal val="visible"/>
                                      </p:to>
                                    </p:set>
                                    <p:anim calcmode="lin" valueType="num">
                                      <p:cBhvr additive="base">
                                        <p:cTn id="22" dur="500" fill="hold"/>
                                        <p:tgtEl>
                                          <p:spTgt spid="352268"/>
                                        </p:tgtEl>
                                        <p:attrNameLst>
                                          <p:attrName>ppt_x</p:attrName>
                                        </p:attrNameLst>
                                      </p:cBhvr>
                                      <p:tavLst>
                                        <p:tav tm="0">
                                          <p:val>
                                            <p:strVal val="1+#ppt_w/2"/>
                                          </p:val>
                                        </p:tav>
                                        <p:tav tm="100000">
                                          <p:val>
                                            <p:strVal val="#ppt_x"/>
                                          </p:val>
                                        </p:tav>
                                      </p:tavLst>
                                    </p:anim>
                                    <p:anim calcmode="lin" valueType="num">
                                      <p:cBhvr additive="base">
                                        <p:cTn id="23" dur="500" fill="hold"/>
                                        <p:tgtEl>
                                          <p:spTgt spid="3522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112642" name="标题 339969">
            <a:extLst>
              <a:ext uri="{FF2B5EF4-FFF2-40B4-BE49-F238E27FC236}">
                <a16:creationId xmlns:a16="http://schemas.microsoft.com/office/drawing/2014/main" id="{0C59F1E9-DEC9-47C4-89B9-00237D9CEC2E}"/>
              </a:ext>
            </a:extLst>
          </p:cNvPr>
          <p:cNvSpPr>
            <a:spLocks noGrp="1" noChangeArrowheads="1"/>
          </p:cNvSpPr>
          <p:nvPr>
            <p:ph type="title"/>
          </p:nvPr>
        </p:nvSpPr>
        <p:spPr/>
        <p:txBody>
          <a:bodyPr/>
          <a:lstStyle/>
          <a:p>
            <a:pPr eaLnBrk="1" hangingPunct="1"/>
            <a:r>
              <a:rPr lang="zh-CN" altLang="en-US"/>
              <a:t>二进制数转换为</a:t>
            </a:r>
            <a:r>
              <a:rPr lang="en-US" altLang="zh-CN"/>
              <a:t>ASCII</a:t>
            </a:r>
            <a:r>
              <a:rPr lang="zh-CN" altLang="en-US"/>
              <a:t>码</a:t>
            </a:r>
          </a:p>
        </p:txBody>
      </p:sp>
      <p:sp>
        <p:nvSpPr>
          <p:cNvPr id="112643" name="文本占位符 339970">
            <a:extLst>
              <a:ext uri="{FF2B5EF4-FFF2-40B4-BE49-F238E27FC236}">
                <a16:creationId xmlns:a16="http://schemas.microsoft.com/office/drawing/2014/main" id="{DD345EE4-9551-443D-8C6B-C24630BCE50B}"/>
              </a:ext>
            </a:extLst>
          </p:cNvPr>
          <p:cNvSpPr>
            <a:spLocks noGrp="1" noChangeArrowheads="1"/>
          </p:cNvSpPr>
          <p:nvPr>
            <p:ph type="body" idx="1"/>
          </p:nvPr>
        </p:nvSpPr>
        <p:spPr>
          <a:xfrm>
            <a:off x="609600" y="1447800"/>
            <a:ext cx="8001000" cy="4953000"/>
          </a:xfrm>
        </p:spPr>
        <p:txBody>
          <a:bodyPr/>
          <a:lstStyle/>
          <a:p>
            <a:pPr marL="484188" indent="-484188" eaLnBrk="1" hangingPunct="1">
              <a:lnSpc>
                <a:spcPct val="90000"/>
              </a:lnSpc>
              <a:buFont typeface="Wingdings" panose="05000000000000000000" pitchFamily="2" charset="2"/>
              <a:buNone/>
            </a:pPr>
            <a:r>
              <a:rPr lang="en-US" altLang="zh-CN" sz="2800"/>
              <a:t>① </a:t>
            </a:r>
            <a:r>
              <a:rPr lang="zh-CN" altLang="en-US" sz="2800"/>
              <a:t>首先判断数据是零、正数或负数，是零显示“</a:t>
            </a:r>
            <a:r>
              <a:rPr lang="en-US" altLang="zh-CN" sz="2800"/>
              <a:t>0”</a:t>
            </a:r>
            <a:r>
              <a:rPr lang="zh-CN" altLang="en-US" sz="2800"/>
              <a:t>退出</a:t>
            </a:r>
          </a:p>
          <a:p>
            <a:pPr marL="484188" indent="-484188" eaLnBrk="1" hangingPunct="1">
              <a:lnSpc>
                <a:spcPct val="90000"/>
              </a:lnSpc>
              <a:buFont typeface="Wingdings" panose="05000000000000000000" pitchFamily="2" charset="2"/>
              <a:buNone/>
            </a:pPr>
            <a:r>
              <a:rPr lang="en-US" altLang="zh-CN" sz="2800"/>
              <a:t>② </a:t>
            </a:r>
            <a:r>
              <a:rPr lang="zh-CN" altLang="en-US" sz="2800"/>
              <a:t>是负数，显示“－”，求数据的绝对值；</a:t>
            </a:r>
          </a:p>
          <a:p>
            <a:pPr marL="484188" indent="-484188" eaLnBrk="1" hangingPunct="1">
              <a:lnSpc>
                <a:spcPct val="90000"/>
              </a:lnSpc>
              <a:buFont typeface="Wingdings" panose="05000000000000000000" pitchFamily="2" charset="2"/>
              <a:buNone/>
            </a:pPr>
            <a:r>
              <a:rPr lang="en-US" altLang="zh-CN" sz="2800"/>
              <a:t>③ </a:t>
            </a:r>
            <a:r>
              <a:rPr lang="zh-CN" altLang="en-US" sz="2800"/>
              <a:t>接着数据除以</a:t>
            </a:r>
            <a:r>
              <a:rPr lang="en-US" altLang="zh-CN" sz="2800"/>
              <a:t>10</a:t>
            </a:r>
            <a:r>
              <a:rPr lang="zh-CN" altLang="en-US" sz="2800"/>
              <a:t>，余数加</a:t>
            </a:r>
            <a:r>
              <a:rPr lang="en-US" altLang="zh-CN" sz="2800"/>
              <a:t>30H</a:t>
            </a:r>
            <a:r>
              <a:rPr lang="zh-CN" altLang="en-US" sz="2800"/>
              <a:t>转换为</a:t>
            </a:r>
            <a:r>
              <a:rPr lang="en-US" altLang="zh-CN" sz="2800"/>
              <a:t>ASCII</a:t>
            </a:r>
            <a:r>
              <a:rPr lang="zh-CN" altLang="en-US" sz="2800"/>
              <a:t>码压入堆栈</a:t>
            </a:r>
          </a:p>
          <a:p>
            <a:pPr marL="484188" indent="-484188" eaLnBrk="1" hangingPunct="1">
              <a:lnSpc>
                <a:spcPct val="90000"/>
              </a:lnSpc>
              <a:buFont typeface="Wingdings" panose="05000000000000000000" pitchFamily="2" charset="2"/>
              <a:buNone/>
            </a:pPr>
            <a:r>
              <a:rPr lang="en-US" altLang="zh-CN" sz="2800"/>
              <a:t>④ </a:t>
            </a:r>
            <a:r>
              <a:rPr lang="zh-CN" altLang="en-US" sz="2800"/>
              <a:t>重复</a:t>
            </a:r>
            <a:r>
              <a:rPr lang="en-US" altLang="zh-CN" sz="2800"/>
              <a:t>③</a:t>
            </a:r>
            <a:r>
              <a:rPr lang="zh-CN" altLang="en-US" sz="2800"/>
              <a:t>步，直到商为</a:t>
            </a:r>
            <a:r>
              <a:rPr lang="en-US" altLang="zh-CN" sz="2800"/>
              <a:t>0</a:t>
            </a:r>
            <a:r>
              <a:rPr lang="zh-CN" altLang="en-US" sz="2800"/>
              <a:t>结束</a:t>
            </a:r>
          </a:p>
          <a:p>
            <a:pPr marL="484188" indent="-484188" eaLnBrk="1" hangingPunct="1">
              <a:lnSpc>
                <a:spcPct val="90000"/>
              </a:lnSpc>
              <a:buFont typeface="Wingdings" panose="05000000000000000000" pitchFamily="2" charset="2"/>
              <a:buNone/>
            </a:pPr>
            <a:r>
              <a:rPr lang="en-US" altLang="zh-CN" sz="2800"/>
              <a:t>⑤ </a:t>
            </a:r>
            <a:r>
              <a:rPr lang="zh-CN" altLang="en-US" sz="2800"/>
              <a:t>依次从堆栈弹出各位数字，进行显示</a:t>
            </a:r>
          </a:p>
          <a:p>
            <a:pPr marL="484188" indent="-484188" eaLnBrk="1" hangingPunct="1">
              <a:lnSpc>
                <a:spcPct val="90000"/>
              </a:lnSpc>
              <a:spcBef>
                <a:spcPct val="100000"/>
              </a:spcBef>
            </a:pPr>
            <a:r>
              <a:rPr lang="zh-CN" altLang="en-US" sz="2800"/>
              <a:t>本例采用</a:t>
            </a:r>
            <a:r>
              <a:rPr lang="en-US" altLang="zh-CN" sz="2800"/>
              <a:t>16</a:t>
            </a:r>
            <a:r>
              <a:rPr lang="zh-CN" altLang="en-US" sz="2800"/>
              <a:t>位寄存器表达数据，所以只能显示＋</a:t>
            </a:r>
            <a:r>
              <a:rPr lang="en-US" altLang="zh-CN" sz="2800"/>
              <a:t>327677</a:t>
            </a:r>
            <a:r>
              <a:rPr lang="zh-CN" altLang="en-US" sz="2800"/>
              <a:t>～－</a:t>
            </a:r>
            <a:r>
              <a:rPr lang="en-US" altLang="zh-CN" sz="2800"/>
              <a:t>32768</a:t>
            </a:r>
            <a:r>
              <a:rPr lang="zh-CN" altLang="en-US" sz="2800"/>
              <a:t>间的数值</a:t>
            </a:r>
          </a:p>
          <a:p>
            <a:pPr marL="484188" indent="-484188" eaLnBrk="1" hangingPunct="1">
              <a:lnSpc>
                <a:spcPct val="90000"/>
              </a:lnSpc>
            </a:pPr>
            <a:r>
              <a:rPr lang="zh-CN" altLang="en-US" sz="2800"/>
              <a:t>但该算法适合更大范围的数据</a:t>
            </a:r>
          </a:p>
        </p:txBody>
      </p:sp>
      <p:pic>
        <p:nvPicPr>
          <p:cNvPr id="112644" name="图片 339977" descr="14_6">
            <a:hlinkClick r:id="" action="ppaction://noaction" highlightClick="1"/>
            <a:extLst>
              <a:ext uri="{FF2B5EF4-FFF2-40B4-BE49-F238E27FC236}">
                <a16:creationId xmlns:a16="http://schemas.microsoft.com/office/drawing/2014/main" id="{40B28004-2AB7-433C-8848-A1C2AD8528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9650" y="6316663"/>
            <a:ext cx="5143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45" name="图片 339978" descr="91">
            <a:extLst>
              <a:ext uri="{FF2B5EF4-FFF2-40B4-BE49-F238E27FC236}">
                <a16:creationId xmlns:a16="http://schemas.microsoft.com/office/drawing/2014/main" id="{3ECA58B5-67B4-4D15-AA9D-6FB521587D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4719638"/>
            <a:ext cx="8077200" cy="80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646" name="组合 339979">
            <a:extLst>
              <a:ext uri="{FF2B5EF4-FFF2-40B4-BE49-F238E27FC236}">
                <a16:creationId xmlns:a16="http://schemas.microsoft.com/office/drawing/2014/main" id="{E1E5D035-F253-4FB8-8E82-D4621FC99134}"/>
              </a:ext>
            </a:extLst>
          </p:cNvPr>
          <p:cNvGrpSpPr>
            <a:grpSpLocks/>
          </p:cNvGrpSpPr>
          <p:nvPr/>
        </p:nvGrpSpPr>
        <p:grpSpPr bwMode="auto">
          <a:xfrm>
            <a:off x="4763" y="44450"/>
            <a:ext cx="6629400" cy="1295400"/>
            <a:chOff x="-6" y="20"/>
            <a:chExt cx="4176" cy="816"/>
          </a:xfrm>
        </p:grpSpPr>
        <p:sp>
          <p:nvSpPr>
            <p:cNvPr id="112647" name="矩形 339980">
              <a:extLst>
                <a:ext uri="{FF2B5EF4-FFF2-40B4-BE49-F238E27FC236}">
                  <a16:creationId xmlns:a16="http://schemas.microsoft.com/office/drawing/2014/main" id="{CB427907-1A73-4473-9CAD-48E9FAB456C6}"/>
                </a:ext>
              </a:extLst>
            </p:cNvPr>
            <p:cNvSpPr>
              <a:spLocks noChangeArrowheads="1"/>
            </p:cNvSpPr>
            <p:nvPr/>
          </p:nvSpPr>
          <p:spPr bwMode="auto">
            <a:xfrm>
              <a:off x="-6" y="428"/>
              <a:ext cx="4176" cy="52"/>
            </a:xfrm>
            <a:prstGeom prst="rect">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p>
          </p:txBody>
        </p:sp>
        <p:sp>
          <p:nvSpPr>
            <p:cNvPr id="112648" name="矩形 339981">
              <a:extLst>
                <a:ext uri="{FF2B5EF4-FFF2-40B4-BE49-F238E27FC236}">
                  <a16:creationId xmlns:a16="http://schemas.microsoft.com/office/drawing/2014/main" id="{86D0C1ED-D992-4AAA-81BA-AC808E01F305}"/>
                </a:ext>
              </a:extLst>
            </p:cNvPr>
            <p:cNvSpPr>
              <a:spLocks noChangeArrowheads="1"/>
            </p:cNvSpPr>
            <p:nvPr/>
          </p:nvSpPr>
          <p:spPr bwMode="auto">
            <a:xfrm>
              <a:off x="784" y="260"/>
              <a:ext cx="240" cy="240"/>
            </a:xfrm>
            <a:prstGeom prst="rect">
              <a:avLst/>
            </a:prstGeom>
            <a:solidFill>
              <a:srgbClr val="3333CC">
                <a:alpha val="50195"/>
              </a:srgbClr>
            </a:solidFill>
            <a:ln w="19050">
              <a:solidFill>
                <a:schemeClr val="hlink"/>
              </a:solidFill>
              <a:miter lim="800000"/>
              <a:headEnd/>
              <a:tailEnd/>
            </a:ln>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2649" name="矩形 339982">
              <a:extLst>
                <a:ext uri="{FF2B5EF4-FFF2-40B4-BE49-F238E27FC236}">
                  <a16:creationId xmlns:a16="http://schemas.microsoft.com/office/drawing/2014/main" id="{687B39ED-08E2-4BA7-A6F2-751543660941}"/>
                </a:ext>
              </a:extLst>
            </p:cNvPr>
            <p:cNvSpPr>
              <a:spLocks noChangeArrowheads="1"/>
            </p:cNvSpPr>
            <p:nvPr/>
          </p:nvSpPr>
          <p:spPr bwMode="auto">
            <a:xfrm>
              <a:off x="16" y="596"/>
              <a:ext cx="240" cy="240"/>
            </a:xfrm>
            <a:prstGeom prst="rect">
              <a:avLst/>
            </a:prstGeom>
            <a:solidFill>
              <a:srgbClr val="3333CC">
                <a:alpha val="50195"/>
              </a:srgbClr>
            </a:solidFill>
            <a:ln w="19050">
              <a:solidFill>
                <a:schemeClr val="hlink"/>
              </a:solidFill>
              <a:miter lim="800000"/>
              <a:headEnd/>
              <a:tailEnd/>
            </a:ln>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2650" name="矩形 339983">
              <a:extLst>
                <a:ext uri="{FF2B5EF4-FFF2-40B4-BE49-F238E27FC236}">
                  <a16:creationId xmlns:a16="http://schemas.microsoft.com/office/drawing/2014/main" id="{92361504-0709-47EB-B971-DA6610E942FC}"/>
                </a:ext>
              </a:extLst>
            </p:cNvPr>
            <p:cNvSpPr>
              <a:spLocks noChangeArrowheads="1"/>
            </p:cNvSpPr>
            <p:nvPr/>
          </p:nvSpPr>
          <p:spPr bwMode="auto">
            <a:xfrm>
              <a:off x="256" y="356"/>
              <a:ext cx="240" cy="240"/>
            </a:xfrm>
            <a:prstGeom prst="rect">
              <a:avLst/>
            </a:prstGeom>
            <a:solidFill>
              <a:srgbClr val="009900">
                <a:alpha val="50195"/>
              </a:srgbClr>
            </a:solidFill>
            <a:ln w="19050">
              <a:solidFill>
                <a:schemeClr val="hlink"/>
              </a:solidFill>
              <a:miter lim="800000"/>
              <a:headEnd/>
              <a:tailEnd/>
            </a:ln>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2651" name="矩形 339984">
              <a:extLst>
                <a:ext uri="{FF2B5EF4-FFF2-40B4-BE49-F238E27FC236}">
                  <a16:creationId xmlns:a16="http://schemas.microsoft.com/office/drawing/2014/main" id="{0241C01D-CA82-41AE-B9D4-F868AD5BB0C9}"/>
                </a:ext>
              </a:extLst>
            </p:cNvPr>
            <p:cNvSpPr>
              <a:spLocks noChangeArrowheads="1"/>
            </p:cNvSpPr>
            <p:nvPr/>
          </p:nvSpPr>
          <p:spPr bwMode="auto">
            <a:xfrm>
              <a:off x="1024" y="20"/>
              <a:ext cx="240" cy="240"/>
            </a:xfrm>
            <a:prstGeom prst="rect">
              <a:avLst/>
            </a:prstGeom>
            <a:solidFill>
              <a:srgbClr val="CC0000">
                <a:alpha val="50195"/>
              </a:srgbClr>
            </a:solidFill>
            <a:ln w="19050">
              <a:solidFill>
                <a:schemeClr val="hlink"/>
              </a:solidFill>
              <a:miter lim="800000"/>
              <a:headEnd/>
              <a:tailEnd/>
            </a:ln>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6747" name="文本框 339985">
              <a:extLst>
                <a:ext uri="{FF2B5EF4-FFF2-40B4-BE49-F238E27FC236}">
                  <a16:creationId xmlns:a16="http://schemas.microsoft.com/office/drawing/2014/main" id="{24E9AB10-F812-475C-8C36-C5EAE1B2FBB3}"/>
                </a:ext>
              </a:extLst>
            </p:cNvPr>
            <p:cNvSpPr txBox="1">
              <a:spLocks noChangeArrowheads="1"/>
            </p:cNvSpPr>
            <p:nvPr/>
          </p:nvSpPr>
          <p:spPr bwMode="auto">
            <a:xfrm>
              <a:off x="99" y="42"/>
              <a:ext cx="641" cy="250"/>
            </a:xfrm>
            <a:prstGeom prst="rect">
              <a:avLst/>
            </a:prstGeom>
            <a:gradFill rotWithShape="0">
              <a:gsLst>
                <a:gs pos="0">
                  <a:srgbClr val="5E5E00"/>
                </a:gs>
                <a:gs pos="50000">
                  <a:schemeClr val="accent1"/>
                </a:gs>
                <a:gs pos="100000">
                  <a:srgbClr val="5E5E00"/>
                </a:gs>
              </a:gsLst>
              <a:lin ang="2700000" scaled="1"/>
            </a:gradFill>
            <a:ln>
              <a:noFill/>
            </a:ln>
            <a:effectLst>
              <a:outerShdw dist="35921" dir="2700000" algn="ctr" rotWithShape="0">
                <a:schemeClr val="folHlink"/>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defRPr/>
              </a:pPr>
              <a:r>
                <a:rPr lang="zh-CN" altLang="en-US" sz="2000">
                  <a:solidFill>
                    <a:schemeClr val="accent2"/>
                  </a:solidFill>
                  <a:latin typeface="华文新魏" panose="02010800040101010101" pitchFamily="2" charset="-122"/>
                  <a:ea typeface="华文新魏" panose="02010800040101010101" pitchFamily="2" charset="-122"/>
                </a:rPr>
                <a:t>第 </a:t>
              </a:r>
              <a:r>
                <a:rPr lang="en-US" altLang="zh-CN" sz="2000">
                  <a:solidFill>
                    <a:schemeClr val="accent2"/>
                  </a:solidFill>
                  <a:latin typeface="华文新魏" panose="02010800040101010101" pitchFamily="2" charset="-122"/>
                  <a:ea typeface="华文新魏" panose="02010800040101010101" pitchFamily="2" charset="-122"/>
                </a:rPr>
                <a:t>4 </a:t>
              </a:r>
              <a:r>
                <a:rPr lang="zh-CN" altLang="en-US" sz="2000">
                  <a:solidFill>
                    <a:schemeClr val="accent2"/>
                  </a:solidFill>
                  <a:latin typeface="华文新魏" panose="02010800040101010101" pitchFamily="2" charset="-122"/>
                  <a:ea typeface="华文新魏" panose="02010800040101010101" pitchFamily="2" charset="-122"/>
                </a:rPr>
                <a:t>章</a:t>
              </a:r>
            </a:p>
          </p:txBody>
        </p:sp>
      </p:grpSp>
    </p:spTree>
  </p:cSld>
  <p:clrMapOvr>
    <a:masterClrMapping/>
  </p:clrMapOvr>
  <p:transition advClick="0"/>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标题 337921">
            <a:extLst>
              <a:ext uri="{FF2B5EF4-FFF2-40B4-BE49-F238E27FC236}">
                <a16:creationId xmlns:a16="http://schemas.microsoft.com/office/drawing/2014/main" id="{EC87EF9B-EDFD-4E46-8D3C-37B102BC42DC}"/>
              </a:ext>
            </a:extLst>
          </p:cNvPr>
          <p:cNvSpPr>
            <a:spLocks noGrp="1" noChangeArrowheads="1"/>
          </p:cNvSpPr>
          <p:nvPr>
            <p:ph type="title"/>
          </p:nvPr>
        </p:nvSpPr>
        <p:spPr/>
        <p:txBody>
          <a:bodyPr/>
          <a:lstStyle/>
          <a:p>
            <a:pPr eaLnBrk="1" hangingPunct="1"/>
            <a:r>
              <a:rPr lang="zh-CN" altLang="en-US" sz="2800"/>
              <a:t>例题</a:t>
            </a:r>
            <a:r>
              <a:rPr lang="en-US" altLang="zh-CN" sz="2800"/>
              <a:t>4.20</a:t>
            </a:r>
            <a:r>
              <a:rPr lang="zh-CN" altLang="en-US" sz="2800"/>
              <a:t>：计算有符号数平均值</a:t>
            </a:r>
          </a:p>
        </p:txBody>
      </p:sp>
      <p:sp>
        <p:nvSpPr>
          <p:cNvPr id="113667" name="文本占位符 337922">
            <a:extLst>
              <a:ext uri="{FF2B5EF4-FFF2-40B4-BE49-F238E27FC236}">
                <a16:creationId xmlns:a16="http://schemas.microsoft.com/office/drawing/2014/main" id="{CB8A983E-A3F9-4AA6-BBBA-7C5EFDC6DE0C}"/>
              </a:ext>
            </a:extLst>
          </p:cNvPr>
          <p:cNvSpPr>
            <a:spLocks noGrp="1" noChangeArrowheads="1"/>
          </p:cNvSpPr>
          <p:nvPr>
            <p:ph type="body" idx="1"/>
          </p:nvPr>
        </p:nvSpPr>
        <p:spPr>
          <a:xfrm>
            <a:off x="990600" y="1676400"/>
            <a:ext cx="7391400" cy="4495800"/>
          </a:xfrm>
        </p:spPr>
        <p:txBody>
          <a:bodyPr/>
          <a:lstStyle/>
          <a:p>
            <a:pPr eaLnBrk="1" hangingPunct="1">
              <a:lnSpc>
                <a:spcPct val="90000"/>
              </a:lnSpc>
            </a:pPr>
            <a:r>
              <a:rPr lang="zh-CN" altLang="en-US" sz="3200"/>
              <a:t>子程序将</a:t>
            </a:r>
            <a:r>
              <a:rPr lang="en-US" altLang="zh-CN" sz="3200"/>
              <a:t>16</a:t>
            </a:r>
            <a:r>
              <a:rPr lang="zh-CN" altLang="en-US" sz="3200"/>
              <a:t>位有符号二进制数求和，然后除以数据个数得到平均值</a:t>
            </a:r>
          </a:p>
          <a:p>
            <a:pPr eaLnBrk="1" hangingPunct="1">
              <a:lnSpc>
                <a:spcPct val="90000"/>
              </a:lnSpc>
              <a:spcBef>
                <a:spcPct val="50000"/>
              </a:spcBef>
            </a:pPr>
            <a:r>
              <a:rPr lang="zh-CN" altLang="en-US" sz="3200"/>
              <a:t>子程序的</a:t>
            </a:r>
            <a:r>
              <a:rPr lang="zh-CN" altLang="en-US" sz="3200">
                <a:solidFill>
                  <a:schemeClr val="tx2"/>
                </a:solidFill>
              </a:rPr>
              <a:t>入口参数利用堆栈传递</a:t>
            </a:r>
            <a:r>
              <a:rPr lang="zh-CN" altLang="en-US" sz="3200"/>
              <a:t>，主程序需要压入数据个数和数据缓冲区的偏移地址。子程序通过</a:t>
            </a:r>
            <a:r>
              <a:rPr lang="en-US" altLang="zh-CN" sz="3200"/>
              <a:t>BP</a:t>
            </a:r>
            <a:r>
              <a:rPr lang="zh-CN" altLang="en-US" sz="3200"/>
              <a:t>寄存器从堆栈段相应位置取出参数</a:t>
            </a:r>
          </a:p>
          <a:p>
            <a:pPr eaLnBrk="1" hangingPunct="1">
              <a:lnSpc>
                <a:spcPct val="90000"/>
              </a:lnSpc>
              <a:spcBef>
                <a:spcPct val="50000"/>
              </a:spcBef>
            </a:pPr>
            <a:r>
              <a:rPr lang="zh-CN" altLang="en-US" sz="3200"/>
              <a:t>子程序的</a:t>
            </a:r>
            <a:r>
              <a:rPr lang="zh-CN" altLang="en-US" sz="3200">
                <a:solidFill>
                  <a:schemeClr val="tx2"/>
                </a:solidFill>
              </a:rPr>
              <a:t>出口参数用寄存器</a:t>
            </a:r>
            <a:r>
              <a:rPr lang="en-US" altLang="zh-CN" sz="3200">
                <a:solidFill>
                  <a:schemeClr val="tx2"/>
                </a:solidFill>
              </a:rPr>
              <a:t>AX</a:t>
            </a:r>
            <a:r>
              <a:rPr lang="zh-CN" altLang="en-US" sz="3200">
                <a:solidFill>
                  <a:schemeClr val="tx2"/>
                </a:solidFill>
              </a:rPr>
              <a:t>传递</a:t>
            </a:r>
          </a:p>
          <a:p>
            <a:pPr eaLnBrk="1" hangingPunct="1">
              <a:lnSpc>
                <a:spcPct val="90000"/>
              </a:lnSpc>
              <a:spcBef>
                <a:spcPct val="50000"/>
              </a:spcBef>
            </a:pPr>
            <a:r>
              <a:rPr lang="zh-CN" altLang="en-US" sz="3200"/>
              <a:t>主程序提供</a:t>
            </a:r>
            <a:r>
              <a:rPr lang="en-US" altLang="zh-CN" sz="3200"/>
              <a:t>10</a:t>
            </a:r>
            <a:r>
              <a:rPr lang="zh-CN" altLang="en-US" sz="3200"/>
              <a:t>个数据，并保存平均值</a:t>
            </a:r>
          </a:p>
        </p:txBody>
      </p:sp>
      <p:sp>
        <p:nvSpPr>
          <p:cNvPr id="113668" name="矩形 337923" descr="041">
            <a:hlinkClick r:id="rId2" action="ppaction://hlinksldjump" highlightClick="1"/>
            <a:extLst>
              <a:ext uri="{FF2B5EF4-FFF2-40B4-BE49-F238E27FC236}">
                <a16:creationId xmlns:a16="http://schemas.microsoft.com/office/drawing/2014/main" id="{7FB7AB65-D273-4789-9D7A-4F0947A4A224}"/>
              </a:ext>
            </a:extLst>
          </p:cNvPr>
          <p:cNvSpPr>
            <a:spLocks noChangeArrowheads="1"/>
          </p:cNvSpPr>
          <p:nvPr/>
        </p:nvSpPr>
        <p:spPr bwMode="auto">
          <a:xfrm>
            <a:off x="7442200" y="1062038"/>
            <a:ext cx="1450975" cy="422275"/>
          </a:xfrm>
          <a:prstGeom prst="rect">
            <a:avLst/>
          </a:prstGeom>
          <a:blipFill dpi="0" rotWithShape="0">
            <a:blip r:embed="rId3"/>
            <a:srcRect/>
            <a:stretch>
              <a:fillRect/>
            </a:stretch>
          </a:blipFill>
          <a:ln w="38100" cmpd="dbl">
            <a:solidFill>
              <a:srgbClr val="FFCC66"/>
            </a:solidFill>
            <a:miter lim="800000"/>
            <a:headEnd/>
            <a:tailEnd/>
          </a:ln>
          <a:effectLst>
            <a:outerShdw dist="45791" dir="2021404" algn="ctr" rotWithShape="0">
              <a:schemeClr val="folHlink"/>
            </a:outerShdw>
          </a:effec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spcBef>
                <a:spcPct val="20000"/>
              </a:spcBef>
              <a:buClr>
                <a:schemeClr val="accent2"/>
              </a:buClr>
              <a:buSzPct val="90000"/>
            </a:pPr>
            <a:r>
              <a:rPr lang="zh-CN" altLang="en-US">
                <a:solidFill>
                  <a:schemeClr val="accent2"/>
                </a:solidFill>
                <a:latin typeface="隶书" panose="02010509060101010101" pitchFamily="49" charset="-122"/>
                <a:ea typeface="隶书" panose="02010509060101010101" pitchFamily="49" charset="-122"/>
              </a:rPr>
              <a:t>避免溢出</a:t>
            </a:r>
            <a:endParaRPr lang="zh-CN" altLang="en-US">
              <a:solidFill>
                <a:schemeClr val="accent2"/>
              </a:solidFill>
              <a:latin typeface="宋体" panose="02010600030101010101" pitchFamily="2" charset="-122"/>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4690" name="文本占位符 353281">
            <a:extLst>
              <a:ext uri="{FF2B5EF4-FFF2-40B4-BE49-F238E27FC236}">
                <a16:creationId xmlns:a16="http://schemas.microsoft.com/office/drawing/2014/main" id="{98EA8B7E-C114-43A1-9D93-72F266E7B9CE}"/>
              </a:ext>
            </a:extLst>
          </p:cNvPr>
          <p:cNvSpPr>
            <a:spLocks noGrp="1" noChangeArrowheads="1"/>
          </p:cNvSpPr>
          <p:nvPr>
            <p:ph type="body" idx="1"/>
          </p:nvPr>
        </p:nvSpPr>
        <p:spPr>
          <a:xfrm>
            <a:off x="533400" y="304800"/>
            <a:ext cx="8153400" cy="6172200"/>
          </a:xfrm>
        </p:spPr>
        <p:txBody>
          <a:bodyPr/>
          <a:lstStyle/>
          <a:p>
            <a:pPr marL="0" indent="0" eaLnBrk="1" hangingPunct="1">
              <a:spcBef>
                <a:spcPct val="10000"/>
              </a:spcBef>
              <a:buFont typeface="Wingdings" panose="05000000000000000000" pitchFamily="2" charset="2"/>
              <a:buNone/>
              <a:tabLst>
                <a:tab pos="1520825" algn="l"/>
                <a:tab pos="3810000" algn="l"/>
              </a:tabLst>
            </a:pPr>
            <a:r>
              <a:rPr lang="en-US" altLang="zh-CN" sz="2800">
                <a:solidFill>
                  <a:schemeClr val="accent2"/>
                </a:solidFill>
                <a:latin typeface="宋体" panose="02010600030101010101" pitchFamily="2" charset="-122"/>
              </a:rPr>
              <a:t>	;</a:t>
            </a:r>
            <a:r>
              <a:rPr lang="zh-CN" altLang="en-US" sz="2800">
                <a:solidFill>
                  <a:schemeClr val="accent2"/>
                </a:solidFill>
                <a:latin typeface="宋体" panose="02010600030101010101" pitchFamily="2" charset="-122"/>
              </a:rPr>
              <a:t>数据段</a:t>
            </a:r>
          </a:p>
          <a:p>
            <a:pPr marL="0" indent="0" eaLnBrk="1" hangingPunct="1">
              <a:spcBef>
                <a:spcPct val="10000"/>
              </a:spcBef>
              <a:buFont typeface="Wingdings" panose="05000000000000000000" pitchFamily="2" charset="2"/>
              <a:buNone/>
              <a:tabLst>
                <a:tab pos="1520825" algn="l"/>
                <a:tab pos="3810000" algn="l"/>
              </a:tabLst>
            </a:pPr>
            <a:r>
              <a:rPr lang="en-US" altLang="zh-CN" sz="2800">
                <a:solidFill>
                  <a:schemeClr val="accent2"/>
                </a:solidFill>
                <a:latin typeface="宋体" panose="02010600030101010101" pitchFamily="2" charset="-122"/>
              </a:rPr>
              <a:t>count	= 10</a:t>
            </a:r>
          </a:p>
          <a:p>
            <a:pPr marL="0" indent="0" eaLnBrk="1" hangingPunct="1">
              <a:spcBef>
                <a:spcPct val="10000"/>
              </a:spcBef>
              <a:buFont typeface="Wingdings" panose="05000000000000000000" pitchFamily="2" charset="2"/>
              <a:buNone/>
              <a:tabLst>
                <a:tab pos="1520825" algn="l"/>
                <a:tab pos="3810000" algn="l"/>
              </a:tabLst>
            </a:pPr>
            <a:r>
              <a:rPr lang="en-US" altLang="zh-CN" sz="2800">
                <a:solidFill>
                  <a:schemeClr val="accent2"/>
                </a:solidFill>
                <a:latin typeface="宋体" panose="02010600030101010101" pitchFamily="2" charset="-122"/>
              </a:rPr>
              <a:t>array	dw 1234,-1234,0,1,-1,32767</a:t>
            </a:r>
          </a:p>
          <a:p>
            <a:pPr marL="0" indent="0" eaLnBrk="1" hangingPunct="1">
              <a:spcBef>
                <a:spcPct val="10000"/>
              </a:spcBef>
              <a:buFont typeface="Wingdings" panose="05000000000000000000" pitchFamily="2" charset="2"/>
              <a:buNone/>
              <a:tabLst>
                <a:tab pos="1520825" algn="l"/>
                <a:tab pos="3810000" algn="l"/>
              </a:tabLst>
            </a:pPr>
            <a:r>
              <a:rPr lang="en-US" altLang="zh-CN" sz="2800">
                <a:solidFill>
                  <a:schemeClr val="accent2"/>
                </a:solidFill>
                <a:latin typeface="宋体" panose="02010600030101010101" pitchFamily="2" charset="-122"/>
              </a:rPr>
              <a:t>	dw -32768,5678,-5678,9000</a:t>
            </a:r>
          </a:p>
          <a:p>
            <a:pPr marL="0" indent="0" eaLnBrk="1" hangingPunct="1">
              <a:spcBef>
                <a:spcPct val="10000"/>
              </a:spcBef>
              <a:buFont typeface="Wingdings" panose="05000000000000000000" pitchFamily="2" charset="2"/>
              <a:buNone/>
              <a:tabLst>
                <a:tab pos="1520825" algn="l"/>
                <a:tab pos="3810000" algn="l"/>
              </a:tabLst>
            </a:pPr>
            <a:r>
              <a:rPr lang="en-US" altLang="zh-CN" sz="2800">
                <a:solidFill>
                  <a:schemeClr val="tx2"/>
                </a:solidFill>
                <a:latin typeface="宋体" panose="02010600030101010101" pitchFamily="2" charset="-122"/>
              </a:rPr>
              <a:t>wmed</a:t>
            </a:r>
            <a:r>
              <a:rPr lang="en-US" altLang="zh-CN" sz="2800">
                <a:solidFill>
                  <a:schemeClr val="accent2"/>
                </a:solidFill>
                <a:latin typeface="宋体" panose="02010600030101010101" pitchFamily="2" charset="-122"/>
              </a:rPr>
              <a:t>	dw ?	</a:t>
            </a:r>
            <a:r>
              <a:rPr lang="en-US" altLang="zh-CN" sz="2800">
                <a:latin typeface="宋体" panose="02010600030101010101" pitchFamily="2" charset="-122"/>
              </a:rPr>
              <a:t>; </a:t>
            </a:r>
            <a:r>
              <a:rPr lang="zh-CN" altLang="en-US" sz="2800">
                <a:latin typeface="宋体" panose="02010600030101010101" pitchFamily="2" charset="-122"/>
              </a:rPr>
              <a:t>存放平均值</a:t>
            </a:r>
          </a:p>
          <a:p>
            <a:pPr marL="0" indent="0" eaLnBrk="1" hangingPunct="1">
              <a:spcBef>
                <a:spcPct val="10000"/>
              </a:spcBef>
              <a:buFont typeface="Wingdings" panose="05000000000000000000" pitchFamily="2" charset="2"/>
              <a:buNone/>
              <a:tabLst>
                <a:tab pos="1520825" algn="l"/>
                <a:tab pos="3810000" algn="l"/>
              </a:tabLst>
            </a:pPr>
            <a:r>
              <a:rPr lang="zh-CN" altLang="en-US" sz="2800">
                <a:solidFill>
                  <a:schemeClr val="accent2"/>
                </a:solidFill>
                <a:latin typeface="宋体" panose="02010600030101010101" pitchFamily="2" charset="-122"/>
              </a:rPr>
              <a:t>	</a:t>
            </a:r>
            <a:r>
              <a:rPr lang="en-US" altLang="zh-CN" sz="2800">
                <a:solidFill>
                  <a:schemeClr val="accent2"/>
                </a:solidFill>
                <a:latin typeface="宋体" panose="02010600030101010101" pitchFamily="2" charset="-122"/>
              </a:rPr>
              <a:t>;</a:t>
            </a:r>
            <a:r>
              <a:rPr lang="zh-CN" altLang="en-US" sz="2800">
                <a:solidFill>
                  <a:schemeClr val="accent2"/>
                </a:solidFill>
                <a:latin typeface="宋体" panose="02010600030101010101" pitchFamily="2" charset="-122"/>
              </a:rPr>
              <a:t>代码段：主程序</a:t>
            </a:r>
          </a:p>
          <a:p>
            <a:pPr marL="0" indent="0" eaLnBrk="1" hangingPunct="1">
              <a:spcBef>
                <a:spcPct val="10000"/>
              </a:spcBef>
              <a:buFont typeface="Wingdings" panose="05000000000000000000" pitchFamily="2" charset="2"/>
              <a:buNone/>
              <a:tabLst>
                <a:tab pos="1520825" algn="l"/>
                <a:tab pos="3810000" algn="l"/>
              </a:tabLst>
            </a:pPr>
            <a:r>
              <a:rPr lang="zh-CN" altLang="en-US" sz="2800">
                <a:solidFill>
                  <a:schemeClr val="accent2"/>
                </a:solidFill>
                <a:latin typeface="宋体" panose="02010600030101010101" pitchFamily="2" charset="-122"/>
              </a:rPr>
              <a:t>	</a:t>
            </a:r>
            <a:r>
              <a:rPr lang="en-US" altLang="zh-CN" sz="2800">
                <a:solidFill>
                  <a:schemeClr val="accent2"/>
                </a:solidFill>
                <a:latin typeface="宋体" panose="02010600030101010101" pitchFamily="2" charset="-122"/>
              </a:rPr>
              <a:t>mov ax,count</a:t>
            </a:r>
          </a:p>
          <a:p>
            <a:pPr marL="0" indent="0" eaLnBrk="1" hangingPunct="1">
              <a:spcBef>
                <a:spcPct val="10000"/>
              </a:spcBef>
              <a:buFont typeface="Wingdings" panose="05000000000000000000" pitchFamily="2" charset="2"/>
              <a:buNone/>
              <a:tabLst>
                <a:tab pos="1520825" algn="l"/>
                <a:tab pos="3810000" algn="l"/>
              </a:tabLst>
            </a:pPr>
            <a:r>
              <a:rPr lang="en-US" altLang="zh-CN" sz="2800">
                <a:solidFill>
                  <a:schemeClr val="accent2"/>
                </a:solidFill>
                <a:latin typeface="宋体" panose="02010600030101010101" pitchFamily="2" charset="-122"/>
              </a:rPr>
              <a:t>	push ax</a:t>
            </a:r>
            <a:r>
              <a:rPr lang="en-US" altLang="zh-CN" sz="2800">
                <a:latin typeface="宋体" panose="02010600030101010101" pitchFamily="2" charset="-122"/>
              </a:rPr>
              <a:t>	;</a:t>
            </a:r>
            <a:r>
              <a:rPr lang="zh-CN" altLang="en-US" sz="2800">
                <a:latin typeface="宋体" panose="02010600030101010101" pitchFamily="2" charset="-122"/>
              </a:rPr>
              <a:t>压入数据个数</a:t>
            </a:r>
          </a:p>
          <a:p>
            <a:pPr marL="0" indent="0" eaLnBrk="1" hangingPunct="1">
              <a:spcBef>
                <a:spcPct val="10000"/>
              </a:spcBef>
              <a:buFont typeface="Wingdings" panose="05000000000000000000" pitchFamily="2" charset="2"/>
              <a:buNone/>
              <a:tabLst>
                <a:tab pos="1520825" algn="l"/>
                <a:tab pos="3810000" algn="l"/>
              </a:tabLst>
            </a:pPr>
            <a:r>
              <a:rPr lang="zh-CN" altLang="en-US" sz="2800">
                <a:solidFill>
                  <a:schemeClr val="accent2"/>
                </a:solidFill>
                <a:latin typeface="宋体" panose="02010600030101010101" pitchFamily="2" charset="-122"/>
              </a:rPr>
              <a:t>	</a:t>
            </a:r>
            <a:r>
              <a:rPr lang="en-US" altLang="zh-CN" sz="2800">
                <a:solidFill>
                  <a:schemeClr val="accent2"/>
                </a:solidFill>
                <a:latin typeface="宋体" panose="02010600030101010101" pitchFamily="2" charset="-122"/>
              </a:rPr>
              <a:t>mov ax,offset array</a:t>
            </a:r>
          </a:p>
          <a:p>
            <a:pPr marL="0" indent="0" eaLnBrk="1" hangingPunct="1">
              <a:spcBef>
                <a:spcPct val="10000"/>
              </a:spcBef>
              <a:buFont typeface="Wingdings" panose="05000000000000000000" pitchFamily="2" charset="2"/>
              <a:buNone/>
              <a:tabLst>
                <a:tab pos="1520825" algn="l"/>
                <a:tab pos="3810000" algn="l"/>
              </a:tabLst>
            </a:pPr>
            <a:r>
              <a:rPr lang="en-US" altLang="zh-CN" sz="2800">
                <a:solidFill>
                  <a:schemeClr val="accent2"/>
                </a:solidFill>
                <a:latin typeface="宋体" panose="02010600030101010101" pitchFamily="2" charset="-122"/>
              </a:rPr>
              <a:t>	push ax</a:t>
            </a:r>
            <a:r>
              <a:rPr lang="en-US" altLang="zh-CN" sz="2800">
                <a:latin typeface="宋体" panose="02010600030101010101" pitchFamily="2" charset="-122"/>
              </a:rPr>
              <a:t>	;</a:t>
            </a:r>
            <a:r>
              <a:rPr lang="zh-CN" altLang="en-US" sz="2800">
                <a:latin typeface="宋体" panose="02010600030101010101" pitchFamily="2" charset="-122"/>
              </a:rPr>
              <a:t>压入缓冲区偏移地址</a:t>
            </a:r>
            <a:endParaRPr lang="zh-CN" altLang="en-US" sz="2800">
              <a:solidFill>
                <a:schemeClr val="accent2"/>
              </a:solidFill>
              <a:latin typeface="宋体" panose="02010600030101010101" pitchFamily="2" charset="-122"/>
            </a:endParaRPr>
          </a:p>
          <a:p>
            <a:pPr marL="0" indent="0" eaLnBrk="1" hangingPunct="1">
              <a:spcBef>
                <a:spcPct val="10000"/>
              </a:spcBef>
              <a:buFont typeface="Wingdings" panose="05000000000000000000" pitchFamily="2" charset="2"/>
              <a:buNone/>
              <a:tabLst>
                <a:tab pos="1520825" algn="l"/>
                <a:tab pos="3810000" algn="l"/>
              </a:tabLst>
            </a:pPr>
            <a:r>
              <a:rPr lang="zh-CN" altLang="en-US" sz="2800">
                <a:solidFill>
                  <a:schemeClr val="accent2"/>
                </a:solidFill>
                <a:latin typeface="宋体" panose="02010600030101010101" pitchFamily="2" charset="-122"/>
              </a:rPr>
              <a:t>	</a:t>
            </a:r>
            <a:r>
              <a:rPr lang="en-US" altLang="zh-CN" sz="2800">
                <a:solidFill>
                  <a:schemeClr val="tx2"/>
                </a:solidFill>
                <a:latin typeface="宋体" panose="02010600030101010101" pitchFamily="2" charset="-122"/>
              </a:rPr>
              <a:t>call mean</a:t>
            </a:r>
            <a:r>
              <a:rPr lang="en-US" altLang="zh-CN" sz="2800">
                <a:solidFill>
                  <a:schemeClr val="accent2"/>
                </a:solidFill>
                <a:latin typeface="宋体" panose="02010600030101010101" pitchFamily="2" charset="-122"/>
              </a:rPr>
              <a:t>	</a:t>
            </a:r>
            <a:r>
              <a:rPr lang="en-US" altLang="zh-CN" sz="2800">
                <a:latin typeface="宋体" panose="02010600030101010101" pitchFamily="2" charset="-122"/>
              </a:rPr>
              <a:t>;</a:t>
            </a:r>
            <a:r>
              <a:rPr lang="zh-CN" altLang="en-US" sz="2800">
                <a:latin typeface="宋体" panose="02010600030101010101" pitchFamily="2" charset="-122"/>
              </a:rPr>
              <a:t>调用子程序求平均值</a:t>
            </a:r>
          </a:p>
          <a:p>
            <a:pPr marL="0" indent="0" eaLnBrk="1" hangingPunct="1">
              <a:spcBef>
                <a:spcPct val="10000"/>
              </a:spcBef>
              <a:buFont typeface="Wingdings" panose="05000000000000000000" pitchFamily="2" charset="2"/>
              <a:buNone/>
              <a:tabLst>
                <a:tab pos="1520825" algn="l"/>
                <a:tab pos="3810000" algn="l"/>
              </a:tabLst>
            </a:pPr>
            <a:r>
              <a:rPr lang="zh-CN" altLang="en-US" sz="2800">
                <a:solidFill>
                  <a:schemeClr val="accent2"/>
                </a:solidFill>
                <a:latin typeface="宋体" panose="02010600030101010101" pitchFamily="2" charset="-122"/>
              </a:rPr>
              <a:t>	</a:t>
            </a:r>
            <a:r>
              <a:rPr lang="en-US" altLang="zh-CN" sz="2800">
                <a:solidFill>
                  <a:schemeClr val="tx2"/>
                </a:solidFill>
                <a:latin typeface="宋体" panose="02010600030101010101" pitchFamily="2" charset="-122"/>
              </a:rPr>
              <a:t>add sp+4</a:t>
            </a:r>
            <a:r>
              <a:rPr lang="en-US" altLang="zh-CN" sz="2800">
                <a:solidFill>
                  <a:schemeClr val="accent2"/>
                </a:solidFill>
                <a:latin typeface="宋体" panose="02010600030101010101" pitchFamily="2" charset="-122"/>
              </a:rPr>
              <a:t>	</a:t>
            </a:r>
            <a:r>
              <a:rPr lang="en-US" altLang="zh-CN" sz="2800">
                <a:latin typeface="宋体" panose="02010600030101010101" pitchFamily="2" charset="-122"/>
              </a:rPr>
              <a:t>;</a:t>
            </a:r>
            <a:r>
              <a:rPr lang="zh-CN" altLang="en-US" sz="2800">
                <a:latin typeface="宋体" panose="02010600030101010101" pitchFamily="2" charset="-122"/>
              </a:rPr>
              <a:t>平衡堆栈</a:t>
            </a:r>
          </a:p>
          <a:p>
            <a:pPr marL="0" indent="0" eaLnBrk="1" hangingPunct="1">
              <a:spcBef>
                <a:spcPct val="10000"/>
              </a:spcBef>
              <a:buFont typeface="Wingdings" panose="05000000000000000000" pitchFamily="2" charset="2"/>
              <a:buNone/>
              <a:tabLst>
                <a:tab pos="1520825" algn="l"/>
                <a:tab pos="3810000" algn="l"/>
              </a:tabLst>
            </a:pPr>
            <a:r>
              <a:rPr lang="zh-CN" altLang="en-US" sz="2800">
                <a:solidFill>
                  <a:schemeClr val="accent2"/>
                </a:solidFill>
                <a:latin typeface="宋体" panose="02010600030101010101" pitchFamily="2" charset="-122"/>
              </a:rPr>
              <a:t>	</a:t>
            </a:r>
            <a:r>
              <a:rPr lang="en-US" altLang="zh-CN" sz="2800">
                <a:solidFill>
                  <a:schemeClr val="accent2"/>
                </a:solidFill>
                <a:latin typeface="宋体" panose="02010600030101010101" pitchFamily="2" charset="-122"/>
              </a:rPr>
              <a:t>mov wmed,ax	</a:t>
            </a:r>
            <a:r>
              <a:rPr lang="en-US" altLang="zh-CN" sz="2800">
                <a:latin typeface="宋体" panose="02010600030101010101" pitchFamily="2" charset="-122"/>
              </a:rPr>
              <a:t>;</a:t>
            </a:r>
            <a:r>
              <a:rPr lang="zh-CN" altLang="en-US" sz="2800">
                <a:latin typeface="宋体" panose="02010600030101010101" pitchFamily="2" charset="-122"/>
              </a:rPr>
              <a:t>保存平均值（不含余数）</a:t>
            </a:r>
            <a:endParaRPr lang="zh-CN" altLang="en-US" sz="2800">
              <a:solidFill>
                <a:schemeClr val="accent2"/>
              </a:solidFill>
              <a:latin typeface="宋体" panose="02010600030101010101" pitchFamily="2" charset="-122"/>
            </a:endParaRPr>
          </a:p>
        </p:txBody>
      </p:sp>
      <p:grpSp>
        <p:nvGrpSpPr>
          <p:cNvPr id="353283" name="组合 353282">
            <a:extLst>
              <a:ext uri="{FF2B5EF4-FFF2-40B4-BE49-F238E27FC236}">
                <a16:creationId xmlns:a16="http://schemas.microsoft.com/office/drawing/2014/main" id="{EEC6B1B5-E0FF-498F-AF9A-B1C53CE45ECD}"/>
              </a:ext>
            </a:extLst>
          </p:cNvPr>
          <p:cNvGrpSpPr>
            <a:grpSpLocks/>
          </p:cNvGrpSpPr>
          <p:nvPr/>
        </p:nvGrpSpPr>
        <p:grpSpPr bwMode="auto">
          <a:xfrm>
            <a:off x="177800" y="230188"/>
            <a:ext cx="203200" cy="6503987"/>
            <a:chOff x="112" y="145"/>
            <a:chExt cx="128" cy="4097"/>
          </a:xfrm>
        </p:grpSpPr>
        <p:sp>
          <p:nvSpPr>
            <p:cNvPr id="114703" name="矩形 353283">
              <a:extLst>
                <a:ext uri="{FF2B5EF4-FFF2-40B4-BE49-F238E27FC236}">
                  <a16:creationId xmlns:a16="http://schemas.microsoft.com/office/drawing/2014/main" id="{E2F24BD0-FF88-4F03-874F-32BB11685364}"/>
                </a:ext>
              </a:extLst>
            </p:cNvPr>
            <p:cNvSpPr>
              <a:spLocks noChangeArrowheads="1"/>
            </p:cNvSpPr>
            <p:nvPr/>
          </p:nvSpPr>
          <p:spPr bwMode="auto">
            <a:xfrm flipH="1">
              <a:off x="192" y="162"/>
              <a:ext cx="48" cy="4080"/>
            </a:xfrm>
            <a:prstGeom prst="rect">
              <a:avLst/>
            </a:prstGeom>
            <a:gradFill rotWithShape="0">
              <a:gsLst>
                <a:gs pos="0">
                  <a:schemeClr val="bg1"/>
                </a:gs>
                <a:gs pos="100000">
                  <a:schemeClr val="fo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4704" name="矩形 353284">
              <a:extLst>
                <a:ext uri="{FF2B5EF4-FFF2-40B4-BE49-F238E27FC236}">
                  <a16:creationId xmlns:a16="http://schemas.microsoft.com/office/drawing/2014/main" id="{F482509D-24AB-4E42-94F9-2CE7454E1786}"/>
                </a:ext>
              </a:extLst>
            </p:cNvPr>
            <p:cNvSpPr>
              <a:spLocks noChangeArrowheads="1"/>
            </p:cNvSpPr>
            <p:nvPr/>
          </p:nvSpPr>
          <p:spPr bwMode="auto">
            <a:xfrm>
              <a:off x="112" y="145"/>
              <a:ext cx="48" cy="3941"/>
            </a:xfrm>
            <a:prstGeom prst="rect">
              <a:avLst/>
            </a:prstGeom>
            <a:gradFill rotWithShape="0">
              <a:gsLst>
                <a:gs pos="0">
                  <a:schemeClr val="bg1"/>
                </a:gs>
                <a:gs pos="100000">
                  <a:schemeClr va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latin typeface="Times New Roman" panose="02020603050405020304" pitchFamily="18" charset="0"/>
              </a:endParaRPr>
            </a:p>
          </p:txBody>
        </p:sp>
      </p:grpSp>
      <p:grpSp>
        <p:nvGrpSpPr>
          <p:cNvPr id="353286" name="组合 353285">
            <a:extLst>
              <a:ext uri="{FF2B5EF4-FFF2-40B4-BE49-F238E27FC236}">
                <a16:creationId xmlns:a16="http://schemas.microsoft.com/office/drawing/2014/main" id="{2F05190F-112C-4DE2-981D-6FDD629C8C94}"/>
              </a:ext>
            </a:extLst>
          </p:cNvPr>
          <p:cNvGrpSpPr>
            <a:grpSpLocks/>
          </p:cNvGrpSpPr>
          <p:nvPr/>
        </p:nvGrpSpPr>
        <p:grpSpPr bwMode="auto">
          <a:xfrm>
            <a:off x="8793163" y="220663"/>
            <a:ext cx="198437" cy="6408737"/>
            <a:chOff x="5539" y="139"/>
            <a:chExt cx="125" cy="4037"/>
          </a:xfrm>
        </p:grpSpPr>
        <p:sp>
          <p:nvSpPr>
            <p:cNvPr id="114701" name="矩形 353286">
              <a:extLst>
                <a:ext uri="{FF2B5EF4-FFF2-40B4-BE49-F238E27FC236}">
                  <a16:creationId xmlns:a16="http://schemas.microsoft.com/office/drawing/2014/main" id="{61B19C59-76AD-49F8-AE98-D481107E94A3}"/>
                </a:ext>
              </a:extLst>
            </p:cNvPr>
            <p:cNvSpPr>
              <a:spLocks noChangeArrowheads="1"/>
            </p:cNvSpPr>
            <p:nvPr/>
          </p:nvSpPr>
          <p:spPr bwMode="auto">
            <a:xfrm rot="10800000" flipH="1" flipV="1">
              <a:off x="5621" y="139"/>
              <a:ext cx="43" cy="3989"/>
            </a:xfrm>
            <a:prstGeom prst="rect">
              <a:avLst/>
            </a:pr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4702" name="矩形 353287">
              <a:extLst>
                <a:ext uri="{FF2B5EF4-FFF2-40B4-BE49-F238E27FC236}">
                  <a16:creationId xmlns:a16="http://schemas.microsoft.com/office/drawing/2014/main" id="{2F14BA84-B63B-4611-8996-D318FC1E9B27}"/>
                </a:ext>
              </a:extLst>
            </p:cNvPr>
            <p:cNvSpPr>
              <a:spLocks noChangeArrowheads="1"/>
            </p:cNvSpPr>
            <p:nvPr/>
          </p:nvSpPr>
          <p:spPr bwMode="auto">
            <a:xfrm rot="10800000" flipV="1">
              <a:off x="5539" y="240"/>
              <a:ext cx="49" cy="3936"/>
            </a:xfrm>
            <a:prstGeom prst="rect">
              <a:avLst/>
            </a:pr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353289" name="组合 353288">
            <a:extLst>
              <a:ext uri="{FF2B5EF4-FFF2-40B4-BE49-F238E27FC236}">
                <a16:creationId xmlns:a16="http://schemas.microsoft.com/office/drawing/2014/main" id="{44718AFE-39A4-4053-9CEA-EB8D203D74C7}"/>
              </a:ext>
            </a:extLst>
          </p:cNvPr>
          <p:cNvGrpSpPr>
            <a:grpSpLocks/>
          </p:cNvGrpSpPr>
          <p:nvPr/>
        </p:nvGrpSpPr>
        <p:grpSpPr bwMode="auto">
          <a:xfrm>
            <a:off x="412750" y="6477000"/>
            <a:ext cx="8686800" cy="228600"/>
            <a:chOff x="260" y="4080"/>
            <a:chExt cx="5472" cy="144"/>
          </a:xfrm>
        </p:grpSpPr>
        <p:sp>
          <p:nvSpPr>
            <p:cNvPr id="114699" name="矩形 353289">
              <a:extLst>
                <a:ext uri="{FF2B5EF4-FFF2-40B4-BE49-F238E27FC236}">
                  <a16:creationId xmlns:a16="http://schemas.microsoft.com/office/drawing/2014/main" id="{E698F847-698B-488C-8FF5-1CBB13B36C0D}"/>
                </a:ext>
              </a:extLst>
            </p:cNvPr>
            <p:cNvSpPr>
              <a:spLocks noChangeArrowheads="1"/>
            </p:cNvSpPr>
            <p:nvPr/>
          </p:nvSpPr>
          <p:spPr bwMode="auto">
            <a:xfrm rot="5400000" flipV="1">
              <a:off x="2972" y="1368"/>
              <a:ext cx="48" cy="5472"/>
            </a:xfrm>
            <a:prstGeom prst="rect">
              <a:avLst/>
            </a:prstGeom>
            <a:gradFill rotWithShape="0">
              <a:gsLst>
                <a:gs pos="0">
                  <a:schemeClr val="bg1"/>
                </a:gs>
                <a:gs pos="100000">
                  <a:schemeClr val="accent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4700" name="矩形 353290">
              <a:extLst>
                <a:ext uri="{FF2B5EF4-FFF2-40B4-BE49-F238E27FC236}">
                  <a16:creationId xmlns:a16="http://schemas.microsoft.com/office/drawing/2014/main" id="{4EACF6EB-863C-4542-A543-74720B3DE7D4}"/>
                </a:ext>
              </a:extLst>
            </p:cNvPr>
            <p:cNvSpPr>
              <a:spLocks noChangeArrowheads="1"/>
            </p:cNvSpPr>
            <p:nvPr/>
          </p:nvSpPr>
          <p:spPr bwMode="auto">
            <a:xfrm rot="5400000" flipV="1">
              <a:off x="2913" y="1521"/>
              <a:ext cx="48" cy="5355"/>
            </a:xfrm>
            <a:prstGeom prst="rect">
              <a:avLst/>
            </a:prstGeom>
            <a:gradFill rotWithShape="0">
              <a:gsLst>
                <a:gs pos="0">
                  <a:schemeClr val="bg1"/>
                </a:gs>
                <a:gs pos="100000">
                  <a:schemeClr val="hlink"/>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353292" name="组合 353291">
            <a:extLst>
              <a:ext uri="{FF2B5EF4-FFF2-40B4-BE49-F238E27FC236}">
                <a16:creationId xmlns:a16="http://schemas.microsoft.com/office/drawing/2014/main" id="{9A342D5A-17D8-4129-B238-8D9B75A6AB95}"/>
              </a:ext>
            </a:extLst>
          </p:cNvPr>
          <p:cNvGrpSpPr>
            <a:grpSpLocks/>
          </p:cNvGrpSpPr>
          <p:nvPr/>
        </p:nvGrpSpPr>
        <p:grpSpPr bwMode="auto">
          <a:xfrm>
            <a:off x="76200" y="176213"/>
            <a:ext cx="8745538" cy="161925"/>
            <a:chOff x="48" y="111"/>
            <a:chExt cx="5509" cy="102"/>
          </a:xfrm>
        </p:grpSpPr>
        <p:sp>
          <p:nvSpPr>
            <p:cNvPr id="114697" name="矩形 353292">
              <a:extLst>
                <a:ext uri="{FF2B5EF4-FFF2-40B4-BE49-F238E27FC236}">
                  <a16:creationId xmlns:a16="http://schemas.microsoft.com/office/drawing/2014/main" id="{B4646EF4-6332-4AE8-8DD8-1889E56F6B6A}"/>
                </a:ext>
              </a:extLst>
            </p:cNvPr>
            <p:cNvSpPr>
              <a:spLocks noChangeArrowheads="1"/>
            </p:cNvSpPr>
            <p:nvPr/>
          </p:nvSpPr>
          <p:spPr bwMode="auto">
            <a:xfrm rot="5400000" flipV="1">
              <a:off x="2852" y="-2492"/>
              <a:ext cx="37" cy="5371"/>
            </a:xfrm>
            <a:prstGeom prst="rect">
              <a:avLst/>
            </a:prstGeom>
            <a:gradFill rotWithShape="0">
              <a:gsLst>
                <a:gs pos="0">
                  <a:schemeClr va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4698" name="矩形 353293">
              <a:extLst>
                <a:ext uri="{FF2B5EF4-FFF2-40B4-BE49-F238E27FC236}">
                  <a16:creationId xmlns:a16="http://schemas.microsoft.com/office/drawing/2014/main" id="{7C3AFE48-DCC1-4A3E-A5B7-B95EEC5C3A64}"/>
                </a:ext>
              </a:extLst>
            </p:cNvPr>
            <p:cNvSpPr>
              <a:spLocks noChangeArrowheads="1"/>
            </p:cNvSpPr>
            <p:nvPr/>
          </p:nvSpPr>
          <p:spPr bwMode="auto">
            <a:xfrm rot="5400000" flipV="1">
              <a:off x="2783" y="-2625"/>
              <a:ext cx="38" cy="5509"/>
            </a:xfrm>
            <a:prstGeom prst="rect">
              <a:avLst/>
            </a:prstGeom>
            <a:gradFill rotWithShape="0">
              <a:gsLst>
                <a:gs pos="0">
                  <a:schemeClr val="accent1"/>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114695" name="标题 353294">
            <a:extLst>
              <a:ext uri="{FF2B5EF4-FFF2-40B4-BE49-F238E27FC236}">
                <a16:creationId xmlns:a16="http://schemas.microsoft.com/office/drawing/2014/main" id="{22A0C39F-A5AE-47D1-AF0E-CB241005BCE0}"/>
              </a:ext>
            </a:extLst>
          </p:cNvPr>
          <p:cNvSpPr>
            <a:spLocks noGrp="1" noChangeArrowheads="1"/>
          </p:cNvSpPr>
          <p:nvPr>
            <p:ph type="title"/>
          </p:nvPr>
        </p:nvSpPr>
        <p:spPr>
          <a:xfrm>
            <a:off x="5929313" y="349250"/>
            <a:ext cx="2819400" cy="390525"/>
          </a:xfrm>
          <a:ln>
            <a:solidFill>
              <a:schemeClr val="folHlink"/>
            </a:solidFill>
            <a:miter lim="800000"/>
            <a:headEnd/>
            <a:tailEnd/>
          </a:ln>
        </p:spPr>
        <p:txBody>
          <a:bodyPr/>
          <a:lstStyle/>
          <a:p>
            <a:pPr eaLnBrk="1" hangingPunct="1"/>
            <a:r>
              <a:rPr lang="zh-CN" altLang="en-US" sz="2400">
                <a:latin typeface="黑体" panose="02010609060101010101" pitchFamily="49" charset="-122"/>
              </a:rPr>
              <a:t>例题</a:t>
            </a:r>
            <a:r>
              <a:rPr lang="en-US" altLang="zh-CN" sz="2400">
                <a:latin typeface="黑体" panose="02010609060101010101" pitchFamily="49" charset="-122"/>
              </a:rPr>
              <a:t>4.20</a:t>
            </a:r>
            <a:r>
              <a:rPr lang="zh-CN" altLang="en-US" sz="2400">
                <a:latin typeface="黑体" panose="02010609060101010101" pitchFamily="49" charset="-122"/>
              </a:rPr>
              <a:t>－</a:t>
            </a:r>
            <a:r>
              <a:rPr lang="en-US" altLang="zh-CN" sz="2400">
                <a:latin typeface="黑体" panose="02010609060101010101" pitchFamily="49" charset="-122"/>
              </a:rPr>
              <a:t>1/4</a:t>
            </a:r>
          </a:p>
        </p:txBody>
      </p:sp>
      <p:pic>
        <p:nvPicPr>
          <p:cNvPr id="114696" name="图片 353295" descr="5">
            <a:hlinkClick r:id="" action="ppaction://hlinkshowjump?jump=nextslide"/>
            <a:extLst>
              <a:ext uri="{FF2B5EF4-FFF2-40B4-BE49-F238E27FC236}">
                <a16:creationId xmlns:a16="http://schemas.microsoft.com/office/drawing/2014/main" id="{1415696C-884E-4FD7-9DCB-CF203E9DBA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00" y="6286500"/>
            <a:ext cx="5715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afterEffect">
                                  <p:stCondLst>
                                    <p:cond delay="0"/>
                                  </p:stCondLst>
                                  <p:childTnLst>
                                    <p:set>
                                      <p:cBhvr>
                                        <p:cTn id="6" dur="1" fill="hold">
                                          <p:stCondLst>
                                            <p:cond delay="0"/>
                                          </p:stCondLst>
                                        </p:cTn>
                                        <p:tgtEl>
                                          <p:spTgt spid="353283"/>
                                        </p:tgtEl>
                                        <p:attrNameLst>
                                          <p:attrName>style.visibility</p:attrName>
                                        </p:attrNameLst>
                                      </p:cBhvr>
                                      <p:to>
                                        <p:strVal val="visible"/>
                                      </p:to>
                                    </p:set>
                                    <p:anim calcmode="lin" valueType="num">
                                      <p:cBhvr additive="base">
                                        <p:cTn id="7" dur="500" fill="hold"/>
                                        <p:tgtEl>
                                          <p:spTgt spid="353283"/>
                                        </p:tgtEl>
                                        <p:attrNameLst>
                                          <p:attrName>ppt_x</p:attrName>
                                        </p:attrNameLst>
                                      </p:cBhvr>
                                      <p:tavLst>
                                        <p:tav tm="0">
                                          <p:val>
                                            <p:strVal val="#ppt_x"/>
                                          </p:val>
                                        </p:tav>
                                        <p:tav tm="100000">
                                          <p:val>
                                            <p:strVal val="#ppt_x"/>
                                          </p:val>
                                        </p:tav>
                                      </p:tavLst>
                                    </p:anim>
                                    <p:anim calcmode="lin" valueType="num">
                                      <p:cBhvr additive="base">
                                        <p:cTn id="8" dur="500" fill="hold"/>
                                        <p:tgtEl>
                                          <p:spTgt spid="353283"/>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353289"/>
                                        </p:tgtEl>
                                        <p:attrNameLst>
                                          <p:attrName>style.visibility</p:attrName>
                                        </p:attrNameLst>
                                      </p:cBhvr>
                                      <p:to>
                                        <p:strVal val="visible"/>
                                      </p:to>
                                    </p:set>
                                    <p:anim calcmode="lin" valueType="num">
                                      <p:cBhvr additive="base">
                                        <p:cTn id="12" dur="500" fill="hold"/>
                                        <p:tgtEl>
                                          <p:spTgt spid="353289"/>
                                        </p:tgtEl>
                                        <p:attrNameLst>
                                          <p:attrName>ppt_x</p:attrName>
                                        </p:attrNameLst>
                                      </p:cBhvr>
                                      <p:tavLst>
                                        <p:tav tm="0">
                                          <p:val>
                                            <p:strVal val="0-#ppt_w/2"/>
                                          </p:val>
                                        </p:tav>
                                        <p:tav tm="100000">
                                          <p:val>
                                            <p:strVal val="#ppt_x"/>
                                          </p:val>
                                        </p:tav>
                                      </p:tavLst>
                                    </p:anim>
                                    <p:anim calcmode="lin" valueType="num">
                                      <p:cBhvr additive="base">
                                        <p:cTn id="13" dur="500" fill="hold"/>
                                        <p:tgtEl>
                                          <p:spTgt spid="353289"/>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4" fill="hold" nodeType="afterEffect">
                                  <p:stCondLst>
                                    <p:cond delay="0"/>
                                  </p:stCondLst>
                                  <p:childTnLst>
                                    <p:set>
                                      <p:cBhvr>
                                        <p:cTn id="16" dur="1" fill="hold">
                                          <p:stCondLst>
                                            <p:cond delay="0"/>
                                          </p:stCondLst>
                                        </p:cTn>
                                        <p:tgtEl>
                                          <p:spTgt spid="353286"/>
                                        </p:tgtEl>
                                        <p:attrNameLst>
                                          <p:attrName>style.visibility</p:attrName>
                                        </p:attrNameLst>
                                      </p:cBhvr>
                                      <p:to>
                                        <p:strVal val="visible"/>
                                      </p:to>
                                    </p:set>
                                    <p:anim calcmode="lin" valueType="num">
                                      <p:cBhvr additive="base">
                                        <p:cTn id="17" dur="500" fill="hold"/>
                                        <p:tgtEl>
                                          <p:spTgt spid="353286"/>
                                        </p:tgtEl>
                                        <p:attrNameLst>
                                          <p:attrName>ppt_x</p:attrName>
                                        </p:attrNameLst>
                                      </p:cBhvr>
                                      <p:tavLst>
                                        <p:tav tm="0">
                                          <p:val>
                                            <p:strVal val="#ppt_x"/>
                                          </p:val>
                                        </p:tav>
                                        <p:tav tm="100000">
                                          <p:val>
                                            <p:strVal val="#ppt_x"/>
                                          </p:val>
                                        </p:tav>
                                      </p:tavLst>
                                    </p:anim>
                                    <p:anim calcmode="lin" valueType="num">
                                      <p:cBhvr additive="base">
                                        <p:cTn id="18" dur="500" fill="hold"/>
                                        <p:tgtEl>
                                          <p:spTgt spid="353286"/>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2" fill="hold" nodeType="afterEffect">
                                  <p:stCondLst>
                                    <p:cond delay="0"/>
                                  </p:stCondLst>
                                  <p:childTnLst>
                                    <p:set>
                                      <p:cBhvr>
                                        <p:cTn id="21" dur="1" fill="hold">
                                          <p:stCondLst>
                                            <p:cond delay="0"/>
                                          </p:stCondLst>
                                        </p:cTn>
                                        <p:tgtEl>
                                          <p:spTgt spid="353292"/>
                                        </p:tgtEl>
                                        <p:attrNameLst>
                                          <p:attrName>style.visibility</p:attrName>
                                        </p:attrNameLst>
                                      </p:cBhvr>
                                      <p:to>
                                        <p:strVal val="visible"/>
                                      </p:to>
                                    </p:set>
                                    <p:anim calcmode="lin" valueType="num">
                                      <p:cBhvr additive="base">
                                        <p:cTn id="22" dur="500" fill="hold"/>
                                        <p:tgtEl>
                                          <p:spTgt spid="353292"/>
                                        </p:tgtEl>
                                        <p:attrNameLst>
                                          <p:attrName>ppt_x</p:attrName>
                                        </p:attrNameLst>
                                      </p:cBhvr>
                                      <p:tavLst>
                                        <p:tav tm="0">
                                          <p:val>
                                            <p:strVal val="1+#ppt_w/2"/>
                                          </p:val>
                                        </p:tav>
                                        <p:tav tm="100000">
                                          <p:val>
                                            <p:strVal val="#ppt_x"/>
                                          </p:val>
                                        </p:tav>
                                      </p:tavLst>
                                    </p:anim>
                                    <p:anim calcmode="lin" valueType="num">
                                      <p:cBhvr additive="base">
                                        <p:cTn id="23" dur="500" fill="hold"/>
                                        <p:tgtEl>
                                          <p:spTgt spid="35329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5714" name="文本占位符 354305">
            <a:extLst>
              <a:ext uri="{FF2B5EF4-FFF2-40B4-BE49-F238E27FC236}">
                <a16:creationId xmlns:a16="http://schemas.microsoft.com/office/drawing/2014/main" id="{1EB84689-0774-439A-B1B5-634A05D37D03}"/>
              </a:ext>
            </a:extLst>
          </p:cNvPr>
          <p:cNvSpPr>
            <a:spLocks noGrp="1" noChangeArrowheads="1"/>
          </p:cNvSpPr>
          <p:nvPr>
            <p:ph type="body" idx="1"/>
          </p:nvPr>
        </p:nvSpPr>
        <p:spPr>
          <a:xfrm>
            <a:off x="533400" y="838200"/>
            <a:ext cx="8153400" cy="5638800"/>
          </a:xfrm>
        </p:spPr>
        <p:txBody>
          <a:bodyPr/>
          <a:lstStyle/>
          <a:p>
            <a:pPr marL="0" indent="0" eaLnBrk="1" hangingPunct="1">
              <a:buFont typeface="Wingdings" panose="05000000000000000000" pitchFamily="2" charset="2"/>
              <a:buNone/>
              <a:tabLst>
                <a:tab pos="1520825" algn="l"/>
                <a:tab pos="3810000" algn="l"/>
              </a:tabLst>
            </a:pPr>
            <a:r>
              <a:rPr lang="en-US" altLang="zh-CN" sz="2800">
                <a:latin typeface="宋体" panose="02010600030101010101" pitchFamily="2" charset="-122"/>
              </a:rPr>
              <a:t>;</a:t>
            </a:r>
            <a:r>
              <a:rPr lang="zh-CN" altLang="en-US" sz="2800">
                <a:latin typeface="宋体" panose="02010600030101010101" pitchFamily="2" charset="-122"/>
              </a:rPr>
              <a:t>计算</a:t>
            </a:r>
            <a:r>
              <a:rPr lang="en-US" altLang="zh-CN" sz="2800">
                <a:latin typeface="宋体" panose="02010600030101010101" pitchFamily="2" charset="-122"/>
              </a:rPr>
              <a:t>16</a:t>
            </a:r>
            <a:r>
              <a:rPr lang="zh-CN" altLang="en-US" sz="2800">
                <a:latin typeface="宋体" panose="02010600030101010101" pitchFamily="2" charset="-122"/>
              </a:rPr>
              <a:t>位有符号数平均值子程序</a:t>
            </a:r>
          </a:p>
          <a:p>
            <a:pPr marL="0" indent="0" eaLnBrk="1" hangingPunct="1">
              <a:buFont typeface="Wingdings" panose="05000000000000000000" pitchFamily="2" charset="2"/>
              <a:buNone/>
              <a:tabLst>
                <a:tab pos="1520825" algn="l"/>
                <a:tab pos="3810000" algn="l"/>
              </a:tabLst>
            </a:pPr>
            <a:r>
              <a:rPr lang="en-US" altLang="zh-CN" sz="2800">
                <a:latin typeface="宋体" panose="02010600030101010101" pitchFamily="2" charset="-122"/>
              </a:rPr>
              <a:t>;</a:t>
            </a:r>
            <a:r>
              <a:rPr lang="zh-CN" altLang="en-US" sz="2800">
                <a:latin typeface="宋体" panose="02010600030101010101" pitchFamily="2" charset="-122"/>
              </a:rPr>
              <a:t>入口参数：</a:t>
            </a:r>
            <a:r>
              <a:rPr lang="zh-CN" altLang="en-US" sz="2800">
                <a:solidFill>
                  <a:schemeClr val="tx2"/>
                </a:solidFill>
                <a:latin typeface="宋体" panose="02010600030101010101" pitchFamily="2" charset="-122"/>
              </a:rPr>
              <a:t>顺序压入数据个数和缓冲区偏移地址</a:t>
            </a:r>
          </a:p>
          <a:p>
            <a:pPr marL="0" indent="0" eaLnBrk="1" hangingPunct="1">
              <a:buFont typeface="Wingdings" panose="05000000000000000000" pitchFamily="2" charset="2"/>
              <a:buNone/>
              <a:tabLst>
                <a:tab pos="1520825" algn="l"/>
                <a:tab pos="3810000" algn="l"/>
              </a:tabLst>
            </a:pPr>
            <a:r>
              <a:rPr lang="en-US" altLang="zh-CN" sz="2800">
                <a:latin typeface="宋体" panose="02010600030101010101" pitchFamily="2" charset="-122"/>
              </a:rPr>
              <a:t>;</a:t>
            </a:r>
            <a:r>
              <a:rPr lang="zh-CN" altLang="en-US" sz="2800">
                <a:latin typeface="宋体" panose="02010600030101010101" pitchFamily="2" charset="-122"/>
              </a:rPr>
              <a:t>出口参数：</a:t>
            </a:r>
            <a:r>
              <a:rPr lang="en-US" altLang="zh-CN" sz="2800">
                <a:solidFill>
                  <a:schemeClr val="tx2"/>
                </a:solidFill>
                <a:latin typeface="宋体" panose="02010600030101010101" pitchFamily="2" charset="-122"/>
              </a:rPr>
              <a:t>AX</a:t>
            </a:r>
            <a:r>
              <a:rPr lang="zh-CN" altLang="en-US" sz="2800">
                <a:solidFill>
                  <a:schemeClr val="tx2"/>
                </a:solidFill>
                <a:latin typeface="宋体" panose="02010600030101010101" pitchFamily="2" charset="-122"/>
              </a:rPr>
              <a:t>＝平均值</a:t>
            </a:r>
          </a:p>
          <a:p>
            <a:pPr marL="0" indent="0" eaLnBrk="1" hangingPunct="1">
              <a:buFont typeface="Wingdings" panose="05000000000000000000" pitchFamily="2" charset="2"/>
              <a:buNone/>
              <a:tabLst>
                <a:tab pos="1520825" algn="l"/>
                <a:tab pos="3810000" algn="l"/>
              </a:tabLst>
            </a:pPr>
            <a:r>
              <a:rPr lang="en-US" altLang="zh-CN" sz="2800">
                <a:solidFill>
                  <a:schemeClr val="accent2"/>
                </a:solidFill>
                <a:latin typeface="宋体" panose="02010600030101010101" pitchFamily="2" charset="-122"/>
              </a:rPr>
              <a:t>mean	proc	</a:t>
            </a:r>
          </a:p>
          <a:p>
            <a:pPr marL="0" indent="0" eaLnBrk="1" hangingPunct="1">
              <a:buFont typeface="Wingdings" panose="05000000000000000000" pitchFamily="2" charset="2"/>
              <a:buNone/>
              <a:tabLst>
                <a:tab pos="1520825" algn="l"/>
                <a:tab pos="3810000" algn="l"/>
              </a:tabLst>
            </a:pPr>
            <a:r>
              <a:rPr lang="en-US" altLang="zh-CN" sz="2800">
                <a:solidFill>
                  <a:schemeClr val="accent2"/>
                </a:solidFill>
                <a:latin typeface="宋体" panose="02010600030101010101" pitchFamily="2" charset="-122"/>
              </a:rPr>
              <a:t>	push bp</a:t>
            </a:r>
          </a:p>
          <a:p>
            <a:pPr marL="0" indent="0" eaLnBrk="1" hangingPunct="1">
              <a:buFont typeface="Wingdings" panose="05000000000000000000" pitchFamily="2" charset="2"/>
              <a:buNone/>
              <a:tabLst>
                <a:tab pos="1520825" algn="l"/>
                <a:tab pos="3810000" algn="l"/>
              </a:tabLst>
            </a:pPr>
            <a:r>
              <a:rPr lang="en-US" altLang="zh-CN" sz="2800">
                <a:solidFill>
                  <a:schemeClr val="accent2"/>
                </a:solidFill>
                <a:latin typeface="宋体" panose="02010600030101010101" pitchFamily="2" charset="-122"/>
              </a:rPr>
              <a:t>	mov bp,sp</a:t>
            </a:r>
          </a:p>
          <a:p>
            <a:pPr marL="0" indent="0" eaLnBrk="1" hangingPunct="1">
              <a:buFont typeface="Wingdings" panose="05000000000000000000" pitchFamily="2" charset="2"/>
              <a:buNone/>
              <a:tabLst>
                <a:tab pos="1520825" algn="l"/>
                <a:tab pos="3810000" algn="l"/>
              </a:tabLst>
            </a:pPr>
            <a:r>
              <a:rPr lang="en-US" altLang="zh-CN" sz="2800">
                <a:solidFill>
                  <a:schemeClr val="accent2"/>
                </a:solidFill>
                <a:latin typeface="宋体" panose="02010600030101010101" pitchFamily="2" charset="-122"/>
              </a:rPr>
              <a:t>	push bx	</a:t>
            </a:r>
            <a:r>
              <a:rPr lang="en-US" altLang="zh-CN" sz="2800">
                <a:latin typeface="宋体" panose="02010600030101010101" pitchFamily="2" charset="-122"/>
              </a:rPr>
              <a:t>;</a:t>
            </a:r>
            <a:r>
              <a:rPr lang="zh-CN" altLang="en-US" sz="2800">
                <a:latin typeface="宋体" panose="02010600030101010101" pitchFamily="2" charset="-122"/>
              </a:rPr>
              <a:t>保护寄存器</a:t>
            </a:r>
          </a:p>
          <a:p>
            <a:pPr marL="0" indent="0" eaLnBrk="1" hangingPunct="1">
              <a:buFont typeface="Wingdings" panose="05000000000000000000" pitchFamily="2" charset="2"/>
              <a:buNone/>
              <a:tabLst>
                <a:tab pos="1520825" algn="l"/>
                <a:tab pos="3810000" algn="l"/>
              </a:tabLst>
            </a:pPr>
            <a:r>
              <a:rPr lang="zh-CN" altLang="en-US" sz="2800">
                <a:solidFill>
                  <a:schemeClr val="accent2"/>
                </a:solidFill>
                <a:latin typeface="宋体" panose="02010600030101010101" pitchFamily="2" charset="-122"/>
              </a:rPr>
              <a:t>	</a:t>
            </a:r>
            <a:r>
              <a:rPr lang="en-US" altLang="zh-CN" sz="2800">
                <a:solidFill>
                  <a:schemeClr val="accent2"/>
                </a:solidFill>
                <a:latin typeface="宋体" panose="02010600030101010101" pitchFamily="2" charset="-122"/>
              </a:rPr>
              <a:t>push cx</a:t>
            </a:r>
          </a:p>
          <a:p>
            <a:pPr marL="0" indent="0" eaLnBrk="1" hangingPunct="1">
              <a:buFont typeface="Wingdings" panose="05000000000000000000" pitchFamily="2" charset="2"/>
              <a:buNone/>
              <a:tabLst>
                <a:tab pos="1520825" algn="l"/>
                <a:tab pos="3810000" algn="l"/>
              </a:tabLst>
            </a:pPr>
            <a:r>
              <a:rPr lang="en-US" altLang="zh-CN" sz="2800">
                <a:solidFill>
                  <a:schemeClr val="accent2"/>
                </a:solidFill>
                <a:latin typeface="宋体" panose="02010600030101010101" pitchFamily="2" charset="-122"/>
              </a:rPr>
              <a:t>	push dx</a:t>
            </a:r>
          </a:p>
          <a:p>
            <a:pPr marL="0" indent="0" eaLnBrk="1" hangingPunct="1">
              <a:buFont typeface="Wingdings" panose="05000000000000000000" pitchFamily="2" charset="2"/>
              <a:buNone/>
              <a:tabLst>
                <a:tab pos="1520825" algn="l"/>
                <a:tab pos="3810000" algn="l"/>
              </a:tabLst>
            </a:pPr>
            <a:r>
              <a:rPr lang="en-US" altLang="zh-CN" sz="2800">
                <a:solidFill>
                  <a:schemeClr val="accent2"/>
                </a:solidFill>
                <a:latin typeface="宋体" panose="02010600030101010101" pitchFamily="2" charset="-122"/>
              </a:rPr>
              <a:t>	push si</a:t>
            </a:r>
          </a:p>
          <a:p>
            <a:pPr marL="0" indent="0" eaLnBrk="1" hangingPunct="1">
              <a:buFont typeface="Wingdings" panose="05000000000000000000" pitchFamily="2" charset="2"/>
              <a:buNone/>
              <a:tabLst>
                <a:tab pos="1520825" algn="l"/>
                <a:tab pos="3810000" algn="l"/>
              </a:tabLst>
            </a:pPr>
            <a:r>
              <a:rPr lang="en-US" altLang="zh-CN" sz="2800">
                <a:solidFill>
                  <a:schemeClr val="accent2"/>
                </a:solidFill>
                <a:latin typeface="宋体" panose="02010600030101010101" pitchFamily="2" charset="-122"/>
              </a:rPr>
              <a:t>	push di</a:t>
            </a:r>
          </a:p>
        </p:txBody>
      </p:sp>
      <p:grpSp>
        <p:nvGrpSpPr>
          <p:cNvPr id="354307" name="组合 354306">
            <a:extLst>
              <a:ext uri="{FF2B5EF4-FFF2-40B4-BE49-F238E27FC236}">
                <a16:creationId xmlns:a16="http://schemas.microsoft.com/office/drawing/2014/main" id="{25BA041E-299F-4B3A-AC07-FE3537807351}"/>
              </a:ext>
            </a:extLst>
          </p:cNvPr>
          <p:cNvGrpSpPr>
            <a:grpSpLocks/>
          </p:cNvGrpSpPr>
          <p:nvPr/>
        </p:nvGrpSpPr>
        <p:grpSpPr bwMode="auto">
          <a:xfrm>
            <a:off x="177800" y="230188"/>
            <a:ext cx="203200" cy="6503987"/>
            <a:chOff x="112" y="145"/>
            <a:chExt cx="128" cy="4097"/>
          </a:xfrm>
        </p:grpSpPr>
        <p:sp>
          <p:nvSpPr>
            <p:cNvPr id="115728" name="矩形 354307">
              <a:extLst>
                <a:ext uri="{FF2B5EF4-FFF2-40B4-BE49-F238E27FC236}">
                  <a16:creationId xmlns:a16="http://schemas.microsoft.com/office/drawing/2014/main" id="{A2B21EE6-8CE3-4AE5-A20E-D5A383319C7C}"/>
                </a:ext>
              </a:extLst>
            </p:cNvPr>
            <p:cNvSpPr>
              <a:spLocks noChangeArrowheads="1"/>
            </p:cNvSpPr>
            <p:nvPr/>
          </p:nvSpPr>
          <p:spPr bwMode="auto">
            <a:xfrm flipH="1">
              <a:off x="192" y="162"/>
              <a:ext cx="48" cy="4080"/>
            </a:xfrm>
            <a:prstGeom prst="rect">
              <a:avLst/>
            </a:prstGeom>
            <a:gradFill rotWithShape="0">
              <a:gsLst>
                <a:gs pos="0">
                  <a:schemeClr val="bg1"/>
                </a:gs>
                <a:gs pos="100000">
                  <a:schemeClr val="fo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5729" name="矩形 354308">
              <a:extLst>
                <a:ext uri="{FF2B5EF4-FFF2-40B4-BE49-F238E27FC236}">
                  <a16:creationId xmlns:a16="http://schemas.microsoft.com/office/drawing/2014/main" id="{C66E4F9E-230F-449B-8D62-C5CAF5857BDB}"/>
                </a:ext>
              </a:extLst>
            </p:cNvPr>
            <p:cNvSpPr>
              <a:spLocks noChangeArrowheads="1"/>
            </p:cNvSpPr>
            <p:nvPr/>
          </p:nvSpPr>
          <p:spPr bwMode="auto">
            <a:xfrm>
              <a:off x="112" y="145"/>
              <a:ext cx="48" cy="3941"/>
            </a:xfrm>
            <a:prstGeom prst="rect">
              <a:avLst/>
            </a:prstGeom>
            <a:gradFill rotWithShape="0">
              <a:gsLst>
                <a:gs pos="0">
                  <a:schemeClr val="bg1"/>
                </a:gs>
                <a:gs pos="100000">
                  <a:schemeClr va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latin typeface="Times New Roman" panose="02020603050405020304" pitchFamily="18" charset="0"/>
              </a:endParaRPr>
            </a:p>
          </p:txBody>
        </p:sp>
      </p:grpSp>
      <p:grpSp>
        <p:nvGrpSpPr>
          <p:cNvPr id="354310" name="组合 354309">
            <a:extLst>
              <a:ext uri="{FF2B5EF4-FFF2-40B4-BE49-F238E27FC236}">
                <a16:creationId xmlns:a16="http://schemas.microsoft.com/office/drawing/2014/main" id="{A6D23503-B578-475B-8779-39BBEBEC2E48}"/>
              </a:ext>
            </a:extLst>
          </p:cNvPr>
          <p:cNvGrpSpPr>
            <a:grpSpLocks/>
          </p:cNvGrpSpPr>
          <p:nvPr/>
        </p:nvGrpSpPr>
        <p:grpSpPr bwMode="auto">
          <a:xfrm>
            <a:off x="8793163" y="220663"/>
            <a:ext cx="198437" cy="6408737"/>
            <a:chOff x="5539" y="139"/>
            <a:chExt cx="125" cy="4037"/>
          </a:xfrm>
        </p:grpSpPr>
        <p:sp>
          <p:nvSpPr>
            <p:cNvPr id="115726" name="矩形 354310">
              <a:extLst>
                <a:ext uri="{FF2B5EF4-FFF2-40B4-BE49-F238E27FC236}">
                  <a16:creationId xmlns:a16="http://schemas.microsoft.com/office/drawing/2014/main" id="{1FC746FB-7F9A-477D-8F24-A654EAD2F07D}"/>
                </a:ext>
              </a:extLst>
            </p:cNvPr>
            <p:cNvSpPr>
              <a:spLocks noChangeArrowheads="1"/>
            </p:cNvSpPr>
            <p:nvPr/>
          </p:nvSpPr>
          <p:spPr bwMode="auto">
            <a:xfrm rot="10800000" flipH="1" flipV="1">
              <a:off x="5621" y="139"/>
              <a:ext cx="43" cy="3989"/>
            </a:xfrm>
            <a:prstGeom prst="rect">
              <a:avLst/>
            </a:pr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5727" name="矩形 354311">
              <a:extLst>
                <a:ext uri="{FF2B5EF4-FFF2-40B4-BE49-F238E27FC236}">
                  <a16:creationId xmlns:a16="http://schemas.microsoft.com/office/drawing/2014/main" id="{45FFAD61-38FB-4144-8946-ED9E6EABD4AB}"/>
                </a:ext>
              </a:extLst>
            </p:cNvPr>
            <p:cNvSpPr>
              <a:spLocks noChangeArrowheads="1"/>
            </p:cNvSpPr>
            <p:nvPr/>
          </p:nvSpPr>
          <p:spPr bwMode="auto">
            <a:xfrm rot="10800000" flipV="1">
              <a:off x="5539" y="240"/>
              <a:ext cx="49" cy="3936"/>
            </a:xfrm>
            <a:prstGeom prst="rect">
              <a:avLst/>
            </a:pr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354313" name="组合 354312">
            <a:extLst>
              <a:ext uri="{FF2B5EF4-FFF2-40B4-BE49-F238E27FC236}">
                <a16:creationId xmlns:a16="http://schemas.microsoft.com/office/drawing/2014/main" id="{29235B5B-F64C-4E16-B6C7-B73A5A6FE129}"/>
              </a:ext>
            </a:extLst>
          </p:cNvPr>
          <p:cNvGrpSpPr>
            <a:grpSpLocks/>
          </p:cNvGrpSpPr>
          <p:nvPr/>
        </p:nvGrpSpPr>
        <p:grpSpPr bwMode="auto">
          <a:xfrm>
            <a:off x="412750" y="6477000"/>
            <a:ext cx="8686800" cy="228600"/>
            <a:chOff x="260" y="4080"/>
            <a:chExt cx="5472" cy="144"/>
          </a:xfrm>
        </p:grpSpPr>
        <p:sp>
          <p:nvSpPr>
            <p:cNvPr id="115724" name="矩形 354313">
              <a:extLst>
                <a:ext uri="{FF2B5EF4-FFF2-40B4-BE49-F238E27FC236}">
                  <a16:creationId xmlns:a16="http://schemas.microsoft.com/office/drawing/2014/main" id="{43C97285-31DC-4450-8D52-B30D6B36D808}"/>
                </a:ext>
              </a:extLst>
            </p:cNvPr>
            <p:cNvSpPr>
              <a:spLocks noChangeArrowheads="1"/>
            </p:cNvSpPr>
            <p:nvPr/>
          </p:nvSpPr>
          <p:spPr bwMode="auto">
            <a:xfrm rot="5400000" flipV="1">
              <a:off x="2972" y="1368"/>
              <a:ext cx="48" cy="5472"/>
            </a:xfrm>
            <a:prstGeom prst="rect">
              <a:avLst/>
            </a:prstGeom>
            <a:gradFill rotWithShape="0">
              <a:gsLst>
                <a:gs pos="0">
                  <a:schemeClr val="bg1"/>
                </a:gs>
                <a:gs pos="100000">
                  <a:schemeClr val="accent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5725" name="矩形 354314">
              <a:extLst>
                <a:ext uri="{FF2B5EF4-FFF2-40B4-BE49-F238E27FC236}">
                  <a16:creationId xmlns:a16="http://schemas.microsoft.com/office/drawing/2014/main" id="{F0D2317C-56FD-4332-AA84-587B892B3843}"/>
                </a:ext>
              </a:extLst>
            </p:cNvPr>
            <p:cNvSpPr>
              <a:spLocks noChangeArrowheads="1"/>
            </p:cNvSpPr>
            <p:nvPr/>
          </p:nvSpPr>
          <p:spPr bwMode="auto">
            <a:xfrm rot="5400000" flipV="1">
              <a:off x="2913" y="1521"/>
              <a:ext cx="48" cy="5355"/>
            </a:xfrm>
            <a:prstGeom prst="rect">
              <a:avLst/>
            </a:prstGeom>
            <a:gradFill rotWithShape="0">
              <a:gsLst>
                <a:gs pos="0">
                  <a:schemeClr val="bg1"/>
                </a:gs>
                <a:gs pos="100000">
                  <a:schemeClr val="hlink"/>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354316" name="组合 354315">
            <a:extLst>
              <a:ext uri="{FF2B5EF4-FFF2-40B4-BE49-F238E27FC236}">
                <a16:creationId xmlns:a16="http://schemas.microsoft.com/office/drawing/2014/main" id="{98D9DE06-2EC6-4495-9900-985EAFB6F14F}"/>
              </a:ext>
            </a:extLst>
          </p:cNvPr>
          <p:cNvGrpSpPr>
            <a:grpSpLocks/>
          </p:cNvGrpSpPr>
          <p:nvPr/>
        </p:nvGrpSpPr>
        <p:grpSpPr bwMode="auto">
          <a:xfrm>
            <a:off x="76200" y="176213"/>
            <a:ext cx="8745538" cy="161925"/>
            <a:chOff x="48" y="111"/>
            <a:chExt cx="5509" cy="102"/>
          </a:xfrm>
        </p:grpSpPr>
        <p:sp>
          <p:nvSpPr>
            <p:cNvPr id="115722" name="矩形 354316">
              <a:extLst>
                <a:ext uri="{FF2B5EF4-FFF2-40B4-BE49-F238E27FC236}">
                  <a16:creationId xmlns:a16="http://schemas.microsoft.com/office/drawing/2014/main" id="{A690D941-CD11-49B5-8625-B97BF1AFB23F}"/>
                </a:ext>
              </a:extLst>
            </p:cNvPr>
            <p:cNvSpPr>
              <a:spLocks noChangeArrowheads="1"/>
            </p:cNvSpPr>
            <p:nvPr/>
          </p:nvSpPr>
          <p:spPr bwMode="auto">
            <a:xfrm rot="5400000" flipV="1">
              <a:off x="2852" y="-2492"/>
              <a:ext cx="37" cy="5371"/>
            </a:xfrm>
            <a:prstGeom prst="rect">
              <a:avLst/>
            </a:prstGeom>
            <a:gradFill rotWithShape="0">
              <a:gsLst>
                <a:gs pos="0">
                  <a:schemeClr va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5723" name="矩形 354317">
              <a:extLst>
                <a:ext uri="{FF2B5EF4-FFF2-40B4-BE49-F238E27FC236}">
                  <a16:creationId xmlns:a16="http://schemas.microsoft.com/office/drawing/2014/main" id="{9626D997-9065-4E7E-AA4B-D83D858D40CA}"/>
                </a:ext>
              </a:extLst>
            </p:cNvPr>
            <p:cNvSpPr>
              <a:spLocks noChangeArrowheads="1"/>
            </p:cNvSpPr>
            <p:nvPr/>
          </p:nvSpPr>
          <p:spPr bwMode="auto">
            <a:xfrm rot="5400000" flipV="1">
              <a:off x="2783" y="-2625"/>
              <a:ext cx="38" cy="5509"/>
            </a:xfrm>
            <a:prstGeom prst="rect">
              <a:avLst/>
            </a:prstGeom>
            <a:gradFill rotWithShape="0">
              <a:gsLst>
                <a:gs pos="0">
                  <a:schemeClr val="accent1"/>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115719" name="标题 354318">
            <a:extLst>
              <a:ext uri="{FF2B5EF4-FFF2-40B4-BE49-F238E27FC236}">
                <a16:creationId xmlns:a16="http://schemas.microsoft.com/office/drawing/2014/main" id="{AD9B1DEA-A0C8-4B52-B8EA-0D78A010D416}"/>
              </a:ext>
            </a:extLst>
          </p:cNvPr>
          <p:cNvSpPr>
            <a:spLocks noGrp="1" noChangeArrowheads="1"/>
          </p:cNvSpPr>
          <p:nvPr>
            <p:ph type="title"/>
          </p:nvPr>
        </p:nvSpPr>
        <p:spPr>
          <a:xfrm>
            <a:off x="5929313" y="349250"/>
            <a:ext cx="2819400" cy="390525"/>
          </a:xfrm>
          <a:ln>
            <a:solidFill>
              <a:schemeClr val="folHlink"/>
            </a:solidFill>
            <a:miter lim="800000"/>
            <a:headEnd/>
            <a:tailEnd/>
          </a:ln>
        </p:spPr>
        <p:txBody>
          <a:bodyPr/>
          <a:lstStyle/>
          <a:p>
            <a:pPr eaLnBrk="1" hangingPunct="1"/>
            <a:r>
              <a:rPr lang="zh-CN" altLang="en-US" sz="2400">
                <a:latin typeface="黑体" panose="02010609060101010101" pitchFamily="49" charset="-122"/>
              </a:rPr>
              <a:t>例题</a:t>
            </a:r>
            <a:r>
              <a:rPr lang="en-US" altLang="zh-CN" sz="2400">
                <a:latin typeface="黑体" panose="02010609060101010101" pitchFamily="49" charset="-122"/>
              </a:rPr>
              <a:t>4.20</a:t>
            </a:r>
            <a:r>
              <a:rPr lang="zh-CN" altLang="en-US" sz="2400">
                <a:latin typeface="黑体" panose="02010609060101010101" pitchFamily="49" charset="-122"/>
              </a:rPr>
              <a:t>－</a:t>
            </a:r>
            <a:r>
              <a:rPr lang="en-US" altLang="zh-CN" sz="2400">
                <a:latin typeface="黑体" panose="02010609060101010101" pitchFamily="49" charset="-122"/>
              </a:rPr>
              <a:t>2/4</a:t>
            </a:r>
          </a:p>
        </p:txBody>
      </p:sp>
      <p:pic>
        <p:nvPicPr>
          <p:cNvPr id="115720" name="图片 354319" descr="5">
            <a:hlinkClick r:id="" action="ppaction://hlinkshowjump?jump=nextslide"/>
            <a:extLst>
              <a:ext uri="{FF2B5EF4-FFF2-40B4-BE49-F238E27FC236}">
                <a16:creationId xmlns:a16="http://schemas.microsoft.com/office/drawing/2014/main" id="{73080A2D-AB4D-4A17-918A-16DA5C9231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00" y="6286500"/>
            <a:ext cx="5715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5721" name="图片 354320" descr="6">
            <a:hlinkClick r:id="" action="ppaction://hlinkshowjump?jump=previousslide"/>
            <a:extLst>
              <a:ext uri="{FF2B5EF4-FFF2-40B4-BE49-F238E27FC236}">
                <a16:creationId xmlns:a16="http://schemas.microsoft.com/office/drawing/2014/main" id="{ACF2F992-35DF-4558-842D-D4AABD3944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86500"/>
            <a:ext cx="5715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afterEffect">
                                  <p:stCondLst>
                                    <p:cond delay="0"/>
                                  </p:stCondLst>
                                  <p:childTnLst>
                                    <p:set>
                                      <p:cBhvr>
                                        <p:cTn id="6" dur="1" fill="hold">
                                          <p:stCondLst>
                                            <p:cond delay="0"/>
                                          </p:stCondLst>
                                        </p:cTn>
                                        <p:tgtEl>
                                          <p:spTgt spid="354307"/>
                                        </p:tgtEl>
                                        <p:attrNameLst>
                                          <p:attrName>style.visibility</p:attrName>
                                        </p:attrNameLst>
                                      </p:cBhvr>
                                      <p:to>
                                        <p:strVal val="visible"/>
                                      </p:to>
                                    </p:set>
                                    <p:anim calcmode="lin" valueType="num">
                                      <p:cBhvr additive="base">
                                        <p:cTn id="7" dur="500" fill="hold"/>
                                        <p:tgtEl>
                                          <p:spTgt spid="354307"/>
                                        </p:tgtEl>
                                        <p:attrNameLst>
                                          <p:attrName>ppt_x</p:attrName>
                                        </p:attrNameLst>
                                      </p:cBhvr>
                                      <p:tavLst>
                                        <p:tav tm="0">
                                          <p:val>
                                            <p:strVal val="#ppt_x"/>
                                          </p:val>
                                        </p:tav>
                                        <p:tav tm="100000">
                                          <p:val>
                                            <p:strVal val="#ppt_x"/>
                                          </p:val>
                                        </p:tav>
                                      </p:tavLst>
                                    </p:anim>
                                    <p:anim calcmode="lin" valueType="num">
                                      <p:cBhvr additive="base">
                                        <p:cTn id="8" dur="500" fill="hold"/>
                                        <p:tgtEl>
                                          <p:spTgt spid="354307"/>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354313"/>
                                        </p:tgtEl>
                                        <p:attrNameLst>
                                          <p:attrName>style.visibility</p:attrName>
                                        </p:attrNameLst>
                                      </p:cBhvr>
                                      <p:to>
                                        <p:strVal val="visible"/>
                                      </p:to>
                                    </p:set>
                                    <p:anim calcmode="lin" valueType="num">
                                      <p:cBhvr additive="base">
                                        <p:cTn id="12" dur="500" fill="hold"/>
                                        <p:tgtEl>
                                          <p:spTgt spid="354313"/>
                                        </p:tgtEl>
                                        <p:attrNameLst>
                                          <p:attrName>ppt_x</p:attrName>
                                        </p:attrNameLst>
                                      </p:cBhvr>
                                      <p:tavLst>
                                        <p:tav tm="0">
                                          <p:val>
                                            <p:strVal val="0-#ppt_w/2"/>
                                          </p:val>
                                        </p:tav>
                                        <p:tav tm="100000">
                                          <p:val>
                                            <p:strVal val="#ppt_x"/>
                                          </p:val>
                                        </p:tav>
                                      </p:tavLst>
                                    </p:anim>
                                    <p:anim calcmode="lin" valueType="num">
                                      <p:cBhvr additive="base">
                                        <p:cTn id="13" dur="500" fill="hold"/>
                                        <p:tgtEl>
                                          <p:spTgt spid="354313"/>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4" fill="hold" nodeType="afterEffect">
                                  <p:stCondLst>
                                    <p:cond delay="0"/>
                                  </p:stCondLst>
                                  <p:childTnLst>
                                    <p:set>
                                      <p:cBhvr>
                                        <p:cTn id="16" dur="1" fill="hold">
                                          <p:stCondLst>
                                            <p:cond delay="0"/>
                                          </p:stCondLst>
                                        </p:cTn>
                                        <p:tgtEl>
                                          <p:spTgt spid="354310"/>
                                        </p:tgtEl>
                                        <p:attrNameLst>
                                          <p:attrName>style.visibility</p:attrName>
                                        </p:attrNameLst>
                                      </p:cBhvr>
                                      <p:to>
                                        <p:strVal val="visible"/>
                                      </p:to>
                                    </p:set>
                                    <p:anim calcmode="lin" valueType="num">
                                      <p:cBhvr additive="base">
                                        <p:cTn id="17" dur="500" fill="hold"/>
                                        <p:tgtEl>
                                          <p:spTgt spid="354310"/>
                                        </p:tgtEl>
                                        <p:attrNameLst>
                                          <p:attrName>ppt_x</p:attrName>
                                        </p:attrNameLst>
                                      </p:cBhvr>
                                      <p:tavLst>
                                        <p:tav tm="0">
                                          <p:val>
                                            <p:strVal val="#ppt_x"/>
                                          </p:val>
                                        </p:tav>
                                        <p:tav tm="100000">
                                          <p:val>
                                            <p:strVal val="#ppt_x"/>
                                          </p:val>
                                        </p:tav>
                                      </p:tavLst>
                                    </p:anim>
                                    <p:anim calcmode="lin" valueType="num">
                                      <p:cBhvr additive="base">
                                        <p:cTn id="18" dur="500" fill="hold"/>
                                        <p:tgtEl>
                                          <p:spTgt spid="354310"/>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2" fill="hold" nodeType="afterEffect">
                                  <p:stCondLst>
                                    <p:cond delay="0"/>
                                  </p:stCondLst>
                                  <p:childTnLst>
                                    <p:set>
                                      <p:cBhvr>
                                        <p:cTn id="21" dur="1" fill="hold">
                                          <p:stCondLst>
                                            <p:cond delay="0"/>
                                          </p:stCondLst>
                                        </p:cTn>
                                        <p:tgtEl>
                                          <p:spTgt spid="354316"/>
                                        </p:tgtEl>
                                        <p:attrNameLst>
                                          <p:attrName>style.visibility</p:attrName>
                                        </p:attrNameLst>
                                      </p:cBhvr>
                                      <p:to>
                                        <p:strVal val="visible"/>
                                      </p:to>
                                    </p:set>
                                    <p:anim calcmode="lin" valueType="num">
                                      <p:cBhvr additive="base">
                                        <p:cTn id="22" dur="500" fill="hold"/>
                                        <p:tgtEl>
                                          <p:spTgt spid="354316"/>
                                        </p:tgtEl>
                                        <p:attrNameLst>
                                          <p:attrName>ppt_x</p:attrName>
                                        </p:attrNameLst>
                                      </p:cBhvr>
                                      <p:tavLst>
                                        <p:tav tm="0">
                                          <p:val>
                                            <p:strVal val="1+#ppt_w/2"/>
                                          </p:val>
                                        </p:tav>
                                        <p:tav tm="100000">
                                          <p:val>
                                            <p:strVal val="#ppt_x"/>
                                          </p:val>
                                        </p:tav>
                                      </p:tavLst>
                                    </p:anim>
                                    <p:anim calcmode="lin" valueType="num">
                                      <p:cBhvr additive="base">
                                        <p:cTn id="23" dur="500" fill="hold"/>
                                        <p:tgtEl>
                                          <p:spTgt spid="3543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标题 237569">
            <a:extLst>
              <a:ext uri="{FF2B5EF4-FFF2-40B4-BE49-F238E27FC236}">
                <a16:creationId xmlns:a16="http://schemas.microsoft.com/office/drawing/2014/main" id="{6949C3A4-CD8A-4517-90EF-108CF3E9AD32}"/>
              </a:ext>
            </a:extLst>
          </p:cNvPr>
          <p:cNvSpPr>
            <a:spLocks noGrp="1" noChangeArrowheads="1"/>
          </p:cNvSpPr>
          <p:nvPr>
            <p:ph type="title"/>
          </p:nvPr>
        </p:nvSpPr>
        <p:spPr>
          <a:xfrm>
            <a:off x="6126163" y="360363"/>
            <a:ext cx="2622550" cy="392112"/>
          </a:xfrm>
          <a:ln>
            <a:solidFill>
              <a:schemeClr val="folHlink"/>
            </a:solidFill>
            <a:miter lim="800000"/>
            <a:headEnd/>
            <a:tailEnd/>
          </a:ln>
        </p:spPr>
        <p:txBody>
          <a:bodyPr/>
          <a:lstStyle/>
          <a:p>
            <a:pPr eaLnBrk="1" hangingPunct="1"/>
            <a:r>
              <a:rPr lang="zh-CN" altLang="en-US" sz="2400">
                <a:latin typeface="黑体" panose="02010609060101010101" pitchFamily="49" charset="-122"/>
              </a:rPr>
              <a:t>例题 求绝对值</a:t>
            </a:r>
            <a:endParaRPr lang="zh-CN" altLang="en-US"/>
          </a:p>
        </p:txBody>
      </p:sp>
      <p:sp>
        <p:nvSpPr>
          <p:cNvPr id="15363" name="文本占位符 237570">
            <a:extLst>
              <a:ext uri="{FF2B5EF4-FFF2-40B4-BE49-F238E27FC236}">
                <a16:creationId xmlns:a16="http://schemas.microsoft.com/office/drawing/2014/main" id="{BA7915A7-5EB2-4179-982E-D497EE4556A8}"/>
              </a:ext>
            </a:extLst>
          </p:cNvPr>
          <p:cNvSpPr>
            <a:spLocks noGrp="1" noChangeArrowheads="1"/>
          </p:cNvSpPr>
          <p:nvPr>
            <p:ph type="body" idx="1"/>
          </p:nvPr>
        </p:nvSpPr>
        <p:spPr>
          <a:xfrm>
            <a:off x="533400" y="533400"/>
            <a:ext cx="7924800" cy="5867400"/>
          </a:xfrm>
        </p:spPr>
        <p:txBody>
          <a:bodyPr/>
          <a:lstStyle/>
          <a:p>
            <a:pPr marL="0" indent="0" eaLnBrk="1" hangingPunct="1">
              <a:lnSpc>
                <a:spcPct val="80000"/>
              </a:lnSpc>
              <a:buFont typeface="Wingdings" panose="05000000000000000000" pitchFamily="2" charset="2"/>
              <a:buNone/>
              <a:tabLst>
                <a:tab pos="1520825" algn="l"/>
                <a:tab pos="3709988" algn="l"/>
              </a:tabLst>
            </a:pPr>
            <a:r>
              <a:rPr lang="zh-CN" altLang="en-US" sz="3200">
                <a:latin typeface="宋体" panose="02010600030101010101" pitchFamily="2" charset="-122"/>
              </a:rPr>
              <a:t>；计算</a:t>
            </a:r>
            <a:r>
              <a:rPr lang="en-US" altLang="zh-CN" sz="3200">
                <a:latin typeface="宋体" panose="02010600030101010101" pitchFamily="2" charset="-122"/>
              </a:rPr>
              <a:t>AX</a:t>
            </a:r>
            <a:r>
              <a:rPr lang="zh-CN" altLang="en-US" sz="3200">
                <a:latin typeface="宋体" panose="02010600030101010101" pitchFamily="2" charset="-122"/>
              </a:rPr>
              <a:t>的绝对值</a:t>
            </a:r>
          </a:p>
          <a:p>
            <a:pPr marL="0" indent="0" eaLnBrk="1" hangingPunct="1">
              <a:lnSpc>
                <a:spcPct val="80000"/>
              </a:lnSpc>
              <a:buFont typeface="Wingdings" panose="05000000000000000000" pitchFamily="2" charset="2"/>
              <a:buNone/>
              <a:tabLst>
                <a:tab pos="1520825" algn="l"/>
                <a:tab pos="3709988" algn="l"/>
              </a:tabLst>
            </a:pPr>
            <a:r>
              <a:rPr lang="zh-CN" altLang="en-US" sz="3200">
                <a:latin typeface="宋体" panose="02010600030101010101" pitchFamily="2" charset="-122"/>
              </a:rPr>
              <a:t>	</a:t>
            </a:r>
            <a:r>
              <a:rPr lang="en-US" altLang="zh-CN" sz="3200">
                <a:solidFill>
                  <a:schemeClr val="accent2"/>
                </a:solidFill>
                <a:latin typeface="宋体" panose="02010600030101010101" pitchFamily="2" charset="-122"/>
              </a:rPr>
              <a:t>cmp ax,0   ;</a:t>
            </a:r>
            <a:r>
              <a:rPr lang="zh-CN" altLang="en-US" sz="2400">
                <a:solidFill>
                  <a:srgbClr val="FF0000"/>
                </a:solidFill>
                <a:latin typeface="宋体" panose="02010600030101010101" pitchFamily="2" charset="-122"/>
              </a:rPr>
              <a:t>注意</a:t>
            </a:r>
            <a:r>
              <a:rPr lang="en-US" altLang="zh-CN" sz="2400">
                <a:solidFill>
                  <a:srgbClr val="FF0000"/>
                </a:solidFill>
                <a:latin typeface="宋体" panose="02010600030101010101" pitchFamily="2" charset="-122"/>
              </a:rPr>
              <a:t>cmp</a:t>
            </a:r>
            <a:r>
              <a:rPr lang="zh-CN" altLang="en-US" sz="2400">
                <a:solidFill>
                  <a:srgbClr val="FF0000"/>
                </a:solidFill>
                <a:latin typeface="宋体" panose="02010600030101010101" pitchFamily="2" charset="-122"/>
              </a:rPr>
              <a:t>指令影响的符号位</a:t>
            </a:r>
            <a:endParaRPr lang="en-US" altLang="zh-CN" sz="2400">
              <a:solidFill>
                <a:srgbClr val="FF0000"/>
              </a:solidFill>
              <a:latin typeface="宋体" panose="02010600030101010101" pitchFamily="2" charset="-122"/>
            </a:endParaRPr>
          </a:p>
          <a:p>
            <a:pPr marL="0" indent="0" eaLnBrk="1" hangingPunct="1">
              <a:lnSpc>
                <a:spcPct val="80000"/>
              </a:lnSpc>
              <a:buFont typeface="Wingdings" panose="05000000000000000000" pitchFamily="2" charset="2"/>
              <a:buNone/>
              <a:tabLst>
                <a:tab pos="1520825" algn="l"/>
                <a:tab pos="3709988" algn="l"/>
              </a:tabLst>
            </a:pPr>
            <a:r>
              <a:rPr lang="en-US" altLang="zh-CN" sz="3200">
                <a:solidFill>
                  <a:schemeClr val="accent2"/>
                </a:solidFill>
                <a:latin typeface="宋体" panose="02010600030101010101" pitchFamily="2" charset="-122"/>
              </a:rPr>
              <a:t>	</a:t>
            </a:r>
            <a:r>
              <a:rPr lang="en-US" altLang="zh-CN" sz="3200">
                <a:solidFill>
                  <a:schemeClr val="tx2"/>
                </a:solidFill>
                <a:latin typeface="宋体" panose="02010600030101010101" pitchFamily="2" charset="-122"/>
              </a:rPr>
              <a:t>jns nonneg</a:t>
            </a:r>
            <a:r>
              <a:rPr lang="en-US" altLang="zh-CN" sz="3200">
                <a:latin typeface="宋体" panose="02010600030101010101" pitchFamily="2" charset="-122"/>
              </a:rPr>
              <a:t>	;</a:t>
            </a:r>
            <a:r>
              <a:rPr lang="zh-CN" altLang="en-US" sz="3200">
                <a:latin typeface="宋体" panose="02010600030101010101" pitchFamily="2" charset="-122"/>
              </a:rPr>
              <a:t>分支条件：</a:t>
            </a:r>
            <a:r>
              <a:rPr lang="en-US" altLang="zh-CN" sz="3200">
                <a:latin typeface="宋体" panose="02010600030101010101" pitchFamily="2" charset="-122"/>
              </a:rPr>
              <a:t>AX≥0</a:t>
            </a:r>
          </a:p>
          <a:p>
            <a:pPr marL="0" indent="0" eaLnBrk="1" hangingPunct="1">
              <a:lnSpc>
                <a:spcPct val="80000"/>
              </a:lnSpc>
              <a:buFont typeface="Wingdings" panose="05000000000000000000" pitchFamily="2" charset="2"/>
              <a:buNone/>
              <a:tabLst>
                <a:tab pos="1520825" algn="l"/>
                <a:tab pos="3709988" algn="l"/>
              </a:tabLst>
            </a:pPr>
            <a:r>
              <a:rPr lang="en-US" altLang="zh-CN" sz="3200">
                <a:latin typeface="宋体" panose="02010600030101010101" pitchFamily="2" charset="-122"/>
              </a:rPr>
              <a:t>	</a:t>
            </a:r>
            <a:r>
              <a:rPr lang="en-US" altLang="zh-CN" sz="3200">
                <a:solidFill>
                  <a:schemeClr val="accent2"/>
                </a:solidFill>
                <a:latin typeface="宋体" panose="02010600030101010101" pitchFamily="2" charset="-122"/>
              </a:rPr>
              <a:t>neg ax</a:t>
            </a:r>
            <a:r>
              <a:rPr lang="en-US" altLang="zh-CN" sz="3200">
                <a:latin typeface="宋体" panose="02010600030101010101" pitchFamily="2" charset="-122"/>
              </a:rPr>
              <a:t>	;</a:t>
            </a:r>
            <a:r>
              <a:rPr lang="zh-CN" altLang="en-US" sz="3200">
                <a:latin typeface="宋体" panose="02010600030101010101" pitchFamily="2" charset="-122"/>
              </a:rPr>
              <a:t>条件不满足，求补</a:t>
            </a:r>
          </a:p>
          <a:p>
            <a:pPr marL="0" indent="0" eaLnBrk="1" hangingPunct="1">
              <a:lnSpc>
                <a:spcPct val="80000"/>
              </a:lnSpc>
              <a:buFont typeface="Wingdings" panose="05000000000000000000" pitchFamily="2" charset="2"/>
              <a:buNone/>
              <a:tabLst>
                <a:tab pos="1520825" algn="l"/>
                <a:tab pos="3709988" algn="l"/>
              </a:tabLst>
            </a:pPr>
            <a:r>
              <a:rPr lang="en-US" altLang="zh-CN" sz="3200">
                <a:solidFill>
                  <a:schemeClr val="tx2"/>
                </a:solidFill>
                <a:latin typeface="宋体" panose="02010600030101010101" pitchFamily="2" charset="-122"/>
              </a:rPr>
              <a:t>nonneg:	</a:t>
            </a:r>
            <a:r>
              <a:rPr lang="en-US" altLang="zh-CN" sz="3200">
                <a:solidFill>
                  <a:schemeClr val="accent2"/>
                </a:solidFill>
                <a:latin typeface="宋体" panose="02010600030101010101" pitchFamily="2" charset="-122"/>
              </a:rPr>
              <a:t>mov result,ax</a:t>
            </a:r>
            <a:r>
              <a:rPr lang="en-US" altLang="zh-CN" sz="3200">
                <a:latin typeface="宋体" panose="02010600030101010101" pitchFamily="2" charset="-122"/>
              </a:rPr>
              <a:t>	;</a:t>
            </a:r>
            <a:r>
              <a:rPr lang="zh-CN" altLang="en-US" sz="3200">
                <a:latin typeface="宋体" panose="02010600030101010101" pitchFamily="2" charset="-122"/>
              </a:rPr>
              <a:t>条件满足</a:t>
            </a:r>
          </a:p>
          <a:p>
            <a:pPr marL="0" indent="0" eaLnBrk="1" hangingPunct="1">
              <a:lnSpc>
                <a:spcPct val="80000"/>
              </a:lnSpc>
              <a:spcBef>
                <a:spcPct val="100000"/>
              </a:spcBef>
              <a:buFont typeface="Wingdings" panose="05000000000000000000" pitchFamily="2" charset="2"/>
              <a:buNone/>
              <a:tabLst>
                <a:tab pos="1520825" algn="l"/>
                <a:tab pos="3709988" algn="l"/>
              </a:tabLst>
            </a:pPr>
            <a:r>
              <a:rPr lang="zh-CN" altLang="en-US" sz="3200">
                <a:latin typeface="宋体" panose="02010600030101010101" pitchFamily="2" charset="-122"/>
              </a:rPr>
              <a:t>；计算</a:t>
            </a:r>
            <a:r>
              <a:rPr lang="en-US" altLang="zh-CN" sz="3200">
                <a:latin typeface="宋体" panose="02010600030101010101" pitchFamily="2" charset="-122"/>
              </a:rPr>
              <a:t>AX</a:t>
            </a:r>
            <a:r>
              <a:rPr lang="zh-CN" altLang="en-US" sz="3200">
                <a:latin typeface="宋体" panose="02010600030101010101" pitchFamily="2" charset="-122"/>
              </a:rPr>
              <a:t>的绝对值</a:t>
            </a:r>
          </a:p>
          <a:p>
            <a:pPr marL="0" indent="0" eaLnBrk="1" hangingPunct="1">
              <a:lnSpc>
                <a:spcPct val="80000"/>
              </a:lnSpc>
              <a:buFont typeface="Wingdings" panose="05000000000000000000" pitchFamily="2" charset="2"/>
              <a:buNone/>
              <a:tabLst>
                <a:tab pos="1520825" algn="l"/>
                <a:tab pos="3709988" algn="l"/>
              </a:tabLst>
            </a:pPr>
            <a:r>
              <a:rPr lang="zh-CN" altLang="en-US" sz="3200">
                <a:latin typeface="宋体" panose="02010600030101010101" pitchFamily="2" charset="-122"/>
              </a:rPr>
              <a:t>	</a:t>
            </a:r>
            <a:r>
              <a:rPr lang="en-US" altLang="zh-CN" sz="3200">
                <a:solidFill>
                  <a:schemeClr val="accent2"/>
                </a:solidFill>
                <a:latin typeface="宋体" panose="02010600030101010101" pitchFamily="2" charset="-122"/>
              </a:rPr>
              <a:t>cmp ax,0</a:t>
            </a:r>
          </a:p>
          <a:p>
            <a:pPr marL="0" indent="0" eaLnBrk="1" hangingPunct="1">
              <a:lnSpc>
                <a:spcPct val="80000"/>
              </a:lnSpc>
              <a:buFont typeface="Wingdings" panose="05000000000000000000" pitchFamily="2" charset="2"/>
              <a:buNone/>
              <a:tabLst>
                <a:tab pos="1520825" algn="l"/>
                <a:tab pos="3709988" algn="l"/>
              </a:tabLst>
            </a:pPr>
            <a:r>
              <a:rPr lang="en-US" altLang="zh-CN" sz="3200">
                <a:latin typeface="宋体" panose="02010600030101010101" pitchFamily="2" charset="-122"/>
              </a:rPr>
              <a:t>	</a:t>
            </a:r>
            <a:r>
              <a:rPr lang="en-US" altLang="zh-CN" sz="3200">
                <a:solidFill>
                  <a:schemeClr val="tx2"/>
                </a:solidFill>
                <a:latin typeface="宋体" panose="02010600030101010101" pitchFamily="2" charset="-122"/>
              </a:rPr>
              <a:t>jl yesneg</a:t>
            </a:r>
            <a:r>
              <a:rPr lang="en-US" altLang="zh-CN" sz="3200">
                <a:latin typeface="宋体" panose="02010600030101010101" pitchFamily="2" charset="-122"/>
              </a:rPr>
              <a:t>	;</a:t>
            </a:r>
            <a:r>
              <a:rPr lang="zh-CN" altLang="en-US" sz="3200">
                <a:latin typeface="宋体" panose="02010600030101010101" pitchFamily="2" charset="-122"/>
              </a:rPr>
              <a:t>分支条件：</a:t>
            </a:r>
            <a:r>
              <a:rPr lang="en-US" altLang="zh-CN" sz="3200">
                <a:latin typeface="宋体" panose="02010600030101010101" pitchFamily="2" charset="-122"/>
              </a:rPr>
              <a:t>AX</a:t>
            </a:r>
            <a:r>
              <a:rPr lang="zh-CN" altLang="en-US" sz="3200">
                <a:latin typeface="宋体" panose="02010600030101010101" pitchFamily="2" charset="-122"/>
              </a:rPr>
              <a:t>＜</a:t>
            </a:r>
            <a:r>
              <a:rPr lang="en-US" altLang="zh-CN" sz="3200">
                <a:latin typeface="宋体" panose="02010600030101010101" pitchFamily="2" charset="-122"/>
              </a:rPr>
              <a:t>0</a:t>
            </a:r>
          </a:p>
          <a:p>
            <a:pPr marL="0" indent="0" eaLnBrk="1" hangingPunct="1">
              <a:lnSpc>
                <a:spcPct val="80000"/>
              </a:lnSpc>
              <a:buFont typeface="Wingdings" panose="05000000000000000000" pitchFamily="2" charset="2"/>
              <a:buNone/>
              <a:tabLst>
                <a:tab pos="1520825" algn="l"/>
                <a:tab pos="3709988" algn="l"/>
              </a:tabLst>
            </a:pPr>
            <a:r>
              <a:rPr lang="en-US" altLang="zh-CN" sz="3200">
                <a:latin typeface="宋体" panose="02010600030101010101" pitchFamily="2" charset="-122"/>
              </a:rPr>
              <a:t>	jmp nonneg</a:t>
            </a:r>
          </a:p>
          <a:p>
            <a:pPr marL="0" indent="0" eaLnBrk="1" hangingPunct="1">
              <a:lnSpc>
                <a:spcPct val="80000"/>
              </a:lnSpc>
              <a:buFont typeface="Wingdings" panose="05000000000000000000" pitchFamily="2" charset="2"/>
              <a:buNone/>
              <a:tabLst>
                <a:tab pos="1520825" algn="l"/>
                <a:tab pos="3709988" algn="l"/>
              </a:tabLst>
            </a:pPr>
            <a:r>
              <a:rPr lang="en-US" altLang="zh-CN" sz="3200">
                <a:solidFill>
                  <a:schemeClr val="tx2"/>
                </a:solidFill>
                <a:latin typeface="宋体" panose="02010600030101010101" pitchFamily="2" charset="-122"/>
              </a:rPr>
              <a:t>yesneg:	</a:t>
            </a:r>
            <a:r>
              <a:rPr lang="en-US" altLang="zh-CN" sz="3200">
                <a:solidFill>
                  <a:schemeClr val="accent2"/>
                </a:solidFill>
                <a:latin typeface="宋体" panose="02010600030101010101" pitchFamily="2" charset="-122"/>
              </a:rPr>
              <a:t>neg ax</a:t>
            </a:r>
            <a:r>
              <a:rPr lang="en-US" altLang="zh-CN" sz="3200">
                <a:latin typeface="宋体" panose="02010600030101010101" pitchFamily="2" charset="-122"/>
              </a:rPr>
              <a:t>	;</a:t>
            </a:r>
            <a:r>
              <a:rPr lang="zh-CN" altLang="en-US" sz="3200">
                <a:latin typeface="宋体" panose="02010600030101010101" pitchFamily="2" charset="-122"/>
              </a:rPr>
              <a:t>条件不满足，求补</a:t>
            </a:r>
          </a:p>
          <a:p>
            <a:pPr marL="0" indent="0" eaLnBrk="1" hangingPunct="1">
              <a:lnSpc>
                <a:spcPct val="80000"/>
              </a:lnSpc>
              <a:buFont typeface="Wingdings" panose="05000000000000000000" pitchFamily="2" charset="2"/>
              <a:buNone/>
              <a:tabLst>
                <a:tab pos="1520825" algn="l"/>
                <a:tab pos="3709988" algn="l"/>
              </a:tabLst>
            </a:pPr>
            <a:r>
              <a:rPr lang="en-US" altLang="zh-CN" sz="3200">
                <a:latin typeface="宋体" panose="02010600030101010101" pitchFamily="2" charset="-122"/>
              </a:rPr>
              <a:t>nonneg:	</a:t>
            </a:r>
            <a:r>
              <a:rPr lang="en-US" altLang="zh-CN" sz="3200">
                <a:solidFill>
                  <a:schemeClr val="accent2"/>
                </a:solidFill>
                <a:latin typeface="宋体" panose="02010600030101010101" pitchFamily="2" charset="-122"/>
              </a:rPr>
              <a:t>mov result,ax</a:t>
            </a:r>
            <a:r>
              <a:rPr lang="en-US" altLang="zh-CN" sz="3200">
                <a:latin typeface="宋体" panose="02010600030101010101" pitchFamily="2" charset="-122"/>
              </a:rPr>
              <a:t>	;</a:t>
            </a:r>
            <a:r>
              <a:rPr lang="zh-CN" altLang="en-US" sz="3200">
                <a:latin typeface="宋体" panose="02010600030101010101" pitchFamily="2" charset="-122"/>
              </a:rPr>
              <a:t>条件满足</a:t>
            </a:r>
          </a:p>
        </p:txBody>
      </p:sp>
      <p:grpSp>
        <p:nvGrpSpPr>
          <p:cNvPr id="237572" name="组合 237571">
            <a:extLst>
              <a:ext uri="{FF2B5EF4-FFF2-40B4-BE49-F238E27FC236}">
                <a16:creationId xmlns:a16="http://schemas.microsoft.com/office/drawing/2014/main" id="{F4793543-5BA5-4D0C-8933-B2C35CD1A68F}"/>
              </a:ext>
            </a:extLst>
          </p:cNvPr>
          <p:cNvGrpSpPr>
            <a:grpSpLocks/>
          </p:cNvGrpSpPr>
          <p:nvPr/>
        </p:nvGrpSpPr>
        <p:grpSpPr bwMode="auto">
          <a:xfrm>
            <a:off x="177800" y="230188"/>
            <a:ext cx="203200" cy="6503987"/>
            <a:chOff x="112" y="145"/>
            <a:chExt cx="128" cy="4097"/>
          </a:xfrm>
        </p:grpSpPr>
        <p:sp>
          <p:nvSpPr>
            <p:cNvPr id="15377" name="矩形 237572">
              <a:extLst>
                <a:ext uri="{FF2B5EF4-FFF2-40B4-BE49-F238E27FC236}">
                  <a16:creationId xmlns:a16="http://schemas.microsoft.com/office/drawing/2014/main" id="{A0E461CC-F0B7-459B-BE6D-512C540B53CF}"/>
                </a:ext>
              </a:extLst>
            </p:cNvPr>
            <p:cNvSpPr>
              <a:spLocks noChangeArrowheads="1"/>
            </p:cNvSpPr>
            <p:nvPr/>
          </p:nvSpPr>
          <p:spPr bwMode="auto">
            <a:xfrm flipH="1">
              <a:off x="192" y="162"/>
              <a:ext cx="48" cy="4080"/>
            </a:xfrm>
            <a:prstGeom prst="rect">
              <a:avLst/>
            </a:prstGeom>
            <a:gradFill rotWithShape="0">
              <a:gsLst>
                <a:gs pos="0">
                  <a:schemeClr val="bg1"/>
                </a:gs>
                <a:gs pos="100000">
                  <a:schemeClr val="fo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378" name="矩形 237573">
              <a:extLst>
                <a:ext uri="{FF2B5EF4-FFF2-40B4-BE49-F238E27FC236}">
                  <a16:creationId xmlns:a16="http://schemas.microsoft.com/office/drawing/2014/main" id="{841DF7D5-E171-427C-AA1F-ECD8ACE0D491}"/>
                </a:ext>
              </a:extLst>
            </p:cNvPr>
            <p:cNvSpPr>
              <a:spLocks noChangeArrowheads="1"/>
            </p:cNvSpPr>
            <p:nvPr/>
          </p:nvSpPr>
          <p:spPr bwMode="auto">
            <a:xfrm>
              <a:off x="112" y="145"/>
              <a:ext cx="48" cy="3941"/>
            </a:xfrm>
            <a:prstGeom prst="rect">
              <a:avLst/>
            </a:prstGeom>
            <a:gradFill rotWithShape="0">
              <a:gsLst>
                <a:gs pos="0">
                  <a:schemeClr val="bg1"/>
                </a:gs>
                <a:gs pos="100000">
                  <a:schemeClr va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latin typeface="Times New Roman" panose="02020603050405020304" pitchFamily="18" charset="0"/>
              </a:endParaRPr>
            </a:p>
          </p:txBody>
        </p:sp>
      </p:grpSp>
      <p:grpSp>
        <p:nvGrpSpPr>
          <p:cNvPr id="237575" name="组合 237574">
            <a:extLst>
              <a:ext uri="{FF2B5EF4-FFF2-40B4-BE49-F238E27FC236}">
                <a16:creationId xmlns:a16="http://schemas.microsoft.com/office/drawing/2014/main" id="{0345B21B-0184-42BE-8A57-4D653E6B884E}"/>
              </a:ext>
            </a:extLst>
          </p:cNvPr>
          <p:cNvGrpSpPr>
            <a:grpSpLocks/>
          </p:cNvGrpSpPr>
          <p:nvPr/>
        </p:nvGrpSpPr>
        <p:grpSpPr bwMode="auto">
          <a:xfrm>
            <a:off x="8793163" y="220663"/>
            <a:ext cx="198437" cy="6408737"/>
            <a:chOff x="5539" y="139"/>
            <a:chExt cx="125" cy="4037"/>
          </a:xfrm>
        </p:grpSpPr>
        <p:sp>
          <p:nvSpPr>
            <p:cNvPr id="15375" name="矩形 237575">
              <a:extLst>
                <a:ext uri="{FF2B5EF4-FFF2-40B4-BE49-F238E27FC236}">
                  <a16:creationId xmlns:a16="http://schemas.microsoft.com/office/drawing/2014/main" id="{F6B5684B-07BA-49F6-9D84-E4C01B28AF1A}"/>
                </a:ext>
              </a:extLst>
            </p:cNvPr>
            <p:cNvSpPr>
              <a:spLocks noChangeArrowheads="1"/>
            </p:cNvSpPr>
            <p:nvPr/>
          </p:nvSpPr>
          <p:spPr bwMode="auto">
            <a:xfrm rot="10800000" flipH="1" flipV="1">
              <a:off x="5621" y="139"/>
              <a:ext cx="43" cy="3989"/>
            </a:xfrm>
            <a:prstGeom prst="rect">
              <a:avLst/>
            </a:pr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376" name="矩形 237576">
              <a:extLst>
                <a:ext uri="{FF2B5EF4-FFF2-40B4-BE49-F238E27FC236}">
                  <a16:creationId xmlns:a16="http://schemas.microsoft.com/office/drawing/2014/main" id="{D0647136-52CC-4E3E-9FAD-1F1A00037D65}"/>
                </a:ext>
              </a:extLst>
            </p:cNvPr>
            <p:cNvSpPr>
              <a:spLocks noChangeArrowheads="1"/>
            </p:cNvSpPr>
            <p:nvPr/>
          </p:nvSpPr>
          <p:spPr bwMode="auto">
            <a:xfrm rot="10800000" flipV="1">
              <a:off x="5539" y="240"/>
              <a:ext cx="49" cy="3936"/>
            </a:xfrm>
            <a:prstGeom prst="rect">
              <a:avLst/>
            </a:pr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37578" name="组合 237577">
            <a:extLst>
              <a:ext uri="{FF2B5EF4-FFF2-40B4-BE49-F238E27FC236}">
                <a16:creationId xmlns:a16="http://schemas.microsoft.com/office/drawing/2014/main" id="{8EB3C237-6FF2-4A2F-AA31-66832015C59D}"/>
              </a:ext>
            </a:extLst>
          </p:cNvPr>
          <p:cNvGrpSpPr>
            <a:grpSpLocks/>
          </p:cNvGrpSpPr>
          <p:nvPr/>
        </p:nvGrpSpPr>
        <p:grpSpPr bwMode="auto">
          <a:xfrm>
            <a:off x="412750" y="6477000"/>
            <a:ext cx="8686800" cy="228600"/>
            <a:chOff x="260" y="4080"/>
            <a:chExt cx="5472" cy="144"/>
          </a:xfrm>
        </p:grpSpPr>
        <p:sp>
          <p:nvSpPr>
            <p:cNvPr id="15373" name="矩形 237578">
              <a:extLst>
                <a:ext uri="{FF2B5EF4-FFF2-40B4-BE49-F238E27FC236}">
                  <a16:creationId xmlns:a16="http://schemas.microsoft.com/office/drawing/2014/main" id="{E898AEEF-7668-4FE3-9939-973BF52D0ACC}"/>
                </a:ext>
              </a:extLst>
            </p:cNvPr>
            <p:cNvSpPr>
              <a:spLocks noChangeArrowheads="1"/>
            </p:cNvSpPr>
            <p:nvPr/>
          </p:nvSpPr>
          <p:spPr bwMode="auto">
            <a:xfrm rot="5400000" flipV="1">
              <a:off x="2972" y="1368"/>
              <a:ext cx="48" cy="5472"/>
            </a:xfrm>
            <a:prstGeom prst="rect">
              <a:avLst/>
            </a:prstGeom>
            <a:gradFill rotWithShape="0">
              <a:gsLst>
                <a:gs pos="0">
                  <a:schemeClr val="bg1"/>
                </a:gs>
                <a:gs pos="100000">
                  <a:schemeClr val="accent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374" name="矩形 237579">
              <a:extLst>
                <a:ext uri="{FF2B5EF4-FFF2-40B4-BE49-F238E27FC236}">
                  <a16:creationId xmlns:a16="http://schemas.microsoft.com/office/drawing/2014/main" id="{BEABEDFF-A7B2-4E57-ADC4-BA1521B2BF72}"/>
                </a:ext>
              </a:extLst>
            </p:cNvPr>
            <p:cNvSpPr>
              <a:spLocks noChangeArrowheads="1"/>
            </p:cNvSpPr>
            <p:nvPr/>
          </p:nvSpPr>
          <p:spPr bwMode="auto">
            <a:xfrm rot="5400000" flipV="1">
              <a:off x="2913" y="1521"/>
              <a:ext cx="48" cy="5355"/>
            </a:xfrm>
            <a:prstGeom prst="rect">
              <a:avLst/>
            </a:prstGeom>
            <a:gradFill rotWithShape="0">
              <a:gsLst>
                <a:gs pos="0">
                  <a:schemeClr val="bg1"/>
                </a:gs>
                <a:gs pos="100000">
                  <a:schemeClr val="hlink"/>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37581" name="组合 237580">
            <a:extLst>
              <a:ext uri="{FF2B5EF4-FFF2-40B4-BE49-F238E27FC236}">
                <a16:creationId xmlns:a16="http://schemas.microsoft.com/office/drawing/2014/main" id="{B65B70FB-38AE-4A69-BA85-5A7E3FD4E514}"/>
              </a:ext>
            </a:extLst>
          </p:cNvPr>
          <p:cNvGrpSpPr>
            <a:grpSpLocks/>
          </p:cNvGrpSpPr>
          <p:nvPr/>
        </p:nvGrpSpPr>
        <p:grpSpPr bwMode="auto">
          <a:xfrm>
            <a:off x="76200" y="176213"/>
            <a:ext cx="8745538" cy="161925"/>
            <a:chOff x="48" y="111"/>
            <a:chExt cx="5509" cy="102"/>
          </a:xfrm>
        </p:grpSpPr>
        <p:sp>
          <p:nvSpPr>
            <p:cNvPr id="15371" name="矩形 237581">
              <a:extLst>
                <a:ext uri="{FF2B5EF4-FFF2-40B4-BE49-F238E27FC236}">
                  <a16:creationId xmlns:a16="http://schemas.microsoft.com/office/drawing/2014/main" id="{0EE59E6C-8E6E-4BB3-92F7-4EEAA157C070}"/>
                </a:ext>
              </a:extLst>
            </p:cNvPr>
            <p:cNvSpPr>
              <a:spLocks noChangeArrowheads="1"/>
            </p:cNvSpPr>
            <p:nvPr/>
          </p:nvSpPr>
          <p:spPr bwMode="auto">
            <a:xfrm rot="5400000" flipV="1">
              <a:off x="2852" y="-2492"/>
              <a:ext cx="37" cy="5371"/>
            </a:xfrm>
            <a:prstGeom prst="rect">
              <a:avLst/>
            </a:prstGeom>
            <a:gradFill rotWithShape="0">
              <a:gsLst>
                <a:gs pos="0">
                  <a:schemeClr va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372" name="矩形 237582">
              <a:extLst>
                <a:ext uri="{FF2B5EF4-FFF2-40B4-BE49-F238E27FC236}">
                  <a16:creationId xmlns:a16="http://schemas.microsoft.com/office/drawing/2014/main" id="{0459E218-7EEA-4952-BD38-47832299695D}"/>
                </a:ext>
              </a:extLst>
            </p:cNvPr>
            <p:cNvSpPr>
              <a:spLocks noChangeArrowheads="1"/>
            </p:cNvSpPr>
            <p:nvPr/>
          </p:nvSpPr>
          <p:spPr bwMode="auto">
            <a:xfrm rot="5400000" flipV="1">
              <a:off x="2783" y="-2625"/>
              <a:ext cx="38" cy="5509"/>
            </a:xfrm>
            <a:prstGeom prst="rect">
              <a:avLst/>
            </a:prstGeom>
            <a:gradFill rotWithShape="0">
              <a:gsLst>
                <a:gs pos="0">
                  <a:schemeClr val="accent1"/>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pic>
        <p:nvPicPr>
          <p:cNvPr id="15368" name="图片 237583" descr="91">
            <a:extLst>
              <a:ext uri="{FF2B5EF4-FFF2-40B4-BE49-F238E27FC236}">
                <a16:creationId xmlns:a16="http://schemas.microsoft.com/office/drawing/2014/main" id="{D0BE6EEC-F179-498E-A78A-784C5A2EA3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141663"/>
            <a:ext cx="8077200" cy="80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7585" name="圆角矩形 237584" descr="花束">
            <a:extLst>
              <a:ext uri="{FF2B5EF4-FFF2-40B4-BE49-F238E27FC236}">
                <a16:creationId xmlns:a16="http://schemas.microsoft.com/office/drawing/2014/main" id="{35A96223-4F4F-4F20-8F93-48D888DF4A7D}"/>
              </a:ext>
            </a:extLst>
          </p:cNvPr>
          <p:cNvSpPr>
            <a:spLocks noChangeArrowheads="1"/>
          </p:cNvSpPr>
          <p:nvPr/>
        </p:nvSpPr>
        <p:spPr bwMode="auto">
          <a:xfrm>
            <a:off x="468313" y="1052513"/>
            <a:ext cx="1246187" cy="320675"/>
          </a:xfrm>
          <a:prstGeom prst="roundRect">
            <a:avLst>
              <a:gd name="adj" fmla="val 16667"/>
            </a:avLst>
          </a:prstGeom>
          <a:blipFill dpi="0" rotWithShape="0">
            <a:blip r:embed="rId4"/>
            <a:srcRect/>
            <a:tile tx="0" ty="0" sx="100000" sy="100000" flip="none" algn="tl"/>
          </a:blipFill>
          <a:ln w="9525">
            <a:solidFill>
              <a:schemeClr val="accent2"/>
            </a:solidFill>
            <a:round/>
            <a:headEnd/>
            <a:tailEnd/>
          </a:ln>
        </p:spPr>
        <p:txBody>
          <a:bodyPr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just" eaLnBrk="1" hangingPunct="1">
              <a:buFontTx/>
              <a:buBlip>
                <a:blip r:embed="rId5"/>
              </a:buBlip>
            </a:pPr>
            <a:r>
              <a:rPr lang="en-US" altLang="zh-CN" b="1">
                <a:solidFill>
                  <a:schemeClr val="accent2"/>
                </a:solidFill>
              </a:rPr>
              <a:t>Good</a:t>
            </a:r>
          </a:p>
        </p:txBody>
      </p:sp>
      <p:sp>
        <p:nvSpPr>
          <p:cNvPr id="237586" name="圆角矩形 237585" descr="花束">
            <a:extLst>
              <a:ext uri="{FF2B5EF4-FFF2-40B4-BE49-F238E27FC236}">
                <a16:creationId xmlns:a16="http://schemas.microsoft.com/office/drawing/2014/main" id="{A8CAE129-A2EB-4B73-88CB-6A88132AB3EA}"/>
              </a:ext>
            </a:extLst>
          </p:cNvPr>
          <p:cNvSpPr>
            <a:spLocks noChangeArrowheads="1"/>
          </p:cNvSpPr>
          <p:nvPr/>
        </p:nvSpPr>
        <p:spPr bwMode="auto">
          <a:xfrm>
            <a:off x="468313" y="3933825"/>
            <a:ext cx="1246187" cy="320675"/>
          </a:xfrm>
          <a:prstGeom prst="roundRect">
            <a:avLst>
              <a:gd name="adj" fmla="val 16667"/>
            </a:avLst>
          </a:prstGeom>
          <a:blipFill dpi="0" rotWithShape="0">
            <a:blip r:embed="rId4"/>
            <a:srcRect/>
            <a:tile tx="0" ty="0" sx="100000" sy="100000" flip="none" algn="tl"/>
          </a:blipFill>
          <a:ln w="9525">
            <a:solidFill>
              <a:schemeClr val="accent2"/>
            </a:solidFill>
            <a:round/>
            <a:headEnd/>
            <a:tailEnd/>
          </a:ln>
        </p:spPr>
        <p:txBody>
          <a:bodyPr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just" eaLnBrk="1" hangingPunct="1">
              <a:buFontTx/>
              <a:buBlip>
                <a:blip r:embed="rId5"/>
              </a:buBlip>
            </a:pPr>
            <a:r>
              <a:rPr lang="en-US" altLang="zh-CN" b="1">
                <a:solidFill>
                  <a:schemeClr val="accent2"/>
                </a:solidFill>
              </a:rPr>
              <a:t> Bad</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afterEffect">
                                  <p:stCondLst>
                                    <p:cond delay="0"/>
                                  </p:stCondLst>
                                  <p:childTnLst>
                                    <p:set>
                                      <p:cBhvr>
                                        <p:cTn id="6" dur="1" fill="hold">
                                          <p:stCondLst>
                                            <p:cond delay="0"/>
                                          </p:stCondLst>
                                        </p:cTn>
                                        <p:tgtEl>
                                          <p:spTgt spid="237572"/>
                                        </p:tgtEl>
                                        <p:attrNameLst>
                                          <p:attrName>style.visibility</p:attrName>
                                        </p:attrNameLst>
                                      </p:cBhvr>
                                      <p:to>
                                        <p:strVal val="visible"/>
                                      </p:to>
                                    </p:set>
                                    <p:anim calcmode="lin" valueType="num">
                                      <p:cBhvr additive="base">
                                        <p:cTn id="7" dur="500" fill="hold"/>
                                        <p:tgtEl>
                                          <p:spTgt spid="237572"/>
                                        </p:tgtEl>
                                        <p:attrNameLst>
                                          <p:attrName>ppt_x</p:attrName>
                                        </p:attrNameLst>
                                      </p:cBhvr>
                                      <p:tavLst>
                                        <p:tav tm="0">
                                          <p:val>
                                            <p:strVal val="#ppt_x"/>
                                          </p:val>
                                        </p:tav>
                                        <p:tav tm="100000">
                                          <p:val>
                                            <p:strVal val="#ppt_x"/>
                                          </p:val>
                                        </p:tav>
                                      </p:tavLst>
                                    </p:anim>
                                    <p:anim calcmode="lin" valueType="num">
                                      <p:cBhvr additive="base">
                                        <p:cTn id="8" dur="500" fill="hold"/>
                                        <p:tgtEl>
                                          <p:spTgt spid="237572"/>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237578"/>
                                        </p:tgtEl>
                                        <p:attrNameLst>
                                          <p:attrName>style.visibility</p:attrName>
                                        </p:attrNameLst>
                                      </p:cBhvr>
                                      <p:to>
                                        <p:strVal val="visible"/>
                                      </p:to>
                                    </p:set>
                                    <p:anim calcmode="lin" valueType="num">
                                      <p:cBhvr additive="base">
                                        <p:cTn id="12" dur="500" fill="hold"/>
                                        <p:tgtEl>
                                          <p:spTgt spid="237578"/>
                                        </p:tgtEl>
                                        <p:attrNameLst>
                                          <p:attrName>ppt_x</p:attrName>
                                        </p:attrNameLst>
                                      </p:cBhvr>
                                      <p:tavLst>
                                        <p:tav tm="0">
                                          <p:val>
                                            <p:strVal val="0-#ppt_w/2"/>
                                          </p:val>
                                        </p:tav>
                                        <p:tav tm="100000">
                                          <p:val>
                                            <p:strVal val="#ppt_x"/>
                                          </p:val>
                                        </p:tav>
                                      </p:tavLst>
                                    </p:anim>
                                    <p:anim calcmode="lin" valueType="num">
                                      <p:cBhvr additive="base">
                                        <p:cTn id="13" dur="500" fill="hold"/>
                                        <p:tgtEl>
                                          <p:spTgt spid="237578"/>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4" fill="hold" nodeType="afterEffect">
                                  <p:stCondLst>
                                    <p:cond delay="0"/>
                                  </p:stCondLst>
                                  <p:childTnLst>
                                    <p:set>
                                      <p:cBhvr>
                                        <p:cTn id="16" dur="1" fill="hold">
                                          <p:stCondLst>
                                            <p:cond delay="0"/>
                                          </p:stCondLst>
                                        </p:cTn>
                                        <p:tgtEl>
                                          <p:spTgt spid="237575"/>
                                        </p:tgtEl>
                                        <p:attrNameLst>
                                          <p:attrName>style.visibility</p:attrName>
                                        </p:attrNameLst>
                                      </p:cBhvr>
                                      <p:to>
                                        <p:strVal val="visible"/>
                                      </p:to>
                                    </p:set>
                                    <p:anim calcmode="lin" valueType="num">
                                      <p:cBhvr additive="base">
                                        <p:cTn id="17" dur="500" fill="hold"/>
                                        <p:tgtEl>
                                          <p:spTgt spid="237575"/>
                                        </p:tgtEl>
                                        <p:attrNameLst>
                                          <p:attrName>ppt_x</p:attrName>
                                        </p:attrNameLst>
                                      </p:cBhvr>
                                      <p:tavLst>
                                        <p:tav tm="0">
                                          <p:val>
                                            <p:strVal val="#ppt_x"/>
                                          </p:val>
                                        </p:tav>
                                        <p:tav tm="100000">
                                          <p:val>
                                            <p:strVal val="#ppt_x"/>
                                          </p:val>
                                        </p:tav>
                                      </p:tavLst>
                                    </p:anim>
                                    <p:anim calcmode="lin" valueType="num">
                                      <p:cBhvr additive="base">
                                        <p:cTn id="18" dur="500" fill="hold"/>
                                        <p:tgtEl>
                                          <p:spTgt spid="237575"/>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2" fill="hold" nodeType="afterEffect">
                                  <p:stCondLst>
                                    <p:cond delay="0"/>
                                  </p:stCondLst>
                                  <p:childTnLst>
                                    <p:set>
                                      <p:cBhvr>
                                        <p:cTn id="21" dur="1" fill="hold">
                                          <p:stCondLst>
                                            <p:cond delay="0"/>
                                          </p:stCondLst>
                                        </p:cTn>
                                        <p:tgtEl>
                                          <p:spTgt spid="237581"/>
                                        </p:tgtEl>
                                        <p:attrNameLst>
                                          <p:attrName>style.visibility</p:attrName>
                                        </p:attrNameLst>
                                      </p:cBhvr>
                                      <p:to>
                                        <p:strVal val="visible"/>
                                      </p:to>
                                    </p:set>
                                    <p:anim calcmode="lin" valueType="num">
                                      <p:cBhvr additive="base">
                                        <p:cTn id="22" dur="500" fill="hold"/>
                                        <p:tgtEl>
                                          <p:spTgt spid="237581"/>
                                        </p:tgtEl>
                                        <p:attrNameLst>
                                          <p:attrName>ppt_x</p:attrName>
                                        </p:attrNameLst>
                                      </p:cBhvr>
                                      <p:tavLst>
                                        <p:tav tm="0">
                                          <p:val>
                                            <p:strVal val="1+#ppt_w/2"/>
                                          </p:val>
                                        </p:tav>
                                        <p:tav tm="100000">
                                          <p:val>
                                            <p:strVal val="#ppt_x"/>
                                          </p:val>
                                        </p:tav>
                                      </p:tavLst>
                                    </p:anim>
                                    <p:anim calcmode="lin" valueType="num">
                                      <p:cBhvr additive="base">
                                        <p:cTn id="23" dur="500" fill="hold"/>
                                        <p:tgtEl>
                                          <p:spTgt spid="237581"/>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7" presetClass="entr" presetSubtype="8" fill="hold" grpId="0" nodeType="clickEffect">
                                  <p:stCondLst>
                                    <p:cond delay="0"/>
                                  </p:stCondLst>
                                  <p:iterate type="wd">
                                    <p:tmPct val="100000"/>
                                  </p:iterate>
                                  <p:childTnLst>
                                    <p:set>
                                      <p:cBhvr>
                                        <p:cTn id="27" dur="1" fill="hold">
                                          <p:stCondLst>
                                            <p:cond delay="0"/>
                                          </p:stCondLst>
                                        </p:cTn>
                                        <p:tgtEl>
                                          <p:spTgt spid="237585"/>
                                        </p:tgtEl>
                                        <p:attrNameLst>
                                          <p:attrName>style.visibility</p:attrName>
                                        </p:attrNameLst>
                                      </p:cBhvr>
                                      <p:to>
                                        <p:strVal val="visible"/>
                                      </p:to>
                                    </p:set>
                                    <p:anim calcmode="lin" valueType="num">
                                      <p:cBhvr>
                                        <p:cTn id="28" dur="300" fill="hold"/>
                                        <p:tgtEl>
                                          <p:spTgt spid="237585"/>
                                        </p:tgtEl>
                                        <p:attrNameLst>
                                          <p:attrName>ppt_x</p:attrName>
                                        </p:attrNameLst>
                                      </p:cBhvr>
                                      <p:tavLst>
                                        <p:tav tm="0">
                                          <p:val>
                                            <p:strVal val="#ppt_x-#ppt_w/2"/>
                                          </p:val>
                                        </p:tav>
                                        <p:tav tm="100000">
                                          <p:val>
                                            <p:strVal val="#ppt_x"/>
                                          </p:val>
                                        </p:tav>
                                      </p:tavLst>
                                    </p:anim>
                                    <p:anim calcmode="lin" valueType="num">
                                      <p:cBhvr>
                                        <p:cTn id="29" dur="300" fill="hold"/>
                                        <p:tgtEl>
                                          <p:spTgt spid="237585"/>
                                        </p:tgtEl>
                                        <p:attrNameLst>
                                          <p:attrName>ppt_y</p:attrName>
                                        </p:attrNameLst>
                                      </p:cBhvr>
                                      <p:tavLst>
                                        <p:tav tm="0">
                                          <p:val>
                                            <p:strVal val="#ppt_y"/>
                                          </p:val>
                                        </p:tav>
                                        <p:tav tm="100000">
                                          <p:val>
                                            <p:strVal val="#ppt_y"/>
                                          </p:val>
                                        </p:tav>
                                      </p:tavLst>
                                    </p:anim>
                                    <p:anim calcmode="lin" valueType="num">
                                      <p:cBhvr>
                                        <p:cTn id="30" dur="300" fill="hold"/>
                                        <p:tgtEl>
                                          <p:spTgt spid="237585"/>
                                        </p:tgtEl>
                                        <p:attrNameLst>
                                          <p:attrName>ppt_w</p:attrName>
                                        </p:attrNameLst>
                                      </p:cBhvr>
                                      <p:tavLst>
                                        <p:tav tm="0">
                                          <p:val>
                                            <p:fltVal val="0"/>
                                          </p:val>
                                        </p:tav>
                                        <p:tav tm="100000">
                                          <p:val>
                                            <p:strVal val="#ppt_w"/>
                                          </p:val>
                                        </p:tav>
                                      </p:tavLst>
                                    </p:anim>
                                    <p:anim calcmode="lin" valueType="num">
                                      <p:cBhvr>
                                        <p:cTn id="31" dur="300" fill="hold"/>
                                        <p:tgtEl>
                                          <p:spTgt spid="237585"/>
                                        </p:tgtEl>
                                        <p:attrNameLst>
                                          <p:attrName>ppt_h</p:attrName>
                                        </p:attrNameLst>
                                      </p:cBhvr>
                                      <p:tavLst>
                                        <p:tav tm="0">
                                          <p:val>
                                            <p:strVal val="#ppt_h"/>
                                          </p:val>
                                        </p:tav>
                                        <p:tav tm="100000">
                                          <p:val>
                                            <p:strVal val="#ppt_h"/>
                                          </p:val>
                                        </p:tav>
                                      </p:tavLst>
                                    </p:anim>
                                  </p:childTnLst>
                                </p:cTn>
                              </p:par>
                            </p:childTnLst>
                          </p:cTn>
                        </p:par>
                        <p:par>
                          <p:cTn id="32" fill="hold" nodeType="afterGroup">
                            <p:stCondLst>
                              <p:cond delay="300"/>
                            </p:stCondLst>
                            <p:childTnLst>
                              <p:par>
                                <p:cTn id="33" presetID="17" presetClass="entr" presetSubtype="8" fill="hold" grpId="0" nodeType="afterEffect">
                                  <p:stCondLst>
                                    <p:cond delay="0"/>
                                  </p:stCondLst>
                                  <p:iterate type="wd">
                                    <p:tmPct val="100000"/>
                                  </p:iterate>
                                  <p:childTnLst>
                                    <p:set>
                                      <p:cBhvr>
                                        <p:cTn id="34" dur="1" fill="hold">
                                          <p:stCondLst>
                                            <p:cond delay="0"/>
                                          </p:stCondLst>
                                        </p:cTn>
                                        <p:tgtEl>
                                          <p:spTgt spid="237586"/>
                                        </p:tgtEl>
                                        <p:attrNameLst>
                                          <p:attrName>style.visibility</p:attrName>
                                        </p:attrNameLst>
                                      </p:cBhvr>
                                      <p:to>
                                        <p:strVal val="visible"/>
                                      </p:to>
                                    </p:set>
                                    <p:anim calcmode="lin" valueType="num">
                                      <p:cBhvr>
                                        <p:cTn id="35" dur="300" fill="hold"/>
                                        <p:tgtEl>
                                          <p:spTgt spid="237586"/>
                                        </p:tgtEl>
                                        <p:attrNameLst>
                                          <p:attrName>ppt_x</p:attrName>
                                        </p:attrNameLst>
                                      </p:cBhvr>
                                      <p:tavLst>
                                        <p:tav tm="0">
                                          <p:val>
                                            <p:strVal val="#ppt_x-#ppt_w/2"/>
                                          </p:val>
                                        </p:tav>
                                        <p:tav tm="100000">
                                          <p:val>
                                            <p:strVal val="#ppt_x"/>
                                          </p:val>
                                        </p:tav>
                                      </p:tavLst>
                                    </p:anim>
                                    <p:anim calcmode="lin" valueType="num">
                                      <p:cBhvr>
                                        <p:cTn id="36" dur="300" fill="hold"/>
                                        <p:tgtEl>
                                          <p:spTgt spid="237586"/>
                                        </p:tgtEl>
                                        <p:attrNameLst>
                                          <p:attrName>ppt_y</p:attrName>
                                        </p:attrNameLst>
                                      </p:cBhvr>
                                      <p:tavLst>
                                        <p:tav tm="0">
                                          <p:val>
                                            <p:strVal val="#ppt_y"/>
                                          </p:val>
                                        </p:tav>
                                        <p:tav tm="100000">
                                          <p:val>
                                            <p:strVal val="#ppt_y"/>
                                          </p:val>
                                        </p:tav>
                                      </p:tavLst>
                                    </p:anim>
                                    <p:anim calcmode="lin" valueType="num">
                                      <p:cBhvr>
                                        <p:cTn id="37" dur="300" fill="hold"/>
                                        <p:tgtEl>
                                          <p:spTgt spid="237586"/>
                                        </p:tgtEl>
                                        <p:attrNameLst>
                                          <p:attrName>ppt_w</p:attrName>
                                        </p:attrNameLst>
                                      </p:cBhvr>
                                      <p:tavLst>
                                        <p:tav tm="0">
                                          <p:val>
                                            <p:fltVal val="0"/>
                                          </p:val>
                                        </p:tav>
                                        <p:tav tm="100000">
                                          <p:val>
                                            <p:strVal val="#ppt_w"/>
                                          </p:val>
                                        </p:tav>
                                      </p:tavLst>
                                    </p:anim>
                                    <p:anim calcmode="lin" valueType="num">
                                      <p:cBhvr>
                                        <p:cTn id="38" dur="300" fill="hold"/>
                                        <p:tgtEl>
                                          <p:spTgt spid="23758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85" grpId="0" animBg="1"/>
      <p:bldP spid="237586" grpId="0" animBg="1"/>
    </p:bldLst>
  </p:timing>
</p:sld>
</file>

<file path=ppt/slides/slide1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6738" name="文本占位符 355329">
            <a:extLst>
              <a:ext uri="{FF2B5EF4-FFF2-40B4-BE49-F238E27FC236}">
                <a16:creationId xmlns:a16="http://schemas.microsoft.com/office/drawing/2014/main" id="{E1A94C38-2E80-44CE-BB61-BFD15EBD6429}"/>
              </a:ext>
            </a:extLst>
          </p:cNvPr>
          <p:cNvSpPr>
            <a:spLocks noGrp="1" noChangeArrowheads="1"/>
          </p:cNvSpPr>
          <p:nvPr>
            <p:ph type="body" idx="1"/>
          </p:nvPr>
        </p:nvSpPr>
        <p:spPr>
          <a:xfrm>
            <a:off x="533400" y="838200"/>
            <a:ext cx="8153400" cy="5638800"/>
          </a:xfrm>
        </p:spPr>
        <p:txBody>
          <a:bodyPr/>
          <a:lstStyle/>
          <a:p>
            <a:pPr marL="0" indent="0" eaLnBrk="1" hangingPunct="1">
              <a:buFont typeface="Wingdings" panose="05000000000000000000" pitchFamily="2" charset="2"/>
              <a:buNone/>
              <a:tabLst>
                <a:tab pos="1520825" algn="l"/>
                <a:tab pos="3810000" algn="l"/>
              </a:tabLst>
            </a:pPr>
            <a:r>
              <a:rPr lang="en-US" altLang="zh-CN" sz="2800">
                <a:solidFill>
                  <a:schemeClr val="accent2"/>
                </a:solidFill>
                <a:latin typeface="宋体" panose="02010600030101010101" pitchFamily="2" charset="-122"/>
              </a:rPr>
              <a:t>	mov bx,</a:t>
            </a:r>
            <a:r>
              <a:rPr lang="en-US" altLang="zh-CN" sz="2800">
                <a:solidFill>
                  <a:schemeClr val="tx2"/>
                </a:solidFill>
                <a:latin typeface="宋体" panose="02010600030101010101" pitchFamily="2" charset="-122"/>
              </a:rPr>
              <a:t>[bp+4]</a:t>
            </a:r>
            <a:r>
              <a:rPr lang="en-US" altLang="zh-CN" sz="2800">
                <a:solidFill>
                  <a:schemeClr val="accent2"/>
                </a:solidFill>
                <a:latin typeface="宋体" panose="02010600030101010101" pitchFamily="2" charset="-122"/>
              </a:rPr>
              <a:t> </a:t>
            </a:r>
            <a:r>
              <a:rPr lang="en-US" altLang="zh-CN" sz="2800">
                <a:latin typeface="宋体" panose="02010600030101010101" pitchFamily="2" charset="-122"/>
              </a:rPr>
              <a:t>;</a:t>
            </a:r>
            <a:r>
              <a:rPr lang="zh-CN" altLang="en-US" sz="2800">
                <a:latin typeface="宋体" panose="02010600030101010101" pitchFamily="2" charset="-122"/>
              </a:rPr>
              <a:t>从堆栈取出偏移地址</a:t>
            </a:r>
          </a:p>
          <a:p>
            <a:pPr marL="0" indent="0" eaLnBrk="1" hangingPunct="1">
              <a:buFont typeface="Wingdings" panose="05000000000000000000" pitchFamily="2" charset="2"/>
              <a:buNone/>
              <a:tabLst>
                <a:tab pos="1520825" algn="l"/>
                <a:tab pos="3810000" algn="l"/>
              </a:tabLst>
            </a:pPr>
            <a:r>
              <a:rPr lang="zh-CN" altLang="en-US" sz="2800">
                <a:solidFill>
                  <a:schemeClr val="accent2"/>
                </a:solidFill>
                <a:latin typeface="宋体" panose="02010600030101010101" pitchFamily="2" charset="-122"/>
              </a:rPr>
              <a:t>	</a:t>
            </a:r>
            <a:r>
              <a:rPr lang="en-US" altLang="zh-CN" sz="2800">
                <a:solidFill>
                  <a:schemeClr val="accent2"/>
                </a:solidFill>
                <a:latin typeface="宋体" panose="02010600030101010101" pitchFamily="2" charset="-122"/>
              </a:rPr>
              <a:t>mov cx,</a:t>
            </a:r>
            <a:r>
              <a:rPr lang="en-US" altLang="zh-CN" sz="2800">
                <a:solidFill>
                  <a:schemeClr val="tx2"/>
                </a:solidFill>
                <a:latin typeface="宋体" panose="02010600030101010101" pitchFamily="2" charset="-122"/>
              </a:rPr>
              <a:t>[bp+6]</a:t>
            </a:r>
            <a:r>
              <a:rPr lang="en-US" altLang="zh-CN" sz="2800">
                <a:solidFill>
                  <a:schemeClr val="accent2"/>
                </a:solidFill>
                <a:latin typeface="宋体" panose="02010600030101010101" pitchFamily="2" charset="-122"/>
              </a:rPr>
              <a:t> </a:t>
            </a:r>
            <a:r>
              <a:rPr lang="en-US" altLang="zh-CN" sz="2800">
                <a:latin typeface="宋体" panose="02010600030101010101" pitchFamily="2" charset="-122"/>
              </a:rPr>
              <a:t>;</a:t>
            </a:r>
            <a:r>
              <a:rPr lang="zh-CN" altLang="en-US" sz="2800">
                <a:latin typeface="宋体" panose="02010600030101010101" pitchFamily="2" charset="-122"/>
              </a:rPr>
              <a:t>从堆栈取数据个数</a:t>
            </a:r>
          </a:p>
          <a:p>
            <a:pPr marL="0" indent="0" eaLnBrk="1" hangingPunct="1">
              <a:buFont typeface="Wingdings" panose="05000000000000000000" pitchFamily="2" charset="2"/>
              <a:buNone/>
              <a:tabLst>
                <a:tab pos="1520825" algn="l"/>
                <a:tab pos="3810000" algn="l"/>
              </a:tabLst>
            </a:pPr>
            <a:r>
              <a:rPr lang="zh-CN" altLang="en-US" sz="2800">
                <a:solidFill>
                  <a:schemeClr val="accent2"/>
                </a:solidFill>
                <a:latin typeface="宋体" panose="02010600030101010101" pitchFamily="2" charset="-122"/>
              </a:rPr>
              <a:t>	</a:t>
            </a:r>
            <a:r>
              <a:rPr lang="en-US" altLang="zh-CN" sz="2800">
                <a:solidFill>
                  <a:schemeClr val="accent2"/>
                </a:solidFill>
                <a:latin typeface="宋体" panose="02010600030101010101" pitchFamily="2" charset="-122"/>
              </a:rPr>
              <a:t>xor si,si	</a:t>
            </a:r>
            <a:r>
              <a:rPr lang="en-US" altLang="zh-CN" sz="2800">
                <a:latin typeface="宋体" panose="02010600030101010101" pitchFamily="2" charset="-122"/>
              </a:rPr>
              <a:t>;SI</a:t>
            </a:r>
            <a:r>
              <a:rPr lang="zh-CN" altLang="en-US" sz="2800">
                <a:latin typeface="宋体" panose="02010600030101010101" pitchFamily="2" charset="-122"/>
              </a:rPr>
              <a:t>保存求和的低</a:t>
            </a:r>
            <a:r>
              <a:rPr lang="en-US" altLang="zh-CN" sz="2800">
                <a:latin typeface="宋体" panose="02010600030101010101" pitchFamily="2" charset="-122"/>
              </a:rPr>
              <a:t>16</a:t>
            </a:r>
            <a:r>
              <a:rPr lang="zh-CN" altLang="en-US" sz="2800">
                <a:latin typeface="宋体" panose="02010600030101010101" pitchFamily="2" charset="-122"/>
              </a:rPr>
              <a:t>位值</a:t>
            </a:r>
          </a:p>
          <a:p>
            <a:pPr marL="0" indent="0" eaLnBrk="1" hangingPunct="1">
              <a:buFont typeface="Wingdings" panose="05000000000000000000" pitchFamily="2" charset="2"/>
              <a:buNone/>
              <a:tabLst>
                <a:tab pos="1520825" algn="l"/>
                <a:tab pos="3810000" algn="l"/>
              </a:tabLst>
            </a:pPr>
            <a:r>
              <a:rPr lang="zh-CN" altLang="en-US" sz="2800">
                <a:solidFill>
                  <a:schemeClr val="accent2"/>
                </a:solidFill>
                <a:latin typeface="宋体" panose="02010600030101010101" pitchFamily="2" charset="-122"/>
              </a:rPr>
              <a:t>	</a:t>
            </a:r>
            <a:r>
              <a:rPr lang="en-US" altLang="zh-CN" sz="2800">
                <a:solidFill>
                  <a:schemeClr val="accent2"/>
                </a:solidFill>
                <a:latin typeface="宋体" panose="02010600030101010101" pitchFamily="2" charset="-122"/>
              </a:rPr>
              <a:t>mov di,si	</a:t>
            </a:r>
            <a:r>
              <a:rPr lang="en-US" altLang="zh-CN" sz="2800">
                <a:latin typeface="宋体" panose="02010600030101010101" pitchFamily="2" charset="-122"/>
              </a:rPr>
              <a:t>;DI</a:t>
            </a:r>
            <a:r>
              <a:rPr lang="zh-CN" altLang="en-US" sz="2800">
                <a:latin typeface="宋体" panose="02010600030101010101" pitchFamily="2" charset="-122"/>
              </a:rPr>
              <a:t>保存求和的高</a:t>
            </a:r>
            <a:r>
              <a:rPr lang="en-US" altLang="zh-CN" sz="2800">
                <a:latin typeface="宋体" panose="02010600030101010101" pitchFamily="2" charset="-122"/>
              </a:rPr>
              <a:t>16</a:t>
            </a:r>
            <a:r>
              <a:rPr lang="zh-CN" altLang="en-US" sz="2800">
                <a:latin typeface="宋体" panose="02010600030101010101" pitchFamily="2" charset="-122"/>
              </a:rPr>
              <a:t>位值</a:t>
            </a:r>
          </a:p>
          <a:p>
            <a:pPr marL="0" indent="0" eaLnBrk="1" hangingPunct="1">
              <a:buFont typeface="Wingdings" panose="05000000000000000000" pitchFamily="2" charset="2"/>
              <a:buNone/>
              <a:tabLst>
                <a:tab pos="1520825" algn="l"/>
                <a:tab pos="3810000" algn="l"/>
              </a:tabLst>
            </a:pPr>
            <a:r>
              <a:rPr lang="en-US" altLang="zh-CN" sz="2800">
                <a:solidFill>
                  <a:schemeClr val="accent2"/>
                </a:solidFill>
                <a:latin typeface="宋体" panose="02010600030101010101" pitchFamily="2" charset="-122"/>
              </a:rPr>
              <a:t>mean1:	mov ax,[bx]	</a:t>
            </a:r>
            <a:r>
              <a:rPr lang="en-US" altLang="zh-CN" sz="2800">
                <a:latin typeface="宋体" panose="02010600030101010101" pitchFamily="2" charset="-122"/>
              </a:rPr>
              <a:t>;</a:t>
            </a:r>
            <a:r>
              <a:rPr lang="zh-CN" altLang="en-US" sz="2800">
                <a:latin typeface="宋体" panose="02010600030101010101" pitchFamily="2" charset="-122"/>
              </a:rPr>
              <a:t>取出一个数据</a:t>
            </a:r>
            <a:r>
              <a:rPr lang="en-US" altLang="zh-CN" sz="2800">
                <a:latin typeface="宋体" panose="02010600030101010101" pitchFamily="2" charset="-122"/>
              </a:rPr>
              <a:t>→AX</a:t>
            </a:r>
          </a:p>
          <a:p>
            <a:pPr marL="0" indent="0" eaLnBrk="1" hangingPunct="1">
              <a:buFont typeface="Wingdings" panose="05000000000000000000" pitchFamily="2" charset="2"/>
              <a:buNone/>
              <a:tabLst>
                <a:tab pos="1520825" algn="l"/>
                <a:tab pos="3810000" algn="l"/>
              </a:tabLst>
            </a:pPr>
            <a:r>
              <a:rPr lang="en-US" altLang="zh-CN" sz="2800">
                <a:solidFill>
                  <a:schemeClr val="accent2"/>
                </a:solidFill>
                <a:latin typeface="宋体" panose="02010600030101010101" pitchFamily="2" charset="-122"/>
              </a:rPr>
              <a:t>	</a:t>
            </a:r>
            <a:r>
              <a:rPr lang="en-US" altLang="zh-CN" sz="2800">
                <a:solidFill>
                  <a:schemeClr val="tx2"/>
                </a:solidFill>
                <a:latin typeface="宋体" panose="02010600030101010101" pitchFamily="2" charset="-122"/>
              </a:rPr>
              <a:t>cwd</a:t>
            </a:r>
            <a:r>
              <a:rPr lang="en-US" altLang="zh-CN" sz="2800">
                <a:solidFill>
                  <a:schemeClr val="accent2"/>
                </a:solidFill>
                <a:latin typeface="宋体" panose="02010600030101010101" pitchFamily="2" charset="-122"/>
              </a:rPr>
              <a:t>	</a:t>
            </a:r>
            <a:r>
              <a:rPr lang="en-US" altLang="zh-CN" sz="2800">
                <a:latin typeface="宋体" panose="02010600030101010101" pitchFamily="2" charset="-122"/>
              </a:rPr>
              <a:t>;</a:t>
            </a:r>
            <a:r>
              <a:rPr lang="zh-CN" altLang="en-US" sz="2800">
                <a:latin typeface="宋体" panose="02010600030101010101" pitchFamily="2" charset="-122"/>
              </a:rPr>
              <a:t>符号扩展</a:t>
            </a:r>
            <a:r>
              <a:rPr lang="en-US" altLang="zh-CN" sz="2800">
                <a:latin typeface="宋体" panose="02010600030101010101" pitchFamily="2" charset="-122"/>
              </a:rPr>
              <a:t>→DX</a:t>
            </a:r>
          </a:p>
          <a:p>
            <a:pPr marL="0" indent="0" eaLnBrk="1" hangingPunct="1">
              <a:buFont typeface="Wingdings" panose="05000000000000000000" pitchFamily="2" charset="2"/>
              <a:buNone/>
              <a:tabLst>
                <a:tab pos="1520825" algn="l"/>
                <a:tab pos="3810000" algn="l"/>
              </a:tabLst>
            </a:pPr>
            <a:r>
              <a:rPr lang="en-US" altLang="zh-CN" sz="2800">
                <a:solidFill>
                  <a:schemeClr val="accent2"/>
                </a:solidFill>
                <a:latin typeface="宋体" panose="02010600030101010101" pitchFamily="2" charset="-122"/>
              </a:rPr>
              <a:t>	add si,ax</a:t>
            </a:r>
            <a:r>
              <a:rPr lang="en-US" altLang="zh-CN" sz="2800">
                <a:latin typeface="宋体" panose="02010600030101010101" pitchFamily="2" charset="-122"/>
              </a:rPr>
              <a:t>	;</a:t>
            </a:r>
            <a:r>
              <a:rPr lang="zh-CN" altLang="en-US" sz="2800">
                <a:latin typeface="宋体" panose="02010600030101010101" pitchFamily="2" charset="-122"/>
              </a:rPr>
              <a:t>求和低</a:t>
            </a:r>
            <a:r>
              <a:rPr lang="en-US" altLang="zh-CN" sz="2800">
                <a:latin typeface="宋体" panose="02010600030101010101" pitchFamily="2" charset="-122"/>
              </a:rPr>
              <a:t>16</a:t>
            </a:r>
            <a:r>
              <a:rPr lang="zh-CN" altLang="en-US" sz="2800">
                <a:latin typeface="宋体" panose="02010600030101010101" pitchFamily="2" charset="-122"/>
              </a:rPr>
              <a:t>位</a:t>
            </a:r>
          </a:p>
          <a:p>
            <a:pPr marL="0" indent="0" eaLnBrk="1" hangingPunct="1">
              <a:buFont typeface="Wingdings" panose="05000000000000000000" pitchFamily="2" charset="2"/>
              <a:buNone/>
              <a:tabLst>
                <a:tab pos="1520825" algn="l"/>
                <a:tab pos="3810000" algn="l"/>
              </a:tabLst>
            </a:pPr>
            <a:r>
              <a:rPr lang="zh-CN" altLang="en-US" sz="2800">
                <a:solidFill>
                  <a:schemeClr val="accent2"/>
                </a:solidFill>
                <a:latin typeface="宋体" panose="02010600030101010101" pitchFamily="2" charset="-122"/>
              </a:rPr>
              <a:t>	</a:t>
            </a:r>
            <a:r>
              <a:rPr lang="en-US" altLang="zh-CN" sz="2800">
                <a:solidFill>
                  <a:schemeClr val="accent2"/>
                </a:solidFill>
                <a:latin typeface="宋体" panose="02010600030101010101" pitchFamily="2" charset="-122"/>
              </a:rPr>
              <a:t>adc di,dx</a:t>
            </a:r>
            <a:r>
              <a:rPr lang="en-US" altLang="zh-CN" sz="2800">
                <a:latin typeface="宋体" panose="02010600030101010101" pitchFamily="2" charset="-122"/>
              </a:rPr>
              <a:t>	;</a:t>
            </a:r>
            <a:r>
              <a:rPr lang="zh-CN" altLang="en-US" sz="2800">
                <a:latin typeface="宋体" panose="02010600030101010101" pitchFamily="2" charset="-122"/>
              </a:rPr>
              <a:t>求和高</a:t>
            </a:r>
            <a:r>
              <a:rPr lang="en-US" altLang="zh-CN" sz="2800">
                <a:latin typeface="宋体" panose="02010600030101010101" pitchFamily="2" charset="-122"/>
              </a:rPr>
              <a:t>16</a:t>
            </a:r>
            <a:r>
              <a:rPr lang="zh-CN" altLang="en-US" sz="2800">
                <a:latin typeface="宋体" panose="02010600030101010101" pitchFamily="2" charset="-122"/>
              </a:rPr>
              <a:t>位</a:t>
            </a:r>
          </a:p>
          <a:p>
            <a:pPr marL="0" indent="0" eaLnBrk="1" hangingPunct="1">
              <a:buFont typeface="Wingdings" panose="05000000000000000000" pitchFamily="2" charset="2"/>
              <a:buNone/>
              <a:tabLst>
                <a:tab pos="1520825" algn="l"/>
                <a:tab pos="3810000" algn="l"/>
              </a:tabLst>
            </a:pPr>
            <a:r>
              <a:rPr lang="zh-CN" altLang="en-US" sz="2800">
                <a:solidFill>
                  <a:schemeClr val="accent2"/>
                </a:solidFill>
                <a:latin typeface="宋体" panose="02010600030101010101" pitchFamily="2" charset="-122"/>
              </a:rPr>
              <a:t>	</a:t>
            </a:r>
            <a:r>
              <a:rPr lang="en-US" altLang="zh-CN" sz="2800">
                <a:solidFill>
                  <a:schemeClr val="accent2"/>
                </a:solidFill>
                <a:latin typeface="宋体" panose="02010600030101010101" pitchFamily="2" charset="-122"/>
              </a:rPr>
              <a:t>inc bx</a:t>
            </a:r>
            <a:r>
              <a:rPr lang="en-US" altLang="zh-CN" sz="2800">
                <a:latin typeface="宋体" panose="02010600030101010101" pitchFamily="2" charset="-122"/>
              </a:rPr>
              <a:t>	;</a:t>
            </a:r>
            <a:r>
              <a:rPr lang="zh-CN" altLang="en-US" sz="2800">
                <a:latin typeface="宋体" panose="02010600030101010101" pitchFamily="2" charset="-122"/>
              </a:rPr>
              <a:t>指向下一个数据</a:t>
            </a:r>
          </a:p>
          <a:p>
            <a:pPr marL="0" indent="0" eaLnBrk="1" hangingPunct="1">
              <a:buFont typeface="Wingdings" panose="05000000000000000000" pitchFamily="2" charset="2"/>
              <a:buNone/>
              <a:tabLst>
                <a:tab pos="1520825" algn="l"/>
                <a:tab pos="3810000" algn="l"/>
              </a:tabLst>
            </a:pPr>
            <a:r>
              <a:rPr lang="zh-CN" altLang="en-US" sz="2800">
                <a:solidFill>
                  <a:schemeClr val="accent2"/>
                </a:solidFill>
                <a:latin typeface="宋体" panose="02010600030101010101" pitchFamily="2" charset="-122"/>
              </a:rPr>
              <a:t>	</a:t>
            </a:r>
            <a:r>
              <a:rPr lang="en-US" altLang="zh-CN" sz="2800">
                <a:solidFill>
                  <a:schemeClr val="accent2"/>
                </a:solidFill>
                <a:latin typeface="宋体" panose="02010600030101010101" pitchFamily="2" charset="-122"/>
              </a:rPr>
              <a:t>inc bx</a:t>
            </a:r>
          </a:p>
          <a:p>
            <a:pPr marL="0" indent="0" eaLnBrk="1" hangingPunct="1">
              <a:buFont typeface="Wingdings" panose="05000000000000000000" pitchFamily="2" charset="2"/>
              <a:buNone/>
              <a:tabLst>
                <a:tab pos="1520825" algn="l"/>
                <a:tab pos="3810000" algn="l"/>
              </a:tabLst>
            </a:pPr>
            <a:r>
              <a:rPr lang="en-US" altLang="zh-CN" sz="2800">
                <a:solidFill>
                  <a:schemeClr val="accent2"/>
                </a:solidFill>
                <a:latin typeface="宋体" panose="02010600030101010101" pitchFamily="2" charset="-122"/>
              </a:rPr>
              <a:t>	loop mean1</a:t>
            </a:r>
            <a:r>
              <a:rPr lang="en-US" altLang="zh-CN" sz="2800">
                <a:latin typeface="宋体" panose="02010600030101010101" pitchFamily="2" charset="-122"/>
              </a:rPr>
              <a:t>	;</a:t>
            </a:r>
            <a:r>
              <a:rPr lang="zh-CN" altLang="en-US" sz="2800">
                <a:latin typeface="宋体" panose="02010600030101010101" pitchFamily="2" charset="-122"/>
              </a:rPr>
              <a:t>循环</a:t>
            </a:r>
          </a:p>
        </p:txBody>
      </p:sp>
      <p:grpSp>
        <p:nvGrpSpPr>
          <p:cNvPr id="355331" name="组合 355330">
            <a:extLst>
              <a:ext uri="{FF2B5EF4-FFF2-40B4-BE49-F238E27FC236}">
                <a16:creationId xmlns:a16="http://schemas.microsoft.com/office/drawing/2014/main" id="{78CAB49C-90EA-4E8C-A270-C13583A3F3C7}"/>
              </a:ext>
            </a:extLst>
          </p:cNvPr>
          <p:cNvGrpSpPr>
            <a:grpSpLocks/>
          </p:cNvGrpSpPr>
          <p:nvPr/>
        </p:nvGrpSpPr>
        <p:grpSpPr bwMode="auto">
          <a:xfrm>
            <a:off x="177800" y="230188"/>
            <a:ext cx="203200" cy="6503987"/>
            <a:chOff x="112" y="145"/>
            <a:chExt cx="128" cy="4097"/>
          </a:xfrm>
        </p:grpSpPr>
        <p:sp>
          <p:nvSpPr>
            <p:cNvPr id="116754" name="矩形 355331">
              <a:extLst>
                <a:ext uri="{FF2B5EF4-FFF2-40B4-BE49-F238E27FC236}">
                  <a16:creationId xmlns:a16="http://schemas.microsoft.com/office/drawing/2014/main" id="{5D256BDB-B731-4C4A-B8A2-C112A26540E5}"/>
                </a:ext>
              </a:extLst>
            </p:cNvPr>
            <p:cNvSpPr>
              <a:spLocks noChangeArrowheads="1"/>
            </p:cNvSpPr>
            <p:nvPr/>
          </p:nvSpPr>
          <p:spPr bwMode="auto">
            <a:xfrm flipH="1">
              <a:off x="192" y="162"/>
              <a:ext cx="48" cy="4080"/>
            </a:xfrm>
            <a:prstGeom prst="rect">
              <a:avLst/>
            </a:prstGeom>
            <a:gradFill rotWithShape="0">
              <a:gsLst>
                <a:gs pos="0">
                  <a:schemeClr val="bg1"/>
                </a:gs>
                <a:gs pos="100000">
                  <a:schemeClr val="fo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6755" name="矩形 355332">
              <a:extLst>
                <a:ext uri="{FF2B5EF4-FFF2-40B4-BE49-F238E27FC236}">
                  <a16:creationId xmlns:a16="http://schemas.microsoft.com/office/drawing/2014/main" id="{76969747-BDC2-46BD-BFDE-8046272AC94E}"/>
                </a:ext>
              </a:extLst>
            </p:cNvPr>
            <p:cNvSpPr>
              <a:spLocks noChangeArrowheads="1"/>
            </p:cNvSpPr>
            <p:nvPr/>
          </p:nvSpPr>
          <p:spPr bwMode="auto">
            <a:xfrm>
              <a:off x="112" y="145"/>
              <a:ext cx="48" cy="3941"/>
            </a:xfrm>
            <a:prstGeom prst="rect">
              <a:avLst/>
            </a:prstGeom>
            <a:gradFill rotWithShape="0">
              <a:gsLst>
                <a:gs pos="0">
                  <a:schemeClr val="bg1"/>
                </a:gs>
                <a:gs pos="100000">
                  <a:schemeClr va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latin typeface="Times New Roman" panose="02020603050405020304" pitchFamily="18" charset="0"/>
              </a:endParaRPr>
            </a:p>
          </p:txBody>
        </p:sp>
      </p:grpSp>
      <p:grpSp>
        <p:nvGrpSpPr>
          <p:cNvPr id="355334" name="组合 355333">
            <a:extLst>
              <a:ext uri="{FF2B5EF4-FFF2-40B4-BE49-F238E27FC236}">
                <a16:creationId xmlns:a16="http://schemas.microsoft.com/office/drawing/2014/main" id="{45CAEAE9-7025-4BAC-9B37-6C98BFD291ED}"/>
              </a:ext>
            </a:extLst>
          </p:cNvPr>
          <p:cNvGrpSpPr>
            <a:grpSpLocks/>
          </p:cNvGrpSpPr>
          <p:nvPr/>
        </p:nvGrpSpPr>
        <p:grpSpPr bwMode="auto">
          <a:xfrm>
            <a:off x="8793163" y="220663"/>
            <a:ext cx="198437" cy="6408737"/>
            <a:chOff x="5539" y="139"/>
            <a:chExt cx="125" cy="4037"/>
          </a:xfrm>
        </p:grpSpPr>
        <p:sp>
          <p:nvSpPr>
            <p:cNvPr id="116752" name="矩形 355334">
              <a:extLst>
                <a:ext uri="{FF2B5EF4-FFF2-40B4-BE49-F238E27FC236}">
                  <a16:creationId xmlns:a16="http://schemas.microsoft.com/office/drawing/2014/main" id="{C57B5595-FAAA-4E41-8119-0D369F8BF795}"/>
                </a:ext>
              </a:extLst>
            </p:cNvPr>
            <p:cNvSpPr>
              <a:spLocks noChangeArrowheads="1"/>
            </p:cNvSpPr>
            <p:nvPr/>
          </p:nvSpPr>
          <p:spPr bwMode="auto">
            <a:xfrm rot="10800000" flipH="1" flipV="1">
              <a:off x="5621" y="139"/>
              <a:ext cx="43" cy="3989"/>
            </a:xfrm>
            <a:prstGeom prst="rect">
              <a:avLst/>
            </a:pr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6753" name="矩形 355335">
              <a:extLst>
                <a:ext uri="{FF2B5EF4-FFF2-40B4-BE49-F238E27FC236}">
                  <a16:creationId xmlns:a16="http://schemas.microsoft.com/office/drawing/2014/main" id="{F28F3666-1B13-404B-A8FC-06162B062EF1}"/>
                </a:ext>
              </a:extLst>
            </p:cNvPr>
            <p:cNvSpPr>
              <a:spLocks noChangeArrowheads="1"/>
            </p:cNvSpPr>
            <p:nvPr/>
          </p:nvSpPr>
          <p:spPr bwMode="auto">
            <a:xfrm rot="10800000" flipV="1">
              <a:off x="5539" y="240"/>
              <a:ext cx="49" cy="3936"/>
            </a:xfrm>
            <a:prstGeom prst="rect">
              <a:avLst/>
            </a:pr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355337" name="组合 355336">
            <a:extLst>
              <a:ext uri="{FF2B5EF4-FFF2-40B4-BE49-F238E27FC236}">
                <a16:creationId xmlns:a16="http://schemas.microsoft.com/office/drawing/2014/main" id="{6873C5B3-BEF1-4F92-85EE-4D62CB21C295}"/>
              </a:ext>
            </a:extLst>
          </p:cNvPr>
          <p:cNvGrpSpPr>
            <a:grpSpLocks/>
          </p:cNvGrpSpPr>
          <p:nvPr/>
        </p:nvGrpSpPr>
        <p:grpSpPr bwMode="auto">
          <a:xfrm>
            <a:off x="412750" y="6477000"/>
            <a:ext cx="8686800" cy="228600"/>
            <a:chOff x="260" y="4080"/>
            <a:chExt cx="5472" cy="144"/>
          </a:xfrm>
        </p:grpSpPr>
        <p:sp>
          <p:nvSpPr>
            <p:cNvPr id="116750" name="矩形 355337">
              <a:extLst>
                <a:ext uri="{FF2B5EF4-FFF2-40B4-BE49-F238E27FC236}">
                  <a16:creationId xmlns:a16="http://schemas.microsoft.com/office/drawing/2014/main" id="{4A7F4C0C-05A9-4B0C-B7E5-84C75383568A}"/>
                </a:ext>
              </a:extLst>
            </p:cNvPr>
            <p:cNvSpPr>
              <a:spLocks noChangeArrowheads="1"/>
            </p:cNvSpPr>
            <p:nvPr/>
          </p:nvSpPr>
          <p:spPr bwMode="auto">
            <a:xfrm rot="5400000" flipV="1">
              <a:off x="2972" y="1368"/>
              <a:ext cx="48" cy="5472"/>
            </a:xfrm>
            <a:prstGeom prst="rect">
              <a:avLst/>
            </a:prstGeom>
            <a:gradFill rotWithShape="0">
              <a:gsLst>
                <a:gs pos="0">
                  <a:schemeClr val="bg1"/>
                </a:gs>
                <a:gs pos="100000">
                  <a:schemeClr val="accent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6751" name="矩形 355338">
              <a:extLst>
                <a:ext uri="{FF2B5EF4-FFF2-40B4-BE49-F238E27FC236}">
                  <a16:creationId xmlns:a16="http://schemas.microsoft.com/office/drawing/2014/main" id="{DCFD057D-8C36-4C9F-8946-A0EE71DE6919}"/>
                </a:ext>
              </a:extLst>
            </p:cNvPr>
            <p:cNvSpPr>
              <a:spLocks noChangeArrowheads="1"/>
            </p:cNvSpPr>
            <p:nvPr/>
          </p:nvSpPr>
          <p:spPr bwMode="auto">
            <a:xfrm rot="5400000" flipV="1">
              <a:off x="2913" y="1521"/>
              <a:ext cx="48" cy="5355"/>
            </a:xfrm>
            <a:prstGeom prst="rect">
              <a:avLst/>
            </a:prstGeom>
            <a:gradFill rotWithShape="0">
              <a:gsLst>
                <a:gs pos="0">
                  <a:schemeClr val="bg1"/>
                </a:gs>
                <a:gs pos="100000">
                  <a:schemeClr val="hlink"/>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355340" name="组合 355339">
            <a:extLst>
              <a:ext uri="{FF2B5EF4-FFF2-40B4-BE49-F238E27FC236}">
                <a16:creationId xmlns:a16="http://schemas.microsoft.com/office/drawing/2014/main" id="{4AD9086D-60B1-4F46-A3ED-E9097E40B42C}"/>
              </a:ext>
            </a:extLst>
          </p:cNvPr>
          <p:cNvGrpSpPr>
            <a:grpSpLocks/>
          </p:cNvGrpSpPr>
          <p:nvPr/>
        </p:nvGrpSpPr>
        <p:grpSpPr bwMode="auto">
          <a:xfrm>
            <a:off x="76200" y="176213"/>
            <a:ext cx="8745538" cy="161925"/>
            <a:chOff x="48" y="111"/>
            <a:chExt cx="5509" cy="102"/>
          </a:xfrm>
        </p:grpSpPr>
        <p:sp>
          <p:nvSpPr>
            <p:cNvPr id="116748" name="矩形 355340">
              <a:extLst>
                <a:ext uri="{FF2B5EF4-FFF2-40B4-BE49-F238E27FC236}">
                  <a16:creationId xmlns:a16="http://schemas.microsoft.com/office/drawing/2014/main" id="{58BC553D-32CC-43D3-81A6-CA74F33DF948}"/>
                </a:ext>
              </a:extLst>
            </p:cNvPr>
            <p:cNvSpPr>
              <a:spLocks noChangeArrowheads="1"/>
            </p:cNvSpPr>
            <p:nvPr/>
          </p:nvSpPr>
          <p:spPr bwMode="auto">
            <a:xfrm rot="5400000" flipV="1">
              <a:off x="2852" y="-2492"/>
              <a:ext cx="37" cy="5371"/>
            </a:xfrm>
            <a:prstGeom prst="rect">
              <a:avLst/>
            </a:prstGeom>
            <a:gradFill rotWithShape="0">
              <a:gsLst>
                <a:gs pos="0">
                  <a:schemeClr va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6749" name="矩形 355341">
              <a:extLst>
                <a:ext uri="{FF2B5EF4-FFF2-40B4-BE49-F238E27FC236}">
                  <a16:creationId xmlns:a16="http://schemas.microsoft.com/office/drawing/2014/main" id="{9C332ED7-1C9F-4D8B-8C06-CC3BB4FE00FF}"/>
                </a:ext>
              </a:extLst>
            </p:cNvPr>
            <p:cNvSpPr>
              <a:spLocks noChangeArrowheads="1"/>
            </p:cNvSpPr>
            <p:nvPr/>
          </p:nvSpPr>
          <p:spPr bwMode="auto">
            <a:xfrm rot="5400000" flipV="1">
              <a:off x="2783" y="-2625"/>
              <a:ext cx="38" cy="5509"/>
            </a:xfrm>
            <a:prstGeom prst="rect">
              <a:avLst/>
            </a:prstGeom>
            <a:gradFill rotWithShape="0">
              <a:gsLst>
                <a:gs pos="0">
                  <a:schemeClr val="accent1"/>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116743" name="标题 355342">
            <a:extLst>
              <a:ext uri="{FF2B5EF4-FFF2-40B4-BE49-F238E27FC236}">
                <a16:creationId xmlns:a16="http://schemas.microsoft.com/office/drawing/2014/main" id="{B8E68469-F839-4F9E-B996-81B13BE5C13B}"/>
              </a:ext>
            </a:extLst>
          </p:cNvPr>
          <p:cNvSpPr>
            <a:spLocks noGrp="1" noChangeArrowheads="1"/>
          </p:cNvSpPr>
          <p:nvPr>
            <p:ph type="title"/>
          </p:nvPr>
        </p:nvSpPr>
        <p:spPr>
          <a:xfrm>
            <a:off x="5929313" y="349250"/>
            <a:ext cx="2819400" cy="390525"/>
          </a:xfrm>
          <a:ln>
            <a:solidFill>
              <a:schemeClr val="folHlink"/>
            </a:solidFill>
            <a:miter lim="800000"/>
            <a:headEnd/>
            <a:tailEnd/>
          </a:ln>
        </p:spPr>
        <p:txBody>
          <a:bodyPr/>
          <a:lstStyle/>
          <a:p>
            <a:pPr eaLnBrk="1" hangingPunct="1"/>
            <a:r>
              <a:rPr lang="zh-CN" altLang="en-US" sz="2400">
                <a:latin typeface="黑体" panose="02010609060101010101" pitchFamily="49" charset="-122"/>
              </a:rPr>
              <a:t>例题</a:t>
            </a:r>
            <a:r>
              <a:rPr lang="en-US" altLang="zh-CN" sz="2400">
                <a:latin typeface="黑体" panose="02010609060101010101" pitchFamily="49" charset="-122"/>
              </a:rPr>
              <a:t>4.20</a:t>
            </a:r>
            <a:r>
              <a:rPr lang="zh-CN" altLang="en-US" sz="2400">
                <a:latin typeface="黑体" panose="02010609060101010101" pitchFamily="49" charset="-122"/>
              </a:rPr>
              <a:t>－</a:t>
            </a:r>
            <a:r>
              <a:rPr lang="en-US" altLang="zh-CN" sz="2400">
                <a:latin typeface="黑体" panose="02010609060101010101" pitchFamily="49" charset="-122"/>
              </a:rPr>
              <a:t>3/4</a:t>
            </a:r>
          </a:p>
        </p:txBody>
      </p:sp>
      <p:pic>
        <p:nvPicPr>
          <p:cNvPr id="116744" name="图片 355343" descr="5">
            <a:hlinkClick r:id="" action="ppaction://hlinkshowjump?jump=nextslide"/>
            <a:extLst>
              <a:ext uri="{FF2B5EF4-FFF2-40B4-BE49-F238E27FC236}">
                <a16:creationId xmlns:a16="http://schemas.microsoft.com/office/drawing/2014/main" id="{DAC75F01-9739-4D0B-BCAD-9297F3C01F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00" y="6286500"/>
            <a:ext cx="5715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45" name="图片 355344" descr="6">
            <a:hlinkClick r:id="" action="ppaction://hlinkshowjump?jump=previousslide"/>
            <a:extLst>
              <a:ext uri="{FF2B5EF4-FFF2-40B4-BE49-F238E27FC236}">
                <a16:creationId xmlns:a16="http://schemas.microsoft.com/office/drawing/2014/main" id="{187AEEC1-38CD-4032-B5D8-57F7515366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86500"/>
            <a:ext cx="5715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746" name="矩形 355347" descr="041">
            <a:hlinkClick r:id="rId4" action="ppaction://hlinksldjump" highlightClick="1"/>
            <a:extLst>
              <a:ext uri="{FF2B5EF4-FFF2-40B4-BE49-F238E27FC236}">
                <a16:creationId xmlns:a16="http://schemas.microsoft.com/office/drawing/2014/main" id="{1B230ECD-7D96-4F81-89EA-E4DB56823513}"/>
              </a:ext>
            </a:extLst>
          </p:cNvPr>
          <p:cNvSpPr>
            <a:spLocks noChangeArrowheads="1"/>
          </p:cNvSpPr>
          <p:nvPr/>
        </p:nvSpPr>
        <p:spPr bwMode="auto">
          <a:xfrm>
            <a:off x="457200" y="376238"/>
            <a:ext cx="1235075" cy="379412"/>
          </a:xfrm>
          <a:prstGeom prst="rect">
            <a:avLst/>
          </a:prstGeom>
          <a:blipFill dpi="0" rotWithShape="0">
            <a:blip r:embed="rId5"/>
            <a:srcRect/>
            <a:stretch>
              <a:fillRect/>
            </a:stretch>
          </a:blipFill>
          <a:ln w="38100" cmpd="dbl">
            <a:solidFill>
              <a:srgbClr val="FFCC66"/>
            </a:solidFill>
            <a:miter lim="800000"/>
            <a:headEnd/>
            <a:tailEnd/>
          </a:ln>
          <a:effectLst>
            <a:outerShdw dist="45791" dir="2021404" algn="ctr" rotWithShape="0">
              <a:schemeClr val="folHlink"/>
            </a:outerShdw>
          </a:effec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spcBef>
                <a:spcPct val="20000"/>
              </a:spcBef>
              <a:buClr>
                <a:schemeClr val="accent2"/>
              </a:buClr>
              <a:buSzPct val="90000"/>
            </a:pPr>
            <a:r>
              <a:rPr lang="zh-CN" altLang="en-US">
                <a:solidFill>
                  <a:schemeClr val="accent2"/>
                </a:solidFill>
                <a:latin typeface="隶书" panose="02010509060101010101" pitchFamily="49" charset="-122"/>
                <a:ea typeface="方正舒体" panose="02010601030101010101" pitchFamily="2" charset="-122"/>
              </a:rPr>
              <a:t>堆栈区</a:t>
            </a:r>
            <a:endParaRPr lang="zh-CN" altLang="en-US">
              <a:solidFill>
                <a:schemeClr val="accent2"/>
              </a:solidFill>
              <a:latin typeface="宋体" panose="02010600030101010101" pitchFamily="2" charset="-122"/>
              <a:ea typeface="方正舒体" panose="02010601030101010101" pitchFamily="2" charset="-122"/>
            </a:endParaRPr>
          </a:p>
        </p:txBody>
      </p:sp>
      <p:sp>
        <p:nvSpPr>
          <p:cNvPr id="116747" name="矩形 355348" descr="041">
            <a:hlinkClick r:id="rId6" action="ppaction://hlinksldjump" highlightClick="1"/>
            <a:extLst>
              <a:ext uri="{FF2B5EF4-FFF2-40B4-BE49-F238E27FC236}">
                <a16:creationId xmlns:a16="http://schemas.microsoft.com/office/drawing/2014/main" id="{19920D55-324D-4262-B740-5F5AF248D068}"/>
              </a:ext>
            </a:extLst>
          </p:cNvPr>
          <p:cNvSpPr>
            <a:spLocks noChangeArrowheads="1"/>
          </p:cNvSpPr>
          <p:nvPr/>
        </p:nvSpPr>
        <p:spPr bwMode="auto">
          <a:xfrm>
            <a:off x="7164388" y="5949950"/>
            <a:ext cx="1450975" cy="422275"/>
          </a:xfrm>
          <a:prstGeom prst="rect">
            <a:avLst/>
          </a:prstGeom>
          <a:blipFill dpi="0" rotWithShape="0">
            <a:blip r:embed="rId5"/>
            <a:srcRect/>
            <a:stretch>
              <a:fillRect/>
            </a:stretch>
          </a:blipFill>
          <a:ln w="38100" cmpd="dbl">
            <a:solidFill>
              <a:srgbClr val="FFCC66"/>
            </a:solidFill>
            <a:miter lim="800000"/>
            <a:headEnd/>
            <a:tailEnd/>
          </a:ln>
          <a:effectLst>
            <a:outerShdw dist="45791" dir="2021404" algn="ctr" rotWithShape="0">
              <a:schemeClr val="folHlink"/>
            </a:outerShdw>
          </a:effec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spcBef>
                <a:spcPct val="20000"/>
              </a:spcBef>
              <a:buClr>
                <a:schemeClr val="accent2"/>
              </a:buClr>
              <a:buSzPct val="90000"/>
            </a:pPr>
            <a:r>
              <a:rPr lang="zh-CN" altLang="en-US">
                <a:solidFill>
                  <a:schemeClr val="accent2"/>
                </a:solidFill>
                <a:latin typeface="隶书" panose="02010509060101010101" pitchFamily="49" charset="-122"/>
                <a:ea typeface="隶书" panose="02010509060101010101" pitchFamily="49" charset="-122"/>
              </a:rPr>
              <a:t>避免溢出</a:t>
            </a:r>
            <a:endParaRPr lang="zh-CN" altLang="en-US">
              <a:solidFill>
                <a:schemeClr val="accent2"/>
              </a:solidFill>
              <a:latin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afterEffect">
                                  <p:stCondLst>
                                    <p:cond delay="0"/>
                                  </p:stCondLst>
                                  <p:childTnLst>
                                    <p:set>
                                      <p:cBhvr>
                                        <p:cTn id="6" dur="1" fill="hold">
                                          <p:stCondLst>
                                            <p:cond delay="0"/>
                                          </p:stCondLst>
                                        </p:cTn>
                                        <p:tgtEl>
                                          <p:spTgt spid="355331"/>
                                        </p:tgtEl>
                                        <p:attrNameLst>
                                          <p:attrName>style.visibility</p:attrName>
                                        </p:attrNameLst>
                                      </p:cBhvr>
                                      <p:to>
                                        <p:strVal val="visible"/>
                                      </p:to>
                                    </p:set>
                                    <p:anim calcmode="lin" valueType="num">
                                      <p:cBhvr additive="base">
                                        <p:cTn id="7" dur="500" fill="hold"/>
                                        <p:tgtEl>
                                          <p:spTgt spid="355331"/>
                                        </p:tgtEl>
                                        <p:attrNameLst>
                                          <p:attrName>ppt_x</p:attrName>
                                        </p:attrNameLst>
                                      </p:cBhvr>
                                      <p:tavLst>
                                        <p:tav tm="0">
                                          <p:val>
                                            <p:strVal val="#ppt_x"/>
                                          </p:val>
                                        </p:tav>
                                        <p:tav tm="100000">
                                          <p:val>
                                            <p:strVal val="#ppt_x"/>
                                          </p:val>
                                        </p:tav>
                                      </p:tavLst>
                                    </p:anim>
                                    <p:anim calcmode="lin" valueType="num">
                                      <p:cBhvr additive="base">
                                        <p:cTn id="8" dur="500" fill="hold"/>
                                        <p:tgtEl>
                                          <p:spTgt spid="355331"/>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355337"/>
                                        </p:tgtEl>
                                        <p:attrNameLst>
                                          <p:attrName>style.visibility</p:attrName>
                                        </p:attrNameLst>
                                      </p:cBhvr>
                                      <p:to>
                                        <p:strVal val="visible"/>
                                      </p:to>
                                    </p:set>
                                    <p:anim calcmode="lin" valueType="num">
                                      <p:cBhvr additive="base">
                                        <p:cTn id="12" dur="500" fill="hold"/>
                                        <p:tgtEl>
                                          <p:spTgt spid="355337"/>
                                        </p:tgtEl>
                                        <p:attrNameLst>
                                          <p:attrName>ppt_x</p:attrName>
                                        </p:attrNameLst>
                                      </p:cBhvr>
                                      <p:tavLst>
                                        <p:tav tm="0">
                                          <p:val>
                                            <p:strVal val="0-#ppt_w/2"/>
                                          </p:val>
                                        </p:tav>
                                        <p:tav tm="100000">
                                          <p:val>
                                            <p:strVal val="#ppt_x"/>
                                          </p:val>
                                        </p:tav>
                                      </p:tavLst>
                                    </p:anim>
                                    <p:anim calcmode="lin" valueType="num">
                                      <p:cBhvr additive="base">
                                        <p:cTn id="13" dur="500" fill="hold"/>
                                        <p:tgtEl>
                                          <p:spTgt spid="355337"/>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4" fill="hold" nodeType="afterEffect">
                                  <p:stCondLst>
                                    <p:cond delay="0"/>
                                  </p:stCondLst>
                                  <p:childTnLst>
                                    <p:set>
                                      <p:cBhvr>
                                        <p:cTn id="16" dur="1" fill="hold">
                                          <p:stCondLst>
                                            <p:cond delay="0"/>
                                          </p:stCondLst>
                                        </p:cTn>
                                        <p:tgtEl>
                                          <p:spTgt spid="355334"/>
                                        </p:tgtEl>
                                        <p:attrNameLst>
                                          <p:attrName>style.visibility</p:attrName>
                                        </p:attrNameLst>
                                      </p:cBhvr>
                                      <p:to>
                                        <p:strVal val="visible"/>
                                      </p:to>
                                    </p:set>
                                    <p:anim calcmode="lin" valueType="num">
                                      <p:cBhvr additive="base">
                                        <p:cTn id="17" dur="500" fill="hold"/>
                                        <p:tgtEl>
                                          <p:spTgt spid="355334"/>
                                        </p:tgtEl>
                                        <p:attrNameLst>
                                          <p:attrName>ppt_x</p:attrName>
                                        </p:attrNameLst>
                                      </p:cBhvr>
                                      <p:tavLst>
                                        <p:tav tm="0">
                                          <p:val>
                                            <p:strVal val="#ppt_x"/>
                                          </p:val>
                                        </p:tav>
                                        <p:tav tm="100000">
                                          <p:val>
                                            <p:strVal val="#ppt_x"/>
                                          </p:val>
                                        </p:tav>
                                      </p:tavLst>
                                    </p:anim>
                                    <p:anim calcmode="lin" valueType="num">
                                      <p:cBhvr additive="base">
                                        <p:cTn id="18" dur="500" fill="hold"/>
                                        <p:tgtEl>
                                          <p:spTgt spid="355334"/>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2" fill="hold" nodeType="afterEffect">
                                  <p:stCondLst>
                                    <p:cond delay="0"/>
                                  </p:stCondLst>
                                  <p:childTnLst>
                                    <p:set>
                                      <p:cBhvr>
                                        <p:cTn id="21" dur="1" fill="hold">
                                          <p:stCondLst>
                                            <p:cond delay="0"/>
                                          </p:stCondLst>
                                        </p:cTn>
                                        <p:tgtEl>
                                          <p:spTgt spid="355340"/>
                                        </p:tgtEl>
                                        <p:attrNameLst>
                                          <p:attrName>style.visibility</p:attrName>
                                        </p:attrNameLst>
                                      </p:cBhvr>
                                      <p:to>
                                        <p:strVal val="visible"/>
                                      </p:to>
                                    </p:set>
                                    <p:anim calcmode="lin" valueType="num">
                                      <p:cBhvr additive="base">
                                        <p:cTn id="22" dur="500" fill="hold"/>
                                        <p:tgtEl>
                                          <p:spTgt spid="355340"/>
                                        </p:tgtEl>
                                        <p:attrNameLst>
                                          <p:attrName>ppt_x</p:attrName>
                                        </p:attrNameLst>
                                      </p:cBhvr>
                                      <p:tavLst>
                                        <p:tav tm="0">
                                          <p:val>
                                            <p:strVal val="1+#ppt_w/2"/>
                                          </p:val>
                                        </p:tav>
                                        <p:tav tm="100000">
                                          <p:val>
                                            <p:strVal val="#ppt_x"/>
                                          </p:val>
                                        </p:tav>
                                      </p:tavLst>
                                    </p:anim>
                                    <p:anim calcmode="lin" valueType="num">
                                      <p:cBhvr additive="base">
                                        <p:cTn id="23" dur="500" fill="hold"/>
                                        <p:tgtEl>
                                          <p:spTgt spid="3553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7762" name="文本占位符 356353">
            <a:extLst>
              <a:ext uri="{FF2B5EF4-FFF2-40B4-BE49-F238E27FC236}">
                <a16:creationId xmlns:a16="http://schemas.microsoft.com/office/drawing/2014/main" id="{FE550517-C3EE-4994-B21D-EC55E4E6271D}"/>
              </a:ext>
            </a:extLst>
          </p:cNvPr>
          <p:cNvSpPr>
            <a:spLocks noGrp="1" noChangeArrowheads="1"/>
          </p:cNvSpPr>
          <p:nvPr>
            <p:ph type="body" idx="1"/>
          </p:nvPr>
        </p:nvSpPr>
        <p:spPr>
          <a:xfrm>
            <a:off x="533400" y="533400"/>
            <a:ext cx="8153400" cy="5943600"/>
          </a:xfrm>
        </p:spPr>
        <p:txBody>
          <a:bodyPr/>
          <a:lstStyle/>
          <a:p>
            <a:pPr marL="0" indent="0" eaLnBrk="1" hangingPunct="1">
              <a:lnSpc>
                <a:spcPct val="80000"/>
              </a:lnSpc>
              <a:buFont typeface="Wingdings" panose="05000000000000000000" pitchFamily="2" charset="2"/>
              <a:buNone/>
              <a:tabLst>
                <a:tab pos="1136650" algn="l"/>
                <a:tab pos="3625850" algn="l"/>
              </a:tabLst>
            </a:pPr>
            <a:r>
              <a:rPr lang="en-US" altLang="zh-CN" sz="2800">
                <a:solidFill>
                  <a:schemeClr val="accent2"/>
                </a:solidFill>
                <a:latin typeface="宋体" panose="02010600030101010101" pitchFamily="2" charset="-122"/>
              </a:rPr>
              <a:t>	mov ax,si</a:t>
            </a:r>
            <a:endParaRPr lang="en-US" altLang="zh-CN" sz="2800">
              <a:latin typeface="宋体" panose="02010600030101010101" pitchFamily="2" charset="-122"/>
            </a:endParaRPr>
          </a:p>
          <a:p>
            <a:pPr marL="0" indent="0" eaLnBrk="1" hangingPunct="1">
              <a:lnSpc>
                <a:spcPct val="80000"/>
              </a:lnSpc>
              <a:buFont typeface="Wingdings" panose="05000000000000000000" pitchFamily="2" charset="2"/>
              <a:buNone/>
              <a:tabLst>
                <a:tab pos="1136650" algn="l"/>
                <a:tab pos="3625850" algn="l"/>
              </a:tabLst>
            </a:pPr>
            <a:r>
              <a:rPr lang="en-US" altLang="zh-CN" sz="2800">
                <a:solidFill>
                  <a:schemeClr val="accent2"/>
                </a:solidFill>
                <a:latin typeface="宋体" panose="02010600030101010101" pitchFamily="2" charset="-122"/>
              </a:rPr>
              <a:t>	mov dx,di</a:t>
            </a:r>
            <a:r>
              <a:rPr lang="en-US" altLang="zh-CN" sz="2800">
                <a:latin typeface="宋体" panose="02010600030101010101" pitchFamily="2" charset="-122"/>
              </a:rPr>
              <a:t>	;</a:t>
            </a:r>
            <a:r>
              <a:rPr lang="zh-CN" altLang="en-US" sz="2800">
                <a:latin typeface="宋体" panose="02010600030101010101" pitchFamily="2" charset="-122"/>
              </a:rPr>
              <a:t>累加和在</a:t>
            </a:r>
            <a:r>
              <a:rPr lang="en-US" altLang="zh-CN" sz="2800">
                <a:latin typeface="宋体" panose="02010600030101010101" pitchFamily="2" charset="-122"/>
              </a:rPr>
              <a:t>DX.AX</a:t>
            </a:r>
            <a:endParaRPr lang="en-US" altLang="zh-CN" sz="2800">
              <a:solidFill>
                <a:schemeClr val="accent2"/>
              </a:solidFill>
              <a:latin typeface="宋体" panose="02010600030101010101" pitchFamily="2" charset="-122"/>
            </a:endParaRPr>
          </a:p>
          <a:p>
            <a:pPr marL="0" indent="0" eaLnBrk="1" hangingPunct="1">
              <a:lnSpc>
                <a:spcPct val="80000"/>
              </a:lnSpc>
              <a:buFont typeface="Wingdings" panose="05000000000000000000" pitchFamily="2" charset="2"/>
              <a:buNone/>
              <a:tabLst>
                <a:tab pos="1136650" algn="l"/>
                <a:tab pos="3625850" algn="l"/>
              </a:tabLst>
            </a:pPr>
            <a:r>
              <a:rPr lang="en-US" altLang="zh-CN" sz="2800">
                <a:solidFill>
                  <a:schemeClr val="accent2"/>
                </a:solidFill>
                <a:latin typeface="宋体" panose="02010600030101010101" pitchFamily="2" charset="-122"/>
              </a:rPr>
              <a:t>	mov cx,</a:t>
            </a:r>
            <a:r>
              <a:rPr lang="en-US" altLang="zh-CN" sz="2800">
                <a:solidFill>
                  <a:schemeClr val="tx2"/>
                </a:solidFill>
                <a:latin typeface="宋体" panose="02010600030101010101" pitchFamily="2" charset="-122"/>
              </a:rPr>
              <a:t>[bp+6]	</a:t>
            </a:r>
            <a:r>
              <a:rPr lang="en-US" altLang="zh-CN" sz="2800">
                <a:latin typeface="宋体" panose="02010600030101010101" pitchFamily="2" charset="-122"/>
              </a:rPr>
              <a:t>;</a:t>
            </a:r>
            <a:r>
              <a:rPr lang="zh-CN" altLang="en-US" sz="2800">
                <a:latin typeface="宋体" panose="02010600030101010101" pitchFamily="2" charset="-122"/>
              </a:rPr>
              <a:t>数据个数在</a:t>
            </a:r>
            <a:r>
              <a:rPr lang="en-US" altLang="zh-CN" sz="2800">
                <a:latin typeface="宋体" panose="02010600030101010101" pitchFamily="2" charset="-122"/>
              </a:rPr>
              <a:t>CX</a:t>
            </a:r>
          </a:p>
          <a:p>
            <a:pPr marL="0" indent="0" eaLnBrk="1" hangingPunct="1">
              <a:lnSpc>
                <a:spcPct val="80000"/>
              </a:lnSpc>
              <a:buFont typeface="Wingdings" panose="05000000000000000000" pitchFamily="2" charset="2"/>
              <a:buNone/>
              <a:tabLst>
                <a:tab pos="1136650" algn="l"/>
                <a:tab pos="3625850" algn="l"/>
              </a:tabLst>
            </a:pPr>
            <a:r>
              <a:rPr lang="en-US" altLang="zh-CN" sz="2800">
                <a:solidFill>
                  <a:schemeClr val="accent2"/>
                </a:solidFill>
                <a:latin typeface="宋体" panose="02010600030101010101" pitchFamily="2" charset="-122"/>
              </a:rPr>
              <a:t>	</a:t>
            </a:r>
            <a:r>
              <a:rPr lang="en-US" altLang="zh-CN" sz="2800">
                <a:solidFill>
                  <a:schemeClr val="tx2"/>
                </a:solidFill>
                <a:latin typeface="宋体" panose="02010600030101010101" pitchFamily="2" charset="-122"/>
              </a:rPr>
              <a:t>idiv cx</a:t>
            </a:r>
          </a:p>
          <a:p>
            <a:pPr marL="0" indent="0" eaLnBrk="1" hangingPunct="1">
              <a:lnSpc>
                <a:spcPct val="80000"/>
              </a:lnSpc>
              <a:buFont typeface="Wingdings" panose="05000000000000000000" pitchFamily="2" charset="2"/>
              <a:buNone/>
              <a:tabLst>
                <a:tab pos="1136650" algn="l"/>
                <a:tab pos="3625850" algn="l"/>
              </a:tabLst>
            </a:pPr>
            <a:r>
              <a:rPr lang="en-US" altLang="zh-CN" sz="2800">
                <a:latin typeface="宋体" panose="02010600030101010101" pitchFamily="2" charset="-122"/>
              </a:rPr>
              <a:t>;</a:t>
            </a:r>
            <a:r>
              <a:rPr lang="zh-CN" altLang="en-US" sz="2800">
                <a:latin typeface="宋体" panose="02010600030101010101" pitchFamily="2" charset="-122"/>
              </a:rPr>
              <a:t>有符号数除法，求的平均值在</a:t>
            </a:r>
            <a:r>
              <a:rPr lang="en-US" altLang="zh-CN" sz="2800">
                <a:latin typeface="宋体" panose="02010600030101010101" pitchFamily="2" charset="-122"/>
              </a:rPr>
              <a:t>AX</a:t>
            </a:r>
            <a:r>
              <a:rPr lang="zh-CN" altLang="en-US" sz="2800">
                <a:latin typeface="宋体" panose="02010600030101010101" pitchFamily="2" charset="-122"/>
              </a:rPr>
              <a:t>中、余数在</a:t>
            </a:r>
            <a:r>
              <a:rPr lang="en-US" altLang="zh-CN" sz="2800">
                <a:latin typeface="宋体" panose="02010600030101010101" pitchFamily="2" charset="-122"/>
              </a:rPr>
              <a:t>DX</a:t>
            </a:r>
            <a:r>
              <a:rPr lang="zh-CN" altLang="en-US" sz="2800">
                <a:latin typeface="宋体" panose="02010600030101010101" pitchFamily="2" charset="-122"/>
              </a:rPr>
              <a:t>中</a:t>
            </a:r>
          </a:p>
          <a:p>
            <a:pPr marL="0" indent="0" eaLnBrk="1" hangingPunct="1">
              <a:lnSpc>
                <a:spcPct val="80000"/>
              </a:lnSpc>
              <a:buFont typeface="Wingdings" panose="05000000000000000000" pitchFamily="2" charset="2"/>
              <a:buNone/>
              <a:tabLst>
                <a:tab pos="1136650" algn="l"/>
                <a:tab pos="3625850" algn="l"/>
              </a:tabLst>
            </a:pPr>
            <a:r>
              <a:rPr lang="zh-CN" altLang="en-US" sz="2800">
                <a:solidFill>
                  <a:schemeClr val="accent2"/>
                </a:solidFill>
                <a:latin typeface="宋体" panose="02010600030101010101" pitchFamily="2" charset="-122"/>
              </a:rPr>
              <a:t>	</a:t>
            </a:r>
            <a:r>
              <a:rPr lang="en-US" altLang="zh-CN" sz="2800">
                <a:solidFill>
                  <a:schemeClr val="accent2"/>
                </a:solidFill>
                <a:latin typeface="宋体" panose="02010600030101010101" pitchFamily="2" charset="-122"/>
              </a:rPr>
              <a:t>pop di</a:t>
            </a:r>
            <a:r>
              <a:rPr lang="en-US" altLang="zh-CN" sz="2800">
                <a:latin typeface="宋体" panose="02010600030101010101" pitchFamily="2" charset="-122"/>
              </a:rPr>
              <a:t>	;</a:t>
            </a:r>
            <a:r>
              <a:rPr lang="zh-CN" altLang="en-US" sz="2800">
                <a:latin typeface="宋体" panose="02010600030101010101" pitchFamily="2" charset="-122"/>
              </a:rPr>
              <a:t>恢复寄存器</a:t>
            </a:r>
          </a:p>
          <a:p>
            <a:pPr marL="0" indent="0" eaLnBrk="1" hangingPunct="1">
              <a:lnSpc>
                <a:spcPct val="80000"/>
              </a:lnSpc>
              <a:buFont typeface="Wingdings" panose="05000000000000000000" pitchFamily="2" charset="2"/>
              <a:buNone/>
              <a:tabLst>
                <a:tab pos="1136650" algn="l"/>
                <a:tab pos="3625850" algn="l"/>
              </a:tabLst>
            </a:pPr>
            <a:r>
              <a:rPr lang="zh-CN" altLang="en-US" sz="2800">
                <a:solidFill>
                  <a:schemeClr val="accent2"/>
                </a:solidFill>
                <a:latin typeface="宋体" panose="02010600030101010101" pitchFamily="2" charset="-122"/>
              </a:rPr>
              <a:t>	</a:t>
            </a:r>
            <a:r>
              <a:rPr lang="en-US" altLang="zh-CN" sz="2800">
                <a:solidFill>
                  <a:schemeClr val="accent2"/>
                </a:solidFill>
                <a:latin typeface="宋体" panose="02010600030101010101" pitchFamily="2" charset="-122"/>
              </a:rPr>
              <a:t>pop si</a:t>
            </a:r>
          </a:p>
          <a:p>
            <a:pPr marL="0" indent="0" eaLnBrk="1" hangingPunct="1">
              <a:lnSpc>
                <a:spcPct val="80000"/>
              </a:lnSpc>
              <a:buFont typeface="Wingdings" panose="05000000000000000000" pitchFamily="2" charset="2"/>
              <a:buNone/>
              <a:tabLst>
                <a:tab pos="1136650" algn="l"/>
                <a:tab pos="3625850" algn="l"/>
              </a:tabLst>
            </a:pPr>
            <a:r>
              <a:rPr lang="en-US" altLang="zh-CN" sz="2800">
                <a:solidFill>
                  <a:schemeClr val="accent2"/>
                </a:solidFill>
                <a:latin typeface="宋体" panose="02010600030101010101" pitchFamily="2" charset="-122"/>
              </a:rPr>
              <a:t>	pop dx</a:t>
            </a:r>
          </a:p>
          <a:p>
            <a:pPr marL="0" indent="0" eaLnBrk="1" hangingPunct="1">
              <a:lnSpc>
                <a:spcPct val="80000"/>
              </a:lnSpc>
              <a:buFont typeface="Wingdings" panose="05000000000000000000" pitchFamily="2" charset="2"/>
              <a:buNone/>
              <a:tabLst>
                <a:tab pos="1136650" algn="l"/>
                <a:tab pos="3625850" algn="l"/>
              </a:tabLst>
            </a:pPr>
            <a:r>
              <a:rPr lang="en-US" altLang="zh-CN" sz="2800">
                <a:solidFill>
                  <a:schemeClr val="accent2"/>
                </a:solidFill>
                <a:latin typeface="宋体" panose="02010600030101010101" pitchFamily="2" charset="-122"/>
              </a:rPr>
              <a:t>	pop cx</a:t>
            </a:r>
          </a:p>
          <a:p>
            <a:pPr marL="0" indent="0" eaLnBrk="1" hangingPunct="1">
              <a:lnSpc>
                <a:spcPct val="80000"/>
              </a:lnSpc>
              <a:buFont typeface="Wingdings" panose="05000000000000000000" pitchFamily="2" charset="2"/>
              <a:buNone/>
              <a:tabLst>
                <a:tab pos="1136650" algn="l"/>
                <a:tab pos="3625850" algn="l"/>
              </a:tabLst>
            </a:pPr>
            <a:r>
              <a:rPr lang="en-US" altLang="zh-CN" sz="2800">
                <a:solidFill>
                  <a:schemeClr val="accent2"/>
                </a:solidFill>
                <a:latin typeface="宋体" panose="02010600030101010101" pitchFamily="2" charset="-122"/>
              </a:rPr>
              <a:t>	pop bx</a:t>
            </a:r>
          </a:p>
          <a:p>
            <a:pPr marL="0" indent="0" eaLnBrk="1" hangingPunct="1">
              <a:lnSpc>
                <a:spcPct val="80000"/>
              </a:lnSpc>
              <a:buFont typeface="Wingdings" panose="05000000000000000000" pitchFamily="2" charset="2"/>
              <a:buNone/>
              <a:tabLst>
                <a:tab pos="1136650" algn="l"/>
                <a:tab pos="3625850" algn="l"/>
              </a:tabLst>
            </a:pPr>
            <a:r>
              <a:rPr lang="en-US" altLang="zh-CN" sz="2800">
                <a:solidFill>
                  <a:schemeClr val="accent2"/>
                </a:solidFill>
                <a:latin typeface="宋体" panose="02010600030101010101" pitchFamily="2" charset="-122"/>
              </a:rPr>
              <a:t>	pop bp</a:t>
            </a:r>
          </a:p>
          <a:p>
            <a:pPr marL="0" indent="0" eaLnBrk="1" hangingPunct="1">
              <a:lnSpc>
                <a:spcPct val="80000"/>
              </a:lnSpc>
              <a:buFont typeface="Wingdings" panose="05000000000000000000" pitchFamily="2" charset="2"/>
              <a:buNone/>
              <a:tabLst>
                <a:tab pos="1136650" algn="l"/>
                <a:tab pos="3625850" algn="l"/>
              </a:tabLst>
            </a:pPr>
            <a:r>
              <a:rPr lang="en-US" altLang="zh-CN" sz="2800">
                <a:solidFill>
                  <a:schemeClr val="accent2"/>
                </a:solidFill>
                <a:latin typeface="宋体" panose="02010600030101010101" pitchFamily="2" charset="-122"/>
              </a:rPr>
              <a:t>	ret</a:t>
            </a:r>
          </a:p>
          <a:p>
            <a:pPr marL="0" indent="0" eaLnBrk="1" hangingPunct="1">
              <a:lnSpc>
                <a:spcPct val="80000"/>
              </a:lnSpc>
              <a:buFont typeface="Wingdings" panose="05000000000000000000" pitchFamily="2" charset="2"/>
              <a:buNone/>
              <a:tabLst>
                <a:tab pos="1136650" algn="l"/>
                <a:tab pos="3625850" algn="l"/>
              </a:tabLst>
            </a:pPr>
            <a:r>
              <a:rPr lang="en-US" altLang="zh-CN" sz="2800">
                <a:solidFill>
                  <a:schemeClr val="accent2"/>
                </a:solidFill>
                <a:latin typeface="宋体" panose="02010600030101010101" pitchFamily="2" charset="-122"/>
              </a:rPr>
              <a:t>mean	endp</a:t>
            </a:r>
          </a:p>
        </p:txBody>
      </p:sp>
      <p:grpSp>
        <p:nvGrpSpPr>
          <p:cNvPr id="356355" name="组合 356354">
            <a:extLst>
              <a:ext uri="{FF2B5EF4-FFF2-40B4-BE49-F238E27FC236}">
                <a16:creationId xmlns:a16="http://schemas.microsoft.com/office/drawing/2014/main" id="{FC2DF021-BE81-48B0-BFBB-9962631C1DF5}"/>
              </a:ext>
            </a:extLst>
          </p:cNvPr>
          <p:cNvGrpSpPr>
            <a:grpSpLocks/>
          </p:cNvGrpSpPr>
          <p:nvPr/>
        </p:nvGrpSpPr>
        <p:grpSpPr bwMode="auto">
          <a:xfrm>
            <a:off x="177800" y="230188"/>
            <a:ext cx="203200" cy="6503987"/>
            <a:chOff x="112" y="145"/>
            <a:chExt cx="128" cy="4097"/>
          </a:xfrm>
        </p:grpSpPr>
        <p:sp>
          <p:nvSpPr>
            <p:cNvPr id="117775" name="矩形 356355">
              <a:extLst>
                <a:ext uri="{FF2B5EF4-FFF2-40B4-BE49-F238E27FC236}">
                  <a16:creationId xmlns:a16="http://schemas.microsoft.com/office/drawing/2014/main" id="{D038D919-A7F0-4E5C-A989-B05CA10827AD}"/>
                </a:ext>
              </a:extLst>
            </p:cNvPr>
            <p:cNvSpPr>
              <a:spLocks noChangeArrowheads="1"/>
            </p:cNvSpPr>
            <p:nvPr/>
          </p:nvSpPr>
          <p:spPr bwMode="auto">
            <a:xfrm flipH="1">
              <a:off x="192" y="162"/>
              <a:ext cx="48" cy="4080"/>
            </a:xfrm>
            <a:prstGeom prst="rect">
              <a:avLst/>
            </a:prstGeom>
            <a:gradFill rotWithShape="0">
              <a:gsLst>
                <a:gs pos="0">
                  <a:schemeClr val="bg1"/>
                </a:gs>
                <a:gs pos="100000">
                  <a:schemeClr val="fo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7776" name="矩形 356356">
              <a:extLst>
                <a:ext uri="{FF2B5EF4-FFF2-40B4-BE49-F238E27FC236}">
                  <a16:creationId xmlns:a16="http://schemas.microsoft.com/office/drawing/2014/main" id="{E35716BB-5E81-48FA-827F-166893EA3100}"/>
                </a:ext>
              </a:extLst>
            </p:cNvPr>
            <p:cNvSpPr>
              <a:spLocks noChangeArrowheads="1"/>
            </p:cNvSpPr>
            <p:nvPr/>
          </p:nvSpPr>
          <p:spPr bwMode="auto">
            <a:xfrm>
              <a:off x="112" y="145"/>
              <a:ext cx="48" cy="3941"/>
            </a:xfrm>
            <a:prstGeom prst="rect">
              <a:avLst/>
            </a:prstGeom>
            <a:gradFill rotWithShape="0">
              <a:gsLst>
                <a:gs pos="0">
                  <a:schemeClr val="bg1"/>
                </a:gs>
                <a:gs pos="100000">
                  <a:schemeClr va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latin typeface="Times New Roman" panose="02020603050405020304" pitchFamily="18" charset="0"/>
              </a:endParaRPr>
            </a:p>
          </p:txBody>
        </p:sp>
      </p:grpSp>
      <p:grpSp>
        <p:nvGrpSpPr>
          <p:cNvPr id="356358" name="组合 356357">
            <a:extLst>
              <a:ext uri="{FF2B5EF4-FFF2-40B4-BE49-F238E27FC236}">
                <a16:creationId xmlns:a16="http://schemas.microsoft.com/office/drawing/2014/main" id="{204E58EE-6BEE-4166-A7E7-4F89A165822D}"/>
              </a:ext>
            </a:extLst>
          </p:cNvPr>
          <p:cNvGrpSpPr>
            <a:grpSpLocks/>
          </p:cNvGrpSpPr>
          <p:nvPr/>
        </p:nvGrpSpPr>
        <p:grpSpPr bwMode="auto">
          <a:xfrm>
            <a:off x="8793163" y="220663"/>
            <a:ext cx="198437" cy="6408737"/>
            <a:chOff x="5539" y="139"/>
            <a:chExt cx="125" cy="4037"/>
          </a:xfrm>
        </p:grpSpPr>
        <p:sp>
          <p:nvSpPr>
            <p:cNvPr id="117773" name="矩形 356358">
              <a:extLst>
                <a:ext uri="{FF2B5EF4-FFF2-40B4-BE49-F238E27FC236}">
                  <a16:creationId xmlns:a16="http://schemas.microsoft.com/office/drawing/2014/main" id="{5517103B-CDB4-4E4F-B12A-F76D57132B72}"/>
                </a:ext>
              </a:extLst>
            </p:cNvPr>
            <p:cNvSpPr>
              <a:spLocks noChangeArrowheads="1"/>
            </p:cNvSpPr>
            <p:nvPr/>
          </p:nvSpPr>
          <p:spPr bwMode="auto">
            <a:xfrm rot="10800000" flipH="1" flipV="1">
              <a:off x="5621" y="139"/>
              <a:ext cx="43" cy="3989"/>
            </a:xfrm>
            <a:prstGeom prst="rect">
              <a:avLst/>
            </a:pr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7774" name="矩形 356359">
              <a:extLst>
                <a:ext uri="{FF2B5EF4-FFF2-40B4-BE49-F238E27FC236}">
                  <a16:creationId xmlns:a16="http://schemas.microsoft.com/office/drawing/2014/main" id="{9CEA92CF-02CC-480A-87B4-88281BAD670B}"/>
                </a:ext>
              </a:extLst>
            </p:cNvPr>
            <p:cNvSpPr>
              <a:spLocks noChangeArrowheads="1"/>
            </p:cNvSpPr>
            <p:nvPr/>
          </p:nvSpPr>
          <p:spPr bwMode="auto">
            <a:xfrm rot="10800000" flipV="1">
              <a:off x="5539" y="240"/>
              <a:ext cx="49" cy="3936"/>
            </a:xfrm>
            <a:prstGeom prst="rect">
              <a:avLst/>
            </a:pr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356361" name="组合 356360">
            <a:extLst>
              <a:ext uri="{FF2B5EF4-FFF2-40B4-BE49-F238E27FC236}">
                <a16:creationId xmlns:a16="http://schemas.microsoft.com/office/drawing/2014/main" id="{2B98E205-96C3-498C-834C-8436E4A4C531}"/>
              </a:ext>
            </a:extLst>
          </p:cNvPr>
          <p:cNvGrpSpPr>
            <a:grpSpLocks/>
          </p:cNvGrpSpPr>
          <p:nvPr/>
        </p:nvGrpSpPr>
        <p:grpSpPr bwMode="auto">
          <a:xfrm>
            <a:off x="412750" y="6477000"/>
            <a:ext cx="8686800" cy="228600"/>
            <a:chOff x="260" y="4080"/>
            <a:chExt cx="5472" cy="144"/>
          </a:xfrm>
        </p:grpSpPr>
        <p:sp>
          <p:nvSpPr>
            <p:cNvPr id="117771" name="矩形 356361">
              <a:extLst>
                <a:ext uri="{FF2B5EF4-FFF2-40B4-BE49-F238E27FC236}">
                  <a16:creationId xmlns:a16="http://schemas.microsoft.com/office/drawing/2014/main" id="{46027898-9A48-4BFC-BD5C-F89D4658D8C9}"/>
                </a:ext>
              </a:extLst>
            </p:cNvPr>
            <p:cNvSpPr>
              <a:spLocks noChangeArrowheads="1"/>
            </p:cNvSpPr>
            <p:nvPr/>
          </p:nvSpPr>
          <p:spPr bwMode="auto">
            <a:xfrm rot="5400000" flipV="1">
              <a:off x="2972" y="1368"/>
              <a:ext cx="48" cy="5472"/>
            </a:xfrm>
            <a:prstGeom prst="rect">
              <a:avLst/>
            </a:prstGeom>
            <a:gradFill rotWithShape="0">
              <a:gsLst>
                <a:gs pos="0">
                  <a:schemeClr val="bg1"/>
                </a:gs>
                <a:gs pos="100000">
                  <a:schemeClr val="accent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7772" name="矩形 356362">
              <a:extLst>
                <a:ext uri="{FF2B5EF4-FFF2-40B4-BE49-F238E27FC236}">
                  <a16:creationId xmlns:a16="http://schemas.microsoft.com/office/drawing/2014/main" id="{5B8A750C-4876-4CB6-8978-B0F78B1BDCE5}"/>
                </a:ext>
              </a:extLst>
            </p:cNvPr>
            <p:cNvSpPr>
              <a:spLocks noChangeArrowheads="1"/>
            </p:cNvSpPr>
            <p:nvPr/>
          </p:nvSpPr>
          <p:spPr bwMode="auto">
            <a:xfrm rot="5400000" flipV="1">
              <a:off x="2913" y="1521"/>
              <a:ext cx="48" cy="5355"/>
            </a:xfrm>
            <a:prstGeom prst="rect">
              <a:avLst/>
            </a:prstGeom>
            <a:gradFill rotWithShape="0">
              <a:gsLst>
                <a:gs pos="0">
                  <a:schemeClr val="bg1"/>
                </a:gs>
                <a:gs pos="100000">
                  <a:schemeClr val="hlink"/>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356364" name="组合 356363">
            <a:extLst>
              <a:ext uri="{FF2B5EF4-FFF2-40B4-BE49-F238E27FC236}">
                <a16:creationId xmlns:a16="http://schemas.microsoft.com/office/drawing/2014/main" id="{180E735D-CA19-4F52-94C3-4D61F19FEBED}"/>
              </a:ext>
            </a:extLst>
          </p:cNvPr>
          <p:cNvGrpSpPr>
            <a:grpSpLocks/>
          </p:cNvGrpSpPr>
          <p:nvPr/>
        </p:nvGrpSpPr>
        <p:grpSpPr bwMode="auto">
          <a:xfrm>
            <a:off x="76200" y="176213"/>
            <a:ext cx="8745538" cy="161925"/>
            <a:chOff x="48" y="111"/>
            <a:chExt cx="5509" cy="102"/>
          </a:xfrm>
        </p:grpSpPr>
        <p:sp>
          <p:nvSpPr>
            <p:cNvPr id="117769" name="矩形 356364">
              <a:extLst>
                <a:ext uri="{FF2B5EF4-FFF2-40B4-BE49-F238E27FC236}">
                  <a16:creationId xmlns:a16="http://schemas.microsoft.com/office/drawing/2014/main" id="{4CA9A7AF-E652-4F2D-89E4-95D8EC4D926C}"/>
                </a:ext>
              </a:extLst>
            </p:cNvPr>
            <p:cNvSpPr>
              <a:spLocks noChangeArrowheads="1"/>
            </p:cNvSpPr>
            <p:nvPr/>
          </p:nvSpPr>
          <p:spPr bwMode="auto">
            <a:xfrm rot="5400000" flipV="1">
              <a:off x="2852" y="-2492"/>
              <a:ext cx="37" cy="5371"/>
            </a:xfrm>
            <a:prstGeom prst="rect">
              <a:avLst/>
            </a:prstGeom>
            <a:gradFill rotWithShape="0">
              <a:gsLst>
                <a:gs pos="0">
                  <a:schemeClr va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7770" name="矩形 356365">
              <a:extLst>
                <a:ext uri="{FF2B5EF4-FFF2-40B4-BE49-F238E27FC236}">
                  <a16:creationId xmlns:a16="http://schemas.microsoft.com/office/drawing/2014/main" id="{B2489E05-16C5-4F67-A26A-03D1A9F11FA3}"/>
                </a:ext>
              </a:extLst>
            </p:cNvPr>
            <p:cNvSpPr>
              <a:spLocks noChangeArrowheads="1"/>
            </p:cNvSpPr>
            <p:nvPr/>
          </p:nvSpPr>
          <p:spPr bwMode="auto">
            <a:xfrm rot="5400000" flipV="1">
              <a:off x="2783" y="-2625"/>
              <a:ext cx="38" cy="5509"/>
            </a:xfrm>
            <a:prstGeom prst="rect">
              <a:avLst/>
            </a:prstGeom>
            <a:gradFill rotWithShape="0">
              <a:gsLst>
                <a:gs pos="0">
                  <a:schemeClr val="accent1"/>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117767" name="标题 356366">
            <a:extLst>
              <a:ext uri="{FF2B5EF4-FFF2-40B4-BE49-F238E27FC236}">
                <a16:creationId xmlns:a16="http://schemas.microsoft.com/office/drawing/2014/main" id="{8A2E6C39-4EE7-408F-A909-6314ABBA0B05}"/>
              </a:ext>
            </a:extLst>
          </p:cNvPr>
          <p:cNvSpPr>
            <a:spLocks noGrp="1" noChangeArrowheads="1"/>
          </p:cNvSpPr>
          <p:nvPr>
            <p:ph type="title"/>
          </p:nvPr>
        </p:nvSpPr>
        <p:spPr>
          <a:xfrm>
            <a:off x="5929313" y="349250"/>
            <a:ext cx="2819400" cy="390525"/>
          </a:xfrm>
          <a:ln>
            <a:solidFill>
              <a:schemeClr val="folHlink"/>
            </a:solidFill>
            <a:miter lim="800000"/>
            <a:headEnd/>
            <a:tailEnd/>
          </a:ln>
        </p:spPr>
        <p:txBody>
          <a:bodyPr/>
          <a:lstStyle/>
          <a:p>
            <a:pPr eaLnBrk="1" hangingPunct="1"/>
            <a:r>
              <a:rPr lang="zh-CN" altLang="en-US" sz="2400">
                <a:latin typeface="黑体" panose="02010609060101010101" pitchFamily="49" charset="-122"/>
              </a:rPr>
              <a:t>例题</a:t>
            </a:r>
            <a:r>
              <a:rPr lang="en-US" altLang="zh-CN" sz="2400">
                <a:latin typeface="黑体" panose="02010609060101010101" pitchFamily="49" charset="-122"/>
              </a:rPr>
              <a:t>4.20</a:t>
            </a:r>
            <a:r>
              <a:rPr lang="zh-CN" altLang="en-US" sz="2400">
                <a:latin typeface="黑体" panose="02010609060101010101" pitchFamily="49" charset="-122"/>
              </a:rPr>
              <a:t>－</a:t>
            </a:r>
            <a:r>
              <a:rPr lang="en-US" altLang="zh-CN" sz="2400">
                <a:latin typeface="黑体" panose="02010609060101010101" pitchFamily="49" charset="-122"/>
              </a:rPr>
              <a:t>4/4</a:t>
            </a:r>
          </a:p>
        </p:txBody>
      </p:sp>
      <p:pic>
        <p:nvPicPr>
          <p:cNvPr id="117768" name="图片 356368" descr="6">
            <a:hlinkClick r:id="" action="ppaction://hlinkshowjump?jump=previousslide"/>
            <a:extLst>
              <a:ext uri="{FF2B5EF4-FFF2-40B4-BE49-F238E27FC236}">
                <a16:creationId xmlns:a16="http://schemas.microsoft.com/office/drawing/2014/main" id="{68241E83-5741-4587-B276-BEBCE974B7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286500"/>
            <a:ext cx="5715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afterEffect">
                                  <p:stCondLst>
                                    <p:cond delay="0"/>
                                  </p:stCondLst>
                                  <p:childTnLst>
                                    <p:set>
                                      <p:cBhvr>
                                        <p:cTn id="6" dur="1" fill="hold">
                                          <p:stCondLst>
                                            <p:cond delay="0"/>
                                          </p:stCondLst>
                                        </p:cTn>
                                        <p:tgtEl>
                                          <p:spTgt spid="356355"/>
                                        </p:tgtEl>
                                        <p:attrNameLst>
                                          <p:attrName>style.visibility</p:attrName>
                                        </p:attrNameLst>
                                      </p:cBhvr>
                                      <p:to>
                                        <p:strVal val="visible"/>
                                      </p:to>
                                    </p:set>
                                    <p:anim calcmode="lin" valueType="num">
                                      <p:cBhvr additive="base">
                                        <p:cTn id="7" dur="500" fill="hold"/>
                                        <p:tgtEl>
                                          <p:spTgt spid="356355"/>
                                        </p:tgtEl>
                                        <p:attrNameLst>
                                          <p:attrName>ppt_x</p:attrName>
                                        </p:attrNameLst>
                                      </p:cBhvr>
                                      <p:tavLst>
                                        <p:tav tm="0">
                                          <p:val>
                                            <p:strVal val="#ppt_x"/>
                                          </p:val>
                                        </p:tav>
                                        <p:tav tm="100000">
                                          <p:val>
                                            <p:strVal val="#ppt_x"/>
                                          </p:val>
                                        </p:tav>
                                      </p:tavLst>
                                    </p:anim>
                                    <p:anim calcmode="lin" valueType="num">
                                      <p:cBhvr additive="base">
                                        <p:cTn id="8" dur="500" fill="hold"/>
                                        <p:tgtEl>
                                          <p:spTgt spid="356355"/>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356361"/>
                                        </p:tgtEl>
                                        <p:attrNameLst>
                                          <p:attrName>style.visibility</p:attrName>
                                        </p:attrNameLst>
                                      </p:cBhvr>
                                      <p:to>
                                        <p:strVal val="visible"/>
                                      </p:to>
                                    </p:set>
                                    <p:anim calcmode="lin" valueType="num">
                                      <p:cBhvr additive="base">
                                        <p:cTn id="12" dur="500" fill="hold"/>
                                        <p:tgtEl>
                                          <p:spTgt spid="356361"/>
                                        </p:tgtEl>
                                        <p:attrNameLst>
                                          <p:attrName>ppt_x</p:attrName>
                                        </p:attrNameLst>
                                      </p:cBhvr>
                                      <p:tavLst>
                                        <p:tav tm="0">
                                          <p:val>
                                            <p:strVal val="0-#ppt_w/2"/>
                                          </p:val>
                                        </p:tav>
                                        <p:tav tm="100000">
                                          <p:val>
                                            <p:strVal val="#ppt_x"/>
                                          </p:val>
                                        </p:tav>
                                      </p:tavLst>
                                    </p:anim>
                                    <p:anim calcmode="lin" valueType="num">
                                      <p:cBhvr additive="base">
                                        <p:cTn id="13" dur="500" fill="hold"/>
                                        <p:tgtEl>
                                          <p:spTgt spid="356361"/>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4" fill="hold" nodeType="afterEffect">
                                  <p:stCondLst>
                                    <p:cond delay="0"/>
                                  </p:stCondLst>
                                  <p:childTnLst>
                                    <p:set>
                                      <p:cBhvr>
                                        <p:cTn id="16" dur="1" fill="hold">
                                          <p:stCondLst>
                                            <p:cond delay="0"/>
                                          </p:stCondLst>
                                        </p:cTn>
                                        <p:tgtEl>
                                          <p:spTgt spid="356358"/>
                                        </p:tgtEl>
                                        <p:attrNameLst>
                                          <p:attrName>style.visibility</p:attrName>
                                        </p:attrNameLst>
                                      </p:cBhvr>
                                      <p:to>
                                        <p:strVal val="visible"/>
                                      </p:to>
                                    </p:set>
                                    <p:anim calcmode="lin" valueType="num">
                                      <p:cBhvr additive="base">
                                        <p:cTn id="17" dur="500" fill="hold"/>
                                        <p:tgtEl>
                                          <p:spTgt spid="356358"/>
                                        </p:tgtEl>
                                        <p:attrNameLst>
                                          <p:attrName>ppt_x</p:attrName>
                                        </p:attrNameLst>
                                      </p:cBhvr>
                                      <p:tavLst>
                                        <p:tav tm="0">
                                          <p:val>
                                            <p:strVal val="#ppt_x"/>
                                          </p:val>
                                        </p:tav>
                                        <p:tav tm="100000">
                                          <p:val>
                                            <p:strVal val="#ppt_x"/>
                                          </p:val>
                                        </p:tav>
                                      </p:tavLst>
                                    </p:anim>
                                    <p:anim calcmode="lin" valueType="num">
                                      <p:cBhvr additive="base">
                                        <p:cTn id="18" dur="500" fill="hold"/>
                                        <p:tgtEl>
                                          <p:spTgt spid="356358"/>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2" fill="hold" nodeType="afterEffect">
                                  <p:stCondLst>
                                    <p:cond delay="0"/>
                                  </p:stCondLst>
                                  <p:childTnLst>
                                    <p:set>
                                      <p:cBhvr>
                                        <p:cTn id="21" dur="1" fill="hold">
                                          <p:stCondLst>
                                            <p:cond delay="0"/>
                                          </p:stCondLst>
                                        </p:cTn>
                                        <p:tgtEl>
                                          <p:spTgt spid="356364"/>
                                        </p:tgtEl>
                                        <p:attrNameLst>
                                          <p:attrName>style.visibility</p:attrName>
                                        </p:attrNameLst>
                                      </p:cBhvr>
                                      <p:to>
                                        <p:strVal val="visible"/>
                                      </p:to>
                                    </p:set>
                                    <p:anim calcmode="lin" valueType="num">
                                      <p:cBhvr additive="base">
                                        <p:cTn id="22" dur="500" fill="hold"/>
                                        <p:tgtEl>
                                          <p:spTgt spid="356364"/>
                                        </p:tgtEl>
                                        <p:attrNameLst>
                                          <p:attrName>ppt_x</p:attrName>
                                        </p:attrNameLst>
                                      </p:cBhvr>
                                      <p:tavLst>
                                        <p:tav tm="0">
                                          <p:val>
                                            <p:strVal val="1+#ppt_w/2"/>
                                          </p:val>
                                        </p:tav>
                                        <p:tav tm="100000">
                                          <p:val>
                                            <p:strVal val="#ppt_x"/>
                                          </p:val>
                                        </p:tav>
                                      </p:tavLst>
                                    </p:anim>
                                    <p:anim calcmode="lin" valueType="num">
                                      <p:cBhvr additive="base">
                                        <p:cTn id="23" dur="500" fill="hold"/>
                                        <p:tgtEl>
                                          <p:spTgt spid="35636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118786" name="标题 357393">
            <a:extLst>
              <a:ext uri="{FF2B5EF4-FFF2-40B4-BE49-F238E27FC236}">
                <a16:creationId xmlns:a16="http://schemas.microsoft.com/office/drawing/2014/main" id="{3827927B-5DEB-4CE4-8D36-74097E986F98}"/>
              </a:ext>
            </a:extLst>
          </p:cNvPr>
          <p:cNvSpPr>
            <a:spLocks noGrp="1" noChangeArrowheads="1"/>
          </p:cNvSpPr>
          <p:nvPr>
            <p:ph type="title"/>
          </p:nvPr>
        </p:nvSpPr>
        <p:spPr>
          <a:xfrm>
            <a:off x="228600" y="76200"/>
            <a:ext cx="3733800" cy="838200"/>
          </a:xfrm>
        </p:spPr>
        <p:txBody>
          <a:bodyPr/>
          <a:lstStyle/>
          <a:p>
            <a:pPr eaLnBrk="1" hangingPunct="1"/>
            <a:r>
              <a:rPr lang="zh-CN" altLang="en-US" sz="2800" u="sng"/>
              <a:t>例题</a:t>
            </a:r>
            <a:r>
              <a:rPr lang="en-US" altLang="zh-CN" sz="2800" u="sng"/>
              <a:t>4.20</a:t>
            </a:r>
            <a:r>
              <a:rPr lang="zh-CN" altLang="en-US" sz="2800" u="sng"/>
              <a:t>的堆栈区</a:t>
            </a:r>
          </a:p>
        </p:txBody>
      </p:sp>
      <p:pic>
        <p:nvPicPr>
          <p:cNvPr id="118787" name="图片 357394" descr="14_6">
            <a:hlinkClick r:id="" action="ppaction://noaction" highlightClick="1"/>
            <a:extLst>
              <a:ext uri="{FF2B5EF4-FFF2-40B4-BE49-F238E27FC236}">
                <a16:creationId xmlns:a16="http://schemas.microsoft.com/office/drawing/2014/main" id="{895C85DF-3E2D-497E-B298-74F26F8B47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9650" y="6316663"/>
            <a:ext cx="5143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57491" name="表格 357490">
            <a:extLst>
              <a:ext uri="{FF2B5EF4-FFF2-40B4-BE49-F238E27FC236}">
                <a16:creationId xmlns:a16="http://schemas.microsoft.com/office/drawing/2014/main" id="{B01C150C-5120-4DD5-86B1-F7A376297489}"/>
              </a:ext>
            </a:extLst>
          </p:cNvPr>
          <p:cNvGraphicFramePr/>
          <p:nvPr/>
        </p:nvGraphicFramePr>
        <p:xfrm>
          <a:off x="1524000" y="1219200"/>
          <a:ext cx="3810000" cy="4800600"/>
        </p:xfrm>
        <a:graphic>
          <a:graphicData uri="http://schemas.openxmlformats.org/drawingml/2006/table">
            <a:tbl>
              <a:tblPr/>
              <a:tblGrid>
                <a:gridCol w="2692400">
                  <a:extLst>
                    <a:ext uri="{9D8B030D-6E8A-4147-A177-3AD203B41FA5}">
                      <a16:colId xmlns:a16="http://schemas.microsoft.com/office/drawing/2014/main" val="20000"/>
                    </a:ext>
                  </a:extLst>
                </a:gridCol>
                <a:gridCol w="1117600">
                  <a:extLst>
                    <a:ext uri="{9D8B030D-6E8A-4147-A177-3AD203B41FA5}">
                      <a16:colId xmlns:a16="http://schemas.microsoft.com/office/drawing/2014/main" val="20001"/>
                    </a:ext>
                  </a:extLst>
                </a:gridCol>
              </a:tblGrid>
              <a:tr h="931863">
                <a:tc>
                  <a:txBody>
                    <a:bodyPr/>
                    <a:lstStyle>
                      <a:lvl1pPr marL="342900" lvl="0" indent="-34290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Ø"/>
                        <a:defRPr sz="3200" b="1" u="none" kern="1200" baseline="0">
                          <a:solidFill>
                            <a:schemeClr val="tx1"/>
                          </a:solidFill>
                          <a:latin typeface="Arial" panose="020B0604020202020204" pitchFamily="34" charset="0"/>
                          <a:ea typeface="宋体" panose="02010600030101010101" pitchFamily="2" charset="-122"/>
                        </a:defRPr>
                      </a:lvl1pPr>
                      <a:lvl2pPr marL="742950" lvl="1" indent="-28575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800" b="1" i="0" u="none" kern="1200" baseline="0">
                          <a:solidFill>
                            <a:schemeClr val="tx1"/>
                          </a:solidFill>
                          <a:latin typeface="Arial" panose="020B0604020202020204" pitchFamily="34" charset="0"/>
                          <a:ea typeface="宋体" panose="0201060003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400" b="1" i="0" u="none" kern="1200" baseline="0">
                          <a:solidFill>
                            <a:schemeClr val="tx1"/>
                          </a:solidFill>
                          <a:latin typeface="Arial" panose="020B0604020202020204" pitchFamily="34" charset="0"/>
                          <a:ea typeface="宋体" panose="0201060003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000" b="1" i="0" u="none" kern="1200" baseline="0">
                          <a:solidFill>
                            <a:schemeClr val="tx1"/>
                          </a:solidFill>
                          <a:latin typeface="Arial" panose="020B0604020202020204" pitchFamily="34" charset="0"/>
                          <a:ea typeface="宋体" panose="0201060003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000" b="1"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zh-CN" altLang="en-US" dirty="0"/>
                        <a:t>堆栈段</a:t>
                      </a:r>
                    </a:p>
                  </a:txBody>
                  <a:tcPr>
                    <a:lnL cap="flat">
                      <a:noFill/>
                    </a:lnL>
                    <a:lnR>
                      <a:noFill/>
                    </a:lnR>
                    <a:lnT cap="flat">
                      <a:noFill/>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Ø"/>
                        <a:defRPr sz="3200" b="1" u="none" kern="1200" baseline="0">
                          <a:solidFill>
                            <a:schemeClr val="tx1"/>
                          </a:solidFill>
                          <a:latin typeface="Arial" panose="020B0604020202020204" pitchFamily="34" charset="0"/>
                          <a:ea typeface="宋体" panose="02010600030101010101" pitchFamily="2" charset="-122"/>
                        </a:defRPr>
                      </a:lvl1pPr>
                      <a:lvl2pPr marL="742950" lvl="1" indent="-28575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800" b="1" i="0" u="none" kern="1200" baseline="0">
                          <a:solidFill>
                            <a:schemeClr val="tx1"/>
                          </a:solidFill>
                          <a:latin typeface="Arial" panose="020B0604020202020204" pitchFamily="34" charset="0"/>
                          <a:ea typeface="宋体" panose="0201060003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400" b="1" i="0" u="none" kern="1200" baseline="0">
                          <a:solidFill>
                            <a:schemeClr val="tx1"/>
                          </a:solidFill>
                          <a:latin typeface="Arial" panose="020B0604020202020204" pitchFamily="34" charset="0"/>
                          <a:ea typeface="宋体" panose="0201060003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000" b="1" i="0" u="none" kern="1200" baseline="0">
                          <a:solidFill>
                            <a:schemeClr val="tx1"/>
                          </a:solidFill>
                          <a:latin typeface="Arial" panose="020B0604020202020204" pitchFamily="34" charset="0"/>
                          <a:ea typeface="宋体" panose="0201060003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000" b="1"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endParaRPr lang="zh-CN" altLang="en-US" dirty="0"/>
                    </a:p>
                  </a:txBody>
                  <a:tcPr>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676275">
                <a:tc>
                  <a:txBody>
                    <a:bodyPr/>
                    <a:lstStyle>
                      <a:lvl1pPr marL="342900" lvl="0" indent="-34290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Ø"/>
                        <a:defRPr sz="3200" b="1" u="none" kern="1200" baseline="0">
                          <a:solidFill>
                            <a:schemeClr val="tx1"/>
                          </a:solidFill>
                          <a:latin typeface="Arial" panose="020B0604020202020204" pitchFamily="34" charset="0"/>
                          <a:ea typeface="宋体" panose="02010600030101010101" pitchFamily="2" charset="-122"/>
                        </a:defRPr>
                      </a:lvl1pPr>
                      <a:lvl2pPr marL="742950" lvl="1" indent="-28575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800" b="1" i="0" u="none" kern="1200" baseline="0">
                          <a:solidFill>
                            <a:schemeClr val="tx1"/>
                          </a:solidFill>
                          <a:latin typeface="Arial" panose="020B0604020202020204" pitchFamily="34" charset="0"/>
                          <a:ea typeface="宋体" panose="0201060003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400" b="1" i="0" u="none" kern="1200" baseline="0">
                          <a:solidFill>
                            <a:schemeClr val="tx1"/>
                          </a:solidFill>
                          <a:latin typeface="Arial" panose="020B0604020202020204" pitchFamily="34" charset="0"/>
                          <a:ea typeface="宋体" panose="0201060003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000" b="1" i="0" u="none" kern="1200" baseline="0">
                          <a:solidFill>
                            <a:schemeClr val="tx1"/>
                          </a:solidFill>
                          <a:latin typeface="Arial" panose="020B0604020202020204" pitchFamily="34" charset="0"/>
                          <a:ea typeface="宋体" panose="0201060003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000" b="1"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en-US" altLang="zh-CN">
                          <a:solidFill>
                            <a:schemeClr val="tx2"/>
                          </a:solidFill>
                        </a:rPr>
                        <a:t>count</a:t>
                      </a:r>
                      <a:endParaRPr lang="zh-CN" altLang="en-US">
                        <a:solidFill>
                          <a:schemeClr val="tx2"/>
                        </a:solidFill>
                      </a:endParaRP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Ø"/>
                        <a:defRPr sz="3200" b="1" u="none" kern="1200" baseline="0">
                          <a:solidFill>
                            <a:schemeClr val="tx1"/>
                          </a:solidFill>
                          <a:latin typeface="Arial" panose="020B0604020202020204" pitchFamily="34" charset="0"/>
                          <a:ea typeface="宋体" panose="02010600030101010101" pitchFamily="2" charset="-122"/>
                        </a:defRPr>
                      </a:lvl1pPr>
                      <a:lvl2pPr marL="742950" lvl="1" indent="-28575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800" b="1" i="0" u="none" kern="1200" baseline="0">
                          <a:solidFill>
                            <a:schemeClr val="tx1"/>
                          </a:solidFill>
                          <a:latin typeface="Arial" panose="020B0604020202020204" pitchFamily="34" charset="0"/>
                          <a:ea typeface="宋体" panose="0201060003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400" b="1" i="0" u="none" kern="1200" baseline="0">
                          <a:solidFill>
                            <a:schemeClr val="tx1"/>
                          </a:solidFill>
                          <a:latin typeface="Arial" panose="020B0604020202020204" pitchFamily="34" charset="0"/>
                          <a:ea typeface="宋体" panose="0201060003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000" b="1" i="0" u="none" kern="1200" baseline="0">
                          <a:solidFill>
                            <a:schemeClr val="tx1"/>
                          </a:solidFill>
                          <a:latin typeface="Arial" panose="020B0604020202020204" pitchFamily="34" charset="0"/>
                          <a:ea typeface="宋体" panose="0201060003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000" b="1"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zh-CN" altLang="en-US" sz="2800" dirty="0"/>
                        <a:t>＋</a:t>
                      </a:r>
                      <a:r>
                        <a:rPr lang="en-US" altLang="zh-CN" sz="2800"/>
                        <a:t>6</a:t>
                      </a:r>
                      <a:endParaRPr lang="zh-CN" altLang="en-US" sz="2800"/>
                    </a:p>
                  </a:txBody>
                  <a:tcPr>
                    <a:lnL w="28575" cap="flat" cmpd="sng">
                      <a:solidFill>
                        <a:schemeClr val="tx1"/>
                      </a:solidFill>
                      <a:prstDash val="soli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677862">
                <a:tc>
                  <a:txBody>
                    <a:bodyPr/>
                    <a:lstStyle>
                      <a:lvl1pPr marL="342900" lvl="0" indent="-34290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Ø"/>
                        <a:defRPr sz="3200" b="1" u="none" kern="1200" baseline="0">
                          <a:solidFill>
                            <a:schemeClr val="tx1"/>
                          </a:solidFill>
                          <a:latin typeface="Arial" panose="020B0604020202020204" pitchFamily="34" charset="0"/>
                          <a:ea typeface="宋体" panose="02010600030101010101" pitchFamily="2" charset="-122"/>
                        </a:defRPr>
                      </a:lvl1pPr>
                      <a:lvl2pPr marL="742950" lvl="1" indent="-28575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800" b="1" i="0" u="none" kern="1200" baseline="0">
                          <a:solidFill>
                            <a:schemeClr val="tx1"/>
                          </a:solidFill>
                          <a:latin typeface="Arial" panose="020B0604020202020204" pitchFamily="34" charset="0"/>
                          <a:ea typeface="宋体" panose="0201060003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400" b="1" i="0" u="none" kern="1200" baseline="0">
                          <a:solidFill>
                            <a:schemeClr val="tx1"/>
                          </a:solidFill>
                          <a:latin typeface="Arial" panose="020B0604020202020204" pitchFamily="34" charset="0"/>
                          <a:ea typeface="宋体" panose="0201060003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000" b="1" i="0" u="none" kern="1200" baseline="0">
                          <a:solidFill>
                            <a:schemeClr val="tx1"/>
                          </a:solidFill>
                          <a:latin typeface="Arial" panose="020B0604020202020204" pitchFamily="34" charset="0"/>
                          <a:ea typeface="宋体" panose="0201060003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000" b="1"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en-US" altLang="zh-CN">
                          <a:solidFill>
                            <a:schemeClr val="tx2"/>
                          </a:solidFill>
                        </a:rPr>
                        <a:t>offset array</a:t>
                      </a:r>
                      <a:endParaRPr lang="zh-CN" altLang="en-US">
                        <a:solidFill>
                          <a:schemeClr val="tx2"/>
                        </a:solidFill>
                      </a:endParaRP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Ø"/>
                        <a:defRPr sz="3200" b="1" u="none" kern="1200" baseline="0">
                          <a:solidFill>
                            <a:schemeClr val="tx1"/>
                          </a:solidFill>
                          <a:latin typeface="Arial" panose="020B0604020202020204" pitchFamily="34" charset="0"/>
                          <a:ea typeface="宋体" panose="02010600030101010101" pitchFamily="2" charset="-122"/>
                        </a:defRPr>
                      </a:lvl1pPr>
                      <a:lvl2pPr marL="742950" lvl="1" indent="-28575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800" b="1" i="0" u="none" kern="1200" baseline="0">
                          <a:solidFill>
                            <a:schemeClr val="tx1"/>
                          </a:solidFill>
                          <a:latin typeface="Arial" panose="020B0604020202020204" pitchFamily="34" charset="0"/>
                          <a:ea typeface="宋体" panose="0201060003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400" b="1" i="0" u="none" kern="1200" baseline="0">
                          <a:solidFill>
                            <a:schemeClr val="tx1"/>
                          </a:solidFill>
                          <a:latin typeface="Arial" panose="020B0604020202020204" pitchFamily="34" charset="0"/>
                          <a:ea typeface="宋体" panose="0201060003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000" b="1" i="0" u="none" kern="1200" baseline="0">
                          <a:solidFill>
                            <a:schemeClr val="tx1"/>
                          </a:solidFill>
                          <a:latin typeface="Arial" panose="020B0604020202020204" pitchFamily="34" charset="0"/>
                          <a:ea typeface="宋体" panose="0201060003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000" b="1"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zh-CN" altLang="en-US" sz="2800" dirty="0"/>
                        <a:t>＋</a:t>
                      </a:r>
                      <a:r>
                        <a:rPr lang="en-US" altLang="zh-CN" sz="2800"/>
                        <a:t>4</a:t>
                      </a:r>
                      <a:endParaRPr lang="zh-CN" altLang="en-US" sz="2800"/>
                    </a:p>
                  </a:txBody>
                  <a:tcPr>
                    <a:lnL w="28575" cap="flat" cmpd="sng">
                      <a:solidFill>
                        <a:schemeClr val="tx1"/>
                      </a:solidFill>
                      <a:prstDash val="soli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677863">
                <a:tc>
                  <a:txBody>
                    <a:bodyPr/>
                    <a:lstStyle>
                      <a:lvl1pPr marL="342900" lvl="0" indent="-34290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Ø"/>
                        <a:defRPr sz="3200" b="1" u="none" kern="1200" baseline="0">
                          <a:solidFill>
                            <a:schemeClr val="tx1"/>
                          </a:solidFill>
                          <a:latin typeface="Arial" panose="020B0604020202020204" pitchFamily="34" charset="0"/>
                          <a:ea typeface="宋体" panose="02010600030101010101" pitchFamily="2" charset="-122"/>
                        </a:defRPr>
                      </a:lvl1pPr>
                      <a:lvl2pPr marL="742950" lvl="1" indent="-28575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800" b="1" i="0" u="none" kern="1200" baseline="0">
                          <a:solidFill>
                            <a:schemeClr val="tx1"/>
                          </a:solidFill>
                          <a:latin typeface="Arial" panose="020B0604020202020204" pitchFamily="34" charset="0"/>
                          <a:ea typeface="宋体" panose="0201060003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400" b="1" i="0" u="none" kern="1200" baseline="0">
                          <a:solidFill>
                            <a:schemeClr val="tx1"/>
                          </a:solidFill>
                          <a:latin typeface="Arial" panose="020B0604020202020204" pitchFamily="34" charset="0"/>
                          <a:ea typeface="宋体" panose="0201060003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000" b="1" i="0" u="none" kern="1200" baseline="0">
                          <a:solidFill>
                            <a:schemeClr val="tx1"/>
                          </a:solidFill>
                          <a:latin typeface="Arial" panose="020B0604020202020204" pitchFamily="34" charset="0"/>
                          <a:ea typeface="宋体" panose="0201060003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000" b="1"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en-US" altLang="zh-CN">
                          <a:solidFill>
                            <a:schemeClr val="accent2"/>
                          </a:solidFill>
                        </a:rPr>
                        <a:t>IP</a:t>
                      </a:r>
                      <a:endParaRPr lang="zh-CN" altLang="en-US">
                        <a:solidFill>
                          <a:schemeClr val="accent2"/>
                        </a:solidFill>
                      </a:endParaRP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Ø"/>
                        <a:defRPr sz="3200" b="1" u="none" kern="1200" baseline="0">
                          <a:solidFill>
                            <a:schemeClr val="tx1"/>
                          </a:solidFill>
                          <a:latin typeface="Arial" panose="020B0604020202020204" pitchFamily="34" charset="0"/>
                          <a:ea typeface="宋体" panose="02010600030101010101" pitchFamily="2" charset="-122"/>
                        </a:defRPr>
                      </a:lvl1pPr>
                      <a:lvl2pPr marL="742950" lvl="1" indent="-28575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800" b="1" i="0" u="none" kern="1200" baseline="0">
                          <a:solidFill>
                            <a:schemeClr val="tx1"/>
                          </a:solidFill>
                          <a:latin typeface="Arial" panose="020B0604020202020204" pitchFamily="34" charset="0"/>
                          <a:ea typeface="宋体" panose="0201060003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400" b="1" i="0" u="none" kern="1200" baseline="0">
                          <a:solidFill>
                            <a:schemeClr val="tx1"/>
                          </a:solidFill>
                          <a:latin typeface="Arial" panose="020B0604020202020204" pitchFamily="34" charset="0"/>
                          <a:ea typeface="宋体" panose="0201060003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000" b="1" i="0" u="none" kern="1200" baseline="0">
                          <a:solidFill>
                            <a:schemeClr val="tx1"/>
                          </a:solidFill>
                          <a:latin typeface="Arial" panose="020B0604020202020204" pitchFamily="34" charset="0"/>
                          <a:ea typeface="宋体" panose="0201060003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000" b="1"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zh-CN" altLang="en-US" sz="2800" dirty="0"/>
                        <a:t>＋</a:t>
                      </a:r>
                      <a:r>
                        <a:rPr lang="en-US" altLang="zh-CN" sz="2800"/>
                        <a:t>2</a:t>
                      </a:r>
                      <a:endParaRPr lang="zh-CN" altLang="en-US" sz="2800"/>
                    </a:p>
                  </a:txBody>
                  <a:tcPr>
                    <a:lnL w="28575" cap="flat" cmpd="sng">
                      <a:solidFill>
                        <a:schemeClr val="tx1"/>
                      </a:solidFill>
                      <a:prstDash val="soli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676275">
                <a:tc>
                  <a:txBody>
                    <a:bodyPr/>
                    <a:lstStyle>
                      <a:lvl1pPr marL="342900" lvl="0" indent="-34290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Ø"/>
                        <a:defRPr sz="3200" b="1" u="none" kern="1200" baseline="0">
                          <a:solidFill>
                            <a:schemeClr val="tx1"/>
                          </a:solidFill>
                          <a:latin typeface="Arial" panose="020B0604020202020204" pitchFamily="34" charset="0"/>
                          <a:ea typeface="宋体" panose="02010600030101010101" pitchFamily="2" charset="-122"/>
                        </a:defRPr>
                      </a:lvl1pPr>
                      <a:lvl2pPr marL="742950" lvl="1" indent="-28575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800" b="1" i="0" u="none" kern="1200" baseline="0">
                          <a:solidFill>
                            <a:schemeClr val="tx1"/>
                          </a:solidFill>
                          <a:latin typeface="Arial" panose="020B0604020202020204" pitchFamily="34" charset="0"/>
                          <a:ea typeface="宋体" panose="0201060003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400" b="1" i="0" u="none" kern="1200" baseline="0">
                          <a:solidFill>
                            <a:schemeClr val="tx1"/>
                          </a:solidFill>
                          <a:latin typeface="Arial" panose="020B0604020202020204" pitchFamily="34" charset="0"/>
                          <a:ea typeface="宋体" panose="0201060003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000" b="1" i="0" u="none" kern="1200" baseline="0">
                          <a:solidFill>
                            <a:schemeClr val="tx1"/>
                          </a:solidFill>
                          <a:latin typeface="Arial" panose="020B0604020202020204" pitchFamily="34" charset="0"/>
                          <a:ea typeface="宋体" panose="0201060003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000" b="1"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en-US" altLang="zh-CN">
                          <a:solidFill>
                            <a:schemeClr val="accent2"/>
                          </a:solidFill>
                        </a:rPr>
                        <a:t>BP</a:t>
                      </a:r>
                      <a:endParaRPr lang="zh-CN" altLang="en-US">
                        <a:solidFill>
                          <a:schemeClr val="accent2"/>
                        </a:solidFill>
                      </a:endParaRP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Ø"/>
                        <a:defRPr sz="3200" b="1" u="none" kern="1200" baseline="0">
                          <a:solidFill>
                            <a:schemeClr val="tx1"/>
                          </a:solidFill>
                          <a:latin typeface="Arial" panose="020B0604020202020204" pitchFamily="34" charset="0"/>
                          <a:ea typeface="宋体" panose="02010600030101010101" pitchFamily="2" charset="-122"/>
                        </a:defRPr>
                      </a:lvl1pPr>
                      <a:lvl2pPr marL="742950" lvl="1" indent="-28575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800" b="1" i="0" u="none" kern="1200" baseline="0">
                          <a:solidFill>
                            <a:schemeClr val="tx1"/>
                          </a:solidFill>
                          <a:latin typeface="Arial" panose="020B0604020202020204" pitchFamily="34" charset="0"/>
                          <a:ea typeface="宋体" panose="0201060003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400" b="1" i="0" u="none" kern="1200" baseline="0">
                          <a:solidFill>
                            <a:schemeClr val="tx1"/>
                          </a:solidFill>
                          <a:latin typeface="Arial" panose="020B0604020202020204" pitchFamily="34" charset="0"/>
                          <a:ea typeface="宋体" panose="0201060003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000" b="1" i="0" u="none" kern="1200" baseline="0">
                          <a:solidFill>
                            <a:schemeClr val="tx1"/>
                          </a:solidFill>
                          <a:latin typeface="Arial" panose="020B0604020202020204" pitchFamily="34" charset="0"/>
                          <a:ea typeface="宋体" panose="0201060003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000" b="1"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endParaRPr lang="zh-CN" altLang="en-US" dirty="0"/>
                    </a:p>
                  </a:txBody>
                  <a:tcPr>
                    <a:lnL w="28575" cap="flat" cmpd="sng">
                      <a:solidFill>
                        <a:schemeClr val="tx1"/>
                      </a:solidFill>
                      <a:prstDash val="soli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1160462">
                <a:tc>
                  <a:txBody>
                    <a:bodyPr/>
                    <a:lstStyle>
                      <a:lvl1pPr marL="342900" lvl="0" indent="-34290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Ø"/>
                        <a:defRPr sz="3200" b="1" u="none" kern="1200" baseline="0">
                          <a:solidFill>
                            <a:schemeClr val="tx1"/>
                          </a:solidFill>
                          <a:latin typeface="Arial" panose="020B0604020202020204" pitchFamily="34" charset="0"/>
                          <a:ea typeface="宋体" panose="02010600030101010101" pitchFamily="2" charset="-122"/>
                        </a:defRPr>
                      </a:lvl1pPr>
                      <a:lvl2pPr marL="742950" lvl="1" indent="-28575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800" b="1" i="0" u="none" kern="1200" baseline="0">
                          <a:solidFill>
                            <a:schemeClr val="tx1"/>
                          </a:solidFill>
                          <a:latin typeface="Arial" panose="020B0604020202020204" pitchFamily="34" charset="0"/>
                          <a:ea typeface="宋体" panose="0201060003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400" b="1" i="0" u="none" kern="1200" baseline="0">
                          <a:solidFill>
                            <a:schemeClr val="tx1"/>
                          </a:solidFill>
                          <a:latin typeface="Arial" panose="020B0604020202020204" pitchFamily="34" charset="0"/>
                          <a:ea typeface="宋体" panose="0201060003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000" b="1" i="0" u="none" kern="1200" baseline="0">
                          <a:solidFill>
                            <a:schemeClr val="tx1"/>
                          </a:solidFill>
                          <a:latin typeface="Arial" panose="020B0604020202020204" pitchFamily="34" charset="0"/>
                          <a:ea typeface="宋体" panose="0201060003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000" b="1"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endParaRPr lang="zh-CN" altLang="en-US" dirty="0"/>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Ø"/>
                        <a:defRPr sz="3200" b="1" u="none" kern="1200" baseline="0">
                          <a:solidFill>
                            <a:schemeClr val="tx1"/>
                          </a:solidFill>
                          <a:latin typeface="Arial" panose="020B0604020202020204" pitchFamily="34" charset="0"/>
                          <a:ea typeface="宋体" panose="02010600030101010101" pitchFamily="2" charset="-122"/>
                        </a:defRPr>
                      </a:lvl1pPr>
                      <a:lvl2pPr marL="742950" lvl="1" indent="-28575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800" b="1" i="0" u="none" kern="1200" baseline="0">
                          <a:solidFill>
                            <a:schemeClr val="tx1"/>
                          </a:solidFill>
                          <a:latin typeface="Arial" panose="020B0604020202020204" pitchFamily="34" charset="0"/>
                          <a:ea typeface="宋体" panose="0201060003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400" b="1" i="0" u="none" kern="1200" baseline="0">
                          <a:solidFill>
                            <a:schemeClr val="tx1"/>
                          </a:solidFill>
                          <a:latin typeface="Arial" panose="020B0604020202020204" pitchFamily="34" charset="0"/>
                          <a:ea typeface="宋体" panose="0201060003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000" b="1" i="0" u="none" kern="1200" baseline="0">
                          <a:solidFill>
                            <a:schemeClr val="tx1"/>
                          </a:solidFill>
                          <a:latin typeface="Arial" panose="020B0604020202020204" pitchFamily="34" charset="0"/>
                          <a:ea typeface="宋体" panose="0201060003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000" b="1"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endParaRPr lang="zh-CN" altLang="en-US" dirty="0"/>
                    </a:p>
                  </a:txBody>
                  <a:tcPr>
                    <a:lnL w="28575" cap="flat" cmpd="sng">
                      <a:solidFill>
                        <a:schemeClr val="tx1"/>
                      </a:solidFill>
                      <a:prstDash val="solid"/>
                      <a:headEnd type="none" w="med" len="med"/>
                      <a:tailEnd type="none" w="med" len="med"/>
                    </a:lnL>
                    <a:lnR cap="flat">
                      <a:noFill/>
                    </a:lnR>
                    <a:lnT>
                      <a:noFill/>
                    </a:lnT>
                    <a:lnB cap="flat">
                      <a:noFill/>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18809" name="文本框 357491">
            <a:extLst>
              <a:ext uri="{FF2B5EF4-FFF2-40B4-BE49-F238E27FC236}">
                <a16:creationId xmlns:a16="http://schemas.microsoft.com/office/drawing/2014/main" id="{D534B1C6-89BB-43BD-AF5B-FA3DD8AD4ABB}"/>
              </a:ext>
            </a:extLst>
          </p:cNvPr>
          <p:cNvSpPr txBox="1">
            <a:spLocks noChangeArrowheads="1"/>
          </p:cNvSpPr>
          <p:nvPr/>
        </p:nvSpPr>
        <p:spPr bwMode="auto">
          <a:xfrm>
            <a:off x="5486400" y="4259263"/>
            <a:ext cx="12541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latin typeface="宋体" panose="02010600030101010101" pitchFamily="2" charset="-122"/>
              </a:rPr>
              <a:t>BP</a:t>
            </a:r>
            <a:r>
              <a:rPr lang="zh-CN" altLang="en-US" sz="2800" b="1">
                <a:latin typeface="宋体" panose="02010600030101010101" pitchFamily="2" charset="-122"/>
              </a:rPr>
              <a:t>＝</a:t>
            </a:r>
            <a:r>
              <a:rPr lang="en-US" altLang="zh-CN" sz="2800" b="1">
                <a:latin typeface="宋体" panose="02010600030101010101" pitchFamily="2" charset="-122"/>
              </a:rPr>
              <a:t>SP</a:t>
            </a:r>
          </a:p>
        </p:txBody>
      </p:sp>
      <p:sp>
        <p:nvSpPr>
          <p:cNvPr id="118810" name="直接连接符 357492">
            <a:extLst>
              <a:ext uri="{FF2B5EF4-FFF2-40B4-BE49-F238E27FC236}">
                <a16:creationId xmlns:a16="http://schemas.microsoft.com/office/drawing/2014/main" id="{22BDBCC1-A32D-4B65-A58C-D3B3C07D2B4D}"/>
              </a:ext>
            </a:extLst>
          </p:cNvPr>
          <p:cNvSpPr>
            <a:spLocks noChangeShapeType="1"/>
          </p:cNvSpPr>
          <p:nvPr/>
        </p:nvSpPr>
        <p:spPr bwMode="auto">
          <a:xfrm flipH="1">
            <a:off x="4343400" y="4540250"/>
            <a:ext cx="9906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8811" name="文本框 357493">
            <a:extLst>
              <a:ext uri="{FF2B5EF4-FFF2-40B4-BE49-F238E27FC236}">
                <a16:creationId xmlns:a16="http://schemas.microsoft.com/office/drawing/2014/main" id="{78CFAC61-DD53-45CF-993D-C51BAFFC8806}"/>
              </a:ext>
            </a:extLst>
          </p:cNvPr>
          <p:cNvSpPr txBox="1">
            <a:spLocks noChangeArrowheads="1"/>
          </p:cNvSpPr>
          <p:nvPr/>
        </p:nvSpPr>
        <p:spPr bwMode="auto">
          <a:xfrm>
            <a:off x="4419600" y="5313363"/>
            <a:ext cx="16192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t>地址低端</a:t>
            </a:r>
          </a:p>
        </p:txBody>
      </p:sp>
    </p:spTree>
  </p:cSld>
  <p:clrMapOvr>
    <a:masterClrMapping/>
  </p:clrMapOvr>
  <p:transition spd="med" advClick="0">
    <p:random/>
  </p:transition>
</p:sld>
</file>

<file path=ppt/slides/slide113.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119810" name="标题 340993">
            <a:extLst>
              <a:ext uri="{FF2B5EF4-FFF2-40B4-BE49-F238E27FC236}">
                <a16:creationId xmlns:a16="http://schemas.microsoft.com/office/drawing/2014/main" id="{9E83D0C1-F119-469B-92A1-D43C977041E7}"/>
              </a:ext>
            </a:extLst>
          </p:cNvPr>
          <p:cNvSpPr>
            <a:spLocks noGrp="1" noChangeArrowheads="1"/>
          </p:cNvSpPr>
          <p:nvPr>
            <p:ph type="title"/>
          </p:nvPr>
        </p:nvSpPr>
        <p:spPr/>
        <p:txBody>
          <a:bodyPr/>
          <a:lstStyle/>
          <a:p>
            <a:pPr eaLnBrk="1" hangingPunct="1"/>
            <a:r>
              <a:rPr lang="zh-CN" altLang="en-US"/>
              <a:t>有符号数如何避免溢出</a:t>
            </a:r>
          </a:p>
        </p:txBody>
      </p:sp>
      <p:sp>
        <p:nvSpPr>
          <p:cNvPr id="119811" name="文本占位符 340994">
            <a:extLst>
              <a:ext uri="{FF2B5EF4-FFF2-40B4-BE49-F238E27FC236}">
                <a16:creationId xmlns:a16="http://schemas.microsoft.com/office/drawing/2014/main" id="{F61AF613-2F6F-4B7C-BDF0-D716D0FE6DAC}"/>
              </a:ext>
            </a:extLst>
          </p:cNvPr>
          <p:cNvSpPr>
            <a:spLocks noGrp="1" noChangeArrowheads="1"/>
          </p:cNvSpPr>
          <p:nvPr>
            <p:ph type="body" idx="1"/>
          </p:nvPr>
        </p:nvSpPr>
        <p:spPr>
          <a:xfrm>
            <a:off x="609600" y="1447800"/>
            <a:ext cx="8077200" cy="4953000"/>
          </a:xfrm>
        </p:spPr>
        <p:txBody>
          <a:bodyPr/>
          <a:lstStyle/>
          <a:p>
            <a:pPr marL="484188" indent="-484188" eaLnBrk="1" hangingPunct="1"/>
            <a:r>
              <a:rPr lang="zh-CN" altLang="en-US" sz="3200"/>
              <a:t>为了避免有符号二进制数求和过程中溢出，被加数要进行符号扩展，得到倍长数据（大小没有变化），然后求和</a:t>
            </a:r>
          </a:p>
          <a:p>
            <a:pPr marL="484188" indent="-484188" eaLnBrk="1" hangingPunct="1"/>
            <a:r>
              <a:rPr lang="zh-CN" altLang="en-US" sz="3200"/>
              <a:t>因为采用</a:t>
            </a:r>
            <a:r>
              <a:rPr lang="en-US" altLang="zh-CN" sz="3200"/>
              <a:t>16</a:t>
            </a:r>
            <a:r>
              <a:rPr lang="zh-CN" altLang="en-US" sz="3200"/>
              <a:t>位二进制数表示数据个数，最大是</a:t>
            </a:r>
            <a:r>
              <a:rPr lang="en-US" altLang="zh-CN" sz="3200"/>
              <a:t>2</a:t>
            </a:r>
            <a:r>
              <a:rPr lang="en-US" altLang="zh-CN" sz="3200" baseline="30000"/>
              <a:t>16</a:t>
            </a:r>
            <a:r>
              <a:rPr lang="zh-CN" altLang="en-US" sz="3200"/>
              <a:t>，这样扩展到</a:t>
            </a:r>
            <a:r>
              <a:rPr lang="en-US" altLang="zh-CN" sz="3200"/>
              <a:t>32</a:t>
            </a:r>
            <a:r>
              <a:rPr lang="zh-CN" altLang="en-US" sz="3200"/>
              <a:t>位二进制数表达累加和，不再会出现溢出</a:t>
            </a:r>
          </a:p>
          <a:p>
            <a:pPr marL="484188" indent="-484188" eaLnBrk="1" hangingPunct="1"/>
            <a:r>
              <a:rPr lang="zh-CN" altLang="en-US" sz="3200"/>
              <a:t>考虑极端情况：数据全是－</a:t>
            </a:r>
            <a:r>
              <a:rPr lang="en-US" altLang="zh-CN" sz="3200"/>
              <a:t>2</a:t>
            </a:r>
            <a:r>
              <a:rPr lang="en-US" altLang="zh-CN" sz="3200" baseline="30000"/>
              <a:t>15</a:t>
            </a:r>
            <a:r>
              <a:rPr lang="zh-CN" altLang="en-US" sz="3200"/>
              <a:t>，共有</a:t>
            </a:r>
            <a:r>
              <a:rPr lang="en-US" altLang="zh-CN" sz="3200"/>
              <a:t>2</a:t>
            </a:r>
            <a:r>
              <a:rPr lang="en-US" altLang="zh-CN" sz="3200" baseline="30000"/>
              <a:t>16</a:t>
            </a:r>
            <a:r>
              <a:rPr lang="zh-CN" altLang="en-US" sz="3200"/>
              <a:t>个，求和结果是－</a:t>
            </a:r>
            <a:r>
              <a:rPr lang="en-US" altLang="zh-CN" sz="3200"/>
              <a:t>2</a:t>
            </a:r>
            <a:r>
              <a:rPr lang="en-US" altLang="zh-CN" sz="3200" baseline="30000"/>
              <a:t>31</a:t>
            </a:r>
            <a:r>
              <a:rPr lang="zh-CN" altLang="en-US" sz="3200"/>
              <a:t>，</a:t>
            </a:r>
            <a:r>
              <a:rPr lang="en-US" altLang="zh-CN" sz="3200"/>
              <a:t>32</a:t>
            </a:r>
            <a:r>
              <a:rPr lang="zh-CN" altLang="en-US" sz="3200"/>
              <a:t>位数据仍然可以表达</a:t>
            </a:r>
          </a:p>
        </p:txBody>
      </p:sp>
      <p:pic>
        <p:nvPicPr>
          <p:cNvPr id="119812" name="图片 341001" descr="14_6">
            <a:hlinkClick r:id="" action="ppaction://noaction" highlightClick="1"/>
            <a:extLst>
              <a:ext uri="{FF2B5EF4-FFF2-40B4-BE49-F238E27FC236}">
                <a16:creationId xmlns:a16="http://schemas.microsoft.com/office/drawing/2014/main" id="{0AAD91EF-64F4-4FEC-A3FB-BE71FA9EFE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9650" y="6316663"/>
            <a:ext cx="5143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9813" name="组合 341003">
            <a:extLst>
              <a:ext uri="{FF2B5EF4-FFF2-40B4-BE49-F238E27FC236}">
                <a16:creationId xmlns:a16="http://schemas.microsoft.com/office/drawing/2014/main" id="{17271A83-BCDF-403F-827E-AF33A3CE1155}"/>
              </a:ext>
            </a:extLst>
          </p:cNvPr>
          <p:cNvGrpSpPr>
            <a:grpSpLocks/>
          </p:cNvGrpSpPr>
          <p:nvPr/>
        </p:nvGrpSpPr>
        <p:grpSpPr bwMode="auto">
          <a:xfrm>
            <a:off x="4763" y="44450"/>
            <a:ext cx="6629400" cy="1295400"/>
            <a:chOff x="-6" y="20"/>
            <a:chExt cx="4176" cy="816"/>
          </a:xfrm>
        </p:grpSpPr>
        <p:sp>
          <p:nvSpPr>
            <p:cNvPr id="119814" name="矩形 341004">
              <a:extLst>
                <a:ext uri="{FF2B5EF4-FFF2-40B4-BE49-F238E27FC236}">
                  <a16:creationId xmlns:a16="http://schemas.microsoft.com/office/drawing/2014/main" id="{51F54950-C180-411B-860D-9998ABD75FA7}"/>
                </a:ext>
              </a:extLst>
            </p:cNvPr>
            <p:cNvSpPr>
              <a:spLocks noChangeArrowheads="1"/>
            </p:cNvSpPr>
            <p:nvPr/>
          </p:nvSpPr>
          <p:spPr bwMode="auto">
            <a:xfrm>
              <a:off x="-6" y="428"/>
              <a:ext cx="4176" cy="52"/>
            </a:xfrm>
            <a:prstGeom prst="rect">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p>
          </p:txBody>
        </p:sp>
        <p:sp>
          <p:nvSpPr>
            <p:cNvPr id="119815" name="矩形 341005">
              <a:extLst>
                <a:ext uri="{FF2B5EF4-FFF2-40B4-BE49-F238E27FC236}">
                  <a16:creationId xmlns:a16="http://schemas.microsoft.com/office/drawing/2014/main" id="{72A4F9FB-6095-4339-B989-2957D5E694ED}"/>
                </a:ext>
              </a:extLst>
            </p:cNvPr>
            <p:cNvSpPr>
              <a:spLocks noChangeArrowheads="1"/>
            </p:cNvSpPr>
            <p:nvPr/>
          </p:nvSpPr>
          <p:spPr bwMode="auto">
            <a:xfrm>
              <a:off x="784" y="260"/>
              <a:ext cx="240" cy="240"/>
            </a:xfrm>
            <a:prstGeom prst="rect">
              <a:avLst/>
            </a:prstGeom>
            <a:solidFill>
              <a:srgbClr val="3333CC">
                <a:alpha val="50195"/>
              </a:srgbClr>
            </a:solidFill>
            <a:ln w="19050">
              <a:solidFill>
                <a:schemeClr val="hlink"/>
              </a:solidFill>
              <a:miter lim="800000"/>
              <a:headEnd/>
              <a:tailEnd/>
            </a:ln>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9816" name="矩形 341006">
              <a:extLst>
                <a:ext uri="{FF2B5EF4-FFF2-40B4-BE49-F238E27FC236}">
                  <a16:creationId xmlns:a16="http://schemas.microsoft.com/office/drawing/2014/main" id="{1DAE6C79-F08D-49E2-AC2A-35E50E844044}"/>
                </a:ext>
              </a:extLst>
            </p:cNvPr>
            <p:cNvSpPr>
              <a:spLocks noChangeArrowheads="1"/>
            </p:cNvSpPr>
            <p:nvPr/>
          </p:nvSpPr>
          <p:spPr bwMode="auto">
            <a:xfrm>
              <a:off x="16" y="596"/>
              <a:ext cx="240" cy="240"/>
            </a:xfrm>
            <a:prstGeom prst="rect">
              <a:avLst/>
            </a:prstGeom>
            <a:solidFill>
              <a:srgbClr val="3333CC">
                <a:alpha val="50195"/>
              </a:srgbClr>
            </a:solidFill>
            <a:ln w="19050">
              <a:solidFill>
                <a:schemeClr val="hlink"/>
              </a:solidFill>
              <a:miter lim="800000"/>
              <a:headEnd/>
              <a:tailEnd/>
            </a:ln>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9817" name="矩形 341007">
              <a:extLst>
                <a:ext uri="{FF2B5EF4-FFF2-40B4-BE49-F238E27FC236}">
                  <a16:creationId xmlns:a16="http://schemas.microsoft.com/office/drawing/2014/main" id="{E2633B3E-8BDA-4586-B83D-223ED10509E7}"/>
                </a:ext>
              </a:extLst>
            </p:cNvPr>
            <p:cNvSpPr>
              <a:spLocks noChangeArrowheads="1"/>
            </p:cNvSpPr>
            <p:nvPr/>
          </p:nvSpPr>
          <p:spPr bwMode="auto">
            <a:xfrm>
              <a:off x="256" y="356"/>
              <a:ext cx="240" cy="240"/>
            </a:xfrm>
            <a:prstGeom prst="rect">
              <a:avLst/>
            </a:prstGeom>
            <a:solidFill>
              <a:srgbClr val="009900">
                <a:alpha val="50195"/>
              </a:srgbClr>
            </a:solidFill>
            <a:ln w="19050">
              <a:solidFill>
                <a:schemeClr val="hlink"/>
              </a:solidFill>
              <a:miter lim="800000"/>
              <a:headEnd/>
              <a:tailEnd/>
            </a:ln>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9818" name="矩形 341008">
              <a:extLst>
                <a:ext uri="{FF2B5EF4-FFF2-40B4-BE49-F238E27FC236}">
                  <a16:creationId xmlns:a16="http://schemas.microsoft.com/office/drawing/2014/main" id="{FA52DCE6-A903-43BE-8E41-821573E38D05}"/>
                </a:ext>
              </a:extLst>
            </p:cNvPr>
            <p:cNvSpPr>
              <a:spLocks noChangeArrowheads="1"/>
            </p:cNvSpPr>
            <p:nvPr/>
          </p:nvSpPr>
          <p:spPr bwMode="auto">
            <a:xfrm>
              <a:off x="1024" y="20"/>
              <a:ext cx="240" cy="240"/>
            </a:xfrm>
            <a:prstGeom prst="rect">
              <a:avLst/>
            </a:prstGeom>
            <a:solidFill>
              <a:srgbClr val="CC0000">
                <a:alpha val="50195"/>
              </a:srgbClr>
            </a:solidFill>
            <a:ln w="19050">
              <a:solidFill>
                <a:schemeClr val="hlink"/>
              </a:solidFill>
              <a:miter lim="800000"/>
              <a:headEnd/>
              <a:tailEnd/>
            </a:ln>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914" name="文本框 341009">
              <a:extLst>
                <a:ext uri="{FF2B5EF4-FFF2-40B4-BE49-F238E27FC236}">
                  <a16:creationId xmlns:a16="http://schemas.microsoft.com/office/drawing/2014/main" id="{69911E0B-0E07-410F-B754-EBDD6277B421}"/>
                </a:ext>
              </a:extLst>
            </p:cNvPr>
            <p:cNvSpPr txBox="1">
              <a:spLocks noChangeArrowheads="1"/>
            </p:cNvSpPr>
            <p:nvPr/>
          </p:nvSpPr>
          <p:spPr bwMode="auto">
            <a:xfrm>
              <a:off x="99" y="42"/>
              <a:ext cx="641" cy="250"/>
            </a:xfrm>
            <a:prstGeom prst="rect">
              <a:avLst/>
            </a:prstGeom>
            <a:gradFill rotWithShape="0">
              <a:gsLst>
                <a:gs pos="0">
                  <a:srgbClr val="5E5E00"/>
                </a:gs>
                <a:gs pos="50000">
                  <a:schemeClr val="accent1"/>
                </a:gs>
                <a:gs pos="100000">
                  <a:srgbClr val="5E5E00"/>
                </a:gs>
              </a:gsLst>
              <a:lin ang="2700000" scaled="1"/>
            </a:gradFill>
            <a:ln>
              <a:noFill/>
            </a:ln>
            <a:effectLst>
              <a:outerShdw dist="35921" dir="2700000" algn="ctr" rotWithShape="0">
                <a:schemeClr val="folHlink"/>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defRPr/>
              </a:pPr>
              <a:r>
                <a:rPr lang="zh-CN" altLang="en-US" sz="2000">
                  <a:solidFill>
                    <a:schemeClr val="accent2"/>
                  </a:solidFill>
                  <a:latin typeface="华文新魏" panose="02010800040101010101" pitchFamily="2" charset="-122"/>
                  <a:ea typeface="华文新魏" panose="02010800040101010101" pitchFamily="2" charset="-122"/>
                </a:rPr>
                <a:t>第 </a:t>
              </a:r>
              <a:r>
                <a:rPr lang="en-US" altLang="zh-CN" sz="2000">
                  <a:solidFill>
                    <a:schemeClr val="accent2"/>
                  </a:solidFill>
                  <a:latin typeface="华文新魏" panose="02010800040101010101" pitchFamily="2" charset="-122"/>
                  <a:ea typeface="华文新魏" panose="02010800040101010101" pitchFamily="2" charset="-122"/>
                </a:rPr>
                <a:t>4 </a:t>
              </a:r>
              <a:r>
                <a:rPr lang="zh-CN" altLang="en-US" sz="2000">
                  <a:solidFill>
                    <a:schemeClr val="accent2"/>
                  </a:solidFill>
                  <a:latin typeface="华文新魏" panose="02010800040101010101" pitchFamily="2" charset="-122"/>
                  <a:ea typeface="华文新魏" panose="02010800040101010101" pitchFamily="2" charset="-122"/>
                </a:rPr>
                <a:t>章</a:t>
              </a:r>
            </a:p>
          </p:txBody>
        </p:sp>
      </p:grpSp>
    </p:spTree>
  </p:cSld>
  <p:clrMapOvr>
    <a:masterClrMapping/>
  </p:clrMapOvr>
  <p:transition advClick="0"/>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标题 228353">
            <a:extLst>
              <a:ext uri="{FF2B5EF4-FFF2-40B4-BE49-F238E27FC236}">
                <a16:creationId xmlns:a16="http://schemas.microsoft.com/office/drawing/2014/main" id="{12C8C627-A068-4440-A5B4-2096A9340269}"/>
              </a:ext>
            </a:extLst>
          </p:cNvPr>
          <p:cNvSpPr>
            <a:spLocks noGrp="1" noChangeArrowheads="1"/>
          </p:cNvSpPr>
          <p:nvPr>
            <p:ph type="ctrTitle"/>
          </p:nvPr>
        </p:nvSpPr>
        <p:spPr>
          <a:xfrm>
            <a:off x="3886200" y="457200"/>
            <a:ext cx="4495800" cy="685800"/>
          </a:xfrm>
        </p:spPr>
        <p:txBody>
          <a:bodyPr/>
          <a:lstStyle/>
          <a:p>
            <a:pPr eaLnBrk="1" hangingPunct="1"/>
            <a:r>
              <a:rPr lang="zh-CN" altLang="en-US"/>
              <a:t>第</a:t>
            </a:r>
            <a:r>
              <a:rPr lang="en-US" altLang="zh-CN"/>
              <a:t>4</a:t>
            </a:r>
            <a:r>
              <a:rPr lang="zh-CN" altLang="en-US"/>
              <a:t>章 教学要求</a:t>
            </a:r>
            <a:endParaRPr lang="zh-CN" altLang="en-US" sz="2400"/>
          </a:p>
        </p:txBody>
      </p:sp>
      <p:sp>
        <p:nvSpPr>
          <p:cNvPr id="120835" name="副标题 228354">
            <a:extLst>
              <a:ext uri="{FF2B5EF4-FFF2-40B4-BE49-F238E27FC236}">
                <a16:creationId xmlns:a16="http://schemas.microsoft.com/office/drawing/2014/main" id="{F396AE8B-6DA8-482C-9185-51598ACCF365}"/>
              </a:ext>
            </a:extLst>
          </p:cNvPr>
          <p:cNvSpPr>
            <a:spLocks noGrp="1" noChangeArrowheads="1"/>
          </p:cNvSpPr>
          <p:nvPr>
            <p:ph type="subTitle" idx="1"/>
          </p:nvPr>
        </p:nvSpPr>
        <p:spPr>
          <a:xfrm>
            <a:off x="457200" y="1700213"/>
            <a:ext cx="8218488" cy="4468812"/>
          </a:xfrm>
        </p:spPr>
        <p:txBody>
          <a:bodyPr anchor="t"/>
          <a:lstStyle/>
          <a:p>
            <a:pPr marL="609600" indent="-609600" algn="just" eaLnBrk="1" hangingPunct="1">
              <a:lnSpc>
                <a:spcPct val="110000"/>
              </a:lnSpc>
            </a:pPr>
            <a:r>
              <a:rPr lang="en-US" altLang="zh-CN" sz="2800">
                <a:solidFill>
                  <a:schemeClr val="tx1"/>
                </a:solidFill>
              </a:rPr>
              <a:t>1.  </a:t>
            </a:r>
            <a:r>
              <a:rPr lang="zh-CN" altLang="en-US" sz="2800">
                <a:solidFill>
                  <a:schemeClr val="tx1"/>
                </a:solidFill>
              </a:rPr>
              <a:t>掌握基本程序结构</a:t>
            </a:r>
            <a:r>
              <a:rPr lang="en-US" altLang="zh-CN" sz="2800">
                <a:solidFill>
                  <a:schemeClr val="tx1"/>
                </a:solidFill>
              </a:rPr>
              <a:t>――</a:t>
            </a:r>
            <a:r>
              <a:rPr lang="zh-CN" altLang="en-US" sz="2800">
                <a:solidFill>
                  <a:schemeClr val="tx1"/>
                </a:solidFill>
              </a:rPr>
              <a:t>顺序结构、分支结构、循环结构、子程序及其汇编语言程序设计</a:t>
            </a:r>
          </a:p>
          <a:p>
            <a:pPr marL="609600" indent="-609600" algn="just" eaLnBrk="1" hangingPunct="1">
              <a:lnSpc>
                <a:spcPct val="120000"/>
              </a:lnSpc>
            </a:pPr>
            <a:r>
              <a:rPr lang="en-US" altLang="zh-CN" sz="2800">
                <a:solidFill>
                  <a:schemeClr val="tx1"/>
                </a:solidFill>
              </a:rPr>
              <a:t>2.    </a:t>
            </a:r>
            <a:r>
              <a:rPr lang="zh-CN" altLang="en-US" sz="2800">
                <a:solidFill>
                  <a:schemeClr val="tx1"/>
                </a:solidFill>
              </a:rPr>
              <a:t>熟悉常见程序设计问题：</a:t>
            </a:r>
          </a:p>
          <a:p>
            <a:pPr marL="1368425" lvl="1" indent="-609600" algn="just" eaLnBrk="1" hangingPunct="1">
              <a:lnSpc>
                <a:spcPct val="90000"/>
              </a:lnSpc>
            </a:pPr>
            <a:r>
              <a:rPr lang="zh-CN" altLang="en-US" sz="2800">
                <a:solidFill>
                  <a:schemeClr val="tx1"/>
                </a:solidFill>
              </a:rPr>
              <a:t>多精度运算、查表（查代码、特定值等）</a:t>
            </a:r>
          </a:p>
          <a:p>
            <a:pPr marL="1368425" lvl="1" indent="-609600" algn="just" eaLnBrk="1" hangingPunct="1">
              <a:lnSpc>
                <a:spcPct val="90000"/>
              </a:lnSpc>
            </a:pPr>
            <a:r>
              <a:rPr lang="en-US" altLang="zh-CN" sz="2800">
                <a:solidFill>
                  <a:schemeClr val="tx1"/>
                </a:solidFill>
              </a:rPr>
              <a:t>ASCII</a:t>
            </a:r>
            <a:r>
              <a:rPr lang="zh-CN" altLang="en-US" sz="2800">
                <a:solidFill>
                  <a:schemeClr val="tx1"/>
                </a:solidFill>
              </a:rPr>
              <a:t>、</a:t>
            </a:r>
            <a:r>
              <a:rPr lang="en-US" altLang="zh-CN" sz="2800">
                <a:solidFill>
                  <a:schemeClr val="tx1"/>
                </a:solidFill>
              </a:rPr>
              <a:t>BCD</a:t>
            </a:r>
            <a:r>
              <a:rPr lang="zh-CN" altLang="en-US" sz="2800">
                <a:solidFill>
                  <a:schemeClr val="tx1"/>
                </a:solidFill>
              </a:rPr>
              <a:t>及十六进制数据间的代码转换</a:t>
            </a:r>
          </a:p>
          <a:p>
            <a:pPr marL="1368425" lvl="1" indent="-609600" algn="just" eaLnBrk="1" hangingPunct="1">
              <a:lnSpc>
                <a:spcPct val="90000"/>
              </a:lnSpc>
            </a:pPr>
            <a:r>
              <a:rPr lang="zh-CN" altLang="en-US" sz="2800">
                <a:solidFill>
                  <a:schemeClr val="tx1"/>
                </a:solidFill>
              </a:rPr>
              <a:t>数据范围判断（</a:t>
            </a:r>
            <a:r>
              <a:rPr lang="en-US" altLang="zh-CN" sz="2800">
                <a:solidFill>
                  <a:schemeClr val="tx1"/>
                </a:solidFill>
              </a:rPr>
              <a:t>0</a:t>
            </a:r>
            <a:r>
              <a:rPr lang="zh-CN" altLang="en-US" sz="2800">
                <a:solidFill>
                  <a:schemeClr val="tx1"/>
                </a:solidFill>
              </a:rPr>
              <a:t>～</a:t>
            </a:r>
            <a:r>
              <a:rPr lang="en-US" altLang="zh-CN" sz="2800">
                <a:solidFill>
                  <a:schemeClr val="tx1"/>
                </a:solidFill>
              </a:rPr>
              <a:t>9</a:t>
            </a:r>
            <a:r>
              <a:rPr lang="zh-CN" altLang="en-US" sz="2800">
                <a:solidFill>
                  <a:schemeClr val="tx1"/>
                </a:solidFill>
              </a:rPr>
              <a:t>、</a:t>
            </a:r>
            <a:r>
              <a:rPr lang="en-US" altLang="zh-CN" sz="2800">
                <a:solidFill>
                  <a:schemeClr val="tx1"/>
                </a:solidFill>
              </a:rPr>
              <a:t>A</a:t>
            </a:r>
            <a:r>
              <a:rPr lang="zh-CN" altLang="en-US" sz="2800">
                <a:solidFill>
                  <a:schemeClr val="tx1"/>
                </a:solidFill>
              </a:rPr>
              <a:t>～</a:t>
            </a:r>
            <a:r>
              <a:rPr lang="en-US" altLang="zh-CN" sz="2800">
                <a:solidFill>
                  <a:schemeClr val="tx1"/>
                </a:solidFill>
              </a:rPr>
              <a:t>Z</a:t>
            </a:r>
            <a:r>
              <a:rPr lang="zh-CN" altLang="en-US" sz="2800">
                <a:solidFill>
                  <a:schemeClr val="tx1"/>
                </a:solidFill>
              </a:rPr>
              <a:t>、</a:t>
            </a:r>
            <a:r>
              <a:rPr lang="en-US" altLang="zh-CN" sz="2800">
                <a:solidFill>
                  <a:schemeClr val="tx1"/>
                </a:solidFill>
              </a:rPr>
              <a:t>a</a:t>
            </a:r>
            <a:r>
              <a:rPr lang="zh-CN" altLang="en-US" sz="2800">
                <a:solidFill>
                  <a:schemeClr val="tx1"/>
                </a:solidFill>
              </a:rPr>
              <a:t>～</a:t>
            </a:r>
            <a:r>
              <a:rPr lang="en-US" altLang="zh-CN" sz="2800">
                <a:solidFill>
                  <a:schemeClr val="tx1"/>
                </a:solidFill>
              </a:rPr>
              <a:t>z</a:t>
            </a:r>
            <a:r>
              <a:rPr lang="zh-CN" altLang="en-US" sz="2800">
                <a:solidFill>
                  <a:schemeClr val="tx1"/>
                </a:solidFill>
              </a:rPr>
              <a:t>）</a:t>
            </a:r>
          </a:p>
          <a:p>
            <a:pPr marL="1368425" lvl="1" indent="-609600" algn="just" eaLnBrk="1" hangingPunct="1">
              <a:lnSpc>
                <a:spcPct val="90000"/>
              </a:lnSpc>
            </a:pPr>
            <a:r>
              <a:rPr lang="zh-CN" altLang="en-US" sz="2800">
                <a:solidFill>
                  <a:schemeClr val="tx1"/>
                </a:solidFill>
              </a:rPr>
              <a:t>字母大小写转换；字符串传送、比较等操作</a:t>
            </a:r>
          </a:p>
          <a:p>
            <a:pPr marL="1368425" lvl="1" indent="-609600" algn="just" eaLnBrk="1" hangingPunct="1">
              <a:lnSpc>
                <a:spcPct val="90000"/>
              </a:lnSpc>
            </a:pPr>
            <a:r>
              <a:rPr lang="zh-CN" altLang="en-US" sz="2800">
                <a:solidFill>
                  <a:schemeClr val="tx1"/>
                </a:solidFill>
              </a:rPr>
              <a:t>求最小最大值、数据求和、统计字符个数</a:t>
            </a:r>
          </a:p>
          <a:p>
            <a:pPr marL="1368425" lvl="1" indent="-609600" algn="just" eaLnBrk="1" hangingPunct="1">
              <a:lnSpc>
                <a:spcPct val="90000"/>
              </a:lnSpc>
            </a:pPr>
            <a:r>
              <a:rPr lang="zh-CN" altLang="en-US" sz="2800">
                <a:solidFill>
                  <a:schemeClr val="tx1"/>
                </a:solidFill>
              </a:rPr>
              <a:t>子程序的寄存器和共享变量传递参数</a:t>
            </a:r>
            <a:endParaRPr lang="zh-CN" altLang="en-US" sz="2800">
              <a:solidFill>
                <a:schemeClr val="tx1"/>
              </a:solidFill>
              <a:latin typeface="宋体" panose="02010600030101010101" pitchFamily="2" charset="-122"/>
            </a:endParaRPr>
          </a:p>
        </p:txBody>
      </p:sp>
      <p:grpSp>
        <p:nvGrpSpPr>
          <p:cNvPr id="120836" name="组合 228355">
            <a:extLst>
              <a:ext uri="{FF2B5EF4-FFF2-40B4-BE49-F238E27FC236}">
                <a16:creationId xmlns:a16="http://schemas.microsoft.com/office/drawing/2014/main" id="{C8A14E8A-4283-4384-8364-6D5855A42C9F}"/>
              </a:ext>
            </a:extLst>
          </p:cNvPr>
          <p:cNvGrpSpPr>
            <a:grpSpLocks/>
          </p:cNvGrpSpPr>
          <p:nvPr/>
        </p:nvGrpSpPr>
        <p:grpSpPr bwMode="auto">
          <a:xfrm>
            <a:off x="5543550" y="6313488"/>
            <a:ext cx="3276600" cy="211137"/>
            <a:chOff x="1824" y="2640"/>
            <a:chExt cx="2064" cy="133"/>
          </a:xfrm>
        </p:grpSpPr>
        <p:sp>
          <p:nvSpPr>
            <p:cNvPr id="120838" name="直接连接符 228356">
              <a:extLst>
                <a:ext uri="{FF2B5EF4-FFF2-40B4-BE49-F238E27FC236}">
                  <a16:creationId xmlns:a16="http://schemas.microsoft.com/office/drawing/2014/main" id="{0506A5D3-7A02-493B-833E-E487067B2EB2}"/>
                </a:ext>
              </a:extLst>
            </p:cNvPr>
            <p:cNvSpPr>
              <a:spLocks noChangeShapeType="1"/>
            </p:cNvSpPr>
            <p:nvPr/>
          </p:nvSpPr>
          <p:spPr bwMode="auto">
            <a:xfrm>
              <a:off x="1824" y="2711"/>
              <a:ext cx="2064"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39" name="矩形 228357">
              <a:extLst>
                <a:ext uri="{FF2B5EF4-FFF2-40B4-BE49-F238E27FC236}">
                  <a16:creationId xmlns:a16="http://schemas.microsoft.com/office/drawing/2014/main" id="{C3CE5FD4-A13D-4B33-BFB5-91623D8F4ED5}"/>
                </a:ext>
              </a:extLst>
            </p:cNvPr>
            <p:cNvSpPr>
              <a:spLocks noChangeArrowheads="1"/>
            </p:cNvSpPr>
            <p:nvPr/>
          </p:nvSpPr>
          <p:spPr bwMode="auto">
            <a:xfrm>
              <a:off x="2592" y="2640"/>
              <a:ext cx="133" cy="133"/>
            </a:xfrm>
            <a:prstGeom prst="rect">
              <a:avLst/>
            </a:prstGeom>
            <a:solidFill>
              <a:schemeClr val="accent2"/>
            </a:solidFill>
            <a:ln w="28575">
              <a:solidFill>
                <a:schemeClr val="hlink"/>
              </a:solidFill>
              <a:miter lim="800000"/>
              <a:headEnd/>
              <a:tailEnd/>
            </a:ln>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p>
          </p:txBody>
        </p:sp>
        <p:sp>
          <p:nvSpPr>
            <p:cNvPr id="120840" name="矩形 228358">
              <a:extLst>
                <a:ext uri="{FF2B5EF4-FFF2-40B4-BE49-F238E27FC236}">
                  <a16:creationId xmlns:a16="http://schemas.microsoft.com/office/drawing/2014/main" id="{10A57F93-DA36-48A0-9355-A05922305234}"/>
                </a:ext>
              </a:extLst>
            </p:cNvPr>
            <p:cNvSpPr>
              <a:spLocks noChangeArrowheads="1"/>
            </p:cNvSpPr>
            <p:nvPr/>
          </p:nvSpPr>
          <p:spPr bwMode="auto">
            <a:xfrm>
              <a:off x="2784" y="2640"/>
              <a:ext cx="133" cy="133"/>
            </a:xfrm>
            <a:prstGeom prst="rect">
              <a:avLst/>
            </a:prstGeom>
            <a:solidFill>
              <a:schemeClr val="bg2"/>
            </a:solidFill>
            <a:ln w="28575">
              <a:solidFill>
                <a:schemeClr val="hlink"/>
              </a:solidFill>
              <a:miter lim="800000"/>
              <a:headEnd/>
              <a:tailEnd/>
            </a:ln>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p>
          </p:txBody>
        </p:sp>
        <p:sp>
          <p:nvSpPr>
            <p:cNvPr id="120841" name="矩形 228359">
              <a:extLst>
                <a:ext uri="{FF2B5EF4-FFF2-40B4-BE49-F238E27FC236}">
                  <a16:creationId xmlns:a16="http://schemas.microsoft.com/office/drawing/2014/main" id="{70F9433A-1502-4694-AA0E-A1841154B967}"/>
                </a:ext>
              </a:extLst>
            </p:cNvPr>
            <p:cNvSpPr>
              <a:spLocks noChangeArrowheads="1"/>
            </p:cNvSpPr>
            <p:nvPr/>
          </p:nvSpPr>
          <p:spPr bwMode="auto">
            <a:xfrm>
              <a:off x="2976" y="2640"/>
              <a:ext cx="133" cy="133"/>
            </a:xfrm>
            <a:prstGeom prst="rect">
              <a:avLst/>
            </a:prstGeom>
            <a:solidFill>
              <a:schemeClr val="accent1"/>
            </a:solidFill>
            <a:ln w="28575">
              <a:solidFill>
                <a:schemeClr val="hlink"/>
              </a:solidFill>
              <a:miter lim="800000"/>
              <a:headEnd/>
              <a:tailEnd/>
            </a:ln>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p>
          </p:txBody>
        </p:sp>
      </p:grpSp>
      <p:pic>
        <p:nvPicPr>
          <p:cNvPr id="228361" name="图片 228360" descr="12">
            <a:hlinkClick r:id="" action="ppaction://hlinkshowjump?jump=endshow"/>
            <a:extLst>
              <a:ext uri="{FF2B5EF4-FFF2-40B4-BE49-F238E27FC236}">
                <a16:creationId xmlns:a16="http://schemas.microsoft.com/office/drawing/2014/main" id="{A995D096-D78D-44FE-AE6A-6F32CFD24F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4238" y="5734050"/>
            <a:ext cx="427037"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528" fill="hold" nodeType="clickEffect">
                                  <p:stCondLst>
                                    <p:cond delay="0"/>
                                  </p:stCondLst>
                                  <p:childTnLst>
                                    <p:set>
                                      <p:cBhvr>
                                        <p:cTn id="6" dur="1" fill="hold">
                                          <p:stCondLst>
                                            <p:cond delay="0"/>
                                          </p:stCondLst>
                                        </p:cTn>
                                        <p:tgtEl>
                                          <p:spTgt spid="228361"/>
                                        </p:tgtEl>
                                        <p:attrNameLst>
                                          <p:attrName>style.visibility</p:attrName>
                                        </p:attrNameLst>
                                      </p:cBhvr>
                                      <p:to>
                                        <p:strVal val="visible"/>
                                      </p:to>
                                    </p:set>
                                    <p:anim calcmode="lin" valueType="num">
                                      <p:cBhvr>
                                        <p:cTn id="7" dur="500" fill="hold"/>
                                        <p:tgtEl>
                                          <p:spTgt spid="228361"/>
                                        </p:tgtEl>
                                        <p:attrNameLst>
                                          <p:attrName>ppt_w</p:attrName>
                                        </p:attrNameLst>
                                      </p:cBhvr>
                                      <p:tavLst>
                                        <p:tav tm="0">
                                          <p:val>
                                            <p:fltVal val="0"/>
                                          </p:val>
                                        </p:tav>
                                        <p:tav tm="100000">
                                          <p:val>
                                            <p:strVal val="#ppt_w"/>
                                          </p:val>
                                        </p:tav>
                                      </p:tavLst>
                                    </p:anim>
                                    <p:anim calcmode="lin" valueType="num">
                                      <p:cBhvr>
                                        <p:cTn id="8" dur="500" fill="hold"/>
                                        <p:tgtEl>
                                          <p:spTgt spid="228361"/>
                                        </p:tgtEl>
                                        <p:attrNameLst>
                                          <p:attrName>ppt_h</p:attrName>
                                        </p:attrNameLst>
                                      </p:cBhvr>
                                      <p:tavLst>
                                        <p:tav tm="0">
                                          <p:val>
                                            <p:fltVal val="0"/>
                                          </p:val>
                                        </p:tav>
                                        <p:tav tm="100000">
                                          <p:val>
                                            <p:strVal val="#ppt_h"/>
                                          </p:val>
                                        </p:tav>
                                      </p:tavLst>
                                    </p:anim>
                                    <p:anim calcmode="lin" valueType="num">
                                      <p:cBhvr>
                                        <p:cTn id="9" dur="500" fill="hold"/>
                                        <p:tgtEl>
                                          <p:spTgt spid="228361"/>
                                        </p:tgtEl>
                                        <p:attrNameLst>
                                          <p:attrName>ppt_x</p:attrName>
                                        </p:attrNameLst>
                                      </p:cBhvr>
                                      <p:tavLst>
                                        <p:tav tm="0">
                                          <p:val>
                                            <p:fltVal val="0.5"/>
                                          </p:val>
                                        </p:tav>
                                        <p:tav tm="100000">
                                          <p:val>
                                            <p:strVal val="#ppt_x"/>
                                          </p:val>
                                        </p:tav>
                                      </p:tavLst>
                                    </p:anim>
                                    <p:anim calcmode="lin" valueType="num">
                                      <p:cBhvr>
                                        <p:cTn id="10" dur="500" fill="hold"/>
                                        <p:tgtEl>
                                          <p:spTgt spid="228361"/>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标题 267274">
            <a:extLst>
              <a:ext uri="{FF2B5EF4-FFF2-40B4-BE49-F238E27FC236}">
                <a16:creationId xmlns:a16="http://schemas.microsoft.com/office/drawing/2014/main" id="{489128BB-2C41-4C75-9E49-D6EE6BC5B333}"/>
              </a:ext>
            </a:extLst>
          </p:cNvPr>
          <p:cNvSpPr>
            <a:spLocks noGrp="1" noChangeArrowheads="1"/>
          </p:cNvSpPr>
          <p:nvPr>
            <p:ph type="title"/>
          </p:nvPr>
        </p:nvSpPr>
        <p:spPr/>
        <p:txBody>
          <a:bodyPr/>
          <a:lstStyle/>
          <a:p>
            <a:pPr eaLnBrk="1" hangingPunct="1"/>
            <a:r>
              <a:rPr lang="zh-CN" altLang="en-US"/>
              <a:t>本章作业</a:t>
            </a:r>
          </a:p>
        </p:txBody>
      </p:sp>
      <p:sp>
        <p:nvSpPr>
          <p:cNvPr id="121859" name="文本占位符 267275">
            <a:extLst>
              <a:ext uri="{FF2B5EF4-FFF2-40B4-BE49-F238E27FC236}">
                <a16:creationId xmlns:a16="http://schemas.microsoft.com/office/drawing/2014/main" id="{6A790943-334A-4A05-AD9B-7C2C1B7D5207}"/>
              </a:ext>
            </a:extLst>
          </p:cNvPr>
          <p:cNvSpPr>
            <a:spLocks noGrp="1" noChangeArrowheads="1"/>
          </p:cNvSpPr>
          <p:nvPr>
            <p:ph type="body" idx="1"/>
          </p:nvPr>
        </p:nvSpPr>
        <p:spPr>
          <a:xfrm>
            <a:off x="766763" y="1743075"/>
            <a:ext cx="7391400" cy="2438400"/>
          </a:xfrm>
        </p:spPr>
        <p:txBody>
          <a:bodyPr/>
          <a:lstStyle/>
          <a:p>
            <a:pPr eaLnBrk="1" hangingPunct="1">
              <a:lnSpc>
                <a:spcPct val="90000"/>
              </a:lnSpc>
            </a:pPr>
            <a:r>
              <a:rPr lang="en-US" altLang="zh-CN" sz="3200"/>
              <a:t>4.6</a:t>
            </a:r>
            <a:r>
              <a:rPr lang="zh-CN" altLang="en-US" sz="3200"/>
              <a:t>，</a:t>
            </a:r>
            <a:r>
              <a:rPr lang="en-US" altLang="zh-CN" sz="3200"/>
              <a:t>4.14</a:t>
            </a:r>
            <a:r>
              <a:rPr lang="zh-CN" altLang="en-US" sz="3200"/>
              <a:t>，</a:t>
            </a:r>
            <a:r>
              <a:rPr lang="en-US" altLang="zh-CN" sz="3200"/>
              <a:t>4.16</a:t>
            </a:r>
            <a:r>
              <a:rPr lang="zh-CN" altLang="en-US" sz="3200"/>
              <a:t>，</a:t>
            </a:r>
            <a:r>
              <a:rPr lang="en-US" altLang="zh-CN" sz="3200"/>
              <a:t>4.21</a:t>
            </a:r>
          </a:p>
          <a:p>
            <a:pPr eaLnBrk="1" hangingPunct="1">
              <a:lnSpc>
                <a:spcPct val="90000"/>
              </a:lnSpc>
            </a:pPr>
            <a:r>
              <a:rPr lang="en-US" altLang="zh-CN" sz="3200"/>
              <a:t>4.28</a:t>
            </a:r>
            <a:r>
              <a:rPr lang="zh-CN" altLang="en-US" sz="3200"/>
              <a:t>，</a:t>
            </a:r>
            <a:r>
              <a:rPr lang="en-US" altLang="zh-CN" sz="3200"/>
              <a:t>4.29</a:t>
            </a:r>
            <a:endParaRPr lang="zh-CN" altLang="en-US" sz="3200"/>
          </a:p>
        </p:txBody>
      </p:sp>
    </p:spTree>
  </p:cSld>
  <p:clrMapOvr>
    <a:masterClrMapping/>
  </p:clrMapOvr>
  <p:transition>
    <p:random/>
  </p:transition>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标题 238593">
            <a:extLst>
              <a:ext uri="{FF2B5EF4-FFF2-40B4-BE49-F238E27FC236}">
                <a16:creationId xmlns:a16="http://schemas.microsoft.com/office/drawing/2014/main" id="{F9E2CF47-DDD6-4A47-A909-942127454434}"/>
              </a:ext>
            </a:extLst>
          </p:cNvPr>
          <p:cNvSpPr>
            <a:spLocks noGrp="1" noChangeArrowheads="1"/>
          </p:cNvSpPr>
          <p:nvPr>
            <p:ph type="title"/>
          </p:nvPr>
        </p:nvSpPr>
        <p:spPr>
          <a:xfrm>
            <a:off x="381000" y="336550"/>
            <a:ext cx="3505200" cy="428625"/>
          </a:xfrm>
          <a:ln>
            <a:solidFill>
              <a:schemeClr val="folHlink"/>
            </a:solidFill>
            <a:miter lim="800000"/>
            <a:headEnd/>
            <a:tailEnd/>
          </a:ln>
        </p:spPr>
        <p:txBody>
          <a:bodyPr/>
          <a:lstStyle/>
          <a:p>
            <a:pPr eaLnBrk="1" hangingPunct="1"/>
            <a:r>
              <a:rPr lang="zh-CN" altLang="en-US" sz="2400">
                <a:latin typeface="黑体" panose="02010609060101010101" pitchFamily="49" charset="-122"/>
              </a:rPr>
              <a:t>例题 无符号数除以</a:t>
            </a:r>
            <a:r>
              <a:rPr lang="en-US" altLang="zh-CN" sz="2400">
                <a:latin typeface="黑体" panose="02010609060101010101" pitchFamily="49" charset="-122"/>
              </a:rPr>
              <a:t>2</a:t>
            </a:r>
            <a:endParaRPr lang="en-US" altLang="zh-CN"/>
          </a:p>
        </p:txBody>
      </p:sp>
      <p:sp>
        <p:nvSpPr>
          <p:cNvPr id="16387" name="文本占位符 238594">
            <a:extLst>
              <a:ext uri="{FF2B5EF4-FFF2-40B4-BE49-F238E27FC236}">
                <a16:creationId xmlns:a16="http://schemas.microsoft.com/office/drawing/2014/main" id="{E3FD6FC9-27CD-4F69-8B24-145B527FD044}"/>
              </a:ext>
            </a:extLst>
          </p:cNvPr>
          <p:cNvSpPr>
            <a:spLocks noGrp="1" noChangeArrowheads="1"/>
          </p:cNvSpPr>
          <p:nvPr>
            <p:ph type="body" idx="1"/>
          </p:nvPr>
        </p:nvSpPr>
        <p:spPr>
          <a:xfrm>
            <a:off x="685800" y="1066800"/>
            <a:ext cx="7924800" cy="5029200"/>
          </a:xfrm>
        </p:spPr>
        <p:txBody>
          <a:bodyPr/>
          <a:lstStyle/>
          <a:p>
            <a:pPr marL="0" indent="0" eaLnBrk="1" hangingPunct="1">
              <a:buFont typeface="Wingdings" panose="05000000000000000000" pitchFamily="2" charset="2"/>
              <a:buNone/>
              <a:tabLst>
                <a:tab pos="1052513" algn="l"/>
                <a:tab pos="3425825" algn="l"/>
              </a:tabLst>
            </a:pPr>
            <a:r>
              <a:rPr lang="zh-CN" altLang="en-US" sz="2800">
                <a:latin typeface="宋体" panose="02010600030101010101" pitchFamily="2" charset="-122"/>
              </a:rPr>
              <a:t>；将</a:t>
            </a:r>
            <a:r>
              <a:rPr lang="en-US" altLang="zh-CN" sz="2800">
                <a:latin typeface="宋体" panose="02010600030101010101" pitchFamily="2" charset="-122"/>
              </a:rPr>
              <a:t>AX</a:t>
            </a:r>
            <a:r>
              <a:rPr lang="zh-CN" altLang="en-US" sz="2800">
                <a:latin typeface="宋体" panose="02010600030101010101" pitchFamily="2" charset="-122"/>
              </a:rPr>
              <a:t>中存放的无符号数除以</a:t>
            </a:r>
            <a:r>
              <a:rPr lang="en-US" altLang="zh-CN" sz="2800">
                <a:latin typeface="宋体" panose="02010600030101010101" pitchFamily="2" charset="-122"/>
              </a:rPr>
              <a:t>2</a:t>
            </a:r>
            <a:r>
              <a:rPr lang="zh-CN" altLang="en-US" sz="2800">
                <a:latin typeface="宋体" panose="02010600030101010101" pitchFamily="2" charset="-122"/>
              </a:rPr>
              <a:t>，如果是奇数，则加</a:t>
            </a:r>
            <a:r>
              <a:rPr lang="en-US" altLang="zh-CN" sz="2800">
                <a:latin typeface="宋体" panose="02010600030101010101" pitchFamily="2" charset="-122"/>
              </a:rPr>
              <a:t>1</a:t>
            </a:r>
            <a:r>
              <a:rPr lang="zh-CN" altLang="en-US" sz="2800">
                <a:latin typeface="宋体" panose="02010600030101010101" pitchFamily="2" charset="-122"/>
              </a:rPr>
              <a:t>后除以</a:t>
            </a:r>
            <a:r>
              <a:rPr lang="en-US" altLang="zh-CN" sz="2800">
                <a:latin typeface="宋体" panose="02010600030101010101" pitchFamily="2" charset="-122"/>
              </a:rPr>
              <a:t>2</a:t>
            </a:r>
          </a:p>
          <a:p>
            <a:pPr marL="0" indent="0" eaLnBrk="1" hangingPunct="1">
              <a:buFont typeface="Wingdings" panose="05000000000000000000" pitchFamily="2" charset="2"/>
              <a:buNone/>
              <a:tabLst>
                <a:tab pos="1052513" algn="l"/>
                <a:tab pos="3425825" algn="l"/>
              </a:tabLst>
            </a:pPr>
            <a:r>
              <a:rPr lang="en-US" altLang="zh-CN" sz="2800">
                <a:solidFill>
                  <a:schemeClr val="accent2"/>
                </a:solidFill>
                <a:latin typeface="宋体" panose="02010600030101010101" pitchFamily="2" charset="-122"/>
              </a:rPr>
              <a:t>	test ax,01h	</a:t>
            </a:r>
            <a:r>
              <a:rPr lang="en-US" altLang="zh-CN" sz="2800">
                <a:latin typeface="宋体" panose="02010600030101010101" pitchFamily="2" charset="-122"/>
              </a:rPr>
              <a:t>;</a:t>
            </a:r>
            <a:r>
              <a:rPr lang="zh-CN" altLang="en-US" sz="2800">
                <a:latin typeface="宋体" panose="02010600030101010101" pitchFamily="2" charset="-122"/>
              </a:rPr>
              <a:t>测试</a:t>
            </a:r>
            <a:r>
              <a:rPr lang="en-US" altLang="zh-CN" sz="2800">
                <a:latin typeface="宋体" panose="02010600030101010101" pitchFamily="2" charset="-122"/>
              </a:rPr>
              <a:t>AX</a:t>
            </a:r>
            <a:r>
              <a:rPr lang="zh-CN" altLang="en-US" sz="2800">
                <a:latin typeface="宋体" panose="02010600030101010101" pitchFamily="2" charset="-122"/>
              </a:rPr>
              <a:t>最低位</a:t>
            </a:r>
          </a:p>
          <a:p>
            <a:pPr marL="0" indent="0" eaLnBrk="1" hangingPunct="1">
              <a:buFont typeface="Wingdings" panose="05000000000000000000" pitchFamily="2" charset="2"/>
              <a:buNone/>
              <a:tabLst>
                <a:tab pos="1052513" algn="l"/>
                <a:tab pos="3425825" algn="l"/>
              </a:tabLst>
            </a:pPr>
            <a:r>
              <a:rPr lang="zh-CN" altLang="en-US" sz="2800">
                <a:solidFill>
                  <a:schemeClr val="accent2"/>
                </a:solidFill>
                <a:latin typeface="宋体" panose="02010600030101010101" pitchFamily="2" charset="-122"/>
              </a:rPr>
              <a:t>	</a:t>
            </a:r>
            <a:r>
              <a:rPr lang="en-US" altLang="zh-CN" sz="2800">
                <a:solidFill>
                  <a:schemeClr val="tx2"/>
                </a:solidFill>
                <a:latin typeface="宋体" panose="02010600030101010101" pitchFamily="2" charset="-122"/>
              </a:rPr>
              <a:t>jz even</a:t>
            </a:r>
            <a:r>
              <a:rPr lang="en-US" altLang="zh-CN" sz="2800">
                <a:latin typeface="宋体" panose="02010600030101010101" pitchFamily="2" charset="-122"/>
              </a:rPr>
              <a:t>	;</a:t>
            </a:r>
            <a:r>
              <a:rPr lang="zh-CN" altLang="en-US" sz="2800">
                <a:latin typeface="宋体" panose="02010600030101010101" pitchFamily="2" charset="-122"/>
              </a:rPr>
              <a:t>最低位为</a:t>
            </a:r>
            <a:r>
              <a:rPr lang="en-US" altLang="zh-CN" sz="2800">
                <a:latin typeface="宋体" panose="02010600030101010101" pitchFamily="2" charset="-122"/>
              </a:rPr>
              <a:t>0</a:t>
            </a:r>
            <a:r>
              <a:rPr lang="zh-CN" altLang="en-US" sz="2800">
                <a:latin typeface="宋体" panose="02010600030101010101" pitchFamily="2" charset="-122"/>
              </a:rPr>
              <a:t>：</a:t>
            </a:r>
            <a:r>
              <a:rPr lang="en-US" altLang="zh-CN" sz="2800">
                <a:latin typeface="宋体" panose="02010600030101010101" pitchFamily="2" charset="-122"/>
              </a:rPr>
              <a:t>AX</a:t>
            </a:r>
            <a:r>
              <a:rPr lang="zh-CN" altLang="en-US" sz="2800">
                <a:latin typeface="宋体" panose="02010600030101010101" pitchFamily="2" charset="-122"/>
              </a:rPr>
              <a:t>为偶数</a:t>
            </a:r>
          </a:p>
          <a:p>
            <a:pPr marL="0" indent="0" eaLnBrk="1" hangingPunct="1">
              <a:buFont typeface="Wingdings" panose="05000000000000000000" pitchFamily="2" charset="2"/>
              <a:buNone/>
              <a:tabLst>
                <a:tab pos="1052513" algn="l"/>
                <a:tab pos="3425825" algn="l"/>
              </a:tabLst>
            </a:pPr>
            <a:r>
              <a:rPr lang="zh-CN" altLang="en-US" sz="2800">
                <a:latin typeface="宋体" panose="02010600030101010101" pitchFamily="2" charset="-122"/>
              </a:rPr>
              <a:t>	</a:t>
            </a:r>
            <a:r>
              <a:rPr lang="en-US" altLang="zh-CN" sz="2800">
                <a:solidFill>
                  <a:schemeClr val="accent2"/>
                </a:solidFill>
                <a:latin typeface="宋体" panose="02010600030101010101" pitchFamily="2" charset="-122"/>
              </a:rPr>
              <a:t>add ax,1</a:t>
            </a:r>
          </a:p>
          <a:p>
            <a:pPr marL="0" indent="0" eaLnBrk="1" hangingPunct="1">
              <a:buFont typeface="Wingdings" panose="05000000000000000000" pitchFamily="2" charset="2"/>
              <a:buNone/>
              <a:tabLst>
                <a:tab pos="1052513" algn="l"/>
                <a:tab pos="3425825" algn="l"/>
              </a:tabLst>
            </a:pPr>
            <a:r>
              <a:rPr lang="en-US" altLang="zh-CN" sz="2800">
                <a:latin typeface="宋体" panose="02010600030101010101" pitchFamily="2" charset="-122"/>
              </a:rPr>
              <a:t>	;</a:t>
            </a:r>
            <a:r>
              <a:rPr lang="zh-CN" altLang="en-US" sz="2800">
                <a:latin typeface="宋体" panose="02010600030101010101" pitchFamily="2" charset="-122"/>
              </a:rPr>
              <a:t>最低位为</a:t>
            </a:r>
            <a:r>
              <a:rPr lang="en-US" altLang="zh-CN" sz="2800">
                <a:latin typeface="宋体" panose="02010600030101010101" pitchFamily="2" charset="-122"/>
              </a:rPr>
              <a:t>1</a:t>
            </a:r>
            <a:r>
              <a:rPr lang="zh-CN" altLang="en-US" sz="2800">
                <a:latin typeface="宋体" panose="02010600030101010101" pitchFamily="2" charset="-122"/>
              </a:rPr>
              <a:t>：</a:t>
            </a:r>
            <a:r>
              <a:rPr lang="en-US" altLang="zh-CN" sz="2800">
                <a:latin typeface="宋体" panose="02010600030101010101" pitchFamily="2" charset="-122"/>
              </a:rPr>
              <a:t>AX</a:t>
            </a:r>
            <a:r>
              <a:rPr lang="zh-CN" altLang="en-US" sz="2800">
                <a:latin typeface="宋体" panose="02010600030101010101" pitchFamily="2" charset="-122"/>
              </a:rPr>
              <a:t>为奇数，需要加</a:t>
            </a:r>
            <a:r>
              <a:rPr lang="en-US" altLang="zh-CN" sz="2800">
                <a:latin typeface="宋体" panose="02010600030101010101" pitchFamily="2" charset="-122"/>
              </a:rPr>
              <a:t>1</a:t>
            </a:r>
          </a:p>
          <a:p>
            <a:pPr marL="0" indent="0" eaLnBrk="1" hangingPunct="1">
              <a:buFont typeface="Wingdings" panose="05000000000000000000" pitchFamily="2" charset="2"/>
              <a:buNone/>
              <a:tabLst>
                <a:tab pos="1052513" algn="l"/>
                <a:tab pos="3425825" algn="l"/>
              </a:tabLst>
            </a:pPr>
            <a:r>
              <a:rPr lang="en-US" altLang="zh-CN" sz="2800">
                <a:solidFill>
                  <a:schemeClr val="tx2"/>
                </a:solidFill>
                <a:latin typeface="宋体" panose="02010600030101010101" pitchFamily="2" charset="-122"/>
              </a:rPr>
              <a:t>even:	</a:t>
            </a:r>
            <a:r>
              <a:rPr lang="en-US" altLang="zh-CN" sz="2800">
                <a:solidFill>
                  <a:schemeClr val="accent2"/>
                </a:solidFill>
                <a:latin typeface="宋体" panose="02010600030101010101" pitchFamily="2" charset="-122"/>
              </a:rPr>
              <a:t>rcr ax,1</a:t>
            </a:r>
            <a:r>
              <a:rPr lang="en-US" altLang="zh-CN" sz="2800">
                <a:latin typeface="宋体" panose="02010600030101010101" pitchFamily="2" charset="-122"/>
              </a:rPr>
              <a:t>	;AX←AX÷2</a:t>
            </a:r>
          </a:p>
          <a:p>
            <a:pPr marL="0" indent="0" eaLnBrk="1" hangingPunct="1">
              <a:buFont typeface="Wingdings" panose="05000000000000000000" pitchFamily="2" charset="2"/>
              <a:buNone/>
              <a:tabLst>
                <a:tab pos="1052513" algn="l"/>
                <a:tab pos="3425825" algn="l"/>
              </a:tabLst>
            </a:pPr>
            <a:r>
              <a:rPr lang="en-US" altLang="zh-CN" sz="2800">
                <a:latin typeface="宋体" panose="02010600030101010101" pitchFamily="2" charset="-122"/>
              </a:rPr>
              <a:t>	;</a:t>
            </a:r>
            <a:r>
              <a:rPr lang="zh-CN" altLang="en-US" sz="2800">
                <a:solidFill>
                  <a:srgbClr val="FF0000"/>
                </a:solidFill>
                <a:latin typeface="宋体" panose="02010600030101010101" pitchFamily="2" charset="-122"/>
              </a:rPr>
              <a:t>如果采用</a:t>
            </a:r>
            <a:r>
              <a:rPr lang="en-US" altLang="zh-CN" sz="2800">
                <a:solidFill>
                  <a:srgbClr val="FF0000"/>
                </a:solidFill>
                <a:latin typeface="宋体" panose="02010600030101010101" pitchFamily="2" charset="-122"/>
              </a:rPr>
              <a:t>SHR</a:t>
            </a:r>
            <a:r>
              <a:rPr lang="zh-CN" altLang="en-US" sz="2800">
                <a:solidFill>
                  <a:srgbClr val="FF0000"/>
                </a:solidFill>
                <a:latin typeface="宋体" panose="02010600030101010101" pitchFamily="2" charset="-122"/>
              </a:rPr>
              <a:t>指令，则不能处理</a:t>
            </a:r>
            <a:r>
              <a:rPr lang="en-US" altLang="zh-CN" sz="2800">
                <a:solidFill>
                  <a:srgbClr val="FF0000"/>
                </a:solidFill>
                <a:latin typeface="宋体" panose="02010600030101010101" pitchFamily="2" charset="-122"/>
              </a:rPr>
              <a:t>AX</a:t>
            </a:r>
            <a:r>
              <a:rPr lang="zh-CN" altLang="en-US" sz="2800">
                <a:solidFill>
                  <a:srgbClr val="FF0000"/>
                </a:solidFill>
                <a:latin typeface="宋体" panose="02010600030101010101" pitchFamily="2" charset="-122"/>
              </a:rPr>
              <a:t>＝</a:t>
            </a:r>
            <a:r>
              <a:rPr lang="en-US" altLang="zh-CN" sz="2800">
                <a:solidFill>
                  <a:srgbClr val="FF0000"/>
                </a:solidFill>
                <a:latin typeface="宋体" panose="02010600030101010101" pitchFamily="2" charset="-122"/>
              </a:rPr>
              <a:t>FFFFH</a:t>
            </a:r>
            <a:r>
              <a:rPr lang="zh-CN" altLang="en-US" sz="2800">
                <a:solidFill>
                  <a:srgbClr val="FF0000"/>
                </a:solidFill>
                <a:latin typeface="宋体" panose="02010600030101010101" pitchFamily="2" charset="-122"/>
              </a:rPr>
              <a:t>的特殊情况，因为 </a:t>
            </a:r>
            <a:r>
              <a:rPr lang="en-US" altLang="zh-CN" sz="2800">
                <a:solidFill>
                  <a:srgbClr val="FF0000"/>
                </a:solidFill>
                <a:latin typeface="宋体" panose="02010600030101010101" pitchFamily="2" charset="-122"/>
              </a:rPr>
              <a:t>FFFFH+1=10000H</a:t>
            </a:r>
            <a:r>
              <a:rPr lang="zh-CN" altLang="en-US" sz="2800">
                <a:solidFill>
                  <a:srgbClr val="FF0000"/>
                </a:solidFill>
                <a:latin typeface="宋体" panose="02010600030101010101" pitchFamily="2" charset="-122"/>
              </a:rPr>
              <a:t>，此时</a:t>
            </a:r>
            <a:r>
              <a:rPr lang="en-US" altLang="zh-CN" sz="2800">
                <a:solidFill>
                  <a:srgbClr val="FF0000"/>
                </a:solidFill>
                <a:latin typeface="宋体" panose="02010600030101010101" pitchFamily="2" charset="-122"/>
              </a:rPr>
              <a:t>CF=1</a:t>
            </a:r>
            <a:endParaRPr lang="zh-CN" altLang="en-US" sz="2800">
              <a:solidFill>
                <a:srgbClr val="FF0000"/>
              </a:solidFill>
              <a:latin typeface="宋体" panose="02010600030101010101" pitchFamily="2" charset="-122"/>
            </a:endParaRPr>
          </a:p>
        </p:txBody>
      </p:sp>
      <p:grpSp>
        <p:nvGrpSpPr>
          <p:cNvPr id="238596" name="组合 238595">
            <a:extLst>
              <a:ext uri="{FF2B5EF4-FFF2-40B4-BE49-F238E27FC236}">
                <a16:creationId xmlns:a16="http://schemas.microsoft.com/office/drawing/2014/main" id="{968BF38B-E1BB-4FAB-8322-1F3A4F1412C6}"/>
              </a:ext>
            </a:extLst>
          </p:cNvPr>
          <p:cNvGrpSpPr>
            <a:grpSpLocks/>
          </p:cNvGrpSpPr>
          <p:nvPr/>
        </p:nvGrpSpPr>
        <p:grpSpPr bwMode="auto">
          <a:xfrm>
            <a:off x="177800" y="230188"/>
            <a:ext cx="203200" cy="6503987"/>
            <a:chOff x="112" y="145"/>
            <a:chExt cx="128" cy="4097"/>
          </a:xfrm>
        </p:grpSpPr>
        <p:sp>
          <p:nvSpPr>
            <p:cNvPr id="16398" name="矩形 238596">
              <a:extLst>
                <a:ext uri="{FF2B5EF4-FFF2-40B4-BE49-F238E27FC236}">
                  <a16:creationId xmlns:a16="http://schemas.microsoft.com/office/drawing/2014/main" id="{A7484480-B527-4B32-AD93-892C72410C72}"/>
                </a:ext>
              </a:extLst>
            </p:cNvPr>
            <p:cNvSpPr>
              <a:spLocks noChangeArrowheads="1"/>
            </p:cNvSpPr>
            <p:nvPr/>
          </p:nvSpPr>
          <p:spPr bwMode="auto">
            <a:xfrm flipH="1">
              <a:off x="192" y="162"/>
              <a:ext cx="48" cy="4080"/>
            </a:xfrm>
            <a:prstGeom prst="rect">
              <a:avLst/>
            </a:prstGeom>
            <a:gradFill rotWithShape="0">
              <a:gsLst>
                <a:gs pos="0">
                  <a:schemeClr val="bg1"/>
                </a:gs>
                <a:gs pos="100000">
                  <a:schemeClr val="fo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399" name="矩形 238597">
              <a:extLst>
                <a:ext uri="{FF2B5EF4-FFF2-40B4-BE49-F238E27FC236}">
                  <a16:creationId xmlns:a16="http://schemas.microsoft.com/office/drawing/2014/main" id="{2F17ABC4-2DA0-4078-A4A5-6C6CA2E7D69C}"/>
                </a:ext>
              </a:extLst>
            </p:cNvPr>
            <p:cNvSpPr>
              <a:spLocks noChangeArrowheads="1"/>
            </p:cNvSpPr>
            <p:nvPr/>
          </p:nvSpPr>
          <p:spPr bwMode="auto">
            <a:xfrm>
              <a:off x="112" y="145"/>
              <a:ext cx="48" cy="3941"/>
            </a:xfrm>
            <a:prstGeom prst="rect">
              <a:avLst/>
            </a:prstGeom>
            <a:gradFill rotWithShape="0">
              <a:gsLst>
                <a:gs pos="0">
                  <a:schemeClr val="bg1"/>
                </a:gs>
                <a:gs pos="100000">
                  <a:schemeClr va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latin typeface="Times New Roman" panose="02020603050405020304" pitchFamily="18" charset="0"/>
              </a:endParaRPr>
            </a:p>
          </p:txBody>
        </p:sp>
      </p:grpSp>
      <p:grpSp>
        <p:nvGrpSpPr>
          <p:cNvPr id="238599" name="组合 238598">
            <a:extLst>
              <a:ext uri="{FF2B5EF4-FFF2-40B4-BE49-F238E27FC236}">
                <a16:creationId xmlns:a16="http://schemas.microsoft.com/office/drawing/2014/main" id="{1043BB4C-AD61-43EE-823C-36C8FC05EF2B}"/>
              </a:ext>
            </a:extLst>
          </p:cNvPr>
          <p:cNvGrpSpPr>
            <a:grpSpLocks/>
          </p:cNvGrpSpPr>
          <p:nvPr/>
        </p:nvGrpSpPr>
        <p:grpSpPr bwMode="auto">
          <a:xfrm>
            <a:off x="8793163" y="220663"/>
            <a:ext cx="198437" cy="6408737"/>
            <a:chOff x="5539" y="139"/>
            <a:chExt cx="125" cy="4037"/>
          </a:xfrm>
        </p:grpSpPr>
        <p:sp>
          <p:nvSpPr>
            <p:cNvPr id="16396" name="矩形 238599">
              <a:extLst>
                <a:ext uri="{FF2B5EF4-FFF2-40B4-BE49-F238E27FC236}">
                  <a16:creationId xmlns:a16="http://schemas.microsoft.com/office/drawing/2014/main" id="{9337ABC1-9F1F-46C7-8F7C-EC998FDB8EA6}"/>
                </a:ext>
              </a:extLst>
            </p:cNvPr>
            <p:cNvSpPr>
              <a:spLocks noChangeArrowheads="1"/>
            </p:cNvSpPr>
            <p:nvPr/>
          </p:nvSpPr>
          <p:spPr bwMode="auto">
            <a:xfrm rot="10800000" flipH="1" flipV="1">
              <a:off x="5621" y="139"/>
              <a:ext cx="43" cy="3989"/>
            </a:xfrm>
            <a:prstGeom prst="rect">
              <a:avLst/>
            </a:pr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397" name="矩形 238600">
              <a:extLst>
                <a:ext uri="{FF2B5EF4-FFF2-40B4-BE49-F238E27FC236}">
                  <a16:creationId xmlns:a16="http://schemas.microsoft.com/office/drawing/2014/main" id="{54ACD903-F3A6-4214-AE3F-FFFDD67069E7}"/>
                </a:ext>
              </a:extLst>
            </p:cNvPr>
            <p:cNvSpPr>
              <a:spLocks noChangeArrowheads="1"/>
            </p:cNvSpPr>
            <p:nvPr/>
          </p:nvSpPr>
          <p:spPr bwMode="auto">
            <a:xfrm rot="10800000" flipV="1">
              <a:off x="5539" y="240"/>
              <a:ext cx="49" cy="3936"/>
            </a:xfrm>
            <a:prstGeom prst="rect">
              <a:avLst/>
            </a:pr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38602" name="组合 238601">
            <a:extLst>
              <a:ext uri="{FF2B5EF4-FFF2-40B4-BE49-F238E27FC236}">
                <a16:creationId xmlns:a16="http://schemas.microsoft.com/office/drawing/2014/main" id="{D9B09E23-7666-4F84-BC6C-CF5D9CED07B2}"/>
              </a:ext>
            </a:extLst>
          </p:cNvPr>
          <p:cNvGrpSpPr>
            <a:grpSpLocks/>
          </p:cNvGrpSpPr>
          <p:nvPr/>
        </p:nvGrpSpPr>
        <p:grpSpPr bwMode="auto">
          <a:xfrm>
            <a:off x="412750" y="6477000"/>
            <a:ext cx="8686800" cy="228600"/>
            <a:chOff x="260" y="4080"/>
            <a:chExt cx="5472" cy="144"/>
          </a:xfrm>
        </p:grpSpPr>
        <p:sp>
          <p:nvSpPr>
            <p:cNvPr id="16394" name="矩形 238602">
              <a:extLst>
                <a:ext uri="{FF2B5EF4-FFF2-40B4-BE49-F238E27FC236}">
                  <a16:creationId xmlns:a16="http://schemas.microsoft.com/office/drawing/2014/main" id="{F2240271-9FCF-4905-A2C3-B33E55702D45}"/>
                </a:ext>
              </a:extLst>
            </p:cNvPr>
            <p:cNvSpPr>
              <a:spLocks noChangeArrowheads="1"/>
            </p:cNvSpPr>
            <p:nvPr/>
          </p:nvSpPr>
          <p:spPr bwMode="auto">
            <a:xfrm rot="5400000" flipV="1">
              <a:off x="2972" y="1368"/>
              <a:ext cx="48" cy="5472"/>
            </a:xfrm>
            <a:prstGeom prst="rect">
              <a:avLst/>
            </a:prstGeom>
            <a:gradFill rotWithShape="0">
              <a:gsLst>
                <a:gs pos="0">
                  <a:schemeClr val="bg1"/>
                </a:gs>
                <a:gs pos="100000">
                  <a:schemeClr val="accent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395" name="矩形 238603">
              <a:extLst>
                <a:ext uri="{FF2B5EF4-FFF2-40B4-BE49-F238E27FC236}">
                  <a16:creationId xmlns:a16="http://schemas.microsoft.com/office/drawing/2014/main" id="{F738C5FC-B106-4CDF-B3FE-48500414736A}"/>
                </a:ext>
              </a:extLst>
            </p:cNvPr>
            <p:cNvSpPr>
              <a:spLocks noChangeArrowheads="1"/>
            </p:cNvSpPr>
            <p:nvPr/>
          </p:nvSpPr>
          <p:spPr bwMode="auto">
            <a:xfrm rot="5400000" flipV="1">
              <a:off x="2913" y="1521"/>
              <a:ext cx="48" cy="5355"/>
            </a:xfrm>
            <a:prstGeom prst="rect">
              <a:avLst/>
            </a:prstGeom>
            <a:gradFill rotWithShape="0">
              <a:gsLst>
                <a:gs pos="0">
                  <a:schemeClr val="bg1"/>
                </a:gs>
                <a:gs pos="100000">
                  <a:schemeClr val="hlink"/>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38605" name="组合 238604">
            <a:extLst>
              <a:ext uri="{FF2B5EF4-FFF2-40B4-BE49-F238E27FC236}">
                <a16:creationId xmlns:a16="http://schemas.microsoft.com/office/drawing/2014/main" id="{AA57B86B-3DCA-4F1E-8A85-63AF0A71D430}"/>
              </a:ext>
            </a:extLst>
          </p:cNvPr>
          <p:cNvGrpSpPr>
            <a:grpSpLocks/>
          </p:cNvGrpSpPr>
          <p:nvPr/>
        </p:nvGrpSpPr>
        <p:grpSpPr bwMode="auto">
          <a:xfrm>
            <a:off x="76200" y="176213"/>
            <a:ext cx="8745538" cy="161925"/>
            <a:chOff x="48" y="111"/>
            <a:chExt cx="5509" cy="102"/>
          </a:xfrm>
        </p:grpSpPr>
        <p:sp>
          <p:nvSpPr>
            <p:cNvPr id="16392" name="矩形 238605">
              <a:extLst>
                <a:ext uri="{FF2B5EF4-FFF2-40B4-BE49-F238E27FC236}">
                  <a16:creationId xmlns:a16="http://schemas.microsoft.com/office/drawing/2014/main" id="{1911C060-49AE-498F-9B48-5604F9E6D151}"/>
                </a:ext>
              </a:extLst>
            </p:cNvPr>
            <p:cNvSpPr>
              <a:spLocks noChangeArrowheads="1"/>
            </p:cNvSpPr>
            <p:nvPr/>
          </p:nvSpPr>
          <p:spPr bwMode="auto">
            <a:xfrm rot="5400000" flipV="1">
              <a:off x="2852" y="-2492"/>
              <a:ext cx="37" cy="5371"/>
            </a:xfrm>
            <a:prstGeom prst="rect">
              <a:avLst/>
            </a:prstGeom>
            <a:gradFill rotWithShape="0">
              <a:gsLst>
                <a:gs pos="0">
                  <a:schemeClr va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393" name="矩形 238606">
              <a:extLst>
                <a:ext uri="{FF2B5EF4-FFF2-40B4-BE49-F238E27FC236}">
                  <a16:creationId xmlns:a16="http://schemas.microsoft.com/office/drawing/2014/main" id="{CA0F94BF-D6E3-4BEC-A3B6-617BCBF623B7}"/>
                </a:ext>
              </a:extLst>
            </p:cNvPr>
            <p:cNvSpPr>
              <a:spLocks noChangeArrowheads="1"/>
            </p:cNvSpPr>
            <p:nvPr/>
          </p:nvSpPr>
          <p:spPr bwMode="auto">
            <a:xfrm rot="5400000" flipV="1">
              <a:off x="2783" y="-2625"/>
              <a:ext cx="38" cy="5509"/>
            </a:xfrm>
            <a:prstGeom prst="rect">
              <a:avLst/>
            </a:prstGeom>
            <a:gradFill rotWithShape="0">
              <a:gsLst>
                <a:gs pos="0">
                  <a:schemeClr val="accent1"/>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afterEffect">
                                  <p:stCondLst>
                                    <p:cond delay="0"/>
                                  </p:stCondLst>
                                  <p:childTnLst>
                                    <p:set>
                                      <p:cBhvr>
                                        <p:cTn id="6" dur="1" fill="hold">
                                          <p:stCondLst>
                                            <p:cond delay="0"/>
                                          </p:stCondLst>
                                        </p:cTn>
                                        <p:tgtEl>
                                          <p:spTgt spid="238596"/>
                                        </p:tgtEl>
                                        <p:attrNameLst>
                                          <p:attrName>style.visibility</p:attrName>
                                        </p:attrNameLst>
                                      </p:cBhvr>
                                      <p:to>
                                        <p:strVal val="visible"/>
                                      </p:to>
                                    </p:set>
                                    <p:anim calcmode="lin" valueType="num">
                                      <p:cBhvr additive="base">
                                        <p:cTn id="7" dur="500" fill="hold"/>
                                        <p:tgtEl>
                                          <p:spTgt spid="238596"/>
                                        </p:tgtEl>
                                        <p:attrNameLst>
                                          <p:attrName>ppt_x</p:attrName>
                                        </p:attrNameLst>
                                      </p:cBhvr>
                                      <p:tavLst>
                                        <p:tav tm="0">
                                          <p:val>
                                            <p:strVal val="#ppt_x"/>
                                          </p:val>
                                        </p:tav>
                                        <p:tav tm="100000">
                                          <p:val>
                                            <p:strVal val="#ppt_x"/>
                                          </p:val>
                                        </p:tav>
                                      </p:tavLst>
                                    </p:anim>
                                    <p:anim calcmode="lin" valueType="num">
                                      <p:cBhvr additive="base">
                                        <p:cTn id="8" dur="500" fill="hold"/>
                                        <p:tgtEl>
                                          <p:spTgt spid="238596"/>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238602"/>
                                        </p:tgtEl>
                                        <p:attrNameLst>
                                          <p:attrName>style.visibility</p:attrName>
                                        </p:attrNameLst>
                                      </p:cBhvr>
                                      <p:to>
                                        <p:strVal val="visible"/>
                                      </p:to>
                                    </p:set>
                                    <p:anim calcmode="lin" valueType="num">
                                      <p:cBhvr additive="base">
                                        <p:cTn id="12" dur="500" fill="hold"/>
                                        <p:tgtEl>
                                          <p:spTgt spid="238602"/>
                                        </p:tgtEl>
                                        <p:attrNameLst>
                                          <p:attrName>ppt_x</p:attrName>
                                        </p:attrNameLst>
                                      </p:cBhvr>
                                      <p:tavLst>
                                        <p:tav tm="0">
                                          <p:val>
                                            <p:strVal val="0-#ppt_w/2"/>
                                          </p:val>
                                        </p:tav>
                                        <p:tav tm="100000">
                                          <p:val>
                                            <p:strVal val="#ppt_x"/>
                                          </p:val>
                                        </p:tav>
                                      </p:tavLst>
                                    </p:anim>
                                    <p:anim calcmode="lin" valueType="num">
                                      <p:cBhvr additive="base">
                                        <p:cTn id="13" dur="500" fill="hold"/>
                                        <p:tgtEl>
                                          <p:spTgt spid="238602"/>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4" fill="hold" nodeType="afterEffect">
                                  <p:stCondLst>
                                    <p:cond delay="0"/>
                                  </p:stCondLst>
                                  <p:childTnLst>
                                    <p:set>
                                      <p:cBhvr>
                                        <p:cTn id="16" dur="1" fill="hold">
                                          <p:stCondLst>
                                            <p:cond delay="0"/>
                                          </p:stCondLst>
                                        </p:cTn>
                                        <p:tgtEl>
                                          <p:spTgt spid="238599"/>
                                        </p:tgtEl>
                                        <p:attrNameLst>
                                          <p:attrName>style.visibility</p:attrName>
                                        </p:attrNameLst>
                                      </p:cBhvr>
                                      <p:to>
                                        <p:strVal val="visible"/>
                                      </p:to>
                                    </p:set>
                                    <p:anim calcmode="lin" valueType="num">
                                      <p:cBhvr additive="base">
                                        <p:cTn id="17" dur="500" fill="hold"/>
                                        <p:tgtEl>
                                          <p:spTgt spid="238599"/>
                                        </p:tgtEl>
                                        <p:attrNameLst>
                                          <p:attrName>ppt_x</p:attrName>
                                        </p:attrNameLst>
                                      </p:cBhvr>
                                      <p:tavLst>
                                        <p:tav tm="0">
                                          <p:val>
                                            <p:strVal val="#ppt_x"/>
                                          </p:val>
                                        </p:tav>
                                        <p:tav tm="100000">
                                          <p:val>
                                            <p:strVal val="#ppt_x"/>
                                          </p:val>
                                        </p:tav>
                                      </p:tavLst>
                                    </p:anim>
                                    <p:anim calcmode="lin" valueType="num">
                                      <p:cBhvr additive="base">
                                        <p:cTn id="18" dur="500" fill="hold"/>
                                        <p:tgtEl>
                                          <p:spTgt spid="238599"/>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2" fill="hold" nodeType="afterEffect">
                                  <p:stCondLst>
                                    <p:cond delay="0"/>
                                  </p:stCondLst>
                                  <p:childTnLst>
                                    <p:set>
                                      <p:cBhvr>
                                        <p:cTn id="21" dur="1" fill="hold">
                                          <p:stCondLst>
                                            <p:cond delay="0"/>
                                          </p:stCondLst>
                                        </p:cTn>
                                        <p:tgtEl>
                                          <p:spTgt spid="238605"/>
                                        </p:tgtEl>
                                        <p:attrNameLst>
                                          <p:attrName>style.visibility</p:attrName>
                                        </p:attrNameLst>
                                      </p:cBhvr>
                                      <p:to>
                                        <p:strVal val="visible"/>
                                      </p:to>
                                    </p:set>
                                    <p:anim calcmode="lin" valueType="num">
                                      <p:cBhvr additive="base">
                                        <p:cTn id="22" dur="500" fill="hold"/>
                                        <p:tgtEl>
                                          <p:spTgt spid="238605"/>
                                        </p:tgtEl>
                                        <p:attrNameLst>
                                          <p:attrName>ppt_x</p:attrName>
                                        </p:attrNameLst>
                                      </p:cBhvr>
                                      <p:tavLst>
                                        <p:tav tm="0">
                                          <p:val>
                                            <p:strVal val="1+#ppt_w/2"/>
                                          </p:val>
                                        </p:tav>
                                        <p:tav tm="100000">
                                          <p:val>
                                            <p:strVal val="#ppt_x"/>
                                          </p:val>
                                        </p:tav>
                                      </p:tavLst>
                                    </p:anim>
                                    <p:anim calcmode="lin" valueType="num">
                                      <p:cBhvr additive="base">
                                        <p:cTn id="23" dur="500" fill="hold"/>
                                        <p:tgtEl>
                                          <p:spTgt spid="23860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片 240652" descr="hy04_01">
            <a:extLst>
              <a:ext uri="{FF2B5EF4-FFF2-40B4-BE49-F238E27FC236}">
                <a16:creationId xmlns:a16="http://schemas.microsoft.com/office/drawing/2014/main" id="{42C1EE89-BADA-47A4-9790-CB19DC6A52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9271" t="4895" b="9737"/>
          <a:stretch>
            <a:fillRect/>
          </a:stretch>
        </p:blipFill>
        <p:spPr bwMode="auto">
          <a:xfrm>
            <a:off x="4427538" y="981075"/>
            <a:ext cx="4237037" cy="539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标题 240641">
            <a:extLst>
              <a:ext uri="{FF2B5EF4-FFF2-40B4-BE49-F238E27FC236}">
                <a16:creationId xmlns:a16="http://schemas.microsoft.com/office/drawing/2014/main" id="{49935E28-165A-495D-A04D-1BA92B0DBB13}"/>
              </a:ext>
            </a:extLst>
          </p:cNvPr>
          <p:cNvSpPr>
            <a:spLocks noGrp="1" noChangeArrowheads="1"/>
          </p:cNvSpPr>
          <p:nvPr>
            <p:ph type="title"/>
          </p:nvPr>
        </p:nvSpPr>
        <p:spPr/>
        <p:txBody>
          <a:bodyPr/>
          <a:lstStyle/>
          <a:p>
            <a:pPr eaLnBrk="1" hangingPunct="1"/>
            <a:r>
              <a:rPr lang="zh-CN" altLang="en-US"/>
              <a:t>双分支程序设计</a:t>
            </a:r>
          </a:p>
        </p:txBody>
      </p:sp>
      <p:sp>
        <p:nvSpPr>
          <p:cNvPr id="17412" name="文本占位符 240642">
            <a:extLst>
              <a:ext uri="{FF2B5EF4-FFF2-40B4-BE49-F238E27FC236}">
                <a16:creationId xmlns:a16="http://schemas.microsoft.com/office/drawing/2014/main" id="{12735C8C-7A86-4B8B-A9F2-B1243DB746F3}"/>
              </a:ext>
            </a:extLst>
          </p:cNvPr>
          <p:cNvSpPr>
            <a:spLocks noGrp="1" noChangeArrowheads="1"/>
          </p:cNvSpPr>
          <p:nvPr>
            <p:ph type="body" idx="1"/>
          </p:nvPr>
        </p:nvSpPr>
        <p:spPr>
          <a:xfrm>
            <a:off x="468313" y="1196975"/>
            <a:ext cx="4038600" cy="4724400"/>
          </a:xfrm>
        </p:spPr>
        <p:txBody>
          <a:bodyPr/>
          <a:lstStyle/>
          <a:p>
            <a:pPr marL="0" indent="0" eaLnBrk="1" hangingPunct="1">
              <a:lnSpc>
                <a:spcPct val="110000"/>
              </a:lnSpc>
            </a:pPr>
            <a:r>
              <a:rPr lang="zh-CN" altLang="en-US" sz="3200"/>
              <a:t>条件成立跳转执行第</a:t>
            </a:r>
            <a:r>
              <a:rPr lang="en-US" altLang="zh-CN" sz="3200"/>
              <a:t>2</a:t>
            </a:r>
            <a:r>
              <a:rPr lang="zh-CN" altLang="en-US" sz="3200"/>
              <a:t>个分支语句体，否则顺序执行第</a:t>
            </a:r>
            <a:r>
              <a:rPr lang="en-US" altLang="zh-CN" sz="3200"/>
              <a:t>1</a:t>
            </a:r>
            <a:r>
              <a:rPr lang="zh-CN" altLang="en-US" sz="3200"/>
              <a:t>个分支语句体。注意第</a:t>
            </a:r>
            <a:r>
              <a:rPr lang="en-US" altLang="zh-CN" sz="3200"/>
              <a:t>1</a:t>
            </a:r>
            <a:r>
              <a:rPr lang="zh-CN" altLang="en-US" sz="3200"/>
              <a:t>个分支体后一定要有一个</a:t>
            </a:r>
            <a:r>
              <a:rPr lang="en-US" altLang="zh-CN" sz="3200"/>
              <a:t>JMP</a:t>
            </a:r>
            <a:r>
              <a:rPr lang="zh-CN" altLang="en-US" sz="3200"/>
              <a:t>指令跳到第</a:t>
            </a:r>
            <a:r>
              <a:rPr lang="en-US" altLang="zh-CN" sz="3200"/>
              <a:t>2</a:t>
            </a:r>
            <a:r>
              <a:rPr lang="zh-CN" altLang="en-US" sz="3200"/>
              <a:t>个分支体后</a:t>
            </a:r>
          </a:p>
        </p:txBody>
      </p:sp>
    </p:spTree>
  </p:cSld>
  <p:clrMapOvr>
    <a:masterClrMapping/>
  </p:clrMapOvr>
  <p:transition>
    <p:random/>
  </p:transition>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标题 239617">
            <a:extLst>
              <a:ext uri="{FF2B5EF4-FFF2-40B4-BE49-F238E27FC236}">
                <a16:creationId xmlns:a16="http://schemas.microsoft.com/office/drawing/2014/main" id="{3026EBFA-1115-4113-8FA2-5A2E35B61875}"/>
              </a:ext>
            </a:extLst>
          </p:cNvPr>
          <p:cNvSpPr>
            <a:spLocks noGrp="1" noChangeArrowheads="1"/>
          </p:cNvSpPr>
          <p:nvPr>
            <p:ph type="title"/>
          </p:nvPr>
        </p:nvSpPr>
        <p:spPr>
          <a:xfrm>
            <a:off x="381000" y="336550"/>
            <a:ext cx="3254375" cy="428625"/>
          </a:xfrm>
          <a:ln>
            <a:solidFill>
              <a:schemeClr val="folHlink"/>
            </a:solidFill>
            <a:miter lim="800000"/>
            <a:headEnd/>
            <a:tailEnd/>
          </a:ln>
        </p:spPr>
        <p:txBody>
          <a:bodyPr/>
          <a:lstStyle/>
          <a:p>
            <a:pPr eaLnBrk="1" hangingPunct="1"/>
            <a:r>
              <a:rPr lang="zh-CN" altLang="en-US" sz="2400">
                <a:latin typeface="黑体" panose="02010609060101010101" pitchFamily="49" charset="-122"/>
              </a:rPr>
              <a:t>例题 显示</a:t>
            </a:r>
            <a:r>
              <a:rPr lang="en-US" altLang="zh-CN" sz="2400">
                <a:latin typeface="黑体" panose="02010609060101010101" pitchFamily="49" charset="-122"/>
              </a:rPr>
              <a:t>BX</a:t>
            </a:r>
            <a:r>
              <a:rPr lang="zh-CN" altLang="en-US" sz="2400">
                <a:latin typeface="黑体" panose="02010609060101010101" pitchFamily="49" charset="-122"/>
              </a:rPr>
              <a:t>最高位</a:t>
            </a:r>
            <a:endParaRPr lang="en-US" altLang="zh-CN" sz="2400">
              <a:latin typeface="黑体" panose="02010609060101010101" pitchFamily="49" charset="-122"/>
            </a:endParaRPr>
          </a:p>
        </p:txBody>
      </p:sp>
      <p:sp>
        <p:nvSpPr>
          <p:cNvPr id="18435" name="文本占位符 239618">
            <a:extLst>
              <a:ext uri="{FF2B5EF4-FFF2-40B4-BE49-F238E27FC236}">
                <a16:creationId xmlns:a16="http://schemas.microsoft.com/office/drawing/2014/main" id="{CB38F363-F19A-4EC8-A191-FBDAA24DB276}"/>
              </a:ext>
            </a:extLst>
          </p:cNvPr>
          <p:cNvSpPr>
            <a:spLocks noGrp="1" noChangeArrowheads="1"/>
          </p:cNvSpPr>
          <p:nvPr>
            <p:ph type="body" idx="1"/>
          </p:nvPr>
        </p:nvSpPr>
        <p:spPr>
          <a:xfrm>
            <a:off x="762000" y="1295400"/>
            <a:ext cx="7924800" cy="4221163"/>
          </a:xfrm>
        </p:spPr>
        <p:txBody>
          <a:bodyPr/>
          <a:lstStyle/>
          <a:p>
            <a:pPr marL="0" indent="0" eaLnBrk="1" hangingPunct="1">
              <a:buFont typeface="Wingdings" panose="05000000000000000000" pitchFamily="2" charset="2"/>
              <a:buNone/>
              <a:tabLst>
                <a:tab pos="952500" algn="l"/>
                <a:tab pos="3052763" algn="l"/>
              </a:tabLst>
            </a:pPr>
            <a:r>
              <a:rPr lang="en-US" altLang="zh-CN" sz="2800">
                <a:solidFill>
                  <a:schemeClr val="accent2"/>
                </a:solidFill>
                <a:latin typeface="宋体" panose="02010600030101010101" pitchFamily="2" charset="-122"/>
              </a:rPr>
              <a:t>	shl bx,1	</a:t>
            </a:r>
            <a:r>
              <a:rPr lang="en-US" altLang="zh-CN" sz="2800">
                <a:latin typeface="宋体" panose="02010600030101010101" pitchFamily="2" charset="-122"/>
              </a:rPr>
              <a:t>;BX</a:t>
            </a:r>
            <a:r>
              <a:rPr lang="zh-CN" altLang="en-US" sz="2800">
                <a:latin typeface="宋体" panose="02010600030101010101" pitchFamily="2" charset="-122"/>
              </a:rPr>
              <a:t>最高位移入</a:t>
            </a:r>
            <a:r>
              <a:rPr lang="en-US" altLang="zh-CN" sz="2800">
                <a:latin typeface="宋体" panose="02010600030101010101" pitchFamily="2" charset="-122"/>
              </a:rPr>
              <a:t>CF</a:t>
            </a:r>
          </a:p>
          <a:p>
            <a:pPr marL="0" indent="0" eaLnBrk="1" hangingPunct="1">
              <a:buFont typeface="Wingdings" panose="05000000000000000000" pitchFamily="2" charset="2"/>
              <a:buNone/>
              <a:tabLst>
                <a:tab pos="952500" algn="l"/>
                <a:tab pos="3052763" algn="l"/>
              </a:tabLst>
            </a:pPr>
            <a:r>
              <a:rPr lang="en-US" altLang="zh-CN" sz="2800">
                <a:latin typeface="宋体" panose="02010600030101010101" pitchFamily="2" charset="-122"/>
              </a:rPr>
              <a:t>	</a:t>
            </a:r>
            <a:r>
              <a:rPr lang="en-US" altLang="zh-CN" sz="2800">
                <a:solidFill>
                  <a:schemeClr val="tx2"/>
                </a:solidFill>
                <a:latin typeface="宋体" panose="02010600030101010101" pitchFamily="2" charset="-122"/>
              </a:rPr>
              <a:t>jc one</a:t>
            </a:r>
            <a:r>
              <a:rPr lang="en-US" altLang="zh-CN" sz="2800">
                <a:latin typeface="宋体" panose="02010600030101010101" pitchFamily="2" charset="-122"/>
              </a:rPr>
              <a:t>	;CF</a:t>
            </a:r>
            <a:r>
              <a:rPr lang="zh-CN" altLang="en-US" sz="2800">
                <a:latin typeface="宋体" panose="02010600030101010101" pitchFamily="2" charset="-122"/>
              </a:rPr>
              <a:t>＝</a:t>
            </a:r>
            <a:r>
              <a:rPr lang="en-US" altLang="zh-CN" sz="2800">
                <a:latin typeface="宋体" panose="02010600030101010101" pitchFamily="2" charset="-122"/>
              </a:rPr>
              <a:t>1</a:t>
            </a:r>
            <a:r>
              <a:rPr lang="zh-CN" altLang="en-US" sz="2800">
                <a:latin typeface="宋体" panose="02010600030101010101" pitchFamily="2" charset="-122"/>
              </a:rPr>
              <a:t>，即最高位为</a:t>
            </a:r>
            <a:r>
              <a:rPr lang="en-US" altLang="zh-CN" sz="2800">
                <a:latin typeface="宋体" panose="02010600030101010101" pitchFamily="2" charset="-122"/>
              </a:rPr>
              <a:t>1</a:t>
            </a:r>
            <a:r>
              <a:rPr lang="zh-CN" altLang="en-US" sz="2800">
                <a:latin typeface="宋体" panose="02010600030101010101" pitchFamily="2" charset="-122"/>
              </a:rPr>
              <a:t>，转移</a:t>
            </a:r>
          </a:p>
          <a:p>
            <a:pPr marL="0" indent="0" eaLnBrk="1" hangingPunct="1">
              <a:buFont typeface="Wingdings" panose="05000000000000000000" pitchFamily="2" charset="2"/>
              <a:buNone/>
              <a:tabLst>
                <a:tab pos="952500" algn="l"/>
                <a:tab pos="3052763" algn="l"/>
              </a:tabLst>
            </a:pPr>
            <a:r>
              <a:rPr lang="zh-CN" altLang="en-US" sz="2800">
                <a:solidFill>
                  <a:schemeClr val="accent2"/>
                </a:solidFill>
                <a:latin typeface="宋体" panose="02010600030101010101" pitchFamily="2" charset="-122"/>
              </a:rPr>
              <a:t>	</a:t>
            </a:r>
            <a:r>
              <a:rPr lang="en-US" altLang="zh-CN" sz="2800">
                <a:solidFill>
                  <a:schemeClr val="accent2"/>
                </a:solidFill>
                <a:latin typeface="宋体" panose="02010600030101010101" pitchFamily="2" charset="-122"/>
              </a:rPr>
              <a:t>mov dl,</a:t>
            </a:r>
            <a:r>
              <a:rPr lang="en-US" altLang="zh-CN" sz="2800">
                <a:solidFill>
                  <a:schemeClr val="accent2"/>
                </a:solidFill>
                <a:latin typeface="Courier New" panose="02070309020205020404" pitchFamily="49" charset="0"/>
              </a:rPr>
              <a:t>’</a:t>
            </a:r>
            <a:r>
              <a:rPr lang="en-US" altLang="zh-CN" sz="2800">
                <a:solidFill>
                  <a:schemeClr val="accent2"/>
                </a:solidFill>
                <a:latin typeface="宋体" panose="02010600030101010101" pitchFamily="2" charset="-122"/>
              </a:rPr>
              <a:t>0</a:t>
            </a:r>
            <a:r>
              <a:rPr lang="en-US" altLang="zh-CN" sz="2800">
                <a:solidFill>
                  <a:schemeClr val="accent2"/>
                </a:solidFill>
                <a:latin typeface="Courier New" panose="02070309020205020404" pitchFamily="49" charset="0"/>
              </a:rPr>
              <a:t>’</a:t>
            </a:r>
            <a:endParaRPr lang="en-US" altLang="zh-CN" sz="2800">
              <a:solidFill>
                <a:schemeClr val="accent2"/>
              </a:solidFill>
              <a:latin typeface="宋体" panose="02010600030101010101" pitchFamily="2" charset="-122"/>
            </a:endParaRPr>
          </a:p>
          <a:p>
            <a:pPr marL="0" indent="0" eaLnBrk="1" hangingPunct="1">
              <a:buFont typeface="Wingdings" panose="05000000000000000000" pitchFamily="2" charset="2"/>
              <a:buNone/>
              <a:tabLst>
                <a:tab pos="952500" algn="l"/>
                <a:tab pos="3052763" algn="l"/>
              </a:tabLst>
            </a:pPr>
            <a:r>
              <a:rPr lang="en-US" altLang="zh-CN" sz="2800">
                <a:latin typeface="宋体" panose="02010600030101010101" pitchFamily="2" charset="-122"/>
              </a:rPr>
              <a:t>	;CF</a:t>
            </a:r>
            <a:r>
              <a:rPr lang="zh-CN" altLang="en-US" sz="2800">
                <a:latin typeface="宋体" panose="02010600030101010101" pitchFamily="2" charset="-122"/>
              </a:rPr>
              <a:t>＝</a:t>
            </a:r>
            <a:r>
              <a:rPr lang="en-US" altLang="zh-CN" sz="2800">
                <a:latin typeface="宋体" panose="02010600030101010101" pitchFamily="2" charset="-122"/>
              </a:rPr>
              <a:t>0</a:t>
            </a:r>
            <a:r>
              <a:rPr lang="zh-CN" altLang="en-US" sz="2800">
                <a:latin typeface="宋体" panose="02010600030101010101" pitchFamily="2" charset="-122"/>
              </a:rPr>
              <a:t>，即最高位为</a:t>
            </a:r>
            <a:r>
              <a:rPr lang="en-US" altLang="zh-CN" sz="2800">
                <a:latin typeface="宋体" panose="02010600030101010101" pitchFamily="2" charset="-122"/>
              </a:rPr>
              <a:t>0</a:t>
            </a:r>
            <a:r>
              <a:rPr lang="zh-CN" altLang="en-US" sz="2800">
                <a:latin typeface="宋体" panose="02010600030101010101" pitchFamily="2" charset="-122"/>
              </a:rPr>
              <a:t>，</a:t>
            </a:r>
            <a:r>
              <a:rPr lang="en-US" altLang="zh-CN" sz="2800">
                <a:latin typeface="宋体" panose="02010600030101010101" pitchFamily="2" charset="-122"/>
              </a:rPr>
              <a:t>DL←</a:t>
            </a:r>
            <a:r>
              <a:rPr lang="en-US" altLang="zh-CN" sz="2800">
                <a:latin typeface="Courier New" panose="02070309020205020404" pitchFamily="49" charset="0"/>
              </a:rPr>
              <a:t>’</a:t>
            </a:r>
            <a:r>
              <a:rPr lang="en-US" altLang="zh-CN" sz="2800">
                <a:latin typeface="宋体" panose="02010600030101010101" pitchFamily="2" charset="-122"/>
              </a:rPr>
              <a:t>0</a:t>
            </a:r>
            <a:r>
              <a:rPr lang="en-US" altLang="zh-CN" sz="2800">
                <a:latin typeface="Courier New" panose="02070309020205020404" pitchFamily="49" charset="0"/>
              </a:rPr>
              <a:t>’</a:t>
            </a:r>
            <a:endParaRPr lang="en-US" altLang="zh-CN" sz="2800">
              <a:latin typeface="宋体" panose="02010600030101010101" pitchFamily="2" charset="-122"/>
            </a:endParaRPr>
          </a:p>
          <a:p>
            <a:pPr marL="0" indent="0" eaLnBrk="1" hangingPunct="1">
              <a:buFont typeface="Wingdings" panose="05000000000000000000" pitchFamily="2" charset="2"/>
              <a:buNone/>
              <a:tabLst>
                <a:tab pos="952500" algn="l"/>
                <a:tab pos="3052763" algn="l"/>
              </a:tabLst>
            </a:pPr>
            <a:r>
              <a:rPr lang="en-US" altLang="zh-CN" sz="2800">
                <a:solidFill>
                  <a:schemeClr val="accent2"/>
                </a:solidFill>
                <a:latin typeface="宋体" panose="02010600030101010101" pitchFamily="2" charset="-122"/>
              </a:rPr>
              <a:t>	</a:t>
            </a:r>
            <a:r>
              <a:rPr lang="en-US" altLang="zh-CN" sz="2800">
                <a:solidFill>
                  <a:schemeClr val="bg2"/>
                </a:solidFill>
                <a:latin typeface="宋体" panose="02010600030101010101" pitchFamily="2" charset="-122"/>
              </a:rPr>
              <a:t>jmp two</a:t>
            </a:r>
            <a:r>
              <a:rPr lang="en-US" altLang="zh-CN" sz="2800">
                <a:solidFill>
                  <a:schemeClr val="accent2"/>
                </a:solidFill>
                <a:latin typeface="宋体" panose="02010600030101010101" pitchFamily="2" charset="-122"/>
              </a:rPr>
              <a:t>	</a:t>
            </a:r>
            <a:r>
              <a:rPr lang="en-US" altLang="zh-CN" sz="2800">
                <a:solidFill>
                  <a:schemeClr val="bg2"/>
                </a:solidFill>
                <a:latin typeface="宋体" panose="02010600030101010101" pitchFamily="2" charset="-122"/>
              </a:rPr>
              <a:t>;</a:t>
            </a:r>
            <a:r>
              <a:rPr lang="zh-CN" altLang="en-US" sz="2800">
                <a:solidFill>
                  <a:schemeClr val="bg2"/>
                </a:solidFill>
                <a:latin typeface="宋体" panose="02010600030101010101" pitchFamily="2" charset="-122"/>
              </a:rPr>
              <a:t>一定要跳过另一个分支体</a:t>
            </a:r>
          </a:p>
          <a:p>
            <a:pPr marL="0" indent="0" eaLnBrk="1" hangingPunct="1">
              <a:buFont typeface="Wingdings" panose="05000000000000000000" pitchFamily="2" charset="2"/>
              <a:buNone/>
              <a:tabLst>
                <a:tab pos="952500" algn="l"/>
                <a:tab pos="3052763" algn="l"/>
              </a:tabLst>
            </a:pPr>
            <a:r>
              <a:rPr lang="en-US" altLang="zh-CN" sz="2800">
                <a:solidFill>
                  <a:schemeClr val="tx2"/>
                </a:solidFill>
                <a:latin typeface="宋体" panose="02010600030101010101" pitchFamily="2" charset="-122"/>
              </a:rPr>
              <a:t>one:	</a:t>
            </a:r>
            <a:r>
              <a:rPr lang="en-US" altLang="zh-CN" sz="2800">
                <a:solidFill>
                  <a:schemeClr val="accent2"/>
                </a:solidFill>
                <a:latin typeface="宋体" panose="02010600030101010101" pitchFamily="2" charset="-122"/>
              </a:rPr>
              <a:t>mov dl,</a:t>
            </a:r>
            <a:r>
              <a:rPr lang="en-US" altLang="zh-CN" sz="2800">
                <a:solidFill>
                  <a:schemeClr val="accent2"/>
                </a:solidFill>
                <a:latin typeface="Courier New" panose="02070309020205020404" pitchFamily="49" charset="0"/>
              </a:rPr>
              <a:t>’</a:t>
            </a:r>
            <a:r>
              <a:rPr lang="en-US" altLang="zh-CN" sz="2800">
                <a:solidFill>
                  <a:schemeClr val="accent2"/>
                </a:solidFill>
                <a:latin typeface="宋体" panose="02010600030101010101" pitchFamily="2" charset="-122"/>
              </a:rPr>
              <a:t>1</a:t>
            </a:r>
            <a:r>
              <a:rPr lang="en-US" altLang="zh-CN" sz="2800">
                <a:solidFill>
                  <a:schemeClr val="accent2"/>
                </a:solidFill>
                <a:latin typeface="Courier New" panose="02070309020205020404" pitchFamily="49" charset="0"/>
              </a:rPr>
              <a:t>’</a:t>
            </a:r>
            <a:r>
              <a:rPr lang="en-US" altLang="zh-CN" sz="2800">
                <a:solidFill>
                  <a:schemeClr val="accent2"/>
                </a:solidFill>
                <a:latin typeface="宋体" panose="02010600030101010101" pitchFamily="2" charset="-122"/>
              </a:rPr>
              <a:t>	</a:t>
            </a:r>
            <a:r>
              <a:rPr lang="en-US" altLang="zh-CN" sz="2800">
                <a:latin typeface="宋体" panose="02010600030101010101" pitchFamily="2" charset="-122"/>
              </a:rPr>
              <a:t>;DL←</a:t>
            </a:r>
            <a:r>
              <a:rPr lang="en-US" altLang="zh-CN" sz="2800">
                <a:latin typeface="Courier New" panose="02070309020205020404" pitchFamily="49" charset="0"/>
              </a:rPr>
              <a:t>’</a:t>
            </a:r>
            <a:r>
              <a:rPr lang="en-US" altLang="zh-CN" sz="2800">
                <a:latin typeface="宋体" panose="02010600030101010101" pitchFamily="2" charset="-122"/>
              </a:rPr>
              <a:t>1</a:t>
            </a:r>
            <a:r>
              <a:rPr lang="en-US" altLang="zh-CN" sz="2800">
                <a:latin typeface="Courier New" panose="02070309020205020404" pitchFamily="49" charset="0"/>
              </a:rPr>
              <a:t>’</a:t>
            </a:r>
            <a:endParaRPr lang="en-US" altLang="zh-CN" sz="2800">
              <a:solidFill>
                <a:schemeClr val="accent2"/>
              </a:solidFill>
              <a:latin typeface="宋体" panose="02010600030101010101" pitchFamily="2" charset="-122"/>
            </a:endParaRPr>
          </a:p>
          <a:p>
            <a:pPr marL="0" indent="0" eaLnBrk="1" hangingPunct="1">
              <a:buFont typeface="Wingdings" panose="05000000000000000000" pitchFamily="2" charset="2"/>
              <a:buNone/>
              <a:tabLst>
                <a:tab pos="952500" algn="l"/>
                <a:tab pos="3052763" algn="l"/>
              </a:tabLst>
            </a:pPr>
            <a:r>
              <a:rPr lang="en-US" altLang="zh-CN" sz="2800">
                <a:solidFill>
                  <a:schemeClr val="tx2"/>
                </a:solidFill>
                <a:latin typeface="宋体" panose="02010600030101010101" pitchFamily="2" charset="-122"/>
              </a:rPr>
              <a:t>two:</a:t>
            </a:r>
            <a:r>
              <a:rPr lang="en-US" altLang="zh-CN" sz="2800">
                <a:solidFill>
                  <a:schemeClr val="accent2"/>
                </a:solidFill>
                <a:latin typeface="宋体" panose="02010600030101010101" pitchFamily="2" charset="-122"/>
              </a:rPr>
              <a:t>	mov ah,2</a:t>
            </a:r>
          </a:p>
          <a:p>
            <a:pPr marL="0" indent="0" eaLnBrk="1" hangingPunct="1">
              <a:buFont typeface="Wingdings" panose="05000000000000000000" pitchFamily="2" charset="2"/>
              <a:buNone/>
              <a:tabLst>
                <a:tab pos="952500" algn="l"/>
                <a:tab pos="3052763" algn="l"/>
              </a:tabLst>
            </a:pPr>
            <a:r>
              <a:rPr lang="en-US" altLang="zh-CN" sz="2800">
                <a:solidFill>
                  <a:schemeClr val="accent2"/>
                </a:solidFill>
                <a:latin typeface="宋体" panose="02010600030101010101" pitchFamily="2" charset="-122"/>
              </a:rPr>
              <a:t>	int 21h	</a:t>
            </a:r>
            <a:r>
              <a:rPr lang="en-US" altLang="zh-CN" sz="2800">
                <a:latin typeface="宋体" panose="02010600030101010101" pitchFamily="2" charset="-122"/>
              </a:rPr>
              <a:t>;</a:t>
            </a:r>
            <a:r>
              <a:rPr lang="zh-CN" altLang="en-US" sz="2800">
                <a:latin typeface="宋体" panose="02010600030101010101" pitchFamily="2" charset="-122"/>
              </a:rPr>
              <a:t>显示</a:t>
            </a:r>
          </a:p>
        </p:txBody>
      </p:sp>
      <p:grpSp>
        <p:nvGrpSpPr>
          <p:cNvPr id="239620" name="组合 239619">
            <a:extLst>
              <a:ext uri="{FF2B5EF4-FFF2-40B4-BE49-F238E27FC236}">
                <a16:creationId xmlns:a16="http://schemas.microsoft.com/office/drawing/2014/main" id="{0861C1C0-621C-4302-808E-CF130DA9861F}"/>
              </a:ext>
            </a:extLst>
          </p:cNvPr>
          <p:cNvGrpSpPr>
            <a:grpSpLocks/>
          </p:cNvGrpSpPr>
          <p:nvPr/>
        </p:nvGrpSpPr>
        <p:grpSpPr bwMode="auto">
          <a:xfrm>
            <a:off x="177800" y="230188"/>
            <a:ext cx="203200" cy="6503987"/>
            <a:chOff x="112" y="145"/>
            <a:chExt cx="128" cy="4097"/>
          </a:xfrm>
        </p:grpSpPr>
        <p:sp>
          <p:nvSpPr>
            <p:cNvPr id="18446" name="矩形 239620">
              <a:extLst>
                <a:ext uri="{FF2B5EF4-FFF2-40B4-BE49-F238E27FC236}">
                  <a16:creationId xmlns:a16="http://schemas.microsoft.com/office/drawing/2014/main" id="{8434B030-F5CF-4E9C-BB99-250CB38C4B7D}"/>
                </a:ext>
              </a:extLst>
            </p:cNvPr>
            <p:cNvSpPr>
              <a:spLocks noChangeArrowheads="1"/>
            </p:cNvSpPr>
            <p:nvPr/>
          </p:nvSpPr>
          <p:spPr bwMode="auto">
            <a:xfrm flipH="1">
              <a:off x="192" y="162"/>
              <a:ext cx="48" cy="4080"/>
            </a:xfrm>
            <a:prstGeom prst="rect">
              <a:avLst/>
            </a:prstGeom>
            <a:gradFill rotWithShape="0">
              <a:gsLst>
                <a:gs pos="0">
                  <a:schemeClr val="bg1"/>
                </a:gs>
                <a:gs pos="100000">
                  <a:schemeClr val="fo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447" name="矩形 239621">
              <a:extLst>
                <a:ext uri="{FF2B5EF4-FFF2-40B4-BE49-F238E27FC236}">
                  <a16:creationId xmlns:a16="http://schemas.microsoft.com/office/drawing/2014/main" id="{77FBA93B-A755-424F-9614-FDD101751304}"/>
                </a:ext>
              </a:extLst>
            </p:cNvPr>
            <p:cNvSpPr>
              <a:spLocks noChangeArrowheads="1"/>
            </p:cNvSpPr>
            <p:nvPr/>
          </p:nvSpPr>
          <p:spPr bwMode="auto">
            <a:xfrm>
              <a:off x="112" y="145"/>
              <a:ext cx="48" cy="3941"/>
            </a:xfrm>
            <a:prstGeom prst="rect">
              <a:avLst/>
            </a:prstGeom>
            <a:gradFill rotWithShape="0">
              <a:gsLst>
                <a:gs pos="0">
                  <a:schemeClr val="bg1"/>
                </a:gs>
                <a:gs pos="100000">
                  <a:schemeClr va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latin typeface="Times New Roman" panose="02020603050405020304" pitchFamily="18" charset="0"/>
              </a:endParaRPr>
            </a:p>
          </p:txBody>
        </p:sp>
      </p:grpSp>
      <p:grpSp>
        <p:nvGrpSpPr>
          <p:cNvPr id="239623" name="组合 239622">
            <a:extLst>
              <a:ext uri="{FF2B5EF4-FFF2-40B4-BE49-F238E27FC236}">
                <a16:creationId xmlns:a16="http://schemas.microsoft.com/office/drawing/2014/main" id="{C45A3EC5-349F-4BD6-A4B3-AE769C0CCBB2}"/>
              </a:ext>
            </a:extLst>
          </p:cNvPr>
          <p:cNvGrpSpPr>
            <a:grpSpLocks/>
          </p:cNvGrpSpPr>
          <p:nvPr/>
        </p:nvGrpSpPr>
        <p:grpSpPr bwMode="auto">
          <a:xfrm>
            <a:off x="8793163" y="220663"/>
            <a:ext cx="198437" cy="6408737"/>
            <a:chOff x="5539" y="139"/>
            <a:chExt cx="125" cy="4037"/>
          </a:xfrm>
        </p:grpSpPr>
        <p:sp>
          <p:nvSpPr>
            <p:cNvPr id="18444" name="矩形 239623">
              <a:extLst>
                <a:ext uri="{FF2B5EF4-FFF2-40B4-BE49-F238E27FC236}">
                  <a16:creationId xmlns:a16="http://schemas.microsoft.com/office/drawing/2014/main" id="{ADF2FFCB-0905-4DB4-BCF8-C33A9D99A51F}"/>
                </a:ext>
              </a:extLst>
            </p:cNvPr>
            <p:cNvSpPr>
              <a:spLocks noChangeArrowheads="1"/>
            </p:cNvSpPr>
            <p:nvPr/>
          </p:nvSpPr>
          <p:spPr bwMode="auto">
            <a:xfrm rot="10800000" flipH="1" flipV="1">
              <a:off x="5621" y="139"/>
              <a:ext cx="43" cy="3989"/>
            </a:xfrm>
            <a:prstGeom prst="rect">
              <a:avLst/>
            </a:pr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445" name="矩形 239624">
              <a:extLst>
                <a:ext uri="{FF2B5EF4-FFF2-40B4-BE49-F238E27FC236}">
                  <a16:creationId xmlns:a16="http://schemas.microsoft.com/office/drawing/2014/main" id="{C1DD9B61-1B35-43A9-A915-A48309DB573F}"/>
                </a:ext>
              </a:extLst>
            </p:cNvPr>
            <p:cNvSpPr>
              <a:spLocks noChangeArrowheads="1"/>
            </p:cNvSpPr>
            <p:nvPr/>
          </p:nvSpPr>
          <p:spPr bwMode="auto">
            <a:xfrm rot="10800000" flipV="1">
              <a:off x="5539" y="240"/>
              <a:ext cx="49" cy="3936"/>
            </a:xfrm>
            <a:prstGeom prst="rect">
              <a:avLst/>
            </a:pr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39626" name="组合 239625">
            <a:extLst>
              <a:ext uri="{FF2B5EF4-FFF2-40B4-BE49-F238E27FC236}">
                <a16:creationId xmlns:a16="http://schemas.microsoft.com/office/drawing/2014/main" id="{FCA92572-FBE1-4E7E-AA0F-5D9BCCD2C122}"/>
              </a:ext>
            </a:extLst>
          </p:cNvPr>
          <p:cNvGrpSpPr>
            <a:grpSpLocks/>
          </p:cNvGrpSpPr>
          <p:nvPr/>
        </p:nvGrpSpPr>
        <p:grpSpPr bwMode="auto">
          <a:xfrm>
            <a:off x="412750" y="6477000"/>
            <a:ext cx="8686800" cy="228600"/>
            <a:chOff x="260" y="4080"/>
            <a:chExt cx="5472" cy="144"/>
          </a:xfrm>
        </p:grpSpPr>
        <p:sp>
          <p:nvSpPr>
            <p:cNvPr id="18442" name="矩形 239626">
              <a:extLst>
                <a:ext uri="{FF2B5EF4-FFF2-40B4-BE49-F238E27FC236}">
                  <a16:creationId xmlns:a16="http://schemas.microsoft.com/office/drawing/2014/main" id="{298FE635-B356-45E4-8EDD-09333D06321C}"/>
                </a:ext>
              </a:extLst>
            </p:cNvPr>
            <p:cNvSpPr>
              <a:spLocks noChangeArrowheads="1"/>
            </p:cNvSpPr>
            <p:nvPr/>
          </p:nvSpPr>
          <p:spPr bwMode="auto">
            <a:xfrm rot="5400000" flipV="1">
              <a:off x="2972" y="1368"/>
              <a:ext cx="48" cy="5472"/>
            </a:xfrm>
            <a:prstGeom prst="rect">
              <a:avLst/>
            </a:prstGeom>
            <a:gradFill rotWithShape="0">
              <a:gsLst>
                <a:gs pos="0">
                  <a:schemeClr val="bg1"/>
                </a:gs>
                <a:gs pos="100000">
                  <a:schemeClr val="accent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443" name="矩形 239627">
              <a:extLst>
                <a:ext uri="{FF2B5EF4-FFF2-40B4-BE49-F238E27FC236}">
                  <a16:creationId xmlns:a16="http://schemas.microsoft.com/office/drawing/2014/main" id="{37CAB36C-346A-44C6-8F0A-C4A6445D0195}"/>
                </a:ext>
              </a:extLst>
            </p:cNvPr>
            <p:cNvSpPr>
              <a:spLocks noChangeArrowheads="1"/>
            </p:cNvSpPr>
            <p:nvPr/>
          </p:nvSpPr>
          <p:spPr bwMode="auto">
            <a:xfrm rot="5400000" flipV="1">
              <a:off x="2913" y="1521"/>
              <a:ext cx="48" cy="5355"/>
            </a:xfrm>
            <a:prstGeom prst="rect">
              <a:avLst/>
            </a:prstGeom>
            <a:gradFill rotWithShape="0">
              <a:gsLst>
                <a:gs pos="0">
                  <a:schemeClr val="bg1"/>
                </a:gs>
                <a:gs pos="100000">
                  <a:schemeClr val="hlink"/>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39629" name="组合 239628">
            <a:extLst>
              <a:ext uri="{FF2B5EF4-FFF2-40B4-BE49-F238E27FC236}">
                <a16:creationId xmlns:a16="http://schemas.microsoft.com/office/drawing/2014/main" id="{199C08CE-6EE8-41B8-BA41-79F545515659}"/>
              </a:ext>
            </a:extLst>
          </p:cNvPr>
          <p:cNvGrpSpPr>
            <a:grpSpLocks/>
          </p:cNvGrpSpPr>
          <p:nvPr/>
        </p:nvGrpSpPr>
        <p:grpSpPr bwMode="auto">
          <a:xfrm>
            <a:off x="76200" y="176213"/>
            <a:ext cx="8745538" cy="161925"/>
            <a:chOff x="48" y="111"/>
            <a:chExt cx="5509" cy="102"/>
          </a:xfrm>
        </p:grpSpPr>
        <p:sp>
          <p:nvSpPr>
            <p:cNvPr id="18440" name="矩形 239629">
              <a:extLst>
                <a:ext uri="{FF2B5EF4-FFF2-40B4-BE49-F238E27FC236}">
                  <a16:creationId xmlns:a16="http://schemas.microsoft.com/office/drawing/2014/main" id="{E3DC4A93-59DD-43B3-B81B-3BB0A7E6244F}"/>
                </a:ext>
              </a:extLst>
            </p:cNvPr>
            <p:cNvSpPr>
              <a:spLocks noChangeArrowheads="1"/>
            </p:cNvSpPr>
            <p:nvPr/>
          </p:nvSpPr>
          <p:spPr bwMode="auto">
            <a:xfrm rot="5400000" flipV="1">
              <a:off x="2852" y="-2492"/>
              <a:ext cx="37" cy="5371"/>
            </a:xfrm>
            <a:prstGeom prst="rect">
              <a:avLst/>
            </a:prstGeom>
            <a:gradFill rotWithShape="0">
              <a:gsLst>
                <a:gs pos="0">
                  <a:schemeClr va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441" name="矩形 239630">
              <a:extLst>
                <a:ext uri="{FF2B5EF4-FFF2-40B4-BE49-F238E27FC236}">
                  <a16:creationId xmlns:a16="http://schemas.microsoft.com/office/drawing/2014/main" id="{C0D2305F-C636-4C00-88A8-C376B2F533D6}"/>
                </a:ext>
              </a:extLst>
            </p:cNvPr>
            <p:cNvSpPr>
              <a:spLocks noChangeArrowheads="1"/>
            </p:cNvSpPr>
            <p:nvPr/>
          </p:nvSpPr>
          <p:spPr bwMode="auto">
            <a:xfrm rot="5400000" flipV="1">
              <a:off x="2783" y="-2625"/>
              <a:ext cx="38" cy="5509"/>
            </a:xfrm>
            <a:prstGeom prst="rect">
              <a:avLst/>
            </a:prstGeom>
            <a:gradFill rotWithShape="0">
              <a:gsLst>
                <a:gs pos="0">
                  <a:schemeClr val="accent1"/>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afterEffect">
                                  <p:stCondLst>
                                    <p:cond delay="0"/>
                                  </p:stCondLst>
                                  <p:childTnLst>
                                    <p:set>
                                      <p:cBhvr>
                                        <p:cTn id="6" dur="1" fill="hold">
                                          <p:stCondLst>
                                            <p:cond delay="0"/>
                                          </p:stCondLst>
                                        </p:cTn>
                                        <p:tgtEl>
                                          <p:spTgt spid="239620"/>
                                        </p:tgtEl>
                                        <p:attrNameLst>
                                          <p:attrName>style.visibility</p:attrName>
                                        </p:attrNameLst>
                                      </p:cBhvr>
                                      <p:to>
                                        <p:strVal val="visible"/>
                                      </p:to>
                                    </p:set>
                                    <p:anim calcmode="lin" valueType="num">
                                      <p:cBhvr additive="base">
                                        <p:cTn id="7" dur="500" fill="hold"/>
                                        <p:tgtEl>
                                          <p:spTgt spid="239620"/>
                                        </p:tgtEl>
                                        <p:attrNameLst>
                                          <p:attrName>ppt_x</p:attrName>
                                        </p:attrNameLst>
                                      </p:cBhvr>
                                      <p:tavLst>
                                        <p:tav tm="0">
                                          <p:val>
                                            <p:strVal val="#ppt_x"/>
                                          </p:val>
                                        </p:tav>
                                        <p:tav tm="100000">
                                          <p:val>
                                            <p:strVal val="#ppt_x"/>
                                          </p:val>
                                        </p:tav>
                                      </p:tavLst>
                                    </p:anim>
                                    <p:anim calcmode="lin" valueType="num">
                                      <p:cBhvr additive="base">
                                        <p:cTn id="8" dur="500" fill="hold"/>
                                        <p:tgtEl>
                                          <p:spTgt spid="239620"/>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239626"/>
                                        </p:tgtEl>
                                        <p:attrNameLst>
                                          <p:attrName>style.visibility</p:attrName>
                                        </p:attrNameLst>
                                      </p:cBhvr>
                                      <p:to>
                                        <p:strVal val="visible"/>
                                      </p:to>
                                    </p:set>
                                    <p:anim calcmode="lin" valueType="num">
                                      <p:cBhvr additive="base">
                                        <p:cTn id="12" dur="500" fill="hold"/>
                                        <p:tgtEl>
                                          <p:spTgt spid="239626"/>
                                        </p:tgtEl>
                                        <p:attrNameLst>
                                          <p:attrName>ppt_x</p:attrName>
                                        </p:attrNameLst>
                                      </p:cBhvr>
                                      <p:tavLst>
                                        <p:tav tm="0">
                                          <p:val>
                                            <p:strVal val="0-#ppt_w/2"/>
                                          </p:val>
                                        </p:tav>
                                        <p:tav tm="100000">
                                          <p:val>
                                            <p:strVal val="#ppt_x"/>
                                          </p:val>
                                        </p:tav>
                                      </p:tavLst>
                                    </p:anim>
                                    <p:anim calcmode="lin" valueType="num">
                                      <p:cBhvr additive="base">
                                        <p:cTn id="13" dur="500" fill="hold"/>
                                        <p:tgtEl>
                                          <p:spTgt spid="239626"/>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4" fill="hold" nodeType="afterEffect">
                                  <p:stCondLst>
                                    <p:cond delay="0"/>
                                  </p:stCondLst>
                                  <p:childTnLst>
                                    <p:set>
                                      <p:cBhvr>
                                        <p:cTn id="16" dur="1" fill="hold">
                                          <p:stCondLst>
                                            <p:cond delay="0"/>
                                          </p:stCondLst>
                                        </p:cTn>
                                        <p:tgtEl>
                                          <p:spTgt spid="239623"/>
                                        </p:tgtEl>
                                        <p:attrNameLst>
                                          <p:attrName>style.visibility</p:attrName>
                                        </p:attrNameLst>
                                      </p:cBhvr>
                                      <p:to>
                                        <p:strVal val="visible"/>
                                      </p:to>
                                    </p:set>
                                    <p:anim calcmode="lin" valueType="num">
                                      <p:cBhvr additive="base">
                                        <p:cTn id="17" dur="500" fill="hold"/>
                                        <p:tgtEl>
                                          <p:spTgt spid="239623"/>
                                        </p:tgtEl>
                                        <p:attrNameLst>
                                          <p:attrName>ppt_x</p:attrName>
                                        </p:attrNameLst>
                                      </p:cBhvr>
                                      <p:tavLst>
                                        <p:tav tm="0">
                                          <p:val>
                                            <p:strVal val="#ppt_x"/>
                                          </p:val>
                                        </p:tav>
                                        <p:tav tm="100000">
                                          <p:val>
                                            <p:strVal val="#ppt_x"/>
                                          </p:val>
                                        </p:tav>
                                      </p:tavLst>
                                    </p:anim>
                                    <p:anim calcmode="lin" valueType="num">
                                      <p:cBhvr additive="base">
                                        <p:cTn id="18" dur="500" fill="hold"/>
                                        <p:tgtEl>
                                          <p:spTgt spid="239623"/>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2" fill="hold" nodeType="afterEffect">
                                  <p:stCondLst>
                                    <p:cond delay="0"/>
                                  </p:stCondLst>
                                  <p:childTnLst>
                                    <p:set>
                                      <p:cBhvr>
                                        <p:cTn id="21" dur="1" fill="hold">
                                          <p:stCondLst>
                                            <p:cond delay="0"/>
                                          </p:stCondLst>
                                        </p:cTn>
                                        <p:tgtEl>
                                          <p:spTgt spid="239629"/>
                                        </p:tgtEl>
                                        <p:attrNameLst>
                                          <p:attrName>style.visibility</p:attrName>
                                        </p:attrNameLst>
                                      </p:cBhvr>
                                      <p:to>
                                        <p:strVal val="visible"/>
                                      </p:to>
                                    </p:set>
                                    <p:anim calcmode="lin" valueType="num">
                                      <p:cBhvr additive="base">
                                        <p:cTn id="22" dur="500" fill="hold"/>
                                        <p:tgtEl>
                                          <p:spTgt spid="239629"/>
                                        </p:tgtEl>
                                        <p:attrNameLst>
                                          <p:attrName>ppt_x</p:attrName>
                                        </p:attrNameLst>
                                      </p:cBhvr>
                                      <p:tavLst>
                                        <p:tav tm="0">
                                          <p:val>
                                            <p:strVal val="1+#ppt_w/2"/>
                                          </p:val>
                                        </p:tav>
                                        <p:tav tm="100000">
                                          <p:val>
                                            <p:strVal val="#ppt_x"/>
                                          </p:val>
                                        </p:tav>
                                      </p:tavLst>
                                    </p:anim>
                                    <p:anim calcmode="lin" valueType="num">
                                      <p:cBhvr additive="base">
                                        <p:cTn id="23" dur="500" fill="hold"/>
                                        <p:tgtEl>
                                          <p:spTgt spid="2396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标题 400385">
            <a:extLst>
              <a:ext uri="{FF2B5EF4-FFF2-40B4-BE49-F238E27FC236}">
                <a16:creationId xmlns:a16="http://schemas.microsoft.com/office/drawing/2014/main" id="{4154839A-4226-4F45-B1DB-104CB3041AFD}"/>
              </a:ext>
            </a:extLst>
          </p:cNvPr>
          <p:cNvSpPr>
            <a:spLocks noGrp="1" noChangeArrowheads="1"/>
          </p:cNvSpPr>
          <p:nvPr>
            <p:ph type="title"/>
          </p:nvPr>
        </p:nvSpPr>
        <p:spPr>
          <a:xfrm>
            <a:off x="381000" y="336550"/>
            <a:ext cx="3327400" cy="428625"/>
          </a:xfrm>
          <a:ln>
            <a:solidFill>
              <a:schemeClr val="folHlink"/>
            </a:solidFill>
            <a:miter lim="800000"/>
            <a:headEnd/>
            <a:tailEnd/>
          </a:ln>
        </p:spPr>
        <p:txBody>
          <a:bodyPr/>
          <a:lstStyle/>
          <a:p>
            <a:pPr eaLnBrk="1" hangingPunct="1"/>
            <a:r>
              <a:rPr lang="zh-CN" altLang="en-US" sz="2400">
                <a:latin typeface="黑体" panose="02010609060101010101" pitchFamily="49" charset="-122"/>
              </a:rPr>
              <a:t>例题 显示</a:t>
            </a:r>
            <a:r>
              <a:rPr lang="en-US" altLang="zh-CN" sz="2400">
                <a:latin typeface="黑体" panose="02010609060101010101" pitchFamily="49" charset="-122"/>
              </a:rPr>
              <a:t>BX</a:t>
            </a:r>
            <a:r>
              <a:rPr lang="zh-CN" altLang="en-US" sz="2400">
                <a:latin typeface="黑体" panose="02010609060101010101" pitchFamily="49" charset="-122"/>
              </a:rPr>
              <a:t>最高位</a:t>
            </a:r>
            <a:endParaRPr lang="en-US" altLang="zh-CN" sz="2400">
              <a:latin typeface="黑体" panose="02010609060101010101" pitchFamily="49" charset="-122"/>
            </a:endParaRPr>
          </a:p>
        </p:txBody>
      </p:sp>
      <p:sp>
        <p:nvSpPr>
          <p:cNvPr id="19459" name="文本占位符 400386">
            <a:extLst>
              <a:ext uri="{FF2B5EF4-FFF2-40B4-BE49-F238E27FC236}">
                <a16:creationId xmlns:a16="http://schemas.microsoft.com/office/drawing/2014/main" id="{9A493DA3-6952-49C8-9D19-A00F32B979C5}"/>
              </a:ext>
            </a:extLst>
          </p:cNvPr>
          <p:cNvSpPr>
            <a:spLocks noGrp="1" noChangeArrowheads="1"/>
          </p:cNvSpPr>
          <p:nvPr>
            <p:ph type="body" idx="1"/>
          </p:nvPr>
        </p:nvSpPr>
        <p:spPr>
          <a:xfrm>
            <a:off x="762000" y="1295400"/>
            <a:ext cx="7924800" cy="4221163"/>
          </a:xfrm>
        </p:spPr>
        <p:txBody>
          <a:bodyPr/>
          <a:lstStyle/>
          <a:p>
            <a:pPr marL="0" indent="0" eaLnBrk="1" hangingPunct="1">
              <a:buFont typeface="Wingdings" panose="05000000000000000000" pitchFamily="2" charset="2"/>
              <a:buNone/>
              <a:tabLst>
                <a:tab pos="952500" algn="l"/>
                <a:tab pos="3052763" algn="l"/>
              </a:tabLst>
            </a:pPr>
            <a:r>
              <a:rPr lang="en-US" altLang="zh-CN" sz="2800">
                <a:solidFill>
                  <a:schemeClr val="accent2"/>
                </a:solidFill>
                <a:latin typeface="宋体" panose="02010600030101010101" pitchFamily="2" charset="-122"/>
              </a:rPr>
              <a:t>	shl bx,1	</a:t>
            </a:r>
            <a:r>
              <a:rPr lang="en-US" altLang="zh-CN" sz="2800">
                <a:latin typeface="宋体" panose="02010600030101010101" pitchFamily="2" charset="-122"/>
              </a:rPr>
              <a:t>;BX</a:t>
            </a:r>
            <a:r>
              <a:rPr lang="zh-CN" altLang="en-US" sz="2800">
                <a:latin typeface="宋体" panose="02010600030101010101" pitchFamily="2" charset="-122"/>
              </a:rPr>
              <a:t>最高位移入</a:t>
            </a:r>
            <a:r>
              <a:rPr lang="en-US" altLang="zh-CN" sz="2800">
                <a:latin typeface="宋体" panose="02010600030101010101" pitchFamily="2" charset="-122"/>
              </a:rPr>
              <a:t>CF</a:t>
            </a:r>
          </a:p>
          <a:p>
            <a:pPr marL="0" indent="0" eaLnBrk="1" hangingPunct="1">
              <a:buFont typeface="Wingdings" panose="05000000000000000000" pitchFamily="2" charset="2"/>
              <a:buNone/>
              <a:tabLst>
                <a:tab pos="952500" algn="l"/>
                <a:tab pos="3052763" algn="l"/>
              </a:tabLst>
            </a:pPr>
            <a:r>
              <a:rPr lang="en-US" altLang="zh-CN" sz="2800">
                <a:latin typeface="宋体" panose="02010600030101010101" pitchFamily="2" charset="-122"/>
              </a:rPr>
              <a:t>	</a:t>
            </a:r>
            <a:r>
              <a:rPr lang="en-US" altLang="zh-CN" sz="2800">
                <a:solidFill>
                  <a:schemeClr val="tx2"/>
                </a:solidFill>
                <a:latin typeface="宋体" panose="02010600030101010101" pitchFamily="2" charset="-122"/>
              </a:rPr>
              <a:t>jnc one</a:t>
            </a:r>
            <a:r>
              <a:rPr lang="en-US" altLang="zh-CN" sz="2800">
                <a:latin typeface="宋体" panose="02010600030101010101" pitchFamily="2" charset="-122"/>
              </a:rPr>
              <a:t>	;CF</a:t>
            </a:r>
            <a:r>
              <a:rPr lang="zh-CN" altLang="en-US" sz="2800">
                <a:latin typeface="宋体" panose="02010600030101010101" pitchFamily="2" charset="-122"/>
              </a:rPr>
              <a:t>＝</a:t>
            </a:r>
            <a:r>
              <a:rPr lang="en-US" altLang="zh-CN" sz="2800">
                <a:solidFill>
                  <a:schemeClr val="tx2"/>
                </a:solidFill>
                <a:latin typeface="宋体" panose="02010600030101010101" pitchFamily="2" charset="-122"/>
              </a:rPr>
              <a:t>0</a:t>
            </a:r>
            <a:r>
              <a:rPr lang="zh-CN" altLang="en-US" sz="2800">
                <a:latin typeface="宋体" panose="02010600030101010101" pitchFamily="2" charset="-122"/>
              </a:rPr>
              <a:t>，即最高位为</a:t>
            </a:r>
            <a:r>
              <a:rPr lang="en-US" altLang="zh-CN" sz="2800">
                <a:solidFill>
                  <a:schemeClr val="tx2"/>
                </a:solidFill>
                <a:latin typeface="宋体" panose="02010600030101010101" pitchFamily="2" charset="-122"/>
              </a:rPr>
              <a:t>0</a:t>
            </a:r>
            <a:r>
              <a:rPr lang="zh-CN" altLang="en-US" sz="2800">
                <a:latin typeface="宋体" panose="02010600030101010101" pitchFamily="2" charset="-122"/>
              </a:rPr>
              <a:t>，转移</a:t>
            </a:r>
          </a:p>
          <a:p>
            <a:pPr marL="0" indent="0" eaLnBrk="1" hangingPunct="1">
              <a:buFont typeface="Wingdings" panose="05000000000000000000" pitchFamily="2" charset="2"/>
              <a:buNone/>
              <a:tabLst>
                <a:tab pos="952500" algn="l"/>
                <a:tab pos="3052763" algn="l"/>
              </a:tabLst>
            </a:pPr>
            <a:r>
              <a:rPr lang="zh-CN" altLang="en-US" sz="2800">
                <a:solidFill>
                  <a:schemeClr val="accent2"/>
                </a:solidFill>
                <a:latin typeface="宋体" panose="02010600030101010101" pitchFamily="2" charset="-122"/>
              </a:rPr>
              <a:t>	</a:t>
            </a:r>
            <a:r>
              <a:rPr lang="en-US" altLang="zh-CN" sz="2800">
                <a:solidFill>
                  <a:schemeClr val="accent2"/>
                </a:solidFill>
                <a:latin typeface="宋体" panose="02010600030101010101" pitchFamily="2" charset="-122"/>
              </a:rPr>
              <a:t>mov dl,</a:t>
            </a:r>
            <a:r>
              <a:rPr lang="en-US" altLang="zh-CN" sz="2800">
                <a:latin typeface="Courier New" panose="02070309020205020404" pitchFamily="49" charset="0"/>
              </a:rPr>
              <a:t>’</a:t>
            </a:r>
            <a:r>
              <a:rPr lang="en-US" altLang="zh-CN" sz="2800">
                <a:latin typeface="宋体" panose="02010600030101010101" pitchFamily="2" charset="-122"/>
              </a:rPr>
              <a:t>1</a:t>
            </a:r>
            <a:r>
              <a:rPr lang="en-US" altLang="zh-CN" sz="2800">
                <a:latin typeface="Courier New" panose="02070309020205020404" pitchFamily="49" charset="0"/>
              </a:rPr>
              <a:t>’</a:t>
            </a:r>
            <a:endParaRPr lang="en-US" altLang="zh-CN" sz="2800">
              <a:latin typeface="宋体" panose="02010600030101010101" pitchFamily="2" charset="-122"/>
            </a:endParaRPr>
          </a:p>
          <a:p>
            <a:pPr marL="0" indent="0" eaLnBrk="1" hangingPunct="1">
              <a:buFont typeface="Wingdings" panose="05000000000000000000" pitchFamily="2" charset="2"/>
              <a:buNone/>
              <a:tabLst>
                <a:tab pos="952500" algn="l"/>
                <a:tab pos="3052763" algn="l"/>
              </a:tabLst>
            </a:pPr>
            <a:r>
              <a:rPr lang="en-US" altLang="zh-CN" sz="2800">
                <a:latin typeface="宋体" panose="02010600030101010101" pitchFamily="2" charset="-122"/>
              </a:rPr>
              <a:t>	;CF</a:t>
            </a:r>
            <a:r>
              <a:rPr lang="zh-CN" altLang="en-US" sz="2800">
                <a:latin typeface="宋体" panose="02010600030101010101" pitchFamily="2" charset="-122"/>
              </a:rPr>
              <a:t>＝</a:t>
            </a:r>
            <a:r>
              <a:rPr lang="en-US" altLang="zh-CN" sz="2800">
                <a:solidFill>
                  <a:schemeClr val="tx2"/>
                </a:solidFill>
                <a:latin typeface="宋体" panose="02010600030101010101" pitchFamily="2" charset="-122"/>
              </a:rPr>
              <a:t>1</a:t>
            </a:r>
            <a:r>
              <a:rPr lang="zh-CN" altLang="en-US" sz="2800">
                <a:latin typeface="宋体" panose="02010600030101010101" pitchFamily="2" charset="-122"/>
              </a:rPr>
              <a:t>，即最高位为</a:t>
            </a:r>
            <a:r>
              <a:rPr lang="en-US" altLang="zh-CN" sz="2800">
                <a:solidFill>
                  <a:schemeClr val="tx2"/>
                </a:solidFill>
                <a:latin typeface="宋体" panose="02010600030101010101" pitchFamily="2" charset="-122"/>
              </a:rPr>
              <a:t>1</a:t>
            </a:r>
            <a:r>
              <a:rPr lang="zh-CN" altLang="en-US" sz="2800">
                <a:latin typeface="宋体" panose="02010600030101010101" pitchFamily="2" charset="-122"/>
              </a:rPr>
              <a:t>，</a:t>
            </a:r>
            <a:r>
              <a:rPr lang="en-US" altLang="zh-CN" sz="2800">
                <a:latin typeface="宋体" panose="02010600030101010101" pitchFamily="2" charset="-122"/>
              </a:rPr>
              <a:t>DL←</a:t>
            </a:r>
            <a:r>
              <a:rPr lang="en-US" altLang="zh-CN" sz="2800">
                <a:solidFill>
                  <a:schemeClr val="tx2"/>
                </a:solidFill>
                <a:latin typeface="Courier New" panose="02070309020205020404" pitchFamily="49" charset="0"/>
              </a:rPr>
              <a:t>’</a:t>
            </a:r>
            <a:r>
              <a:rPr lang="en-US" altLang="zh-CN" sz="2800">
                <a:solidFill>
                  <a:schemeClr val="tx2"/>
                </a:solidFill>
                <a:latin typeface="宋体" panose="02010600030101010101" pitchFamily="2" charset="-122"/>
              </a:rPr>
              <a:t>1</a:t>
            </a:r>
            <a:r>
              <a:rPr lang="en-US" altLang="zh-CN" sz="2800">
                <a:solidFill>
                  <a:schemeClr val="tx2"/>
                </a:solidFill>
                <a:latin typeface="Courier New" panose="02070309020205020404" pitchFamily="49" charset="0"/>
              </a:rPr>
              <a:t>’</a:t>
            </a:r>
            <a:endParaRPr lang="en-US" altLang="zh-CN" sz="2800">
              <a:solidFill>
                <a:schemeClr val="tx2"/>
              </a:solidFill>
              <a:latin typeface="宋体" panose="02010600030101010101" pitchFamily="2" charset="-122"/>
            </a:endParaRPr>
          </a:p>
          <a:p>
            <a:pPr marL="0" indent="0" eaLnBrk="1" hangingPunct="1">
              <a:buFont typeface="Wingdings" panose="05000000000000000000" pitchFamily="2" charset="2"/>
              <a:buNone/>
              <a:tabLst>
                <a:tab pos="952500" algn="l"/>
                <a:tab pos="3052763" algn="l"/>
              </a:tabLst>
            </a:pPr>
            <a:r>
              <a:rPr lang="en-US" altLang="zh-CN" sz="2800">
                <a:solidFill>
                  <a:schemeClr val="accent2"/>
                </a:solidFill>
                <a:latin typeface="宋体" panose="02010600030101010101" pitchFamily="2" charset="-122"/>
              </a:rPr>
              <a:t>	</a:t>
            </a:r>
            <a:r>
              <a:rPr lang="en-US" altLang="zh-CN" sz="2800">
                <a:solidFill>
                  <a:schemeClr val="bg2"/>
                </a:solidFill>
                <a:latin typeface="宋体" panose="02010600030101010101" pitchFamily="2" charset="-122"/>
              </a:rPr>
              <a:t>jmp two</a:t>
            </a:r>
            <a:r>
              <a:rPr lang="en-US" altLang="zh-CN" sz="2800">
                <a:solidFill>
                  <a:schemeClr val="accent2"/>
                </a:solidFill>
                <a:latin typeface="宋体" panose="02010600030101010101" pitchFamily="2" charset="-122"/>
              </a:rPr>
              <a:t>	</a:t>
            </a:r>
            <a:r>
              <a:rPr lang="en-US" altLang="zh-CN" sz="2800">
                <a:solidFill>
                  <a:schemeClr val="bg2"/>
                </a:solidFill>
                <a:latin typeface="宋体" panose="02010600030101010101" pitchFamily="2" charset="-122"/>
              </a:rPr>
              <a:t>;</a:t>
            </a:r>
            <a:r>
              <a:rPr lang="zh-CN" altLang="en-US" sz="2800">
                <a:solidFill>
                  <a:schemeClr val="bg2"/>
                </a:solidFill>
                <a:latin typeface="宋体" panose="02010600030101010101" pitchFamily="2" charset="-122"/>
              </a:rPr>
              <a:t>一定要跳过另一个分支体</a:t>
            </a:r>
          </a:p>
          <a:p>
            <a:pPr marL="0" indent="0" eaLnBrk="1" hangingPunct="1">
              <a:buFont typeface="Wingdings" panose="05000000000000000000" pitchFamily="2" charset="2"/>
              <a:buNone/>
              <a:tabLst>
                <a:tab pos="952500" algn="l"/>
                <a:tab pos="3052763" algn="l"/>
              </a:tabLst>
            </a:pPr>
            <a:r>
              <a:rPr lang="en-US" altLang="zh-CN" sz="2800">
                <a:solidFill>
                  <a:schemeClr val="tx2"/>
                </a:solidFill>
                <a:latin typeface="宋体" panose="02010600030101010101" pitchFamily="2" charset="-122"/>
              </a:rPr>
              <a:t>one:	</a:t>
            </a:r>
            <a:r>
              <a:rPr lang="en-US" altLang="zh-CN" sz="2800">
                <a:solidFill>
                  <a:schemeClr val="accent2"/>
                </a:solidFill>
                <a:latin typeface="宋体" panose="02010600030101010101" pitchFamily="2" charset="-122"/>
              </a:rPr>
              <a:t>mov dl,</a:t>
            </a:r>
            <a:r>
              <a:rPr lang="en-US" altLang="zh-CN" sz="2800">
                <a:latin typeface="Courier New" panose="02070309020205020404" pitchFamily="49" charset="0"/>
              </a:rPr>
              <a:t>’</a:t>
            </a:r>
            <a:r>
              <a:rPr lang="en-US" altLang="zh-CN" sz="2800">
                <a:latin typeface="宋体" panose="02010600030101010101" pitchFamily="2" charset="-122"/>
              </a:rPr>
              <a:t>0</a:t>
            </a:r>
            <a:r>
              <a:rPr lang="en-US" altLang="zh-CN" sz="2800">
                <a:latin typeface="Courier New" panose="02070309020205020404" pitchFamily="49" charset="0"/>
              </a:rPr>
              <a:t>’</a:t>
            </a:r>
            <a:r>
              <a:rPr lang="en-US" altLang="zh-CN" sz="2800">
                <a:solidFill>
                  <a:schemeClr val="accent2"/>
                </a:solidFill>
                <a:latin typeface="宋体" panose="02010600030101010101" pitchFamily="2" charset="-122"/>
              </a:rPr>
              <a:t> 	</a:t>
            </a:r>
            <a:r>
              <a:rPr lang="en-US" altLang="zh-CN" sz="2800">
                <a:latin typeface="宋体" panose="02010600030101010101" pitchFamily="2" charset="-122"/>
              </a:rPr>
              <a:t>;DL←</a:t>
            </a:r>
            <a:r>
              <a:rPr lang="en-US" altLang="zh-CN" sz="2800">
                <a:solidFill>
                  <a:schemeClr val="bg2"/>
                </a:solidFill>
                <a:latin typeface="Courier New" panose="02070309020205020404" pitchFamily="49" charset="0"/>
              </a:rPr>
              <a:t>’</a:t>
            </a:r>
            <a:r>
              <a:rPr lang="en-US" altLang="zh-CN" sz="2800">
                <a:solidFill>
                  <a:schemeClr val="bg2"/>
                </a:solidFill>
                <a:latin typeface="宋体" panose="02010600030101010101" pitchFamily="2" charset="-122"/>
              </a:rPr>
              <a:t>0</a:t>
            </a:r>
            <a:r>
              <a:rPr lang="en-US" altLang="zh-CN" sz="2800">
                <a:solidFill>
                  <a:schemeClr val="bg2"/>
                </a:solidFill>
                <a:latin typeface="Courier New" panose="02070309020205020404" pitchFamily="49" charset="0"/>
              </a:rPr>
              <a:t>’</a:t>
            </a:r>
            <a:endParaRPr lang="en-US" altLang="zh-CN" sz="2800">
              <a:solidFill>
                <a:schemeClr val="bg2"/>
              </a:solidFill>
              <a:latin typeface="宋体" panose="02010600030101010101" pitchFamily="2" charset="-122"/>
            </a:endParaRPr>
          </a:p>
          <a:p>
            <a:pPr marL="0" indent="0" eaLnBrk="1" hangingPunct="1">
              <a:buFont typeface="Wingdings" panose="05000000000000000000" pitchFamily="2" charset="2"/>
              <a:buNone/>
              <a:tabLst>
                <a:tab pos="952500" algn="l"/>
                <a:tab pos="3052763" algn="l"/>
              </a:tabLst>
            </a:pPr>
            <a:r>
              <a:rPr lang="en-US" altLang="zh-CN" sz="2800">
                <a:solidFill>
                  <a:schemeClr val="tx2"/>
                </a:solidFill>
                <a:latin typeface="宋体" panose="02010600030101010101" pitchFamily="2" charset="-122"/>
              </a:rPr>
              <a:t>two:</a:t>
            </a:r>
            <a:r>
              <a:rPr lang="en-US" altLang="zh-CN" sz="2800">
                <a:solidFill>
                  <a:schemeClr val="accent2"/>
                </a:solidFill>
                <a:latin typeface="宋体" panose="02010600030101010101" pitchFamily="2" charset="-122"/>
              </a:rPr>
              <a:t>	mov ah,2</a:t>
            </a:r>
          </a:p>
          <a:p>
            <a:pPr marL="0" indent="0" eaLnBrk="1" hangingPunct="1">
              <a:buFont typeface="Wingdings" panose="05000000000000000000" pitchFamily="2" charset="2"/>
              <a:buNone/>
              <a:tabLst>
                <a:tab pos="952500" algn="l"/>
                <a:tab pos="3052763" algn="l"/>
              </a:tabLst>
            </a:pPr>
            <a:r>
              <a:rPr lang="en-US" altLang="zh-CN" sz="2800">
                <a:solidFill>
                  <a:schemeClr val="accent2"/>
                </a:solidFill>
                <a:latin typeface="宋体" panose="02010600030101010101" pitchFamily="2" charset="-122"/>
              </a:rPr>
              <a:t>	int 21h	</a:t>
            </a:r>
            <a:r>
              <a:rPr lang="en-US" altLang="zh-CN" sz="2800">
                <a:latin typeface="宋体" panose="02010600030101010101" pitchFamily="2" charset="-122"/>
              </a:rPr>
              <a:t>;</a:t>
            </a:r>
            <a:r>
              <a:rPr lang="zh-CN" altLang="en-US" sz="2800">
                <a:latin typeface="宋体" panose="02010600030101010101" pitchFamily="2" charset="-122"/>
              </a:rPr>
              <a:t>显示</a:t>
            </a:r>
          </a:p>
        </p:txBody>
      </p:sp>
      <p:grpSp>
        <p:nvGrpSpPr>
          <p:cNvPr id="400388" name="组合 400387">
            <a:extLst>
              <a:ext uri="{FF2B5EF4-FFF2-40B4-BE49-F238E27FC236}">
                <a16:creationId xmlns:a16="http://schemas.microsoft.com/office/drawing/2014/main" id="{ED5CA29F-CF9C-4B5E-9E74-5BA6058052EE}"/>
              </a:ext>
            </a:extLst>
          </p:cNvPr>
          <p:cNvGrpSpPr>
            <a:grpSpLocks/>
          </p:cNvGrpSpPr>
          <p:nvPr/>
        </p:nvGrpSpPr>
        <p:grpSpPr bwMode="auto">
          <a:xfrm>
            <a:off x="177800" y="230188"/>
            <a:ext cx="203200" cy="6503987"/>
            <a:chOff x="112" y="145"/>
            <a:chExt cx="128" cy="4097"/>
          </a:xfrm>
        </p:grpSpPr>
        <p:sp>
          <p:nvSpPr>
            <p:cNvPr id="19470" name="矩形 400388">
              <a:extLst>
                <a:ext uri="{FF2B5EF4-FFF2-40B4-BE49-F238E27FC236}">
                  <a16:creationId xmlns:a16="http://schemas.microsoft.com/office/drawing/2014/main" id="{D5410CD6-0B4E-4F89-ABA4-4840DFA30D3A}"/>
                </a:ext>
              </a:extLst>
            </p:cNvPr>
            <p:cNvSpPr>
              <a:spLocks noChangeArrowheads="1"/>
            </p:cNvSpPr>
            <p:nvPr/>
          </p:nvSpPr>
          <p:spPr bwMode="auto">
            <a:xfrm flipH="1">
              <a:off x="192" y="162"/>
              <a:ext cx="48" cy="4080"/>
            </a:xfrm>
            <a:prstGeom prst="rect">
              <a:avLst/>
            </a:prstGeom>
            <a:gradFill rotWithShape="0">
              <a:gsLst>
                <a:gs pos="0">
                  <a:schemeClr val="bg1"/>
                </a:gs>
                <a:gs pos="100000">
                  <a:schemeClr val="fo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471" name="矩形 400389">
              <a:extLst>
                <a:ext uri="{FF2B5EF4-FFF2-40B4-BE49-F238E27FC236}">
                  <a16:creationId xmlns:a16="http://schemas.microsoft.com/office/drawing/2014/main" id="{41E90A16-AEF2-420F-ACA5-BA7C7C57F0F5}"/>
                </a:ext>
              </a:extLst>
            </p:cNvPr>
            <p:cNvSpPr>
              <a:spLocks noChangeArrowheads="1"/>
            </p:cNvSpPr>
            <p:nvPr/>
          </p:nvSpPr>
          <p:spPr bwMode="auto">
            <a:xfrm>
              <a:off x="112" y="145"/>
              <a:ext cx="48" cy="3941"/>
            </a:xfrm>
            <a:prstGeom prst="rect">
              <a:avLst/>
            </a:prstGeom>
            <a:gradFill rotWithShape="0">
              <a:gsLst>
                <a:gs pos="0">
                  <a:schemeClr val="bg1"/>
                </a:gs>
                <a:gs pos="100000">
                  <a:schemeClr va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latin typeface="Times New Roman" panose="02020603050405020304" pitchFamily="18" charset="0"/>
              </a:endParaRPr>
            </a:p>
          </p:txBody>
        </p:sp>
      </p:grpSp>
      <p:grpSp>
        <p:nvGrpSpPr>
          <p:cNvPr id="400391" name="组合 400390">
            <a:extLst>
              <a:ext uri="{FF2B5EF4-FFF2-40B4-BE49-F238E27FC236}">
                <a16:creationId xmlns:a16="http://schemas.microsoft.com/office/drawing/2014/main" id="{6CB6864E-ED2B-4AFA-900B-702988FFF01C}"/>
              </a:ext>
            </a:extLst>
          </p:cNvPr>
          <p:cNvGrpSpPr>
            <a:grpSpLocks/>
          </p:cNvGrpSpPr>
          <p:nvPr/>
        </p:nvGrpSpPr>
        <p:grpSpPr bwMode="auto">
          <a:xfrm>
            <a:off x="8793163" y="220663"/>
            <a:ext cx="198437" cy="6408737"/>
            <a:chOff x="5539" y="139"/>
            <a:chExt cx="125" cy="4037"/>
          </a:xfrm>
        </p:grpSpPr>
        <p:sp>
          <p:nvSpPr>
            <p:cNvPr id="19468" name="矩形 400391">
              <a:extLst>
                <a:ext uri="{FF2B5EF4-FFF2-40B4-BE49-F238E27FC236}">
                  <a16:creationId xmlns:a16="http://schemas.microsoft.com/office/drawing/2014/main" id="{304434C8-7BCD-45F4-860F-D37D3F4BC0C1}"/>
                </a:ext>
              </a:extLst>
            </p:cNvPr>
            <p:cNvSpPr>
              <a:spLocks noChangeArrowheads="1"/>
            </p:cNvSpPr>
            <p:nvPr/>
          </p:nvSpPr>
          <p:spPr bwMode="auto">
            <a:xfrm rot="10800000" flipH="1" flipV="1">
              <a:off x="5621" y="139"/>
              <a:ext cx="43" cy="3989"/>
            </a:xfrm>
            <a:prstGeom prst="rect">
              <a:avLst/>
            </a:pr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469" name="矩形 400392">
              <a:extLst>
                <a:ext uri="{FF2B5EF4-FFF2-40B4-BE49-F238E27FC236}">
                  <a16:creationId xmlns:a16="http://schemas.microsoft.com/office/drawing/2014/main" id="{223DD7FD-3259-448D-8AD0-1F9E2E3875D0}"/>
                </a:ext>
              </a:extLst>
            </p:cNvPr>
            <p:cNvSpPr>
              <a:spLocks noChangeArrowheads="1"/>
            </p:cNvSpPr>
            <p:nvPr/>
          </p:nvSpPr>
          <p:spPr bwMode="auto">
            <a:xfrm rot="10800000" flipV="1">
              <a:off x="5539" y="240"/>
              <a:ext cx="49" cy="3936"/>
            </a:xfrm>
            <a:prstGeom prst="rect">
              <a:avLst/>
            </a:pr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400394" name="组合 400393">
            <a:extLst>
              <a:ext uri="{FF2B5EF4-FFF2-40B4-BE49-F238E27FC236}">
                <a16:creationId xmlns:a16="http://schemas.microsoft.com/office/drawing/2014/main" id="{C5661389-5AD8-42F4-AD46-965FC6F86689}"/>
              </a:ext>
            </a:extLst>
          </p:cNvPr>
          <p:cNvGrpSpPr>
            <a:grpSpLocks/>
          </p:cNvGrpSpPr>
          <p:nvPr/>
        </p:nvGrpSpPr>
        <p:grpSpPr bwMode="auto">
          <a:xfrm>
            <a:off x="412750" y="6477000"/>
            <a:ext cx="8686800" cy="228600"/>
            <a:chOff x="260" y="4080"/>
            <a:chExt cx="5472" cy="144"/>
          </a:xfrm>
        </p:grpSpPr>
        <p:sp>
          <p:nvSpPr>
            <p:cNvPr id="19466" name="矩形 400394">
              <a:extLst>
                <a:ext uri="{FF2B5EF4-FFF2-40B4-BE49-F238E27FC236}">
                  <a16:creationId xmlns:a16="http://schemas.microsoft.com/office/drawing/2014/main" id="{EADF892F-3972-4142-8D11-6F3ED18A5C39}"/>
                </a:ext>
              </a:extLst>
            </p:cNvPr>
            <p:cNvSpPr>
              <a:spLocks noChangeArrowheads="1"/>
            </p:cNvSpPr>
            <p:nvPr/>
          </p:nvSpPr>
          <p:spPr bwMode="auto">
            <a:xfrm rot="5400000" flipV="1">
              <a:off x="2972" y="1368"/>
              <a:ext cx="48" cy="5472"/>
            </a:xfrm>
            <a:prstGeom prst="rect">
              <a:avLst/>
            </a:prstGeom>
            <a:gradFill rotWithShape="0">
              <a:gsLst>
                <a:gs pos="0">
                  <a:schemeClr val="bg1"/>
                </a:gs>
                <a:gs pos="100000">
                  <a:schemeClr val="accent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467" name="矩形 400395">
              <a:extLst>
                <a:ext uri="{FF2B5EF4-FFF2-40B4-BE49-F238E27FC236}">
                  <a16:creationId xmlns:a16="http://schemas.microsoft.com/office/drawing/2014/main" id="{309AABFA-4ABD-4F1A-8BB5-18DFEEBA51DC}"/>
                </a:ext>
              </a:extLst>
            </p:cNvPr>
            <p:cNvSpPr>
              <a:spLocks noChangeArrowheads="1"/>
            </p:cNvSpPr>
            <p:nvPr/>
          </p:nvSpPr>
          <p:spPr bwMode="auto">
            <a:xfrm rot="5400000" flipV="1">
              <a:off x="2913" y="1521"/>
              <a:ext cx="48" cy="5355"/>
            </a:xfrm>
            <a:prstGeom prst="rect">
              <a:avLst/>
            </a:prstGeom>
            <a:gradFill rotWithShape="0">
              <a:gsLst>
                <a:gs pos="0">
                  <a:schemeClr val="bg1"/>
                </a:gs>
                <a:gs pos="100000">
                  <a:schemeClr val="hlink"/>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400397" name="组合 400396">
            <a:extLst>
              <a:ext uri="{FF2B5EF4-FFF2-40B4-BE49-F238E27FC236}">
                <a16:creationId xmlns:a16="http://schemas.microsoft.com/office/drawing/2014/main" id="{C50D42DE-5EB6-46B6-AD60-85254AE6C56D}"/>
              </a:ext>
            </a:extLst>
          </p:cNvPr>
          <p:cNvGrpSpPr>
            <a:grpSpLocks/>
          </p:cNvGrpSpPr>
          <p:nvPr/>
        </p:nvGrpSpPr>
        <p:grpSpPr bwMode="auto">
          <a:xfrm>
            <a:off x="76200" y="176213"/>
            <a:ext cx="8745538" cy="161925"/>
            <a:chOff x="48" y="111"/>
            <a:chExt cx="5509" cy="102"/>
          </a:xfrm>
        </p:grpSpPr>
        <p:sp>
          <p:nvSpPr>
            <p:cNvPr id="19464" name="矩形 400397">
              <a:extLst>
                <a:ext uri="{FF2B5EF4-FFF2-40B4-BE49-F238E27FC236}">
                  <a16:creationId xmlns:a16="http://schemas.microsoft.com/office/drawing/2014/main" id="{498ED589-D2C9-4EE8-9927-C966DA6E9A32}"/>
                </a:ext>
              </a:extLst>
            </p:cNvPr>
            <p:cNvSpPr>
              <a:spLocks noChangeArrowheads="1"/>
            </p:cNvSpPr>
            <p:nvPr/>
          </p:nvSpPr>
          <p:spPr bwMode="auto">
            <a:xfrm rot="5400000" flipV="1">
              <a:off x="2852" y="-2492"/>
              <a:ext cx="37" cy="5371"/>
            </a:xfrm>
            <a:prstGeom prst="rect">
              <a:avLst/>
            </a:prstGeom>
            <a:gradFill rotWithShape="0">
              <a:gsLst>
                <a:gs pos="0">
                  <a:schemeClr va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465" name="矩形 400398">
              <a:extLst>
                <a:ext uri="{FF2B5EF4-FFF2-40B4-BE49-F238E27FC236}">
                  <a16:creationId xmlns:a16="http://schemas.microsoft.com/office/drawing/2014/main" id="{2D27EBD8-5E31-45AA-A7A0-2F44FDA81CB8}"/>
                </a:ext>
              </a:extLst>
            </p:cNvPr>
            <p:cNvSpPr>
              <a:spLocks noChangeArrowheads="1"/>
            </p:cNvSpPr>
            <p:nvPr/>
          </p:nvSpPr>
          <p:spPr bwMode="auto">
            <a:xfrm rot="5400000" flipV="1">
              <a:off x="2783" y="-2625"/>
              <a:ext cx="38" cy="5509"/>
            </a:xfrm>
            <a:prstGeom prst="rect">
              <a:avLst/>
            </a:prstGeom>
            <a:gradFill rotWithShape="0">
              <a:gsLst>
                <a:gs pos="0">
                  <a:schemeClr val="accent1"/>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afterEffect">
                                  <p:stCondLst>
                                    <p:cond delay="0"/>
                                  </p:stCondLst>
                                  <p:childTnLst>
                                    <p:set>
                                      <p:cBhvr>
                                        <p:cTn id="6" dur="1" fill="hold">
                                          <p:stCondLst>
                                            <p:cond delay="0"/>
                                          </p:stCondLst>
                                        </p:cTn>
                                        <p:tgtEl>
                                          <p:spTgt spid="400388"/>
                                        </p:tgtEl>
                                        <p:attrNameLst>
                                          <p:attrName>style.visibility</p:attrName>
                                        </p:attrNameLst>
                                      </p:cBhvr>
                                      <p:to>
                                        <p:strVal val="visible"/>
                                      </p:to>
                                    </p:set>
                                    <p:anim calcmode="lin" valueType="num">
                                      <p:cBhvr additive="base">
                                        <p:cTn id="7" dur="500" fill="hold"/>
                                        <p:tgtEl>
                                          <p:spTgt spid="400388"/>
                                        </p:tgtEl>
                                        <p:attrNameLst>
                                          <p:attrName>ppt_x</p:attrName>
                                        </p:attrNameLst>
                                      </p:cBhvr>
                                      <p:tavLst>
                                        <p:tav tm="0">
                                          <p:val>
                                            <p:strVal val="#ppt_x"/>
                                          </p:val>
                                        </p:tav>
                                        <p:tav tm="100000">
                                          <p:val>
                                            <p:strVal val="#ppt_x"/>
                                          </p:val>
                                        </p:tav>
                                      </p:tavLst>
                                    </p:anim>
                                    <p:anim calcmode="lin" valueType="num">
                                      <p:cBhvr additive="base">
                                        <p:cTn id="8" dur="500" fill="hold"/>
                                        <p:tgtEl>
                                          <p:spTgt spid="400388"/>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400394"/>
                                        </p:tgtEl>
                                        <p:attrNameLst>
                                          <p:attrName>style.visibility</p:attrName>
                                        </p:attrNameLst>
                                      </p:cBhvr>
                                      <p:to>
                                        <p:strVal val="visible"/>
                                      </p:to>
                                    </p:set>
                                    <p:anim calcmode="lin" valueType="num">
                                      <p:cBhvr additive="base">
                                        <p:cTn id="12" dur="500" fill="hold"/>
                                        <p:tgtEl>
                                          <p:spTgt spid="400394"/>
                                        </p:tgtEl>
                                        <p:attrNameLst>
                                          <p:attrName>ppt_x</p:attrName>
                                        </p:attrNameLst>
                                      </p:cBhvr>
                                      <p:tavLst>
                                        <p:tav tm="0">
                                          <p:val>
                                            <p:strVal val="0-#ppt_w/2"/>
                                          </p:val>
                                        </p:tav>
                                        <p:tav tm="100000">
                                          <p:val>
                                            <p:strVal val="#ppt_x"/>
                                          </p:val>
                                        </p:tav>
                                      </p:tavLst>
                                    </p:anim>
                                    <p:anim calcmode="lin" valueType="num">
                                      <p:cBhvr additive="base">
                                        <p:cTn id="13" dur="500" fill="hold"/>
                                        <p:tgtEl>
                                          <p:spTgt spid="400394"/>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4" fill="hold" nodeType="afterEffect">
                                  <p:stCondLst>
                                    <p:cond delay="0"/>
                                  </p:stCondLst>
                                  <p:childTnLst>
                                    <p:set>
                                      <p:cBhvr>
                                        <p:cTn id="16" dur="1" fill="hold">
                                          <p:stCondLst>
                                            <p:cond delay="0"/>
                                          </p:stCondLst>
                                        </p:cTn>
                                        <p:tgtEl>
                                          <p:spTgt spid="400391"/>
                                        </p:tgtEl>
                                        <p:attrNameLst>
                                          <p:attrName>style.visibility</p:attrName>
                                        </p:attrNameLst>
                                      </p:cBhvr>
                                      <p:to>
                                        <p:strVal val="visible"/>
                                      </p:to>
                                    </p:set>
                                    <p:anim calcmode="lin" valueType="num">
                                      <p:cBhvr additive="base">
                                        <p:cTn id="17" dur="500" fill="hold"/>
                                        <p:tgtEl>
                                          <p:spTgt spid="400391"/>
                                        </p:tgtEl>
                                        <p:attrNameLst>
                                          <p:attrName>ppt_x</p:attrName>
                                        </p:attrNameLst>
                                      </p:cBhvr>
                                      <p:tavLst>
                                        <p:tav tm="0">
                                          <p:val>
                                            <p:strVal val="#ppt_x"/>
                                          </p:val>
                                        </p:tav>
                                        <p:tav tm="100000">
                                          <p:val>
                                            <p:strVal val="#ppt_x"/>
                                          </p:val>
                                        </p:tav>
                                      </p:tavLst>
                                    </p:anim>
                                    <p:anim calcmode="lin" valueType="num">
                                      <p:cBhvr additive="base">
                                        <p:cTn id="18" dur="500" fill="hold"/>
                                        <p:tgtEl>
                                          <p:spTgt spid="400391"/>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2" fill="hold" nodeType="afterEffect">
                                  <p:stCondLst>
                                    <p:cond delay="0"/>
                                  </p:stCondLst>
                                  <p:childTnLst>
                                    <p:set>
                                      <p:cBhvr>
                                        <p:cTn id="21" dur="1" fill="hold">
                                          <p:stCondLst>
                                            <p:cond delay="0"/>
                                          </p:stCondLst>
                                        </p:cTn>
                                        <p:tgtEl>
                                          <p:spTgt spid="400397"/>
                                        </p:tgtEl>
                                        <p:attrNameLst>
                                          <p:attrName>style.visibility</p:attrName>
                                        </p:attrNameLst>
                                      </p:cBhvr>
                                      <p:to>
                                        <p:strVal val="visible"/>
                                      </p:to>
                                    </p:set>
                                    <p:anim calcmode="lin" valueType="num">
                                      <p:cBhvr additive="base">
                                        <p:cTn id="22" dur="500" fill="hold"/>
                                        <p:tgtEl>
                                          <p:spTgt spid="400397"/>
                                        </p:tgtEl>
                                        <p:attrNameLst>
                                          <p:attrName>ppt_x</p:attrName>
                                        </p:attrNameLst>
                                      </p:cBhvr>
                                      <p:tavLst>
                                        <p:tav tm="0">
                                          <p:val>
                                            <p:strVal val="1+#ppt_w/2"/>
                                          </p:val>
                                        </p:tav>
                                        <p:tav tm="100000">
                                          <p:val>
                                            <p:strVal val="#ppt_x"/>
                                          </p:val>
                                        </p:tav>
                                      </p:tavLst>
                                    </p:anim>
                                    <p:anim calcmode="lin" valueType="num">
                                      <p:cBhvr additive="base">
                                        <p:cTn id="23" dur="500" fill="hold"/>
                                        <p:tgtEl>
                                          <p:spTgt spid="40039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标题 398337">
            <a:extLst>
              <a:ext uri="{FF2B5EF4-FFF2-40B4-BE49-F238E27FC236}">
                <a16:creationId xmlns:a16="http://schemas.microsoft.com/office/drawing/2014/main" id="{C8D8B2E7-BC50-4B87-9730-33359F1A17B4}"/>
              </a:ext>
            </a:extLst>
          </p:cNvPr>
          <p:cNvSpPr>
            <a:spLocks noGrp="1" noChangeArrowheads="1"/>
          </p:cNvSpPr>
          <p:nvPr>
            <p:ph type="title"/>
          </p:nvPr>
        </p:nvSpPr>
        <p:spPr>
          <a:xfrm>
            <a:off x="381000" y="336550"/>
            <a:ext cx="3733800" cy="428625"/>
          </a:xfrm>
          <a:ln>
            <a:solidFill>
              <a:schemeClr val="folHlink"/>
            </a:solidFill>
            <a:miter lim="800000"/>
            <a:headEnd/>
            <a:tailEnd/>
          </a:ln>
        </p:spPr>
        <p:txBody>
          <a:bodyPr/>
          <a:lstStyle/>
          <a:p>
            <a:pPr eaLnBrk="1" hangingPunct="1"/>
            <a:r>
              <a:rPr lang="zh-CN" altLang="en-US" sz="2400">
                <a:latin typeface="黑体" panose="02010609060101010101" pitchFamily="49" charset="-122"/>
              </a:rPr>
              <a:t>例题 显示</a:t>
            </a:r>
            <a:r>
              <a:rPr lang="en-US" altLang="zh-CN" sz="2400">
                <a:latin typeface="黑体" panose="02010609060101010101" pitchFamily="49" charset="-122"/>
              </a:rPr>
              <a:t>BX</a:t>
            </a:r>
            <a:r>
              <a:rPr lang="zh-CN" altLang="en-US" sz="2400">
                <a:latin typeface="黑体" panose="02010609060101010101" pitchFamily="49" charset="-122"/>
              </a:rPr>
              <a:t>最高位</a:t>
            </a:r>
            <a:endParaRPr lang="en-US" altLang="zh-CN" sz="2400">
              <a:latin typeface="黑体" panose="02010609060101010101" pitchFamily="49" charset="-122"/>
            </a:endParaRPr>
          </a:p>
        </p:txBody>
      </p:sp>
      <p:sp>
        <p:nvSpPr>
          <p:cNvPr id="20483" name="文本占位符 398338">
            <a:extLst>
              <a:ext uri="{FF2B5EF4-FFF2-40B4-BE49-F238E27FC236}">
                <a16:creationId xmlns:a16="http://schemas.microsoft.com/office/drawing/2014/main" id="{9D6FDF40-5C31-4A0D-97DD-C4166F741C2F}"/>
              </a:ext>
            </a:extLst>
          </p:cNvPr>
          <p:cNvSpPr>
            <a:spLocks noGrp="1" noChangeArrowheads="1"/>
          </p:cNvSpPr>
          <p:nvPr>
            <p:ph type="body" idx="1"/>
          </p:nvPr>
        </p:nvSpPr>
        <p:spPr>
          <a:xfrm>
            <a:off x="539750" y="1295400"/>
            <a:ext cx="8353425" cy="3070225"/>
          </a:xfrm>
        </p:spPr>
        <p:txBody>
          <a:bodyPr/>
          <a:lstStyle/>
          <a:p>
            <a:pPr marL="0" indent="0" eaLnBrk="1" hangingPunct="1">
              <a:lnSpc>
                <a:spcPct val="90000"/>
              </a:lnSpc>
              <a:buFont typeface="Wingdings" panose="05000000000000000000" pitchFamily="2" charset="2"/>
              <a:buNone/>
              <a:tabLst>
                <a:tab pos="952500" algn="l"/>
                <a:tab pos="3052763" algn="l"/>
              </a:tabLst>
            </a:pPr>
            <a:r>
              <a:rPr lang="en-US" altLang="zh-CN" sz="2800">
                <a:solidFill>
                  <a:schemeClr val="accent2"/>
                </a:solidFill>
                <a:latin typeface="宋体" panose="02010600030101010101" pitchFamily="2" charset="-122"/>
              </a:rPr>
              <a:t>	mov dl,'0'  </a:t>
            </a:r>
            <a:r>
              <a:rPr lang="en-US" altLang="zh-CN" sz="2800">
                <a:latin typeface="宋体" panose="02010600030101010101" pitchFamily="2" charset="-122"/>
              </a:rPr>
              <a:t>;DL←'0</a:t>
            </a:r>
            <a:r>
              <a:rPr lang="en-US" altLang="zh-CN" sz="2800">
                <a:latin typeface="Courier New" panose="02070309020205020404" pitchFamily="49" charset="0"/>
              </a:rPr>
              <a:t>’</a:t>
            </a:r>
            <a:endParaRPr lang="en-US" altLang="zh-CN" sz="2800">
              <a:solidFill>
                <a:schemeClr val="accent2"/>
              </a:solidFill>
              <a:latin typeface="宋体" panose="02010600030101010101" pitchFamily="2" charset="-122"/>
            </a:endParaRPr>
          </a:p>
          <a:p>
            <a:pPr marL="0" indent="0" eaLnBrk="1" hangingPunct="1">
              <a:lnSpc>
                <a:spcPct val="90000"/>
              </a:lnSpc>
              <a:buFont typeface="Wingdings" panose="05000000000000000000" pitchFamily="2" charset="2"/>
              <a:buNone/>
              <a:tabLst>
                <a:tab pos="952500" algn="l"/>
                <a:tab pos="3052763" algn="l"/>
              </a:tabLst>
            </a:pPr>
            <a:r>
              <a:rPr lang="en-US" altLang="zh-CN" sz="2800">
                <a:solidFill>
                  <a:schemeClr val="accent2"/>
                </a:solidFill>
                <a:latin typeface="宋体" panose="02010600030101010101" pitchFamily="2" charset="-122"/>
              </a:rPr>
              <a:t>	shl bx,1	</a:t>
            </a:r>
            <a:r>
              <a:rPr lang="en-US" altLang="zh-CN" sz="2800">
                <a:latin typeface="宋体" panose="02010600030101010101" pitchFamily="2" charset="-122"/>
              </a:rPr>
              <a:t>;BX</a:t>
            </a:r>
            <a:r>
              <a:rPr lang="zh-CN" altLang="en-US" sz="2800">
                <a:latin typeface="宋体" panose="02010600030101010101" pitchFamily="2" charset="-122"/>
              </a:rPr>
              <a:t>最高位移入</a:t>
            </a:r>
            <a:r>
              <a:rPr lang="en-US" altLang="zh-CN" sz="2800">
                <a:latin typeface="宋体" panose="02010600030101010101" pitchFamily="2" charset="-122"/>
              </a:rPr>
              <a:t>CF</a:t>
            </a:r>
          </a:p>
          <a:p>
            <a:pPr marL="0" indent="0" eaLnBrk="1" hangingPunct="1">
              <a:lnSpc>
                <a:spcPct val="90000"/>
              </a:lnSpc>
              <a:buFont typeface="Wingdings" panose="05000000000000000000" pitchFamily="2" charset="2"/>
              <a:buNone/>
              <a:tabLst>
                <a:tab pos="952500" algn="l"/>
                <a:tab pos="3052763" algn="l"/>
              </a:tabLst>
            </a:pPr>
            <a:r>
              <a:rPr lang="en-US" altLang="zh-CN" sz="2800">
                <a:solidFill>
                  <a:schemeClr val="tx2"/>
                </a:solidFill>
                <a:latin typeface="宋体" panose="02010600030101010101" pitchFamily="2" charset="-122"/>
              </a:rPr>
              <a:t>	jnc two</a:t>
            </a:r>
            <a:r>
              <a:rPr lang="en-US" altLang="zh-CN" sz="2800">
                <a:latin typeface="宋体" panose="02010600030101010101" pitchFamily="2" charset="-122"/>
              </a:rPr>
              <a:t>	;CF</a:t>
            </a:r>
            <a:r>
              <a:rPr lang="zh-CN" altLang="en-US" sz="2800">
                <a:latin typeface="宋体" panose="02010600030101010101" pitchFamily="2" charset="-122"/>
              </a:rPr>
              <a:t>＝</a:t>
            </a:r>
            <a:r>
              <a:rPr lang="en-US" altLang="zh-CN" sz="2800">
                <a:latin typeface="宋体" panose="02010600030101010101" pitchFamily="2" charset="-122"/>
              </a:rPr>
              <a:t>0</a:t>
            </a:r>
            <a:r>
              <a:rPr lang="zh-CN" altLang="en-US" sz="2800">
                <a:latin typeface="宋体" panose="02010600030101010101" pitchFamily="2" charset="-122"/>
              </a:rPr>
              <a:t>，最高位为</a:t>
            </a:r>
            <a:r>
              <a:rPr lang="en-US" altLang="zh-CN" sz="2800">
                <a:latin typeface="宋体" panose="02010600030101010101" pitchFamily="2" charset="-122"/>
              </a:rPr>
              <a:t>0</a:t>
            </a:r>
            <a:r>
              <a:rPr lang="zh-CN" altLang="en-US" sz="2800">
                <a:latin typeface="宋体" panose="02010600030101010101" pitchFamily="2" charset="-122"/>
              </a:rPr>
              <a:t>，转移</a:t>
            </a:r>
          </a:p>
          <a:p>
            <a:pPr marL="0" indent="0" eaLnBrk="1" hangingPunct="1">
              <a:lnSpc>
                <a:spcPct val="90000"/>
              </a:lnSpc>
              <a:buFont typeface="Wingdings" panose="05000000000000000000" pitchFamily="2" charset="2"/>
              <a:buNone/>
              <a:tabLst>
                <a:tab pos="952500" algn="l"/>
                <a:tab pos="3052763" algn="l"/>
              </a:tabLst>
            </a:pPr>
            <a:r>
              <a:rPr lang="zh-CN" altLang="en-US" sz="2800">
                <a:solidFill>
                  <a:schemeClr val="accent2"/>
                </a:solidFill>
                <a:latin typeface="宋体" panose="02010600030101010101" pitchFamily="2" charset="-122"/>
              </a:rPr>
              <a:t>	</a:t>
            </a:r>
            <a:r>
              <a:rPr lang="en-US" altLang="zh-CN" sz="2800">
                <a:solidFill>
                  <a:schemeClr val="accent2"/>
                </a:solidFill>
                <a:latin typeface="宋体" panose="02010600030101010101" pitchFamily="2" charset="-122"/>
              </a:rPr>
              <a:t>mov dl,'1</a:t>
            </a:r>
            <a:r>
              <a:rPr lang="en-US" altLang="zh-CN" sz="2800">
                <a:solidFill>
                  <a:schemeClr val="accent2"/>
                </a:solidFill>
                <a:latin typeface="Courier New" panose="02070309020205020404" pitchFamily="49" charset="0"/>
              </a:rPr>
              <a:t>’</a:t>
            </a:r>
            <a:r>
              <a:rPr lang="en-US" altLang="zh-CN" sz="2800">
                <a:solidFill>
                  <a:schemeClr val="accent2"/>
                </a:solidFill>
                <a:latin typeface="宋体" panose="02010600030101010101" pitchFamily="2" charset="-122"/>
              </a:rPr>
              <a:t> </a:t>
            </a:r>
            <a:r>
              <a:rPr lang="en-US" altLang="zh-CN" sz="2800">
                <a:latin typeface="宋体" panose="02010600030101010101" pitchFamily="2" charset="-122"/>
              </a:rPr>
              <a:t>;CF</a:t>
            </a:r>
            <a:r>
              <a:rPr lang="zh-CN" altLang="en-US" sz="2800">
                <a:latin typeface="宋体" panose="02010600030101010101" pitchFamily="2" charset="-122"/>
              </a:rPr>
              <a:t>＝</a:t>
            </a:r>
            <a:r>
              <a:rPr lang="en-US" altLang="zh-CN" sz="2800">
                <a:latin typeface="宋体" panose="02010600030101010101" pitchFamily="2" charset="-122"/>
              </a:rPr>
              <a:t>1</a:t>
            </a:r>
            <a:r>
              <a:rPr lang="zh-CN" altLang="en-US" sz="2800">
                <a:latin typeface="宋体" panose="02010600030101010101" pitchFamily="2" charset="-122"/>
              </a:rPr>
              <a:t>，最高位为</a:t>
            </a:r>
            <a:r>
              <a:rPr lang="en-US" altLang="zh-CN" sz="2800">
                <a:latin typeface="宋体" panose="02010600030101010101" pitchFamily="2" charset="-122"/>
              </a:rPr>
              <a:t>1</a:t>
            </a:r>
            <a:r>
              <a:rPr lang="zh-CN" altLang="en-US" sz="2800">
                <a:latin typeface="宋体" panose="02010600030101010101" pitchFamily="2" charset="-122"/>
              </a:rPr>
              <a:t>，</a:t>
            </a:r>
            <a:r>
              <a:rPr lang="en-US" altLang="zh-CN" sz="2800">
                <a:latin typeface="宋体" panose="02010600030101010101" pitchFamily="2" charset="-122"/>
              </a:rPr>
              <a:t>DL←'1</a:t>
            </a:r>
            <a:r>
              <a:rPr lang="en-US" altLang="zh-CN" sz="2800">
                <a:latin typeface="Courier New" panose="02070309020205020404" pitchFamily="49" charset="0"/>
              </a:rPr>
              <a:t>’</a:t>
            </a:r>
            <a:endParaRPr lang="en-US" altLang="zh-CN" sz="2800">
              <a:solidFill>
                <a:schemeClr val="accent2"/>
              </a:solidFill>
              <a:latin typeface="宋体" panose="02010600030101010101" pitchFamily="2" charset="-122"/>
            </a:endParaRPr>
          </a:p>
          <a:p>
            <a:pPr marL="0" indent="0" eaLnBrk="1" hangingPunct="1">
              <a:lnSpc>
                <a:spcPct val="90000"/>
              </a:lnSpc>
              <a:buFont typeface="Wingdings" panose="05000000000000000000" pitchFamily="2" charset="2"/>
              <a:buNone/>
              <a:tabLst>
                <a:tab pos="952500" algn="l"/>
                <a:tab pos="3052763" algn="l"/>
              </a:tabLst>
            </a:pPr>
            <a:r>
              <a:rPr lang="en-US" altLang="zh-CN" sz="2800">
                <a:solidFill>
                  <a:schemeClr val="tx2"/>
                </a:solidFill>
                <a:latin typeface="宋体" panose="02010600030101010101" pitchFamily="2" charset="-122"/>
              </a:rPr>
              <a:t>two:</a:t>
            </a:r>
            <a:r>
              <a:rPr lang="en-US" altLang="zh-CN" sz="2800">
                <a:solidFill>
                  <a:schemeClr val="accent2"/>
                </a:solidFill>
                <a:latin typeface="宋体" panose="02010600030101010101" pitchFamily="2" charset="-122"/>
              </a:rPr>
              <a:t>	mov ah,2</a:t>
            </a:r>
          </a:p>
          <a:p>
            <a:pPr marL="0" indent="0" eaLnBrk="1" hangingPunct="1">
              <a:lnSpc>
                <a:spcPct val="90000"/>
              </a:lnSpc>
              <a:buFont typeface="Wingdings" panose="05000000000000000000" pitchFamily="2" charset="2"/>
              <a:buNone/>
              <a:tabLst>
                <a:tab pos="952500" algn="l"/>
                <a:tab pos="3052763" algn="l"/>
              </a:tabLst>
            </a:pPr>
            <a:r>
              <a:rPr lang="en-US" altLang="zh-CN" sz="2800">
                <a:solidFill>
                  <a:schemeClr val="accent2"/>
                </a:solidFill>
                <a:latin typeface="宋体" panose="02010600030101010101" pitchFamily="2" charset="-122"/>
              </a:rPr>
              <a:t>	int 21h	</a:t>
            </a:r>
            <a:r>
              <a:rPr lang="en-US" altLang="zh-CN" sz="2800">
                <a:latin typeface="宋体" panose="02010600030101010101" pitchFamily="2" charset="-122"/>
              </a:rPr>
              <a:t>;</a:t>
            </a:r>
            <a:r>
              <a:rPr lang="zh-CN" altLang="en-US" sz="2800">
                <a:latin typeface="宋体" panose="02010600030101010101" pitchFamily="2" charset="-122"/>
              </a:rPr>
              <a:t>显示</a:t>
            </a:r>
          </a:p>
        </p:txBody>
      </p:sp>
      <p:grpSp>
        <p:nvGrpSpPr>
          <p:cNvPr id="398340" name="组合 398339">
            <a:extLst>
              <a:ext uri="{FF2B5EF4-FFF2-40B4-BE49-F238E27FC236}">
                <a16:creationId xmlns:a16="http://schemas.microsoft.com/office/drawing/2014/main" id="{118ED261-3F76-42B7-ADBD-48345918036A}"/>
              </a:ext>
            </a:extLst>
          </p:cNvPr>
          <p:cNvGrpSpPr>
            <a:grpSpLocks/>
          </p:cNvGrpSpPr>
          <p:nvPr/>
        </p:nvGrpSpPr>
        <p:grpSpPr bwMode="auto">
          <a:xfrm>
            <a:off x="177800" y="230188"/>
            <a:ext cx="203200" cy="6503987"/>
            <a:chOff x="112" y="145"/>
            <a:chExt cx="128" cy="4097"/>
          </a:xfrm>
        </p:grpSpPr>
        <p:sp>
          <p:nvSpPr>
            <p:cNvPr id="20495" name="矩形 398340">
              <a:extLst>
                <a:ext uri="{FF2B5EF4-FFF2-40B4-BE49-F238E27FC236}">
                  <a16:creationId xmlns:a16="http://schemas.microsoft.com/office/drawing/2014/main" id="{F0588A04-6B00-4A58-B6A6-A4399107BBE1}"/>
                </a:ext>
              </a:extLst>
            </p:cNvPr>
            <p:cNvSpPr>
              <a:spLocks noChangeArrowheads="1"/>
            </p:cNvSpPr>
            <p:nvPr/>
          </p:nvSpPr>
          <p:spPr bwMode="auto">
            <a:xfrm flipH="1">
              <a:off x="192" y="162"/>
              <a:ext cx="48" cy="4080"/>
            </a:xfrm>
            <a:prstGeom prst="rect">
              <a:avLst/>
            </a:prstGeom>
            <a:gradFill rotWithShape="0">
              <a:gsLst>
                <a:gs pos="0">
                  <a:schemeClr val="bg1"/>
                </a:gs>
                <a:gs pos="100000">
                  <a:schemeClr val="fo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496" name="矩形 398341">
              <a:extLst>
                <a:ext uri="{FF2B5EF4-FFF2-40B4-BE49-F238E27FC236}">
                  <a16:creationId xmlns:a16="http://schemas.microsoft.com/office/drawing/2014/main" id="{E7859218-D17A-4725-900E-2E38392A1213}"/>
                </a:ext>
              </a:extLst>
            </p:cNvPr>
            <p:cNvSpPr>
              <a:spLocks noChangeArrowheads="1"/>
            </p:cNvSpPr>
            <p:nvPr/>
          </p:nvSpPr>
          <p:spPr bwMode="auto">
            <a:xfrm>
              <a:off x="112" y="145"/>
              <a:ext cx="48" cy="3941"/>
            </a:xfrm>
            <a:prstGeom prst="rect">
              <a:avLst/>
            </a:prstGeom>
            <a:gradFill rotWithShape="0">
              <a:gsLst>
                <a:gs pos="0">
                  <a:schemeClr val="bg1"/>
                </a:gs>
                <a:gs pos="100000">
                  <a:schemeClr va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latin typeface="Times New Roman" panose="02020603050405020304" pitchFamily="18" charset="0"/>
              </a:endParaRPr>
            </a:p>
          </p:txBody>
        </p:sp>
      </p:grpSp>
      <p:grpSp>
        <p:nvGrpSpPr>
          <p:cNvPr id="398343" name="组合 398342">
            <a:extLst>
              <a:ext uri="{FF2B5EF4-FFF2-40B4-BE49-F238E27FC236}">
                <a16:creationId xmlns:a16="http://schemas.microsoft.com/office/drawing/2014/main" id="{6F14E3E2-A332-4C6A-B8B3-4A566EFB5A68}"/>
              </a:ext>
            </a:extLst>
          </p:cNvPr>
          <p:cNvGrpSpPr>
            <a:grpSpLocks/>
          </p:cNvGrpSpPr>
          <p:nvPr/>
        </p:nvGrpSpPr>
        <p:grpSpPr bwMode="auto">
          <a:xfrm>
            <a:off x="8793163" y="220663"/>
            <a:ext cx="198437" cy="6408737"/>
            <a:chOff x="5539" y="139"/>
            <a:chExt cx="125" cy="4037"/>
          </a:xfrm>
        </p:grpSpPr>
        <p:sp>
          <p:nvSpPr>
            <p:cNvPr id="20493" name="矩形 398343">
              <a:extLst>
                <a:ext uri="{FF2B5EF4-FFF2-40B4-BE49-F238E27FC236}">
                  <a16:creationId xmlns:a16="http://schemas.microsoft.com/office/drawing/2014/main" id="{67FB23BC-A2D3-4FF7-B597-B6F3ED9C3C41}"/>
                </a:ext>
              </a:extLst>
            </p:cNvPr>
            <p:cNvSpPr>
              <a:spLocks noChangeArrowheads="1"/>
            </p:cNvSpPr>
            <p:nvPr/>
          </p:nvSpPr>
          <p:spPr bwMode="auto">
            <a:xfrm rot="10800000" flipH="1" flipV="1">
              <a:off x="5621" y="139"/>
              <a:ext cx="43" cy="3989"/>
            </a:xfrm>
            <a:prstGeom prst="rect">
              <a:avLst/>
            </a:pr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494" name="矩形 398344">
              <a:extLst>
                <a:ext uri="{FF2B5EF4-FFF2-40B4-BE49-F238E27FC236}">
                  <a16:creationId xmlns:a16="http://schemas.microsoft.com/office/drawing/2014/main" id="{AA5F4ACF-49CE-4934-BCEA-99F20DC4F19F}"/>
                </a:ext>
              </a:extLst>
            </p:cNvPr>
            <p:cNvSpPr>
              <a:spLocks noChangeArrowheads="1"/>
            </p:cNvSpPr>
            <p:nvPr/>
          </p:nvSpPr>
          <p:spPr bwMode="auto">
            <a:xfrm rot="10800000" flipV="1">
              <a:off x="5539" y="240"/>
              <a:ext cx="49" cy="3936"/>
            </a:xfrm>
            <a:prstGeom prst="rect">
              <a:avLst/>
            </a:pr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398346" name="组合 398345">
            <a:extLst>
              <a:ext uri="{FF2B5EF4-FFF2-40B4-BE49-F238E27FC236}">
                <a16:creationId xmlns:a16="http://schemas.microsoft.com/office/drawing/2014/main" id="{80993F5C-D61A-4081-AAA8-9C41D37B6825}"/>
              </a:ext>
            </a:extLst>
          </p:cNvPr>
          <p:cNvGrpSpPr>
            <a:grpSpLocks/>
          </p:cNvGrpSpPr>
          <p:nvPr/>
        </p:nvGrpSpPr>
        <p:grpSpPr bwMode="auto">
          <a:xfrm>
            <a:off x="412750" y="6477000"/>
            <a:ext cx="8686800" cy="228600"/>
            <a:chOff x="260" y="4080"/>
            <a:chExt cx="5472" cy="144"/>
          </a:xfrm>
        </p:grpSpPr>
        <p:sp>
          <p:nvSpPr>
            <p:cNvPr id="20491" name="矩形 398346">
              <a:extLst>
                <a:ext uri="{FF2B5EF4-FFF2-40B4-BE49-F238E27FC236}">
                  <a16:creationId xmlns:a16="http://schemas.microsoft.com/office/drawing/2014/main" id="{0C66B271-C7BB-4D1F-93DD-AD983DE1CB54}"/>
                </a:ext>
              </a:extLst>
            </p:cNvPr>
            <p:cNvSpPr>
              <a:spLocks noChangeArrowheads="1"/>
            </p:cNvSpPr>
            <p:nvPr/>
          </p:nvSpPr>
          <p:spPr bwMode="auto">
            <a:xfrm rot="5400000" flipV="1">
              <a:off x="2972" y="1368"/>
              <a:ext cx="48" cy="5472"/>
            </a:xfrm>
            <a:prstGeom prst="rect">
              <a:avLst/>
            </a:prstGeom>
            <a:gradFill rotWithShape="0">
              <a:gsLst>
                <a:gs pos="0">
                  <a:schemeClr val="bg1"/>
                </a:gs>
                <a:gs pos="100000">
                  <a:schemeClr val="accent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492" name="矩形 398347">
              <a:extLst>
                <a:ext uri="{FF2B5EF4-FFF2-40B4-BE49-F238E27FC236}">
                  <a16:creationId xmlns:a16="http://schemas.microsoft.com/office/drawing/2014/main" id="{59529341-2361-4ED5-8F02-26E9452F2370}"/>
                </a:ext>
              </a:extLst>
            </p:cNvPr>
            <p:cNvSpPr>
              <a:spLocks noChangeArrowheads="1"/>
            </p:cNvSpPr>
            <p:nvPr/>
          </p:nvSpPr>
          <p:spPr bwMode="auto">
            <a:xfrm rot="5400000" flipV="1">
              <a:off x="2913" y="1521"/>
              <a:ext cx="48" cy="5355"/>
            </a:xfrm>
            <a:prstGeom prst="rect">
              <a:avLst/>
            </a:prstGeom>
            <a:gradFill rotWithShape="0">
              <a:gsLst>
                <a:gs pos="0">
                  <a:schemeClr val="bg1"/>
                </a:gs>
                <a:gs pos="100000">
                  <a:schemeClr val="hlink"/>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398349" name="组合 398348">
            <a:extLst>
              <a:ext uri="{FF2B5EF4-FFF2-40B4-BE49-F238E27FC236}">
                <a16:creationId xmlns:a16="http://schemas.microsoft.com/office/drawing/2014/main" id="{7A2D4709-DB4F-4499-AE78-3940C059DD86}"/>
              </a:ext>
            </a:extLst>
          </p:cNvPr>
          <p:cNvGrpSpPr>
            <a:grpSpLocks/>
          </p:cNvGrpSpPr>
          <p:nvPr/>
        </p:nvGrpSpPr>
        <p:grpSpPr bwMode="auto">
          <a:xfrm>
            <a:off x="76200" y="176213"/>
            <a:ext cx="8745538" cy="161925"/>
            <a:chOff x="48" y="111"/>
            <a:chExt cx="5509" cy="102"/>
          </a:xfrm>
        </p:grpSpPr>
        <p:sp>
          <p:nvSpPr>
            <p:cNvPr id="20489" name="矩形 398349">
              <a:extLst>
                <a:ext uri="{FF2B5EF4-FFF2-40B4-BE49-F238E27FC236}">
                  <a16:creationId xmlns:a16="http://schemas.microsoft.com/office/drawing/2014/main" id="{65FC9CFD-77A3-45A4-9C0F-1BA40C2AF82F}"/>
                </a:ext>
              </a:extLst>
            </p:cNvPr>
            <p:cNvSpPr>
              <a:spLocks noChangeArrowheads="1"/>
            </p:cNvSpPr>
            <p:nvPr/>
          </p:nvSpPr>
          <p:spPr bwMode="auto">
            <a:xfrm rot="5400000" flipV="1">
              <a:off x="2852" y="-2492"/>
              <a:ext cx="37" cy="5371"/>
            </a:xfrm>
            <a:prstGeom prst="rect">
              <a:avLst/>
            </a:prstGeom>
            <a:gradFill rotWithShape="0">
              <a:gsLst>
                <a:gs pos="0">
                  <a:schemeClr va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490" name="矩形 398350">
              <a:extLst>
                <a:ext uri="{FF2B5EF4-FFF2-40B4-BE49-F238E27FC236}">
                  <a16:creationId xmlns:a16="http://schemas.microsoft.com/office/drawing/2014/main" id="{C65EBDF8-754D-43BC-AE5D-DD9433E956FB}"/>
                </a:ext>
              </a:extLst>
            </p:cNvPr>
            <p:cNvSpPr>
              <a:spLocks noChangeArrowheads="1"/>
            </p:cNvSpPr>
            <p:nvPr/>
          </p:nvSpPr>
          <p:spPr bwMode="auto">
            <a:xfrm rot="5400000" flipV="1">
              <a:off x="2783" y="-2625"/>
              <a:ext cx="38" cy="5509"/>
            </a:xfrm>
            <a:prstGeom prst="rect">
              <a:avLst/>
            </a:prstGeom>
            <a:gradFill rotWithShape="0">
              <a:gsLst>
                <a:gs pos="0">
                  <a:schemeClr val="accent1"/>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20488" name="圆角矩形 398352" descr="花束">
            <a:extLst>
              <a:ext uri="{FF2B5EF4-FFF2-40B4-BE49-F238E27FC236}">
                <a16:creationId xmlns:a16="http://schemas.microsoft.com/office/drawing/2014/main" id="{D9D94A80-D110-4CAE-8B87-6BECC8601427}"/>
              </a:ext>
            </a:extLst>
          </p:cNvPr>
          <p:cNvSpPr>
            <a:spLocks noChangeArrowheads="1"/>
          </p:cNvSpPr>
          <p:nvPr/>
        </p:nvSpPr>
        <p:spPr bwMode="auto">
          <a:xfrm>
            <a:off x="2195513" y="5084763"/>
            <a:ext cx="5832475" cy="504825"/>
          </a:xfrm>
          <a:prstGeom prst="roundRect">
            <a:avLst>
              <a:gd name="adj" fmla="val 16667"/>
            </a:avLst>
          </a:prstGeom>
          <a:blipFill dpi="0" rotWithShape="0">
            <a:blip r:embed="rId2"/>
            <a:srcRect/>
            <a:tile tx="0" ty="0" sx="100000" sy="100000" flip="none" algn="tl"/>
          </a:blipFill>
          <a:ln w="9525">
            <a:solidFill>
              <a:schemeClr val="folHlink"/>
            </a:solidFill>
            <a:round/>
            <a:headEnd/>
            <a:tailEnd/>
          </a:ln>
        </p:spPr>
        <p:txBody>
          <a:bodyPr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buFontTx/>
              <a:buBlip>
                <a:blip r:embed="rId3"/>
              </a:buBlip>
            </a:pPr>
            <a:r>
              <a:rPr lang="en-US" altLang="zh-CN" sz="2800" b="1">
                <a:solidFill>
                  <a:schemeClr val="hlink"/>
                </a:solidFill>
              </a:rPr>
              <a:t> </a:t>
            </a:r>
            <a:r>
              <a:rPr lang="zh-CN" altLang="en-US" sz="2800" b="1">
                <a:solidFill>
                  <a:schemeClr val="hlink"/>
                </a:solidFill>
              </a:rPr>
              <a:t>双分支程序可以改为单分支程序</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afterEffect">
                                  <p:stCondLst>
                                    <p:cond delay="0"/>
                                  </p:stCondLst>
                                  <p:childTnLst>
                                    <p:set>
                                      <p:cBhvr>
                                        <p:cTn id="6" dur="1" fill="hold">
                                          <p:stCondLst>
                                            <p:cond delay="0"/>
                                          </p:stCondLst>
                                        </p:cTn>
                                        <p:tgtEl>
                                          <p:spTgt spid="398340"/>
                                        </p:tgtEl>
                                        <p:attrNameLst>
                                          <p:attrName>style.visibility</p:attrName>
                                        </p:attrNameLst>
                                      </p:cBhvr>
                                      <p:to>
                                        <p:strVal val="visible"/>
                                      </p:to>
                                    </p:set>
                                    <p:anim calcmode="lin" valueType="num">
                                      <p:cBhvr additive="base">
                                        <p:cTn id="7" dur="500" fill="hold"/>
                                        <p:tgtEl>
                                          <p:spTgt spid="398340"/>
                                        </p:tgtEl>
                                        <p:attrNameLst>
                                          <p:attrName>ppt_x</p:attrName>
                                        </p:attrNameLst>
                                      </p:cBhvr>
                                      <p:tavLst>
                                        <p:tav tm="0">
                                          <p:val>
                                            <p:strVal val="#ppt_x"/>
                                          </p:val>
                                        </p:tav>
                                        <p:tav tm="100000">
                                          <p:val>
                                            <p:strVal val="#ppt_x"/>
                                          </p:val>
                                        </p:tav>
                                      </p:tavLst>
                                    </p:anim>
                                    <p:anim calcmode="lin" valueType="num">
                                      <p:cBhvr additive="base">
                                        <p:cTn id="8" dur="500" fill="hold"/>
                                        <p:tgtEl>
                                          <p:spTgt spid="398340"/>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398346"/>
                                        </p:tgtEl>
                                        <p:attrNameLst>
                                          <p:attrName>style.visibility</p:attrName>
                                        </p:attrNameLst>
                                      </p:cBhvr>
                                      <p:to>
                                        <p:strVal val="visible"/>
                                      </p:to>
                                    </p:set>
                                    <p:anim calcmode="lin" valueType="num">
                                      <p:cBhvr additive="base">
                                        <p:cTn id="12" dur="500" fill="hold"/>
                                        <p:tgtEl>
                                          <p:spTgt spid="398346"/>
                                        </p:tgtEl>
                                        <p:attrNameLst>
                                          <p:attrName>ppt_x</p:attrName>
                                        </p:attrNameLst>
                                      </p:cBhvr>
                                      <p:tavLst>
                                        <p:tav tm="0">
                                          <p:val>
                                            <p:strVal val="0-#ppt_w/2"/>
                                          </p:val>
                                        </p:tav>
                                        <p:tav tm="100000">
                                          <p:val>
                                            <p:strVal val="#ppt_x"/>
                                          </p:val>
                                        </p:tav>
                                      </p:tavLst>
                                    </p:anim>
                                    <p:anim calcmode="lin" valueType="num">
                                      <p:cBhvr additive="base">
                                        <p:cTn id="13" dur="500" fill="hold"/>
                                        <p:tgtEl>
                                          <p:spTgt spid="398346"/>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4" fill="hold" nodeType="afterEffect">
                                  <p:stCondLst>
                                    <p:cond delay="0"/>
                                  </p:stCondLst>
                                  <p:childTnLst>
                                    <p:set>
                                      <p:cBhvr>
                                        <p:cTn id="16" dur="1" fill="hold">
                                          <p:stCondLst>
                                            <p:cond delay="0"/>
                                          </p:stCondLst>
                                        </p:cTn>
                                        <p:tgtEl>
                                          <p:spTgt spid="398343"/>
                                        </p:tgtEl>
                                        <p:attrNameLst>
                                          <p:attrName>style.visibility</p:attrName>
                                        </p:attrNameLst>
                                      </p:cBhvr>
                                      <p:to>
                                        <p:strVal val="visible"/>
                                      </p:to>
                                    </p:set>
                                    <p:anim calcmode="lin" valueType="num">
                                      <p:cBhvr additive="base">
                                        <p:cTn id="17" dur="500" fill="hold"/>
                                        <p:tgtEl>
                                          <p:spTgt spid="398343"/>
                                        </p:tgtEl>
                                        <p:attrNameLst>
                                          <p:attrName>ppt_x</p:attrName>
                                        </p:attrNameLst>
                                      </p:cBhvr>
                                      <p:tavLst>
                                        <p:tav tm="0">
                                          <p:val>
                                            <p:strVal val="#ppt_x"/>
                                          </p:val>
                                        </p:tav>
                                        <p:tav tm="100000">
                                          <p:val>
                                            <p:strVal val="#ppt_x"/>
                                          </p:val>
                                        </p:tav>
                                      </p:tavLst>
                                    </p:anim>
                                    <p:anim calcmode="lin" valueType="num">
                                      <p:cBhvr additive="base">
                                        <p:cTn id="18" dur="500" fill="hold"/>
                                        <p:tgtEl>
                                          <p:spTgt spid="398343"/>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2" fill="hold" nodeType="afterEffect">
                                  <p:stCondLst>
                                    <p:cond delay="0"/>
                                  </p:stCondLst>
                                  <p:childTnLst>
                                    <p:set>
                                      <p:cBhvr>
                                        <p:cTn id="21" dur="1" fill="hold">
                                          <p:stCondLst>
                                            <p:cond delay="0"/>
                                          </p:stCondLst>
                                        </p:cTn>
                                        <p:tgtEl>
                                          <p:spTgt spid="398349"/>
                                        </p:tgtEl>
                                        <p:attrNameLst>
                                          <p:attrName>style.visibility</p:attrName>
                                        </p:attrNameLst>
                                      </p:cBhvr>
                                      <p:to>
                                        <p:strVal val="visible"/>
                                      </p:to>
                                    </p:set>
                                    <p:anim calcmode="lin" valueType="num">
                                      <p:cBhvr additive="base">
                                        <p:cTn id="22" dur="500" fill="hold"/>
                                        <p:tgtEl>
                                          <p:spTgt spid="398349"/>
                                        </p:tgtEl>
                                        <p:attrNameLst>
                                          <p:attrName>ppt_x</p:attrName>
                                        </p:attrNameLst>
                                      </p:cBhvr>
                                      <p:tavLst>
                                        <p:tav tm="0">
                                          <p:val>
                                            <p:strVal val="1+#ppt_w/2"/>
                                          </p:val>
                                        </p:tav>
                                        <p:tav tm="100000">
                                          <p:val>
                                            <p:strVal val="#ppt_x"/>
                                          </p:val>
                                        </p:tav>
                                      </p:tavLst>
                                    </p:anim>
                                    <p:anim calcmode="lin" valueType="num">
                                      <p:cBhvr additive="base">
                                        <p:cTn id="23" dur="500" fill="hold"/>
                                        <p:tgtEl>
                                          <p:spTgt spid="3983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标题 244737">
            <a:extLst>
              <a:ext uri="{FF2B5EF4-FFF2-40B4-BE49-F238E27FC236}">
                <a16:creationId xmlns:a16="http://schemas.microsoft.com/office/drawing/2014/main" id="{ED4B42B9-C9C2-4ADD-8DB1-CAAEA7FC1F31}"/>
              </a:ext>
            </a:extLst>
          </p:cNvPr>
          <p:cNvSpPr>
            <a:spLocks noGrp="1" noChangeArrowheads="1"/>
          </p:cNvSpPr>
          <p:nvPr>
            <p:ph type="title"/>
          </p:nvPr>
        </p:nvSpPr>
        <p:spPr>
          <a:xfrm>
            <a:off x="381000" y="336550"/>
            <a:ext cx="4495800" cy="428625"/>
          </a:xfrm>
          <a:ln>
            <a:solidFill>
              <a:schemeClr val="folHlink"/>
            </a:solidFill>
            <a:miter lim="800000"/>
            <a:headEnd/>
            <a:tailEnd/>
          </a:ln>
        </p:spPr>
        <p:txBody>
          <a:bodyPr/>
          <a:lstStyle/>
          <a:p>
            <a:pPr eaLnBrk="1" hangingPunct="1"/>
            <a:r>
              <a:rPr lang="zh-CN" altLang="en-US" sz="2400">
                <a:latin typeface="黑体" panose="02010609060101010101" pitchFamily="49" charset="-122"/>
              </a:rPr>
              <a:t>例</a:t>
            </a:r>
            <a:r>
              <a:rPr lang="en-US" altLang="zh-CN" sz="2400">
                <a:latin typeface="黑体" panose="02010609060101010101" pitchFamily="49" charset="-122"/>
              </a:rPr>
              <a:t>4.3 </a:t>
            </a:r>
            <a:r>
              <a:rPr lang="zh-CN" altLang="en-US" sz="2400">
                <a:latin typeface="黑体" panose="02010609060101010101" pitchFamily="49" charset="-122"/>
              </a:rPr>
              <a:t>判断有无实根－</a:t>
            </a:r>
            <a:r>
              <a:rPr lang="en-US" altLang="zh-CN" sz="2400">
                <a:latin typeface="黑体" panose="02010609060101010101" pitchFamily="49" charset="-122"/>
              </a:rPr>
              <a:t>1/2</a:t>
            </a:r>
          </a:p>
        </p:txBody>
      </p:sp>
      <p:sp>
        <p:nvSpPr>
          <p:cNvPr id="21507" name="文本占位符 244738">
            <a:extLst>
              <a:ext uri="{FF2B5EF4-FFF2-40B4-BE49-F238E27FC236}">
                <a16:creationId xmlns:a16="http://schemas.microsoft.com/office/drawing/2014/main" id="{7189B710-650E-495D-9A52-E86618BF0887}"/>
              </a:ext>
            </a:extLst>
          </p:cNvPr>
          <p:cNvSpPr>
            <a:spLocks noGrp="1" noChangeArrowheads="1"/>
          </p:cNvSpPr>
          <p:nvPr>
            <p:ph type="body" idx="1"/>
          </p:nvPr>
        </p:nvSpPr>
        <p:spPr>
          <a:xfrm>
            <a:off x="762000" y="838200"/>
            <a:ext cx="4457700" cy="5289550"/>
          </a:xfrm>
        </p:spPr>
        <p:txBody>
          <a:bodyPr/>
          <a:lstStyle/>
          <a:p>
            <a:pPr marL="0" indent="0" eaLnBrk="1" hangingPunct="1">
              <a:buFont typeface="Wingdings" panose="05000000000000000000" pitchFamily="2" charset="2"/>
              <a:buNone/>
              <a:tabLst>
                <a:tab pos="952500" algn="l"/>
                <a:tab pos="2289175" algn="l"/>
              </a:tabLst>
            </a:pPr>
            <a:r>
              <a:rPr lang="en-US" altLang="zh-CN" sz="3200">
                <a:solidFill>
                  <a:schemeClr val="accent2"/>
                </a:solidFill>
                <a:latin typeface="宋体" panose="02010600030101010101" pitchFamily="2" charset="-122"/>
              </a:rPr>
              <a:t>;</a:t>
            </a:r>
            <a:r>
              <a:rPr lang="zh-CN" altLang="en-US" sz="3200">
                <a:solidFill>
                  <a:schemeClr val="accent2"/>
                </a:solidFill>
                <a:latin typeface="宋体" panose="02010600030101010101" pitchFamily="2" charset="-122"/>
              </a:rPr>
              <a:t>数据段</a:t>
            </a:r>
          </a:p>
          <a:p>
            <a:pPr marL="0" indent="0" eaLnBrk="1" hangingPunct="1">
              <a:buFont typeface="Wingdings" panose="05000000000000000000" pitchFamily="2" charset="2"/>
              <a:buNone/>
              <a:tabLst>
                <a:tab pos="952500" algn="l"/>
                <a:tab pos="2289175" algn="l"/>
              </a:tabLst>
            </a:pPr>
            <a:r>
              <a:rPr lang="en-US" altLang="zh-CN" sz="3200">
                <a:solidFill>
                  <a:schemeClr val="accent2"/>
                </a:solidFill>
                <a:latin typeface="宋体" panose="02010600030101010101" pitchFamily="2" charset="-122"/>
              </a:rPr>
              <a:t>_a  db ?</a:t>
            </a:r>
          </a:p>
          <a:p>
            <a:pPr marL="0" indent="0" eaLnBrk="1" hangingPunct="1">
              <a:buFont typeface="Wingdings" panose="05000000000000000000" pitchFamily="2" charset="2"/>
              <a:buNone/>
              <a:tabLst>
                <a:tab pos="952500" algn="l"/>
                <a:tab pos="2289175" algn="l"/>
              </a:tabLst>
            </a:pPr>
            <a:r>
              <a:rPr lang="en-US" altLang="zh-CN" sz="3200">
                <a:solidFill>
                  <a:schemeClr val="accent2"/>
                </a:solidFill>
                <a:latin typeface="宋体" panose="02010600030101010101" pitchFamily="2" charset="-122"/>
              </a:rPr>
              <a:t>_b  db ?</a:t>
            </a:r>
          </a:p>
          <a:p>
            <a:pPr marL="0" indent="0" eaLnBrk="1" hangingPunct="1">
              <a:buFont typeface="Wingdings" panose="05000000000000000000" pitchFamily="2" charset="2"/>
              <a:buNone/>
              <a:tabLst>
                <a:tab pos="952500" algn="l"/>
                <a:tab pos="2289175" algn="l"/>
              </a:tabLst>
            </a:pPr>
            <a:r>
              <a:rPr lang="en-US" altLang="zh-CN" sz="3200">
                <a:solidFill>
                  <a:schemeClr val="accent2"/>
                </a:solidFill>
                <a:latin typeface="宋体" panose="02010600030101010101" pitchFamily="2" charset="-122"/>
              </a:rPr>
              <a:t>_c  db ?</a:t>
            </a:r>
          </a:p>
          <a:p>
            <a:pPr marL="0" indent="0" eaLnBrk="1" hangingPunct="1">
              <a:buFont typeface="Wingdings" panose="05000000000000000000" pitchFamily="2" charset="2"/>
              <a:buNone/>
              <a:tabLst>
                <a:tab pos="952500" algn="l"/>
                <a:tab pos="2289175" algn="l"/>
              </a:tabLst>
            </a:pPr>
            <a:r>
              <a:rPr lang="en-US" altLang="zh-CN" sz="3200">
                <a:solidFill>
                  <a:schemeClr val="accent2"/>
                </a:solidFill>
                <a:latin typeface="宋体" panose="02010600030101010101" pitchFamily="2" charset="-122"/>
              </a:rPr>
              <a:t>tag db ? </a:t>
            </a:r>
            <a:endParaRPr lang="zh-CN" altLang="en-US" sz="3200">
              <a:solidFill>
                <a:schemeClr val="accent2"/>
              </a:solidFill>
              <a:latin typeface="宋体" panose="02010600030101010101" pitchFamily="2" charset="-122"/>
            </a:endParaRPr>
          </a:p>
          <a:p>
            <a:pPr marL="0" indent="0" eaLnBrk="1" hangingPunct="1">
              <a:buFont typeface="Wingdings" panose="05000000000000000000" pitchFamily="2" charset="2"/>
              <a:buNone/>
              <a:tabLst>
                <a:tab pos="952500" algn="l"/>
                <a:tab pos="2289175" algn="l"/>
              </a:tabLst>
            </a:pPr>
            <a:r>
              <a:rPr lang="en-US" altLang="zh-CN" sz="3200">
                <a:solidFill>
                  <a:schemeClr val="accent2"/>
                </a:solidFill>
                <a:latin typeface="宋体" panose="02010600030101010101" pitchFamily="2" charset="-122"/>
              </a:rPr>
              <a:t>    mov al,_b</a:t>
            </a:r>
          </a:p>
          <a:p>
            <a:pPr marL="0" indent="0" eaLnBrk="1" hangingPunct="1">
              <a:buFont typeface="Wingdings" panose="05000000000000000000" pitchFamily="2" charset="2"/>
              <a:buNone/>
              <a:tabLst>
                <a:tab pos="952500" algn="l"/>
                <a:tab pos="2289175" algn="l"/>
              </a:tabLst>
            </a:pPr>
            <a:r>
              <a:rPr lang="en-US" altLang="zh-CN" sz="3200">
                <a:solidFill>
                  <a:schemeClr val="tx2"/>
                </a:solidFill>
                <a:latin typeface="宋体" panose="02010600030101010101" pitchFamily="2" charset="-122"/>
              </a:rPr>
              <a:t>    imul al</a:t>
            </a:r>
          </a:p>
          <a:p>
            <a:pPr marL="0" indent="0" eaLnBrk="1" hangingPunct="1">
              <a:buFont typeface="Wingdings" panose="05000000000000000000" pitchFamily="2" charset="2"/>
              <a:buNone/>
              <a:tabLst>
                <a:tab pos="952500" algn="l"/>
                <a:tab pos="2289175" algn="l"/>
              </a:tabLst>
            </a:pPr>
            <a:r>
              <a:rPr lang="en-US" altLang="zh-CN" sz="3200">
                <a:solidFill>
                  <a:schemeClr val="accent2"/>
                </a:solidFill>
                <a:latin typeface="宋体" panose="02010600030101010101" pitchFamily="2" charset="-122"/>
              </a:rPr>
              <a:t>    mov bx,ax </a:t>
            </a:r>
            <a:r>
              <a:rPr lang="en-US" altLang="zh-CN" sz="2000">
                <a:latin typeface="宋体" panose="02010600030101010101" pitchFamily="2" charset="-122"/>
              </a:rPr>
              <a:t>;BX</a:t>
            </a:r>
            <a:r>
              <a:rPr lang="zh-CN" altLang="en-US" sz="2000">
                <a:latin typeface="宋体" panose="02010600030101010101" pitchFamily="2" charset="-122"/>
              </a:rPr>
              <a:t>中为</a:t>
            </a:r>
            <a:r>
              <a:rPr lang="en-US" altLang="zh-CN" sz="2000">
                <a:latin typeface="宋体" panose="02010600030101010101" pitchFamily="2" charset="-122"/>
              </a:rPr>
              <a:t>b</a:t>
            </a:r>
            <a:r>
              <a:rPr lang="en-US" altLang="zh-CN" sz="2000" baseline="30000">
                <a:latin typeface="宋体" panose="02010600030101010101" pitchFamily="2" charset="-122"/>
              </a:rPr>
              <a:t>2</a:t>
            </a:r>
          </a:p>
          <a:p>
            <a:pPr marL="0" indent="0" eaLnBrk="1" hangingPunct="1">
              <a:buFont typeface="Wingdings" panose="05000000000000000000" pitchFamily="2" charset="2"/>
              <a:buNone/>
              <a:tabLst>
                <a:tab pos="952500" algn="l"/>
                <a:tab pos="2289175" algn="l"/>
              </a:tabLst>
            </a:pPr>
            <a:r>
              <a:rPr lang="en-US" altLang="zh-CN" sz="3200">
                <a:solidFill>
                  <a:schemeClr val="accent2"/>
                </a:solidFill>
                <a:latin typeface="宋体" panose="02010600030101010101" pitchFamily="2" charset="-122"/>
              </a:rPr>
              <a:t>    mov al,_a</a:t>
            </a:r>
          </a:p>
          <a:p>
            <a:pPr marL="0" indent="0" eaLnBrk="1" hangingPunct="1">
              <a:buFont typeface="Wingdings" panose="05000000000000000000" pitchFamily="2" charset="2"/>
              <a:buNone/>
              <a:tabLst>
                <a:tab pos="952500" algn="l"/>
                <a:tab pos="2289175" algn="l"/>
              </a:tabLst>
            </a:pPr>
            <a:endParaRPr lang="zh-CN" altLang="en-US" sz="3200">
              <a:solidFill>
                <a:schemeClr val="accent2"/>
              </a:solidFill>
              <a:latin typeface="宋体" panose="02010600030101010101" pitchFamily="2" charset="-122"/>
            </a:endParaRPr>
          </a:p>
        </p:txBody>
      </p:sp>
      <p:grpSp>
        <p:nvGrpSpPr>
          <p:cNvPr id="244740" name="组合 244739">
            <a:extLst>
              <a:ext uri="{FF2B5EF4-FFF2-40B4-BE49-F238E27FC236}">
                <a16:creationId xmlns:a16="http://schemas.microsoft.com/office/drawing/2014/main" id="{90765DE8-27A8-4321-8F04-898848C2A926}"/>
              </a:ext>
            </a:extLst>
          </p:cNvPr>
          <p:cNvGrpSpPr>
            <a:grpSpLocks/>
          </p:cNvGrpSpPr>
          <p:nvPr/>
        </p:nvGrpSpPr>
        <p:grpSpPr bwMode="auto">
          <a:xfrm>
            <a:off x="177800" y="230188"/>
            <a:ext cx="203200" cy="6503987"/>
            <a:chOff x="112" y="145"/>
            <a:chExt cx="128" cy="4097"/>
          </a:xfrm>
        </p:grpSpPr>
        <p:sp>
          <p:nvSpPr>
            <p:cNvPr id="21519" name="矩形 244740">
              <a:extLst>
                <a:ext uri="{FF2B5EF4-FFF2-40B4-BE49-F238E27FC236}">
                  <a16:creationId xmlns:a16="http://schemas.microsoft.com/office/drawing/2014/main" id="{E216E61B-6057-47F7-A5E8-AC9320EB7ED3}"/>
                </a:ext>
              </a:extLst>
            </p:cNvPr>
            <p:cNvSpPr>
              <a:spLocks noChangeArrowheads="1"/>
            </p:cNvSpPr>
            <p:nvPr/>
          </p:nvSpPr>
          <p:spPr bwMode="auto">
            <a:xfrm flipH="1">
              <a:off x="192" y="162"/>
              <a:ext cx="48" cy="4080"/>
            </a:xfrm>
            <a:prstGeom prst="rect">
              <a:avLst/>
            </a:prstGeom>
            <a:gradFill rotWithShape="0">
              <a:gsLst>
                <a:gs pos="0">
                  <a:schemeClr val="bg1"/>
                </a:gs>
                <a:gs pos="100000">
                  <a:schemeClr val="fo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520" name="矩形 244741">
              <a:extLst>
                <a:ext uri="{FF2B5EF4-FFF2-40B4-BE49-F238E27FC236}">
                  <a16:creationId xmlns:a16="http://schemas.microsoft.com/office/drawing/2014/main" id="{9DB2B7A5-B675-4C21-9B20-C67DE7FD7D1E}"/>
                </a:ext>
              </a:extLst>
            </p:cNvPr>
            <p:cNvSpPr>
              <a:spLocks noChangeArrowheads="1"/>
            </p:cNvSpPr>
            <p:nvPr/>
          </p:nvSpPr>
          <p:spPr bwMode="auto">
            <a:xfrm>
              <a:off x="112" y="145"/>
              <a:ext cx="48" cy="3941"/>
            </a:xfrm>
            <a:prstGeom prst="rect">
              <a:avLst/>
            </a:prstGeom>
            <a:gradFill rotWithShape="0">
              <a:gsLst>
                <a:gs pos="0">
                  <a:schemeClr val="bg1"/>
                </a:gs>
                <a:gs pos="100000">
                  <a:schemeClr va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latin typeface="Times New Roman" panose="02020603050405020304" pitchFamily="18" charset="0"/>
              </a:endParaRPr>
            </a:p>
          </p:txBody>
        </p:sp>
      </p:grpSp>
      <p:grpSp>
        <p:nvGrpSpPr>
          <p:cNvPr id="244743" name="组合 244742">
            <a:extLst>
              <a:ext uri="{FF2B5EF4-FFF2-40B4-BE49-F238E27FC236}">
                <a16:creationId xmlns:a16="http://schemas.microsoft.com/office/drawing/2014/main" id="{055E33DC-8647-4030-B111-C39D73FA8855}"/>
              </a:ext>
            </a:extLst>
          </p:cNvPr>
          <p:cNvGrpSpPr>
            <a:grpSpLocks/>
          </p:cNvGrpSpPr>
          <p:nvPr/>
        </p:nvGrpSpPr>
        <p:grpSpPr bwMode="auto">
          <a:xfrm>
            <a:off x="8793163" y="220663"/>
            <a:ext cx="198437" cy="6408737"/>
            <a:chOff x="5539" y="139"/>
            <a:chExt cx="125" cy="4037"/>
          </a:xfrm>
        </p:grpSpPr>
        <p:sp>
          <p:nvSpPr>
            <p:cNvPr id="21517" name="矩形 244743">
              <a:extLst>
                <a:ext uri="{FF2B5EF4-FFF2-40B4-BE49-F238E27FC236}">
                  <a16:creationId xmlns:a16="http://schemas.microsoft.com/office/drawing/2014/main" id="{F865A98B-85BC-48A0-A076-6FC4E83BC355}"/>
                </a:ext>
              </a:extLst>
            </p:cNvPr>
            <p:cNvSpPr>
              <a:spLocks noChangeArrowheads="1"/>
            </p:cNvSpPr>
            <p:nvPr/>
          </p:nvSpPr>
          <p:spPr bwMode="auto">
            <a:xfrm rot="10800000" flipH="1" flipV="1">
              <a:off x="5621" y="139"/>
              <a:ext cx="43" cy="3989"/>
            </a:xfrm>
            <a:prstGeom prst="rect">
              <a:avLst/>
            </a:pr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518" name="矩形 244744">
              <a:extLst>
                <a:ext uri="{FF2B5EF4-FFF2-40B4-BE49-F238E27FC236}">
                  <a16:creationId xmlns:a16="http://schemas.microsoft.com/office/drawing/2014/main" id="{8DD408C2-F406-43C3-B185-732B04F74E21}"/>
                </a:ext>
              </a:extLst>
            </p:cNvPr>
            <p:cNvSpPr>
              <a:spLocks noChangeArrowheads="1"/>
            </p:cNvSpPr>
            <p:nvPr/>
          </p:nvSpPr>
          <p:spPr bwMode="auto">
            <a:xfrm rot="10800000" flipV="1">
              <a:off x="5539" y="240"/>
              <a:ext cx="49" cy="3936"/>
            </a:xfrm>
            <a:prstGeom prst="rect">
              <a:avLst/>
            </a:pr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44746" name="组合 244745">
            <a:extLst>
              <a:ext uri="{FF2B5EF4-FFF2-40B4-BE49-F238E27FC236}">
                <a16:creationId xmlns:a16="http://schemas.microsoft.com/office/drawing/2014/main" id="{0829B4B5-4576-4AD7-8031-B6B897932512}"/>
              </a:ext>
            </a:extLst>
          </p:cNvPr>
          <p:cNvGrpSpPr>
            <a:grpSpLocks/>
          </p:cNvGrpSpPr>
          <p:nvPr/>
        </p:nvGrpSpPr>
        <p:grpSpPr bwMode="auto">
          <a:xfrm>
            <a:off x="412750" y="6477000"/>
            <a:ext cx="8686800" cy="228600"/>
            <a:chOff x="260" y="4080"/>
            <a:chExt cx="5472" cy="144"/>
          </a:xfrm>
        </p:grpSpPr>
        <p:sp>
          <p:nvSpPr>
            <p:cNvPr id="21515" name="矩形 244746">
              <a:extLst>
                <a:ext uri="{FF2B5EF4-FFF2-40B4-BE49-F238E27FC236}">
                  <a16:creationId xmlns:a16="http://schemas.microsoft.com/office/drawing/2014/main" id="{153C3BD4-88B6-4A41-85E1-F28F23581B41}"/>
                </a:ext>
              </a:extLst>
            </p:cNvPr>
            <p:cNvSpPr>
              <a:spLocks noChangeArrowheads="1"/>
            </p:cNvSpPr>
            <p:nvPr/>
          </p:nvSpPr>
          <p:spPr bwMode="auto">
            <a:xfrm rot="5400000" flipV="1">
              <a:off x="2972" y="1368"/>
              <a:ext cx="48" cy="5472"/>
            </a:xfrm>
            <a:prstGeom prst="rect">
              <a:avLst/>
            </a:prstGeom>
            <a:gradFill rotWithShape="0">
              <a:gsLst>
                <a:gs pos="0">
                  <a:schemeClr val="bg1"/>
                </a:gs>
                <a:gs pos="100000">
                  <a:schemeClr val="accent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516" name="矩形 244747">
              <a:extLst>
                <a:ext uri="{FF2B5EF4-FFF2-40B4-BE49-F238E27FC236}">
                  <a16:creationId xmlns:a16="http://schemas.microsoft.com/office/drawing/2014/main" id="{36B6D3F5-5E16-4DC6-8FAE-291A7F5E856B}"/>
                </a:ext>
              </a:extLst>
            </p:cNvPr>
            <p:cNvSpPr>
              <a:spLocks noChangeArrowheads="1"/>
            </p:cNvSpPr>
            <p:nvPr/>
          </p:nvSpPr>
          <p:spPr bwMode="auto">
            <a:xfrm rot="5400000" flipV="1">
              <a:off x="2913" y="1521"/>
              <a:ext cx="48" cy="5355"/>
            </a:xfrm>
            <a:prstGeom prst="rect">
              <a:avLst/>
            </a:prstGeom>
            <a:gradFill rotWithShape="0">
              <a:gsLst>
                <a:gs pos="0">
                  <a:schemeClr val="bg1"/>
                </a:gs>
                <a:gs pos="100000">
                  <a:schemeClr val="hlink"/>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44749" name="组合 244748">
            <a:extLst>
              <a:ext uri="{FF2B5EF4-FFF2-40B4-BE49-F238E27FC236}">
                <a16:creationId xmlns:a16="http://schemas.microsoft.com/office/drawing/2014/main" id="{CF2A5027-2B75-4441-BC82-CB711F5A2399}"/>
              </a:ext>
            </a:extLst>
          </p:cNvPr>
          <p:cNvGrpSpPr>
            <a:grpSpLocks/>
          </p:cNvGrpSpPr>
          <p:nvPr/>
        </p:nvGrpSpPr>
        <p:grpSpPr bwMode="auto">
          <a:xfrm>
            <a:off x="76200" y="176213"/>
            <a:ext cx="8745538" cy="161925"/>
            <a:chOff x="48" y="111"/>
            <a:chExt cx="5509" cy="102"/>
          </a:xfrm>
        </p:grpSpPr>
        <p:sp>
          <p:nvSpPr>
            <p:cNvPr id="21513" name="矩形 244749">
              <a:extLst>
                <a:ext uri="{FF2B5EF4-FFF2-40B4-BE49-F238E27FC236}">
                  <a16:creationId xmlns:a16="http://schemas.microsoft.com/office/drawing/2014/main" id="{D71DAD8A-D5BD-4A55-9CB3-D19726440E85}"/>
                </a:ext>
              </a:extLst>
            </p:cNvPr>
            <p:cNvSpPr>
              <a:spLocks noChangeArrowheads="1"/>
            </p:cNvSpPr>
            <p:nvPr/>
          </p:nvSpPr>
          <p:spPr bwMode="auto">
            <a:xfrm rot="5400000" flipV="1">
              <a:off x="2852" y="-2492"/>
              <a:ext cx="37" cy="5371"/>
            </a:xfrm>
            <a:prstGeom prst="rect">
              <a:avLst/>
            </a:prstGeom>
            <a:gradFill rotWithShape="0">
              <a:gsLst>
                <a:gs pos="0">
                  <a:schemeClr va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514" name="矩形 244750">
              <a:extLst>
                <a:ext uri="{FF2B5EF4-FFF2-40B4-BE49-F238E27FC236}">
                  <a16:creationId xmlns:a16="http://schemas.microsoft.com/office/drawing/2014/main" id="{7F45561C-1887-4C37-91A7-2BF2914163C2}"/>
                </a:ext>
              </a:extLst>
            </p:cNvPr>
            <p:cNvSpPr>
              <a:spLocks noChangeArrowheads="1"/>
            </p:cNvSpPr>
            <p:nvPr/>
          </p:nvSpPr>
          <p:spPr bwMode="auto">
            <a:xfrm rot="5400000" flipV="1">
              <a:off x="2783" y="-2625"/>
              <a:ext cx="38" cy="5509"/>
            </a:xfrm>
            <a:prstGeom prst="rect">
              <a:avLst/>
            </a:prstGeom>
            <a:gradFill rotWithShape="0">
              <a:gsLst>
                <a:gs pos="0">
                  <a:schemeClr val="accent1"/>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21512" name="文本占位符 244738">
            <a:extLst>
              <a:ext uri="{FF2B5EF4-FFF2-40B4-BE49-F238E27FC236}">
                <a16:creationId xmlns:a16="http://schemas.microsoft.com/office/drawing/2014/main" id="{D58E1ADE-81A3-4E09-8C38-AF74B7068870}"/>
              </a:ext>
            </a:extLst>
          </p:cNvPr>
          <p:cNvSpPr>
            <a:spLocks noGrp="1" noChangeArrowheads="1"/>
          </p:cNvSpPr>
          <p:nvPr/>
        </p:nvSpPr>
        <p:spPr bwMode="auto">
          <a:xfrm>
            <a:off x="3795713" y="838200"/>
            <a:ext cx="4999037" cy="2014538"/>
          </a:xfrm>
          <a:prstGeom prst="rect">
            <a:avLst/>
          </a:prstGeom>
          <a:noFill/>
          <a:ln w="12700">
            <a:solidFill>
              <a:srgbClr val="959500"/>
            </a:solidFill>
            <a:prstDash val="lgDashDot"/>
            <a:round/>
            <a:headEnd/>
            <a:tailEnd/>
          </a:ln>
          <a:extLst>
            <a:ext uri="{909E8E84-426E-40DD-AFC4-6F175D3DCCD1}">
              <a14:hiddenFill xmlns:a14="http://schemas.microsoft.com/office/drawing/2010/main">
                <a:solidFill>
                  <a:srgbClr val="FFFFFF"/>
                </a:solidFill>
              </a14:hiddenFill>
            </a:ext>
          </a:extLst>
        </p:spPr>
        <p:txBody>
          <a:bodyPr/>
          <a:lstStyle>
            <a:lvl1pPr>
              <a:tabLst>
                <a:tab pos="952500" algn="l"/>
                <a:tab pos="2289175" algn="l"/>
              </a:tabLst>
              <a:defRPr sz="2400">
                <a:solidFill>
                  <a:schemeClr val="tx1"/>
                </a:solidFill>
                <a:latin typeface="Arial" panose="020B0604020202020204" pitchFamily="34" charset="0"/>
                <a:ea typeface="宋体" panose="02010600030101010101" pitchFamily="2" charset="-122"/>
              </a:defRPr>
            </a:lvl1pPr>
            <a:lvl2pPr marL="742950" indent="-285750">
              <a:tabLst>
                <a:tab pos="952500" algn="l"/>
                <a:tab pos="2289175" algn="l"/>
              </a:tabLst>
              <a:defRPr sz="2400">
                <a:solidFill>
                  <a:schemeClr val="tx1"/>
                </a:solidFill>
                <a:latin typeface="Arial" panose="020B0604020202020204" pitchFamily="34" charset="0"/>
                <a:ea typeface="宋体" panose="02010600030101010101" pitchFamily="2" charset="-122"/>
              </a:defRPr>
            </a:lvl2pPr>
            <a:lvl3pPr marL="1143000" indent="-228600">
              <a:tabLst>
                <a:tab pos="952500" algn="l"/>
                <a:tab pos="2289175" algn="l"/>
              </a:tabLst>
              <a:defRPr sz="2400">
                <a:solidFill>
                  <a:schemeClr val="tx1"/>
                </a:solidFill>
                <a:latin typeface="Arial" panose="020B0604020202020204" pitchFamily="34" charset="0"/>
                <a:ea typeface="宋体" panose="02010600030101010101" pitchFamily="2" charset="-122"/>
              </a:defRPr>
            </a:lvl3pPr>
            <a:lvl4pPr marL="1600200" indent="-228600">
              <a:tabLst>
                <a:tab pos="952500" algn="l"/>
                <a:tab pos="2289175" algn="l"/>
              </a:tabLst>
              <a:defRPr sz="2400">
                <a:solidFill>
                  <a:schemeClr val="tx1"/>
                </a:solidFill>
                <a:latin typeface="Arial" panose="020B0604020202020204" pitchFamily="34" charset="0"/>
                <a:ea typeface="宋体" panose="02010600030101010101" pitchFamily="2" charset="-122"/>
              </a:defRPr>
            </a:lvl4pPr>
            <a:lvl5pPr marL="2057400" indent="-228600">
              <a:tabLst>
                <a:tab pos="952500" algn="l"/>
                <a:tab pos="2289175" algn="l"/>
              </a:tabLst>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952500" algn="l"/>
                <a:tab pos="2289175" algn="l"/>
              </a:tabLs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952500" algn="l"/>
                <a:tab pos="2289175" algn="l"/>
              </a:tabLs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952500" algn="l"/>
                <a:tab pos="2289175" algn="l"/>
              </a:tabLs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952500" algn="l"/>
                <a:tab pos="2289175" algn="l"/>
              </a:tabLst>
              <a:defRPr sz="2400">
                <a:solidFill>
                  <a:schemeClr val="tx1"/>
                </a:solidFill>
                <a:latin typeface="Arial" panose="020B0604020202020204" pitchFamily="34" charset="0"/>
                <a:ea typeface="宋体" panose="02010600030101010101" pitchFamily="2" charset="-122"/>
              </a:defRPr>
            </a:lvl9pPr>
          </a:lstStyle>
          <a:p>
            <a:pPr algn="just" eaLnBrk="1" hangingPunct="1">
              <a:spcBef>
                <a:spcPct val="20000"/>
              </a:spcBef>
              <a:buClr>
                <a:schemeClr val="accent2"/>
              </a:buClr>
              <a:buSzPct val="90000"/>
            </a:pPr>
            <a:r>
              <a:rPr lang="en-US" altLang="zh-CN" sz="3200" b="1">
                <a:solidFill>
                  <a:schemeClr val="accent2"/>
                </a:solidFill>
                <a:latin typeface="宋体" panose="02010600030101010101" pitchFamily="2" charset="-122"/>
              </a:rPr>
              <a:t>imul _c</a:t>
            </a:r>
          </a:p>
          <a:p>
            <a:pPr algn="just" eaLnBrk="1" hangingPunct="1">
              <a:spcBef>
                <a:spcPct val="20000"/>
              </a:spcBef>
              <a:buClr>
                <a:schemeClr val="accent2"/>
              </a:buClr>
              <a:buSzPct val="90000"/>
            </a:pPr>
            <a:r>
              <a:rPr lang="en-US" altLang="zh-CN" sz="3200" b="1">
                <a:solidFill>
                  <a:schemeClr val="accent2"/>
                </a:solidFill>
                <a:latin typeface="宋体" panose="02010600030101010101" pitchFamily="2" charset="-122"/>
              </a:rPr>
              <a:t>mov cx,4</a:t>
            </a:r>
          </a:p>
          <a:p>
            <a:pPr algn="just" eaLnBrk="1" hangingPunct="1">
              <a:spcBef>
                <a:spcPct val="20000"/>
              </a:spcBef>
              <a:buClr>
                <a:schemeClr val="accent2"/>
              </a:buClr>
              <a:buSzPct val="90000"/>
            </a:pPr>
            <a:r>
              <a:rPr lang="en-US" altLang="zh-CN" sz="3200" b="1">
                <a:solidFill>
                  <a:schemeClr val="tx2"/>
                </a:solidFill>
                <a:latin typeface="宋体" panose="02010600030101010101" pitchFamily="2" charset="-122"/>
              </a:rPr>
              <a:t>imul cx </a:t>
            </a:r>
            <a:r>
              <a:rPr lang="en-US" altLang="zh-CN" sz="2000" b="1">
                <a:latin typeface="宋体" panose="02010600030101010101" pitchFamily="2" charset="-122"/>
              </a:rPr>
              <a:t>;AX</a:t>
            </a:r>
            <a:r>
              <a:rPr lang="zh-CN" altLang="en-US" sz="2000" b="1">
                <a:latin typeface="宋体" panose="02010600030101010101" pitchFamily="2" charset="-122"/>
              </a:rPr>
              <a:t>中为</a:t>
            </a:r>
            <a:r>
              <a:rPr lang="en-US" altLang="zh-CN" sz="2000" b="1">
                <a:latin typeface="宋体" panose="02010600030101010101" pitchFamily="2" charset="-122"/>
              </a:rPr>
              <a:t>4ac</a:t>
            </a:r>
            <a:r>
              <a:rPr lang="zh-CN" altLang="en-US" sz="2000" b="1">
                <a:latin typeface="宋体" panose="02010600030101010101" pitchFamily="2" charset="-122"/>
              </a:rPr>
              <a:t>（</a:t>
            </a:r>
            <a:r>
              <a:rPr lang="en-US" altLang="zh-CN" sz="2000" b="1">
                <a:latin typeface="宋体" panose="02010600030101010101" pitchFamily="2" charset="-122"/>
              </a:rPr>
              <a:t>DX</a:t>
            </a:r>
            <a:r>
              <a:rPr lang="zh-CN" altLang="en-US" sz="2000" b="1">
                <a:latin typeface="宋体" panose="02010600030101010101" pitchFamily="2" charset="-122"/>
              </a:rPr>
              <a:t>无有效数据）</a:t>
            </a:r>
            <a:endParaRPr lang="zh-CN" altLang="en-US" sz="2000" b="1">
              <a:solidFill>
                <a:schemeClr val="accent2"/>
              </a:solidFill>
              <a:latin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afterEffect">
                                  <p:stCondLst>
                                    <p:cond delay="0"/>
                                  </p:stCondLst>
                                  <p:childTnLst>
                                    <p:set>
                                      <p:cBhvr>
                                        <p:cTn id="6" dur="1" fill="hold">
                                          <p:stCondLst>
                                            <p:cond delay="0"/>
                                          </p:stCondLst>
                                        </p:cTn>
                                        <p:tgtEl>
                                          <p:spTgt spid="244740"/>
                                        </p:tgtEl>
                                        <p:attrNameLst>
                                          <p:attrName>style.visibility</p:attrName>
                                        </p:attrNameLst>
                                      </p:cBhvr>
                                      <p:to>
                                        <p:strVal val="visible"/>
                                      </p:to>
                                    </p:set>
                                    <p:anim calcmode="lin" valueType="num">
                                      <p:cBhvr additive="base">
                                        <p:cTn id="7" dur="500" fill="hold"/>
                                        <p:tgtEl>
                                          <p:spTgt spid="244740"/>
                                        </p:tgtEl>
                                        <p:attrNameLst>
                                          <p:attrName>ppt_x</p:attrName>
                                        </p:attrNameLst>
                                      </p:cBhvr>
                                      <p:tavLst>
                                        <p:tav tm="0">
                                          <p:val>
                                            <p:strVal val="#ppt_x"/>
                                          </p:val>
                                        </p:tav>
                                        <p:tav tm="100000">
                                          <p:val>
                                            <p:strVal val="#ppt_x"/>
                                          </p:val>
                                        </p:tav>
                                      </p:tavLst>
                                    </p:anim>
                                    <p:anim calcmode="lin" valueType="num">
                                      <p:cBhvr additive="base">
                                        <p:cTn id="8" dur="500" fill="hold"/>
                                        <p:tgtEl>
                                          <p:spTgt spid="244740"/>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244746"/>
                                        </p:tgtEl>
                                        <p:attrNameLst>
                                          <p:attrName>style.visibility</p:attrName>
                                        </p:attrNameLst>
                                      </p:cBhvr>
                                      <p:to>
                                        <p:strVal val="visible"/>
                                      </p:to>
                                    </p:set>
                                    <p:anim calcmode="lin" valueType="num">
                                      <p:cBhvr additive="base">
                                        <p:cTn id="12" dur="500" fill="hold"/>
                                        <p:tgtEl>
                                          <p:spTgt spid="244746"/>
                                        </p:tgtEl>
                                        <p:attrNameLst>
                                          <p:attrName>ppt_x</p:attrName>
                                        </p:attrNameLst>
                                      </p:cBhvr>
                                      <p:tavLst>
                                        <p:tav tm="0">
                                          <p:val>
                                            <p:strVal val="0-#ppt_w/2"/>
                                          </p:val>
                                        </p:tav>
                                        <p:tav tm="100000">
                                          <p:val>
                                            <p:strVal val="#ppt_x"/>
                                          </p:val>
                                        </p:tav>
                                      </p:tavLst>
                                    </p:anim>
                                    <p:anim calcmode="lin" valueType="num">
                                      <p:cBhvr additive="base">
                                        <p:cTn id="13" dur="500" fill="hold"/>
                                        <p:tgtEl>
                                          <p:spTgt spid="244746"/>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4" fill="hold" nodeType="afterEffect">
                                  <p:stCondLst>
                                    <p:cond delay="0"/>
                                  </p:stCondLst>
                                  <p:childTnLst>
                                    <p:set>
                                      <p:cBhvr>
                                        <p:cTn id="16" dur="1" fill="hold">
                                          <p:stCondLst>
                                            <p:cond delay="0"/>
                                          </p:stCondLst>
                                        </p:cTn>
                                        <p:tgtEl>
                                          <p:spTgt spid="244743"/>
                                        </p:tgtEl>
                                        <p:attrNameLst>
                                          <p:attrName>style.visibility</p:attrName>
                                        </p:attrNameLst>
                                      </p:cBhvr>
                                      <p:to>
                                        <p:strVal val="visible"/>
                                      </p:to>
                                    </p:set>
                                    <p:anim calcmode="lin" valueType="num">
                                      <p:cBhvr additive="base">
                                        <p:cTn id="17" dur="500" fill="hold"/>
                                        <p:tgtEl>
                                          <p:spTgt spid="244743"/>
                                        </p:tgtEl>
                                        <p:attrNameLst>
                                          <p:attrName>ppt_x</p:attrName>
                                        </p:attrNameLst>
                                      </p:cBhvr>
                                      <p:tavLst>
                                        <p:tav tm="0">
                                          <p:val>
                                            <p:strVal val="#ppt_x"/>
                                          </p:val>
                                        </p:tav>
                                        <p:tav tm="100000">
                                          <p:val>
                                            <p:strVal val="#ppt_x"/>
                                          </p:val>
                                        </p:tav>
                                      </p:tavLst>
                                    </p:anim>
                                    <p:anim calcmode="lin" valueType="num">
                                      <p:cBhvr additive="base">
                                        <p:cTn id="18" dur="500" fill="hold"/>
                                        <p:tgtEl>
                                          <p:spTgt spid="244743"/>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2" fill="hold" nodeType="afterEffect">
                                  <p:stCondLst>
                                    <p:cond delay="0"/>
                                  </p:stCondLst>
                                  <p:childTnLst>
                                    <p:set>
                                      <p:cBhvr>
                                        <p:cTn id="21" dur="1" fill="hold">
                                          <p:stCondLst>
                                            <p:cond delay="0"/>
                                          </p:stCondLst>
                                        </p:cTn>
                                        <p:tgtEl>
                                          <p:spTgt spid="244749"/>
                                        </p:tgtEl>
                                        <p:attrNameLst>
                                          <p:attrName>style.visibility</p:attrName>
                                        </p:attrNameLst>
                                      </p:cBhvr>
                                      <p:to>
                                        <p:strVal val="visible"/>
                                      </p:to>
                                    </p:set>
                                    <p:anim calcmode="lin" valueType="num">
                                      <p:cBhvr additive="base">
                                        <p:cTn id="22" dur="500" fill="hold"/>
                                        <p:tgtEl>
                                          <p:spTgt spid="244749"/>
                                        </p:tgtEl>
                                        <p:attrNameLst>
                                          <p:attrName>ppt_x</p:attrName>
                                        </p:attrNameLst>
                                      </p:cBhvr>
                                      <p:tavLst>
                                        <p:tav tm="0">
                                          <p:val>
                                            <p:strVal val="1+#ppt_w/2"/>
                                          </p:val>
                                        </p:tav>
                                        <p:tav tm="100000">
                                          <p:val>
                                            <p:strVal val="#ppt_x"/>
                                          </p:val>
                                        </p:tav>
                                      </p:tavLst>
                                    </p:anim>
                                    <p:anim calcmode="lin" valueType="num">
                                      <p:cBhvr additive="base">
                                        <p:cTn id="23" dur="500" fill="hold"/>
                                        <p:tgtEl>
                                          <p:spTgt spid="2447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标题 248833">
            <a:extLst>
              <a:ext uri="{FF2B5EF4-FFF2-40B4-BE49-F238E27FC236}">
                <a16:creationId xmlns:a16="http://schemas.microsoft.com/office/drawing/2014/main" id="{13AD351B-B7AC-4B7F-87B5-C733A774C53A}"/>
              </a:ext>
            </a:extLst>
          </p:cNvPr>
          <p:cNvSpPr>
            <a:spLocks noGrp="1" noChangeArrowheads="1"/>
          </p:cNvSpPr>
          <p:nvPr>
            <p:ph type="title"/>
          </p:nvPr>
        </p:nvSpPr>
        <p:spPr>
          <a:xfrm>
            <a:off x="381000" y="336550"/>
            <a:ext cx="4495800" cy="428625"/>
          </a:xfrm>
          <a:ln>
            <a:solidFill>
              <a:schemeClr val="folHlink"/>
            </a:solidFill>
            <a:miter lim="800000"/>
            <a:headEnd/>
            <a:tailEnd/>
          </a:ln>
        </p:spPr>
        <p:txBody>
          <a:bodyPr/>
          <a:lstStyle/>
          <a:p>
            <a:pPr eaLnBrk="1" hangingPunct="1"/>
            <a:r>
              <a:rPr lang="zh-CN" altLang="en-US" sz="2400">
                <a:latin typeface="黑体" panose="02010609060101010101" pitchFamily="49" charset="-122"/>
              </a:rPr>
              <a:t>例</a:t>
            </a:r>
            <a:r>
              <a:rPr lang="en-US" altLang="zh-CN" sz="2400">
                <a:latin typeface="黑体" panose="02010609060101010101" pitchFamily="49" charset="-122"/>
              </a:rPr>
              <a:t>4.3 </a:t>
            </a:r>
            <a:r>
              <a:rPr lang="zh-CN" altLang="en-US" sz="2400">
                <a:latin typeface="黑体" panose="02010609060101010101" pitchFamily="49" charset="-122"/>
              </a:rPr>
              <a:t>判断有无实根－</a:t>
            </a:r>
            <a:r>
              <a:rPr lang="en-US" altLang="zh-CN" sz="2400">
                <a:latin typeface="黑体" panose="02010609060101010101" pitchFamily="49" charset="-122"/>
              </a:rPr>
              <a:t>2/2</a:t>
            </a:r>
          </a:p>
        </p:txBody>
      </p:sp>
      <p:sp>
        <p:nvSpPr>
          <p:cNvPr id="22531" name="文本占位符 248834">
            <a:extLst>
              <a:ext uri="{FF2B5EF4-FFF2-40B4-BE49-F238E27FC236}">
                <a16:creationId xmlns:a16="http://schemas.microsoft.com/office/drawing/2014/main" id="{EC7FE35C-0352-40CC-AC12-D47EDA46ACE6}"/>
              </a:ext>
            </a:extLst>
          </p:cNvPr>
          <p:cNvSpPr>
            <a:spLocks noGrp="1" noChangeArrowheads="1"/>
          </p:cNvSpPr>
          <p:nvPr>
            <p:ph type="body" idx="1"/>
          </p:nvPr>
        </p:nvSpPr>
        <p:spPr>
          <a:xfrm>
            <a:off x="762000" y="838200"/>
            <a:ext cx="7924800" cy="5494338"/>
          </a:xfrm>
        </p:spPr>
        <p:txBody>
          <a:bodyPr/>
          <a:lstStyle/>
          <a:p>
            <a:pPr marL="0" indent="0" eaLnBrk="1" hangingPunct="1">
              <a:buFont typeface="Wingdings" panose="05000000000000000000" pitchFamily="2" charset="2"/>
              <a:buNone/>
              <a:tabLst>
                <a:tab pos="1336675" algn="l"/>
                <a:tab pos="3625850" algn="l"/>
              </a:tabLst>
            </a:pPr>
            <a:r>
              <a:rPr lang="en-US" altLang="zh-CN" sz="3200">
                <a:solidFill>
                  <a:schemeClr val="accent2"/>
                </a:solidFill>
                <a:latin typeface="宋体" panose="02010600030101010101" pitchFamily="2" charset="-122"/>
              </a:rPr>
              <a:t>	cmp bx,ax</a:t>
            </a:r>
            <a:r>
              <a:rPr lang="en-US" altLang="zh-CN" sz="3200">
                <a:latin typeface="宋体" panose="02010600030101010101" pitchFamily="2" charset="-122"/>
              </a:rPr>
              <a:t>	;</a:t>
            </a:r>
            <a:r>
              <a:rPr lang="zh-CN" altLang="en-US" sz="3200">
                <a:latin typeface="宋体" panose="02010600030101010101" pitchFamily="2" charset="-122"/>
              </a:rPr>
              <a:t>比较二者大小</a:t>
            </a:r>
          </a:p>
          <a:p>
            <a:pPr marL="0" indent="0" eaLnBrk="1" hangingPunct="1">
              <a:buFont typeface="Wingdings" panose="05000000000000000000" pitchFamily="2" charset="2"/>
              <a:buNone/>
              <a:tabLst>
                <a:tab pos="1336675" algn="l"/>
                <a:tab pos="3625850" algn="l"/>
              </a:tabLst>
            </a:pPr>
            <a:r>
              <a:rPr lang="zh-CN" altLang="en-US" sz="3200">
                <a:solidFill>
                  <a:schemeClr val="tx2"/>
                </a:solidFill>
                <a:latin typeface="宋体" panose="02010600030101010101" pitchFamily="2" charset="-122"/>
              </a:rPr>
              <a:t>	</a:t>
            </a:r>
            <a:r>
              <a:rPr lang="en-US" altLang="zh-CN" sz="3200">
                <a:solidFill>
                  <a:schemeClr val="tx2"/>
                </a:solidFill>
                <a:latin typeface="宋体" panose="02010600030101010101" pitchFamily="2" charset="-122"/>
              </a:rPr>
              <a:t>jge yes</a:t>
            </a:r>
            <a:r>
              <a:rPr lang="en-US" altLang="zh-CN" sz="3200">
                <a:solidFill>
                  <a:schemeClr val="accent2"/>
                </a:solidFill>
                <a:latin typeface="宋体" panose="02010600030101010101" pitchFamily="2" charset="-122"/>
              </a:rPr>
              <a:t>	</a:t>
            </a:r>
            <a:r>
              <a:rPr lang="en-US" altLang="zh-CN" sz="3200">
                <a:latin typeface="宋体" panose="02010600030101010101" pitchFamily="2" charset="-122"/>
              </a:rPr>
              <a:t>;</a:t>
            </a:r>
            <a:r>
              <a:rPr lang="zh-CN" altLang="en-US" sz="3200">
                <a:latin typeface="宋体" panose="02010600030101010101" pitchFamily="2" charset="-122"/>
              </a:rPr>
              <a:t>条件满足？</a:t>
            </a:r>
          </a:p>
          <a:p>
            <a:pPr marL="0" indent="0" eaLnBrk="1" hangingPunct="1">
              <a:buFont typeface="Wingdings" panose="05000000000000000000" pitchFamily="2" charset="2"/>
              <a:buNone/>
              <a:tabLst>
                <a:tab pos="1336675" algn="l"/>
                <a:tab pos="3625850" algn="l"/>
              </a:tabLst>
            </a:pPr>
            <a:r>
              <a:rPr lang="zh-CN" altLang="en-US" sz="3200">
                <a:solidFill>
                  <a:schemeClr val="accent2"/>
                </a:solidFill>
                <a:latin typeface="宋体" panose="02010600030101010101" pitchFamily="2" charset="-122"/>
              </a:rPr>
              <a:t>	</a:t>
            </a:r>
            <a:r>
              <a:rPr lang="en-US" altLang="zh-CN" sz="3200">
                <a:solidFill>
                  <a:schemeClr val="accent2"/>
                </a:solidFill>
                <a:latin typeface="宋体" panose="02010600030101010101" pitchFamily="2" charset="-122"/>
              </a:rPr>
              <a:t>mov tag,0</a:t>
            </a:r>
          </a:p>
          <a:p>
            <a:pPr marL="0" indent="0" eaLnBrk="1" hangingPunct="1">
              <a:buFont typeface="Wingdings" panose="05000000000000000000" pitchFamily="2" charset="2"/>
              <a:buNone/>
              <a:tabLst>
                <a:tab pos="1336675" algn="l"/>
                <a:tab pos="3625850" algn="l"/>
              </a:tabLst>
            </a:pPr>
            <a:r>
              <a:rPr lang="en-US" altLang="zh-CN" sz="3200"/>
              <a:t>	;</a:t>
            </a:r>
            <a:r>
              <a:rPr lang="zh-CN" altLang="en-US" sz="3200"/>
              <a:t>第一分支体：条件不满足，</a:t>
            </a:r>
            <a:r>
              <a:rPr lang="en-US" altLang="zh-CN" sz="3200"/>
              <a:t>tag←0</a:t>
            </a:r>
          </a:p>
          <a:p>
            <a:pPr marL="0" indent="0" eaLnBrk="1" hangingPunct="1">
              <a:buFont typeface="Wingdings" panose="05000000000000000000" pitchFamily="2" charset="2"/>
              <a:buNone/>
              <a:tabLst>
                <a:tab pos="1336675" algn="l"/>
                <a:tab pos="3625850" algn="l"/>
              </a:tabLst>
            </a:pPr>
            <a:r>
              <a:rPr lang="en-US" altLang="zh-CN" sz="3200">
                <a:solidFill>
                  <a:schemeClr val="tx2"/>
                </a:solidFill>
              </a:rPr>
              <a:t>	</a:t>
            </a:r>
            <a:r>
              <a:rPr lang="en-US" altLang="zh-CN" sz="3200">
                <a:solidFill>
                  <a:schemeClr val="tx2"/>
                </a:solidFill>
                <a:latin typeface="宋体" panose="02010600030101010101" pitchFamily="2" charset="-122"/>
              </a:rPr>
              <a:t>jmp done</a:t>
            </a:r>
            <a:r>
              <a:rPr lang="en-US" altLang="zh-CN" sz="3200"/>
              <a:t>	;</a:t>
            </a:r>
            <a:r>
              <a:rPr lang="zh-CN" altLang="en-US" sz="3200"/>
              <a:t>跳过第二个分支体</a:t>
            </a:r>
          </a:p>
          <a:p>
            <a:pPr marL="0" indent="0" eaLnBrk="1" hangingPunct="1">
              <a:buFont typeface="Wingdings" panose="05000000000000000000" pitchFamily="2" charset="2"/>
              <a:buNone/>
              <a:tabLst>
                <a:tab pos="1336675" algn="l"/>
                <a:tab pos="3625850" algn="l"/>
              </a:tabLst>
            </a:pPr>
            <a:r>
              <a:rPr lang="en-US" altLang="zh-CN" sz="3200">
                <a:solidFill>
                  <a:schemeClr val="accent2"/>
                </a:solidFill>
                <a:latin typeface="宋体" panose="02010600030101010101" pitchFamily="2" charset="-122"/>
              </a:rPr>
              <a:t>yes:	mov tag,1</a:t>
            </a:r>
          </a:p>
          <a:p>
            <a:pPr marL="0" indent="0" eaLnBrk="1" hangingPunct="1">
              <a:buFont typeface="Wingdings" panose="05000000000000000000" pitchFamily="2" charset="2"/>
              <a:buNone/>
              <a:tabLst>
                <a:tab pos="1336675" algn="l"/>
                <a:tab pos="3625850" algn="l"/>
              </a:tabLst>
            </a:pPr>
            <a:r>
              <a:rPr lang="en-US" altLang="zh-CN" sz="3200"/>
              <a:t>	;</a:t>
            </a:r>
            <a:r>
              <a:rPr lang="zh-CN" altLang="en-US" sz="3200"/>
              <a:t>第二分支体：条件满足，</a:t>
            </a:r>
            <a:r>
              <a:rPr lang="en-US" altLang="zh-CN" sz="3200"/>
              <a:t>tag←1</a:t>
            </a:r>
          </a:p>
          <a:p>
            <a:pPr marL="0" indent="0" eaLnBrk="1" hangingPunct="1">
              <a:buFont typeface="Wingdings" panose="05000000000000000000" pitchFamily="2" charset="2"/>
              <a:buNone/>
              <a:tabLst>
                <a:tab pos="1336675" algn="l"/>
                <a:tab pos="3625850" algn="l"/>
              </a:tabLst>
            </a:pPr>
            <a:r>
              <a:rPr lang="en-US" altLang="zh-CN" sz="3200">
                <a:solidFill>
                  <a:schemeClr val="accent2"/>
                </a:solidFill>
                <a:latin typeface="宋体" panose="02010600030101010101" pitchFamily="2" charset="-122"/>
              </a:rPr>
              <a:t>done:	</a:t>
            </a:r>
          </a:p>
          <a:p>
            <a:pPr marL="0" indent="0" eaLnBrk="1" hangingPunct="1">
              <a:buFont typeface="Wingdings" panose="05000000000000000000" pitchFamily="2" charset="2"/>
              <a:buNone/>
              <a:tabLst>
                <a:tab pos="1336675" algn="l"/>
                <a:tab pos="3625850" algn="l"/>
              </a:tabLst>
            </a:pPr>
            <a:r>
              <a:rPr lang="zh-CN" altLang="en-US" sz="3200">
                <a:solidFill>
                  <a:srgbClr val="FF0000"/>
                </a:solidFill>
                <a:latin typeface="宋体" panose="02010600030101010101" pitchFamily="2" charset="-122"/>
              </a:rPr>
              <a:t>思考：能否改为单分支结构？</a:t>
            </a:r>
            <a:endParaRPr lang="en-US" altLang="zh-CN" sz="3200">
              <a:solidFill>
                <a:srgbClr val="FF0000"/>
              </a:solidFill>
              <a:latin typeface="宋体" panose="02010600030101010101" pitchFamily="2" charset="-122"/>
            </a:endParaRPr>
          </a:p>
        </p:txBody>
      </p:sp>
      <p:grpSp>
        <p:nvGrpSpPr>
          <p:cNvPr id="248836" name="组合 248835">
            <a:extLst>
              <a:ext uri="{FF2B5EF4-FFF2-40B4-BE49-F238E27FC236}">
                <a16:creationId xmlns:a16="http://schemas.microsoft.com/office/drawing/2014/main" id="{D82A146E-5A2B-4C5F-82FA-1338E96A38E6}"/>
              </a:ext>
            </a:extLst>
          </p:cNvPr>
          <p:cNvGrpSpPr>
            <a:grpSpLocks/>
          </p:cNvGrpSpPr>
          <p:nvPr/>
        </p:nvGrpSpPr>
        <p:grpSpPr bwMode="auto">
          <a:xfrm>
            <a:off x="177800" y="230188"/>
            <a:ext cx="203200" cy="6503987"/>
            <a:chOff x="112" y="145"/>
            <a:chExt cx="128" cy="4097"/>
          </a:xfrm>
        </p:grpSpPr>
        <p:sp>
          <p:nvSpPr>
            <p:cNvPr id="22542" name="矩形 248836">
              <a:extLst>
                <a:ext uri="{FF2B5EF4-FFF2-40B4-BE49-F238E27FC236}">
                  <a16:creationId xmlns:a16="http://schemas.microsoft.com/office/drawing/2014/main" id="{BE57437B-43E7-484B-B343-CBD97956520F}"/>
                </a:ext>
              </a:extLst>
            </p:cNvPr>
            <p:cNvSpPr>
              <a:spLocks noChangeArrowheads="1"/>
            </p:cNvSpPr>
            <p:nvPr/>
          </p:nvSpPr>
          <p:spPr bwMode="auto">
            <a:xfrm flipH="1">
              <a:off x="192" y="162"/>
              <a:ext cx="48" cy="4080"/>
            </a:xfrm>
            <a:prstGeom prst="rect">
              <a:avLst/>
            </a:prstGeom>
            <a:gradFill rotWithShape="0">
              <a:gsLst>
                <a:gs pos="0">
                  <a:schemeClr val="bg1"/>
                </a:gs>
                <a:gs pos="100000">
                  <a:schemeClr val="fo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2543" name="矩形 248837">
              <a:extLst>
                <a:ext uri="{FF2B5EF4-FFF2-40B4-BE49-F238E27FC236}">
                  <a16:creationId xmlns:a16="http://schemas.microsoft.com/office/drawing/2014/main" id="{87AE475D-F649-4176-B660-A2629D01FE36}"/>
                </a:ext>
              </a:extLst>
            </p:cNvPr>
            <p:cNvSpPr>
              <a:spLocks noChangeArrowheads="1"/>
            </p:cNvSpPr>
            <p:nvPr/>
          </p:nvSpPr>
          <p:spPr bwMode="auto">
            <a:xfrm>
              <a:off x="112" y="145"/>
              <a:ext cx="48" cy="3941"/>
            </a:xfrm>
            <a:prstGeom prst="rect">
              <a:avLst/>
            </a:prstGeom>
            <a:gradFill rotWithShape="0">
              <a:gsLst>
                <a:gs pos="0">
                  <a:schemeClr val="bg1"/>
                </a:gs>
                <a:gs pos="100000">
                  <a:schemeClr va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latin typeface="Times New Roman" panose="02020603050405020304" pitchFamily="18" charset="0"/>
              </a:endParaRPr>
            </a:p>
          </p:txBody>
        </p:sp>
      </p:grpSp>
      <p:grpSp>
        <p:nvGrpSpPr>
          <p:cNvPr id="248839" name="组合 248838">
            <a:extLst>
              <a:ext uri="{FF2B5EF4-FFF2-40B4-BE49-F238E27FC236}">
                <a16:creationId xmlns:a16="http://schemas.microsoft.com/office/drawing/2014/main" id="{FF565E77-23C4-48A0-B2DA-37F1F861C284}"/>
              </a:ext>
            </a:extLst>
          </p:cNvPr>
          <p:cNvGrpSpPr>
            <a:grpSpLocks/>
          </p:cNvGrpSpPr>
          <p:nvPr/>
        </p:nvGrpSpPr>
        <p:grpSpPr bwMode="auto">
          <a:xfrm>
            <a:off x="8793163" y="220663"/>
            <a:ext cx="198437" cy="6408737"/>
            <a:chOff x="5539" y="139"/>
            <a:chExt cx="125" cy="4037"/>
          </a:xfrm>
        </p:grpSpPr>
        <p:sp>
          <p:nvSpPr>
            <p:cNvPr id="22540" name="矩形 248839">
              <a:extLst>
                <a:ext uri="{FF2B5EF4-FFF2-40B4-BE49-F238E27FC236}">
                  <a16:creationId xmlns:a16="http://schemas.microsoft.com/office/drawing/2014/main" id="{9C49C6D7-3F9B-4003-90DC-CD630148DB2F}"/>
                </a:ext>
              </a:extLst>
            </p:cNvPr>
            <p:cNvSpPr>
              <a:spLocks noChangeArrowheads="1"/>
            </p:cNvSpPr>
            <p:nvPr/>
          </p:nvSpPr>
          <p:spPr bwMode="auto">
            <a:xfrm rot="10800000" flipH="1" flipV="1">
              <a:off x="5621" y="139"/>
              <a:ext cx="43" cy="3989"/>
            </a:xfrm>
            <a:prstGeom prst="rect">
              <a:avLst/>
            </a:pr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2541" name="矩形 248840">
              <a:extLst>
                <a:ext uri="{FF2B5EF4-FFF2-40B4-BE49-F238E27FC236}">
                  <a16:creationId xmlns:a16="http://schemas.microsoft.com/office/drawing/2014/main" id="{F2F87133-A822-42DF-923C-FF81DB7D8FF4}"/>
                </a:ext>
              </a:extLst>
            </p:cNvPr>
            <p:cNvSpPr>
              <a:spLocks noChangeArrowheads="1"/>
            </p:cNvSpPr>
            <p:nvPr/>
          </p:nvSpPr>
          <p:spPr bwMode="auto">
            <a:xfrm rot="10800000" flipV="1">
              <a:off x="5539" y="240"/>
              <a:ext cx="49" cy="3936"/>
            </a:xfrm>
            <a:prstGeom prst="rect">
              <a:avLst/>
            </a:pr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48842" name="组合 248841">
            <a:extLst>
              <a:ext uri="{FF2B5EF4-FFF2-40B4-BE49-F238E27FC236}">
                <a16:creationId xmlns:a16="http://schemas.microsoft.com/office/drawing/2014/main" id="{35329CEB-CA7E-4FF6-91FE-F9CE6C04E16E}"/>
              </a:ext>
            </a:extLst>
          </p:cNvPr>
          <p:cNvGrpSpPr>
            <a:grpSpLocks/>
          </p:cNvGrpSpPr>
          <p:nvPr/>
        </p:nvGrpSpPr>
        <p:grpSpPr bwMode="auto">
          <a:xfrm>
            <a:off x="412750" y="6477000"/>
            <a:ext cx="8686800" cy="228600"/>
            <a:chOff x="260" y="4080"/>
            <a:chExt cx="5472" cy="144"/>
          </a:xfrm>
        </p:grpSpPr>
        <p:sp>
          <p:nvSpPr>
            <p:cNvPr id="22538" name="矩形 248842">
              <a:extLst>
                <a:ext uri="{FF2B5EF4-FFF2-40B4-BE49-F238E27FC236}">
                  <a16:creationId xmlns:a16="http://schemas.microsoft.com/office/drawing/2014/main" id="{604DE1D1-42FB-484F-8812-11F1CDB507F7}"/>
                </a:ext>
              </a:extLst>
            </p:cNvPr>
            <p:cNvSpPr>
              <a:spLocks noChangeArrowheads="1"/>
            </p:cNvSpPr>
            <p:nvPr/>
          </p:nvSpPr>
          <p:spPr bwMode="auto">
            <a:xfrm rot="5400000" flipV="1">
              <a:off x="2972" y="1368"/>
              <a:ext cx="48" cy="5472"/>
            </a:xfrm>
            <a:prstGeom prst="rect">
              <a:avLst/>
            </a:prstGeom>
            <a:gradFill rotWithShape="0">
              <a:gsLst>
                <a:gs pos="0">
                  <a:schemeClr val="bg1"/>
                </a:gs>
                <a:gs pos="100000">
                  <a:schemeClr val="accent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2539" name="矩形 248843">
              <a:extLst>
                <a:ext uri="{FF2B5EF4-FFF2-40B4-BE49-F238E27FC236}">
                  <a16:creationId xmlns:a16="http://schemas.microsoft.com/office/drawing/2014/main" id="{CEA6F87A-D764-48AA-8D04-27E2FC92D124}"/>
                </a:ext>
              </a:extLst>
            </p:cNvPr>
            <p:cNvSpPr>
              <a:spLocks noChangeArrowheads="1"/>
            </p:cNvSpPr>
            <p:nvPr/>
          </p:nvSpPr>
          <p:spPr bwMode="auto">
            <a:xfrm rot="5400000" flipV="1">
              <a:off x="2913" y="1521"/>
              <a:ext cx="48" cy="5355"/>
            </a:xfrm>
            <a:prstGeom prst="rect">
              <a:avLst/>
            </a:prstGeom>
            <a:gradFill rotWithShape="0">
              <a:gsLst>
                <a:gs pos="0">
                  <a:schemeClr val="bg1"/>
                </a:gs>
                <a:gs pos="100000">
                  <a:schemeClr val="hlink"/>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48845" name="组合 248844">
            <a:extLst>
              <a:ext uri="{FF2B5EF4-FFF2-40B4-BE49-F238E27FC236}">
                <a16:creationId xmlns:a16="http://schemas.microsoft.com/office/drawing/2014/main" id="{E4703297-9C97-47E3-B968-F5D61B60C679}"/>
              </a:ext>
            </a:extLst>
          </p:cNvPr>
          <p:cNvGrpSpPr>
            <a:grpSpLocks/>
          </p:cNvGrpSpPr>
          <p:nvPr/>
        </p:nvGrpSpPr>
        <p:grpSpPr bwMode="auto">
          <a:xfrm>
            <a:off x="76200" y="176213"/>
            <a:ext cx="8745538" cy="161925"/>
            <a:chOff x="48" y="111"/>
            <a:chExt cx="5509" cy="102"/>
          </a:xfrm>
        </p:grpSpPr>
        <p:sp>
          <p:nvSpPr>
            <p:cNvPr id="22536" name="矩形 248845">
              <a:extLst>
                <a:ext uri="{FF2B5EF4-FFF2-40B4-BE49-F238E27FC236}">
                  <a16:creationId xmlns:a16="http://schemas.microsoft.com/office/drawing/2014/main" id="{58878A59-9720-400D-8B62-777AC41DE4B4}"/>
                </a:ext>
              </a:extLst>
            </p:cNvPr>
            <p:cNvSpPr>
              <a:spLocks noChangeArrowheads="1"/>
            </p:cNvSpPr>
            <p:nvPr/>
          </p:nvSpPr>
          <p:spPr bwMode="auto">
            <a:xfrm rot="5400000" flipV="1">
              <a:off x="2852" y="-2492"/>
              <a:ext cx="37" cy="5371"/>
            </a:xfrm>
            <a:prstGeom prst="rect">
              <a:avLst/>
            </a:prstGeom>
            <a:gradFill rotWithShape="0">
              <a:gsLst>
                <a:gs pos="0">
                  <a:schemeClr va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2537" name="矩形 248846">
              <a:extLst>
                <a:ext uri="{FF2B5EF4-FFF2-40B4-BE49-F238E27FC236}">
                  <a16:creationId xmlns:a16="http://schemas.microsoft.com/office/drawing/2014/main" id="{D28D5409-411D-4052-AFE2-5A7844D9EBB6}"/>
                </a:ext>
              </a:extLst>
            </p:cNvPr>
            <p:cNvSpPr>
              <a:spLocks noChangeArrowheads="1"/>
            </p:cNvSpPr>
            <p:nvPr/>
          </p:nvSpPr>
          <p:spPr bwMode="auto">
            <a:xfrm rot="5400000" flipV="1">
              <a:off x="2783" y="-2625"/>
              <a:ext cx="38" cy="5509"/>
            </a:xfrm>
            <a:prstGeom prst="rect">
              <a:avLst/>
            </a:prstGeom>
            <a:gradFill rotWithShape="0">
              <a:gsLst>
                <a:gs pos="0">
                  <a:schemeClr val="accent1"/>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afterEffect">
                                  <p:stCondLst>
                                    <p:cond delay="0"/>
                                  </p:stCondLst>
                                  <p:childTnLst>
                                    <p:set>
                                      <p:cBhvr>
                                        <p:cTn id="6" dur="1" fill="hold">
                                          <p:stCondLst>
                                            <p:cond delay="0"/>
                                          </p:stCondLst>
                                        </p:cTn>
                                        <p:tgtEl>
                                          <p:spTgt spid="248836"/>
                                        </p:tgtEl>
                                        <p:attrNameLst>
                                          <p:attrName>style.visibility</p:attrName>
                                        </p:attrNameLst>
                                      </p:cBhvr>
                                      <p:to>
                                        <p:strVal val="visible"/>
                                      </p:to>
                                    </p:set>
                                    <p:anim calcmode="lin" valueType="num">
                                      <p:cBhvr additive="base">
                                        <p:cTn id="7" dur="500" fill="hold"/>
                                        <p:tgtEl>
                                          <p:spTgt spid="248836"/>
                                        </p:tgtEl>
                                        <p:attrNameLst>
                                          <p:attrName>ppt_x</p:attrName>
                                        </p:attrNameLst>
                                      </p:cBhvr>
                                      <p:tavLst>
                                        <p:tav tm="0">
                                          <p:val>
                                            <p:strVal val="#ppt_x"/>
                                          </p:val>
                                        </p:tav>
                                        <p:tav tm="100000">
                                          <p:val>
                                            <p:strVal val="#ppt_x"/>
                                          </p:val>
                                        </p:tav>
                                      </p:tavLst>
                                    </p:anim>
                                    <p:anim calcmode="lin" valueType="num">
                                      <p:cBhvr additive="base">
                                        <p:cTn id="8" dur="500" fill="hold"/>
                                        <p:tgtEl>
                                          <p:spTgt spid="248836"/>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248842"/>
                                        </p:tgtEl>
                                        <p:attrNameLst>
                                          <p:attrName>style.visibility</p:attrName>
                                        </p:attrNameLst>
                                      </p:cBhvr>
                                      <p:to>
                                        <p:strVal val="visible"/>
                                      </p:to>
                                    </p:set>
                                    <p:anim calcmode="lin" valueType="num">
                                      <p:cBhvr additive="base">
                                        <p:cTn id="12" dur="500" fill="hold"/>
                                        <p:tgtEl>
                                          <p:spTgt spid="248842"/>
                                        </p:tgtEl>
                                        <p:attrNameLst>
                                          <p:attrName>ppt_x</p:attrName>
                                        </p:attrNameLst>
                                      </p:cBhvr>
                                      <p:tavLst>
                                        <p:tav tm="0">
                                          <p:val>
                                            <p:strVal val="0-#ppt_w/2"/>
                                          </p:val>
                                        </p:tav>
                                        <p:tav tm="100000">
                                          <p:val>
                                            <p:strVal val="#ppt_x"/>
                                          </p:val>
                                        </p:tav>
                                      </p:tavLst>
                                    </p:anim>
                                    <p:anim calcmode="lin" valueType="num">
                                      <p:cBhvr additive="base">
                                        <p:cTn id="13" dur="500" fill="hold"/>
                                        <p:tgtEl>
                                          <p:spTgt spid="248842"/>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4" fill="hold" nodeType="afterEffect">
                                  <p:stCondLst>
                                    <p:cond delay="0"/>
                                  </p:stCondLst>
                                  <p:childTnLst>
                                    <p:set>
                                      <p:cBhvr>
                                        <p:cTn id="16" dur="1" fill="hold">
                                          <p:stCondLst>
                                            <p:cond delay="0"/>
                                          </p:stCondLst>
                                        </p:cTn>
                                        <p:tgtEl>
                                          <p:spTgt spid="248839"/>
                                        </p:tgtEl>
                                        <p:attrNameLst>
                                          <p:attrName>style.visibility</p:attrName>
                                        </p:attrNameLst>
                                      </p:cBhvr>
                                      <p:to>
                                        <p:strVal val="visible"/>
                                      </p:to>
                                    </p:set>
                                    <p:anim calcmode="lin" valueType="num">
                                      <p:cBhvr additive="base">
                                        <p:cTn id="17" dur="500" fill="hold"/>
                                        <p:tgtEl>
                                          <p:spTgt spid="248839"/>
                                        </p:tgtEl>
                                        <p:attrNameLst>
                                          <p:attrName>ppt_x</p:attrName>
                                        </p:attrNameLst>
                                      </p:cBhvr>
                                      <p:tavLst>
                                        <p:tav tm="0">
                                          <p:val>
                                            <p:strVal val="#ppt_x"/>
                                          </p:val>
                                        </p:tav>
                                        <p:tav tm="100000">
                                          <p:val>
                                            <p:strVal val="#ppt_x"/>
                                          </p:val>
                                        </p:tav>
                                      </p:tavLst>
                                    </p:anim>
                                    <p:anim calcmode="lin" valueType="num">
                                      <p:cBhvr additive="base">
                                        <p:cTn id="18" dur="500" fill="hold"/>
                                        <p:tgtEl>
                                          <p:spTgt spid="248839"/>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2" fill="hold" nodeType="afterEffect">
                                  <p:stCondLst>
                                    <p:cond delay="0"/>
                                  </p:stCondLst>
                                  <p:childTnLst>
                                    <p:set>
                                      <p:cBhvr>
                                        <p:cTn id="21" dur="1" fill="hold">
                                          <p:stCondLst>
                                            <p:cond delay="0"/>
                                          </p:stCondLst>
                                        </p:cTn>
                                        <p:tgtEl>
                                          <p:spTgt spid="248845"/>
                                        </p:tgtEl>
                                        <p:attrNameLst>
                                          <p:attrName>style.visibility</p:attrName>
                                        </p:attrNameLst>
                                      </p:cBhvr>
                                      <p:to>
                                        <p:strVal val="visible"/>
                                      </p:to>
                                    </p:set>
                                    <p:anim calcmode="lin" valueType="num">
                                      <p:cBhvr additive="base">
                                        <p:cTn id="22" dur="500" fill="hold"/>
                                        <p:tgtEl>
                                          <p:spTgt spid="248845"/>
                                        </p:tgtEl>
                                        <p:attrNameLst>
                                          <p:attrName>ppt_x</p:attrName>
                                        </p:attrNameLst>
                                      </p:cBhvr>
                                      <p:tavLst>
                                        <p:tav tm="0">
                                          <p:val>
                                            <p:strVal val="1+#ppt_w/2"/>
                                          </p:val>
                                        </p:tav>
                                        <p:tav tm="100000">
                                          <p:val>
                                            <p:strVal val="#ppt_x"/>
                                          </p:val>
                                        </p:tav>
                                      </p:tavLst>
                                    </p:anim>
                                    <p:anim calcmode="lin" valueType="num">
                                      <p:cBhvr additive="base">
                                        <p:cTn id="23" dur="500" fill="hold"/>
                                        <p:tgtEl>
                                          <p:spTgt spid="2488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文本占位符 242690">
            <a:extLst>
              <a:ext uri="{FF2B5EF4-FFF2-40B4-BE49-F238E27FC236}">
                <a16:creationId xmlns:a16="http://schemas.microsoft.com/office/drawing/2014/main" id="{DAAC4BEF-089A-4168-B62F-2996367CEC25}"/>
              </a:ext>
            </a:extLst>
          </p:cNvPr>
          <p:cNvSpPr>
            <a:spLocks noGrp="1" noChangeArrowheads="1"/>
          </p:cNvSpPr>
          <p:nvPr>
            <p:ph type="body" idx="1"/>
          </p:nvPr>
        </p:nvSpPr>
        <p:spPr>
          <a:xfrm>
            <a:off x="533400" y="1143000"/>
            <a:ext cx="8153400" cy="5181600"/>
          </a:xfrm>
        </p:spPr>
        <p:txBody>
          <a:bodyPr/>
          <a:lstStyle/>
          <a:p>
            <a:pPr marL="0" indent="0" eaLnBrk="1" hangingPunct="1">
              <a:lnSpc>
                <a:spcPct val="80000"/>
              </a:lnSpc>
              <a:buFont typeface="Wingdings" panose="05000000000000000000" pitchFamily="2" charset="2"/>
              <a:buNone/>
              <a:tabLst>
                <a:tab pos="1136650" algn="l"/>
                <a:tab pos="3241675" algn="l"/>
              </a:tabLst>
            </a:pPr>
            <a:r>
              <a:rPr lang="en-US" altLang="zh-CN" sz="2400">
                <a:latin typeface="宋体" panose="02010600030101010101" pitchFamily="2" charset="-122"/>
              </a:rPr>
              <a:t>;</a:t>
            </a:r>
            <a:r>
              <a:rPr lang="zh-CN" altLang="en-US" sz="2400">
                <a:latin typeface="宋体" panose="02010600030101010101" pitchFamily="2" charset="-122"/>
              </a:rPr>
              <a:t>寄存器</a:t>
            </a:r>
            <a:r>
              <a:rPr lang="en-US" altLang="zh-CN" sz="2400">
                <a:latin typeface="宋体" panose="02010600030101010101" pitchFamily="2" charset="-122"/>
              </a:rPr>
              <a:t>AL</a:t>
            </a:r>
            <a:r>
              <a:rPr lang="zh-CN" altLang="en-US" sz="2400">
                <a:latin typeface="宋体" panose="02010600030101010101" pitchFamily="2" charset="-122"/>
              </a:rPr>
              <a:t>中是字母</a:t>
            </a:r>
            <a:r>
              <a:rPr lang="en-US" altLang="zh-CN" sz="2400">
                <a:latin typeface="宋体" panose="02010600030101010101" pitchFamily="2" charset="-122"/>
              </a:rPr>
              <a:t>Y</a:t>
            </a:r>
            <a:r>
              <a:rPr lang="zh-CN" altLang="en-US" sz="2400">
                <a:latin typeface="宋体" panose="02010600030101010101" pitchFamily="2" charset="-122"/>
              </a:rPr>
              <a:t>或</a:t>
            </a:r>
            <a:r>
              <a:rPr lang="en-US" altLang="zh-CN" sz="2400">
                <a:latin typeface="宋体" panose="02010600030101010101" pitchFamily="2" charset="-122"/>
              </a:rPr>
              <a:t>y</a:t>
            </a:r>
            <a:r>
              <a:rPr lang="zh-CN" altLang="en-US" sz="2400">
                <a:latin typeface="宋体" panose="02010600030101010101" pitchFamily="2" charset="-122"/>
              </a:rPr>
              <a:t>，则令</a:t>
            </a:r>
            <a:r>
              <a:rPr lang="en-US" altLang="zh-CN" sz="2400">
                <a:latin typeface="宋体" panose="02010600030101010101" pitchFamily="2" charset="-122"/>
              </a:rPr>
              <a:t>AH</a:t>
            </a:r>
            <a:r>
              <a:rPr lang="zh-CN" altLang="en-US" sz="2400">
                <a:latin typeface="宋体" panose="02010600030101010101" pitchFamily="2" charset="-122"/>
              </a:rPr>
              <a:t>＝</a:t>
            </a:r>
            <a:r>
              <a:rPr lang="en-US" altLang="zh-CN" sz="2400">
                <a:latin typeface="宋体" panose="02010600030101010101" pitchFamily="2" charset="-122"/>
              </a:rPr>
              <a:t>0</a:t>
            </a:r>
            <a:r>
              <a:rPr lang="zh-CN" altLang="en-US" sz="2400">
                <a:latin typeface="宋体" panose="02010600030101010101" pitchFamily="2" charset="-122"/>
              </a:rPr>
              <a:t>；否则令</a:t>
            </a:r>
            <a:r>
              <a:rPr lang="en-US" altLang="zh-CN" sz="2400">
                <a:latin typeface="宋体" panose="02010600030101010101" pitchFamily="2" charset="-122"/>
              </a:rPr>
              <a:t>AH</a:t>
            </a:r>
            <a:r>
              <a:rPr lang="zh-CN" altLang="en-US" sz="2400">
                <a:latin typeface="宋体" panose="02010600030101010101" pitchFamily="2" charset="-122"/>
              </a:rPr>
              <a:t>＝－</a:t>
            </a:r>
            <a:r>
              <a:rPr lang="en-US" altLang="zh-CN" sz="2400">
                <a:latin typeface="宋体" panose="02010600030101010101" pitchFamily="2" charset="-122"/>
              </a:rPr>
              <a:t>1</a:t>
            </a:r>
            <a:endParaRPr lang="en-US" altLang="zh-CN" sz="2400">
              <a:solidFill>
                <a:schemeClr val="accent2"/>
              </a:solidFill>
              <a:latin typeface="宋体" panose="02010600030101010101" pitchFamily="2" charset="-122"/>
            </a:endParaRPr>
          </a:p>
          <a:p>
            <a:pPr marL="0" indent="0" eaLnBrk="1" hangingPunct="1">
              <a:lnSpc>
                <a:spcPct val="80000"/>
              </a:lnSpc>
              <a:buFont typeface="Wingdings" panose="05000000000000000000" pitchFamily="2" charset="2"/>
              <a:buNone/>
              <a:tabLst>
                <a:tab pos="1136650" algn="l"/>
                <a:tab pos="3241675" algn="l"/>
              </a:tabLst>
            </a:pPr>
            <a:r>
              <a:rPr lang="en-US" altLang="zh-CN" sz="2800">
                <a:solidFill>
                  <a:schemeClr val="accent2"/>
                </a:solidFill>
                <a:latin typeface="宋体" panose="02010600030101010101" pitchFamily="2" charset="-122"/>
              </a:rPr>
              <a:t>	cmp al,</a:t>
            </a:r>
            <a:r>
              <a:rPr lang="en-US" altLang="zh-CN" sz="2800">
                <a:solidFill>
                  <a:schemeClr val="accent2"/>
                </a:solidFill>
                <a:latin typeface="Courier New" panose="02070309020205020404" pitchFamily="49" charset="0"/>
              </a:rPr>
              <a:t>’</a:t>
            </a:r>
            <a:r>
              <a:rPr lang="en-US" altLang="zh-CN" sz="2800">
                <a:solidFill>
                  <a:schemeClr val="accent2"/>
                </a:solidFill>
                <a:latin typeface="宋体" panose="02010600030101010101" pitchFamily="2" charset="-122"/>
              </a:rPr>
              <a:t>Y</a:t>
            </a:r>
            <a:r>
              <a:rPr lang="en-US" altLang="zh-CN" sz="2800">
                <a:solidFill>
                  <a:schemeClr val="accent2"/>
                </a:solidFill>
                <a:latin typeface="Courier New" panose="02070309020205020404" pitchFamily="49" charset="0"/>
              </a:rPr>
              <a:t>’</a:t>
            </a:r>
            <a:r>
              <a:rPr lang="en-US" altLang="zh-CN" sz="2800">
                <a:solidFill>
                  <a:schemeClr val="accent2"/>
                </a:solidFill>
                <a:latin typeface="宋体" panose="02010600030101010101" pitchFamily="2" charset="-122"/>
              </a:rPr>
              <a:t>	</a:t>
            </a:r>
            <a:r>
              <a:rPr lang="en-US" altLang="zh-CN" sz="2800">
                <a:latin typeface="宋体" panose="02010600030101010101" pitchFamily="2" charset="-122"/>
              </a:rPr>
              <a:t>;AL</a:t>
            </a:r>
            <a:r>
              <a:rPr lang="zh-CN" altLang="en-US" sz="2800">
                <a:latin typeface="宋体" panose="02010600030101010101" pitchFamily="2" charset="-122"/>
              </a:rPr>
              <a:t>是大写</a:t>
            </a:r>
            <a:r>
              <a:rPr lang="en-US" altLang="zh-CN" sz="2800">
                <a:latin typeface="宋体" panose="02010600030101010101" pitchFamily="2" charset="-122"/>
              </a:rPr>
              <a:t>Y</a:t>
            </a:r>
            <a:r>
              <a:rPr lang="zh-CN" altLang="en-US" sz="2800">
                <a:latin typeface="宋体" panose="02010600030101010101" pitchFamily="2" charset="-122"/>
              </a:rPr>
              <a:t>否？</a:t>
            </a:r>
          </a:p>
          <a:p>
            <a:pPr marL="0" indent="0" eaLnBrk="1" hangingPunct="1">
              <a:lnSpc>
                <a:spcPct val="80000"/>
              </a:lnSpc>
              <a:buFont typeface="Wingdings" panose="05000000000000000000" pitchFamily="2" charset="2"/>
              <a:buNone/>
              <a:tabLst>
                <a:tab pos="1136650" algn="l"/>
                <a:tab pos="3241675" algn="l"/>
              </a:tabLst>
            </a:pPr>
            <a:r>
              <a:rPr lang="zh-CN" altLang="en-US" sz="2800">
                <a:latin typeface="宋体" panose="02010600030101010101" pitchFamily="2" charset="-122"/>
              </a:rPr>
              <a:t>	</a:t>
            </a:r>
            <a:r>
              <a:rPr lang="en-US" altLang="zh-CN" sz="2800">
                <a:solidFill>
                  <a:schemeClr val="tx2"/>
                </a:solidFill>
                <a:latin typeface="宋体" panose="02010600030101010101" pitchFamily="2" charset="-122"/>
              </a:rPr>
              <a:t>jz next</a:t>
            </a:r>
            <a:r>
              <a:rPr lang="en-US" altLang="zh-CN" sz="2800">
                <a:latin typeface="宋体" panose="02010600030101010101" pitchFamily="2" charset="-122"/>
              </a:rPr>
              <a:t>	;</a:t>
            </a:r>
            <a:r>
              <a:rPr lang="zh-CN" altLang="en-US" sz="2800">
                <a:latin typeface="宋体" panose="02010600030101010101" pitchFamily="2" charset="-122"/>
              </a:rPr>
              <a:t>是，转移</a:t>
            </a:r>
          </a:p>
          <a:p>
            <a:pPr marL="0" indent="0" eaLnBrk="1" hangingPunct="1">
              <a:lnSpc>
                <a:spcPct val="80000"/>
              </a:lnSpc>
              <a:buFont typeface="Wingdings" panose="05000000000000000000" pitchFamily="2" charset="2"/>
              <a:buNone/>
              <a:tabLst>
                <a:tab pos="1136650" algn="l"/>
                <a:tab pos="3241675" algn="l"/>
              </a:tabLst>
            </a:pPr>
            <a:r>
              <a:rPr lang="zh-CN" altLang="en-US" sz="2800">
                <a:solidFill>
                  <a:schemeClr val="accent2"/>
                </a:solidFill>
                <a:latin typeface="宋体" panose="02010600030101010101" pitchFamily="2" charset="-122"/>
              </a:rPr>
              <a:t>	</a:t>
            </a:r>
            <a:r>
              <a:rPr lang="en-US" altLang="zh-CN" sz="2800">
                <a:solidFill>
                  <a:schemeClr val="accent2"/>
                </a:solidFill>
                <a:latin typeface="宋体" panose="02010600030101010101" pitchFamily="2" charset="-122"/>
              </a:rPr>
              <a:t>cmp al,</a:t>
            </a:r>
            <a:r>
              <a:rPr lang="en-US" altLang="zh-CN" sz="2800">
                <a:solidFill>
                  <a:schemeClr val="accent2"/>
                </a:solidFill>
                <a:latin typeface="Courier New" panose="02070309020205020404" pitchFamily="49" charset="0"/>
              </a:rPr>
              <a:t>’</a:t>
            </a:r>
            <a:r>
              <a:rPr lang="en-US" altLang="zh-CN" sz="2800">
                <a:solidFill>
                  <a:schemeClr val="accent2"/>
                </a:solidFill>
                <a:latin typeface="宋体" panose="02010600030101010101" pitchFamily="2" charset="-122"/>
              </a:rPr>
              <a:t>y</a:t>
            </a:r>
            <a:r>
              <a:rPr lang="en-US" altLang="zh-CN" sz="2800">
                <a:solidFill>
                  <a:schemeClr val="accent2"/>
                </a:solidFill>
                <a:latin typeface="Courier New" panose="02070309020205020404" pitchFamily="49" charset="0"/>
              </a:rPr>
              <a:t>’</a:t>
            </a:r>
            <a:r>
              <a:rPr lang="en-US" altLang="zh-CN" sz="2800">
                <a:solidFill>
                  <a:schemeClr val="accent2"/>
                </a:solidFill>
                <a:latin typeface="宋体" panose="02010600030101010101" pitchFamily="2" charset="-122"/>
              </a:rPr>
              <a:t> 	</a:t>
            </a:r>
            <a:r>
              <a:rPr lang="en-US" altLang="zh-CN" sz="2800">
                <a:latin typeface="宋体" panose="02010600030101010101" pitchFamily="2" charset="-122"/>
              </a:rPr>
              <a:t>;AL</a:t>
            </a:r>
            <a:r>
              <a:rPr lang="zh-CN" altLang="en-US" sz="2800">
                <a:latin typeface="宋体" panose="02010600030101010101" pitchFamily="2" charset="-122"/>
              </a:rPr>
              <a:t>是小写</a:t>
            </a:r>
            <a:r>
              <a:rPr lang="en-US" altLang="zh-CN" sz="2800">
                <a:latin typeface="宋体" panose="02010600030101010101" pitchFamily="2" charset="-122"/>
              </a:rPr>
              <a:t>y</a:t>
            </a:r>
            <a:r>
              <a:rPr lang="zh-CN" altLang="en-US" sz="2800">
                <a:latin typeface="宋体" panose="02010600030101010101" pitchFamily="2" charset="-122"/>
              </a:rPr>
              <a:t>否？</a:t>
            </a:r>
            <a:endParaRPr lang="zh-CN" altLang="en-US" sz="2800">
              <a:solidFill>
                <a:schemeClr val="accent2"/>
              </a:solidFill>
              <a:latin typeface="宋体" panose="02010600030101010101" pitchFamily="2" charset="-122"/>
            </a:endParaRPr>
          </a:p>
          <a:p>
            <a:pPr marL="0" indent="0" eaLnBrk="1" hangingPunct="1">
              <a:lnSpc>
                <a:spcPct val="80000"/>
              </a:lnSpc>
              <a:buFont typeface="Wingdings" panose="05000000000000000000" pitchFamily="2" charset="2"/>
              <a:buNone/>
              <a:tabLst>
                <a:tab pos="1136650" algn="l"/>
                <a:tab pos="3241675" algn="l"/>
              </a:tabLst>
            </a:pPr>
            <a:r>
              <a:rPr lang="zh-CN" altLang="en-US" sz="2800">
                <a:latin typeface="宋体" panose="02010600030101010101" pitchFamily="2" charset="-122"/>
              </a:rPr>
              <a:t>	</a:t>
            </a:r>
            <a:r>
              <a:rPr lang="en-US" altLang="zh-CN" sz="2800">
                <a:solidFill>
                  <a:schemeClr val="tx2"/>
                </a:solidFill>
                <a:latin typeface="宋体" panose="02010600030101010101" pitchFamily="2" charset="-122"/>
              </a:rPr>
              <a:t>jz next</a:t>
            </a:r>
            <a:r>
              <a:rPr lang="en-US" altLang="zh-CN" sz="2800">
                <a:latin typeface="宋体" panose="02010600030101010101" pitchFamily="2" charset="-122"/>
              </a:rPr>
              <a:t>	;</a:t>
            </a:r>
            <a:r>
              <a:rPr lang="zh-CN" altLang="en-US" sz="2800">
                <a:latin typeface="宋体" panose="02010600030101010101" pitchFamily="2" charset="-122"/>
              </a:rPr>
              <a:t>是，转移</a:t>
            </a:r>
          </a:p>
          <a:p>
            <a:pPr marL="0" indent="0" eaLnBrk="1" hangingPunct="1">
              <a:lnSpc>
                <a:spcPct val="80000"/>
              </a:lnSpc>
              <a:buFont typeface="Wingdings" panose="05000000000000000000" pitchFamily="2" charset="2"/>
              <a:buNone/>
              <a:tabLst>
                <a:tab pos="1136650" algn="l"/>
                <a:tab pos="3241675" algn="l"/>
              </a:tabLst>
            </a:pPr>
            <a:r>
              <a:rPr lang="zh-CN" altLang="en-US" sz="2800">
                <a:latin typeface="宋体" panose="02010600030101010101" pitchFamily="2" charset="-122"/>
              </a:rPr>
              <a:t>	</a:t>
            </a:r>
            <a:r>
              <a:rPr lang="en-US" altLang="zh-CN" sz="2800">
                <a:solidFill>
                  <a:schemeClr val="accent2"/>
                </a:solidFill>
                <a:latin typeface="宋体" panose="02010600030101010101" pitchFamily="2" charset="-122"/>
              </a:rPr>
              <a:t>mov ah,-1</a:t>
            </a:r>
            <a:r>
              <a:rPr lang="en-US" altLang="zh-CN" sz="2800">
                <a:latin typeface="宋体" panose="02010600030101010101" pitchFamily="2" charset="-122"/>
              </a:rPr>
              <a:t>	;</a:t>
            </a:r>
            <a:r>
              <a:rPr lang="zh-CN" altLang="en-US" sz="2800">
                <a:latin typeface="宋体" panose="02010600030101010101" pitchFamily="2" charset="-122"/>
              </a:rPr>
              <a:t>不是</a:t>
            </a:r>
            <a:r>
              <a:rPr lang="en-US" altLang="zh-CN" sz="2800">
                <a:latin typeface="宋体" panose="02010600030101010101" pitchFamily="2" charset="-122"/>
              </a:rPr>
              <a:t>Y</a:t>
            </a:r>
            <a:r>
              <a:rPr lang="zh-CN" altLang="en-US" sz="2800">
                <a:latin typeface="宋体" panose="02010600030101010101" pitchFamily="2" charset="-122"/>
              </a:rPr>
              <a:t>或</a:t>
            </a:r>
            <a:r>
              <a:rPr lang="en-US" altLang="zh-CN" sz="2800">
                <a:latin typeface="宋体" panose="02010600030101010101" pitchFamily="2" charset="-122"/>
              </a:rPr>
              <a:t>y</a:t>
            </a:r>
            <a:r>
              <a:rPr lang="zh-CN" altLang="en-US" sz="2800">
                <a:latin typeface="宋体" panose="02010600030101010101" pitchFamily="2" charset="-122"/>
              </a:rPr>
              <a:t>，则</a:t>
            </a:r>
            <a:r>
              <a:rPr lang="en-US" altLang="zh-CN" sz="2800">
                <a:latin typeface="宋体" panose="02010600030101010101" pitchFamily="2" charset="-122"/>
              </a:rPr>
              <a:t>AH</a:t>
            </a:r>
            <a:r>
              <a:rPr lang="zh-CN" altLang="en-US" sz="2800">
                <a:latin typeface="宋体" panose="02010600030101010101" pitchFamily="2" charset="-122"/>
              </a:rPr>
              <a:t>＝－</a:t>
            </a:r>
            <a:r>
              <a:rPr lang="en-US" altLang="zh-CN" sz="2800">
                <a:latin typeface="宋体" panose="02010600030101010101" pitchFamily="2" charset="-122"/>
              </a:rPr>
              <a:t>1</a:t>
            </a:r>
            <a:r>
              <a:rPr lang="zh-CN" altLang="en-US" sz="2800">
                <a:latin typeface="宋体" panose="02010600030101010101" pitchFamily="2" charset="-122"/>
              </a:rPr>
              <a:t>，结束</a:t>
            </a:r>
          </a:p>
          <a:p>
            <a:pPr marL="0" indent="0" eaLnBrk="1" hangingPunct="1">
              <a:lnSpc>
                <a:spcPct val="80000"/>
              </a:lnSpc>
              <a:buFont typeface="Wingdings" panose="05000000000000000000" pitchFamily="2" charset="2"/>
              <a:buNone/>
              <a:tabLst>
                <a:tab pos="1136650" algn="l"/>
                <a:tab pos="3241675" algn="l"/>
              </a:tabLst>
            </a:pPr>
            <a:r>
              <a:rPr lang="zh-CN" altLang="en-US" sz="2800">
                <a:solidFill>
                  <a:schemeClr val="accent2"/>
                </a:solidFill>
                <a:latin typeface="宋体" panose="02010600030101010101" pitchFamily="2" charset="-122"/>
              </a:rPr>
              <a:t>	</a:t>
            </a:r>
            <a:r>
              <a:rPr lang="en-US" altLang="zh-CN" sz="2800">
                <a:solidFill>
                  <a:schemeClr val="tx2"/>
                </a:solidFill>
                <a:latin typeface="宋体" panose="02010600030101010101" pitchFamily="2" charset="-122"/>
              </a:rPr>
              <a:t>jmp done</a:t>
            </a:r>
            <a:r>
              <a:rPr lang="en-US" altLang="zh-CN" sz="2800">
                <a:solidFill>
                  <a:schemeClr val="accent2"/>
                </a:solidFill>
                <a:latin typeface="宋体" panose="02010600030101010101" pitchFamily="2" charset="-122"/>
              </a:rPr>
              <a:t>	</a:t>
            </a:r>
            <a:r>
              <a:rPr lang="en-US" altLang="zh-CN" sz="2800">
                <a:latin typeface="宋体" panose="02010600030101010101" pitchFamily="2" charset="-122"/>
              </a:rPr>
              <a:t>;</a:t>
            </a:r>
            <a:r>
              <a:rPr lang="zh-CN" altLang="en-US" sz="2800">
                <a:latin typeface="宋体" panose="02010600030101010101" pitchFamily="2" charset="-122"/>
              </a:rPr>
              <a:t>一定要跳过另一个分支体</a:t>
            </a:r>
          </a:p>
          <a:p>
            <a:pPr marL="0" indent="0" eaLnBrk="1" hangingPunct="1">
              <a:lnSpc>
                <a:spcPct val="80000"/>
              </a:lnSpc>
              <a:buFont typeface="Wingdings" panose="05000000000000000000" pitchFamily="2" charset="2"/>
              <a:buNone/>
              <a:tabLst>
                <a:tab pos="1136650" algn="l"/>
                <a:tab pos="3241675" algn="l"/>
              </a:tabLst>
            </a:pPr>
            <a:r>
              <a:rPr lang="en-US" altLang="zh-CN" sz="2800">
                <a:solidFill>
                  <a:schemeClr val="tx2"/>
                </a:solidFill>
                <a:latin typeface="宋体" panose="02010600030101010101" pitchFamily="2" charset="-122"/>
              </a:rPr>
              <a:t>next:</a:t>
            </a:r>
            <a:r>
              <a:rPr lang="en-US" altLang="zh-CN" sz="2800">
                <a:solidFill>
                  <a:schemeClr val="accent2"/>
                </a:solidFill>
                <a:latin typeface="宋体" panose="02010600030101010101" pitchFamily="2" charset="-122"/>
              </a:rPr>
              <a:t>	mov ah,0	</a:t>
            </a:r>
            <a:r>
              <a:rPr lang="en-US" altLang="zh-CN" sz="2800">
                <a:latin typeface="宋体" panose="02010600030101010101" pitchFamily="2" charset="-122"/>
              </a:rPr>
              <a:t>;</a:t>
            </a:r>
            <a:r>
              <a:rPr lang="zh-CN" altLang="en-US" sz="2800">
                <a:latin typeface="宋体" panose="02010600030101010101" pitchFamily="2" charset="-122"/>
              </a:rPr>
              <a:t>是</a:t>
            </a:r>
            <a:r>
              <a:rPr lang="en-US" altLang="zh-CN" sz="2800">
                <a:latin typeface="宋体" panose="02010600030101010101" pitchFamily="2" charset="-122"/>
              </a:rPr>
              <a:t>Y</a:t>
            </a:r>
            <a:r>
              <a:rPr lang="zh-CN" altLang="en-US" sz="2800">
                <a:latin typeface="宋体" panose="02010600030101010101" pitchFamily="2" charset="-122"/>
              </a:rPr>
              <a:t>或</a:t>
            </a:r>
            <a:r>
              <a:rPr lang="en-US" altLang="zh-CN" sz="2800">
                <a:latin typeface="宋体" panose="02010600030101010101" pitchFamily="2" charset="-122"/>
              </a:rPr>
              <a:t>y</a:t>
            </a:r>
            <a:r>
              <a:rPr lang="zh-CN" altLang="en-US" sz="2800">
                <a:latin typeface="宋体" panose="02010600030101010101" pitchFamily="2" charset="-122"/>
              </a:rPr>
              <a:t>，则</a:t>
            </a:r>
            <a:r>
              <a:rPr lang="en-US" altLang="zh-CN" sz="2800">
                <a:latin typeface="宋体" panose="02010600030101010101" pitchFamily="2" charset="-122"/>
              </a:rPr>
              <a:t>AH</a:t>
            </a:r>
            <a:r>
              <a:rPr lang="zh-CN" altLang="en-US" sz="2800">
                <a:latin typeface="宋体" panose="02010600030101010101" pitchFamily="2" charset="-122"/>
              </a:rPr>
              <a:t>＝</a:t>
            </a:r>
            <a:r>
              <a:rPr lang="en-US" altLang="zh-CN" sz="2800">
                <a:latin typeface="宋体" panose="02010600030101010101" pitchFamily="2" charset="-122"/>
              </a:rPr>
              <a:t>0</a:t>
            </a:r>
            <a:r>
              <a:rPr lang="zh-CN" altLang="en-US" sz="2800">
                <a:latin typeface="宋体" panose="02010600030101010101" pitchFamily="2" charset="-122"/>
              </a:rPr>
              <a:t>，结束</a:t>
            </a:r>
            <a:endParaRPr lang="zh-CN" altLang="en-US" sz="2800">
              <a:solidFill>
                <a:schemeClr val="accent2"/>
              </a:solidFill>
              <a:latin typeface="宋体" panose="02010600030101010101" pitchFamily="2" charset="-122"/>
            </a:endParaRPr>
          </a:p>
          <a:p>
            <a:pPr marL="0" indent="0" eaLnBrk="1" hangingPunct="1">
              <a:lnSpc>
                <a:spcPct val="80000"/>
              </a:lnSpc>
              <a:buFont typeface="Wingdings" panose="05000000000000000000" pitchFamily="2" charset="2"/>
              <a:buNone/>
              <a:tabLst>
                <a:tab pos="1136650" algn="l"/>
                <a:tab pos="3241675" algn="l"/>
              </a:tabLst>
            </a:pPr>
            <a:r>
              <a:rPr lang="en-US" altLang="zh-CN" sz="2800">
                <a:solidFill>
                  <a:schemeClr val="tx2"/>
                </a:solidFill>
                <a:latin typeface="宋体" panose="02010600030101010101" pitchFamily="2" charset="-122"/>
              </a:rPr>
              <a:t>done:</a:t>
            </a:r>
            <a:r>
              <a:rPr lang="en-US" altLang="zh-CN" sz="2800">
                <a:solidFill>
                  <a:schemeClr val="accent2"/>
                </a:solidFill>
                <a:latin typeface="宋体" panose="02010600030101010101" pitchFamily="2" charset="-122"/>
              </a:rPr>
              <a:t>	...</a:t>
            </a:r>
          </a:p>
        </p:txBody>
      </p:sp>
      <p:grpSp>
        <p:nvGrpSpPr>
          <p:cNvPr id="242692" name="组合 242691">
            <a:extLst>
              <a:ext uri="{FF2B5EF4-FFF2-40B4-BE49-F238E27FC236}">
                <a16:creationId xmlns:a16="http://schemas.microsoft.com/office/drawing/2014/main" id="{55322A30-773C-4D35-93D7-C92EAF593A2A}"/>
              </a:ext>
            </a:extLst>
          </p:cNvPr>
          <p:cNvGrpSpPr>
            <a:grpSpLocks/>
          </p:cNvGrpSpPr>
          <p:nvPr/>
        </p:nvGrpSpPr>
        <p:grpSpPr bwMode="auto">
          <a:xfrm>
            <a:off x="177800" y="230188"/>
            <a:ext cx="203200" cy="6503987"/>
            <a:chOff x="112" y="145"/>
            <a:chExt cx="128" cy="4097"/>
          </a:xfrm>
        </p:grpSpPr>
        <p:sp>
          <p:nvSpPr>
            <p:cNvPr id="23566" name="矩形 242692">
              <a:extLst>
                <a:ext uri="{FF2B5EF4-FFF2-40B4-BE49-F238E27FC236}">
                  <a16:creationId xmlns:a16="http://schemas.microsoft.com/office/drawing/2014/main" id="{A375F856-4249-4036-AEFC-92C1C2644AC9}"/>
                </a:ext>
              </a:extLst>
            </p:cNvPr>
            <p:cNvSpPr>
              <a:spLocks noChangeArrowheads="1"/>
            </p:cNvSpPr>
            <p:nvPr/>
          </p:nvSpPr>
          <p:spPr bwMode="auto">
            <a:xfrm flipH="1">
              <a:off x="192" y="162"/>
              <a:ext cx="48" cy="4080"/>
            </a:xfrm>
            <a:prstGeom prst="rect">
              <a:avLst/>
            </a:prstGeom>
            <a:gradFill rotWithShape="0">
              <a:gsLst>
                <a:gs pos="0">
                  <a:schemeClr val="bg1"/>
                </a:gs>
                <a:gs pos="100000">
                  <a:schemeClr val="fo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3567" name="矩形 242693">
              <a:extLst>
                <a:ext uri="{FF2B5EF4-FFF2-40B4-BE49-F238E27FC236}">
                  <a16:creationId xmlns:a16="http://schemas.microsoft.com/office/drawing/2014/main" id="{888A22B6-659E-4BFD-9B0F-5F37DEAB9247}"/>
                </a:ext>
              </a:extLst>
            </p:cNvPr>
            <p:cNvSpPr>
              <a:spLocks noChangeArrowheads="1"/>
            </p:cNvSpPr>
            <p:nvPr/>
          </p:nvSpPr>
          <p:spPr bwMode="auto">
            <a:xfrm>
              <a:off x="112" y="145"/>
              <a:ext cx="48" cy="3941"/>
            </a:xfrm>
            <a:prstGeom prst="rect">
              <a:avLst/>
            </a:prstGeom>
            <a:gradFill rotWithShape="0">
              <a:gsLst>
                <a:gs pos="0">
                  <a:schemeClr val="bg1"/>
                </a:gs>
                <a:gs pos="100000">
                  <a:schemeClr va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latin typeface="Times New Roman" panose="02020603050405020304" pitchFamily="18" charset="0"/>
              </a:endParaRPr>
            </a:p>
          </p:txBody>
        </p:sp>
      </p:grpSp>
      <p:grpSp>
        <p:nvGrpSpPr>
          <p:cNvPr id="242695" name="组合 242694">
            <a:extLst>
              <a:ext uri="{FF2B5EF4-FFF2-40B4-BE49-F238E27FC236}">
                <a16:creationId xmlns:a16="http://schemas.microsoft.com/office/drawing/2014/main" id="{98B97FDD-132C-40A0-90DE-D9F71462EB00}"/>
              </a:ext>
            </a:extLst>
          </p:cNvPr>
          <p:cNvGrpSpPr>
            <a:grpSpLocks/>
          </p:cNvGrpSpPr>
          <p:nvPr/>
        </p:nvGrpSpPr>
        <p:grpSpPr bwMode="auto">
          <a:xfrm>
            <a:off x="8793163" y="220663"/>
            <a:ext cx="198437" cy="6408737"/>
            <a:chOff x="5539" y="139"/>
            <a:chExt cx="125" cy="4037"/>
          </a:xfrm>
        </p:grpSpPr>
        <p:sp>
          <p:nvSpPr>
            <p:cNvPr id="23564" name="矩形 242695">
              <a:extLst>
                <a:ext uri="{FF2B5EF4-FFF2-40B4-BE49-F238E27FC236}">
                  <a16:creationId xmlns:a16="http://schemas.microsoft.com/office/drawing/2014/main" id="{9D364E59-41B0-47C0-AEF0-8DEA75F29CF7}"/>
                </a:ext>
              </a:extLst>
            </p:cNvPr>
            <p:cNvSpPr>
              <a:spLocks noChangeArrowheads="1"/>
            </p:cNvSpPr>
            <p:nvPr/>
          </p:nvSpPr>
          <p:spPr bwMode="auto">
            <a:xfrm rot="10800000" flipH="1" flipV="1">
              <a:off x="5621" y="139"/>
              <a:ext cx="43" cy="3989"/>
            </a:xfrm>
            <a:prstGeom prst="rect">
              <a:avLst/>
            </a:pr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3565" name="矩形 242696">
              <a:extLst>
                <a:ext uri="{FF2B5EF4-FFF2-40B4-BE49-F238E27FC236}">
                  <a16:creationId xmlns:a16="http://schemas.microsoft.com/office/drawing/2014/main" id="{14AE2650-EA72-409E-B521-195AEF54214B}"/>
                </a:ext>
              </a:extLst>
            </p:cNvPr>
            <p:cNvSpPr>
              <a:spLocks noChangeArrowheads="1"/>
            </p:cNvSpPr>
            <p:nvPr/>
          </p:nvSpPr>
          <p:spPr bwMode="auto">
            <a:xfrm rot="10800000" flipV="1">
              <a:off x="5539" y="240"/>
              <a:ext cx="49" cy="3936"/>
            </a:xfrm>
            <a:prstGeom prst="rect">
              <a:avLst/>
            </a:pr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42698" name="组合 242697">
            <a:extLst>
              <a:ext uri="{FF2B5EF4-FFF2-40B4-BE49-F238E27FC236}">
                <a16:creationId xmlns:a16="http://schemas.microsoft.com/office/drawing/2014/main" id="{FD6591EF-927F-4086-ABBA-A1811523FC2A}"/>
              </a:ext>
            </a:extLst>
          </p:cNvPr>
          <p:cNvGrpSpPr>
            <a:grpSpLocks/>
          </p:cNvGrpSpPr>
          <p:nvPr/>
        </p:nvGrpSpPr>
        <p:grpSpPr bwMode="auto">
          <a:xfrm>
            <a:off x="412750" y="6477000"/>
            <a:ext cx="8686800" cy="228600"/>
            <a:chOff x="260" y="4080"/>
            <a:chExt cx="5472" cy="144"/>
          </a:xfrm>
        </p:grpSpPr>
        <p:sp>
          <p:nvSpPr>
            <p:cNvPr id="23562" name="矩形 242698">
              <a:extLst>
                <a:ext uri="{FF2B5EF4-FFF2-40B4-BE49-F238E27FC236}">
                  <a16:creationId xmlns:a16="http://schemas.microsoft.com/office/drawing/2014/main" id="{441C6C6C-A143-4940-AFCD-91DE6CE5C8E1}"/>
                </a:ext>
              </a:extLst>
            </p:cNvPr>
            <p:cNvSpPr>
              <a:spLocks noChangeArrowheads="1"/>
            </p:cNvSpPr>
            <p:nvPr/>
          </p:nvSpPr>
          <p:spPr bwMode="auto">
            <a:xfrm rot="5400000" flipV="1">
              <a:off x="2972" y="1368"/>
              <a:ext cx="48" cy="5472"/>
            </a:xfrm>
            <a:prstGeom prst="rect">
              <a:avLst/>
            </a:prstGeom>
            <a:gradFill rotWithShape="0">
              <a:gsLst>
                <a:gs pos="0">
                  <a:schemeClr val="bg1"/>
                </a:gs>
                <a:gs pos="100000">
                  <a:schemeClr val="accent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3563" name="矩形 242699">
              <a:extLst>
                <a:ext uri="{FF2B5EF4-FFF2-40B4-BE49-F238E27FC236}">
                  <a16:creationId xmlns:a16="http://schemas.microsoft.com/office/drawing/2014/main" id="{BED352F3-044F-441F-B38F-7D90220A1E91}"/>
                </a:ext>
              </a:extLst>
            </p:cNvPr>
            <p:cNvSpPr>
              <a:spLocks noChangeArrowheads="1"/>
            </p:cNvSpPr>
            <p:nvPr/>
          </p:nvSpPr>
          <p:spPr bwMode="auto">
            <a:xfrm rot="5400000" flipV="1">
              <a:off x="2913" y="1521"/>
              <a:ext cx="48" cy="5355"/>
            </a:xfrm>
            <a:prstGeom prst="rect">
              <a:avLst/>
            </a:prstGeom>
            <a:gradFill rotWithShape="0">
              <a:gsLst>
                <a:gs pos="0">
                  <a:schemeClr val="bg1"/>
                </a:gs>
                <a:gs pos="100000">
                  <a:schemeClr val="hlink"/>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42701" name="组合 242700">
            <a:extLst>
              <a:ext uri="{FF2B5EF4-FFF2-40B4-BE49-F238E27FC236}">
                <a16:creationId xmlns:a16="http://schemas.microsoft.com/office/drawing/2014/main" id="{47B08A6A-E674-431D-B661-0FE3635E41A8}"/>
              </a:ext>
            </a:extLst>
          </p:cNvPr>
          <p:cNvGrpSpPr>
            <a:grpSpLocks/>
          </p:cNvGrpSpPr>
          <p:nvPr/>
        </p:nvGrpSpPr>
        <p:grpSpPr bwMode="auto">
          <a:xfrm>
            <a:off x="76200" y="176213"/>
            <a:ext cx="8745538" cy="161925"/>
            <a:chOff x="48" y="111"/>
            <a:chExt cx="5509" cy="102"/>
          </a:xfrm>
        </p:grpSpPr>
        <p:sp>
          <p:nvSpPr>
            <p:cNvPr id="23560" name="矩形 242701">
              <a:extLst>
                <a:ext uri="{FF2B5EF4-FFF2-40B4-BE49-F238E27FC236}">
                  <a16:creationId xmlns:a16="http://schemas.microsoft.com/office/drawing/2014/main" id="{6A928DEF-7924-40B1-B92E-ABB18AEA6891}"/>
                </a:ext>
              </a:extLst>
            </p:cNvPr>
            <p:cNvSpPr>
              <a:spLocks noChangeArrowheads="1"/>
            </p:cNvSpPr>
            <p:nvPr/>
          </p:nvSpPr>
          <p:spPr bwMode="auto">
            <a:xfrm rot="5400000" flipV="1">
              <a:off x="2852" y="-2492"/>
              <a:ext cx="37" cy="5371"/>
            </a:xfrm>
            <a:prstGeom prst="rect">
              <a:avLst/>
            </a:prstGeom>
            <a:gradFill rotWithShape="0">
              <a:gsLst>
                <a:gs pos="0">
                  <a:schemeClr va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3561" name="矩形 242702">
              <a:extLst>
                <a:ext uri="{FF2B5EF4-FFF2-40B4-BE49-F238E27FC236}">
                  <a16:creationId xmlns:a16="http://schemas.microsoft.com/office/drawing/2014/main" id="{FF171B93-CF2E-4594-B549-A9C2E17899AE}"/>
                </a:ext>
              </a:extLst>
            </p:cNvPr>
            <p:cNvSpPr>
              <a:spLocks noChangeArrowheads="1"/>
            </p:cNvSpPr>
            <p:nvPr/>
          </p:nvSpPr>
          <p:spPr bwMode="auto">
            <a:xfrm rot="5400000" flipV="1">
              <a:off x="2783" y="-2625"/>
              <a:ext cx="38" cy="5509"/>
            </a:xfrm>
            <a:prstGeom prst="rect">
              <a:avLst/>
            </a:prstGeom>
            <a:gradFill rotWithShape="0">
              <a:gsLst>
                <a:gs pos="0">
                  <a:schemeClr val="accent1"/>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23559" name="标题 242705">
            <a:extLst>
              <a:ext uri="{FF2B5EF4-FFF2-40B4-BE49-F238E27FC236}">
                <a16:creationId xmlns:a16="http://schemas.microsoft.com/office/drawing/2014/main" id="{82655A05-AB86-4BB1-8AC1-D82127D13EF9}"/>
              </a:ext>
            </a:extLst>
          </p:cNvPr>
          <p:cNvSpPr>
            <a:spLocks noGrp="1" noChangeArrowheads="1"/>
          </p:cNvSpPr>
          <p:nvPr>
            <p:ph type="title"/>
          </p:nvPr>
        </p:nvSpPr>
        <p:spPr>
          <a:xfrm>
            <a:off x="381000" y="336550"/>
            <a:ext cx="4114800" cy="428625"/>
          </a:xfrm>
          <a:ln>
            <a:solidFill>
              <a:schemeClr val="folHlink"/>
            </a:solidFill>
            <a:miter lim="800000"/>
            <a:headEnd/>
            <a:tailEnd/>
          </a:ln>
        </p:spPr>
        <p:txBody>
          <a:bodyPr/>
          <a:lstStyle/>
          <a:p>
            <a:pPr eaLnBrk="1" hangingPunct="1"/>
            <a:r>
              <a:rPr lang="zh-CN" altLang="en-US" sz="2400">
                <a:latin typeface="黑体" panose="02010609060101010101" pitchFamily="49" charset="-122"/>
              </a:rPr>
              <a:t>例题 单分支和双分支</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afterEffect">
                                  <p:stCondLst>
                                    <p:cond delay="0"/>
                                  </p:stCondLst>
                                  <p:childTnLst>
                                    <p:set>
                                      <p:cBhvr>
                                        <p:cTn id="6" dur="1" fill="hold">
                                          <p:stCondLst>
                                            <p:cond delay="0"/>
                                          </p:stCondLst>
                                        </p:cTn>
                                        <p:tgtEl>
                                          <p:spTgt spid="242692"/>
                                        </p:tgtEl>
                                        <p:attrNameLst>
                                          <p:attrName>style.visibility</p:attrName>
                                        </p:attrNameLst>
                                      </p:cBhvr>
                                      <p:to>
                                        <p:strVal val="visible"/>
                                      </p:to>
                                    </p:set>
                                    <p:anim calcmode="lin" valueType="num">
                                      <p:cBhvr additive="base">
                                        <p:cTn id="7" dur="500" fill="hold"/>
                                        <p:tgtEl>
                                          <p:spTgt spid="242692"/>
                                        </p:tgtEl>
                                        <p:attrNameLst>
                                          <p:attrName>ppt_x</p:attrName>
                                        </p:attrNameLst>
                                      </p:cBhvr>
                                      <p:tavLst>
                                        <p:tav tm="0">
                                          <p:val>
                                            <p:strVal val="#ppt_x"/>
                                          </p:val>
                                        </p:tav>
                                        <p:tav tm="100000">
                                          <p:val>
                                            <p:strVal val="#ppt_x"/>
                                          </p:val>
                                        </p:tav>
                                      </p:tavLst>
                                    </p:anim>
                                    <p:anim calcmode="lin" valueType="num">
                                      <p:cBhvr additive="base">
                                        <p:cTn id="8" dur="500" fill="hold"/>
                                        <p:tgtEl>
                                          <p:spTgt spid="242692"/>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242698"/>
                                        </p:tgtEl>
                                        <p:attrNameLst>
                                          <p:attrName>style.visibility</p:attrName>
                                        </p:attrNameLst>
                                      </p:cBhvr>
                                      <p:to>
                                        <p:strVal val="visible"/>
                                      </p:to>
                                    </p:set>
                                    <p:anim calcmode="lin" valueType="num">
                                      <p:cBhvr additive="base">
                                        <p:cTn id="12" dur="500" fill="hold"/>
                                        <p:tgtEl>
                                          <p:spTgt spid="242698"/>
                                        </p:tgtEl>
                                        <p:attrNameLst>
                                          <p:attrName>ppt_x</p:attrName>
                                        </p:attrNameLst>
                                      </p:cBhvr>
                                      <p:tavLst>
                                        <p:tav tm="0">
                                          <p:val>
                                            <p:strVal val="0-#ppt_w/2"/>
                                          </p:val>
                                        </p:tav>
                                        <p:tav tm="100000">
                                          <p:val>
                                            <p:strVal val="#ppt_x"/>
                                          </p:val>
                                        </p:tav>
                                      </p:tavLst>
                                    </p:anim>
                                    <p:anim calcmode="lin" valueType="num">
                                      <p:cBhvr additive="base">
                                        <p:cTn id="13" dur="500" fill="hold"/>
                                        <p:tgtEl>
                                          <p:spTgt spid="242698"/>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4" fill="hold" nodeType="afterEffect">
                                  <p:stCondLst>
                                    <p:cond delay="0"/>
                                  </p:stCondLst>
                                  <p:childTnLst>
                                    <p:set>
                                      <p:cBhvr>
                                        <p:cTn id="16" dur="1" fill="hold">
                                          <p:stCondLst>
                                            <p:cond delay="0"/>
                                          </p:stCondLst>
                                        </p:cTn>
                                        <p:tgtEl>
                                          <p:spTgt spid="242695"/>
                                        </p:tgtEl>
                                        <p:attrNameLst>
                                          <p:attrName>style.visibility</p:attrName>
                                        </p:attrNameLst>
                                      </p:cBhvr>
                                      <p:to>
                                        <p:strVal val="visible"/>
                                      </p:to>
                                    </p:set>
                                    <p:anim calcmode="lin" valueType="num">
                                      <p:cBhvr additive="base">
                                        <p:cTn id="17" dur="500" fill="hold"/>
                                        <p:tgtEl>
                                          <p:spTgt spid="242695"/>
                                        </p:tgtEl>
                                        <p:attrNameLst>
                                          <p:attrName>ppt_x</p:attrName>
                                        </p:attrNameLst>
                                      </p:cBhvr>
                                      <p:tavLst>
                                        <p:tav tm="0">
                                          <p:val>
                                            <p:strVal val="#ppt_x"/>
                                          </p:val>
                                        </p:tav>
                                        <p:tav tm="100000">
                                          <p:val>
                                            <p:strVal val="#ppt_x"/>
                                          </p:val>
                                        </p:tav>
                                      </p:tavLst>
                                    </p:anim>
                                    <p:anim calcmode="lin" valueType="num">
                                      <p:cBhvr additive="base">
                                        <p:cTn id="18" dur="500" fill="hold"/>
                                        <p:tgtEl>
                                          <p:spTgt spid="242695"/>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2" fill="hold" nodeType="afterEffect">
                                  <p:stCondLst>
                                    <p:cond delay="0"/>
                                  </p:stCondLst>
                                  <p:childTnLst>
                                    <p:set>
                                      <p:cBhvr>
                                        <p:cTn id="21" dur="1" fill="hold">
                                          <p:stCondLst>
                                            <p:cond delay="0"/>
                                          </p:stCondLst>
                                        </p:cTn>
                                        <p:tgtEl>
                                          <p:spTgt spid="242701"/>
                                        </p:tgtEl>
                                        <p:attrNameLst>
                                          <p:attrName>style.visibility</p:attrName>
                                        </p:attrNameLst>
                                      </p:cBhvr>
                                      <p:to>
                                        <p:strVal val="visible"/>
                                      </p:to>
                                    </p:set>
                                    <p:anim calcmode="lin" valueType="num">
                                      <p:cBhvr additive="base">
                                        <p:cTn id="22" dur="500" fill="hold"/>
                                        <p:tgtEl>
                                          <p:spTgt spid="242701"/>
                                        </p:tgtEl>
                                        <p:attrNameLst>
                                          <p:attrName>ppt_x</p:attrName>
                                        </p:attrNameLst>
                                      </p:cBhvr>
                                      <p:tavLst>
                                        <p:tav tm="0">
                                          <p:val>
                                            <p:strVal val="1+#ppt_w/2"/>
                                          </p:val>
                                        </p:tav>
                                        <p:tav tm="100000">
                                          <p:val>
                                            <p:strVal val="#ppt_x"/>
                                          </p:val>
                                        </p:tav>
                                      </p:tavLst>
                                    </p:anim>
                                    <p:anim calcmode="lin" valueType="num">
                                      <p:cBhvr additive="base">
                                        <p:cTn id="23" dur="500" fill="hold"/>
                                        <p:tgtEl>
                                          <p:spTgt spid="24270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图片 3089" descr="biaoti4-2">
            <a:extLst>
              <a:ext uri="{FF2B5EF4-FFF2-40B4-BE49-F238E27FC236}">
                <a16:creationId xmlns:a16="http://schemas.microsoft.com/office/drawing/2014/main" id="{BFEB0088-D767-45AC-9AAC-335BDA87CD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0825" y="2598738"/>
            <a:ext cx="3048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标题 3083">
            <a:extLst>
              <a:ext uri="{FF2B5EF4-FFF2-40B4-BE49-F238E27FC236}">
                <a16:creationId xmlns:a16="http://schemas.microsoft.com/office/drawing/2014/main" id="{615D1189-C479-4C0C-8A40-11B2ED566655}"/>
              </a:ext>
            </a:extLst>
          </p:cNvPr>
          <p:cNvSpPr>
            <a:spLocks noGrp="1" noChangeArrowheads="1"/>
          </p:cNvSpPr>
          <p:nvPr>
            <p:ph type="ctrTitle"/>
          </p:nvPr>
        </p:nvSpPr>
        <p:spPr>
          <a:xfrm>
            <a:off x="3886200" y="457200"/>
            <a:ext cx="4495800" cy="685800"/>
          </a:xfrm>
        </p:spPr>
        <p:txBody>
          <a:bodyPr/>
          <a:lstStyle/>
          <a:p>
            <a:pPr eaLnBrk="1" hangingPunct="1"/>
            <a:r>
              <a:rPr lang="zh-CN" altLang="en-US"/>
              <a:t>教学重点</a:t>
            </a:r>
          </a:p>
        </p:txBody>
      </p:sp>
      <p:sp>
        <p:nvSpPr>
          <p:cNvPr id="6148" name="副标题 3084">
            <a:extLst>
              <a:ext uri="{FF2B5EF4-FFF2-40B4-BE49-F238E27FC236}">
                <a16:creationId xmlns:a16="http://schemas.microsoft.com/office/drawing/2014/main" id="{4DCD84A5-2E33-444A-8FCE-7A42BDC69E2A}"/>
              </a:ext>
            </a:extLst>
          </p:cNvPr>
          <p:cNvSpPr>
            <a:spLocks noGrp="1" noChangeArrowheads="1"/>
          </p:cNvSpPr>
          <p:nvPr>
            <p:ph type="subTitle" idx="1"/>
          </p:nvPr>
        </p:nvSpPr>
        <p:spPr>
          <a:xfrm>
            <a:off x="457200" y="1981200"/>
            <a:ext cx="4495800" cy="3886200"/>
          </a:xfrm>
        </p:spPr>
        <p:txBody>
          <a:bodyPr anchor="t"/>
          <a:lstStyle/>
          <a:p>
            <a:pPr algn="just" eaLnBrk="1" hangingPunct="1">
              <a:lnSpc>
                <a:spcPct val="120000"/>
              </a:lnSpc>
            </a:pPr>
            <a:r>
              <a:rPr lang="zh-CN" altLang="en-US" sz="2800">
                <a:solidFill>
                  <a:schemeClr val="tx1"/>
                </a:solidFill>
              </a:rPr>
              <a:t>综合应用第</a:t>
            </a:r>
            <a:r>
              <a:rPr lang="en-US" altLang="zh-CN" sz="2800">
                <a:solidFill>
                  <a:schemeClr val="tx1"/>
                </a:solidFill>
              </a:rPr>
              <a:t>2</a:t>
            </a:r>
            <a:r>
              <a:rPr lang="zh-CN" altLang="en-US" sz="2800">
                <a:solidFill>
                  <a:schemeClr val="tx1"/>
                </a:solidFill>
              </a:rPr>
              <a:t>章硬指令和第</a:t>
            </a:r>
            <a:r>
              <a:rPr lang="en-US" altLang="zh-CN" sz="2800">
                <a:solidFill>
                  <a:schemeClr val="tx1"/>
                </a:solidFill>
              </a:rPr>
              <a:t>3</a:t>
            </a:r>
            <a:r>
              <a:rPr lang="zh-CN" altLang="en-US" sz="2800">
                <a:solidFill>
                  <a:schemeClr val="tx1"/>
                </a:solidFill>
              </a:rPr>
              <a:t>章伪指令，第</a:t>
            </a:r>
            <a:r>
              <a:rPr lang="en-US" altLang="zh-CN" sz="2800">
                <a:solidFill>
                  <a:schemeClr val="tx1"/>
                </a:solidFill>
              </a:rPr>
              <a:t>4</a:t>
            </a:r>
            <a:r>
              <a:rPr lang="zh-CN" altLang="en-US" sz="2800">
                <a:solidFill>
                  <a:schemeClr val="tx1"/>
                </a:solidFill>
              </a:rPr>
              <a:t>章从程序结构角度展开程序设计，重点掌握：</a:t>
            </a:r>
          </a:p>
          <a:p>
            <a:pPr algn="just" eaLnBrk="1" hangingPunct="1">
              <a:lnSpc>
                <a:spcPct val="120000"/>
              </a:lnSpc>
              <a:buSzTx/>
              <a:buFont typeface="Wingdings" panose="05000000000000000000" pitchFamily="2" charset="2"/>
              <a:buChar char="ü"/>
            </a:pPr>
            <a:r>
              <a:rPr lang="zh-CN" altLang="en-US" sz="2800"/>
              <a:t>分支结构程序设计</a:t>
            </a:r>
          </a:p>
          <a:p>
            <a:pPr algn="just" eaLnBrk="1" hangingPunct="1">
              <a:lnSpc>
                <a:spcPct val="100000"/>
              </a:lnSpc>
              <a:buSzTx/>
              <a:buFont typeface="Wingdings" panose="05000000000000000000" pitchFamily="2" charset="2"/>
              <a:buChar char="ü"/>
            </a:pPr>
            <a:r>
              <a:rPr lang="zh-CN" altLang="en-US" sz="2800"/>
              <a:t>循环结构程序设计</a:t>
            </a:r>
          </a:p>
          <a:p>
            <a:pPr algn="just" eaLnBrk="1" hangingPunct="1">
              <a:lnSpc>
                <a:spcPct val="100000"/>
              </a:lnSpc>
              <a:buSzTx/>
              <a:buFont typeface="Wingdings" panose="05000000000000000000" pitchFamily="2" charset="2"/>
              <a:buChar char="ü"/>
            </a:pPr>
            <a:r>
              <a:rPr lang="zh-CN" altLang="en-US" sz="2800"/>
              <a:t>子程序结构程序设计</a:t>
            </a:r>
          </a:p>
        </p:txBody>
      </p:sp>
      <p:grpSp>
        <p:nvGrpSpPr>
          <p:cNvPr id="6149" name="组合 3078">
            <a:extLst>
              <a:ext uri="{FF2B5EF4-FFF2-40B4-BE49-F238E27FC236}">
                <a16:creationId xmlns:a16="http://schemas.microsoft.com/office/drawing/2014/main" id="{85923922-4403-4263-B3F8-EB4A60AD3532}"/>
              </a:ext>
            </a:extLst>
          </p:cNvPr>
          <p:cNvGrpSpPr>
            <a:grpSpLocks/>
          </p:cNvGrpSpPr>
          <p:nvPr/>
        </p:nvGrpSpPr>
        <p:grpSpPr bwMode="auto">
          <a:xfrm>
            <a:off x="5181600" y="5562600"/>
            <a:ext cx="3276600" cy="211138"/>
            <a:chOff x="1824" y="2640"/>
            <a:chExt cx="2064" cy="133"/>
          </a:xfrm>
        </p:grpSpPr>
        <p:sp>
          <p:nvSpPr>
            <p:cNvPr id="6150" name="直接连接符 3079">
              <a:extLst>
                <a:ext uri="{FF2B5EF4-FFF2-40B4-BE49-F238E27FC236}">
                  <a16:creationId xmlns:a16="http://schemas.microsoft.com/office/drawing/2014/main" id="{2CC3837A-D78F-4821-A9ED-AC1E7960586F}"/>
                </a:ext>
              </a:extLst>
            </p:cNvPr>
            <p:cNvSpPr>
              <a:spLocks noChangeShapeType="1"/>
            </p:cNvSpPr>
            <p:nvPr/>
          </p:nvSpPr>
          <p:spPr bwMode="auto">
            <a:xfrm>
              <a:off x="1824" y="2711"/>
              <a:ext cx="2064"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1" name="矩形 3080">
              <a:extLst>
                <a:ext uri="{FF2B5EF4-FFF2-40B4-BE49-F238E27FC236}">
                  <a16:creationId xmlns:a16="http://schemas.microsoft.com/office/drawing/2014/main" id="{A693C19C-F06A-4E51-9B7D-0B70624908E2}"/>
                </a:ext>
              </a:extLst>
            </p:cNvPr>
            <p:cNvSpPr>
              <a:spLocks noChangeArrowheads="1"/>
            </p:cNvSpPr>
            <p:nvPr/>
          </p:nvSpPr>
          <p:spPr bwMode="auto">
            <a:xfrm>
              <a:off x="2592" y="2640"/>
              <a:ext cx="133" cy="133"/>
            </a:xfrm>
            <a:prstGeom prst="rect">
              <a:avLst/>
            </a:prstGeom>
            <a:solidFill>
              <a:schemeClr val="accent2"/>
            </a:solidFill>
            <a:ln w="28575">
              <a:solidFill>
                <a:schemeClr val="hlink"/>
              </a:solidFill>
              <a:miter lim="800000"/>
              <a:headEnd/>
              <a:tailEnd/>
            </a:ln>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p>
          </p:txBody>
        </p:sp>
        <p:sp>
          <p:nvSpPr>
            <p:cNvPr id="6152" name="矩形 3081">
              <a:extLst>
                <a:ext uri="{FF2B5EF4-FFF2-40B4-BE49-F238E27FC236}">
                  <a16:creationId xmlns:a16="http://schemas.microsoft.com/office/drawing/2014/main" id="{93E892FC-9AB6-4B0C-A478-FD502B87A1A6}"/>
                </a:ext>
              </a:extLst>
            </p:cNvPr>
            <p:cNvSpPr>
              <a:spLocks noChangeArrowheads="1"/>
            </p:cNvSpPr>
            <p:nvPr/>
          </p:nvSpPr>
          <p:spPr bwMode="auto">
            <a:xfrm>
              <a:off x="2784" y="2640"/>
              <a:ext cx="133" cy="133"/>
            </a:xfrm>
            <a:prstGeom prst="rect">
              <a:avLst/>
            </a:prstGeom>
            <a:solidFill>
              <a:schemeClr val="bg2"/>
            </a:solidFill>
            <a:ln w="28575">
              <a:solidFill>
                <a:schemeClr val="hlink"/>
              </a:solidFill>
              <a:miter lim="800000"/>
              <a:headEnd/>
              <a:tailEnd/>
            </a:ln>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p>
          </p:txBody>
        </p:sp>
        <p:sp>
          <p:nvSpPr>
            <p:cNvPr id="6153" name="矩形 3082">
              <a:extLst>
                <a:ext uri="{FF2B5EF4-FFF2-40B4-BE49-F238E27FC236}">
                  <a16:creationId xmlns:a16="http://schemas.microsoft.com/office/drawing/2014/main" id="{BB0B33BD-5641-48BD-9F13-D902DB9C4C48}"/>
                </a:ext>
              </a:extLst>
            </p:cNvPr>
            <p:cNvSpPr>
              <a:spLocks noChangeArrowheads="1"/>
            </p:cNvSpPr>
            <p:nvPr/>
          </p:nvSpPr>
          <p:spPr bwMode="auto">
            <a:xfrm>
              <a:off x="2976" y="2640"/>
              <a:ext cx="133" cy="133"/>
            </a:xfrm>
            <a:prstGeom prst="rect">
              <a:avLst/>
            </a:prstGeom>
            <a:solidFill>
              <a:schemeClr val="accent1"/>
            </a:solidFill>
            <a:ln w="28575">
              <a:solidFill>
                <a:schemeClr val="hlink"/>
              </a:solidFill>
              <a:miter lim="800000"/>
              <a:headEnd/>
              <a:tailEnd/>
            </a:ln>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p>
          </p:txBody>
        </p:sp>
      </p:gr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217090">
            <a:extLst>
              <a:ext uri="{FF2B5EF4-FFF2-40B4-BE49-F238E27FC236}">
                <a16:creationId xmlns:a16="http://schemas.microsoft.com/office/drawing/2014/main" id="{1D2D3D6A-61F7-4567-97EA-98C77D53FFC9}"/>
              </a:ext>
            </a:extLst>
          </p:cNvPr>
          <p:cNvSpPr>
            <a:spLocks noGrp="1" noChangeArrowheads="1"/>
          </p:cNvSpPr>
          <p:nvPr>
            <p:ph type="title"/>
          </p:nvPr>
        </p:nvSpPr>
        <p:spPr/>
        <p:txBody>
          <a:bodyPr/>
          <a:lstStyle/>
          <a:p>
            <a:pPr eaLnBrk="1" hangingPunct="1"/>
            <a:r>
              <a:rPr lang="zh-CN" altLang="en-US"/>
              <a:t>多分支程序设计</a:t>
            </a:r>
          </a:p>
        </p:txBody>
      </p:sp>
      <p:sp>
        <p:nvSpPr>
          <p:cNvPr id="24579" name="文本占位符 217089">
            <a:extLst>
              <a:ext uri="{FF2B5EF4-FFF2-40B4-BE49-F238E27FC236}">
                <a16:creationId xmlns:a16="http://schemas.microsoft.com/office/drawing/2014/main" id="{6B2559FD-FCB1-451C-9D11-7C9AF946AE3D}"/>
              </a:ext>
            </a:extLst>
          </p:cNvPr>
          <p:cNvSpPr>
            <a:spLocks noGrp="1" noChangeArrowheads="1"/>
          </p:cNvSpPr>
          <p:nvPr>
            <p:ph type="body" idx="1"/>
          </p:nvPr>
        </p:nvSpPr>
        <p:spPr>
          <a:xfrm>
            <a:off x="609600" y="1447800"/>
            <a:ext cx="8077200" cy="4933950"/>
          </a:xfrm>
        </p:spPr>
        <p:txBody>
          <a:bodyPr/>
          <a:lstStyle/>
          <a:p>
            <a:pPr marL="0" indent="0" eaLnBrk="1" hangingPunct="1">
              <a:lnSpc>
                <a:spcPct val="110000"/>
              </a:lnSpc>
              <a:tabLst>
                <a:tab pos="2957513" algn="l"/>
              </a:tabLst>
            </a:pPr>
            <a:r>
              <a:rPr lang="zh-CN" altLang="en-US" sz="3200">
                <a:latin typeface="宋体" panose="02010600030101010101" pitchFamily="2" charset="-122"/>
              </a:rPr>
              <a:t>多个条件对应各自的分支语句体，哪个条件成立就转入相应分支体执行。多分支可以化解为双分支或单分支结构的组合，例如：</a:t>
            </a:r>
          </a:p>
          <a:p>
            <a:pPr marL="0" indent="0" eaLnBrk="1" hangingPunct="1">
              <a:lnSpc>
                <a:spcPct val="110000"/>
              </a:lnSpc>
              <a:buFont typeface="Wingdings" panose="05000000000000000000" pitchFamily="2" charset="2"/>
              <a:buNone/>
              <a:tabLst>
                <a:tab pos="2957513" algn="l"/>
              </a:tabLst>
            </a:pPr>
            <a:r>
              <a:rPr lang="zh-CN" altLang="en-US" sz="2800">
                <a:solidFill>
                  <a:schemeClr val="accent2"/>
                </a:solidFill>
                <a:latin typeface="宋体" panose="02010600030101010101" pitchFamily="2" charset="-122"/>
              </a:rPr>
              <a:t>  </a:t>
            </a:r>
            <a:r>
              <a:rPr lang="en-US" altLang="zh-CN" sz="2800">
                <a:solidFill>
                  <a:schemeClr val="accent2"/>
                </a:solidFill>
                <a:latin typeface="宋体" panose="02010600030101010101" pitchFamily="2" charset="-122"/>
              </a:rPr>
              <a:t>or ah,ah</a:t>
            </a:r>
            <a:r>
              <a:rPr lang="en-US" altLang="zh-CN" sz="2800">
                <a:latin typeface="宋体" panose="02010600030101010101" pitchFamily="2" charset="-122"/>
              </a:rPr>
              <a:t>	;</a:t>
            </a:r>
            <a:r>
              <a:rPr lang="zh-CN" altLang="en-US" sz="2800">
                <a:latin typeface="宋体" panose="02010600030101010101" pitchFamily="2" charset="-122"/>
              </a:rPr>
              <a:t>等效于</a:t>
            </a:r>
            <a:r>
              <a:rPr lang="en-US" altLang="zh-CN" sz="2800">
                <a:solidFill>
                  <a:schemeClr val="accent2"/>
                </a:solidFill>
                <a:latin typeface="宋体" panose="02010600030101010101" pitchFamily="2" charset="-122"/>
              </a:rPr>
              <a:t>cmp ah,0</a:t>
            </a:r>
          </a:p>
          <a:p>
            <a:pPr marL="0" indent="0" eaLnBrk="1" hangingPunct="1">
              <a:lnSpc>
                <a:spcPct val="90000"/>
              </a:lnSpc>
              <a:buFont typeface="Wingdings" panose="05000000000000000000" pitchFamily="2" charset="2"/>
              <a:buNone/>
              <a:tabLst>
                <a:tab pos="2957513" algn="l"/>
              </a:tabLst>
            </a:pPr>
            <a:r>
              <a:rPr lang="en-US" altLang="zh-CN" sz="2800">
                <a:solidFill>
                  <a:schemeClr val="bg2"/>
                </a:solidFill>
                <a:latin typeface="宋体" panose="02010600030101010101" pitchFamily="2" charset="-122"/>
              </a:rPr>
              <a:t>  </a:t>
            </a:r>
            <a:r>
              <a:rPr lang="en-US" altLang="zh-CN" sz="2800">
                <a:solidFill>
                  <a:schemeClr val="tx2"/>
                </a:solidFill>
                <a:latin typeface="宋体" panose="02010600030101010101" pitchFamily="2" charset="-122"/>
              </a:rPr>
              <a:t>jz function0</a:t>
            </a:r>
            <a:r>
              <a:rPr lang="en-US" altLang="zh-CN" sz="2800">
                <a:latin typeface="宋体" panose="02010600030101010101" pitchFamily="2" charset="-122"/>
              </a:rPr>
              <a:t>	;ah</a:t>
            </a:r>
            <a:r>
              <a:rPr lang="zh-CN" altLang="en-US" sz="2800">
                <a:latin typeface="宋体" panose="02010600030101010101" pitchFamily="2" charset="-122"/>
              </a:rPr>
              <a:t>＝</a:t>
            </a:r>
            <a:r>
              <a:rPr lang="en-US" altLang="zh-CN" sz="2800">
                <a:latin typeface="宋体" panose="02010600030101010101" pitchFamily="2" charset="-122"/>
              </a:rPr>
              <a:t>0</a:t>
            </a:r>
            <a:r>
              <a:rPr lang="zh-CN" altLang="en-US" sz="2800">
                <a:latin typeface="宋体" panose="02010600030101010101" pitchFamily="2" charset="-122"/>
              </a:rPr>
              <a:t>，转向</a:t>
            </a:r>
            <a:r>
              <a:rPr lang="en-US" altLang="zh-CN" sz="2800">
                <a:latin typeface="宋体" panose="02010600030101010101" pitchFamily="2" charset="-122"/>
              </a:rPr>
              <a:t>function0</a:t>
            </a:r>
          </a:p>
          <a:p>
            <a:pPr marL="0" indent="0" eaLnBrk="1" hangingPunct="1">
              <a:lnSpc>
                <a:spcPct val="90000"/>
              </a:lnSpc>
              <a:buFont typeface="Wingdings" panose="05000000000000000000" pitchFamily="2" charset="2"/>
              <a:buNone/>
              <a:tabLst>
                <a:tab pos="2957513" algn="l"/>
              </a:tabLst>
            </a:pPr>
            <a:r>
              <a:rPr lang="en-US" altLang="zh-CN" sz="2800">
                <a:solidFill>
                  <a:schemeClr val="accent2"/>
                </a:solidFill>
                <a:latin typeface="宋体" panose="02010600030101010101" pitchFamily="2" charset="-122"/>
              </a:rPr>
              <a:t>  dec ah</a:t>
            </a:r>
            <a:r>
              <a:rPr lang="en-US" altLang="zh-CN" sz="2800">
                <a:latin typeface="宋体" panose="02010600030101010101" pitchFamily="2" charset="-122"/>
              </a:rPr>
              <a:t>	;</a:t>
            </a:r>
            <a:r>
              <a:rPr lang="zh-CN" altLang="en-US" sz="2800">
                <a:latin typeface="宋体" panose="02010600030101010101" pitchFamily="2" charset="-122"/>
              </a:rPr>
              <a:t>等效于</a:t>
            </a:r>
            <a:r>
              <a:rPr lang="en-US" altLang="zh-CN" sz="2800">
                <a:solidFill>
                  <a:schemeClr val="accent2"/>
                </a:solidFill>
                <a:latin typeface="宋体" panose="02010600030101010101" pitchFamily="2" charset="-122"/>
              </a:rPr>
              <a:t>cmp ah,1</a:t>
            </a:r>
          </a:p>
          <a:p>
            <a:pPr marL="0" indent="0" eaLnBrk="1" hangingPunct="1">
              <a:lnSpc>
                <a:spcPct val="90000"/>
              </a:lnSpc>
              <a:buFont typeface="Wingdings" panose="05000000000000000000" pitchFamily="2" charset="2"/>
              <a:buNone/>
              <a:tabLst>
                <a:tab pos="2957513" algn="l"/>
              </a:tabLst>
            </a:pPr>
            <a:r>
              <a:rPr lang="en-US" altLang="zh-CN" sz="2800">
                <a:solidFill>
                  <a:schemeClr val="bg2"/>
                </a:solidFill>
                <a:latin typeface="宋体" panose="02010600030101010101" pitchFamily="2" charset="-122"/>
              </a:rPr>
              <a:t>  </a:t>
            </a:r>
            <a:r>
              <a:rPr lang="en-US" altLang="zh-CN" sz="2800">
                <a:solidFill>
                  <a:schemeClr val="tx2"/>
                </a:solidFill>
                <a:latin typeface="宋体" panose="02010600030101010101" pitchFamily="2" charset="-122"/>
              </a:rPr>
              <a:t>jz function1</a:t>
            </a:r>
            <a:r>
              <a:rPr lang="en-US" altLang="zh-CN" sz="2800">
                <a:latin typeface="宋体" panose="02010600030101010101" pitchFamily="2" charset="-122"/>
              </a:rPr>
              <a:t>	;ah</a:t>
            </a:r>
            <a:r>
              <a:rPr lang="zh-CN" altLang="en-US" sz="2800">
                <a:latin typeface="宋体" panose="02010600030101010101" pitchFamily="2" charset="-122"/>
              </a:rPr>
              <a:t>＝</a:t>
            </a:r>
            <a:r>
              <a:rPr lang="en-US" altLang="zh-CN" sz="2800">
                <a:latin typeface="宋体" panose="02010600030101010101" pitchFamily="2" charset="-122"/>
              </a:rPr>
              <a:t>1</a:t>
            </a:r>
            <a:r>
              <a:rPr lang="zh-CN" altLang="en-US" sz="2800">
                <a:latin typeface="宋体" panose="02010600030101010101" pitchFamily="2" charset="-122"/>
              </a:rPr>
              <a:t>，转向</a:t>
            </a:r>
            <a:r>
              <a:rPr lang="en-US" altLang="zh-CN" sz="2800">
                <a:latin typeface="宋体" panose="02010600030101010101" pitchFamily="2" charset="-122"/>
              </a:rPr>
              <a:t>function1</a:t>
            </a:r>
          </a:p>
          <a:p>
            <a:pPr marL="0" indent="0" eaLnBrk="1" hangingPunct="1">
              <a:lnSpc>
                <a:spcPct val="90000"/>
              </a:lnSpc>
              <a:buFont typeface="Wingdings" panose="05000000000000000000" pitchFamily="2" charset="2"/>
              <a:buNone/>
              <a:tabLst>
                <a:tab pos="2957513" algn="l"/>
              </a:tabLst>
            </a:pPr>
            <a:r>
              <a:rPr lang="en-US" altLang="zh-CN" sz="2800">
                <a:solidFill>
                  <a:schemeClr val="accent2"/>
                </a:solidFill>
                <a:latin typeface="宋体" panose="02010600030101010101" pitchFamily="2" charset="-122"/>
              </a:rPr>
              <a:t>  dec ah</a:t>
            </a:r>
            <a:r>
              <a:rPr lang="en-US" altLang="zh-CN" sz="2800">
                <a:latin typeface="宋体" panose="02010600030101010101" pitchFamily="2" charset="-122"/>
              </a:rPr>
              <a:t>	;</a:t>
            </a:r>
            <a:r>
              <a:rPr lang="zh-CN" altLang="en-US" sz="2800">
                <a:latin typeface="宋体" panose="02010600030101010101" pitchFamily="2" charset="-122"/>
              </a:rPr>
              <a:t>等效于</a:t>
            </a:r>
            <a:r>
              <a:rPr lang="en-US" altLang="zh-CN" sz="2800">
                <a:solidFill>
                  <a:schemeClr val="accent2"/>
                </a:solidFill>
                <a:latin typeface="宋体" panose="02010600030101010101" pitchFamily="2" charset="-122"/>
              </a:rPr>
              <a:t>cmp ah,2</a:t>
            </a:r>
          </a:p>
          <a:p>
            <a:pPr marL="0" indent="0" eaLnBrk="1" hangingPunct="1">
              <a:lnSpc>
                <a:spcPct val="90000"/>
              </a:lnSpc>
              <a:buFont typeface="Wingdings" panose="05000000000000000000" pitchFamily="2" charset="2"/>
              <a:buNone/>
              <a:tabLst>
                <a:tab pos="2957513" algn="l"/>
              </a:tabLst>
            </a:pPr>
            <a:r>
              <a:rPr lang="en-US" altLang="zh-CN" sz="2800">
                <a:solidFill>
                  <a:schemeClr val="bg2"/>
                </a:solidFill>
                <a:latin typeface="宋体" panose="02010600030101010101" pitchFamily="2" charset="-122"/>
              </a:rPr>
              <a:t>  </a:t>
            </a:r>
            <a:r>
              <a:rPr lang="en-US" altLang="zh-CN" sz="2800">
                <a:solidFill>
                  <a:schemeClr val="tx2"/>
                </a:solidFill>
                <a:latin typeface="宋体" panose="02010600030101010101" pitchFamily="2" charset="-122"/>
              </a:rPr>
              <a:t>jz function2</a:t>
            </a:r>
            <a:r>
              <a:rPr lang="en-US" altLang="zh-CN" sz="2800">
                <a:latin typeface="宋体" panose="02010600030101010101" pitchFamily="2" charset="-122"/>
              </a:rPr>
              <a:t>	;ah</a:t>
            </a:r>
            <a:r>
              <a:rPr lang="zh-CN" altLang="en-US" sz="2800">
                <a:latin typeface="宋体" panose="02010600030101010101" pitchFamily="2" charset="-122"/>
              </a:rPr>
              <a:t>＝</a:t>
            </a:r>
            <a:r>
              <a:rPr lang="en-US" altLang="zh-CN" sz="2800">
                <a:latin typeface="宋体" panose="02010600030101010101" pitchFamily="2" charset="-122"/>
              </a:rPr>
              <a:t>2</a:t>
            </a:r>
            <a:r>
              <a:rPr lang="zh-CN" altLang="en-US" sz="2800">
                <a:latin typeface="宋体" panose="02010600030101010101" pitchFamily="2" charset="-122"/>
              </a:rPr>
              <a:t>，转向</a:t>
            </a:r>
            <a:r>
              <a:rPr lang="en-US" altLang="zh-CN" sz="2800">
                <a:latin typeface="宋体" panose="02010600030101010101" pitchFamily="2" charset="-122"/>
              </a:rPr>
              <a:t>function2</a:t>
            </a:r>
          </a:p>
        </p:txBody>
      </p:sp>
      <p:sp>
        <p:nvSpPr>
          <p:cNvPr id="24580" name="矩形 217127" descr="041">
            <a:hlinkClick r:id="rId2" action="ppaction://hlinksldjump" highlightClick="1"/>
            <a:extLst>
              <a:ext uri="{FF2B5EF4-FFF2-40B4-BE49-F238E27FC236}">
                <a16:creationId xmlns:a16="http://schemas.microsoft.com/office/drawing/2014/main" id="{F1FF3AA9-23A4-488E-BC89-B22F6350A35E}"/>
              </a:ext>
            </a:extLst>
          </p:cNvPr>
          <p:cNvSpPr>
            <a:spLocks noChangeArrowheads="1"/>
          </p:cNvSpPr>
          <p:nvPr/>
        </p:nvSpPr>
        <p:spPr bwMode="auto">
          <a:xfrm>
            <a:off x="7667625" y="762000"/>
            <a:ext cx="866775" cy="290513"/>
          </a:xfrm>
          <a:prstGeom prst="rect">
            <a:avLst/>
          </a:prstGeom>
          <a:blipFill dpi="0" rotWithShape="0">
            <a:blip r:embed="rId3"/>
            <a:srcRect/>
            <a:stretch>
              <a:fillRect/>
            </a:stretch>
          </a:blipFill>
          <a:ln w="38100" cmpd="dbl">
            <a:solidFill>
              <a:srgbClr val="FFCC66"/>
            </a:solidFill>
            <a:miter lim="800000"/>
            <a:headEnd/>
            <a:tailEnd/>
          </a:ln>
          <a:effectLst>
            <a:outerShdw dist="45791" dir="2021404" algn="ctr" rotWithShape="0">
              <a:schemeClr val="folHlink"/>
            </a:outerShdw>
          </a:effec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lnSpc>
                <a:spcPct val="60000"/>
              </a:lnSpc>
              <a:buClr>
                <a:schemeClr val="accent2"/>
              </a:buClr>
              <a:buSzPct val="90000"/>
            </a:pPr>
            <a:r>
              <a:rPr lang="zh-CN" altLang="en-US" sz="2000" b="1">
                <a:solidFill>
                  <a:srgbClr val="663300"/>
                </a:solidFill>
                <a:latin typeface="隶书" panose="02010509060101010101" pitchFamily="49" charset="-122"/>
                <a:ea typeface="隶书" panose="02010509060101010101" pitchFamily="49" charset="-122"/>
              </a:rPr>
              <a:t>图示</a:t>
            </a:r>
            <a:endParaRPr lang="zh-CN" altLang="en-US" sz="2000" b="1">
              <a:solidFill>
                <a:srgbClr val="663300"/>
              </a:solidFill>
              <a:latin typeface="宋体" panose="02010600030101010101" pitchFamily="2" charset="-122"/>
            </a:endParaRPr>
          </a:p>
        </p:txBody>
      </p:sp>
    </p:spTree>
  </p:cSld>
  <p:clrMapOvr>
    <a:masterClrMapping/>
  </p:clrMapOvr>
  <p:transition>
    <p:random/>
  </p:transition>
</p:sld>
</file>

<file path=ppt/slides/slide21.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5602" name="标题 247847">
            <a:extLst>
              <a:ext uri="{FF2B5EF4-FFF2-40B4-BE49-F238E27FC236}">
                <a16:creationId xmlns:a16="http://schemas.microsoft.com/office/drawing/2014/main" id="{E4E7BE7B-AEFB-4405-8829-E3D01D7AAF0C}"/>
              </a:ext>
            </a:extLst>
          </p:cNvPr>
          <p:cNvSpPr>
            <a:spLocks noGrp="1" noChangeArrowheads="1"/>
          </p:cNvSpPr>
          <p:nvPr>
            <p:ph type="title"/>
          </p:nvPr>
        </p:nvSpPr>
        <p:spPr/>
        <p:txBody>
          <a:bodyPr/>
          <a:lstStyle/>
          <a:p>
            <a:pPr eaLnBrk="1" hangingPunct="1"/>
            <a:r>
              <a:rPr lang="zh-CN" altLang="en-US"/>
              <a:t>多分支结构</a:t>
            </a:r>
          </a:p>
        </p:txBody>
      </p:sp>
      <p:grpSp>
        <p:nvGrpSpPr>
          <p:cNvPr id="25603" name="组合 247816">
            <a:extLst>
              <a:ext uri="{FF2B5EF4-FFF2-40B4-BE49-F238E27FC236}">
                <a16:creationId xmlns:a16="http://schemas.microsoft.com/office/drawing/2014/main" id="{10F5EC08-D760-4AFF-A969-D66F3763DE27}"/>
              </a:ext>
            </a:extLst>
          </p:cNvPr>
          <p:cNvGrpSpPr>
            <a:grpSpLocks/>
          </p:cNvGrpSpPr>
          <p:nvPr/>
        </p:nvGrpSpPr>
        <p:grpSpPr bwMode="auto">
          <a:xfrm>
            <a:off x="2286000" y="1981200"/>
            <a:ext cx="4038600" cy="3657600"/>
            <a:chOff x="3012" y="960"/>
            <a:chExt cx="2544" cy="2304"/>
          </a:xfrm>
        </p:grpSpPr>
        <p:sp>
          <p:nvSpPr>
            <p:cNvPr id="25612" name="直接连接符 247817">
              <a:extLst>
                <a:ext uri="{FF2B5EF4-FFF2-40B4-BE49-F238E27FC236}">
                  <a16:creationId xmlns:a16="http://schemas.microsoft.com/office/drawing/2014/main" id="{9821A40D-D3AE-47D4-82F6-77BB7F709C7A}"/>
                </a:ext>
              </a:extLst>
            </p:cNvPr>
            <p:cNvSpPr>
              <a:spLocks noChangeShapeType="1"/>
            </p:cNvSpPr>
            <p:nvPr/>
          </p:nvSpPr>
          <p:spPr bwMode="auto">
            <a:xfrm>
              <a:off x="3600" y="960"/>
              <a:ext cx="0" cy="28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25613" name="组合 247818">
              <a:extLst>
                <a:ext uri="{FF2B5EF4-FFF2-40B4-BE49-F238E27FC236}">
                  <a16:creationId xmlns:a16="http://schemas.microsoft.com/office/drawing/2014/main" id="{DE9EF317-F51A-498B-9233-BC6FC52D9A24}"/>
                </a:ext>
              </a:extLst>
            </p:cNvPr>
            <p:cNvGrpSpPr>
              <a:grpSpLocks/>
            </p:cNvGrpSpPr>
            <p:nvPr/>
          </p:nvGrpSpPr>
          <p:grpSpPr bwMode="auto">
            <a:xfrm>
              <a:off x="3012" y="1200"/>
              <a:ext cx="2544" cy="720"/>
              <a:chOff x="3024" y="1200"/>
              <a:chExt cx="2544" cy="720"/>
            </a:xfrm>
          </p:grpSpPr>
          <p:sp>
            <p:nvSpPr>
              <p:cNvPr id="25632" name="流程图: 决策 247819">
                <a:extLst>
                  <a:ext uri="{FF2B5EF4-FFF2-40B4-BE49-F238E27FC236}">
                    <a16:creationId xmlns:a16="http://schemas.microsoft.com/office/drawing/2014/main" id="{7778BCFB-2919-4763-856D-645D8BC8F4CD}"/>
                  </a:ext>
                </a:extLst>
              </p:cNvPr>
              <p:cNvSpPr>
                <a:spLocks noChangeArrowheads="1"/>
              </p:cNvSpPr>
              <p:nvPr/>
            </p:nvSpPr>
            <p:spPr bwMode="auto">
              <a:xfrm>
                <a:off x="3024" y="1248"/>
                <a:ext cx="1152" cy="384"/>
              </a:xfrm>
              <a:prstGeom prst="flowChartDecision">
                <a:avLst/>
              </a:prstGeom>
              <a:solidFill>
                <a:schemeClr val="accent1"/>
              </a:solidFill>
              <a:ln w="9525">
                <a:solidFill>
                  <a:schemeClr val="tx1"/>
                </a:solidFill>
                <a:miter lim="800000"/>
                <a:headEnd/>
                <a:tailEnd/>
              </a:ln>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633" name="文本框 247820">
                <a:extLst>
                  <a:ext uri="{FF2B5EF4-FFF2-40B4-BE49-F238E27FC236}">
                    <a16:creationId xmlns:a16="http://schemas.microsoft.com/office/drawing/2014/main" id="{3AD04FE1-8027-4C8A-B656-632FEA5A0A78}"/>
                  </a:ext>
                </a:extLst>
              </p:cNvPr>
              <p:cNvSpPr txBox="1">
                <a:spLocks noChangeArrowheads="1"/>
              </p:cNvSpPr>
              <p:nvPr/>
            </p:nvSpPr>
            <p:spPr bwMode="auto">
              <a:xfrm>
                <a:off x="3264" y="1296"/>
                <a:ext cx="6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b="1">
                    <a:latin typeface="Times New Roman" panose="02020603050405020304" pitchFamily="18" charset="0"/>
                  </a:rPr>
                  <a:t>AH=0</a:t>
                </a:r>
              </a:p>
            </p:txBody>
          </p:sp>
          <p:sp>
            <p:nvSpPr>
              <p:cNvPr id="25634" name="流程图: 预定义过程 247821">
                <a:extLst>
                  <a:ext uri="{FF2B5EF4-FFF2-40B4-BE49-F238E27FC236}">
                    <a16:creationId xmlns:a16="http://schemas.microsoft.com/office/drawing/2014/main" id="{E1E79B29-DDD4-4BB0-9BF8-188F38B15AA9}"/>
                  </a:ext>
                </a:extLst>
              </p:cNvPr>
              <p:cNvSpPr>
                <a:spLocks noChangeArrowheads="1"/>
              </p:cNvSpPr>
              <p:nvPr/>
            </p:nvSpPr>
            <p:spPr bwMode="auto">
              <a:xfrm>
                <a:off x="4464" y="1260"/>
                <a:ext cx="1104" cy="336"/>
              </a:xfrm>
              <a:prstGeom prst="flowChartPredefinedProcess">
                <a:avLst/>
              </a:prstGeom>
              <a:solidFill>
                <a:schemeClr val="accent1"/>
              </a:solidFill>
              <a:ln w="9525">
                <a:solidFill>
                  <a:schemeClr val="tx1"/>
                </a:solidFill>
                <a:miter lim="800000"/>
                <a:headEnd/>
                <a:tailEnd/>
              </a:ln>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635" name="直接连接符 247822">
                <a:extLst>
                  <a:ext uri="{FF2B5EF4-FFF2-40B4-BE49-F238E27FC236}">
                    <a16:creationId xmlns:a16="http://schemas.microsoft.com/office/drawing/2014/main" id="{56BD4EFC-BC50-43C5-A7B0-875EBE90075F}"/>
                  </a:ext>
                </a:extLst>
              </p:cNvPr>
              <p:cNvSpPr>
                <a:spLocks noChangeShapeType="1"/>
              </p:cNvSpPr>
              <p:nvPr/>
            </p:nvSpPr>
            <p:spPr bwMode="auto">
              <a:xfrm rot="-5400000">
                <a:off x="4320" y="1296"/>
                <a:ext cx="0" cy="28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36" name="文本框 247823">
                <a:extLst>
                  <a:ext uri="{FF2B5EF4-FFF2-40B4-BE49-F238E27FC236}">
                    <a16:creationId xmlns:a16="http://schemas.microsoft.com/office/drawing/2014/main" id="{D0421494-F0AD-42C8-91A8-A8B7E72F9384}"/>
                  </a:ext>
                </a:extLst>
              </p:cNvPr>
              <p:cNvSpPr txBox="1">
                <a:spLocks noChangeArrowheads="1"/>
              </p:cNvSpPr>
              <p:nvPr/>
            </p:nvSpPr>
            <p:spPr bwMode="auto">
              <a:xfrm>
                <a:off x="4512" y="1284"/>
                <a:ext cx="10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b="1">
                    <a:latin typeface="Times New Roman" panose="02020603050405020304" pitchFamily="18" charset="0"/>
                  </a:rPr>
                  <a:t>function0</a:t>
                </a:r>
              </a:p>
            </p:txBody>
          </p:sp>
          <p:sp>
            <p:nvSpPr>
              <p:cNvPr id="25637" name="直接连接符 247824">
                <a:extLst>
                  <a:ext uri="{FF2B5EF4-FFF2-40B4-BE49-F238E27FC236}">
                    <a16:creationId xmlns:a16="http://schemas.microsoft.com/office/drawing/2014/main" id="{6B5C99FE-C73E-4464-B1D9-EE71BAE58DB3}"/>
                  </a:ext>
                </a:extLst>
              </p:cNvPr>
              <p:cNvSpPr>
                <a:spLocks noChangeShapeType="1"/>
              </p:cNvSpPr>
              <p:nvPr/>
            </p:nvSpPr>
            <p:spPr bwMode="auto">
              <a:xfrm>
                <a:off x="3600" y="1632"/>
                <a:ext cx="0" cy="28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38" name="文本框 247825">
                <a:extLst>
                  <a:ext uri="{FF2B5EF4-FFF2-40B4-BE49-F238E27FC236}">
                    <a16:creationId xmlns:a16="http://schemas.microsoft.com/office/drawing/2014/main" id="{93B3D800-B773-45C0-87B3-E53C11DFE67A}"/>
                  </a:ext>
                </a:extLst>
              </p:cNvPr>
              <p:cNvSpPr txBox="1">
                <a:spLocks noChangeArrowheads="1"/>
              </p:cNvSpPr>
              <p:nvPr/>
            </p:nvSpPr>
            <p:spPr bwMode="auto">
              <a:xfrm>
                <a:off x="4032" y="1200"/>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b="1">
                    <a:latin typeface="Times New Roman" panose="02020603050405020304" pitchFamily="18" charset="0"/>
                  </a:rPr>
                  <a:t>Y</a:t>
                </a:r>
              </a:p>
            </p:txBody>
          </p:sp>
          <p:sp>
            <p:nvSpPr>
              <p:cNvPr id="25639" name="文本框 247826">
                <a:extLst>
                  <a:ext uri="{FF2B5EF4-FFF2-40B4-BE49-F238E27FC236}">
                    <a16:creationId xmlns:a16="http://schemas.microsoft.com/office/drawing/2014/main" id="{A3A7B764-89B4-46C2-B8A5-BBA258C7DDFA}"/>
                  </a:ext>
                </a:extLst>
              </p:cNvPr>
              <p:cNvSpPr txBox="1">
                <a:spLocks noChangeArrowheads="1"/>
              </p:cNvSpPr>
              <p:nvPr/>
            </p:nvSpPr>
            <p:spPr bwMode="auto">
              <a:xfrm>
                <a:off x="3504" y="1584"/>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b="1">
                    <a:latin typeface="Times New Roman" panose="02020603050405020304" pitchFamily="18" charset="0"/>
                  </a:rPr>
                  <a:t>N</a:t>
                </a:r>
              </a:p>
            </p:txBody>
          </p:sp>
        </p:grpSp>
        <p:grpSp>
          <p:nvGrpSpPr>
            <p:cNvPr id="25614" name="组合 247827">
              <a:extLst>
                <a:ext uri="{FF2B5EF4-FFF2-40B4-BE49-F238E27FC236}">
                  <a16:creationId xmlns:a16="http://schemas.microsoft.com/office/drawing/2014/main" id="{86F0CC3D-E184-47DE-9168-E70A1FDBC08C}"/>
                </a:ext>
              </a:extLst>
            </p:cNvPr>
            <p:cNvGrpSpPr>
              <a:grpSpLocks/>
            </p:cNvGrpSpPr>
            <p:nvPr/>
          </p:nvGrpSpPr>
          <p:grpSpPr bwMode="auto">
            <a:xfrm>
              <a:off x="3012" y="1872"/>
              <a:ext cx="2544" cy="720"/>
              <a:chOff x="3024" y="1200"/>
              <a:chExt cx="2544" cy="720"/>
            </a:xfrm>
          </p:grpSpPr>
          <p:sp>
            <p:nvSpPr>
              <p:cNvPr id="25624" name="流程图: 决策 247828">
                <a:extLst>
                  <a:ext uri="{FF2B5EF4-FFF2-40B4-BE49-F238E27FC236}">
                    <a16:creationId xmlns:a16="http://schemas.microsoft.com/office/drawing/2014/main" id="{ADA13D46-C072-41A8-A885-9975F2B8B4CD}"/>
                  </a:ext>
                </a:extLst>
              </p:cNvPr>
              <p:cNvSpPr>
                <a:spLocks noChangeArrowheads="1"/>
              </p:cNvSpPr>
              <p:nvPr/>
            </p:nvSpPr>
            <p:spPr bwMode="auto">
              <a:xfrm>
                <a:off x="3024" y="1248"/>
                <a:ext cx="1152" cy="384"/>
              </a:xfrm>
              <a:prstGeom prst="flowChartDecision">
                <a:avLst/>
              </a:prstGeom>
              <a:solidFill>
                <a:schemeClr val="accent1"/>
              </a:solidFill>
              <a:ln w="9525">
                <a:solidFill>
                  <a:schemeClr val="tx1"/>
                </a:solidFill>
                <a:miter lim="800000"/>
                <a:headEnd/>
                <a:tailEnd/>
              </a:ln>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625" name="文本框 247829">
                <a:extLst>
                  <a:ext uri="{FF2B5EF4-FFF2-40B4-BE49-F238E27FC236}">
                    <a16:creationId xmlns:a16="http://schemas.microsoft.com/office/drawing/2014/main" id="{F9BB561E-6904-430A-B618-B3690F5FEAE8}"/>
                  </a:ext>
                </a:extLst>
              </p:cNvPr>
              <p:cNvSpPr txBox="1">
                <a:spLocks noChangeArrowheads="1"/>
              </p:cNvSpPr>
              <p:nvPr/>
            </p:nvSpPr>
            <p:spPr bwMode="auto">
              <a:xfrm>
                <a:off x="3264" y="1296"/>
                <a:ext cx="6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b="1">
                    <a:latin typeface="Times New Roman" panose="02020603050405020304" pitchFamily="18" charset="0"/>
                  </a:rPr>
                  <a:t>AH=1</a:t>
                </a:r>
              </a:p>
            </p:txBody>
          </p:sp>
          <p:sp>
            <p:nvSpPr>
              <p:cNvPr id="25626" name="流程图: 预定义过程 247830">
                <a:extLst>
                  <a:ext uri="{FF2B5EF4-FFF2-40B4-BE49-F238E27FC236}">
                    <a16:creationId xmlns:a16="http://schemas.microsoft.com/office/drawing/2014/main" id="{7054E179-69B9-4FEF-B31B-3BDC1F68E8C4}"/>
                  </a:ext>
                </a:extLst>
              </p:cNvPr>
              <p:cNvSpPr>
                <a:spLocks noChangeArrowheads="1"/>
              </p:cNvSpPr>
              <p:nvPr/>
            </p:nvSpPr>
            <p:spPr bwMode="auto">
              <a:xfrm>
                <a:off x="4464" y="1260"/>
                <a:ext cx="1104" cy="336"/>
              </a:xfrm>
              <a:prstGeom prst="flowChartPredefinedProcess">
                <a:avLst/>
              </a:prstGeom>
              <a:solidFill>
                <a:schemeClr val="accent1"/>
              </a:solidFill>
              <a:ln w="9525">
                <a:solidFill>
                  <a:schemeClr val="tx1"/>
                </a:solidFill>
                <a:miter lim="800000"/>
                <a:headEnd/>
                <a:tailEnd/>
              </a:ln>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627" name="直接连接符 247831">
                <a:extLst>
                  <a:ext uri="{FF2B5EF4-FFF2-40B4-BE49-F238E27FC236}">
                    <a16:creationId xmlns:a16="http://schemas.microsoft.com/office/drawing/2014/main" id="{66F0F4E9-494F-4BD6-8CA4-0FAFDA266477}"/>
                  </a:ext>
                </a:extLst>
              </p:cNvPr>
              <p:cNvSpPr>
                <a:spLocks noChangeShapeType="1"/>
              </p:cNvSpPr>
              <p:nvPr/>
            </p:nvSpPr>
            <p:spPr bwMode="auto">
              <a:xfrm rot="-5400000">
                <a:off x="4320" y="1296"/>
                <a:ext cx="0" cy="28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28" name="文本框 247832">
                <a:extLst>
                  <a:ext uri="{FF2B5EF4-FFF2-40B4-BE49-F238E27FC236}">
                    <a16:creationId xmlns:a16="http://schemas.microsoft.com/office/drawing/2014/main" id="{C5EA00E7-FCFE-4221-9ED5-D41D2B727D3D}"/>
                  </a:ext>
                </a:extLst>
              </p:cNvPr>
              <p:cNvSpPr txBox="1">
                <a:spLocks noChangeArrowheads="1"/>
              </p:cNvSpPr>
              <p:nvPr/>
            </p:nvSpPr>
            <p:spPr bwMode="auto">
              <a:xfrm>
                <a:off x="4512" y="1284"/>
                <a:ext cx="10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b="1">
                    <a:latin typeface="Times New Roman" panose="02020603050405020304" pitchFamily="18" charset="0"/>
                  </a:rPr>
                  <a:t>function1</a:t>
                </a:r>
              </a:p>
            </p:txBody>
          </p:sp>
          <p:sp>
            <p:nvSpPr>
              <p:cNvPr id="25629" name="直接连接符 247833">
                <a:extLst>
                  <a:ext uri="{FF2B5EF4-FFF2-40B4-BE49-F238E27FC236}">
                    <a16:creationId xmlns:a16="http://schemas.microsoft.com/office/drawing/2014/main" id="{2593B317-6FC8-4F76-B079-3C5E78E1F979}"/>
                  </a:ext>
                </a:extLst>
              </p:cNvPr>
              <p:cNvSpPr>
                <a:spLocks noChangeShapeType="1"/>
              </p:cNvSpPr>
              <p:nvPr/>
            </p:nvSpPr>
            <p:spPr bwMode="auto">
              <a:xfrm>
                <a:off x="3600" y="1632"/>
                <a:ext cx="0" cy="28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30" name="文本框 247834">
                <a:extLst>
                  <a:ext uri="{FF2B5EF4-FFF2-40B4-BE49-F238E27FC236}">
                    <a16:creationId xmlns:a16="http://schemas.microsoft.com/office/drawing/2014/main" id="{23C9EF54-F73E-4DE7-8B93-7084641C2E03}"/>
                  </a:ext>
                </a:extLst>
              </p:cNvPr>
              <p:cNvSpPr txBox="1">
                <a:spLocks noChangeArrowheads="1"/>
              </p:cNvSpPr>
              <p:nvPr/>
            </p:nvSpPr>
            <p:spPr bwMode="auto">
              <a:xfrm>
                <a:off x="4032" y="1200"/>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b="1">
                    <a:latin typeface="Times New Roman" panose="02020603050405020304" pitchFamily="18" charset="0"/>
                  </a:rPr>
                  <a:t>Y</a:t>
                </a:r>
              </a:p>
            </p:txBody>
          </p:sp>
          <p:sp>
            <p:nvSpPr>
              <p:cNvPr id="25631" name="文本框 247835">
                <a:extLst>
                  <a:ext uri="{FF2B5EF4-FFF2-40B4-BE49-F238E27FC236}">
                    <a16:creationId xmlns:a16="http://schemas.microsoft.com/office/drawing/2014/main" id="{55A05B14-AE95-4D35-A846-CCDEE551CE14}"/>
                  </a:ext>
                </a:extLst>
              </p:cNvPr>
              <p:cNvSpPr txBox="1">
                <a:spLocks noChangeArrowheads="1"/>
              </p:cNvSpPr>
              <p:nvPr/>
            </p:nvSpPr>
            <p:spPr bwMode="auto">
              <a:xfrm>
                <a:off x="3504" y="1584"/>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b="1">
                    <a:latin typeface="Times New Roman" panose="02020603050405020304" pitchFamily="18" charset="0"/>
                  </a:rPr>
                  <a:t>N</a:t>
                </a:r>
              </a:p>
            </p:txBody>
          </p:sp>
        </p:grpSp>
        <p:grpSp>
          <p:nvGrpSpPr>
            <p:cNvPr id="25615" name="组合 247836">
              <a:extLst>
                <a:ext uri="{FF2B5EF4-FFF2-40B4-BE49-F238E27FC236}">
                  <a16:creationId xmlns:a16="http://schemas.microsoft.com/office/drawing/2014/main" id="{CC952DE1-4305-47A2-BF4A-E102A4F9974F}"/>
                </a:ext>
              </a:extLst>
            </p:cNvPr>
            <p:cNvGrpSpPr>
              <a:grpSpLocks/>
            </p:cNvGrpSpPr>
            <p:nvPr/>
          </p:nvGrpSpPr>
          <p:grpSpPr bwMode="auto">
            <a:xfrm>
              <a:off x="3012" y="2544"/>
              <a:ext cx="2544" cy="720"/>
              <a:chOff x="3024" y="1200"/>
              <a:chExt cx="2544" cy="720"/>
            </a:xfrm>
          </p:grpSpPr>
          <p:sp>
            <p:nvSpPr>
              <p:cNvPr id="25616" name="流程图: 决策 247837">
                <a:extLst>
                  <a:ext uri="{FF2B5EF4-FFF2-40B4-BE49-F238E27FC236}">
                    <a16:creationId xmlns:a16="http://schemas.microsoft.com/office/drawing/2014/main" id="{B13B651E-8204-490E-8846-6358887C5A5A}"/>
                  </a:ext>
                </a:extLst>
              </p:cNvPr>
              <p:cNvSpPr>
                <a:spLocks noChangeArrowheads="1"/>
              </p:cNvSpPr>
              <p:nvPr/>
            </p:nvSpPr>
            <p:spPr bwMode="auto">
              <a:xfrm>
                <a:off x="3024" y="1248"/>
                <a:ext cx="1152" cy="384"/>
              </a:xfrm>
              <a:prstGeom prst="flowChartDecision">
                <a:avLst/>
              </a:prstGeom>
              <a:solidFill>
                <a:schemeClr val="accent1"/>
              </a:solidFill>
              <a:ln w="9525">
                <a:solidFill>
                  <a:schemeClr val="tx1"/>
                </a:solidFill>
                <a:miter lim="800000"/>
                <a:headEnd/>
                <a:tailEnd/>
              </a:ln>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617" name="文本框 247838">
                <a:extLst>
                  <a:ext uri="{FF2B5EF4-FFF2-40B4-BE49-F238E27FC236}">
                    <a16:creationId xmlns:a16="http://schemas.microsoft.com/office/drawing/2014/main" id="{F80A5535-0747-4110-9B8F-DB9CB5F4DFA1}"/>
                  </a:ext>
                </a:extLst>
              </p:cNvPr>
              <p:cNvSpPr txBox="1">
                <a:spLocks noChangeArrowheads="1"/>
              </p:cNvSpPr>
              <p:nvPr/>
            </p:nvSpPr>
            <p:spPr bwMode="auto">
              <a:xfrm>
                <a:off x="3264" y="1296"/>
                <a:ext cx="6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b="1">
                    <a:latin typeface="Times New Roman" panose="02020603050405020304" pitchFamily="18" charset="0"/>
                  </a:rPr>
                  <a:t>AH=2</a:t>
                </a:r>
              </a:p>
            </p:txBody>
          </p:sp>
          <p:sp>
            <p:nvSpPr>
              <p:cNvPr id="25618" name="流程图: 预定义过程 247839">
                <a:extLst>
                  <a:ext uri="{FF2B5EF4-FFF2-40B4-BE49-F238E27FC236}">
                    <a16:creationId xmlns:a16="http://schemas.microsoft.com/office/drawing/2014/main" id="{5965C88A-840B-4CE6-B2C4-D4A22FDE6693}"/>
                  </a:ext>
                </a:extLst>
              </p:cNvPr>
              <p:cNvSpPr>
                <a:spLocks noChangeArrowheads="1"/>
              </p:cNvSpPr>
              <p:nvPr/>
            </p:nvSpPr>
            <p:spPr bwMode="auto">
              <a:xfrm>
                <a:off x="4464" y="1260"/>
                <a:ext cx="1104" cy="336"/>
              </a:xfrm>
              <a:prstGeom prst="flowChartPredefinedProcess">
                <a:avLst/>
              </a:prstGeom>
              <a:solidFill>
                <a:schemeClr val="accent1"/>
              </a:solidFill>
              <a:ln w="9525">
                <a:solidFill>
                  <a:schemeClr val="tx1"/>
                </a:solidFill>
                <a:miter lim="800000"/>
                <a:headEnd/>
                <a:tailEnd/>
              </a:ln>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619" name="直接连接符 247840">
                <a:extLst>
                  <a:ext uri="{FF2B5EF4-FFF2-40B4-BE49-F238E27FC236}">
                    <a16:creationId xmlns:a16="http://schemas.microsoft.com/office/drawing/2014/main" id="{823EFB02-D7B9-4ED7-82C3-57307BA87D59}"/>
                  </a:ext>
                </a:extLst>
              </p:cNvPr>
              <p:cNvSpPr>
                <a:spLocks noChangeShapeType="1"/>
              </p:cNvSpPr>
              <p:nvPr/>
            </p:nvSpPr>
            <p:spPr bwMode="auto">
              <a:xfrm rot="-5400000">
                <a:off x="4320" y="1296"/>
                <a:ext cx="0" cy="28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20" name="文本框 247841">
                <a:extLst>
                  <a:ext uri="{FF2B5EF4-FFF2-40B4-BE49-F238E27FC236}">
                    <a16:creationId xmlns:a16="http://schemas.microsoft.com/office/drawing/2014/main" id="{B1E3858D-3A25-4370-A971-3A2C3B4B142F}"/>
                  </a:ext>
                </a:extLst>
              </p:cNvPr>
              <p:cNvSpPr txBox="1">
                <a:spLocks noChangeArrowheads="1"/>
              </p:cNvSpPr>
              <p:nvPr/>
            </p:nvSpPr>
            <p:spPr bwMode="auto">
              <a:xfrm>
                <a:off x="4512" y="1284"/>
                <a:ext cx="10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b="1">
                    <a:latin typeface="Times New Roman" panose="02020603050405020304" pitchFamily="18" charset="0"/>
                  </a:rPr>
                  <a:t>function2</a:t>
                </a:r>
              </a:p>
            </p:txBody>
          </p:sp>
          <p:sp>
            <p:nvSpPr>
              <p:cNvPr id="25621" name="直接连接符 247842">
                <a:extLst>
                  <a:ext uri="{FF2B5EF4-FFF2-40B4-BE49-F238E27FC236}">
                    <a16:creationId xmlns:a16="http://schemas.microsoft.com/office/drawing/2014/main" id="{2E387FCC-10F6-47EB-A0A1-FF5274FC3572}"/>
                  </a:ext>
                </a:extLst>
              </p:cNvPr>
              <p:cNvSpPr>
                <a:spLocks noChangeShapeType="1"/>
              </p:cNvSpPr>
              <p:nvPr/>
            </p:nvSpPr>
            <p:spPr bwMode="auto">
              <a:xfrm>
                <a:off x="3600" y="1632"/>
                <a:ext cx="0" cy="28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22" name="文本框 247843">
                <a:extLst>
                  <a:ext uri="{FF2B5EF4-FFF2-40B4-BE49-F238E27FC236}">
                    <a16:creationId xmlns:a16="http://schemas.microsoft.com/office/drawing/2014/main" id="{58583DB4-59AC-43D0-9CAC-0BCE3398B98C}"/>
                  </a:ext>
                </a:extLst>
              </p:cNvPr>
              <p:cNvSpPr txBox="1">
                <a:spLocks noChangeArrowheads="1"/>
              </p:cNvSpPr>
              <p:nvPr/>
            </p:nvSpPr>
            <p:spPr bwMode="auto">
              <a:xfrm>
                <a:off x="4032" y="1200"/>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b="1">
                    <a:latin typeface="Times New Roman" panose="02020603050405020304" pitchFamily="18" charset="0"/>
                  </a:rPr>
                  <a:t>Y</a:t>
                </a:r>
              </a:p>
            </p:txBody>
          </p:sp>
          <p:sp>
            <p:nvSpPr>
              <p:cNvPr id="25623" name="文本框 247844">
                <a:extLst>
                  <a:ext uri="{FF2B5EF4-FFF2-40B4-BE49-F238E27FC236}">
                    <a16:creationId xmlns:a16="http://schemas.microsoft.com/office/drawing/2014/main" id="{78E145DF-5674-436B-B2DC-954E0FF41E65}"/>
                  </a:ext>
                </a:extLst>
              </p:cNvPr>
              <p:cNvSpPr txBox="1">
                <a:spLocks noChangeArrowheads="1"/>
              </p:cNvSpPr>
              <p:nvPr/>
            </p:nvSpPr>
            <p:spPr bwMode="auto">
              <a:xfrm>
                <a:off x="3504" y="1584"/>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b="1">
                    <a:latin typeface="Times New Roman" panose="02020603050405020304" pitchFamily="18" charset="0"/>
                  </a:rPr>
                  <a:t>N</a:t>
                </a:r>
              </a:p>
            </p:txBody>
          </p:sp>
        </p:grpSp>
      </p:grpSp>
      <p:pic>
        <p:nvPicPr>
          <p:cNvPr id="25604" name="图片 247845" descr="14_6">
            <a:hlinkClick r:id="" action="ppaction://noaction" highlightClick="1"/>
            <a:extLst>
              <a:ext uri="{FF2B5EF4-FFF2-40B4-BE49-F238E27FC236}">
                <a16:creationId xmlns:a16="http://schemas.microsoft.com/office/drawing/2014/main" id="{0D4DC08F-8649-4369-966F-94B63BE696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9650" y="6316663"/>
            <a:ext cx="5143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5605" name="组合 247848">
            <a:extLst>
              <a:ext uri="{FF2B5EF4-FFF2-40B4-BE49-F238E27FC236}">
                <a16:creationId xmlns:a16="http://schemas.microsoft.com/office/drawing/2014/main" id="{BB84EAA1-AA5A-44EA-9655-01FD1A6C5833}"/>
              </a:ext>
            </a:extLst>
          </p:cNvPr>
          <p:cNvGrpSpPr>
            <a:grpSpLocks/>
          </p:cNvGrpSpPr>
          <p:nvPr/>
        </p:nvGrpSpPr>
        <p:grpSpPr bwMode="auto">
          <a:xfrm>
            <a:off x="4763" y="44450"/>
            <a:ext cx="6629400" cy="1295400"/>
            <a:chOff x="-6" y="20"/>
            <a:chExt cx="4176" cy="816"/>
          </a:xfrm>
        </p:grpSpPr>
        <p:sp>
          <p:nvSpPr>
            <p:cNvPr id="25606" name="矩形 247849">
              <a:extLst>
                <a:ext uri="{FF2B5EF4-FFF2-40B4-BE49-F238E27FC236}">
                  <a16:creationId xmlns:a16="http://schemas.microsoft.com/office/drawing/2014/main" id="{5F298F15-C1EA-4771-9D6C-5885772DDDC8}"/>
                </a:ext>
              </a:extLst>
            </p:cNvPr>
            <p:cNvSpPr>
              <a:spLocks noChangeArrowheads="1"/>
            </p:cNvSpPr>
            <p:nvPr/>
          </p:nvSpPr>
          <p:spPr bwMode="auto">
            <a:xfrm>
              <a:off x="-6" y="428"/>
              <a:ext cx="4176" cy="52"/>
            </a:xfrm>
            <a:prstGeom prst="rect">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p>
          </p:txBody>
        </p:sp>
        <p:sp>
          <p:nvSpPr>
            <p:cNvPr id="25607" name="矩形 247850">
              <a:extLst>
                <a:ext uri="{FF2B5EF4-FFF2-40B4-BE49-F238E27FC236}">
                  <a16:creationId xmlns:a16="http://schemas.microsoft.com/office/drawing/2014/main" id="{CD1A414B-32FD-40DB-9B8E-EFD96211920C}"/>
                </a:ext>
              </a:extLst>
            </p:cNvPr>
            <p:cNvSpPr>
              <a:spLocks noChangeArrowheads="1"/>
            </p:cNvSpPr>
            <p:nvPr/>
          </p:nvSpPr>
          <p:spPr bwMode="auto">
            <a:xfrm>
              <a:off x="784" y="260"/>
              <a:ext cx="240" cy="240"/>
            </a:xfrm>
            <a:prstGeom prst="rect">
              <a:avLst/>
            </a:prstGeom>
            <a:solidFill>
              <a:srgbClr val="3333CC">
                <a:alpha val="50195"/>
              </a:srgbClr>
            </a:solidFill>
            <a:ln w="19050">
              <a:solidFill>
                <a:schemeClr val="hlink"/>
              </a:solidFill>
              <a:miter lim="800000"/>
              <a:headEnd/>
              <a:tailEnd/>
            </a:ln>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608" name="矩形 247851">
              <a:extLst>
                <a:ext uri="{FF2B5EF4-FFF2-40B4-BE49-F238E27FC236}">
                  <a16:creationId xmlns:a16="http://schemas.microsoft.com/office/drawing/2014/main" id="{49099283-2A4B-4386-9D9A-DFD98D3F8C2C}"/>
                </a:ext>
              </a:extLst>
            </p:cNvPr>
            <p:cNvSpPr>
              <a:spLocks noChangeArrowheads="1"/>
            </p:cNvSpPr>
            <p:nvPr/>
          </p:nvSpPr>
          <p:spPr bwMode="auto">
            <a:xfrm>
              <a:off x="16" y="596"/>
              <a:ext cx="240" cy="240"/>
            </a:xfrm>
            <a:prstGeom prst="rect">
              <a:avLst/>
            </a:prstGeom>
            <a:solidFill>
              <a:srgbClr val="3333CC">
                <a:alpha val="50195"/>
              </a:srgbClr>
            </a:solidFill>
            <a:ln w="19050">
              <a:solidFill>
                <a:schemeClr val="hlink"/>
              </a:solidFill>
              <a:miter lim="800000"/>
              <a:headEnd/>
              <a:tailEnd/>
            </a:ln>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609" name="矩形 247852">
              <a:extLst>
                <a:ext uri="{FF2B5EF4-FFF2-40B4-BE49-F238E27FC236}">
                  <a16:creationId xmlns:a16="http://schemas.microsoft.com/office/drawing/2014/main" id="{9103418F-9CE1-4F35-911A-EBEE3441B28B}"/>
                </a:ext>
              </a:extLst>
            </p:cNvPr>
            <p:cNvSpPr>
              <a:spLocks noChangeArrowheads="1"/>
            </p:cNvSpPr>
            <p:nvPr/>
          </p:nvSpPr>
          <p:spPr bwMode="auto">
            <a:xfrm>
              <a:off x="256" y="356"/>
              <a:ext cx="240" cy="240"/>
            </a:xfrm>
            <a:prstGeom prst="rect">
              <a:avLst/>
            </a:prstGeom>
            <a:solidFill>
              <a:srgbClr val="009900">
                <a:alpha val="50195"/>
              </a:srgbClr>
            </a:solidFill>
            <a:ln w="19050">
              <a:solidFill>
                <a:schemeClr val="hlink"/>
              </a:solidFill>
              <a:miter lim="800000"/>
              <a:headEnd/>
              <a:tailEnd/>
            </a:ln>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610" name="矩形 247853">
              <a:extLst>
                <a:ext uri="{FF2B5EF4-FFF2-40B4-BE49-F238E27FC236}">
                  <a16:creationId xmlns:a16="http://schemas.microsoft.com/office/drawing/2014/main" id="{7E27D8DF-AC92-49FE-920C-B952EAF8635C}"/>
                </a:ext>
              </a:extLst>
            </p:cNvPr>
            <p:cNvSpPr>
              <a:spLocks noChangeArrowheads="1"/>
            </p:cNvSpPr>
            <p:nvPr/>
          </p:nvSpPr>
          <p:spPr bwMode="auto">
            <a:xfrm>
              <a:off x="1024" y="20"/>
              <a:ext cx="240" cy="240"/>
            </a:xfrm>
            <a:prstGeom prst="rect">
              <a:avLst/>
            </a:prstGeom>
            <a:solidFill>
              <a:srgbClr val="CC0000">
                <a:alpha val="50195"/>
              </a:srgbClr>
            </a:solidFill>
            <a:ln w="19050">
              <a:solidFill>
                <a:schemeClr val="hlink"/>
              </a:solidFill>
              <a:miter lim="800000"/>
              <a:headEnd/>
              <a:tailEnd/>
            </a:ln>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686" name="文本框 247854">
              <a:extLst>
                <a:ext uri="{FF2B5EF4-FFF2-40B4-BE49-F238E27FC236}">
                  <a16:creationId xmlns:a16="http://schemas.microsoft.com/office/drawing/2014/main" id="{37357D1B-8516-486F-B66B-B10EF4E9F791}"/>
                </a:ext>
              </a:extLst>
            </p:cNvPr>
            <p:cNvSpPr txBox="1">
              <a:spLocks noChangeArrowheads="1"/>
            </p:cNvSpPr>
            <p:nvPr/>
          </p:nvSpPr>
          <p:spPr bwMode="auto">
            <a:xfrm>
              <a:off x="99" y="42"/>
              <a:ext cx="641" cy="250"/>
            </a:xfrm>
            <a:prstGeom prst="rect">
              <a:avLst/>
            </a:prstGeom>
            <a:gradFill rotWithShape="0">
              <a:gsLst>
                <a:gs pos="0">
                  <a:srgbClr val="5E5E00"/>
                </a:gs>
                <a:gs pos="50000">
                  <a:schemeClr val="accent1"/>
                </a:gs>
                <a:gs pos="100000">
                  <a:srgbClr val="5E5E00"/>
                </a:gs>
              </a:gsLst>
              <a:lin ang="2700000" scaled="1"/>
            </a:gradFill>
            <a:ln>
              <a:noFill/>
            </a:ln>
            <a:effectLst>
              <a:outerShdw dist="35921" dir="2700000" algn="ctr" rotWithShape="0">
                <a:schemeClr val="folHlink"/>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defRPr/>
              </a:pPr>
              <a:r>
                <a:rPr lang="zh-CN" altLang="en-US" sz="2000">
                  <a:solidFill>
                    <a:schemeClr val="accent2"/>
                  </a:solidFill>
                  <a:latin typeface="华文新魏" panose="02010800040101010101" pitchFamily="2" charset="-122"/>
                  <a:ea typeface="华文新魏" panose="02010800040101010101" pitchFamily="2" charset="-122"/>
                </a:rPr>
                <a:t>第 </a:t>
              </a:r>
              <a:r>
                <a:rPr lang="en-US" altLang="zh-CN" sz="2000">
                  <a:solidFill>
                    <a:schemeClr val="accent2"/>
                  </a:solidFill>
                  <a:latin typeface="华文新魏" panose="02010800040101010101" pitchFamily="2" charset="-122"/>
                  <a:ea typeface="华文新魏" panose="02010800040101010101" pitchFamily="2" charset="-122"/>
                </a:rPr>
                <a:t>4 </a:t>
              </a:r>
              <a:r>
                <a:rPr lang="zh-CN" altLang="en-US" sz="2000">
                  <a:solidFill>
                    <a:schemeClr val="accent2"/>
                  </a:solidFill>
                  <a:latin typeface="华文新魏" panose="02010800040101010101" pitchFamily="2" charset="-122"/>
                  <a:ea typeface="华文新魏" panose="02010800040101010101" pitchFamily="2" charset="-122"/>
                </a:rPr>
                <a:t>章</a:t>
              </a:r>
            </a:p>
          </p:txBody>
        </p:sp>
      </p:grpSp>
    </p:spTree>
  </p:cSld>
  <p:clrMapOvr>
    <a:masterClrMapping/>
  </p:clrMapOvr>
  <p:transition advClick="0">
    <p:blinds/>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218126">
            <a:extLst>
              <a:ext uri="{FF2B5EF4-FFF2-40B4-BE49-F238E27FC236}">
                <a16:creationId xmlns:a16="http://schemas.microsoft.com/office/drawing/2014/main" id="{96431AA7-6532-4ECC-87B1-D63C1D96AC74}"/>
              </a:ext>
            </a:extLst>
          </p:cNvPr>
          <p:cNvSpPr>
            <a:spLocks noGrp="1" noChangeArrowheads="1"/>
          </p:cNvSpPr>
          <p:nvPr>
            <p:ph type="title"/>
          </p:nvPr>
        </p:nvSpPr>
        <p:spPr/>
        <p:txBody>
          <a:bodyPr/>
          <a:lstStyle/>
          <a:p>
            <a:pPr eaLnBrk="1" hangingPunct="1"/>
            <a:r>
              <a:rPr lang="zh-CN" altLang="en-US"/>
              <a:t>地址表形成多分支</a:t>
            </a:r>
          </a:p>
        </p:txBody>
      </p:sp>
      <p:sp>
        <p:nvSpPr>
          <p:cNvPr id="26627" name="文本占位符 218127">
            <a:extLst>
              <a:ext uri="{FF2B5EF4-FFF2-40B4-BE49-F238E27FC236}">
                <a16:creationId xmlns:a16="http://schemas.microsoft.com/office/drawing/2014/main" id="{E30419B3-34D4-4903-9E9F-7D5B050027FA}"/>
              </a:ext>
            </a:extLst>
          </p:cNvPr>
          <p:cNvSpPr>
            <a:spLocks noGrp="1" noChangeArrowheads="1"/>
          </p:cNvSpPr>
          <p:nvPr>
            <p:ph type="body" idx="1"/>
          </p:nvPr>
        </p:nvSpPr>
        <p:spPr>
          <a:xfrm>
            <a:off x="661988" y="1195388"/>
            <a:ext cx="7391400" cy="3168650"/>
          </a:xfrm>
        </p:spPr>
        <p:txBody>
          <a:bodyPr/>
          <a:lstStyle/>
          <a:p>
            <a:pPr eaLnBrk="1" hangingPunct="1">
              <a:lnSpc>
                <a:spcPct val="90000"/>
              </a:lnSpc>
            </a:pPr>
            <a:r>
              <a:rPr lang="zh-CN" altLang="en-US" sz="3200"/>
              <a:t>需要在数据段事先安排一个按顺序排列的转移地址表</a:t>
            </a:r>
          </a:p>
          <a:p>
            <a:pPr eaLnBrk="1" hangingPunct="1">
              <a:lnSpc>
                <a:spcPct val="90000"/>
              </a:lnSpc>
            </a:pPr>
            <a:r>
              <a:rPr lang="zh-CN" altLang="en-US" sz="3200"/>
              <a:t>输入的数字作为偏移量。</a:t>
            </a:r>
          </a:p>
          <a:p>
            <a:pPr eaLnBrk="1" hangingPunct="1">
              <a:lnSpc>
                <a:spcPct val="90000"/>
              </a:lnSpc>
            </a:pPr>
            <a:r>
              <a:rPr lang="zh-CN" altLang="en-US" sz="3200"/>
              <a:t>关键是要理解间接寻址方式</a:t>
            </a:r>
            <a:r>
              <a:rPr lang="en-US" altLang="zh-CN" sz="3200"/>
              <a:t>JMP</a:t>
            </a:r>
            <a:r>
              <a:rPr lang="zh-CN" altLang="en-US" sz="3200"/>
              <a:t>指令</a:t>
            </a:r>
          </a:p>
        </p:txBody>
      </p:sp>
      <p:grpSp>
        <p:nvGrpSpPr>
          <p:cNvPr id="26628" name="组合 218129">
            <a:extLst>
              <a:ext uri="{FF2B5EF4-FFF2-40B4-BE49-F238E27FC236}">
                <a16:creationId xmlns:a16="http://schemas.microsoft.com/office/drawing/2014/main" id="{C55011F4-2718-43B0-B090-2808D2A50344}"/>
              </a:ext>
            </a:extLst>
          </p:cNvPr>
          <p:cNvGrpSpPr>
            <a:grpSpLocks/>
          </p:cNvGrpSpPr>
          <p:nvPr/>
        </p:nvGrpSpPr>
        <p:grpSpPr bwMode="auto">
          <a:xfrm>
            <a:off x="990600" y="4364038"/>
            <a:ext cx="7543800" cy="1081087"/>
            <a:chOff x="432" y="1728"/>
            <a:chExt cx="4752" cy="681"/>
          </a:xfrm>
        </p:grpSpPr>
        <p:grpSp>
          <p:nvGrpSpPr>
            <p:cNvPr id="26629" name="组合 218115">
              <a:extLst>
                <a:ext uri="{FF2B5EF4-FFF2-40B4-BE49-F238E27FC236}">
                  <a16:creationId xmlns:a16="http://schemas.microsoft.com/office/drawing/2014/main" id="{B654B276-F8E7-452E-B513-904A1C3AFB7E}"/>
                </a:ext>
              </a:extLst>
            </p:cNvPr>
            <p:cNvGrpSpPr>
              <a:grpSpLocks/>
            </p:cNvGrpSpPr>
            <p:nvPr/>
          </p:nvGrpSpPr>
          <p:grpSpPr bwMode="auto">
            <a:xfrm>
              <a:off x="432" y="2064"/>
              <a:ext cx="4560" cy="345"/>
              <a:chOff x="816" y="1392"/>
              <a:chExt cx="4752" cy="345"/>
            </a:xfrm>
          </p:grpSpPr>
          <p:sp>
            <p:nvSpPr>
              <p:cNvPr id="26631" name="文本框 218116">
                <a:extLst>
                  <a:ext uri="{FF2B5EF4-FFF2-40B4-BE49-F238E27FC236}">
                    <a16:creationId xmlns:a16="http://schemas.microsoft.com/office/drawing/2014/main" id="{D9950123-3493-4913-80BC-3AD91F22594B}"/>
                  </a:ext>
                </a:extLst>
              </p:cNvPr>
              <p:cNvSpPr txBox="1">
                <a:spLocks noChangeArrowheads="1"/>
              </p:cNvSpPr>
              <p:nvPr/>
            </p:nvSpPr>
            <p:spPr bwMode="auto">
              <a:xfrm>
                <a:off x="816" y="1392"/>
                <a:ext cx="864" cy="345"/>
              </a:xfrm>
              <a:prstGeom prst="rect">
                <a:avLst/>
              </a:prstGeom>
              <a:noFill/>
              <a:ln w="28575">
                <a:solidFill>
                  <a:srgbClr val="0FCF05"/>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2800" b="1">
                    <a:latin typeface="Times New Roman" panose="02020603050405020304" pitchFamily="18" charset="0"/>
                  </a:rPr>
                  <a:t>地址表</a:t>
                </a:r>
              </a:p>
            </p:txBody>
          </p:sp>
          <p:sp>
            <p:nvSpPr>
              <p:cNvPr id="26632" name="文本框 218117">
                <a:extLst>
                  <a:ext uri="{FF2B5EF4-FFF2-40B4-BE49-F238E27FC236}">
                    <a16:creationId xmlns:a16="http://schemas.microsoft.com/office/drawing/2014/main" id="{2DD74D9B-225C-46AD-B002-CED431946A54}"/>
                  </a:ext>
                </a:extLst>
              </p:cNvPr>
              <p:cNvSpPr txBox="1">
                <a:spLocks noChangeArrowheads="1"/>
              </p:cNvSpPr>
              <p:nvPr/>
            </p:nvSpPr>
            <p:spPr bwMode="auto">
              <a:xfrm>
                <a:off x="1680" y="1392"/>
                <a:ext cx="1296" cy="345"/>
              </a:xfrm>
              <a:prstGeom prst="rect">
                <a:avLst/>
              </a:prstGeom>
              <a:noFill/>
              <a:ln w="28575">
                <a:solidFill>
                  <a:srgbClr val="0FCF05"/>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2800" b="1">
                    <a:latin typeface="Times New Roman" panose="02020603050405020304" pitchFamily="18" charset="0"/>
                  </a:rPr>
                  <a:t>分支</a:t>
                </a:r>
                <a:r>
                  <a:rPr lang="en-US" altLang="zh-CN" sz="2800" b="1">
                    <a:latin typeface="Times New Roman" panose="02020603050405020304" pitchFamily="18" charset="0"/>
                  </a:rPr>
                  <a:t>1</a:t>
                </a:r>
                <a:r>
                  <a:rPr lang="zh-CN" altLang="en-US" sz="2800" b="1">
                    <a:latin typeface="Times New Roman" panose="02020603050405020304" pitchFamily="18" charset="0"/>
                  </a:rPr>
                  <a:t>地址</a:t>
                </a:r>
              </a:p>
            </p:txBody>
          </p:sp>
          <p:sp>
            <p:nvSpPr>
              <p:cNvPr id="26633" name="文本框 218118">
                <a:extLst>
                  <a:ext uri="{FF2B5EF4-FFF2-40B4-BE49-F238E27FC236}">
                    <a16:creationId xmlns:a16="http://schemas.microsoft.com/office/drawing/2014/main" id="{3AFB5F4F-52D9-4DE7-8D60-D75D5F08F6EF}"/>
                  </a:ext>
                </a:extLst>
              </p:cNvPr>
              <p:cNvSpPr txBox="1">
                <a:spLocks noChangeArrowheads="1"/>
              </p:cNvSpPr>
              <p:nvPr/>
            </p:nvSpPr>
            <p:spPr bwMode="auto">
              <a:xfrm>
                <a:off x="2976" y="1392"/>
                <a:ext cx="1296" cy="345"/>
              </a:xfrm>
              <a:prstGeom prst="rect">
                <a:avLst/>
              </a:prstGeom>
              <a:noFill/>
              <a:ln w="28575">
                <a:solidFill>
                  <a:srgbClr val="0FCF05"/>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2800" b="1">
                    <a:latin typeface="Times New Roman" panose="02020603050405020304" pitchFamily="18" charset="0"/>
                  </a:rPr>
                  <a:t>分支</a:t>
                </a:r>
                <a:r>
                  <a:rPr lang="en-US" altLang="zh-CN" sz="2800" b="1">
                    <a:latin typeface="Times New Roman" panose="02020603050405020304" pitchFamily="18" charset="0"/>
                  </a:rPr>
                  <a:t>2</a:t>
                </a:r>
                <a:r>
                  <a:rPr lang="zh-CN" altLang="en-US" sz="2800" b="1">
                    <a:latin typeface="Times New Roman" panose="02020603050405020304" pitchFamily="18" charset="0"/>
                  </a:rPr>
                  <a:t>地址</a:t>
                </a:r>
              </a:p>
            </p:txBody>
          </p:sp>
          <p:sp>
            <p:nvSpPr>
              <p:cNvPr id="26634" name="文本框 218119">
                <a:extLst>
                  <a:ext uri="{FF2B5EF4-FFF2-40B4-BE49-F238E27FC236}">
                    <a16:creationId xmlns:a16="http://schemas.microsoft.com/office/drawing/2014/main" id="{28F9ECB7-C23B-4558-BC10-BAF62E335F4A}"/>
                  </a:ext>
                </a:extLst>
              </p:cNvPr>
              <p:cNvSpPr txBox="1">
                <a:spLocks noChangeArrowheads="1"/>
              </p:cNvSpPr>
              <p:nvPr/>
            </p:nvSpPr>
            <p:spPr bwMode="auto">
              <a:xfrm>
                <a:off x="4272" y="1392"/>
                <a:ext cx="1296" cy="345"/>
              </a:xfrm>
              <a:prstGeom prst="rect">
                <a:avLst/>
              </a:prstGeom>
              <a:noFill/>
              <a:ln w="28575">
                <a:solidFill>
                  <a:srgbClr val="0FCF05"/>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800" b="1">
                    <a:latin typeface="Times New Roman" panose="02020603050405020304" pitchFamily="18" charset="0"/>
                  </a:rPr>
                  <a:t>...</a:t>
                </a:r>
              </a:p>
            </p:txBody>
          </p:sp>
        </p:grpSp>
        <p:sp>
          <p:nvSpPr>
            <p:cNvPr id="26630" name="矩形 218128">
              <a:extLst>
                <a:ext uri="{FF2B5EF4-FFF2-40B4-BE49-F238E27FC236}">
                  <a16:creationId xmlns:a16="http://schemas.microsoft.com/office/drawing/2014/main" id="{2A491487-45C2-45C1-ACD1-203041E391FB}"/>
                </a:ext>
              </a:extLst>
            </p:cNvPr>
            <p:cNvSpPr>
              <a:spLocks noChangeArrowheads="1"/>
            </p:cNvSpPr>
            <p:nvPr/>
          </p:nvSpPr>
          <p:spPr bwMode="auto">
            <a:xfrm>
              <a:off x="528" y="1728"/>
              <a:ext cx="465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just" eaLnBrk="1" hangingPunct="1">
                <a:spcBef>
                  <a:spcPct val="20000"/>
                </a:spcBef>
                <a:buClr>
                  <a:schemeClr val="accent2"/>
                </a:buClr>
                <a:buSzPct val="90000"/>
                <a:buFont typeface="Wingdings" panose="05000000000000000000" pitchFamily="2" charset="2"/>
                <a:buNone/>
              </a:pPr>
              <a:r>
                <a:rPr lang="en-US" altLang="zh-CN" b="1"/>
                <a:t>table	dw disp1, disp2, disp3, disp4, ...</a:t>
              </a:r>
            </a:p>
          </p:txBody>
        </p:sp>
      </p:grpSp>
    </p:spTree>
  </p:cSld>
  <p:clrMapOvr>
    <a:masterClrMapping/>
  </p:clrMapOvr>
  <p:transition>
    <p:random/>
  </p:transition>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文本占位符 249857">
            <a:extLst>
              <a:ext uri="{FF2B5EF4-FFF2-40B4-BE49-F238E27FC236}">
                <a16:creationId xmlns:a16="http://schemas.microsoft.com/office/drawing/2014/main" id="{FF0171A7-6494-42E5-8D35-BC9802324D69}"/>
              </a:ext>
            </a:extLst>
          </p:cNvPr>
          <p:cNvSpPr>
            <a:spLocks noGrp="1" noChangeArrowheads="1"/>
          </p:cNvSpPr>
          <p:nvPr>
            <p:ph type="body" idx="1"/>
          </p:nvPr>
        </p:nvSpPr>
        <p:spPr>
          <a:xfrm>
            <a:off x="533400" y="838200"/>
            <a:ext cx="8153400" cy="5181600"/>
          </a:xfrm>
        </p:spPr>
        <p:txBody>
          <a:bodyPr/>
          <a:lstStyle/>
          <a:p>
            <a:pPr marL="0" indent="0" eaLnBrk="1" hangingPunct="1">
              <a:buFont typeface="Wingdings" panose="05000000000000000000" pitchFamily="2" charset="2"/>
              <a:buNone/>
              <a:tabLst>
                <a:tab pos="1136650" algn="l"/>
                <a:tab pos="3241675" algn="l"/>
              </a:tabLst>
            </a:pPr>
            <a:r>
              <a:rPr lang="en-US" altLang="zh-CN" sz="2800">
                <a:latin typeface="宋体" panose="02010600030101010101" pitchFamily="2" charset="-122"/>
              </a:rPr>
              <a:t>	;</a:t>
            </a:r>
            <a:r>
              <a:rPr lang="zh-CN" altLang="en-US" sz="2800">
                <a:latin typeface="宋体" panose="02010600030101010101" pitchFamily="2" charset="-122"/>
              </a:rPr>
              <a:t>数据段</a:t>
            </a:r>
          </a:p>
          <a:p>
            <a:pPr marL="0" indent="0" eaLnBrk="1" hangingPunct="1">
              <a:buFont typeface="Wingdings" panose="05000000000000000000" pitchFamily="2" charset="2"/>
              <a:buNone/>
              <a:tabLst>
                <a:tab pos="1136650" algn="l"/>
                <a:tab pos="3241675" algn="l"/>
              </a:tabLst>
            </a:pPr>
            <a:r>
              <a:rPr lang="en-US" altLang="zh-CN" sz="2800">
                <a:solidFill>
                  <a:schemeClr val="accent2"/>
                </a:solidFill>
                <a:latin typeface="宋体" panose="02010600030101010101" pitchFamily="2" charset="-122"/>
              </a:rPr>
              <a:t>msg	db 'Input number(1~8):',0dh,0ah,'$'</a:t>
            </a:r>
          </a:p>
          <a:p>
            <a:pPr marL="0" indent="0" eaLnBrk="1" hangingPunct="1">
              <a:buFont typeface="Wingdings" panose="05000000000000000000" pitchFamily="2" charset="2"/>
              <a:buNone/>
              <a:tabLst>
                <a:tab pos="1136650" algn="l"/>
                <a:tab pos="3241675" algn="l"/>
              </a:tabLst>
            </a:pPr>
            <a:r>
              <a:rPr lang="en-US" altLang="zh-CN" sz="2800">
                <a:latin typeface="宋体" panose="02010600030101010101" pitchFamily="2" charset="-122"/>
              </a:rPr>
              <a:t>msg1	db 'Chapter 1 : ...',0dh,0ah,'$'</a:t>
            </a:r>
          </a:p>
          <a:p>
            <a:pPr marL="0" indent="0" eaLnBrk="1" hangingPunct="1">
              <a:buFont typeface="Wingdings" panose="05000000000000000000" pitchFamily="2" charset="2"/>
              <a:buNone/>
              <a:tabLst>
                <a:tab pos="1136650" algn="l"/>
                <a:tab pos="3241675" algn="l"/>
              </a:tabLst>
            </a:pPr>
            <a:r>
              <a:rPr lang="en-US" altLang="zh-CN" sz="2800">
                <a:latin typeface="宋体" panose="02010600030101010101" pitchFamily="2" charset="-122"/>
              </a:rPr>
              <a:t>msg2	db 'Chapter 2 : ...',0dh,0ah,'$</a:t>
            </a:r>
            <a:r>
              <a:rPr lang="en-US" altLang="zh-CN" sz="2800">
                <a:latin typeface="Courier New" panose="02070309020205020404" pitchFamily="49" charset="0"/>
              </a:rPr>
              <a:t>‘</a:t>
            </a:r>
            <a:endParaRPr lang="en-US" altLang="zh-CN" sz="2800">
              <a:latin typeface="宋体" panose="02010600030101010101" pitchFamily="2" charset="-122"/>
            </a:endParaRPr>
          </a:p>
          <a:p>
            <a:pPr marL="0" indent="0" eaLnBrk="1" hangingPunct="1">
              <a:buFont typeface="Wingdings" panose="05000000000000000000" pitchFamily="2" charset="2"/>
              <a:buNone/>
              <a:tabLst>
                <a:tab pos="1136650" algn="l"/>
                <a:tab pos="3241675" algn="l"/>
              </a:tabLst>
            </a:pPr>
            <a:r>
              <a:rPr lang="en-US" altLang="zh-CN" sz="2800">
                <a:latin typeface="宋体" panose="02010600030101010101" pitchFamily="2" charset="-122"/>
              </a:rPr>
              <a:t>	...</a:t>
            </a:r>
          </a:p>
          <a:p>
            <a:pPr marL="0" indent="0" eaLnBrk="1" hangingPunct="1">
              <a:buFont typeface="Wingdings" panose="05000000000000000000" pitchFamily="2" charset="2"/>
              <a:buNone/>
              <a:tabLst>
                <a:tab pos="1136650" algn="l"/>
                <a:tab pos="3241675" algn="l"/>
              </a:tabLst>
            </a:pPr>
            <a:r>
              <a:rPr lang="en-US" altLang="zh-CN" sz="2800">
                <a:latin typeface="宋体" panose="02010600030101010101" pitchFamily="2" charset="-122"/>
              </a:rPr>
              <a:t>msg8	db 'Chapter 8 : ... ',0dh,0ah,'$'</a:t>
            </a:r>
          </a:p>
          <a:p>
            <a:pPr marL="0" indent="0" eaLnBrk="1" hangingPunct="1">
              <a:buFont typeface="Wingdings" panose="05000000000000000000" pitchFamily="2" charset="2"/>
              <a:buNone/>
              <a:tabLst>
                <a:tab pos="1136650" algn="l"/>
                <a:tab pos="3241675" algn="l"/>
              </a:tabLst>
            </a:pPr>
            <a:r>
              <a:rPr lang="en-US" altLang="zh-CN" sz="2800">
                <a:solidFill>
                  <a:schemeClr val="tx2"/>
                </a:solidFill>
                <a:latin typeface="宋体" panose="02010600030101010101" pitchFamily="2" charset="-122"/>
              </a:rPr>
              <a:t>table	dw disp1,disp2,disp3,disp4</a:t>
            </a:r>
          </a:p>
          <a:p>
            <a:pPr marL="0" indent="0" eaLnBrk="1" hangingPunct="1">
              <a:buFont typeface="Wingdings" panose="05000000000000000000" pitchFamily="2" charset="2"/>
              <a:buNone/>
              <a:tabLst>
                <a:tab pos="1136650" algn="l"/>
                <a:tab pos="3241675" algn="l"/>
              </a:tabLst>
            </a:pPr>
            <a:r>
              <a:rPr lang="en-US" altLang="zh-CN" sz="2800">
                <a:solidFill>
                  <a:schemeClr val="tx2"/>
                </a:solidFill>
                <a:latin typeface="宋体" panose="02010600030101010101" pitchFamily="2" charset="-122"/>
              </a:rPr>
              <a:t>	dw disp5,disp6,disp7,disp8</a:t>
            </a:r>
          </a:p>
          <a:p>
            <a:pPr marL="0" indent="0" eaLnBrk="1" hangingPunct="1">
              <a:buFont typeface="Wingdings" panose="05000000000000000000" pitchFamily="2" charset="2"/>
              <a:buNone/>
              <a:tabLst>
                <a:tab pos="1136650" algn="l"/>
                <a:tab pos="3241675" algn="l"/>
              </a:tabLst>
            </a:pPr>
            <a:r>
              <a:rPr lang="en-US" altLang="zh-CN" sz="2800">
                <a:latin typeface="宋体" panose="02010600030101010101" pitchFamily="2" charset="-122"/>
              </a:rPr>
              <a:t>		;</a:t>
            </a:r>
            <a:r>
              <a:rPr lang="zh-CN" altLang="en-US" sz="2800">
                <a:latin typeface="宋体" panose="02010600030101010101" pitchFamily="2" charset="-122"/>
              </a:rPr>
              <a:t>取得各个标号的偏移地址</a:t>
            </a:r>
          </a:p>
        </p:txBody>
      </p:sp>
      <p:grpSp>
        <p:nvGrpSpPr>
          <p:cNvPr id="249859" name="组合 249858">
            <a:extLst>
              <a:ext uri="{FF2B5EF4-FFF2-40B4-BE49-F238E27FC236}">
                <a16:creationId xmlns:a16="http://schemas.microsoft.com/office/drawing/2014/main" id="{D0581BFF-797F-4256-82D5-6A66A580BEA2}"/>
              </a:ext>
            </a:extLst>
          </p:cNvPr>
          <p:cNvGrpSpPr>
            <a:grpSpLocks/>
          </p:cNvGrpSpPr>
          <p:nvPr/>
        </p:nvGrpSpPr>
        <p:grpSpPr bwMode="auto">
          <a:xfrm>
            <a:off x="177800" y="230188"/>
            <a:ext cx="203200" cy="6503987"/>
            <a:chOff x="112" y="145"/>
            <a:chExt cx="128" cy="4097"/>
          </a:xfrm>
        </p:grpSpPr>
        <p:sp>
          <p:nvSpPr>
            <p:cNvPr id="27666" name="矩形 249859">
              <a:extLst>
                <a:ext uri="{FF2B5EF4-FFF2-40B4-BE49-F238E27FC236}">
                  <a16:creationId xmlns:a16="http://schemas.microsoft.com/office/drawing/2014/main" id="{9C1C0420-8D9B-4BB3-B618-3756E2D1E469}"/>
                </a:ext>
              </a:extLst>
            </p:cNvPr>
            <p:cNvSpPr>
              <a:spLocks noChangeArrowheads="1"/>
            </p:cNvSpPr>
            <p:nvPr/>
          </p:nvSpPr>
          <p:spPr bwMode="auto">
            <a:xfrm flipH="1">
              <a:off x="192" y="162"/>
              <a:ext cx="48" cy="4080"/>
            </a:xfrm>
            <a:prstGeom prst="rect">
              <a:avLst/>
            </a:prstGeom>
            <a:gradFill rotWithShape="0">
              <a:gsLst>
                <a:gs pos="0">
                  <a:schemeClr val="bg1"/>
                </a:gs>
                <a:gs pos="100000">
                  <a:schemeClr val="fo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667" name="矩形 249860">
              <a:extLst>
                <a:ext uri="{FF2B5EF4-FFF2-40B4-BE49-F238E27FC236}">
                  <a16:creationId xmlns:a16="http://schemas.microsoft.com/office/drawing/2014/main" id="{BDDA3C80-345E-4519-B221-EFF61EA66D0E}"/>
                </a:ext>
              </a:extLst>
            </p:cNvPr>
            <p:cNvSpPr>
              <a:spLocks noChangeArrowheads="1"/>
            </p:cNvSpPr>
            <p:nvPr/>
          </p:nvSpPr>
          <p:spPr bwMode="auto">
            <a:xfrm>
              <a:off x="112" y="145"/>
              <a:ext cx="48" cy="3941"/>
            </a:xfrm>
            <a:prstGeom prst="rect">
              <a:avLst/>
            </a:prstGeom>
            <a:gradFill rotWithShape="0">
              <a:gsLst>
                <a:gs pos="0">
                  <a:schemeClr val="bg1"/>
                </a:gs>
                <a:gs pos="100000">
                  <a:schemeClr va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latin typeface="Times New Roman" panose="02020603050405020304" pitchFamily="18" charset="0"/>
              </a:endParaRPr>
            </a:p>
          </p:txBody>
        </p:sp>
      </p:grpSp>
      <p:grpSp>
        <p:nvGrpSpPr>
          <p:cNvPr id="249862" name="组合 249861">
            <a:extLst>
              <a:ext uri="{FF2B5EF4-FFF2-40B4-BE49-F238E27FC236}">
                <a16:creationId xmlns:a16="http://schemas.microsoft.com/office/drawing/2014/main" id="{9FAC1D55-FCF2-4907-A780-0F5B75CA382E}"/>
              </a:ext>
            </a:extLst>
          </p:cNvPr>
          <p:cNvGrpSpPr>
            <a:grpSpLocks/>
          </p:cNvGrpSpPr>
          <p:nvPr/>
        </p:nvGrpSpPr>
        <p:grpSpPr bwMode="auto">
          <a:xfrm>
            <a:off x="8793163" y="220663"/>
            <a:ext cx="198437" cy="6408737"/>
            <a:chOff x="5539" y="139"/>
            <a:chExt cx="125" cy="4037"/>
          </a:xfrm>
        </p:grpSpPr>
        <p:sp>
          <p:nvSpPr>
            <p:cNvPr id="27664" name="矩形 249862">
              <a:extLst>
                <a:ext uri="{FF2B5EF4-FFF2-40B4-BE49-F238E27FC236}">
                  <a16:creationId xmlns:a16="http://schemas.microsoft.com/office/drawing/2014/main" id="{79A21AFD-298C-487D-913E-C448230367EF}"/>
                </a:ext>
              </a:extLst>
            </p:cNvPr>
            <p:cNvSpPr>
              <a:spLocks noChangeArrowheads="1"/>
            </p:cNvSpPr>
            <p:nvPr/>
          </p:nvSpPr>
          <p:spPr bwMode="auto">
            <a:xfrm rot="10800000" flipH="1" flipV="1">
              <a:off x="5621" y="139"/>
              <a:ext cx="43" cy="3989"/>
            </a:xfrm>
            <a:prstGeom prst="rect">
              <a:avLst/>
            </a:pr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665" name="矩形 249863">
              <a:extLst>
                <a:ext uri="{FF2B5EF4-FFF2-40B4-BE49-F238E27FC236}">
                  <a16:creationId xmlns:a16="http://schemas.microsoft.com/office/drawing/2014/main" id="{BE3EB2DA-6D09-44A4-A250-0E011A474CCA}"/>
                </a:ext>
              </a:extLst>
            </p:cNvPr>
            <p:cNvSpPr>
              <a:spLocks noChangeArrowheads="1"/>
            </p:cNvSpPr>
            <p:nvPr/>
          </p:nvSpPr>
          <p:spPr bwMode="auto">
            <a:xfrm rot="10800000" flipV="1">
              <a:off x="5539" y="240"/>
              <a:ext cx="49" cy="3936"/>
            </a:xfrm>
            <a:prstGeom prst="rect">
              <a:avLst/>
            </a:pr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49865" name="组合 249864">
            <a:extLst>
              <a:ext uri="{FF2B5EF4-FFF2-40B4-BE49-F238E27FC236}">
                <a16:creationId xmlns:a16="http://schemas.microsoft.com/office/drawing/2014/main" id="{B2FABD79-3D09-4C5D-B6E7-74EA64267559}"/>
              </a:ext>
            </a:extLst>
          </p:cNvPr>
          <p:cNvGrpSpPr>
            <a:grpSpLocks/>
          </p:cNvGrpSpPr>
          <p:nvPr/>
        </p:nvGrpSpPr>
        <p:grpSpPr bwMode="auto">
          <a:xfrm>
            <a:off x="412750" y="6477000"/>
            <a:ext cx="8686800" cy="228600"/>
            <a:chOff x="260" y="4080"/>
            <a:chExt cx="5472" cy="144"/>
          </a:xfrm>
        </p:grpSpPr>
        <p:sp>
          <p:nvSpPr>
            <p:cNvPr id="27662" name="矩形 249865">
              <a:extLst>
                <a:ext uri="{FF2B5EF4-FFF2-40B4-BE49-F238E27FC236}">
                  <a16:creationId xmlns:a16="http://schemas.microsoft.com/office/drawing/2014/main" id="{0939071B-7A63-47EA-8C58-FD0589BAE04B}"/>
                </a:ext>
              </a:extLst>
            </p:cNvPr>
            <p:cNvSpPr>
              <a:spLocks noChangeArrowheads="1"/>
            </p:cNvSpPr>
            <p:nvPr/>
          </p:nvSpPr>
          <p:spPr bwMode="auto">
            <a:xfrm rot="5400000" flipV="1">
              <a:off x="2972" y="1368"/>
              <a:ext cx="48" cy="5472"/>
            </a:xfrm>
            <a:prstGeom prst="rect">
              <a:avLst/>
            </a:prstGeom>
            <a:gradFill rotWithShape="0">
              <a:gsLst>
                <a:gs pos="0">
                  <a:schemeClr val="bg1"/>
                </a:gs>
                <a:gs pos="100000">
                  <a:schemeClr val="accent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663" name="矩形 249866">
              <a:extLst>
                <a:ext uri="{FF2B5EF4-FFF2-40B4-BE49-F238E27FC236}">
                  <a16:creationId xmlns:a16="http://schemas.microsoft.com/office/drawing/2014/main" id="{68058EBB-FB81-43FB-9943-D2760EC9EAB2}"/>
                </a:ext>
              </a:extLst>
            </p:cNvPr>
            <p:cNvSpPr>
              <a:spLocks noChangeArrowheads="1"/>
            </p:cNvSpPr>
            <p:nvPr/>
          </p:nvSpPr>
          <p:spPr bwMode="auto">
            <a:xfrm rot="5400000" flipV="1">
              <a:off x="2913" y="1521"/>
              <a:ext cx="48" cy="5355"/>
            </a:xfrm>
            <a:prstGeom prst="rect">
              <a:avLst/>
            </a:prstGeom>
            <a:gradFill rotWithShape="0">
              <a:gsLst>
                <a:gs pos="0">
                  <a:schemeClr val="bg1"/>
                </a:gs>
                <a:gs pos="100000">
                  <a:schemeClr val="hlink"/>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49868" name="组合 249867">
            <a:extLst>
              <a:ext uri="{FF2B5EF4-FFF2-40B4-BE49-F238E27FC236}">
                <a16:creationId xmlns:a16="http://schemas.microsoft.com/office/drawing/2014/main" id="{AFEDB032-DF5E-47F3-8132-BCDB386654A6}"/>
              </a:ext>
            </a:extLst>
          </p:cNvPr>
          <p:cNvGrpSpPr>
            <a:grpSpLocks/>
          </p:cNvGrpSpPr>
          <p:nvPr/>
        </p:nvGrpSpPr>
        <p:grpSpPr bwMode="auto">
          <a:xfrm>
            <a:off x="76200" y="176213"/>
            <a:ext cx="8745538" cy="161925"/>
            <a:chOff x="48" y="111"/>
            <a:chExt cx="5509" cy="102"/>
          </a:xfrm>
        </p:grpSpPr>
        <p:sp>
          <p:nvSpPr>
            <p:cNvPr id="27660" name="矩形 249868">
              <a:extLst>
                <a:ext uri="{FF2B5EF4-FFF2-40B4-BE49-F238E27FC236}">
                  <a16:creationId xmlns:a16="http://schemas.microsoft.com/office/drawing/2014/main" id="{4DD6083E-8669-4A9B-AD23-ADDB05E922A1}"/>
                </a:ext>
              </a:extLst>
            </p:cNvPr>
            <p:cNvSpPr>
              <a:spLocks noChangeArrowheads="1"/>
            </p:cNvSpPr>
            <p:nvPr/>
          </p:nvSpPr>
          <p:spPr bwMode="auto">
            <a:xfrm rot="5400000" flipV="1">
              <a:off x="2852" y="-2492"/>
              <a:ext cx="37" cy="5371"/>
            </a:xfrm>
            <a:prstGeom prst="rect">
              <a:avLst/>
            </a:prstGeom>
            <a:gradFill rotWithShape="0">
              <a:gsLst>
                <a:gs pos="0">
                  <a:schemeClr va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661" name="矩形 249869">
              <a:extLst>
                <a:ext uri="{FF2B5EF4-FFF2-40B4-BE49-F238E27FC236}">
                  <a16:creationId xmlns:a16="http://schemas.microsoft.com/office/drawing/2014/main" id="{D1B58F36-6536-42B5-A54F-4DFEBF1A265F}"/>
                </a:ext>
              </a:extLst>
            </p:cNvPr>
            <p:cNvSpPr>
              <a:spLocks noChangeArrowheads="1"/>
            </p:cNvSpPr>
            <p:nvPr/>
          </p:nvSpPr>
          <p:spPr bwMode="auto">
            <a:xfrm rot="5400000" flipV="1">
              <a:off x="2783" y="-2625"/>
              <a:ext cx="38" cy="5509"/>
            </a:xfrm>
            <a:prstGeom prst="rect">
              <a:avLst/>
            </a:prstGeom>
            <a:gradFill rotWithShape="0">
              <a:gsLst>
                <a:gs pos="0">
                  <a:schemeClr val="accent1"/>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27655" name="标题 249870">
            <a:extLst>
              <a:ext uri="{FF2B5EF4-FFF2-40B4-BE49-F238E27FC236}">
                <a16:creationId xmlns:a16="http://schemas.microsoft.com/office/drawing/2014/main" id="{63C694C7-7204-4F34-9E7D-5C7F27F0BE6D}"/>
              </a:ext>
            </a:extLst>
          </p:cNvPr>
          <p:cNvSpPr>
            <a:spLocks noGrp="1" noChangeArrowheads="1"/>
          </p:cNvSpPr>
          <p:nvPr>
            <p:ph type="title"/>
          </p:nvPr>
        </p:nvSpPr>
        <p:spPr>
          <a:xfrm>
            <a:off x="381000" y="336550"/>
            <a:ext cx="3429000" cy="533400"/>
          </a:xfrm>
          <a:ln>
            <a:solidFill>
              <a:schemeClr val="folHlink"/>
            </a:solidFill>
            <a:miter lim="800000"/>
            <a:headEnd/>
            <a:tailEnd/>
          </a:ln>
        </p:spPr>
        <p:txBody>
          <a:bodyPr/>
          <a:lstStyle/>
          <a:p>
            <a:pPr eaLnBrk="1" hangingPunct="1"/>
            <a:r>
              <a:rPr lang="zh-CN" altLang="en-US" sz="2400">
                <a:latin typeface="黑体" panose="02010609060101010101" pitchFamily="49" charset="-122"/>
              </a:rPr>
              <a:t>例</a:t>
            </a:r>
            <a:r>
              <a:rPr lang="en-US" altLang="zh-CN" sz="2400">
                <a:latin typeface="黑体" panose="02010609060101010101" pitchFamily="49" charset="-122"/>
              </a:rPr>
              <a:t>4.4 </a:t>
            </a:r>
            <a:r>
              <a:rPr lang="zh-CN" altLang="en-US" sz="2400">
                <a:latin typeface="黑体" panose="02010609060101010101" pitchFamily="49" charset="-122"/>
              </a:rPr>
              <a:t>数据段－</a:t>
            </a:r>
            <a:r>
              <a:rPr lang="en-US" altLang="zh-CN" sz="2400">
                <a:latin typeface="黑体" panose="02010609060101010101" pitchFamily="49" charset="-122"/>
              </a:rPr>
              <a:t>1/3</a:t>
            </a:r>
          </a:p>
        </p:txBody>
      </p:sp>
      <p:grpSp>
        <p:nvGrpSpPr>
          <p:cNvPr id="249875" name="组合 249874">
            <a:extLst>
              <a:ext uri="{FF2B5EF4-FFF2-40B4-BE49-F238E27FC236}">
                <a16:creationId xmlns:a16="http://schemas.microsoft.com/office/drawing/2014/main" id="{4422914A-0E27-4B1D-85A3-6A04FEDD9D7E}"/>
              </a:ext>
            </a:extLst>
          </p:cNvPr>
          <p:cNvGrpSpPr>
            <a:grpSpLocks/>
          </p:cNvGrpSpPr>
          <p:nvPr/>
        </p:nvGrpSpPr>
        <p:grpSpPr bwMode="auto">
          <a:xfrm>
            <a:off x="1371600" y="3962400"/>
            <a:ext cx="3657600" cy="2362200"/>
            <a:chOff x="864" y="2496"/>
            <a:chExt cx="2304" cy="1488"/>
          </a:xfrm>
        </p:grpSpPr>
        <p:sp>
          <p:nvSpPr>
            <p:cNvPr id="27657" name="矩形 249871">
              <a:extLst>
                <a:ext uri="{FF2B5EF4-FFF2-40B4-BE49-F238E27FC236}">
                  <a16:creationId xmlns:a16="http://schemas.microsoft.com/office/drawing/2014/main" id="{D904ACDD-0771-4FE8-ADDA-5339346B8D25}"/>
                </a:ext>
              </a:extLst>
            </p:cNvPr>
            <p:cNvSpPr>
              <a:spLocks noChangeArrowheads="1"/>
            </p:cNvSpPr>
            <p:nvPr/>
          </p:nvSpPr>
          <p:spPr bwMode="auto">
            <a:xfrm>
              <a:off x="864" y="3504"/>
              <a:ext cx="2304" cy="480"/>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t>此处等同于 </a:t>
              </a:r>
              <a:r>
                <a:rPr lang="en-US" altLang="zh-CN" b="1">
                  <a:solidFill>
                    <a:schemeClr val="tx2"/>
                  </a:solidFill>
                </a:rPr>
                <a:t>offset disp1</a:t>
              </a:r>
            </a:p>
          </p:txBody>
        </p:sp>
        <p:sp>
          <p:nvSpPr>
            <p:cNvPr id="27658" name="椭圆 249872">
              <a:extLst>
                <a:ext uri="{FF2B5EF4-FFF2-40B4-BE49-F238E27FC236}">
                  <a16:creationId xmlns:a16="http://schemas.microsoft.com/office/drawing/2014/main" id="{68FD6D27-B178-465A-890F-28B41E05E0BB}"/>
                </a:ext>
              </a:extLst>
            </p:cNvPr>
            <p:cNvSpPr>
              <a:spLocks noChangeArrowheads="1"/>
            </p:cNvSpPr>
            <p:nvPr/>
          </p:nvSpPr>
          <p:spPr bwMode="auto">
            <a:xfrm>
              <a:off x="1344" y="2496"/>
              <a:ext cx="768" cy="384"/>
            </a:xfrm>
            <a:prstGeom prst="ellipse">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659" name="直接连接符 249873">
              <a:extLst>
                <a:ext uri="{FF2B5EF4-FFF2-40B4-BE49-F238E27FC236}">
                  <a16:creationId xmlns:a16="http://schemas.microsoft.com/office/drawing/2014/main" id="{282A7CFB-838B-4DCD-9F8C-EA441E56C662}"/>
                </a:ext>
              </a:extLst>
            </p:cNvPr>
            <p:cNvSpPr>
              <a:spLocks noChangeShapeType="1"/>
            </p:cNvSpPr>
            <p:nvPr/>
          </p:nvSpPr>
          <p:spPr bwMode="auto">
            <a:xfrm>
              <a:off x="1728" y="2880"/>
              <a:ext cx="0" cy="624"/>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afterEffect">
                                  <p:stCondLst>
                                    <p:cond delay="0"/>
                                  </p:stCondLst>
                                  <p:childTnLst>
                                    <p:set>
                                      <p:cBhvr>
                                        <p:cTn id="6" dur="1" fill="hold">
                                          <p:stCondLst>
                                            <p:cond delay="0"/>
                                          </p:stCondLst>
                                        </p:cTn>
                                        <p:tgtEl>
                                          <p:spTgt spid="249859"/>
                                        </p:tgtEl>
                                        <p:attrNameLst>
                                          <p:attrName>style.visibility</p:attrName>
                                        </p:attrNameLst>
                                      </p:cBhvr>
                                      <p:to>
                                        <p:strVal val="visible"/>
                                      </p:to>
                                    </p:set>
                                    <p:anim calcmode="lin" valueType="num">
                                      <p:cBhvr additive="base">
                                        <p:cTn id="7" dur="500" fill="hold"/>
                                        <p:tgtEl>
                                          <p:spTgt spid="249859"/>
                                        </p:tgtEl>
                                        <p:attrNameLst>
                                          <p:attrName>ppt_x</p:attrName>
                                        </p:attrNameLst>
                                      </p:cBhvr>
                                      <p:tavLst>
                                        <p:tav tm="0">
                                          <p:val>
                                            <p:strVal val="#ppt_x"/>
                                          </p:val>
                                        </p:tav>
                                        <p:tav tm="100000">
                                          <p:val>
                                            <p:strVal val="#ppt_x"/>
                                          </p:val>
                                        </p:tav>
                                      </p:tavLst>
                                    </p:anim>
                                    <p:anim calcmode="lin" valueType="num">
                                      <p:cBhvr additive="base">
                                        <p:cTn id="8" dur="500" fill="hold"/>
                                        <p:tgtEl>
                                          <p:spTgt spid="249859"/>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249865"/>
                                        </p:tgtEl>
                                        <p:attrNameLst>
                                          <p:attrName>style.visibility</p:attrName>
                                        </p:attrNameLst>
                                      </p:cBhvr>
                                      <p:to>
                                        <p:strVal val="visible"/>
                                      </p:to>
                                    </p:set>
                                    <p:anim calcmode="lin" valueType="num">
                                      <p:cBhvr additive="base">
                                        <p:cTn id="12" dur="500" fill="hold"/>
                                        <p:tgtEl>
                                          <p:spTgt spid="249865"/>
                                        </p:tgtEl>
                                        <p:attrNameLst>
                                          <p:attrName>ppt_x</p:attrName>
                                        </p:attrNameLst>
                                      </p:cBhvr>
                                      <p:tavLst>
                                        <p:tav tm="0">
                                          <p:val>
                                            <p:strVal val="0-#ppt_w/2"/>
                                          </p:val>
                                        </p:tav>
                                        <p:tav tm="100000">
                                          <p:val>
                                            <p:strVal val="#ppt_x"/>
                                          </p:val>
                                        </p:tav>
                                      </p:tavLst>
                                    </p:anim>
                                    <p:anim calcmode="lin" valueType="num">
                                      <p:cBhvr additive="base">
                                        <p:cTn id="13" dur="500" fill="hold"/>
                                        <p:tgtEl>
                                          <p:spTgt spid="249865"/>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4" fill="hold" nodeType="afterEffect">
                                  <p:stCondLst>
                                    <p:cond delay="0"/>
                                  </p:stCondLst>
                                  <p:childTnLst>
                                    <p:set>
                                      <p:cBhvr>
                                        <p:cTn id="16" dur="1" fill="hold">
                                          <p:stCondLst>
                                            <p:cond delay="0"/>
                                          </p:stCondLst>
                                        </p:cTn>
                                        <p:tgtEl>
                                          <p:spTgt spid="249862"/>
                                        </p:tgtEl>
                                        <p:attrNameLst>
                                          <p:attrName>style.visibility</p:attrName>
                                        </p:attrNameLst>
                                      </p:cBhvr>
                                      <p:to>
                                        <p:strVal val="visible"/>
                                      </p:to>
                                    </p:set>
                                    <p:anim calcmode="lin" valueType="num">
                                      <p:cBhvr additive="base">
                                        <p:cTn id="17" dur="500" fill="hold"/>
                                        <p:tgtEl>
                                          <p:spTgt spid="249862"/>
                                        </p:tgtEl>
                                        <p:attrNameLst>
                                          <p:attrName>ppt_x</p:attrName>
                                        </p:attrNameLst>
                                      </p:cBhvr>
                                      <p:tavLst>
                                        <p:tav tm="0">
                                          <p:val>
                                            <p:strVal val="#ppt_x"/>
                                          </p:val>
                                        </p:tav>
                                        <p:tav tm="100000">
                                          <p:val>
                                            <p:strVal val="#ppt_x"/>
                                          </p:val>
                                        </p:tav>
                                      </p:tavLst>
                                    </p:anim>
                                    <p:anim calcmode="lin" valueType="num">
                                      <p:cBhvr additive="base">
                                        <p:cTn id="18" dur="500" fill="hold"/>
                                        <p:tgtEl>
                                          <p:spTgt spid="249862"/>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2" fill="hold" nodeType="afterEffect">
                                  <p:stCondLst>
                                    <p:cond delay="0"/>
                                  </p:stCondLst>
                                  <p:childTnLst>
                                    <p:set>
                                      <p:cBhvr>
                                        <p:cTn id="21" dur="1" fill="hold">
                                          <p:stCondLst>
                                            <p:cond delay="0"/>
                                          </p:stCondLst>
                                        </p:cTn>
                                        <p:tgtEl>
                                          <p:spTgt spid="249868"/>
                                        </p:tgtEl>
                                        <p:attrNameLst>
                                          <p:attrName>style.visibility</p:attrName>
                                        </p:attrNameLst>
                                      </p:cBhvr>
                                      <p:to>
                                        <p:strVal val="visible"/>
                                      </p:to>
                                    </p:set>
                                    <p:anim calcmode="lin" valueType="num">
                                      <p:cBhvr additive="base">
                                        <p:cTn id="22" dur="500" fill="hold"/>
                                        <p:tgtEl>
                                          <p:spTgt spid="249868"/>
                                        </p:tgtEl>
                                        <p:attrNameLst>
                                          <p:attrName>ppt_x</p:attrName>
                                        </p:attrNameLst>
                                      </p:cBhvr>
                                      <p:tavLst>
                                        <p:tav tm="0">
                                          <p:val>
                                            <p:strVal val="1+#ppt_w/2"/>
                                          </p:val>
                                        </p:tav>
                                        <p:tav tm="100000">
                                          <p:val>
                                            <p:strVal val="#ppt_x"/>
                                          </p:val>
                                        </p:tav>
                                      </p:tavLst>
                                    </p:anim>
                                    <p:anim calcmode="lin" valueType="num">
                                      <p:cBhvr additive="base">
                                        <p:cTn id="23" dur="500" fill="hold"/>
                                        <p:tgtEl>
                                          <p:spTgt spid="249868"/>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7" presetClass="entr" presetSubtype="1" fill="hold" nodeType="clickEffect">
                                  <p:stCondLst>
                                    <p:cond delay="0"/>
                                  </p:stCondLst>
                                  <p:childTnLst>
                                    <p:set>
                                      <p:cBhvr>
                                        <p:cTn id="27" dur="1" fill="hold">
                                          <p:stCondLst>
                                            <p:cond delay="0"/>
                                          </p:stCondLst>
                                        </p:cTn>
                                        <p:tgtEl>
                                          <p:spTgt spid="249875"/>
                                        </p:tgtEl>
                                        <p:attrNameLst>
                                          <p:attrName>style.visibility</p:attrName>
                                        </p:attrNameLst>
                                      </p:cBhvr>
                                      <p:to>
                                        <p:strVal val="visible"/>
                                      </p:to>
                                    </p:set>
                                    <p:anim calcmode="lin" valueType="num">
                                      <p:cBhvr>
                                        <p:cTn id="28" dur="500" fill="hold"/>
                                        <p:tgtEl>
                                          <p:spTgt spid="249875"/>
                                        </p:tgtEl>
                                        <p:attrNameLst>
                                          <p:attrName>ppt_x</p:attrName>
                                        </p:attrNameLst>
                                      </p:cBhvr>
                                      <p:tavLst>
                                        <p:tav tm="0">
                                          <p:val>
                                            <p:strVal val="#ppt_x"/>
                                          </p:val>
                                        </p:tav>
                                        <p:tav tm="100000">
                                          <p:val>
                                            <p:strVal val="#ppt_x"/>
                                          </p:val>
                                        </p:tav>
                                      </p:tavLst>
                                    </p:anim>
                                    <p:anim calcmode="lin" valueType="num">
                                      <p:cBhvr>
                                        <p:cTn id="29" dur="500" fill="hold"/>
                                        <p:tgtEl>
                                          <p:spTgt spid="249875"/>
                                        </p:tgtEl>
                                        <p:attrNameLst>
                                          <p:attrName>ppt_y</p:attrName>
                                        </p:attrNameLst>
                                      </p:cBhvr>
                                      <p:tavLst>
                                        <p:tav tm="0">
                                          <p:val>
                                            <p:strVal val="#ppt_y-#ppt_h/2"/>
                                          </p:val>
                                        </p:tav>
                                        <p:tav tm="100000">
                                          <p:val>
                                            <p:strVal val="#ppt_y"/>
                                          </p:val>
                                        </p:tav>
                                      </p:tavLst>
                                    </p:anim>
                                    <p:anim calcmode="lin" valueType="num">
                                      <p:cBhvr>
                                        <p:cTn id="30" dur="500" fill="hold"/>
                                        <p:tgtEl>
                                          <p:spTgt spid="249875"/>
                                        </p:tgtEl>
                                        <p:attrNameLst>
                                          <p:attrName>ppt_w</p:attrName>
                                        </p:attrNameLst>
                                      </p:cBhvr>
                                      <p:tavLst>
                                        <p:tav tm="0">
                                          <p:val>
                                            <p:strVal val="#ppt_w"/>
                                          </p:val>
                                        </p:tav>
                                        <p:tav tm="100000">
                                          <p:val>
                                            <p:strVal val="#ppt_w"/>
                                          </p:val>
                                        </p:tav>
                                      </p:tavLst>
                                    </p:anim>
                                    <p:anim calcmode="lin" valueType="num">
                                      <p:cBhvr>
                                        <p:cTn id="31" dur="500" fill="hold"/>
                                        <p:tgtEl>
                                          <p:spTgt spid="24987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文本占位符 250881">
            <a:extLst>
              <a:ext uri="{FF2B5EF4-FFF2-40B4-BE49-F238E27FC236}">
                <a16:creationId xmlns:a16="http://schemas.microsoft.com/office/drawing/2014/main" id="{5DEC62B2-2D33-44FB-8778-9D6C753A2C2A}"/>
              </a:ext>
            </a:extLst>
          </p:cNvPr>
          <p:cNvSpPr>
            <a:spLocks noGrp="1" noChangeArrowheads="1"/>
          </p:cNvSpPr>
          <p:nvPr>
            <p:ph type="body" idx="1"/>
          </p:nvPr>
        </p:nvSpPr>
        <p:spPr>
          <a:xfrm>
            <a:off x="533400" y="914400"/>
            <a:ext cx="8153400" cy="5181600"/>
          </a:xfrm>
        </p:spPr>
        <p:txBody>
          <a:bodyPr/>
          <a:lstStyle/>
          <a:p>
            <a:pPr marL="0" indent="0" eaLnBrk="1" hangingPunct="1">
              <a:buFont typeface="Wingdings" panose="05000000000000000000" pitchFamily="2" charset="2"/>
              <a:buNone/>
              <a:tabLst>
                <a:tab pos="1436688" algn="l"/>
                <a:tab pos="3810000" algn="l"/>
              </a:tabLst>
            </a:pPr>
            <a:r>
              <a:rPr lang="en-US" altLang="zh-CN" sz="2800">
                <a:solidFill>
                  <a:schemeClr val="accent2"/>
                </a:solidFill>
                <a:latin typeface="宋体" panose="02010600030101010101" pitchFamily="2" charset="-122"/>
              </a:rPr>
              <a:t>start1:	mov dx,offset msg</a:t>
            </a:r>
            <a:r>
              <a:rPr lang="en-US" altLang="zh-CN" sz="2800">
                <a:latin typeface="宋体" panose="02010600030101010101" pitchFamily="2" charset="-122"/>
              </a:rPr>
              <a:t>	;</a:t>
            </a:r>
            <a:r>
              <a:rPr lang="zh-CN" altLang="en-US" sz="2800">
                <a:latin typeface="宋体" panose="02010600030101010101" pitchFamily="2" charset="-122"/>
              </a:rPr>
              <a:t>提示输入数字</a:t>
            </a:r>
          </a:p>
          <a:p>
            <a:pPr marL="0" indent="0" eaLnBrk="1" hangingPunct="1">
              <a:buFont typeface="Wingdings" panose="05000000000000000000" pitchFamily="2" charset="2"/>
              <a:buNone/>
              <a:tabLst>
                <a:tab pos="1436688" algn="l"/>
                <a:tab pos="3810000" algn="l"/>
              </a:tabLst>
            </a:pPr>
            <a:r>
              <a:rPr lang="zh-CN" altLang="en-US" sz="2800">
                <a:latin typeface="宋体" panose="02010600030101010101" pitchFamily="2" charset="-122"/>
              </a:rPr>
              <a:t>	</a:t>
            </a:r>
            <a:r>
              <a:rPr lang="en-US" altLang="zh-CN" sz="2800">
                <a:solidFill>
                  <a:schemeClr val="accent2"/>
                </a:solidFill>
                <a:latin typeface="宋体" panose="02010600030101010101" pitchFamily="2" charset="-122"/>
              </a:rPr>
              <a:t>mov ah,9</a:t>
            </a:r>
          </a:p>
          <a:p>
            <a:pPr marL="0" indent="0" eaLnBrk="1" hangingPunct="1">
              <a:buFont typeface="Wingdings" panose="05000000000000000000" pitchFamily="2" charset="2"/>
              <a:buNone/>
              <a:tabLst>
                <a:tab pos="1436688" algn="l"/>
                <a:tab pos="3810000" algn="l"/>
              </a:tabLst>
            </a:pPr>
            <a:r>
              <a:rPr lang="en-US" altLang="zh-CN" sz="2800">
                <a:solidFill>
                  <a:schemeClr val="accent2"/>
                </a:solidFill>
                <a:latin typeface="宋体" panose="02010600030101010101" pitchFamily="2" charset="-122"/>
              </a:rPr>
              <a:t>	int 21h</a:t>
            </a:r>
          </a:p>
          <a:p>
            <a:pPr marL="0" indent="0" eaLnBrk="1" hangingPunct="1">
              <a:buFont typeface="Wingdings" panose="05000000000000000000" pitchFamily="2" charset="2"/>
              <a:buNone/>
              <a:tabLst>
                <a:tab pos="1436688" algn="l"/>
                <a:tab pos="3810000" algn="l"/>
              </a:tabLst>
            </a:pPr>
            <a:r>
              <a:rPr lang="en-US" altLang="zh-CN" sz="2800">
                <a:solidFill>
                  <a:schemeClr val="accent2"/>
                </a:solidFill>
                <a:latin typeface="宋体" panose="02010600030101010101" pitchFamily="2" charset="-122"/>
              </a:rPr>
              <a:t>	mov ah,1</a:t>
            </a:r>
            <a:r>
              <a:rPr lang="en-US" altLang="zh-CN" sz="2800">
                <a:latin typeface="宋体" panose="02010600030101010101" pitchFamily="2" charset="-122"/>
              </a:rPr>
              <a:t>	;</a:t>
            </a:r>
            <a:r>
              <a:rPr lang="zh-CN" altLang="en-US" sz="2800">
                <a:latin typeface="宋体" panose="02010600030101010101" pitchFamily="2" charset="-122"/>
              </a:rPr>
              <a:t>等待按键</a:t>
            </a:r>
          </a:p>
          <a:p>
            <a:pPr marL="0" indent="0" eaLnBrk="1" hangingPunct="1">
              <a:buFont typeface="Wingdings" panose="05000000000000000000" pitchFamily="2" charset="2"/>
              <a:buNone/>
              <a:tabLst>
                <a:tab pos="1436688" algn="l"/>
                <a:tab pos="3810000" algn="l"/>
              </a:tabLst>
            </a:pPr>
            <a:r>
              <a:rPr lang="zh-CN" altLang="en-US" sz="2800">
                <a:latin typeface="宋体" panose="02010600030101010101" pitchFamily="2" charset="-122"/>
              </a:rPr>
              <a:t>	</a:t>
            </a:r>
            <a:r>
              <a:rPr lang="en-US" altLang="zh-CN" sz="2800">
                <a:solidFill>
                  <a:schemeClr val="accent2"/>
                </a:solidFill>
                <a:latin typeface="宋体" panose="02010600030101010101" pitchFamily="2" charset="-122"/>
              </a:rPr>
              <a:t>int 21h</a:t>
            </a:r>
          </a:p>
          <a:p>
            <a:pPr marL="0" indent="0" eaLnBrk="1" hangingPunct="1">
              <a:buFont typeface="Wingdings" panose="05000000000000000000" pitchFamily="2" charset="2"/>
              <a:buNone/>
              <a:tabLst>
                <a:tab pos="1436688" algn="l"/>
                <a:tab pos="3810000" algn="l"/>
              </a:tabLst>
            </a:pPr>
            <a:r>
              <a:rPr lang="en-US" altLang="zh-CN" sz="2800">
                <a:solidFill>
                  <a:schemeClr val="accent2"/>
                </a:solidFill>
                <a:latin typeface="宋体" panose="02010600030101010101" pitchFamily="2" charset="-122"/>
              </a:rPr>
              <a:t>	cmp al,'1'</a:t>
            </a:r>
            <a:r>
              <a:rPr lang="en-US" altLang="zh-CN" sz="2800">
                <a:latin typeface="宋体" panose="02010600030101010101" pitchFamily="2" charset="-122"/>
              </a:rPr>
              <a:t>	;</a:t>
            </a:r>
            <a:r>
              <a:rPr lang="zh-CN" altLang="en-US" sz="2800">
                <a:latin typeface="宋体" panose="02010600030101010101" pitchFamily="2" charset="-122"/>
              </a:rPr>
              <a:t>数字 </a:t>
            </a:r>
            <a:r>
              <a:rPr lang="en-US" altLang="zh-CN" sz="2800">
                <a:latin typeface="宋体" panose="02010600030101010101" pitchFamily="2" charset="-122"/>
              </a:rPr>
              <a:t>&lt; 1</a:t>
            </a:r>
            <a:r>
              <a:rPr lang="zh-CN" altLang="en-US" sz="2800">
                <a:latin typeface="宋体" panose="02010600030101010101" pitchFamily="2" charset="-122"/>
              </a:rPr>
              <a:t>？</a:t>
            </a:r>
          </a:p>
          <a:p>
            <a:pPr marL="0" indent="0" eaLnBrk="1" hangingPunct="1">
              <a:buFont typeface="Wingdings" panose="05000000000000000000" pitchFamily="2" charset="2"/>
              <a:buNone/>
              <a:tabLst>
                <a:tab pos="1436688" algn="l"/>
                <a:tab pos="3810000" algn="l"/>
              </a:tabLst>
            </a:pPr>
            <a:r>
              <a:rPr lang="zh-CN" altLang="en-US" sz="2800">
                <a:latin typeface="宋体" panose="02010600030101010101" pitchFamily="2" charset="-122"/>
              </a:rPr>
              <a:t>	</a:t>
            </a:r>
            <a:r>
              <a:rPr lang="en-US" altLang="zh-CN" sz="2800">
                <a:solidFill>
                  <a:schemeClr val="tx2"/>
                </a:solidFill>
                <a:latin typeface="宋体" panose="02010600030101010101" pitchFamily="2" charset="-122"/>
              </a:rPr>
              <a:t>jb start1</a:t>
            </a:r>
          </a:p>
          <a:p>
            <a:pPr marL="0" indent="0" eaLnBrk="1" hangingPunct="1">
              <a:buFont typeface="Wingdings" panose="05000000000000000000" pitchFamily="2" charset="2"/>
              <a:buNone/>
              <a:tabLst>
                <a:tab pos="1436688" algn="l"/>
                <a:tab pos="3810000" algn="l"/>
              </a:tabLst>
            </a:pPr>
            <a:r>
              <a:rPr lang="en-US" altLang="zh-CN" sz="2800">
                <a:solidFill>
                  <a:schemeClr val="accent2"/>
                </a:solidFill>
                <a:latin typeface="宋体" panose="02010600030101010101" pitchFamily="2" charset="-122"/>
              </a:rPr>
              <a:t>	cmp al,'8'</a:t>
            </a:r>
            <a:r>
              <a:rPr lang="en-US" altLang="zh-CN" sz="2800">
                <a:latin typeface="宋体" panose="02010600030101010101" pitchFamily="2" charset="-122"/>
              </a:rPr>
              <a:t>	;</a:t>
            </a:r>
            <a:r>
              <a:rPr lang="zh-CN" altLang="en-US" sz="2800">
                <a:latin typeface="宋体" panose="02010600030101010101" pitchFamily="2" charset="-122"/>
              </a:rPr>
              <a:t>数字 </a:t>
            </a:r>
            <a:r>
              <a:rPr lang="en-US" altLang="zh-CN" sz="2800">
                <a:latin typeface="宋体" panose="02010600030101010101" pitchFamily="2" charset="-122"/>
              </a:rPr>
              <a:t>&gt; 8</a:t>
            </a:r>
            <a:r>
              <a:rPr lang="zh-CN" altLang="en-US" sz="2800">
                <a:latin typeface="宋体" panose="02010600030101010101" pitchFamily="2" charset="-122"/>
              </a:rPr>
              <a:t>？</a:t>
            </a:r>
          </a:p>
          <a:p>
            <a:pPr marL="0" indent="0" eaLnBrk="1" hangingPunct="1">
              <a:buFont typeface="Wingdings" panose="05000000000000000000" pitchFamily="2" charset="2"/>
              <a:buNone/>
              <a:tabLst>
                <a:tab pos="1436688" algn="l"/>
                <a:tab pos="3810000" algn="l"/>
              </a:tabLst>
            </a:pPr>
            <a:r>
              <a:rPr lang="zh-CN" altLang="en-US" sz="2800">
                <a:latin typeface="宋体" panose="02010600030101010101" pitchFamily="2" charset="-122"/>
              </a:rPr>
              <a:t>	</a:t>
            </a:r>
            <a:r>
              <a:rPr lang="en-US" altLang="zh-CN" sz="2800">
                <a:solidFill>
                  <a:schemeClr val="tx2"/>
                </a:solidFill>
                <a:latin typeface="宋体" panose="02010600030101010101" pitchFamily="2" charset="-122"/>
              </a:rPr>
              <a:t>ja start1</a:t>
            </a:r>
          </a:p>
          <a:p>
            <a:pPr marL="0" indent="0" eaLnBrk="1" hangingPunct="1">
              <a:buFont typeface="Wingdings" panose="05000000000000000000" pitchFamily="2" charset="2"/>
              <a:buNone/>
              <a:tabLst>
                <a:tab pos="1436688" algn="l"/>
                <a:tab pos="3810000" algn="l"/>
              </a:tabLst>
            </a:pPr>
            <a:r>
              <a:rPr lang="en-US" altLang="zh-CN" sz="2800">
                <a:solidFill>
                  <a:schemeClr val="tx2"/>
                </a:solidFill>
                <a:latin typeface="宋体" panose="02010600030101010101" pitchFamily="2" charset="-122"/>
              </a:rPr>
              <a:t>	and ax,000fh</a:t>
            </a:r>
            <a:r>
              <a:rPr lang="en-US" altLang="zh-CN" sz="2800">
                <a:latin typeface="宋体" panose="02010600030101010101" pitchFamily="2" charset="-122"/>
              </a:rPr>
              <a:t>	;</a:t>
            </a:r>
            <a:r>
              <a:rPr lang="zh-CN" altLang="en-US" sz="2800">
                <a:latin typeface="宋体" panose="02010600030101010101" pitchFamily="2" charset="-122"/>
              </a:rPr>
              <a:t>将</a:t>
            </a:r>
            <a:r>
              <a:rPr lang="en-US" altLang="zh-CN" sz="2800">
                <a:latin typeface="宋体" panose="02010600030101010101" pitchFamily="2" charset="-122"/>
              </a:rPr>
              <a:t>ASCII</a:t>
            </a:r>
            <a:r>
              <a:rPr lang="zh-CN" altLang="en-US" sz="2800">
                <a:latin typeface="宋体" panose="02010600030101010101" pitchFamily="2" charset="-122"/>
              </a:rPr>
              <a:t>码转换成数值</a:t>
            </a:r>
          </a:p>
        </p:txBody>
      </p:sp>
      <p:grpSp>
        <p:nvGrpSpPr>
          <p:cNvPr id="250883" name="组合 250882">
            <a:extLst>
              <a:ext uri="{FF2B5EF4-FFF2-40B4-BE49-F238E27FC236}">
                <a16:creationId xmlns:a16="http://schemas.microsoft.com/office/drawing/2014/main" id="{B4711375-4BFC-4BF5-B96A-A987837BDD9D}"/>
              </a:ext>
            </a:extLst>
          </p:cNvPr>
          <p:cNvGrpSpPr>
            <a:grpSpLocks/>
          </p:cNvGrpSpPr>
          <p:nvPr/>
        </p:nvGrpSpPr>
        <p:grpSpPr bwMode="auto">
          <a:xfrm>
            <a:off x="177800" y="230188"/>
            <a:ext cx="203200" cy="6503987"/>
            <a:chOff x="112" y="145"/>
            <a:chExt cx="128" cy="4097"/>
          </a:xfrm>
        </p:grpSpPr>
        <p:sp>
          <p:nvSpPr>
            <p:cNvPr id="28686" name="矩形 250883">
              <a:extLst>
                <a:ext uri="{FF2B5EF4-FFF2-40B4-BE49-F238E27FC236}">
                  <a16:creationId xmlns:a16="http://schemas.microsoft.com/office/drawing/2014/main" id="{1FFCB83F-6EA2-4FA6-AF71-A39CAD1C8262}"/>
                </a:ext>
              </a:extLst>
            </p:cNvPr>
            <p:cNvSpPr>
              <a:spLocks noChangeArrowheads="1"/>
            </p:cNvSpPr>
            <p:nvPr/>
          </p:nvSpPr>
          <p:spPr bwMode="auto">
            <a:xfrm flipH="1">
              <a:off x="192" y="162"/>
              <a:ext cx="48" cy="4080"/>
            </a:xfrm>
            <a:prstGeom prst="rect">
              <a:avLst/>
            </a:prstGeom>
            <a:gradFill rotWithShape="0">
              <a:gsLst>
                <a:gs pos="0">
                  <a:schemeClr val="bg1"/>
                </a:gs>
                <a:gs pos="100000">
                  <a:schemeClr val="fo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687" name="矩形 250884">
              <a:extLst>
                <a:ext uri="{FF2B5EF4-FFF2-40B4-BE49-F238E27FC236}">
                  <a16:creationId xmlns:a16="http://schemas.microsoft.com/office/drawing/2014/main" id="{54FD0DB5-076C-45E0-96A2-BCD1ABD56A5B}"/>
                </a:ext>
              </a:extLst>
            </p:cNvPr>
            <p:cNvSpPr>
              <a:spLocks noChangeArrowheads="1"/>
            </p:cNvSpPr>
            <p:nvPr/>
          </p:nvSpPr>
          <p:spPr bwMode="auto">
            <a:xfrm>
              <a:off x="112" y="145"/>
              <a:ext cx="48" cy="3941"/>
            </a:xfrm>
            <a:prstGeom prst="rect">
              <a:avLst/>
            </a:prstGeom>
            <a:gradFill rotWithShape="0">
              <a:gsLst>
                <a:gs pos="0">
                  <a:schemeClr val="bg1"/>
                </a:gs>
                <a:gs pos="100000">
                  <a:schemeClr va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latin typeface="Times New Roman" panose="02020603050405020304" pitchFamily="18" charset="0"/>
              </a:endParaRPr>
            </a:p>
          </p:txBody>
        </p:sp>
      </p:grpSp>
      <p:grpSp>
        <p:nvGrpSpPr>
          <p:cNvPr id="250886" name="组合 250885">
            <a:extLst>
              <a:ext uri="{FF2B5EF4-FFF2-40B4-BE49-F238E27FC236}">
                <a16:creationId xmlns:a16="http://schemas.microsoft.com/office/drawing/2014/main" id="{A2B0C1C8-7E2B-4F24-A968-71D4685A2BA7}"/>
              </a:ext>
            </a:extLst>
          </p:cNvPr>
          <p:cNvGrpSpPr>
            <a:grpSpLocks/>
          </p:cNvGrpSpPr>
          <p:nvPr/>
        </p:nvGrpSpPr>
        <p:grpSpPr bwMode="auto">
          <a:xfrm>
            <a:off x="8793163" y="220663"/>
            <a:ext cx="198437" cy="6408737"/>
            <a:chOff x="5539" y="139"/>
            <a:chExt cx="125" cy="4037"/>
          </a:xfrm>
        </p:grpSpPr>
        <p:sp>
          <p:nvSpPr>
            <p:cNvPr id="28684" name="矩形 250886">
              <a:extLst>
                <a:ext uri="{FF2B5EF4-FFF2-40B4-BE49-F238E27FC236}">
                  <a16:creationId xmlns:a16="http://schemas.microsoft.com/office/drawing/2014/main" id="{596634E5-0D25-45AF-B99E-04878E386195}"/>
                </a:ext>
              </a:extLst>
            </p:cNvPr>
            <p:cNvSpPr>
              <a:spLocks noChangeArrowheads="1"/>
            </p:cNvSpPr>
            <p:nvPr/>
          </p:nvSpPr>
          <p:spPr bwMode="auto">
            <a:xfrm rot="10800000" flipH="1" flipV="1">
              <a:off x="5621" y="139"/>
              <a:ext cx="43" cy="3989"/>
            </a:xfrm>
            <a:prstGeom prst="rect">
              <a:avLst/>
            </a:pr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685" name="矩形 250887">
              <a:extLst>
                <a:ext uri="{FF2B5EF4-FFF2-40B4-BE49-F238E27FC236}">
                  <a16:creationId xmlns:a16="http://schemas.microsoft.com/office/drawing/2014/main" id="{09463E43-8A7D-43D8-8EEC-A08172BFD820}"/>
                </a:ext>
              </a:extLst>
            </p:cNvPr>
            <p:cNvSpPr>
              <a:spLocks noChangeArrowheads="1"/>
            </p:cNvSpPr>
            <p:nvPr/>
          </p:nvSpPr>
          <p:spPr bwMode="auto">
            <a:xfrm rot="10800000" flipV="1">
              <a:off x="5539" y="240"/>
              <a:ext cx="49" cy="3936"/>
            </a:xfrm>
            <a:prstGeom prst="rect">
              <a:avLst/>
            </a:pr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50889" name="组合 250888">
            <a:extLst>
              <a:ext uri="{FF2B5EF4-FFF2-40B4-BE49-F238E27FC236}">
                <a16:creationId xmlns:a16="http://schemas.microsoft.com/office/drawing/2014/main" id="{D1E7FF62-8D62-4B34-BC86-DE341F7207D1}"/>
              </a:ext>
            </a:extLst>
          </p:cNvPr>
          <p:cNvGrpSpPr>
            <a:grpSpLocks/>
          </p:cNvGrpSpPr>
          <p:nvPr/>
        </p:nvGrpSpPr>
        <p:grpSpPr bwMode="auto">
          <a:xfrm>
            <a:off x="412750" y="6477000"/>
            <a:ext cx="8686800" cy="228600"/>
            <a:chOff x="260" y="4080"/>
            <a:chExt cx="5472" cy="144"/>
          </a:xfrm>
        </p:grpSpPr>
        <p:sp>
          <p:nvSpPr>
            <p:cNvPr id="28682" name="矩形 250889">
              <a:extLst>
                <a:ext uri="{FF2B5EF4-FFF2-40B4-BE49-F238E27FC236}">
                  <a16:creationId xmlns:a16="http://schemas.microsoft.com/office/drawing/2014/main" id="{12B1A3AC-9CA0-4DC0-8737-22C0C118F73E}"/>
                </a:ext>
              </a:extLst>
            </p:cNvPr>
            <p:cNvSpPr>
              <a:spLocks noChangeArrowheads="1"/>
            </p:cNvSpPr>
            <p:nvPr/>
          </p:nvSpPr>
          <p:spPr bwMode="auto">
            <a:xfrm rot="5400000" flipV="1">
              <a:off x="2972" y="1368"/>
              <a:ext cx="48" cy="5472"/>
            </a:xfrm>
            <a:prstGeom prst="rect">
              <a:avLst/>
            </a:prstGeom>
            <a:gradFill rotWithShape="0">
              <a:gsLst>
                <a:gs pos="0">
                  <a:schemeClr val="bg1"/>
                </a:gs>
                <a:gs pos="100000">
                  <a:schemeClr val="accent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683" name="矩形 250890">
              <a:extLst>
                <a:ext uri="{FF2B5EF4-FFF2-40B4-BE49-F238E27FC236}">
                  <a16:creationId xmlns:a16="http://schemas.microsoft.com/office/drawing/2014/main" id="{C5D792DC-55A0-46C5-BD4D-2FD6DED76370}"/>
                </a:ext>
              </a:extLst>
            </p:cNvPr>
            <p:cNvSpPr>
              <a:spLocks noChangeArrowheads="1"/>
            </p:cNvSpPr>
            <p:nvPr/>
          </p:nvSpPr>
          <p:spPr bwMode="auto">
            <a:xfrm rot="5400000" flipV="1">
              <a:off x="2913" y="1521"/>
              <a:ext cx="48" cy="5355"/>
            </a:xfrm>
            <a:prstGeom prst="rect">
              <a:avLst/>
            </a:prstGeom>
            <a:gradFill rotWithShape="0">
              <a:gsLst>
                <a:gs pos="0">
                  <a:schemeClr val="bg1"/>
                </a:gs>
                <a:gs pos="100000">
                  <a:schemeClr val="hlink"/>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50892" name="组合 250891">
            <a:extLst>
              <a:ext uri="{FF2B5EF4-FFF2-40B4-BE49-F238E27FC236}">
                <a16:creationId xmlns:a16="http://schemas.microsoft.com/office/drawing/2014/main" id="{8CB1297C-489E-4A6B-933A-D9B25DB1F9DC}"/>
              </a:ext>
            </a:extLst>
          </p:cNvPr>
          <p:cNvGrpSpPr>
            <a:grpSpLocks/>
          </p:cNvGrpSpPr>
          <p:nvPr/>
        </p:nvGrpSpPr>
        <p:grpSpPr bwMode="auto">
          <a:xfrm>
            <a:off x="76200" y="176213"/>
            <a:ext cx="8745538" cy="161925"/>
            <a:chOff x="48" y="111"/>
            <a:chExt cx="5509" cy="102"/>
          </a:xfrm>
        </p:grpSpPr>
        <p:sp>
          <p:nvSpPr>
            <p:cNvPr id="28680" name="矩形 250892">
              <a:extLst>
                <a:ext uri="{FF2B5EF4-FFF2-40B4-BE49-F238E27FC236}">
                  <a16:creationId xmlns:a16="http://schemas.microsoft.com/office/drawing/2014/main" id="{E56C944B-39E8-4A26-AFBD-F9ACFE6EAAE0}"/>
                </a:ext>
              </a:extLst>
            </p:cNvPr>
            <p:cNvSpPr>
              <a:spLocks noChangeArrowheads="1"/>
            </p:cNvSpPr>
            <p:nvPr/>
          </p:nvSpPr>
          <p:spPr bwMode="auto">
            <a:xfrm rot="5400000" flipV="1">
              <a:off x="2852" y="-2492"/>
              <a:ext cx="37" cy="5371"/>
            </a:xfrm>
            <a:prstGeom prst="rect">
              <a:avLst/>
            </a:prstGeom>
            <a:gradFill rotWithShape="0">
              <a:gsLst>
                <a:gs pos="0">
                  <a:schemeClr va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681" name="矩形 250893">
              <a:extLst>
                <a:ext uri="{FF2B5EF4-FFF2-40B4-BE49-F238E27FC236}">
                  <a16:creationId xmlns:a16="http://schemas.microsoft.com/office/drawing/2014/main" id="{C20CCB05-200E-482F-B62F-542CD6267AAD}"/>
                </a:ext>
              </a:extLst>
            </p:cNvPr>
            <p:cNvSpPr>
              <a:spLocks noChangeArrowheads="1"/>
            </p:cNvSpPr>
            <p:nvPr/>
          </p:nvSpPr>
          <p:spPr bwMode="auto">
            <a:xfrm rot="5400000" flipV="1">
              <a:off x="2783" y="-2625"/>
              <a:ext cx="38" cy="5509"/>
            </a:xfrm>
            <a:prstGeom prst="rect">
              <a:avLst/>
            </a:prstGeom>
            <a:gradFill rotWithShape="0">
              <a:gsLst>
                <a:gs pos="0">
                  <a:schemeClr val="accent1"/>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28679" name="标题 250894">
            <a:extLst>
              <a:ext uri="{FF2B5EF4-FFF2-40B4-BE49-F238E27FC236}">
                <a16:creationId xmlns:a16="http://schemas.microsoft.com/office/drawing/2014/main" id="{ACF58EAA-2B91-40B6-A90B-8E15748E8417}"/>
              </a:ext>
            </a:extLst>
          </p:cNvPr>
          <p:cNvSpPr>
            <a:spLocks noGrp="1" noChangeArrowheads="1"/>
          </p:cNvSpPr>
          <p:nvPr>
            <p:ph type="title"/>
          </p:nvPr>
        </p:nvSpPr>
        <p:spPr>
          <a:xfrm>
            <a:off x="381000" y="336550"/>
            <a:ext cx="3429000" cy="533400"/>
          </a:xfrm>
          <a:ln>
            <a:solidFill>
              <a:schemeClr val="folHlink"/>
            </a:solidFill>
            <a:miter lim="800000"/>
            <a:headEnd/>
            <a:tailEnd/>
          </a:ln>
        </p:spPr>
        <p:txBody>
          <a:bodyPr/>
          <a:lstStyle/>
          <a:p>
            <a:pPr eaLnBrk="1" hangingPunct="1"/>
            <a:r>
              <a:rPr lang="zh-CN" altLang="en-US" sz="2400">
                <a:latin typeface="黑体" panose="02010609060101010101" pitchFamily="49" charset="-122"/>
              </a:rPr>
              <a:t>例</a:t>
            </a:r>
            <a:r>
              <a:rPr lang="en-US" altLang="zh-CN" sz="2400">
                <a:latin typeface="黑体" panose="02010609060101010101" pitchFamily="49" charset="-122"/>
              </a:rPr>
              <a:t>4.4 </a:t>
            </a:r>
            <a:r>
              <a:rPr lang="zh-CN" altLang="en-US" sz="2400">
                <a:latin typeface="黑体" panose="02010609060101010101" pitchFamily="49" charset="-122"/>
              </a:rPr>
              <a:t>代码段－</a:t>
            </a:r>
            <a:r>
              <a:rPr lang="en-US" altLang="zh-CN" sz="2400">
                <a:latin typeface="黑体" panose="02010609060101010101" pitchFamily="49" charset="-122"/>
              </a:rPr>
              <a:t>2/3</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afterEffect">
                                  <p:stCondLst>
                                    <p:cond delay="0"/>
                                  </p:stCondLst>
                                  <p:childTnLst>
                                    <p:set>
                                      <p:cBhvr>
                                        <p:cTn id="6" dur="1" fill="hold">
                                          <p:stCondLst>
                                            <p:cond delay="0"/>
                                          </p:stCondLst>
                                        </p:cTn>
                                        <p:tgtEl>
                                          <p:spTgt spid="250883"/>
                                        </p:tgtEl>
                                        <p:attrNameLst>
                                          <p:attrName>style.visibility</p:attrName>
                                        </p:attrNameLst>
                                      </p:cBhvr>
                                      <p:to>
                                        <p:strVal val="visible"/>
                                      </p:to>
                                    </p:set>
                                    <p:anim calcmode="lin" valueType="num">
                                      <p:cBhvr additive="base">
                                        <p:cTn id="7" dur="500" fill="hold"/>
                                        <p:tgtEl>
                                          <p:spTgt spid="250883"/>
                                        </p:tgtEl>
                                        <p:attrNameLst>
                                          <p:attrName>ppt_x</p:attrName>
                                        </p:attrNameLst>
                                      </p:cBhvr>
                                      <p:tavLst>
                                        <p:tav tm="0">
                                          <p:val>
                                            <p:strVal val="#ppt_x"/>
                                          </p:val>
                                        </p:tav>
                                        <p:tav tm="100000">
                                          <p:val>
                                            <p:strVal val="#ppt_x"/>
                                          </p:val>
                                        </p:tav>
                                      </p:tavLst>
                                    </p:anim>
                                    <p:anim calcmode="lin" valueType="num">
                                      <p:cBhvr additive="base">
                                        <p:cTn id="8" dur="500" fill="hold"/>
                                        <p:tgtEl>
                                          <p:spTgt spid="250883"/>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250889"/>
                                        </p:tgtEl>
                                        <p:attrNameLst>
                                          <p:attrName>style.visibility</p:attrName>
                                        </p:attrNameLst>
                                      </p:cBhvr>
                                      <p:to>
                                        <p:strVal val="visible"/>
                                      </p:to>
                                    </p:set>
                                    <p:anim calcmode="lin" valueType="num">
                                      <p:cBhvr additive="base">
                                        <p:cTn id="12" dur="500" fill="hold"/>
                                        <p:tgtEl>
                                          <p:spTgt spid="250889"/>
                                        </p:tgtEl>
                                        <p:attrNameLst>
                                          <p:attrName>ppt_x</p:attrName>
                                        </p:attrNameLst>
                                      </p:cBhvr>
                                      <p:tavLst>
                                        <p:tav tm="0">
                                          <p:val>
                                            <p:strVal val="0-#ppt_w/2"/>
                                          </p:val>
                                        </p:tav>
                                        <p:tav tm="100000">
                                          <p:val>
                                            <p:strVal val="#ppt_x"/>
                                          </p:val>
                                        </p:tav>
                                      </p:tavLst>
                                    </p:anim>
                                    <p:anim calcmode="lin" valueType="num">
                                      <p:cBhvr additive="base">
                                        <p:cTn id="13" dur="500" fill="hold"/>
                                        <p:tgtEl>
                                          <p:spTgt spid="250889"/>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4" fill="hold" nodeType="afterEffect">
                                  <p:stCondLst>
                                    <p:cond delay="0"/>
                                  </p:stCondLst>
                                  <p:childTnLst>
                                    <p:set>
                                      <p:cBhvr>
                                        <p:cTn id="16" dur="1" fill="hold">
                                          <p:stCondLst>
                                            <p:cond delay="0"/>
                                          </p:stCondLst>
                                        </p:cTn>
                                        <p:tgtEl>
                                          <p:spTgt spid="250886"/>
                                        </p:tgtEl>
                                        <p:attrNameLst>
                                          <p:attrName>style.visibility</p:attrName>
                                        </p:attrNameLst>
                                      </p:cBhvr>
                                      <p:to>
                                        <p:strVal val="visible"/>
                                      </p:to>
                                    </p:set>
                                    <p:anim calcmode="lin" valueType="num">
                                      <p:cBhvr additive="base">
                                        <p:cTn id="17" dur="500" fill="hold"/>
                                        <p:tgtEl>
                                          <p:spTgt spid="250886"/>
                                        </p:tgtEl>
                                        <p:attrNameLst>
                                          <p:attrName>ppt_x</p:attrName>
                                        </p:attrNameLst>
                                      </p:cBhvr>
                                      <p:tavLst>
                                        <p:tav tm="0">
                                          <p:val>
                                            <p:strVal val="#ppt_x"/>
                                          </p:val>
                                        </p:tav>
                                        <p:tav tm="100000">
                                          <p:val>
                                            <p:strVal val="#ppt_x"/>
                                          </p:val>
                                        </p:tav>
                                      </p:tavLst>
                                    </p:anim>
                                    <p:anim calcmode="lin" valueType="num">
                                      <p:cBhvr additive="base">
                                        <p:cTn id="18" dur="500" fill="hold"/>
                                        <p:tgtEl>
                                          <p:spTgt spid="250886"/>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2" fill="hold" nodeType="afterEffect">
                                  <p:stCondLst>
                                    <p:cond delay="0"/>
                                  </p:stCondLst>
                                  <p:childTnLst>
                                    <p:set>
                                      <p:cBhvr>
                                        <p:cTn id="21" dur="1" fill="hold">
                                          <p:stCondLst>
                                            <p:cond delay="0"/>
                                          </p:stCondLst>
                                        </p:cTn>
                                        <p:tgtEl>
                                          <p:spTgt spid="250892"/>
                                        </p:tgtEl>
                                        <p:attrNameLst>
                                          <p:attrName>style.visibility</p:attrName>
                                        </p:attrNameLst>
                                      </p:cBhvr>
                                      <p:to>
                                        <p:strVal val="visible"/>
                                      </p:to>
                                    </p:set>
                                    <p:anim calcmode="lin" valueType="num">
                                      <p:cBhvr additive="base">
                                        <p:cTn id="22" dur="500" fill="hold"/>
                                        <p:tgtEl>
                                          <p:spTgt spid="250892"/>
                                        </p:tgtEl>
                                        <p:attrNameLst>
                                          <p:attrName>ppt_x</p:attrName>
                                        </p:attrNameLst>
                                      </p:cBhvr>
                                      <p:tavLst>
                                        <p:tav tm="0">
                                          <p:val>
                                            <p:strVal val="1+#ppt_w/2"/>
                                          </p:val>
                                        </p:tav>
                                        <p:tav tm="100000">
                                          <p:val>
                                            <p:strVal val="#ppt_x"/>
                                          </p:val>
                                        </p:tav>
                                      </p:tavLst>
                                    </p:anim>
                                    <p:anim calcmode="lin" valueType="num">
                                      <p:cBhvr additive="base">
                                        <p:cTn id="23" dur="500" fill="hold"/>
                                        <p:tgtEl>
                                          <p:spTgt spid="25089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文本占位符 251905">
            <a:extLst>
              <a:ext uri="{FF2B5EF4-FFF2-40B4-BE49-F238E27FC236}">
                <a16:creationId xmlns:a16="http://schemas.microsoft.com/office/drawing/2014/main" id="{9D49D1BF-1D47-4FC6-A4D6-1822DC27EF9A}"/>
              </a:ext>
            </a:extLst>
          </p:cNvPr>
          <p:cNvSpPr>
            <a:spLocks noGrp="1" noChangeArrowheads="1"/>
          </p:cNvSpPr>
          <p:nvPr>
            <p:ph type="body" idx="1"/>
          </p:nvPr>
        </p:nvSpPr>
        <p:spPr>
          <a:xfrm>
            <a:off x="533400" y="914400"/>
            <a:ext cx="8153400" cy="5181600"/>
          </a:xfrm>
        </p:spPr>
        <p:txBody>
          <a:bodyPr/>
          <a:lstStyle/>
          <a:p>
            <a:pPr marL="0" indent="0" eaLnBrk="1" hangingPunct="1">
              <a:lnSpc>
                <a:spcPct val="90000"/>
              </a:lnSpc>
              <a:buFont typeface="Wingdings" panose="05000000000000000000" pitchFamily="2" charset="2"/>
              <a:buNone/>
              <a:tabLst>
                <a:tab pos="1436688" algn="l"/>
                <a:tab pos="3241675" algn="l"/>
              </a:tabLst>
            </a:pPr>
            <a:r>
              <a:rPr lang="en-US" altLang="zh-CN" sz="2800">
                <a:latin typeface="宋体" panose="02010600030101010101" pitchFamily="2" charset="-122"/>
              </a:rPr>
              <a:t>	</a:t>
            </a:r>
            <a:r>
              <a:rPr lang="en-US" altLang="zh-CN" sz="2800">
                <a:solidFill>
                  <a:schemeClr val="accent2"/>
                </a:solidFill>
                <a:latin typeface="宋体" panose="02010600030101010101" pitchFamily="2" charset="-122"/>
              </a:rPr>
              <a:t>dec ax</a:t>
            </a:r>
          </a:p>
          <a:p>
            <a:pPr marL="0" indent="0" eaLnBrk="1" hangingPunct="1">
              <a:lnSpc>
                <a:spcPct val="90000"/>
              </a:lnSpc>
              <a:buFont typeface="Wingdings" panose="05000000000000000000" pitchFamily="2" charset="2"/>
              <a:buNone/>
              <a:tabLst>
                <a:tab pos="1436688" algn="l"/>
                <a:tab pos="3241675" algn="l"/>
              </a:tabLst>
            </a:pPr>
            <a:r>
              <a:rPr lang="en-US" altLang="zh-CN" sz="2800">
                <a:solidFill>
                  <a:schemeClr val="accent2"/>
                </a:solidFill>
                <a:latin typeface="宋体" panose="02010600030101010101" pitchFamily="2" charset="-122"/>
              </a:rPr>
              <a:t>	shl ax,1</a:t>
            </a:r>
            <a:r>
              <a:rPr lang="en-US" altLang="zh-CN" sz="2800">
                <a:latin typeface="宋体" panose="02010600030101010101" pitchFamily="2" charset="-122"/>
              </a:rPr>
              <a:t>	;</a:t>
            </a:r>
            <a:r>
              <a:rPr lang="zh-CN" altLang="en-US" sz="2800">
                <a:solidFill>
                  <a:srgbClr val="FF0000"/>
                </a:solidFill>
                <a:latin typeface="宋体" panose="02010600030101010101" pitchFamily="2" charset="-122"/>
              </a:rPr>
              <a:t>为什么需要</a:t>
            </a:r>
            <a:r>
              <a:rPr lang="en-US" altLang="zh-CN" sz="2800">
                <a:solidFill>
                  <a:srgbClr val="FF0000"/>
                </a:solidFill>
                <a:latin typeface="宋体" panose="02010600030101010101" pitchFamily="2" charset="-122"/>
              </a:rPr>
              <a:t>ax &lt;- ax+ax</a:t>
            </a:r>
            <a:r>
              <a:rPr lang="zh-CN" altLang="en-US" sz="2800">
                <a:solidFill>
                  <a:srgbClr val="FF0000"/>
                </a:solidFill>
                <a:latin typeface="宋体" panose="02010600030101010101" pitchFamily="2" charset="-122"/>
              </a:rPr>
              <a:t>？</a:t>
            </a:r>
            <a:endParaRPr lang="en-US" altLang="zh-CN" sz="2800">
              <a:solidFill>
                <a:srgbClr val="FF0000"/>
              </a:solidFill>
              <a:latin typeface="宋体" panose="02010600030101010101" pitchFamily="2" charset="-122"/>
            </a:endParaRPr>
          </a:p>
          <a:p>
            <a:pPr marL="0" indent="0" eaLnBrk="1" hangingPunct="1">
              <a:lnSpc>
                <a:spcPct val="90000"/>
              </a:lnSpc>
              <a:buFont typeface="Wingdings" panose="05000000000000000000" pitchFamily="2" charset="2"/>
              <a:buNone/>
              <a:tabLst>
                <a:tab pos="1436688" algn="l"/>
                <a:tab pos="3241675" algn="l"/>
              </a:tabLst>
            </a:pPr>
            <a:r>
              <a:rPr lang="en-US" altLang="zh-CN" sz="2800">
                <a:latin typeface="宋体" panose="02010600030101010101" pitchFamily="2" charset="-122"/>
              </a:rPr>
              <a:t>	</a:t>
            </a:r>
            <a:r>
              <a:rPr lang="en-US" altLang="zh-CN" sz="2800">
                <a:solidFill>
                  <a:schemeClr val="accent2"/>
                </a:solidFill>
                <a:latin typeface="宋体" panose="02010600030101010101" pitchFamily="2" charset="-122"/>
              </a:rPr>
              <a:t>mov bx,ax</a:t>
            </a:r>
          </a:p>
          <a:p>
            <a:pPr marL="0" indent="0" eaLnBrk="1" hangingPunct="1">
              <a:lnSpc>
                <a:spcPct val="90000"/>
              </a:lnSpc>
              <a:buFont typeface="Wingdings" panose="05000000000000000000" pitchFamily="2" charset="2"/>
              <a:buNone/>
              <a:tabLst>
                <a:tab pos="1436688" algn="l"/>
                <a:tab pos="3241675" algn="l"/>
              </a:tabLst>
            </a:pPr>
            <a:r>
              <a:rPr lang="en-US" altLang="zh-CN" sz="2800">
                <a:latin typeface="宋体" panose="02010600030101010101" pitchFamily="2" charset="-122"/>
              </a:rPr>
              <a:t>	</a:t>
            </a:r>
            <a:r>
              <a:rPr lang="en-US" altLang="zh-CN" sz="2800">
                <a:solidFill>
                  <a:schemeClr val="tx2"/>
                </a:solidFill>
                <a:latin typeface="宋体" panose="02010600030101010101" pitchFamily="2" charset="-122"/>
              </a:rPr>
              <a:t>jmp table[bx]</a:t>
            </a:r>
          </a:p>
          <a:p>
            <a:pPr marL="0" indent="0" eaLnBrk="1" hangingPunct="1">
              <a:lnSpc>
                <a:spcPct val="90000"/>
              </a:lnSpc>
              <a:buFont typeface="Wingdings" panose="05000000000000000000" pitchFamily="2" charset="2"/>
              <a:buNone/>
              <a:tabLst>
                <a:tab pos="1436688" algn="l"/>
                <a:tab pos="3241675" algn="l"/>
              </a:tabLst>
            </a:pPr>
            <a:r>
              <a:rPr lang="en-US" altLang="zh-CN" sz="2800">
                <a:latin typeface="宋体" panose="02010600030101010101" pitchFamily="2" charset="-122"/>
              </a:rPr>
              <a:t>;</a:t>
            </a:r>
            <a:r>
              <a:rPr lang="zh-CN" altLang="en-US" sz="2800">
                <a:latin typeface="宋体" panose="02010600030101010101" pitchFamily="2" charset="-122"/>
              </a:rPr>
              <a:t>（段内）间接转移：</a:t>
            </a:r>
            <a:r>
              <a:rPr lang="en-US" altLang="zh-CN" sz="2800">
                <a:latin typeface="宋体" panose="02010600030101010101" pitchFamily="2" charset="-122"/>
              </a:rPr>
              <a:t>IP←[table+bx]</a:t>
            </a:r>
          </a:p>
          <a:p>
            <a:pPr marL="0" indent="0" eaLnBrk="1" hangingPunct="1">
              <a:lnSpc>
                <a:spcPct val="90000"/>
              </a:lnSpc>
              <a:buFont typeface="Wingdings" panose="05000000000000000000" pitchFamily="2" charset="2"/>
              <a:buNone/>
              <a:tabLst>
                <a:tab pos="1436688" algn="l"/>
                <a:tab pos="3241675" algn="l"/>
              </a:tabLst>
            </a:pPr>
            <a:r>
              <a:rPr lang="en-US" altLang="zh-CN" sz="2800">
                <a:solidFill>
                  <a:schemeClr val="accent2"/>
                </a:solidFill>
                <a:latin typeface="宋体" panose="02010600030101010101" pitchFamily="2" charset="-122"/>
              </a:rPr>
              <a:t>start2:	mov ah,9</a:t>
            </a:r>
          </a:p>
          <a:p>
            <a:pPr marL="0" indent="0" eaLnBrk="1" hangingPunct="1">
              <a:lnSpc>
                <a:spcPct val="90000"/>
              </a:lnSpc>
              <a:buFont typeface="Wingdings" panose="05000000000000000000" pitchFamily="2" charset="2"/>
              <a:buNone/>
              <a:tabLst>
                <a:tab pos="1436688" algn="l"/>
                <a:tab pos="3241675" algn="l"/>
              </a:tabLst>
            </a:pPr>
            <a:r>
              <a:rPr lang="en-US" altLang="zh-CN" sz="2800">
                <a:solidFill>
                  <a:schemeClr val="accent2"/>
                </a:solidFill>
                <a:latin typeface="宋体" panose="02010600030101010101" pitchFamily="2" charset="-122"/>
              </a:rPr>
              <a:t>	int 21h</a:t>
            </a:r>
          </a:p>
          <a:p>
            <a:pPr marL="0" indent="0" eaLnBrk="1" hangingPunct="1">
              <a:lnSpc>
                <a:spcPct val="90000"/>
              </a:lnSpc>
              <a:buFont typeface="Wingdings" panose="05000000000000000000" pitchFamily="2" charset="2"/>
              <a:buNone/>
              <a:tabLst>
                <a:tab pos="1436688" algn="l"/>
                <a:tab pos="3241675" algn="l"/>
              </a:tabLst>
            </a:pPr>
            <a:r>
              <a:rPr lang="en-US" altLang="zh-CN" sz="2800">
                <a:solidFill>
                  <a:schemeClr val="accent2"/>
                </a:solidFill>
                <a:latin typeface="宋体" panose="02010600030101010101" pitchFamily="2" charset="-122"/>
              </a:rPr>
              <a:t>	.exit 0</a:t>
            </a:r>
          </a:p>
          <a:p>
            <a:pPr marL="0" indent="0" eaLnBrk="1" hangingPunct="1">
              <a:lnSpc>
                <a:spcPct val="90000"/>
              </a:lnSpc>
              <a:buFont typeface="Wingdings" panose="05000000000000000000" pitchFamily="2" charset="2"/>
              <a:buNone/>
              <a:tabLst>
                <a:tab pos="1436688" algn="l"/>
                <a:tab pos="3241675" algn="l"/>
              </a:tabLst>
            </a:pPr>
            <a:r>
              <a:rPr lang="en-US" altLang="zh-CN" sz="2800">
                <a:solidFill>
                  <a:schemeClr val="accent2"/>
                </a:solidFill>
                <a:latin typeface="宋体" panose="02010600030101010101" pitchFamily="2" charset="-122"/>
              </a:rPr>
              <a:t>disp1:	mov dx,offset msg1</a:t>
            </a:r>
            <a:r>
              <a:rPr lang="en-US" altLang="zh-CN" sz="2800">
                <a:latin typeface="宋体" panose="02010600030101010101" pitchFamily="2" charset="-122"/>
              </a:rPr>
              <a:t>	;</a:t>
            </a:r>
            <a:r>
              <a:rPr lang="zh-CN" altLang="en-US" sz="2800">
                <a:latin typeface="宋体" panose="02010600030101010101" pitchFamily="2" charset="-122"/>
              </a:rPr>
              <a:t>处理程序</a:t>
            </a:r>
            <a:r>
              <a:rPr lang="en-US" altLang="zh-CN" sz="2800">
                <a:latin typeface="宋体" panose="02010600030101010101" pitchFamily="2" charset="-122"/>
              </a:rPr>
              <a:t>1</a:t>
            </a:r>
          </a:p>
          <a:p>
            <a:pPr marL="0" indent="0" eaLnBrk="1" hangingPunct="1">
              <a:lnSpc>
                <a:spcPct val="90000"/>
              </a:lnSpc>
              <a:buFont typeface="Wingdings" panose="05000000000000000000" pitchFamily="2" charset="2"/>
              <a:buNone/>
              <a:tabLst>
                <a:tab pos="1436688" algn="l"/>
                <a:tab pos="3241675" algn="l"/>
              </a:tabLst>
            </a:pPr>
            <a:r>
              <a:rPr lang="en-US" altLang="zh-CN" sz="2800">
                <a:latin typeface="宋体" panose="02010600030101010101" pitchFamily="2" charset="-122"/>
              </a:rPr>
              <a:t>	</a:t>
            </a:r>
            <a:r>
              <a:rPr lang="en-US" altLang="zh-CN" sz="2800">
                <a:solidFill>
                  <a:schemeClr val="accent2"/>
                </a:solidFill>
                <a:latin typeface="宋体" panose="02010600030101010101" pitchFamily="2" charset="-122"/>
              </a:rPr>
              <a:t>jmp start2</a:t>
            </a:r>
          </a:p>
          <a:p>
            <a:pPr marL="0" indent="0" eaLnBrk="1" hangingPunct="1">
              <a:lnSpc>
                <a:spcPct val="90000"/>
              </a:lnSpc>
              <a:buFont typeface="Wingdings" panose="05000000000000000000" pitchFamily="2" charset="2"/>
              <a:buNone/>
              <a:tabLst>
                <a:tab pos="1436688" algn="l"/>
                <a:tab pos="3241675" algn="l"/>
              </a:tabLst>
            </a:pPr>
            <a:r>
              <a:rPr lang="en-US" altLang="zh-CN" sz="2800">
                <a:latin typeface="宋体" panose="02010600030101010101" pitchFamily="2" charset="-122"/>
              </a:rPr>
              <a:t>	...</a:t>
            </a:r>
          </a:p>
        </p:txBody>
      </p:sp>
      <p:grpSp>
        <p:nvGrpSpPr>
          <p:cNvPr id="251907" name="组合 251906">
            <a:extLst>
              <a:ext uri="{FF2B5EF4-FFF2-40B4-BE49-F238E27FC236}">
                <a16:creationId xmlns:a16="http://schemas.microsoft.com/office/drawing/2014/main" id="{817FFA84-5696-4CDD-AA04-CC71C9AD4CFD}"/>
              </a:ext>
            </a:extLst>
          </p:cNvPr>
          <p:cNvGrpSpPr>
            <a:grpSpLocks/>
          </p:cNvGrpSpPr>
          <p:nvPr/>
        </p:nvGrpSpPr>
        <p:grpSpPr bwMode="auto">
          <a:xfrm>
            <a:off x="177800" y="230188"/>
            <a:ext cx="203200" cy="6503987"/>
            <a:chOff x="112" y="145"/>
            <a:chExt cx="128" cy="4097"/>
          </a:xfrm>
        </p:grpSpPr>
        <p:sp>
          <p:nvSpPr>
            <p:cNvPr id="29718" name="矩形 251907">
              <a:extLst>
                <a:ext uri="{FF2B5EF4-FFF2-40B4-BE49-F238E27FC236}">
                  <a16:creationId xmlns:a16="http://schemas.microsoft.com/office/drawing/2014/main" id="{EC30E942-4346-4DBE-91C3-A0AE27F55FAE}"/>
                </a:ext>
              </a:extLst>
            </p:cNvPr>
            <p:cNvSpPr>
              <a:spLocks noChangeArrowheads="1"/>
            </p:cNvSpPr>
            <p:nvPr/>
          </p:nvSpPr>
          <p:spPr bwMode="auto">
            <a:xfrm flipH="1">
              <a:off x="192" y="162"/>
              <a:ext cx="48" cy="4080"/>
            </a:xfrm>
            <a:prstGeom prst="rect">
              <a:avLst/>
            </a:prstGeom>
            <a:gradFill rotWithShape="0">
              <a:gsLst>
                <a:gs pos="0">
                  <a:schemeClr val="bg1"/>
                </a:gs>
                <a:gs pos="100000">
                  <a:schemeClr val="fo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719" name="矩形 251908">
              <a:extLst>
                <a:ext uri="{FF2B5EF4-FFF2-40B4-BE49-F238E27FC236}">
                  <a16:creationId xmlns:a16="http://schemas.microsoft.com/office/drawing/2014/main" id="{85F0B5E4-996A-466A-81F5-4F2CB1651DD6}"/>
                </a:ext>
              </a:extLst>
            </p:cNvPr>
            <p:cNvSpPr>
              <a:spLocks noChangeArrowheads="1"/>
            </p:cNvSpPr>
            <p:nvPr/>
          </p:nvSpPr>
          <p:spPr bwMode="auto">
            <a:xfrm>
              <a:off x="112" y="145"/>
              <a:ext cx="48" cy="3941"/>
            </a:xfrm>
            <a:prstGeom prst="rect">
              <a:avLst/>
            </a:prstGeom>
            <a:gradFill rotWithShape="0">
              <a:gsLst>
                <a:gs pos="0">
                  <a:schemeClr val="bg1"/>
                </a:gs>
                <a:gs pos="100000">
                  <a:schemeClr va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latin typeface="Times New Roman" panose="02020603050405020304" pitchFamily="18" charset="0"/>
              </a:endParaRPr>
            </a:p>
          </p:txBody>
        </p:sp>
      </p:grpSp>
      <p:grpSp>
        <p:nvGrpSpPr>
          <p:cNvPr id="251910" name="组合 251909">
            <a:extLst>
              <a:ext uri="{FF2B5EF4-FFF2-40B4-BE49-F238E27FC236}">
                <a16:creationId xmlns:a16="http://schemas.microsoft.com/office/drawing/2014/main" id="{A381A3E6-6879-412E-8C83-BFE3E99C1FC6}"/>
              </a:ext>
            </a:extLst>
          </p:cNvPr>
          <p:cNvGrpSpPr>
            <a:grpSpLocks/>
          </p:cNvGrpSpPr>
          <p:nvPr/>
        </p:nvGrpSpPr>
        <p:grpSpPr bwMode="auto">
          <a:xfrm>
            <a:off x="8793163" y="220663"/>
            <a:ext cx="198437" cy="6408737"/>
            <a:chOff x="5539" y="139"/>
            <a:chExt cx="125" cy="4037"/>
          </a:xfrm>
        </p:grpSpPr>
        <p:sp>
          <p:nvSpPr>
            <p:cNvPr id="29716" name="矩形 251910">
              <a:extLst>
                <a:ext uri="{FF2B5EF4-FFF2-40B4-BE49-F238E27FC236}">
                  <a16:creationId xmlns:a16="http://schemas.microsoft.com/office/drawing/2014/main" id="{99BD2A00-A73A-4956-A9C3-83A351289B7A}"/>
                </a:ext>
              </a:extLst>
            </p:cNvPr>
            <p:cNvSpPr>
              <a:spLocks noChangeArrowheads="1"/>
            </p:cNvSpPr>
            <p:nvPr/>
          </p:nvSpPr>
          <p:spPr bwMode="auto">
            <a:xfrm rot="10800000" flipH="1" flipV="1">
              <a:off x="5621" y="139"/>
              <a:ext cx="43" cy="3989"/>
            </a:xfrm>
            <a:prstGeom prst="rect">
              <a:avLst/>
            </a:pr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717" name="矩形 251911">
              <a:extLst>
                <a:ext uri="{FF2B5EF4-FFF2-40B4-BE49-F238E27FC236}">
                  <a16:creationId xmlns:a16="http://schemas.microsoft.com/office/drawing/2014/main" id="{9E8BBDA0-1EC6-49FC-A6E3-B6C4D7EE9F51}"/>
                </a:ext>
              </a:extLst>
            </p:cNvPr>
            <p:cNvSpPr>
              <a:spLocks noChangeArrowheads="1"/>
            </p:cNvSpPr>
            <p:nvPr/>
          </p:nvSpPr>
          <p:spPr bwMode="auto">
            <a:xfrm rot="10800000" flipV="1">
              <a:off x="5539" y="240"/>
              <a:ext cx="49" cy="3936"/>
            </a:xfrm>
            <a:prstGeom prst="rect">
              <a:avLst/>
            </a:pr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51913" name="组合 251912">
            <a:extLst>
              <a:ext uri="{FF2B5EF4-FFF2-40B4-BE49-F238E27FC236}">
                <a16:creationId xmlns:a16="http://schemas.microsoft.com/office/drawing/2014/main" id="{A6D7C638-58C8-4886-BD9E-0C8C593E7F5E}"/>
              </a:ext>
            </a:extLst>
          </p:cNvPr>
          <p:cNvGrpSpPr>
            <a:grpSpLocks/>
          </p:cNvGrpSpPr>
          <p:nvPr/>
        </p:nvGrpSpPr>
        <p:grpSpPr bwMode="auto">
          <a:xfrm>
            <a:off x="412750" y="6477000"/>
            <a:ext cx="8686800" cy="228600"/>
            <a:chOff x="260" y="4080"/>
            <a:chExt cx="5472" cy="144"/>
          </a:xfrm>
        </p:grpSpPr>
        <p:sp>
          <p:nvSpPr>
            <p:cNvPr id="29714" name="矩形 251913">
              <a:extLst>
                <a:ext uri="{FF2B5EF4-FFF2-40B4-BE49-F238E27FC236}">
                  <a16:creationId xmlns:a16="http://schemas.microsoft.com/office/drawing/2014/main" id="{7749D8D7-FEAC-434E-B619-47491502FA1A}"/>
                </a:ext>
              </a:extLst>
            </p:cNvPr>
            <p:cNvSpPr>
              <a:spLocks noChangeArrowheads="1"/>
            </p:cNvSpPr>
            <p:nvPr/>
          </p:nvSpPr>
          <p:spPr bwMode="auto">
            <a:xfrm rot="5400000" flipV="1">
              <a:off x="2972" y="1368"/>
              <a:ext cx="48" cy="5472"/>
            </a:xfrm>
            <a:prstGeom prst="rect">
              <a:avLst/>
            </a:prstGeom>
            <a:gradFill rotWithShape="0">
              <a:gsLst>
                <a:gs pos="0">
                  <a:schemeClr val="bg1"/>
                </a:gs>
                <a:gs pos="100000">
                  <a:schemeClr val="accent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715" name="矩形 251914">
              <a:extLst>
                <a:ext uri="{FF2B5EF4-FFF2-40B4-BE49-F238E27FC236}">
                  <a16:creationId xmlns:a16="http://schemas.microsoft.com/office/drawing/2014/main" id="{7ABFABDC-12CD-49C1-B6B9-03444E4FD491}"/>
                </a:ext>
              </a:extLst>
            </p:cNvPr>
            <p:cNvSpPr>
              <a:spLocks noChangeArrowheads="1"/>
            </p:cNvSpPr>
            <p:nvPr/>
          </p:nvSpPr>
          <p:spPr bwMode="auto">
            <a:xfrm rot="5400000" flipV="1">
              <a:off x="2913" y="1521"/>
              <a:ext cx="48" cy="5355"/>
            </a:xfrm>
            <a:prstGeom prst="rect">
              <a:avLst/>
            </a:prstGeom>
            <a:gradFill rotWithShape="0">
              <a:gsLst>
                <a:gs pos="0">
                  <a:schemeClr val="bg1"/>
                </a:gs>
                <a:gs pos="100000">
                  <a:schemeClr val="hlink"/>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51916" name="组合 251915">
            <a:extLst>
              <a:ext uri="{FF2B5EF4-FFF2-40B4-BE49-F238E27FC236}">
                <a16:creationId xmlns:a16="http://schemas.microsoft.com/office/drawing/2014/main" id="{C36D574C-C64F-4014-A734-D185AA046408}"/>
              </a:ext>
            </a:extLst>
          </p:cNvPr>
          <p:cNvGrpSpPr>
            <a:grpSpLocks/>
          </p:cNvGrpSpPr>
          <p:nvPr/>
        </p:nvGrpSpPr>
        <p:grpSpPr bwMode="auto">
          <a:xfrm>
            <a:off x="76200" y="176213"/>
            <a:ext cx="8745538" cy="161925"/>
            <a:chOff x="48" y="111"/>
            <a:chExt cx="5509" cy="102"/>
          </a:xfrm>
        </p:grpSpPr>
        <p:sp>
          <p:nvSpPr>
            <p:cNvPr id="29712" name="矩形 251916">
              <a:extLst>
                <a:ext uri="{FF2B5EF4-FFF2-40B4-BE49-F238E27FC236}">
                  <a16:creationId xmlns:a16="http://schemas.microsoft.com/office/drawing/2014/main" id="{EFC53B67-268D-4FBA-A164-29FB36B5FF4A}"/>
                </a:ext>
              </a:extLst>
            </p:cNvPr>
            <p:cNvSpPr>
              <a:spLocks noChangeArrowheads="1"/>
            </p:cNvSpPr>
            <p:nvPr/>
          </p:nvSpPr>
          <p:spPr bwMode="auto">
            <a:xfrm rot="5400000" flipV="1">
              <a:off x="2852" y="-2492"/>
              <a:ext cx="37" cy="5371"/>
            </a:xfrm>
            <a:prstGeom prst="rect">
              <a:avLst/>
            </a:prstGeom>
            <a:gradFill rotWithShape="0">
              <a:gsLst>
                <a:gs pos="0">
                  <a:schemeClr va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713" name="矩形 251917">
              <a:extLst>
                <a:ext uri="{FF2B5EF4-FFF2-40B4-BE49-F238E27FC236}">
                  <a16:creationId xmlns:a16="http://schemas.microsoft.com/office/drawing/2014/main" id="{63BB6D4E-D51A-4EA2-ABE6-2779BE8AB151}"/>
                </a:ext>
              </a:extLst>
            </p:cNvPr>
            <p:cNvSpPr>
              <a:spLocks noChangeArrowheads="1"/>
            </p:cNvSpPr>
            <p:nvPr/>
          </p:nvSpPr>
          <p:spPr bwMode="auto">
            <a:xfrm rot="5400000" flipV="1">
              <a:off x="2783" y="-2625"/>
              <a:ext cx="38" cy="5509"/>
            </a:xfrm>
            <a:prstGeom prst="rect">
              <a:avLst/>
            </a:prstGeom>
            <a:gradFill rotWithShape="0">
              <a:gsLst>
                <a:gs pos="0">
                  <a:schemeClr val="accent1"/>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29703" name="标题 251918">
            <a:extLst>
              <a:ext uri="{FF2B5EF4-FFF2-40B4-BE49-F238E27FC236}">
                <a16:creationId xmlns:a16="http://schemas.microsoft.com/office/drawing/2014/main" id="{4E1D55DF-617F-4222-A370-0F23007CB1AA}"/>
              </a:ext>
            </a:extLst>
          </p:cNvPr>
          <p:cNvSpPr>
            <a:spLocks noGrp="1" noChangeArrowheads="1"/>
          </p:cNvSpPr>
          <p:nvPr>
            <p:ph type="title"/>
          </p:nvPr>
        </p:nvSpPr>
        <p:spPr>
          <a:xfrm>
            <a:off x="381000" y="336550"/>
            <a:ext cx="3429000" cy="533400"/>
          </a:xfrm>
          <a:ln>
            <a:solidFill>
              <a:schemeClr val="folHlink"/>
            </a:solidFill>
            <a:miter lim="800000"/>
            <a:headEnd/>
            <a:tailEnd/>
          </a:ln>
        </p:spPr>
        <p:txBody>
          <a:bodyPr/>
          <a:lstStyle/>
          <a:p>
            <a:pPr eaLnBrk="1" hangingPunct="1"/>
            <a:r>
              <a:rPr lang="zh-CN" altLang="en-US" sz="2400">
                <a:latin typeface="黑体" panose="02010609060101010101" pitchFamily="49" charset="-122"/>
              </a:rPr>
              <a:t>例</a:t>
            </a:r>
            <a:r>
              <a:rPr lang="en-US" altLang="zh-CN" sz="2400">
                <a:latin typeface="黑体" panose="02010609060101010101" pitchFamily="49" charset="-122"/>
              </a:rPr>
              <a:t>4.4 </a:t>
            </a:r>
            <a:r>
              <a:rPr lang="zh-CN" altLang="en-US" sz="2400">
                <a:latin typeface="黑体" panose="02010609060101010101" pitchFamily="49" charset="-122"/>
              </a:rPr>
              <a:t>代码段－</a:t>
            </a:r>
            <a:r>
              <a:rPr lang="en-US" altLang="zh-CN" sz="2400">
                <a:latin typeface="黑体" panose="02010609060101010101" pitchFamily="49" charset="-122"/>
              </a:rPr>
              <a:t>3/3</a:t>
            </a:r>
          </a:p>
        </p:txBody>
      </p:sp>
      <p:grpSp>
        <p:nvGrpSpPr>
          <p:cNvPr id="251929" name="组合 251928">
            <a:extLst>
              <a:ext uri="{FF2B5EF4-FFF2-40B4-BE49-F238E27FC236}">
                <a16:creationId xmlns:a16="http://schemas.microsoft.com/office/drawing/2014/main" id="{F827427A-781F-45B0-932A-DED7ACF6EF6F}"/>
              </a:ext>
            </a:extLst>
          </p:cNvPr>
          <p:cNvGrpSpPr>
            <a:grpSpLocks/>
          </p:cNvGrpSpPr>
          <p:nvPr/>
        </p:nvGrpSpPr>
        <p:grpSpPr bwMode="auto">
          <a:xfrm>
            <a:off x="1905000" y="2057400"/>
            <a:ext cx="6553200" cy="806450"/>
            <a:chOff x="1200" y="1296"/>
            <a:chExt cx="4128" cy="508"/>
          </a:xfrm>
        </p:grpSpPr>
        <p:sp>
          <p:nvSpPr>
            <p:cNvPr id="29709" name="矩形 251921">
              <a:extLst>
                <a:ext uri="{FF2B5EF4-FFF2-40B4-BE49-F238E27FC236}">
                  <a16:creationId xmlns:a16="http://schemas.microsoft.com/office/drawing/2014/main" id="{CFF84F3A-4FDB-4B2B-8272-ED9EEF62C87A}"/>
                </a:ext>
              </a:extLst>
            </p:cNvPr>
            <p:cNvSpPr>
              <a:spLocks noChangeArrowheads="1"/>
            </p:cNvSpPr>
            <p:nvPr/>
          </p:nvSpPr>
          <p:spPr bwMode="auto">
            <a:xfrm>
              <a:off x="3264" y="1296"/>
              <a:ext cx="2064" cy="384"/>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t>可以改为 </a:t>
              </a:r>
              <a:r>
                <a:rPr lang="en-US" altLang="zh-CN">
                  <a:solidFill>
                    <a:schemeClr val="tx2"/>
                  </a:solidFill>
                </a:rPr>
                <a:t>call table[bx]</a:t>
              </a:r>
            </a:p>
          </p:txBody>
        </p:sp>
        <p:sp>
          <p:nvSpPr>
            <p:cNvPr id="29710" name="椭圆 251922">
              <a:extLst>
                <a:ext uri="{FF2B5EF4-FFF2-40B4-BE49-F238E27FC236}">
                  <a16:creationId xmlns:a16="http://schemas.microsoft.com/office/drawing/2014/main" id="{C5F9C083-8C3F-4EB3-BB7D-0C01BD458A32}"/>
                </a:ext>
              </a:extLst>
            </p:cNvPr>
            <p:cNvSpPr>
              <a:spLocks noChangeArrowheads="1"/>
            </p:cNvSpPr>
            <p:nvPr/>
          </p:nvSpPr>
          <p:spPr bwMode="auto">
            <a:xfrm>
              <a:off x="1200" y="1516"/>
              <a:ext cx="528" cy="288"/>
            </a:xfrm>
            <a:prstGeom prst="ellipse">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711" name="直接连接符 251923">
              <a:extLst>
                <a:ext uri="{FF2B5EF4-FFF2-40B4-BE49-F238E27FC236}">
                  <a16:creationId xmlns:a16="http://schemas.microsoft.com/office/drawing/2014/main" id="{2AADDF1B-4D9A-451F-B31E-4BE445374324}"/>
                </a:ext>
              </a:extLst>
            </p:cNvPr>
            <p:cNvSpPr>
              <a:spLocks noChangeShapeType="1"/>
            </p:cNvSpPr>
            <p:nvPr/>
          </p:nvSpPr>
          <p:spPr bwMode="auto">
            <a:xfrm flipV="1">
              <a:off x="1584" y="1440"/>
              <a:ext cx="1632" cy="96"/>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251931" name="组合 251930">
            <a:extLst>
              <a:ext uri="{FF2B5EF4-FFF2-40B4-BE49-F238E27FC236}">
                <a16:creationId xmlns:a16="http://schemas.microsoft.com/office/drawing/2014/main" id="{924DB5B3-A368-4FC7-A8BC-F57731F7CFCC}"/>
              </a:ext>
            </a:extLst>
          </p:cNvPr>
          <p:cNvGrpSpPr>
            <a:grpSpLocks/>
          </p:cNvGrpSpPr>
          <p:nvPr/>
        </p:nvGrpSpPr>
        <p:grpSpPr bwMode="auto">
          <a:xfrm>
            <a:off x="1828800" y="5105400"/>
            <a:ext cx="5334000" cy="914400"/>
            <a:chOff x="1152" y="3216"/>
            <a:chExt cx="3360" cy="576"/>
          </a:xfrm>
        </p:grpSpPr>
        <p:sp>
          <p:nvSpPr>
            <p:cNvPr id="29706" name="矩形 251925">
              <a:extLst>
                <a:ext uri="{FF2B5EF4-FFF2-40B4-BE49-F238E27FC236}">
                  <a16:creationId xmlns:a16="http://schemas.microsoft.com/office/drawing/2014/main" id="{09BDE9BB-BB4C-4B34-BC19-A358EBD19C4F}"/>
                </a:ext>
              </a:extLst>
            </p:cNvPr>
            <p:cNvSpPr>
              <a:spLocks noChangeArrowheads="1"/>
            </p:cNvSpPr>
            <p:nvPr/>
          </p:nvSpPr>
          <p:spPr bwMode="auto">
            <a:xfrm>
              <a:off x="3120" y="3456"/>
              <a:ext cx="1392" cy="336"/>
            </a:xfrm>
            <a:prstGeom prst="rect">
              <a:avLst/>
            </a:pr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t>对应修改为 </a:t>
              </a:r>
              <a:r>
                <a:rPr lang="en-US" altLang="zh-CN">
                  <a:solidFill>
                    <a:schemeClr val="tx2"/>
                  </a:solidFill>
                </a:rPr>
                <a:t>ret</a:t>
              </a:r>
            </a:p>
          </p:txBody>
        </p:sp>
        <p:sp>
          <p:nvSpPr>
            <p:cNvPr id="29707" name="椭圆 251926">
              <a:extLst>
                <a:ext uri="{FF2B5EF4-FFF2-40B4-BE49-F238E27FC236}">
                  <a16:creationId xmlns:a16="http://schemas.microsoft.com/office/drawing/2014/main" id="{25985FB1-984A-4508-B75E-6058DD927B1E}"/>
                </a:ext>
              </a:extLst>
            </p:cNvPr>
            <p:cNvSpPr>
              <a:spLocks noChangeArrowheads="1"/>
            </p:cNvSpPr>
            <p:nvPr/>
          </p:nvSpPr>
          <p:spPr bwMode="auto">
            <a:xfrm>
              <a:off x="1152" y="3216"/>
              <a:ext cx="1488" cy="384"/>
            </a:xfrm>
            <a:prstGeom prst="ellipse">
              <a:avLst/>
            </a:prstGeom>
            <a:noFill/>
            <a:ln w="28575">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708" name="直接连接符 251927">
              <a:extLst>
                <a:ext uri="{FF2B5EF4-FFF2-40B4-BE49-F238E27FC236}">
                  <a16:creationId xmlns:a16="http://schemas.microsoft.com/office/drawing/2014/main" id="{CAC4CD68-46E1-481B-9A9F-8527EDEBC84A}"/>
                </a:ext>
              </a:extLst>
            </p:cNvPr>
            <p:cNvSpPr>
              <a:spLocks noChangeShapeType="1"/>
            </p:cNvSpPr>
            <p:nvPr/>
          </p:nvSpPr>
          <p:spPr bwMode="auto">
            <a:xfrm>
              <a:off x="2640" y="3408"/>
              <a:ext cx="480" cy="192"/>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afterEffect">
                                  <p:stCondLst>
                                    <p:cond delay="0"/>
                                  </p:stCondLst>
                                  <p:childTnLst>
                                    <p:set>
                                      <p:cBhvr>
                                        <p:cTn id="6" dur="1" fill="hold">
                                          <p:stCondLst>
                                            <p:cond delay="0"/>
                                          </p:stCondLst>
                                        </p:cTn>
                                        <p:tgtEl>
                                          <p:spTgt spid="251907"/>
                                        </p:tgtEl>
                                        <p:attrNameLst>
                                          <p:attrName>style.visibility</p:attrName>
                                        </p:attrNameLst>
                                      </p:cBhvr>
                                      <p:to>
                                        <p:strVal val="visible"/>
                                      </p:to>
                                    </p:set>
                                    <p:anim calcmode="lin" valueType="num">
                                      <p:cBhvr additive="base">
                                        <p:cTn id="7" dur="500" fill="hold"/>
                                        <p:tgtEl>
                                          <p:spTgt spid="251907"/>
                                        </p:tgtEl>
                                        <p:attrNameLst>
                                          <p:attrName>ppt_x</p:attrName>
                                        </p:attrNameLst>
                                      </p:cBhvr>
                                      <p:tavLst>
                                        <p:tav tm="0">
                                          <p:val>
                                            <p:strVal val="#ppt_x"/>
                                          </p:val>
                                        </p:tav>
                                        <p:tav tm="100000">
                                          <p:val>
                                            <p:strVal val="#ppt_x"/>
                                          </p:val>
                                        </p:tav>
                                      </p:tavLst>
                                    </p:anim>
                                    <p:anim calcmode="lin" valueType="num">
                                      <p:cBhvr additive="base">
                                        <p:cTn id="8" dur="500" fill="hold"/>
                                        <p:tgtEl>
                                          <p:spTgt spid="251907"/>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251913"/>
                                        </p:tgtEl>
                                        <p:attrNameLst>
                                          <p:attrName>style.visibility</p:attrName>
                                        </p:attrNameLst>
                                      </p:cBhvr>
                                      <p:to>
                                        <p:strVal val="visible"/>
                                      </p:to>
                                    </p:set>
                                    <p:anim calcmode="lin" valueType="num">
                                      <p:cBhvr additive="base">
                                        <p:cTn id="12" dur="500" fill="hold"/>
                                        <p:tgtEl>
                                          <p:spTgt spid="251913"/>
                                        </p:tgtEl>
                                        <p:attrNameLst>
                                          <p:attrName>ppt_x</p:attrName>
                                        </p:attrNameLst>
                                      </p:cBhvr>
                                      <p:tavLst>
                                        <p:tav tm="0">
                                          <p:val>
                                            <p:strVal val="0-#ppt_w/2"/>
                                          </p:val>
                                        </p:tav>
                                        <p:tav tm="100000">
                                          <p:val>
                                            <p:strVal val="#ppt_x"/>
                                          </p:val>
                                        </p:tav>
                                      </p:tavLst>
                                    </p:anim>
                                    <p:anim calcmode="lin" valueType="num">
                                      <p:cBhvr additive="base">
                                        <p:cTn id="13" dur="500" fill="hold"/>
                                        <p:tgtEl>
                                          <p:spTgt spid="251913"/>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4" fill="hold" nodeType="afterEffect">
                                  <p:stCondLst>
                                    <p:cond delay="0"/>
                                  </p:stCondLst>
                                  <p:childTnLst>
                                    <p:set>
                                      <p:cBhvr>
                                        <p:cTn id="16" dur="1" fill="hold">
                                          <p:stCondLst>
                                            <p:cond delay="0"/>
                                          </p:stCondLst>
                                        </p:cTn>
                                        <p:tgtEl>
                                          <p:spTgt spid="251910"/>
                                        </p:tgtEl>
                                        <p:attrNameLst>
                                          <p:attrName>style.visibility</p:attrName>
                                        </p:attrNameLst>
                                      </p:cBhvr>
                                      <p:to>
                                        <p:strVal val="visible"/>
                                      </p:to>
                                    </p:set>
                                    <p:anim calcmode="lin" valueType="num">
                                      <p:cBhvr additive="base">
                                        <p:cTn id="17" dur="500" fill="hold"/>
                                        <p:tgtEl>
                                          <p:spTgt spid="251910"/>
                                        </p:tgtEl>
                                        <p:attrNameLst>
                                          <p:attrName>ppt_x</p:attrName>
                                        </p:attrNameLst>
                                      </p:cBhvr>
                                      <p:tavLst>
                                        <p:tav tm="0">
                                          <p:val>
                                            <p:strVal val="#ppt_x"/>
                                          </p:val>
                                        </p:tav>
                                        <p:tav tm="100000">
                                          <p:val>
                                            <p:strVal val="#ppt_x"/>
                                          </p:val>
                                        </p:tav>
                                      </p:tavLst>
                                    </p:anim>
                                    <p:anim calcmode="lin" valueType="num">
                                      <p:cBhvr additive="base">
                                        <p:cTn id="18" dur="500" fill="hold"/>
                                        <p:tgtEl>
                                          <p:spTgt spid="251910"/>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2" fill="hold" nodeType="afterEffect">
                                  <p:stCondLst>
                                    <p:cond delay="0"/>
                                  </p:stCondLst>
                                  <p:childTnLst>
                                    <p:set>
                                      <p:cBhvr>
                                        <p:cTn id="21" dur="1" fill="hold">
                                          <p:stCondLst>
                                            <p:cond delay="0"/>
                                          </p:stCondLst>
                                        </p:cTn>
                                        <p:tgtEl>
                                          <p:spTgt spid="251916"/>
                                        </p:tgtEl>
                                        <p:attrNameLst>
                                          <p:attrName>style.visibility</p:attrName>
                                        </p:attrNameLst>
                                      </p:cBhvr>
                                      <p:to>
                                        <p:strVal val="visible"/>
                                      </p:to>
                                    </p:set>
                                    <p:anim calcmode="lin" valueType="num">
                                      <p:cBhvr additive="base">
                                        <p:cTn id="22" dur="500" fill="hold"/>
                                        <p:tgtEl>
                                          <p:spTgt spid="251916"/>
                                        </p:tgtEl>
                                        <p:attrNameLst>
                                          <p:attrName>ppt_x</p:attrName>
                                        </p:attrNameLst>
                                      </p:cBhvr>
                                      <p:tavLst>
                                        <p:tav tm="0">
                                          <p:val>
                                            <p:strVal val="1+#ppt_w/2"/>
                                          </p:val>
                                        </p:tav>
                                        <p:tav tm="100000">
                                          <p:val>
                                            <p:strVal val="#ppt_x"/>
                                          </p:val>
                                        </p:tav>
                                      </p:tavLst>
                                    </p:anim>
                                    <p:anim calcmode="lin" valueType="num">
                                      <p:cBhvr additive="base">
                                        <p:cTn id="23" dur="500" fill="hold"/>
                                        <p:tgtEl>
                                          <p:spTgt spid="251916"/>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7" presetClass="entr" presetSubtype="8" fill="hold" nodeType="clickEffect">
                                  <p:stCondLst>
                                    <p:cond delay="0"/>
                                  </p:stCondLst>
                                  <p:childTnLst>
                                    <p:set>
                                      <p:cBhvr>
                                        <p:cTn id="27" dur="1" fill="hold">
                                          <p:stCondLst>
                                            <p:cond delay="0"/>
                                          </p:stCondLst>
                                        </p:cTn>
                                        <p:tgtEl>
                                          <p:spTgt spid="251929"/>
                                        </p:tgtEl>
                                        <p:attrNameLst>
                                          <p:attrName>style.visibility</p:attrName>
                                        </p:attrNameLst>
                                      </p:cBhvr>
                                      <p:to>
                                        <p:strVal val="visible"/>
                                      </p:to>
                                    </p:set>
                                    <p:anim calcmode="lin" valueType="num">
                                      <p:cBhvr>
                                        <p:cTn id="28" dur="500" fill="hold"/>
                                        <p:tgtEl>
                                          <p:spTgt spid="251929"/>
                                        </p:tgtEl>
                                        <p:attrNameLst>
                                          <p:attrName>ppt_x</p:attrName>
                                        </p:attrNameLst>
                                      </p:cBhvr>
                                      <p:tavLst>
                                        <p:tav tm="0">
                                          <p:val>
                                            <p:strVal val="#ppt_x-#ppt_w/2"/>
                                          </p:val>
                                        </p:tav>
                                        <p:tav tm="100000">
                                          <p:val>
                                            <p:strVal val="#ppt_x"/>
                                          </p:val>
                                        </p:tav>
                                      </p:tavLst>
                                    </p:anim>
                                    <p:anim calcmode="lin" valueType="num">
                                      <p:cBhvr>
                                        <p:cTn id="29" dur="500" fill="hold"/>
                                        <p:tgtEl>
                                          <p:spTgt spid="251929"/>
                                        </p:tgtEl>
                                        <p:attrNameLst>
                                          <p:attrName>ppt_y</p:attrName>
                                        </p:attrNameLst>
                                      </p:cBhvr>
                                      <p:tavLst>
                                        <p:tav tm="0">
                                          <p:val>
                                            <p:strVal val="#ppt_y"/>
                                          </p:val>
                                        </p:tav>
                                        <p:tav tm="100000">
                                          <p:val>
                                            <p:strVal val="#ppt_y"/>
                                          </p:val>
                                        </p:tav>
                                      </p:tavLst>
                                    </p:anim>
                                    <p:anim calcmode="lin" valueType="num">
                                      <p:cBhvr>
                                        <p:cTn id="30" dur="500" fill="hold"/>
                                        <p:tgtEl>
                                          <p:spTgt spid="251929"/>
                                        </p:tgtEl>
                                        <p:attrNameLst>
                                          <p:attrName>ppt_w</p:attrName>
                                        </p:attrNameLst>
                                      </p:cBhvr>
                                      <p:tavLst>
                                        <p:tav tm="0">
                                          <p:val>
                                            <p:fltVal val="0"/>
                                          </p:val>
                                        </p:tav>
                                        <p:tav tm="100000">
                                          <p:val>
                                            <p:strVal val="#ppt_w"/>
                                          </p:val>
                                        </p:tav>
                                      </p:tavLst>
                                    </p:anim>
                                    <p:anim calcmode="lin" valueType="num">
                                      <p:cBhvr>
                                        <p:cTn id="31" dur="500" fill="hold"/>
                                        <p:tgtEl>
                                          <p:spTgt spid="251929"/>
                                        </p:tgtEl>
                                        <p:attrNameLst>
                                          <p:attrName>ppt_h</p:attrName>
                                        </p:attrNameLst>
                                      </p:cBhvr>
                                      <p:tavLst>
                                        <p:tav tm="0">
                                          <p:val>
                                            <p:strVal val="#ppt_h"/>
                                          </p:val>
                                        </p:tav>
                                        <p:tav tm="100000">
                                          <p:val>
                                            <p:strVal val="#ppt_h"/>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17" presetClass="entr" presetSubtype="8" fill="hold" nodeType="clickEffect">
                                  <p:stCondLst>
                                    <p:cond delay="0"/>
                                  </p:stCondLst>
                                  <p:childTnLst>
                                    <p:set>
                                      <p:cBhvr>
                                        <p:cTn id="35" dur="1" fill="hold">
                                          <p:stCondLst>
                                            <p:cond delay="0"/>
                                          </p:stCondLst>
                                        </p:cTn>
                                        <p:tgtEl>
                                          <p:spTgt spid="251931"/>
                                        </p:tgtEl>
                                        <p:attrNameLst>
                                          <p:attrName>style.visibility</p:attrName>
                                        </p:attrNameLst>
                                      </p:cBhvr>
                                      <p:to>
                                        <p:strVal val="visible"/>
                                      </p:to>
                                    </p:set>
                                    <p:anim calcmode="lin" valueType="num">
                                      <p:cBhvr>
                                        <p:cTn id="36" dur="500" fill="hold"/>
                                        <p:tgtEl>
                                          <p:spTgt spid="251931"/>
                                        </p:tgtEl>
                                        <p:attrNameLst>
                                          <p:attrName>ppt_x</p:attrName>
                                        </p:attrNameLst>
                                      </p:cBhvr>
                                      <p:tavLst>
                                        <p:tav tm="0">
                                          <p:val>
                                            <p:strVal val="#ppt_x-#ppt_w/2"/>
                                          </p:val>
                                        </p:tav>
                                        <p:tav tm="100000">
                                          <p:val>
                                            <p:strVal val="#ppt_x"/>
                                          </p:val>
                                        </p:tav>
                                      </p:tavLst>
                                    </p:anim>
                                    <p:anim calcmode="lin" valueType="num">
                                      <p:cBhvr>
                                        <p:cTn id="37" dur="500" fill="hold"/>
                                        <p:tgtEl>
                                          <p:spTgt spid="251931"/>
                                        </p:tgtEl>
                                        <p:attrNameLst>
                                          <p:attrName>ppt_y</p:attrName>
                                        </p:attrNameLst>
                                      </p:cBhvr>
                                      <p:tavLst>
                                        <p:tav tm="0">
                                          <p:val>
                                            <p:strVal val="#ppt_y"/>
                                          </p:val>
                                        </p:tav>
                                        <p:tav tm="100000">
                                          <p:val>
                                            <p:strVal val="#ppt_y"/>
                                          </p:val>
                                        </p:tav>
                                      </p:tavLst>
                                    </p:anim>
                                    <p:anim calcmode="lin" valueType="num">
                                      <p:cBhvr>
                                        <p:cTn id="38" dur="500" fill="hold"/>
                                        <p:tgtEl>
                                          <p:spTgt spid="251931"/>
                                        </p:tgtEl>
                                        <p:attrNameLst>
                                          <p:attrName>ppt_w</p:attrName>
                                        </p:attrNameLst>
                                      </p:cBhvr>
                                      <p:tavLst>
                                        <p:tav tm="0">
                                          <p:val>
                                            <p:fltVal val="0"/>
                                          </p:val>
                                        </p:tav>
                                        <p:tav tm="100000">
                                          <p:val>
                                            <p:strVal val="#ppt_w"/>
                                          </p:val>
                                        </p:tav>
                                      </p:tavLst>
                                    </p:anim>
                                    <p:anim calcmode="lin" valueType="num">
                                      <p:cBhvr>
                                        <p:cTn id="39" dur="500" fill="hold"/>
                                        <p:tgtEl>
                                          <p:spTgt spid="25193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标题 222226">
            <a:extLst>
              <a:ext uri="{FF2B5EF4-FFF2-40B4-BE49-F238E27FC236}">
                <a16:creationId xmlns:a16="http://schemas.microsoft.com/office/drawing/2014/main" id="{AB63AC92-D813-4510-AB1B-24B8C6E5B691}"/>
              </a:ext>
            </a:extLst>
          </p:cNvPr>
          <p:cNvSpPr>
            <a:spLocks noGrp="1" noChangeArrowheads="1"/>
          </p:cNvSpPr>
          <p:nvPr>
            <p:ph type="title"/>
          </p:nvPr>
        </p:nvSpPr>
        <p:spPr/>
        <p:txBody>
          <a:bodyPr/>
          <a:lstStyle/>
          <a:p>
            <a:pPr eaLnBrk="1" hangingPunct="1"/>
            <a:r>
              <a:rPr lang="en-US" altLang="zh-CN"/>
              <a:t>4.3  </a:t>
            </a:r>
            <a:r>
              <a:rPr lang="zh-CN" altLang="en-US"/>
              <a:t>循环程序设计</a:t>
            </a:r>
          </a:p>
        </p:txBody>
      </p:sp>
      <p:sp>
        <p:nvSpPr>
          <p:cNvPr id="30723" name="文本占位符 222227">
            <a:extLst>
              <a:ext uri="{FF2B5EF4-FFF2-40B4-BE49-F238E27FC236}">
                <a16:creationId xmlns:a16="http://schemas.microsoft.com/office/drawing/2014/main" id="{C929BAEA-6289-41A4-AAAA-84340283016B}"/>
              </a:ext>
            </a:extLst>
          </p:cNvPr>
          <p:cNvSpPr>
            <a:spLocks noGrp="1" noChangeArrowheads="1"/>
          </p:cNvSpPr>
          <p:nvPr>
            <p:ph type="body" idx="1"/>
          </p:nvPr>
        </p:nvSpPr>
        <p:spPr>
          <a:xfrm>
            <a:off x="827088" y="908050"/>
            <a:ext cx="7391400" cy="2667000"/>
          </a:xfrm>
        </p:spPr>
        <p:txBody>
          <a:bodyPr/>
          <a:lstStyle/>
          <a:p>
            <a:pPr eaLnBrk="1" hangingPunct="1"/>
            <a:r>
              <a:rPr lang="zh-CN" altLang="en-US" sz="3200"/>
              <a:t>循环结构一般是根据某一条件判断为真或假来确定是否重复执行循环体</a:t>
            </a:r>
          </a:p>
          <a:p>
            <a:pPr eaLnBrk="1" hangingPunct="1"/>
            <a:r>
              <a:rPr lang="zh-CN" altLang="en-US" sz="3200"/>
              <a:t>循环指令和转移指令可以实现循环控制；还可以采用</a:t>
            </a:r>
            <a:r>
              <a:rPr lang="en-US" altLang="zh-CN" sz="3200"/>
              <a:t>MASM 6.x</a:t>
            </a:r>
            <a:r>
              <a:rPr lang="zh-CN" altLang="en-US" sz="3200"/>
              <a:t>提供的循环控制伪指令实现</a:t>
            </a:r>
          </a:p>
        </p:txBody>
      </p:sp>
      <p:pic>
        <p:nvPicPr>
          <p:cNvPr id="30724" name="图片 222212" descr="1106">
            <a:extLst>
              <a:ext uri="{FF2B5EF4-FFF2-40B4-BE49-F238E27FC236}">
                <a16:creationId xmlns:a16="http://schemas.microsoft.com/office/drawing/2014/main" id="{D755EC75-AAC7-442D-8D28-03CE8E80D9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4394200"/>
            <a:ext cx="482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5" name="文本框 222213">
            <a:extLst>
              <a:ext uri="{FF2B5EF4-FFF2-40B4-BE49-F238E27FC236}">
                <a16:creationId xmlns:a16="http://schemas.microsoft.com/office/drawing/2014/main" id="{1078EA36-F42C-4A67-A890-47F3E80DC0FE}"/>
              </a:ext>
            </a:extLst>
          </p:cNvPr>
          <p:cNvSpPr txBox="1">
            <a:spLocks noChangeArrowheads="1"/>
          </p:cNvSpPr>
          <p:nvPr/>
        </p:nvSpPr>
        <p:spPr bwMode="auto">
          <a:xfrm>
            <a:off x="2286000" y="4394200"/>
            <a:ext cx="4114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a:solidFill>
                  <a:schemeClr val="tx2"/>
                </a:solidFill>
                <a:latin typeface="隶书" panose="02010509060101010101" pitchFamily="49" charset="-122"/>
                <a:ea typeface="隶书" panose="02010509060101010101" pitchFamily="49" charset="-122"/>
              </a:rPr>
              <a:t>循环指令</a:t>
            </a:r>
            <a:r>
              <a:rPr lang="en-US" altLang="zh-CN" sz="2800">
                <a:solidFill>
                  <a:schemeClr val="tx2"/>
                </a:solidFill>
                <a:latin typeface="隶书" panose="02010509060101010101" pitchFamily="49" charset="-122"/>
                <a:ea typeface="隶书" panose="02010509060101010101" pitchFamily="49" charset="-122"/>
              </a:rPr>
              <a:t>LOOPE</a:t>
            </a:r>
            <a:r>
              <a:rPr lang="zh-CN" altLang="en-US" sz="2800">
                <a:solidFill>
                  <a:schemeClr val="tx2"/>
                </a:solidFill>
                <a:latin typeface="隶书" panose="02010509060101010101" pitchFamily="49" charset="-122"/>
                <a:ea typeface="隶书" panose="02010509060101010101" pitchFamily="49" charset="-122"/>
              </a:rPr>
              <a:t>：例</a:t>
            </a:r>
            <a:r>
              <a:rPr lang="en-US" altLang="zh-CN" sz="2800">
                <a:solidFill>
                  <a:schemeClr val="tx2"/>
                </a:solidFill>
                <a:latin typeface="隶书" panose="02010509060101010101" pitchFamily="49" charset="-122"/>
                <a:ea typeface="隶书" panose="02010509060101010101" pitchFamily="49" charset="-122"/>
              </a:rPr>
              <a:t>4.6</a:t>
            </a:r>
          </a:p>
        </p:txBody>
      </p:sp>
      <p:pic>
        <p:nvPicPr>
          <p:cNvPr id="30726" name="图片 222214" descr="1105">
            <a:extLst>
              <a:ext uri="{FF2B5EF4-FFF2-40B4-BE49-F238E27FC236}">
                <a16:creationId xmlns:a16="http://schemas.microsoft.com/office/drawing/2014/main" id="{CEC98AB0-CD23-4E6E-9449-BD3DD5C257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50038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7" name="文本框 222215">
            <a:extLst>
              <a:ext uri="{FF2B5EF4-FFF2-40B4-BE49-F238E27FC236}">
                <a16:creationId xmlns:a16="http://schemas.microsoft.com/office/drawing/2014/main" id="{A21AF8C5-DFCE-4B09-928A-0CFFAE6EAD3A}"/>
              </a:ext>
            </a:extLst>
          </p:cNvPr>
          <p:cNvSpPr txBox="1">
            <a:spLocks noChangeArrowheads="1"/>
          </p:cNvSpPr>
          <p:nvPr/>
        </p:nvSpPr>
        <p:spPr bwMode="auto">
          <a:xfrm>
            <a:off x="3200400" y="4927600"/>
            <a:ext cx="3581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a:solidFill>
                  <a:schemeClr val="tx2"/>
                </a:solidFill>
                <a:latin typeface="隶书" panose="02010509060101010101" pitchFamily="49" charset="-122"/>
                <a:ea typeface="隶书" panose="02010509060101010101" pitchFamily="49" charset="-122"/>
              </a:rPr>
              <a:t>转移指令：例</a:t>
            </a:r>
            <a:r>
              <a:rPr lang="en-US" altLang="zh-CN" sz="2800">
                <a:solidFill>
                  <a:schemeClr val="tx2"/>
                </a:solidFill>
                <a:latin typeface="隶书" panose="02010509060101010101" pitchFamily="49" charset="-122"/>
                <a:ea typeface="隶书" panose="02010509060101010101" pitchFamily="49" charset="-122"/>
              </a:rPr>
              <a:t>4.7</a:t>
            </a:r>
          </a:p>
        </p:txBody>
      </p:sp>
      <p:pic>
        <p:nvPicPr>
          <p:cNvPr id="30728" name="图片 222216" descr="1126">
            <a:extLst>
              <a:ext uri="{FF2B5EF4-FFF2-40B4-BE49-F238E27FC236}">
                <a16:creationId xmlns:a16="http://schemas.microsoft.com/office/drawing/2014/main" id="{1B705B14-EFAC-4283-BA91-E89C92CE3B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5537200"/>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9" name="文本框 222217">
            <a:extLst>
              <a:ext uri="{FF2B5EF4-FFF2-40B4-BE49-F238E27FC236}">
                <a16:creationId xmlns:a16="http://schemas.microsoft.com/office/drawing/2014/main" id="{B4A8D520-7E6B-41C3-A44A-8DC71E1A8724}"/>
              </a:ext>
            </a:extLst>
          </p:cNvPr>
          <p:cNvSpPr txBox="1">
            <a:spLocks noChangeArrowheads="1"/>
          </p:cNvSpPr>
          <p:nvPr/>
        </p:nvSpPr>
        <p:spPr bwMode="auto">
          <a:xfrm>
            <a:off x="4038600" y="5537200"/>
            <a:ext cx="3581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a:solidFill>
                  <a:schemeClr val="tx2"/>
                </a:solidFill>
                <a:latin typeface="隶书" panose="02010509060101010101" pitchFamily="49" charset="-122"/>
                <a:ea typeface="隶书" panose="02010509060101010101" pitchFamily="49" charset="-122"/>
              </a:rPr>
              <a:t>多重循环：例</a:t>
            </a:r>
            <a:r>
              <a:rPr lang="en-US" altLang="zh-CN" sz="2800">
                <a:solidFill>
                  <a:schemeClr val="tx2"/>
                </a:solidFill>
                <a:latin typeface="隶书" panose="02010509060101010101" pitchFamily="49" charset="-122"/>
                <a:ea typeface="隶书" panose="02010509060101010101" pitchFamily="49" charset="-122"/>
              </a:rPr>
              <a:t>4.8</a:t>
            </a:r>
            <a:r>
              <a:rPr lang="zh-CN" altLang="en-US" sz="2800">
                <a:solidFill>
                  <a:schemeClr val="tx2"/>
                </a:solidFill>
                <a:latin typeface="隶书" panose="02010509060101010101" pitchFamily="49" charset="-122"/>
                <a:ea typeface="隶书" panose="02010509060101010101" pitchFamily="49" charset="-122"/>
              </a:rPr>
              <a:t>等</a:t>
            </a:r>
          </a:p>
        </p:txBody>
      </p:sp>
      <p:sp>
        <p:nvSpPr>
          <p:cNvPr id="222219" name="直接连接符 222218">
            <a:extLst>
              <a:ext uri="{FF2B5EF4-FFF2-40B4-BE49-F238E27FC236}">
                <a16:creationId xmlns:a16="http://schemas.microsoft.com/office/drawing/2014/main" id="{1E0ACF38-B6A6-4193-92A9-4761198E76E6}"/>
              </a:ext>
            </a:extLst>
          </p:cNvPr>
          <p:cNvSpPr>
            <a:spLocks noChangeShapeType="1"/>
          </p:cNvSpPr>
          <p:nvPr/>
        </p:nvSpPr>
        <p:spPr bwMode="auto">
          <a:xfrm>
            <a:off x="8096250" y="3937000"/>
            <a:ext cx="0" cy="1447800"/>
          </a:xfrm>
          <a:prstGeom prst="line">
            <a:avLst/>
          </a:prstGeom>
          <a:noFill/>
          <a:ln w="76200" cmpd="tri">
            <a:solidFill>
              <a:srgbClr val="0FCF05"/>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31" name="文本框 222219">
            <a:extLst>
              <a:ext uri="{FF2B5EF4-FFF2-40B4-BE49-F238E27FC236}">
                <a16:creationId xmlns:a16="http://schemas.microsoft.com/office/drawing/2014/main" id="{D8C72A2A-618B-4DDD-9DBE-361D2D62E351}"/>
              </a:ext>
            </a:extLst>
          </p:cNvPr>
          <p:cNvSpPr txBox="1">
            <a:spLocks noChangeArrowheads="1"/>
          </p:cNvSpPr>
          <p:nvPr/>
        </p:nvSpPr>
        <p:spPr bwMode="auto">
          <a:xfrm>
            <a:off x="1295400" y="3860800"/>
            <a:ext cx="4495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a:solidFill>
                  <a:schemeClr val="tx2"/>
                </a:solidFill>
                <a:latin typeface="隶书" panose="02010509060101010101" pitchFamily="49" charset="-122"/>
                <a:ea typeface="隶书" panose="02010509060101010101" pitchFamily="49" charset="-122"/>
              </a:rPr>
              <a:t>循环指令</a:t>
            </a:r>
            <a:r>
              <a:rPr lang="en-US" altLang="zh-CN" sz="2800">
                <a:solidFill>
                  <a:schemeClr val="tx2"/>
                </a:solidFill>
                <a:latin typeface="隶书" panose="02010509060101010101" pitchFamily="49" charset="-122"/>
                <a:ea typeface="隶书" panose="02010509060101010101" pitchFamily="49" charset="-122"/>
              </a:rPr>
              <a:t>LOOP</a:t>
            </a:r>
            <a:r>
              <a:rPr lang="zh-CN" altLang="en-US" sz="2800">
                <a:solidFill>
                  <a:schemeClr val="tx2"/>
                </a:solidFill>
                <a:latin typeface="隶书" panose="02010509060101010101" pitchFamily="49" charset="-122"/>
                <a:ea typeface="隶书" panose="02010509060101010101" pitchFamily="49" charset="-122"/>
              </a:rPr>
              <a:t>：例</a:t>
            </a:r>
            <a:r>
              <a:rPr lang="en-US" altLang="zh-CN" sz="2800">
                <a:solidFill>
                  <a:schemeClr val="tx2"/>
                </a:solidFill>
                <a:latin typeface="隶书" panose="02010509060101010101" pitchFamily="49" charset="-122"/>
                <a:ea typeface="隶书" panose="02010509060101010101" pitchFamily="49" charset="-122"/>
              </a:rPr>
              <a:t>4.5</a:t>
            </a:r>
            <a:r>
              <a:rPr lang="zh-CN" altLang="en-US" sz="2800">
                <a:solidFill>
                  <a:schemeClr val="tx2"/>
                </a:solidFill>
                <a:latin typeface="隶书" panose="02010509060101010101" pitchFamily="49" charset="-122"/>
                <a:ea typeface="隶书" panose="02010509060101010101" pitchFamily="49" charset="-122"/>
              </a:rPr>
              <a:t>等</a:t>
            </a:r>
          </a:p>
        </p:txBody>
      </p:sp>
      <p:pic>
        <p:nvPicPr>
          <p:cNvPr id="30732" name="图片 222220" descr="1119">
            <a:extLst>
              <a:ext uri="{FF2B5EF4-FFF2-40B4-BE49-F238E27FC236}">
                <a16:creationId xmlns:a16="http://schemas.microsoft.com/office/drawing/2014/main" id="{6D0CBEBF-BFF3-4D83-A289-4CBF03672FA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3860800"/>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22222" name="组合 222221">
            <a:extLst>
              <a:ext uri="{FF2B5EF4-FFF2-40B4-BE49-F238E27FC236}">
                <a16:creationId xmlns:a16="http://schemas.microsoft.com/office/drawing/2014/main" id="{ACB5E98C-8AF5-4C12-83BF-F9F5AA595572}"/>
              </a:ext>
            </a:extLst>
          </p:cNvPr>
          <p:cNvGrpSpPr>
            <a:grpSpLocks/>
          </p:cNvGrpSpPr>
          <p:nvPr/>
        </p:nvGrpSpPr>
        <p:grpSpPr bwMode="auto">
          <a:xfrm>
            <a:off x="7391400" y="3937000"/>
            <a:ext cx="685800" cy="1447800"/>
            <a:chOff x="4656" y="2688"/>
            <a:chExt cx="432" cy="912"/>
          </a:xfrm>
        </p:grpSpPr>
        <p:sp>
          <p:nvSpPr>
            <p:cNvPr id="30735" name="直接连接符 222222">
              <a:extLst>
                <a:ext uri="{FF2B5EF4-FFF2-40B4-BE49-F238E27FC236}">
                  <a16:creationId xmlns:a16="http://schemas.microsoft.com/office/drawing/2014/main" id="{FB518178-B520-48C4-BDAD-7424B4D9E2BE}"/>
                </a:ext>
              </a:extLst>
            </p:cNvPr>
            <p:cNvSpPr>
              <a:spLocks noChangeShapeType="1"/>
            </p:cNvSpPr>
            <p:nvPr/>
          </p:nvSpPr>
          <p:spPr bwMode="auto">
            <a:xfrm flipH="1">
              <a:off x="4656" y="3600"/>
              <a:ext cx="43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6" name="直接连接符 222223">
              <a:extLst>
                <a:ext uri="{FF2B5EF4-FFF2-40B4-BE49-F238E27FC236}">
                  <a16:creationId xmlns:a16="http://schemas.microsoft.com/office/drawing/2014/main" id="{8D70192F-9C5F-42F2-B47A-3DE58C35AB7C}"/>
                </a:ext>
              </a:extLst>
            </p:cNvPr>
            <p:cNvSpPr>
              <a:spLocks noChangeShapeType="1"/>
            </p:cNvSpPr>
            <p:nvPr/>
          </p:nvSpPr>
          <p:spPr bwMode="auto">
            <a:xfrm flipV="1">
              <a:off x="4656" y="2688"/>
              <a:ext cx="0" cy="91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7" name="直接连接符 222224">
              <a:extLst>
                <a:ext uri="{FF2B5EF4-FFF2-40B4-BE49-F238E27FC236}">
                  <a16:creationId xmlns:a16="http://schemas.microsoft.com/office/drawing/2014/main" id="{A1A7663D-D027-4D03-966D-391623585498}"/>
                </a:ext>
              </a:extLst>
            </p:cNvPr>
            <p:cNvSpPr>
              <a:spLocks noChangeShapeType="1"/>
            </p:cNvSpPr>
            <p:nvPr/>
          </p:nvSpPr>
          <p:spPr bwMode="auto">
            <a:xfrm>
              <a:off x="4656" y="2688"/>
              <a:ext cx="384"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22226" name="直接连接符 222225">
            <a:extLst>
              <a:ext uri="{FF2B5EF4-FFF2-40B4-BE49-F238E27FC236}">
                <a16:creationId xmlns:a16="http://schemas.microsoft.com/office/drawing/2014/main" id="{D7658F05-39F1-4167-94D6-FE413151A331}"/>
              </a:ext>
            </a:extLst>
          </p:cNvPr>
          <p:cNvSpPr>
            <a:spLocks noChangeShapeType="1"/>
          </p:cNvSpPr>
          <p:nvPr/>
        </p:nvSpPr>
        <p:spPr bwMode="auto">
          <a:xfrm>
            <a:off x="8096250" y="5422900"/>
            <a:ext cx="0" cy="647700"/>
          </a:xfrm>
          <a:prstGeom prst="line">
            <a:avLst/>
          </a:prstGeom>
          <a:noFill/>
          <a:ln w="57150">
            <a:solidFill>
              <a:srgbClr val="0FCF05"/>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nodeType="afterEffect">
                                  <p:stCondLst>
                                    <p:cond delay="0"/>
                                  </p:stCondLst>
                                  <p:childTnLst>
                                    <p:set>
                                      <p:cBhvr>
                                        <p:cTn id="6" dur="1" fill="hold">
                                          <p:stCondLst>
                                            <p:cond delay="0"/>
                                          </p:stCondLst>
                                        </p:cTn>
                                        <p:tgtEl>
                                          <p:spTgt spid="222219"/>
                                        </p:tgtEl>
                                        <p:attrNameLst>
                                          <p:attrName>style.visibility</p:attrName>
                                        </p:attrNameLst>
                                      </p:cBhvr>
                                      <p:to>
                                        <p:strVal val="visible"/>
                                      </p:to>
                                    </p:set>
                                    <p:animEffect transition="in" filter="slide(fromTop)">
                                      <p:cBhvr>
                                        <p:cTn id="7" dur="500"/>
                                        <p:tgtEl>
                                          <p:spTgt spid="222219"/>
                                        </p:tgtEl>
                                      </p:cBhvr>
                                    </p:animEffect>
                                  </p:childTnLst>
                                </p:cTn>
                              </p:par>
                            </p:childTnLst>
                          </p:cTn>
                        </p:par>
                        <p:par>
                          <p:cTn id="8" fill="hold" nodeType="afterGroup">
                            <p:stCondLst>
                              <p:cond delay="500"/>
                            </p:stCondLst>
                            <p:childTnLst>
                              <p:par>
                                <p:cTn id="9" presetID="17" presetClass="entr" presetSubtype="4" fill="hold" nodeType="afterEffect">
                                  <p:stCondLst>
                                    <p:cond delay="0"/>
                                  </p:stCondLst>
                                  <p:childTnLst>
                                    <p:set>
                                      <p:cBhvr>
                                        <p:cTn id="10" dur="1" fill="hold">
                                          <p:stCondLst>
                                            <p:cond delay="0"/>
                                          </p:stCondLst>
                                        </p:cTn>
                                        <p:tgtEl>
                                          <p:spTgt spid="222222"/>
                                        </p:tgtEl>
                                        <p:attrNameLst>
                                          <p:attrName>style.visibility</p:attrName>
                                        </p:attrNameLst>
                                      </p:cBhvr>
                                      <p:to>
                                        <p:strVal val="visible"/>
                                      </p:to>
                                    </p:set>
                                    <p:anim calcmode="lin" valueType="num">
                                      <p:cBhvr>
                                        <p:cTn id="11" dur="500" fill="hold"/>
                                        <p:tgtEl>
                                          <p:spTgt spid="222222"/>
                                        </p:tgtEl>
                                        <p:attrNameLst>
                                          <p:attrName>ppt_x</p:attrName>
                                        </p:attrNameLst>
                                      </p:cBhvr>
                                      <p:tavLst>
                                        <p:tav tm="0">
                                          <p:val>
                                            <p:strVal val="#ppt_x"/>
                                          </p:val>
                                        </p:tav>
                                        <p:tav tm="100000">
                                          <p:val>
                                            <p:strVal val="#ppt_x"/>
                                          </p:val>
                                        </p:tav>
                                      </p:tavLst>
                                    </p:anim>
                                    <p:anim calcmode="lin" valueType="num">
                                      <p:cBhvr>
                                        <p:cTn id="12" dur="500" fill="hold"/>
                                        <p:tgtEl>
                                          <p:spTgt spid="222222"/>
                                        </p:tgtEl>
                                        <p:attrNameLst>
                                          <p:attrName>ppt_y</p:attrName>
                                        </p:attrNameLst>
                                      </p:cBhvr>
                                      <p:tavLst>
                                        <p:tav tm="0">
                                          <p:val>
                                            <p:strVal val="#ppt_y+#ppt_h/2"/>
                                          </p:val>
                                        </p:tav>
                                        <p:tav tm="100000">
                                          <p:val>
                                            <p:strVal val="#ppt_y"/>
                                          </p:val>
                                        </p:tav>
                                      </p:tavLst>
                                    </p:anim>
                                    <p:anim calcmode="lin" valueType="num">
                                      <p:cBhvr>
                                        <p:cTn id="13" dur="500" fill="hold"/>
                                        <p:tgtEl>
                                          <p:spTgt spid="222222"/>
                                        </p:tgtEl>
                                        <p:attrNameLst>
                                          <p:attrName>ppt_w</p:attrName>
                                        </p:attrNameLst>
                                      </p:cBhvr>
                                      <p:tavLst>
                                        <p:tav tm="0">
                                          <p:val>
                                            <p:strVal val="#ppt_w"/>
                                          </p:val>
                                        </p:tav>
                                        <p:tav tm="100000">
                                          <p:val>
                                            <p:strVal val="#ppt_w"/>
                                          </p:val>
                                        </p:tav>
                                      </p:tavLst>
                                    </p:anim>
                                    <p:anim calcmode="lin" valueType="num">
                                      <p:cBhvr>
                                        <p:cTn id="14" dur="500" fill="hold"/>
                                        <p:tgtEl>
                                          <p:spTgt spid="222222"/>
                                        </p:tgtEl>
                                        <p:attrNameLst>
                                          <p:attrName>ppt_h</p:attrName>
                                        </p:attrNameLst>
                                      </p:cBhvr>
                                      <p:tavLst>
                                        <p:tav tm="0">
                                          <p:val>
                                            <p:fltVal val="0"/>
                                          </p:val>
                                        </p:tav>
                                        <p:tav tm="100000">
                                          <p:val>
                                            <p:strVal val="#ppt_h"/>
                                          </p:val>
                                        </p:tav>
                                      </p:tavLst>
                                    </p:anim>
                                  </p:childTnLst>
                                </p:cTn>
                              </p:par>
                            </p:childTnLst>
                          </p:cTn>
                        </p:par>
                        <p:par>
                          <p:cTn id="15" fill="hold" nodeType="afterGroup">
                            <p:stCondLst>
                              <p:cond delay="1000"/>
                            </p:stCondLst>
                            <p:childTnLst>
                              <p:par>
                                <p:cTn id="16" presetID="7" presetClass="entr" presetSubtype="1" fill="hold" nodeType="afterEffect">
                                  <p:stCondLst>
                                    <p:cond delay="0"/>
                                  </p:stCondLst>
                                  <p:childTnLst>
                                    <p:set>
                                      <p:cBhvr>
                                        <p:cTn id="17" dur="1" fill="hold">
                                          <p:stCondLst>
                                            <p:cond delay="0"/>
                                          </p:stCondLst>
                                        </p:cTn>
                                        <p:tgtEl>
                                          <p:spTgt spid="222226"/>
                                        </p:tgtEl>
                                        <p:attrNameLst>
                                          <p:attrName>style.visibility</p:attrName>
                                        </p:attrNameLst>
                                      </p:cBhvr>
                                      <p:to>
                                        <p:strVal val="visible"/>
                                      </p:to>
                                    </p:set>
                                    <p:anim calcmode="lin" valueType="num">
                                      <p:cBhvr additive="base">
                                        <p:cTn id="18" dur="5000" fill="hold"/>
                                        <p:tgtEl>
                                          <p:spTgt spid="222226"/>
                                        </p:tgtEl>
                                        <p:attrNameLst>
                                          <p:attrName>ppt_x</p:attrName>
                                        </p:attrNameLst>
                                      </p:cBhvr>
                                      <p:tavLst>
                                        <p:tav tm="0">
                                          <p:val>
                                            <p:strVal val="#ppt_x"/>
                                          </p:val>
                                        </p:tav>
                                        <p:tav tm="100000">
                                          <p:val>
                                            <p:strVal val="#ppt_x"/>
                                          </p:val>
                                        </p:tav>
                                      </p:tavLst>
                                    </p:anim>
                                    <p:anim calcmode="lin" valueType="num">
                                      <p:cBhvr additive="base">
                                        <p:cTn id="19" dur="5000" fill="hold"/>
                                        <p:tgtEl>
                                          <p:spTgt spid="22222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252929">
            <a:extLst>
              <a:ext uri="{FF2B5EF4-FFF2-40B4-BE49-F238E27FC236}">
                <a16:creationId xmlns:a16="http://schemas.microsoft.com/office/drawing/2014/main" id="{497B3402-CEBE-486B-8ABE-038700CBDCD3}"/>
              </a:ext>
            </a:extLst>
          </p:cNvPr>
          <p:cNvSpPr>
            <a:spLocks noGrp="1" noChangeArrowheads="1"/>
          </p:cNvSpPr>
          <p:nvPr>
            <p:ph type="title"/>
          </p:nvPr>
        </p:nvSpPr>
        <p:spPr/>
        <p:txBody>
          <a:bodyPr/>
          <a:lstStyle/>
          <a:p>
            <a:pPr eaLnBrk="1" hangingPunct="1"/>
            <a:r>
              <a:rPr lang="zh-CN" altLang="en-US"/>
              <a:t>循环结构</a:t>
            </a:r>
          </a:p>
        </p:txBody>
      </p:sp>
      <p:grpSp>
        <p:nvGrpSpPr>
          <p:cNvPr id="31747" name="组合 252981">
            <a:extLst>
              <a:ext uri="{FF2B5EF4-FFF2-40B4-BE49-F238E27FC236}">
                <a16:creationId xmlns:a16="http://schemas.microsoft.com/office/drawing/2014/main" id="{F7F1046A-3F39-4085-B0C3-1F0B9C429D32}"/>
              </a:ext>
            </a:extLst>
          </p:cNvPr>
          <p:cNvGrpSpPr>
            <a:grpSpLocks/>
          </p:cNvGrpSpPr>
          <p:nvPr/>
        </p:nvGrpSpPr>
        <p:grpSpPr bwMode="auto">
          <a:xfrm>
            <a:off x="2187575" y="1052513"/>
            <a:ext cx="5573713" cy="5199062"/>
            <a:chOff x="816" y="864"/>
            <a:chExt cx="3511" cy="3275"/>
          </a:xfrm>
        </p:grpSpPr>
        <p:sp>
          <p:nvSpPr>
            <p:cNvPr id="31748" name="矩形 252932">
              <a:extLst>
                <a:ext uri="{FF2B5EF4-FFF2-40B4-BE49-F238E27FC236}">
                  <a16:creationId xmlns:a16="http://schemas.microsoft.com/office/drawing/2014/main" id="{5574D0BF-F387-46FB-BE66-7138C8DB2565}"/>
                </a:ext>
              </a:extLst>
            </p:cNvPr>
            <p:cNvSpPr>
              <a:spLocks noChangeArrowheads="1"/>
            </p:cNvSpPr>
            <p:nvPr/>
          </p:nvSpPr>
          <p:spPr bwMode="auto">
            <a:xfrm>
              <a:off x="1421" y="960"/>
              <a:ext cx="669" cy="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749" name="矩形 252933">
              <a:extLst>
                <a:ext uri="{FF2B5EF4-FFF2-40B4-BE49-F238E27FC236}">
                  <a16:creationId xmlns:a16="http://schemas.microsoft.com/office/drawing/2014/main" id="{BCB85450-FD22-4BA0-95E6-AB3EF1AB5D00}"/>
                </a:ext>
              </a:extLst>
            </p:cNvPr>
            <p:cNvSpPr>
              <a:spLocks noChangeArrowheads="1"/>
            </p:cNvSpPr>
            <p:nvPr/>
          </p:nvSpPr>
          <p:spPr bwMode="auto">
            <a:xfrm>
              <a:off x="1640" y="1040"/>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just"/>
              <a:r>
                <a:rPr lang="en-US" altLang="zh-CN">
                  <a:solidFill>
                    <a:srgbClr val="000000"/>
                  </a:solidFill>
                  <a:latin typeface="Times New Roman" panose="02020603050405020304" pitchFamily="18" charset="0"/>
                  <a:ea typeface="楷体_GB2312" pitchFamily="49" charset="-122"/>
                </a:rPr>
                <a:t>  </a:t>
              </a:r>
              <a:endParaRPr lang="en-US" altLang="zh-CN" b="1" i="1">
                <a:latin typeface="Times New Roman" panose="02020603050405020304" pitchFamily="18" charset="0"/>
                <a:ea typeface="楷体_GB2312" pitchFamily="49" charset="-122"/>
              </a:endParaRPr>
            </a:p>
          </p:txBody>
        </p:sp>
        <p:sp>
          <p:nvSpPr>
            <p:cNvPr id="31750" name="矩形 252934">
              <a:extLst>
                <a:ext uri="{FF2B5EF4-FFF2-40B4-BE49-F238E27FC236}">
                  <a16:creationId xmlns:a16="http://schemas.microsoft.com/office/drawing/2014/main" id="{634227F5-3171-4304-9CA0-03AC6036E0D2}"/>
                </a:ext>
              </a:extLst>
            </p:cNvPr>
            <p:cNvSpPr>
              <a:spLocks noChangeArrowheads="1"/>
            </p:cNvSpPr>
            <p:nvPr/>
          </p:nvSpPr>
          <p:spPr bwMode="auto">
            <a:xfrm>
              <a:off x="1421" y="3521"/>
              <a:ext cx="669"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751" name="矩形 252935">
              <a:extLst>
                <a:ext uri="{FF2B5EF4-FFF2-40B4-BE49-F238E27FC236}">
                  <a16:creationId xmlns:a16="http://schemas.microsoft.com/office/drawing/2014/main" id="{1B1EB1D4-55A4-4499-8049-2A9731AD4F9B}"/>
                </a:ext>
              </a:extLst>
            </p:cNvPr>
            <p:cNvSpPr>
              <a:spLocks noChangeArrowheads="1"/>
            </p:cNvSpPr>
            <p:nvPr/>
          </p:nvSpPr>
          <p:spPr bwMode="auto">
            <a:xfrm>
              <a:off x="1488" y="3888"/>
              <a:ext cx="38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just"/>
              <a:r>
                <a:rPr lang="zh-CN" altLang="en-US" b="1">
                  <a:solidFill>
                    <a:srgbClr val="000000"/>
                  </a:solidFill>
                  <a:latin typeface="宋体" panose="02010600030101010101" pitchFamily="2" charset="-122"/>
                </a:rPr>
                <a:t>结束</a:t>
              </a:r>
              <a:endParaRPr lang="zh-CN" altLang="en-US" b="1" i="1">
                <a:latin typeface="Times New Roman" panose="02020603050405020304" pitchFamily="18" charset="0"/>
                <a:ea typeface="楷体_GB2312" pitchFamily="49" charset="-122"/>
              </a:endParaRPr>
            </a:p>
          </p:txBody>
        </p:sp>
        <p:sp>
          <p:nvSpPr>
            <p:cNvPr id="31752" name="矩形 252936">
              <a:extLst>
                <a:ext uri="{FF2B5EF4-FFF2-40B4-BE49-F238E27FC236}">
                  <a16:creationId xmlns:a16="http://schemas.microsoft.com/office/drawing/2014/main" id="{CB20519D-987D-46FB-8548-AAA58138B33F}"/>
                </a:ext>
              </a:extLst>
            </p:cNvPr>
            <p:cNvSpPr>
              <a:spLocks noChangeArrowheads="1"/>
            </p:cNvSpPr>
            <p:nvPr/>
          </p:nvSpPr>
          <p:spPr bwMode="auto">
            <a:xfrm>
              <a:off x="1640" y="3599"/>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just"/>
              <a:r>
                <a:rPr lang="en-US" altLang="zh-CN">
                  <a:solidFill>
                    <a:srgbClr val="000000"/>
                  </a:solidFill>
                  <a:latin typeface="Times New Roman" panose="02020603050405020304" pitchFamily="18" charset="0"/>
                  <a:ea typeface="楷体_GB2312" pitchFamily="49" charset="-122"/>
                </a:rPr>
                <a:t>  </a:t>
              </a:r>
              <a:endParaRPr lang="en-US" altLang="zh-CN" b="1" i="1">
                <a:latin typeface="Times New Roman" panose="02020603050405020304" pitchFamily="18" charset="0"/>
                <a:ea typeface="楷体_GB2312" pitchFamily="49" charset="-122"/>
              </a:endParaRPr>
            </a:p>
          </p:txBody>
        </p:sp>
        <p:sp>
          <p:nvSpPr>
            <p:cNvPr id="31753" name="任意多边形 252938">
              <a:extLst>
                <a:ext uri="{FF2B5EF4-FFF2-40B4-BE49-F238E27FC236}">
                  <a16:creationId xmlns:a16="http://schemas.microsoft.com/office/drawing/2014/main" id="{6BBCC033-F41B-474B-896C-A7C221CB98E4}"/>
                </a:ext>
              </a:extLst>
            </p:cNvPr>
            <p:cNvSpPr>
              <a:spLocks noChangeArrowheads="1"/>
            </p:cNvSpPr>
            <p:nvPr/>
          </p:nvSpPr>
          <p:spPr bwMode="auto">
            <a:xfrm>
              <a:off x="1421" y="3874"/>
              <a:ext cx="519" cy="265"/>
            </a:xfrm>
            <a:custGeom>
              <a:avLst/>
              <a:gdLst>
                <a:gd name="T0" fmla="*/ 29 w 519"/>
                <a:gd name="T1" fmla="*/ 0 h 265"/>
                <a:gd name="T2" fmla="*/ 17 w 519"/>
                <a:gd name="T3" fmla="*/ 3 h 265"/>
                <a:gd name="T4" fmla="*/ 9 w 519"/>
                <a:gd name="T5" fmla="*/ 10 h 265"/>
                <a:gd name="T6" fmla="*/ 3 w 519"/>
                <a:gd name="T7" fmla="*/ 20 h 265"/>
                <a:gd name="T8" fmla="*/ 0 w 519"/>
                <a:gd name="T9" fmla="*/ 33 h 265"/>
                <a:gd name="T10" fmla="*/ 0 w 519"/>
                <a:gd name="T11" fmla="*/ 232 h 265"/>
                <a:gd name="T12" fmla="*/ 3 w 519"/>
                <a:gd name="T13" fmla="*/ 245 h 265"/>
                <a:gd name="T14" fmla="*/ 9 w 519"/>
                <a:gd name="T15" fmla="*/ 255 h 265"/>
                <a:gd name="T16" fmla="*/ 17 w 519"/>
                <a:gd name="T17" fmla="*/ 262 h 265"/>
                <a:gd name="T18" fmla="*/ 29 w 519"/>
                <a:gd name="T19" fmla="*/ 265 h 265"/>
                <a:gd name="T20" fmla="*/ 489 w 519"/>
                <a:gd name="T21" fmla="*/ 265 h 265"/>
                <a:gd name="T22" fmla="*/ 501 w 519"/>
                <a:gd name="T23" fmla="*/ 262 h 265"/>
                <a:gd name="T24" fmla="*/ 510 w 519"/>
                <a:gd name="T25" fmla="*/ 255 h 265"/>
                <a:gd name="T26" fmla="*/ 516 w 519"/>
                <a:gd name="T27" fmla="*/ 245 h 265"/>
                <a:gd name="T28" fmla="*/ 519 w 519"/>
                <a:gd name="T29" fmla="*/ 232 h 265"/>
                <a:gd name="T30" fmla="*/ 519 w 519"/>
                <a:gd name="T31" fmla="*/ 33 h 265"/>
                <a:gd name="T32" fmla="*/ 516 w 519"/>
                <a:gd name="T33" fmla="*/ 20 h 265"/>
                <a:gd name="T34" fmla="*/ 510 w 519"/>
                <a:gd name="T35" fmla="*/ 10 h 265"/>
                <a:gd name="T36" fmla="*/ 501 w 519"/>
                <a:gd name="T37" fmla="*/ 3 h 265"/>
                <a:gd name="T38" fmla="*/ 489 w 519"/>
                <a:gd name="T39" fmla="*/ 0 h 265"/>
                <a:gd name="T40" fmla="*/ 29 w 519"/>
                <a:gd name="T41" fmla="*/ 0 h 26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19" h="265">
                  <a:moveTo>
                    <a:pt x="29" y="0"/>
                  </a:moveTo>
                  <a:lnTo>
                    <a:pt x="17" y="3"/>
                  </a:lnTo>
                  <a:lnTo>
                    <a:pt x="9" y="10"/>
                  </a:lnTo>
                  <a:lnTo>
                    <a:pt x="3" y="20"/>
                  </a:lnTo>
                  <a:lnTo>
                    <a:pt x="0" y="33"/>
                  </a:lnTo>
                  <a:lnTo>
                    <a:pt x="0" y="232"/>
                  </a:lnTo>
                  <a:lnTo>
                    <a:pt x="3" y="245"/>
                  </a:lnTo>
                  <a:lnTo>
                    <a:pt x="9" y="255"/>
                  </a:lnTo>
                  <a:lnTo>
                    <a:pt x="17" y="262"/>
                  </a:lnTo>
                  <a:lnTo>
                    <a:pt x="29" y="265"/>
                  </a:lnTo>
                  <a:lnTo>
                    <a:pt x="489" y="265"/>
                  </a:lnTo>
                  <a:lnTo>
                    <a:pt x="501" y="262"/>
                  </a:lnTo>
                  <a:lnTo>
                    <a:pt x="510" y="255"/>
                  </a:lnTo>
                  <a:lnTo>
                    <a:pt x="516" y="245"/>
                  </a:lnTo>
                  <a:lnTo>
                    <a:pt x="519" y="232"/>
                  </a:lnTo>
                  <a:lnTo>
                    <a:pt x="519" y="33"/>
                  </a:lnTo>
                  <a:lnTo>
                    <a:pt x="516" y="20"/>
                  </a:lnTo>
                  <a:lnTo>
                    <a:pt x="510" y="10"/>
                  </a:lnTo>
                  <a:lnTo>
                    <a:pt x="501" y="3"/>
                  </a:lnTo>
                  <a:lnTo>
                    <a:pt x="489" y="0"/>
                  </a:lnTo>
                  <a:lnTo>
                    <a:pt x="29" y="0"/>
                  </a:lnTo>
                  <a:close/>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754" name="矩形 252941">
              <a:extLst>
                <a:ext uri="{FF2B5EF4-FFF2-40B4-BE49-F238E27FC236}">
                  <a16:creationId xmlns:a16="http://schemas.microsoft.com/office/drawing/2014/main" id="{67A58E03-A84F-42EE-BEE4-F2EB3E50E587}"/>
                </a:ext>
              </a:extLst>
            </p:cNvPr>
            <p:cNvSpPr>
              <a:spLocks noChangeArrowheads="1"/>
            </p:cNvSpPr>
            <p:nvPr/>
          </p:nvSpPr>
          <p:spPr bwMode="auto">
            <a:xfrm>
              <a:off x="1087" y="1607"/>
              <a:ext cx="1003" cy="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755" name="矩形 252942">
              <a:extLst>
                <a:ext uri="{FF2B5EF4-FFF2-40B4-BE49-F238E27FC236}">
                  <a16:creationId xmlns:a16="http://schemas.microsoft.com/office/drawing/2014/main" id="{32E394D8-00D6-4293-BE00-45012F88B8FD}"/>
                </a:ext>
              </a:extLst>
            </p:cNvPr>
            <p:cNvSpPr>
              <a:spLocks noChangeArrowheads="1"/>
            </p:cNvSpPr>
            <p:nvPr/>
          </p:nvSpPr>
          <p:spPr bwMode="auto">
            <a:xfrm>
              <a:off x="1176" y="1687"/>
              <a:ext cx="19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just"/>
              <a:r>
                <a:rPr lang="en-US" altLang="zh-CN">
                  <a:solidFill>
                    <a:srgbClr val="000000"/>
                  </a:solidFill>
                  <a:latin typeface="Times New Roman" panose="02020603050405020304" pitchFamily="18" charset="0"/>
                  <a:ea typeface="楷体_GB2312" pitchFamily="49" charset="-122"/>
                </a:rPr>
                <a:t>    </a:t>
              </a:r>
              <a:endParaRPr lang="en-US" altLang="zh-CN" b="1" i="1">
                <a:latin typeface="Times New Roman" panose="02020603050405020304" pitchFamily="18" charset="0"/>
                <a:ea typeface="楷体_GB2312" pitchFamily="49" charset="-122"/>
              </a:endParaRPr>
            </a:p>
          </p:txBody>
        </p:sp>
        <p:sp>
          <p:nvSpPr>
            <p:cNvPr id="31756" name="矩形 252943">
              <a:extLst>
                <a:ext uri="{FF2B5EF4-FFF2-40B4-BE49-F238E27FC236}">
                  <a16:creationId xmlns:a16="http://schemas.microsoft.com/office/drawing/2014/main" id="{5B15EAB1-6FA7-4418-83A4-CBFF781A8384}"/>
                </a:ext>
              </a:extLst>
            </p:cNvPr>
            <p:cNvSpPr>
              <a:spLocks noChangeArrowheads="1"/>
            </p:cNvSpPr>
            <p:nvPr/>
          </p:nvSpPr>
          <p:spPr bwMode="auto">
            <a:xfrm>
              <a:off x="1386" y="1200"/>
              <a:ext cx="57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just"/>
              <a:r>
                <a:rPr lang="zh-CN" altLang="en-US" b="1">
                  <a:solidFill>
                    <a:srgbClr val="000000"/>
                  </a:solidFill>
                  <a:latin typeface="宋体" panose="02010600030101010101" pitchFamily="2" charset="-122"/>
                </a:rPr>
                <a:t>初始化</a:t>
              </a:r>
              <a:endParaRPr lang="zh-CN" altLang="en-US" b="1" i="1">
                <a:latin typeface="Times New Roman" panose="02020603050405020304" pitchFamily="18" charset="0"/>
                <a:ea typeface="楷体_GB2312" pitchFamily="49" charset="-122"/>
              </a:endParaRPr>
            </a:p>
          </p:txBody>
        </p:sp>
        <p:sp>
          <p:nvSpPr>
            <p:cNvPr id="31757" name="矩形 252944">
              <a:extLst>
                <a:ext uri="{FF2B5EF4-FFF2-40B4-BE49-F238E27FC236}">
                  <a16:creationId xmlns:a16="http://schemas.microsoft.com/office/drawing/2014/main" id="{8FE19D15-CE4A-464F-903F-F4F2C49C35FB}"/>
                </a:ext>
              </a:extLst>
            </p:cNvPr>
            <p:cNvSpPr>
              <a:spLocks noChangeArrowheads="1"/>
            </p:cNvSpPr>
            <p:nvPr/>
          </p:nvSpPr>
          <p:spPr bwMode="auto">
            <a:xfrm>
              <a:off x="1566" y="1687"/>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just"/>
              <a:r>
                <a:rPr lang="en-US" altLang="zh-CN">
                  <a:solidFill>
                    <a:srgbClr val="000000"/>
                  </a:solidFill>
                  <a:latin typeface="Times New Roman" panose="02020603050405020304" pitchFamily="18" charset="0"/>
                  <a:ea typeface="楷体_GB2312" pitchFamily="49" charset="-122"/>
                </a:rPr>
                <a:t> </a:t>
              </a:r>
              <a:endParaRPr lang="en-US" altLang="zh-CN" b="1" i="1">
                <a:latin typeface="Times New Roman" panose="02020603050405020304" pitchFamily="18" charset="0"/>
                <a:ea typeface="楷体_GB2312" pitchFamily="49" charset="-122"/>
              </a:endParaRPr>
            </a:p>
          </p:txBody>
        </p:sp>
        <p:sp>
          <p:nvSpPr>
            <p:cNvPr id="31758" name="矩形 252945">
              <a:extLst>
                <a:ext uri="{FF2B5EF4-FFF2-40B4-BE49-F238E27FC236}">
                  <a16:creationId xmlns:a16="http://schemas.microsoft.com/office/drawing/2014/main" id="{CDED66EA-F403-4042-9317-CAB7A8F33833}"/>
                </a:ext>
              </a:extLst>
            </p:cNvPr>
            <p:cNvSpPr>
              <a:spLocks noChangeArrowheads="1"/>
            </p:cNvSpPr>
            <p:nvPr/>
          </p:nvSpPr>
          <p:spPr bwMode="auto">
            <a:xfrm>
              <a:off x="1762" y="1687"/>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just"/>
              <a:r>
                <a:rPr lang="en-US" altLang="zh-CN">
                  <a:solidFill>
                    <a:srgbClr val="000000"/>
                  </a:solidFill>
                  <a:latin typeface="Times New Roman" panose="02020603050405020304" pitchFamily="18" charset="0"/>
                  <a:ea typeface="楷体_GB2312" pitchFamily="49" charset="-122"/>
                </a:rPr>
                <a:t> </a:t>
              </a:r>
              <a:endParaRPr lang="en-US" altLang="zh-CN" b="1" i="1">
                <a:latin typeface="Times New Roman" panose="02020603050405020304" pitchFamily="18" charset="0"/>
                <a:ea typeface="楷体_GB2312" pitchFamily="49" charset="-122"/>
              </a:endParaRPr>
            </a:p>
          </p:txBody>
        </p:sp>
        <p:sp>
          <p:nvSpPr>
            <p:cNvPr id="31759" name="矩形 252946">
              <a:extLst>
                <a:ext uri="{FF2B5EF4-FFF2-40B4-BE49-F238E27FC236}">
                  <a16:creationId xmlns:a16="http://schemas.microsoft.com/office/drawing/2014/main" id="{EE46CE1E-AB77-4967-BD6C-5795E7A5EC66}"/>
                </a:ext>
              </a:extLst>
            </p:cNvPr>
            <p:cNvSpPr>
              <a:spLocks noChangeArrowheads="1"/>
            </p:cNvSpPr>
            <p:nvPr/>
          </p:nvSpPr>
          <p:spPr bwMode="auto">
            <a:xfrm>
              <a:off x="2976" y="1200"/>
              <a:ext cx="135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just"/>
              <a:r>
                <a:rPr lang="zh-CN" altLang="en-US" b="1">
                  <a:solidFill>
                    <a:srgbClr val="000000"/>
                  </a:solidFill>
                  <a:latin typeface="宋体" panose="02010600030101010101" pitchFamily="2" charset="-122"/>
                </a:rPr>
                <a:t>循环的初始状态</a:t>
              </a:r>
              <a:endParaRPr lang="zh-CN" altLang="en-US" b="1" i="1">
                <a:latin typeface="Times New Roman" panose="02020603050405020304" pitchFamily="18" charset="0"/>
                <a:ea typeface="楷体_GB2312" pitchFamily="49" charset="-122"/>
              </a:endParaRPr>
            </a:p>
          </p:txBody>
        </p:sp>
        <p:sp>
          <p:nvSpPr>
            <p:cNvPr id="31760" name="矩形 252947">
              <a:extLst>
                <a:ext uri="{FF2B5EF4-FFF2-40B4-BE49-F238E27FC236}">
                  <a16:creationId xmlns:a16="http://schemas.microsoft.com/office/drawing/2014/main" id="{C9B2844A-631E-467D-9E3F-EAC12D25FFA3}"/>
                </a:ext>
              </a:extLst>
            </p:cNvPr>
            <p:cNvSpPr>
              <a:spLocks noChangeArrowheads="1"/>
            </p:cNvSpPr>
            <p:nvPr/>
          </p:nvSpPr>
          <p:spPr bwMode="auto">
            <a:xfrm>
              <a:off x="1176" y="2333"/>
              <a:ext cx="19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just"/>
              <a:r>
                <a:rPr lang="en-US" altLang="zh-CN">
                  <a:solidFill>
                    <a:srgbClr val="000000"/>
                  </a:solidFill>
                  <a:latin typeface="Times New Roman" panose="02020603050405020304" pitchFamily="18" charset="0"/>
                  <a:ea typeface="楷体_GB2312" pitchFamily="49" charset="-122"/>
                </a:rPr>
                <a:t>    </a:t>
              </a:r>
              <a:endParaRPr lang="en-US" altLang="zh-CN" b="1" i="1">
                <a:latin typeface="Times New Roman" panose="02020603050405020304" pitchFamily="18" charset="0"/>
                <a:ea typeface="楷体_GB2312" pitchFamily="49" charset="-122"/>
              </a:endParaRPr>
            </a:p>
          </p:txBody>
        </p:sp>
        <p:sp>
          <p:nvSpPr>
            <p:cNvPr id="31761" name="矩形 252948">
              <a:extLst>
                <a:ext uri="{FF2B5EF4-FFF2-40B4-BE49-F238E27FC236}">
                  <a16:creationId xmlns:a16="http://schemas.microsoft.com/office/drawing/2014/main" id="{C52A6C0A-3B16-4C2B-A105-B1F5D6CCA4EC}"/>
                </a:ext>
              </a:extLst>
            </p:cNvPr>
            <p:cNvSpPr>
              <a:spLocks noChangeArrowheads="1"/>
            </p:cNvSpPr>
            <p:nvPr/>
          </p:nvSpPr>
          <p:spPr bwMode="auto">
            <a:xfrm>
              <a:off x="1392" y="1824"/>
              <a:ext cx="57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just"/>
              <a:r>
                <a:rPr lang="zh-CN" altLang="en-US" b="1">
                  <a:solidFill>
                    <a:srgbClr val="000000"/>
                  </a:solidFill>
                  <a:latin typeface="宋体" panose="02010600030101010101" pitchFamily="2" charset="-122"/>
                </a:rPr>
                <a:t>循环体</a:t>
              </a:r>
              <a:endParaRPr lang="zh-CN" altLang="en-US" b="1" i="1">
                <a:latin typeface="Times New Roman" panose="02020603050405020304" pitchFamily="18" charset="0"/>
                <a:ea typeface="楷体_GB2312" pitchFamily="49" charset="-122"/>
              </a:endParaRPr>
            </a:p>
          </p:txBody>
        </p:sp>
        <p:sp>
          <p:nvSpPr>
            <p:cNvPr id="31762" name="矩形 252949">
              <a:extLst>
                <a:ext uri="{FF2B5EF4-FFF2-40B4-BE49-F238E27FC236}">
                  <a16:creationId xmlns:a16="http://schemas.microsoft.com/office/drawing/2014/main" id="{93B416D7-7B10-4063-A882-9F8A91CD5D0A}"/>
                </a:ext>
              </a:extLst>
            </p:cNvPr>
            <p:cNvSpPr>
              <a:spLocks noChangeArrowheads="1"/>
            </p:cNvSpPr>
            <p:nvPr/>
          </p:nvSpPr>
          <p:spPr bwMode="auto">
            <a:xfrm>
              <a:off x="1566" y="2333"/>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just"/>
              <a:r>
                <a:rPr lang="en-US" altLang="zh-CN">
                  <a:solidFill>
                    <a:srgbClr val="000000"/>
                  </a:solidFill>
                  <a:latin typeface="Times New Roman" panose="02020603050405020304" pitchFamily="18" charset="0"/>
                  <a:ea typeface="楷体_GB2312" pitchFamily="49" charset="-122"/>
                </a:rPr>
                <a:t> </a:t>
              </a:r>
              <a:endParaRPr lang="en-US" altLang="zh-CN" b="1" i="1">
                <a:latin typeface="Times New Roman" panose="02020603050405020304" pitchFamily="18" charset="0"/>
                <a:ea typeface="楷体_GB2312" pitchFamily="49" charset="-122"/>
              </a:endParaRPr>
            </a:p>
          </p:txBody>
        </p:sp>
        <p:sp>
          <p:nvSpPr>
            <p:cNvPr id="31763" name="矩形 252950">
              <a:extLst>
                <a:ext uri="{FF2B5EF4-FFF2-40B4-BE49-F238E27FC236}">
                  <a16:creationId xmlns:a16="http://schemas.microsoft.com/office/drawing/2014/main" id="{CD9EB68F-1C82-49D3-8AA4-76B1BCA9446E}"/>
                </a:ext>
              </a:extLst>
            </p:cNvPr>
            <p:cNvSpPr>
              <a:spLocks noChangeArrowheads="1"/>
            </p:cNvSpPr>
            <p:nvPr/>
          </p:nvSpPr>
          <p:spPr bwMode="auto">
            <a:xfrm>
              <a:off x="1762" y="2333"/>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just"/>
              <a:r>
                <a:rPr lang="en-US" altLang="zh-CN">
                  <a:solidFill>
                    <a:srgbClr val="000000"/>
                  </a:solidFill>
                  <a:latin typeface="Times New Roman" panose="02020603050405020304" pitchFamily="18" charset="0"/>
                  <a:ea typeface="楷体_GB2312" pitchFamily="49" charset="-122"/>
                </a:rPr>
                <a:t> </a:t>
              </a:r>
              <a:endParaRPr lang="en-US" altLang="zh-CN" b="1" i="1">
                <a:latin typeface="Times New Roman" panose="02020603050405020304" pitchFamily="18" charset="0"/>
                <a:ea typeface="楷体_GB2312" pitchFamily="49" charset="-122"/>
              </a:endParaRPr>
            </a:p>
          </p:txBody>
        </p:sp>
        <p:sp>
          <p:nvSpPr>
            <p:cNvPr id="31764" name="矩形 252951">
              <a:extLst>
                <a:ext uri="{FF2B5EF4-FFF2-40B4-BE49-F238E27FC236}">
                  <a16:creationId xmlns:a16="http://schemas.microsoft.com/office/drawing/2014/main" id="{50D81901-8A76-4323-9D3F-92258BD438C8}"/>
                </a:ext>
              </a:extLst>
            </p:cNvPr>
            <p:cNvSpPr>
              <a:spLocks noChangeArrowheads="1"/>
            </p:cNvSpPr>
            <p:nvPr/>
          </p:nvSpPr>
          <p:spPr bwMode="auto">
            <a:xfrm>
              <a:off x="2976" y="2160"/>
              <a:ext cx="1351"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just"/>
              <a:r>
                <a:rPr lang="zh-CN" altLang="en-US" b="1">
                  <a:solidFill>
                    <a:srgbClr val="000000"/>
                  </a:solidFill>
                  <a:latin typeface="宋体" panose="02010600030101010101" pitchFamily="2" charset="-122"/>
                </a:rPr>
                <a:t>循环的工作部分</a:t>
              </a:r>
            </a:p>
            <a:p>
              <a:pPr algn="just"/>
              <a:r>
                <a:rPr lang="zh-CN" altLang="en-US" b="1">
                  <a:solidFill>
                    <a:srgbClr val="000000"/>
                  </a:solidFill>
                  <a:latin typeface="宋体" panose="02010600030101010101" pitchFamily="2" charset="-122"/>
                </a:rPr>
                <a:t>及修改部分</a:t>
              </a:r>
              <a:endParaRPr lang="zh-CN" altLang="en-US" b="1" i="1">
                <a:latin typeface="Times New Roman" panose="02020603050405020304" pitchFamily="18" charset="0"/>
                <a:ea typeface="楷体_GB2312" pitchFamily="49" charset="-122"/>
              </a:endParaRPr>
            </a:p>
          </p:txBody>
        </p:sp>
        <p:sp>
          <p:nvSpPr>
            <p:cNvPr id="31765" name="矩形 252952">
              <a:extLst>
                <a:ext uri="{FF2B5EF4-FFF2-40B4-BE49-F238E27FC236}">
                  <a16:creationId xmlns:a16="http://schemas.microsoft.com/office/drawing/2014/main" id="{E38B48A3-7AA3-49E1-842C-90080D44E6B9}"/>
                </a:ext>
              </a:extLst>
            </p:cNvPr>
            <p:cNvSpPr>
              <a:spLocks noChangeArrowheads="1"/>
            </p:cNvSpPr>
            <p:nvPr/>
          </p:nvSpPr>
          <p:spPr bwMode="auto">
            <a:xfrm>
              <a:off x="975" y="2900"/>
              <a:ext cx="1449" cy="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766" name="矩形 252953">
              <a:extLst>
                <a:ext uri="{FF2B5EF4-FFF2-40B4-BE49-F238E27FC236}">
                  <a16:creationId xmlns:a16="http://schemas.microsoft.com/office/drawing/2014/main" id="{E7AADB0A-06E4-4F56-8E95-819E891886CB}"/>
                </a:ext>
              </a:extLst>
            </p:cNvPr>
            <p:cNvSpPr>
              <a:spLocks noChangeArrowheads="1"/>
            </p:cNvSpPr>
            <p:nvPr/>
          </p:nvSpPr>
          <p:spPr bwMode="auto">
            <a:xfrm>
              <a:off x="1065" y="2978"/>
              <a:ext cx="28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just"/>
              <a:r>
                <a:rPr lang="en-US" altLang="zh-CN">
                  <a:solidFill>
                    <a:srgbClr val="000000"/>
                  </a:solidFill>
                  <a:latin typeface="Times New Roman" panose="02020603050405020304" pitchFamily="18" charset="0"/>
                  <a:ea typeface="楷体_GB2312" pitchFamily="49" charset="-122"/>
                </a:rPr>
                <a:t>      </a:t>
              </a:r>
              <a:endParaRPr lang="en-US" altLang="zh-CN" b="1" i="1">
                <a:latin typeface="Times New Roman" panose="02020603050405020304" pitchFamily="18" charset="0"/>
                <a:ea typeface="楷体_GB2312" pitchFamily="49" charset="-122"/>
              </a:endParaRPr>
            </a:p>
          </p:txBody>
        </p:sp>
        <p:sp>
          <p:nvSpPr>
            <p:cNvPr id="31767" name="矩形 252954">
              <a:extLst>
                <a:ext uri="{FF2B5EF4-FFF2-40B4-BE49-F238E27FC236}">
                  <a16:creationId xmlns:a16="http://schemas.microsoft.com/office/drawing/2014/main" id="{D85E33E6-45D3-4921-A375-742A314D5298}"/>
                </a:ext>
              </a:extLst>
            </p:cNvPr>
            <p:cNvSpPr>
              <a:spLocks noChangeArrowheads="1"/>
            </p:cNvSpPr>
            <p:nvPr/>
          </p:nvSpPr>
          <p:spPr bwMode="auto">
            <a:xfrm>
              <a:off x="3108" y="3052"/>
              <a:ext cx="1158" cy="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just">
                <a:spcBef>
                  <a:spcPct val="20000"/>
                </a:spcBef>
              </a:pPr>
              <a:r>
                <a:rPr lang="zh-CN" altLang="en-US" b="1">
                  <a:solidFill>
                    <a:srgbClr val="000000"/>
                  </a:solidFill>
                  <a:latin typeface="宋体" panose="02010600030101010101" pitchFamily="2" charset="-122"/>
                </a:rPr>
                <a:t>计数控制循环</a:t>
              </a:r>
            </a:p>
            <a:p>
              <a:pPr algn="just">
                <a:spcBef>
                  <a:spcPct val="20000"/>
                </a:spcBef>
              </a:pPr>
              <a:r>
                <a:rPr lang="zh-CN" altLang="en-US" b="1">
                  <a:solidFill>
                    <a:srgbClr val="000000"/>
                  </a:solidFill>
                  <a:latin typeface="宋体" panose="02010600030101010101" pitchFamily="2" charset="-122"/>
                </a:rPr>
                <a:t>条件控制循环</a:t>
              </a:r>
              <a:endParaRPr lang="zh-CN" altLang="en-US" b="1" i="1">
                <a:latin typeface="Times New Roman" panose="02020603050405020304" pitchFamily="18" charset="0"/>
                <a:ea typeface="楷体_GB2312" pitchFamily="49" charset="-122"/>
              </a:endParaRPr>
            </a:p>
          </p:txBody>
        </p:sp>
        <p:sp>
          <p:nvSpPr>
            <p:cNvPr id="31768" name="矩形 252955">
              <a:extLst>
                <a:ext uri="{FF2B5EF4-FFF2-40B4-BE49-F238E27FC236}">
                  <a16:creationId xmlns:a16="http://schemas.microsoft.com/office/drawing/2014/main" id="{70ED4254-7A08-490B-BA2B-DCC6659392A5}"/>
                </a:ext>
              </a:extLst>
            </p:cNvPr>
            <p:cNvSpPr>
              <a:spLocks noChangeArrowheads="1"/>
            </p:cNvSpPr>
            <p:nvPr/>
          </p:nvSpPr>
          <p:spPr bwMode="auto">
            <a:xfrm>
              <a:off x="1283" y="1152"/>
              <a:ext cx="781" cy="325"/>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769" name="矩形 252956">
              <a:extLst>
                <a:ext uri="{FF2B5EF4-FFF2-40B4-BE49-F238E27FC236}">
                  <a16:creationId xmlns:a16="http://schemas.microsoft.com/office/drawing/2014/main" id="{6CFF1FA4-269E-4012-A9DB-25B1D1E30110}"/>
                </a:ext>
              </a:extLst>
            </p:cNvPr>
            <p:cNvSpPr>
              <a:spLocks noChangeArrowheads="1"/>
            </p:cNvSpPr>
            <p:nvPr/>
          </p:nvSpPr>
          <p:spPr bwMode="auto">
            <a:xfrm>
              <a:off x="1296" y="1787"/>
              <a:ext cx="781" cy="325"/>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770" name="任意多边形 252961">
              <a:extLst>
                <a:ext uri="{FF2B5EF4-FFF2-40B4-BE49-F238E27FC236}">
                  <a16:creationId xmlns:a16="http://schemas.microsoft.com/office/drawing/2014/main" id="{472968AF-C9F3-4E07-B906-C75E8304E780}"/>
                </a:ext>
              </a:extLst>
            </p:cNvPr>
            <p:cNvSpPr>
              <a:spLocks noChangeArrowheads="1"/>
            </p:cNvSpPr>
            <p:nvPr/>
          </p:nvSpPr>
          <p:spPr bwMode="auto">
            <a:xfrm>
              <a:off x="1104" y="3072"/>
              <a:ext cx="1128" cy="497"/>
            </a:xfrm>
            <a:custGeom>
              <a:avLst/>
              <a:gdLst>
                <a:gd name="T0" fmla="*/ 718 w 1001"/>
                <a:gd name="T1" fmla="*/ 0 h 323"/>
                <a:gd name="T2" fmla="*/ 0 w 1001"/>
                <a:gd name="T3" fmla="*/ 583 h 323"/>
                <a:gd name="T4" fmla="*/ 718 w 1001"/>
                <a:gd name="T5" fmla="*/ 1177 h 323"/>
                <a:gd name="T6" fmla="*/ 1432 w 1001"/>
                <a:gd name="T7" fmla="*/ 583 h 323"/>
                <a:gd name="T8" fmla="*/ 718 w 1001"/>
                <a:gd name="T9" fmla="*/ 0 h 3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1" h="323">
                  <a:moveTo>
                    <a:pt x="501" y="0"/>
                  </a:moveTo>
                  <a:lnTo>
                    <a:pt x="0" y="160"/>
                  </a:lnTo>
                  <a:lnTo>
                    <a:pt x="501" y="323"/>
                  </a:lnTo>
                  <a:lnTo>
                    <a:pt x="1001" y="160"/>
                  </a:lnTo>
                  <a:lnTo>
                    <a:pt x="501" y="0"/>
                  </a:lnTo>
                  <a:close/>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771" name="直接连接符 252964">
              <a:extLst>
                <a:ext uri="{FF2B5EF4-FFF2-40B4-BE49-F238E27FC236}">
                  <a16:creationId xmlns:a16="http://schemas.microsoft.com/office/drawing/2014/main" id="{5CB5044F-9641-403F-880B-C6D834DDCF45}"/>
                </a:ext>
              </a:extLst>
            </p:cNvPr>
            <p:cNvSpPr>
              <a:spLocks noChangeShapeType="1"/>
            </p:cNvSpPr>
            <p:nvPr/>
          </p:nvSpPr>
          <p:spPr bwMode="auto">
            <a:xfrm flipH="1">
              <a:off x="816" y="3312"/>
              <a:ext cx="288"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72" name="直接连接符 252965">
              <a:extLst>
                <a:ext uri="{FF2B5EF4-FFF2-40B4-BE49-F238E27FC236}">
                  <a16:creationId xmlns:a16="http://schemas.microsoft.com/office/drawing/2014/main" id="{375C424B-24EA-4526-BF97-CFD80456EACB}"/>
                </a:ext>
              </a:extLst>
            </p:cNvPr>
            <p:cNvSpPr>
              <a:spLocks noChangeShapeType="1"/>
            </p:cNvSpPr>
            <p:nvPr/>
          </p:nvSpPr>
          <p:spPr bwMode="auto">
            <a:xfrm flipV="1">
              <a:off x="816" y="1584"/>
              <a:ext cx="0" cy="1728"/>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73" name="直接连接符 252966">
              <a:extLst>
                <a:ext uri="{FF2B5EF4-FFF2-40B4-BE49-F238E27FC236}">
                  <a16:creationId xmlns:a16="http://schemas.microsoft.com/office/drawing/2014/main" id="{EF649E0C-F07B-4A55-ABFE-6E1F90E45EF9}"/>
                </a:ext>
              </a:extLst>
            </p:cNvPr>
            <p:cNvSpPr>
              <a:spLocks noChangeShapeType="1"/>
            </p:cNvSpPr>
            <p:nvPr/>
          </p:nvSpPr>
          <p:spPr bwMode="auto">
            <a:xfrm>
              <a:off x="816" y="1583"/>
              <a:ext cx="864" cy="1"/>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74" name="左大括号 252968">
              <a:extLst>
                <a:ext uri="{FF2B5EF4-FFF2-40B4-BE49-F238E27FC236}">
                  <a16:creationId xmlns:a16="http://schemas.microsoft.com/office/drawing/2014/main" id="{03980DE4-69F1-46D0-8239-356C9905ADCA}"/>
                </a:ext>
              </a:extLst>
            </p:cNvPr>
            <p:cNvSpPr>
              <a:spLocks/>
            </p:cNvSpPr>
            <p:nvPr/>
          </p:nvSpPr>
          <p:spPr bwMode="auto">
            <a:xfrm>
              <a:off x="2976" y="3072"/>
              <a:ext cx="48" cy="480"/>
            </a:xfrm>
            <a:prstGeom prst="leftBrace">
              <a:avLst>
                <a:gd name="adj1" fmla="val 83287"/>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775" name="矩形 252971">
              <a:extLst>
                <a:ext uri="{FF2B5EF4-FFF2-40B4-BE49-F238E27FC236}">
                  <a16:creationId xmlns:a16="http://schemas.microsoft.com/office/drawing/2014/main" id="{6E5784CC-6E88-4476-9CE1-A3CB63224DE1}"/>
                </a:ext>
              </a:extLst>
            </p:cNvPr>
            <p:cNvSpPr>
              <a:spLocks noChangeArrowheads="1"/>
            </p:cNvSpPr>
            <p:nvPr/>
          </p:nvSpPr>
          <p:spPr bwMode="auto">
            <a:xfrm>
              <a:off x="1296" y="2459"/>
              <a:ext cx="781" cy="325"/>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776" name="矩形 252972">
              <a:extLst>
                <a:ext uri="{FF2B5EF4-FFF2-40B4-BE49-F238E27FC236}">
                  <a16:creationId xmlns:a16="http://schemas.microsoft.com/office/drawing/2014/main" id="{DA0F2A2A-964B-4EAD-9716-2ADF868FC984}"/>
                </a:ext>
              </a:extLst>
            </p:cNvPr>
            <p:cNvSpPr>
              <a:spLocks noChangeArrowheads="1"/>
            </p:cNvSpPr>
            <p:nvPr/>
          </p:nvSpPr>
          <p:spPr bwMode="auto">
            <a:xfrm>
              <a:off x="1296" y="2496"/>
              <a:ext cx="77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just"/>
              <a:r>
                <a:rPr lang="zh-CN" altLang="en-US" b="1">
                  <a:latin typeface="Times New Roman" panose="02020603050405020304" pitchFamily="18" charset="0"/>
                </a:rPr>
                <a:t>修改部分</a:t>
              </a:r>
            </a:p>
          </p:txBody>
        </p:sp>
        <p:sp>
          <p:nvSpPr>
            <p:cNvPr id="31777" name="矩形 252973">
              <a:extLst>
                <a:ext uri="{FF2B5EF4-FFF2-40B4-BE49-F238E27FC236}">
                  <a16:creationId xmlns:a16="http://schemas.microsoft.com/office/drawing/2014/main" id="{5805E1BF-CE3D-4979-A59F-F0AB937D509E}"/>
                </a:ext>
              </a:extLst>
            </p:cNvPr>
            <p:cNvSpPr>
              <a:spLocks noChangeArrowheads="1"/>
            </p:cNvSpPr>
            <p:nvPr/>
          </p:nvSpPr>
          <p:spPr bwMode="auto">
            <a:xfrm>
              <a:off x="1296" y="3216"/>
              <a:ext cx="77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a:r>
                <a:rPr lang="zh-CN" altLang="en-US" b="1">
                  <a:solidFill>
                    <a:srgbClr val="000000"/>
                  </a:solidFill>
                  <a:latin typeface="宋体" panose="02010600030101010101" pitchFamily="2" charset="-122"/>
                </a:rPr>
                <a:t>控制条件</a:t>
              </a:r>
              <a:endParaRPr lang="zh-CN" altLang="en-US" b="1" i="1">
                <a:latin typeface="Times New Roman" panose="02020603050405020304" pitchFamily="18" charset="0"/>
                <a:ea typeface="楷体_GB2312" pitchFamily="49" charset="-122"/>
              </a:endParaRPr>
            </a:p>
          </p:txBody>
        </p:sp>
        <p:sp>
          <p:nvSpPr>
            <p:cNvPr id="31778" name="矩形 252974">
              <a:extLst>
                <a:ext uri="{FF2B5EF4-FFF2-40B4-BE49-F238E27FC236}">
                  <a16:creationId xmlns:a16="http://schemas.microsoft.com/office/drawing/2014/main" id="{39FFFBC5-551F-446B-A343-353E52A68565}"/>
                </a:ext>
              </a:extLst>
            </p:cNvPr>
            <p:cNvSpPr>
              <a:spLocks noChangeArrowheads="1"/>
            </p:cNvSpPr>
            <p:nvPr/>
          </p:nvSpPr>
          <p:spPr bwMode="auto">
            <a:xfrm>
              <a:off x="960" y="3072"/>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just"/>
              <a:r>
                <a:rPr lang="en-US" altLang="zh-CN" b="1">
                  <a:solidFill>
                    <a:srgbClr val="000000"/>
                  </a:solidFill>
                  <a:latin typeface="宋体" panose="02010600030101010101" pitchFamily="2" charset="-122"/>
                </a:rPr>
                <a:t>Y</a:t>
              </a:r>
              <a:endParaRPr lang="en-US" altLang="zh-CN" b="1" i="1">
                <a:latin typeface="Times New Roman" panose="02020603050405020304" pitchFamily="18" charset="0"/>
                <a:ea typeface="楷体_GB2312" pitchFamily="49" charset="-122"/>
              </a:endParaRPr>
            </a:p>
          </p:txBody>
        </p:sp>
        <p:sp>
          <p:nvSpPr>
            <p:cNvPr id="31779" name="矩形 252975">
              <a:extLst>
                <a:ext uri="{FF2B5EF4-FFF2-40B4-BE49-F238E27FC236}">
                  <a16:creationId xmlns:a16="http://schemas.microsoft.com/office/drawing/2014/main" id="{D1EB1713-096D-4838-8F3F-727C3BC82C04}"/>
                </a:ext>
              </a:extLst>
            </p:cNvPr>
            <p:cNvSpPr>
              <a:spLocks noChangeArrowheads="1"/>
            </p:cNvSpPr>
            <p:nvPr/>
          </p:nvSpPr>
          <p:spPr bwMode="auto">
            <a:xfrm>
              <a:off x="1728" y="3552"/>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just"/>
              <a:r>
                <a:rPr lang="en-US" altLang="zh-CN" b="1">
                  <a:solidFill>
                    <a:srgbClr val="000000"/>
                  </a:solidFill>
                  <a:latin typeface="宋体" panose="02010600030101010101" pitchFamily="2" charset="-122"/>
                </a:rPr>
                <a:t>N</a:t>
              </a:r>
              <a:endParaRPr lang="en-US" altLang="zh-CN" b="1" i="1">
                <a:latin typeface="Times New Roman" panose="02020603050405020304" pitchFamily="18" charset="0"/>
                <a:ea typeface="楷体_GB2312" pitchFamily="49" charset="-122"/>
              </a:endParaRPr>
            </a:p>
          </p:txBody>
        </p:sp>
        <p:sp>
          <p:nvSpPr>
            <p:cNvPr id="31780" name="直接连接符 252976">
              <a:extLst>
                <a:ext uri="{FF2B5EF4-FFF2-40B4-BE49-F238E27FC236}">
                  <a16:creationId xmlns:a16="http://schemas.microsoft.com/office/drawing/2014/main" id="{BECB3F53-9A75-4BD7-9E73-CBE2559E5504}"/>
                </a:ext>
              </a:extLst>
            </p:cNvPr>
            <p:cNvSpPr>
              <a:spLocks noChangeShapeType="1"/>
            </p:cNvSpPr>
            <p:nvPr/>
          </p:nvSpPr>
          <p:spPr bwMode="auto">
            <a:xfrm>
              <a:off x="1698" y="864"/>
              <a:ext cx="0" cy="288"/>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81" name="直接连接符 252977">
              <a:extLst>
                <a:ext uri="{FF2B5EF4-FFF2-40B4-BE49-F238E27FC236}">
                  <a16:creationId xmlns:a16="http://schemas.microsoft.com/office/drawing/2014/main" id="{A09A0E03-27DD-4242-B86E-F5BCFDF6AB89}"/>
                </a:ext>
              </a:extLst>
            </p:cNvPr>
            <p:cNvSpPr>
              <a:spLocks noChangeShapeType="1"/>
            </p:cNvSpPr>
            <p:nvPr/>
          </p:nvSpPr>
          <p:spPr bwMode="auto">
            <a:xfrm>
              <a:off x="1680" y="1488"/>
              <a:ext cx="0" cy="288"/>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82" name="直接连接符 252978">
              <a:extLst>
                <a:ext uri="{FF2B5EF4-FFF2-40B4-BE49-F238E27FC236}">
                  <a16:creationId xmlns:a16="http://schemas.microsoft.com/office/drawing/2014/main" id="{DEFE5541-3570-4469-A9EF-B0EB481AA9FC}"/>
                </a:ext>
              </a:extLst>
            </p:cNvPr>
            <p:cNvSpPr>
              <a:spLocks noChangeShapeType="1"/>
            </p:cNvSpPr>
            <p:nvPr/>
          </p:nvSpPr>
          <p:spPr bwMode="auto">
            <a:xfrm>
              <a:off x="1680" y="2112"/>
              <a:ext cx="0" cy="336"/>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83" name="直接连接符 252979">
              <a:extLst>
                <a:ext uri="{FF2B5EF4-FFF2-40B4-BE49-F238E27FC236}">
                  <a16:creationId xmlns:a16="http://schemas.microsoft.com/office/drawing/2014/main" id="{6BA32C17-48EC-4942-8920-DEF012091758}"/>
                </a:ext>
              </a:extLst>
            </p:cNvPr>
            <p:cNvSpPr>
              <a:spLocks noChangeShapeType="1"/>
            </p:cNvSpPr>
            <p:nvPr/>
          </p:nvSpPr>
          <p:spPr bwMode="auto">
            <a:xfrm>
              <a:off x="1680" y="2784"/>
              <a:ext cx="0" cy="288"/>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84" name="直接连接符 252980">
              <a:extLst>
                <a:ext uri="{FF2B5EF4-FFF2-40B4-BE49-F238E27FC236}">
                  <a16:creationId xmlns:a16="http://schemas.microsoft.com/office/drawing/2014/main" id="{DAAB809D-FA3C-4FEC-B7BA-790B1ACE848A}"/>
                </a:ext>
              </a:extLst>
            </p:cNvPr>
            <p:cNvSpPr>
              <a:spLocks noChangeShapeType="1"/>
            </p:cNvSpPr>
            <p:nvPr/>
          </p:nvSpPr>
          <p:spPr bwMode="auto">
            <a:xfrm>
              <a:off x="1680" y="3552"/>
              <a:ext cx="0" cy="288"/>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文本占位符 257025">
            <a:extLst>
              <a:ext uri="{FF2B5EF4-FFF2-40B4-BE49-F238E27FC236}">
                <a16:creationId xmlns:a16="http://schemas.microsoft.com/office/drawing/2014/main" id="{C830DCED-E549-43B9-A454-3962E33E8BDB}"/>
              </a:ext>
            </a:extLst>
          </p:cNvPr>
          <p:cNvSpPr>
            <a:spLocks noGrp="1" noChangeArrowheads="1"/>
          </p:cNvSpPr>
          <p:nvPr>
            <p:ph type="body" idx="1"/>
          </p:nvPr>
        </p:nvSpPr>
        <p:spPr>
          <a:xfrm>
            <a:off x="533400" y="457200"/>
            <a:ext cx="8153400" cy="6019800"/>
          </a:xfrm>
        </p:spPr>
        <p:txBody>
          <a:bodyPr/>
          <a:lstStyle/>
          <a:p>
            <a:pPr marL="0" indent="0" eaLnBrk="1" hangingPunct="1">
              <a:buFont typeface="Wingdings" panose="05000000000000000000" pitchFamily="2" charset="2"/>
              <a:buNone/>
              <a:tabLst>
                <a:tab pos="1436688" algn="l"/>
                <a:tab pos="3810000" algn="l"/>
              </a:tabLst>
            </a:pPr>
            <a:r>
              <a:rPr lang="en-US" altLang="zh-CN" sz="3200">
                <a:solidFill>
                  <a:schemeClr val="accent2"/>
                </a:solidFill>
                <a:latin typeface="宋体" panose="02010600030101010101" pitchFamily="2" charset="-122"/>
              </a:rPr>
              <a:t>	;</a:t>
            </a:r>
            <a:r>
              <a:rPr lang="zh-CN" altLang="en-US" sz="3200">
                <a:solidFill>
                  <a:schemeClr val="accent2"/>
                </a:solidFill>
                <a:latin typeface="宋体" panose="02010600030101010101" pitchFamily="2" charset="-122"/>
              </a:rPr>
              <a:t>数据段</a:t>
            </a:r>
          </a:p>
          <a:p>
            <a:pPr marL="0" indent="0" eaLnBrk="1" hangingPunct="1">
              <a:buFont typeface="Wingdings" panose="05000000000000000000" pitchFamily="2" charset="2"/>
              <a:buNone/>
              <a:tabLst>
                <a:tab pos="1436688" algn="l"/>
                <a:tab pos="3810000" algn="l"/>
              </a:tabLst>
            </a:pPr>
            <a:r>
              <a:rPr lang="en-US" altLang="zh-CN" sz="3200">
                <a:solidFill>
                  <a:schemeClr val="accent2"/>
                </a:solidFill>
                <a:latin typeface="宋体" panose="02010600030101010101" pitchFamily="2" charset="-122"/>
              </a:rPr>
              <a:t>sum	dw ?</a:t>
            </a:r>
          </a:p>
          <a:p>
            <a:pPr marL="0" indent="0" eaLnBrk="1" hangingPunct="1">
              <a:buFont typeface="Wingdings" panose="05000000000000000000" pitchFamily="2" charset="2"/>
              <a:buNone/>
              <a:tabLst>
                <a:tab pos="1436688" algn="l"/>
                <a:tab pos="3810000" algn="l"/>
              </a:tabLst>
            </a:pPr>
            <a:r>
              <a:rPr lang="en-US" altLang="zh-CN" sz="3200">
                <a:solidFill>
                  <a:schemeClr val="accent2"/>
                </a:solidFill>
                <a:latin typeface="宋体" panose="02010600030101010101" pitchFamily="2" charset="-122"/>
              </a:rPr>
              <a:t>	;</a:t>
            </a:r>
            <a:r>
              <a:rPr lang="zh-CN" altLang="en-US" sz="3200">
                <a:solidFill>
                  <a:schemeClr val="accent2"/>
                </a:solidFill>
                <a:latin typeface="宋体" panose="02010600030101010101" pitchFamily="2" charset="-122"/>
              </a:rPr>
              <a:t>代码段</a:t>
            </a:r>
          </a:p>
          <a:p>
            <a:pPr marL="0" indent="0" eaLnBrk="1" hangingPunct="1">
              <a:buFont typeface="Wingdings" panose="05000000000000000000" pitchFamily="2" charset="2"/>
              <a:buNone/>
              <a:tabLst>
                <a:tab pos="1436688" algn="l"/>
                <a:tab pos="3810000" algn="l"/>
              </a:tabLst>
            </a:pPr>
            <a:r>
              <a:rPr lang="zh-CN" altLang="en-US" sz="3200">
                <a:solidFill>
                  <a:schemeClr val="accent2"/>
                </a:solidFill>
                <a:latin typeface="宋体" panose="02010600030101010101" pitchFamily="2" charset="-122"/>
              </a:rPr>
              <a:t>	</a:t>
            </a:r>
            <a:r>
              <a:rPr lang="en-US" altLang="zh-CN" sz="3200">
                <a:solidFill>
                  <a:schemeClr val="accent2"/>
                </a:solidFill>
                <a:latin typeface="宋体" panose="02010600030101010101" pitchFamily="2" charset="-122"/>
              </a:rPr>
              <a:t>xor ax,ax</a:t>
            </a:r>
            <a:r>
              <a:rPr lang="en-US" altLang="zh-CN" sz="3200">
                <a:latin typeface="宋体" panose="02010600030101010101" pitchFamily="2" charset="-122"/>
              </a:rPr>
              <a:t>	;</a:t>
            </a:r>
            <a:r>
              <a:rPr lang="zh-CN" altLang="en-US" sz="3200">
                <a:latin typeface="宋体" panose="02010600030101010101" pitchFamily="2" charset="-122"/>
              </a:rPr>
              <a:t>被加数</a:t>
            </a:r>
            <a:r>
              <a:rPr lang="en-US" altLang="zh-CN" sz="3200">
                <a:latin typeface="宋体" panose="02010600030101010101" pitchFamily="2" charset="-122"/>
              </a:rPr>
              <a:t>AX</a:t>
            </a:r>
            <a:r>
              <a:rPr lang="zh-CN" altLang="en-US" sz="3200">
                <a:latin typeface="宋体" panose="02010600030101010101" pitchFamily="2" charset="-122"/>
              </a:rPr>
              <a:t>清</a:t>
            </a:r>
            <a:r>
              <a:rPr lang="en-US" altLang="zh-CN" sz="3200">
                <a:latin typeface="宋体" panose="02010600030101010101" pitchFamily="2" charset="-122"/>
              </a:rPr>
              <a:t>0</a:t>
            </a:r>
          </a:p>
          <a:p>
            <a:pPr marL="0" indent="0" eaLnBrk="1" hangingPunct="1">
              <a:buFont typeface="Wingdings" panose="05000000000000000000" pitchFamily="2" charset="2"/>
              <a:buNone/>
              <a:tabLst>
                <a:tab pos="1436688" algn="l"/>
                <a:tab pos="3810000" algn="l"/>
              </a:tabLst>
            </a:pPr>
            <a:r>
              <a:rPr lang="en-US" altLang="zh-CN" sz="3200">
                <a:solidFill>
                  <a:schemeClr val="accent2"/>
                </a:solidFill>
                <a:latin typeface="宋体" panose="02010600030101010101" pitchFamily="2" charset="-122"/>
              </a:rPr>
              <a:t>	mov cx,</a:t>
            </a:r>
            <a:r>
              <a:rPr lang="en-US" altLang="zh-CN" sz="3200">
                <a:solidFill>
                  <a:schemeClr val="tx2"/>
                </a:solidFill>
                <a:latin typeface="宋体" panose="02010600030101010101" pitchFamily="2" charset="-122"/>
              </a:rPr>
              <a:t>100</a:t>
            </a:r>
          </a:p>
          <a:p>
            <a:pPr marL="0" indent="0" eaLnBrk="1" hangingPunct="1">
              <a:buFont typeface="Wingdings" panose="05000000000000000000" pitchFamily="2" charset="2"/>
              <a:buNone/>
              <a:tabLst>
                <a:tab pos="1436688" algn="l"/>
                <a:tab pos="3810000" algn="l"/>
              </a:tabLst>
            </a:pPr>
            <a:r>
              <a:rPr lang="en-US" altLang="zh-CN" sz="3200">
                <a:solidFill>
                  <a:schemeClr val="tx2"/>
                </a:solidFill>
                <a:latin typeface="宋体" panose="02010600030101010101" pitchFamily="2" charset="-122"/>
              </a:rPr>
              <a:t>again:	add ax,cx</a:t>
            </a:r>
          </a:p>
          <a:p>
            <a:pPr marL="0" indent="0" eaLnBrk="1" hangingPunct="1">
              <a:buFont typeface="Wingdings" panose="05000000000000000000" pitchFamily="2" charset="2"/>
              <a:buNone/>
              <a:tabLst>
                <a:tab pos="1436688" algn="l"/>
                <a:tab pos="3810000" algn="l"/>
              </a:tabLst>
            </a:pPr>
            <a:r>
              <a:rPr lang="en-US" altLang="zh-CN" sz="3200">
                <a:solidFill>
                  <a:schemeClr val="accent2"/>
                </a:solidFill>
                <a:latin typeface="宋体" panose="02010600030101010101" pitchFamily="2" charset="-122"/>
              </a:rPr>
              <a:t>	</a:t>
            </a:r>
            <a:r>
              <a:rPr lang="en-US" altLang="zh-CN" sz="3200">
                <a:latin typeface="宋体" panose="02010600030101010101" pitchFamily="2" charset="-122"/>
              </a:rPr>
              <a:t>;</a:t>
            </a:r>
            <a:r>
              <a:rPr lang="zh-CN" altLang="en-US" sz="3200">
                <a:latin typeface="宋体" panose="02010600030101010101" pitchFamily="2" charset="-122"/>
              </a:rPr>
              <a:t>从</a:t>
            </a:r>
            <a:r>
              <a:rPr lang="en-US" altLang="zh-CN" sz="3200">
                <a:latin typeface="宋体" panose="02010600030101010101" pitchFamily="2" charset="-122"/>
              </a:rPr>
              <a:t>100,99,...,2,1</a:t>
            </a:r>
            <a:r>
              <a:rPr lang="zh-CN" altLang="en-US" sz="3200">
                <a:latin typeface="宋体" panose="02010600030101010101" pitchFamily="2" charset="-122"/>
              </a:rPr>
              <a:t>倒序累加</a:t>
            </a:r>
          </a:p>
          <a:p>
            <a:pPr marL="0" indent="0" eaLnBrk="1" hangingPunct="1">
              <a:buFont typeface="Wingdings" panose="05000000000000000000" pitchFamily="2" charset="2"/>
              <a:buNone/>
              <a:tabLst>
                <a:tab pos="1436688" algn="l"/>
                <a:tab pos="3810000" algn="l"/>
              </a:tabLst>
            </a:pPr>
            <a:r>
              <a:rPr lang="zh-CN" altLang="en-US" sz="3200">
                <a:solidFill>
                  <a:schemeClr val="accent2"/>
                </a:solidFill>
                <a:latin typeface="宋体" panose="02010600030101010101" pitchFamily="2" charset="-122"/>
              </a:rPr>
              <a:t>	</a:t>
            </a:r>
            <a:r>
              <a:rPr lang="en-US" altLang="zh-CN" sz="3200">
                <a:solidFill>
                  <a:schemeClr val="tx2"/>
                </a:solidFill>
                <a:latin typeface="宋体" panose="02010600030101010101" pitchFamily="2" charset="-122"/>
              </a:rPr>
              <a:t>loop again</a:t>
            </a:r>
          </a:p>
          <a:p>
            <a:pPr marL="0" indent="0" eaLnBrk="1" hangingPunct="1">
              <a:buFont typeface="Wingdings" panose="05000000000000000000" pitchFamily="2" charset="2"/>
              <a:buNone/>
              <a:tabLst>
                <a:tab pos="1436688" algn="l"/>
                <a:tab pos="3810000" algn="l"/>
              </a:tabLst>
            </a:pPr>
            <a:r>
              <a:rPr lang="en-US" altLang="zh-CN" sz="3200">
                <a:solidFill>
                  <a:schemeClr val="accent2"/>
                </a:solidFill>
                <a:latin typeface="宋体" panose="02010600030101010101" pitchFamily="2" charset="-122"/>
              </a:rPr>
              <a:t>	mov sum,ax</a:t>
            </a:r>
            <a:r>
              <a:rPr lang="en-US" altLang="zh-CN" sz="3200">
                <a:latin typeface="宋体" panose="02010600030101010101" pitchFamily="2" charset="-122"/>
              </a:rPr>
              <a:t>	;</a:t>
            </a:r>
            <a:r>
              <a:rPr lang="zh-CN" altLang="en-US" sz="3200">
                <a:latin typeface="宋体" panose="02010600030101010101" pitchFamily="2" charset="-122"/>
              </a:rPr>
              <a:t>累加和送入指定单元</a:t>
            </a:r>
          </a:p>
        </p:txBody>
      </p:sp>
      <p:grpSp>
        <p:nvGrpSpPr>
          <p:cNvPr id="257027" name="组合 257026">
            <a:extLst>
              <a:ext uri="{FF2B5EF4-FFF2-40B4-BE49-F238E27FC236}">
                <a16:creationId xmlns:a16="http://schemas.microsoft.com/office/drawing/2014/main" id="{F37B78A4-18E8-48A7-ADB7-8E4C69EE414C}"/>
              </a:ext>
            </a:extLst>
          </p:cNvPr>
          <p:cNvGrpSpPr>
            <a:grpSpLocks/>
          </p:cNvGrpSpPr>
          <p:nvPr/>
        </p:nvGrpSpPr>
        <p:grpSpPr bwMode="auto">
          <a:xfrm>
            <a:off x="177800" y="230188"/>
            <a:ext cx="203200" cy="6503987"/>
            <a:chOff x="112" y="145"/>
            <a:chExt cx="128" cy="4097"/>
          </a:xfrm>
        </p:grpSpPr>
        <p:sp>
          <p:nvSpPr>
            <p:cNvPr id="32783" name="矩形 257027">
              <a:extLst>
                <a:ext uri="{FF2B5EF4-FFF2-40B4-BE49-F238E27FC236}">
                  <a16:creationId xmlns:a16="http://schemas.microsoft.com/office/drawing/2014/main" id="{030248B6-6CEB-409E-91CF-EB13A4C53671}"/>
                </a:ext>
              </a:extLst>
            </p:cNvPr>
            <p:cNvSpPr>
              <a:spLocks noChangeArrowheads="1"/>
            </p:cNvSpPr>
            <p:nvPr/>
          </p:nvSpPr>
          <p:spPr bwMode="auto">
            <a:xfrm flipH="1">
              <a:off x="192" y="162"/>
              <a:ext cx="48" cy="4080"/>
            </a:xfrm>
            <a:prstGeom prst="rect">
              <a:avLst/>
            </a:prstGeom>
            <a:gradFill rotWithShape="0">
              <a:gsLst>
                <a:gs pos="0">
                  <a:schemeClr val="bg1"/>
                </a:gs>
                <a:gs pos="100000">
                  <a:schemeClr val="fo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784" name="矩形 257028">
              <a:extLst>
                <a:ext uri="{FF2B5EF4-FFF2-40B4-BE49-F238E27FC236}">
                  <a16:creationId xmlns:a16="http://schemas.microsoft.com/office/drawing/2014/main" id="{5FC22343-515E-40D7-A80A-193301F23191}"/>
                </a:ext>
              </a:extLst>
            </p:cNvPr>
            <p:cNvSpPr>
              <a:spLocks noChangeArrowheads="1"/>
            </p:cNvSpPr>
            <p:nvPr/>
          </p:nvSpPr>
          <p:spPr bwMode="auto">
            <a:xfrm>
              <a:off x="112" y="145"/>
              <a:ext cx="48" cy="3941"/>
            </a:xfrm>
            <a:prstGeom prst="rect">
              <a:avLst/>
            </a:prstGeom>
            <a:gradFill rotWithShape="0">
              <a:gsLst>
                <a:gs pos="0">
                  <a:schemeClr val="bg1"/>
                </a:gs>
                <a:gs pos="100000">
                  <a:schemeClr va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latin typeface="Times New Roman" panose="02020603050405020304" pitchFamily="18" charset="0"/>
              </a:endParaRPr>
            </a:p>
          </p:txBody>
        </p:sp>
      </p:grpSp>
      <p:grpSp>
        <p:nvGrpSpPr>
          <p:cNvPr id="257030" name="组合 257029">
            <a:extLst>
              <a:ext uri="{FF2B5EF4-FFF2-40B4-BE49-F238E27FC236}">
                <a16:creationId xmlns:a16="http://schemas.microsoft.com/office/drawing/2014/main" id="{26387748-06A7-4CCA-9B7C-68FF08288594}"/>
              </a:ext>
            </a:extLst>
          </p:cNvPr>
          <p:cNvGrpSpPr>
            <a:grpSpLocks/>
          </p:cNvGrpSpPr>
          <p:nvPr/>
        </p:nvGrpSpPr>
        <p:grpSpPr bwMode="auto">
          <a:xfrm>
            <a:off x="8793163" y="220663"/>
            <a:ext cx="198437" cy="6408737"/>
            <a:chOff x="5539" y="139"/>
            <a:chExt cx="125" cy="4037"/>
          </a:xfrm>
        </p:grpSpPr>
        <p:sp>
          <p:nvSpPr>
            <p:cNvPr id="32781" name="矩形 257030">
              <a:extLst>
                <a:ext uri="{FF2B5EF4-FFF2-40B4-BE49-F238E27FC236}">
                  <a16:creationId xmlns:a16="http://schemas.microsoft.com/office/drawing/2014/main" id="{2A29E0B5-FBDF-47AA-B8AD-50491AF3B049}"/>
                </a:ext>
              </a:extLst>
            </p:cNvPr>
            <p:cNvSpPr>
              <a:spLocks noChangeArrowheads="1"/>
            </p:cNvSpPr>
            <p:nvPr/>
          </p:nvSpPr>
          <p:spPr bwMode="auto">
            <a:xfrm rot="10800000" flipH="1" flipV="1">
              <a:off x="5621" y="139"/>
              <a:ext cx="43" cy="3989"/>
            </a:xfrm>
            <a:prstGeom prst="rect">
              <a:avLst/>
            </a:pr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782" name="矩形 257031">
              <a:extLst>
                <a:ext uri="{FF2B5EF4-FFF2-40B4-BE49-F238E27FC236}">
                  <a16:creationId xmlns:a16="http://schemas.microsoft.com/office/drawing/2014/main" id="{1AF5B1B4-A2B1-4A53-9446-AA3D31A47307}"/>
                </a:ext>
              </a:extLst>
            </p:cNvPr>
            <p:cNvSpPr>
              <a:spLocks noChangeArrowheads="1"/>
            </p:cNvSpPr>
            <p:nvPr/>
          </p:nvSpPr>
          <p:spPr bwMode="auto">
            <a:xfrm rot="10800000" flipV="1">
              <a:off x="5539" y="240"/>
              <a:ext cx="49" cy="3936"/>
            </a:xfrm>
            <a:prstGeom prst="rect">
              <a:avLst/>
            </a:pr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57033" name="组合 257032">
            <a:extLst>
              <a:ext uri="{FF2B5EF4-FFF2-40B4-BE49-F238E27FC236}">
                <a16:creationId xmlns:a16="http://schemas.microsoft.com/office/drawing/2014/main" id="{22F5A032-360A-461C-BE1F-2525797EFD0C}"/>
              </a:ext>
            </a:extLst>
          </p:cNvPr>
          <p:cNvGrpSpPr>
            <a:grpSpLocks/>
          </p:cNvGrpSpPr>
          <p:nvPr/>
        </p:nvGrpSpPr>
        <p:grpSpPr bwMode="auto">
          <a:xfrm>
            <a:off x="412750" y="6477000"/>
            <a:ext cx="8686800" cy="228600"/>
            <a:chOff x="260" y="4080"/>
            <a:chExt cx="5472" cy="144"/>
          </a:xfrm>
        </p:grpSpPr>
        <p:sp>
          <p:nvSpPr>
            <p:cNvPr id="32779" name="矩形 257033">
              <a:extLst>
                <a:ext uri="{FF2B5EF4-FFF2-40B4-BE49-F238E27FC236}">
                  <a16:creationId xmlns:a16="http://schemas.microsoft.com/office/drawing/2014/main" id="{91161FE3-2730-452D-960E-9DC3AFCC7B8D}"/>
                </a:ext>
              </a:extLst>
            </p:cNvPr>
            <p:cNvSpPr>
              <a:spLocks noChangeArrowheads="1"/>
            </p:cNvSpPr>
            <p:nvPr/>
          </p:nvSpPr>
          <p:spPr bwMode="auto">
            <a:xfrm rot="5400000" flipV="1">
              <a:off x="2972" y="1368"/>
              <a:ext cx="48" cy="5472"/>
            </a:xfrm>
            <a:prstGeom prst="rect">
              <a:avLst/>
            </a:prstGeom>
            <a:gradFill rotWithShape="0">
              <a:gsLst>
                <a:gs pos="0">
                  <a:schemeClr val="bg1"/>
                </a:gs>
                <a:gs pos="100000">
                  <a:schemeClr val="accent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780" name="矩形 257034">
              <a:extLst>
                <a:ext uri="{FF2B5EF4-FFF2-40B4-BE49-F238E27FC236}">
                  <a16:creationId xmlns:a16="http://schemas.microsoft.com/office/drawing/2014/main" id="{F64DE7C9-6AC6-40F3-B0B5-F821C2D28F6D}"/>
                </a:ext>
              </a:extLst>
            </p:cNvPr>
            <p:cNvSpPr>
              <a:spLocks noChangeArrowheads="1"/>
            </p:cNvSpPr>
            <p:nvPr/>
          </p:nvSpPr>
          <p:spPr bwMode="auto">
            <a:xfrm rot="5400000" flipV="1">
              <a:off x="2913" y="1521"/>
              <a:ext cx="48" cy="5355"/>
            </a:xfrm>
            <a:prstGeom prst="rect">
              <a:avLst/>
            </a:prstGeom>
            <a:gradFill rotWithShape="0">
              <a:gsLst>
                <a:gs pos="0">
                  <a:schemeClr val="bg1"/>
                </a:gs>
                <a:gs pos="100000">
                  <a:schemeClr val="hlink"/>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57036" name="组合 257035">
            <a:extLst>
              <a:ext uri="{FF2B5EF4-FFF2-40B4-BE49-F238E27FC236}">
                <a16:creationId xmlns:a16="http://schemas.microsoft.com/office/drawing/2014/main" id="{A852E77B-5CB1-47ED-9805-3A0F58D620FC}"/>
              </a:ext>
            </a:extLst>
          </p:cNvPr>
          <p:cNvGrpSpPr>
            <a:grpSpLocks/>
          </p:cNvGrpSpPr>
          <p:nvPr/>
        </p:nvGrpSpPr>
        <p:grpSpPr bwMode="auto">
          <a:xfrm>
            <a:off x="76200" y="176213"/>
            <a:ext cx="8745538" cy="161925"/>
            <a:chOff x="48" y="111"/>
            <a:chExt cx="5509" cy="102"/>
          </a:xfrm>
        </p:grpSpPr>
        <p:sp>
          <p:nvSpPr>
            <p:cNvPr id="32777" name="矩形 257036">
              <a:extLst>
                <a:ext uri="{FF2B5EF4-FFF2-40B4-BE49-F238E27FC236}">
                  <a16:creationId xmlns:a16="http://schemas.microsoft.com/office/drawing/2014/main" id="{B3C23FE2-F281-4DEC-B15A-48A04D00D55F}"/>
                </a:ext>
              </a:extLst>
            </p:cNvPr>
            <p:cNvSpPr>
              <a:spLocks noChangeArrowheads="1"/>
            </p:cNvSpPr>
            <p:nvPr/>
          </p:nvSpPr>
          <p:spPr bwMode="auto">
            <a:xfrm rot="5400000" flipV="1">
              <a:off x="2852" y="-2492"/>
              <a:ext cx="37" cy="5371"/>
            </a:xfrm>
            <a:prstGeom prst="rect">
              <a:avLst/>
            </a:prstGeom>
            <a:gradFill rotWithShape="0">
              <a:gsLst>
                <a:gs pos="0">
                  <a:schemeClr va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778" name="矩形 257037">
              <a:extLst>
                <a:ext uri="{FF2B5EF4-FFF2-40B4-BE49-F238E27FC236}">
                  <a16:creationId xmlns:a16="http://schemas.microsoft.com/office/drawing/2014/main" id="{35C3E9C6-7404-4831-9759-1F9ABE2F943D}"/>
                </a:ext>
              </a:extLst>
            </p:cNvPr>
            <p:cNvSpPr>
              <a:spLocks noChangeArrowheads="1"/>
            </p:cNvSpPr>
            <p:nvPr/>
          </p:nvSpPr>
          <p:spPr bwMode="auto">
            <a:xfrm rot="5400000" flipV="1">
              <a:off x="2783" y="-2625"/>
              <a:ext cx="38" cy="5509"/>
            </a:xfrm>
            <a:prstGeom prst="rect">
              <a:avLst/>
            </a:prstGeom>
            <a:gradFill rotWithShape="0">
              <a:gsLst>
                <a:gs pos="0">
                  <a:schemeClr val="accent1"/>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32775" name="标题 257038">
            <a:extLst>
              <a:ext uri="{FF2B5EF4-FFF2-40B4-BE49-F238E27FC236}">
                <a16:creationId xmlns:a16="http://schemas.microsoft.com/office/drawing/2014/main" id="{BA71D7DC-2E31-43E6-BDE8-3C91196B2DEE}"/>
              </a:ext>
            </a:extLst>
          </p:cNvPr>
          <p:cNvSpPr>
            <a:spLocks noGrp="1" noChangeArrowheads="1"/>
          </p:cNvSpPr>
          <p:nvPr>
            <p:ph type="title"/>
          </p:nvPr>
        </p:nvSpPr>
        <p:spPr>
          <a:xfrm>
            <a:off x="6386513" y="333375"/>
            <a:ext cx="2362200" cy="390525"/>
          </a:xfrm>
          <a:ln>
            <a:solidFill>
              <a:schemeClr val="folHlink"/>
            </a:solidFill>
            <a:miter lim="800000"/>
            <a:headEnd/>
            <a:tailEnd/>
          </a:ln>
        </p:spPr>
        <p:txBody>
          <a:bodyPr/>
          <a:lstStyle/>
          <a:p>
            <a:pPr eaLnBrk="1" hangingPunct="1"/>
            <a:r>
              <a:rPr lang="zh-CN" altLang="en-US" sz="2400">
                <a:latin typeface="黑体" panose="02010609060101010101" pitchFamily="49" charset="-122"/>
              </a:rPr>
              <a:t>例</a:t>
            </a:r>
            <a:r>
              <a:rPr lang="en-US" altLang="zh-CN" sz="2400">
                <a:latin typeface="黑体" panose="02010609060101010101" pitchFamily="49" charset="-122"/>
              </a:rPr>
              <a:t>4.5 </a:t>
            </a:r>
            <a:r>
              <a:rPr lang="zh-CN" altLang="en-US" sz="2400">
                <a:latin typeface="黑体" panose="02010609060101010101" pitchFamily="49" charset="-122"/>
              </a:rPr>
              <a:t>求和</a:t>
            </a:r>
          </a:p>
        </p:txBody>
      </p:sp>
      <p:sp>
        <p:nvSpPr>
          <p:cNvPr id="257040" name="圆角矩形 257039" descr="花束">
            <a:extLst>
              <a:ext uri="{FF2B5EF4-FFF2-40B4-BE49-F238E27FC236}">
                <a16:creationId xmlns:a16="http://schemas.microsoft.com/office/drawing/2014/main" id="{41A0B07D-9A13-478C-A035-D463F7946BD3}"/>
              </a:ext>
            </a:extLst>
          </p:cNvPr>
          <p:cNvSpPr>
            <a:spLocks noChangeArrowheads="1"/>
          </p:cNvSpPr>
          <p:nvPr/>
        </p:nvSpPr>
        <p:spPr bwMode="auto">
          <a:xfrm>
            <a:off x="5486400" y="1069975"/>
            <a:ext cx="2895600" cy="990600"/>
          </a:xfrm>
          <a:prstGeom prst="roundRect">
            <a:avLst>
              <a:gd name="adj" fmla="val 16667"/>
            </a:avLst>
          </a:prstGeom>
          <a:blipFill dpi="0" rotWithShape="0">
            <a:blip r:embed="rId2"/>
            <a:srcRect/>
            <a:tile tx="0" ty="0" sx="100000" sy="100000" flip="none" algn="tl"/>
          </a:blipFill>
          <a:ln w="9525">
            <a:solidFill>
              <a:schemeClr val="folHlink"/>
            </a:solidFill>
            <a:round/>
            <a:headEnd/>
            <a:tailEnd/>
          </a:ln>
        </p:spPr>
        <p:txBody>
          <a:bodyPr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just" eaLnBrk="1" hangingPunct="1">
              <a:buFontTx/>
              <a:buBlip>
                <a:blip r:embed="rId3"/>
              </a:buBlip>
            </a:pPr>
            <a:r>
              <a:rPr lang="en-US" altLang="zh-CN" sz="3200" b="1">
                <a:solidFill>
                  <a:schemeClr val="accent2"/>
                </a:solidFill>
              </a:rPr>
              <a:t> </a:t>
            </a:r>
            <a:r>
              <a:rPr lang="zh-CN" altLang="en-US" sz="2800" b="1">
                <a:solidFill>
                  <a:schemeClr val="accent2"/>
                </a:solidFill>
              </a:rPr>
              <a:t>计数控制循环</a:t>
            </a:r>
          </a:p>
          <a:p>
            <a:pPr algn="just" eaLnBrk="1" hangingPunct="1">
              <a:buFontTx/>
              <a:buBlip>
                <a:blip r:embed="rId3"/>
              </a:buBlip>
            </a:pPr>
            <a:r>
              <a:rPr lang="zh-CN" altLang="en-US" sz="2800" b="1">
                <a:solidFill>
                  <a:schemeClr val="accent2"/>
                </a:solidFill>
              </a:rPr>
              <a:t> 循环次数固定</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afterEffect">
                                  <p:stCondLst>
                                    <p:cond delay="0"/>
                                  </p:stCondLst>
                                  <p:childTnLst>
                                    <p:set>
                                      <p:cBhvr>
                                        <p:cTn id="6" dur="1" fill="hold">
                                          <p:stCondLst>
                                            <p:cond delay="0"/>
                                          </p:stCondLst>
                                        </p:cTn>
                                        <p:tgtEl>
                                          <p:spTgt spid="257027"/>
                                        </p:tgtEl>
                                        <p:attrNameLst>
                                          <p:attrName>style.visibility</p:attrName>
                                        </p:attrNameLst>
                                      </p:cBhvr>
                                      <p:to>
                                        <p:strVal val="visible"/>
                                      </p:to>
                                    </p:set>
                                    <p:anim calcmode="lin" valueType="num">
                                      <p:cBhvr additive="base">
                                        <p:cTn id="7" dur="500" fill="hold"/>
                                        <p:tgtEl>
                                          <p:spTgt spid="257027"/>
                                        </p:tgtEl>
                                        <p:attrNameLst>
                                          <p:attrName>ppt_x</p:attrName>
                                        </p:attrNameLst>
                                      </p:cBhvr>
                                      <p:tavLst>
                                        <p:tav tm="0">
                                          <p:val>
                                            <p:strVal val="#ppt_x"/>
                                          </p:val>
                                        </p:tav>
                                        <p:tav tm="100000">
                                          <p:val>
                                            <p:strVal val="#ppt_x"/>
                                          </p:val>
                                        </p:tav>
                                      </p:tavLst>
                                    </p:anim>
                                    <p:anim calcmode="lin" valueType="num">
                                      <p:cBhvr additive="base">
                                        <p:cTn id="8" dur="500" fill="hold"/>
                                        <p:tgtEl>
                                          <p:spTgt spid="257027"/>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257033"/>
                                        </p:tgtEl>
                                        <p:attrNameLst>
                                          <p:attrName>style.visibility</p:attrName>
                                        </p:attrNameLst>
                                      </p:cBhvr>
                                      <p:to>
                                        <p:strVal val="visible"/>
                                      </p:to>
                                    </p:set>
                                    <p:anim calcmode="lin" valueType="num">
                                      <p:cBhvr additive="base">
                                        <p:cTn id="12" dur="500" fill="hold"/>
                                        <p:tgtEl>
                                          <p:spTgt spid="257033"/>
                                        </p:tgtEl>
                                        <p:attrNameLst>
                                          <p:attrName>ppt_x</p:attrName>
                                        </p:attrNameLst>
                                      </p:cBhvr>
                                      <p:tavLst>
                                        <p:tav tm="0">
                                          <p:val>
                                            <p:strVal val="0-#ppt_w/2"/>
                                          </p:val>
                                        </p:tav>
                                        <p:tav tm="100000">
                                          <p:val>
                                            <p:strVal val="#ppt_x"/>
                                          </p:val>
                                        </p:tav>
                                      </p:tavLst>
                                    </p:anim>
                                    <p:anim calcmode="lin" valueType="num">
                                      <p:cBhvr additive="base">
                                        <p:cTn id="13" dur="500" fill="hold"/>
                                        <p:tgtEl>
                                          <p:spTgt spid="257033"/>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4" fill="hold" nodeType="afterEffect">
                                  <p:stCondLst>
                                    <p:cond delay="0"/>
                                  </p:stCondLst>
                                  <p:childTnLst>
                                    <p:set>
                                      <p:cBhvr>
                                        <p:cTn id="16" dur="1" fill="hold">
                                          <p:stCondLst>
                                            <p:cond delay="0"/>
                                          </p:stCondLst>
                                        </p:cTn>
                                        <p:tgtEl>
                                          <p:spTgt spid="257030"/>
                                        </p:tgtEl>
                                        <p:attrNameLst>
                                          <p:attrName>style.visibility</p:attrName>
                                        </p:attrNameLst>
                                      </p:cBhvr>
                                      <p:to>
                                        <p:strVal val="visible"/>
                                      </p:to>
                                    </p:set>
                                    <p:anim calcmode="lin" valueType="num">
                                      <p:cBhvr additive="base">
                                        <p:cTn id="17" dur="500" fill="hold"/>
                                        <p:tgtEl>
                                          <p:spTgt spid="257030"/>
                                        </p:tgtEl>
                                        <p:attrNameLst>
                                          <p:attrName>ppt_x</p:attrName>
                                        </p:attrNameLst>
                                      </p:cBhvr>
                                      <p:tavLst>
                                        <p:tav tm="0">
                                          <p:val>
                                            <p:strVal val="#ppt_x"/>
                                          </p:val>
                                        </p:tav>
                                        <p:tav tm="100000">
                                          <p:val>
                                            <p:strVal val="#ppt_x"/>
                                          </p:val>
                                        </p:tav>
                                      </p:tavLst>
                                    </p:anim>
                                    <p:anim calcmode="lin" valueType="num">
                                      <p:cBhvr additive="base">
                                        <p:cTn id="18" dur="500" fill="hold"/>
                                        <p:tgtEl>
                                          <p:spTgt spid="257030"/>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2" fill="hold" nodeType="afterEffect">
                                  <p:stCondLst>
                                    <p:cond delay="0"/>
                                  </p:stCondLst>
                                  <p:childTnLst>
                                    <p:set>
                                      <p:cBhvr>
                                        <p:cTn id="21" dur="1" fill="hold">
                                          <p:stCondLst>
                                            <p:cond delay="0"/>
                                          </p:stCondLst>
                                        </p:cTn>
                                        <p:tgtEl>
                                          <p:spTgt spid="257036"/>
                                        </p:tgtEl>
                                        <p:attrNameLst>
                                          <p:attrName>style.visibility</p:attrName>
                                        </p:attrNameLst>
                                      </p:cBhvr>
                                      <p:to>
                                        <p:strVal val="visible"/>
                                      </p:to>
                                    </p:set>
                                    <p:anim calcmode="lin" valueType="num">
                                      <p:cBhvr additive="base">
                                        <p:cTn id="22" dur="500" fill="hold"/>
                                        <p:tgtEl>
                                          <p:spTgt spid="257036"/>
                                        </p:tgtEl>
                                        <p:attrNameLst>
                                          <p:attrName>ppt_x</p:attrName>
                                        </p:attrNameLst>
                                      </p:cBhvr>
                                      <p:tavLst>
                                        <p:tav tm="0">
                                          <p:val>
                                            <p:strVal val="1+#ppt_w/2"/>
                                          </p:val>
                                        </p:tav>
                                        <p:tav tm="100000">
                                          <p:val>
                                            <p:strVal val="#ppt_x"/>
                                          </p:val>
                                        </p:tav>
                                      </p:tavLst>
                                    </p:anim>
                                    <p:anim calcmode="lin" valueType="num">
                                      <p:cBhvr additive="base">
                                        <p:cTn id="23" dur="500" fill="hold"/>
                                        <p:tgtEl>
                                          <p:spTgt spid="257036"/>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7" presetClass="entr" presetSubtype="8" fill="hold" grpId="0" nodeType="clickEffect">
                                  <p:stCondLst>
                                    <p:cond delay="0"/>
                                  </p:stCondLst>
                                  <p:iterate type="wd">
                                    <p:tmPct val="100000"/>
                                  </p:iterate>
                                  <p:childTnLst>
                                    <p:set>
                                      <p:cBhvr>
                                        <p:cTn id="27" dur="1" fill="hold">
                                          <p:stCondLst>
                                            <p:cond delay="0"/>
                                          </p:stCondLst>
                                        </p:cTn>
                                        <p:tgtEl>
                                          <p:spTgt spid="257040"/>
                                        </p:tgtEl>
                                        <p:attrNameLst>
                                          <p:attrName>style.visibility</p:attrName>
                                        </p:attrNameLst>
                                      </p:cBhvr>
                                      <p:to>
                                        <p:strVal val="visible"/>
                                      </p:to>
                                    </p:set>
                                    <p:anim calcmode="lin" valueType="num">
                                      <p:cBhvr>
                                        <p:cTn id="28" dur="300" fill="hold"/>
                                        <p:tgtEl>
                                          <p:spTgt spid="257040"/>
                                        </p:tgtEl>
                                        <p:attrNameLst>
                                          <p:attrName>ppt_x</p:attrName>
                                        </p:attrNameLst>
                                      </p:cBhvr>
                                      <p:tavLst>
                                        <p:tav tm="0">
                                          <p:val>
                                            <p:strVal val="#ppt_x-#ppt_w/2"/>
                                          </p:val>
                                        </p:tav>
                                        <p:tav tm="100000">
                                          <p:val>
                                            <p:strVal val="#ppt_x"/>
                                          </p:val>
                                        </p:tav>
                                      </p:tavLst>
                                    </p:anim>
                                    <p:anim calcmode="lin" valueType="num">
                                      <p:cBhvr>
                                        <p:cTn id="29" dur="300" fill="hold"/>
                                        <p:tgtEl>
                                          <p:spTgt spid="257040"/>
                                        </p:tgtEl>
                                        <p:attrNameLst>
                                          <p:attrName>ppt_y</p:attrName>
                                        </p:attrNameLst>
                                      </p:cBhvr>
                                      <p:tavLst>
                                        <p:tav tm="0">
                                          <p:val>
                                            <p:strVal val="#ppt_y"/>
                                          </p:val>
                                        </p:tav>
                                        <p:tav tm="100000">
                                          <p:val>
                                            <p:strVal val="#ppt_y"/>
                                          </p:val>
                                        </p:tav>
                                      </p:tavLst>
                                    </p:anim>
                                    <p:anim calcmode="lin" valueType="num">
                                      <p:cBhvr>
                                        <p:cTn id="30" dur="300" fill="hold"/>
                                        <p:tgtEl>
                                          <p:spTgt spid="257040"/>
                                        </p:tgtEl>
                                        <p:attrNameLst>
                                          <p:attrName>ppt_w</p:attrName>
                                        </p:attrNameLst>
                                      </p:cBhvr>
                                      <p:tavLst>
                                        <p:tav tm="0">
                                          <p:val>
                                            <p:fltVal val="0"/>
                                          </p:val>
                                        </p:tav>
                                        <p:tav tm="100000">
                                          <p:val>
                                            <p:strVal val="#ppt_w"/>
                                          </p:val>
                                        </p:tav>
                                      </p:tavLst>
                                    </p:anim>
                                    <p:anim calcmode="lin" valueType="num">
                                      <p:cBhvr>
                                        <p:cTn id="31" dur="300" fill="hold"/>
                                        <p:tgtEl>
                                          <p:spTgt spid="25704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40"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文本占位符 258049">
            <a:extLst>
              <a:ext uri="{FF2B5EF4-FFF2-40B4-BE49-F238E27FC236}">
                <a16:creationId xmlns:a16="http://schemas.microsoft.com/office/drawing/2014/main" id="{3B4737C2-7023-4ADB-A06A-5721723666B2}"/>
              </a:ext>
            </a:extLst>
          </p:cNvPr>
          <p:cNvSpPr>
            <a:spLocks noGrp="1" noChangeArrowheads="1"/>
          </p:cNvSpPr>
          <p:nvPr>
            <p:ph type="body" idx="1"/>
          </p:nvPr>
        </p:nvSpPr>
        <p:spPr>
          <a:xfrm>
            <a:off x="533400" y="1143000"/>
            <a:ext cx="8153400" cy="5181600"/>
          </a:xfrm>
        </p:spPr>
        <p:txBody>
          <a:bodyPr/>
          <a:lstStyle/>
          <a:p>
            <a:pPr marL="0" indent="0" eaLnBrk="1" hangingPunct="1">
              <a:buFont typeface="Wingdings" panose="05000000000000000000" pitchFamily="2" charset="2"/>
              <a:buNone/>
              <a:tabLst>
                <a:tab pos="1136650" algn="l"/>
                <a:tab pos="3810000" algn="l"/>
              </a:tabLst>
            </a:pPr>
            <a:r>
              <a:rPr lang="en-US" altLang="zh-CN" sz="2800">
                <a:latin typeface="宋体" panose="02010600030101010101" pitchFamily="2" charset="-122"/>
              </a:rPr>
              <a:t>;</a:t>
            </a:r>
            <a:r>
              <a:rPr lang="zh-CN" altLang="en-US" sz="2800">
                <a:latin typeface="宋体" panose="02010600030101010101" pitchFamily="2" charset="-122"/>
              </a:rPr>
              <a:t>用二进制显示从键盘输入的一个字符的</a:t>
            </a:r>
            <a:r>
              <a:rPr lang="en-US" altLang="zh-CN" sz="2800">
                <a:latin typeface="宋体" panose="02010600030101010101" pitchFamily="2" charset="-122"/>
              </a:rPr>
              <a:t>ASCII</a:t>
            </a:r>
            <a:r>
              <a:rPr lang="zh-CN" altLang="en-US" sz="2800">
                <a:latin typeface="宋体" panose="02010600030101010101" pitchFamily="2" charset="-122"/>
              </a:rPr>
              <a:t>码</a:t>
            </a:r>
          </a:p>
          <a:p>
            <a:pPr marL="0" indent="0" eaLnBrk="1" hangingPunct="1">
              <a:buFont typeface="Wingdings" panose="05000000000000000000" pitchFamily="2" charset="2"/>
              <a:buNone/>
              <a:tabLst>
                <a:tab pos="1136650" algn="l"/>
                <a:tab pos="3810000" algn="l"/>
              </a:tabLst>
            </a:pPr>
            <a:r>
              <a:rPr lang="zh-CN" altLang="en-US" sz="2800">
                <a:latin typeface="宋体" panose="02010600030101010101" pitchFamily="2" charset="-122"/>
              </a:rPr>
              <a:t>	</a:t>
            </a:r>
            <a:r>
              <a:rPr lang="en-US" altLang="zh-CN" sz="2800">
                <a:solidFill>
                  <a:schemeClr val="accent2"/>
                </a:solidFill>
                <a:latin typeface="宋体" panose="02010600030101010101" pitchFamily="2" charset="-122"/>
              </a:rPr>
              <a:t>mov ah,1</a:t>
            </a:r>
            <a:r>
              <a:rPr lang="en-US" altLang="zh-CN" sz="2800">
                <a:latin typeface="宋体" panose="02010600030101010101" pitchFamily="2" charset="-122"/>
              </a:rPr>
              <a:t>	;</a:t>
            </a:r>
            <a:r>
              <a:rPr lang="zh-CN" altLang="en-US" sz="2800">
                <a:latin typeface="宋体" panose="02010600030101010101" pitchFamily="2" charset="-122"/>
              </a:rPr>
              <a:t>从键盘输入一个字符</a:t>
            </a:r>
          </a:p>
          <a:p>
            <a:pPr marL="0" indent="0" eaLnBrk="1" hangingPunct="1">
              <a:buFont typeface="Wingdings" panose="05000000000000000000" pitchFamily="2" charset="2"/>
              <a:buNone/>
              <a:tabLst>
                <a:tab pos="1136650" algn="l"/>
                <a:tab pos="3810000" algn="l"/>
              </a:tabLst>
            </a:pPr>
            <a:r>
              <a:rPr lang="zh-CN" altLang="en-US" sz="2800">
                <a:latin typeface="宋体" panose="02010600030101010101" pitchFamily="2" charset="-122"/>
              </a:rPr>
              <a:t>	</a:t>
            </a:r>
            <a:r>
              <a:rPr lang="en-US" altLang="zh-CN" sz="2800">
                <a:solidFill>
                  <a:schemeClr val="accent2"/>
                </a:solidFill>
                <a:latin typeface="宋体" panose="02010600030101010101" pitchFamily="2" charset="-122"/>
              </a:rPr>
              <a:t>int 21h</a:t>
            </a:r>
          </a:p>
          <a:p>
            <a:pPr marL="0" indent="0" eaLnBrk="1" hangingPunct="1">
              <a:buFont typeface="Wingdings" panose="05000000000000000000" pitchFamily="2" charset="2"/>
              <a:buNone/>
              <a:tabLst>
                <a:tab pos="1136650" algn="l"/>
                <a:tab pos="3810000" algn="l"/>
              </a:tabLst>
            </a:pPr>
            <a:r>
              <a:rPr lang="en-US" altLang="zh-CN" sz="2800">
                <a:solidFill>
                  <a:schemeClr val="accent2"/>
                </a:solidFill>
                <a:latin typeface="宋体" panose="02010600030101010101" pitchFamily="2" charset="-122"/>
              </a:rPr>
              <a:t>	</a:t>
            </a:r>
            <a:r>
              <a:rPr lang="en-US" altLang="zh-CN" sz="2800">
                <a:solidFill>
                  <a:schemeClr val="tx2"/>
                </a:solidFill>
                <a:latin typeface="宋体" panose="02010600030101010101" pitchFamily="2" charset="-122"/>
              </a:rPr>
              <a:t>mov bl,al</a:t>
            </a:r>
            <a:r>
              <a:rPr lang="en-US" altLang="zh-CN" sz="2800">
                <a:latin typeface="宋体" panose="02010600030101010101" pitchFamily="2" charset="-122"/>
              </a:rPr>
              <a:t>	;BL←AL</a:t>
            </a:r>
            <a:r>
              <a:rPr lang="zh-CN" altLang="en-US" sz="2800">
                <a:latin typeface="宋体" panose="02010600030101010101" pitchFamily="2" charset="-122"/>
              </a:rPr>
              <a:t>＝字符的</a:t>
            </a:r>
            <a:r>
              <a:rPr lang="en-US" altLang="zh-CN" sz="2800">
                <a:latin typeface="宋体" panose="02010600030101010101" pitchFamily="2" charset="-122"/>
              </a:rPr>
              <a:t>ASCII</a:t>
            </a:r>
            <a:r>
              <a:rPr lang="zh-CN" altLang="en-US" sz="2800">
                <a:latin typeface="宋体" panose="02010600030101010101" pitchFamily="2" charset="-122"/>
              </a:rPr>
              <a:t>码</a:t>
            </a:r>
          </a:p>
          <a:p>
            <a:pPr marL="0" indent="0" eaLnBrk="1" hangingPunct="1">
              <a:buFont typeface="Wingdings" panose="05000000000000000000" pitchFamily="2" charset="2"/>
              <a:buNone/>
              <a:tabLst>
                <a:tab pos="1136650" algn="l"/>
                <a:tab pos="3810000" algn="l"/>
              </a:tabLst>
            </a:pPr>
            <a:r>
              <a:rPr lang="en-US" altLang="zh-CN" sz="2800">
                <a:latin typeface="宋体" panose="02010600030101010101" pitchFamily="2" charset="-122"/>
              </a:rPr>
              <a:t>;DOS</a:t>
            </a:r>
            <a:r>
              <a:rPr lang="zh-CN" altLang="en-US" sz="2800">
                <a:latin typeface="宋体" panose="02010600030101010101" pitchFamily="2" charset="-122"/>
              </a:rPr>
              <a:t>功能会改变</a:t>
            </a:r>
            <a:r>
              <a:rPr lang="en-US" altLang="zh-CN" sz="2800">
                <a:latin typeface="宋体" panose="02010600030101010101" pitchFamily="2" charset="-122"/>
              </a:rPr>
              <a:t>AL</a:t>
            </a:r>
            <a:r>
              <a:rPr lang="zh-CN" altLang="en-US" sz="2800">
                <a:latin typeface="宋体" panose="02010600030101010101" pitchFamily="2" charset="-122"/>
              </a:rPr>
              <a:t>内容，故字符</a:t>
            </a:r>
            <a:r>
              <a:rPr lang="en-US" altLang="zh-CN" sz="2800">
                <a:latin typeface="宋体" panose="02010600030101010101" pitchFamily="2" charset="-122"/>
              </a:rPr>
              <a:t>ASCII</a:t>
            </a:r>
            <a:r>
              <a:rPr lang="zh-CN" altLang="en-US" sz="2800">
                <a:latin typeface="宋体" panose="02010600030101010101" pitchFamily="2" charset="-122"/>
              </a:rPr>
              <a:t>码存入</a:t>
            </a:r>
            <a:r>
              <a:rPr lang="en-US" altLang="zh-CN" sz="2800">
                <a:latin typeface="宋体" panose="02010600030101010101" pitchFamily="2" charset="-122"/>
              </a:rPr>
              <a:t>BL</a:t>
            </a:r>
          </a:p>
          <a:p>
            <a:pPr marL="0" indent="0" eaLnBrk="1" hangingPunct="1">
              <a:buFont typeface="Wingdings" panose="05000000000000000000" pitchFamily="2" charset="2"/>
              <a:buNone/>
              <a:tabLst>
                <a:tab pos="1136650" algn="l"/>
                <a:tab pos="3810000" algn="l"/>
              </a:tabLst>
            </a:pPr>
            <a:r>
              <a:rPr lang="en-US" altLang="zh-CN" sz="2800">
                <a:latin typeface="宋体" panose="02010600030101010101" pitchFamily="2" charset="-122"/>
              </a:rPr>
              <a:t>	</a:t>
            </a:r>
            <a:r>
              <a:rPr lang="en-US" altLang="zh-CN" sz="2800">
                <a:solidFill>
                  <a:schemeClr val="accent2"/>
                </a:solidFill>
                <a:latin typeface="宋体" panose="02010600030101010101" pitchFamily="2" charset="-122"/>
              </a:rPr>
              <a:t>mov ah,2</a:t>
            </a:r>
          </a:p>
          <a:p>
            <a:pPr marL="0" indent="0" eaLnBrk="1" hangingPunct="1">
              <a:buFont typeface="Wingdings" panose="05000000000000000000" pitchFamily="2" charset="2"/>
              <a:buNone/>
              <a:tabLst>
                <a:tab pos="1136650" algn="l"/>
                <a:tab pos="3810000" algn="l"/>
              </a:tabLst>
            </a:pPr>
            <a:r>
              <a:rPr lang="en-US" altLang="zh-CN" sz="2800">
                <a:latin typeface="宋体" panose="02010600030101010101" pitchFamily="2" charset="-122"/>
              </a:rPr>
              <a:t>	</a:t>
            </a:r>
            <a:r>
              <a:rPr lang="en-US" altLang="zh-CN" sz="2800">
                <a:solidFill>
                  <a:schemeClr val="accent2"/>
                </a:solidFill>
                <a:latin typeface="宋体" panose="02010600030101010101" pitchFamily="2" charset="-122"/>
              </a:rPr>
              <a:t>mov dl,':'</a:t>
            </a:r>
            <a:r>
              <a:rPr lang="en-US" altLang="zh-CN" sz="2800">
                <a:latin typeface="宋体" panose="02010600030101010101" pitchFamily="2" charset="-122"/>
              </a:rPr>
              <a:t>	;</a:t>
            </a:r>
            <a:r>
              <a:rPr lang="zh-CN" altLang="en-US" sz="2800">
                <a:latin typeface="宋体" panose="02010600030101010101" pitchFamily="2" charset="-122"/>
              </a:rPr>
              <a:t>显示一个分号，用于分隔</a:t>
            </a:r>
          </a:p>
          <a:p>
            <a:pPr marL="0" indent="0" eaLnBrk="1" hangingPunct="1">
              <a:buFont typeface="Wingdings" panose="05000000000000000000" pitchFamily="2" charset="2"/>
              <a:buNone/>
              <a:tabLst>
                <a:tab pos="1136650" algn="l"/>
                <a:tab pos="3810000" algn="l"/>
              </a:tabLst>
            </a:pPr>
            <a:r>
              <a:rPr lang="zh-CN" altLang="en-US" sz="2800">
                <a:latin typeface="宋体" panose="02010600030101010101" pitchFamily="2" charset="-122"/>
              </a:rPr>
              <a:t>	</a:t>
            </a:r>
            <a:r>
              <a:rPr lang="en-US" altLang="zh-CN" sz="2800">
                <a:solidFill>
                  <a:schemeClr val="accent2"/>
                </a:solidFill>
                <a:latin typeface="宋体" panose="02010600030101010101" pitchFamily="2" charset="-122"/>
              </a:rPr>
              <a:t>int 21h</a:t>
            </a:r>
          </a:p>
        </p:txBody>
      </p:sp>
      <p:grpSp>
        <p:nvGrpSpPr>
          <p:cNvPr id="258051" name="组合 258050">
            <a:extLst>
              <a:ext uri="{FF2B5EF4-FFF2-40B4-BE49-F238E27FC236}">
                <a16:creationId xmlns:a16="http://schemas.microsoft.com/office/drawing/2014/main" id="{214D1864-A1E2-4EA0-9C10-4C51170699CC}"/>
              </a:ext>
            </a:extLst>
          </p:cNvPr>
          <p:cNvGrpSpPr>
            <a:grpSpLocks/>
          </p:cNvGrpSpPr>
          <p:nvPr/>
        </p:nvGrpSpPr>
        <p:grpSpPr bwMode="auto">
          <a:xfrm>
            <a:off x="177800" y="230188"/>
            <a:ext cx="203200" cy="6503987"/>
            <a:chOff x="112" y="145"/>
            <a:chExt cx="128" cy="4097"/>
          </a:xfrm>
        </p:grpSpPr>
        <p:sp>
          <p:nvSpPr>
            <p:cNvPr id="33806" name="矩形 258051">
              <a:extLst>
                <a:ext uri="{FF2B5EF4-FFF2-40B4-BE49-F238E27FC236}">
                  <a16:creationId xmlns:a16="http://schemas.microsoft.com/office/drawing/2014/main" id="{09681A37-7AB8-4A8E-B40F-75ACE7B21818}"/>
                </a:ext>
              </a:extLst>
            </p:cNvPr>
            <p:cNvSpPr>
              <a:spLocks noChangeArrowheads="1"/>
            </p:cNvSpPr>
            <p:nvPr/>
          </p:nvSpPr>
          <p:spPr bwMode="auto">
            <a:xfrm flipH="1">
              <a:off x="192" y="162"/>
              <a:ext cx="48" cy="4080"/>
            </a:xfrm>
            <a:prstGeom prst="rect">
              <a:avLst/>
            </a:prstGeom>
            <a:gradFill rotWithShape="0">
              <a:gsLst>
                <a:gs pos="0">
                  <a:schemeClr val="bg1"/>
                </a:gs>
                <a:gs pos="100000">
                  <a:schemeClr val="fo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3807" name="矩形 258052">
              <a:extLst>
                <a:ext uri="{FF2B5EF4-FFF2-40B4-BE49-F238E27FC236}">
                  <a16:creationId xmlns:a16="http://schemas.microsoft.com/office/drawing/2014/main" id="{485E9B93-769D-43DF-A178-F70868DD35B4}"/>
                </a:ext>
              </a:extLst>
            </p:cNvPr>
            <p:cNvSpPr>
              <a:spLocks noChangeArrowheads="1"/>
            </p:cNvSpPr>
            <p:nvPr/>
          </p:nvSpPr>
          <p:spPr bwMode="auto">
            <a:xfrm>
              <a:off x="112" y="145"/>
              <a:ext cx="48" cy="3941"/>
            </a:xfrm>
            <a:prstGeom prst="rect">
              <a:avLst/>
            </a:prstGeom>
            <a:gradFill rotWithShape="0">
              <a:gsLst>
                <a:gs pos="0">
                  <a:schemeClr val="bg1"/>
                </a:gs>
                <a:gs pos="100000">
                  <a:schemeClr va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latin typeface="Times New Roman" panose="02020603050405020304" pitchFamily="18" charset="0"/>
              </a:endParaRPr>
            </a:p>
          </p:txBody>
        </p:sp>
      </p:grpSp>
      <p:grpSp>
        <p:nvGrpSpPr>
          <p:cNvPr id="258054" name="组合 258053">
            <a:extLst>
              <a:ext uri="{FF2B5EF4-FFF2-40B4-BE49-F238E27FC236}">
                <a16:creationId xmlns:a16="http://schemas.microsoft.com/office/drawing/2014/main" id="{3868DBF7-4141-4558-B567-A453793C1D71}"/>
              </a:ext>
            </a:extLst>
          </p:cNvPr>
          <p:cNvGrpSpPr>
            <a:grpSpLocks/>
          </p:cNvGrpSpPr>
          <p:nvPr/>
        </p:nvGrpSpPr>
        <p:grpSpPr bwMode="auto">
          <a:xfrm>
            <a:off x="8793163" y="220663"/>
            <a:ext cx="198437" cy="6408737"/>
            <a:chOff x="5539" y="139"/>
            <a:chExt cx="125" cy="4037"/>
          </a:xfrm>
        </p:grpSpPr>
        <p:sp>
          <p:nvSpPr>
            <p:cNvPr id="33804" name="矩形 258054">
              <a:extLst>
                <a:ext uri="{FF2B5EF4-FFF2-40B4-BE49-F238E27FC236}">
                  <a16:creationId xmlns:a16="http://schemas.microsoft.com/office/drawing/2014/main" id="{56E120AE-82EC-4113-89C8-447E0E3410A5}"/>
                </a:ext>
              </a:extLst>
            </p:cNvPr>
            <p:cNvSpPr>
              <a:spLocks noChangeArrowheads="1"/>
            </p:cNvSpPr>
            <p:nvPr/>
          </p:nvSpPr>
          <p:spPr bwMode="auto">
            <a:xfrm rot="10800000" flipH="1" flipV="1">
              <a:off x="5621" y="139"/>
              <a:ext cx="43" cy="3989"/>
            </a:xfrm>
            <a:prstGeom prst="rect">
              <a:avLst/>
            </a:pr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3805" name="矩形 258055">
              <a:extLst>
                <a:ext uri="{FF2B5EF4-FFF2-40B4-BE49-F238E27FC236}">
                  <a16:creationId xmlns:a16="http://schemas.microsoft.com/office/drawing/2014/main" id="{335BC9DE-2F74-4463-A6AB-EF2BC4A82B22}"/>
                </a:ext>
              </a:extLst>
            </p:cNvPr>
            <p:cNvSpPr>
              <a:spLocks noChangeArrowheads="1"/>
            </p:cNvSpPr>
            <p:nvPr/>
          </p:nvSpPr>
          <p:spPr bwMode="auto">
            <a:xfrm rot="10800000" flipV="1">
              <a:off x="5539" y="240"/>
              <a:ext cx="49" cy="3936"/>
            </a:xfrm>
            <a:prstGeom prst="rect">
              <a:avLst/>
            </a:pr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58057" name="组合 258056">
            <a:extLst>
              <a:ext uri="{FF2B5EF4-FFF2-40B4-BE49-F238E27FC236}">
                <a16:creationId xmlns:a16="http://schemas.microsoft.com/office/drawing/2014/main" id="{EBC349DD-3D48-4BE1-B391-5FC093996E99}"/>
              </a:ext>
            </a:extLst>
          </p:cNvPr>
          <p:cNvGrpSpPr>
            <a:grpSpLocks/>
          </p:cNvGrpSpPr>
          <p:nvPr/>
        </p:nvGrpSpPr>
        <p:grpSpPr bwMode="auto">
          <a:xfrm>
            <a:off x="412750" y="6477000"/>
            <a:ext cx="8686800" cy="228600"/>
            <a:chOff x="260" y="4080"/>
            <a:chExt cx="5472" cy="144"/>
          </a:xfrm>
        </p:grpSpPr>
        <p:sp>
          <p:nvSpPr>
            <p:cNvPr id="33802" name="矩形 258057">
              <a:extLst>
                <a:ext uri="{FF2B5EF4-FFF2-40B4-BE49-F238E27FC236}">
                  <a16:creationId xmlns:a16="http://schemas.microsoft.com/office/drawing/2014/main" id="{A06D69CD-4010-40BE-8BA9-05351BD8A7C1}"/>
                </a:ext>
              </a:extLst>
            </p:cNvPr>
            <p:cNvSpPr>
              <a:spLocks noChangeArrowheads="1"/>
            </p:cNvSpPr>
            <p:nvPr/>
          </p:nvSpPr>
          <p:spPr bwMode="auto">
            <a:xfrm rot="5400000" flipV="1">
              <a:off x="2972" y="1368"/>
              <a:ext cx="48" cy="5472"/>
            </a:xfrm>
            <a:prstGeom prst="rect">
              <a:avLst/>
            </a:prstGeom>
            <a:gradFill rotWithShape="0">
              <a:gsLst>
                <a:gs pos="0">
                  <a:schemeClr val="bg1"/>
                </a:gs>
                <a:gs pos="100000">
                  <a:schemeClr val="accent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3803" name="矩形 258058">
              <a:extLst>
                <a:ext uri="{FF2B5EF4-FFF2-40B4-BE49-F238E27FC236}">
                  <a16:creationId xmlns:a16="http://schemas.microsoft.com/office/drawing/2014/main" id="{6F30107D-189F-4155-A0FD-98F93FAF2EB9}"/>
                </a:ext>
              </a:extLst>
            </p:cNvPr>
            <p:cNvSpPr>
              <a:spLocks noChangeArrowheads="1"/>
            </p:cNvSpPr>
            <p:nvPr/>
          </p:nvSpPr>
          <p:spPr bwMode="auto">
            <a:xfrm rot="5400000" flipV="1">
              <a:off x="2913" y="1521"/>
              <a:ext cx="48" cy="5355"/>
            </a:xfrm>
            <a:prstGeom prst="rect">
              <a:avLst/>
            </a:prstGeom>
            <a:gradFill rotWithShape="0">
              <a:gsLst>
                <a:gs pos="0">
                  <a:schemeClr val="bg1"/>
                </a:gs>
                <a:gs pos="100000">
                  <a:schemeClr val="hlink"/>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58060" name="组合 258059">
            <a:extLst>
              <a:ext uri="{FF2B5EF4-FFF2-40B4-BE49-F238E27FC236}">
                <a16:creationId xmlns:a16="http://schemas.microsoft.com/office/drawing/2014/main" id="{6EC28E2E-68BD-44B2-ACB7-1CB67955C799}"/>
              </a:ext>
            </a:extLst>
          </p:cNvPr>
          <p:cNvGrpSpPr>
            <a:grpSpLocks/>
          </p:cNvGrpSpPr>
          <p:nvPr/>
        </p:nvGrpSpPr>
        <p:grpSpPr bwMode="auto">
          <a:xfrm>
            <a:off x="76200" y="176213"/>
            <a:ext cx="8745538" cy="161925"/>
            <a:chOff x="48" y="111"/>
            <a:chExt cx="5509" cy="102"/>
          </a:xfrm>
        </p:grpSpPr>
        <p:sp>
          <p:nvSpPr>
            <p:cNvPr id="33800" name="矩形 258060">
              <a:extLst>
                <a:ext uri="{FF2B5EF4-FFF2-40B4-BE49-F238E27FC236}">
                  <a16:creationId xmlns:a16="http://schemas.microsoft.com/office/drawing/2014/main" id="{EE335990-66DF-4A5C-87D1-7F8B5C946F4E}"/>
                </a:ext>
              </a:extLst>
            </p:cNvPr>
            <p:cNvSpPr>
              <a:spLocks noChangeArrowheads="1"/>
            </p:cNvSpPr>
            <p:nvPr/>
          </p:nvSpPr>
          <p:spPr bwMode="auto">
            <a:xfrm rot="5400000" flipV="1">
              <a:off x="2852" y="-2492"/>
              <a:ext cx="37" cy="5371"/>
            </a:xfrm>
            <a:prstGeom prst="rect">
              <a:avLst/>
            </a:prstGeom>
            <a:gradFill rotWithShape="0">
              <a:gsLst>
                <a:gs pos="0">
                  <a:schemeClr va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3801" name="矩形 258061">
              <a:extLst>
                <a:ext uri="{FF2B5EF4-FFF2-40B4-BE49-F238E27FC236}">
                  <a16:creationId xmlns:a16="http://schemas.microsoft.com/office/drawing/2014/main" id="{4D668131-11BB-4AA9-B05C-BC2DB2AC65A4}"/>
                </a:ext>
              </a:extLst>
            </p:cNvPr>
            <p:cNvSpPr>
              <a:spLocks noChangeArrowheads="1"/>
            </p:cNvSpPr>
            <p:nvPr/>
          </p:nvSpPr>
          <p:spPr bwMode="auto">
            <a:xfrm rot="5400000" flipV="1">
              <a:off x="2783" y="-2625"/>
              <a:ext cx="38" cy="5509"/>
            </a:xfrm>
            <a:prstGeom prst="rect">
              <a:avLst/>
            </a:prstGeom>
            <a:gradFill rotWithShape="0">
              <a:gsLst>
                <a:gs pos="0">
                  <a:schemeClr val="accent1"/>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33799" name="标题 258062">
            <a:extLst>
              <a:ext uri="{FF2B5EF4-FFF2-40B4-BE49-F238E27FC236}">
                <a16:creationId xmlns:a16="http://schemas.microsoft.com/office/drawing/2014/main" id="{64F5C085-6A34-47BA-AAC0-9F89642CB99F}"/>
              </a:ext>
            </a:extLst>
          </p:cNvPr>
          <p:cNvSpPr>
            <a:spLocks noGrp="1" noChangeArrowheads="1"/>
          </p:cNvSpPr>
          <p:nvPr>
            <p:ph type="title"/>
          </p:nvPr>
        </p:nvSpPr>
        <p:spPr>
          <a:xfrm>
            <a:off x="6094413" y="349250"/>
            <a:ext cx="2667000" cy="390525"/>
          </a:xfrm>
          <a:ln>
            <a:solidFill>
              <a:schemeClr val="folHlink"/>
            </a:solidFill>
            <a:miter lim="800000"/>
            <a:headEnd/>
            <a:tailEnd/>
          </a:ln>
        </p:spPr>
        <p:txBody>
          <a:bodyPr/>
          <a:lstStyle/>
          <a:p>
            <a:pPr eaLnBrk="1" hangingPunct="1"/>
            <a:r>
              <a:rPr lang="zh-CN" altLang="en-US" sz="2400">
                <a:latin typeface="黑体" panose="02010609060101010101" pitchFamily="49" charset="-122"/>
              </a:rPr>
              <a:t>习题</a:t>
            </a:r>
            <a:r>
              <a:rPr lang="en-US" altLang="zh-CN" sz="2400">
                <a:latin typeface="黑体" panose="02010609060101010101" pitchFamily="49" charset="-122"/>
              </a:rPr>
              <a:t>4.12</a:t>
            </a:r>
            <a:r>
              <a:rPr lang="zh-CN" altLang="en-US" sz="2400">
                <a:latin typeface="黑体" panose="02010609060101010101" pitchFamily="49" charset="-122"/>
              </a:rPr>
              <a:t>－</a:t>
            </a:r>
            <a:r>
              <a:rPr lang="en-US" altLang="zh-CN" sz="2400">
                <a:latin typeface="黑体" panose="02010609060101010101" pitchFamily="49" charset="-122"/>
              </a:rPr>
              <a:t>1/2</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afterEffect">
                                  <p:stCondLst>
                                    <p:cond delay="0"/>
                                  </p:stCondLst>
                                  <p:childTnLst>
                                    <p:set>
                                      <p:cBhvr>
                                        <p:cTn id="6" dur="1" fill="hold">
                                          <p:stCondLst>
                                            <p:cond delay="0"/>
                                          </p:stCondLst>
                                        </p:cTn>
                                        <p:tgtEl>
                                          <p:spTgt spid="258051"/>
                                        </p:tgtEl>
                                        <p:attrNameLst>
                                          <p:attrName>style.visibility</p:attrName>
                                        </p:attrNameLst>
                                      </p:cBhvr>
                                      <p:to>
                                        <p:strVal val="visible"/>
                                      </p:to>
                                    </p:set>
                                    <p:anim calcmode="lin" valueType="num">
                                      <p:cBhvr additive="base">
                                        <p:cTn id="7" dur="500" fill="hold"/>
                                        <p:tgtEl>
                                          <p:spTgt spid="258051"/>
                                        </p:tgtEl>
                                        <p:attrNameLst>
                                          <p:attrName>ppt_x</p:attrName>
                                        </p:attrNameLst>
                                      </p:cBhvr>
                                      <p:tavLst>
                                        <p:tav tm="0">
                                          <p:val>
                                            <p:strVal val="#ppt_x"/>
                                          </p:val>
                                        </p:tav>
                                        <p:tav tm="100000">
                                          <p:val>
                                            <p:strVal val="#ppt_x"/>
                                          </p:val>
                                        </p:tav>
                                      </p:tavLst>
                                    </p:anim>
                                    <p:anim calcmode="lin" valueType="num">
                                      <p:cBhvr additive="base">
                                        <p:cTn id="8" dur="500" fill="hold"/>
                                        <p:tgtEl>
                                          <p:spTgt spid="258051"/>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258057"/>
                                        </p:tgtEl>
                                        <p:attrNameLst>
                                          <p:attrName>style.visibility</p:attrName>
                                        </p:attrNameLst>
                                      </p:cBhvr>
                                      <p:to>
                                        <p:strVal val="visible"/>
                                      </p:to>
                                    </p:set>
                                    <p:anim calcmode="lin" valueType="num">
                                      <p:cBhvr additive="base">
                                        <p:cTn id="12" dur="500" fill="hold"/>
                                        <p:tgtEl>
                                          <p:spTgt spid="258057"/>
                                        </p:tgtEl>
                                        <p:attrNameLst>
                                          <p:attrName>ppt_x</p:attrName>
                                        </p:attrNameLst>
                                      </p:cBhvr>
                                      <p:tavLst>
                                        <p:tav tm="0">
                                          <p:val>
                                            <p:strVal val="0-#ppt_w/2"/>
                                          </p:val>
                                        </p:tav>
                                        <p:tav tm="100000">
                                          <p:val>
                                            <p:strVal val="#ppt_x"/>
                                          </p:val>
                                        </p:tav>
                                      </p:tavLst>
                                    </p:anim>
                                    <p:anim calcmode="lin" valueType="num">
                                      <p:cBhvr additive="base">
                                        <p:cTn id="13" dur="500" fill="hold"/>
                                        <p:tgtEl>
                                          <p:spTgt spid="258057"/>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4" fill="hold" nodeType="afterEffect">
                                  <p:stCondLst>
                                    <p:cond delay="0"/>
                                  </p:stCondLst>
                                  <p:childTnLst>
                                    <p:set>
                                      <p:cBhvr>
                                        <p:cTn id="16" dur="1" fill="hold">
                                          <p:stCondLst>
                                            <p:cond delay="0"/>
                                          </p:stCondLst>
                                        </p:cTn>
                                        <p:tgtEl>
                                          <p:spTgt spid="258054"/>
                                        </p:tgtEl>
                                        <p:attrNameLst>
                                          <p:attrName>style.visibility</p:attrName>
                                        </p:attrNameLst>
                                      </p:cBhvr>
                                      <p:to>
                                        <p:strVal val="visible"/>
                                      </p:to>
                                    </p:set>
                                    <p:anim calcmode="lin" valueType="num">
                                      <p:cBhvr additive="base">
                                        <p:cTn id="17" dur="500" fill="hold"/>
                                        <p:tgtEl>
                                          <p:spTgt spid="258054"/>
                                        </p:tgtEl>
                                        <p:attrNameLst>
                                          <p:attrName>ppt_x</p:attrName>
                                        </p:attrNameLst>
                                      </p:cBhvr>
                                      <p:tavLst>
                                        <p:tav tm="0">
                                          <p:val>
                                            <p:strVal val="#ppt_x"/>
                                          </p:val>
                                        </p:tav>
                                        <p:tav tm="100000">
                                          <p:val>
                                            <p:strVal val="#ppt_x"/>
                                          </p:val>
                                        </p:tav>
                                      </p:tavLst>
                                    </p:anim>
                                    <p:anim calcmode="lin" valueType="num">
                                      <p:cBhvr additive="base">
                                        <p:cTn id="18" dur="500" fill="hold"/>
                                        <p:tgtEl>
                                          <p:spTgt spid="258054"/>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2" fill="hold" nodeType="afterEffect">
                                  <p:stCondLst>
                                    <p:cond delay="0"/>
                                  </p:stCondLst>
                                  <p:childTnLst>
                                    <p:set>
                                      <p:cBhvr>
                                        <p:cTn id="21" dur="1" fill="hold">
                                          <p:stCondLst>
                                            <p:cond delay="0"/>
                                          </p:stCondLst>
                                        </p:cTn>
                                        <p:tgtEl>
                                          <p:spTgt spid="258060"/>
                                        </p:tgtEl>
                                        <p:attrNameLst>
                                          <p:attrName>style.visibility</p:attrName>
                                        </p:attrNameLst>
                                      </p:cBhvr>
                                      <p:to>
                                        <p:strVal val="visible"/>
                                      </p:to>
                                    </p:set>
                                    <p:anim calcmode="lin" valueType="num">
                                      <p:cBhvr additive="base">
                                        <p:cTn id="22" dur="500" fill="hold"/>
                                        <p:tgtEl>
                                          <p:spTgt spid="258060"/>
                                        </p:tgtEl>
                                        <p:attrNameLst>
                                          <p:attrName>ppt_x</p:attrName>
                                        </p:attrNameLst>
                                      </p:cBhvr>
                                      <p:tavLst>
                                        <p:tav tm="0">
                                          <p:val>
                                            <p:strVal val="1+#ppt_w/2"/>
                                          </p:val>
                                        </p:tav>
                                        <p:tav tm="100000">
                                          <p:val>
                                            <p:strVal val="#ppt_x"/>
                                          </p:val>
                                        </p:tav>
                                      </p:tavLst>
                                    </p:anim>
                                    <p:anim calcmode="lin" valueType="num">
                                      <p:cBhvr additive="base">
                                        <p:cTn id="23" dur="500" fill="hold"/>
                                        <p:tgtEl>
                                          <p:spTgt spid="2580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标题 209929">
            <a:extLst>
              <a:ext uri="{FF2B5EF4-FFF2-40B4-BE49-F238E27FC236}">
                <a16:creationId xmlns:a16="http://schemas.microsoft.com/office/drawing/2014/main" id="{DFF546CC-DDEA-4BB4-937D-66B77A082EC1}"/>
              </a:ext>
            </a:extLst>
          </p:cNvPr>
          <p:cNvSpPr>
            <a:spLocks noGrp="1" noChangeArrowheads="1"/>
          </p:cNvSpPr>
          <p:nvPr>
            <p:ph type="title"/>
          </p:nvPr>
        </p:nvSpPr>
        <p:spPr/>
        <p:txBody>
          <a:bodyPr/>
          <a:lstStyle/>
          <a:p>
            <a:pPr eaLnBrk="1" hangingPunct="1"/>
            <a:r>
              <a:rPr lang="en-US" altLang="zh-CN"/>
              <a:t>4.1  </a:t>
            </a:r>
            <a:r>
              <a:rPr lang="zh-CN" altLang="en-US"/>
              <a:t>顺序程序设计</a:t>
            </a:r>
          </a:p>
        </p:txBody>
      </p:sp>
      <p:sp>
        <p:nvSpPr>
          <p:cNvPr id="7171" name="文本占位符 209930">
            <a:extLst>
              <a:ext uri="{FF2B5EF4-FFF2-40B4-BE49-F238E27FC236}">
                <a16:creationId xmlns:a16="http://schemas.microsoft.com/office/drawing/2014/main" id="{2F660DE2-3B47-45A7-9882-ADD10C7333C9}"/>
              </a:ext>
            </a:extLst>
          </p:cNvPr>
          <p:cNvSpPr>
            <a:spLocks noGrp="1" noChangeArrowheads="1"/>
          </p:cNvSpPr>
          <p:nvPr>
            <p:ph type="body" idx="1"/>
          </p:nvPr>
        </p:nvSpPr>
        <p:spPr/>
        <p:txBody>
          <a:bodyPr/>
          <a:lstStyle/>
          <a:p>
            <a:pPr eaLnBrk="1" hangingPunct="1"/>
            <a:r>
              <a:rPr lang="zh-CN" altLang="en-US"/>
              <a:t>顺序程序完全按指令书写的前后顺序执行每一条指令，是最基本、最常见的程序结构</a:t>
            </a:r>
          </a:p>
        </p:txBody>
      </p:sp>
      <p:pic>
        <p:nvPicPr>
          <p:cNvPr id="7172" name="图片 209924" descr="1106">
            <a:extLst>
              <a:ext uri="{FF2B5EF4-FFF2-40B4-BE49-F238E27FC236}">
                <a16:creationId xmlns:a16="http://schemas.microsoft.com/office/drawing/2014/main" id="{78AA5C56-3C44-4897-BE08-3C112AE06A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3860800"/>
            <a:ext cx="482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3" name="文本框 209925">
            <a:extLst>
              <a:ext uri="{FF2B5EF4-FFF2-40B4-BE49-F238E27FC236}">
                <a16:creationId xmlns:a16="http://schemas.microsoft.com/office/drawing/2014/main" id="{6285FCD8-7EFD-4376-A816-03CDAE7F2873}"/>
              </a:ext>
            </a:extLst>
          </p:cNvPr>
          <p:cNvSpPr txBox="1">
            <a:spLocks noChangeArrowheads="1"/>
          </p:cNvSpPr>
          <p:nvPr/>
        </p:nvSpPr>
        <p:spPr bwMode="auto">
          <a:xfrm>
            <a:off x="2082800" y="3810000"/>
            <a:ext cx="39290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a:solidFill>
                  <a:schemeClr val="tx2"/>
                </a:solidFill>
                <a:latin typeface="隶书" panose="02010509060101010101" pitchFamily="49" charset="-122"/>
                <a:ea typeface="隶书" panose="02010509060101010101" pitchFamily="49" charset="-122"/>
              </a:rPr>
              <a:t>例</a:t>
            </a:r>
            <a:r>
              <a:rPr lang="en-US" altLang="zh-CN" sz="2800">
                <a:solidFill>
                  <a:schemeClr val="tx2"/>
                </a:solidFill>
                <a:latin typeface="隶书" panose="02010509060101010101" pitchFamily="49" charset="-122"/>
                <a:ea typeface="隶书" panose="02010509060101010101" pitchFamily="49" charset="-122"/>
              </a:rPr>
              <a:t>4.1 </a:t>
            </a:r>
            <a:r>
              <a:rPr lang="zh-CN" altLang="en-US" sz="2800">
                <a:solidFill>
                  <a:schemeClr val="tx2"/>
                </a:solidFill>
                <a:latin typeface="隶书" panose="02010509060101010101" pitchFamily="49" charset="-122"/>
                <a:ea typeface="隶书" panose="02010509060101010101" pitchFamily="49" charset="-122"/>
              </a:rPr>
              <a:t>十六进制数显示</a:t>
            </a:r>
          </a:p>
        </p:txBody>
      </p:sp>
      <p:pic>
        <p:nvPicPr>
          <p:cNvPr id="7174" name="图片 209926" descr="1105">
            <a:extLst>
              <a:ext uri="{FF2B5EF4-FFF2-40B4-BE49-F238E27FC236}">
                <a16:creationId xmlns:a16="http://schemas.microsoft.com/office/drawing/2014/main" id="{BDEA547B-A1EF-4881-8884-1F33442C9D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516096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5" name="文本框 209927">
            <a:extLst>
              <a:ext uri="{FF2B5EF4-FFF2-40B4-BE49-F238E27FC236}">
                <a16:creationId xmlns:a16="http://schemas.microsoft.com/office/drawing/2014/main" id="{5ABE9932-5490-414E-930F-EAFFF7F59DBA}"/>
              </a:ext>
            </a:extLst>
          </p:cNvPr>
          <p:cNvSpPr txBox="1">
            <a:spLocks noChangeArrowheads="1"/>
          </p:cNvSpPr>
          <p:nvPr/>
        </p:nvSpPr>
        <p:spPr bwMode="auto">
          <a:xfrm>
            <a:off x="3505200" y="5084763"/>
            <a:ext cx="4019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a:solidFill>
                  <a:schemeClr val="tx2"/>
                </a:solidFill>
                <a:latin typeface="隶书" panose="02010509060101010101" pitchFamily="49" charset="-122"/>
                <a:ea typeface="隶书" panose="02010509060101010101" pitchFamily="49" charset="-122"/>
              </a:rPr>
              <a:t>例</a:t>
            </a:r>
            <a:r>
              <a:rPr lang="en-US" altLang="zh-CN" sz="2800">
                <a:solidFill>
                  <a:schemeClr val="tx2"/>
                </a:solidFill>
                <a:latin typeface="隶书" panose="02010509060101010101" pitchFamily="49" charset="-122"/>
                <a:ea typeface="隶书" panose="02010509060101010101" pitchFamily="49" charset="-122"/>
              </a:rPr>
              <a:t>4.2 </a:t>
            </a:r>
            <a:r>
              <a:rPr lang="zh-CN" altLang="en-US" sz="2800">
                <a:solidFill>
                  <a:schemeClr val="tx2"/>
                </a:solidFill>
                <a:latin typeface="隶书" panose="02010509060101010101" pitchFamily="49" charset="-122"/>
                <a:ea typeface="隶书" panose="02010509060101010101" pitchFamily="49" charset="-122"/>
              </a:rPr>
              <a:t>自然数求和</a:t>
            </a:r>
          </a:p>
        </p:txBody>
      </p:sp>
      <p:sp>
        <p:nvSpPr>
          <p:cNvPr id="209929" name="直接连接符 209928">
            <a:extLst>
              <a:ext uri="{FF2B5EF4-FFF2-40B4-BE49-F238E27FC236}">
                <a16:creationId xmlns:a16="http://schemas.microsoft.com/office/drawing/2014/main" id="{6BEBEF39-430F-4AC8-AD96-E1A6902B32A1}"/>
              </a:ext>
            </a:extLst>
          </p:cNvPr>
          <p:cNvSpPr>
            <a:spLocks noChangeShapeType="1"/>
          </p:cNvSpPr>
          <p:nvPr/>
        </p:nvSpPr>
        <p:spPr bwMode="auto">
          <a:xfrm>
            <a:off x="7848600" y="3810000"/>
            <a:ext cx="0" cy="1905000"/>
          </a:xfrm>
          <a:prstGeom prst="line">
            <a:avLst/>
          </a:prstGeom>
          <a:noFill/>
          <a:ln w="76200" cmpd="tri">
            <a:solidFill>
              <a:srgbClr val="0FCF05"/>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afterEffect">
                                  <p:stCondLst>
                                    <p:cond delay="1000"/>
                                  </p:stCondLst>
                                  <p:childTnLst>
                                    <p:set>
                                      <p:cBhvr>
                                        <p:cTn id="6" dur="1" fill="hold">
                                          <p:stCondLst>
                                            <p:cond delay="0"/>
                                          </p:stCondLst>
                                        </p:cTn>
                                        <p:tgtEl>
                                          <p:spTgt spid="209929"/>
                                        </p:tgtEl>
                                        <p:attrNameLst>
                                          <p:attrName>style.visibility</p:attrName>
                                        </p:attrNameLst>
                                      </p:cBhvr>
                                      <p:to>
                                        <p:strVal val="visible"/>
                                      </p:to>
                                    </p:set>
                                    <p:anim calcmode="lin" valueType="num">
                                      <p:cBhvr additive="base">
                                        <p:cTn id="7" dur="1000" fill="hold"/>
                                        <p:tgtEl>
                                          <p:spTgt spid="209929"/>
                                        </p:tgtEl>
                                        <p:attrNameLst>
                                          <p:attrName>ppt_x</p:attrName>
                                        </p:attrNameLst>
                                      </p:cBhvr>
                                      <p:tavLst>
                                        <p:tav tm="0">
                                          <p:val>
                                            <p:strVal val="#ppt_x"/>
                                          </p:val>
                                        </p:tav>
                                        <p:tav tm="100000">
                                          <p:val>
                                            <p:strVal val="#ppt_x"/>
                                          </p:val>
                                        </p:tav>
                                      </p:tavLst>
                                    </p:anim>
                                    <p:anim calcmode="lin" valueType="num">
                                      <p:cBhvr additive="base">
                                        <p:cTn id="8" dur="1000" fill="hold"/>
                                        <p:tgtEl>
                                          <p:spTgt spid="20992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文本占位符 260097">
            <a:extLst>
              <a:ext uri="{FF2B5EF4-FFF2-40B4-BE49-F238E27FC236}">
                <a16:creationId xmlns:a16="http://schemas.microsoft.com/office/drawing/2014/main" id="{9171D461-0536-4522-8EE9-BCA7AE4BC4F4}"/>
              </a:ext>
            </a:extLst>
          </p:cNvPr>
          <p:cNvSpPr>
            <a:spLocks noGrp="1" noChangeArrowheads="1"/>
          </p:cNvSpPr>
          <p:nvPr>
            <p:ph type="body" idx="1"/>
          </p:nvPr>
        </p:nvSpPr>
        <p:spPr>
          <a:xfrm>
            <a:off x="533400" y="990600"/>
            <a:ext cx="8153400" cy="5181600"/>
          </a:xfrm>
        </p:spPr>
        <p:txBody>
          <a:bodyPr/>
          <a:lstStyle/>
          <a:p>
            <a:pPr marL="0" indent="0" eaLnBrk="1" hangingPunct="1">
              <a:buFont typeface="Wingdings" panose="05000000000000000000" pitchFamily="2" charset="2"/>
              <a:buNone/>
              <a:tabLst>
                <a:tab pos="1436688" algn="l"/>
                <a:tab pos="3425825" algn="l"/>
              </a:tabLst>
            </a:pPr>
            <a:r>
              <a:rPr lang="en-US" altLang="zh-CN" sz="2800">
                <a:latin typeface="宋体" panose="02010600030101010101" pitchFamily="2" charset="-122"/>
              </a:rPr>
              <a:t>	</a:t>
            </a:r>
            <a:r>
              <a:rPr lang="en-US" altLang="zh-CN" sz="2800">
                <a:solidFill>
                  <a:schemeClr val="accent2"/>
                </a:solidFill>
                <a:latin typeface="宋体" panose="02010600030101010101" pitchFamily="2" charset="-122"/>
              </a:rPr>
              <a:t>mov cx,</a:t>
            </a:r>
            <a:r>
              <a:rPr lang="en-US" altLang="zh-CN" sz="2800">
                <a:solidFill>
                  <a:schemeClr val="tx2"/>
                </a:solidFill>
                <a:latin typeface="宋体" panose="02010600030101010101" pitchFamily="2" charset="-122"/>
              </a:rPr>
              <a:t>8</a:t>
            </a:r>
            <a:r>
              <a:rPr lang="en-US" altLang="zh-CN" sz="2800">
                <a:latin typeface="宋体" panose="02010600030101010101" pitchFamily="2" charset="-122"/>
              </a:rPr>
              <a:t>	;CX←8</a:t>
            </a:r>
            <a:r>
              <a:rPr lang="zh-CN" altLang="en-US" sz="2800">
                <a:latin typeface="宋体" panose="02010600030101010101" pitchFamily="2" charset="-122"/>
              </a:rPr>
              <a:t>（循环次数）</a:t>
            </a:r>
          </a:p>
          <a:p>
            <a:pPr marL="0" indent="0" eaLnBrk="1" hangingPunct="1">
              <a:buFont typeface="Wingdings" panose="05000000000000000000" pitchFamily="2" charset="2"/>
              <a:buNone/>
              <a:tabLst>
                <a:tab pos="1436688" algn="l"/>
                <a:tab pos="3425825" algn="l"/>
              </a:tabLst>
            </a:pPr>
            <a:r>
              <a:rPr lang="en-US" altLang="zh-CN" sz="2800">
                <a:solidFill>
                  <a:schemeClr val="accent2"/>
                </a:solidFill>
                <a:latin typeface="宋体" panose="02010600030101010101" pitchFamily="2" charset="-122"/>
              </a:rPr>
              <a:t>again:	shl bl,1</a:t>
            </a:r>
            <a:r>
              <a:rPr lang="en-US" altLang="zh-CN" sz="2800">
                <a:latin typeface="宋体" panose="02010600030101010101" pitchFamily="2" charset="-122"/>
              </a:rPr>
              <a:t>	;</a:t>
            </a:r>
            <a:r>
              <a:rPr lang="zh-CN" altLang="en-US" sz="2800">
                <a:latin typeface="宋体" panose="02010600030101010101" pitchFamily="2" charset="-122"/>
              </a:rPr>
              <a:t>左移进</a:t>
            </a:r>
            <a:r>
              <a:rPr lang="en-US" altLang="zh-CN" sz="2800">
                <a:latin typeface="宋体" panose="02010600030101010101" pitchFamily="2" charset="-122"/>
              </a:rPr>
              <a:t>CF</a:t>
            </a:r>
            <a:r>
              <a:rPr lang="zh-CN" altLang="en-US" sz="2800">
                <a:latin typeface="宋体" panose="02010600030101010101" pitchFamily="2" charset="-122"/>
              </a:rPr>
              <a:t>，从高位开始显示</a:t>
            </a:r>
          </a:p>
          <a:p>
            <a:pPr marL="0" indent="0" eaLnBrk="1" hangingPunct="1">
              <a:buFont typeface="Wingdings" panose="05000000000000000000" pitchFamily="2" charset="2"/>
              <a:buNone/>
              <a:tabLst>
                <a:tab pos="1436688" algn="l"/>
                <a:tab pos="3425825" algn="l"/>
              </a:tabLst>
            </a:pPr>
            <a:r>
              <a:rPr lang="zh-CN" altLang="en-US" sz="2800">
                <a:latin typeface="宋体" panose="02010600030101010101" pitchFamily="2" charset="-122"/>
              </a:rPr>
              <a:t>	</a:t>
            </a:r>
            <a:r>
              <a:rPr lang="en-US" altLang="zh-CN" sz="2800">
                <a:solidFill>
                  <a:schemeClr val="accent2"/>
                </a:solidFill>
                <a:latin typeface="宋体" panose="02010600030101010101" pitchFamily="2" charset="-122"/>
              </a:rPr>
              <a:t>mov dl,0</a:t>
            </a:r>
            <a:r>
              <a:rPr lang="en-US" altLang="zh-CN" sz="2800">
                <a:latin typeface="宋体" panose="02010600030101010101" pitchFamily="2" charset="-122"/>
              </a:rPr>
              <a:t>	;MOV</a:t>
            </a:r>
            <a:r>
              <a:rPr lang="zh-CN" altLang="en-US" sz="2800">
                <a:latin typeface="宋体" panose="02010600030101010101" pitchFamily="2" charset="-122"/>
              </a:rPr>
              <a:t>指令不改变</a:t>
            </a:r>
            <a:r>
              <a:rPr lang="en-US" altLang="zh-CN" sz="2800">
                <a:latin typeface="宋体" panose="02010600030101010101" pitchFamily="2" charset="-122"/>
              </a:rPr>
              <a:t>CF</a:t>
            </a:r>
          </a:p>
          <a:p>
            <a:pPr marL="0" indent="0" eaLnBrk="1" hangingPunct="1">
              <a:buFont typeface="Wingdings" panose="05000000000000000000" pitchFamily="2" charset="2"/>
              <a:buNone/>
              <a:tabLst>
                <a:tab pos="1436688" algn="l"/>
                <a:tab pos="3425825" algn="l"/>
              </a:tabLst>
            </a:pPr>
            <a:r>
              <a:rPr lang="en-US" altLang="zh-CN" sz="2800">
                <a:latin typeface="宋体" panose="02010600030101010101" pitchFamily="2" charset="-122"/>
              </a:rPr>
              <a:t>	</a:t>
            </a:r>
            <a:r>
              <a:rPr lang="en-US" altLang="zh-CN" sz="2800">
                <a:solidFill>
                  <a:schemeClr val="tx2"/>
                </a:solidFill>
                <a:latin typeface="宋体" panose="02010600030101010101" pitchFamily="2" charset="-122"/>
              </a:rPr>
              <a:t>adc dl,30h</a:t>
            </a:r>
            <a:r>
              <a:rPr lang="en-US" altLang="zh-CN" sz="2800">
                <a:latin typeface="宋体" panose="02010600030101010101" pitchFamily="2" charset="-122"/>
              </a:rPr>
              <a:t>	;DL←0</a:t>
            </a:r>
            <a:r>
              <a:rPr lang="zh-CN" altLang="en-US" sz="2800">
                <a:latin typeface="宋体" panose="02010600030101010101" pitchFamily="2" charset="-122"/>
              </a:rPr>
              <a:t>＋</a:t>
            </a:r>
            <a:r>
              <a:rPr lang="en-US" altLang="zh-CN" sz="2800">
                <a:latin typeface="宋体" panose="02010600030101010101" pitchFamily="2" charset="-122"/>
              </a:rPr>
              <a:t>30H</a:t>
            </a:r>
            <a:r>
              <a:rPr lang="zh-CN" altLang="en-US" sz="2800">
                <a:latin typeface="宋体" panose="02010600030101010101" pitchFamily="2" charset="-122"/>
              </a:rPr>
              <a:t>＋</a:t>
            </a:r>
            <a:r>
              <a:rPr lang="en-US" altLang="zh-CN" sz="2800">
                <a:latin typeface="宋体" panose="02010600030101010101" pitchFamily="2" charset="-122"/>
              </a:rPr>
              <a:t>CF</a:t>
            </a:r>
          </a:p>
          <a:p>
            <a:pPr marL="0" indent="0" eaLnBrk="1" hangingPunct="1">
              <a:buFont typeface="Wingdings" panose="05000000000000000000" pitchFamily="2" charset="2"/>
              <a:buNone/>
              <a:tabLst>
                <a:tab pos="1436688" algn="l"/>
                <a:tab pos="3425825" algn="l"/>
              </a:tabLst>
            </a:pPr>
            <a:r>
              <a:rPr lang="en-US" altLang="zh-CN" sz="2800">
                <a:latin typeface="宋体" panose="02010600030101010101" pitchFamily="2" charset="-122"/>
              </a:rPr>
              <a:t>;CF</a:t>
            </a:r>
            <a:r>
              <a:rPr lang="zh-CN" altLang="en-US" sz="2800">
                <a:latin typeface="宋体" panose="02010600030101010101" pitchFamily="2" charset="-122"/>
              </a:rPr>
              <a:t>若是</a:t>
            </a:r>
            <a:r>
              <a:rPr lang="en-US" altLang="zh-CN" sz="2800">
                <a:latin typeface="宋体" panose="02010600030101010101" pitchFamily="2" charset="-122"/>
              </a:rPr>
              <a:t>0</a:t>
            </a:r>
            <a:r>
              <a:rPr lang="zh-CN" altLang="en-US" sz="2800">
                <a:latin typeface="宋体" panose="02010600030101010101" pitchFamily="2" charset="-122"/>
              </a:rPr>
              <a:t>，则</a:t>
            </a:r>
            <a:r>
              <a:rPr lang="en-US" altLang="zh-CN" sz="2800">
                <a:latin typeface="宋体" panose="02010600030101010101" pitchFamily="2" charset="-122"/>
              </a:rPr>
              <a:t>DL←'0'</a:t>
            </a:r>
            <a:r>
              <a:rPr lang="zh-CN" altLang="en-US" sz="2800">
                <a:latin typeface="宋体" panose="02010600030101010101" pitchFamily="2" charset="-122"/>
              </a:rPr>
              <a:t>；若是</a:t>
            </a:r>
            <a:r>
              <a:rPr lang="en-US" altLang="zh-CN" sz="2800">
                <a:latin typeface="宋体" panose="02010600030101010101" pitchFamily="2" charset="-122"/>
              </a:rPr>
              <a:t>1</a:t>
            </a:r>
            <a:r>
              <a:rPr lang="zh-CN" altLang="en-US" sz="2800">
                <a:latin typeface="宋体" panose="02010600030101010101" pitchFamily="2" charset="-122"/>
              </a:rPr>
              <a:t>，则</a:t>
            </a:r>
            <a:r>
              <a:rPr lang="en-US" altLang="zh-CN" sz="2800">
                <a:latin typeface="宋体" panose="02010600030101010101" pitchFamily="2" charset="-122"/>
              </a:rPr>
              <a:t>DL←'1'</a:t>
            </a:r>
          </a:p>
          <a:p>
            <a:pPr marL="0" indent="0" eaLnBrk="1" hangingPunct="1">
              <a:buFont typeface="Wingdings" panose="05000000000000000000" pitchFamily="2" charset="2"/>
              <a:buNone/>
              <a:tabLst>
                <a:tab pos="1436688" algn="l"/>
                <a:tab pos="3425825" algn="l"/>
              </a:tabLst>
            </a:pPr>
            <a:r>
              <a:rPr lang="en-US" altLang="zh-CN" sz="2800">
                <a:latin typeface="宋体" panose="02010600030101010101" pitchFamily="2" charset="-122"/>
              </a:rPr>
              <a:t>	</a:t>
            </a:r>
            <a:r>
              <a:rPr lang="en-US" altLang="zh-CN" sz="2800">
                <a:solidFill>
                  <a:schemeClr val="accent2"/>
                </a:solidFill>
                <a:latin typeface="宋体" panose="02010600030101010101" pitchFamily="2" charset="-122"/>
              </a:rPr>
              <a:t>mov ah,2</a:t>
            </a:r>
          </a:p>
          <a:p>
            <a:pPr marL="0" indent="0" eaLnBrk="1" hangingPunct="1">
              <a:buFont typeface="Wingdings" panose="05000000000000000000" pitchFamily="2" charset="2"/>
              <a:buNone/>
              <a:tabLst>
                <a:tab pos="1436688" algn="l"/>
                <a:tab pos="3425825" algn="l"/>
              </a:tabLst>
            </a:pPr>
            <a:r>
              <a:rPr lang="en-US" altLang="zh-CN" sz="2800">
                <a:latin typeface="宋体" panose="02010600030101010101" pitchFamily="2" charset="-122"/>
              </a:rPr>
              <a:t>	</a:t>
            </a:r>
            <a:r>
              <a:rPr lang="en-US" altLang="zh-CN" sz="2800">
                <a:solidFill>
                  <a:schemeClr val="accent2"/>
                </a:solidFill>
                <a:latin typeface="宋体" panose="02010600030101010101" pitchFamily="2" charset="-122"/>
              </a:rPr>
              <a:t>int 21h</a:t>
            </a:r>
            <a:r>
              <a:rPr lang="en-US" altLang="zh-CN" sz="2800">
                <a:latin typeface="宋体" panose="02010600030101010101" pitchFamily="2" charset="-122"/>
              </a:rPr>
              <a:t>	;</a:t>
            </a:r>
            <a:r>
              <a:rPr lang="zh-CN" altLang="en-US" sz="2800">
                <a:latin typeface="宋体" panose="02010600030101010101" pitchFamily="2" charset="-122"/>
              </a:rPr>
              <a:t>显示</a:t>
            </a:r>
          </a:p>
          <a:p>
            <a:pPr marL="0" indent="0" eaLnBrk="1" hangingPunct="1">
              <a:buFont typeface="Wingdings" panose="05000000000000000000" pitchFamily="2" charset="2"/>
              <a:buNone/>
              <a:tabLst>
                <a:tab pos="1436688" algn="l"/>
                <a:tab pos="3425825" algn="l"/>
              </a:tabLst>
            </a:pPr>
            <a:r>
              <a:rPr lang="zh-CN" altLang="en-US" sz="2800">
                <a:latin typeface="宋体" panose="02010600030101010101" pitchFamily="2" charset="-122"/>
              </a:rPr>
              <a:t>	</a:t>
            </a:r>
            <a:r>
              <a:rPr lang="en-US" altLang="zh-CN" sz="2800">
                <a:solidFill>
                  <a:schemeClr val="tx2"/>
                </a:solidFill>
                <a:latin typeface="宋体" panose="02010600030101010101" pitchFamily="2" charset="-122"/>
              </a:rPr>
              <a:t>loop again</a:t>
            </a:r>
            <a:r>
              <a:rPr lang="en-US" altLang="zh-CN" sz="2800">
                <a:latin typeface="宋体" panose="02010600030101010101" pitchFamily="2" charset="-122"/>
              </a:rPr>
              <a:t>	</a:t>
            </a:r>
          </a:p>
          <a:p>
            <a:pPr marL="0" indent="0" eaLnBrk="1" hangingPunct="1">
              <a:buFont typeface="Wingdings" panose="05000000000000000000" pitchFamily="2" charset="2"/>
              <a:buNone/>
              <a:tabLst>
                <a:tab pos="1436688" algn="l"/>
                <a:tab pos="3425825" algn="l"/>
              </a:tabLst>
            </a:pPr>
            <a:r>
              <a:rPr lang="en-US" altLang="zh-CN" sz="2800">
                <a:latin typeface="宋体" panose="02010600030101010101" pitchFamily="2" charset="-122"/>
              </a:rPr>
              <a:t>;CX</a:t>
            </a:r>
            <a:r>
              <a:rPr lang="zh-CN" altLang="en-US" sz="2800">
                <a:latin typeface="宋体" panose="02010600030101010101" pitchFamily="2" charset="-122"/>
              </a:rPr>
              <a:t>减</a:t>
            </a:r>
            <a:r>
              <a:rPr lang="en-US" altLang="zh-CN" sz="2800">
                <a:latin typeface="宋体" panose="02010600030101010101" pitchFamily="2" charset="-122"/>
              </a:rPr>
              <a:t>1</a:t>
            </a:r>
            <a:r>
              <a:rPr lang="zh-CN" altLang="en-US" sz="2800">
                <a:latin typeface="宋体" panose="02010600030101010101" pitchFamily="2" charset="-122"/>
              </a:rPr>
              <a:t>，如果</a:t>
            </a:r>
            <a:r>
              <a:rPr lang="en-US" altLang="zh-CN" sz="2800">
                <a:latin typeface="宋体" panose="02010600030101010101" pitchFamily="2" charset="-122"/>
              </a:rPr>
              <a:t>CX</a:t>
            </a:r>
            <a:r>
              <a:rPr lang="zh-CN" altLang="en-US" sz="2800">
                <a:latin typeface="宋体" panose="02010600030101010101" pitchFamily="2" charset="-122"/>
              </a:rPr>
              <a:t>未减至</a:t>
            </a:r>
            <a:r>
              <a:rPr lang="en-US" altLang="zh-CN" sz="2800">
                <a:latin typeface="宋体" panose="02010600030101010101" pitchFamily="2" charset="-122"/>
              </a:rPr>
              <a:t>0</a:t>
            </a:r>
            <a:r>
              <a:rPr lang="zh-CN" altLang="en-US" sz="2800">
                <a:latin typeface="宋体" panose="02010600030101010101" pitchFamily="2" charset="-122"/>
              </a:rPr>
              <a:t>，则循环</a:t>
            </a:r>
          </a:p>
        </p:txBody>
      </p:sp>
      <p:grpSp>
        <p:nvGrpSpPr>
          <p:cNvPr id="260099" name="组合 260098">
            <a:extLst>
              <a:ext uri="{FF2B5EF4-FFF2-40B4-BE49-F238E27FC236}">
                <a16:creationId xmlns:a16="http://schemas.microsoft.com/office/drawing/2014/main" id="{4E3F7B23-2F66-46CE-8082-BEC19EC804BD}"/>
              </a:ext>
            </a:extLst>
          </p:cNvPr>
          <p:cNvGrpSpPr>
            <a:grpSpLocks/>
          </p:cNvGrpSpPr>
          <p:nvPr/>
        </p:nvGrpSpPr>
        <p:grpSpPr bwMode="auto">
          <a:xfrm>
            <a:off x="177800" y="230188"/>
            <a:ext cx="203200" cy="6503987"/>
            <a:chOff x="112" y="145"/>
            <a:chExt cx="128" cy="4097"/>
          </a:xfrm>
        </p:grpSpPr>
        <p:sp>
          <p:nvSpPr>
            <p:cNvPr id="34831" name="矩形 260099">
              <a:extLst>
                <a:ext uri="{FF2B5EF4-FFF2-40B4-BE49-F238E27FC236}">
                  <a16:creationId xmlns:a16="http://schemas.microsoft.com/office/drawing/2014/main" id="{33C0162D-FBE9-402F-89FD-F3059BE79DAE}"/>
                </a:ext>
              </a:extLst>
            </p:cNvPr>
            <p:cNvSpPr>
              <a:spLocks noChangeArrowheads="1"/>
            </p:cNvSpPr>
            <p:nvPr/>
          </p:nvSpPr>
          <p:spPr bwMode="auto">
            <a:xfrm flipH="1">
              <a:off x="192" y="162"/>
              <a:ext cx="48" cy="4080"/>
            </a:xfrm>
            <a:prstGeom prst="rect">
              <a:avLst/>
            </a:prstGeom>
            <a:gradFill rotWithShape="0">
              <a:gsLst>
                <a:gs pos="0">
                  <a:schemeClr val="bg1"/>
                </a:gs>
                <a:gs pos="100000">
                  <a:schemeClr val="fo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32" name="矩形 260100">
              <a:extLst>
                <a:ext uri="{FF2B5EF4-FFF2-40B4-BE49-F238E27FC236}">
                  <a16:creationId xmlns:a16="http://schemas.microsoft.com/office/drawing/2014/main" id="{C20597E8-A3B3-4F33-8A46-95D0376EFA94}"/>
                </a:ext>
              </a:extLst>
            </p:cNvPr>
            <p:cNvSpPr>
              <a:spLocks noChangeArrowheads="1"/>
            </p:cNvSpPr>
            <p:nvPr/>
          </p:nvSpPr>
          <p:spPr bwMode="auto">
            <a:xfrm>
              <a:off x="112" y="145"/>
              <a:ext cx="48" cy="3941"/>
            </a:xfrm>
            <a:prstGeom prst="rect">
              <a:avLst/>
            </a:prstGeom>
            <a:gradFill rotWithShape="0">
              <a:gsLst>
                <a:gs pos="0">
                  <a:schemeClr val="bg1"/>
                </a:gs>
                <a:gs pos="100000">
                  <a:schemeClr va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latin typeface="Times New Roman" panose="02020603050405020304" pitchFamily="18" charset="0"/>
              </a:endParaRPr>
            </a:p>
          </p:txBody>
        </p:sp>
      </p:grpSp>
      <p:grpSp>
        <p:nvGrpSpPr>
          <p:cNvPr id="260102" name="组合 260101">
            <a:extLst>
              <a:ext uri="{FF2B5EF4-FFF2-40B4-BE49-F238E27FC236}">
                <a16:creationId xmlns:a16="http://schemas.microsoft.com/office/drawing/2014/main" id="{4B44B8F1-3850-4FBD-910C-24970B08D004}"/>
              </a:ext>
            </a:extLst>
          </p:cNvPr>
          <p:cNvGrpSpPr>
            <a:grpSpLocks/>
          </p:cNvGrpSpPr>
          <p:nvPr/>
        </p:nvGrpSpPr>
        <p:grpSpPr bwMode="auto">
          <a:xfrm>
            <a:off x="8793163" y="220663"/>
            <a:ext cx="198437" cy="6408737"/>
            <a:chOff x="5539" y="139"/>
            <a:chExt cx="125" cy="4037"/>
          </a:xfrm>
        </p:grpSpPr>
        <p:sp>
          <p:nvSpPr>
            <p:cNvPr id="34829" name="矩形 260102">
              <a:extLst>
                <a:ext uri="{FF2B5EF4-FFF2-40B4-BE49-F238E27FC236}">
                  <a16:creationId xmlns:a16="http://schemas.microsoft.com/office/drawing/2014/main" id="{8D5BAF58-DA94-49BC-83C9-A9C842064D0B}"/>
                </a:ext>
              </a:extLst>
            </p:cNvPr>
            <p:cNvSpPr>
              <a:spLocks noChangeArrowheads="1"/>
            </p:cNvSpPr>
            <p:nvPr/>
          </p:nvSpPr>
          <p:spPr bwMode="auto">
            <a:xfrm rot="10800000" flipH="1" flipV="1">
              <a:off x="5621" y="139"/>
              <a:ext cx="43" cy="3989"/>
            </a:xfrm>
            <a:prstGeom prst="rect">
              <a:avLst/>
            </a:pr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30" name="矩形 260103">
              <a:extLst>
                <a:ext uri="{FF2B5EF4-FFF2-40B4-BE49-F238E27FC236}">
                  <a16:creationId xmlns:a16="http://schemas.microsoft.com/office/drawing/2014/main" id="{34E2656B-3B23-47D5-B598-696260C8616F}"/>
                </a:ext>
              </a:extLst>
            </p:cNvPr>
            <p:cNvSpPr>
              <a:spLocks noChangeArrowheads="1"/>
            </p:cNvSpPr>
            <p:nvPr/>
          </p:nvSpPr>
          <p:spPr bwMode="auto">
            <a:xfrm rot="10800000" flipV="1">
              <a:off x="5539" y="240"/>
              <a:ext cx="49" cy="3936"/>
            </a:xfrm>
            <a:prstGeom prst="rect">
              <a:avLst/>
            </a:pr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60105" name="组合 260104">
            <a:extLst>
              <a:ext uri="{FF2B5EF4-FFF2-40B4-BE49-F238E27FC236}">
                <a16:creationId xmlns:a16="http://schemas.microsoft.com/office/drawing/2014/main" id="{0DC621DE-8EDF-411C-BFCB-44F9A1CF5D55}"/>
              </a:ext>
            </a:extLst>
          </p:cNvPr>
          <p:cNvGrpSpPr>
            <a:grpSpLocks/>
          </p:cNvGrpSpPr>
          <p:nvPr/>
        </p:nvGrpSpPr>
        <p:grpSpPr bwMode="auto">
          <a:xfrm>
            <a:off x="412750" y="6477000"/>
            <a:ext cx="8686800" cy="228600"/>
            <a:chOff x="260" y="4080"/>
            <a:chExt cx="5472" cy="144"/>
          </a:xfrm>
        </p:grpSpPr>
        <p:sp>
          <p:nvSpPr>
            <p:cNvPr id="34827" name="矩形 260105">
              <a:extLst>
                <a:ext uri="{FF2B5EF4-FFF2-40B4-BE49-F238E27FC236}">
                  <a16:creationId xmlns:a16="http://schemas.microsoft.com/office/drawing/2014/main" id="{69A3B4FD-30CB-4881-93DC-2F0AC0002617}"/>
                </a:ext>
              </a:extLst>
            </p:cNvPr>
            <p:cNvSpPr>
              <a:spLocks noChangeArrowheads="1"/>
            </p:cNvSpPr>
            <p:nvPr/>
          </p:nvSpPr>
          <p:spPr bwMode="auto">
            <a:xfrm rot="5400000" flipV="1">
              <a:off x="2972" y="1368"/>
              <a:ext cx="48" cy="5472"/>
            </a:xfrm>
            <a:prstGeom prst="rect">
              <a:avLst/>
            </a:prstGeom>
            <a:gradFill rotWithShape="0">
              <a:gsLst>
                <a:gs pos="0">
                  <a:schemeClr val="bg1"/>
                </a:gs>
                <a:gs pos="100000">
                  <a:schemeClr val="accent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28" name="矩形 260106">
              <a:extLst>
                <a:ext uri="{FF2B5EF4-FFF2-40B4-BE49-F238E27FC236}">
                  <a16:creationId xmlns:a16="http://schemas.microsoft.com/office/drawing/2014/main" id="{5AFACE8B-6ADD-4F5B-AE9A-3A3AF2C220C2}"/>
                </a:ext>
              </a:extLst>
            </p:cNvPr>
            <p:cNvSpPr>
              <a:spLocks noChangeArrowheads="1"/>
            </p:cNvSpPr>
            <p:nvPr/>
          </p:nvSpPr>
          <p:spPr bwMode="auto">
            <a:xfrm rot="5400000" flipV="1">
              <a:off x="2913" y="1521"/>
              <a:ext cx="48" cy="5355"/>
            </a:xfrm>
            <a:prstGeom prst="rect">
              <a:avLst/>
            </a:prstGeom>
            <a:gradFill rotWithShape="0">
              <a:gsLst>
                <a:gs pos="0">
                  <a:schemeClr val="bg1"/>
                </a:gs>
                <a:gs pos="100000">
                  <a:schemeClr val="hlink"/>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60108" name="组合 260107">
            <a:extLst>
              <a:ext uri="{FF2B5EF4-FFF2-40B4-BE49-F238E27FC236}">
                <a16:creationId xmlns:a16="http://schemas.microsoft.com/office/drawing/2014/main" id="{64D2009C-4D56-4320-B956-56977F60679B}"/>
              </a:ext>
            </a:extLst>
          </p:cNvPr>
          <p:cNvGrpSpPr>
            <a:grpSpLocks/>
          </p:cNvGrpSpPr>
          <p:nvPr/>
        </p:nvGrpSpPr>
        <p:grpSpPr bwMode="auto">
          <a:xfrm>
            <a:off x="76200" y="176213"/>
            <a:ext cx="8745538" cy="161925"/>
            <a:chOff x="48" y="111"/>
            <a:chExt cx="5509" cy="102"/>
          </a:xfrm>
        </p:grpSpPr>
        <p:sp>
          <p:nvSpPr>
            <p:cNvPr id="34825" name="矩形 260108">
              <a:extLst>
                <a:ext uri="{FF2B5EF4-FFF2-40B4-BE49-F238E27FC236}">
                  <a16:creationId xmlns:a16="http://schemas.microsoft.com/office/drawing/2014/main" id="{8D62D720-0A73-4A0D-BDD4-55486A6BBA88}"/>
                </a:ext>
              </a:extLst>
            </p:cNvPr>
            <p:cNvSpPr>
              <a:spLocks noChangeArrowheads="1"/>
            </p:cNvSpPr>
            <p:nvPr/>
          </p:nvSpPr>
          <p:spPr bwMode="auto">
            <a:xfrm rot="5400000" flipV="1">
              <a:off x="2852" y="-2492"/>
              <a:ext cx="37" cy="5371"/>
            </a:xfrm>
            <a:prstGeom prst="rect">
              <a:avLst/>
            </a:prstGeom>
            <a:gradFill rotWithShape="0">
              <a:gsLst>
                <a:gs pos="0">
                  <a:schemeClr va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26" name="矩形 260109">
              <a:extLst>
                <a:ext uri="{FF2B5EF4-FFF2-40B4-BE49-F238E27FC236}">
                  <a16:creationId xmlns:a16="http://schemas.microsoft.com/office/drawing/2014/main" id="{98A31758-B14E-4FEF-AE42-ED597B52C5F8}"/>
                </a:ext>
              </a:extLst>
            </p:cNvPr>
            <p:cNvSpPr>
              <a:spLocks noChangeArrowheads="1"/>
            </p:cNvSpPr>
            <p:nvPr/>
          </p:nvSpPr>
          <p:spPr bwMode="auto">
            <a:xfrm rot="5400000" flipV="1">
              <a:off x="2783" y="-2625"/>
              <a:ext cx="38" cy="5509"/>
            </a:xfrm>
            <a:prstGeom prst="rect">
              <a:avLst/>
            </a:prstGeom>
            <a:gradFill rotWithShape="0">
              <a:gsLst>
                <a:gs pos="0">
                  <a:schemeClr val="accent1"/>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34823" name="标题 260110">
            <a:extLst>
              <a:ext uri="{FF2B5EF4-FFF2-40B4-BE49-F238E27FC236}">
                <a16:creationId xmlns:a16="http://schemas.microsoft.com/office/drawing/2014/main" id="{78E27A1A-991D-4C43-8D40-0E679B9EB8ED}"/>
              </a:ext>
            </a:extLst>
          </p:cNvPr>
          <p:cNvSpPr>
            <a:spLocks noGrp="1" noChangeArrowheads="1"/>
          </p:cNvSpPr>
          <p:nvPr>
            <p:ph type="title"/>
          </p:nvPr>
        </p:nvSpPr>
        <p:spPr>
          <a:xfrm>
            <a:off x="6094413" y="361950"/>
            <a:ext cx="2667000" cy="390525"/>
          </a:xfrm>
          <a:ln>
            <a:solidFill>
              <a:schemeClr val="folHlink"/>
            </a:solidFill>
            <a:miter lim="800000"/>
            <a:headEnd/>
            <a:tailEnd/>
          </a:ln>
        </p:spPr>
        <p:txBody>
          <a:bodyPr/>
          <a:lstStyle/>
          <a:p>
            <a:pPr eaLnBrk="1" hangingPunct="1"/>
            <a:r>
              <a:rPr lang="zh-CN" altLang="en-US" sz="2400">
                <a:latin typeface="黑体" panose="02010609060101010101" pitchFamily="49" charset="-122"/>
              </a:rPr>
              <a:t>习题</a:t>
            </a:r>
            <a:r>
              <a:rPr lang="en-US" altLang="zh-CN" sz="2400">
                <a:latin typeface="黑体" panose="02010609060101010101" pitchFamily="49" charset="-122"/>
              </a:rPr>
              <a:t>4.12</a:t>
            </a:r>
            <a:r>
              <a:rPr lang="zh-CN" altLang="en-US" sz="2400">
                <a:latin typeface="黑体" panose="02010609060101010101" pitchFamily="49" charset="-122"/>
              </a:rPr>
              <a:t>－</a:t>
            </a:r>
            <a:r>
              <a:rPr lang="en-US" altLang="zh-CN" sz="2400">
                <a:latin typeface="黑体" panose="02010609060101010101" pitchFamily="49" charset="-122"/>
              </a:rPr>
              <a:t>2/2</a:t>
            </a:r>
          </a:p>
        </p:txBody>
      </p:sp>
      <p:sp>
        <p:nvSpPr>
          <p:cNvPr id="260121" name="圆角矩形 260120" descr="花束">
            <a:extLst>
              <a:ext uri="{FF2B5EF4-FFF2-40B4-BE49-F238E27FC236}">
                <a16:creationId xmlns:a16="http://schemas.microsoft.com/office/drawing/2014/main" id="{BDE2556B-D16C-4798-8AF7-BE8DD9DD7A04}"/>
              </a:ext>
            </a:extLst>
          </p:cNvPr>
          <p:cNvSpPr>
            <a:spLocks noChangeArrowheads="1"/>
          </p:cNvSpPr>
          <p:nvPr/>
        </p:nvSpPr>
        <p:spPr bwMode="auto">
          <a:xfrm>
            <a:off x="5638800" y="3962400"/>
            <a:ext cx="2895600" cy="990600"/>
          </a:xfrm>
          <a:prstGeom prst="roundRect">
            <a:avLst>
              <a:gd name="adj" fmla="val 16667"/>
            </a:avLst>
          </a:prstGeom>
          <a:blipFill dpi="0" rotWithShape="0">
            <a:blip r:embed="rId2"/>
            <a:srcRect/>
            <a:tile tx="0" ty="0" sx="100000" sy="100000" flip="none" algn="tl"/>
          </a:blipFill>
          <a:ln w="9525">
            <a:solidFill>
              <a:schemeClr val="folHlink"/>
            </a:solidFill>
            <a:round/>
            <a:headEnd/>
            <a:tailEnd/>
          </a:ln>
        </p:spPr>
        <p:txBody>
          <a:bodyPr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just" eaLnBrk="1" hangingPunct="1">
              <a:buFontTx/>
              <a:buBlip>
                <a:blip r:embed="rId3"/>
              </a:buBlip>
            </a:pPr>
            <a:r>
              <a:rPr lang="en-US" altLang="zh-CN" sz="3200" b="1">
                <a:solidFill>
                  <a:schemeClr val="accent2"/>
                </a:solidFill>
              </a:rPr>
              <a:t> </a:t>
            </a:r>
            <a:r>
              <a:rPr lang="zh-CN" altLang="en-US" sz="2800" b="1">
                <a:solidFill>
                  <a:schemeClr val="accent2"/>
                </a:solidFill>
              </a:rPr>
              <a:t>计数控制循环</a:t>
            </a:r>
          </a:p>
          <a:p>
            <a:pPr algn="just" eaLnBrk="1" hangingPunct="1">
              <a:buFontTx/>
              <a:buBlip>
                <a:blip r:embed="rId3"/>
              </a:buBlip>
            </a:pPr>
            <a:r>
              <a:rPr lang="zh-CN" altLang="en-US" sz="2800" b="1">
                <a:solidFill>
                  <a:schemeClr val="accent2"/>
                </a:solidFill>
              </a:rPr>
              <a:t> 循环次数固定</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afterEffect">
                                  <p:stCondLst>
                                    <p:cond delay="0"/>
                                  </p:stCondLst>
                                  <p:childTnLst>
                                    <p:set>
                                      <p:cBhvr>
                                        <p:cTn id="6" dur="1" fill="hold">
                                          <p:stCondLst>
                                            <p:cond delay="0"/>
                                          </p:stCondLst>
                                        </p:cTn>
                                        <p:tgtEl>
                                          <p:spTgt spid="260099"/>
                                        </p:tgtEl>
                                        <p:attrNameLst>
                                          <p:attrName>style.visibility</p:attrName>
                                        </p:attrNameLst>
                                      </p:cBhvr>
                                      <p:to>
                                        <p:strVal val="visible"/>
                                      </p:to>
                                    </p:set>
                                    <p:anim calcmode="lin" valueType="num">
                                      <p:cBhvr additive="base">
                                        <p:cTn id="7" dur="500" fill="hold"/>
                                        <p:tgtEl>
                                          <p:spTgt spid="260099"/>
                                        </p:tgtEl>
                                        <p:attrNameLst>
                                          <p:attrName>ppt_x</p:attrName>
                                        </p:attrNameLst>
                                      </p:cBhvr>
                                      <p:tavLst>
                                        <p:tav tm="0">
                                          <p:val>
                                            <p:strVal val="#ppt_x"/>
                                          </p:val>
                                        </p:tav>
                                        <p:tav tm="100000">
                                          <p:val>
                                            <p:strVal val="#ppt_x"/>
                                          </p:val>
                                        </p:tav>
                                      </p:tavLst>
                                    </p:anim>
                                    <p:anim calcmode="lin" valueType="num">
                                      <p:cBhvr additive="base">
                                        <p:cTn id="8" dur="500" fill="hold"/>
                                        <p:tgtEl>
                                          <p:spTgt spid="260099"/>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260105"/>
                                        </p:tgtEl>
                                        <p:attrNameLst>
                                          <p:attrName>style.visibility</p:attrName>
                                        </p:attrNameLst>
                                      </p:cBhvr>
                                      <p:to>
                                        <p:strVal val="visible"/>
                                      </p:to>
                                    </p:set>
                                    <p:anim calcmode="lin" valueType="num">
                                      <p:cBhvr additive="base">
                                        <p:cTn id="12" dur="500" fill="hold"/>
                                        <p:tgtEl>
                                          <p:spTgt spid="260105"/>
                                        </p:tgtEl>
                                        <p:attrNameLst>
                                          <p:attrName>ppt_x</p:attrName>
                                        </p:attrNameLst>
                                      </p:cBhvr>
                                      <p:tavLst>
                                        <p:tav tm="0">
                                          <p:val>
                                            <p:strVal val="0-#ppt_w/2"/>
                                          </p:val>
                                        </p:tav>
                                        <p:tav tm="100000">
                                          <p:val>
                                            <p:strVal val="#ppt_x"/>
                                          </p:val>
                                        </p:tav>
                                      </p:tavLst>
                                    </p:anim>
                                    <p:anim calcmode="lin" valueType="num">
                                      <p:cBhvr additive="base">
                                        <p:cTn id="13" dur="500" fill="hold"/>
                                        <p:tgtEl>
                                          <p:spTgt spid="260105"/>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4" fill="hold" nodeType="afterEffect">
                                  <p:stCondLst>
                                    <p:cond delay="0"/>
                                  </p:stCondLst>
                                  <p:childTnLst>
                                    <p:set>
                                      <p:cBhvr>
                                        <p:cTn id="16" dur="1" fill="hold">
                                          <p:stCondLst>
                                            <p:cond delay="0"/>
                                          </p:stCondLst>
                                        </p:cTn>
                                        <p:tgtEl>
                                          <p:spTgt spid="260102"/>
                                        </p:tgtEl>
                                        <p:attrNameLst>
                                          <p:attrName>style.visibility</p:attrName>
                                        </p:attrNameLst>
                                      </p:cBhvr>
                                      <p:to>
                                        <p:strVal val="visible"/>
                                      </p:to>
                                    </p:set>
                                    <p:anim calcmode="lin" valueType="num">
                                      <p:cBhvr additive="base">
                                        <p:cTn id="17" dur="500" fill="hold"/>
                                        <p:tgtEl>
                                          <p:spTgt spid="260102"/>
                                        </p:tgtEl>
                                        <p:attrNameLst>
                                          <p:attrName>ppt_x</p:attrName>
                                        </p:attrNameLst>
                                      </p:cBhvr>
                                      <p:tavLst>
                                        <p:tav tm="0">
                                          <p:val>
                                            <p:strVal val="#ppt_x"/>
                                          </p:val>
                                        </p:tav>
                                        <p:tav tm="100000">
                                          <p:val>
                                            <p:strVal val="#ppt_x"/>
                                          </p:val>
                                        </p:tav>
                                      </p:tavLst>
                                    </p:anim>
                                    <p:anim calcmode="lin" valueType="num">
                                      <p:cBhvr additive="base">
                                        <p:cTn id="18" dur="500" fill="hold"/>
                                        <p:tgtEl>
                                          <p:spTgt spid="260102"/>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2" fill="hold" nodeType="afterEffect">
                                  <p:stCondLst>
                                    <p:cond delay="0"/>
                                  </p:stCondLst>
                                  <p:childTnLst>
                                    <p:set>
                                      <p:cBhvr>
                                        <p:cTn id="21" dur="1" fill="hold">
                                          <p:stCondLst>
                                            <p:cond delay="0"/>
                                          </p:stCondLst>
                                        </p:cTn>
                                        <p:tgtEl>
                                          <p:spTgt spid="260108"/>
                                        </p:tgtEl>
                                        <p:attrNameLst>
                                          <p:attrName>style.visibility</p:attrName>
                                        </p:attrNameLst>
                                      </p:cBhvr>
                                      <p:to>
                                        <p:strVal val="visible"/>
                                      </p:to>
                                    </p:set>
                                    <p:anim calcmode="lin" valueType="num">
                                      <p:cBhvr additive="base">
                                        <p:cTn id="22" dur="500" fill="hold"/>
                                        <p:tgtEl>
                                          <p:spTgt spid="260108"/>
                                        </p:tgtEl>
                                        <p:attrNameLst>
                                          <p:attrName>ppt_x</p:attrName>
                                        </p:attrNameLst>
                                      </p:cBhvr>
                                      <p:tavLst>
                                        <p:tav tm="0">
                                          <p:val>
                                            <p:strVal val="1+#ppt_w/2"/>
                                          </p:val>
                                        </p:tav>
                                        <p:tav tm="100000">
                                          <p:val>
                                            <p:strVal val="#ppt_x"/>
                                          </p:val>
                                        </p:tav>
                                      </p:tavLst>
                                    </p:anim>
                                    <p:anim calcmode="lin" valueType="num">
                                      <p:cBhvr additive="base">
                                        <p:cTn id="23" dur="500" fill="hold"/>
                                        <p:tgtEl>
                                          <p:spTgt spid="260108"/>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7" presetClass="entr" presetSubtype="8" fill="hold" grpId="0" nodeType="clickEffect">
                                  <p:stCondLst>
                                    <p:cond delay="0"/>
                                  </p:stCondLst>
                                  <p:iterate type="wd">
                                    <p:tmPct val="100000"/>
                                  </p:iterate>
                                  <p:childTnLst>
                                    <p:set>
                                      <p:cBhvr>
                                        <p:cTn id="27" dur="1" fill="hold">
                                          <p:stCondLst>
                                            <p:cond delay="0"/>
                                          </p:stCondLst>
                                        </p:cTn>
                                        <p:tgtEl>
                                          <p:spTgt spid="260121"/>
                                        </p:tgtEl>
                                        <p:attrNameLst>
                                          <p:attrName>style.visibility</p:attrName>
                                        </p:attrNameLst>
                                      </p:cBhvr>
                                      <p:to>
                                        <p:strVal val="visible"/>
                                      </p:to>
                                    </p:set>
                                    <p:anim calcmode="lin" valueType="num">
                                      <p:cBhvr>
                                        <p:cTn id="28" dur="300" fill="hold"/>
                                        <p:tgtEl>
                                          <p:spTgt spid="260121"/>
                                        </p:tgtEl>
                                        <p:attrNameLst>
                                          <p:attrName>ppt_x</p:attrName>
                                        </p:attrNameLst>
                                      </p:cBhvr>
                                      <p:tavLst>
                                        <p:tav tm="0">
                                          <p:val>
                                            <p:strVal val="#ppt_x-#ppt_w/2"/>
                                          </p:val>
                                        </p:tav>
                                        <p:tav tm="100000">
                                          <p:val>
                                            <p:strVal val="#ppt_x"/>
                                          </p:val>
                                        </p:tav>
                                      </p:tavLst>
                                    </p:anim>
                                    <p:anim calcmode="lin" valueType="num">
                                      <p:cBhvr>
                                        <p:cTn id="29" dur="300" fill="hold"/>
                                        <p:tgtEl>
                                          <p:spTgt spid="260121"/>
                                        </p:tgtEl>
                                        <p:attrNameLst>
                                          <p:attrName>ppt_y</p:attrName>
                                        </p:attrNameLst>
                                      </p:cBhvr>
                                      <p:tavLst>
                                        <p:tav tm="0">
                                          <p:val>
                                            <p:strVal val="#ppt_y"/>
                                          </p:val>
                                        </p:tav>
                                        <p:tav tm="100000">
                                          <p:val>
                                            <p:strVal val="#ppt_y"/>
                                          </p:val>
                                        </p:tav>
                                      </p:tavLst>
                                    </p:anim>
                                    <p:anim calcmode="lin" valueType="num">
                                      <p:cBhvr>
                                        <p:cTn id="30" dur="300" fill="hold"/>
                                        <p:tgtEl>
                                          <p:spTgt spid="260121"/>
                                        </p:tgtEl>
                                        <p:attrNameLst>
                                          <p:attrName>ppt_w</p:attrName>
                                        </p:attrNameLst>
                                      </p:cBhvr>
                                      <p:tavLst>
                                        <p:tav tm="0">
                                          <p:val>
                                            <p:fltVal val="0"/>
                                          </p:val>
                                        </p:tav>
                                        <p:tav tm="100000">
                                          <p:val>
                                            <p:strVal val="#ppt_w"/>
                                          </p:val>
                                        </p:tav>
                                      </p:tavLst>
                                    </p:anim>
                                    <p:anim calcmode="lin" valueType="num">
                                      <p:cBhvr>
                                        <p:cTn id="31" dur="300" fill="hold"/>
                                        <p:tgtEl>
                                          <p:spTgt spid="26012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121"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文本占位符 259073">
            <a:extLst>
              <a:ext uri="{FF2B5EF4-FFF2-40B4-BE49-F238E27FC236}">
                <a16:creationId xmlns:a16="http://schemas.microsoft.com/office/drawing/2014/main" id="{6862E9C5-1825-4641-97C8-46E8499D9069}"/>
              </a:ext>
            </a:extLst>
          </p:cNvPr>
          <p:cNvSpPr>
            <a:spLocks noGrp="1" noChangeArrowheads="1"/>
          </p:cNvSpPr>
          <p:nvPr>
            <p:ph type="body" idx="1"/>
          </p:nvPr>
        </p:nvSpPr>
        <p:spPr>
          <a:xfrm>
            <a:off x="533400" y="304800"/>
            <a:ext cx="8153400" cy="6019800"/>
          </a:xfrm>
        </p:spPr>
        <p:txBody>
          <a:bodyPr/>
          <a:lstStyle/>
          <a:p>
            <a:pPr marL="0" indent="0" eaLnBrk="1" hangingPunct="1">
              <a:lnSpc>
                <a:spcPct val="80000"/>
              </a:lnSpc>
              <a:buFont typeface="Wingdings" panose="05000000000000000000" pitchFamily="2" charset="2"/>
              <a:buNone/>
              <a:tabLst>
                <a:tab pos="1804988" algn="l"/>
                <a:tab pos="4194175" algn="l"/>
              </a:tabLst>
            </a:pPr>
            <a:r>
              <a:rPr lang="en-US" altLang="zh-CN" sz="2800">
                <a:solidFill>
                  <a:schemeClr val="accent2"/>
                </a:solidFill>
                <a:latin typeface="宋体" panose="02010600030101010101" pitchFamily="2" charset="-122"/>
              </a:rPr>
              <a:t>	;</a:t>
            </a:r>
            <a:r>
              <a:rPr lang="zh-CN" altLang="en-US" sz="2800">
                <a:solidFill>
                  <a:schemeClr val="accent2"/>
                </a:solidFill>
                <a:latin typeface="宋体" panose="02010600030101010101" pitchFamily="2" charset="-122"/>
              </a:rPr>
              <a:t>代码段</a:t>
            </a:r>
          </a:p>
          <a:p>
            <a:pPr marL="0" indent="0" eaLnBrk="1" hangingPunct="1">
              <a:lnSpc>
                <a:spcPct val="80000"/>
              </a:lnSpc>
              <a:buFont typeface="Wingdings" panose="05000000000000000000" pitchFamily="2" charset="2"/>
              <a:buNone/>
              <a:tabLst>
                <a:tab pos="1804988" algn="l"/>
                <a:tab pos="4194175" algn="l"/>
              </a:tabLst>
            </a:pPr>
            <a:r>
              <a:rPr lang="zh-CN" altLang="en-US" sz="2800">
                <a:solidFill>
                  <a:schemeClr val="accent2"/>
                </a:solidFill>
                <a:latin typeface="宋体" panose="02010600030101010101" pitchFamily="2" charset="-122"/>
              </a:rPr>
              <a:t>	</a:t>
            </a:r>
            <a:r>
              <a:rPr lang="en-US" altLang="zh-CN" sz="2800">
                <a:solidFill>
                  <a:schemeClr val="accent2"/>
                </a:solidFill>
                <a:latin typeface="宋体" panose="02010600030101010101" pitchFamily="2" charset="-122"/>
              </a:rPr>
              <a:t>mov ax,wordX</a:t>
            </a:r>
            <a:r>
              <a:rPr lang="en-US" altLang="zh-CN" sz="2800">
                <a:latin typeface="宋体" panose="02010600030101010101" pitchFamily="2" charset="-122"/>
              </a:rPr>
              <a:t>	;</a:t>
            </a:r>
            <a:r>
              <a:rPr lang="zh-CN" altLang="en-US" sz="2800">
                <a:latin typeface="宋体" panose="02010600030101010101" pitchFamily="2" charset="-122"/>
              </a:rPr>
              <a:t>测试目标送</a:t>
            </a:r>
            <a:r>
              <a:rPr lang="en-US" altLang="zh-CN" sz="2800">
                <a:latin typeface="宋体" panose="02010600030101010101" pitchFamily="2" charset="-122"/>
              </a:rPr>
              <a:t>AX</a:t>
            </a:r>
          </a:p>
          <a:p>
            <a:pPr marL="0" indent="0" eaLnBrk="1" hangingPunct="1">
              <a:lnSpc>
                <a:spcPct val="80000"/>
              </a:lnSpc>
              <a:buFont typeface="Wingdings" panose="05000000000000000000" pitchFamily="2" charset="2"/>
              <a:buNone/>
              <a:tabLst>
                <a:tab pos="1804988" algn="l"/>
                <a:tab pos="4194175" algn="l"/>
              </a:tabLst>
            </a:pPr>
            <a:r>
              <a:rPr lang="en-US" altLang="zh-CN" sz="2800">
                <a:solidFill>
                  <a:schemeClr val="accent2"/>
                </a:solidFill>
                <a:latin typeface="宋体" panose="02010600030101010101" pitchFamily="2" charset="-122"/>
              </a:rPr>
              <a:t>	mov cx,</a:t>
            </a:r>
            <a:r>
              <a:rPr lang="en-US" altLang="zh-CN" sz="2800">
                <a:solidFill>
                  <a:schemeClr val="tx2"/>
                </a:solidFill>
                <a:latin typeface="宋体" panose="02010600030101010101" pitchFamily="2" charset="-122"/>
              </a:rPr>
              <a:t>16</a:t>
            </a:r>
            <a:r>
              <a:rPr lang="en-US" altLang="zh-CN" sz="2800">
                <a:solidFill>
                  <a:schemeClr val="accent2"/>
                </a:solidFill>
                <a:latin typeface="宋体" panose="02010600030101010101" pitchFamily="2" charset="-122"/>
              </a:rPr>
              <a:t>	</a:t>
            </a:r>
            <a:r>
              <a:rPr lang="en-US" altLang="zh-CN" sz="2800">
                <a:latin typeface="宋体" panose="02010600030101010101" pitchFamily="2" charset="-122"/>
              </a:rPr>
              <a:t>;</a:t>
            </a:r>
            <a:r>
              <a:rPr lang="zh-CN" altLang="en-US" sz="2800">
                <a:latin typeface="宋体" panose="02010600030101010101" pitchFamily="2" charset="-122"/>
              </a:rPr>
              <a:t>循环计数器置初值</a:t>
            </a:r>
          </a:p>
          <a:p>
            <a:pPr marL="0" indent="0" eaLnBrk="1" hangingPunct="1">
              <a:lnSpc>
                <a:spcPct val="80000"/>
              </a:lnSpc>
              <a:buFont typeface="Wingdings" panose="05000000000000000000" pitchFamily="2" charset="2"/>
              <a:buNone/>
              <a:tabLst>
                <a:tab pos="1804988" algn="l"/>
                <a:tab pos="4194175" algn="l"/>
              </a:tabLst>
            </a:pPr>
            <a:r>
              <a:rPr lang="zh-CN" altLang="en-US" sz="2800">
                <a:solidFill>
                  <a:schemeClr val="accent2"/>
                </a:solidFill>
                <a:latin typeface="宋体" panose="02010600030101010101" pitchFamily="2" charset="-122"/>
              </a:rPr>
              <a:t>	</a:t>
            </a:r>
            <a:r>
              <a:rPr lang="en-US" altLang="zh-CN" sz="2800">
                <a:solidFill>
                  <a:schemeClr val="accent2"/>
                </a:solidFill>
                <a:latin typeface="宋体" panose="02010600030101010101" pitchFamily="2" charset="-122"/>
              </a:rPr>
              <a:t>mov dl,-1	</a:t>
            </a:r>
            <a:r>
              <a:rPr lang="en-US" altLang="zh-CN" sz="2800">
                <a:latin typeface="宋体" panose="02010600030101010101" pitchFamily="2" charset="-122"/>
              </a:rPr>
              <a:t>;</a:t>
            </a:r>
            <a:r>
              <a:rPr lang="zh-CN" altLang="en-US" sz="2800">
                <a:latin typeface="宋体" panose="02010600030101010101" pitchFamily="2" charset="-122"/>
              </a:rPr>
              <a:t>计位器置初值</a:t>
            </a:r>
          </a:p>
          <a:p>
            <a:pPr marL="0" indent="0" eaLnBrk="1" hangingPunct="1">
              <a:lnSpc>
                <a:spcPct val="80000"/>
              </a:lnSpc>
              <a:buFont typeface="Wingdings" panose="05000000000000000000" pitchFamily="2" charset="2"/>
              <a:buNone/>
              <a:tabLst>
                <a:tab pos="1804988" algn="l"/>
                <a:tab pos="4194175" algn="l"/>
              </a:tabLst>
            </a:pPr>
            <a:r>
              <a:rPr lang="en-US" altLang="zh-CN" sz="2800">
                <a:solidFill>
                  <a:schemeClr val="tx2"/>
                </a:solidFill>
                <a:latin typeface="宋体" panose="02010600030101010101" pitchFamily="2" charset="-122"/>
              </a:rPr>
              <a:t>again:</a:t>
            </a:r>
            <a:r>
              <a:rPr lang="en-US" altLang="zh-CN" sz="2800">
                <a:solidFill>
                  <a:schemeClr val="accent2"/>
                </a:solidFill>
                <a:latin typeface="宋体" panose="02010600030101010101" pitchFamily="2" charset="-122"/>
              </a:rPr>
              <a:t>	inc dl</a:t>
            </a:r>
          </a:p>
          <a:p>
            <a:pPr marL="0" indent="0" eaLnBrk="1" hangingPunct="1">
              <a:lnSpc>
                <a:spcPct val="80000"/>
              </a:lnSpc>
              <a:buFont typeface="Wingdings" panose="05000000000000000000" pitchFamily="2" charset="2"/>
              <a:buNone/>
              <a:tabLst>
                <a:tab pos="1804988" algn="l"/>
                <a:tab pos="4194175" algn="l"/>
              </a:tabLst>
            </a:pPr>
            <a:r>
              <a:rPr lang="en-US" altLang="zh-CN" sz="2800">
                <a:solidFill>
                  <a:schemeClr val="accent2"/>
                </a:solidFill>
                <a:latin typeface="宋体" panose="02010600030101010101" pitchFamily="2" charset="-122"/>
              </a:rPr>
              <a:t>	test ax,1</a:t>
            </a:r>
          </a:p>
          <a:p>
            <a:pPr marL="0" indent="0" eaLnBrk="1" hangingPunct="1">
              <a:lnSpc>
                <a:spcPct val="80000"/>
              </a:lnSpc>
              <a:buFont typeface="Wingdings" panose="05000000000000000000" pitchFamily="2" charset="2"/>
              <a:buNone/>
              <a:tabLst>
                <a:tab pos="1804988" algn="l"/>
                <a:tab pos="4194175" algn="l"/>
              </a:tabLst>
            </a:pPr>
            <a:r>
              <a:rPr lang="en-US" altLang="zh-CN" sz="2800">
                <a:solidFill>
                  <a:schemeClr val="accent2"/>
                </a:solidFill>
                <a:latin typeface="宋体" panose="02010600030101010101" pitchFamily="2" charset="-122"/>
              </a:rPr>
              <a:t>	ror ax,1	</a:t>
            </a:r>
            <a:r>
              <a:rPr lang="en-US" altLang="zh-CN" sz="2800">
                <a:latin typeface="宋体" panose="02010600030101010101" pitchFamily="2" charset="-122"/>
              </a:rPr>
              <a:t>;</a:t>
            </a:r>
            <a:r>
              <a:rPr lang="zh-CN" altLang="en-US" sz="2800">
                <a:latin typeface="宋体" panose="02010600030101010101" pitchFamily="2" charset="-122"/>
              </a:rPr>
              <a:t>循环指令不影响</a:t>
            </a:r>
            <a:r>
              <a:rPr lang="en-US" altLang="zh-CN" sz="2800">
                <a:latin typeface="宋体" panose="02010600030101010101" pitchFamily="2" charset="-122"/>
              </a:rPr>
              <a:t>ZF</a:t>
            </a:r>
          </a:p>
          <a:p>
            <a:pPr marL="0" indent="0" eaLnBrk="1" hangingPunct="1">
              <a:lnSpc>
                <a:spcPct val="80000"/>
              </a:lnSpc>
              <a:buFont typeface="Wingdings" panose="05000000000000000000" pitchFamily="2" charset="2"/>
              <a:buNone/>
              <a:tabLst>
                <a:tab pos="1804988" algn="l"/>
                <a:tab pos="4194175" algn="l"/>
              </a:tabLst>
            </a:pPr>
            <a:r>
              <a:rPr lang="en-US" altLang="zh-CN" sz="2800">
                <a:solidFill>
                  <a:schemeClr val="accent2"/>
                </a:solidFill>
                <a:latin typeface="宋体" panose="02010600030101010101" pitchFamily="2" charset="-122"/>
              </a:rPr>
              <a:t>	</a:t>
            </a:r>
            <a:r>
              <a:rPr lang="en-US" altLang="zh-CN" sz="2800">
                <a:solidFill>
                  <a:schemeClr val="tx2"/>
                </a:solidFill>
                <a:latin typeface="宋体" panose="02010600030101010101" pitchFamily="2" charset="-122"/>
              </a:rPr>
              <a:t>loope again	</a:t>
            </a:r>
          </a:p>
          <a:p>
            <a:pPr marL="0" indent="0" eaLnBrk="1" hangingPunct="1">
              <a:lnSpc>
                <a:spcPct val="80000"/>
              </a:lnSpc>
              <a:buFont typeface="Wingdings" panose="05000000000000000000" pitchFamily="2" charset="2"/>
              <a:buNone/>
              <a:tabLst>
                <a:tab pos="1804988" algn="l"/>
                <a:tab pos="4194175" algn="l"/>
              </a:tabLst>
            </a:pPr>
            <a:r>
              <a:rPr lang="en-US" altLang="zh-CN" sz="2800">
                <a:latin typeface="宋体" panose="02010600030101010101" pitchFamily="2" charset="-122"/>
              </a:rPr>
              <a:t>;CX≠0</a:t>
            </a:r>
            <a:r>
              <a:rPr lang="zh-CN" altLang="en-US" sz="2800">
                <a:latin typeface="宋体" panose="02010600030101010101" pitchFamily="2" charset="-122"/>
              </a:rPr>
              <a:t>且</a:t>
            </a:r>
            <a:r>
              <a:rPr lang="en-US" altLang="zh-CN" sz="2800">
                <a:latin typeface="宋体" panose="02010600030101010101" pitchFamily="2" charset="-122"/>
              </a:rPr>
              <a:t>ZF=1</a:t>
            </a:r>
            <a:r>
              <a:rPr lang="zh-CN" altLang="en-US" sz="2800">
                <a:latin typeface="宋体" panose="02010600030101010101" pitchFamily="2" charset="-122"/>
              </a:rPr>
              <a:t>（测试位为</a:t>
            </a:r>
            <a:r>
              <a:rPr lang="en-US" altLang="zh-CN" sz="2800">
                <a:latin typeface="宋体" panose="02010600030101010101" pitchFamily="2" charset="-122"/>
              </a:rPr>
              <a:t>0</a:t>
            </a:r>
            <a:r>
              <a:rPr lang="zh-CN" altLang="en-US" sz="2800">
                <a:latin typeface="宋体" panose="02010600030101010101" pitchFamily="2" charset="-122"/>
              </a:rPr>
              <a:t>），继续循环</a:t>
            </a:r>
          </a:p>
          <a:p>
            <a:pPr marL="0" indent="0" eaLnBrk="1" hangingPunct="1">
              <a:lnSpc>
                <a:spcPct val="80000"/>
              </a:lnSpc>
              <a:buFont typeface="Wingdings" panose="05000000000000000000" pitchFamily="2" charset="2"/>
              <a:buNone/>
              <a:tabLst>
                <a:tab pos="1804988" algn="l"/>
                <a:tab pos="4194175" algn="l"/>
              </a:tabLst>
            </a:pPr>
            <a:r>
              <a:rPr lang="zh-CN" altLang="en-US" sz="2800">
                <a:solidFill>
                  <a:schemeClr val="accent2"/>
                </a:solidFill>
                <a:latin typeface="宋体" panose="02010600030101010101" pitchFamily="2" charset="-122"/>
              </a:rPr>
              <a:t>	</a:t>
            </a:r>
            <a:r>
              <a:rPr lang="en-US" altLang="zh-CN" sz="2800">
                <a:solidFill>
                  <a:schemeClr val="tx2"/>
                </a:solidFill>
                <a:latin typeface="宋体" panose="02010600030101010101" pitchFamily="2" charset="-122"/>
              </a:rPr>
              <a:t>je  notfound ;CX=0,ZF=1 </a:t>
            </a:r>
          </a:p>
          <a:p>
            <a:pPr marL="0" indent="0" eaLnBrk="1" hangingPunct="1">
              <a:lnSpc>
                <a:spcPct val="80000"/>
              </a:lnSpc>
              <a:buFont typeface="Wingdings" panose="05000000000000000000" pitchFamily="2" charset="2"/>
              <a:buNone/>
              <a:tabLst>
                <a:tab pos="1804988" algn="l"/>
                <a:tab pos="4194175" algn="l"/>
              </a:tabLst>
            </a:pPr>
            <a:r>
              <a:rPr lang="en-US" altLang="zh-CN" sz="2800">
                <a:solidFill>
                  <a:schemeClr val="accent2"/>
                </a:solidFill>
                <a:latin typeface="宋体" panose="02010600030101010101" pitchFamily="2" charset="-122"/>
              </a:rPr>
              <a:t>	mov byteY,dl</a:t>
            </a:r>
          </a:p>
          <a:p>
            <a:pPr marL="0" indent="0" eaLnBrk="1" hangingPunct="1">
              <a:lnSpc>
                <a:spcPct val="80000"/>
              </a:lnSpc>
              <a:buFont typeface="Wingdings" panose="05000000000000000000" pitchFamily="2" charset="2"/>
              <a:buNone/>
              <a:tabLst>
                <a:tab pos="1804988" algn="l"/>
                <a:tab pos="4194175" algn="l"/>
              </a:tabLst>
            </a:pPr>
            <a:r>
              <a:rPr lang="en-US" altLang="zh-CN" sz="2800">
                <a:solidFill>
                  <a:schemeClr val="accent2"/>
                </a:solidFill>
                <a:latin typeface="宋体" panose="02010600030101010101" pitchFamily="2" charset="-122"/>
              </a:rPr>
              <a:t>	</a:t>
            </a:r>
            <a:r>
              <a:rPr lang="en-US" altLang="zh-CN" sz="2800">
                <a:solidFill>
                  <a:schemeClr val="tx2"/>
                </a:solidFill>
                <a:latin typeface="宋体" panose="02010600030101010101" pitchFamily="2" charset="-122"/>
              </a:rPr>
              <a:t>jmp done</a:t>
            </a:r>
          </a:p>
          <a:p>
            <a:pPr marL="0" indent="0" eaLnBrk="1" hangingPunct="1">
              <a:lnSpc>
                <a:spcPct val="80000"/>
              </a:lnSpc>
              <a:buFont typeface="Wingdings" panose="05000000000000000000" pitchFamily="2" charset="2"/>
              <a:buNone/>
              <a:tabLst>
                <a:tab pos="1804988" algn="l"/>
                <a:tab pos="4194175" algn="l"/>
              </a:tabLst>
            </a:pPr>
            <a:r>
              <a:rPr lang="en-US" altLang="zh-CN" sz="2800">
                <a:solidFill>
                  <a:schemeClr val="accent2"/>
                </a:solidFill>
                <a:latin typeface="宋体" panose="02010600030101010101" pitchFamily="2" charset="-122"/>
              </a:rPr>
              <a:t>notfound:	mov byteY,-1	</a:t>
            </a:r>
            <a:r>
              <a:rPr lang="en-US" altLang="zh-CN" sz="2800">
                <a:latin typeface="宋体" panose="02010600030101010101" pitchFamily="2" charset="-122"/>
              </a:rPr>
              <a:t>;ZF=1</a:t>
            </a:r>
            <a:r>
              <a:rPr lang="zh-CN" altLang="en-US" sz="2800">
                <a:latin typeface="宋体" panose="02010600030101010101" pitchFamily="2" charset="-122"/>
              </a:rPr>
              <a:t>，</a:t>
            </a:r>
            <a:r>
              <a:rPr lang="en-US" altLang="zh-CN" sz="2800">
                <a:latin typeface="宋体" panose="02010600030101010101" pitchFamily="2" charset="-122"/>
              </a:rPr>
              <a:t>16</a:t>
            </a:r>
            <a:r>
              <a:rPr lang="zh-CN" altLang="en-US" sz="2800">
                <a:latin typeface="宋体" panose="02010600030101010101" pitchFamily="2" charset="-122"/>
              </a:rPr>
              <a:t>个位均为</a:t>
            </a:r>
            <a:r>
              <a:rPr lang="en-US" altLang="zh-CN" sz="2800">
                <a:latin typeface="宋体" panose="02010600030101010101" pitchFamily="2" charset="-122"/>
              </a:rPr>
              <a:t>0</a:t>
            </a:r>
          </a:p>
          <a:p>
            <a:pPr marL="0" indent="0" eaLnBrk="1" hangingPunct="1">
              <a:lnSpc>
                <a:spcPct val="80000"/>
              </a:lnSpc>
              <a:buFont typeface="Wingdings" panose="05000000000000000000" pitchFamily="2" charset="2"/>
              <a:buNone/>
              <a:tabLst>
                <a:tab pos="1804988" algn="l"/>
                <a:tab pos="4194175" algn="l"/>
              </a:tabLst>
            </a:pPr>
            <a:r>
              <a:rPr lang="en-US" altLang="zh-CN" sz="2800">
                <a:solidFill>
                  <a:schemeClr val="accent2"/>
                </a:solidFill>
                <a:latin typeface="宋体" panose="02010600030101010101" pitchFamily="2" charset="-122"/>
              </a:rPr>
              <a:t>done:	</a:t>
            </a:r>
          </a:p>
        </p:txBody>
      </p:sp>
      <p:grpSp>
        <p:nvGrpSpPr>
          <p:cNvPr id="259075" name="组合 259074">
            <a:extLst>
              <a:ext uri="{FF2B5EF4-FFF2-40B4-BE49-F238E27FC236}">
                <a16:creationId xmlns:a16="http://schemas.microsoft.com/office/drawing/2014/main" id="{6E801707-E7E9-4C9C-9ECB-85FD43FA7303}"/>
              </a:ext>
            </a:extLst>
          </p:cNvPr>
          <p:cNvGrpSpPr>
            <a:grpSpLocks/>
          </p:cNvGrpSpPr>
          <p:nvPr/>
        </p:nvGrpSpPr>
        <p:grpSpPr bwMode="auto">
          <a:xfrm>
            <a:off x="177800" y="230188"/>
            <a:ext cx="203200" cy="6503987"/>
            <a:chOff x="112" y="145"/>
            <a:chExt cx="128" cy="4097"/>
          </a:xfrm>
        </p:grpSpPr>
        <p:sp>
          <p:nvSpPr>
            <p:cNvPr id="35855" name="矩形 259075">
              <a:extLst>
                <a:ext uri="{FF2B5EF4-FFF2-40B4-BE49-F238E27FC236}">
                  <a16:creationId xmlns:a16="http://schemas.microsoft.com/office/drawing/2014/main" id="{F9E4C120-2F10-48EA-B585-1DA97E1EBA24}"/>
                </a:ext>
              </a:extLst>
            </p:cNvPr>
            <p:cNvSpPr>
              <a:spLocks noChangeArrowheads="1"/>
            </p:cNvSpPr>
            <p:nvPr/>
          </p:nvSpPr>
          <p:spPr bwMode="auto">
            <a:xfrm flipH="1">
              <a:off x="192" y="162"/>
              <a:ext cx="48" cy="4080"/>
            </a:xfrm>
            <a:prstGeom prst="rect">
              <a:avLst/>
            </a:prstGeom>
            <a:gradFill rotWithShape="0">
              <a:gsLst>
                <a:gs pos="0">
                  <a:schemeClr val="bg1"/>
                </a:gs>
                <a:gs pos="100000">
                  <a:schemeClr val="fo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5856" name="矩形 259076">
              <a:extLst>
                <a:ext uri="{FF2B5EF4-FFF2-40B4-BE49-F238E27FC236}">
                  <a16:creationId xmlns:a16="http://schemas.microsoft.com/office/drawing/2014/main" id="{7AD8ECFC-F335-4314-B9A5-453AD5E78FE5}"/>
                </a:ext>
              </a:extLst>
            </p:cNvPr>
            <p:cNvSpPr>
              <a:spLocks noChangeArrowheads="1"/>
            </p:cNvSpPr>
            <p:nvPr/>
          </p:nvSpPr>
          <p:spPr bwMode="auto">
            <a:xfrm>
              <a:off x="112" y="145"/>
              <a:ext cx="48" cy="3941"/>
            </a:xfrm>
            <a:prstGeom prst="rect">
              <a:avLst/>
            </a:prstGeom>
            <a:gradFill rotWithShape="0">
              <a:gsLst>
                <a:gs pos="0">
                  <a:schemeClr val="bg1"/>
                </a:gs>
                <a:gs pos="100000">
                  <a:schemeClr va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latin typeface="Times New Roman" panose="02020603050405020304" pitchFamily="18" charset="0"/>
              </a:endParaRPr>
            </a:p>
          </p:txBody>
        </p:sp>
      </p:grpSp>
      <p:grpSp>
        <p:nvGrpSpPr>
          <p:cNvPr id="259078" name="组合 259077">
            <a:extLst>
              <a:ext uri="{FF2B5EF4-FFF2-40B4-BE49-F238E27FC236}">
                <a16:creationId xmlns:a16="http://schemas.microsoft.com/office/drawing/2014/main" id="{50FBBF64-C552-4696-87D6-8890138A6668}"/>
              </a:ext>
            </a:extLst>
          </p:cNvPr>
          <p:cNvGrpSpPr>
            <a:grpSpLocks/>
          </p:cNvGrpSpPr>
          <p:nvPr/>
        </p:nvGrpSpPr>
        <p:grpSpPr bwMode="auto">
          <a:xfrm>
            <a:off x="8793163" y="220663"/>
            <a:ext cx="198437" cy="6408737"/>
            <a:chOff x="5539" y="139"/>
            <a:chExt cx="125" cy="4037"/>
          </a:xfrm>
        </p:grpSpPr>
        <p:sp>
          <p:nvSpPr>
            <p:cNvPr id="35853" name="矩形 259078">
              <a:extLst>
                <a:ext uri="{FF2B5EF4-FFF2-40B4-BE49-F238E27FC236}">
                  <a16:creationId xmlns:a16="http://schemas.microsoft.com/office/drawing/2014/main" id="{E5CA6562-A206-45BA-96FE-4B19D499EB2A}"/>
                </a:ext>
              </a:extLst>
            </p:cNvPr>
            <p:cNvSpPr>
              <a:spLocks noChangeArrowheads="1"/>
            </p:cNvSpPr>
            <p:nvPr/>
          </p:nvSpPr>
          <p:spPr bwMode="auto">
            <a:xfrm rot="10800000" flipH="1" flipV="1">
              <a:off x="5621" y="139"/>
              <a:ext cx="43" cy="3989"/>
            </a:xfrm>
            <a:prstGeom prst="rect">
              <a:avLst/>
            </a:pr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5854" name="矩形 259079">
              <a:extLst>
                <a:ext uri="{FF2B5EF4-FFF2-40B4-BE49-F238E27FC236}">
                  <a16:creationId xmlns:a16="http://schemas.microsoft.com/office/drawing/2014/main" id="{DEA162B5-1E73-4D22-8ED9-F59AE1946C07}"/>
                </a:ext>
              </a:extLst>
            </p:cNvPr>
            <p:cNvSpPr>
              <a:spLocks noChangeArrowheads="1"/>
            </p:cNvSpPr>
            <p:nvPr/>
          </p:nvSpPr>
          <p:spPr bwMode="auto">
            <a:xfrm rot="10800000" flipV="1">
              <a:off x="5539" y="240"/>
              <a:ext cx="49" cy="3936"/>
            </a:xfrm>
            <a:prstGeom prst="rect">
              <a:avLst/>
            </a:pr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59081" name="组合 259080">
            <a:extLst>
              <a:ext uri="{FF2B5EF4-FFF2-40B4-BE49-F238E27FC236}">
                <a16:creationId xmlns:a16="http://schemas.microsoft.com/office/drawing/2014/main" id="{A9B2D66E-6D11-4A30-B261-4FC078AE765E}"/>
              </a:ext>
            </a:extLst>
          </p:cNvPr>
          <p:cNvGrpSpPr>
            <a:grpSpLocks/>
          </p:cNvGrpSpPr>
          <p:nvPr/>
        </p:nvGrpSpPr>
        <p:grpSpPr bwMode="auto">
          <a:xfrm>
            <a:off x="412750" y="6477000"/>
            <a:ext cx="8686800" cy="228600"/>
            <a:chOff x="260" y="4080"/>
            <a:chExt cx="5472" cy="144"/>
          </a:xfrm>
        </p:grpSpPr>
        <p:sp>
          <p:nvSpPr>
            <p:cNvPr id="35851" name="矩形 259081">
              <a:extLst>
                <a:ext uri="{FF2B5EF4-FFF2-40B4-BE49-F238E27FC236}">
                  <a16:creationId xmlns:a16="http://schemas.microsoft.com/office/drawing/2014/main" id="{4DA843E9-413B-4222-A665-7797051AC8FF}"/>
                </a:ext>
              </a:extLst>
            </p:cNvPr>
            <p:cNvSpPr>
              <a:spLocks noChangeArrowheads="1"/>
            </p:cNvSpPr>
            <p:nvPr/>
          </p:nvSpPr>
          <p:spPr bwMode="auto">
            <a:xfrm rot="5400000" flipV="1">
              <a:off x="2972" y="1368"/>
              <a:ext cx="48" cy="5472"/>
            </a:xfrm>
            <a:prstGeom prst="rect">
              <a:avLst/>
            </a:prstGeom>
            <a:gradFill rotWithShape="0">
              <a:gsLst>
                <a:gs pos="0">
                  <a:schemeClr val="bg1"/>
                </a:gs>
                <a:gs pos="100000">
                  <a:schemeClr val="accent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5852" name="矩形 259082">
              <a:extLst>
                <a:ext uri="{FF2B5EF4-FFF2-40B4-BE49-F238E27FC236}">
                  <a16:creationId xmlns:a16="http://schemas.microsoft.com/office/drawing/2014/main" id="{31A563DE-84EC-49B3-A5BE-C8D1A8141A1F}"/>
                </a:ext>
              </a:extLst>
            </p:cNvPr>
            <p:cNvSpPr>
              <a:spLocks noChangeArrowheads="1"/>
            </p:cNvSpPr>
            <p:nvPr/>
          </p:nvSpPr>
          <p:spPr bwMode="auto">
            <a:xfrm rot="5400000" flipV="1">
              <a:off x="2913" y="1521"/>
              <a:ext cx="48" cy="5355"/>
            </a:xfrm>
            <a:prstGeom prst="rect">
              <a:avLst/>
            </a:prstGeom>
            <a:gradFill rotWithShape="0">
              <a:gsLst>
                <a:gs pos="0">
                  <a:schemeClr val="bg1"/>
                </a:gs>
                <a:gs pos="100000">
                  <a:schemeClr val="hlink"/>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59084" name="组合 259083">
            <a:extLst>
              <a:ext uri="{FF2B5EF4-FFF2-40B4-BE49-F238E27FC236}">
                <a16:creationId xmlns:a16="http://schemas.microsoft.com/office/drawing/2014/main" id="{A2F002A5-28C3-43ED-9889-E67342345D32}"/>
              </a:ext>
            </a:extLst>
          </p:cNvPr>
          <p:cNvGrpSpPr>
            <a:grpSpLocks/>
          </p:cNvGrpSpPr>
          <p:nvPr/>
        </p:nvGrpSpPr>
        <p:grpSpPr bwMode="auto">
          <a:xfrm>
            <a:off x="76200" y="176213"/>
            <a:ext cx="8745538" cy="161925"/>
            <a:chOff x="48" y="111"/>
            <a:chExt cx="5509" cy="102"/>
          </a:xfrm>
        </p:grpSpPr>
        <p:sp>
          <p:nvSpPr>
            <p:cNvPr id="35849" name="矩形 259084">
              <a:extLst>
                <a:ext uri="{FF2B5EF4-FFF2-40B4-BE49-F238E27FC236}">
                  <a16:creationId xmlns:a16="http://schemas.microsoft.com/office/drawing/2014/main" id="{0813F776-E738-4CD5-BD3A-255B359AB1E8}"/>
                </a:ext>
              </a:extLst>
            </p:cNvPr>
            <p:cNvSpPr>
              <a:spLocks noChangeArrowheads="1"/>
            </p:cNvSpPr>
            <p:nvPr/>
          </p:nvSpPr>
          <p:spPr bwMode="auto">
            <a:xfrm rot="5400000" flipV="1">
              <a:off x="2852" y="-2492"/>
              <a:ext cx="37" cy="5371"/>
            </a:xfrm>
            <a:prstGeom prst="rect">
              <a:avLst/>
            </a:prstGeom>
            <a:gradFill rotWithShape="0">
              <a:gsLst>
                <a:gs pos="0">
                  <a:schemeClr va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5850" name="矩形 259085">
              <a:extLst>
                <a:ext uri="{FF2B5EF4-FFF2-40B4-BE49-F238E27FC236}">
                  <a16:creationId xmlns:a16="http://schemas.microsoft.com/office/drawing/2014/main" id="{A2DED5BF-92EB-4F82-B136-DBD3098331CD}"/>
                </a:ext>
              </a:extLst>
            </p:cNvPr>
            <p:cNvSpPr>
              <a:spLocks noChangeArrowheads="1"/>
            </p:cNvSpPr>
            <p:nvPr/>
          </p:nvSpPr>
          <p:spPr bwMode="auto">
            <a:xfrm rot="5400000" flipV="1">
              <a:off x="2783" y="-2625"/>
              <a:ext cx="38" cy="5509"/>
            </a:xfrm>
            <a:prstGeom prst="rect">
              <a:avLst/>
            </a:prstGeom>
            <a:gradFill rotWithShape="0">
              <a:gsLst>
                <a:gs pos="0">
                  <a:schemeClr val="accent1"/>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35847" name="标题 259086">
            <a:extLst>
              <a:ext uri="{FF2B5EF4-FFF2-40B4-BE49-F238E27FC236}">
                <a16:creationId xmlns:a16="http://schemas.microsoft.com/office/drawing/2014/main" id="{EAA9829E-38F7-408C-9F53-29099836991B}"/>
              </a:ext>
            </a:extLst>
          </p:cNvPr>
          <p:cNvSpPr>
            <a:spLocks noGrp="1" noChangeArrowheads="1"/>
          </p:cNvSpPr>
          <p:nvPr>
            <p:ph type="title"/>
          </p:nvPr>
        </p:nvSpPr>
        <p:spPr>
          <a:xfrm>
            <a:off x="7526338" y="361950"/>
            <a:ext cx="1235075" cy="390525"/>
          </a:xfrm>
          <a:ln>
            <a:solidFill>
              <a:schemeClr val="folHlink"/>
            </a:solidFill>
            <a:miter lim="800000"/>
            <a:headEnd/>
            <a:tailEnd/>
          </a:ln>
        </p:spPr>
        <p:txBody>
          <a:bodyPr/>
          <a:lstStyle/>
          <a:p>
            <a:pPr eaLnBrk="1" hangingPunct="1"/>
            <a:r>
              <a:rPr lang="zh-CN" altLang="en-US" sz="2400">
                <a:latin typeface="黑体" panose="02010609060101010101" pitchFamily="49" charset="-122"/>
              </a:rPr>
              <a:t>例</a:t>
            </a:r>
            <a:r>
              <a:rPr lang="en-US" altLang="zh-CN" sz="2400">
                <a:latin typeface="黑体" panose="02010609060101010101" pitchFamily="49" charset="-122"/>
              </a:rPr>
              <a:t>4.6</a:t>
            </a:r>
          </a:p>
        </p:txBody>
      </p:sp>
      <p:sp>
        <p:nvSpPr>
          <p:cNvPr id="259088" name="圆角矩形 259087" descr="花束">
            <a:extLst>
              <a:ext uri="{FF2B5EF4-FFF2-40B4-BE49-F238E27FC236}">
                <a16:creationId xmlns:a16="http://schemas.microsoft.com/office/drawing/2014/main" id="{10EA7A62-8C9C-4D69-A076-2111A416C417}"/>
              </a:ext>
            </a:extLst>
          </p:cNvPr>
          <p:cNvSpPr>
            <a:spLocks noChangeArrowheads="1"/>
          </p:cNvSpPr>
          <p:nvPr/>
        </p:nvSpPr>
        <p:spPr bwMode="auto">
          <a:xfrm>
            <a:off x="5299075" y="3552825"/>
            <a:ext cx="3352800" cy="1524000"/>
          </a:xfrm>
          <a:prstGeom prst="roundRect">
            <a:avLst>
              <a:gd name="adj" fmla="val 16667"/>
            </a:avLst>
          </a:prstGeom>
          <a:blipFill dpi="0" rotWithShape="0">
            <a:blip r:embed="rId2"/>
            <a:srcRect/>
            <a:tile tx="0" ty="0" sx="100000" sy="100000" flip="none" algn="tl"/>
          </a:blipFill>
          <a:ln w="9525">
            <a:solidFill>
              <a:schemeClr val="folHlink"/>
            </a:solidFill>
            <a:round/>
            <a:headEnd/>
            <a:tailEnd/>
          </a:ln>
        </p:spPr>
        <p:txBody>
          <a:bodyPr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just" eaLnBrk="1" hangingPunct="1">
              <a:buFontTx/>
              <a:buBlip>
                <a:blip r:embed="rId3"/>
              </a:buBlip>
            </a:pPr>
            <a:r>
              <a:rPr lang="en-US" altLang="zh-CN" sz="3200" b="1">
                <a:solidFill>
                  <a:schemeClr val="accent2"/>
                </a:solidFill>
              </a:rPr>
              <a:t> </a:t>
            </a:r>
            <a:r>
              <a:rPr lang="zh-CN" altLang="en-US" sz="2800" b="1">
                <a:solidFill>
                  <a:schemeClr val="accent2"/>
                </a:solidFill>
              </a:rPr>
              <a:t>计数控制循环</a:t>
            </a:r>
          </a:p>
          <a:p>
            <a:pPr algn="just" eaLnBrk="1" hangingPunct="1">
              <a:buFontTx/>
              <a:buBlip>
                <a:blip r:embed="rId3"/>
              </a:buBlip>
            </a:pPr>
            <a:r>
              <a:rPr lang="zh-CN" altLang="en-US" sz="2800" b="1">
                <a:solidFill>
                  <a:schemeClr val="accent2"/>
                </a:solidFill>
              </a:rPr>
              <a:t> 最大循环次数固定，满足条件退出</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afterEffect">
                                  <p:stCondLst>
                                    <p:cond delay="0"/>
                                  </p:stCondLst>
                                  <p:childTnLst>
                                    <p:set>
                                      <p:cBhvr>
                                        <p:cTn id="6" dur="1" fill="hold">
                                          <p:stCondLst>
                                            <p:cond delay="0"/>
                                          </p:stCondLst>
                                        </p:cTn>
                                        <p:tgtEl>
                                          <p:spTgt spid="259075"/>
                                        </p:tgtEl>
                                        <p:attrNameLst>
                                          <p:attrName>style.visibility</p:attrName>
                                        </p:attrNameLst>
                                      </p:cBhvr>
                                      <p:to>
                                        <p:strVal val="visible"/>
                                      </p:to>
                                    </p:set>
                                    <p:anim calcmode="lin" valueType="num">
                                      <p:cBhvr additive="base">
                                        <p:cTn id="7" dur="500" fill="hold"/>
                                        <p:tgtEl>
                                          <p:spTgt spid="259075"/>
                                        </p:tgtEl>
                                        <p:attrNameLst>
                                          <p:attrName>ppt_x</p:attrName>
                                        </p:attrNameLst>
                                      </p:cBhvr>
                                      <p:tavLst>
                                        <p:tav tm="0">
                                          <p:val>
                                            <p:strVal val="#ppt_x"/>
                                          </p:val>
                                        </p:tav>
                                        <p:tav tm="100000">
                                          <p:val>
                                            <p:strVal val="#ppt_x"/>
                                          </p:val>
                                        </p:tav>
                                      </p:tavLst>
                                    </p:anim>
                                    <p:anim calcmode="lin" valueType="num">
                                      <p:cBhvr additive="base">
                                        <p:cTn id="8" dur="500" fill="hold"/>
                                        <p:tgtEl>
                                          <p:spTgt spid="259075"/>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259081"/>
                                        </p:tgtEl>
                                        <p:attrNameLst>
                                          <p:attrName>style.visibility</p:attrName>
                                        </p:attrNameLst>
                                      </p:cBhvr>
                                      <p:to>
                                        <p:strVal val="visible"/>
                                      </p:to>
                                    </p:set>
                                    <p:anim calcmode="lin" valueType="num">
                                      <p:cBhvr additive="base">
                                        <p:cTn id="12" dur="500" fill="hold"/>
                                        <p:tgtEl>
                                          <p:spTgt spid="259081"/>
                                        </p:tgtEl>
                                        <p:attrNameLst>
                                          <p:attrName>ppt_x</p:attrName>
                                        </p:attrNameLst>
                                      </p:cBhvr>
                                      <p:tavLst>
                                        <p:tav tm="0">
                                          <p:val>
                                            <p:strVal val="0-#ppt_w/2"/>
                                          </p:val>
                                        </p:tav>
                                        <p:tav tm="100000">
                                          <p:val>
                                            <p:strVal val="#ppt_x"/>
                                          </p:val>
                                        </p:tav>
                                      </p:tavLst>
                                    </p:anim>
                                    <p:anim calcmode="lin" valueType="num">
                                      <p:cBhvr additive="base">
                                        <p:cTn id="13" dur="500" fill="hold"/>
                                        <p:tgtEl>
                                          <p:spTgt spid="259081"/>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4" fill="hold" nodeType="afterEffect">
                                  <p:stCondLst>
                                    <p:cond delay="0"/>
                                  </p:stCondLst>
                                  <p:childTnLst>
                                    <p:set>
                                      <p:cBhvr>
                                        <p:cTn id="16" dur="1" fill="hold">
                                          <p:stCondLst>
                                            <p:cond delay="0"/>
                                          </p:stCondLst>
                                        </p:cTn>
                                        <p:tgtEl>
                                          <p:spTgt spid="259078"/>
                                        </p:tgtEl>
                                        <p:attrNameLst>
                                          <p:attrName>style.visibility</p:attrName>
                                        </p:attrNameLst>
                                      </p:cBhvr>
                                      <p:to>
                                        <p:strVal val="visible"/>
                                      </p:to>
                                    </p:set>
                                    <p:anim calcmode="lin" valueType="num">
                                      <p:cBhvr additive="base">
                                        <p:cTn id="17" dur="500" fill="hold"/>
                                        <p:tgtEl>
                                          <p:spTgt spid="259078"/>
                                        </p:tgtEl>
                                        <p:attrNameLst>
                                          <p:attrName>ppt_x</p:attrName>
                                        </p:attrNameLst>
                                      </p:cBhvr>
                                      <p:tavLst>
                                        <p:tav tm="0">
                                          <p:val>
                                            <p:strVal val="#ppt_x"/>
                                          </p:val>
                                        </p:tav>
                                        <p:tav tm="100000">
                                          <p:val>
                                            <p:strVal val="#ppt_x"/>
                                          </p:val>
                                        </p:tav>
                                      </p:tavLst>
                                    </p:anim>
                                    <p:anim calcmode="lin" valueType="num">
                                      <p:cBhvr additive="base">
                                        <p:cTn id="18" dur="500" fill="hold"/>
                                        <p:tgtEl>
                                          <p:spTgt spid="259078"/>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2" fill="hold" nodeType="afterEffect">
                                  <p:stCondLst>
                                    <p:cond delay="0"/>
                                  </p:stCondLst>
                                  <p:childTnLst>
                                    <p:set>
                                      <p:cBhvr>
                                        <p:cTn id="21" dur="1" fill="hold">
                                          <p:stCondLst>
                                            <p:cond delay="0"/>
                                          </p:stCondLst>
                                        </p:cTn>
                                        <p:tgtEl>
                                          <p:spTgt spid="259084"/>
                                        </p:tgtEl>
                                        <p:attrNameLst>
                                          <p:attrName>style.visibility</p:attrName>
                                        </p:attrNameLst>
                                      </p:cBhvr>
                                      <p:to>
                                        <p:strVal val="visible"/>
                                      </p:to>
                                    </p:set>
                                    <p:anim calcmode="lin" valueType="num">
                                      <p:cBhvr additive="base">
                                        <p:cTn id="22" dur="500" fill="hold"/>
                                        <p:tgtEl>
                                          <p:spTgt spid="259084"/>
                                        </p:tgtEl>
                                        <p:attrNameLst>
                                          <p:attrName>ppt_x</p:attrName>
                                        </p:attrNameLst>
                                      </p:cBhvr>
                                      <p:tavLst>
                                        <p:tav tm="0">
                                          <p:val>
                                            <p:strVal val="1+#ppt_w/2"/>
                                          </p:val>
                                        </p:tav>
                                        <p:tav tm="100000">
                                          <p:val>
                                            <p:strVal val="#ppt_x"/>
                                          </p:val>
                                        </p:tav>
                                      </p:tavLst>
                                    </p:anim>
                                    <p:anim calcmode="lin" valueType="num">
                                      <p:cBhvr additive="base">
                                        <p:cTn id="23" dur="500" fill="hold"/>
                                        <p:tgtEl>
                                          <p:spTgt spid="259084"/>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7" presetClass="entr" presetSubtype="8" fill="hold" grpId="0" nodeType="clickEffect">
                                  <p:stCondLst>
                                    <p:cond delay="0"/>
                                  </p:stCondLst>
                                  <p:iterate type="wd">
                                    <p:tmPct val="100000"/>
                                  </p:iterate>
                                  <p:childTnLst>
                                    <p:set>
                                      <p:cBhvr>
                                        <p:cTn id="27" dur="1" fill="hold">
                                          <p:stCondLst>
                                            <p:cond delay="0"/>
                                          </p:stCondLst>
                                        </p:cTn>
                                        <p:tgtEl>
                                          <p:spTgt spid="259088"/>
                                        </p:tgtEl>
                                        <p:attrNameLst>
                                          <p:attrName>style.visibility</p:attrName>
                                        </p:attrNameLst>
                                      </p:cBhvr>
                                      <p:to>
                                        <p:strVal val="visible"/>
                                      </p:to>
                                    </p:set>
                                    <p:anim calcmode="lin" valueType="num">
                                      <p:cBhvr>
                                        <p:cTn id="28" dur="300" fill="hold"/>
                                        <p:tgtEl>
                                          <p:spTgt spid="259088"/>
                                        </p:tgtEl>
                                        <p:attrNameLst>
                                          <p:attrName>ppt_x</p:attrName>
                                        </p:attrNameLst>
                                      </p:cBhvr>
                                      <p:tavLst>
                                        <p:tav tm="0">
                                          <p:val>
                                            <p:strVal val="#ppt_x-#ppt_w/2"/>
                                          </p:val>
                                        </p:tav>
                                        <p:tav tm="100000">
                                          <p:val>
                                            <p:strVal val="#ppt_x"/>
                                          </p:val>
                                        </p:tav>
                                      </p:tavLst>
                                    </p:anim>
                                    <p:anim calcmode="lin" valueType="num">
                                      <p:cBhvr>
                                        <p:cTn id="29" dur="300" fill="hold"/>
                                        <p:tgtEl>
                                          <p:spTgt spid="259088"/>
                                        </p:tgtEl>
                                        <p:attrNameLst>
                                          <p:attrName>ppt_y</p:attrName>
                                        </p:attrNameLst>
                                      </p:cBhvr>
                                      <p:tavLst>
                                        <p:tav tm="0">
                                          <p:val>
                                            <p:strVal val="#ppt_y"/>
                                          </p:val>
                                        </p:tav>
                                        <p:tav tm="100000">
                                          <p:val>
                                            <p:strVal val="#ppt_y"/>
                                          </p:val>
                                        </p:tav>
                                      </p:tavLst>
                                    </p:anim>
                                    <p:anim calcmode="lin" valueType="num">
                                      <p:cBhvr>
                                        <p:cTn id="30" dur="300" fill="hold"/>
                                        <p:tgtEl>
                                          <p:spTgt spid="259088"/>
                                        </p:tgtEl>
                                        <p:attrNameLst>
                                          <p:attrName>ppt_w</p:attrName>
                                        </p:attrNameLst>
                                      </p:cBhvr>
                                      <p:tavLst>
                                        <p:tav tm="0">
                                          <p:val>
                                            <p:fltVal val="0"/>
                                          </p:val>
                                        </p:tav>
                                        <p:tav tm="100000">
                                          <p:val>
                                            <p:strVal val="#ppt_w"/>
                                          </p:val>
                                        </p:tav>
                                      </p:tavLst>
                                    </p:anim>
                                    <p:anim calcmode="lin" valueType="num">
                                      <p:cBhvr>
                                        <p:cTn id="31" dur="300" fill="hold"/>
                                        <p:tgtEl>
                                          <p:spTgt spid="25908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88"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文本占位符 261121">
            <a:extLst>
              <a:ext uri="{FF2B5EF4-FFF2-40B4-BE49-F238E27FC236}">
                <a16:creationId xmlns:a16="http://schemas.microsoft.com/office/drawing/2014/main" id="{29F9BEBD-B988-4A6A-B28B-C6EBC172B28A}"/>
              </a:ext>
            </a:extLst>
          </p:cNvPr>
          <p:cNvSpPr>
            <a:spLocks noGrp="1" noChangeArrowheads="1"/>
          </p:cNvSpPr>
          <p:nvPr>
            <p:ph type="body" idx="1"/>
          </p:nvPr>
        </p:nvSpPr>
        <p:spPr>
          <a:xfrm>
            <a:off x="609600" y="381000"/>
            <a:ext cx="8153400" cy="6096000"/>
          </a:xfrm>
        </p:spPr>
        <p:txBody>
          <a:bodyPr/>
          <a:lstStyle/>
          <a:p>
            <a:pPr marL="0" indent="0" eaLnBrk="1" hangingPunct="1">
              <a:lnSpc>
                <a:spcPct val="80000"/>
              </a:lnSpc>
              <a:buFont typeface="Wingdings" panose="05000000000000000000" pitchFamily="2" charset="2"/>
              <a:buNone/>
              <a:tabLst>
                <a:tab pos="1336675" algn="l"/>
                <a:tab pos="3425825" algn="l"/>
              </a:tabLst>
            </a:pPr>
            <a:r>
              <a:rPr lang="en-US" altLang="zh-CN" sz="2800">
                <a:latin typeface="宋体" panose="02010600030101010101" pitchFamily="2" charset="-122"/>
              </a:rPr>
              <a:t>string db 'Hello, Everybody!',0	</a:t>
            </a:r>
          </a:p>
          <a:p>
            <a:pPr marL="0" indent="0" eaLnBrk="1" hangingPunct="1">
              <a:lnSpc>
                <a:spcPct val="80000"/>
              </a:lnSpc>
              <a:buFont typeface="Wingdings" panose="05000000000000000000" pitchFamily="2" charset="2"/>
              <a:buNone/>
              <a:tabLst>
                <a:tab pos="1336675" algn="l"/>
                <a:tab pos="3425825" algn="l"/>
              </a:tabLst>
            </a:pPr>
            <a:r>
              <a:rPr lang="en-US" altLang="zh-CN" sz="2600">
                <a:solidFill>
                  <a:schemeClr val="accent2"/>
                </a:solidFill>
                <a:latin typeface="宋体" panose="02010600030101010101" pitchFamily="2" charset="-122"/>
              </a:rPr>
              <a:t>mov bx,offset string</a:t>
            </a:r>
          </a:p>
          <a:p>
            <a:pPr marL="0" indent="0" eaLnBrk="1" hangingPunct="1">
              <a:lnSpc>
                <a:spcPct val="80000"/>
              </a:lnSpc>
              <a:buFont typeface="Wingdings" panose="05000000000000000000" pitchFamily="2" charset="2"/>
              <a:buNone/>
              <a:tabLst>
                <a:tab pos="1336675" algn="l"/>
                <a:tab pos="3425825" algn="l"/>
              </a:tabLst>
            </a:pPr>
            <a:r>
              <a:rPr lang="en-US" altLang="zh-CN" sz="2600">
                <a:solidFill>
                  <a:schemeClr val="accent2"/>
                </a:solidFill>
                <a:latin typeface="宋体" panose="02010600030101010101" pitchFamily="2" charset="-122"/>
              </a:rPr>
              <a:t>again:	mov al,[bx]	</a:t>
            </a:r>
            <a:r>
              <a:rPr lang="en-US" altLang="zh-CN" sz="2600">
                <a:latin typeface="宋体" panose="02010600030101010101" pitchFamily="2" charset="-122"/>
              </a:rPr>
              <a:t>;</a:t>
            </a:r>
            <a:r>
              <a:rPr lang="zh-CN" altLang="en-US" sz="2600">
                <a:latin typeface="宋体" panose="02010600030101010101" pitchFamily="2" charset="-122"/>
              </a:rPr>
              <a:t>取一个字符</a:t>
            </a:r>
          </a:p>
          <a:p>
            <a:pPr marL="0" indent="0" eaLnBrk="1" hangingPunct="1">
              <a:lnSpc>
                <a:spcPct val="80000"/>
              </a:lnSpc>
              <a:buFont typeface="Wingdings" panose="05000000000000000000" pitchFamily="2" charset="2"/>
              <a:buNone/>
              <a:tabLst>
                <a:tab pos="1336675" algn="l"/>
                <a:tab pos="3425825" algn="l"/>
              </a:tabLst>
            </a:pPr>
            <a:r>
              <a:rPr lang="zh-CN" altLang="en-US" sz="2600">
                <a:solidFill>
                  <a:schemeClr val="accent2"/>
                </a:solidFill>
                <a:latin typeface="宋体" panose="02010600030101010101" pitchFamily="2" charset="-122"/>
              </a:rPr>
              <a:t>	</a:t>
            </a:r>
            <a:r>
              <a:rPr lang="en-US" altLang="zh-CN" sz="2600">
                <a:solidFill>
                  <a:schemeClr val="accent2"/>
                </a:solidFill>
                <a:latin typeface="宋体" panose="02010600030101010101" pitchFamily="2" charset="-122"/>
              </a:rPr>
              <a:t>or al,al</a:t>
            </a:r>
            <a:r>
              <a:rPr lang="en-US" altLang="zh-CN" sz="2600">
                <a:latin typeface="宋体" panose="02010600030101010101" pitchFamily="2" charset="-122"/>
              </a:rPr>
              <a:t>	;</a:t>
            </a:r>
            <a:r>
              <a:rPr lang="zh-CN" altLang="en-US" sz="2600">
                <a:latin typeface="宋体" panose="02010600030101010101" pitchFamily="2" charset="-122"/>
              </a:rPr>
              <a:t>是否为结尾符</a:t>
            </a:r>
            <a:r>
              <a:rPr lang="en-US" altLang="zh-CN" sz="2600">
                <a:latin typeface="宋体" panose="02010600030101010101" pitchFamily="2" charset="-122"/>
              </a:rPr>
              <a:t>0</a:t>
            </a:r>
          </a:p>
          <a:p>
            <a:pPr marL="0" indent="0" eaLnBrk="1" hangingPunct="1">
              <a:lnSpc>
                <a:spcPct val="80000"/>
              </a:lnSpc>
              <a:buFont typeface="Wingdings" panose="05000000000000000000" pitchFamily="2" charset="2"/>
              <a:buNone/>
              <a:tabLst>
                <a:tab pos="1336675" algn="l"/>
                <a:tab pos="3425825" algn="l"/>
              </a:tabLst>
            </a:pPr>
            <a:r>
              <a:rPr lang="en-US" altLang="zh-CN" sz="2600">
                <a:solidFill>
                  <a:schemeClr val="accent2"/>
                </a:solidFill>
                <a:latin typeface="宋体" panose="02010600030101010101" pitchFamily="2" charset="-122"/>
              </a:rPr>
              <a:t>	</a:t>
            </a:r>
            <a:r>
              <a:rPr lang="en-US" altLang="zh-CN" sz="2600">
                <a:solidFill>
                  <a:schemeClr val="tx2"/>
                </a:solidFill>
                <a:latin typeface="宋体" panose="02010600030101010101" pitchFamily="2" charset="-122"/>
              </a:rPr>
              <a:t>jz done</a:t>
            </a:r>
            <a:r>
              <a:rPr lang="en-US" altLang="zh-CN" sz="2600">
                <a:latin typeface="宋体" panose="02010600030101010101" pitchFamily="2" charset="-122"/>
              </a:rPr>
              <a:t>	;</a:t>
            </a:r>
            <a:r>
              <a:rPr lang="zh-CN" altLang="en-US" sz="2600">
                <a:latin typeface="宋体" panose="02010600030101010101" pitchFamily="2" charset="-122"/>
              </a:rPr>
              <a:t>是，退出循环</a:t>
            </a:r>
          </a:p>
          <a:p>
            <a:pPr marL="0" indent="0" eaLnBrk="1" hangingPunct="1">
              <a:lnSpc>
                <a:spcPct val="80000"/>
              </a:lnSpc>
              <a:buFont typeface="Wingdings" panose="05000000000000000000" pitchFamily="2" charset="2"/>
              <a:buNone/>
              <a:tabLst>
                <a:tab pos="1336675" algn="l"/>
                <a:tab pos="3425825" algn="l"/>
              </a:tabLst>
            </a:pPr>
            <a:r>
              <a:rPr lang="zh-CN" altLang="en-US" sz="2600">
                <a:solidFill>
                  <a:schemeClr val="accent2"/>
                </a:solidFill>
                <a:latin typeface="宋体" panose="02010600030101010101" pitchFamily="2" charset="-122"/>
              </a:rPr>
              <a:t>	</a:t>
            </a:r>
            <a:r>
              <a:rPr lang="en-US" altLang="zh-CN" sz="2600">
                <a:solidFill>
                  <a:schemeClr val="accent2"/>
                </a:solidFill>
                <a:latin typeface="宋体" panose="02010600030101010101" pitchFamily="2" charset="-122"/>
              </a:rPr>
              <a:t>cmp al,'A'</a:t>
            </a:r>
            <a:r>
              <a:rPr lang="en-US" altLang="zh-CN" sz="2600">
                <a:latin typeface="宋体" panose="02010600030101010101" pitchFamily="2" charset="-122"/>
              </a:rPr>
              <a:t>	;</a:t>
            </a:r>
            <a:r>
              <a:rPr lang="zh-CN" altLang="en-US" sz="2600">
                <a:latin typeface="宋体" panose="02010600030101010101" pitchFamily="2" charset="-122"/>
              </a:rPr>
              <a:t>是否为大写</a:t>
            </a:r>
            <a:r>
              <a:rPr lang="en-US" altLang="zh-CN" sz="2600">
                <a:latin typeface="宋体" panose="02010600030101010101" pitchFamily="2" charset="-122"/>
              </a:rPr>
              <a:t>A</a:t>
            </a:r>
            <a:r>
              <a:rPr lang="zh-CN" altLang="en-US" sz="2600">
                <a:latin typeface="宋体" panose="02010600030101010101" pitchFamily="2" charset="-122"/>
              </a:rPr>
              <a:t>～</a:t>
            </a:r>
            <a:r>
              <a:rPr lang="en-US" altLang="zh-CN" sz="2600">
                <a:latin typeface="宋体" panose="02010600030101010101" pitchFamily="2" charset="-122"/>
              </a:rPr>
              <a:t>Z</a:t>
            </a:r>
          </a:p>
          <a:p>
            <a:pPr marL="0" indent="0" eaLnBrk="1" hangingPunct="1">
              <a:lnSpc>
                <a:spcPct val="80000"/>
              </a:lnSpc>
              <a:buFont typeface="Wingdings" panose="05000000000000000000" pitchFamily="2" charset="2"/>
              <a:buNone/>
              <a:tabLst>
                <a:tab pos="1336675" algn="l"/>
                <a:tab pos="3425825" algn="l"/>
              </a:tabLst>
            </a:pPr>
            <a:r>
              <a:rPr lang="en-US" altLang="zh-CN" sz="2600">
                <a:solidFill>
                  <a:schemeClr val="accent2"/>
                </a:solidFill>
                <a:latin typeface="宋体" panose="02010600030101010101" pitchFamily="2" charset="-122"/>
              </a:rPr>
              <a:t>	</a:t>
            </a:r>
            <a:r>
              <a:rPr lang="en-US" altLang="zh-CN" sz="2600">
                <a:solidFill>
                  <a:schemeClr val="tx2"/>
                </a:solidFill>
                <a:latin typeface="宋体" panose="02010600030101010101" pitchFamily="2" charset="-122"/>
              </a:rPr>
              <a:t>jb</a:t>
            </a:r>
            <a:r>
              <a:rPr lang="en-US" altLang="zh-CN" sz="2600">
                <a:solidFill>
                  <a:schemeClr val="accent2"/>
                </a:solidFill>
                <a:latin typeface="宋体" panose="02010600030101010101" pitchFamily="2" charset="-122"/>
              </a:rPr>
              <a:t> next</a:t>
            </a:r>
          </a:p>
          <a:p>
            <a:pPr marL="0" indent="0" eaLnBrk="1" hangingPunct="1">
              <a:lnSpc>
                <a:spcPct val="80000"/>
              </a:lnSpc>
              <a:buFont typeface="Wingdings" panose="05000000000000000000" pitchFamily="2" charset="2"/>
              <a:buNone/>
              <a:tabLst>
                <a:tab pos="1336675" algn="l"/>
                <a:tab pos="3425825" algn="l"/>
              </a:tabLst>
            </a:pPr>
            <a:r>
              <a:rPr lang="en-US" altLang="zh-CN" sz="2600">
                <a:solidFill>
                  <a:schemeClr val="accent2"/>
                </a:solidFill>
                <a:latin typeface="宋体" panose="02010600030101010101" pitchFamily="2" charset="-122"/>
              </a:rPr>
              <a:t>	cmp al,'Z'</a:t>
            </a:r>
          </a:p>
          <a:p>
            <a:pPr marL="0" indent="0" eaLnBrk="1" hangingPunct="1">
              <a:lnSpc>
                <a:spcPct val="80000"/>
              </a:lnSpc>
              <a:buFont typeface="Wingdings" panose="05000000000000000000" pitchFamily="2" charset="2"/>
              <a:buNone/>
              <a:tabLst>
                <a:tab pos="1336675" algn="l"/>
                <a:tab pos="3425825" algn="l"/>
              </a:tabLst>
            </a:pPr>
            <a:r>
              <a:rPr lang="en-US" altLang="zh-CN" sz="2600">
                <a:solidFill>
                  <a:schemeClr val="accent2"/>
                </a:solidFill>
                <a:latin typeface="宋体" panose="02010600030101010101" pitchFamily="2" charset="-122"/>
              </a:rPr>
              <a:t>	</a:t>
            </a:r>
            <a:r>
              <a:rPr lang="en-US" altLang="zh-CN" sz="2600">
                <a:solidFill>
                  <a:schemeClr val="tx2"/>
                </a:solidFill>
                <a:latin typeface="宋体" panose="02010600030101010101" pitchFamily="2" charset="-122"/>
              </a:rPr>
              <a:t>ja</a:t>
            </a:r>
            <a:r>
              <a:rPr lang="en-US" altLang="zh-CN" sz="2600">
                <a:solidFill>
                  <a:schemeClr val="accent2"/>
                </a:solidFill>
                <a:latin typeface="宋体" panose="02010600030101010101" pitchFamily="2" charset="-122"/>
              </a:rPr>
              <a:t> next</a:t>
            </a:r>
          </a:p>
          <a:p>
            <a:pPr marL="0" indent="0" eaLnBrk="1" hangingPunct="1">
              <a:lnSpc>
                <a:spcPct val="80000"/>
              </a:lnSpc>
              <a:buFont typeface="Wingdings" panose="05000000000000000000" pitchFamily="2" charset="2"/>
              <a:buNone/>
              <a:tabLst>
                <a:tab pos="1336675" algn="l"/>
                <a:tab pos="3425825" algn="l"/>
              </a:tabLst>
            </a:pPr>
            <a:r>
              <a:rPr lang="en-US" altLang="zh-CN" sz="2600">
                <a:solidFill>
                  <a:schemeClr val="accent2"/>
                </a:solidFill>
                <a:latin typeface="宋体" panose="02010600030101010101" pitchFamily="2" charset="-122"/>
              </a:rPr>
              <a:t>	or al,20h</a:t>
            </a:r>
          </a:p>
          <a:p>
            <a:pPr marL="0" indent="0" eaLnBrk="1" hangingPunct="1">
              <a:lnSpc>
                <a:spcPct val="80000"/>
              </a:lnSpc>
              <a:buFont typeface="Wingdings" panose="05000000000000000000" pitchFamily="2" charset="2"/>
              <a:buNone/>
              <a:tabLst>
                <a:tab pos="1336675" algn="l"/>
                <a:tab pos="3425825" algn="l"/>
              </a:tabLst>
            </a:pPr>
            <a:r>
              <a:rPr lang="en-US" altLang="zh-CN" sz="2600">
                <a:solidFill>
                  <a:schemeClr val="accent2"/>
                </a:solidFill>
                <a:latin typeface="宋体" panose="02010600030101010101" pitchFamily="2" charset="-122"/>
              </a:rPr>
              <a:t>	</a:t>
            </a:r>
            <a:r>
              <a:rPr lang="en-US" altLang="zh-CN" sz="2600">
                <a:latin typeface="宋体" panose="02010600030101010101" pitchFamily="2" charset="-122"/>
              </a:rPr>
              <a:t>;</a:t>
            </a:r>
            <a:r>
              <a:rPr lang="zh-CN" altLang="en-US" sz="2600">
                <a:latin typeface="宋体" panose="02010600030101010101" pitchFamily="2" charset="-122"/>
              </a:rPr>
              <a:t>是，转换为小写字母（使</a:t>
            </a:r>
            <a:r>
              <a:rPr lang="en-US" altLang="zh-CN" sz="2600">
                <a:latin typeface="宋体" panose="02010600030101010101" pitchFamily="2" charset="-122"/>
              </a:rPr>
              <a:t>D5=1</a:t>
            </a:r>
            <a:r>
              <a:rPr lang="zh-CN" altLang="en-US" sz="2600">
                <a:latin typeface="宋体" panose="02010600030101010101" pitchFamily="2" charset="-122"/>
              </a:rPr>
              <a:t>）</a:t>
            </a:r>
          </a:p>
          <a:p>
            <a:pPr marL="0" indent="0" eaLnBrk="1" hangingPunct="1">
              <a:lnSpc>
                <a:spcPct val="80000"/>
              </a:lnSpc>
              <a:buFont typeface="Wingdings" panose="05000000000000000000" pitchFamily="2" charset="2"/>
              <a:buNone/>
              <a:tabLst>
                <a:tab pos="1336675" algn="l"/>
                <a:tab pos="3425825" algn="l"/>
              </a:tabLst>
            </a:pPr>
            <a:r>
              <a:rPr lang="zh-CN" altLang="en-US" sz="2600">
                <a:solidFill>
                  <a:schemeClr val="accent2"/>
                </a:solidFill>
                <a:latin typeface="宋体" panose="02010600030101010101" pitchFamily="2" charset="-122"/>
              </a:rPr>
              <a:t>	</a:t>
            </a:r>
            <a:r>
              <a:rPr lang="en-US" altLang="zh-CN" sz="2600">
                <a:solidFill>
                  <a:schemeClr val="accent2"/>
                </a:solidFill>
                <a:latin typeface="宋体" panose="02010600030101010101" pitchFamily="2" charset="-122"/>
              </a:rPr>
              <a:t>mov [bx],al	</a:t>
            </a:r>
            <a:r>
              <a:rPr lang="en-US" altLang="zh-CN" sz="2600">
                <a:latin typeface="宋体" panose="02010600030101010101" pitchFamily="2" charset="-122"/>
              </a:rPr>
              <a:t>;</a:t>
            </a:r>
            <a:r>
              <a:rPr lang="zh-CN" altLang="en-US" sz="2600">
                <a:latin typeface="宋体" panose="02010600030101010101" pitchFamily="2" charset="-122"/>
              </a:rPr>
              <a:t>仍保存在原位置</a:t>
            </a:r>
          </a:p>
          <a:p>
            <a:pPr marL="0" indent="0" eaLnBrk="1" hangingPunct="1">
              <a:lnSpc>
                <a:spcPct val="80000"/>
              </a:lnSpc>
              <a:buFont typeface="Wingdings" panose="05000000000000000000" pitchFamily="2" charset="2"/>
              <a:buNone/>
              <a:tabLst>
                <a:tab pos="1336675" algn="l"/>
                <a:tab pos="3425825" algn="l"/>
              </a:tabLst>
            </a:pPr>
            <a:r>
              <a:rPr lang="en-US" altLang="zh-CN" sz="2600">
                <a:solidFill>
                  <a:schemeClr val="accent2"/>
                </a:solidFill>
                <a:latin typeface="宋体" panose="02010600030101010101" pitchFamily="2" charset="-122"/>
              </a:rPr>
              <a:t>next:	inc bx</a:t>
            </a:r>
          </a:p>
          <a:p>
            <a:pPr marL="0" indent="0" eaLnBrk="1" hangingPunct="1">
              <a:lnSpc>
                <a:spcPct val="80000"/>
              </a:lnSpc>
              <a:buFont typeface="Wingdings" panose="05000000000000000000" pitchFamily="2" charset="2"/>
              <a:buNone/>
              <a:tabLst>
                <a:tab pos="1336675" algn="l"/>
                <a:tab pos="3425825" algn="l"/>
              </a:tabLst>
            </a:pPr>
            <a:r>
              <a:rPr lang="en-US" altLang="zh-CN" sz="2600">
                <a:solidFill>
                  <a:schemeClr val="accent2"/>
                </a:solidFill>
                <a:latin typeface="宋体" panose="02010600030101010101" pitchFamily="2" charset="-122"/>
              </a:rPr>
              <a:t>	</a:t>
            </a:r>
            <a:r>
              <a:rPr lang="en-US" altLang="zh-CN" sz="2600">
                <a:solidFill>
                  <a:schemeClr val="tx2"/>
                </a:solidFill>
                <a:latin typeface="宋体" panose="02010600030101010101" pitchFamily="2" charset="-122"/>
              </a:rPr>
              <a:t>jmp again</a:t>
            </a:r>
            <a:r>
              <a:rPr lang="en-US" altLang="zh-CN" sz="2600">
                <a:latin typeface="宋体" panose="02010600030101010101" pitchFamily="2" charset="-122"/>
              </a:rPr>
              <a:t>	;</a:t>
            </a:r>
            <a:r>
              <a:rPr lang="zh-CN" altLang="en-US" sz="2600">
                <a:latin typeface="宋体" panose="02010600030101010101" pitchFamily="2" charset="-122"/>
              </a:rPr>
              <a:t>继续循环</a:t>
            </a:r>
          </a:p>
          <a:p>
            <a:pPr marL="0" indent="0" eaLnBrk="1" hangingPunct="1">
              <a:lnSpc>
                <a:spcPct val="80000"/>
              </a:lnSpc>
              <a:buFont typeface="Wingdings" panose="05000000000000000000" pitchFamily="2" charset="2"/>
              <a:buNone/>
              <a:tabLst>
                <a:tab pos="1336675" algn="l"/>
                <a:tab pos="3425825" algn="l"/>
              </a:tabLst>
            </a:pPr>
            <a:r>
              <a:rPr lang="en-US" altLang="zh-CN" sz="2600">
                <a:solidFill>
                  <a:schemeClr val="accent2"/>
                </a:solidFill>
                <a:latin typeface="宋体" panose="02010600030101010101" pitchFamily="2" charset="-122"/>
              </a:rPr>
              <a:t>done:	</a:t>
            </a:r>
          </a:p>
        </p:txBody>
      </p:sp>
      <p:grpSp>
        <p:nvGrpSpPr>
          <p:cNvPr id="261123" name="组合 261122">
            <a:extLst>
              <a:ext uri="{FF2B5EF4-FFF2-40B4-BE49-F238E27FC236}">
                <a16:creationId xmlns:a16="http://schemas.microsoft.com/office/drawing/2014/main" id="{2688FC6F-6F51-49C6-B2CE-EC46F539B1F0}"/>
              </a:ext>
            </a:extLst>
          </p:cNvPr>
          <p:cNvGrpSpPr>
            <a:grpSpLocks/>
          </p:cNvGrpSpPr>
          <p:nvPr/>
        </p:nvGrpSpPr>
        <p:grpSpPr bwMode="auto">
          <a:xfrm>
            <a:off x="177800" y="230188"/>
            <a:ext cx="203200" cy="6503987"/>
            <a:chOff x="112" y="145"/>
            <a:chExt cx="128" cy="4097"/>
          </a:xfrm>
        </p:grpSpPr>
        <p:sp>
          <p:nvSpPr>
            <p:cNvPr id="36883" name="矩形 261123">
              <a:extLst>
                <a:ext uri="{FF2B5EF4-FFF2-40B4-BE49-F238E27FC236}">
                  <a16:creationId xmlns:a16="http://schemas.microsoft.com/office/drawing/2014/main" id="{B360C049-1CE0-40DF-AD3E-A4B810C556F2}"/>
                </a:ext>
              </a:extLst>
            </p:cNvPr>
            <p:cNvSpPr>
              <a:spLocks noChangeArrowheads="1"/>
            </p:cNvSpPr>
            <p:nvPr/>
          </p:nvSpPr>
          <p:spPr bwMode="auto">
            <a:xfrm flipH="1">
              <a:off x="192" y="162"/>
              <a:ext cx="48" cy="4080"/>
            </a:xfrm>
            <a:prstGeom prst="rect">
              <a:avLst/>
            </a:prstGeom>
            <a:gradFill rotWithShape="0">
              <a:gsLst>
                <a:gs pos="0">
                  <a:schemeClr val="bg1"/>
                </a:gs>
                <a:gs pos="100000">
                  <a:schemeClr val="fo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884" name="矩形 261124">
              <a:extLst>
                <a:ext uri="{FF2B5EF4-FFF2-40B4-BE49-F238E27FC236}">
                  <a16:creationId xmlns:a16="http://schemas.microsoft.com/office/drawing/2014/main" id="{80644B2B-FAC3-42BC-B733-838335DE5DCA}"/>
                </a:ext>
              </a:extLst>
            </p:cNvPr>
            <p:cNvSpPr>
              <a:spLocks noChangeArrowheads="1"/>
            </p:cNvSpPr>
            <p:nvPr/>
          </p:nvSpPr>
          <p:spPr bwMode="auto">
            <a:xfrm>
              <a:off x="112" y="145"/>
              <a:ext cx="48" cy="3941"/>
            </a:xfrm>
            <a:prstGeom prst="rect">
              <a:avLst/>
            </a:prstGeom>
            <a:gradFill rotWithShape="0">
              <a:gsLst>
                <a:gs pos="0">
                  <a:schemeClr val="bg1"/>
                </a:gs>
                <a:gs pos="100000">
                  <a:schemeClr va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latin typeface="Times New Roman" panose="02020603050405020304" pitchFamily="18" charset="0"/>
              </a:endParaRPr>
            </a:p>
          </p:txBody>
        </p:sp>
      </p:grpSp>
      <p:grpSp>
        <p:nvGrpSpPr>
          <p:cNvPr id="261126" name="组合 261125">
            <a:extLst>
              <a:ext uri="{FF2B5EF4-FFF2-40B4-BE49-F238E27FC236}">
                <a16:creationId xmlns:a16="http://schemas.microsoft.com/office/drawing/2014/main" id="{F920E0F0-2C6B-4B3C-8B20-F2F6BA88B23D}"/>
              </a:ext>
            </a:extLst>
          </p:cNvPr>
          <p:cNvGrpSpPr>
            <a:grpSpLocks/>
          </p:cNvGrpSpPr>
          <p:nvPr/>
        </p:nvGrpSpPr>
        <p:grpSpPr bwMode="auto">
          <a:xfrm>
            <a:off x="8793163" y="220663"/>
            <a:ext cx="198437" cy="6408737"/>
            <a:chOff x="5539" y="139"/>
            <a:chExt cx="125" cy="4037"/>
          </a:xfrm>
        </p:grpSpPr>
        <p:sp>
          <p:nvSpPr>
            <p:cNvPr id="36881" name="矩形 261126">
              <a:extLst>
                <a:ext uri="{FF2B5EF4-FFF2-40B4-BE49-F238E27FC236}">
                  <a16:creationId xmlns:a16="http://schemas.microsoft.com/office/drawing/2014/main" id="{79310CEA-0AB6-40C4-837F-70917B739C9F}"/>
                </a:ext>
              </a:extLst>
            </p:cNvPr>
            <p:cNvSpPr>
              <a:spLocks noChangeArrowheads="1"/>
            </p:cNvSpPr>
            <p:nvPr/>
          </p:nvSpPr>
          <p:spPr bwMode="auto">
            <a:xfrm rot="10800000" flipH="1" flipV="1">
              <a:off x="5621" y="139"/>
              <a:ext cx="43" cy="3989"/>
            </a:xfrm>
            <a:prstGeom prst="rect">
              <a:avLst/>
            </a:pr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882" name="矩形 261127">
              <a:extLst>
                <a:ext uri="{FF2B5EF4-FFF2-40B4-BE49-F238E27FC236}">
                  <a16:creationId xmlns:a16="http://schemas.microsoft.com/office/drawing/2014/main" id="{E013946D-3762-4666-AB74-D23895D42592}"/>
                </a:ext>
              </a:extLst>
            </p:cNvPr>
            <p:cNvSpPr>
              <a:spLocks noChangeArrowheads="1"/>
            </p:cNvSpPr>
            <p:nvPr/>
          </p:nvSpPr>
          <p:spPr bwMode="auto">
            <a:xfrm rot="10800000" flipV="1">
              <a:off x="5539" y="240"/>
              <a:ext cx="49" cy="3936"/>
            </a:xfrm>
            <a:prstGeom prst="rect">
              <a:avLst/>
            </a:pr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61129" name="组合 261128">
            <a:extLst>
              <a:ext uri="{FF2B5EF4-FFF2-40B4-BE49-F238E27FC236}">
                <a16:creationId xmlns:a16="http://schemas.microsoft.com/office/drawing/2014/main" id="{D62BDDCC-284D-4BB2-9A60-D5BC4175A4AB}"/>
              </a:ext>
            </a:extLst>
          </p:cNvPr>
          <p:cNvGrpSpPr>
            <a:grpSpLocks/>
          </p:cNvGrpSpPr>
          <p:nvPr/>
        </p:nvGrpSpPr>
        <p:grpSpPr bwMode="auto">
          <a:xfrm>
            <a:off x="412750" y="6477000"/>
            <a:ext cx="8686800" cy="228600"/>
            <a:chOff x="260" y="4080"/>
            <a:chExt cx="5472" cy="144"/>
          </a:xfrm>
        </p:grpSpPr>
        <p:sp>
          <p:nvSpPr>
            <p:cNvPr id="36879" name="矩形 261129">
              <a:extLst>
                <a:ext uri="{FF2B5EF4-FFF2-40B4-BE49-F238E27FC236}">
                  <a16:creationId xmlns:a16="http://schemas.microsoft.com/office/drawing/2014/main" id="{DB25F6A0-06F7-4950-8175-EF515CF9A496}"/>
                </a:ext>
              </a:extLst>
            </p:cNvPr>
            <p:cNvSpPr>
              <a:spLocks noChangeArrowheads="1"/>
            </p:cNvSpPr>
            <p:nvPr/>
          </p:nvSpPr>
          <p:spPr bwMode="auto">
            <a:xfrm rot="5400000" flipV="1">
              <a:off x="2972" y="1368"/>
              <a:ext cx="48" cy="5472"/>
            </a:xfrm>
            <a:prstGeom prst="rect">
              <a:avLst/>
            </a:prstGeom>
            <a:gradFill rotWithShape="0">
              <a:gsLst>
                <a:gs pos="0">
                  <a:schemeClr val="bg1"/>
                </a:gs>
                <a:gs pos="100000">
                  <a:schemeClr val="accent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880" name="矩形 261130">
              <a:extLst>
                <a:ext uri="{FF2B5EF4-FFF2-40B4-BE49-F238E27FC236}">
                  <a16:creationId xmlns:a16="http://schemas.microsoft.com/office/drawing/2014/main" id="{5E5E1CDA-DC33-4D08-BFF7-73555A95141F}"/>
                </a:ext>
              </a:extLst>
            </p:cNvPr>
            <p:cNvSpPr>
              <a:spLocks noChangeArrowheads="1"/>
            </p:cNvSpPr>
            <p:nvPr/>
          </p:nvSpPr>
          <p:spPr bwMode="auto">
            <a:xfrm rot="5400000" flipV="1">
              <a:off x="2913" y="1521"/>
              <a:ext cx="48" cy="5355"/>
            </a:xfrm>
            <a:prstGeom prst="rect">
              <a:avLst/>
            </a:prstGeom>
            <a:gradFill rotWithShape="0">
              <a:gsLst>
                <a:gs pos="0">
                  <a:schemeClr val="bg1"/>
                </a:gs>
                <a:gs pos="100000">
                  <a:schemeClr val="hlink"/>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61132" name="组合 261131">
            <a:extLst>
              <a:ext uri="{FF2B5EF4-FFF2-40B4-BE49-F238E27FC236}">
                <a16:creationId xmlns:a16="http://schemas.microsoft.com/office/drawing/2014/main" id="{A7942510-B2BD-4ABE-8A7E-7E0D431DE642}"/>
              </a:ext>
            </a:extLst>
          </p:cNvPr>
          <p:cNvGrpSpPr>
            <a:grpSpLocks/>
          </p:cNvGrpSpPr>
          <p:nvPr/>
        </p:nvGrpSpPr>
        <p:grpSpPr bwMode="auto">
          <a:xfrm>
            <a:off x="76200" y="176213"/>
            <a:ext cx="8745538" cy="161925"/>
            <a:chOff x="48" y="111"/>
            <a:chExt cx="5509" cy="102"/>
          </a:xfrm>
        </p:grpSpPr>
        <p:sp>
          <p:nvSpPr>
            <p:cNvPr id="36877" name="矩形 261132">
              <a:extLst>
                <a:ext uri="{FF2B5EF4-FFF2-40B4-BE49-F238E27FC236}">
                  <a16:creationId xmlns:a16="http://schemas.microsoft.com/office/drawing/2014/main" id="{C2D518A9-D4A8-47D2-8E9A-DFB959408FB4}"/>
                </a:ext>
              </a:extLst>
            </p:cNvPr>
            <p:cNvSpPr>
              <a:spLocks noChangeArrowheads="1"/>
            </p:cNvSpPr>
            <p:nvPr/>
          </p:nvSpPr>
          <p:spPr bwMode="auto">
            <a:xfrm rot="5400000" flipV="1">
              <a:off x="2852" y="-2492"/>
              <a:ext cx="37" cy="5371"/>
            </a:xfrm>
            <a:prstGeom prst="rect">
              <a:avLst/>
            </a:prstGeom>
            <a:gradFill rotWithShape="0">
              <a:gsLst>
                <a:gs pos="0">
                  <a:schemeClr va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878" name="矩形 261133">
              <a:extLst>
                <a:ext uri="{FF2B5EF4-FFF2-40B4-BE49-F238E27FC236}">
                  <a16:creationId xmlns:a16="http://schemas.microsoft.com/office/drawing/2014/main" id="{66379D82-E22B-4BCB-B92B-76774EB84773}"/>
                </a:ext>
              </a:extLst>
            </p:cNvPr>
            <p:cNvSpPr>
              <a:spLocks noChangeArrowheads="1"/>
            </p:cNvSpPr>
            <p:nvPr/>
          </p:nvSpPr>
          <p:spPr bwMode="auto">
            <a:xfrm rot="5400000" flipV="1">
              <a:off x="2783" y="-2625"/>
              <a:ext cx="38" cy="5509"/>
            </a:xfrm>
            <a:prstGeom prst="rect">
              <a:avLst/>
            </a:prstGeom>
            <a:gradFill rotWithShape="0">
              <a:gsLst>
                <a:gs pos="0">
                  <a:schemeClr val="accent1"/>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36871" name="标题 261134">
            <a:extLst>
              <a:ext uri="{FF2B5EF4-FFF2-40B4-BE49-F238E27FC236}">
                <a16:creationId xmlns:a16="http://schemas.microsoft.com/office/drawing/2014/main" id="{45FA1785-6349-48FC-AA72-A285650A7B64}"/>
              </a:ext>
            </a:extLst>
          </p:cNvPr>
          <p:cNvSpPr>
            <a:spLocks noGrp="1" noChangeArrowheads="1"/>
          </p:cNvSpPr>
          <p:nvPr>
            <p:ph type="title"/>
          </p:nvPr>
        </p:nvSpPr>
        <p:spPr>
          <a:xfrm>
            <a:off x="6230938" y="360363"/>
            <a:ext cx="2530475" cy="392112"/>
          </a:xfrm>
          <a:ln>
            <a:solidFill>
              <a:schemeClr val="folHlink"/>
            </a:solidFill>
            <a:miter lim="800000"/>
            <a:headEnd/>
            <a:tailEnd/>
          </a:ln>
        </p:spPr>
        <p:txBody>
          <a:bodyPr/>
          <a:lstStyle/>
          <a:p>
            <a:pPr eaLnBrk="1" hangingPunct="1"/>
            <a:r>
              <a:rPr lang="zh-CN" altLang="en-US" sz="2400">
                <a:latin typeface="黑体" panose="02010609060101010101" pitchFamily="49" charset="-122"/>
              </a:rPr>
              <a:t>例</a:t>
            </a:r>
            <a:r>
              <a:rPr lang="en-US" altLang="zh-CN" sz="2400">
                <a:latin typeface="黑体" panose="02010609060101010101" pitchFamily="49" charset="-122"/>
              </a:rPr>
              <a:t>4.7 </a:t>
            </a:r>
            <a:r>
              <a:rPr lang="zh-CN" altLang="en-US" sz="2400">
                <a:latin typeface="黑体" panose="02010609060101010101" pitchFamily="49" charset="-122"/>
              </a:rPr>
              <a:t>大小写</a:t>
            </a:r>
          </a:p>
        </p:txBody>
      </p:sp>
      <p:sp>
        <p:nvSpPr>
          <p:cNvPr id="261137" name="圆角矩形 261136" descr="花束">
            <a:extLst>
              <a:ext uri="{FF2B5EF4-FFF2-40B4-BE49-F238E27FC236}">
                <a16:creationId xmlns:a16="http://schemas.microsoft.com/office/drawing/2014/main" id="{A9D4CB8C-EBD2-4EF0-8447-B01C49082508}"/>
              </a:ext>
            </a:extLst>
          </p:cNvPr>
          <p:cNvSpPr>
            <a:spLocks noChangeArrowheads="1"/>
          </p:cNvSpPr>
          <p:nvPr/>
        </p:nvSpPr>
        <p:spPr bwMode="auto">
          <a:xfrm>
            <a:off x="5853113" y="2438400"/>
            <a:ext cx="2895600" cy="990600"/>
          </a:xfrm>
          <a:prstGeom prst="roundRect">
            <a:avLst>
              <a:gd name="adj" fmla="val 16667"/>
            </a:avLst>
          </a:prstGeom>
          <a:blipFill dpi="0" rotWithShape="0">
            <a:blip r:embed="rId2"/>
            <a:srcRect/>
            <a:tile tx="0" ty="0" sx="100000" sy="100000" flip="none" algn="tl"/>
          </a:blipFill>
          <a:ln w="9525">
            <a:solidFill>
              <a:schemeClr val="folHlink"/>
            </a:solidFill>
            <a:round/>
            <a:headEnd/>
            <a:tailEnd/>
          </a:ln>
        </p:spPr>
        <p:txBody>
          <a:bodyPr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just" eaLnBrk="1" hangingPunct="1">
              <a:buFontTx/>
              <a:buBlip>
                <a:blip r:embed="rId3"/>
              </a:buBlip>
            </a:pPr>
            <a:r>
              <a:rPr lang="en-US" altLang="zh-CN" sz="3200" b="1">
                <a:solidFill>
                  <a:schemeClr val="accent2"/>
                </a:solidFill>
              </a:rPr>
              <a:t> </a:t>
            </a:r>
            <a:r>
              <a:rPr lang="zh-CN" altLang="en-US" sz="2800" b="1">
                <a:solidFill>
                  <a:schemeClr val="accent2"/>
                </a:solidFill>
              </a:rPr>
              <a:t>条件控制循环</a:t>
            </a:r>
          </a:p>
          <a:p>
            <a:pPr algn="just" eaLnBrk="1" hangingPunct="1">
              <a:buFontTx/>
              <a:buBlip>
                <a:blip r:embed="rId3"/>
              </a:buBlip>
            </a:pPr>
            <a:r>
              <a:rPr lang="zh-CN" altLang="en-US" sz="2800" b="1">
                <a:solidFill>
                  <a:schemeClr val="accent2"/>
                </a:solidFill>
              </a:rPr>
              <a:t> 利用标志退出</a:t>
            </a:r>
          </a:p>
        </p:txBody>
      </p:sp>
      <p:grpSp>
        <p:nvGrpSpPr>
          <p:cNvPr id="261142" name="组合 261141">
            <a:extLst>
              <a:ext uri="{FF2B5EF4-FFF2-40B4-BE49-F238E27FC236}">
                <a16:creationId xmlns:a16="http://schemas.microsoft.com/office/drawing/2014/main" id="{776BCA7D-9FC2-466D-8CED-69D0CBA87CC8}"/>
              </a:ext>
            </a:extLst>
          </p:cNvPr>
          <p:cNvGrpSpPr>
            <a:grpSpLocks/>
          </p:cNvGrpSpPr>
          <p:nvPr/>
        </p:nvGrpSpPr>
        <p:grpSpPr bwMode="auto">
          <a:xfrm>
            <a:off x="1692275" y="3284538"/>
            <a:ext cx="6553200" cy="1054100"/>
            <a:chOff x="1152" y="2208"/>
            <a:chExt cx="4128" cy="528"/>
          </a:xfrm>
        </p:grpSpPr>
        <p:sp>
          <p:nvSpPr>
            <p:cNvPr id="36874" name="矩形 261138">
              <a:extLst>
                <a:ext uri="{FF2B5EF4-FFF2-40B4-BE49-F238E27FC236}">
                  <a16:creationId xmlns:a16="http://schemas.microsoft.com/office/drawing/2014/main" id="{E2E9CBC9-BE20-4CFB-A2ED-F93202116F5D}"/>
                </a:ext>
              </a:extLst>
            </p:cNvPr>
            <p:cNvSpPr>
              <a:spLocks noChangeArrowheads="1"/>
            </p:cNvSpPr>
            <p:nvPr/>
          </p:nvSpPr>
          <p:spPr bwMode="auto">
            <a:xfrm>
              <a:off x="3216" y="2208"/>
              <a:ext cx="2064" cy="384"/>
            </a:xfrm>
            <a:prstGeom prst="rect">
              <a:avLst/>
            </a:pr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t>大小写字母仅 </a:t>
              </a:r>
              <a:r>
                <a:rPr lang="en-US" altLang="zh-CN" b="1">
                  <a:solidFill>
                    <a:schemeClr val="tx2"/>
                  </a:solidFill>
                  <a:latin typeface="宋体" panose="02010600030101010101" pitchFamily="2" charset="-122"/>
                </a:rPr>
                <a:t>D</a:t>
              </a:r>
              <a:r>
                <a:rPr lang="en-US" altLang="zh-CN" sz="2000" b="1">
                  <a:solidFill>
                    <a:schemeClr val="tx2"/>
                  </a:solidFill>
                  <a:latin typeface="宋体" panose="02010600030101010101" pitchFamily="2" charset="-122"/>
                </a:rPr>
                <a:t>5</a:t>
              </a:r>
              <a:r>
                <a:rPr lang="zh-CN" altLang="en-US" b="1">
                  <a:solidFill>
                    <a:schemeClr val="tx2"/>
                  </a:solidFill>
                </a:rPr>
                <a:t>位</a:t>
              </a:r>
              <a:r>
                <a:rPr lang="zh-CN" altLang="en-US" b="1"/>
                <a:t>不同</a:t>
              </a:r>
              <a:endParaRPr lang="zh-CN" altLang="en-US">
                <a:solidFill>
                  <a:schemeClr val="bg2"/>
                </a:solidFill>
              </a:endParaRPr>
            </a:p>
          </p:txBody>
        </p:sp>
        <p:sp>
          <p:nvSpPr>
            <p:cNvPr id="36875" name="椭圆 261139">
              <a:extLst>
                <a:ext uri="{FF2B5EF4-FFF2-40B4-BE49-F238E27FC236}">
                  <a16:creationId xmlns:a16="http://schemas.microsoft.com/office/drawing/2014/main" id="{D45A6794-801C-4B08-88C7-B6CEAE28A317}"/>
                </a:ext>
              </a:extLst>
            </p:cNvPr>
            <p:cNvSpPr>
              <a:spLocks noChangeArrowheads="1"/>
            </p:cNvSpPr>
            <p:nvPr/>
          </p:nvSpPr>
          <p:spPr bwMode="auto">
            <a:xfrm>
              <a:off x="1152" y="2352"/>
              <a:ext cx="1488" cy="384"/>
            </a:xfrm>
            <a:prstGeom prst="ellipse">
              <a:avLst/>
            </a:prstGeom>
            <a:noFill/>
            <a:ln w="28575">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876" name="直接连接符 261140">
              <a:extLst>
                <a:ext uri="{FF2B5EF4-FFF2-40B4-BE49-F238E27FC236}">
                  <a16:creationId xmlns:a16="http://schemas.microsoft.com/office/drawing/2014/main" id="{1AB6C420-0F28-4BDB-8EE5-9FFA62F6A5FD}"/>
                </a:ext>
              </a:extLst>
            </p:cNvPr>
            <p:cNvSpPr>
              <a:spLocks noChangeShapeType="1"/>
            </p:cNvSpPr>
            <p:nvPr/>
          </p:nvSpPr>
          <p:spPr bwMode="auto">
            <a:xfrm flipV="1">
              <a:off x="2640" y="2448"/>
              <a:ext cx="576" cy="96"/>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afterEffect">
                                  <p:stCondLst>
                                    <p:cond delay="0"/>
                                  </p:stCondLst>
                                  <p:childTnLst>
                                    <p:set>
                                      <p:cBhvr>
                                        <p:cTn id="6" dur="1" fill="hold">
                                          <p:stCondLst>
                                            <p:cond delay="0"/>
                                          </p:stCondLst>
                                        </p:cTn>
                                        <p:tgtEl>
                                          <p:spTgt spid="261123"/>
                                        </p:tgtEl>
                                        <p:attrNameLst>
                                          <p:attrName>style.visibility</p:attrName>
                                        </p:attrNameLst>
                                      </p:cBhvr>
                                      <p:to>
                                        <p:strVal val="visible"/>
                                      </p:to>
                                    </p:set>
                                    <p:anim calcmode="lin" valueType="num">
                                      <p:cBhvr additive="base">
                                        <p:cTn id="7" dur="500" fill="hold"/>
                                        <p:tgtEl>
                                          <p:spTgt spid="261123"/>
                                        </p:tgtEl>
                                        <p:attrNameLst>
                                          <p:attrName>ppt_x</p:attrName>
                                        </p:attrNameLst>
                                      </p:cBhvr>
                                      <p:tavLst>
                                        <p:tav tm="0">
                                          <p:val>
                                            <p:strVal val="#ppt_x"/>
                                          </p:val>
                                        </p:tav>
                                        <p:tav tm="100000">
                                          <p:val>
                                            <p:strVal val="#ppt_x"/>
                                          </p:val>
                                        </p:tav>
                                      </p:tavLst>
                                    </p:anim>
                                    <p:anim calcmode="lin" valueType="num">
                                      <p:cBhvr additive="base">
                                        <p:cTn id="8" dur="500" fill="hold"/>
                                        <p:tgtEl>
                                          <p:spTgt spid="261123"/>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261129"/>
                                        </p:tgtEl>
                                        <p:attrNameLst>
                                          <p:attrName>style.visibility</p:attrName>
                                        </p:attrNameLst>
                                      </p:cBhvr>
                                      <p:to>
                                        <p:strVal val="visible"/>
                                      </p:to>
                                    </p:set>
                                    <p:anim calcmode="lin" valueType="num">
                                      <p:cBhvr additive="base">
                                        <p:cTn id="12" dur="500" fill="hold"/>
                                        <p:tgtEl>
                                          <p:spTgt spid="261129"/>
                                        </p:tgtEl>
                                        <p:attrNameLst>
                                          <p:attrName>ppt_x</p:attrName>
                                        </p:attrNameLst>
                                      </p:cBhvr>
                                      <p:tavLst>
                                        <p:tav tm="0">
                                          <p:val>
                                            <p:strVal val="0-#ppt_w/2"/>
                                          </p:val>
                                        </p:tav>
                                        <p:tav tm="100000">
                                          <p:val>
                                            <p:strVal val="#ppt_x"/>
                                          </p:val>
                                        </p:tav>
                                      </p:tavLst>
                                    </p:anim>
                                    <p:anim calcmode="lin" valueType="num">
                                      <p:cBhvr additive="base">
                                        <p:cTn id="13" dur="500" fill="hold"/>
                                        <p:tgtEl>
                                          <p:spTgt spid="261129"/>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4" fill="hold" nodeType="afterEffect">
                                  <p:stCondLst>
                                    <p:cond delay="0"/>
                                  </p:stCondLst>
                                  <p:childTnLst>
                                    <p:set>
                                      <p:cBhvr>
                                        <p:cTn id="16" dur="1" fill="hold">
                                          <p:stCondLst>
                                            <p:cond delay="0"/>
                                          </p:stCondLst>
                                        </p:cTn>
                                        <p:tgtEl>
                                          <p:spTgt spid="261126"/>
                                        </p:tgtEl>
                                        <p:attrNameLst>
                                          <p:attrName>style.visibility</p:attrName>
                                        </p:attrNameLst>
                                      </p:cBhvr>
                                      <p:to>
                                        <p:strVal val="visible"/>
                                      </p:to>
                                    </p:set>
                                    <p:anim calcmode="lin" valueType="num">
                                      <p:cBhvr additive="base">
                                        <p:cTn id="17" dur="500" fill="hold"/>
                                        <p:tgtEl>
                                          <p:spTgt spid="261126"/>
                                        </p:tgtEl>
                                        <p:attrNameLst>
                                          <p:attrName>ppt_x</p:attrName>
                                        </p:attrNameLst>
                                      </p:cBhvr>
                                      <p:tavLst>
                                        <p:tav tm="0">
                                          <p:val>
                                            <p:strVal val="#ppt_x"/>
                                          </p:val>
                                        </p:tav>
                                        <p:tav tm="100000">
                                          <p:val>
                                            <p:strVal val="#ppt_x"/>
                                          </p:val>
                                        </p:tav>
                                      </p:tavLst>
                                    </p:anim>
                                    <p:anim calcmode="lin" valueType="num">
                                      <p:cBhvr additive="base">
                                        <p:cTn id="18" dur="500" fill="hold"/>
                                        <p:tgtEl>
                                          <p:spTgt spid="261126"/>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2" fill="hold" nodeType="afterEffect">
                                  <p:stCondLst>
                                    <p:cond delay="0"/>
                                  </p:stCondLst>
                                  <p:childTnLst>
                                    <p:set>
                                      <p:cBhvr>
                                        <p:cTn id="21" dur="1" fill="hold">
                                          <p:stCondLst>
                                            <p:cond delay="0"/>
                                          </p:stCondLst>
                                        </p:cTn>
                                        <p:tgtEl>
                                          <p:spTgt spid="261132"/>
                                        </p:tgtEl>
                                        <p:attrNameLst>
                                          <p:attrName>style.visibility</p:attrName>
                                        </p:attrNameLst>
                                      </p:cBhvr>
                                      <p:to>
                                        <p:strVal val="visible"/>
                                      </p:to>
                                    </p:set>
                                    <p:anim calcmode="lin" valueType="num">
                                      <p:cBhvr additive="base">
                                        <p:cTn id="22" dur="500" fill="hold"/>
                                        <p:tgtEl>
                                          <p:spTgt spid="261132"/>
                                        </p:tgtEl>
                                        <p:attrNameLst>
                                          <p:attrName>ppt_x</p:attrName>
                                        </p:attrNameLst>
                                      </p:cBhvr>
                                      <p:tavLst>
                                        <p:tav tm="0">
                                          <p:val>
                                            <p:strVal val="1+#ppt_w/2"/>
                                          </p:val>
                                        </p:tav>
                                        <p:tav tm="100000">
                                          <p:val>
                                            <p:strVal val="#ppt_x"/>
                                          </p:val>
                                        </p:tav>
                                      </p:tavLst>
                                    </p:anim>
                                    <p:anim calcmode="lin" valueType="num">
                                      <p:cBhvr additive="base">
                                        <p:cTn id="23" dur="500" fill="hold"/>
                                        <p:tgtEl>
                                          <p:spTgt spid="261132"/>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2" presetClass="entr" presetSubtype="2" fill="hold" nodeType="clickEffect">
                                  <p:stCondLst>
                                    <p:cond delay="0"/>
                                  </p:stCondLst>
                                  <p:childTnLst>
                                    <p:set>
                                      <p:cBhvr>
                                        <p:cTn id="27" dur="1" fill="hold">
                                          <p:stCondLst>
                                            <p:cond delay="0"/>
                                          </p:stCondLst>
                                        </p:cTn>
                                        <p:tgtEl>
                                          <p:spTgt spid="261142"/>
                                        </p:tgtEl>
                                        <p:attrNameLst>
                                          <p:attrName>style.visibility</p:attrName>
                                        </p:attrNameLst>
                                      </p:cBhvr>
                                      <p:to>
                                        <p:strVal val="visible"/>
                                      </p:to>
                                    </p:set>
                                    <p:animEffect transition="in" filter="slide(fromRight)">
                                      <p:cBhvr>
                                        <p:cTn id="28" dur="500"/>
                                        <p:tgtEl>
                                          <p:spTgt spid="26114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7" presetClass="entr" presetSubtype="8" fill="hold" grpId="0" nodeType="clickEffect">
                                  <p:stCondLst>
                                    <p:cond delay="0"/>
                                  </p:stCondLst>
                                  <p:iterate type="wd">
                                    <p:tmPct val="100000"/>
                                  </p:iterate>
                                  <p:childTnLst>
                                    <p:set>
                                      <p:cBhvr>
                                        <p:cTn id="32" dur="1" fill="hold">
                                          <p:stCondLst>
                                            <p:cond delay="0"/>
                                          </p:stCondLst>
                                        </p:cTn>
                                        <p:tgtEl>
                                          <p:spTgt spid="261137"/>
                                        </p:tgtEl>
                                        <p:attrNameLst>
                                          <p:attrName>style.visibility</p:attrName>
                                        </p:attrNameLst>
                                      </p:cBhvr>
                                      <p:to>
                                        <p:strVal val="visible"/>
                                      </p:to>
                                    </p:set>
                                    <p:anim calcmode="lin" valueType="num">
                                      <p:cBhvr>
                                        <p:cTn id="33" dur="300" fill="hold"/>
                                        <p:tgtEl>
                                          <p:spTgt spid="261137"/>
                                        </p:tgtEl>
                                        <p:attrNameLst>
                                          <p:attrName>ppt_x</p:attrName>
                                        </p:attrNameLst>
                                      </p:cBhvr>
                                      <p:tavLst>
                                        <p:tav tm="0">
                                          <p:val>
                                            <p:strVal val="#ppt_x-#ppt_w/2"/>
                                          </p:val>
                                        </p:tav>
                                        <p:tav tm="100000">
                                          <p:val>
                                            <p:strVal val="#ppt_x"/>
                                          </p:val>
                                        </p:tav>
                                      </p:tavLst>
                                    </p:anim>
                                    <p:anim calcmode="lin" valueType="num">
                                      <p:cBhvr>
                                        <p:cTn id="34" dur="300" fill="hold"/>
                                        <p:tgtEl>
                                          <p:spTgt spid="261137"/>
                                        </p:tgtEl>
                                        <p:attrNameLst>
                                          <p:attrName>ppt_y</p:attrName>
                                        </p:attrNameLst>
                                      </p:cBhvr>
                                      <p:tavLst>
                                        <p:tav tm="0">
                                          <p:val>
                                            <p:strVal val="#ppt_y"/>
                                          </p:val>
                                        </p:tav>
                                        <p:tav tm="100000">
                                          <p:val>
                                            <p:strVal val="#ppt_y"/>
                                          </p:val>
                                        </p:tav>
                                      </p:tavLst>
                                    </p:anim>
                                    <p:anim calcmode="lin" valueType="num">
                                      <p:cBhvr>
                                        <p:cTn id="35" dur="300" fill="hold"/>
                                        <p:tgtEl>
                                          <p:spTgt spid="261137"/>
                                        </p:tgtEl>
                                        <p:attrNameLst>
                                          <p:attrName>ppt_w</p:attrName>
                                        </p:attrNameLst>
                                      </p:cBhvr>
                                      <p:tavLst>
                                        <p:tav tm="0">
                                          <p:val>
                                            <p:fltVal val="0"/>
                                          </p:val>
                                        </p:tav>
                                        <p:tav tm="100000">
                                          <p:val>
                                            <p:strVal val="#ppt_w"/>
                                          </p:val>
                                        </p:tav>
                                      </p:tavLst>
                                    </p:anim>
                                    <p:anim calcmode="lin" valueType="num">
                                      <p:cBhvr>
                                        <p:cTn id="36" dur="300" fill="hold"/>
                                        <p:tgtEl>
                                          <p:spTgt spid="26113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3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227332">
            <a:extLst>
              <a:ext uri="{FF2B5EF4-FFF2-40B4-BE49-F238E27FC236}">
                <a16:creationId xmlns:a16="http://schemas.microsoft.com/office/drawing/2014/main" id="{875C9CFC-639F-4B21-848B-F769D2792921}"/>
              </a:ext>
            </a:extLst>
          </p:cNvPr>
          <p:cNvSpPr>
            <a:spLocks noGrp="1" noChangeArrowheads="1"/>
          </p:cNvSpPr>
          <p:nvPr>
            <p:ph type="title"/>
          </p:nvPr>
        </p:nvSpPr>
        <p:spPr/>
        <p:txBody>
          <a:bodyPr/>
          <a:lstStyle/>
          <a:p>
            <a:pPr eaLnBrk="1" hangingPunct="1"/>
            <a:r>
              <a:rPr lang="zh-CN" altLang="en-US"/>
              <a:t>冒泡法</a:t>
            </a:r>
          </a:p>
        </p:txBody>
      </p:sp>
      <p:sp>
        <p:nvSpPr>
          <p:cNvPr id="37891" name="文本占位符 227333">
            <a:extLst>
              <a:ext uri="{FF2B5EF4-FFF2-40B4-BE49-F238E27FC236}">
                <a16:creationId xmlns:a16="http://schemas.microsoft.com/office/drawing/2014/main" id="{B5259445-E27D-4FDE-9AED-F0A8746793CC}"/>
              </a:ext>
            </a:extLst>
          </p:cNvPr>
          <p:cNvSpPr>
            <a:spLocks noGrp="1" noChangeArrowheads="1"/>
          </p:cNvSpPr>
          <p:nvPr>
            <p:ph type="body" idx="1"/>
          </p:nvPr>
        </p:nvSpPr>
        <p:spPr/>
        <p:txBody>
          <a:bodyPr/>
          <a:lstStyle/>
          <a:p>
            <a:pPr eaLnBrk="1" hangingPunct="1"/>
            <a:r>
              <a:rPr lang="en-US" altLang="zh-CN" sz="2800"/>
              <a:t>“</a:t>
            </a:r>
            <a:r>
              <a:rPr lang="zh-CN" altLang="en-US" sz="2800"/>
              <a:t>冒泡法”是一种排序算法，不是最优的算法，但它易于理解和实现</a:t>
            </a:r>
          </a:p>
          <a:p>
            <a:pPr eaLnBrk="1" hangingPunct="1"/>
            <a:r>
              <a:rPr lang="zh-CN" altLang="en-US" sz="2800"/>
              <a:t>冒泡法从第一个元素开始，依次对相邻的两个元素进行比较，使前一个元素不大于后一个元素；将所有元素比较完之后，最大的元素排到了最后；然后，除掉最后一个元素之外的元素依上述方法再进行比较，得到次大的元素排在后面；如此重复，直至完成就实现元素从小到大的排序</a:t>
            </a:r>
          </a:p>
          <a:p>
            <a:pPr eaLnBrk="1" hangingPunct="1"/>
            <a:r>
              <a:rPr lang="zh-CN" altLang="en-US" sz="2800"/>
              <a:t>这需要一个双重循环程序结构</a:t>
            </a:r>
          </a:p>
        </p:txBody>
      </p:sp>
      <p:sp>
        <p:nvSpPr>
          <p:cNvPr id="37892" name="矩形 227334" descr="041">
            <a:hlinkClick r:id="rId2" action="ppaction://hlinksldjump" highlightClick="1"/>
            <a:extLst>
              <a:ext uri="{FF2B5EF4-FFF2-40B4-BE49-F238E27FC236}">
                <a16:creationId xmlns:a16="http://schemas.microsoft.com/office/drawing/2014/main" id="{D42A4327-3BF0-453B-A8A9-6196271D0476}"/>
              </a:ext>
            </a:extLst>
          </p:cNvPr>
          <p:cNvSpPr>
            <a:spLocks noChangeArrowheads="1"/>
          </p:cNvSpPr>
          <p:nvPr/>
        </p:nvSpPr>
        <p:spPr bwMode="auto">
          <a:xfrm>
            <a:off x="7667625" y="762000"/>
            <a:ext cx="866775" cy="290513"/>
          </a:xfrm>
          <a:prstGeom prst="rect">
            <a:avLst/>
          </a:prstGeom>
          <a:blipFill dpi="0" rotWithShape="0">
            <a:blip r:embed="rId3"/>
            <a:srcRect/>
            <a:stretch>
              <a:fillRect/>
            </a:stretch>
          </a:blipFill>
          <a:ln w="38100" cmpd="dbl">
            <a:solidFill>
              <a:srgbClr val="FFCC66"/>
            </a:solidFill>
            <a:miter lim="800000"/>
            <a:headEnd/>
            <a:tailEnd/>
          </a:ln>
          <a:effectLst>
            <a:outerShdw dist="45791" dir="2021404" algn="ctr" rotWithShape="0">
              <a:schemeClr val="folHlink"/>
            </a:outerShdw>
          </a:effec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lnSpc>
                <a:spcPct val="60000"/>
              </a:lnSpc>
              <a:buClr>
                <a:schemeClr val="accent2"/>
              </a:buClr>
              <a:buSzPct val="90000"/>
            </a:pPr>
            <a:r>
              <a:rPr lang="zh-CN" altLang="en-US" sz="2000" b="1">
                <a:solidFill>
                  <a:srgbClr val="663300"/>
                </a:solidFill>
                <a:latin typeface="隶书" panose="02010509060101010101" pitchFamily="49" charset="-122"/>
                <a:ea typeface="隶书" panose="02010509060101010101" pitchFamily="49" charset="-122"/>
              </a:rPr>
              <a:t>图示</a:t>
            </a:r>
            <a:endParaRPr lang="zh-CN" altLang="en-US" sz="2000" b="1">
              <a:solidFill>
                <a:srgbClr val="663300"/>
              </a:solidFill>
              <a:latin typeface="宋体" panose="02010600030101010101" pitchFamily="2" charset="-122"/>
            </a:endParaRPr>
          </a:p>
        </p:txBody>
      </p:sp>
    </p:spTree>
  </p:cSld>
  <p:clrMapOvr>
    <a:masterClrMapping/>
  </p:clrMapOvr>
  <p:transition spd="med">
    <p:random/>
  </p:transition>
</p:sld>
</file>

<file path=ppt/slides/slide34.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38914" name="标题 253953">
            <a:extLst>
              <a:ext uri="{FF2B5EF4-FFF2-40B4-BE49-F238E27FC236}">
                <a16:creationId xmlns:a16="http://schemas.microsoft.com/office/drawing/2014/main" id="{9C15E3D8-4CC7-42E8-B031-EEBE471B4399}"/>
              </a:ext>
            </a:extLst>
          </p:cNvPr>
          <p:cNvSpPr>
            <a:spLocks noGrp="1" noChangeArrowheads="1"/>
          </p:cNvSpPr>
          <p:nvPr>
            <p:ph type="title"/>
          </p:nvPr>
        </p:nvSpPr>
        <p:spPr/>
        <p:txBody>
          <a:bodyPr/>
          <a:lstStyle/>
          <a:p>
            <a:pPr eaLnBrk="1" hangingPunct="1"/>
            <a:r>
              <a:rPr lang="zh-CN" altLang="en-US"/>
              <a:t>冒泡法的排序过程</a:t>
            </a:r>
          </a:p>
        </p:txBody>
      </p:sp>
      <p:graphicFrame>
        <p:nvGraphicFramePr>
          <p:cNvPr id="254013" name="表格 254012">
            <a:extLst>
              <a:ext uri="{FF2B5EF4-FFF2-40B4-BE49-F238E27FC236}">
                <a16:creationId xmlns:a16="http://schemas.microsoft.com/office/drawing/2014/main" id="{20955F36-C82B-46D2-A3AD-4532B48846FE}"/>
              </a:ext>
            </a:extLst>
          </p:cNvPr>
          <p:cNvGraphicFramePr/>
          <p:nvPr/>
        </p:nvGraphicFramePr>
        <p:xfrm>
          <a:off x="1143000" y="1752600"/>
          <a:ext cx="7086600" cy="4071938"/>
        </p:xfrm>
        <a:graphic>
          <a:graphicData uri="http://schemas.openxmlformats.org/drawingml/2006/table">
            <a:tbl>
              <a:tblPr/>
              <a:tblGrid>
                <a:gridCol w="19812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572842">
                <a:tc rowSpan="2">
                  <a:txBody>
                    <a:bodyPr/>
                    <a:lstStyle>
                      <a:lvl1pPr marL="342900" lvl="0" indent="-34290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Ø"/>
                        <a:defRPr sz="3200" b="1" u="none" kern="1200" baseline="0">
                          <a:solidFill>
                            <a:schemeClr val="tx1"/>
                          </a:solidFill>
                          <a:latin typeface="Arial" panose="020B0604020202020204" pitchFamily="34" charset="0"/>
                          <a:ea typeface="宋体" panose="02010600030101010101" pitchFamily="2" charset="-122"/>
                        </a:defRPr>
                      </a:lvl1pPr>
                      <a:lvl2pPr marL="742950" lvl="1" indent="-28575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800" b="1" i="0" u="none" kern="1200" baseline="0">
                          <a:solidFill>
                            <a:schemeClr val="tx1"/>
                          </a:solidFill>
                          <a:latin typeface="Arial" panose="020B0604020202020204" pitchFamily="34" charset="0"/>
                          <a:ea typeface="宋体" panose="0201060003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400" b="1" i="0" u="none" kern="1200" baseline="0">
                          <a:solidFill>
                            <a:schemeClr val="tx1"/>
                          </a:solidFill>
                          <a:latin typeface="Arial" panose="020B0604020202020204" pitchFamily="34" charset="0"/>
                          <a:ea typeface="宋体" panose="0201060003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000" b="1" i="0" u="none" kern="1200" baseline="0">
                          <a:solidFill>
                            <a:schemeClr val="tx1"/>
                          </a:solidFill>
                          <a:latin typeface="Arial" panose="020B0604020202020204" pitchFamily="34" charset="0"/>
                          <a:ea typeface="宋体" panose="0201060003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000" b="1"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sz="2800" dirty="0"/>
                        <a:t>序号    数</a:t>
                      </a:r>
                    </a:p>
                  </a:txBody>
                  <a:tcPr marT="45700" marB="45700" anchor="b">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gridSpan="4">
                  <a:txBody>
                    <a:bodyPr/>
                    <a:lstStyle>
                      <a:lvl1pPr marL="342900" lvl="0" indent="-34290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Ø"/>
                        <a:defRPr sz="3200" b="1" u="none" kern="1200" baseline="0">
                          <a:solidFill>
                            <a:schemeClr val="tx1"/>
                          </a:solidFill>
                          <a:latin typeface="Arial" panose="020B0604020202020204" pitchFamily="34" charset="0"/>
                          <a:ea typeface="宋体" panose="02010600030101010101" pitchFamily="2" charset="-122"/>
                        </a:defRPr>
                      </a:lvl1pPr>
                      <a:lvl2pPr marL="742950" lvl="1" indent="-28575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800" b="1" i="0" u="none" kern="1200" baseline="0">
                          <a:solidFill>
                            <a:schemeClr val="tx1"/>
                          </a:solidFill>
                          <a:latin typeface="Arial" panose="020B0604020202020204" pitchFamily="34" charset="0"/>
                          <a:ea typeface="宋体" panose="0201060003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400" b="1" i="0" u="none" kern="1200" baseline="0">
                          <a:solidFill>
                            <a:schemeClr val="tx1"/>
                          </a:solidFill>
                          <a:latin typeface="Arial" panose="020B0604020202020204" pitchFamily="34" charset="0"/>
                          <a:ea typeface="宋体" panose="0201060003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000" b="1" i="0" u="none" kern="1200" baseline="0">
                          <a:solidFill>
                            <a:schemeClr val="tx1"/>
                          </a:solidFill>
                          <a:latin typeface="Arial" panose="020B0604020202020204" pitchFamily="34" charset="0"/>
                          <a:ea typeface="宋体" panose="0201060003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000" b="1"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zh-CN" altLang="en-US" sz="2800" b="0" dirty="0"/>
                        <a:t>比      较      遍      数</a:t>
                      </a:r>
                      <a:endParaRPr lang="zh-CN" altLang="en-US" sz="2800" b="0"/>
                    </a:p>
                  </a:txBody>
                  <a:tcPr marT="45700" marB="45700">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xBody>
                    <a:bodyPr/>
                    <a:lstStyle/>
                    <a:p>
                      <a:endParaRPr lang="zh-CN"/>
                    </a:p>
                  </a:txBody>
                  <a:tcP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xBody>
                    <a:bodyPr/>
                    <a:lstStyle/>
                    <a:p>
                      <a:endParaRPr lang="zh-CN"/>
                    </a:p>
                  </a:txBody>
                  <a:tcP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xBody>
                    <a:bodyPr/>
                    <a:lstStyle/>
                    <a:p>
                      <a:endParaRPr lang="zh-CN"/>
                    </a:p>
                  </a:txBody>
                  <a:tcPr>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extLst>
                  <a:ext uri="{0D108BD9-81ED-4DB2-BD59-A6C34878D82A}">
                    <a16:rowId xmlns:a16="http://schemas.microsoft.com/office/drawing/2014/main" val="10000"/>
                  </a:ext>
                </a:extLst>
              </a:tr>
              <a:tr h="579091">
                <a:tc vMerge="1">
                  <a:txBody>
                    <a:bodyPr/>
                    <a:lstStyle/>
                    <a:p>
                      <a:endParaRPr lang="zh-CN"/>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B w="12700" cap="flat" cmpd="sng">
                      <a:solidFill>
                        <a:schemeClr val="tx1"/>
                      </a:solidFill>
                      <a:prstDash val="solid"/>
                      <a:headEnd type="none" w="med" len="med"/>
                      <a:tailEnd type="none" w="med" len="med"/>
                    </a:lnB>
                  </a:tcPr>
                </a:tc>
                <a:tc>
                  <a:txBody>
                    <a:bodyPr/>
                    <a:lstStyle>
                      <a:lvl1pPr marL="342900" lvl="0" indent="-34290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Ø"/>
                        <a:defRPr sz="3200" b="1" u="none" kern="1200" baseline="0">
                          <a:solidFill>
                            <a:schemeClr val="tx1"/>
                          </a:solidFill>
                          <a:latin typeface="Arial" panose="020B0604020202020204" pitchFamily="34" charset="0"/>
                          <a:ea typeface="宋体" panose="02010600030101010101" pitchFamily="2" charset="-122"/>
                        </a:defRPr>
                      </a:lvl1pPr>
                      <a:lvl2pPr marL="742950" lvl="1" indent="-28575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800" b="1" i="0" u="none" kern="1200" baseline="0">
                          <a:solidFill>
                            <a:schemeClr val="tx1"/>
                          </a:solidFill>
                          <a:latin typeface="Arial" panose="020B0604020202020204" pitchFamily="34" charset="0"/>
                          <a:ea typeface="宋体" panose="0201060003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400" b="1" i="0" u="none" kern="1200" baseline="0">
                          <a:solidFill>
                            <a:schemeClr val="tx1"/>
                          </a:solidFill>
                          <a:latin typeface="Arial" panose="020B0604020202020204" pitchFamily="34" charset="0"/>
                          <a:ea typeface="宋体" panose="0201060003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000" b="1" i="0" u="none" kern="1200" baseline="0">
                          <a:solidFill>
                            <a:schemeClr val="tx1"/>
                          </a:solidFill>
                          <a:latin typeface="Arial" panose="020B0604020202020204" pitchFamily="34" charset="0"/>
                          <a:ea typeface="宋体" panose="0201060003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000" b="1"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en-US" altLang="zh-CN" sz="3200" b="0"/>
                        <a:t>1</a:t>
                      </a:r>
                      <a:endParaRPr lang="zh-CN" altLang="en-US" sz="3200" b="0"/>
                    </a:p>
                  </a:txBody>
                  <a:tcPr marT="45700" marB="4570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Ø"/>
                        <a:defRPr sz="3200" b="1" u="none" kern="1200" baseline="0">
                          <a:solidFill>
                            <a:schemeClr val="tx1"/>
                          </a:solidFill>
                          <a:latin typeface="Arial" panose="020B0604020202020204" pitchFamily="34" charset="0"/>
                          <a:ea typeface="宋体" panose="02010600030101010101" pitchFamily="2" charset="-122"/>
                        </a:defRPr>
                      </a:lvl1pPr>
                      <a:lvl2pPr marL="742950" lvl="1" indent="-28575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800" b="1" i="0" u="none" kern="1200" baseline="0">
                          <a:solidFill>
                            <a:schemeClr val="tx1"/>
                          </a:solidFill>
                          <a:latin typeface="Arial" panose="020B0604020202020204" pitchFamily="34" charset="0"/>
                          <a:ea typeface="宋体" panose="0201060003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400" b="1" i="0" u="none" kern="1200" baseline="0">
                          <a:solidFill>
                            <a:schemeClr val="tx1"/>
                          </a:solidFill>
                          <a:latin typeface="Arial" panose="020B0604020202020204" pitchFamily="34" charset="0"/>
                          <a:ea typeface="宋体" panose="0201060003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000" b="1" i="0" u="none" kern="1200" baseline="0">
                          <a:solidFill>
                            <a:schemeClr val="tx1"/>
                          </a:solidFill>
                          <a:latin typeface="Arial" panose="020B0604020202020204" pitchFamily="34" charset="0"/>
                          <a:ea typeface="宋体" panose="0201060003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000" b="1"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en-US" altLang="zh-CN" sz="3200" b="0"/>
                        <a:t>2</a:t>
                      </a:r>
                      <a:endParaRPr lang="zh-CN" altLang="en-US" sz="3200" b="0"/>
                    </a:p>
                  </a:txBody>
                  <a:tcPr marT="45700" marB="4570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Ø"/>
                        <a:defRPr sz="3200" b="1" u="none" kern="1200" baseline="0">
                          <a:solidFill>
                            <a:schemeClr val="tx1"/>
                          </a:solidFill>
                          <a:latin typeface="Arial" panose="020B0604020202020204" pitchFamily="34" charset="0"/>
                          <a:ea typeface="宋体" panose="02010600030101010101" pitchFamily="2" charset="-122"/>
                        </a:defRPr>
                      </a:lvl1pPr>
                      <a:lvl2pPr marL="742950" lvl="1" indent="-28575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800" b="1" i="0" u="none" kern="1200" baseline="0">
                          <a:solidFill>
                            <a:schemeClr val="tx1"/>
                          </a:solidFill>
                          <a:latin typeface="Arial" panose="020B0604020202020204" pitchFamily="34" charset="0"/>
                          <a:ea typeface="宋体" panose="0201060003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400" b="1" i="0" u="none" kern="1200" baseline="0">
                          <a:solidFill>
                            <a:schemeClr val="tx1"/>
                          </a:solidFill>
                          <a:latin typeface="Arial" panose="020B0604020202020204" pitchFamily="34" charset="0"/>
                          <a:ea typeface="宋体" panose="0201060003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000" b="1" i="0" u="none" kern="1200" baseline="0">
                          <a:solidFill>
                            <a:schemeClr val="tx1"/>
                          </a:solidFill>
                          <a:latin typeface="Arial" panose="020B0604020202020204" pitchFamily="34" charset="0"/>
                          <a:ea typeface="宋体" panose="0201060003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000" b="1"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en-US" altLang="zh-CN" sz="3200" b="0"/>
                        <a:t>3</a:t>
                      </a:r>
                      <a:endParaRPr lang="zh-CN" altLang="en-US" sz="3200" b="0"/>
                    </a:p>
                  </a:txBody>
                  <a:tcPr marT="45700" marB="4570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Ø"/>
                        <a:defRPr sz="3200" b="1" u="none" kern="1200" baseline="0">
                          <a:solidFill>
                            <a:schemeClr val="tx1"/>
                          </a:solidFill>
                          <a:latin typeface="Arial" panose="020B0604020202020204" pitchFamily="34" charset="0"/>
                          <a:ea typeface="宋体" panose="02010600030101010101" pitchFamily="2" charset="-122"/>
                        </a:defRPr>
                      </a:lvl1pPr>
                      <a:lvl2pPr marL="742950" lvl="1" indent="-28575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800" b="1" i="0" u="none" kern="1200" baseline="0">
                          <a:solidFill>
                            <a:schemeClr val="tx1"/>
                          </a:solidFill>
                          <a:latin typeface="Arial" panose="020B0604020202020204" pitchFamily="34" charset="0"/>
                          <a:ea typeface="宋体" panose="0201060003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400" b="1" i="0" u="none" kern="1200" baseline="0">
                          <a:solidFill>
                            <a:schemeClr val="tx1"/>
                          </a:solidFill>
                          <a:latin typeface="Arial" panose="020B0604020202020204" pitchFamily="34" charset="0"/>
                          <a:ea typeface="宋体" panose="0201060003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000" b="1" i="0" u="none" kern="1200" baseline="0">
                          <a:solidFill>
                            <a:schemeClr val="tx1"/>
                          </a:solidFill>
                          <a:latin typeface="Arial" panose="020B0604020202020204" pitchFamily="34" charset="0"/>
                          <a:ea typeface="宋体" panose="0201060003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000" b="1"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en-US" altLang="zh-CN" sz="3200" b="0"/>
                        <a:t>4</a:t>
                      </a:r>
                      <a:endParaRPr lang="zh-CN" altLang="en-US" sz="3200" b="0"/>
                    </a:p>
                  </a:txBody>
                  <a:tcPr marT="45700" marB="45700">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920005">
                <a:tc>
                  <a:txBody>
                    <a:bodyPr/>
                    <a:lstStyle>
                      <a:lvl1pPr marL="342900" lvl="0" indent="-34290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Ø"/>
                        <a:defRPr sz="3200" b="1" u="none" kern="1200" baseline="0">
                          <a:solidFill>
                            <a:schemeClr val="tx1"/>
                          </a:solidFill>
                          <a:latin typeface="Arial" panose="020B0604020202020204" pitchFamily="34" charset="0"/>
                          <a:ea typeface="宋体" panose="02010600030101010101" pitchFamily="2" charset="-122"/>
                        </a:defRPr>
                      </a:lvl1pPr>
                      <a:lvl2pPr marL="742950" lvl="1" indent="-28575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800" b="1" i="0" u="none" kern="1200" baseline="0">
                          <a:solidFill>
                            <a:schemeClr val="tx1"/>
                          </a:solidFill>
                          <a:latin typeface="Arial" panose="020B0604020202020204" pitchFamily="34" charset="0"/>
                          <a:ea typeface="宋体" panose="0201060003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400" b="1" i="0" u="none" kern="1200" baseline="0">
                          <a:solidFill>
                            <a:schemeClr val="tx1"/>
                          </a:solidFill>
                          <a:latin typeface="Arial" panose="020B0604020202020204" pitchFamily="34" charset="0"/>
                          <a:ea typeface="宋体" panose="0201060003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000" b="1" i="0" u="none" kern="1200" baseline="0">
                          <a:solidFill>
                            <a:schemeClr val="tx1"/>
                          </a:solidFill>
                          <a:latin typeface="Arial" panose="020B0604020202020204" pitchFamily="34" charset="0"/>
                          <a:ea typeface="宋体" panose="0201060003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000" b="1"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sz="3200" b="0" dirty="0"/>
                        <a:t> </a:t>
                      </a:r>
                      <a:r>
                        <a:rPr lang="en-US" altLang="zh-CN" sz="3200" b="0"/>
                        <a:t>1       </a:t>
                      </a:r>
                      <a:r>
                        <a:rPr lang="en-US" altLang="zh-CN" sz="3200" b="0">
                          <a:solidFill>
                            <a:srgbClr val="660066"/>
                          </a:solidFill>
                        </a:rPr>
                        <a:t>32</a:t>
                      </a:r>
                    </a:p>
                    <a:p>
                      <a:pPr marL="0" lvl="0" indent="0">
                        <a:buNone/>
                      </a:pPr>
                      <a:r>
                        <a:rPr lang="en-US" altLang="zh-CN" sz="3200" b="0"/>
                        <a:t> 2       </a:t>
                      </a:r>
                      <a:r>
                        <a:rPr lang="en-US" altLang="zh-CN" sz="3200" b="0">
                          <a:solidFill>
                            <a:srgbClr val="000066"/>
                          </a:solidFill>
                        </a:rPr>
                        <a:t>85</a:t>
                      </a:r>
                    </a:p>
                    <a:p>
                      <a:pPr marL="0" lvl="0" indent="0">
                        <a:buNone/>
                      </a:pPr>
                      <a:r>
                        <a:rPr lang="en-US" altLang="zh-CN" sz="3200" b="0"/>
                        <a:t> 3       </a:t>
                      </a:r>
                      <a:r>
                        <a:rPr lang="en-US" altLang="zh-CN" sz="3200" b="0">
                          <a:solidFill>
                            <a:srgbClr val="A50021"/>
                          </a:solidFill>
                        </a:rPr>
                        <a:t>16</a:t>
                      </a:r>
                    </a:p>
                    <a:p>
                      <a:pPr marL="0" lvl="0" indent="0">
                        <a:buNone/>
                      </a:pPr>
                      <a:r>
                        <a:rPr lang="en-US" altLang="zh-CN" sz="3200" b="0"/>
                        <a:t> 4       </a:t>
                      </a:r>
                      <a:r>
                        <a:rPr lang="en-US" altLang="zh-CN" sz="3200" b="0">
                          <a:solidFill>
                            <a:schemeClr val="folHlink"/>
                          </a:solidFill>
                        </a:rPr>
                        <a:t>15</a:t>
                      </a:r>
                    </a:p>
                    <a:p>
                      <a:pPr marL="0" lvl="0" indent="0">
                        <a:buNone/>
                      </a:pPr>
                      <a:r>
                        <a:rPr lang="en-US" altLang="zh-CN" sz="3200" b="0"/>
                        <a:t> 5       </a:t>
                      </a:r>
                      <a:r>
                        <a:rPr lang="en-US" altLang="zh-CN" sz="3200" b="0">
                          <a:solidFill>
                            <a:srgbClr val="0000FF"/>
                          </a:solidFill>
                        </a:rPr>
                        <a:t> 8</a:t>
                      </a:r>
                      <a:endParaRPr lang="zh-CN" altLang="en-US" sz="3200" b="0">
                        <a:solidFill>
                          <a:srgbClr val="0000FF"/>
                        </a:solidFill>
                      </a:endParaRPr>
                    </a:p>
                  </a:txBody>
                  <a:tcPr marT="45700" marB="45700">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Ø"/>
                        <a:defRPr sz="3200" b="1" u="none" kern="1200" baseline="0">
                          <a:solidFill>
                            <a:schemeClr val="tx1"/>
                          </a:solidFill>
                          <a:latin typeface="Arial" panose="020B0604020202020204" pitchFamily="34" charset="0"/>
                          <a:ea typeface="宋体" panose="02010600030101010101" pitchFamily="2" charset="-122"/>
                        </a:defRPr>
                      </a:lvl1pPr>
                      <a:lvl2pPr marL="742950" lvl="1" indent="-28575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800" b="1" i="0" u="none" kern="1200" baseline="0">
                          <a:solidFill>
                            <a:schemeClr val="tx1"/>
                          </a:solidFill>
                          <a:latin typeface="Arial" panose="020B0604020202020204" pitchFamily="34" charset="0"/>
                          <a:ea typeface="宋体" panose="0201060003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400" b="1" i="0" u="none" kern="1200" baseline="0">
                          <a:solidFill>
                            <a:schemeClr val="tx1"/>
                          </a:solidFill>
                          <a:latin typeface="Arial" panose="020B0604020202020204" pitchFamily="34" charset="0"/>
                          <a:ea typeface="宋体" panose="0201060003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000" b="1" i="0" u="none" kern="1200" baseline="0">
                          <a:solidFill>
                            <a:schemeClr val="tx1"/>
                          </a:solidFill>
                          <a:latin typeface="Arial" panose="020B0604020202020204" pitchFamily="34" charset="0"/>
                          <a:ea typeface="宋体" panose="0201060003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000" b="1"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en-US" altLang="zh-CN" sz="3200" b="0">
                          <a:solidFill>
                            <a:srgbClr val="660066"/>
                          </a:solidFill>
                        </a:rPr>
                        <a:t>32</a:t>
                      </a:r>
                    </a:p>
                    <a:p>
                      <a:pPr marL="0" lvl="0" indent="0" algn="ctr">
                        <a:buNone/>
                      </a:pPr>
                      <a:r>
                        <a:rPr lang="en-US" altLang="zh-CN" sz="3200" b="0">
                          <a:solidFill>
                            <a:srgbClr val="A50021"/>
                          </a:solidFill>
                        </a:rPr>
                        <a:t>16</a:t>
                      </a:r>
                    </a:p>
                    <a:p>
                      <a:pPr marL="0" lvl="0" indent="0" algn="ctr">
                        <a:buNone/>
                      </a:pPr>
                      <a:r>
                        <a:rPr lang="en-US" altLang="zh-CN" sz="3200" b="0">
                          <a:solidFill>
                            <a:schemeClr val="folHlink"/>
                          </a:solidFill>
                        </a:rPr>
                        <a:t>15</a:t>
                      </a:r>
                    </a:p>
                    <a:p>
                      <a:pPr marL="0" lvl="0" indent="0" algn="ctr">
                        <a:buNone/>
                      </a:pPr>
                      <a:r>
                        <a:rPr lang="en-US" altLang="zh-CN" sz="3200" b="0">
                          <a:solidFill>
                            <a:srgbClr val="0000FF"/>
                          </a:solidFill>
                        </a:rPr>
                        <a:t>8</a:t>
                      </a:r>
                    </a:p>
                    <a:p>
                      <a:pPr marL="0" lvl="0" indent="0" algn="ctr">
                        <a:buNone/>
                      </a:pPr>
                      <a:r>
                        <a:rPr lang="en-US" altLang="zh-CN" sz="3200" b="0">
                          <a:solidFill>
                            <a:srgbClr val="000066"/>
                          </a:solidFill>
                        </a:rPr>
                        <a:t>85</a:t>
                      </a:r>
                      <a:endParaRPr lang="zh-CN" altLang="en-US" sz="3200" b="0">
                        <a:solidFill>
                          <a:srgbClr val="000066"/>
                        </a:solidFill>
                      </a:endParaRPr>
                    </a:p>
                  </a:txBody>
                  <a:tcPr marT="45700" marB="4570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Ø"/>
                        <a:defRPr sz="3200" b="1" u="none" kern="1200" baseline="0">
                          <a:solidFill>
                            <a:schemeClr val="tx1"/>
                          </a:solidFill>
                          <a:latin typeface="Arial" panose="020B0604020202020204" pitchFamily="34" charset="0"/>
                          <a:ea typeface="宋体" panose="02010600030101010101" pitchFamily="2" charset="-122"/>
                        </a:defRPr>
                      </a:lvl1pPr>
                      <a:lvl2pPr marL="742950" lvl="1" indent="-28575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800" b="1" i="0" u="none" kern="1200" baseline="0">
                          <a:solidFill>
                            <a:schemeClr val="tx1"/>
                          </a:solidFill>
                          <a:latin typeface="Arial" panose="020B0604020202020204" pitchFamily="34" charset="0"/>
                          <a:ea typeface="宋体" panose="0201060003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400" b="1" i="0" u="none" kern="1200" baseline="0">
                          <a:solidFill>
                            <a:schemeClr val="tx1"/>
                          </a:solidFill>
                          <a:latin typeface="Arial" panose="020B0604020202020204" pitchFamily="34" charset="0"/>
                          <a:ea typeface="宋体" panose="0201060003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000" b="1" i="0" u="none" kern="1200" baseline="0">
                          <a:solidFill>
                            <a:schemeClr val="tx1"/>
                          </a:solidFill>
                          <a:latin typeface="Arial" panose="020B0604020202020204" pitchFamily="34" charset="0"/>
                          <a:ea typeface="宋体" panose="0201060003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000" b="1"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en-US" altLang="zh-CN" sz="3200" b="0">
                          <a:solidFill>
                            <a:srgbClr val="A50021"/>
                          </a:solidFill>
                        </a:rPr>
                        <a:t>16</a:t>
                      </a:r>
                    </a:p>
                    <a:p>
                      <a:pPr marL="0" lvl="0" indent="0" algn="ctr">
                        <a:buNone/>
                      </a:pPr>
                      <a:r>
                        <a:rPr lang="en-US" altLang="zh-CN" sz="3200" b="0">
                          <a:solidFill>
                            <a:schemeClr val="folHlink"/>
                          </a:solidFill>
                        </a:rPr>
                        <a:t>15</a:t>
                      </a:r>
                    </a:p>
                    <a:p>
                      <a:pPr marL="0" lvl="0" indent="0" algn="ctr">
                        <a:buNone/>
                      </a:pPr>
                      <a:r>
                        <a:rPr lang="en-US" altLang="zh-CN" sz="3200" b="0">
                          <a:solidFill>
                            <a:srgbClr val="0000FF"/>
                          </a:solidFill>
                        </a:rPr>
                        <a:t>8</a:t>
                      </a:r>
                    </a:p>
                    <a:p>
                      <a:pPr marL="0" lvl="0" indent="0" algn="ctr">
                        <a:buNone/>
                      </a:pPr>
                      <a:r>
                        <a:rPr lang="en-US" altLang="zh-CN" sz="3200" b="0">
                          <a:solidFill>
                            <a:srgbClr val="660066"/>
                          </a:solidFill>
                        </a:rPr>
                        <a:t>32</a:t>
                      </a:r>
                    </a:p>
                    <a:p>
                      <a:pPr marL="0" lvl="0" indent="0" algn="ctr">
                        <a:buNone/>
                      </a:pPr>
                      <a:r>
                        <a:rPr lang="en-US" altLang="zh-CN" sz="3200" b="0">
                          <a:solidFill>
                            <a:srgbClr val="000066"/>
                          </a:solidFill>
                        </a:rPr>
                        <a:t>85</a:t>
                      </a:r>
                      <a:endParaRPr lang="zh-CN" altLang="en-US" sz="3200" b="0">
                        <a:solidFill>
                          <a:srgbClr val="000066"/>
                        </a:solidFill>
                      </a:endParaRPr>
                    </a:p>
                  </a:txBody>
                  <a:tcPr marT="45700" marB="4570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Ø"/>
                        <a:defRPr sz="3200" b="1" u="none" kern="1200" baseline="0">
                          <a:solidFill>
                            <a:schemeClr val="tx1"/>
                          </a:solidFill>
                          <a:latin typeface="Arial" panose="020B0604020202020204" pitchFamily="34" charset="0"/>
                          <a:ea typeface="宋体" panose="02010600030101010101" pitchFamily="2" charset="-122"/>
                        </a:defRPr>
                      </a:lvl1pPr>
                      <a:lvl2pPr marL="742950" lvl="1" indent="-28575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800" b="1" i="0" u="none" kern="1200" baseline="0">
                          <a:solidFill>
                            <a:schemeClr val="tx1"/>
                          </a:solidFill>
                          <a:latin typeface="Arial" panose="020B0604020202020204" pitchFamily="34" charset="0"/>
                          <a:ea typeface="宋体" panose="0201060003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400" b="1" i="0" u="none" kern="1200" baseline="0">
                          <a:solidFill>
                            <a:schemeClr val="tx1"/>
                          </a:solidFill>
                          <a:latin typeface="Arial" panose="020B0604020202020204" pitchFamily="34" charset="0"/>
                          <a:ea typeface="宋体" panose="0201060003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000" b="1" i="0" u="none" kern="1200" baseline="0">
                          <a:solidFill>
                            <a:schemeClr val="tx1"/>
                          </a:solidFill>
                          <a:latin typeface="Arial" panose="020B0604020202020204" pitchFamily="34" charset="0"/>
                          <a:ea typeface="宋体" panose="0201060003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000" b="1"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en-US" altLang="zh-CN" sz="3200" b="0">
                          <a:solidFill>
                            <a:schemeClr val="folHlink"/>
                          </a:solidFill>
                        </a:rPr>
                        <a:t>15</a:t>
                      </a:r>
                    </a:p>
                    <a:p>
                      <a:pPr marL="0" lvl="0" indent="0" algn="ctr">
                        <a:buNone/>
                      </a:pPr>
                      <a:r>
                        <a:rPr lang="en-US" altLang="zh-CN" sz="3200" b="0">
                          <a:solidFill>
                            <a:srgbClr val="0000FF"/>
                          </a:solidFill>
                        </a:rPr>
                        <a:t>8</a:t>
                      </a:r>
                    </a:p>
                    <a:p>
                      <a:pPr marL="0" lvl="0" indent="0" algn="ctr">
                        <a:buNone/>
                      </a:pPr>
                      <a:r>
                        <a:rPr lang="en-US" altLang="zh-CN" sz="3200" b="0">
                          <a:solidFill>
                            <a:srgbClr val="A50021"/>
                          </a:solidFill>
                        </a:rPr>
                        <a:t>16</a:t>
                      </a:r>
                    </a:p>
                    <a:p>
                      <a:pPr marL="0" lvl="0" indent="0" algn="ctr">
                        <a:buNone/>
                      </a:pPr>
                      <a:r>
                        <a:rPr lang="en-US" altLang="zh-CN" sz="3200" b="0">
                          <a:solidFill>
                            <a:srgbClr val="660066"/>
                          </a:solidFill>
                        </a:rPr>
                        <a:t>32</a:t>
                      </a:r>
                    </a:p>
                    <a:p>
                      <a:pPr marL="0" lvl="0" indent="0" algn="ctr">
                        <a:buNone/>
                      </a:pPr>
                      <a:r>
                        <a:rPr lang="en-US" altLang="zh-CN" sz="3200" b="0">
                          <a:solidFill>
                            <a:srgbClr val="000066"/>
                          </a:solidFill>
                        </a:rPr>
                        <a:t>85</a:t>
                      </a:r>
                      <a:endParaRPr lang="zh-CN" altLang="en-US" sz="3200" b="0">
                        <a:solidFill>
                          <a:srgbClr val="000066"/>
                        </a:solidFill>
                      </a:endParaRPr>
                    </a:p>
                  </a:txBody>
                  <a:tcPr marT="45700" marB="4570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Ø"/>
                        <a:defRPr sz="3200" b="1" u="none" kern="1200" baseline="0">
                          <a:solidFill>
                            <a:schemeClr val="tx1"/>
                          </a:solidFill>
                          <a:latin typeface="Arial" panose="020B0604020202020204" pitchFamily="34" charset="0"/>
                          <a:ea typeface="宋体" panose="02010600030101010101" pitchFamily="2" charset="-122"/>
                        </a:defRPr>
                      </a:lvl1pPr>
                      <a:lvl2pPr marL="742950" lvl="1" indent="-28575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800" b="1" i="0" u="none" kern="1200" baseline="0">
                          <a:solidFill>
                            <a:schemeClr val="tx1"/>
                          </a:solidFill>
                          <a:latin typeface="Arial" panose="020B0604020202020204" pitchFamily="34" charset="0"/>
                          <a:ea typeface="宋体" panose="0201060003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400" b="1" i="0" u="none" kern="1200" baseline="0">
                          <a:solidFill>
                            <a:schemeClr val="tx1"/>
                          </a:solidFill>
                          <a:latin typeface="Arial" panose="020B0604020202020204" pitchFamily="34" charset="0"/>
                          <a:ea typeface="宋体" panose="0201060003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000" b="1" i="0" u="none" kern="1200" baseline="0">
                          <a:solidFill>
                            <a:schemeClr val="tx1"/>
                          </a:solidFill>
                          <a:latin typeface="Arial" panose="020B0604020202020204" pitchFamily="34" charset="0"/>
                          <a:ea typeface="宋体" panose="0201060003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000" b="1"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en-US" altLang="zh-CN" sz="3200" b="0">
                          <a:solidFill>
                            <a:srgbClr val="0000FF"/>
                          </a:solidFill>
                        </a:rPr>
                        <a:t>8</a:t>
                      </a:r>
                    </a:p>
                    <a:p>
                      <a:pPr marL="0" lvl="0" indent="0" algn="ctr">
                        <a:buNone/>
                      </a:pPr>
                      <a:r>
                        <a:rPr lang="en-US" altLang="zh-CN" sz="3200" b="0">
                          <a:solidFill>
                            <a:schemeClr val="folHlink"/>
                          </a:solidFill>
                        </a:rPr>
                        <a:t>15</a:t>
                      </a:r>
                    </a:p>
                    <a:p>
                      <a:pPr marL="0" lvl="0" indent="0" algn="ctr">
                        <a:buNone/>
                      </a:pPr>
                      <a:r>
                        <a:rPr lang="en-US" altLang="zh-CN" sz="3200" b="0">
                          <a:solidFill>
                            <a:srgbClr val="A50021"/>
                          </a:solidFill>
                        </a:rPr>
                        <a:t>16</a:t>
                      </a:r>
                    </a:p>
                    <a:p>
                      <a:pPr marL="0" lvl="0" indent="0" algn="ctr">
                        <a:buNone/>
                      </a:pPr>
                      <a:r>
                        <a:rPr lang="en-US" altLang="zh-CN" sz="3200" b="0">
                          <a:solidFill>
                            <a:srgbClr val="660066"/>
                          </a:solidFill>
                        </a:rPr>
                        <a:t>32</a:t>
                      </a:r>
                    </a:p>
                    <a:p>
                      <a:pPr marL="0" lvl="0" indent="0" algn="ctr">
                        <a:buNone/>
                      </a:pPr>
                      <a:r>
                        <a:rPr lang="en-US" altLang="zh-CN" sz="3200" b="0">
                          <a:solidFill>
                            <a:srgbClr val="000066"/>
                          </a:solidFill>
                        </a:rPr>
                        <a:t>85</a:t>
                      </a:r>
                      <a:endParaRPr lang="zh-CN" altLang="en-US" sz="3200" b="0">
                        <a:solidFill>
                          <a:srgbClr val="000066"/>
                        </a:solidFill>
                      </a:endParaRPr>
                    </a:p>
                  </a:txBody>
                  <a:tcPr marT="45700" marB="45700">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8937" name="直接连接符 253976">
            <a:extLst>
              <a:ext uri="{FF2B5EF4-FFF2-40B4-BE49-F238E27FC236}">
                <a16:creationId xmlns:a16="http://schemas.microsoft.com/office/drawing/2014/main" id="{78CD65A3-21B2-4D6F-8C3B-FFD04BF12EA4}"/>
              </a:ext>
            </a:extLst>
          </p:cNvPr>
          <p:cNvSpPr>
            <a:spLocks noChangeShapeType="1"/>
          </p:cNvSpPr>
          <p:nvPr/>
        </p:nvSpPr>
        <p:spPr bwMode="auto">
          <a:xfrm flipV="1">
            <a:off x="2514600" y="3352800"/>
            <a:ext cx="5181600" cy="2362200"/>
          </a:xfrm>
          <a:prstGeom prst="line">
            <a:avLst/>
          </a:prstGeom>
          <a:noFill/>
          <a:ln w="28575">
            <a:solidFill>
              <a:schemeClr val="tx2"/>
            </a:solidFill>
            <a:prstDash val="lgDash"/>
            <a:round/>
            <a:headEnd type="oval" w="med" len="med"/>
            <a:tailEnd type="triangle" w="lg" len="lg"/>
          </a:ln>
          <a:extLst>
            <a:ext uri="{909E8E84-426E-40DD-AFC4-6F175D3DCCD1}">
              <a14:hiddenFill xmlns:a14="http://schemas.microsoft.com/office/drawing/2010/main">
                <a:noFill/>
              </a14:hiddenFill>
            </a:ext>
          </a:extLst>
        </p:spPr>
        <p:txBody>
          <a:bodyPr/>
          <a:lstStyle/>
          <a:p>
            <a:endParaRPr lang="zh-CN" altLang="en-US"/>
          </a:p>
        </p:txBody>
      </p:sp>
      <p:pic>
        <p:nvPicPr>
          <p:cNvPr id="38938" name="图片 254013" descr="14_6">
            <a:hlinkClick r:id="" action="ppaction://noaction" highlightClick="1"/>
            <a:extLst>
              <a:ext uri="{FF2B5EF4-FFF2-40B4-BE49-F238E27FC236}">
                <a16:creationId xmlns:a16="http://schemas.microsoft.com/office/drawing/2014/main" id="{3FC2BC28-73C3-40D5-929C-4675204601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9650" y="6316663"/>
            <a:ext cx="5143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8939" name="组合 254014">
            <a:extLst>
              <a:ext uri="{FF2B5EF4-FFF2-40B4-BE49-F238E27FC236}">
                <a16:creationId xmlns:a16="http://schemas.microsoft.com/office/drawing/2014/main" id="{0F293775-8D68-4663-B537-74F240B172E2}"/>
              </a:ext>
            </a:extLst>
          </p:cNvPr>
          <p:cNvGrpSpPr>
            <a:grpSpLocks/>
          </p:cNvGrpSpPr>
          <p:nvPr/>
        </p:nvGrpSpPr>
        <p:grpSpPr bwMode="auto">
          <a:xfrm>
            <a:off x="4763" y="44450"/>
            <a:ext cx="6629400" cy="1295400"/>
            <a:chOff x="-6" y="20"/>
            <a:chExt cx="4176" cy="816"/>
          </a:xfrm>
        </p:grpSpPr>
        <p:sp>
          <p:nvSpPr>
            <p:cNvPr id="38940" name="矩形 254015">
              <a:extLst>
                <a:ext uri="{FF2B5EF4-FFF2-40B4-BE49-F238E27FC236}">
                  <a16:creationId xmlns:a16="http://schemas.microsoft.com/office/drawing/2014/main" id="{19DDE498-1805-448A-9B0F-DDDFC01D959B}"/>
                </a:ext>
              </a:extLst>
            </p:cNvPr>
            <p:cNvSpPr>
              <a:spLocks noChangeArrowheads="1"/>
            </p:cNvSpPr>
            <p:nvPr/>
          </p:nvSpPr>
          <p:spPr bwMode="auto">
            <a:xfrm>
              <a:off x="-6" y="428"/>
              <a:ext cx="4176" cy="52"/>
            </a:xfrm>
            <a:prstGeom prst="rect">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p>
          </p:txBody>
        </p:sp>
        <p:sp>
          <p:nvSpPr>
            <p:cNvPr id="38941" name="矩形 254016">
              <a:extLst>
                <a:ext uri="{FF2B5EF4-FFF2-40B4-BE49-F238E27FC236}">
                  <a16:creationId xmlns:a16="http://schemas.microsoft.com/office/drawing/2014/main" id="{7ADD870D-9A9D-4C96-A698-66CD4CD00E88}"/>
                </a:ext>
              </a:extLst>
            </p:cNvPr>
            <p:cNvSpPr>
              <a:spLocks noChangeArrowheads="1"/>
            </p:cNvSpPr>
            <p:nvPr/>
          </p:nvSpPr>
          <p:spPr bwMode="auto">
            <a:xfrm>
              <a:off x="784" y="260"/>
              <a:ext cx="240" cy="240"/>
            </a:xfrm>
            <a:prstGeom prst="rect">
              <a:avLst/>
            </a:prstGeom>
            <a:solidFill>
              <a:srgbClr val="3333CC">
                <a:alpha val="50195"/>
              </a:srgbClr>
            </a:solidFill>
            <a:ln w="19050">
              <a:solidFill>
                <a:schemeClr val="hlink"/>
              </a:solidFill>
              <a:miter lim="800000"/>
              <a:headEnd/>
              <a:tailEnd/>
            </a:ln>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8942" name="矩形 254017">
              <a:extLst>
                <a:ext uri="{FF2B5EF4-FFF2-40B4-BE49-F238E27FC236}">
                  <a16:creationId xmlns:a16="http://schemas.microsoft.com/office/drawing/2014/main" id="{94C8CB13-133F-4698-875C-F55F8F4A45BE}"/>
                </a:ext>
              </a:extLst>
            </p:cNvPr>
            <p:cNvSpPr>
              <a:spLocks noChangeArrowheads="1"/>
            </p:cNvSpPr>
            <p:nvPr/>
          </p:nvSpPr>
          <p:spPr bwMode="auto">
            <a:xfrm>
              <a:off x="16" y="596"/>
              <a:ext cx="240" cy="240"/>
            </a:xfrm>
            <a:prstGeom prst="rect">
              <a:avLst/>
            </a:prstGeom>
            <a:solidFill>
              <a:srgbClr val="3333CC">
                <a:alpha val="50195"/>
              </a:srgbClr>
            </a:solidFill>
            <a:ln w="19050">
              <a:solidFill>
                <a:schemeClr val="hlink"/>
              </a:solidFill>
              <a:miter lim="800000"/>
              <a:headEnd/>
              <a:tailEnd/>
            </a:ln>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8943" name="矩形 254018">
              <a:extLst>
                <a:ext uri="{FF2B5EF4-FFF2-40B4-BE49-F238E27FC236}">
                  <a16:creationId xmlns:a16="http://schemas.microsoft.com/office/drawing/2014/main" id="{FA0E86E2-71B9-44FE-BB42-00C5AFF3AF34}"/>
                </a:ext>
              </a:extLst>
            </p:cNvPr>
            <p:cNvSpPr>
              <a:spLocks noChangeArrowheads="1"/>
            </p:cNvSpPr>
            <p:nvPr/>
          </p:nvSpPr>
          <p:spPr bwMode="auto">
            <a:xfrm>
              <a:off x="256" y="356"/>
              <a:ext cx="240" cy="240"/>
            </a:xfrm>
            <a:prstGeom prst="rect">
              <a:avLst/>
            </a:prstGeom>
            <a:solidFill>
              <a:srgbClr val="009900">
                <a:alpha val="50195"/>
              </a:srgbClr>
            </a:solidFill>
            <a:ln w="19050">
              <a:solidFill>
                <a:schemeClr val="hlink"/>
              </a:solidFill>
              <a:miter lim="800000"/>
              <a:headEnd/>
              <a:tailEnd/>
            </a:ln>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8944" name="矩形 254019">
              <a:extLst>
                <a:ext uri="{FF2B5EF4-FFF2-40B4-BE49-F238E27FC236}">
                  <a16:creationId xmlns:a16="http://schemas.microsoft.com/office/drawing/2014/main" id="{296E0D5A-3D80-4EC7-A651-E5F478A05FAF}"/>
                </a:ext>
              </a:extLst>
            </p:cNvPr>
            <p:cNvSpPr>
              <a:spLocks noChangeArrowheads="1"/>
            </p:cNvSpPr>
            <p:nvPr/>
          </p:nvSpPr>
          <p:spPr bwMode="auto">
            <a:xfrm>
              <a:off x="1024" y="20"/>
              <a:ext cx="240" cy="240"/>
            </a:xfrm>
            <a:prstGeom prst="rect">
              <a:avLst/>
            </a:prstGeom>
            <a:solidFill>
              <a:srgbClr val="CC0000">
                <a:alpha val="50195"/>
              </a:srgbClr>
            </a:solidFill>
            <a:ln w="19050">
              <a:solidFill>
                <a:schemeClr val="hlink"/>
              </a:solidFill>
              <a:miter lim="800000"/>
              <a:headEnd/>
              <a:tailEnd/>
            </a:ln>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16" name="文本框 254020">
              <a:extLst>
                <a:ext uri="{FF2B5EF4-FFF2-40B4-BE49-F238E27FC236}">
                  <a16:creationId xmlns:a16="http://schemas.microsoft.com/office/drawing/2014/main" id="{BE66F179-E3A0-4208-9F18-98849E1A6179}"/>
                </a:ext>
              </a:extLst>
            </p:cNvPr>
            <p:cNvSpPr txBox="1">
              <a:spLocks noChangeArrowheads="1"/>
            </p:cNvSpPr>
            <p:nvPr/>
          </p:nvSpPr>
          <p:spPr bwMode="auto">
            <a:xfrm>
              <a:off x="99" y="42"/>
              <a:ext cx="641" cy="250"/>
            </a:xfrm>
            <a:prstGeom prst="rect">
              <a:avLst/>
            </a:prstGeom>
            <a:gradFill rotWithShape="0">
              <a:gsLst>
                <a:gs pos="0">
                  <a:srgbClr val="5E5E00"/>
                </a:gs>
                <a:gs pos="50000">
                  <a:schemeClr val="accent1"/>
                </a:gs>
                <a:gs pos="100000">
                  <a:srgbClr val="5E5E00"/>
                </a:gs>
              </a:gsLst>
              <a:lin ang="2700000" scaled="1"/>
            </a:gradFill>
            <a:ln>
              <a:noFill/>
            </a:ln>
            <a:effectLst>
              <a:outerShdw dist="35921" dir="2700000" algn="ctr" rotWithShape="0">
                <a:schemeClr val="folHlink"/>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defRPr/>
              </a:pPr>
              <a:r>
                <a:rPr lang="zh-CN" altLang="en-US" sz="2000">
                  <a:solidFill>
                    <a:schemeClr val="accent2"/>
                  </a:solidFill>
                  <a:latin typeface="华文新魏" panose="02010800040101010101" pitchFamily="2" charset="-122"/>
                  <a:ea typeface="华文新魏" panose="02010800040101010101" pitchFamily="2" charset="-122"/>
                </a:rPr>
                <a:t>第 </a:t>
              </a:r>
              <a:r>
                <a:rPr lang="en-US" altLang="zh-CN" sz="2000">
                  <a:solidFill>
                    <a:schemeClr val="accent2"/>
                  </a:solidFill>
                  <a:latin typeface="华文新魏" panose="02010800040101010101" pitchFamily="2" charset="-122"/>
                  <a:ea typeface="华文新魏" panose="02010800040101010101" pitchFamily="2" charset="-122"/>
                </a:rPr>
                <a:t>4 </a:t>
              </a:r>
              <a:r>
                <a:rPr lang="zh-CN" altLang="en-US" sz="2000">
                  <a:solidFill>
                    <a:schemeClr val="accent2"/>
                  </a:solidFill>
                  <a:latin typeface="华文新魏" panose="02010800040101010101" pitchFamily="2" charset="-122"/>
                  <a:ea typeface="华文新魏" panose="02010800040101010101" pitchFamily="2" charset="-122"/>
                </a:rPr>
                <a:t>章</a:t>
              </a:r>
            </a:p>
          </p:txBody>
        </p:sp>
      </p:grpSp>
    </p:spTree>
  </p:cSld>
  <p:clrMapOvr>
    <a:masterClrMapping/>
  </p:clrMapOvr>
  <p:transition advClick="0">
    <p:wipe dir="u"/>
  </p:transition>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8" name="文本占位符 262145">
            <a:extLst>
              <a:ext uri="{FF2B5EF4-FFF2-40B4-BE49-F238E27FC236}">
                <a16:creationId xmlns:a16="http://schemas.microsoft.com/office/drawing/2014/main" id="{506A0962-9660-48A3-920F-F6ADB7F56822}"/>
              </a:ext>
            </a:extLst>
          </p:cNvPr>
          <p:cNvSpPr>
            <a:spLocks noGrp="1" noChangeArrowheads="1"/>
          </p:cNvSpPr>
          <p:nvPr>
            <p:ph type="body" idx="1"/>
          </p:nvPr>
        </p:nvSpPr>
        <p:spPr>
          <a:xfrm>
            <a:off x="609600" y="381000"/>
            <a:ext cx="8153400" cy="6096000"/>
          </a:xfrm>
        </p:spPr>
        <p:txBody>
          <a:bodyPr/>
          <a:lstStyle/>
          <a:p>
            <a:pPr marL="0" indent="0" eaLnBrk="1" hangingPunct="1">
              <a:lnSpc>
                <a:spcPct val="80000"/>
              </a:lnSpc>
              <a:buFont typeface="Wingdings" panose="05000000000000000000" pitchFamily="2" charset="2"/>
              <a:buNone/>
              <a:tabLst>
                <a:tab pos="1136650" algn="l"/>
                <a:tab pos="3625850" algn="l"/>
              </a:tabLst>
            </a:pPr>
            <a:r>
              <a:rPr lang="en-US" altLang="zh-CN" sz="2800">
                <a:latin typeface="宋体" panose="02010600030101010101" pitchFamily="2" charset="-122"/>
              </a:rPr>
              <a:t>	</a:t>
            </a:r>
            <a:r>
              <a:rPr lang="en-US" altLang="zh-CN" sz="2800">
                <a:solidFill>
                  <a:schemeClr val="accent2"/>
                </a:solidFill>
                <a:latin typeface="宋体" panose="02010600030101010101" pitchFamily="2" charset="-122"/>
              </a:rPr>
              <a:t>mov</a:t>
            </a:r>
            <a:r>
              <a:rPr lang="en-US" altLang="zh-CN" sz="2800">
                <a:latin typeface="宋体" panose="02010600030101010101" pitchFamily="2" charset="-122"/>
              </a:rPr>
              <a:t> </a:t>
            </a:r>
            <a:r>
              <a:rPr lang="en-US" altLang="zh-CN" sz="2800">
                <a:solidFill>
                  <a:schemeClr val="bg2"/>
                </a:solidFill>
                <a:latin typeface="宋体" panose="02010600030101010101" pitchFamily="2" charset="-122"/>
              </a:rPr>
              <a:t>cx</a:t>
            </a:r>
            <a:r>
              <a:rPr lang="en-US" altLang="zh-CN" sz="2800">
                <a:solidFill>
                  <a:schemeClr val="accent2"/>
                </a:solidFill>
                <a:latin typeface="宋体" panose="02010600030101010101" pitchFamily="2" charset="-122"/>
              </a:rPr>
              <a:t>,count</a:t>
            </a:r>
            <a:r>
              <a:rPr lang="en-US" altLang="zh-CN" sz="2800">
                <a:latin typeface="宋体" panose="02010600030101010101" pitchFamily="2" charset="-122"/>
              </a:rPr>
              <a:t>	;CX←</a:t>
            </a:r>
            <a:r>
              <a:rPr lang="zh-CN" altLang="en-US" sz="2800">
                <a:latin typeface="宋体" panose="02010600030101010101" pitchFamily="2" charset="-122"/>
              </a:rPr>
              <a:t>数组元素个数</a:t>
            </a:r>
          </a:p>
          <a:p>
            <a:pPr marL="0" indent="0" eaLnBrk="1" hangingPunct="1">
              <a:lnSpc>
                <a:spcPct val="80000"/>
              </a:lnSpc>
              <a:buFont typeface="Wingdings" panose="05000000000000000000" pitchFamily="2" charset="2"/>
              <a:buNone/>
              <a:tabLst>
                <a:tab pos="1136650" algn="l"/>
                <a:tab pos="3625850" algn="l"/>
              </a:tabLst>
            </a:pPr>
            <a:r>
              <a:rPr lang="zh-CN" altLang="en-US" sz="2800">
                <a:latin typeface="宋体" panose="02010600030101010101" pitchFamily="2" charset="-122"/>
              </a:rPr>
              <a:t>	</a:t>
            </a:r>
            <a:r>
              <a:rPr lang="en-US" altLang="zh-CN" sz="2800">
                <a:solidFill>
                  <a:schemeClr val="accent2"/>
                </a:solidFill>
                <a:latin typeface="宋体" panose="02010600030101010101" pitchFamily="2" charset="-122"/>
              </a:rPr>
              <a:t>dec cx</a:t>
            </a:r>
            <a:r>
              <a:rPr lang="en-US" altLang="zh-CN" sz="2800">
                <a:latin typeface="宋体" panose="02010600030101010101" pitchFamily="2" charset="-122"/>
              </a:rPr>
              <a:t>	;</a:t>
            </a:r>
            <a:r>
              <a:rPr lang="zh-CN" altLang="en-US" sz="2800">
                <a:latin typeface="宋体" panose="02010600030101010101" pitchFamily="2" charset="-122"/>
              </a:rPr>
              <a:t>元素个数减</a:t>
            </a:r>
            <a:r>
              <a:rPr lang="en-US" altLang="zh-CN" sz="2800">
                <a:latin typeface="宋体" panose="02010600030101010101" pitchFamily="2" charset="-122"/>
              </a:rPr>
              <a:t>1</a:t>
            </a:r>
            <a:r>
              <a:rPr lang="zh-CN" altLang="en-US" sz="2800">
                <a:latin typeface="宋体" panose="02010600030101010101" pitchFamily="2" charset="-122"/>
              </a:rPr>
              <a:t>为外循环次数</a:t>
            </a:r>
          </a:p>
          <a:p>
            <a:pPr marL="0" indent="0" eaLnBrk="1" hangingPunct="1">
              <a:lnSpc>
                <a:spcPct val="80000"/>
              </a:lnSpc>
              <a:buFont typeface="Wingdings" panose="05000000000000000000" pitchFamily="2" charset="2"/>
              <a:buNone/>
              <a:tabLst>
                <a:tab pos="1136650" algn="l"/>
                <a:tab pos="3625850" algn="l"/>
              </a:tabLst>
            </a:pPr>
            <a:r>
              <a:rPr lang="en-US" altLang="zh-CN" sz="2800">
                <a:solidFill>
                  <a:schemeClr val="bg2"/>
                </a:solidFill>
                <a:latin typeface="宋体" panose="02010600030101010101" pitchFamily="2" charset="-122"/>
              </a:rPr>
              <a:t>outlp:</a:t>
            </a:r>
            <a:r>
              <a:rPr lang="en-US" altLang="zh-CN" sz="2800">
                <a:solidFill>
                  <a:schemeClr val="accent2"/>
                </a:solidFill>
                <a:latin typeface="宋体" panose="02010600030101010101" pitchFamily="2" charset="-122"/>
              </a:rPr>
              <a:t>	mov</a:t>
            </a:r>
            <a:r>
              <a:rPr lang="en-US" altLang="zh-CN" sz="2800">
                <a:latin typeface="宋体" panose="02010600030101010101" pitchFamily="2" charset="-122"/>
              </a:rPr>
              <a:t> </a:t>
            </a:r>
            <a:r>
              <a:rPr lang="en-US" altLang="zh-CN" sz="2800">
                <a:solidFill>
                  <a:schemeClr val="tx2"/>
                </a:solidFill>
                <a:latin typeface="宋体" panose="02010600030101010101" pitchFamily="2" charset="-122"/>
              </a:rPr>
              <a:t>dx</a:t>
            </a:r>
            <a:r>
              <a:rPr lang="en-US" altLang="zh-CN" sz="2800">
                <a:solidFill>
                  <a:schemeClr val="accent2"/>
                </a:solidFill>
                <a:latin typeface="宋体" panose="02010600030101010101" pitchFamily="2" charset="-122"/>
              </a:rPr>
              <a:t>,cx</a:t>
            </a:r>
            <a:r>
              <a:rPr lang="en-US" altLang="zh-CN" sz="2800">
                <a:latin typeface="宋体" panose="02010600030101010101" pitchFamily="2" charset="-122"/>
              </a:rPr>
              <a:t>	;DX←</a:t>
            </a:r>
            <a:r>
              <a:rPr lang="zh-CN" altLang="en-US" sz="2800">
                <a:latin typeface="宋体" panose="02010600030101010101" pitchFamily="2" charset="-122"/>
              </a:rPr>
              <a:t>内循环次数</a:t>
            </a:r>
          </a:p>
          <a:p>
            <a:pPr marL="0" indent="0" eaLnBrk="1" hangingPunct="1">
              <a:lnSpc>
                <a:spcPct val="80000"/>
              </a:lnSpc>
              <a:buFont typeface="Wingdings" panose="05000000000000000000" pitchFamily="2" charset="2"/>
              <a:buNone/>
              <a:tabLst>
                <a:tab pos="1136650" algn="l"/>
                <a:tab pos="3625850" algn="l"/>
              </a:tabLst>
            </a:pPr>
            <a:r>
              <a:rPr lang="zh-CN" altLang="en-US" sz="2800">
                <a:latin typeface="宋体" panose="02010600030101010101" pitchFamily="2" charset="-122"/>
              </a:rPr>
              <a:t>	</a:t>
            </a:r>
            <a:r>
              <a:rPr lang="en-US" altLang="zh-CN" sz="2800">
                <a:solidFill>
                  <a:schemeClr val="accent2"/>
                </a:solidFill>
                <a:latin typeface="宋体" panose="02010600030101010101" pitchFamily="2" charset="-122"/>
              </a:rPr>
              <a:t>mov bx,offset array</a:t>
            </a:r>
          </a:p>
          <a:p>
            <a:pPr marL="0" indent="0" eaLnBrk="1" hangingPunct="1">
              <a:lnSpc>
                <a:spcPct val="80000"/>
              </a:lnSpc>
              <a:buFont typeface="Wingdings" panose="05000000000000000000" pitchFamily="2" charset="2"/>
              <a:buNone/>
              <a:tabLst>
                <a:tab pos="1136650" algn="l"/>
                <a:tab pos="3625850" algn="l"/>
              </a:tabLst>
            </a:pPr>
            <a:r>
              <a:rPr lang="en-US" altLang="zh-CN" sz="2800">
                <a:solidFill>
                  <a:schemeClr val="tx2"/>
                </a:solidFill>
                <a:latin typeface="宋体" panose="02010600030101010101" pitchFamily="2" charset="-122"/>
              </a:rPr>
              <a:t>inlp:</a:t>
            </a:r>
            <a:r>
              <a:rPr lang="en-US" altLang="zh-CN" sz="2800">
                <a:latin typeface="宋体" panose="02010600030101010101" pitchFamily="2" charset="-122"/>
              </a:rPr>
              <a:t>	</a:t>
            </a:r>
            <a:r>
              <a:rPr lang="en-US" altLang="zh-CN" sz="2800">
                <a:solidFill>
                  <a:schemeClr val="accent2"/>
                </a:solidFill>
                <a:latin typeface="宋体" panose="02010600030101010101" pitchFamily="2" charset="-122"/>
              </a:rPr>
              <a:t>mov al,[bx]</a:t>
            </a:r>
            <a:r>
              <a:rPr lang="en-US" altLang="zh-CN" sz="2800">
                <a:latin typeface="宋体" panose="02010600030101010101" pitchFamily="2" charset="-122"/>
              </a:rPr>
              <a:t>	;</a:t>
            </a:r>
            <a:r>
              <a:rPr lang="zh-CN" altLang="en-US" sz="2800">
                <a:latin typeface="宋体" panose="02010600030101010101" pitchFamily="2" charset="-122"/>
              </a:rPr>
              <a:t>取前一个元素</a:t>
            </a:r>
          </a:p>
          <a:p>
            <a:pPr marL="0" indent="0" eaLnBrk="1" hangingPunct="1">
              <a:lnSpc>
                <a:spcPct val="80000"/>
              </a:lnSpc>
              <a:buFont typeface="Wingdings" panose="05000000000000000000" pitchFamily="2" charset="2"/>
              <a:buNone/>
              <a:tabLst>
                <a:tab pos="1136650" algn="l"/>
                <a:tab pos="3625850" algn="l"/>
              </a:tabLst>
            </a:pPr>
            <a:r>
              <a:rPr lang="zh-CN" altLang="en-US" sz="2800">
                <a:latin typeface="宋体" panose="02010600030101010101" pitchFamily="2" charset="-122"/>
              </a:rPr>
              <a:t>	</a:t>
            </a:r>
            <a:r>
              <a:rPr lang="en-US" altLang="zh-CN" sz="2800">
                <a:solidFill>
                  <a:schemeClr val="accent2"/>
                </a:solidFill>
                <a:latin typeface="宋体" panose="02010600030101010101" pitchFamily="2" charset="-122"/>
              </a:rPr>
              <a:t>cmp al,[bx+1]</a:t>
            </a:r>
            <a:r>
              <a:rPr lang="en-US" altLang="zh-CN" sz="2800">
                <a:latin typeface="宋体" panose="02010600030101010101" pitchFamily="2" charset="-122"/>
              </a:rPr>
              <a:t>	;</a:t>
            </a:r>
            <a:r>
              <a:rPr lang="zh-CN" altLang="en-US" sz="2800">
                <a:latin typeface="宋体" panose="02010600030101010101" pitchFamily="2" charset="-122"/>
              </a:rPr>
              <a:t>与后一个元素比较</a:t>
            </a:r>
          </a:p>
          <a:p>
            <a:pPr marL="0" indent="0" eaLnBrk="1" hangingPunct="1">
              <a:lnSpc>
                <a:spcPct val="80000"/>
              </a:lnSpc>
              <a:buFont typeface="Wingdings" panose="05000000000000000000" pitchFamily="2" charset="2"/>
              <a:buNone/>
              <a:tabLst>
                <a:tab pos="1136650" algn="l"/>
                <a:tab pos="3625850" algn="l"/>
              </a:tabLst>
            </a:pPr>
            <a:r>
              <a:rPr lang="zh-CN" altLang="en-US" sz="2800">
                <a:latin typeface="宋体" panose="02010600030101010101" pitchFamily="2" charset="-122"/>
              </a:rPr>
              <a:t>	</a:t>
            </a:r>
            <a:r>
              <a:rPr lang="en-US" altLang="zh-CN" sz="2800">
                <a:solidFill>
                  <a:schemeClr val="accent2"/>
                </a:solidFill>
                <a:latin typeface="宋体" panose="02010600030101010101" pitchFamily="2" charset="-122"/>
              </a:rPr>
              <a:t>jna next </a:t>
            </a:r>
            <a:r>
              <a:rPr lang="en-US" altLang="zh-CN" sz="2000">
                <a:latin typeface="宋体" panose="02010600030101010101" pitchFamily="2" charset="-122"/>
              </a:rPr>
              <a:t>;</a:t>
            </a:r>
            <a:r>
              <a:rPr lang="zh-CN" altLang="en-US" sz="2000">
                <a:latin typeface="宋体" panose="02010600030101010101" pitchFamily="2" charset="-122"/>
              </a:rPr>
              <a:t>前一个不大于后一个元素，则不进行交换</a:t>
            </a:r>
          </a:p>
          <a:p>
            <a:pPr marL="0" indent="0" eaLnBrk="1" hangingPunct="1">
              <a:lnSpc>
                <a:spcPct val="80000"/>
              </a:lnSpc>
              <a:buFont typeface="Wingdings" panose="05000000000000000000" pitchFamily="2" charset="2"/>
              <a:buNone/>
              <a:tabLst>
                <a:tab pos="1136650" algn="l"/>
                <a:tab pos="3625850" algn="l"/>
              </a:tabLst>
            </a:pPr>
            <a:r>
              <a:rPr lang="zh-CN" altLang="en-US" sz="2800">
                <a:latin typeface="宋体" panose="02010600030101010101" pitchFamily="2" charset="-122"/>
              </a:rPr>
              <a:t>	</a:t>
            </a:r>
            <a:r>
              <a:rPr lang="en-US" altLang="zh-CN" sz="2800">
                <a:solidFill>
                  <a:schemeClr val="accent2"/>
                </a:solidFill>
                <a:latin typeface="宋体" panose="02010600030101010101" pitchFamily="2" charset="-122"/>
              </a:rPr>
              <a:t>xchg al,[bx+1]</a:t>
            </a:r>
            <a:r>
              <a:rPr lang="en-US" altLang="zh-CN" sz="2800">
                <a:latin typeface="宋体" panose="02010600030101010101" pitchFamily="2" charset="-122"/>
              </a:rPr>
              <a:t>	;</a:t>
            </a:r>
            <a:r>
              <a:rPr lang="zh-CN" altLang="en-US" sz="2800">
                <a:latin typeface="宋体" panose="02010600030101010101" pitchFamily="2" charset="-122"/>
              </a:rPr>
              <a:t>否则，进行交换</a:t>
            </a:r>
          </a:p>
          <a:p>
            <a:pPr marL="0" indent="0" eaLnBrk="1" hangingPunct="1">
              <a:lnSpc>
                <a:spcPct val="80000"/>
              </a:lnSpc>
              <a:buFont typeface="Wingdings" panose="05000000000000000000" pitchFamily="2" charset="2"/>
              <a:buNone/>
              <a:tabLst>
                <a:tab pos="1136650" algn="l"/>
                <a:tab pos="3625850" algn="l"/>
              </a:tabLst>
            </a:pPr>
            <a:r>
              <a:rPr lang="zh-CN" altLang="en-US" sz="2800">
                <a:latin typeface="宋体" panose="02010600030101010101" pitchFamily="2" charset="-122"/>
              </a:rPr>
              <a:t>	</a:t>
            </a:r>
            <a:r>
              <a:rPr lang="en-US" altLang="zh-CN" sz="2800">
                <a:solidFill>
                  <a:schemeClr val="accent2"/>
                </a:solidFill>
                <a:latin typeface="宋体" panose="02010600030101010101" pitchFamily="2" charset="-122"/>
              </a:rPr>
              <a:t>mov [bx],al</a:t>
            </a:r>
          </a:p>
          <a:p>
            <a:pPr marL="0" indent="0" eaLnBrk="1" hangingPunct="1">
              <a:lnSpc>
                <a:spcPct val="80000"/>
              </a:lnSpc>
              <a:buFont typeface="Wingdings" panose="05000000000000000000" pitchFamily="2" charset="2"/>
              <a:buNone/>
              <a:tabLst>
                <a:tab pos="1136650" algn="l"/>
                <a:tab pos="3625850" algn="l"/>
              </a:tabLst>
            </a:pPr>
            <a:r>
              <a:rPr lang="en-US" altLang="zh-CN" sz="2800">
                <a:solidFill>
                  <a:schemeClr val="accent2"/>
                </a:solidFill>
                <a:latin typeface="宋体" panose="02010600030101010101" pitchFamily="2" charset="-122"/>
              </a:rPr>
              <a:t>next:	inc bx</a:t>
            </a:r>
            <a:r>
              <a:rPr lang="en-US" altLang="zh-CN" sz="2800">
                <a:latin typeface="宋体" panose="02010600030101010101" pitchFamily="2" charset="-122"/>
              </a:rPr>
              <a:t>	;</a:t>
            </a:r>
            <a:r>
              <a:rPr lang="zh-CN" altLang="en-US" sz="2800">
                <a:latin typeface="宋体" panose="02010600030101010101" pitchFamily="2" charset="-122"/>
              </a:rPr>
              <a:t>下一对元素</a:t>
            </a:r>
          </a:p>
          <a:p>
            <a:pPr marL="0" indent="0" eaLnBrk="1" hangingPunct="1">
              <a:lnSpc>
                <a:spcPct val="80000"/>
              </a:lnSpc>
              <a:buFont typeface="Wingdings" panose="05000000000000000000" pitchFamily="2" charset="2"/>
              <a:buNone/>
              <a:tabLst>
                <a:tab pos="1136650" algn="l"/>
                <a:tab pos="3625850" algn="l"/>
              </a:tabLst>
            </a:pPr>
            <a:r>
              <a:rPr lang="zh-CN" altLang="en-US" sz="2800">
                <a:latin typeface="宋体" panose="02010600030101010101" pitchFamily="2" charset="-122"/>
              </a:rPr>
              <a:t>	</a:t>
            </a:r>
            <a:r>
              <a:rPr lang="en-US" altLang="zh-CN" sz="2800">
                <a:solidFill>
                  <a:schemeClr val="accent2"/>
                </a:solidFill>
                <a:latin typeface="宋体" panose="02010600030101010101" pitchFamily="2" charset="-122"/>
              </a:rPr>
              <a:t>dec dx</a:t>
            </a:r>
          </a:p>
          <a:p>
            <a:pPr marL="0" indent="0" eaLnBrk="1" hangingPunct="1">
              <a:lnSpc>
                <a:spcPct val="80000"/>
              </a:lnSpc>
              <a:buFont typeface="Wingdings" panose="05000000000000000000" pitchFamily="2" charset="2"/>
              <a:buNone/>
              <a:tabLst>
                <a:tab pos="1136650" algn="l"/>
                <a:tab pos="3625850" algn="l"/>
              </a:tabLst>
            </a:pPr>
            <a:r>
              <a:rPr lang="en-US" altLang="zh-CN" sz="2800">
                <a:latin typeface="宋体" panose="02010600030101010101" pitchFamily="2" charset="-122"/>
              </a:rPr>
              <a:t>	</a:t>
            </a:r>
            <a:r>
              <a:rPr lang="en-US" altLang="zh-CN" sz="2800">
                <a:solidFill>
                  <a:schemeClr val="tx2"/>
                </a:solidFill>
                <a:latin typeface="宋体" panose="02010600030101010101" pitchFamily="2" charset="-122"/>
              </a:rPr>
              <a:t>jnz inlp</a:t>
            </a:r>
            <a:r>
              <a:rPr lang="en-US" altLang="zh-CN" sz="2800">
                <a:latin typeface="宋体" panose="02010600030101010101" pitchFamily="2" charset="-122"/>
              </a:rPr>
              <a:t>	;</a:t>
            </a:r>
            <a:r>
              <a:rPr lang="zh-CN" altLang="en-US" sz="2800">
                <a:latin typeface="宋体" panose="02010600030101010101" pitchFamily="2" charset="-122"/>
              </a:rPr>
              <a:t>内循环尾</a:t>
            </a:r>
          </a:p>
          <a:p>
            <a:pPr marL="0" indent="0" eaLnBrk="1" hangingPunct="1">
              <a:lnSpc>
                <a:spcPct val="80000"/>
              </a:lnSpc>
              <a:buFont typeface="Wingdings" panose="05000000000000000000" pitchFamily="2" charset="2"/>
              <a:buNone/>
              <a:tabLst>
                <a:tab pos="1136650" algn="l"/>
                <a:tab pos="3625850" algn="l"/>
              </a:tabLst>
            </a:pPr>
            <a:r>
              <a:rPr lang="zh-CN" altLang="en-US" sz="2800">
                <a:latin typeface="宋体" panose="02010600030101010101" pitchFamily="2" charset="-122"/>
              </a:rPr>
              <a:t>	</a:t>
            </a:r>
            <a:r>
              <a:rPr lang="en-US" altLang="zh-CN" sz="2800">
                <a:solidFill>
                  <a:schemeClr val="bg2"/>
                </a:solidFill>
                <a:latin typeface="宋体" panose="02010600030101010101" pitchFamily="2" charset="-122"/>
              </a:rPr>
              <a:t>loop outlp</a:t>
            </a:r>
            <a:r>
              <a:rPr lang="en-US" altLang="zh-CN" sz="2800">
                <a:latin typeface="宋体" panose="02010600030101010101" pitchFamily="2" charset="-122"/>
              </a:rPr>
              <a:t>	;</a:t>
            </a:r>
            <a:r>
              <a:rPr lang="zh-CN" altLang="en-US" sz="2800">
                <a:latin typeface="宋体" panose="02010600030101010101" pitchFamily="2" charset="-122"/>
              </a:rPr>
              <a:t>外循环尾</a:t>
            </a:r>
          </a:p>
        </p:txBody>
      </p:sp>
      <p:grpSp>
        <p:nvGrpSpPr>
          <p:cNvPr id="262147" name="组合 262146">
            <a:extLst>
              <a:ext uri="{FF2B5EF4-FFF2-40B4-BE49-F238E27FC236}">
                <a16:creationId xmlns:a16="http://schemas.microsoft.com/office/drawing/2014/main" id="{6904645C-00A8-441F-BF5F-52B6C247E704}"/>
              </a:ext>
            </a:extLst>
          </p:cNvPr>
          <p:cNvGrpSpPr>
            <a:grpSpLocks/>
          </p:cNvGrpSpPr>
          <p:nvPr/>
        </p:nvGrpSpPr>
        <p:grpSpPr bwMode="auto">
          <a:xfrm>
            <a:off x="177800" y="230188"/>
            <a:ext cx="203200" cy="6503987"/>
            <a:chOff x="112" y="145"/>
            <a:chExt cx="128" cy="4097"/>
          </a:xfrm>
        </p:grpSpPr>
        <p:sp>
          <p:nvSpPr>
            <p:cNvPr id="39951" name="矩形 262147">
              <a:extLst>
                <a:ext uri="{FF2B5EF4-FFF2-40B4-BE49-F238E27FC236}">
                  <a16:creationId xmlns:a16="http://schemas.microsoft.com/office/drawing/2014/main" id="{A493E02B-DB85-49D9-9CB6-3F56AB05754E}"/>
                </a:ext>
              </a:extLst>
            </p:cNvPr>
            <p:cNvSpPr>
              <a:spLocks noChangeArrowheads="1"/>
            </p:cNvSpPr>
            <p:nvPr/>
          </p:nvSpPr>
          <p:spPr bwMode="auto">
            <a:xfrm flipH="1">
              <a:off x="192" y="162"/>
              <a:ext cx="48" cy="4080"/>
            </a:xfrm>
            <a:prstGeom prst="rect">
              <a:avLst/>
            </a:prstGeom>
            <a:gradFill rotWithShape="0">
              <a:gsLst>
                <a:gs pos="0">
                  <a:schemeClr val="bg1"/>
                </a:gs>
                <a:gs pos="100000">
                  <a:schemeClr val="fo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9952" name="矩形 262148">
              <a:extLst>
                <a:ext uri="{FF2B5EF4-FFF2-40B4-BE49-F238E27FC236}">
                  <a16:creationId xmlns:a16="http://schemas.microsoft.com/office/drawing/2014/main" id="{D11D79D0-8A33-4992-9B38-4B8732C9D7CD}"/>
                </a:ext>
              </a:extLst>
            </p:cNvPr>
            <p:cNvSpPr>
              <a:spLocks noChangeArrowheads="1"/>
            </p:cNvSpPr>
            <p:nvPr/>
          </p:nvSpPr>
          <p:spPr bwMode="auto">
            <a:xfrm>
              <a:off x="112" y="145"/>
              <a:ext cx="48" cy="3941"/>
            </a:xfrm>
            <a:prstGeom prst="rect">
              <a:avLst/>
            </a:prstGeom>
            <a:gradFill rotWithShape="0">
              <a:gsLst>
                <a:gs pos="0">
                  <a:schemeClr val="bg1"/>
                </a:gs>
                <a:gs pos="100000">
                  <a:schemeClr va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latin typeface="Times New Roman" panose="02020603050405020304" pitchFamily="18" charset="0"/>
              </a:endParaRPr>
            </a:p>
          </p:txBody>
        </p:sp>
      </p:grpSp>
      <p:grpSp>
        <p:nvGrpSpPr>
          <p:cNvPr id="262150" name="组合 262149">
            <a:extLst>
              <a:ext uri="{FF2B5EF4-FFF2-40B4-BE49-F238E27FC236}">
                <a16:creationId xmlns:a16="http://schemas.microsoft.com/office/drawing/2014/main" id="{CC9C3D21-BC79-49C0-8C70-BC0105ADD658}"/>
              </a:ext>
            </a:extLst>
          </p:cNvPr>
          <p:cNvGrpSpPr>
            <a:grpSpLocks/>
          </p:cNvGrpSpPr>
          <p:nvPr/>
        </p:nvGrpSpPr>
        <p:grpSpPr bwMode="auto">
          <a:xfrm>
            <a:off x="8793163" y="220663"/>
            <a:ext cx="198437" cy="6408737"/>
            <a:chOff x="5539" y="139"/>
            <a:chExt cx="125" cy="4037"/>
          </a:xfrm>
        </p:grpSpPr>
        <p:sp>
          <p:nvSpPr>
            <p:cNvPr id="39949" name="矩形 262150">
              <a:extLst>
                <a:ext uri="{FF2B5EF4-FFF2-40B4-BE49-F238E27FC236}">
                  <a16:creationId xmlns:a16="http://schemas.microsoft.com/office/drawing/2014/main" id="{351E975C-566C-4585-9D67-8AB8BFC26739}"/>
                </a:ext>
              </a:extLst>
            </p:cNvPr>
            <p:cNvSpPr>
              <a:spLocks noChangeArrowheads="1"/>
            </p:cNvSpPr>
            <p:nvPr/>
          </p:nvSpPr>
          <p:spPr bwMode="auto">
            <a:xfrm rot="10800000" flipH="1" flipV="1">
              <a:off x="5621" y="139"/>
              <a:ext cx="43" cy="3989"/>
            </a:xfrm>
            <a:prstGeom prst="rect">
              <a:avLst/>
            </a:pr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9950" name="矩形 262151">
              <a:extLst>
                <a:ext uri="{FF2B5EF4-FFF2-40B4-BE49-F238E27FC236}">
                  <a16:creationId xmlns:a16="http://schemas.microsoft.com/office/drawing/2014/main" id="{FE0AC390-A655-4BE6-B2BB-F3498C8494D4}"/>
                </a:ext>
              </a:extLst>
            </p:cNvPr>
            <p:cNvSpPr>
              <a:spLocks noChangeArrowheads="1"/>
            </p:cNvSpPr>
            <p:nvPr/>
          </p:nvSpPr>
          <p:spPr bwMode="auto">
            <a:xfrm rot="10800000" flipV="1">
              <a:off x="5539" y="240"/>
              <a:ext cx="49" cy="3936"/>
            </a:xfrm>
            <a:prstGeom prst="rect">
              <a:avLst/>
            </a:pr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62153" name="组合 262152">
            <a:extLst>
              <a:ext uri="{FF2B5EF4-FFF2-40B4-BE49-F238E27FC236}">
                <a16:creationId xmlns:a16="http://schemas.microsoft.com/office/drawing/2014/main" id="{6476A2D4-DA98-491E-B9AA-2C7464BFC6E7}"/>
              </a:ext>
            </a:extLst>
          </p:cNvPr>
          <p:cNvGrpSpPr>
            <a:grpSpLocks/>
          </p:cNvGrpSpPr>
          <p:nvPr/>
        </p:nvGrpSpPr>
        <p:grpSpPr bwMode="auto">
          <a:xfrm>
            <a:off x="412750" y="6477000"/>
            <a:ext cx="8686800" cy="228600"/>
            <a:chOff x="260" y="4080"/>
            <a:chExt cx="5472" cy="144"/>
          </a:xfrm>
        </p:grpSpPr>
        <p:sp>
          <p:nvSpPr>
            <p:cNvPr id="39947" name="矩形 262153">
              <a:extLst>
                <a:ext uri="{FF2B5EF4-FFF2-40B4-BE49-F238E27FC236}">
                  <a16:creationId xmlns:a16="http://schemas.microsoft.com/office/drawing/2014/main" id="{BDFDB87D-BF49-45DB-BD1E-DFACA2D706A7}"/>
                </a:ext>
              </a:extLst>
            </p:cNvPr>
            <p:cNvSpPr>
              <a:spLocks noChangeArrowheads="1"/>
            </p:cNvSpPr>
            <p:nvPr/>
          </p:nvSpPr>
          <p:spPr bwMode="auto">
            <a:xfrm rot="5400000" flipV="1">
              <a:off x="2972" y="1368"/>
              <a:ext cx="48" cy="5472"/>
            </a:xfrm>
            <a:prstGeom prst="rect">
              <a:avLst/>
            </a:prstGeom>
            <a:gradFill rotWithShape="0">
              <a:gsLst>
                <a:gs pos="0">
                  <a:schemeClr val="bg1"/>
                </a:gs>
                <a:gs pos="100000">
                  <a:schemeClr val="accent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9948" name="矩形 262154">
              <a:extLst>
                <a:ext uri="{FF2B5EF4-FFF2-40B4-BE49-F238E27FC236}">
                  <a16:creationId xmlns:a16="http://schemas.microsoft.com/office/drawing/2014/main" id="{8A886E60-5B24-4771-8B30-C6B417BC8A7F}"/>
                </a:ext>
              </a:extLst>
            </p:cNvPr>
            <p:cNvSpPr>
              <a:spLocks noChangeArrowheads="1"/>
            </p:cNvSpPr>
            <p:nvPr/>
          </p:nvSpPr>
          <p:spPr bwMode="auto">
            <a:xfrm rot="5400000" flipV="1">
              <a:off x="2913" y="1521"/>
              <a:ext cx="48" cy="5355"/>
            </a:xfrm>
            <a:prstGeom prst="rect">
              <a:avLst/>
            </a:prstGeom>
            <a:gradFill rotWithShape="0">
              <a:gsLst>
                <a:gs pos="0">
                  <a:schemeClr val="bg1"/>
                </a:gs>
                <a:gs pos="100000">
                  <a:schemeClr val="hlink"/>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62156" name="组合 262155">
            <a:extLst>
              <a:ext uri="{FF2B5EF4-FFF2-40B4-BE49-F238E27FC236}">
                <a16:creationId xmlns:a16="http://schemas.microsoft.com/office/drawing/2014/main" id="{F9D9B015-F5EE-4806-BCDA-8E273C028AED}"/>
              </a:ext>
            </a:extLst>
          </p:cNvPr>
          <p:cNvGrpSpPr>
            <a:grpSpLocks/>
          </p:cNvGrpSpPr>
          <p:nvPr/>
        </p:nvGrpSpPr>
        <p:grpSpPr bwMode="auto">
          <a:xfrm>
            <a:off x="76200" y="176213"/>
            <a:ext cx="8745538" cy="161925"/>
            <a:chOff x="48" y="111"/>
            <a:chExt cx="5509" cy="102"/>
          </a:xfrm>
        </p:grpSpPr>
        <p:sp>
          <p:nvSpPr>
            <p:cNvPr id="39945" name="矩形 262156">
              <a:extLst>
                <a:ext uri="{FF2B5EF4-FFF2-40B4-BE49-F238E27FC236}">
                  <a16:creationId xmlns:a16="http://schemas.microsoft.com/office/drawing/2014/main" id="{64F475B6-AB62-4D70-AC58-200F5B7FDC49}"/>
                </a:ext>
              </a:extLst>
            </p:cNvPr>
            <p:cNvSpPr>
              <a:spLocks noChangeArrowheads="1"/>
            </p:cNvSpPr>
            <p:nvPr/>
          </p:nvSpPr>
          <p:spPr bwMode="auto">
            <a:xfrm rot="5400000" flipV="1">
              <a:off x="2852" y="-2492"/>
              <a:ext cx="37" cy="5371"/>
            </a:xfrm>
            <a:prstGeom prst="rect">
              <a:avLst/>
            </a:prstGeom>
            <a:gradFill rotWithShape="0">
              <a:gsLst>
                <a:gs pos="0">
                  <a:schemeClr va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9946" name="矩形 262157">
              <a:extLst>
                <a:ext uri="{FF2B5EF4-FFF2-40B4-BE49-F238E27FC236}">
                  <a16:creationId xmlns:a16="http://schemas.microsoft.com/office/drawing/2014/main" id="{633D056D-E4F3-4578-AA3C-BA6174DEDDFD}"/>
                </a:ext>
              </a:extLst>
            </p:cNvPr>
            <p:cNvSpPr>
              <a:spLocks noChangeArrowheads="1"/>
            </p:cNvSpPr>
            <p:nvPr/>
          </p:nvSpPr>
          <p:spPr bwMode="auto">
            <a:xfrm rot="5400000" flipV="1">
              <a:off x="2783" y="-2625"/>
              <a:ext cx="38" cy="5509"/>
            </a:xfrm>
            <a:prstGeom prst="rect">
              <a:avLst/>
            </a:prstGeom>
            <a:gradFill rotWithShape="0">
              <a:gsLst>
                <a:gs pos="0">
                  <a:schemeClr val="accent1"/>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39943" name="标题 262158">
            <a:extLst>
              <a:ext uri="{FF2B5EF4-FFF2-40B4-BE49-F238E27FC236}">
                <a16:creationId xmlns:a16="http://schemas.microsoft.com/office/drawing/2014/main" id="{8EE98DCF-E01A-445F-98C6-D5CD55372E1F}"/>
              </a:ext>
            </a:extLst>
          </p:cNvPr>
          <p:cNvSpPr>
            <a:spLocks noGrp="1" noChangeArrowheads="1"/>
          </p:cNvSpPr>
          <p:nvPr>
            <p:ph type="title"/>
          </p:nvPr>
        </p:nvSpPr>
        <p:spPr>
          <a:xfrm>
            <a:off x="381000" y="336550"/>
            <a:ext cx="1095375" cy="428625"/>
          </a:xfrm>
          <a:ln>
            <a:solidFill>
              <a:schemeClr val="folHlink"/>
            </a:solidFill>
            <a:miter lim="800000"/>
            <a:headEnd/>
            <a:tailEnd/>
          </a:ln>
        </p:spPr>
        <p:txBody>
          <a:bodyPr/>
          <a:lstStyle/>
          <a:p>
            <a:pPr eaLnBrk="1" hangingPunct="1"/>
            <a:r>
              <a:rPr lang="zh-CN" altLang="en-US" sz="2400">
                <a:latin typeface="黑体" panose="02010609060101010101" pitchFamily="49" charset="-122"/>
              </a:rPr>
              <a:t>例</a:t>
            </a:r>
            <a:r>
              <a:rPr lang="en-US" altLang="zh-CN" sz="2400">
                <a:latin typeface="黑体" panose="02010609060101010101" pitchFamily="49" charset="-122"/>
              </a:rPr>
              <a:t>4.8</a:t>
            </a:r>
          </a:p>
        </p:txBody>
      </p:sp>
      <p:sp>
        <p:nvSpPr>
          <p:cNvPr id="262161" name="圆角矩形 262160" descr="花束">
            <a:extLst>
              <a:ext uri="{FF2B5EF4-FFF2-40B4-BE49-F238E27FC236}">
                <a16:creationId xmlns:a16="http://schemas.microsoft.com/office/drawing/2014/main" id="{573EE38F-FD97-4288-BA36-4DDDAB031FD3}"/>
              </a:ext>
            </a:extLst>
          </p:cNvPr>
          <p:cNvSpPr>
            <a:spLocks noChangeArrowheads="1"/>
          </p:cNvSpPr>
          <p:nvPr/>
        </p:nvSpPr>
        <p:spPr bwMode="auto">
          <a:xfrm>
            <a:off x="4983163" y="4508500"/>
            <a:ext cx="3581400" cy="533400"/>
          </a:xfrm>
          <a:prstGeom prst="roundRect">
            <a:avLst>
              <a:gd name="adj" fmla="val 16667"/>
            </a:avLst>
          </a:prstGeom>
          <a:blipFill dpi="0" rotWithShape="0">
            <a:blip r:embed="rId2"/>
            <a:srcRect/>
            <a:tile tx="0" ty="0" sx="100000" sy="100000" flip="none" algn="tl"/>
          </a:blipFill>
          <a:ln w="9525">
            <a:solidFill>
              <a:schemeClr val="folHlink"/>
            </a:solidFill>
            <a:round/>
            <a:headEnd/>
            <a:tailEnd/>
          </a:ln>
        </p:spPr>
        <p:txBody>
          <a:bodyPr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just" eaLnBrk="1" hangingPunct="1">
              <a:buFontTx/>
              <a:buBlip>
                <a:blip r:embed="rId3"/>
              </a:buBlip>
            </a:pPr>
            <a:r>
              <a:rPr lang="en-US" altLang="zh-CN" sz="2800" b="1">
                <a:solidFill>
                  <a:schemeClr val="accent2"/>
                </a:solidFill>
              </a:rPr>
              <a:t> </a:t>
            </a:r>
            <a:r>
              <a:rPr lang="zh-CN" altLang="en-US" sz="2800" b="1">
                <a:solidFill>
                  <a:schemeClr val="accent2"/>
                </a:solidFill>
              </a:rPr>
              <a:t>计数控制双重循环</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afterEffect">
                                  <p:stCondLst>
                                    <p:cond delay="0"/>
                                  </p:stCondLst>
                                  <p:childTnLst>
                                    <p:set>
                                      <p:cBhvr>
                                        <p:cTn id="6" dur="1" fill="hold">
                                          <p:stCondLst>
                                            <p:cond delay="0"/>
                                          </p:stCondLst>
                                        </p:cTn>
                                        <p:tgtEl>
                                          <p:spTgt spid="262147"/>
                                        </p:tgtEl>
                                        <p:attrNameLst>
                                          <p:attrName>style.visibility</p:attrName>
                                        </p:attrNameLst>
                                      </p:cBhvr>
                                      <p:to>
                                        <p:strVal val="visible"/>
                                      </p:to>
                                    </p:set>
                                    <p:anim calcmode="lin" valueType="num">
                                      <p:cBhvr additive="base">
                                        <p:cTn id="7" dur="500" fill="hold"/>
                                        <p:tgtEl>
                                          <p:spTgt spid="262147"/>
                                        </p:tgtEl>
                                        <p:attrNameLst>
                                          <p:attrName>ppt_x</p:attrName>
                                        </p:attrNameLst>
                                      </p:cBhvr>
                                      <p:tavLst>
                                        <p:tav tm="0">
                                          <p:val>
                                            <p:strVal val="#ppt_x"/>
                                          </p:val>
                                        </p:tav>
                                        <p:tav tm="100000">
                                          <p:val>
                                            <p:strVal val="#ppt_x"/>
                                          </p:val>
                                        </p:tav>
                                      </p:tavLst>
                                    </p:anim>
                                    <p:anim calcmode="lin" valueType="num">
                                      <p:cBhvr additive="base">
                                        <p:cTn id="8" dur="500" fill="hold"/>
                                        <p:tgtEl>
                                          <p:spTgt spid="262147"/>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262153"/>
                                        </p:tgtEl>
                                        <p:attrNameLst>
                                          <p:attrName>style.visibility</p:attrName>
                                        </p:attrNameLst>
                                      </p:cBhvr>
                                      <p:to>
                                        <p:strVal val="visible"/>
                                      </p:to>
                                    </p:set>
                                    <p:anim calcmode="lin" valueType="num">
                                      <p:cBhvr additive="base">
                                        <p:cTn id="12" dur="500" fill="hold"/>
                                        <p:tgtEl>
                                          <p:spTgt spid="262153"/>
                                        </p:tgtEl>
                                        <p:attrNameLst>
                                          <p:attrName>ppt_x</p:attrName>
                                        </p:attrNameLst>
                                      </p:cBhvr>
                                      <p:tavLst>
                                        <p:tav tm="0">
                                          <p:val>
                                            <p:strVal val="0-#ppt_w/2"/>
                                          </p:val>
                                        </p:tav>
                                        <p:tav tm="100000">
                                          <p:val>
                                            <p:strVal val="#ppt_x"/>
                                          </p:val>
                                        </p:tav>
                                      </p:tavLst>
                                    </p:anim>
                                    <p:anim calcmode="lin" valueType="num">
                                      <p:cBhvr additive="base">
                                        <p:cTn id="13" dur="500" fill="hold"/>
                                        <p:tgtEl>
                                          <p:spTgt spid="262153"/>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4" fill="hold" nodeType="afterEffect">
                                  <p:stCondLst>
                                    <p:cond delay="0"/>
                                  </p:stCondLst>
                                  <p:childTnLst>
                                    <p:set>
                                      <p:cBhvr>
                                        <p:cTn id="16" dur="1" fill="hold">
                                          <p:stCondLst>
                                            <p:cond delay="0"/>
                                          </p:stCondLst>
                                        </p:cTn>
                                        <p:tgtEl>
                                          <p:spTgt spid="262150"/>
                                        </p:tgtEl>
                                        <p:attrNameLst>
                                          <p:attrName>style.visibility</p:attrName>
                                        </p:attrNameLst>
                                      </p:cBhvr>
                                      <p:to>
                                        <p:strVal val="visible"/>
                                      </p:to>
                                    </p:set>
                                    <p:anim calcmode="lin" valueType="num">
                                      <p:cBhvr additive="base">
                                        <p:cTn id="17" dur="500" fill="hold"/>
                                        <p:tgtEl>
                                          <p:spTgt spid="262150"/>
                                        </p:tgtEl>
                                        <p:attrNameLst>
                                          <p:attrName>ppt_x</p:attrName>
                                        </p:attrNameLst>
                                      </p:cBhvr>
                                      <p:tavLst>
                                        <p:tav tm="0">
                                          <p:val>
                                            <p:strVal val="#ppt_x"/>
                                          </p:val>
                                        </p:tav>
                                        <p:tav tm="100000">
                                          <p:val>
                                            <p:strVal val="#ppt_x"/>
                                          </p:val>
                                        </p:tav>
                                      </p:tavLst>
                                    </p:anim>
                                    <p:anim calcmode="lin" valueType="num">
                                      <p:cBhvr additive="base">
                                        <p:cTn id="18" dur="500" fill="hold"/>
                                        <p:tgtEl>
                                          <p:spTgt spid="262150"/>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2" fill="hold" nodeType="afterEffect">
                                  <p:stCondLst>
                                    <p:cond delay="0"/>
                                  </p:stCondLst>
                                  <p:childTnLst>
                                    <p:set>
                                      <p:cBhvr>
                                        <p:cTn id="21" dur="1" fill="hold">
                                          <p:stCondLst>
                                            <p:cond delay="0"/>
                                          </p:stCondLst>
                                        </p:cTn>
                                        <p:tgtEl>
                                          <p:spTgt spid="262156"/>
                                        </p:tgtEl>
                                        <p:attrNameLst>
                                          <p:attrName>style.visibility</p:attrName>
                                        </p:attrNameLst>
                                      </p:cBhvr>
                                      <p:to>
                                        <p:strVal val="visible"/>
                                      </p:to>
                                    </p:set>
                                    <p:anim calcmode="lin" valueType="num">
                                      <p:cBhvr additive="base">
                                        <p:cTn id="22" dur="500" fill="hold"/>
                                        <p:tgtEl>
                                          <p:spTgt spid="262156"/>
                                        </p:tgtEl>
                                        <p:attrNameLst>
                                          <p:attrName>ppt_x</p:attrName>
                                        </p:attrNameLst>
                                      </p:cBhvr>
                                      <p:tavLst>
                                        <p:tav tm="0">
                                          <p:val>
                                            <p:strVal val="1+#ppt_w/2"/>
                                          </p:val>
                                        </p:tav>
                                        <p:tav tm="100000">
                                          <p:val>
                                            <p:strVal val="#ppt_x"/>
                                          </p:val>
                                        </p:tav>
                                      </p:tavLst>
                                    </p:anim>
                                    <p:anim calcmode="lin" valueType="num">
                                      <p:cBhvr additive="base">
                                        <p:cTn id="23" dur="500" fill="hold"/>
                                        <p:tgtEl>
                                          <p:spTgt spid="262156"/>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7" presetClass="entr" presetSubtype="8" fill="hold" grpId="0" nodeType="clickEffect">
                                  <p:stCondLst>
                                    <p:cond delay="0"/>
                                  </p:stCondLst>
                                  <p:iterate type="wd">
                                    <p:tmPct val="100000"/>
                                  </p:iterate>
                                  <p:childTnLst>
                                    <p:set>
                                      <p:cBhvr>
                                        <p:cTn id="27" dur="1" fill="hold">
                                          <p:stCondLst>
                                            <p:cond delay="0"/>
                                          </p:stCondLst>
                                        </p:cTn>
                                        <p:tgtEl>
                                          <p:spTgt spid="262161"/>
                                        </p:tgtEl>
                                        <p:attrNameLst>
                                          <p:attrName>style.visibility</p:attrName>
                                        </p:attrNameLst>
                                      </p:cBhvr>
                                      <p:to>
                                        <p:strVal val="visible"/>
                                      </p:to>
                                    </p:set>
                                    <p:anim calcmode="lin" valueType="num">
                                      <p:cBhvr>
                                        <p:cTn id="28" dur="300" fill="hold"/>
                                        <p:tgtEl>
                                          <p:spTgt spid="262161"/>
                                        </p:tgtEl>
                                        <p:attrNameLst>
                                          <p:attrName>ppt_x</p:attrName>
                                        </p:attrNameLst>
                                      </p:cBhvr>
                                      <p:tavLst>
                                        <p:tav tm="0">
                                          <p:val>
                                            <p:strVal val="#ppt_x-#ppt_w/2"/>
                                          </p:val>
                                        </p:tav>
                                        <p:tav tm="100000">
                                          <p:val>
                                            <p:strVal val="#ppt_x"/>
                                          </p:val>
                                        </p:tav>
                                      </p:tavLst>
                                    </p:anim>
                                    <p:anim calcmode="lin" valueType="num">
                                      <p:cBhvr>
                                        <p:cTn id="29" dur="300" fill="hold"/>
                                        <p:tgtEl>
                                          <p:spTgt spid="262161"/>
                                        </p:tgtEl>
                                        <p:attrNameLst>
                                          <p:attrName>ppt_y</p:attrName>
                                        </p:attrNameLst>
                                      </p:cBhvr>
                                      <p:tavLst>
                                        <p:tav tm="0">
                                          <p:val>
                                            <p:strVal val="#ppt_y"/>
                                          </p:val>
                                        </p:tav>
                                        <p:tav tm="100000">
                                          <p:val>
                                            <p:strVal val="#ppt_y"/>
                                          </p:val>
                                        </p:tav>
                                      </p:tavLst>
                                    </p:anim>
                                    <p:anim calcmode="lin" valueType="num">
                                      <p:cBhvr>
                                        <p:cTn id="30" dur="300" fill="hold"/>
                                        <p:tgtEl>
                                          <p:spTgt spid="262161"/>
                                        </p:tgtEl>
                                        <p:attrNameLst>
                                          <p:attrName>ppt_w</p:attrName>
                                        </p:attrNameLst>
                                      </p:cBhvr>
                                      <p:tavLst>
                                        <p:tav tm="0">
                                          <p:val>
                                            <p:fltVal val="0"/>
                                          </p:val>
                                        </p:tav>
                                        <p:tav tm="100000">
                                          <p:val>
                                            <p:strVal val="#ppt_w"/>
                                          </p:val>
                                        </p:tav>
                                      </p:tavLst>
                                    </p:anim>
                                    <p:anim calcmode="lin" valueType="num">
                                      <p:cBhvr>
                                        <p:cTn id="31" dur="300" fill="hold"/>
                                        <p:tgtEl>
                                          <p:spTgt spid="26216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61" grpId="0" animBg="1"/>
    </p:bld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文本占位符 263169">
            <a:extLst>
              <a:ext uri="{FF2B5EF4-FFF2-40B4-BE49-F238E27FC236}">
                <a16:creationId xmlns:a16="http://schemas.microsoft.com/office/drawing/2014/main" id="{31937783-9BEA-42DA-8551-F23C3264B587}"/>
              </a:ext>
            </a:extLst>
          </p:cNvPr>
          <p:cNvSpPr>
            <a:spLocks noGrp="1" noChangeArrowheads="1"/>
          </p:cNvSpPr>
          <p:nvPr>
            <p:ph type="body" idx="1"/>
          </p:nvPr>
        </p:nvSpPr>
        <p:spPr>
          <a:xfrm>
            <a:off x="533400" y="1143000"/>
            <a:ext cx="8153400" cy="5181600"/>
          </a:xfrm>
        </p:spPr>
        <p:txBody>
          <a:bodyPr/>
          <a:lstStyle/>
          <a:p>
            <a:pPr marL="0" indent="0" eaLnBrk="1" hangingPunct="1">
              <a:lnSpc>
                <a:spcPct val="80000"/>
              </a:lnSpc>
              <a:buFont typeface="Wingdings" panose="05000000000000000000" pitchFamily="2" charset="2"/>
              <a:buNone/>
              <a:tabLst>
                <a:tab pos="1520825" algn="l"/>
                <a:tab pos="3425825" algn="l"/>
              </a:tabLst>
            </a:pPr>
            <a:r>
              <a:rPr lang="en-US" altLang="zh-CN" sz="2800">
                <a:latin typeface="宋体" panose="02010600030101010101" pitchFamily="2" charset="-122"/>
              </a:rPr>
              <a:t>;</a:t>
            </a:r>
            <a:r>
              <a:rPr lang="zh-CN" altLang="en-US" sz="2800">
                <a:latin typeface="宋体" panose="02010600030101010101" pitchFamily="2" charset="-122"/>
              </a:rPr>
              <a:t>现有一个以</a:t>
            </a:r>
            <a:r>
              <a:rPr lang="en-US" altLang="zh-CN" sz="2800">
                <a:latin typeface="宋体" panose="02010600030101010101" pitchFamily="2" charset="-122"/>
              </a:rPr>
              <a:t>$</a:t>
            </a:r>
            <a:r>
              <a:rPr lang="zh-CN" altLang="en-US" sz="2800">
                <a:latin typeface="宋体" panose="02010600030101010101" pitchFamily="2" charset="-122"/>
              </a:rPr>
              <a:t>结尾的字符串，要求剔除其中的空格</a:t>
            </a:r>
          </a:p>
          <a:p>
            <a:pPr marL="0" indent="0" eaLnBrk="1" hangingPunct="1">
              <a:lnSpc>
                <a:spcPct val="80000"/>
              </a:lnSpc>
              <a:buFont typeface="Wingdings" panose="05000000000000000000" pitchFamily="2" charset="2"/>
              <a:buNone/>
              <a:tabLst>
                <a:tab pos="1520825" algn="l"/>
                <a:tab pos="3425825" algn="l"/>
              </a:tabLst>
            </a:pPr>
            <a:r>
              <a:rPr lang="zh-CN" altLang="en-US" sz="2800">
                <a:latin typeface="宋体" panose="02010600030101010101" pitchFamily="2" charset="-122"/>
              </a:rPr>
              <a:t>	</a:t>
            </a:r>
            <a:r>
              <a:rPr lang="en-US" altLang="zh-CN" sz="2800">
                <a:solidFill>
                  <a:schemeClr val="accent2"/>
                </a:solidFill>
                <a:latin typeface="宋体" panose="02010600030101010101" pitchFamily="2" charset="-122"/>
              </a:rPr>
              <a:t>.data</a:t>
            </a:r>
          </a:p>
          <a:p>
            <a:pPr marL="0" indent="0" eaLnBrk="1" hangingPunct="1">
              <a:lnSpc>
                <a:spcPct val="80000"/>
              </a:lnSpc>
              <a:buFont typeface="Wingdings" panose="05000000000000000000" pitchFamily="2" charset="2"/>
              <a:buNone/>
              <a:tabLst>
                <a:tab pos="1520825" algn="l"/>
                <a:tab pos="3425825" algn="l"/>
              </a:tabLst>
            </a:pPr>
            <a:r>
              <a:rPr lang="en-US" altLang="zh-CN" sz="2800">
                <a:solidFill>
                  <a:schemeClr val="accent2"/>
                </a:solidFill>
                <a:latin typeface="宋体" panose="02010600030101010101" pitchFamily="2" charset="-122"/>
              </a:rPr>
              <a:t>string	db </a:t>
            </a:r>
            <a:r>
              <a:rPr lang="en-US" altLang="zh-CN" sz="2800">
                <a:solidFill>
                  <a:schemeClr val="accent2"/>
                </a:solidFill>
                <a:latin typeface="Courier New" panose="02070309020205020404" pitchFamily="49" charset="0"/>
              </a:rPr>
              <a:t>’</a:t>
            </a:r>
            <a:r>
              <a:rPr lang="en-US" altLang="zh-CN" sz="2800">
                <a:solidFill>
                  <a:schemeClr val="accent2"/>
                </a:solidFill>
                <a:latin typeface="宋体" panose="02010600030101010101" pitchFamily="2" charset="-122"/>
              </a:rPr>
              <a:t>Let us have a try !</a:t>
            </a:r>
            <a:r>
              <a:rPr lang="en-US" altLang="zh-CN" sz="2800">
                <a:solidFill>
                  <a:schemeClr val="accent2"/>
                </a:solidFill>
                <a:latin typeface="Courier New" panose="02070309020205020404" pitchFamily="49" charset="0"/>
              </a:rPr>
              <a:t>’</a:t>
            </a:r>
            <a:r>
              <a:rPr lang="en-US" altLang="zh-CN" sz="2800">
                <a:solidFill>
                  <a:schemeClr val="accent2"/>
                </a:solidFill>
                <a:latin typeface="宋体" panose="02010600030101010101" pitchFamily="2" charset="-122"/>
              </a:rPr>
              <a:t>,</a:t>
            </a:r>
            <a:r>
              <a:rPr lang="en-US" altLang="zh-CN" sz="2800">
                <a:solidFill>
                  <a:schemeClr val="accent2"/>
                </a:solidFill>
                <a:latin typeface="Courier New" panose="02070309020205020404" pitchFamily="49" charset="0"/>
              </a:rPr>
              <a:t>’</a:t>
            </a:r>
            <a:r>
              <a:rPr lang="en-US" altLang="zh-CN" sz="2800">
                <a:solidFill>
                  <a:schemeClr val="accent2"/>
                </a:solidFill>
                <a:latin typeface="宋体" panose="02010600030101010101" pitchFamily="2" charset="-122"/>
              </a:rPr>
              <a:t>$</a:t>
            </a:r>
            <a:r>
              <a:rPr lang="en-US" altLang="zh-CN" sz="2800">
                <a:solidFill>
                  <a:schemeClr val="accent2"/>
                </a:solidFill>
                <a:latin typeface="Courier New" panose="02070309020205020404" pitchFamily="49" charset="0"/>
              </a:rPr>
              <a:t>’</a:t>
            </a:r>
            <a:endParaRPr lang="en-US" altLang="zh-CN" sz="2800">
              <a:solidFill>
                <a:schemeClr val="accent2"/>
              </a:solidFill>
              <a:latin typeface="宋体" panose="02010600030101010101" pitchFamily="2" charset="-122"/>
            </a:endParaRPr>
          </a:p>
          <a:p>
            <a:pPr marL="0" indent="0" eaLnBrk="1" hangingPunct="1">
              <a:lnSpc>
                <a:spcPct val="80000"/>
              </a:lnSpc>
              <a:buFont typeface="Wingdings" panose="05000000000000000000" pitchFamily="2" charset="2"/>
              <a:buNone/>
              <a:tabLst>
                <a:tab pos="1520825" algn="l"/>
                <a:tab pos="3425825" algn="l"/>
              </a:tabLst>
            </a:pPr>
            <a:r>
              <a:rPr lang="en-US" altLang="zh-CN" sz="2800">
                <a:solidFill>
                  <a:schemeClr val="accent2"/>
                </a:solidFill>
                <a:latin typeface="宋体" panose="02010600030101010101" pitchFamily="2" charset="-122"/>
              </a:rPr>
              <a:t>	.code</a:t>
            </a:r>
          </a:p>
          <a:p>
            <a:pPr marL="0" indent="0" eaLnBrk="1" hangingPunct="1">
              <a:lnSpc>
                <a:spcPct val="80000"/>
              </a:lnSpc>
              <a:buFont typeface="Wingdings" panose="05000000000000000000" pitchFamily="2" charset="2"/>
              <a:buNone/>
              <a:tabLst>
                <a:tab pos="1520825" algn="l"/>
                <a:tab pos="3425825" algn="l"/>
              </a:tabLst>
            </a:pPr>
            <a:r>
              <a:rPr lang="en-US" altLang="zh-CN" sz="2800">
                <a:solidFill>
                  <a:schemeClr val="accent2"/>
                </a:solidFill>
                <a:latin typeface="宋体" panose="02010600030101010101" pitchFamily="2" charset="-122"/>
              </a:rPr>
              <a:t>	.startup</a:t>
            </a:r>
          </a:p>
          <a:p>
            <a:pPr marL="0" indent="0" eaLnBrk="1" hangingPunct="1">
              <a:lnSpc>
                <a:spcPct val="80000"/>
              </a:lnSpc>
              <a:buFont typeface="Wingdings" panose="05000000000000000000" pitchFamily="2" charset="2"/>
              <a:buNone/>
              <a:tabLst>
                <a:tab pos="1520825" algn="l"/>
                <a:tab pos="3425825" algn="l"/>
              </a:tabLst>
            </a:pPr>
            <a:r>
              <a:rPr lang="en-US" altLang="zh-CN" sz="2800">
                <a:solidFill>
                  <a:schemeClr val="accent2"/>
                </a:solidFill>
                <a:latin typeface="宋体" panose="02010600030101010101" pitchFamily="2" charset="-122"/>
              </a:rPr>
              <a:t>	mov si,offset string</a:t>
            </a:r>
          </a:p>
          <a:p>
            <a:pPr marL="0" indent="0" eaLnBrk="1" hangingPunct="1">
              <a:lnSpc>
                <a:spcPct val="80000"/>
              </a:lnSpc>
              <a:buFont typeface="Wingdings" panose="05000000000000000000" pitchFamily="2" charset="2"/>
              <a:buNone/>
              <a:tabLst>
                <a:tab pos="1520825" algn="l"/>
                <a:tab pos="3425825" algn="l"/>
              </a:tabLst>
            </a:pPr>
            <a:r>
              <a:rPr lang="en-US" altLang="zh-CN" sz="2800">
                <a:solidFill>
                  <a:schemeClr val="tx2"/>
                </a:solidFill>
                <a:latin typeface="宋体" panose="02010600030101010101" pitchFamily="2" charset="-122"/>
              </a:rPr>
              <a:t>outlp:	cmp byte ptr [di],</a:t>
            </a:r>
            <a:r>
              <a:rPr lang="en-US" altLang="zh-CN" sz="2800">
                <a:solidFill>
                  <a:schemeClr val="tx2"/>
                </a:solidFill>
                <a:latin typeface="Courier New" panose="02070309020205020404" pitchFamily="49" charset="0"/>
              </a:rPr>
              <a:t>’</a:t>
            </a:r>
            <a:r>
              <a:rPr lang="en-US" altLang="zh-CN" sz="2800">
                <a:solidFill>
                  <a:schemeClr val="tx2"/>
                </a:solidFill>
                <a:latin typeface="宋体" panose="02010600030101010101" pitchFamily="2" charset="-122"/>
              </a:rPr>
              <a:t>$</a:t>
            </a:r>
            <a:r>
              <a:rPr lang="en-US" altLang="zh-CN" sz="2800">
                <a:solidFill>
                  <a:schemeClr val="tx2"/>
                </a:solidFill>
                <a:latin typeface="Courier New" panose="02070309020205020404" pitchFamily="49" charset="0"/>
              </a:rPr>
              <a:t>’</a:t>
            </a:r>
            <a:endParaRPr lang="en-US" altLang="zh-CN" sz="2800">
              <a:solidFill>
                <a:schemeClr val="tx2"/>
              </a:solidFill>
              <a:latin typeface="宋体" panose="02010600030101010101" pitchFamily="2" charset="-122"/>
            </a:endParaRPr>
          </a:p>
          <a:p>
            <a:pPr marL="0" indent="0" eaLnBrk="1" hangingPunct="1">
              <a:lnSpc>
                <a:spcPct val="80000"/>
              </a:lnSpc>
              <a:buFont typeface="Wingdings" panose="05000000000000000000" pitchFamily="2" charset="2"/>
              <a:buNone/>
              <a:tabLst>
                <a:tab pos="1520825" algn="l"/>
                <a:tab pos="3425825" algn="l"/>
              </a:tabLst>
            </a:pPr>
            <a:r>
              <a:rPr lang="en-US" altLang="zh-CN" sz="2800">
                <a:solidFill>
                  <a:schemeClr val="accent2"/>
                </a:solidFill>
                <a:latin typeface="宋体" panose="02010600030101010101" pitchFamily="2" charset="-122"/>
              </a:rPr>
              <a:t>	</a:t>
            </a:r>
            <a:r>
              <a:rPr lang="en-US" altLang="zh-CN" sz="2800">
                <a:solidFill>
                  <a:srgbClr val="663300"/>
                </a:solidFill>
                <a:latin typeface="宋体" panose="02010600030101010101" pitchFamily="2" charset="-122"/>
              </a:rPr>
              <a:t>;</a:t>
            </a:r>
            <a:r>
              <a:rPr lang="zh-CN" altLang="en-US" sz="2800">
                <a:solidFill>
                  <a:srgbClr val="663300"/>
                </a:solidFill>
                <a:latin typeface="宋体" panose="02010600030101010101" pitchFamily="2" charset="-122"/>
              </a:rPr>
              <a:t>外循环，先判断后循环</a:t>
            </a:r>
          </a:p>
          <a:p>
            <a:pPr marL="0" indent="0" eaLnBrk="1" hangingPunct="1">
              <a:lnSpc>
                <a:spcPct val="80000"/>
              </a:lnSpc>
              <a:buFont typeface="Wingdings" panose="05000000000000000000" pitchFamily="2" charset="2"/>
              <a:buNone/>
              <a:tabLst>
                <a:tab pos="1520825" algn="l"/>
                <a:tab pos="3425825" algn="l"/>
              </a:tabLst>
            </a:pPr>
            <a:r>
              <a:rPr lang="zh-CN" altLang="en-US" sz="2800">
                <a:solidFill>
                  <a:schemeClr val="accent2"/>
                </a:solidFill>
                <a:latin typeface="宋体" panose="02010600030101010101" pitchFamily="2" charset="-122"/>
              </a:rPr>
              <a:t>	</a:t>
            </a:r>
            <a:r>
              <a:rPr lang="en-US" altLang="zh-CN" sz="2800">
                <a:solidFill>
                  <a:schemeClr val="accent2"/>
                </a:solidFill>
                <a:latin typeface="宋体" panose="02010600030101010101" pitchFamily="2" charset="-122"/>
              </a:rPr>
              <a:t>jz done	</a:t>
            </a:r>
            <a:r>
              <a:rPr lang="en-US" altLang="zh-CN" sz="2800">
                <a:latin typeface="宋体" panose="02010600030101010101" pitchFamily="2" charset="-122"/>
              </a:rPr>
              <a:t>;</a:t>
            </a:r>
            <a:r>
              <a:rPr lang="zh-CN" altLang="en-US" sz="2800">
                <a:latin typeface="宋体" panose="02010600030101010101" pitchFamily="2" charset="-122"/>
              </a:rPr>
              <a:t>为</a:t>
            </a:r>
            <a:r>
              <a:rPr lang="en-US" altLang="zh-CN" sz="2800">
                <a:latin typeface="宋体" panose="02010600030101010101" pitchFamily="2" charset="-122"/>
              </a:rPr>
              <a:t>$</a:t>
            </a:r>
            <a:r>
              <a:rPr lang="zh-CN" altLang="en-US" sz="2800">
                <a:latin typeface="宋体" panose="02010600030101010101" pitchFamily="2" charset="-122"/>
              </a:rPr>
              <a:t>结束</a:t>
            </a:r>
          </a:p>
          <a:p>
            <a:pPr marL="0" indent="0" eaLnBrk="1" hangingPunct="1">
              <a:lnSpc>
                <a:spcPct val="80000"/>
              </a:lnSpc>
              <a:buFont typeface="Wingdings" panose="05000000000000000000" pitchFamily="2" charset="2"/>
              <a:buNone/>
              <a:tabLst>
                <a:tab pos="1520825" algn="l"/>
                <a:tab pos="3425825" algn="l"/>
              </a:tabLst>
            </a:pPr>
            <a:r>
              <a:rPr lang="zh-CN" altLang="en-US" sz="2800">
                <a:solidFill>
                  <a:schemeClr val="accent2"/>
                </a:solidFill>
                <a:latin typeface="宋体" panose="02010600030101010101" pitchFamily="2" charset="-122"/>
              </a:rPr>
              <a:t>	</a:t>
            </a:r>
            <a:r>
              <a:rPr lang="en-US" altLang="zh-CN" sz="2800">
                <a:solidFill>
                  <a:schemeClr val="accent2"/>
                </a:solidFill>
                <a:latin typeface="宋体" panose="02010600030101010101" pitchFamily="2" charset="-122"/>
              </a:rPr>
              <a:t>cmp byte ptr [si],</a:t>
            </a:r>
            <a:r>
              <a:rPr lang="en-US" altLang="zh-CN" sz="2800">
                <a:solidFill>
                  <a:schemeClr val="accent2"/>
                </a:solidFill>
                <a:latin typeface="Courier New" panose="02070309020205020404" pitchFamily="49" charset="0"/>
              </a:rPr>
              <a:t>’</a:t>
            </a:r>
            <a:r>
              <a:rPr lang="en-US" altLang="zh-CN" sz="2800">
                <a:solidFill>
                  <a:schemeClr val="accent2"/>
                </a:solidFill>
                <a:latin typeface="宋体" panose="02010600030101010101" pitchFamily="2" charset="-122"/>
              </a:rPr>
              <a:t> </a:t>
            </a:r>
            <a:r>
              <a:rPr lang="en-US" altLang="zh-CN" sz="2800">
                <a:solidFill>
                  <a:schemeClr val="accent2"/>
                </a:solidFill>
                <a:latin typeface="Courier New" panose="02070309020205020404" pitchFamily="49" charset="0"/>
              </a:rPr>
              <a:t>’</a:t>
            </a:r>
            <a:endParaRPr lang="en-US" altLang="zh-CN" sz="2800">
              <a:solidFill>
                <a:schemeClr val="accent2"/>
              </a:solidFill>
              <a:latin typeface="宋体" panose="02010600030101010101" pitchFamily="2" charset="-122"/>
            </a:endParaRPr>
          </a:p>
          <a:p>
            <a:pPr marL="0" indent="0" eaLnBrk="1" hangingPunct="1">
              <a:lnSpc>
                <a:spcPct val="80000"/>
              </a:lnSpc>
              <a:buFont typeface="Wingdings" panose="05000000000000000000" pitchFamily="2" charset="2"/>
              <a:buNone/>
              <a:tabLst>
                <a:tab pos="1520825" algn="l"/>
                <a:tab pos="3425825" algn="l"/>
              </a:tabLst>
            </a:pPr>
            <a:r>
              <a:rPr lang="en-US" altLang="zh-CN" sz="2800">
                <a:solidFill>
                  <a:schemeClr val="accent2"/>
                </a:solidFill>
                <a:latin typeface="宋体" panose="02010600030101010101" pitchFamily="2" charset="-122"/>
              </a:rPr>
              <a:t>	</a:t>
            </a:r>
            <a:r>
              <a:rPr lang="en-US" altLang="zh-CN" sz="2800">
                <a:latin typeface="宋体" panose="02010600030101010101" pitchFamily="2" charset="-122"/>
              </a:rPr>
              <a:t>;</a:t>
            </a:r>
            <a:r>
              <a:rPr lang="zh-CN" altLang="en-US" sz="2800">
                <a:latin typeface="宋体" panose="02010600030101010101" pitchFamily="2" charset="-122"/>
              </a:rPr>
              <a:t>检测是否是空格</a:t>
            </a:r>
          </a:p>
          <a:p>
            <a:pPr marL="0" indent="0" eaLnBrk="1" hangingPunct="1">
              <a:lnSpc>
                <a:spcPct val="80000"/>
              </a:lnSpc>
              <a:buFont typeface="Wingdings" panose="05000000000000000000" pitchFamily="2" charset="2"/>
              <a:buNone/>
              <a:tabLst>
                <a:tab pos="1520825" algn="l"/>
                <a:tab pos="3425825" algn="l"/>
              </a:tabLst>
            </a:pPr>
            <a:r>
              <a:rPr lang="zh-CN" altLang="en-US" sz="2800">
                <a:solidFill>
                  <a:schemeClr val="accent2"/>
                </a:solidFill>
                <a:latin typeface="宋体" panose="02010600030101010101" pitchFamily="2" charset="-122"/>
              </a:rPr>
              <a:t>	</a:t>
            </a:r>
            <a:r>
              <a:rPr lang="en-US" altLang="zh-CN" sz="2800">
                <a:solidFill>
                  <a:schemeClr val="accent2"/>
                </a:solidFill>
                <a:latin typeface="宋体" panose="02010600030101010101" pitchFamily="2" charset="-122"/>
              </a:rPr>
              <a:t>jnz next	</a:t>
            </a:r>
            <a:r>
              <a:rPr lang="en-US" altLang="zh-CN" sz="2800">
                <a:latin typeface="宋体" panose="02010600030101010101" pitchFamily="2" charset="-122"/>
              </a:rPr>
              <a:t>;</a:t>
            </a:r>
            <a:r>
              <a:rPr lang="zh-CN" altLang="en-US" sz="2800">
                <a:latin typeface="宋体" panose="02010600030101010101" pitchFamily="2" charset="-122"/>
              </a:rPr>
              <a:t>不是空格继续循环</a:t>
            </a:r>
          </a:p>
        </p:txBody>
      </p:sp>
      <p:grpSp>
        <p:nvGrpSpPr>
          <p:cNvPr id="263171" name="组合 263170">
            <a:extLst>
              <a:ext uri="{FF2B5EF4-FFF2-40B4-BE49-F238E27FC236}">
                <a16:creationId xmlns:a16="http://schemas.microsoft.com/office/drawing/2014/main" id="{411B97CF-7275-4963-89E1-2999177E2879}"/>
              </a:ext>
            </a:extLst>
          </p:cNvPr>
          <p:cNvGrpSpPr>
            <a:grpSpLocks/>
          </p:cNvGrpSpPr>
          <p:nvPr/>
        </p:nvGrpSpPr>
        <p:grpSpPr bwMode="auto">
          <a:xfrm>
            <a:off x="177800" y="230188"/>
            <a:ext cx="203200" cy="6503987"/>
            <a:chOff x="112" y="145"/>
            <a:chExt cx="128" cy="4097"/>
          </a:xfrm>
        </p:grpSpPr>
        <p:sp>
          <p:nvSpPr>
            <p:cNvPr id="40975" name="矩形 263171">
              <a:extLst>
                <a:ext uri="{FF2B5EF4-FFF2-40B4-BE49-F238E27FC236}">
                  <a16:creationId xmlns:a16="http://schemas.microsoft.com/office/drawing/2014/main" id="{A67A2D7B-835F-4AA9-90FE-D5A7D6252BF3}"/>
                </a:ext>
              </a:extLst>
            </p:cNvPr>
            <p:cNvSpPr>
              <a:spLocks noChangeArrowheads="1"/>
            </p:cNvSpPr>
            <p:nvPr/>
          </p:nvSpPr>
          <p:spPr bwMode="auto">
            <a:xfrm flipH="1">
              <a:off x="192" y="162"/>
              <a:ext cx="48" cy="4080"/>
            </a:xfrm>
            <a:prstGeom prst="rect">
              <a:avLst/>
            </a:prstGeom>
            <a:gradFill rotWithShape="0">
              <a:gsLst>
                <a:gs pos="0">
                  <a:schemeClr val="bg1"/>
                </a:gs>
                <a:gs pos="100000">
                  <a:schemeClr val="fo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0976" name="矩形 263172">
              <a:extLst>
                <a:ext uri="{FF2B5EF4-FFF2-40B4-BE49-F238E27FC236}">
                  <a16:creationId xmlns:a16="http://schemas.microsoft.com/office/drawing/2014/main" id="{CE2F15B7-F367-45B1-AA89-380AD339060F}"/>
                </a:ext>
              </a:extLst>
            </p:cNvPr>
            <p:cNvSpPr>
              <a:spLocks noChangeArrowheads="1"/>
            </p:cNvSpPr>
            <p:nvPr/>
          </p:nvSpPr>
          <p:spPr bwMode="auto">
            <a:xfrm>
              <a:off x="112" y="145"/>
              <a:ext cx="48" cy="3941"/>
            </a:xfrm>
            <a:prstGeom prst="rect">
              <a:avLst/>
            </a:prstGeom>
            <a:gradFill rotWithShape="0">
              <a:gsLst>
                <a:gs pos="0">
                  <a:schemeClr val="bg1"/>
                </a:gs>
                <a:gs pos="100000">
                  <a:schemeClr va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latin typeface="Times New Roman" panose="02020603050405020304" pitchFamily="18" charset="0"/>
              </a:endParaRPr>
            </a:p>
          </p:txBody>
        </p:sp>
      </p:grpSp>
      <p:grpSp>
        <p:nvGrpSpPr>
          <p:cNvPr id="263174" name="组合 263173">
            <a:extLst>
              <a:ext uri="{FF2B5EF4-FFF2-40B4-BE49-F238E27FC236}">
                <a16:creationId xmlns:a16="http://schemas.microsoft.com/office/drawing/2014/main" id="{EF8526CC-BEC3-4D98-8522-20A142FE2B4E}"/>
              </a:ext>
            </a:extLst>
          </p:cNvPr>
          <p:cNvGrpSpPr>
            <a:grpSpLocks/>
          </p:cNvGrpSpPr>
          <p:nvPr/>
        </p:nvGrpSpPr>
        <p:grpSpPr bwMode="auto">
          <a:xfrm>
            <a:off x="8793163" y="220663"/>
            <a:ext cx="198437" cy="6408737"/>
            <a:chOff x="5539" y="139"/>
            <a:chExt cx="125" cy="4037"/>
          </a:xfrm>
        </p:grpSpPr>
        <p:sp>
          <p:nvSpPr>
            <p:cNvPr id="40973" name="矩形 263174">
              <a:extLst>
                <a:ext uri="{FF2B5EF4-FFF2-40B4-BE49-F238E27FC236}">
                  <a16:creationId xmlns:a16="http://schemas.microsoft.com/office/drawing/2014/main" id="{FE8F46CC-C25E-433F-A9B1-3C72FE8468A1}"/>
                </a:ext>
              </a:extLst>
            </p:cNvPr>
            <p:cNvSpPr>
              <a:spLocks noChangeArrowheads="1"/>
            </p:cNvSpPr>
            <p:nvPr/>
          </p:nvSpPr>
          <p:spPr bwMode="auto">
            <a:xfrm rot="10800000" flipH="1" flipV="1">
              <a:off x="5621" y="139"/>
              <a:ext cx="43" cy="3989"/>
            </a:xfrm>
            <a:prstGeom prst="rect">
              <a:avLst/>
            </a:pr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0974" name="矩形 263175">
              <a:extLst>
                <a:ext uri="{FF2B5EF4-FFF2-40B4-BE49-F238E27FC236}">
                  <a16:creationId xmlns:a16="http://schemas.microsoft.com/office/drawing/2014/main" id="{0AC175EC-B972-41D7-95DF-DCF665A4461F}"/>
                </a:ext>
              </a:extLst>
            </p:cNvPr>
            <p:cNvSpPr>
              <a:spLocks noChangeArrowheads="1"/>
            </p:cNvSpPr>
            <p:nvPr/>
          </p:nvSpPr>
          <p:spPr bwMode="auto">
            <a:xfrm rot="10800000" flipV="1">
              <a:off x="5539" y="240"/>
              <a:ext cx="49" cy="3936"/>
            </a:xfrm>
            <a:prstGeom prst="rect">
              <a:avLst/>
            </a:pr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63177" name="组合 263176">
            <a:extLst>
              <a:ext uri="{FF2B5EF4-FFF2-40B4-BE49-F238E27FC236}">
                <a16:creationId xmlns:a16="http://schemas.microsoft.com/office/drawing/2014/main" id="{9493A606-FFDF-49D7-9F98-76AB6BB2AE12}"/>
              </a:ext>
            </a:extLst>
          </p:cNvPr>
          <p:cNvGrpSpPr>
            <a:grpSpLocks/>
          </p:cNvGrpSpPr>
          <p:nvPr/>
        </p:nvGrpSpPr>
        <p:grpSpPr bwMode="auto">
          <a:xfrm>
            <a:off x="412750" y="6477000"/>
            <a:ext cx="8686800" cy="228600"/>
            <a:chOff x="260" y="4080"/>
            <a:chExt cx="5472" cy="144"/>
          </a:xfrm>
        </p:grpSpPr>
        <p:sp>
          <p:nvSpPr>
            <p:cNvPr id="40971" name="矩形 263177">
              <a:extLst>
                <a:ext uri="{FF2B5EF4-FFF2-40B4-BE49-F238E27FC236}">
                  <a16:creationId xmlns:a16="http://schemas.microsoft.com/office/drawing/2014/main" id="{AA2F495B-500D-49CD-93E9-584671798D99}"/>
                </a:ext>
              </a:extLst>
            </p:cNvPr>
            <p:cNvSpPr>
              <a:spLocks noChangeArrowheads="1"/>
            </p:cNvSpPr>
            <p:nvPr/>
          </p:nvSpPr>
          <p:spPr bwMode="auto">
            <a:xfrm rot="5400000" flipV="1">
              <a:off x="2972" y="1368"/>
              <a:ext cx="48" cy="5472"/>
            </a:xfrm>
            <a:prstGeom prst="rect">
              <a:avLst/>
            </a:prstGeom>
            <a:gradFill rotWithShape="0">
              <a:gsLst>
                <a:gs pos="0">
                  <a:schemeClr val="bg1"/>
                </a:gs>
                <a:gs pos="100000">
                  <a:schemeClr val="accent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0972" name="矩形 263178">
              <a:extLst>
                <a:ext uri="{FF2B5EF4-FFF2-40B4-BE49-F238E27FC236}">
                  <a16:creationId xmlns:a16="http://schemas.microsoft.com/office/drawing/2014/main" id="{E36445E1-4F1F-474A-ABDF-BFE91C45A560}"/>
                </a:ext>
              </a:extLst>
            </p:cNvPr>
            <p:cNvSpPr>
              <a:spLocks noChangeArrowheads="1"/>
            </p:cNvSpPr>
            <p:nvPr/>
          </p:nvSpPr>
          <p:spPr bwMode="auto">
            <a:xfrm rot="5400000" flipV="1">
              <a:off x="2913" y="1521"/>
              <a:ext cx="48" cy="5355"/>
            </a:xfrm>
            <a:prstGeom prst="rect">
              <a:avLst/>
            </a:prstGeom>
            <a:gradFill rotWithShape="0">
              <a:gsLst>
                <a:gs pos="0">
                  <a:schemeClr val="bg1"/>
                </a:gs>
                <a:gs pos="100000">
                  <a:schemeClr val="hlink"/>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63180" name="组合 263179">
            <a:extLst>
              <a:ext uri="{FF2B5EF4-FFF2-40B4-BE49-F238E27FC236}">
                <a16:creationId xmlns:a16="http://schemas.microsoft.com/office/drawing/2014/main" id="{A3106B78-D608-4484-A820-6F4F44C42884}"/>
              </a:ext>
            </a:extLst>
          </p:cNvPr>
          <p:cNvGrpSpPr>
            <a:grpSpLocks/>
          </p:cNvGrpSpPr>
          <p:nvPr/>
        </p:nvGrpSpPr>
        <p:grpSpPr bwMode="auto">
          <a:xfrm>
            <a:off x="76200" y="176213"/>
            <a:ext cx="8745538" cy="161925"/>
            <a:chOff x="48" y="111"/>
            <a:chExt cx="5509" cy="102"/>
          </a:xfrm>
        </p:grpSpPr>
        <p:sp>
          <p:nvSpPr>
            <p:cNvPr id="40969" name="矩形 263180">
              <a:extLst>
                <a:ext uri="{FF2B5EF4-FFF2-40B4-BE49-F238E27FC236}">
                  <a16:creationId xmlns:a16="http://schemas.microsoft.com/office/drawing/2014/main" id="{39F55DFE-A9BB-4B44-A930-F9A34B24A574}"/>
                </a:ext>
              </a:extLst>
            </p:cNvPr>
            <p:cNvSpPr>
              <a:spLocks noChangeArrowheads="1"/>
            </p:cNvSpPr>
            <p:nvPr/>
          </p:nvSpPr>
          <p:spPr bwMode="auto">
            <a:xfrm rot="5400000" flipV="1">
              <a:off x="2852" y="-2492"/>
              <a:ext cx="37" cy="5371"/>
            </a:xfrm>
            <a:prstGeom prst="rect">
              <a:avLst/>
            </a:prstGeom>
            <a:gradFill rotWithShape="0">
              <a:gsLst>
                <a:gs pos="0">
                  <a:schemeClr va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0970" name="矩形 263181">
              <a:extLst>
                <a:ext uri="{FF2B5EF4-FFF2-40B4-BE49-F238E27FC236}">
                  <a16:creationId xmlns:a16="http://schemas.microsoft.com/office/drawing/2014/main" id="{9706CDF1-0333-4940-B831-0CECFE2CD327}"/>
                </a:ext>
              </a:extLst>
            </p:cNvPr>
            <p:cNvSpPr>
              <a:spLocks noChangeArrowheads="1"/>
            </p:cNvSpPr>
            <p:nvPr/>
          </p:nvSpPr>
          <p:spPr bwMode="auto">
            <a:xfrm rot="5400000" flipV="1">
              <a:off x="2783" y="-2625"/>
              <a:ext cx="38" cy="5509"/>
            </a:xfrm>
            <a:prstGeom prst="rect">
              <a:avLst/>
            </a:prstGeom>
            <a:gradFill rotWithShape="0">
              <a:gsLst>
                <a:gs pos="0">
                  <a:schemeClr val="accent1"/>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40967" name="标题 263182">
            <a:extLst>
              <a:ext uri="{FF2B5EF4-FFF2-40B4-BE49-F238E27FC236}">
                <a16:creationId xmlns:a16="http://schemas.microsoft.com/office/drawing/2014/main" id="{08909297-1504-404A-9DB7-0FB82490B761}"/>
              </a:ext>
            </a:extLst>
          </p:cNvPr>
          <p:cNvSpPr>
            <a:spLocks noGrp="1" noChangeArrowheads="1"/>
          </p:cNvSpPr>
          <p:nvPr>
            <p:ph type="title"/>
          </p:nvPr>
        </p:nvSpPr>
        <p:spPr>
          <a:xfrm>
            <a:off x="381000" y="336550"/>
            <a:ext cx="3759200" cy="533400"/>
          </a:xfrm>
          <a:ln>
            <a:solidFill>
              <a:schemeClr val="folHlink"/>
            </a:solidFill>
            <a:miter lim="800000"/>
            <a:headEnd/>
            <a:tailEnd/>
          </a:ln>
        </p:spPr>
        <p:txBody>
          <a:bodyPr/>
          <a:lstStyle/>
          <a:p>
            <a:pPr eaLnBrk="1" hangingPunct="1"/>
            <a:r>
              <a:rPr lang="zh-CN" altLang="en-US" sz="2400">
                <a:latin typeface="黑体" panose="02010609060101010101" pitchFamily="49" charset="-122"/>
              </a:rPr>
              <a:t>例</a:t>
            </a:r>
            <a:r>
              <a:rPr lang="en-US" altLang="zh-CN" sz="2400">
                <a:latin typeface="黑体" panose="02010609060101010101" pitchFamily="49" charset="-122"/>
              </a:rPr>
              <a:t>4.9 </a:t>
            </a:r>
            <a:r>
              <a:rPr lang="zh-CN" altLang="en-US" sz="2400">
                <a:latin typeface="黑体" panose="02010609060101010101" pitchFamily="49" charset="-122"/>
              </a:rPr>
              <a:t>剔除空格－</a:t>
            </a:r>
            <a:r>
              <a:rPr lang="en-US" altLang="zh-CN" sz="2400">
                <a:latin typeface="黑体" panose="02010609060101010101" pitchFamily="49" charset="-122"/>
              </a:rPr>
              <a:t>1/2</a:t>
            </a:r>
          </a:p>
        </p:txBody>
      </p:sp>
      <p:pic>
        <p:nvPicPr>
          <p:cNvPr id="40968" name="图片 263184" descr="5">
            <a:hlinkClick r:id="" action="ppaction://hlinkshowjump?jump=nextslide"/>
            <a:extLst>
              <a:ext uri="{FF2B5EF4-FFF2-40B4-BE49-F238E27FC236}">
                <a16:creationId xmlns:a16="http://schemas.microsoft.com/office/drawing/2014/main" id="{7C5BF494-5225-4DE8-BAEA-48DF47437A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00" y="6286500"/>
            <a:ext cx="5715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afterEffect">
                                  <p:stCondLst>
                                    <p:cond delay="0"/>
                                  </p:stCondLst>
                                  <p:childTnLst>
                                    <p:set>
                                      <p:cBhvr>
                                        <p:cTn id="6" dur="1" fill="hold">
                                          <p:stCondLst>
                                            <p:cond delay="0"/>
                                          </p:stCondLst>
                                        </p:cTn>
                                        <p:tgtEl>
                                          <p:spTgt spid="263171"/>
                                        </p:tgtEl>
                                        <p:attrNameLst>
                                          <p:attrName>style.visibility</p:attrName>
                                        </p:attrNameLst>
                                      </p:cBhvr>
                                      <p:to>
                                        <p:strVal val="visible"/>
                                      </p:to>
                                    </p:set>
                                    <p:anim calcmode="lin" valueType="num">
                                      <p:cBhvr additive="base">
                                        <p:cTn id="7" dur="500" fill="hold"/>
                                        <p:tgtEl>
                                          <p:spTgt spid="263171"/>
                                        </p:tgtEl>
                                        <p:attrNameLst>
                                          <p:attrName>ppt_x</p:attrName>
                                        </p:attrNameLst>
                                      </p:cBhvr>
                                      <p:tavLst>
                                        <p:tav tm="0">
                                          <p:val>
                                            <p:strVal val="#ppt_x"/>
                                          </p:val>
                                        </p:tav>
                                        <p:tav tm="100000">
                                          <p:val>
                                            <p:strVal val="#ppt_x"/>
                                          </p:val>
                                        </p:tav>
                                      </p:tavLst>
                                    </p:anim>
                                    <p:anim calcmode="lin" valueType="num">
                                      <p:cBhvr additive="base">
                                        <p:cTn id="8" dur="500" fill="hold"/>
                                        <p:tgtEl>
                                          <p:spTgt spid="263171"/>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263177"/>
                                        </p:tgtEl>
                                        <p:attrNameLst>
                                          <p:attrName>style.visibility</p:attrName>
                                        </p:attrNameLst>
                                      </p:cBhvr>
                                      <p:to>
                                        <p:strVal val="visible"/>
                                      </p:to>
                                    </p:set>
                                    <p:anim calcmode="lin" valueType="num">
                                      <p:cBhvr additive="base">
                                        <p:cTn id="12" dur="500" fill="hold"/>
                                        <p:tgtEl>
                                          <p:spTgt spid="263177"/>
                                        </p:tgtEl>
                                        <p:attrNameLst>
                                          <p:attrName>ppt_x</p:attrName>
                                        </p:attrNameLst>
                                      </p:cBhvr>
                                      <p:tavLst>
                                        <p:tav tm="0">
                                          <p:val>
                                            <p:strVal val="0-#ppt_w/2"/>
                                          </p:val>
                                        </p:tav>
                                        <p:tav tm="100000">
                                          <p:val>
                                            <p:strVal val="#ppt_x"/>
                                          </p:val>
                                        </p:tav>
                                      </p:tavLst>
                                    </p:anim>
                                    <p:anim calcmode="lin" valueType="num">
                                      <p:cBhvr additive="base">
                                        <p:cTn id="13" dur="500" fill="hold"/>
                                        <p:tgtEl>
                                          <p:spTgt spid="263177"/>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4" fill="hold" nodeType="afterEffect">
                                  <p:stCondLst>
                                    <p:cond delay="0"/>
                                  </p:stCondLst>
                                  <p:childTnLst>
                                    <p:set>
                                      <p:cBhvr>
                                        <p:cTn id="16" dur="1" fill="hold">
                                          <p:stCondLst>
                                            <p:cond delay="0"/>
                                          </p:stCondLst>
                                        </p:cTn>
                                        <p:tgtEl>
                                          <p:spTgt spid="263174"/>
                                        </p:tgtEl>
                                        <p:attrNameLst>
                                          <p:attrName>style.visibility</p:attrName>
                                        </p:attrNameLst>
                                      </p:cBhvr>
                                      <p:to>
                                        <p:strVal val="visible"/>
                                      </p:to>
                                    </p:set>
                                    <p:anim calcmode="lin" valueType="num">
                                      <p:cBhvr additive="base">
                                        <p:cTn id="17" dur="500" fill="hold"/>
                                        <p:tgtEl>
                                          <p:spTgt spid="263174"/>
                                        </p:tgtEl>
                                        <p:attrNameLst>
                                          <p:attrName>ppt_x</p:attrName>
                                        </p:attrNameLst>
                                      </p:cBhvr>
                                      <p:tavLst>
                                        <p:tav tm="0">
                                          <p:val>
                                            <p:strVal val="#ppt_x"/>
                                          </p:val>
                                        </p:tav>
                                        <p:tav tm="100000">
                                          <p:val>
                                            <p:strVal val="#ppt_x"/>
                                          </p:val>
                                        </p:tav>
                                      </p:tavLst>
                                    </p:anim>
                                    <p:anim calcmode="lin" valueType="num">
                                      <p:cBhvr additive="base">
                                        <p:cTn id="18" dur="500" fill="hold"/>
                                        <p:tgtEl>
                                          <p:spTgt spid="263174"/>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2" fill="hold" nodeType="afterEffect">
                                  <p:stCondLst>
                                    <p:cond delay="0"/>
                                  </p:stCondLst>
                                  <p:childTnLst>
                                    <p:set>
                                      <p:cBhvr>
                                        <p:cTn id="21" dur="1" fill="hold">
                                          <p:stCondLst>
                                            <p:cond delay="0"/>
                                          </p:stCondLst>
                                        </p:cTn>
                                        <p:tgtEl>
                                          <p:spTgt spid="263180"/>
                                        </p:tgtEl>
                                        <p:attrNameLst>
                                          <p:attrName>style.visibility</p:attrName>
                                        </p:attrNameLst>
                                      </p:cBhvr>
                                      <p:to>
                                        <p:strVal val="visible"/>
                                      </p:to>
                                    </p:set>
                                    <p:anim calcmode="lin" valueType="num">
                                      <p:cBhvr additive="base">
                                        <p:cTn id="22" dur="500" fill="hold"/>
                                        <p:tgtEl>
                                          <p:spTgt spid="263180"/>
                                        </p:tgtEl>
                                        <p:attrNameLst>
                                          <p:attrName>ppt_x</p:attrName>
                                        </p:attrNameLst>
                                      </p:cBhvr>
                                      <p:tavLst>
                                        <p:tav tm="0">
                                          <p:val>
                                            <p:strVal val="1+#ppt_w/2"/>
                                          </p:val>
                                        </p:tav>
                                        <p:tav tm="100000">
                                          <p:val>
                                            <p:strVal val="#ppt_x"/>
                                          </p:val>
                                        </p:tav>
                                      </p:tavLst>
                                    </p:anim>
                                    <p:anim calcmode="lin" valueType="num">
                                      <p:cBhvr additive="base">
                                        <p:cTn id="23" dur="500" fill="hold"/>
                                        <p:tgtEl>
                                          <p:spTgt spid="2631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文本占位符 264193">
            <a:extLst>
              <a:ext uri="{FF2B5EF4-FFF2-40B4-BE49-F238E27FC236}">
                <a16:creationId xmlns:a16="http://schemas.microsoft.com/office/drawing/2014/main" id="{812B33F9-3E99-4796-8B48-57E8FDDE5BCC}"/>
              </a:ext>
            </a:extLst>
          </p:cNvPr>
          <p:cNvSpPr>
            <a:spLocks noGrp="1" noChangeArrowheads="1"/>
          </p:cNvSpPr>
          <p:nvPr>
            <p:ph type="body" idx="1"/>
          </p:nvPr>
        </p:nvSpPr>
        <p:spPr>
          <a:xfrm>
            <a:off x="533400" y="990600"/>
            <a:ext cx="8153400" cy="5486400"/>
          </a:xfrm>
        </p:spPr>
        <p:txBody>
          <a:bodyPr/>
          <a:lstStyle/>
          <a:p>
            <a:pPr marL="0" indent="0" eaLnBrk="1" hangingPunct="1">
              <a:lnSpc>
                <a:spcPct val="80000"/>
              </a:lnSpc>
              <a:buFont typeface="Wingdings" panose="05000000000000000000" pitchFamily="2" charset="2"/>
              <a:buNone/>
              <a:tabLst>
                <a:tab pos="1336675" algn="l"/>
                <a:tab pos="3425825" algn="l"/>
              </a:tabLst>
            </a:pPr>
            <a:r>
              <a:rPr lang="en-US" altLang="zh-CN" sz="2800">
                <a:solidFill>
                  <a:schemeClr val="accent2"/>
                </a:solidFill>
                <a:latin typeface="宋体" panose="02010600030101010101" pitchFamily="2" charset="-122"/>
              </a:rPr>
              <a:t>	mov di,si</a:t>
            </a:r>
            <a:r>
              <a:rPr lang="en-US" altLang="zh-CN" sz="2800">
                <a:latin typeface="宋体" panose="02010600030101010101" pitchFamily="2" charset="-122"/>
              </a:rPr>
              <a:t>	;</a:t>
            </a:r>
            <a:r>
              <a:rPr lang="zh-CN" altLang="en-US" sz="2800">
                <a:latin typeface="宋体" panose="02010600030101010101" pitchFamily="2" charset="-122"/>
              </a:rPr>
              <a:t>是空格，进入剔除空格分支</a:t>
            </a:r>
          </a:p>
          <a:p>
            <a:pPr marL="0" indent="0" eaLnBrk="1" hangingPunct="1">
              <a:lnSpc>
                <a:spcPct val="80000"/>
              </a:lnSpc>
              <a:buFont typeface="Wingdings" panose="05000000000000000000" pitchFamily="2" charset="2"/>
              <a:buNone/>
              <a:tabLst>
                <a:tab pos="1336675" algn="l"/>
                <a:tab pos="3425825" algn="l"/>
              </a:tabLst>
            </a:pPr>
            <a:r>
              <a:rPr lang="zh-CN" altLang="en-US" sz="2800">
                <a:latin typeface="宋体" panose="02010600030101010101" pitchFamily="2" charset="-122"/>
              </a:rPr>
              <a:t>		</a:t>
            </a:r>
            <a:r>
              <a:rPr lang="en-US" altLang="zh-CN" sz="2800">
                <a:latin typeface="宋体" panose="02010600030101010101" pitchFamily="2" charset="-122"/>
              </a:rPr>
              <a:t>;</a:t>
            </a:r>
            <a:r>
              <a:rPr lang="zh-CN" altLang="en-US" sz="2800">
                <a:latin typeface="宋体" panose="02010600030101010101" pitchFamily="2" charset="-122"/>
              </a:rPr>
              <a:t>该分支是循环程序段</a:t>
            </a:r>
          </a:p>
          <a:p>
            <a:pPr marL="0" indent="0" eaLnBrk="1" hangingPunct="1">
              <a:lnSpc>
                <a:spcPct val="80000"/>
              </a:lnSpc>
              <a:buFont typeface="Wingdings" panose="05000000000000000000" pitchFamily="2" charset="2"/>
              <a:buNone/>
              <a:tabLst>
                <a:tab pos="1336675" algn="l"/>
                <a:tab pos="3425825" algn="l"/>
              </a:tabLst>
            </a:pPr>
            <a:r>
              <a:rPr lang="en-US" altLang="zh-CN" sz="2800">
                <a:solidFill>
                  <a:schemeClr val="tx2"/>
                </a:solidFill>
                <a:latin typeface="宋体" panose="02010600030101010101" pitchFamily="2" charset="-122"/>
              </a:rPr>
              <a:t>inlp:	</a:t>
            </a:r>
            <a:r>
              <a:rPr lang="en-US" altLang="zh-CN" sz="2800">
                <a:solidFill>
                  <a:schemeClr val="accent2"/>
                </a:solidFill>
                <a:latin typeface="宋体" panose="02010600030101010101" pitchFamily="2" charset="-122"/>
              </a:rPr>
              <a:t>inc di</a:t>
            </a:r>
          </a:p>
          <a:p>
            <a:pPr marL="0" indent="0" eaLnBrk="1" hangingPunct="1">
              <a:lnSpc>
                <a:spcPct val="80000"/>
              </a:lnSpc>
              <a:buFont typeface="Wingdings" panose="05000000000000000000" pitchFamily="2" charset="2"/>
              <a:buNone/>
              <a:tabLst>
                <a:tab pos="1336675" algn="l"/>
                <a:tab pos="3425825" algn="l"/>
              </a:tabLst>
            </a:pPr>
            <a:r>
              <a:rPr lang="en-US" altLang="zh-CN" sz="2800">
                <a:solidFill>
                  <a:schemeClr val="accent2"/>
                </a:solidFill>
                <a:latin typeface="宋体" panose="02010600030101010101" pitchFamily="2" charset="-122"/>
              </a:rPr>
              <a:t>	mov al,[di]</a:t>
            </a:r>
            <a:r>
              <a:rPr lang="en-US" altLang="zh-CN" sz="2800">
                <a:latin typeface="宋体" panose="02010600030101010101" pitchFamily="2" charset="-122"/>
              </a:rPr>
              <a:t>	;</a:t>
            </a:r>
            <a:r>
              <a:rPr lang="zh-CN" altLang="en-US" sz="2800">
                <a:latin typeface="宋体" panose="02010600030101010101" pitchFamily="2" charset="-122"/>
              </a:rPr>
              <a:t>前移一个位置</a:t>
            </a:r>
          </a:p>
          <a:p>
            <a:pPr marL="0" indent="0" eaLnBrk="1" hangingPunct="1">
              <a:lnSpc>
                <a:spcPct val="80000"/>
              </a:lnSpc>
              <a:buFont typeface="Wingdings" panose="05000000000000000000" pitchFamily="2" charset="2"/>
              <a:buNone/>
              <a:tabLst>
                <a:tab pos="1336675" algn="l"/>
                <a:tab pos="3425825" algn="l"/>
              </a:tabLst>
            </a:pPr>
            <a:r>
              <a:rPr lang="zh-CN" altLang="en-US" sz="2800">
                <a:solidFill>
                  <a:schemeClr val="accent2"/>
                </a:solidFill>
                <a:latin typeface="宋体" panose="02010600030101010101" pitchFamily="2" charset="-122"/>
              </a:rPr>
              <a:t>	</a:t>
            </a:r>
            <a:r>
              <a:rPr lang="en-US" altLang="zh-CN" sz="2800">
                <a:solidFill>
                  <a:schemeClr val="accent2"/>
                </a:solidFill>
                <a:latin typeface="宋体" panose="02010600030101010101" pitchFamily="2" charset="-122"/>
              </a:rPr>
              <a:t>mov [di-1],al</a:t>
            </a:r>
          </a:p>
          <a:p>
            <a:pPr marL="0" indent="0" eaLnBrk="1" hangingPunct="1">
              <a:lnSpc>
                <a:spcPct val="80000"/>
              </a:lnSpc>
              <a:buFont typeface="Wingdings" panose="05000000000000000000" pitchFamily="2" charset="2"/>
              <a:buNone/>
              <a:tabLst>
                <a:tab pos="1336675" algn="l"/>
                <a:tab pos="3425825" algn="l"/>
              </a:tabLst>
            </a:pPr>
            <a:r>
              <a:rPr lang="en-US" altLang="zh-CN" sz="2800">
                <a:solidFill>
                  <a:schemeClr val="accent2"/>
                </a:solidFill>
                <a:latin typeface="宋体" panose="02010600030101010101" pitchFamily="2" charset="-122"/>
              </a:rPr>
              <a:t>	</a:t>
            </a:r>
            <a:r>
              <a:rPr lang="en-US" altLang="zh-CN" sz="2800">
                <a:solidFill>
                  <a:schemeClr val="tx2"/>
                </a:solidFill>
                <a:latin typeface="宋体" panose="02010600030101010101" pitchFamily="2" charset="-122"/>
              </a:rPr>
              <a:t>cmp byte ptr [di],</a:t>
            </a:r>
            <a:r>
              <a:rPr lang="en-US" altLang="zh-CN" sz="2800">
                <a:solidFill>
                  <a:schemeClr val="tx2"/>
                </a:solidFill>
                <a:latin typeface="Courier New" panose="02070309020205020404" pitchFamily="49" charset="0"/>
              </a:rPr>
              <a:t>’</a:t>
            </a:r>
            <a:r>
              <a:rPr lang="en-US" altLang="zh-CN" sz="2800">
                <a:solidFill>
                  <a:schemeClr val="tx2"/>
                </a:solidFill>
                <a:latin typeface="宋体" panose="02010600030101010101" pitchFamily="2" charset="-122"/>
              </a:rPr>
              <a:t>$</a:t>
            </a:r>
            <a:r>
              <a:rPr lang="en-US" altLang="zh-CN" sz="2800">
                <a:solidFill>
                  <a:schemeClr val="tx2"/>
                </a:solidFill>
                <a:latin typeface="Courier New" panose="02070309020205020404" pitchFamily="49" charset="0"/>
              </a:rPr>
              <a:t>’</a:t>
            </a:r>
            <a:endParaRPr lang="en-US" altLang="zh-CN" sz="2800">
              <a:solidFill>
                <a:schemeClr val="tx2"/>
              </a:solidFill>
              <a:latin typeface="宋体" panose="02010600030101010101" pitchFamily="2" charset="-122"/>
            </a:endParaRPr>
          </a:p>
          <a:p>
            <a:pPr marL="0" indent="0" eaLnBrk="1" hangingPunct="1">
              <a:lnSpc>
                <a:spcPct val="80000"/>
              </a:lnSpc>
              <a:buFont typeface="Wingdings" panose="05000000000000000000" pitchFamily="2" charset="2"/>
              <a:buNone/>
              <a:tabLst>
                <a:tab pos="1336675" algn="l"/>
                <a:tab pos="3425825" algn="l"/>
              </a:tabLst>
            </a:pPr>
            <a:r>
              <a:rPr lang="en-US" altLang="zh-CN" sz="2800">
                <a:solidFill>
                  <a:schemeClr val="accent2"/>
                </a:solidFill>
                <a:latin typeface="宋体" panose="02010600030101010101" pitchFamily="2" charset="-122"/>
              </a:rPr>
              <a:t>	</a:t>
            </a:r>
            <a:r>
              <a:rPr lang="en-US" altLang="zh-CN" sz="2800">
                <a:solidFill>
                  <a:srgbClr val="663300"/>
                </a:solidFill>
                <a:latin typeface="宋体" panose="02010600030101010101" pitchFamily="2" charset="-122"/>
              </a:rPr>
              <a:t>;</a:t>
            </a:r>
            <a:r>
              <a:rPr lang="zh-CN" altLang="en-US" sz="2800">
                <a:solidFill>
                  <a:srgbClr val="663300"/>
                </a:solidFill>
                <a:latin typeface="宋体" panose="02010600030101010101" pitchFamily="2" charset="-122"/>
              </a:rPr>
              <a:t>内循环，先循环后判断</a:t>
            </a:r>
          </a:p>
          <a:p>
            <a:pPr marL="0" indent="0" eaLnBrk="1" hangingPunct="1">
              <a:lnSpc>
                <a:spcPct val="80000"/>
              </a:lnSpc>
              <a:buFont typeface="Wingdings" panose="05000000000000000000" pitchFamily="2" charset="2"/>
              <a:buNone/>
              <a:tabLst>
                <a:tab pos="1336675" algn="l"/>
                <a:tab pos="3425825" algn="l"/>
              </a:tabLst>
            </a:pPr>
            <a:r>
              <a:rPr lang="zh-CN" altLang="en-US" sz="2800">
                <a:solidFill>
                  <a:schemeClr val="accent2"/>
                </a:solidFill>
                <a:latin typeface="宋体" panose="02010600030101010101" pitchFamily="2" charset="-122"/>
              </a:rPr>
              <a:t>	</a:t>
            </a:r>
            <a:r>
              <a:rPr lang="en-US" altLang="zh-CN" sz="2800">
                <a:solidFill>
                  <a:schemeClr val="accent2"/>
                </a:solidFill>
                <a:latin typeface="宋体" panose="02010600030101010101" pitchFamily="2" charset="-122"/>
              </a:rPr>
              <a:t>jnz inlp</a:t>
            </a:r>
          </a:p>
          <a:p>
            <a:pPr marL="0" indent="0" eaLnBrk="1" hangingPunct="1">
              <a:lnSpc>
                <a:spcPct val="80000"/>
              </a:lnSpc>
              <a:buFont typeface="Wingdings" panose="05000000000000000000" pitchFamily="2" charset="2"/>
              <a:buNone/>
              <a:tabLst>
                <a:tab pos="1336675" algn="l"/>
                <a:tab pos="3425825" algn="l"/>
              </a:tabLst>
            </a:pPr>
            <a:r>
              <a:rPr lang="en-US" altLang="zh-CN" sz="2800">
                <a:solidFill>
                  <a:schemeClr val="accent2"/>
                </a:solidFill>
                <a:latin typeface="宋体" panose="02010600030101010101" pitchFamily="2" charset="-122"/>
              </a:rPr>
              <a:t>	</a:t>
            </a:r>
            <a:r>
              <a:rPr lang="en-US" altLang="zh-CN" sz="2800">
                <a:solidFill>
                  <a:schemeClr val="tx2"/>
                </a:solidFill>
                <a:latin typeface="宋体" panose="02010600030101010101" pitchFamily="2" charset="-122"/>
              </a:rPr>
              <a:t>jmp outlp</a:t>
            </a:r>
          </a:p>
          <a:p>
            <a:pPr marL="0" indent="0" eaLnBrk="1" hangingPunct="1">
              <a:lnSpc>
                <a:spcPct val="80000"/>
              </a:lnSpc>
              <a:buFont typeface="Wingdings" panose="05000000000000000000" pitchFamily="2" charset="2"/>
              <a:buNone/>
              <a:tabLst>
                <a:tab pos="1336675" algn="l"/>
                <a:tab pos="3425825" algn="l"/>
              </a:tabLst>
            </a:pPr>
            <a:r>
              <a:rPr lang="en-US" altLang="zh-CN" sz="2800">
                <a:solidFill>
                  <a:schemeClr val="accent2"/>
                </a:solidFill>
                <a:latin typeface="宋体" panose="02010600030101010101" pitchFamily="2" charset="-122"/>
              </a:rPr>
              <a:t>next:	inc si	</a:t>
            </a:r>
            <a:r>
              <a:rPr lang="en-US" altLang="zh-CN" sz="2800">
                <a:latin typeface="宋体" panose="02010600030101010101" pitchFamily="2" charset="-122"/>
              </a:rPr>
              <a:t>;</a:t>
            </a:r>
            <a:r>
              <a:rPr lang="zh-CN" altLang="en-US" sz="2800">
                <a:latin typeface="宋体" panose="02010600030101010101" pitchFamily="2" charset="-122"/>
              </a:rPr>
              <a:t>继续对后续字符进行处理</a:t>
            </a:r>
          </a:p>
          <a:p>
            <a:pPr marL="0" indent="0" eaLnBrk="1" hangingPunct="1">
              <a:lnSpc>
                <a:spcPct val="80000"/>
              </a:lnSpc>
              <a:buFont typeface="Wingdings" panose="05000000000000000000" pitchFamily="2" charset="2"/>
              <a:buNone/>
              <a:tabLst>
                <a:tab pos="1336675" algn="l"/>
                <a:tab pos="3425825" algn="l"/>
              </a:tabLst>
            </a:pPr>
            <a:r>
              <a:rPr lang="zh-CN" altLang="en-US" sz="2800">
                <a:solidFill>
                  <a:schemeClr val="accent2"/>
                </a:solidFill>
                <a:latin typeface="宋体" panose="02010600030101010101" pitchFamily="2" charset="-122"/>
              </a:rPr>
              <a:t>	</a:t>
            </a:r>
            <a:r>
              <a:rPr lang="en-US" altLang="zh-CN" sz="2800">
                <a:solidFill>
                  <a:schemeClr val="tx2"/>
                </a:solidFill>
                <a:latin typeface="宋体" panose="02010600030101010101" pitchFamily="2" charset="-122"/>
              </a:rPr>
              <a:t>jmp outlp</a:t>
            </a:r>
          </a:p>
          <a:p>
            <a:pPr marL="0" indent="0" eaLnBrk="1" hangingPunct="1">
              <a:lnSpc>
                <a:spcPct val="80000"/>
              </a:lnSpc>
              <a:buFont typeface="Wingdings" panose="05000000000000000000" pitchFamily="2" charset="2"/>
              <a:buNone/>
              <a:tabLst>
                <a:tab pos="1336675" algn="l"/>
                <a:tab pos="3425825" algn="l"/>
              </a:tabLst>
            </a:pPr>
            <a:r>
              <a:rPr lang="en-US" altLang="zh-CN" sz="2800">
                <a:solidFill>
                  <a:schemeClr val="accent2"/>
                </a:solidFill>
                <a:latin typeface="宋体" panose="02010600030101010101" pitchFamily="2" charset="-122"/>
              </a:rPr>
              <a:t>done:	.exit 0	</a:t>
            </a:r>
            <a:r>
              <a:rPr lang="en-US" altLang="zh-CN" sz="2800">
                <a:latin typeface="宋体" panose="02010600030101010101" pitchFamily="2" charset="-122"/>
              </a:rPr>
              <a:t>;</a:t>
            </a:r>
            <a:r>
              <a:rPr lang="zh-CN" altLang="en-US" sz="2800">
                <a:latin typeface="宋体" panose="02010600030101010101" pitchFamily="2" charset="-122"/>
              </a:rPr>
              <a:t>结束</a:t>
            </a:r>
            <a:endParaRPr lang="zh-CN" altLang="en-US" sz="2800">
              <a:solidFill>
                <a:schemeClr val="accent2"/>
              </a:solidFill>
              <a:latin typeface="宋体" panose="02010600030101010101" pitchFamily="2" charset="-122"/>
            </a:endParaRPr>
          </a:p>
        </p:txBody>
      </p:sp>
      <p:grpSp>
        <p:nvGrpSpPr>
          <p:cNvPr id="264195" name="组合 264194">
            <a:extLst>
              <a:ext uri="{FF2B5EF4-FFF2-40B4-BE49-F238E27FC236}">
                <a16:creationId xmlns:a16="http://schemas.microsoft.com/office/drawing/2014/main" id="{826B347D-60BE-4FD1-A63C-116B3C53D740}"/>
              </a:ext>
            </a:extLst>
          </p:cNvPr>
          <p:cNvGrpSpPr>
            <a:grpSpLocks/>
          </p:cNvGrpSpPr>
          <p:nvPr/>
        </p:nvGrpSpPr>
        <p:grpSpPr bwMode="auto">
          <a:xfrm>
            <a:off x="177800" y="230188"/>
            <a:ext cx="203200" cy="6503987"/>
            <a:chOff x="112" y="145"/>
            <a:chExt cx="128" cy="4097"/>
          </a:xfrm>
        </p:grpSpPr>
        <p:sp>
          <p:nvSpPr>
            <p:cNvPr id="42001" name="矩形 264195">
              <a:extLst>
                <a:ext uri="{FF2B5EF4-FFF2-40B4-BE49-F238E27FC236}">
                  <a16:creationId xmlns:a16="http://schemas.microsoft.com/office/drawing/2014/main" id="{BD23AEAC-3752-46DC-9D75-6A53C595AAA1}"/>
                </a:ext>
              </a:extLst>
            </p:cNvPr>
            <p:cNvSpPr>
              <a:spLocks noChangeArrowheads="1"/>
            </p:cNvSpPr>
            <p:nvPr/>
          </p:nvSpPr>
          <p:spPr bwMode="auto">
            <a:xfrm flipH="1">
              <a:off x="192" y="162"/>
              <a:ext cx="48" cy="4080"/>
            </a:xfrm>
            <a:prstGeom prst="rect">
              <a:avLst/>
            </a:prstGeom>
            <a:gradFill rotWithShape="0">
              <a:gsLst>
                <a:gs pos="0">
                  <a:schemeClr val="bg1"/>
                </a:gs>
                <a:gs pos="100000">
                  <a:schemeClr val="fo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02" name="矩形 264196">
              <a:extLst>
                <a:ext uri="{FF2B5EF4-FFF2-40B4-BE49-F238E27FC236}">
                  <a16:creationId xmlns:a16="http://schemas.microsoft.com/office/drawing/2014/main" id="{3B4B7528-4D35-4F79-9F19-4AA55CA14C8D}"/>
                </a:ext>
              </a:extLst>
            </p:cNvPr>
            <p:cNvSpPr>
              <a:spLocks noChangeArrowheads="1"/>
            </p:cNvSpPr>
            <p:nvPr/>
          </p:nvSpPr>
          <p:spPr bwMode="auto">
            <a:xfrm>
              <a:off x="112" y="145"/>
              <a:ext cx="48" cy="3941"/>
            </a:xfrm>
            <a:prstGeom prst="rect">
              <a:avLst/>
            </a:prstGeom>
            <a:gradFill rotWithShape="0">
              <a:gsLst>
                <a:gs pos="0">
                  <a:schemeClr val="bg1"/>
                </a:gs>
                <a:gs pos="100000">
                  <a:schemeClr va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latin typeface="Times New Roman" panose="02020603050405020304" pitchFamily="18" charset="0"/>
              </a:endParaRPr>
            </a:p>
          </p:txBody>
        </p:sp>
      </p:grpSp>
      <p:grpSp>
        <p:nvGrpSpPr>
          <p:cNvPr id="264198" name="组合 264197">
            <a:extLst>
              <a:ext uri="{FF2B5EF4-FFF2-40B4-BE49-F238E27FC236}">
                <a16:creationId xmlns:a16="http://schemas.microsoft.com/office/drawing/2014/main" id="{41EDEE6E-512D-4E82-BC9B-D8F79D5297BD}"/>
              </a:ext>
            </a:extLst>
          </p:cNvPr>
          <p:cNvGrpSpPr>
            <a:grpSpLocks/>
          </p:cNvGrpSpPr>
          <p:nvPr/>
        </p:nvGrpSpPr>
        <p:grpSpPr bwMode="auto">
          <a:xfrm>
            <a:off x="8793163" y="220663"/>
            <a:ext cx="198437" cy="6408737"/>
            <a:chOff x="5539" y="139"/>
            <a:chExt cx="125" cy="4037"/>
          </a:xfrm>
        </p:grpSpPr>
        <p:sp>
          <p:nvSpPr>
            <p:cNvPr id="41999" name="矩形 264198">
              <a:extLst>
                <a:ext uri="{FF2B5EF4-FFF2-40B4-BE49-F238E27FC236}">
                  <a16:creationId xmlns:a16="http://schemas.microsoft.com/office/drawing/2014/main" id="{3979EF76-A20D-4272-B79D-2DA25EC5FC2D}"/>
                </a:ext>
              </a:extLst>
            </p:cNvPr>
            <p:cNvSpPr>
              <a:spLocks noChangeArrowheads="1"/>
            </p:cNvSpPr>
            <p:nvPr/>
          </p:nvSpPr>
          <p:spPr bwMode="auto">
            <a:xfrm rot="10800000" flipH="1" flipV="1">
              <a:off x="5621" y="139"/>
              <a:ext cx="43" cy="3989"/>
            </a:xfrm>
            <a:prstGeom prst="rect">
              <a:avLst/>
            </a:pr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00" name="矩形 264199">
              <a:extLst>
                <a:ext uri="{FF2B5EF4-FFF2-40B4-BE49-F238E27FC236}">
                  <a16:creationId xmlns:a16="http://schemas.microsoft.com/office/drawing/2014/main" id="{47BDF528-F3E8-457F-B6E2-3327C7FDA397}"/>
                </a:ext>
              </a:extLst>
            </p:cNvPr>
            <p:cNvSpPr>
              <a:spLocks noChangeArrowheads="1"/>
            </p:cNvSpPr>
            <p:nvPr/>
          </p:nvSpPr>
          <p:spPr bwMode="auto">
            <a:xfrm rot="10800000" flipV="1">
              <a:off x="5539" y="240"/>
              <a:ext cx="49" cy="3936"/>
            </a:xfrm>
            <a:prstGeom prst="rect">
              <a:avLst/>
            </a:pr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64201" name="组合 264200">
            <a:extLst>
              <a:ext uri="{FF2B5EF4-FFF2-40B4-BE49-F238E27FC236}">
                <a16:creationId xmlns:a16="http://schemas.microsoft.com/office/drawing/2014/main" id="{7F129B32-6933-40FC-B747-1F8557855C37}"/>
              </a:ext>
            </a:extLst>
          </p:cNvPr>
          <p:cNvGrpSpPr>
            <a:grpSpLocks/>
          </p:cNvGrpSpPr>
          <p:nvPr/>
        </p:nvGrpSpPr>
        <p:grpSpPr bwMode="auto">
          <a:xfrm>
            <a:off x="412750" y="6477000"/>
            <a:ext cx="8686800" cy="228600"/>
            <a:chOff x="260" y="4080"/>
            <a:chExt cx="5472" cy="144"/>
          </a:xfrm>
        </p:grpSpPr>
        <p:sp>
          <p:nvSpPr>
            <p:cNvPr id="41997" name="矩形 264201">
              <a:extLst>
                <a:ext uri="{FF2B5EF4-FFF2-40B4-BE49-F238E27FC236}">
                  <a16:creationId xmlns:a16="http://schemas.microsoft.com/office/drawing/2014/main" id="{57D9C7E9-8462-4714-BD80-F52C07115729}"/>
                </a:ext>
              </a:extLst>
            </p:cNvPr>
            <p:cNvSpPr>
              <a:spLocks noChangeArrowheads="1"/>
            </p:cNvSpPr>
            <p:nvPr/>
          </p:nvSpPr>
          <p:spPr bwMode="auto">
            <a:xfrm rot="5400000" flipV="1">
              <a:off x="2972" y="1368"/>
              <a:ext cx="48" cy="5472"/>
            </a:xfrm>
            <a:prstGeom prst="rect">
              <a:avLst/>
            </a:prstGeom>
            <a:gradFill rotWithShape="0">
              <a:gsLst>
                <a:gs pos="0">
                  <a:schemeClr val="bg1"/>
                </a:gs>
                <a:gs pos="100000">
                  <a:schemeClr val="accent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998" name="矩形 264202">
              <a:extLst>
                <a:ext uri="{FF2B5EF4-FFF2-40B4-BE49-F238E27FC236}">
                  <a16:creationId xmlns:a16="http://schemas.microsoft.com/office/drawing/2014/main" id="{EF12D6BB-7E53-458D-AF84-AE88CBD1FE06}"/>
                </a:ext>
              </a:extLst>
            </p:cNvPr>
            <p:cNvSpPr>
              <a:spLocks noChangeArrowheads="1"/>
            </p:cNvSpPr>
            <p:nvPr/>
          </p:nvSpPr>
          <p:spPr bwMode="auto">
            <a:xfrm rot="5400000" flipV="1">
              <a:off x="2913" y="1521"/>
              <a:ext cx="48" cy="5355"/>
            </a:xfrm>
            <a:prstGeom prst="rect">
              <a:avLst/>
            </a:prstGeom>
            <a:gradFill rotWithShape="0">
              <a:gsLst>
                <a:gs pos="0">
                  <a:schemeClr val="bg1"/>
                </a:gs>
                <a:gs pos="100000">
                  <a:schemeClr val="hlink"/>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64204" name="组合 264203">
            <a:extLst>
              <a:ext uri="{FF2B5EF4-FFF2-40B4-BE49-F238E27FC236}">
                <a16:creationId xmlns:a16="http://schemas.microsoft.com/office/drawing/2014/main" id="{97D1C040-CC00-431F-AD2C-DC615A41E1CF}"/>
              </a:ext>
            </a:extLst>
          </p:cNvPr>
          <p:cNvGrpSpPr>
            <a:grpSpLocks/>
          </p:cNvGrpSpPr>
          <p:nvPr/>
        </p:nvGrpSpPr>
        <p:grpSpPr bwMode="auto">
          <a:xfrm>
            <a:off x="76200" y="176213"/>
            <a:ext cx="8745538" cy="161925"/>
            <a:chOff x="48" y="111"/>
            <a:chExt cx="5509" cy="102"/>
          </a:xfrm>
        </p:grpSpPr>
        <p:sp>
          <p:nvSpPr>
            <p:cNvPr id="41995" name="矩形 264204">
              <a:extLst>
                <a:ext uri="{FF2B5EF4-FFF2-40B4-BE49-F238E27FC236}">
                  <a16:creationId xmlns:a16="http://schemas.microsoft.com/office/drawing/2014/main" id="{13DFDC10-A8B8-4CC0-84D2-75257E4CDD0C}"/>
                </a:ext>
              </a:extLst>
            </p:cNvPr>
            <p:cNvSpPr>
              <a:spLocks noChangeArrowheads="1"/>
            </p:cNvSpPr>
            <p:nvPr/>
          </p:nvSpPr>
          <p:spPr bwMode="auto">
            <a:xfrm rot="5400000" flipV="1">
              <a:off x="2852" y="-2492"/>
              <a:ext cx="37" cy="5371"/>
            </a:xfrm>
            <a:prstGeom prst="rect">
              <a:avLst/>
            </a:prstGeom>
            <a:gradFill rotWithShape="0">
              <a:gsLst>
                <a:gs pos="0">
                  <a:schemeClr va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996" name="矩形 264205">
              <a:extLst>
                <a:ext uri="{FF2B5EF4-FFF2-40B4-BE49-F238E27FC236}">
                  <a16:creationId xmlns:a16="http://schemas.microsoft.com/office/drawing/2014/main" id="{227D9201-A8B5-408B-84C1-21A95F3417F9}"/>
                </a:ext>
              </a:extLst>
            </p:cNvPr>
            <p:cNvSpPr>
              <a:spLocks noChangeArrowheads="1"/>
            </p:cNvSpPr>
            <p:nvPr/>
          </p:nvSpPr>
          <p:spPr bwMode="auto">
            <a:xfrm rot="5400000" flipV="1">
              <a:off x="2783" y="-2625"/>
              <a:ext cx="38" cy="5509"/>
            </a:xfrm>
            <a:prstGeom prst="rect">
              <a:avLst/>
            </a:prstGeom>
            <a:gradFill rotWithShape="0">
              <a:gsLst>
                <a:gs pos="0">
                  <a:schemeClr val="accent1"/>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41991" name="标题 264206">
            <a:extLst>
              <a:ext uri="{FF2B5EF4-FFF2-40B4-BE49-F238E27FC236}">
                <a16:creationId xmlns:a16="http://schemas.microsoft.com/office/drawing/2014/main" id="{A850C2E8-E45B-48E8-8868-EDBBD83BBE5A}"/>
              </a:ext>
            </a:extLst>
          </p:cNvPr>
          <p:cNvSpPr>
            <a:spLocks noGrp="1" noChangeArrowheads="1"/>
          </p:cNvSpPr>
          <p:nvPr>
            <p:ph type="title"/>
          </p:nvPr>
        </p:nvSpPr>
        <p:spPr>
          <a:xfrm>
            <a:off x="381000" y="336550"/>
            <a:ext cx="3830638" cy="533400"/>
          </a:xfrm>
          <a:ln>
            <a:solidFill>
              <a:schemeClr val="folHlink"/>
            </a:solidFill>
            <a:miter lim="800000"/>
            <a:headEnd/>
            <a:tailEnd/>
          </a:ln>
        </p:spPr>
        <p:txBody>
          <a:bodyPr/>
          <a:lstStyle/>
          <a:p>
            <a:pPr eaLnBrk="1" hangingPunct="1"/>
            <a:r>
              <a:rPr lang="zh-CN" altLang="en-US" sz="2400">
                <a:latin typeface="黑体" panose="02010609060101010101" pitchFamily="49" charset="-122"/>
              </a:rPr>
              <a:t>例</a:t>
            </a:r>
            <a:r>
              <a:rPr lang="en-US" altLang="zh-CN" sz="2400">
                <a:latin typeface="黑体" panose="02010609060101010101" pitchFamily="49" charset="-122"/>
              </a:rPr>
              <a:t>4.9 </a:t>
            </a:r>
            <a:r>
              <a:rPr lang="zh-CN" altLang="en-US" sz="2400">
                <a:latin typeface="黑体" panose="02010609060101010101" pitchFamily="49" charset="-122"/>
              </a:rPr>
              <a:t>剔除空格－</a:t>
            </a:r>
            <a:r>
              <a:rPr lang="en-US" altLang="zh-CN" sz="2400">
                <a:latin typeface="黑体" panose="02010609060101010101" pitchFamily="49" charset="-122"/>
              </a:rPr>
              <a:t>2/2</a:t>
            </a:r>
          </a:p>
        </p:txBody>
      </p:sp>
      <p:sp>
        <p:nvSpPr>
          <p:cNvPr id="264208" name="圆角矩形 264207" descr="花束">
            <a:extLst>
              <a:ext uri="{FF2B5EF4-FFF2-40B4-BE49-F238E27FC236}">
                <a16:creationId xmlns:a16="http://schemas.microsoft.com/office/drawing/2014/main" id="{8CBAA922-8EEB-4ECF-9D0C-DEEF54DE813B}"/>
              </a:ext>
            </a:extLst>
          </p:cNvPr>
          <p:cNvSpPr>
            <a:spLocks noChangeArrowheads="1"/>
          </p:cNvSpPr>
          <p:nvPr/>
        </p:nvSpPr>
        <p:spPr bwMode="auto">
          <a:xfrm>
            <a:off x="5181600" y="352425"/>
            <a:ext cx="3505200" cy="533400"/>
          </a:xfrm>
          <a:prstGeom prst="roundRect">
            <a:avLst>
              <a:gd name="adj" fmla="val 16667"/>
            </a:avLst>
          </a:prstGeom>
          <a:blipFill dpi="0" rotWithShape="0">
            <a:blip r:embed="rId2"/>
            <a:srcRect/>
            <a:tile tx="0" ty="0" sx="100000" sy="100000" flip="none" algn="tl"/>
          </a:blipFill>
          <a:ln w="9525">
            <a:solidFill>
              <a:schemeClr val="folHlink"/>
            </a:solidFill>
            <a:round/>
            <a:headEnd/>
            <a:tailEnd/>
          </a:ln>
        </p:spPr>
        <p:txBody>
          <a:bodyPr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just" eaLnBrk="1" hangingPunct="1">
              <a:buFontTx/>
              <a:buBlip>
                <a:blip r:embed="rId3"/>
              </a:buBlip>
            </a:pPr>
            <a:r>
              <a:rPr lang="en-US" altLang="zh-CN" sz="2800" b="1">
                <a:solidFill>
                  <a:schemeClr val="accent2"/>
                </a:solidFill>
              </a:rPr>
              <a:t> </a:t>
            </a:r>
            <a:r>
              <a:rPr lang="zh-CN" altLang="en-US" sz="2800" b="1">
                <a:solidFill>
                  <a:schemeClr val="accent2"/>
                </a:solidFill>
              </a:rPr>
              <a:t>条件控制双重循环</a:t>
            </a:r>
          </a:p>
        </p:txBody>
      </p:sp>
      <p:pic>
        <p:nvPicPr>
          <p:cNvPr id="41993" name="图片 264208" descr="5">
            <a:hlinkClick r:id="" action="ppaction://hlinkshowjump?jump=nextslide"/>
            <a:extLst>
              <a:ext uri="{FF2B5EF4-FFF2-40B4-BE49-F238E27FC236}">
                <a16:creationId xmlns:a16="http://schemas.microsoft.com/office/drawing/2014/main" id="{E421F039-153D-4FF5-9DE7-C8A37D4937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72500" y="6286500"/>
            <a:ext cx="5715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4" name="图片 264209" descr="6">
            <a:hlinkClick r:id="" action="ppaction://hlinkshowjump?jump=previousslide"/>
            <a:extLst>
              <a:ext uri="{FF2B5EF4-FFF2-40B4-BE49-F238E27FC236}">
                <a16:creationId xmlns:a16="http://schemas.microsoft.com/office/drawing/2014/main" id="{7EDA8EE9-ADD2-471E-877E-42503EC6F49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6286500"/>
            <a:ext cx="5715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afterEffect">
                                  <p:stCondLst>
                                    <p:cond delay="0"/>
                                  </p:stCondLst>
                                  <p:childTnLst>
                                    <p:set>
                                      <p:cBhvr>
                                        <p:cTn id="6" dur="1" fill="hold">
                                          <p:stCondLst>
                                            <p:cond delay="0"/>
                                          </p:stCondLst>
                                        </p:cTn>
                                        <p:tgtEl>
                                          <p:spTgt spid="264195"/>
                                        </p:tgtEl>
                                        <p:attrNameLst>
                                          <p:attrName>style.visibility</p:attrName>
                                        </p:attrNameLst>
                                      </p:cBhvr>
                                      <p:to>
                                        <p:strVal val="visible"/>
                                      </p:to>
                                    </p:set>
                                    <p:anim calcmode="lin" valueType="num">
                                      <p:cBhvr additive="base">
                                        <p:cTn id="7" dur="500" fill="hold"/>
                                        <p:tgtEl>
                                          <p:spTgt spid="264195"/>
                                        </p:tgtEl>
                                        <p:attrNameLst>
                                          <p:attrName>ppt_x</p:attrName>
                                        </p:attrNameLst>
                                      </p:cBhvr>
                                      <p:tavLst>
                                        <p:tav tm="0">
                                          <p:val>
                                            <p:strVal val="#ppt_x"/>
                                          </p:val>
                                        </p:tav>
                                        <p:tav tm="100000">
                                          <p:val>
                                            <p:strVal val="#ppt_x"/>
                                          </p:val>
                                        </p:tav>
                                      </p:tavLst>
                                    </p:anim>
                                    <p:anim calcmode="lin" valueType="num">
                                      <p:cBhvr additive="base">
                                        <p:cTn id="8" dur="500" fill="hold"/>
                                        <p:tgtEl>
                                          <p:spTgt spid="264195"/>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264201"/>
                                        </p:tgtEl>
                                        <p:attrNameLst>
                                          <p:attrName>style.visibility</p:attrName>
                                        </p:attrNameLst>
                                      </p:cBhvr>
                                      <p:to>
                                        <p:strVal val="visible"/>
                                      </p:to>
                                    </p:set>
                                    <p:anim calcmode="lin" valueType="num">
                                      <p:cBhvr additive="base">
                                        <p:cTn id="12" dur="500" fill="hold"/>
                                        <p:tgtEl>
                                          <p:spTgt spid="264201"/>
                                        </p:tgtEl>
                                        <p:attrNameLst>
                                          <p:attrName>ppt_x</p:attrName>
                                        </p:attrNameLst>
                                      </p:cBhvr>
                                      <p:tavLst>
                                        <p:tav tm="0">
                                          <p:val>
                                            <p:strVal val="0-#ppt_w/2"/>
                                          </p:val>
                                        </p:tav>
                                        <p:tav tm="100000">
                                          <p:val>
                                            <p:strVal val="#ppt_x"/>
                                          </p:val>
                                        </p:tav>
                                      </p:tavLst>
                                    </p:anim>
                                    <p:anim calcmode="lin" valueType="num">
                                      <p:cBhvr additive="base">
                                        <p:cTn id="13" dur="500" fill="hold"/>
                                        <p:tgtEl>
                                          <p:spTgt spid="264201"/>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4" fill="hold" nodeType="afterEffect">
                                  <p:stCondLst>
                                    <p:cond delay="0"/>
                                  </p:stCondLst>
                                  <p:childTnLst>
                                    <p:set>
                                      <p:cBhvr>
                                        <p:cTn id="16" dur="1" fill="hold">
                                          <p:stCondLst>
                                            <p:cond delay="0"/>
                                          </p:stCondLst>
                                        </p:cTn>
                                        <p:tgtEl>
                                          <p:spTgt spid="264198"/>
                                        </p:tgtEl>
                                        <p:attrNameLst>
                                          <p:attrName>style.visibility</p:attrName>
                                        </p:attrNameLst>
                                      </p:cBhvr>
                                      <p:to>
                                        <p:strVal val="visible"/>
                                      </p:to>
                                    </p:set>
                                    <p:anim calcmode="lin" valueType="num">
                                      <p:cBhvr additive="base">
                                        <p:cTn id="17" dur="500" fill="hold"/>
                                        <p:tgtEl>
                                          <p:spTgt spid="264198"/>
                                        </p:tgtEl>
                                        <p:attrNameLst>
                                          <p:attrName>ppt_x</p:attrName>
                                        </p:attrNameLst>
                                      </p:cBhvr>
                                      <p:tavLst>
                                        <p:tav tm="0">
                                          <p:val>
                                            <p:strVal val="#ppt_x"/>
                                          </p:val>
                                        </p:tav>
                                        <p:tav tm="100000">
                                          <p:val>
                                            <p:strVal val="#ppt_x"/>
                                          </p:val>
                                        </p:tav>
                                      </p:tavLst>
                                    </p:anim>
                                    <p:anim calcmode="lin" valueType="num">
                                      <p:cBhvr additive="base">
                                        <p:cTn id="18" dur="500" fill="hold"/>
                                        <p:tgtEl>
                                          <p:spTgt spid="264198"/>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2" fill="hold" nodeType="afterEffect">
                                  <p:stCondLst>
                                    <p:cond delay="0"/>
                                  </p:stCondLst>
                                  <p:childTnLst>
                                    <p:set>
                                      <p:cBhvr>
                                        <p:cTn id="21" dur="1" fill="hold">
                                          <p:stCondLst>
                                            <p:cond delay="0"/>
                                          </p:stCondLst>
                                        </p:cTn>
                                        <p:tgtEl>
                                          <p:spTgt spid="264204"/>
                                        </p:tgtEl>
                                        <p:attrNameLst>
                                          <p:attrName>style.visibility</p:attrName>
                                        </p:attrNameLst>
                                      </p:cBhvr>
                                      <p:to>
                                        <p:strVal val="visible"/>
                                      </p:to>
                                    </p:set>
                                    <p:anim calcmode="lin" valueType="num">
                                      <p:cBhvr additive="base">
                                        <p:cTn id="22" dur="500" fill="hold"/>
                                        <p:tgtEl>
                                          <p:spTgt spid="264204"/>
                                        </p:tgtEl>
                                        <p:attrNameLst>
                                          <p:attrName>ppt_x</p:attrName>
                                        </p:attrNameLst>
                                      </p:cBhvr>
                                      <p:tavLst>
                                        <p:tav tm="0">
                                          <p:val>
                                            <p:strVal val="1+#ppt_w/2"/>
                                          </p:val>
                                        </p:tav>
                                        <p:tav tm="100000">
                                          <p:val>
                                            <p:strVal val="#ppt_x"/>
                                          </p:val>
                                        </p:tav>
                                      </p:tavLst>
                                    </p:anim>
                                    <p:anim calcmode="lin" valueType="num">
                                      <p:cBhvr additive="base">
                                        <p:cTn id="23" dur="500" fill="hold"/>
                                        <p:tgtEl>
                                          <p:spTgt spid="264204"/>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7" presetClass="entr" presetSubtype="8" fill="hold" grpId="0" nodeType="clickEffect">
                                  <p:stCondLst>
                                    <p:cond delay="0"/>
                                  </p:stCondLst>
                                  <p:iterate type="wd">
                                    <p:tmPct val="100000"/>
                                  </p:iterate>
                                  <p:childTnLst>
                                    <p:set>
                                      <p:cBhvr>
                                        <p:cTn id="27" dur="1" fill="hold">
                                          <p:stCondLst>
                                            <p:cond delay="0"/>
                                          </p:stCondLst>
                                        </p:cTn>
                                        <p:tgtEl>
                                          <p:spTgt spid="264208"/>
                                        </p:tgtEl>
                                        <p:attrNameLst>
                                          <p:attrName>style.visibility</p:attrName>
                                        </p:attrNameLst>
                                      </p:cBhvr>
                                      <p:to>
                                        <p:strVal val="visible"/>
                                      </p:to>
                                    </p:set>
                                    <p:anim calcmode="lin" valueType="num">
                                      <p:cBhvr>
                                        <p:cTn id="28" dur="300" fill="hold"/>
                                        <p:tgtEl>
                                          <p:spTgt spid="264208"/>
                                        </p:tgtEl>
                                        <p:attrNameLst>
                                          <p:attrName>ppt_x</p:attrName>
                                        </p:attrNameLst>
                                      </p:cBhvr>
                                      <p:tavLst>
                                        <p:tav tm="0">
                                          <p:val>
                                            <p:strVal val="#ppt_x-#ppt_w/2"/>
                                          </p:val>
                                        </p:tav>
                                        <p:tav tm="100000">
                                          <p:val>
                                            <p:strVal val="#ppt_x"/>
                                          </p:val>
                                        </p:tav>
                                      </p:tavLst>
                                    </p:anim>
                                    <p:anim calcmode="lin" valueType="num">
                                      <p:cBhvr>
                                        <p:cTn id="29" dur="300" fill="hold"/>
                                        <p:tgtEl>
                                          <p:spTgt spid="264208"/>
                                        </p:tgtEl>
                                        <p:attrNameLst>
                                          <p:attrName>ppt_y</p:attrName>
                                        </p:attrNameLst>
                                      </p:cBhvr>
                                      <p:tavLst>
                                        <p:tav tm="0">
                                          <p:val>
                                            <p:strVal val="#ppt_y"/>
                                          </p:val>
                                        </p:tav>
                                        <p:tav tm="100000">
                                          <p:val>
                                            <p:strVal val="#ppt_y"/>
                                          </p:val>
                                        </p:tav>
                                      </p:tavLst>
                                    </p:anim>
                                    <p:anim calcmode="lin" valueType="num">
                                      <p:cBhvr>
                                        <p:cTn id="30" dur="300" fill="hold"/>
                                        <p:tgtEl>
                                          <p:spTgt spid="264208"/>
                                        </p:tgtEl>
                                        <p:attrNameLst>
                                          <p:attrName>ppt_w</p:attrName>
                                        </p:attrNameLst>
                                      </p:cBhvr>
                                      <p:tavLst>
                                        <p:tav tm="0">
                                          <p:val>
                                            <p:fltVal val="0"/>
                                          </p:val>
                                        </p:tav>
                                        <p:tav tm="100000">
                                          <p:val>
                                            <p:strVal val="#ppt_w"/>
                                          </p:val>
                                        </p:tav>
                                      </p:tavLst>
                                    </p:anim>
                                    <p:anim calcmode="lin" valueType="num">
                                      <p:cBhvr>
                                        <p:cTn id="31" dur="300" fill="hold"/>
                                        <p:tgtEl>
                                          <p:spTgt spid="26420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208" grpId="0" animBg="1"/>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标题 401409">
            <a:extLst>
              <a:ext uri="{FF2B5EF4-FFF2-40B4-BE49-F238E27FC236}">
                <a16:creationId xmlns:a16="http://schemas.microsoft.com/office/drawing/2014/main" id="{96A13124-6DE1-467E-95E6-BC9A9596E091}"/>
              </a:ext>
            </a:extLst>
          </p:cNvPr>
          <p:cNvSpPr>
            <a:spLocks noGrp="1" noChangeArrowheads="1"/>
          </p:cNvSpPr>
          <p:nvPr>
            <p:ph type="title"/>
          </p:nvPr>
        </p:nvSpPr>
        <p:spPr/>
        <p:txBody>
          <a:bodyPr/>
          <a:lstStyle/>
          <a:p>
            <a:pPr eaLnBrk="1" hangingPunct="1"/>
            <a:r>
              <a:rPr lang="en-US" altLang="zh-CN"/>
              <a:t>4.3.4  </a:t>
            </a:r>
            <a:r>
              <a:rPr lang="zh-CN" altLang="en-US"/>
              <a:t>串操作类指令</a:t>
            </a:r>
          </a:p>
        </p:txBody>
      </p:sp>
      <p:sp>
        <p:nvSpPr>
          <p:cNvPr id="43011" name="文本占位符 401410">
            <a:extLst>
              <a:ext uri="{FF2B5EF4-FFF2-40B4-BE49-F238E27FC236}">
                <a16:creationId xmlns:a16="http://schemas.microsoft.com/office/drawing/2014/main" id="{82F1162D-6A87-44C2-9CB7-0BD8ACD8FCB3}"/>
              </a:ext>
            </a:extLst>
          </p:cNvPr>
          <p:cNvSpPr>
            <a:spLocks noGrp="1" noChangeArrowheads="1"/>
          </p:cNvSpPr>
          <p:nvPr>
            <p:ph type="body" idx="1"/>
          </p:nvPr>
        </p:nvSpPr>
        <p:spPr>
          <a:xfrm>
            <a:off x="990600" y="1447800"/>
            <a:ext cx="7315200" cy="4038600"/>
          </a:xfrm>
        </p:spPr>
        <p:txBody>
          <a:bodyPr/>
          <a:lstStyle/>
          <a:p>
            <a:pPr marL="0" indent="390525" eaLnBrk="1" hangingPunct="1">
              <a:tabLst>
                <a:tab pos="2511425" algn="l"/>
              </a:tabLst>
            </a:pPr>
            <a:r>
              <a:rPr lang="zh-CN" altLang="en-US" sz="2800">
                <a:latin typeface="宋体" panose="02010600030101010101" pitchFamily="2" charset="-122"/>
              </a:rPr>
              <a:t>串操作指令是</a:t>
            </a:r>
            <a:r>
              <a:rPr lang="en-US" altLang="zh-CN" sz="2800">
                <a:latin typeface="宋体" panose="02010600030101010101" pitchFamily="2" charset="-122"/>
              </a:rPr>
              <a:t>8086</a:t>
            </a:r>
            <a:r>
              <a:rPr lang="zh-CN" altLang="en-US" sz="2800">
                <a:latin typeface="宋体" panose="02010600030101010101" pitchFamily="2" charset="-122"/>
              </a:rPr>
              <a:t>指令系统中比较独特的一类指令，采用比较特殊的数据串寻址方式，常用在操作主存连续区域的数据时</a:t>
            </a:r>
          </a:p>
          <a:p>
            <a:pPr marL="0" indent="390525" eaLnBrk="1" hangingPunct="1">
              <a:lnSpc>
                <a:spcPct val="130000"/>
              </a:lnSpc>
              <a:spcBef>
                <a:spcPct val="50000"/>
              </a:spcBef>
              <a:buFont typeface="Wingdings" panose="05000000000000000000" pitchFamily="2" charset="2"/>
              <a:buNone/>
              <a:tabLst>
                <a:tab pos="2511425" algn="l"/>
              </a:tabLst>
            </a:pPr>
            <a:r>
              <a:rPr lang="zh-CN" altLang="en-US" sz="2800"/>
              <a:t>主要熟悉：</a:t>
            </a:r>
            <a:r>
              <a:rPr lang="zh-CN" altLang="en-US" sz="2800">
                <a:solidFill>
                  <a:schemeClr val="tx2"/>
                </a:solidFill>
              </a:rPr>
              <a:t>	</a:t>
            </a:r>
            <a:r>
              <a:rPr lang="en-US" altLang="zh-CN" sz="2800">
                <a:solidFill>
                  <a:schemeClr val="tx2"/>
                </a:solidFill>
              </a:rPr>
              <a:t>MOVS  STOS  LODS</a:t>
            </a:r>
          </a:p>
          <a:p>
            <a:pPr marL="0" indent="390525" eaLnBrk="1" hangingPunct="1">
              <a:lnSpc>
                <a:spcPct val="130000"/>
              </a:lnSpc>
              <a:buFont typeface="Wingdings" panose="05000000000000000000" pitchFamily="2" charset="2"/>
              <a:buNone/>
              <a:tabLst>
                <a:tab pos="2511425" algn="l"/>
              </a:tabLst>
            </a:pPr>
            <a:r>
              <a:rPr lang="en-US" altLang="zh-CN" sz="2800">
                <a:solidFill>
                  <a:schemeClr val="tx2"/>
                </a:solidFill>
              </a:rPr>
              <a:t>	CMPS  SCAS  REP</a:t>
            </a:r>
          </a:p>
          <a:p>
            <a:pPr marL="0" indent="390525" eaLnBrk="1" hangingPunct="1">
              <a:lnSpc>
                <a:spcPct val="130000"/>
              </a:lnSpc>
              <a:buFont typeface="Wingdings" panose="05000000000000000000" pitchFamily="2" charset="2"/>
              <a:buNone/>
              <a:tabLst>
                <a:tab pos="2511425" algn="l"/>
              </a:tabLst>
            </a:pPr>
            <a:r>
              <a:rPr lang="zh-CN" altLang="en-US" sz="2800"/>
              <a:t>一般了解：</a:t>
            </a:r>
          </a:p>
          <a:p>
            <a:pPr marL="0" indent="390525" eaLnBrk="1" hangingPunct="1">
              <a:lnSpc>
                <a:spcPct val="130000"/>
              </a:lnSpc>
              <a:buFont typeface="Wingdings" panose="05000000000000000000" pitchFamily="2" charset="2"/>
              <a:buNone/>
              <a:tabLst>
                <a:tab pos="2511425" algn="l"/>
              </a:tabLst>
            </a:pPr>
            <a:r>
              <a:rPr lang="en-US" altLang="zh-CN" sz="2800"/>
              <a:t>      REPZ/REPE  REPNZ/REPNE</a:t>
            </a:r>
          </a:p>
        </p:txBody>
      </p:sp>
      <p:pic>
        <p:nvPicPr>
          <p:cNvPr id="43012" name="图片 401411" descr="1100">
            <a:extLst>
              <a:ext uri="{FF2B5EF4-FFF2-40B4-BE49-F238E27FC236}">
                <a16:creationId xmlns:a16="http://schemas.microsoft.com/office/drawing/2014/main" id="{5BDDF22A-AC29-4957-9A81-71C9C78152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556260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3" name="图片 401412" descr="1108">
            <a:extLst>
              <a:ext uri="{FF2B5EF4-FFF2-40B4-BE49-F238E27FC236}">
                <a16:creationId xmlns:a16="http://schemas.microsoft.com/office/drawing/2014/main" id="{E28CD01D-F528-4CF7-A461-58A60C2F17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5562600"/>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4" name="图片 401413" descr="1104">
            <a:extLst>
              <a:ext uri="{FF2B5EF4-FFF2-40B4-BE49-F238E27FC236}">
                <a16:creationId xmlns:a16="http://schemas.microsoft.com/office/drawing/2014/main" id="{E07C1589-4E40-46F0-A6BC-86F90A84A1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5600" y="5562600"/>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d"/>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402433">
            <a:extLst>
              <a:ext uri="{FF2B5EF4-FFF2-40B4-BE49-F238E27FC236}">
                <a16:creationId xmlns:a16="http://schemas.microsoft.com/office/drawing/2014/main" id="{67AA9436-EF58-4880-8B78-FE1374200CA8}"/>
              </a:ext>
            </a:extLst>
          </p:cNvPr>
          <p:cNvSpPr>
            <a:spLocks noGrp="1" noChangeArrowheads="1"/>
          </p:cNvSpPr>
          <p:nvPr>
            <p:ph type="title"/>
          </p:nvPr>
        </p:nvSpPr>
        <p:spPr/>
        <p:txBody>
          <a:bodyPr/>
          <a:lstStyle/>
          <a:p>
            <a:pPr eaLnBrk="1" hangingPunct="1"/>
            <a:r>
              <a:rPr lang="zh-CN" altLang="en-US"/>
              <a:t>串数据类型</a:t>
            </a:r>
          </a:p>
        </p:txBody>
      </p:sp>
      <p:sp>
        <p:nvSpPr>
          <p:cNvPr id="44035" name="文本占位符 402434">
            <a:extLst>
              <a:ext uri="{FF2B5EF4-FFF2-40B4-BE49-F238E27FC236}">
                <a16:creationId xmlns:a16="http://schemas.microsoft.com/office/drawing/2014/main" id="{E80F8A6A-EABF-4FF9-9CD2-9195966ED4A9}"/>
              </a:ext>
            </a:extLst>
          </p:cNvPr>
          <p:cNvSpPr>
            <a:spLocks noGrp="1" noChangeArrowheads="1"/>
          </p:cNvSpPr>
          <p:nvPr>
            <p:ph type="body" idx="1"/>
          </p:nvPr>
        </p:nvSpPr>
        <p:spPr/>
        <p:txBody>
          <a:bodyPr/>
          <a:lstStyle/>
          <a:p>
            <a:pPr marL="0" indent="390525" eaLnBrk="1" hangingPunct="1">
              <a:tabLst>
                <a:tab pos="2192338" algn="l"/>
              </a:tabLst>
            </a:pPr>
            <a:r>
              <a:rPr lang="zh-CN" altLang="en-US">
                <a:latin typeface="宋体" panose="02010600030101010101" pitchFamily="2" charset="-122"/>
              </a:rPr>
              <a:t>串操作指令的操作数是</a:t>
            </a:r>
            <a:r>
              <a:rPr lang="zh-CN" altLang="en-US"/>
              <a:t>主存中连续存放的数据串（</a:t>
            </a:r>
            <a:r>
              <a:rPr lang="en-US" altLang="zh-CN"/>
              <a:t>String</a:t>
            </a:r>
            <a:r>
              <a:rPr lang="zh-CN" altLang="en-US"/>
              <a:t>）</a:t>
            </a:r>
            <a:r>
              <a:rPr lang="en-US" altLang="zh-CN"/>
              <a:t>——</a:t>
            </a:r>
            <a:r>
              <a:rPr lang="zh-CN" altLang="en-US"/>
              <a:t>即在连续的主存区域中，字节或字的序列</a:t>
            </a:r>
          </a:p>
          <a:p>
            <a:pPr marL="0" indent="390525" eaLnBrk="1" hangingPunct="1">
              <a:tabLst>
                <a:tab pos="2192338" algn="l"/>
              </a:tabLst>
            </a:pPr>
            <a:r>
              <a:rPr lang="zh-CN" altLang="en-US">
                <a:latin typeface="宋体" panose="02010600030101010101" pitchFamily="2" charset="-122"/>
              </a:rPr>
              <a:t>串操作指令的</a:t>
            </a:r>
            <a:r>
              <a:rPr lang="zh-CN" altLang="en-US"/>
              <a:t>操作对象是以字（</a:t>
            </a:r>
            <a:r>
              <a:rPr lang="en-US" altLang="zh-CN"/>
              <a:t>W</a:t>
            </a:r>
            <a:r>
              <a:rPr lang="zh-CN" altLang="en-US"/>
              <a:t>）为单位的字串，或是以字节（</a:t>
            </a:r>
            <a:r>
              <a:rPr lang="en-US" altLang="zh-CN"/>
              <a:t>B</a:t>
            </a:r>
            <a:r>
              <a:rPr lang="zh-CN" altLang="en-US"/>
              <a:t>）为单位的字节串</a:t>
            </a:r>
          </a:p>
        </p:txBody>
      </p:sp>
    </p:spTree>
  </p:cSld>
  <p:clrMapOvr>
    <a:masterClrMapping/>
  </p:clrMapOvr>
  <p:transition>
    <p:random/>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标题 232449">
            <a:extLst>
              <a:ext uri="{FF2B5EF4-FFF2-40B4-BE49-F238E27FC236}">
                <a16:creationId xmlns:a16="http://schemas.microsoft.com/office/drawing/2014/main" id="{2A1C310C-641E-404E-828D-68B59D270A09}"/>
              </a:ext>
            </a:extLst>
          </p:cNvPr>
          <p:cNvSpPr>
            <a:spLocks noGrp="1" noChangeArrowheads="1"/>
          </p:cNvSpPr>
          <p:nvPr>
            <p:ph type="title"/>
          </p:nvPr>
        </p:nvSpPr>
        <p:spPr>
          <a:xfrm>
            <a:off x="381000" y="336550"/>
            <a:ext cx="2030413" cy="428625"/>
          </a:xfrm>
          <a:ln>
            <a:solidFill>
              <a:schemeClr val="folHlink"/>
            </a:solidFill>
            <a:miter lim="800000"/>
            <a:headEnd/>
            <a:tailEnd/>
          </a:ln>
        </p:spPr>
        <p:txBody>
          <a:bodyPr/>
          <a:lstStyle/>
          <a:p>
            <a:pPr eaLnBrk="1" hangingPunct="1"/>
            <a:r>
              <a:rPr lang="zh-CN" altLang="en-US" sz="2400">
                <a:latin typeface="黑体" panose="02010609060101010101" pitchFamily="49" charset="-122"/>
              </a:rPr>
              <a:t>例</a:t>
            </a:r>
            <a:r>
              <a:rPr lang="en-US" altLang="zh-CN" sz="2400">
                <a:latin typeface="黑体" panose="02010609060101010101" pitchFamily="49" charset="-122"/>
              </a:rPr>
              <a:t>4.1</a:t>
            </a:r>
            <a:r>
              <a:rPr lang="zh-CN" altLang="en-US" sz="2400">
                <a:latin typeface="黑体" panose="02010609060101010101" pitchFamily="49" charset="-122"/>
              </a:rPr>
              <a:t>－</a:t>
            </a:r>
            <a:r>
              <a:rPr lang="en-US" altLang="zh-CN" sz="2400">
                <a:latin typeface="黑体" panose="02010609060101010101" pitchFamily="49" charset="-122"/>
              </a:rPr>
              <a:t>1/3</a:t>
            </a:r>
            <a:endParaRPr lang="en-US" altLang="zh-CN"/>
          </a:p>
        </p:txBody>
      </p:sp>
      <p:sp>
        <p:nvSpPr>
          <p:cNvPr id="8195" name="文本占位符 232450">
            <a:extLst>
              <a:ext uri="{FF2B5EF4-FFF2-40B4-BE49-F238E27FC236}">
                <a16:creationId xmlns:a16="http://schemas.microsoft.com/office/drawing/2014/main" id="{3896A0D8-6090-46BA-9286-7FDA2ED4A600}"/>
              </a:ext>
            </a:extLst>
          </p:cNvPr>
          <p:cNvSpPr>
            <a:spLocks noGrp="1" noChangeArrowheads="1"/>
          </p:cNvSpPr>
          <p:nvPr>
            <p:ph type="body" idx="1"/>
          </p:nvPr>
        </p:nvSpPr>
        <p:spPr>
          <a:xfrm>
            <a:off x="685800" y="1066800"/>
            <a:ext cx="7924800" cy="5029200"/>
          </a:xfrm>
        </p:spPr>
        <p:txBody>
          <a:bodyPr/>
          <a:lstStyle/>
          <a:p>
            <a:pPr marL="0" indent="0" eaLnBrk="1" hangingPunct="1">
              <a:buFont typeface="Wingdings" panose="05000000000000000000" pitchFamily="2" charset="2"/>
              <a:buNone/>
              <a:tabLst>
                <a:tab pos="1136650" algn="l"/>
              </a:tabLst>
            </a:pPr>
            <a:r>
              <a:rPr lang="en-US" altLang="zh-CN" sz="2800">
                <a:latin typeface="宋体" panose="02010600030101010101" pitchFamily="2" charset="-122"/>
              </a:rPr>
              <a:t>;</a:t>
            </a:r>
            <a:r>
              <a:rPr lang="zh-CN" altLang="en-US" sz="2800">
                <a:latin typeface="宋体" panose="02010600030101010101" pitchFamily="2" charset="-122"/>
              </a:rPr>
              <a:t>查表法，实现十六进制数转换为</a:t>
            </a:r>
            <a:r>
              <a:rPr lang="en-US" altLang="zh-CN" sz="2800">
                <a:latin typeface="宋体" panose="02010600030101010101" pitchFamily="2" charset="-122"/>
              </a:rPr>
              <a:t>ASCII</a:t>
            </a:r>
            <a:r>
              <a:rPr lang="zh-CN" altLang="en-US" sz="2800">
                <a:latin typeface="宋体" panose="02010600030101010101" pitchFamily="2" charset="-122"/>
              </a:rPr>
              <a:t>码显示</a:t>
            </a:r>
          </a:p>
          <a:p>
            <a:pPr marL="0" indent="0" eaLnBrk="1" hangingPunct="1">
              <a:buFont typeface="Wingdings" panose="05000000000000000000" pitchFamily="2" charset="2"/>
              <a:buNone/>
              <a:tabLst>
                <a:tab pos="1136650" algn="l"/>
              </a:tabLst>
            </a:pPr>
            <a:r>
              <a:rPr lang="zh-CN" altLang="en-US" sz="2800">
                <a:solidFill>
                  <a:schemeClr val="tx2"/>
                </a:solidFill>
                <a:latin typeface="宋体" panose="02010600030101010101" pitchFamily="2" charset="-122"/>
              </a:rPr>
              <a:t>	</a:t>
            </a:r>
            <a:r>
              <a:rPr lang="en-US" altLang="zh-CN" sz="2800">
                <a:solidFill>
                  <a:schemeClr val="tx2"/>
                </a:solidFill>
                <a:latin typeface="宋体" panose="02010600030101010101" pitchFamily="2" charset="-122"/>
              </a:rPr>
              <a:t>;</a:t>
            </a:r>
            <a:r>
              <a:rPr lang="zh-CN" altLang="en-US" sz="2800">
                <a:solidFill>
                  <a:schemeClr val="tx2"/>
                </a:solidFill>
                <a:latin typeface="宋体" panose="02010600030101010101" pitchFamily="2" charset="-122"/>
              </a:rPr>
              <a:t>数据段</a:t>
            </a:r>
          </a:p>
          <a:p>
            <a:pPr marL="0" indent="0" eaLnBrk="1" hangingPunct="1">
              <a:buFont typeface="Wingdings" panose="05000000000000000000" pitchFamily="2" charset="2"/>
              <a:buNone/>
              <a:tabLst>
                <a:tab pos="1136650" algn="l"/>
              </a:tabLst>
            </a:pPr>
            <a:r>
              <a:rPr lang="en-US" altLang="zh-CN" sz="2800">
                <a:solidFill>
                  <a:schemeClr val="accent2"/>
                </a:solidFill>
                <a:latin typeface="宋体" panose="02010600030101010101" pitchFamily="2" charset="-122"/>
              </a:rPr>
              <a:t>HEX	db 4bh</a:t>
            </a:r>
          </a:p>
          <a:p>
            <a:pPr marL="0" indent="0" eaLnBrk="1" hangingPunct="1">
              <a:buFont typeface="Wingdings" panose="05000000000000000000" pitchFamily="2" charset="2"/>
              <a:buNone/>
              <a:tabLst>
                <a:tab pos="1136650" algn="l"/>
              </a:tabLst>
            </a:pPr>
            <a:r>
              <a:rPr lang="en-US" altLang="zh-CN" sz="2800">
                <a:solidFill>
                  <a:schemeClr val="accent2"/>
                </a:solidFill>
                <a:latin typeface="宋体" panose="02010600030101010101" pitchFamily="2" charset="-122"/>
              </a:rPr>
              <a:t>ASCII	db 30h,31h,32h,33h,34h,35h</a:t>
            </a:r>
          </a:p>
          <a:p>
            <a:pPr marL="0" indent="0" eaLnBrk="1" hangingPunct="1">
              <a:buFont typeface="Wingdings" panose="05000000000000000000" pitchFamily="2" charset="2"/>
              <a:buNone/>
              <a:tabLst>
                <a:tab pos="1136650" algn="l"/>
              </a:tabLst>
            </a:pPr>
            <a:r>
              <a:rPr lang="en-US" altLang="zh-CN" sz="2800">
                <a:solidFill>
                  <a:schemeClr val="accent2"/>
                </a:solidFill>
                <a:latin typeface="宋体" panose="02010600030101010101" pitchFamily="2" charset="-122"/>
              </a:rPr>
              <a:t>	db 36h,37h,38h,39h</a:t>
            </a:r>
            <a:r>
              <a:rPr lang="en-US" altLang="zh-CN" sz="2800">
                <a:latin typeface="宋体" panose="02010600030101010101" pitchFamily="2" charset="-122"/>
              </a:rPr>
              <a:t>	;0</a:t>
            </a:r>
            <a:r>
              <a:rPr lang="zh-CN" altLang="en-US" sz="2800">
                <a:latin typeface="宋体" panose="02010600030101010101" pitchFamily="2" charset="-122"/>
              </a:rPr>
              <a:t>～</a:t>
            </a:r>
            <a:r>
              <a:rPr lang="en-US" altLang="zh-CN" sz="2800">
                <a:latin typeface="宋体" panose="02010600030101010101" pitchFamily="2" charset="-122"/>
              </a:rPr>
              <a:t>9</a:t>
            </a:r>
            <a:r>
              <a:rPr lang="zh-CN" altLang="en-US" sz="2800">
                <a:latin typeface="宋体" panose="02010600030101010101" pitchFamily="2" charset="-122"/>
              </a:rPr>
              <a:t>的</a:t>
            </a:r>
            <a:r>
              <a:rPr lang="en-US" altLang="zh-CN" sz="2800">
                <a:latin typeface="宋体" panose="02010600030101010101" pitchFamily="2" charset="-122"/>
              </a:rPr>
              <a:t>ASCII</a:t>
            </a:r>
            <a:r>
              <a:rPr lang="zh-CN" altLang="en-US" sz="2800">
                <a:latin typeface="宋体" panose="02010600030101010101" pitchFamily="2" charset="-122"/>
              </a:rPr>
              <a:t>码</a:t>
            </a:r>
          </a:p>
          <a:p>
            <a:pPr marL="0" indent="0" eaLnBrk="1" hangingPunct="1">
              <a:buFont typeface="Wingdings" panose="05000000000000000000" pitchFamily="2" charset="2"/>
              <a:buNone/>
              <a:tabLst>
                <a:tab pos="1136650" algn="l"/>
              </a:tabLst>
            </a:pPr>
            <a:r>
              <a:rPr lang="zh-CN" altLang="en-US" sz="2800">
                <a:latin typeface="宋体" panose="02010600030101010101" pitchFamily="2" charset="-122"/>
              </a:rPr>
              <a:t>	</a:t>
            </a:r>
            <a:r>
              <a:rPr lang="en-US" altLang="zh-CN" sz="2800">
                <a:solidFill>
                  <a:schemeClr val="accent2"/>
                </a:solidFill>
                <a:latin typeface="宋体" panose="02010600030101010101" pitchFamily="2" charset="-122"/>
              </a:rPr>
              <a:t>db 41h,42h,43h,44h,45h,46h</a:t>
            </a:r>
          </a:p>
          <a:p>
            <a:pPr marL="0" indent="0" eaLnBrk="1" hangingPunct="1">
              <a:buFont typeface="Wingdings" panose="05000000000000000000" pitchFamily="2" charset="2"/>
              <a:buNone/>
              <a:tabLst>
                <a:tab pos="1136650" algn="l"/>
              </a:tabLst>
            </a:pPr>
            <a:r>
              <a:rPr lang="en-US" altLang="zh-CN" sz="2800">
                <a:latin typeface="宋体" panose="02010600030101010101" pitchFamily="2" charset="-122"/>
              </a:rPr>
              <a:t>	;A</a:t>
            </a:r>
            <a:r>
              <a:rPr lang="zh-CN" altLang="en-US" sz="2800">
                <a:latin typeface="宋体" panose="02010600030101010101" pitchFamily="2" charset="-122"/>
              </a:rPr>
              <a:t>～</a:t>
            </a:r>
            <a:r>
              <a:rPr lang="en-US" altLang="zh-CN" sz="2800">
                <a:latin typeface="宋体" panose="02010600030101010101" pitchFamily="2" charset="-122"/>
              </a:rPr>
              <a:t>F</a:t>
            </a:r>
            <a:r>
              <a:rPr lang="zh-CN" altLang="en-US" sz="2800">
                <a:latin typeface="宋体" panose="02010600030101010101" pitchFamily="2" charset="-122"/>
              </a:rPr>
              <a:t>的</a:t>
            </a:r>
            <a:r>
              <a:rPr lang="en-US" altLang="zh-CN" sz="2800">
                <a:latin typeface="宋体" panose="02010600030101010101" pitchFamily="2" charset="-122"/>
              </a:rPr>
              <a:t>ASCII</a:t>
            </a:r>
            <a:r>
              <a:rPr lang="zh-CN" altLang="en-US" sz="2800">
                <a:latin typeface="宋体" panose="02010600030101010101" pitchFamily="2" charset="-122"/>
              </a:rPr>
              <a:t>码</a:t>
            </a:r>
          </a:p>
          <a:p>
            <a:pPr marL="0" indent="0" eaLnBrk="1" hangingPunct="1">
              <a:buFont typeface="Wingdings" panose="05000000000000000000" pitchFamily="2" charset="2"/>
              <a:buNone/>
              <a:tabLst>
                <a:tab pos="1136650" algn="l"/>
              </a:tabLst>
            </a:pPr>
            <a:r>
              <a:rPr lang="zh-CN" altLang="en-US" sz="2800">
                <a:latin typeface="宋体" panose="02010600030101010101" pitchFamily="2" charset="-122"/>
              </a:rPr>
              <a:t>	</a:t>
            </a:r>
            <a:r>
              <a:rPr lang="en-US" altLang="zh-CN" sz="2800">
                <a:latin typeface="宋体" panose="02010600030101010101" pitchFamily="2" charset="-122"/>
              </a:rPr>
              <a:t>;</a:t>
            </a:r>
            <a:r>
              <a:rPr lang="zh-CN" altLang="en-US" sz="2800">
                <a:latin typeface="宋体" panose="02010600030101010101" pitchFamily="2" charset="-122"/>
              </a:rPr>
              <a:t>任意设定了一个待转换的一位</a:t>
            </a:r>
            <a:r>
              <a:rPr lang="en-US" altLang="zh-CN" sz="2800">
                <a:latin typeface="宋体" panose="02010600030101010101" pitchFamily="2" charset="-122"/>
              </a:rPr>
              <a:t>16</a:t>
            </a:r>
            <a:r>
              <a:rPr lang="zh-CN" altLang="en-US" sz="2800">
                <a:latin typeface="宋体" panose="02010600030101010101" pitchFamily="2" charset="-122"/>
              </a:rPr>
              <a:t>进制数</a:t>
            </a:r>
          </a:p>
        </p:txBody>
      </p:sp>
      <p:grpSp>
        <p:nvGrpSpPr>
          <p:cNvPr id="232453" name="组合 232452">
            <a:extLst>
              <a:ext uri="{FF2B5EF4-FFF2-40B4-BE49-F238E27FC236}">
                <a16:creationId xmlns:a16="http://schemas.microsoft.com/office/drawing/2014/main" id="{5A77ED8F-2718-4163-8B6E-0EA129FB6DF9}"/>
              </a:ext>
            </a:extLst>
          </p:cNvPr>
          <p:cNvGrpSpPr>
            <a:grpSpLocks/>
          </p:cNvGrpSpPr>
          <p:nvPr/>
        </p:nvGrpSpPr>
        <p:grpSpPr bwMode="auto">
          <a:xfrm>
            <a:off x="177800" y="230188"/>
            <a:ext cx="203200" cy="6503987"/>
            <a:chOff x="112" y="145"/>
            <a:chExt cx="128" cy="4097"/>
          </a:xfrm>
        </p:grpSpPr>
        <p:sp>
          <p:nvSpPr>
            <p:cNvPr id="8206" name="矩形 232453">
              <a:extLst>
                <a:ext uri="{FF2B5EF4-FFF2-40B4-BE49-F238E27FC236}">
                  <a16:creationId xmlns:a16="http://schemas.microsoft.com/office/drawing/2014/main" id="{F10A8487-8541-4DC8-9309-0DC9E4F34D83}"/>
                </a:ext>
              </a:extLst>
            </p:cNvPr>
            <p:cNvSpPr>
              <a:spLocks noChangeArrowheads="1"/>
            </p:cNvSpPr>
            <p:nvPr/>
          </p:nvSpPr>
          <p:spPr bwMode="auto">
            <a:xfrm flipH="1">
              <a:off x="192" y="162"/>
              <a:ext cx="48" cy="4080"/>
            </a:xfrm>
            <a:prstGeom prst="rect">
              <a:avLst/>
            </a:prstGeom>
            <a:gradFill rotWithShape="0">
              <a:gsLst>
                <a:gs pos="0">
                  <a:schemeClr val="bg1"/>
                </a:gs>
                <a:gs pos="100000">
                  <a:schemeClr val="fo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207" name="矩形 232454">
              <a:extLst>
                <a:ext uri="{FF2B5EF4-FFF2-40B4-BE49-F238E27FC236}">
                  <a16:creationId xmlns:a16="http://schemas.microsoft.com/office/drawing/2014/main" id="{7F479843-285B-49C3-9AEF-190F50553920}"/>
                </a:ext>
              </a:extLst>
            </p:cNvPr>
            <p:cNvSpPr>
              <a:spLocks noChangeArrowheads="1"/>
            </p:cNvSpPr>
            <p:nvPr/>
          </p:nvSpPr>
          <p:spPr bwMode="auto">
            <a:xfrm>
              <a:off x="112" y="145"/>
              <a:ext cx="48" cy="3941"/>
            </a:xfrm>
            <a:prstGeom prst="rect">
              <a:avLst/>
            </a:prstGeom>
            <a:gradFill rotWithShape="0">
              <a:gsLst>
                <a:gs pos="0">
                  <a:schemeClr val="bg1"/>
                </a:gs>
                <a:gs pos="100000">
                  <a:schemeClr va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latin typeface="Times New Roman" panose="02020603050405020304" pitchFamily="18" charset="0"/>
              </a:endParaRPr>
            </a:p>
          </p:txBody>
        </p:sp>
      </p:grpSp>
      <p:grpSp>
        <p:nvGrpSpPr>
          <p:cNvPr id="232456" name="组合 232455">
            <a:extLst>
              <a:ext uri="{FF2B5EF4-FFF2-40B4-BE49-F238E27FC236}">
                <a16:creationId xmlns:a16="http://schemas.microsoft.com/office/drawing/2014/main" id="{7B24F437-7ECC-4F71-8DFA-49429E495D66}"/>
              </a:ext>
            </a:extLst>
          </p:cNvPr>
          <p:cNvGrpSpPr>
            <a:grpSpLocks/>
          </p:cNvGrpSpPr>
          <p:nvPr/>
        </p:nvGrpSpPr>
        <p:grpSpPr bwMode="auto">
          <a:xfrm>
            <a:off x="8793163" y="220663"/>
            <a:ext cx="198437" cy="6408737"/>
            <a:chOff x="5539" y="139"/>
            <a:chExt cx="125" cy="4037"/>
          </a:xfrm>
        </p:grpSpPr>
        <p:sp>
          <p:nvSpPr>
            <p:cNvPr id="8204" name="矩形 232456">
              <a:extLst>
                <a:ext uri="{FF2B5EF4-FFF2-40B4-BE49-F238E27FC236}">
                  <a16:creationId xmlns:a16="http://schemas.microsoft.com/office/drawing/2014/main" id="{71B7F434-390E-4124-9A1B-59262F193BD5}"/>
                </a:ext>
              </a:extLst>
            </p:cNvPr>
            <p:cNvSpPr>
              <a:spLocks noChangeArrowheads="1"/>
            </p:cNvSpPr>
            <p:nvPr/>
          </p:nvSpPr>
          <p:spPr bwMode="auto">
            <a:xfrm rot="10800000" flipH="1" flipV="1">
              <a:off x="5621" y="139"/>
              <a:ext cx="43" cy="3989"/>
            </a:xfrm>
            <a:prstGeom prst="rect">
              <a:avLst/>
            </a:pr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205" name="矩形 232457">
              <a:extLst>
                <a:ext uri="{FF2B5EF4-FFF2-40B4-BE49-F238E27FC236}">
                  <a16:creationId xmlns:a16="http://schemas.microsoft.com/office/drawing/2014/main" id="{8F010D57-E265-4862-825D-0CA90DC00120}"/>
                </a:ext>
              </a:extLst>
            </p:cNvPr>
            <p:cNvSpPr>
              <a:spLocks noChangeArrowheads="1"/>
            </p:cNvSpPr>
            <p:nvPr/>
          </p:nvSpPr>
          <p:spPr bwMode="auto">
            <a:xfrm rot="10800000" flipV="1">
              <a:off x="5539" y="240"/>
              <a:ext cx="49" cy="3936"/>
            </a:xfrm>
            <a:prstGeom prst="rect">
              <a:avLst/>
            </a:pr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32459" name="组合 232458">
            <a:extLst>
              <a:ext uri="{FF2B5EF4-FFF2-40B4-BE49-F238E27FC236}">
                <a16:creationId xmlns:a16="http://schemas.microsoft.com/office/drawing/2014/main" id="{5FE61201-9BC0-44F5-9251-5623A26B599D}"/>
              </a:ext>
            </a:extLst>
          </p:cNvPr>
          <p:cNvGrpSpPr>
            <a:grpSpLocks/>
          </p:cNvGrpSpPr>
          <p:nvPr/>
        </p:nvGrpSpPr>
        <p:grpSpPr bwMode="auto">
          <a:xfrm>
            <a:off x="412750" y="6477000"/>
            <a:ext cx="8686800" cy="228600"/>
            <a:chOff x="260" y="4080"/>
            <a:chExt cx="5472" cy="144"/>
          </a:xfrm>
        </p:grpSpPr>
        <p:sp>
          <p:nvSpPr>
            <p:cNvPr id="8202" name="矩形 232459">
              <a:extLst>
                <a:ext uri="{FF2B5EF4-FFF2-40B4-BE49-F238E27FC236}">
                  <a16:creationId xmlns:a16="http://schemas.microsoft.com/office/drawing/2014/main" id="{F587B7D6-DF48-4257-9D14-7EF6448488D6}"/>
                </a:ext>
              </a:extLst>
            </p:cNvPr>
            <p:cNvSpPr>
              <a:spLocks noChangeArrowheads="1"/>
            </p:cNvSpPr>
            <p:nvPr/>
          </p:nvSpPr>
          <p:spPr bwMode="auto">
            <a:xfrm rot="5400000" flipV="1">
              <a:off x="2972" y="1368"/>
              <a:ext cx="48" cy="5472"/>
            </a:xfrm>
            <a:prstGeom prst="rect">
              <a:avLst/>
            </a:prstGeom>
            <a:gradFill rotWithShape="0">
              <a:gsLst>
                <a:gs pos="0">
                  <a:schemeClr val="bg1"/>
                </a:gs>
                <a:gs pos="100000">
                  <a:schemeClr val="accent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203" name="矩形 232460">
              <a:extLst>
                <a:ext uri="{FF2B5EF4-FFF2-40B4-BE49-F238E27FC236}">
                  <a16:creationId xmlns:a16="http://schemas.microsoft.com/office/drawing/2014/main" id="{7BCEC237-1302-44D6-9C54-7D7B1E4CD7C9}"/>
                </a:ext>
              </a:extLst>
            </p:cNvPr>
            <p:cNvSpPr>
              <a:spLocks noChangeArrowheads="1"/>
            </p:cNvSpPr>
            <p:nvPr/>
          </p:nvSpPr>
          <p:spPr bwMode="auto">
            <a:xfrm rot="5400000" flipV="1">
              <a:off x="2913" y="1521"/>
              <a:ext cx="48" cy="5355"/>
            </a:xfrm>
            <a:prstGeom prst="rect">
              <a:avLst/>
            </a:prstGeom>
            <a:gradFill rotWithShape="0">
              <a:gsLst>
                <a:gs pos="0">
                  <a:schemeClr val="bg1"/>
                </a:gs>
                <a:gs pos="100000">
                  <a:schemeClr val="hlink"/>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32462" name="组合 232461">
            <a:extLst>
              <a:ext uri="{FF2B5EF4-FFF2-40B4-BE49-F238E27FC236}">
                <a16:creationId xmlns:a16="http://schemas.microsoft.com/office/drawing/2014/main" id="{86708CE1-6A52-41C5-AB73-640D9077100C}"/>
              </a:ext>
            </a:extLst>
          </p:cNvPr>
          <p:cNvGrpSpPr>
            <a:grpSpLocks/>
          </p:cNvGrpSpPr>
          <p:nvPr/>
        </p:nvGrpSpPr>
        <p:grpSpPr bwMode="auto">
          <a:xfrm>
            <a:off x="76200" y="176213"/>
            <a:ext cx="8745538" cy="161925"/>
            <a:chOff x="48" y="111"/>
            <a:chExt cx="5509" cy="102"/>
          </a:xfrm>
        </p:grpSpPr>
        <p:sp>
          <p:nvSpPr>
            <p:cNvPr id="8200" name="矩形 232462">
              <a:extLst>
                <a:ext uri="{FF2B5EF4-FFF2-40B4-BE49-F238E27FC236}">
                  <a16:creationId xmlns:a16="http://schemas.microsoft.com/office/drawing/2014/main" id="{83A2278A-6369-432A-904E-93EC47F06A2B}"/>
                </a:ext>
              </a:extLst>
            </p:cNvPr>
            <p:cNvSpPr>
              <a:spLocks noChangeArrowheads="1"/>
            </p:cNvSpPr>
            <p:nvPr/>
          </p:nvSpPr>
          <p:spPr bwMode="auto">
            <a:xfrm rot="5400000" flipV="1">
              <a:off x="2852" y="-2492"/>
              <a:ext cx="37" cy="5371"/>
            </a:xfrm>
            <a:prstGeom prst="rect">
              <a:avLst/>
            </a:prstGeom>
            <a:gradFill rotWithShape="0">
              <a:gsLst>
                <a:gs pos="0">
                  <a:schemeClr va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201" name="矩形 232463">
              <a:extLst>
                <a:ext uri="{FF2B5EF4-FFF2-40B4-BE49-F238E27FC236}">
                  <a16:creationId xmlns:a16="http://schemas.microsoft.com/office/drawing/2014/main" id="{D2E31C47-ABAE-4684-889C-2F0105BFF7FD}"/>
                </a:ext>
              </a:extLst>
            </p:cNvPr>
            <p:cNvSpPr>
              <a:spLocks noChangeArrowheads="1"/>
            </p:cNvSpPr>
            <p:nvPr/>
          </p:nvSpPr>
          <p:spPr bwMode="auto">
            <a:xfrm rot="5400000" flipV="1">
              <a:off x="2783" y="-2625"/>
              <a:ext cx="38" cy="5509"/>
            </a:xfrm>
            <a:prstGeom prst="rect">
              <a:avLst/>
            </a:prstGeom>
            <a:gradFill rotWithShape="0">
              <a:gsLst>
                <a:gs pos="0">
                  <a:schemeClr val="accent1"/>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afterEffect">
                                  <p:stCondLst>
                                    <p:cond delay="0"/>
                                  </p:stCondLst>
                                  <p:childTnLst>
                                    <p:set>
                                      <p:cBhvr>
                                        <p:cTn id="6" dur="1" fill="hold">
                                          <p:stCondLst>
                                            <p:cond delay="0"/>
                                          </p:stCondLst>
                                        </p:cTn>
                                        <p:tgtEl>
                                          <p:spTgt spid="232453"/>
                                        </p:tgtEl>
                                        <p:attrNameLst>
                                          <p:attrName>style.visibility</p:attrName>
                                        </p:attrNameLst>
                                      </p:cBhvr>
                                      <p:to>
                                        <p:strVal val="visible"/>
                                      </p:to>
                                    </p:set>
                                    <p:anim calcmode="lin" valueType="num">
                                      <p:cBhvr additive="base">
                                        <p:cTn id="7" dur="500" fill="hold"/>
                                        <p:tgtEl>
                                          <p:spTgt spid="232453"/>
                                        </p:tgtEl>
                                        <p:attrNameLst>
                                          <p:attrName>ppt_x</p:attrName>
                                        </p:attrNameLst>
                                      </p:cBhvr>
                                      <p:tavLst>
                                        <p:tav tm="0">
                                          <p:val>
                                            <p:strVal val="#ppt_x"/>
                                          </p:val>
                                        </p:tav>
                                        <p:tav tm="100000">
                                          <p:val>
                                            <p:strVal val="#ppt_x"/>
                                          </p:val>
                                        </p:tav>
                                      </p:tavLst>
                                    </p:anim>
                                    <p:anim calcmode="lin" valueType="num">
                                      <p:cBhvr additive="base">
                                        <p:cTn id="8" dur="500" fill="hold"/>
                                        <p:tgtEl>
                                          <p:spTgt spid="232453"/>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232459"/>
                                        </p:tgtEl>
                                        <p:attrNameLst>
                                          <p:attrName>style.visibility</p:attrName>
                                        </p:attrNameLst>
                                      </p:cBhvr>
                                      <p:to>
                                        <p:strVal val="visible"/>
                                      </p:to>
                                    </p:set>
                                    <p:anim calcmode="lin" valueType="num">
                                      <p:cBhvr additive="base">
                                        <p:cTn id="12" dur="500" fill="hold"/>
                                        <p:tgtEl>
                                          <p:spTgt spid="232459"/>
                                        </p:tgtEl>
                                        <p:attrNameLst>
                                          <p:attrName>ppt_x</p:attrName>
                                        </p:attrNameLst>
                                      </p:cBhvr>
                                      <p:tavLst>
                                        <p:tav tm="0">
                                          <p:val>
                                            <p:strVal val="0-#ppt_w/2"/>
                                          </p:val>
                                        </p:tav>
                                        <p:tav tm="100000">
                                          <p:val>
                                            <p:strVal val="#ppt_x"/>
                                          </p:val>
                                        </p:tav>
                                      </p:tavLst>
                                    </p:anim>
                                    <p:anim calcmode="lin" valueType="num">
                                      <p:cBhvr additive="base">
                                        <p:cTn id="13" dur="500" fill="hold"/>
                                        <p:tgtEl>
                                          <p:spTgt spid="232459"/>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4" fill="hold" nodeType="afterEffect">
                                  <p:stCondLst>
                                    <p:cond delay="0"/>
                                  </p:stCondLst>
                                  <p:childTnLst>
                                    <p:set>
                                      <p:cBhvr>
                                        <p:cTn id="16" dur="1" fill="hold">
                                          <p:stCondLst>
                                            <p:cond delay="0"/>
                                          </p:stCondLst>
                                        </p:cTn>
                                        <p:tgtEl>
                                          <p:spTgt spid="232456"/>
                                        </p:tgtEl>
                                        <p:attrNameLst>
                                          <p:attrName>style.visibility</p:attrName>
                                        </p:attrNameLst>
                                      </p:cBhvr>
                                      <p:to>
                                        <p:strVal val="visible"/>
                                      </p:to>
                                    </p:set>
                                    <p:anim calcmode="lin" valueType="num">
                                      <p:cBhvr additive="base">
                                        <p:cTn id="17" dur="500" fill="hold"/>
                                        <p:tgtEl>
                                          <p:spTgt spid="232456"/>
                                        </p:tgtEl>
                                        <p:attrNameLst>
                                          <p:attrName>ppt_x</p:attrName>
                                        </p:attrNameLst>
                                      </p:cBhvr>
                                      <p:tavLst>
                                        <p:tav tm="0">
                                          <p:val>
                                            <p:strVal val="#ppt_x"/>
                                          </p:val>
                                        </p:tav>
                                        <p:tav tm="100000">
                                          <p:val>
                                            <p:strVal val="#ppt_x"/>
                                          </p:val>
                                        </p:tav>
                                      </p:tavLst>
                                    </p:anim>
                                    <p:anim calcmode="lin" valueType="num">
                                      <p:cBhvr additive="base">
                                        <p:cTn id="18" dur="500" fill="hold"/>
                                        <p:tgtEl>
                                          <p:spTgt spid="232456"/>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2" fill="hold" nodeType="afterEffect">
                                  <p:stCondLst>
                                    <p:cond delay="0"/>
                                  </p:stCondLst>
                                  <p:childTnLst>
                                    <p:set>
                                      <p:cBhvr>
                                        <p:cTn id="21" dur="1" fill="hold">
                                          <p:stCondLst>
                                            <p:cond delay="0"/>
                                          </p:stCondLst>
                                        </p:cTn>
                                        <p:tgtEl>
                                          <p:spTgt spid="232462"/>
                                        </p:tgtEl>
                                        <p:attrNameLst>
                                          <p:attrName>style.visibility</p:attrName>
                                        </p:attrNameLst>
                                      </p:cBhvr>
                                      <p:to>
                                        <p:strVal val="visible"/>
                                      </p:to>
                                    </p:set>
                                    <p:anim calcmode="lin" valueType="num">
                                      <p:cBhvr additive="base">
                                        <p:cTn id="22" dur="500" fill="hold"/>
                                        <p:tgtEl>
                                          <p:spTgt spid="232462"/>
                                        </p:tgtEl>
                                        <p:attrNameLst>
                                          <p:attrName>ppt_x</p:attrName>
                                        </p:attrNameLst>
                                      </p:cBhvr>
                                      <p:tavLst>
                                        <p:tav tm="0">
                                          <p:val>
                                            <p:strVal val="1+#ppt_w/2"/>
                                          </p:val>
                                        </p:tav>
                                        <p:tav tm="100000">
                                          <p:val>
                                            <p:strVal val="#ppt_x"/>
                                          </p:val>
                                        </p:tav>
                                      </p:tavLst>
                                    </p:anim>
                                    <p:anim calcmode="lin" valueType="num">
                                      <p:cBhvr additive="base">
                                        <p:cTn id="23" dur="500" fill="hold"/>
                                        <p:tgtEl>
                                          <p:spTgt spid="2324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403457">
            <a:extLst>
              <a:ext uri="{FF2B5EF4-FFF2-40B4-BE49-F238E27FC236}">
                <a16:creationId xmlns:a16="http://schemas.microsoft.com/office/drawing/2014/main" id="{3BD8709E-5AD3-488D-86D3-D5A4E2A7E2E4}"/>
              </a:ext>
            </a:extLst>
          </p:cNvPr>
          <p:cNvSpPr>
            <a:spLocks noGrp="1" noChangeArrowheads="1"/>
          </p:cNvSpPr>
          <p:nvPr>
            <p:ph type="title"/>
          </p:nvPr>
        </p:nvSpPr>
        <p:spPr/>
        <p:txBody>
          <a:bodyPr/>
          <a:lstStyle/>
          <a:p>
            <a:pPr eaLnBrk="1" hangingPunct="1"/>
            <a:r>
              <a:rPr lang="zh-CN" altLang="en-US"/>
              <a:t>串寻址方式</a:t>
            </a:r>
          </a:p>
        </p:txBody>
      </p:sp>
      <p:sp>
        <p:nvSpPr>
          <p:cNvPr id="45059" name="文本占位符 403458">
            <a:extLst>
              <a:ext uri="{FF2B5EF4-FFF2-40B4-BE49-F238E27FC236}">
                <a16:creationId xmlns:a16="http://schemas.microsoft.com/office/drawing/2014/main" id="{BA65ABDA-5247-4546-8BD4-91113C244E1C}"/>
              </a:ext>
            </a:extLst>
          </p:cNvPr>
          <p:cNvSpPr>
            <a:spLocks noGrp="1" noChangeArrowheads="1"/>
          </p:cNvSpPr>
          <p:nvPr>
            <p:ph type="body" idx="1"/>
          </p:nvPr>
        </p:nvSpPr>
        <p:spPr/>
        <p:txBody>
          <a:bodyPr/>
          <a:lstStyle/>
          <a:p>
            <a:pPr eaLnBrk="1" hangingPunct="1"/>
            <a:r>
              <a:rPr lang="zh-CN" altLang="en-US" sz="2800"/>
              <a:t>源操作数用寄存器</a:t>
            </a:r>
            <a:r>
              <a:rPr lang="en-US" altLang="zh-CN" sz="2800"/>
              <a:t>SI</a:t>
            </a:r>
            <a:r>
              <a:rPr lang="zh-CN" altLang="en-US" sz="2800"/>
              <a:t>寻址，默认在数据段</a:t>
            </a:r>
            <a:r>
              <a:rPr lang="en-US" altLang="zh-CN" sz="2800"/>
              <a:t>DS</a:t>
            </a:r>
            <a:r>
              <a:rPr lang="zh-CN" altLang="en-US" sz="2800"/>
              <a:t>中，即，</a:t>
            </a:r>
            <a:r>
              <a:rPr lang="en-US" altLang="zh-CN" sz="2800"/>
              <a:t>DS:[SI]</a:t>
            </a:r>
            <a:r>
              <a:rPr lang="zh-CN" altLang="en-US" sz="2800"/>
              <a:t>，但允许段超越</a:t>
            </a:r>
          </a:p>
          <a:p>
            <a:pPr eaLnBrk="1" hangingPunct="1"/>
            <a:r>
              <a:rPr lang="zh-CN" altLang="en-US" sz="2800"/>
              <a:t>目的操作数用寄存器</a:t>
            </a:r>
            <a:r>
              <a:rPr lang="en-US" altLang="zh-CN" sz="2800"/>
              <a:t>DI</a:t>
            </a:r>
            <a:r>
              <a:rPr lang="zh-CN" altLang="en-US" sz="2800"/>
              <a:t>寻址，默认在附加段</a:t>
            </a:r>
            <a:r>
              <a:rPr lang="en-US" altLang="zh-CN" sz="2800"/>
              <a:t>ES</a:t>
            </a:r>
            <a:r>
              <a:rPr lang="zh-CN" altLang="en-US" sz="2800"/>
              <a:t>中，</a:t>
            </a:r>
            <a:r>
              <a:rPr lang="en-US" altLang="zh-CN" sz="2800"/>
              <a:t>ES:[DI]</a:t>
            </a:r>
            <a:r>
              <a:rPr lang="zh-CN" altLang="en-US" sz="2800"/>
              <a:t>，不允许段超越</a:t>
            </a:r>
            <a:endParaRPr lang="en-US" altLang="zh-CN" sz="2800"/>
          </a:p>
          <a:p>
            <a:pPr eaLnBrk="1" hangingPunct="1"/>
            <a:r>
              <a:rPr lang="zh-CN" altLang="en-US" sz="2800"/>
              <a:t>每执行一次串操作指令，</a:t>
            </a:r>
            <a:r>
              <a:rPr lang="en-US" altLang="zh-CN" sz="2800"/>
              <a:t>SI</a:t>
            </a:r>
            <a:r>
              <a:rPr lang="zh-CN" altLang="en-US" sz="2800"/>
              <a:t>和</a:t>
            </a:r>
            <a:r>
              <a:rPr lang="en-US" altLang="zh-CN" sz="2800"/>
              <a:t>DI</a:t>
            </a:r>
            <a:r>
              <a:rPr lang="zh-CN" altLang="en-US" sz="2800"/>
              <a:t>将自动修改：</a:t>
            </a:r>
          </a:p>
          <a:p>
            <a:pPr lvl="1" eaLnBrk="1" hangingPunct="1"/>
            <a:r>
              <a:rPr lang="en-US" altLang="zh-CN" sz="2800"/>
              <a:t>±1</a:t>
            </a:r>
            <a:r>
              <a:rPr lang="zh-CN" altLang="en-US" sz="2800"/>
              <a:t>（对于字节串）或</a:t>
            </a:r>
            <a:r>
              <a:rPr lang="en-US" altLang="zh-CN" sz="2800"/>
              <a:t>±2</a:t>
            </a:r>
            <a:r>
              <a:rPr lang="zh-CN" altLang="en-US" sz="2800"/>
              <a:t>（对于字串）</a:t>
            </a:r>
          </a:p>
          <a:p>
            <a:pPr lvl="1" eaLnBrk="1" hangingPunct="1"/>
            <a:r>
              <a:rPr lang="zh-CN" altLang="en-US" sz="2800"/>
              <a:t>执行指令</a:t>
            </a:r>
            <a:r>
              <a:rPr lang="en-US" altLang="zh-CN" sz="2800"/>
              <a:t>CLD</a:t>
            </a:r>
            <a:r>
              <a:rPr lang="zh-CN" altLang="en-US" sz="2800"/>
              <a:t>后，</a:t>
            </a:r>
            <a:r>
              <a:rPr lang="en-US" altLang="zh-CN" sz="2800"/>
              <a:t>DF = 0</a:t>
            </a:r>
            <a:r>
              <a:rPr lang="zh-CN" altLang="en-US" sz="2800"/>
              <a:t>，地址指针</a:t>
            </a:r>
            <a:r>
              <a:rPr lang="en-US" altLang="zh-CN" sz="2800"/>
              <a:t>+1</a:t>
            </a:r>
            <a:r>
              <a:rPr lang="zh-CN" altLang="en-US" sz="2800"/>
              <a:t>或</a:t>
            </a:r>
            <a:r>
              <a:rPr lang="en-US" altLang="zh-CN" sz="2800"/>
              <a:t>2</a:t>
            </a:r>
          </a:p>
          <a:p>
            <a:pPr lvl="1" eaLnBrk="1" hangingPunct="1"/>
            <a:r>
              <a:rPr lang="zh-CN" altLang="en-US" sz="2800"/>
              <a:t>执行指令</a:t>
            </a:r>
            <a:r>
              <a:rPr lang="en-US" altLang="zh-CN" sz="2800"/>
              <a:t>STD</a:t>
            </a:r>
            <a:r>
              <a:rPr lang="zh-CN" altLang="en-US" sz="2800"/>
              <a:t>后，</a:t>
            </a:r>
            <a:r>
              <a:rPr lang="en-US" altLang="zh-CN" sz="2800"/>
              <a:t>DF = 1</a:t>
            </a:r>
            <a:r>
              <a:rPr lang="zh-CN" altLang="en-US" sz="2800"/>
              <a:t>，地址指针 </a:t>
            </a:r>
            <a:r>
              <a:rPr lang="en-US" altLang="zh-CN" sz="2800"/>
              <a:t>-1</a:t>
            </a:r>
            <a:r>
              <a:rPr lang="zh-CN" altLang="en-US" sz="2800"/>
              <a:t>或</a:t>
            </a:r>
            <a:r>
              <a:rPr lang="en-US" altLang="zh-CN" sz="2800"/>
              <a:t>2</a:t>
            </a:r>
          </a:p>
        </p:txBody>
      </p:sp>
    </p:spTree>
  </p:cSld>
  <p:clrMapOvr>
    <a:masterClrMapping/>
  </p:clrMapOvr>
  <p:transition>
    <p:rand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404481">
            <a:extLst>
              <a:ext uri="{FF2B5EF4-FFF2-40B4-BE49-F238E27FC236}">
                <a16:creationId xmlns:a16="http://schemas.microsoft.com/office/drawing/2014/main" id="{D4DEC9FE-F65E-4DFE-89B7-E14F9FC9A864}"/>
              </a:ext>
            </a:extLst>
          </p:cNvPr>
          <p:cNvSpPr>
            <a:spLocks noGrp="1" noChangeArrowheads="1"/>
          </p:cNvSpPr>
          <p:nvPr>
            <p:ph type="title"/>
          </p:nvPr>
        </p:nvSpPr>
        <p:spPr/>
        <p:txBody>
          <a:bodyPr/>
          <a:lstStyle/>
          <a:p>
            <a:pPr eaLnBrk="1" hangingPunct="1"/>
            <a:r>
              <a:rPr lang="zh-CN" altLang="en-US"/>
              <a:t>串传送</a:t>
            </a:r>
            <a:r>
              <a:rPr lang="en-US" altLang="zh-CN"/>
              <a:t>MOVS</a:t>
            </a:r>
            <a:r>
              <a:rPr lang="zh-CN" altLang="en-US" sz="2400" b="1">
                <a:solidFill>
                  <a:schemeClr val="tx1"/>
                </a:solidFill>
              </a:rPr>
              <a:t>（</a:t>
            </a:r>
            <a:r>
              <a:rPr lang="en-US" altLang="zh-CN" sz="2400" b="1">
                <a:solidFill>
                  <a:schemeClr val="tx1"/>
                </a:solidFill>
              </a:rPr>
              <a:t>move string</a:t>
            </a:r>
            <a:r>
              <a:rPr lang="zh-CN" altLang="en-US" sz="2400" b="1">
                <a:solidFill>
                  <a:schemeClr val="tx1"/>
                </a:solidFill>
              </a:rPr>
              <a:t>）</a:t>
            </a:r>
          </a:p>
        </p:txBody>
      </p:sp>
      <p:sp>
        <p:nvSpPr>
          <p:cNvPr id="46083" name="文本占位符 404482">
            <a:extLst>
              <a:ext uri="{FF2B5EF4-FFF2-40B4-BE49-F238E27FC236}">
                <a16:creationId xmlns:a16="http://schemas.microsoft.com/office/drawing/2014/main" id="{94A9C9B5-F5D5-4052-A7E7-280D1C5512DE}"/>
              </a:ext>
            </a:extLst>
          </p:cNvPr>
          <p:cNvSpPr>
            <a:spLocks noGrp="1" noChangeArrowheads="1"/>
          </p:cNvSpPr>
          <p:nvPr>
            <p:ph type="body" idx="1"/>
          </p:nvPr>
        </p:nvSpPr>
        <p:spPr>
          <a:xfrm>
            <a:off x="990600" y="1447800"/>
            <a:ext cx="7391400" cy="1295400"/>
          </a:xfrm>
        </p:spPr>
        <p:txBody>
          <a:bodyPr/>
          <a:lstStyle/>
          <a:p>
            <a:pPr eaLnBrk="1" hangingPunct="1"/>
            <a:r>
              <a:rPr lang="zh-CN" altLang="en-US"/>
              <a:t>把字节或字操作数从主存的源地址传送至目的地址</a:t>
            </a:r>
          </a:p>
        </p:txBody>
      </p:sp>
      <p:sp>
        <p:nvSpPr>
          <p:cNvPr id="46084" name="流程图: 可选过程 404483" descr="DI-02">
            <a:extLst>
              <a:ext uri="{FF2B5EF4-FFF2-40B4-BE49-F238E27FC236}">
                <a16:creationId xmlns:a16="http://schemas.microsoft.com/office/drawing/2014/main" id="{EA5395E6-514D-4549-9424-F577018DD1E0}"/>
              </a:ext>
            </a:extLst>
          </p:cNvPr>
          <p:cNvSpPr>
            <a:spLocks noChangeArrowheads="1"/>
          </p:cNvSpPr>
          <p:nvPr/>
        </p:nvSpPr>
        <p:spPr bwMode="auto">
          <a:xfrm>
            <a:off x="914400" y="2895600"/>
            <a:ext cx="7467600" cy="1447800"/>
          </a:xfrm>
          <a:prstGeom prst="flowChartAlternateProcess">
            <a:avLst/>
          </a:prstGeom>
          <a:blipFill dpi="0" rotWithShape="0">
            <a:blip r:embed="rId2"/>
            <a:srcRect/>
            <a:stretch>
              <a:fillRect/>
            </a:stretch>
          </a:blipFill>
          <a:ln>
            <a:noFill/>
          </a:ln>
          <a:effectLst>
            <a:prstShdw prst="shdw13" dist="53882" dir="13500000">
              <a:srgbClr val="808080"/>
            </a:prstShdw>
          </a:effectLst>
          <a:extLst>
            <a:ext uri="{91240B29-F687-4F45-9708-019B960494DF}">
              <a14:hiddenLine xmlns:a14="http://schemas.microsoft.com/office/drawing/2010/main" w="12700">
                <a:solidFill>
                  <a:srgbClr val="000000"/>
                </a:solidFill>
                <a:miter lim="800000"/>
                <a:headEnd/>
                <a:tailEnd/>
              </a14:hiddenLine>
            </a:ext>
          </a:extLst>
        </p:spPr>
        <p:txBody>
          <a:bodyPr/>
          <a:lstStyle>
            <a:lvl1pPr>
              <a:tabLst>
                <a:tab pos="1520825" algn="l"/>
              </a:tabLst>
              <a:defRPr sz="2400">
                <a:solidFill>
                  <a:schemeClr val="tx1"/>
                </a:solidFill>
                <a:latin typeface="Arial" panose="020B0604020202020204" pitchFamily="34" charset="0"/>
                <a:ea typeface="宋体" panose="02010600030101010101" pitchFamily="2" charset="-122"/>
              </a:defRPr>
            </a:lvl1pPr>
            <a:lvl2pPr marL="742950" indent="-285750">
              <a:tabLst>
                <a:tab pos="1520825" algn="l"/>
              </a:tabLst>
              <a:defRPr sz="2400">
                <a:solidFill>
                  <a:schemeClr val="tx1"/>
                </a:solidFill>
                <a:latin typeface="Arial" panose="020B0604020202020204" pitchFamily="34" charset="0"/>
                <a:ea typeface="宋体" panose="02010600030101010101" pitchFamily="2" charset="-122"/>
              </a:defRPr>
            </a:lvl2pPr>
            <a:lvl3pPr marL="1143000" indent="-228600">
              <a:tabLst>
                <a:tab pos="1520825" algn="l"/>
              </a:tabLst>
              <a:defRPr sz="2400">
                <a:solidFill>
                  <a:schemeClr val="tx1"/>
                </a:solidFill>
                <a:latin typeface="Arial" panose="020B0604020202020204" pitchFamily="34" charset="0"/>
                <a:ea typeface="宋体" panose="02010600030101010101" pitchFamily="2" charset="-122"/>
              </a:defRPr>
            </a:lvl3pPr>
            <a:lvl4pPr marL="1600200" indent="-228600">
              <a:tabLst>
                <a:tab pos="1520825" algn="l"/>
              </a:tabLst>
              <a:defRPr sz="2400">
                <a:solidFill>
                  <a:schemeClr val="tx1"/>
                </a:solidFill>
                <a:latin typeface="Arial" panose="020B0604020202020204" pitchFamily="34" charset="0"/>
                <a:ea typeface="宋体" panose="02010600030101010101" pitchFamily="2" charset="-122"/>
              </a:defRPr>
            </a:lvl4pPr>
            <a:lvl5pPr marL="2057400" indent="-228600">
              <a:tabLst>
                <a:tab pos="1520825" algn="l"/>
              </a:tabLst>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1520825" algn="l"/>
              </a:tabLs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1520825" algn="l"/>
              </a:tabLs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1520825" algn="l"/>
              </a:tabLs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1520825" algn="l"/>
              </a:tabLst>
              <a:defRPr sz="2400">
                <a:solidFill>
                  <a:schemeClr val="tx1"/>
                </a:solidFill>
                <a:latin typeface="Arial" panose="020B0604020202020204" pitchFamily="34" charset="0"/>
                <a:ea typeface="宋体" panose="02010600030101010101" pitchFamily="2" charset="-122"/>
              </a:defRPr>
            </a:lvl9pPr>
          </a:lstStyle>
          <a:p>
            <a:pPr eaLnBrk="1" hangingPunct="1"/>
            <a:r>
              <a:rPr lang="en-US" altLang="zh-CN" sz="3200" b="1">
                <a:solidFill>
                  <a:schemeClr val="tx2"/>
                </a:solidFill>
                <a:latin typeface="宋体" panose="02010600030101010101" pitchFamily="2" charset="-122"/>
              </a:rPr>
              <a:t>MOVSB</a:t>
            </a:r>
          </a:p>
          <a:p>
            <a:pPr eaLnBrk="1" hangingPunct="1">
              <a:lnSpc>
                <a:spcPct val="90000"/>
              </a:lnSpc>
            </a:pPr>
            <a:r>
              <a:rPr lang="en-US" altLang="zh-CN" sz="2800" b="1">
                <a:solidFill>
                  <a:schemeClr val="bg2"/>
                </a:solidFill>
                <a:latin typeface="宋体" panose="02010600030101010101" pitchFamily="2" charset="-122"/>
              </a:rPr>
              <a:t>	</a:t>
            </a:r>
            <a:r>
              <a:rPr lang="zh-CN" altLang="en-US" sz="2800" b="1">
                <a:solidFill>
                  <a:schemeClr val="accent2"/>
                </a:solidFill>
                <a:latin typeface="宋体" panose="02010600030101010101" pitchFamily="2" charset="-122"/>
              </a:rPr>
              <a:t>；字节串传送：</a:t>
            </a:r>
            <a:r>
              <a:rPr lang="en-US" altLang="zh-CN" sz="2800" b="1">
                <a:solidFill>
                  <a:schemeClr val="accent2"/>
                </a:solidFill>
                <a:latin typeface="宋体" panose="02010600030101010101" pitchFamily="2" charset="-122"/>
              </a:rPr>
              <a:t>ES:[DI]←DS:[SI]</a:t>
            </a:r>
          </a:p>
          <a:p>
            <a:pPr eaLnBrk="1" hangingPunct="1"/>
            <a:r>
              <a:rPr lang="en-US" altLang="zh-CN" sz="2800" b="1">
                <a:solidFill>
                  <a:schemeClr val="accent2"/>
                </a:solidFill>
                <a:latin typeface="宋体" panose="02010600030101010101" pitchFamily="2" charset="-122"/>
              </a:rPr>
              <a:t>	</a:t>
            </a:r>
            <a:r>
              <a:rPr lang="zh-CN" altLang="en-US" sz="2800" b="1">
                <a:solidFill>
                  <a:schemeClr val="accent2"/>
                </a:solidFill>
                <a:latin typeface="宋体" panose="02010600030101010101" pitchFamily="2" charset="-122"/>
              </a:rPr>
              <a:t>；</a:t>
            </a:r>
            <a:r>
              <a:rPr lang="en-US" altLang="zh-CN" sz="2800" b="1">
                <a:solidFill>
                  <a:schemeClr val="accent2"/>
                </a:solidFill>
                <a:latin typeface="宋体" panose="02010600030101010101" pitchFamily="2" charset="-122"/>
              </a:rPr>
              <a:t>SI←SI±1</a:t>
            </a:r>
            <a:r>
              <a:rPr lang="zh-CN" altLang="en-US" sz="2800" b="1">
                <a:solidFill>
                  <a:schemeClr val="accent2"/>
                </a:solidFill>
                <a:latin typeface="宋体" panose="02010600030101010101" pitchFamily="2" charset="-122"/>
              </a:rPr>
              <a:t>，</a:t>
            </a:r>
            <a:r>
              <a:rPr lang="en-US" altLang="zh-CN" sz="2800" b="1">
                <a:solidFill>
                  <a:schemeClr val="accent2"/>
                </a:solidFill>
                <a:latin typeface="宋体" panose="02010600030101010101" pitchFamily="2" charset="-122"/>
              </a:rPr>
              <a:t>DI←DI±1</a:t>
            </a:r>
          </a:p>
        </p:txBody>
      </p:sp>
      <p:sp>
        <p:nvSpPr>
          <p:cNvPr id="46085" name="流程图: 可选过程 404484" descr="DI-02">
            <a:extLst>
              <a:ext uri="{FF2B5EF4-FFF2-40B4-BE49-F238E27FC236}">
                <a16:creationId xmlns:a16="http://schemas.microsoft.com/office/drawing/2014/main" id="{771C397E-0452-4CAB-A925-E7DFC3F1C015}"/>
              </a:ext>
            </a:extLst>
          </p:cNvPr>
          <p:cNvSpPr>
            <a:spLocks noChangeArrowheads="1"/>
          </p:cNvSpPr>
          <p:nvPr/>
        </p:nvSpPr>
        <p:spPr bwMode="auto">
          <a:xfrm>
            <a:off x="866775" y="4495800"/>
            <a:ext cx="7467600" cy="1447800"/>
          </a:xfrm>
          <a:prstGeom prst="flowChartAlternateProcess">
            <a:avLst/>
          </a:prstGeom>
          <a:blipFill dpi="0" rotWithShape="0">
            <a:blip r:embed="rId2"/>
            <a:srcRect/>
            <a:stretch>
              <a:fillRect/>
            </a:stretch>
          </a:blipFill>
          <a:ln>
            <a:noFill/>
          </a:ln>
          <a:effectLst>
            <a:prstShdw prst="shdw13" dist="53882" dir="13500000">
              <a:srgbClr val="808080"/>
            </a:prstShdw>
          </a:effectLst>
          <a:extLst>
            <a:ext uri="{91240B29-F687-4F45-9708-019B960494DF}">
              <a14:hiddenLine xmlns:a14="http://schemas.microsoft.com/office/drawing/2010/main" w="12700">
                <a:solidFill>
                  <a:srgbClr val="000000"/>
                </a:solidFill>
                <a:miter lim="800000"/>
                <a:headEnd/>
                <a:tailEnd/>
              </a14:hiddenLine>
            </a:ext>
          </a:extLst>
        </p:spPr>
        <p:txBody>
          <a:bodyPr/>
          <a:lstStyle>
            <a:lvl1pPr>
              <a:tabLst>
                <a:tab pos="1520825" algn="l"/>
              </a:tabLst>
              <a:defRPr sz="2400">
                <a:solidFill>
                  <a:schemeClr val="tx1"/>
                </a:solidFill>
                <a:latin typeface="Arial" panose="020B0604020202020204" pitchFamily="34" charset="0"/>
                <a:ea typeface="宋体" panose="02010600030101010101" pitchFamily="2" charset="-122"/>
              </a:defRPr>
            </a:lvl1pPr>
            <a:lvl2pPr marL="742950" indent="-285750">
              <a:tabLst>
                <a:tab pos="1520825" algn="l"/>
              </a:tabLst>
              <a:defRPr sz="2400">
                <a:solidFill>
                  <a:schemeClr val="tx1"/>
                </a:solidFill>
                <a:latin typeface="Arial" panose="020B0604020202020204" pitchFamily="34" charset="0"/>
                <a:ea typeface="宋体" panose="02010600030101010101" pitchFamily="2" charset="-122"/>
              </a:defRPr>
            </a:lvl2pPr>
            <a:lvl3pPr marL="1143000" indent="-228600">
              <a:tabLst>
                <a:tab pos="1520825" algn="l"/>
              </a:tabLst>
              <a:defRPr sz="2400">
                <a:solidFill>
                  <a:schemeClr val="tx1"/>
                </a:solidFill>
                <a:latin typeface="Arial" panose="020B0604020202020204" pitchFamily="34" charset="0"/>
                <a:ea typeface="宋体" panose="02010600030101010101" pitchFamily="2" charset="-122"/>
              </a:defRPr>
            </a:lvl3pPr>
            <a:lvl4pPr marL="1600200" indent="-228600">
              <a:tabLst>
                <a:tab pos="1520825" algn="l"/>
              </a:tabLst>
              <a:defRPr sz="2400">
                <a:solidFill>
                  <a:schemeClr val="tx1"/>
                </a:solidFill>
                <a:latin typeface="Arial" panose="020B0604020202020204" pitchFamily="34" charset="0"/>
                <a:ea typeface="宋体" panose="02010600030101010101" pitchFamily="2" charset="-122"/>
              </a:defRPr>
            </a:lvl4pPr>
            <a:lvl5pPr marL="2057400" indent="-228600">
              <a:tabLst>
                <a:tab pos="1520825" algn="l"/>
              </a:tabLst>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1520825" algn="l"/>
              </a:tabLs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1520825" algn="l"/>
              </a:tabLs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1520825" algn="l"/>
              </a:tabLs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1520825" algn="l"/>
              </a:tabLst>
              <a:defRPr sz="2400">
                <a:solidFill>
                  <a:schemeClr val="tx1"/>
                </a:solidFill>
                <a:latin typeface="Arial" panose="020B0604020202020204" pitchFamily="34" charset="0"/>
                <a:ea typeface="宋体" panose="02010600030101010101" pitchFamily="2" charset="-122"/>
              </a:defRPr>
            </a:lvl9pPr>
          </a:lstStyle>
          <a:p>
            <a:pPr eaLnBrk="1" hangingPunct="1"/>
            <a:r>
              <a:rPr lang="en-US" altLang="zh-CN" sz="3200" b="1">
                <a:solidFill>
                  <a:schemeClr val="tx2"/>
                </a:solidFill>
                <a:latin typeface="宋体" panose="02010600030101010101" pitchFamily="2" charset="-122"/>
              </a:rPr>
              <a:t>MOVSW</a:t>
            </a:r>
          </a:p>
          <a:p>
            <a:pPr eaLnBrk="1" hangingPunct="1">
              <a:lnSpc>
                <a:spcPct val="90000"/>
              </a:lnSpc>
            </a:pPr>
            <a:r>
              <a:rPr lang="en-US" altLang="zh-CN" sz="2800" b="1">
                <a:solidFill>
                  <a:schemeClr val="bg2"/>
                </a:solidFill>
                <a:latin typeface="宋体" panose="02010600030101010101" pitchFamily="2" charset="-122"/>
              </a:rPr>
              <a:t>	</a:t>
            </a:r>
            <a:r>
              <a:rPr lang="zh-CN" altLang="en-US" sz="2800" b="1">
                <a:solidFill>
                  <a:schemeClr val="accent2"/>
                </a:solidFill>
                <a:latin typeface="宋体" panose="02010600030101010101" pitchFamily="2" charset="-122"/>
              </a:rPr>
              <a:t>；字串传送：</a:t>
            </a:r>
            <a:r>
              <a:rPr lang="en-US" altLang="zh-CN" sz="2800" b="1">
                <a:solidFill>
                  <a:schemeClr val="accent2"/>
                </a:solidFill>
                <a:latin typeface="宋体" panose="02010600030101010101" pitchFamily="2" charset="-122"/>
              </a:rPr>
              <a:t>ES:[DI]←DS:[SI]</a:t>
            </a:r>
          </a:p>
          <a:p>
            <a:pPr eaLnBrk="1" hangingPunct="1"/>
            <a:r>
              <a:rPr lang="en-US" altLang="zh-CN" sz="2800" b="1">
                <a:solidFill>
                  <a:schemeClr val="accent2"/>
                </a:solidFill>
                <a:latin typeface="宋体" panose="02010600030101010101" pitchFamily="2" charset="-122"/>
              </a:rPr>
              <a:t>	</a:t>
            </a:r>
            <a:r>
              <a:rPr lang="zh-CN" altLang="en-US" sz="2800" b="1">
                <a:solidFill>
                  <a:schemeClr val="accent2"/>
                </a:solidFill>
                <a:latin typeface="宋体" panose="02010600030101010101" pitchFamily="2" charset="-122"/>
              </a:rPr>
              <a:t>；</a:t>
            </a:r>
            <a:r>
              <a:rPr lang="en-US" altLang="zh-CN" sz="2800" b="1">
                <a:solidFill>
                  <a:schemeClr val="accent2"/>
                </a:solidFill>
                <a:latin typeface="宋体" panose="02010600030101010101" pitchFamily="2" charset="-122"/>
              </a:rPr>
              <a:t>SI←SI±2</a:t>
            </a:r>
            <a:r>
              <a:rPr lang="zh-CN" altLang="en-US" sz="2800" b="1">
                <a:solidFill>
                  <a:schemeClr val="accent2"/>
                </a:solidFill>
                <a:latin typeface="宋体" panose="02010600030101010101" pitchFamily="2" charset="-122"/>
              </a:rPr>
              <a:t>，</a:t>
            </a:r>
            <a:r>
              <a:rPr lang="en-US" altLang="zh-CN" sz="2800" b="1">
                <a:solidFill>
                  <a:schemeClr val="accent2"/>
                </a:solidFill>
                <a:latin typeface="宋体" panose="02010600030101010101" pitchFamily="2" charset="-122"/>
              </a:rPr>
              <a:t>DI←DI±2</a:t>
            </a:r>
          </a:p>
        </p:txBody>
      </p:sp>
    </p:spTree>
  </p:cSld>
  <p:clrMapOvr>
    <a:masterClrMapping/>
  </p:clrMapOvr>
  <p:transition>
    <p:zoom dir="in"/>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407553">
            <a:extLst>
              <a:ext uri="{FF2B5EF4-FFF2-40B4-BE49-F238E27FC236}">
                <a16:creationId xmlns:a16="http://schemas.microsoft.com/office/drawing/2014/main" id="{AFF5819A-0FBB-4B62-8B0B-25EA2007A552}"/>
              </a:ext>
            </a:extLst>
          </p:cNvPr>
          <p:cNvSpPr>
            <a:spLocks noGrp="1" noChangeArrowheads="1"/>
          </p:cNvSpPr>
          <p:nvPr>
            <p:ph type="title"/>
          </p:nvPr>
        </p:nvSpPr>
        <p:spPr/>
        <p:txBody>
          <a:bodyPr/>
          <a:lstStyle/>
          <a:p>
            <a:pPr eaLnBrk="1" hangingPunct="1"/>
            <a:r>
              <a:rPr lang="zh-CN" altLang="en-US"/>
              <a:t>串存储</a:t>
            </a:r>
            <a:r>
              <a:rPr lang="en-US" altLang="zh-CN"/>
              <a:t>STOS</a:t>
            </a:r>
            <a:r>
              <a:rPr lang="zh-CN" altLang="en-US" sz="2400" b="1">
                <a:solidFill>
                  <a:schemeClr val="tx1"/>
                </a:solidFill>
              </a:rPr>
              <a:t>（</a:t>
            </a:r>
            <a:r>
              <a:rPr lang="en-US" altLang="zh-CN" sz="2400" b="1">
                <a:solidFill>
                  <a:schemeClr val="tx1"/>
                </a:solidFill>
              </a:rPr>
              <a:t>store string</a:t>
            </a:r>
            <a:r>
              <a:rPr lang="zh-CN" altLang="en-US" sz="2400" b="1">
                <a:solidFill>
                  <a:schemeClr val="tx1"/>
                </a:solidFill>
              </a:rPr>
              <a:t>）</a:t>
            </a:r>
          </a:p>
        </p:txBody>
      </p:sp>
      <p:sp>
        <p:nvSpPr>
          <p:cNvPr id="47107" name="文本占位符 407554">
            <a:extLst>
              <a:ext uri="{FF2B5EF4-FFF2-40B4-BE49-F238E27FC236}">
                <a16:creationId xmlns:a16="http://schemas.microsoft.com/office/drawing/2014/main" id="{76B084F6-D0D3-474E-A17E-EC9006196DBB}"/>
              </a:ext>
            </a:extLst>
          </p:cNvPr>
          <p:cNvSpPr>
            <a:spLocks noGrp="1" noChangeArrowheads="1"/>
          </p:cNvSpPr>
          <p:nvPr>
            <p:ph type="body" idx="1"/>
          </p:nvPr>
        </p:nvSpPr>
        <p:spPr/>
        <p:txBody>
          <a:bodyPr/>
          <a:lstStyle/>
          <a:p>
            <a:pPr eaLnBrk="1" hangingPunct="1"/>
            <a:r>
              <a:rPr lang="zh-CN" altLang="en-US"/>
              <a:t>把</a:t>
            </a:r>
            <a:r>
              <a:rPr lang="en-US" altLang="zh-CN"/>
              <a:t>AL</a:t>
            </a:r>
            <a:r>
              <a:rPr lang="zh-CN" altLang="en-US"/>
              <a:t>或</a:t>
            </a:r>
            <a:r>
              <a:rPr lang="en-US" altLang="zh-CN"/>
              <a:t>AX</a:t>
            </a:r>
            <a:r>
              <a:rPr lang="zh-CN" altLang="en-US"/>
              <a:t>数据传送至目的地址</a:t>
            </a:r>
          </a:p>
        </p:txBody>
      </p:sp>
      <p:sp>
        <p:nvSpPr>
          <p:cNvPr id="47108" name="流程图: 可选过程 407555" descr="DI-02">
            <a:extLst>
              <a:ext uri="{FF2B5EF4-FFF2-40B4-BE49-F238E27FC236}">
                <a16:creationId xmlns:a16="http://schemas.microsoft.com/office/drawing/2014/main" id="{A80D25C2-7676-4653-BBE0-1F337F29A6AB}"/>
              </a:ext>
            </a:extLst>
          </p:cNvPr>
          <p:cNvSpPr>
            <a:spLocks noChangeArrowheads="1"/>
          </p:cNvSpPr>
          <p:nvPr/>
        </p:nvSpPr>
        <p:spPr bwMode="auto">
          <a:xfrm>
            <a:off x="990600" y="2438400"/>
            <a:ext cx="6629400" cy="1447800"/>
          </a:xfrm>
          <a:prstGeom prst="flowChartAlternateProcess">
            <a:avLst/>
          </a:prstGeom>
          <a:blipFill dpi="0" rotWithShape="0">
            <a:blip r:embed="rId2"/>
            <a:srcRect/>
            <a:stretch>
              <a:fillRect/>
            </a:stretch>
          </a:blipFill>
          <a:ln>
            <a:noFill/>
          </a:ln>
          <a:effectLst>
            <a:prstShdw prst="shdw13" dist="53882" dir="13500000">
              <a:srgbClr val="808080"/>
            </a:prstShdw>
          </a:effectLst>
          <a:extLst>
            <a:ext uri="{91240B29-F687-4F45-9708-019B960494DF}">
              <a14:hiddenLine xmlns:a14="http://schemas.microsoft.com/office/drawing/2010/main" w="12700">
                <a:solidFill>
                  <a:srgbClr val="000000"/>
                </a:solidFill>
                <a:miter lim="800000"/>
                <a:headEnd/>
                <a:tailEnd/>
              </a14:hiddenLine>
            </a:ext>
          </a:extLst>
        </p:spPr>
        <p:txBody>
          <a:bodyPr/>
          <a:lstStyle>
            <a:lvl1pPr>
              <a:tabLst>
                <a:tab pos="1520825" algn="l"/>
              </a:tabLst>
              <a:defRPr sz="2400">
                <a:solidFill>
                  <a:schemeClr val="tx1"/>
                </a:solidFill>
                <a:latin typeface="Arial" panose="020B0604020202020204" pitchFamily="34" charset="0"/>
                <a:ea typeface="宋体" panose="02010600030101010101" pitchFamily="2" charset="-122"/>
              </a:defRPr>
            </a:lvl1pPr>
            <a:lvl2pPr marL="742950" indent="-285750">
              <a:tabLst>
                <a:tab pos="1520825" algn="l"/>
              </a:tabLst>
              <a:defRPr sz="2400">
                <a:solidFill>
                  <a:schemeClr val="tx1"/>
                </a:solidFill>
                <a:latin typeface="Arial" panose="020B0604020202020204" pitchFamily="34" charset="0"/>
                <a:ea typeface="宋体" panose="02010600030101010101" pitchFamily="2" charset="-122"/>
              </a:defRPr>
            </a:lvl2pPr>
            <a:lvl3pPr marL="1143000" indent="-228600">
              <a:tabLst>
                <a:tab pos="1520825" algn="l"/>
              </a:tabLst>
              <a:defRPr sz="2400">
                <a:solidFill>
                  <a:schemeClr val="tx1"/>
                </a:solidFill>
                <a:latin typeface="Arial" panose="020B0604020202020204" pitchFamily="34" charset="0"/>
                <a:ea typeface="宋体" panose="02010600030101010101" pitchFamily="2" charset="-122"/>
              </a:defRPr>
            </a:lvl3pPr>
            <a:lvl4pPr marL="1600200" indent="-228600">
              <a:tabLst>
                <a:tab pos="1520825" algn="l"/>
              </a:tabLst>
              <a:defRPr sz="2400">
                <a:solidFill>
                  <a:schemeClr val="tx1"/>
                </a:solidFill>
                <a:latin typeface="Arial" panose="020B0604020202020204" pitchFamily="34" charset="0"/>
                <a:ea typeface="宋体" panose="02010600030101010101" pitchFamily="2" charset="-122"/>
              </a:defRPr>
            </a:lvl4pPr>
            <a:lvl5pPr marL="2057400" indent="-228600">
              <a:tabLst>
                <a:tab pos="1520825" algn="l"/>
              </a:tabLst>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1520825" algn="l"/>
              </a:tabLs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1520825" algn="l"/>
              </a:tabLs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1520825" algn="l"/>
              </a:tabLs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1520825" algn="l"/>
              </a:tabLst>
              <a:defRPr sz="2400">
                <a:solidFill>
                  <a:schemeClr val="tx1"/>
                </a:solidFill>
                <a:latin typeface="Arial" panose="020B0604020202020204" pitchFamily="34" charset="0"/>
                <a:ea typeface="宋体" panose="02010600030101010101" pitchFamily="2" charset="-122"/>
              </a:defRPr>
            </a:lvl9pPr>
          </a:lstStyle>
          <a:p>
            <a:pPr eaLnBrk="1" hangingPunct="1"/>
            <a:r>
              <a:rPr lang="en-US" altLang="zh-CN" sz="3200" b="1">
                <a:solidFill>
                  <a:schemeClr val="tx2"/>
                </a:solidFill>
                <a:latin typeface="宋体" panose="02010600030101010101" pitchFamily="2" charset="-122"/>
              </a:rPr>
              <a:t>STOSB</a:t>
            </a:r>
          </a:p>
          <a:p>
            <a:pPr eaLnBrk="1" hangingPunct="1">
              <a:lnSpc>
                <a:spcPct val="90000"/>
              </a:lnSpc>
            </a:pPr>
            <a:r>
              <a:rPr lang="en-US" altLang="zh-CN" sz="2800" b="1">
                <a:solidFill>
                  <a:schemeClr val="bg2"/>
                </a:solidFill>
                <a:latin typeface="宋体" panose="02010600030101010101" pitchFamily="2" charset="-122"/>
              </a:rPr>
              <a:t>	</a:t>
            </a:r>
            <a:r>
              <a:rPr lang="zh-CN" altLang="en-US" sz="2800" b="1">
                <a:solidFill>
                  <a:schemeClr val="accent2"/>
                </a:solidFill>
                <a:latin typeface="宋体" panose="02010600030101010101" pitchFamily="2" charset="-122"/>
              </a:rPr>
              <a:t>；字节串存储：</a:t>
            </a:r>
            <a:r>
              <a:rPr lang="en-US" altLang="zh-CN" sz="2800" b="1">
                <a:solidFill>
                  <a:schemeClr val="accent2"/>
                </a:solidFill>
                <a:latin typeface="宋体" panose="02010600030101010101" pitchFamily="2" charset="-122"/>
              </a:rPr>
              <a:t>ES:[DI]←AL</a:t>
            </a:r>
          </a:p>
          <a:p>
            <a:pPr eaLnBrk="1" hangingPunct="1"/>
            <a:r>
              <a:rPr lang="en-US" altLang="zh-CN" sz="2800" b="1">
                <a:solidFill>
                  <a:schemeClr val="accent2"/>
                </a:solidFill>
                <a:latin typeface="宋体" panose="02010600030101010101" pitchFamily="2" charset="-122"/>
              </a:rPr>
              <a:t>	</a:t>
            </a:r>
            <a:r>
              <a:rPr lang="zh-CN" altLang="en-US" sz="2800" b="1">
                <a:solidFill>
                  <a:schemeClr val="accent2"/>
                </a:solidFill>
                <a:latin typeface="宋体" panose="02010600030101010101" pitchFamily="2" charset="-122"/>
              </a:rPr>
              <a:t>；</a:t>
            </a:r>
            <a:r>
              <a:rPr lang="en-US" altLang="zh-CN" sz="2800" b="1">
                <a:solidFill>
                  <a:schemeClr val="accent2"/>
                </a:solidFill>
                <a:latin typeface="宋体" panose="02010600030101010101" pitchFamily="2" charset="-122"/>
              </a:rPr>
              <a:t>DI←DI±1</a:t>
            </a:r>
          </a:p>
        </p:txBody>
      </p:sp>
      <p:sp>
        <p:nvSpPr>
          <p:cNvPr id="47109" name="流程图: 可选过程 407556" descr="DI-02">
            <a:extLst>
              <a:ext uri="{FF2B5EF4-FFF2-40B4-BE49-F238E27FC236}">
                <a16:creationId xmlns:a16="http://schemas.microsoft.com/office/drawing/2014/main" id="{4D6C5458-95F6-4A8F-BA4D-72F6E3857E48}"/>
              </a:ext>
            </a:extLst>
          </p:cNvPr>
          <p:cNvSpPr>
            <a:spLocks noChangeArrowheads="1"/>
          </p:cNvSpPr>
          <p:nvPr/>
        </p:nvSpPr>
        <p:spPr bwMode="auto">
          <a:xfrm>
            <a:off x="990600" y="4038600"/>
            <a:ext cx="6629400" cy="1447800"/>
          </a:xfrm>
          <a:prstGeom prst="flowChartAlternateProcess">
            <a:avLst/>
          </a:prstGeom>
          <a:blipFill dpi="0" rotWithShape="0">
            <a:blip r:embed="rId2"/>
            <a:srcRect/>
            <a:stretch>
              <a:fillRect/>
            </a:stretch>
          </a:blipFill>
          <a:ln>
            <a:noFill/>
          </a:ln>
          <a:effectLst>
            <a:prstShdw prst="shdw13" dist="53882" dir="13500000">
              <a:srgbClr val="808080"/>
            </a:prstShdw>
          </a:effectLst>
          <a:extLst>
            <a:ext uri="{91240B29-F687-4F45-9708-019B960494DF}">
              <a14:hiddenLine xmlns:a14="http://schemas.microsoft.com/office/drawing/2010/main" w="12700">
                <a:solidFill>
                  <a:srgbClr val="000000"/>
                </a:solidFill>
                <a:miter lim="800000"/>
                <a:headEnd/>
                <a:tailEnd/>
              </a14:hiddenLine>
            </a:ext>
          </a:extLst>
        </p:spPr>
        <p:txBody>
          <a:bodyPr/>
          <a:lstStyle>
            <a:lvl1pPr>
              <a:tabLst>
                <a:tab pos="1520825" algn="l"/>
              </a:tabLst>
              <a:defRPr sz="2400">
                <a:solidFill>
                  <a:schemeClr val="tx1"/>
                </a:solidFill>
                <a:latin typeface="Arial" panose="020B0604020202020204" pitchFamily="34" charset="0"/>
                <a:ea typeface="宋体" panose="02010600030101010101" pitchFamily="2" charset="-122"/>
              </a:defRPr>
            </a:lvl1pPr>
            <a:lvl2pPr marL="742950" indent="-285750">
              <a:tabLst>
                <a:tab pos="1520825" algn="l"/>
              </a:tabLst>
              <a:defRPr sz="2400">
                <a:solidFill>
                  <a:schemeClr val="tx1"/>
                </a:solidFill>
                <a:latin typeface="Arial" panose="020B0604020202020204" pitchFamily="34" charset="0"/>
                <a:ea typeface="宋体" panose="02010600030101010101" pitchFamily="2" charset="-122"/>
              </a:defRPr>
            </a:lvl2pPr>
            <a:lvl3pPr marL="1143000" indent="-228600">
              <a:tabLst>
                <a:tab pos="1520825" algn="l"/>
              </a:tabLst>
              <a:defRPr sz="2400">
                <a:solidFill>
                  <a:schemeClr val="tx1"/>
                </a:solidFill>
                <a:latin typeface="Arial" panose="020B0604020202020204" pitchFamily="34" charset="0"/>
                <a:ea typeface="宋体" panose="02010600030101010101" pitchFamily="2" charset="-122"/>
              </a:defRPr>
            </a:lvl3pPr>
            <a:lvl4pPr marL="1600200" indent="-228600">
              <a:tabLst>
                <a:tab pos="1520825" algn="l"/>
              </a:tabLst>
              <a:defRPr sz="2400">
                <a:solidFill>
                  <a:schemeClr val="tx1"/>
                </a:solidFill>
                <a:latin typeface="Arial" panose="020B0604020202020204" pitchFamily="34" charset="0"/>
                <a:ea typeface="宋体" panose="02010600030101010101" pitchFamily="2" charset="-122"/>
              </a:defRPr>
            </a:lvl4pPr>
            <a:lvl5pPr marL="2057400" indent="-228600">
              <a:tabLst>
                <a:tab pos="1520825" algn="l"/>
              </a:tabLst>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1520825" algn="l"/>
              </a:tabLs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1520825" algn="l"/>
              </a:tabLs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1520825" algn="l"/>
              </a:tabLs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1520825" algn="l"/>
              </a:tabLst>
              <a:defRPr sz="2400">
                <a:solidFill>
                  <a:schemeClr val="tx1"/>
                </a:solidFill>
                <a:latin typeface="Arial" panose="020B0604020202020204" pitchFamily="34" charset="0"/>
                <a:ea typeface="宋体" panose="02010600030101010101" pitchFamily="2" charset="-122"/>
              </a:defRPr>
            </a:lvl9pPr>
          </a:lstStyle>
          <a:p>
            <a:pPr eaLnBrk="1" hangingPunct="1"/>
            <a:r>
              <a:rPr lang="en-US" altLang="zh-CN" sz="3200" b="1">
                <a:solidFill>
                  <a:schemeClr val="tx2"/>
                </a:solidFill>
                <a:latin typeface="宋体" panose="02010600030101010101" pitchFamily="2" charset="-122"/>
              </a:rPr>
              <a:t>STOSW</a:t>
            </a:r>
          </a:p>
          <a:p>
            <a:pPr eaLnBrk="1" hangingPunct="1">
              <a:lnSpc>
                <a:spcPct val="90000"/>
              </a:lnSpc>
            </a:pPr>
            <a:r>
              <a:rPr lang="en-US" altLang="zh-CN" sz="2800" b="1">
                <a:solidFill>
                  <a:schemeClr val="bg2"/>
                </a:solidFill>
                <a:latin typeface="宋体" panose="02010600030101010101" pitchFamily="2" charset="-122"/>
              </a:rPr>
              <a:t>	</a:t>
            </a:r>
            <a:r>
              <a:rPr lang="zh-CN" altLang="en-US" sz="2800" b="1">
                <a:solidFill>
                  <a:schemeClr val="accent2"/>
                </a:solidFill>
                <a:latin typeface="宋体" panose="02010600030101010101" pitchFamily="2" charset="-122"/>
              </a:rPr>
              <a:t>；字串存储：</a:t>
            </a:r>
            <a:r>
              <a:rPr lang="en-US" altLang="zh-CN" sz="2800" b="1">
                <a:solidFill>
                  <a:schemeClr val="accent2"/>
                </a:solidFill>
                <a:latin typeface="宋体" panose="02010600030101010101" pitchFamily="2" charset="-122"/>
              </a:rPr>
              <a:t>ES:[DI]←AX</a:t>
            </a:r>
          </a:p>
          <a:p>
            <a:pPr eaLnBrk="1" hangingPunct="1"/>
            <a:r>
              <a:rPr lang="en-US" altLang="zh-CN" sz="2800" b="1">
                <a:solidFill>
                  <a:schemeClr val="accent2"/>
                </a:solidFill>
                <a:latin typeface="宋体" panose="02010600030101010101" pitchFamily="2" charset="-122"/>
              </a:rPr>
              <a:t>	</a:t>
            </a:r>
            <a:r>
              <a:rPr lang="zh-CN" altLang="en-US" sz="2800" b="1">
                <a:solidFill>
                  <a:schemeClr val="accent2"/>
                </a:solidFill>
                <a:latin typeface="宋体" panose="02010600030101010101" pitchFamily="2" charset="-122"/>
              </a:rPr>
              <a:t>；</a:t>
            </a:r>
            <a:r>
              <a:rPr lang="en-US" altLang="zh-CN" sz="2800" b="1">
                <a:solidFill>
                  <a:schemeClr val="accent2"/>
                </a:solidFill>
                <a:latin typeface="宋体" panose="02010600030101010101" pitchFamily="2" charset="-122"/>
              </a:rPr>
              <a:t>DI←DI±2</a:t>
            </a:r>
          </a:p>
        </p:txBody>
      </p:sp>
    </p:spTree>
  </p:cSld>
  <p:clrMapOvr>
    <a:masterClrMapping/>
  </p:clrMapOvr>
  <p:transition>
    <p:zoom dir="in"/>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409601">
            <a:extLst>
              <a:ext uri="{FF2B5EF4-FFF2-40B4-BE49-F238E27FC236}">
                <a16:creationId xmlns:a16="http://schemas.microsoft.com/office/drawing/2014/main" id="{C7EC5E3B-8F1B-44FD-AE00-C3EC7D38A597}"/>
              </a:ext>
            </a:extLst>
          </p:cNvPr>
          <p:cNvSpPr>
            <a:spLocks noGrp="1" noChangeArrowheads="1"/>
          </p:cNvSpPr>
          <p:nvPr>
            <p:ph type="title"/>
          </p:nvPr>
        </p:nvSpPr>
        <p:spPr/>
        <p:txBody>
          <a:bodyPr/>
          <a:lstStyle/>
          <a:p>
            <a:pPr eaLnBrk="1" hangingPunct="1"/>
            <a:r>
              <a:rPr lang="zh-CN" altLang="en-US"/>
              <a:t>串读取</a:t>
            </a:r>
            <a:r>
              <a:rPr lang="en-US" altLang="zh-CN"/>
              <a:t>LODS</a:t>
            </a:r>
            <a:r>
              <a:rPr lang="zh-CN" altLang="en-US" sz="2400" b="1">
                <a:solidFill>
                  <a:schemeClr val="tx1"/>
                </a:solidFill>
              </a:rPr>
              <a:t>（</a:t>
            </a:r>
            <a:r>
              <a:rPr lang="en-US" altLang="zh-CN" sz="2400" b="1">
                <a:solidFill>
                  <a:schemeClr val="tx1"/>
                </a:solidFill>
              </a:rPr>
              <a:t>load string</a:t>
            </a:r>
            <a:r>
              <a:rPr lang="zh-CN" altLang="en-US" sz="2400" b="1">
                <a:solidFill>
                  <a:schemeClr val="tx1"/>
                </a:solidFill>
              </a:rPr>
              <a:t>）</a:t>
            </a:r>
          </a:p>
        </p:txBody>
      </p:sp>
      <p:sp>
        <p:nvSpPr>
          <p:cNvPr id="48131" name="文本占位符 409602">
            <a:extLst>
              <a:ext uri="{FF2B5EF4-FFF2-40B4-BE49-F238E27FC236}">
                <a16:creationId xmlns:a16="http://schemas.microsoft.com/office/drawing/2014/main" id="{34693713-4EDA-4353-B2A1-E5A480710308}"/>
              </a:ext>
            </a:extLst>
          </p:cNvPr>
          <p:cNvSpPr>
            <a:spLocks noGrp="1" noChangeArrowheads="1"/>
          </p:cNvSpPr>
          <p:nvPr>
            <p:ph type="body" idx="1"/>
          </p:nvPr>
        </p:nvSpPr>
        <p:spPr>
          <a:xfrm>
            <a:off x="990600" y="1447800"/>
            <a:ext cx="7391400" cy="914400"/>
          </a:xfrm>
        </p:spPr>
        <p:txBody>
          <a:bodyPr/>
          <a:lstStyle/>
          <a:p>
            <a:pPr eaLnBrk="1" hangingPunct="1"/>
            <a:r>
              <a:rPr lang="zh-CN" altLang="en-US" sz="3200"/>
              <a:t>把指定主存单元的数据传送给</a:t>
            </a:r>
            <a:r>
              <a:rPr lang="en-US" altLang="zh-CN" sz="3200"/>
              <a:t>AL</a:t>
            </a:r>
            <a:r>
              <a:rPr lang="zh-CN" altLang="en-US" sz="3200"/>
              <a:t>或</a:t>
            </a:r>
            <a:r>
              <a:rPr lang="en-US" altLang="zh-CN" sz="3200"/>
              <a:t>AX</a:t>
            </a:r>
          </a:p>
        </p:txBody>
      </p:sp>
      <p:sp>
        <p:nvSpPr>
          <p:cNvPr id="48132" name="流程图: 可选过程 409603" descr="DI-02">
            <a:extLst>
              <a:ext uri="{FF2B5EF4-FFF2-40B4-BE49-F238E27FC236}">
                <a16:creationId xmlns:a16="http://schemas.microsoft.com/office/drawing/2014/main" id="{AD1976D5-F1B5-488F-AEE9-E00099197722}"/>
              </a:ext>
            </a:extLst>
          </p:cNvPr>
          <p:cNvSpPr>
            <a:spLocks noChangeArrowheads="1"/>
          </p:cNvSpPr>
          <p:nvPr/>
        </p:nvSpPr>
        <p:spPr bwMode="auto">
          <a:xfrm>
            <a:off x="1295400" y="2590800"/>
            <a:ext cx="6629400" cy="1447800"/>
          </a:xfrm>
          <a:prstGeom prst="flowChartAlternateProcess">
            <a:avLst/>
          </a:prstGeom>
          <a:blipFill dpi="0" rotWithShape="0">
            <a:blip r:embed="rId2"/>
            <a:srcRect/>
            <a:stretch>
              <a:fillRect/>
            </a:stretch>
          </a:blipFill>
          <a:ln>
            <a:noFill/>
          </a:ln>
          <a:effectLst>
            <a:prstShdw prst="shdw13" dist="53882" dir="13500000">
              <a:srgbClr val="808080"/>
            </a:prstShdw>
          </a:effectLst>
          <a:extLst>
            <a:ext uri="{91240B29-F687-4F45-9708-019B960494DF}">
              <a14:hiddenLine xmlns:a14="http://schemas.microsoft.com/office/drawing/2010/main" w="12700">
                <a:solidFill>
                  <a:srgbClr val="000000"/>
                </a:solidFill>
                <a:miter lim="800000"/>
                <a:headEnd/>
                <a:tailEnd/>
              </a14:hiddenLine>
            </a:ext>
          </a:extLst>
        </p:spPr>
        <p:txBody>
          <a:bodyPr/>
          <a:lstStyle>
            <a:lvl1pPr>
              <a:tabLst>
                <a:tab pos="1520825" algn="l"/>
              </a:tabLst>
              <a:defRPr sz="2400">
                <a:solidFill>
                  <a:schemeClr val="tx1"/>
                </a:solidFill>
                <a:latin typeface="Arial" panose="020B0604020202020204" pitchFamily="34" charset="0"/>
                <a:ea typeface="宋体" panose="02010600030101010101" pitchFamily="2" charset="-122"/>
              </a:defRPr>
            </a:lvl1pPr>
            <a:lvl2pPr marL="742950" indent="-285750">
              <a:tabLst>
                <a:tab pos="1520825" algn="l"/>
              </a:tabLst>
              <a:defRPr sz="2400">
                <a:solidFill>
                  <a:schemeClr val="tx1"/>
                </a:solidFill>
                <a:latin typeface="Arial" panose="020B0604020202020204" pitchFamily="34" charset="0"/>
                <a:ea typeface="宋体" panose="02010600030101010101" pitchFamily="2" charset="-122"/>
              </a:defRPr>
            </a:lvl2pPr>
            <a:lvl3pPr marL="1143000" indent="-228600">
              <a:tabLst>
                <a:tab pos="1520825" algn="l"/>
              </a:tabLst>
              <a:defRPr sz="2400">
                <a:solidFill>
                  <a:schemeClr val="tx1"/>
                </a:solidFill>
                <a:latin typeface="Arial" panose="020B0604020202020204" pitchFamily="34" charset="0"/>
                <a:ea typeface="宋体" panose="02010600030101010101" pitchFamily="2" charset="-122"/>
              </a:defRPr>
            </a:lvl3pPr>
            <a:lvl4pPr marL="1600200" indent="-228600">
              <a:tabLst>
                <a:tab pos="1520825" algn="l"/>
              </a:tabLst>
              <a:defRPr sz="2400">
                <a:solidFill>
                  <a:schemeClr val="tx1"/>
                </a:solidFill>
                <a:latin typeface="Arial" panose="020B0604020202020204" pitchFamily="34" charset="0"/>
                <a:ea typeface="宋体" panose="02010600030101010101" pitchFamily="2" charset="-122"/>
              </a:defRPr>
            </a:lvl4pPr>
            <a:lvl5pPr marL="2057400" indent="-228600">
              <a:tabLst>
                <a:tab pos="1520825" algn="l"/>
              </a:tabLst>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1520825" algn="l"/>
              </a:tabLs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1520825" algn="l"/>
              </a:tabLs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1520825" algn="l"/>
              </a:tabLs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1520825" algn="l"/>
              </a:tabLst>
              <a:defRPr sz="2400">
                <a:solidFill>
                  <a:schemeClr val="tx1"/>
                </a:solidFill>
                <a:latin typeface="Arial" panose="020B0604020202020204" pitchFamily="34" charset="0"/>
                <a:ea typeface="宋体" panose="02010600030101010101" pitchFamily="2" charset="-122"/>
              </a:defRPr>
            </a:lvl9pPr>
          </a:lstStyle>
          <a:p>
            <a:pPr eaLnBrk="1" hangingPunct="1"/>
            <a:r>
              <a:rPr lang="en-US" altLang="zh-CN" sz="3200" b="1">
                <a:solidFill>
                  <a:schemeClr val="tx2"/>
                </a:solidFill>
                <a:latin typeface="宋体" panose="02010600030101010101" pitchFamily="2" charset="-122"/>
              </a:rPr>
              <a:t>LODSB</a:t>
            </a:r>
          </a:p>
          <a:p>
            <a:pPr eaLnBrk="1" hangingPunct="1">
              <a:lnSpc>
                <a:spcPct val="90000"/>
              </a:lnSpc>
            </a:pPr>
            <a:r>
              <a:rPr lang="en-US" altLang="zh-CN" sz="2800" b="1">
                <a:solidFill>
                  <a:schemeClr val="bg2"/>
                </a:solidFill>
                <a:latin typeface="宋体" panose="02010600030101010101" pitchFamily="2" charset="-122"/>
              </a:rPr>
              <a:t>	</a:t>
            </a:r>
            <a:r>
              <a:rPr lang="zh-CN" altLang="en-US" sz="2800" b="1">
                <a:solidFill>
                  <a:schemeClr val="accent2"/>
                </a:solidFill>
                <a:latin typeface="宋体" panose="02010600030101010101" pitchFamily="2" charset="-122"/>
              </a:rPr>
              <a:t>；字节串读取：</a:t>
            </a:r>
            <a:r>
              <a:rPr lang="en-US" altLang="zh-CN" sz="2800" b="1">
                <a:solidFill>
                  <a:schemeClr val="accent2"/>
                </a:solidFill>
                <a:latin typeface="宋体" panose="02010600030101010101" pitchFamily="2" charset="-122"/>
              </a:rPr>
              <a:t>AL←DS:[SI]</a:t>
            </a:r>
          </a:p>
          <a:p>
            <a:pPr eaLnBrk="1" hangingPunct="1"/>
            <a:r>
              <a:rPr lang="en-US" altLang="zh-CN" sz="2800" b="1">
                <a:solidFill>
                  <a:schemeClr val="accent2"/>
                </a:solidFill>
                <a:latin typeface="宋体" panose="02010600030101010101" pitchFamily="2" charset="-122"/>
              </a:rPr>
              <a:t>	</a:t>
            </a:r>
            <a:r>
              <a:rPr lang="zh-CN" altLang="en-US" sz="2800" b="1">
                <a:solidFill>
                  <a:schemeClr val="accent2"/>
                </a:solidFill>
                <a:latin typeface="宋体" panose="02010600030101010101" pitchFamily="2" charset="-122"/>
              </a:rPr>
              <a:t>；</a:t>
            </a:r>
            <a:r>
              <a:rPr lang="en-US" altLang="zh-CN" sz="2800" b="1">
                <a:solidFill>
                  <a:schemeClr val="accent2"/>
                </a:solidFill>
                <a:latin typeface="宋体" panose="02010600030101010101" pitchFamily="2" charset="-122"/>
              </a:rPr>
              <a:t>SI←SI±1</a:t>
            </a:r>
          </a:p>
        </p:txBody>
      </p:sp>
      <p:sp>
        <p:nvSpPr>
          <p:cNvPr id="48133" name="流程图: 可选过程 409604" descr="DI-02">
            <a:extLst>
              <a:ext uri="{FF2B5EF4-FFF2-40B4-BE49-F238E27FC236}">
                <a16:creationId xmlns:a16="http://schemas.microsoft.com/office/drawing/2014/main" id="{F3048889-7261-4F0B-8EE3-C163BDFBD512}"/>
              </a:ext>
            </a:extLst>
          </p:cNvPr>
          <p:cNvSpPr>
            <a:spLocks noChangeArrowheads="1"/>
          </p:cNvSpPr>
          <p:nvPr/>
        </p:nvSpPr>
        <p:spPr bwMode="auto">
          <a:xfrm>
            <a:off x="1295400" y="4191000"/>
            <a:ext cx="6629400" cy="1447800"/>
          </a:xfrm>
          <a:prstGeom prst="flowChartAlternateProcess">
            <a:avLst/>
          </a:prstGeom>
          <a:blipFill dpi="0" rotWithShape="0">
            <a:blip r:embed="rId2"/>
            <a:srcRect/>
            <a:stretch>
              <a:fillRect/>
            </a:stretch>
          </a:blipFill>
          <a:ln>
            <a:noFill/>
          </a:ln>
          <a:effectLst>
            <a:prstShdw prst="shdw13" dist="53882" dir="13500000">
              <a:srgbClr val="808080"/>
            </a:prstShdw>
          </a:effectLst>
          <a:extLst>
            <a:ext uri="{91240B29-F687-4F45-9708-019B960494DF}">
              <a14:hiddenLine xmlns:a14="http://schemas.microsoft.com/office/drawing/2010/main" w="12700">
                <a:solidFill>
                  <a:srgbClr val="000000"/>
                </a:solidFill>
                <a:miter lim="800000"/>
                <a:headEnd/>
                <a:tailEnd/>
              </a14:hiddenLine>
            </a:ext>
          </a:extLst>
        </p:spPr>
        <p:txBody>
          <a:bodyPr/>
          <a:lstStyle>
            <a:lvl1pPr>
              <a:tabLst>
                <a:tab pos="1520825" algn="l"/>
              </a:tabLst>
              <a:defRPr sz="2400">
                <a:solidFill>
                  <a:schemeClr val="tx1"/>
                </a:solidFill>
                <a:latin typeface="Arial" panose="020B0604020202020204" pitchFamily="34" charset="0"/>
                <a:ea typeface="宋体" panose="02010600030101010101" pitchFamily="2" charset="-122"/>
              </a:defRPr>
            </a:lvl1pPr>
            <a:lvl2pPr marL="742950" indent="-285750">
              <a:tabLst>
                <a:tab pos="1520825" algn="l"/>
              </a:tabLst>
              <a:defRPr sz="2400">
                <a:solidFill>
                  <a:schemeClr val="tx1"/>
                </a:solidFill>
                <a:latin typeface="Arial" panose="020B0604020202020204" pitchFamily="34" charset="0"/>
                <a:ea typeface="宋体" panose="02010600030101010101" pitchFamily="2" charset="-122"/>
              </a:defRPr>
            </a:lvl2pPr>
            <a:lvl3pPr marL="1143000" indent="-228600">
              <a:tabLst>
                <a:tab pos="1520825" algn="l"/>
              </a:tabLst>
              <a:defRPr sz="2400">
                <a:solidFill>
                  <a:schemeClr val="tx1"/>
                </a:solidFill>
                <a:latin typeface="Arial" panose="020B0604020202020204" pitchFamily="34" charset="0"/>
                <a:ea typeface="宋体" panose="02010600030101010101" pitchFamily="2" charset="-122"/>
              </a:defRPr>
            </a:lvl3pPr>
            <a:lvl4pPr marL="1600200" indent="-228600">
              <a:tabLst>
                <a:tab pos="1520825" algn="l"/>
              </a:tabLst>
              <a:defRPr sz="2400">
                <a:solidFill>
                  <a:schemeClr val="tx1"/>
                </a:solidFill>
                <a:latin typeface="Arial" panose="020B0604020202020204" pitchFamily="34" charset="0"/>
                <a:ea typeface="宋体" panose="02010600030101010101" pitchFamily="2" charset="-122"/>
              </a:defRPr>
            </a:lvl4pPr>
            <a:lvl5pPr marL="2057400" indent="-228600">
              <a:tabLst>
                <a:tab pos="1520825" algn="l"/>
              </a:tabLst>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1520825" algn="l"/>
              </a:tabLs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1520825" algn="l"/>
              </a:tabLs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1520825" algn="l"/>
              </a:tabLs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1520825" algn="l"/>
              </a:tabLst>
              <a:defRPr sz="2400">
                <a:solidFill>
                  <a:schemeClr val="tx1"/>
                </a:solidFill>
                <a:latin typeface="Arial" panose="020B0604020202020204" pitchFamily="34" charset="0"/>
                <a:ea typeface="宋体" panose="02010600030101010101" pitchFamily="2" charset="-122"/>
              </a:defRPr>
            </a:lvl9pPr>
          </a:lstStyle>
          <a:p>
            <a:pPr eaLnBrk="1" hangingPunct="1"/>
            <a:r>
              <a:rPr lang="en-US" altLang="zh-CN" sz="3200" b="1">
                <a:solidFill>
                  <a:schemeClr val="tx2"/>
                </a:solidFill>
                <a:latin typeface="宋体" panose="02010600030101010101" pitchFamily="2" charset="-122"/>
              </a:rPr>
              <a:t>LODSW</a:t>
            </a:r>
          </a:p>
          <a:p>
            <a:pPr eaLnBrk="1" hangingPunct="1">
              <a:lnSpc>
                <a:spcPct val="90000"/>
              </a:lnSpc>
            </a:pPr>
            <a:r>
              <a:rPr lang="en-US" altLang="zh-CN" sz="2800" b="1">
                <a:solidFill>
                  <a:schemeClr val="bg2"/>
                </a:solidFill>
                <a:latin typeface="宋体" panose="02010600030101010101" pitchFamily="2" charset="-122"/>
              </a:rPr>
              <a:t>	</a:t>
            </a:r>
            <a:r>
              <a:rPr lang="zh-CN" altLang="en-US" sz="2800" b="1">
                <a:solidFill>
                  <a:schemeClr val="accent2"/>
                </a:solidFill>
                <a:latin typeface="宋体" panose="02010600030101010101" pitchFamily="2" charset="-122"/>
              </a:rPr>
              <a:t>；字串读取：</a:t>
            </a:r>
            <a:r>
              <a:rPr lang="en-US" altLang="zh-CN" sz="2800" b="1">
                <a:solidFill>
                  <a:schemeClr val="accent2"/>
                </a:solidFill>
                <a:latin typeface="宋体" panose="02010600030101010101" pitchFamily="2" charset="-122"/>
              </a:rPr>
              <a:t>AX←DS:[SI]</a:t>
            </a:r>
          </a:p>
          <a:p>
            <a:pPr eaLnBrk="1" hangingPunct="1"/>
            <a:r>
              <a:rPr lang="en-US" altLang="zh-CN" sz="2800" b="1">
                <a:solidFill>
                  <a:schemeClr val="accent2"/>
                </a:solidFill>
                <a:latin typeface="宋体" panose="02010600030101010101" pitchFamily="2" charset="-122"/>
              </a:rPr>
              <a:t>	</a:t>
            </a:r>
            <a:r>
              <a:rPr lang="zh-CN" altLang="en-US" sz="2800" b="1">
                <a:solidFill>
                  <a:schemeClr val="accent2"/>
                </a:solidFill>
                <a:latin typeface="宋体" panose="02010600030101010101" pitchFamily="2" charset="-122"/>
              </a:rPr>
              <a:t>；</a:t>
            </a:r>
            <a:r>
              <a:rPr lang="en-US" altLang="zh-CN" sz="2800" b="1">
                <a:solidFill>
                  <a:schemeClr val="accent2"/>
                </a:solidFill>
                <a:latin typeface="宋体" panose="02010600030101010101" pitchFamily="2" charset="-122"/>
              </a:rPr>
              <a:t>SI←SI±2</a:t>
            </a:r>
          </a:p>
        </p:txBody>
      </p:sp>
    </p:spTree>
  </p:cSld>
  <p:clrMapOvr>
    <a:masterClrMapping/>
  </p:clrMapOvr>
  <p:transition>
    <p:zoom dir="in"/>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417793">
            <a:extLst>
              <a:ext uri="{FF2B5EF4-FFF2-40B4-BE49-F238E27FC236}">
                <a16:creationId xmlns:a16="http://schemas.microsoft.com/office/drawing/2014/main" id="{34BBC145-5145-45EF-AB62-49142BD1AA97}"/>
              </a:ext>
            </a:extLst>
          </p:cNvPr>
          <p:cNvSpPr>
            <a:spLocks noGrp="1" noChangeArrowheads="1"/>
          </p:cNvSpPr>
          <p:nvPr>
            <p:ph type="title"/>
          </p:nvPr>
        </p:nvSpPr>
        <p:spPr/>
        <p:txBody>
          <a:bodyPr/>
          <a:lstStyle/>
          <a:p>
            <a:pPr eaLnBrk="1" hangingPunct="1"/>
            <a:r>
              <a:rPr lang="zh-CN" altLang="en-US"/>
              <a:t>重复前缀指令</a:t>
            </a:r>
            <a:r>
              <a:rPr lang="zh-CN" altLang="zh-CN" sz="2400" b="1">
                <a:solidFill>
                  <a:schemeClr val="tx1"/>
                </a:solidFill>
              </a:rPr>
              <a:t>（</a:t>
            </a:r>
            <a:r>
              <a:rPr lang="en-US" altLang="zh-CN" sz="2400" b="1">
                <a:solidFill>
                  <a:schemeClr val="tx1"/>
                </a:solidFill>
              </a:rPr>
              <a:t>repeat</a:t>
            </a:r>
            <a:r>
              <a:rPr lang="zh-CN" altLang="en-US" sz="2400" b="1">
                <a:solidFill>
                  <a:schemeClr val="tx1"/>
                </a:solidFill>
              </a:rPr>
              <a:t>）</a:t>
            </a:r>
          </a:p>
        </p:txBody>
      </p:sp>
      <p:sp>
        <p:nvSpPr>
          <p:cNvPr id="49155" name="文本占位符 417794">
            <a:extLst>
              <a:ext uri="{FF2B5EF4-FFF2-40B4-BE49-F238E27FC236}">
                <a16:creationId xmlns:a16="http://schemas.microsoft.com/office/drawing/2014/main" id="{0867EF21-59CF-4F56-BEC1-C6722EECBD3D}"/>
              </a:ext>
            </a:extLst>
          </p:cNvPr>
          <p:cNvSpPr>
            <a:spLocks noGrp="1" noChangeArrowheads="1"/>
          </p:cNvSpPr>
          <p:nvPr>
            <p:ph type="body" idx="1"/>
          </p:nvPr>
        </p:nvSpPr>
        <p:spPr/>
        <p:txBody>
          <a:bodyPr/>
          <a:lstStyle/>
          <a:p>
            <a:pPr eaLnBrk="1" hangingPunct="1">
              <a:lnSpc>
                <a:spcPct val="90000"/>
              </a:lnSpc>
            </a:pPr>
            <a:r>
              <a:rPr lang="zh-CN" altLang="en-US" sz="3200"/>
              <a:t>串操作指令执行一次，仅对数据串中的一个字节或字量进行操作。但是串操作指令前，都可以加一个重复前缀，实现串操作的重复执行。重复次数隐含在</a:t>
            </a:r>
            <a:r>
              <a:rPr lang="en-US" altLang="zh-CN" sz="3200"/>
              <a:t>CX</a:t>
            </a:r>
            <a:r>
              <a:rPr lang="zh-CN" altLang="en-US" sz="3200"/>
              <a:t>寄存器中</a:t>
            </a:r>
          </a:p>
          <a:p>
            <a:pPr eaLnBrk="1" hangingPunct="1">
              <a:lnSpc>
                <a:spcPct val="90000"/>
              </a:lnSpc>
            </a:pPr>
            <a:r>
              <a:rPr lang="zh-CN" altLang="en-US" sz="3200"/>
              <a:t>重复前缀分</a:t>
            </a:r>
            <a:r>
              <a:rPr lang="en-US" altLang="zh-CN" sz="3200"/>
              <a:t>2</a:t>
            </a:r>
            <a:r>
              <a:rPr lang="zh-CN" altLang="en-US" sz="3200"/>
              <a:t>类，</a:t>
            </a:r>
            <a:r>
              <a:rPr lang="en-US" altLang="zh-CN" sz="3200"/>
              <a:t>3</a:t>
            </a:r>
            <a:r>
              <a:rPr lang="zh-CN" altLang="en-US" sz="3200"/>
              <a:t>条指令：</a:t>
            </a:r>
          </a:p>
          <a:p>
            <a:pPr lvl="1" eaLnBrk="1" hangingPunct="1">
              <a:lnSpc>
                <a:spcPct val="90000"/>
              </a:lnSpc>
            </a:pPr>
            <a:r>
              <a:rPr lang="zh-CN" altLang="en-US" sz="2800"/>
              <a:t>配合不影响标志的</a:t>
            </a:r>
            <a:r>
              <a:rPr lang="en-US" altLang="zh-CN" sz="2800"/>
              <a:t>MOVS</a:t>
            </a:r>
            <a:r>
              <a:rPr lang="zh-CN" altLang="en-US" sz="2800"/>
              <a:t>、</a:t>
            </a:r>
            <a:r>
              <a:rPr lang="en-US" altLang="zh-CN" sz="2800"/>
              <a:t>STOS</a:t>
            </a:r>
            <a:r>
              <a:rPr lang="zh-CN" altLang="en-US" sz="2800"/>
              <a:t>（和</a:t>
            </a:r>
            <a:r>
              <a:rPr lang="en-US" altLang="zh-CN" sz="2800"/>
              <a:t>LODS</a:t>
            </a:r>
            <a:r>
              <a:rPr lang="zh-CN" altLang="en-US" sz="2800"/>
              <a:t>）指令的</a:t>
            </a:r>
            <a:r>
              <a:rPr lang="en-US" altLang="zh-CN">
                <a:solidFill>
                  <a:schemeClr val="tx2"/>
                </a:solidFill>
                <a:latin typeface="宋体" panose="02010600030101010101" pitchFamily="2" charset="-122"/>
              </a:rPr>
              <a:t>REP</a:t>
            </a:r>
            <a:r>
              <a:rPr lang="zh-CN" altLang="en-US" sz="2800"/>
              <a:t>前缀</a:t>
            </a:r>
          </a:p>
          <a:p>
            <a:pPr lvl="1" eaLnBrk="1" hangingPunct="1">
              <a:lnSpc>
                <a:spcPct val="90000"/>
              </a:lnSpc>
            </a:pPr>
            <a:r>
              <a:rPr lang="zh-CN" altLang="en-US" sz="2800"/>
              <a:t>配合影响标志的</a:t>
            </a:r>
            <a:r>
              <a:rPr lang="en-US" altLang="zh-CN" sz="2800"/>
              <a:t>CMPS</a:t>
            </a:r>
            <a:r>
              <a:rPr lang="zh-CN" altLang="en-US" sz="2800"/>
              <a:t>和</a:t>
            </a:r>
            <a:r>
              <a:rPr lang="en-US" altLang="zh-CN" sz="2800"/>
              <a:t>SCAS</a:t>
            </a:r>
            <a:r>
              <a:rPr lang="zh-CN" altLang="en-US" sz="2800"/>
              <a:t>指令的</a:t>
            </a:r>
            <a:r>
              <a:rPr lang="en-US" altLang="zh-CN">
                <a:solidFill>
                  <a:schemeClr val="tx2"/>
                </a:solidFill>
                <a:latin typeface="宋体" panose="02010600030101010101" pitchFamily="2" charset="-122"/>
              </a:rPr>
              <a:t>REPZ</a:t>
            </a:r>
            <a:r>
              <a:rPr lang="zh-CN" altLang="en-US" sz="2800"/>
              <a:t>和</a:t>
            </a:r>
            <a:r>
              <a:rPr lang="en-US" altLang="zh-CN">
                <a:solidFill>
                  <a:schemeClr val="tx2"/>
                </a:solidFill>
                <a:latin typeface="宋体" panose="02010600030101010101" pitchFamily="2" charset="-122"/>
              </a:rPr>
              <a:t>REPNZ</a:t>
            </a:r>
            <a:r>
              <a:rPr lang="zh-CN" altLang="en-US" sz="2800"/>
              <a:t>前缀</a:t>
            </a:r>
          </a:p>
        </p:txBody>
      </p:sp>
    </p:spTree>
  </p:cSld>
  <p:clrMapOvr>
    <a:masterClrMapping/>
  </p:clrMapOvr>
  <p:transition>
    <p:rand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418817">
            <a:extLst>
              <a:ext uri="{FF2B5EF4-FFF2-40B4-BE49-F238E27FC236}">
                <a16:creationId xmlns:a16="http://schemas.microsoft.com/office/drawing/2014/main" id="{9FB82F0A-404D-405C-9660-65EC187FA595}"/>
              </a:ext>
            </a:extLst>
          </p:cNvPr>
          <p:cNvSpPr>
            <a:spLocks noGrp="1" noChangeArrowheads="1"/>
          </p:cNvSpPr>
          <p:nvPr>
            <p:ph type="title"/>
          </p:nvPr>
        </p:nvSpPr>
        <p:spPr/>
        <p:txBody>
          <a:bodyPr/>
          <a:lstStyle/>
          <a:p>
            <a:pPr eaLnBrk="1" hangingPunct="1"/>
            <a:r>
              <a:rPr lang="en-US" altLang="zh-CN"/>
              <a:t>REP</a:t>
            </a:r>
            <a:r>
              <a:rPr lang="zh-CN" altLang="en-US"/>
              <a:t>重复前缀指令</a:t>
            </a:r>
            <a:endParaRPr lang="zh-CN" altLang="zh-CN"/>
          </a:p>
        </p:txBody>
      </p:sp>
      <p:sp>
        <p:nvSpPr>
          <p:cNvPr id="50179" name="文本占位符 418818">
            <a:extLst>
              <a:ext uri="{FF2B5EF4-FFF2-40B4-BE49-F238E27FC236}">
                <a16:creationId xmlns:a16="http://schemas.microsoft.com/office/drawing/2014/main" id="{0302FBFF-F557-4D15-9667-BCB13B698EF6}"/>
              </a:ext>
            </a:extLst>
          </p:cNvPr>
          <p:cNvSpPr>
            <a:spLocks noGrp="1" noChangeArrowheads="1"/>
          </p:cNvSpPr>
          <p:nvPr>
            <p:ph type="body" idx="1"/>
          </p:nvPr>
        </p:nvSpPr>
        <p:spPr>
          <a:xfrm>
            <a:off x="990600" y="2971800"/>
            <a:ext cx="7391400" cy="3200400"/>
          </a:xfrm>
        </p:spPr>
        <p:txBody>
          <a:bodyPr/>
          <a:lstStyle/>
          <a:p>
            <a:pPr eaLnBrk="1" hangingPunct="1"/>
            <a:r>
              <a:rPr lang="en-US" altLang="zh-CN"/>
              <a:t>REP</a:t>
            </a:r>
            <a:r>
              <a:rPr lang="zh-CN" altLang="en-US"/>
              <a:t>前缀可以理解为：当数据串没有结束</a:t>
            </a:r>
            <a:r>
              <a:rPr lang="zh-CN" altLang="en-US">
                <a:solidFill>
                  <a:schemeClr val="tx2"/>
                </a:solidFill>
              </a:rPr>
              <a:t>（</a:t>
            </a:r>
            <a:r>
              <a:rPr lang="en-US" altLang="zh-CN">
                <a:solidFill>
                  <a:schemeClr val="tx2"/>
                </a:solidFill>
              </a:rPr>
              <a:t>CX≠0</a:t>
            </a:r>
            <a:r>
              <a:rPr lang="zh-CN" altLang="en-US">
                <a:solidFill>
                  <a:schemeClr val="tx2"/>
                </a:solidFill>
              </a:rPr>
              <a:t>）</a:t>
            </a:r>
            <a:r>
              <a:rPr lang="zh-CN" altLang="en-US"/>
              <a:t>，则继续传送</a:t>
            </a:r>
          </a:p>
        </p:txBody>
      </p:sp>
      <p:sp>
        <p:nvSpPr>
          <p:cNvPr id="50180" name="流程图: 可选过程 418819" descr="DI-02">
            <a:extLst>
              <a:ext uri="{FF2B5EF4-FFF2-40B4-BE49-F238E27FC236}">
                <a16:creationId xmlns:a16="http://schemas.microsoft.com/office/drawing/2014/main" id="{CBC9B07F-1A09-465E-AF2A-227B2F834846}"/>
              </a:ext>
            </a:extLst>
          </p:cNvPr>
          <p:cNvSpPr>
            <a:spLocks noChangeArrowheads="1"/>
          </p:cNvSpPr>
          <p:nvPr/>
        </p:nvSpPr>
        <p:spPr bwMode="auto">
          <a:xfrm>
            <a:off x="1371600" y="1524000"/>
            <a:ext cx="6629400" cy="1066800"/>
          </a:xfrm>
          <a:prstGeom prst="flowChartAlternateProcess">
            <a:avLst/>
          </a:prstGeom>
          <a:blipFill dpi="0" rotWithShape="0">
            <a:blip r:embed="rId2"/>
            <a:srcRect/>
            <a:stretch>
              <a:fillRect/>
            </a:stretch>
          </a:blipFill>
          <a:ln>
            <a:noFill/>
          </a:ln>
          <a:effectLst>
            <a:prstShdw prst="shdw13" dist="53882" dir="13500000">
              <a:srgbClr val="808080"/>
            </a:prstShdw>
          </a:effectLst>
          <a:extLst>
            <a:ext uri="{91240B29-F687-4F45-9708-019B960494DF}">
              <a14:hiddenLine xmlns:a14="http://schemas.microsoft.com/office/drawing/2010/main" w="12700">
                <a:solidFill>
                  <a:srgbClr val="000000"/>
                </a:solidFill>
                <a:miter lim="800000"/>
                <a:headEnd/>
                <a:tailEnd/>
              </a14:hiddenLine>
            </a:ext>
          </a:extLst>
        </p:spPr>
        <p:txBody>
          <a:bodyPr/>
          <a:lstStyle>
            <a:lvl1pPr>
              <a:tabLst>
                <a:tab pos="1520825" algn="l"/>
              </a:tabLst>
              <a:defRPr sz="2400">
                <a:solidFill>
                  <a:schemeClr val="tx1"/>
                </a:solidFill>
                <a:latin typeface="Arial" panose="020B0604020202020204" pitchFamily="34" charset="0"/>
                <a:ea typeface="宋体" panose="02010600030101010101" pitchFamily="2" charset="-122"/>
              </a:defRPr>
            </a:lvl1pPr>
            <a:lvl2pPr marL="742950" indent="-285750">
              <a:tabLst>
                <a:tab pos="1520825" algn="l"/>
              </a:tabLst>
              <a:defRPr sz="2400">
                <a:solidFill>
                  <a:schemeClr val="tx1"/>
                </a:solidFill>
                <a:latin typeface="Arial" panose="020B0604020202020204" pitchFamily="34" charset="0"/>
                <a:ea typeface="宋体" panose="02010600030101010101" pitchFamily="2" charset="-122"/>
              </a:defRPr>
            </a:lvl2pPr>
            <a:lvl3pPr marL="1143000" indent="-228600">
              <a:tabLst>
                <a:tab pos="1520825" algn="l"/>
              </a:tabLst>
              <a:defRPr sz="2400">
                <a:solidFill>
                  <a:schemeClr val="tx1"/>
                </a:solidFill>
                <a:latin typeface="Arial" panose="020B0604020202020204" pitchFamily="34" charset="0"/>
                <a:ea typeface="宋体" panose="02010600030101010101" pitchFamily="2" charset="-122"/>
              </a:defRPr>
            </a:lvl3pPr>
            <a:lvl4pPr marL="1600200" indent="-228600">
              <a:tabLst>
                <a:tab pos="1520825" algn="l"/>
              </a:tabLst>
              <a:defRPr sz="2400">
                <a:solidFill>
                  <a:schemeClr val="tx1"/>
                </a:solidFill>
                <a:latin typeface="Arial" panose="020B0604020202020204" pitchFamily="34" charset="0"/>
                <a:ea typeface="宋体" panose="02010600030101010101" pitchFamily="2" charset="-122"/>
              </a:defRPr>
            </a:lvl4pPr>
            <a:lvl5pPr marL="2057400" indent="-228600">
              <a:tabLst>
                <a:tab pos="1520825" algn="l"/>
              </a:tabLst>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1520825" algn="l"/>
              </a:tabLs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1520825" algn="l"/>
              </a:tabLs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1520825" algn="l"/>
              </a:tabLs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1520825" algn="l"/>
              </a:tabLst>
              <a:defRPr sz="2400">
                <a:solidFill>
                  <a:schemeClr val="tx1"/>
                </a:solidFill>
                <a:latin typeface="Arial" panose="020B0604020202020204" pitchFamily="34" charset="0"/>
                <a:ea typeface="宋体" panose="02010600030101010101" pitchFamily="2" charset="-122"/>
              </a:defRPr>
            </a:lvl9pPr>
          </a:lstStyle>
          <a:p>
            <a:pPr eaLnBrk="1" hangingPunct="1"/>
            <a:r>
              <a:rPr lang="en-US" altLang="zh-CN" sz="3200" b="1">
                <a:solidFill>
                  <a:schemeClr val="tx2"/>
                </a:solidFill>
                <a:latin typeface="宋体" panose="02010600030101010101" pitchFamily="2" charset="-122"/>
              </a:rPr>
              <a:t>REP</a:t>
            </a:r>
            <a:r>
              <a:rPr lang="en-US" altLang="zh-CN" sz="2800" b="1">
                <a:solidFill>
                  <a:schemeClr val="bg2"/>
                </a:solidFill>
                <a:latin typeface="宋体" panose="02010600030101010101" pitchFamily="2" charset="-122"/>
              </a:rPr>
              <a:t>	</a:t>
            </a:r>
            <a:r>
              <a:rPr lang="zh-CN" altLang="en-US" sz="2800" b="1">
                <a:solidFill>
                  <a:schemeClr val="accent2"/>
                </a:solidFill>
                <a:latin typeface="宋体" panose="02010600030101010101" pitchFamily="2" charset="-122"/>
              </a:rPr>
              <a:t>；每执行一次串指令，</a:t>
            </a:r>
            <a:r>
              <a:rPr lang="en-US" altLang="zh-CN" sz="2800" b="1">
                <a:solidFill>
                  <a:schemeClr val="accent2"/>
                </a:solidFill>
                <a:latin typeface="宋体" panose="02010600030101010101" pitchFamily="2" charset="-122"/>
              </a:rPr>
              <a:t>CX</a:t>
            </a:r>
            <a:r>
              <a:rPr lang="zh-CN" altLang="en-US" sz="2800" b="1">
                <a:solidFill>
                  <a:schemeClr val="accent2"/>
                </a:solidFill>
                <a:latin typeface="宋体" panose="02010600030101010101" pitchFamily="2" charset="-122"/>
              </a:rPr>
              <a:t>减</a:t>
            </a:r>
            <a:r>
              <a:rPr lang="en-US" altLang="zh-CN" sz="2800" b="1">
                <a:solidFill>
                  <a:schemeClr val="accent2"/>
                </a:solidFill>
                <a:latin typeface="宋体" panose="02010600030101010101" pitchFamily="2" charset="-122"/>
              </a:rPr>
              <a:t>1</a:t>
            </a:r>
          </a:p>
          <a:p>
            <a:pPr eaLnBrk="1" hangingPunct="1">
              <a:lnSpc>
                <a:spcPct val="90000"/>
              </a:lnSpc>
            </a:pPr>
            <a:r>
              <a:rPr lang="en-US" altLang="zh-CN" sz="2800" b="1">
                <a:solidFill>
                  <a:schemeClr val="accent2"/>
                </a:solidFill>
                <a:latin typeface="宋体" panose="02010600030101010101" pitchFamily="2" charset="-122"/>
              </a:rPr>
              <a:t>	</a:t>
            </a:r>
            <a:r>
              <a:rPr lang="zh-CN" altLang="en-US" sz="2800" b="1">
                <a:solidFill>
                  <a:schemeClr val="accent2"/>
                </a:solidFill>
                <a:latin typeface="宋体" panose="02010600030101010101" pitchFamily="2" charset="-122"/>
              </a:rPr>
              <a:t>；直到</a:t>
            </a:r>
            <a:r>
              <a:rPr lang="en-US" altLang="zh-CN" sz="2800" b="1">
                <a:solidFill>
                  <a:schemeClr val="accent2"/>
                </a:solidFill>
                <a:latin typeface="宋体" panose="02010600030101010101" pitchFamily="2" charset="-122"/>
              </a:rPr>
              <a:t>CX</a:t>
            </a:r>
            <a:r>
              <a:rPr lang="zh-CN" altLang="en-US" sz="2800" b="1">
                <a:solidFill>
                  <a:schemeClr val="accent2"/>
                </a:solidFill>
                <a:latin typeface="宋体" panose="02010600030101010101" pitchFamily="2" charset="-122"/>
              </a:rPr>
              <a:t>＝</a:t>
            </a:r>
            <a:r>
              <a:rPr lang="en-US" altLang="zh-CN" sz="2800" b="1">
                <a:solidFill>
                  <a:schemeClr val="accent2"/>
                </a:solidFill>
                <a:latin typeface="宋体" panose="02010600030101010101" pitchFamily="2" charset="-122"/>
              </a:rPr>
              <a:t>0</a:t>
            </a:r>
            <a:r>
              <a:rPr lang="zh-CN" altLang="en-US" sz="2800" b="1">
                <a:solidFill>
                  <a:schemeClr val="accent2"/>
                </a:solidFill>
                <a:latin typeface="宋体" panose="02010600030101010101" pitchFamily="2" charset="-122"/>
              </a:rPr>
              <a:t>，重复执行结束</a:t>
            </a:r>
          </a:p>
        </p:txBody>
      </p:sp>
    </p:spTree>
  </p:cSld>
  <p:clrMapOvr>
    <a:masterClrMapping/>
  </p:clrMapOvr>
  <p:transition spd="med">
    <p:zoom dir="in"/>
  </p:transition>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51202" name="组合 405505">
            <a:extLst>
              <a:ext uri="{FF2B5EF4-FFF2-40B4-BE49-F238E27FC236}">
                <a16:creationId xmlns:a16="http://schemas.microsoft.com/office/drawing/2014/main" id="{E89D54A8-91BD-48DF-BF89-64E848D3D24F}"/>
              </a:ext>
            </a:extLst>
          </p:cNvPr>
          <p:cNvGrpSpPr>
            <a:grpSpLocks/>
          </p:cNvGrpSpPr>
          <p:nvPr/>
        </p:nvGrpSpPr>
        <p:grpSpPr bwMode="auto">
          <a:xfrm>
            <a:off x="233363" y="311150"/>
            <a:ext cx="8662987" cy="6234113"/>
            <a:chOff x="147" y="196"/>
            <a:chExt cx="5457" cy="3927"/>
          </a:xfrm>
        </p:grpSpPr>
        <p:pic>
          <p:nvPicPr>
            <p:cNvPr id="51205" name="图片 405506" descr="D2b">
              <a:extLst>
                <a:ext uri="{FF2B5EF4-FFF2-40B4-BE49-F238E27FC236}">
                  <a16:creationId xmlns:a16="http://schemas.microsoft.com/office/drawing/2014/main" id="{90769153-548B-4067-88BF-3003DDAA7B0D}"/>
                </a:ext>
              </a:extLst>
            </p:cNvPr>
            <p:cNvPicPr>
              <a:picLocks noChangeAspect="1" noChangeArrowheads="1"/>
            </p:cNvPicPr>
            <p:nvPr/>
          </p:nvPicPr>
          <p:blipFill>
            <a:blip r:embed="rId2">
              <a:clrChange>
                <a:clrFrom>
                  <a:srgbClr val="000100"/>
                </a:clrFrom>
                <a:clrTo>
                  <a:srgbClr val="000100">
                    <a:alpha val="0"/>
                  </a:srgbClr>
                </a:clrTo>
              </a:clrChange>
              <a:extLst>
                <a:ext uri="{28A0092B-C50C-407E-A947-70E740481C1C}">
                  <a14:useLocalDpi xmlns:a14="http://schemas.microsoft.com/office/drawing/2010/main" val="0"/>
                </a:ext>
              </a:extLst>
            </a:blip>
            <a:srcRect/>
            <a:stretch>
              <a:fillRect/>
            </a:stretch>
          </p:blipFill>
          <p:spPr bwMode="auto">
            <a:xfrm>
              <a:off x="186" y="790"/>
              <a:ext cx="325" cy="2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6" name="图片 405507" descr="D2a">
              <a:extLst>
                <a:ext uri="{FF2B5EF4-FFF2-40B4-BE49-F238E27FC236}">
                  <a16:creationId xmlns:a16="http://schemas.microsoft.com/office/drawing/2014/main" id="{1EC29ACC-7918-4ED0-AD9D-9A43994A44EB}"/>
                </a:ext>
              </a:extLst>
            </p:cNvPr>
            <p:cNvPicPr>
              <a:picLocks noChangeAspect="1" noChangeArrowheads="1"/>
            </p:cNvPicPr>
            <p:nvPr/>
          </p:nvPicPr>
          <p:blipFill>
            <a:blip r:embed="rId3">
              <a:clrChange>
                <a:clrFrom>
                  <a:srgbClr val="010001"/>
                </a:clrFrom>
                <a:clrTo>
                  <a:srgbClr val="010001">
                    <a:alpha val="0"/>
                  </a:srgbClr>
                </a:clrTo>
              </a:clrChange>
              <a:extLst>
                <a:ext uri="{28A0092B-C50C-407E-A947-70E740481C1C}">
                  <a14:useLocalDpi xmlns:a14="http://schemas.microsoft.com/office/drawing/2010/main" val="0"/>
                </a:ext>
              </a:extLst>
            </a:blip>
            <a:srcRect/>
            <a:stretch>
              <a:fillRect/>
            </a:stretch>
          </p:blipFill>
          <p:spPr bwMode="auto">
            <a:xfrm>
              <a:off x="147" y="196"/>
              <a:ext cx="5457" cy="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7" name="图片 405508" descr="D2b">
              <a:extLst>
                <a:ext uri="{FF2B5EF4-FFF2-40B4-BE49-F238E27FC236}">
                  <a16:creationId xmlns:a16="http://schemas.microsoft.com/office/drawing/2014/main" id="{9EBFD92A-B4C9-4235-84F1-7BD5C48F5E13}"/>
                </a:ext>
              </a:extLst>
            </p:cNvPr>
            <p:cNvPicPr>
              <a:picLocks noChangeAspect="1" noChangeArrowheads="1"/>
            </p:cNvPicPr>
            <p:nvPr/>
          </p:nvPicPr>
          <p:blipFill>
            <a:blip r:embed="rId2">
              <a:clrChange>
                <a:clrFrom>
                  <a:srgbClr val="000100"/>
                </a:clrFrom>
                <a:clrTo>
                  <a:srgbClr val="000100">
                    <a:alpha val="0"/>
                  </a:srgbClr>
                </a:clrTo>
              </a:clrChange>
              <a:extLst>
                <a:ext uri="{28A0092B-C50C-407E-A947-70E740481C1C}">
                  <a14:useLocalDpi xmlns:a14="http://schemas.microsoft.com/office/drawing/2010/main" val="0"/>
                </a:ext>
              </a:extLst>
            </a:blip>
            <a:srcRect/>
            <a:stretch>
              <a:fillRect/>
            </a:stretch>
          </p:blipFill>
          <p:spPr bwMode="auto">
            <a:xfrm>
              <a:off x="5270" y="1047"/>
              <a:ext cx="325" cy="2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8" name="图片 405509" descr="D2c">
              <a:extLst>
                <a:ext uri="{FF2B5EF4-FFF2-40B4-BE49-F238E27FC236}">
                  <a16:creationId xmlns:a16="http://schemas.microsoft.com/office/drawing/2014/main" id="{5E59AE59-6B23-4572-A68F-785F69F3B5AD}"/>
                </a:ext>
              </a:extLst>
            </p:cNvPr>
            <p:cNvPicPr>
              <a:picLocks noChangeArrowheads="1"/>
            </p:cNvPicPr>
            <p:nvPr/>
          </p:nvPicPr>
          <p:blipFill>
            <a:blip r:embed="rId4">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189" y="3727"/>
              <a:ext cx="5411" cy="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9" name="矩形 405510">
              <a:extLst>
                <a:ext uri="{FF2B5EF4-FFF2-40B4-BE49-F238E27FC236}">
                  <a16:creationId xmlns:a16="http://schemas.microsoft.com/office/drawing/2014/main" id="{CCC93E13-9248-4ED9-AE9F-BDD7C535B8DB}"/>
                </a:ext>
              </a:extLst>
            </p:cNvPr>
            <p:cNvSpPr>
              <a:spLocks noChangeArrowheads="1"/>
            </p:cNvSpPr>
            <p:nvPr/>
          </p:nvSpPr>
          <p:spPr bwMode="auto">
            <a:xfrm>
              <a:off x="3294" y="3696"/>
              <a:ext cx="2064" cy="2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51203" name="标题 405511">
            <a:extLst>
              <a:ext uri="{FF2B5EF4-FFF2-40B4-BE49-F238E27FC236}">
                <a16:creationId xmlns:a16="http://schemas.microsoft.com/office/drawing/2014/main" id="{2C8D324B-D3AE-4D4C-8C25-72B1EB2287ED}"/>
              </a:ext>
            </a:extLst>
          </p:cNvPr>
          <p:cNvSpPr>
            <a:spLocks noGrp="1"/>
          </p:cNvSpPr>
          <p:nvPr>
            <p:ph type="title"/>
          </p:nvPr>
        </p:nvSpPr>
        <p:spPr>
          <a:xfrm>
            <a:off x="4772025" y="533400"/>
            <a:ext cx="3733800" cy="457200"/>
          </a:xfrm>
          <a:prstGeom prst="flowChartAlternateProcess">
            <a:avLst/>
          </a:prstGeom>
          <a:ln w="28575">
            <a:solidFill>
              <a:schemeClr val="accent1"/>
            </a:solidFill>
            <a:miter lim="800000"/>
            <a:headEnd/>
            <a:tailEnd/>
          </a:ln>
        </p:spPr>
        <p:txBody>
          <a:bodyPr/>
          <a:lstStyle/>
          <a:p>
            <a:pPr eaLnBrk="1" hangingPunct="1">
              <a:lnSpc>
                <a:spcPct val="90000"/>
              </a:lnSpc>
            </a:pPr>
            <a:r>
              <a:rPr lang="zh-CN" altLang="en-US" sz="2400" b="1" noProof="1">
                <a:solidFill>
                  <a:schemeClr val="tx1"/>
                </a:solidFill>
              </a:rPr>
              <a:t>例</a:t>
            </a:r>
            <a:r>
              <a:rPr lang="zh-CN" altLang="zh-CN" sz="2400" b="1" noProof="1">
                <a:solidFill>
                  <a:schemeClr val="tx1"/>
                </a:solidFill>
              </a:rPr>
              <a:t>4.10</a:t>
            </a:r>
            <a:r>
              <a:rPr lang="zh-CN" altLang="en-US" sz="2400" b="1" noProof="1">
                <a:solidFill>
                  <a:schemeClr val="tx1"/>
                </a:solidFill>
              </a:rPr>
              <a:t>：字符串传送</a:t>
            </a:r>
          </a:p>
        </p:txBody>
      </p:sp>
      <p:sp>
        <p:nvSpPr>
          <p:cNvPr id="51204" name="文本占位符 405512">
            <a:extLst>
              <a:ext uri="{FF2B5EF4-FFF2-40B4-BE49-F238E27FC236}">
                <a16:creationId xmlns:a16="http://schemas.microsoft.com/office/drawing/2014/main" id="{78B1A1C2-CC81-4453-B500-055AAE1E86F7}"/>
              </a:ext>
            </a:extLst>
          </p:cNvPr>
          <p:cNvSpPr>
            <a:spLocks noGrp="1" noChangeArrowheads="1"/>
          </p:cNvSpPr>
          <p:nvPr>
            <p:ph type="body" idx="1"/>
          </p:nvPr>
        </p:nvSpPr>
        <p:spPr>
          <a:xfrm>
            <a:off x="684213" y="1484313"/>
            <a:ext cx="7775575" cy="4752975"/>
          </a:xfrm>
          <a:solidFill>
            <a:schemeClr val="bg1"/>
          </a:solidFill>
        </p:spPr>
        <p:txBody>
          <a:bodyPr/>
          <a:lstStyle/>
          <a:p>
            <a:pPr marL="0" indent="0" eaLnBrk="1" hangingPunct="1">
              <a:lnSpc>
                <a:spcPct val="90000"/>
              </a:lnSpc>
              <a:buFont typeface="Wingdings" panose="05000000000000000000" pitchFamily="2" charset="2"/>
              <a:buNone/>
              <a:tabLst>
                <a:tab pos="1336675" algn="l"/>
                <a:tab pos="3625850" algn="l"/>
              </a:tabLst>
            </a:pPr>
            <a:r>
              <a:rPr lang="zh-CN" altLang="zh-CN" sz="2800">
                <a:solidFill>
                  <a:schemeClr val="accent2"/>
                </a:solidFill>
                <a:latin typeface="宋体" panose="02010600030101010101" pitchFamily="2" charset="-122"/>
              </a:rPr>
              <a:t>	mov ax,</a:t>
            </a:r>
            <a:r>
              <a:rPr lang="zh-CN" altLang="zh-CN" sz="2800">
                <a:solidFill>
                  <a:schemeClr val="tx2"/>
                </a:solidFill>
                <a:latin typeface="宋体" panose="02010600030101010101" pitchFamily="2" charset="-122"/>
              </a:rPr>
              <a:t>ds</a:t>
            </a:r>
          </a:p>
          <a:p>
            <a:pPr marL="0" indent="0" eaLnBrk="1" hangingPunct="1">
              <a:lnSpc>
                <a:spcPct val="90000"/>
              </a:lnSpc>
              <a:buFont typeface="Wingdings" panose="05000000000000000000" pitchFamily="2" charset="2"/>
              <a:buNone/>
              <a:tabLst>
                <a:tab pos="1336675" algn="l"/>
                <a:tab pos="3625850" algn="l"/>
              </a:tabLst>
            </a:pPr>
            <a:r>
              <a:rPr lang="zh-CN" altLang="zh-CN" sz="2800">
                <a:solidFill>
                  <a:schemeClr val="accent2"/>
                </a:solidFill>
                <a:latin typeface="宋体" panose="02010600030101010101" pitchFamily="2" charset="-122"/>
              </a:rPr>
              <a:t>	mov </a:t>
            </a:r>
            <a:r>
              <a:rPr lang="zh-CN" altLang="zh-CN" sz="2800">
                <a:solidFill>
                  <a:schemeClr val="tx2"/>
                </a:solidFill>
                <a:latin typeface="宋体" panose="02010600030101010101" pitchFamily="2" charset="-122"/>
              </a:rPr>
              <a:t>es</a:t>
            </a:r>
            <a:r>
              <a:rPr lang="zh-CN" altLang="zh-CN" sz="2800">
                <a:solidFill>
                  <a:schemeClr val="accent2"/>
                </a:solidFill>
                <a:latin typeface="宋体" panose="02010600030101010101" pitchFamily="2" charset="-122"/>
              </a:rPr>
              <a:t>,ax</a:t>
            </a:r>
            <a:r>
              <a:rPr lang="zh-CN" altLang="zh-CN" sz="2800">
                <a:latin typeface="宋体" panose="02010600030101010101" pitchFamily="2" charset="-122"/>
              </a:rPr>
              <a:t>	;设置附加段ES＝DS</a:t>
            </a:r>
          </a:p>
          <a:p>
            <a:pPr marL="0" indent="0" eaLnBrk="1" hangingPunct="1">
              <a:lnSpc>
                <a:spcPct val="90000"/>
              </a:lnSpc>
              <a:buFont typeface="Wingdings" panose="05000000000000000000" pitchFamily="2" charset="2"/>
              <a:buNone/>
              <a:tabLst>
                <a:tab pos="1336675" algn="l"/>
                <a:tab pos="3625850" algn="l"/>
              </a:tabLst>
            </a:pPr>
            <a:r>
              <a:rPr lang="zh-CN" altLang="zh-CN" sz="2800">
                <a:solidFill>
                  <a:schemeClr val="bg2"/>
                </a:solidFill>
                <a:latin typeface="宋体" panose="02010600030101010101" pitchFamily="2" charset="-122"/>
              </a:rPr>
              <a:t>	</a:t>
            </a:r>
            <a:r>
              <a:rPr lang="en-US" altLang="zh-CN" sz="2800">
                <a:solidFill>
                  <a:schemeClr val="accent2"/>
                </a:solidFill>
                <a:latin typeface="宋体" panose="02010600030101010101" pitchFamily="2" charset="-122"/>
              </a:rPr>
              <a:t>mov </a:t>
            </a:r>
            <a:r>
              <a:rPr lang="en-US" altLang="zh-CN" sz="2800">
                <a:solidFill>
                  <a:schemeClr val="tx2"/>
                </a:solidFill>
                <a:latin typeface="宋体" panose="02010600030101010101" pitchFamily="2" charset="-122"/>
              </a:rPr>
              <a:t>si</a:t>
            </a:r>
            <a:r>
              <a:rPr lang="en-US" altLang="zh-CN" sz="2800">
                <a:solidFill>
                  <a:schemeClr val="accent2"/>
                </a:solidFill>
                <a:latin typeface="宋体" panose="02010600030101010101" pitchFamily="2" charset="-122"/>
              </a:rPr>
              <a:t>,offset srcmsg</a:t>
            </a:r>
          </a:p>
          <a:p>
            <a:pPr marL="0" indent="0" eaLnBrk="1" hangingPunct="1">
              <a:lnSpc>
                <a:spcPct val="90000"/>
              </a:lnSpc>
              <a:buFont typeface="Wingdings" panose="05000000000000000000" pitchFamily="2" charset="2"/>
              <a:buNone/>
              <a:tabLst>
                <a:tab pos="1336675" algn="l"/>
                <a:tab pos="3625850" algn="l"/>
              </a:tabLst>
            </a:pPr>
            <a:r>
              <a:rPr lang="en-US" altLang="zh-CN" sz="2800">
                <a:solidFill>
                  <a:schemeClr val="accent2"/>
                </a:solidFill>
                <a:latin typeface="宋体" panose="02010600030101010101" pitchFamily="2" charset="-122"/>
              </a:rPr>
              <a:t>	mov </a:t>
            </a:r>
            <a:r>
              <a:rPr lang="en-US" altLang="zh-CN" sz="2800">
                <a:solidFill>
                  <a:schemeClr val="tx2"/>
                </a:solidFill>
                <a:latin typeface="宋体" panose="02010600030101010101" pitchFamily="2" charset="-122"/>
              </a:rPr>
              <a:t>di</a:t>
            </a:r>
            <a:r>
              <a:rPr lang="en-US" altLang="zh-CN" sz="2800">
                <a:solidFill>
                  <a:schemeClr val="accent2"/>
                </a:solidFill>
                <a:latin typeface="宋体" panose="02010600030101010101" pitchFamily="2" charset="-122"/>
              </a:rPr>
              <a:t>,offset dstmsg</a:t>
            </a:r>
          </a:p>
          <a:p>
            <a:pPr marL="0" indent="0" eaLnBrk="1" hangingPunct="1">
              <a:lnSpc>
                <a:spcPct val="90000"/>
              </a:lnSpc>
              <a:buFont typeface="Wingdings" panose="05000000000000000000" pitchFamily="2" charset="2"/>
              <a:buNone/>
              <a:tabLst>
                <a:tab pos="1336675" algn="l"/>
                <a:tab pos="3625850" algn="l"/>
              </a:tabLst>
            </a:pPr>
            <a:r>
              <a:rPr lang="en-US" altLang="zh-CN" sz="2800">
                <a:solidFill>
                  <a:schemeClr val="accent2"/>
                </a:solidFill>
                <a:latin typeface="宋体" panose="02010600030101010101" pitchFamily="2" charset="-122"/>
              </a:rPr>
              <a:t>	mov </a:t>
            </a:r>
            <a:r>
              <a:rPr lang="en-US" altLang="zh-CN" sz="2800">
                <a:solidFill>
                  <a:schemeClr val="tx2"/>
                </a:solidFill>
                <a:latin typeface="宋体" panose="02010600030101010101" pitchFamily="2" charset="-122"/>
              </a:rPr>
              <a:t>cx</a:t>
            </a:r>
            <a:r>
              <a:rPr lang="en-US" altLang="zh-CN" sz="2800">
                <a:solidFill>
                  <a:schemeClr val="accent2"/>
                </a:solidFill>
                <a:latin typeface="宋体" panose="02010600030101010101" pitchFamily="2" charset="-122"/>
              </a:rPr>
              <a:t>,lengthof srcmsg</a:t>
            </a:r>
            <a:endParaRPr lang="en-US" altLang="zh-CN" sz="2800">
              <a:latin typeface="宋体" panose="02010600030101010101" pitchFamily="2" charset="-122"/>
            </a:endParaRPr>
          </a:p>
          <a:p>
            <a:pPr marL="0" indent="0" eaLnBrk="1" hangingPunct="1">
              <a:lnSpc>
                <a:spcPct val="90000"/>
              </a:lnSpc>
              <a:buFont typeface="Wingdings" panose="05000000000000000000" pitchFamily="2" charset="2"/>
              <a:buNone/>
              <a:tabLst>
                <a:tab pos="1336675" algn="l"/>
                <a:tab pos="3625850" algn="l"/>
              </a:tabLst>
            </a:pPr>
            <a:r>
              <a:rPr lang="en-US" altLang="zh-CN" sz="2800">
                <a:latin typeface="宋体" panose="02010600030101010101" pitchFamily="2" charset="-122"/>
              </a:rPr>
              <a:t>	</a:t>
            </a:r>
            <a:r>
              <a:rPr lang="en-US" altLang="zh-CN" sz="2800">
                <a:solidFill>
                  <a:schemeClr val="tx2"/>
                </a:solidFill>
                <a:latin typeface="宋体" panose="02010600030101010101" pitchFamily="2" charset="-122"/>
              </a:rPr>
              <a:t>cld</a:t>
            </a:r>
            <a:r>
              <a:rPr lang="en-US" altLang="zh-CN" sz="2800">
                <a:latin typeface="宋体" panose="02010600030101010101" pitchFamily="2" charset="-122"/>
              </a:rPr>
              <a:t>	</a:t>
            </a:r>
            <a:r>
              <a:rPr lang="zh-CN" altLang="en-US" sz="2800">
                <a:latin typeface="宋体" panose="02010600030101010101" pitchFamily="2" charset="-122"/>
              </a:rPr>
              <a:t>；地址增量传送</a:t>
            </a:r>
          </a:p>
          <a:p>
            <a:pPr marL="0" indent="0" eaLnBrk="1" hangingPunct="1">
              <a:lnSpc>
                <a:spcPct val="90000"/>
              </a:lnSpc>
              <a:buFont typeface="Wingdings" panose="05000000000000000000" pitchFamily="2" charset="2"/>
              <a:buNone/>
              <a:tabLst>
                <a:tab pos="1336675" algn="l"/>
                <a:tab pos="3625850" algn="l"/>
              </a:tabLst>
            </a:pPr>
            <a:r>
              <a:rPr lang="zh-CN" altLang="en-US" sz="2800">
                <a:solidFill>
                  <a:schemeClr val="tx2"/>
                </a:solidFill>
                <a:latin typeface="宋体" panose="02010600030101010101" pitchFamily="2" charset="-122"/>
              </a:rPr>
              <a:t>	</a:t>
            </a:r>
            <a:r>
              <a:rPr lang="en-US" altLang="zh-CN" sz="2800">
                <a:solidFill>
                  <a:schemeClr val="tx2"/>
                </a:solidFill>
                <a:latin typeface="宋体" panose="02010600030101010101" pitchFamily="2" charset="-122"/>
              </a:rPr>
              <a:t>rep movsb</a:t>
            </a:r>
            <a:r>
              <a:rPr lang="en-US" altLang="zh-CN" sz="2800">
                <a:latin typeface="宋体" panose="02010600030101010101" pitchFamily="2" charset="-122"/>
              </a:rPr>
              <a:t>	</a:t>
            </a:r>
            <a:r>
              <a:rPr lang="zh-CN" altLang="en-US" sz="2800">
                <a:latin typeface="宋体" panose="02010600030101010101" pitchFamily="2" charset="-122"/>
              </a:rPr>
              <a:t>；传送字符串</a:t>
            </a:r>
          </a:p>
          <a:p>
            <a:pPr marL="0" indent="0" eaLnBrk="1" hangingPunct="1">
              <a:lnSpc>
                <a:spcPct val="90000"/>
              </a:lnSpc>
              <a:buFont typeface="Wingdings" panose="05000000000000000000" pitchFamily="2" charset="2"/>
              <a:buNone/>
              <a:tabLst>
                <a:tab pos="1336675" algn="l"/>
                <a:tab pos="3625850" algn="l"/>
              </a:tabLst>
            </a:pPr>
            <a:r>
              <a:rPr lang="zh-CN" altLang="en-US" sz="2800">
                <a:solidFill>
                  <a:schemeClr val="bg2"/>
                </a:solidFill>
                <a:latin typeface="宋体" panose="02010600030101010101" pitchFamily="2" charset="-122"/>
              </a:rPr>
              <a:t>	</a:t>
            </a:r>
            <a:r>
              <a:rPr lang="en-US" altLang="zh-CN" sz="2800">
                <a:solidFill>
                  <a:schemeClr val="accent2"/>
                </a:solidFill>
                <a:latin typeface="宋体" panose="02010600030101010101" pitchFamily="2" charset="-122"/>
              </a:rPr>
              <a:t>mov ah,9	</a:t>
            </a:r>
            <a:r>
              <a:rPr lang="zh-CN" altLang="en-US" sz="2800">
                <a:latin typeface="宋体" panose="02010600030101010101" pitchFamily="2" charset="-122"/>
              </a:rPr>
              <a:t>；显示字符串</a:t>
            </a:r>
          </a:p>
          <a:p>
            <a:pPr marL="0" indent="0" eaLnBrk="1" hangingPunct="1">
              <a:lnSpc>
                <a:spcPct val="90000"/>
              </a:lnSpc>
              <a:buFont typeface="Wingdings" panose="05000000000000000000" pitchFamily="2" charset="2"/>
              <a:buNone/>
              <a:tabLst>
                <a:tab pos="1336675" algn="l"/>
                <a:tab pos="3625850" algn="l"/>
              </a:tabLst>
            </a:pPr>
            <a:r>
              <a:rPr lang="zh-CN" altLang="en-US" sz="2800">
                <a:solidFill>
                  <a:schemeClr val="accent2"/>
                </a:solidFill>
                <a:latin typeface="宋体" panose="02010600030101010101" pitchFamily="2" charset="-122"/>
              </a:rPr>
              <a:t>	</a:t>
            </a:r>
            <a:r>
              <a:rPr lang="en-US" altLang="zh-CN" sz="2800">
                <a:solidFill>
                  <a:schemeClr val="accent2"/>
                </a:solidFill>
                <a:latin typeface="宋体" panose="02010600030101010101" pitchFamily="2" charset="-122"/>
              </a:rPr>
              <a:t>mov dx,offset dstmsg</a:t>
            </a:r>
          </a:p>
          <a:p>
            <a:pPr marL="0" indent="0" eaLnBrk="1" hangingPunct="1">
              <a:lnSpc>
                <a:spcPct val="90000"/>
              </a:lnSpc>
              <a:buFont typeface="Wingdings" panose="05000000000000000000" pitchFamily="2" charset="2"/>
              <a:buNone/>
              <a:tabLst>
                <a:tab pos="1336675" algn="l"/>
                <a:tab pos="3625850" algn="l"/>
              </a:tabLst>
            </a:pPr>
            <a:r>
              <a:rPr lang="en-US" altLang="zh-CN" sz="2800">
                <a:solidFill>
                  <a:schemeClr val="accent2"/>
                </a:solidFill>
                <a:latin typeface="宋体" panose="02010600030101010101" pitchFamily="2" charset="-122"/>
              </a:rPr>
              <a:t>	int 21h</a:t>
            </a:r>
            <a:endParaRPr lang="en-US" altLang="zh-CN" sz="2800">
              <a:latin typeface="宋体" panose="02010600030101010101" pitchFamily="2" charset="-122"/>
            </a:endParaRPr>
          </a:p>
        </p:txBody>
      </p:sp>
    </p:spTree>
  </p:cSld>
  <p:clrMapOvr>
    <a:masterClrMapping/>
  </p:clrMapOvr>
  <p:transition spd="med">
    <p:rand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419841">
            <a:extLst>
              <a:ext uri="{FF2B5EF4-FFF2-40B4-BE49-F238E27FC236}">
                <a16:creationId xmlns:a16="http://schemas.microsoft.com/office/drawing/2014/main" id="{C6AE46BA-39B2-4F43-A40E-6344E46EC101}"/>
              </a:ext>
            </a:extLst>
          </p:cNvPr>
          <p:cNvSpPr>
            <a:spLocks noGrp="1" noChangeArrowheads="1"/>
          </p:cNvSpPr>
          <p:nvPr>
            <p:ph type="title"/>
          </p:nvPr>
        </p:nvSpPr>
        <p:spPr/>
        <p:txBody>
          <a:bodyPr/>
          <a:lstStyle/>
          <a:p>
            <a:pPr eaLnBrk="1" hangingPunct="1"/>
            <a:r>
              <a:rPr lang="zh-CN" altLang="en-US"/>
              <a:t>重复串传送</a:t>
            </a:r>
            <a:r>
              <a:rPr lang="zh-CN" altLang="en-US" sz="2400" b="1">
                <a:solidFill>
                  <a:schemeClr val="tx1"/>
                </a:solidFill>
              </a:rPr>
              <a:t>（例</a:t>
            </a:r>
            <a:r>
              <a:rPr lang="en-US" altLang="zh-CN" sz="2400" b="1">
                <a:solidFill>
                  <a:schemeClr val="tx1"/>
                </a:solidFill>
              </a:rPr>
              <a:t>4.10</a:t>
            </a:r>
            <a:r>
              <a:rPr lang="zh-CN" altLang="en-US" sz="2400" b="1">
                <a:solidFill>
                  <a:schemeClr val="tx1"/>
                </a:solidFill>
              </a:rPr>
              <a:t>）</a:t>
            </a:r>
          </a:p>
        </p:txBody>
      </p:sp>
      <p:sp>
        <p:nvSpPr>
          <p:cNvPr id="52227" name="文本占位符 419842">
            <a:extLst>
              <a:ext uri="{FF2B5EF4-FFF2-40B4-BE49-F238E27FC236}">
                <a16:creationId xmlns:a16="http://schemas.microsoft.com/office/drawing/2014/main" id="{4DDC3304-C095-479A-8F94-0E58A63C8A12}"/>
              </a:ext>
            </a:extLst>
          </p:cNvPr>
          <p:cNvSpPr>
            <a:spLocks noGrp="1" noChangeArrowheads="1"/>
          </p:cNvSpPr>
          <p:nvPr>
            <p:ph type="body" idx="1"/>
          </p:nvPr>
        </p:nvSpPr>
        <p:spPr>
          <a:xfrm>
            <a:off x="152400" y="1125538"/>
            <a:ext cx="8839200" cy="719137"/>
          </a:xfrm>
          <a:ln w="28575">
            <a:solidFill>
              <a:schemeClr val="accent2"/>
            </a:solidFill>
            <a:miter lim="800000"/>
            <a:headEnd/>
            <a:tailEnd/>
          </a:ln>
        </p:spPr>
        <p:txBody>
          <a:bodyPr/>
          <a:lstStyle/>
          <a:p>
            <a:pPr marL="0" indent="390525" eaLnBrk="1" hangingPunct="1">
              <a:lnSpc>
                <a:spcPct val="90000"/>
              </a:lnSpc>
              <a:buFont typeface="Wingdings" panose="05000000000000000000" pitchFamily="2" charset="2"/>
              <a:buNone/>
              <a:tabLst>
                <a:tab pos="1803400" algn="l"/>
                <a:tab pos="3530600" algn="l"/>
              </a:tabLst>
            </a:pPr>
            <a:r>
              <a:rPr lang="en-US" altLang="zh-CN" sz="2800">
                <a:solidFill>
                  <a:schemeClr val="bg2"/>
                </a:solidFill>
                <a:latin typeface="宋体" panose="02010600030101010101" pitchFamily="2" charset="-122"/>
              </a:rPr>
              <a:t>	</a:t>
            </a:r>
            <a:r>
              <a:rPr lang="en-US" altLang="zh-CN" sz="2800">
                <a:solidFill>
                  <a:schemeClr val="tx2"/>
                </a:solidFill>
                <a:latin typeface="宋体" panose="02010600030101010101" pitchFamily="2" charset="-122"/>
              </a:rPr>
              <a:t>rep movsb</a:t>
            </a:r>
          </a:p>
        </p:txBody>
      </p:sp>
      <p:sp>
        <p:nvSpPr>
          <p:cNvPr id="52228" name="矩形 419843">
            <a:extLst>
              <a:ext uri="{FF2B5EF4-FFF2-40B4-BE49-F238E27FC236}">
                <a16:creationId xmlns:a16="http://schemas.microsoft.com/office/drawing/2014/main" id="{B16FFC02-001A-4C56-9B84-D55AB72A8D59}"/>
              </a:ext>
            </a:extLst>
          </p:cNvPr>
          <p:cNvSpPr>
            <a:spLocks noChangeArrowheads="1"/>
          </p:cNvSpPr>
          <p:nvPr/>
        </p:nvSpPr>
        <p:spPr bwMode="auto">
          <a:xfrm>
            <a:off x="133350" y="2060575"/>
            <a:ext cx="8839200" cy="1152525"/>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indent="184150">
              <a:tabLst>
                <a:tab pos="1803400" algn="l"/>
                <a:tab pos="4037013" algn="l"/>
              </a:tabLst>
              <a:defRPr sz="2400">
                <a:solidFill>
                  <a:schemeClr val="tx1"/>
                </a:solidFill>
                <a:latin typeface="Arial" panose="020B0604020202020204" pitchFamily="34" charset="0"/>
                <a:ea typeface="宋体" panose="02010600030101010101" pitchFamily="2" charset="-122"/>
              </a:defRPr>
            </a:lvl1pPr>
            <a:lvl2pPr marL="742950" indent="-285750">
              <a:tabLst>
                <a:tab pos="1803400" algn="l"/>
                <a:tab pos="4037013" algn="l"/>
              </a:tabLst>
              <a:defRPr sz="2400">
                <a:solidFill>
                  <a:schemeClr val="tx1"/>
                </a:solidFill>
                <a:latin typeface="Arial" panose="020B0604020202020204" pitchFamily="34" charset="0"/>
                <a:ea typeface="宋体" panose="02010600030101010101" pitchFamily="2" charset="-122"/>
              </a:defRPr>
            </a:lvl2pPr>
            <a:lvl3pPr marL="1143000" indent="-228600">
              <a:tabLst>
                <a:tab pos="1803400" algn="l"/>
                <a:tab pos="4037013" algn="l"/>
              </a:tabLst>
              <a:defRPr sz="2400">
                <a:solidFill>
                  <a:schemeClr val="tx1"/>
                </a:solidFill>
                <a:latin typeface="Arial" panose="020B0604020202020204" pitchFamily="34" charset="0"/>
                <a:ea typeface="宋体" panose="02010600030101010101" pitchFamily="2" charset="-122"/>
              </a:defRPr>
            </a:lvl3pPr>
            <a:lvl4pPr marL="1600200" indent="-228600">
              <a:tabLst>
                <a:tab pos="1803400" algn="l"/>
                <a:tab pos="4037013" algn="l"/>
              </a:tabLst>
              <a:defRPr sz="2400">
                <a:solidFill>
                  <a:schemeClr val="tx1"/>
                </a:solidFill>
                <a:latin typeface="Arial" panose="020B0604020202020204" pitchFamily="34" charset="0"/>
                <a:ea typeface="宋体" panose="02010600030101010101" pitchFamily="2" charset="-122"/>
              </a:defRPr>
            </a:lvl4pPr>
            <a:lvl5pPr marL="2057400" indent="-228600">
              <a:tabLst>
                <a:tab pos="1803400" algn="l"/>
                <a:tab pos="4037013" algn="l"/>
              </a:tabLst>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1803400" algn="l"/>
                <a:tab pos="4037013" algn="l"/>
              </a:tabLs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1803400" algn="l"/>
                <a:tab pos="4037013" algn="l"/>
              </a:tabLs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1803400" algn="l"/>
                <a:tab pos="4037013" algn="l"/>
              </a:tabLs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1803400" algn="l"/>
                <a:tab pos="4037013" algn="l"/>
              </a:tabLst>
              <a:defRPr sz="2400">
                <a:solidFill>
                  <a:schemeClr val="tx1"/>
                </a:solidFill>
                <a:latin typeface="Arial" panose="020B0604020202020204" pitchFamily="34" charset="0"/>
                <a:ea typeface="宋体" panose="02010600030101010101" pitchFamily="2" charset="-122"/>
              </a:defRPr>
            </a:lvl9pPr>
          </a:lstStyle>
          <a:p>
            <a:pPr algn="just" eaLnBrk="1" hangingPunct="1">
              <a:lnSpc>
                <a:spcPct val="90000"/>
              </a:lnSpc>
              <a:spcBef>
                <a:spcPct val="20000"/>
              </a:spcBef>
              <a:buClr>
                <a:schemeClr val="accent2"/>
              </a:buClr>
              <a:buSzPct val="90000"/>
            </a:pPr>
            <a:r>
              <a:rPr lang="en-US" altLang="zh-CN" sz="2800" b="1">
                <a:solidFill>
                  <a:schemeClr val="tx2"/>
                </a:solidFill>
                <a:latin typeface="宋体" panose="02010600030101010101" pitchFamily="2" charset="-122"/>
              </a:rPr>
              <a:t>again:	movsb</a:t>
            </a:r>
            <a:r>
              <a:rPr lang="en-US" altLang="zh-CN" sz="2800" b="1">
                <a:latin typeface="宋体" panose="02010600030101010101" pitchFamily="2" charset="-122"/>
              </a:rPr>
              <a:t>	</a:t>
            </a:r>
            <a:r>
              <a:rPr lang="zh-CN" altLang="en-US" sz="2800" b="1">
                <a:latin typeface="宋体" panose="02010600030101010101" pitchFamily="2" charset="-122"/>
              </a:rPr>
              <a:t>；传送一个字节</a:t>
            </a:r>
            <a:endParaRPr lang="zh-CN" altLang="zh-CN" sz="2800" b="1">
              <a:latin typeface="宋体" panose="02010600030101010101" pitchFamily="2" charset="-122"/>
            </a:endParaRPr>
          </a:p>
          <a:p>
            <a:pPr algn="just" eaLnBrk="1" hangingPunct="1">
              <a:lnSpc>
                <a:spcPct val="90000"/>
              </a:lnSpc>
              <a:spcBef>
                <a:spcPct val="20000"/>
              </a:spcBef>
              <a:buClr>
                <a:schemeClr val="accent2"/>
              </a:buClr>
              <a:buSzPct val="90000"/>
            </a:pPr>
            <a:r>
              <a:rPr lang="zh-CN" altLang="en-US" sz="2800" b="1">
                <a:solidFill>
                  <a:schemeClr val="bg2"/>
                </a:solidFill>
                <a:latin typeface="宋体" panose="02010600030101010101" pitchFamily="2" charset="-122"/>
              </a:rPr>
              <a:t>	</a:t>
            </a:r>
            <a:r>
              <a:rPr lang="en-US" altLang="zh-CN" sz="2800" b="1">
                <a:solidFill>
                  <a:schemeClr val="tx2"/>
                </a:solidFill>
                <a:latin typeface="宋体" panose="02010600030101010101" pitchFamily="2" charset="-122"/>
              </a:rPr>
              <a:t>loop again</a:t>
            </a:r>
            <a:r>
              <a:rPr lang="en-US" altLang="zh-CN" sz="2800" b="1">
                <a:solidFill>
                  <a:schemeClr val="bg2"/>
                </a:solidFill>
                <a:latin typeface="宋体" panose="02010600030101010101" pitchFamily="2" charset="-122"/>
              </a:rPr>
              <a:t>	</a:t>
            </a:r>
            <a:r>
              <a:rPr lang="zh-CN" altLang="en-US" sz="2800" b="1">
                <a:latin typeface="宋体" panose="02010600030101010101" pitchFamily="2" charset="-122"/>
              </a:rPr>
              <a:t>；重复传送</a:t>
            </a:r>
          </a:p>
        </p:txBody>
      </p:sp>
      <p:grpSp>
        <p:nvGrpSpPr>
          <p:cNvPr id="52229" name="组合 419844">
            <a:extLst>
              <a:ext uri="{FF2B5EF4-FFF2-40B4-BE49-F238E27FC236}">
                <a16:creationId xmlns:a16="http://schemas.microsoft.com/office/drawing/2014/main" id="{CC51F6DD-A282-4C9F-B385-E1C2F36164AC}"/>
              </a:ext>
            </a:extLst>
          </p:cNvPr>
          <p:cNvGrpSpPr>
            <a:grpSpLocks/>
          </p:cNvGrpSpPr>
          <p:nvPr/>
        </p:nvGrpSpPr>
        <p:grpSpPr bwMode="auto">
          <a:xfrm>
            <a:off x="971550" y="1268413"/>
            <a:ext cx="2857500" cy="990600"/>
            <a:chOff x="576" y="1968"/>
            <a:chExt cx="1800" cy="624"/>
          </a:xfrm>
        </p:grpSpPr>
        <p:sp>
          <p:nvSpPr>
            <p:cNvPr id="52232" name="任意多边形 419845">
              <a:extLst>
                <a:ext uri="{FF2B5EF4-FFF2-40B4-BE49-F238E27FC236}">
                  <a16:creationId xmlns:a16="http://schemas.microsoft.com/office/drawing/2014/main" id="{BDEE9982-169E-47C8-9C30-7C5138071AD3}"/>
                </a:ext>
              </a:extLst>
            </p:cNvPr>
            <p:cNvSpPr>
              <a:spLocks noChangeArrowheads="1"/>
            </p:cNvSpPr>
            <p:nvPr/>
          </p:nvSpPr>
          <p:spPr bwMode="auto">
            <a:xfrm rot="10800000">
              <a:off x="576" y="1968"/>
              <a:ext cx="576" cy="62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1 h 21600"/>
                <a:gd name="T16" fmla="*/ 0 w 21600"/>
                <a:gd name="T17" fmla="*/ 0 h 21600"/>
                <a:gd name="T18" fmla="*/ 0 w 21600"/>
                <a:gd name="T19" fmla="*/ 0 h 21600"/>
                <a:gd name="T20" fmla="*/ 0 w 21600"/>
                <a:gd name="T21" fmla="*/ 0 h 21600"/>
                <a:gd name="T22" fmla="*/ 0 w 21600"/>
                <a:gd name="T23" fmla="*/ 0 h 216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1600" h="21600">
                  <a:moveTo>
                    <a:pt x="16968" y="0"/>
                  </a:moveTo>
                  <a:lnTo>
                    <a:pt x="12337" y="5434"/>
                  </a:lnTo>
                  <a:lnTo>
                    <a:pt x="15375" y="5434"/>
                  </a:lnTo>
                  <a:lnTo>
                    <a:pt x="15375" y="15375"/>
                  </a:lnTo>
                  <a:lnTo>
                    <a:pt x="5434" y="15375"/>
                  </a:lnTo>
                  <a:lnTo>
                    <a:pt x="5434" y="12337"/>
                  </a:lnTo>
                  <a:lnTo>
                    <a:pt x="0" y="16968"/>
                  </a:lnTo>
                  <a:lnTo>
                    <a:pt x="5434" y="21600"/>
                  </a:lnTo>
                  <a:lnTo>
                    <a:pt x="5434" y="18562"/>
                  </a:lnTo>
                  <a:lnTo>
                    <a:pt x="18562" y="18562"/>
                  </a:lnTo>
                  <a:lnTo>
                    <a:pt x="18562" y="5434"/>
                  </a:lnTo>
                  <a:lnTo>
                    <a:pt x="21600" y="5434"/>
                  </a:lnTo>
                  <a:lnTo>
                    <a:pt x="16968" y="0"/>
                  </a:lnTo>
                  <a:close/>
                </a:path>
              </a:pathLst>
            </a:custGeom>
            <a:solidFill>
              <a:schemeClr val="accent1"/>
            </a:solidFill>
            <a:ln w="12700" cap="sq">
              <a:solidFill>
                <a:schemeClr val="tx1"/>
              </a:solidFill>
              <a:miter lim="800000"/>
              <a:headEnd type="none" w="sm" len="sm"/>
              <a:tailEnd type="none" w="sm" len="sm"/>
            </a:ln>
          </p:spPr>
          <p:txBody>
            <a:bodyPr/>
            <a:lstStyle/>
            <a:p>
              <a:endParaRPr lang="zh-CN" altLang="en-US"/>
            </a:p>
          </p:txBody>
        </p:sp>
        <p:sp>
          <p:nvSpPr>
            <p:cNvPr id="52233" name="直接连接符 419846">
              <a:extLst>
                <a:ext uri="{FF2B5EF4-FFF2-40B4-BE49-F238E27FC236}">
                  <a16:creationId xmlns:a16="http://schemas.microsoft.com/office/drawing/2014/main" id="{DB2AECB9-211A-4B85-98D1-744EA441DB1F}"/>
                </a:ext>
              </a:extLst>
            </p:cNvPr>
            <p:cNvSpPr>
              <a:spLocks noChangeShapeType="1"/>
            </p:cNvSpPr>
            <p:nvPr/>
          </p:nvSpPr>
          <p:spPr bwMode="auto">
            <a:xfrm>
              <a:off x="1272" y="2232"/>
              <a:ext cx="1104" cy="0"/>
            </a:xfrm>
            <a:prstGeom prst="line">
              <a:avLst/>
            </a:prstGeom>
            <a:noFill/>
            <a:ln w="76200" cap="sq">
              <a:solidFill>
                <a:srgbClr val="2B8D0D"/>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sp>
        <p:nvSpPr>
          <p:cNvPr id="52230" name="矩形 419856">
            <a:extLst>
              <a:ext uri="{FF2B5EF4-FFF2-40B4-BE49-F238E27FC236}">
                <a16:creationId xmlns:a16="http://schemas.microsoft.com/office/drawing/2014/main" id="{E49AFCAD-12A5-4C4D-BBE5-287C7041AD9F}"/>
              </a:ext>
            </a:extLst>
          </p:cNvPr>
          <p:cNvSpPr>
            <a:spLocks noChangeArrowheads="1"/>
          </p:cNvSpPr>
          <p:nvPr/>
        </p:nvSpPr>
        <p:spPr bwMode="auto">
          <a:xfrm>
            <a:off x="125413" y="3454400"/>
            <a:ext cx="8839200" cy="2998788"/>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indent="184150">
              <a:tabLst>
                <a:tab pos="1803400" algn="l"/>
                <a:tab pos="4037013" algn="l"/>
              </a:tabLst>
              <a:defRPr sz="2400">
                <a:solidFill>
                  <a:schemeClr val="tx1"/>
                </a:solidFill>
                <a:latin typeface="Arial" panose="020B0604020202020204" pitchFamily="34" charset="0"/>
                <a:ea typeface="宋体" panose="02010600030101010101" pitchFamily="2" charset="-122"/>
              </a:defRPr>
            </a:lvl1pPr>
            <a:lvl2pPr marL="742950" indent="-285750">
              <a:tabLst>
                <a:tab pos="1803400" algn="l"/>
                <a:tab pos="4037013" algn="l"/>
              </a:tabLst>
              <a:defRPr sz="2400">
                <a:solidFill>
                  <a:schemeClr val="tx1"/>
                </a:solidFill>
                <a:latin typeface="Arial" panose="020B0604020202020204" pitchFamily="34" charset="0"/>
                <a:ea typeface="宋体" panose="02010600030101010101" pitchFamily="2" charset="-122"/>
              </a:defRPr>
            </a:lvl2pPr>
            <a:lvl3pPr marL="1143000" indent="-228600">
              <a:tabLst>
                <a:tab pos="1803400" algn="l"/>
                <a:tab pos="4037013" algn="l"/>
              </a:tabLst>
              <a:defRPr sz="2400">
                <a:solidFill>
                  <a:schemeClr val="tx1"/>
                </a:solidFill>
                <a:latin typeface="Arial" panose="020B0604020202020204" pitchFamily="34" charset="0"/>
                <a:ea typeface="宋体" panose="02010600030101010101" pitchFamily="2" charset="-122"/>
              </a:defRPr>
            </a:lvl3pPr>
            <a:lvl4pPr marL="1600200" indent="-228600">
              <a:tabLst>
                <a:tab pos="1803400" algn="l"/>
                <a:tab pos="4037013" algn="l"/>
              </a:tabLst>
              <a:defRPr sz="2400">
                <a:solidFill>
                  <a:schemeClr val="tx1"/>
                </a:solidFill>
                <a:latin typeface="Arial" panose="020B0604020202020204" pitchFamily="34" charset="0"/>
                <a:ea typeface="宋体" panose="02010600030101010101" pitchFamily="2" charset="-122"/>
              </a:defRPr>
            </a:lvl4pPr>
            <a:lvl5pPr marL="2057400" indent="-228600">
              <a:tabLst>
                <a:tab pos="1803400" algn="l"/>
                <a:tab pos="4037013" algn="l"/>
              </a:tabLst>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1803400" algn="l"/>
                <a:tab pos="4037013" algn="l"/>
              </a:tabLs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1803400" algn="l"/>
                <a:tab pos="4037013" algn="l"/>
              </a:tabLs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1803400" algn="l"/>
                <a:tab pos="4037013" algn="l"/>
              </a:tabLs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1803400" algn="l"/>
                <a:tab pos="4037013" algn="l"/>
              </a:tabLst>
              <a:defRPr sz="2400">
                <a:solidFill>
                  <a:schemeClr val="tx1"/>
                </a:solidFill>
                <a:latin typeface="Arial" panose="020B0604020202020204" pitchFamily="34" charset="0"/>
                <a:ea typeface="宋体" panose="02010600030101010101" pitchFamily="2" charset="-122"/>
              </a:defRPr>
            </a:lvl9pPr>
          </a:lstStyle>
          <a:p>
            <a:pPr algn="just" eaLnBrk="1" hangingPunct="1">
              <a:lnSpc>
                <a:spcPct val="90000"/>
              </a:lnSpc>
              <a:spcBef>
                <a:spcPct val="20000"/>
              </a:spcBef>
              <a:buClr>
                <a:schemeClr val="accent2"/>
              </a:buClr>
              <a:buSzPct val="90000"/>
            </a:pPr>
            <a:r>
              <a:rPr lang="en-US" altLang="zh-CN" sz="2800" b="1">
                <a:latin typeface="宋体" panose="02010600030101010101" pitchFamily="2" charset="-122"/>
              </a:rPr>
              <a:t>	</a:t>
            </a:r>
            <a:r>
              <a:rPr lang="en-US" altLang="zh-CN" sz="2800" b="1">
                <a:solidFill>
                  <a:schemeClr val="accent2"/>
                </a:solidFill>
                <a:latin typeface="宋体" panose="02010600030101010101" pitchFamily="2" charset="-122"/>
              </a:rPr>
              <a:t>mov dx,cx</a:t>
            </a:r>
            <a:r>
              <a:rPr lang="en-US" altLang="zh-CN" sz="2800" b="1">
                <a:latin typeface="宋体" panose="02010600030101010101" pitchFamily="2" charset="-122"/>
              </a:rPr>
              <a:t>	;</a:t>
            </a:r>
            <a:r>
              <a:rPr lang="zh-CN" altLang="en-US" sz="2800" b="1">
                <a:latin typeface="宋体" panose="02010600030101010101" pitchFamily="2" charset="-122"/>
              </a:rPr>
              <a:t>字符串长度，转存</a:t>
            </a:r>
            <a:r>
              <a:rPr lang="en-US" altLang="zh-CN" sz="2800" b="1">
                <a:latin typeface="宋体" panose="02010600030101010101" pitchFamily="2" charset="-122"/>
              </a:rPr>
              <a:t>DX</a:t>
            </a:r>
          </a:p>
          <a:p>
            <a:pPr algn="just" eaLnBrk="1" hangingPunct="1">
              <a:lnSpc>
                <a:spcPct val="90000"/>
              </a:lnSpc>
              <a:spcBef>
                <a:spcPct val="20000"/>
              </a:spcBef>
              <a:buClr>
                <a:schemeClr val="accent2"/>
              </a:buClr>
              <a:buSzPct val="90000"/>
            </a:pPr>
            <a:r>
              <a:rPr lang="en-US" altLang="zh-CN" sz="2800" b="1">
                <a:latin typeface="宋体" panose="02010600030101010101" pitchFamily="2" charset="-122"/>
              </a:rPr>
              <a:t>	</a:t>
            </a:r>
            <a:r>
              <a:rPr lang="en-US" altLang="zh-CN" sz="2800" b="1">
                <a:solidFill>
                  <a:schemeClr val="accent2"/>
                </a:solidFill>
                <a:latin typeface="宋体" panose="02010600030101010101" pitchFamily="2" charset="-122"/>
              </a:rPr>
              <a:t>shr cx,1</a:t>
            </a:r>
            <a:r>
              <a:rPr lang="en-US" altLang="zh-CN" sz="2800" b="1">
                <a:latin typeface="宋体" panose="02010600030101010101" pitchFamily="2" charset="-122"/>
              </a:rPr>
              <a:t>	;</a:t>
            </a:r>
            <a:r>
              <a:rPr lang="zh-CN" altLang="en-US" sz="2800" b="1">
                <a:latin typeface="宋体" panose="02010600030101010101" pitchFamily="2" charset="-122"/>
              </a:rPr>
              <a:t>长度除以</a:t>
            </a:r>
            <a:r>
              <a:rPr lang="en-US" altLang="zh-CN" sz="2800" b="1">
                <a:latin typeface="宋体" panose="02010600030101010101" pitchFamily="2" charset="-122"/>
              </a:rPr>
              <a:t>2</a:t>
            </a:r>
          </a:p>
          <a:p>
            <a:pPr algn="just" eaLnBrk="1" hangingPunct="1">
              <a:lnSpc>
                <a:spcPct val="90000"/>
              </a:lnSpc>
              <a:spcBef>
                <a:spcPct val="20000"/>
              </a:spcBef>
              <a:buClr>
                <a:schemeClr val="accent2"/>
              </a:buClr>
              <a:buSzPct val="90000"/>
            </a:pPr>
            <a:r>
              <a:rPr lang="en-US" altLang="zh-CN" sz="2800" b="1">
                <a:latin typeface="宋体" panose="02010600030101010101" pitchFamily="2" charset="-122"/>
              </a:rPr>
              <a:t>	</a:t>
            </a:r>
            <a:r>
              <a:rPr lang="en-US" altLang="zh-CN" sz="2800" b="1">
                <a:solidFill>
                  <a:schemeClr val="tx2"/>
                </a:solidFill>
                <a:latin typeface="宋体" panose="02010600030101010101" pitchFamily="2" charset="-122"/>
              </a:rPr>
              <a:t>rep movsw</a:t>
            </a:r>
            <a:r>
              <a:rPr lang="en-US" altLang="zh-CN" sz="2800" b="1">
                <a:latin typeface="宋体" panose="02010600030101010101" pitchFamily="2" charset="-122"/>
              </a:rPr>
              <a:t>	;</a:t>
            </a:r>
            <a:r>
              <a:rPr lang="zh-CN" altLang="en-US" sz="2800" b="1">
                <a:latin typeface="宋体" panose="02010600030101010101" pitchFamily="2" charset="-122"/>
              </a:rPr>
              <a:t>以</a:t>
            </a:r>
            <a:r>
              <a:rPr lang="zh-CN" altLang="en-US" sz="2800" b="1">
                <a:solidFill>
                  <a:schemeClr val="bg2"/>
                </a:solidFill>
                <a:latin typeface="宋体" panose="02010600030101010101" pitchFamily="2" charset="-122"/>
              </a:rPr>
              <a:t>字</a:t>
            </a:r>
            <a:r>
              <a:rPr lang="zh-CN" altLang="en-US" sz="2800" b="1">
                <a:latin typeface="宋体" panose="02010600030101010101" pitchFamily="2" charset="-122"/>
              </a:rPr>
              <a:t>为单位重复传送</a:t>
            </a:r>
          </a:p>
          <a:p>
            <a:pPr algn="just" eaLnBrk="1" hangingPunct="1">
              <a:lnSpc>
                <a:spcPct val="90000"/>
              </a:lnSpc>
              <a:spcBef>
                <a:spcPct val="20000"/>
              </a:spcBef>
              <a:buClr>
                <a:schemeClr val="accent2"/>
              </a:buClr>
              <a:buSzPct val="90000"/>
            </a:pPr>
            <a:r>
              <a:rPr lang="zh-CN" altLang="en-US" sz="2800" b="1">
                <a:latin typeface="宋体" panose="02010600030101010101" pitchFamily="2" charset="-122"/>
              </a:rPr>
              <a:t>	</a:t>
            </a:r>
            <a:r>
              <a:rPr lang="en-US" altLang="zh-CN" sz="2800" b="1">
                <a:solidFill>
                  <a:schemeClr val="accent2"/>
                </a:solidFill>
                <a:latin typeface="宋体" panose="02010600030101010101" pitchFamily="2" charset="-122"/>
              </a:rPr>
              <a:t>mov cx,dx</a:t>
            </a:r>
            <a:r>
              <a:rPr lang="en-US" altLang="zh-CN" sz="2800" b="1">
                <a:latin typeface="宋体" panose="02010600030101010101" pitchFamily="2" charset="-122"/>
              </a:rPr>
              <a:t> </a:t>
            </a:r>
          </a:p>
          <a:p>
            <a:pPr algn="just" eaLnBrk="1" hangingPunct="1">
              <a:lnSpc>
                <a:spcPct val="90000"/>
              </a:lnSpc>
              <a:spcBef>
                <a:spcPct val="20000"/>
              </a:spcBef>
              <a:buClr>
                <a:schemeClr val="accent2"/>
              </a:buClr>
              <a:buSzPct val="90000"/>
            </a:pPr>
            <a:r>
              <a:rPr lang="en-US" altLang="zh-CN" sz="2800" b="1">
                <a:latin typeface="宋体" panose="02010600030101010101" pitchFamily="2" charset="-122"/>
              </a:rPr>
              <a:t>	</a:t>
            </a:r>
            <a:r>
              <a:rPr lang="en-US" altLang="zh-CN" sz="2800" b="1">
                <a:solidFill>
                  <a:schemeClr val="accent2"/>
                </a:solidFill>
                <a:latin typeface="宋体" panose="02010600030101010101" pitchFamily="2" charset="-122"/>
              </a:rPr>
              <a:t>and cx,01b</a:t>
            </a:r>
            <a:r>
              <a:rPr lang="en-US" altLang="zh-CN" sz="2800" b="1">
                <a:latin typeface="宋体" panose="02010600030101010101" pitchFamily="2" charset="-122"/>
              </a:rPr>
              <a:t>	;</a:t>
            </a:r>
            <a:r>
              <a:rPr lang="zh-CN" altLang="en-US" sz="2800" b="1">
                <a:latin typeface="宋体" panose="02010600030101010101" pitchFamily="2" charset="-122"/>
              </a:rPr>
              <a:t>求出剩余的字符串长度</a:t>
            </a:r>
          </a:p>
          <a:p>
            <a:pPr algn="just" eaLnBrk="1" hangingPunct="1">
              <a:lnSpc>
                <a:spcPct val="90000"/>
              </a:lnSpc>
              <a:spcBef>
                <a:spcPct val="20000"/>
              </a:spcBef>
              <a:buClr>
                <a:schemeClr val="accent2"/>
              </a:buClr>
              <a:buSzPct val="90000"/>
            </a:pPr>
            <a:r>
              <a:rPr lang="zh-CN" altLang="en-US" sz="2800" b="1">
                <a:latin typeface="宋体" panose="02010600030101010101" pitchFamily="2" charset="-122"/>
              </a:rPr>
              <a:t>	</a:t>
            </a:r>
            <a:r>
              <a:rPr lang="en-US" altLang="zh-CN" sz="2800" b="1">
                <a:solidFill>
                  <a:schemeClr val="tx2"/>
                </a:solidFill>
                <a:latin typeface="宋体" panose="02010600030101010101" pitchFamily="2" charset="-122"/>
              </a:rPr>
              <a:t>rep movsb</a:t>
            </a:r>
            <a:r>
              <a:rPr lang="en-US" altLang="zh-CN" sz="2800" b="1">
                <a:latin typeface="宋体" panose="02010600030101010101" pitchFamily="2" charset="-122"/>
              </a:rPr>
              <a:t>	;</a:t>
            </a:r>
            <a:r>
              <a:rPr lang="zh-CN" altLang="en-US" sz="2800" b="1">
                <a:latin typeface="宋体" panose="02010600030101010101" pitchFamily="2" charset="-122"/>
              </a:rPr>
              <a:t>以</a:t>
            </a:r>
            <a:r>
              <a:rPr lang="zh-CN" altLang="en-US" sz="2800" b="1">
                <a:solidFill>
                  <a:schemeClr val="bg2"/>
                </a:solidFill>
                <a:latin typeface="宋体" panose="02010600030101010101" pitchFamily="2" charset="-122"/>
              </a:rPr>
              <a:t>字节</a:t>
            </a:r>
            <a:r>
              <a:rPr lang="zh-CN" altLang="en-US" sz="2800" b="1">
                <a:latin typeface="宋体" panose="02010600030101010101" pitchFamily="2" charset="-122"/>
              </a:rPr>
              <a:t>为单位传送剩余字符</a:t>
            </a:r>
          </a:p>
        </p:txBody>
      </p:sp>
      <p:sp>
        <p:nvSpPr>
          <p:cNvPr id="52231" name="右弧形箭头 419860">
            <a:extLst>
              <a:ext uri="{FF2B5EF4-FFF2-40B4-BE49-F238E27FC236}">
                <a16:creationId xmlns:a16="http://schemas.microsoft.com/office/drawing/2014/main" id="{3B6E4841-92FD-4DAE-ACFD-4E8A597B91B3}"/>
              </a:ext>
            </a:extLst>
          </p:cNvPr>
          <p:cNvSpPr>
            <a:spLocks noChangeArrowheads="1"/>
          </p:cNvSpPr>
          <p:nvPr/>
        </p:nvSpPr>
        <p:spPr bwMode="auto">
          <a:xfrm>
            <a:off x="8027988" y="1341438"/>
            <a:ext cx="865187" cy="2736850"/>
          </a:xfrm>
          <a:prstGeom prst="curvedLeftArrow">
            <a:avLst>
              <a:gd name="adj1" fmla="val 37652"/>
              <a:gd name="adj2" fmla="val 100918"/>
              <a:gd name="adj3" fmla="val 33329"/>
            </a:avLst>
          </a:prstGeom>
          <a:solidFill>
            <a:schemeClr val="accent1"/>
          </a:solidFill>
          <a:ln w="9525">
            <a:solidFill>
              <a:schemeClr val="tx1"/>
            </a:solidFill>
            <a:miter lim="800000"/>
            <a:headEnd/>
            <a:tailEnd/>
          </a:ln>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53250" name="组合 406529">
            <a:extLst>
              <a:ext uri="{FF2B5EF4-FFF2-40B4-BE49-F238E27FC236}">
                <a16:creationId xmlns:a16="http://schemas.microsoft.com/office/drawing/2014/main" id="{2C452433-D15B-4B0F-BA75-87537B4002F0}"/>
              </a:ext>
            </a:extLst>
          </p:cNvPr>
          <p:cNvGrpSpPr>
            <a:grpSpLocks/>
          </p:cNvGrpSpPr>
          <p:nvPr/>
        </p:nvGrpSpPr>
        <p:grpSpPr bwMode="auto">
          <a:xfrm>
            <a:off x="233363" y="311150"/>
            <a:ext cx="8662987" cy="6234113"/>
            <a:chOff x="147" y="196"/>
            <a:chExt cx="5457" cy="3927"/>
          </a:xfrm>
        </p:grpSpPr>
        <p:pic>
          <p:nvPicPr>
            <p:cNvPr id="53254" name="图片 406530" descr="D2b">
              <a:extLst>
                <a:ext uri="{FF2B5EF4-FFF2-40B4-BE49-F238E27FC236}">
                  <a16:creationId xmlns:a16="http://schemas.microsoft.com/office/drawing/2014/main" id="{938D8876-50C3-47A2-B784-334DF9979C6A}"/>
                </a:ext>
              </a:extLst>
            </p:cNvPr>
            <p:cNvPicPr>
              <a:picLocks noChangeAspect="1" noChangeArrowheads="1"/>
            </p:cNvPicPr>
            <p:nvPr/>
          </p:nvPicPr>
          <p:blipFill>
            <a:blip r:embed="rId2">
              <a:clrChange>
                <a:clrFrom>
                  <a:srgbClr val="000100"/>
                </a:clrFrom>
                <a:clrTo>
                  <a:srgbClr val="000100">
                    <a:alpha val="0"/>
                  </a:srgbClr>
                </a:clrTo>
              </a:clrChange>
              <a:extLst>
                <a:ext uri="{28A0092B-C50C-407E-A947-70E740481C1C}">
                  <a14:useLocalDpi xmlns:a14="http://schemas.microsoft.com/office/drawing/2010/main" val="0"/>
                </a:ext>
              </a:extLst>
            </a:blip>
            <a:srcRect/>
            <a:stretch>
              <a:fillRect/>
            </a:stretch>
          </p:blipFill>
          <p:spPr bwMode="auto">
            <a:xfrm>
              <a:off x="186" y="790"/>
              <a:ext cx="325" cy="2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5" name="图片 406531" descr="D2a">
              <a:extLst>
                <a:ext uri="{FF2B5EF4-FFF2-40B4-BE49-F238E27FC236}">
                  <a16:creationId xmlns:a16="http://schemas.microsoft.com/office/drawing/2014/main" id="{4E6F9ADA-5080-4F51-ACF0-B139450312F0}"/>
                </a:ext>
              </a:extLst>
            </p:cNvPr>
            <p:cNvPicPr>
              <a:picLocks noChangeAspect="1" noChangeArrowheads="1"/>
            </p:cNvPicPr>
            <p:nvPr/>
          </p:nvPicPr>
          <p:blipFill>
            <a:blip r:embed="rId3">
              <a:clrChange>
                <a:clrFrom>
                  <a:srgbClr val="010001"/>
                </a:clrFrom>
                <a:clrTo>
                  <a:srgbClr val="010001">
                    <a:alpha val="0"/>
                  </a:srgbClr>
                </a:clrTo>
              </a:clrChange>
              <a:extLst>
                <a:ext uri="{28A0092B-C50C-407E-A947-70E740481C1C}">
                  <a14:useLocalDpi xmlns:a14="http://schemas.microsoft.com/office/drawing/2010/main" val="0"/>
                </a:ext>
              </a:extLst>
            </a:blip>
            <a:srcRect/>
            <a:stretch>
              <a:fillRect/>
            </a:stretch>
          </p:blipFill>
          <p:spPr bwMode="auto">
            <a:xfrm>
              <a:off x="147" y="196"/>
              <a:ext cx="5457" cy="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6" name="图片 406532" descr="D2b">
              <a:extLst>
                <a:ext uri="{FF2B5EF4-FFF2-40B4-BE49-F238E27FC236}">
                  <a16:creationId xmlns:a16="http://schemas.microsoft.com/office/drawing/2014/main" id="{19AD4ADF-B27E-42C2-ABEC-196BD156F8F6}"/>
                </a:ext>
              </a:extLst>
            </p:cNvPr>
            <p:cNvPicPr>
              <a:picLocks noChangeAspect="1" noChangeArrowheads="1"/>
            </p:cNvPicPr>
            <p:nvPr/>
          </p:nvPicPr>
          <p:blipFill>
            <a:blip r:embed="rId2">
              <a:clrChange>
                <a:clrFrom>
                  <a:srgbClr val="000100"/>
                </a:clrFrom>
                <a:clrTo>
                  <a:srgbClr val="000100">
                    <a:alpha val="0"/>
                  </a:srgbClr>
                </a:clrTo>
              </a:clrChange>
              <a:extLst>
                <a:ext uri="{28A0092B-C50C-407E-A947-70E740481C1C}">
                  <a14:useLocalDpi xmlns:a14="http://schemas.microsoft.com/office/drawing/2010/main" val="0"/>
                </a:ext>
              </a:extLst>
            </a:blip>
            <a:srcRect/>
            <a:stretch>
              <a:fillRect/>
            </a:stretch>
          </p:blipFill>
          <p:spPr bwMode="auto">
            <a:xfrm>
              <a:off x="5270" y="1047"/>
              <a:ext cx="325" cy="2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7" name="图片 406533" descr="D2c">
              <a:extLst>
                <a:ext uri="{FF2B5EF4-FFF2-40B4-BE49-F238E27FC236}">
                  <a16:creationId xmlns:a16="http://schemas.microsoft.com/office/drawing/2014/main" id="{A659B262-4451-4BD4-893D-1FF11E392DB5}"/>
                </a:ext>
              </a:extLst>
            </p:cNvPr>
            <p:cNvPicPr>
              <a:picLocks noChangeArrowheads="1"/>
            </p:cNvPicPr>
            <p:nvPr/>
          </p:nvPicPr>
          <p:blipFill>
            <a:blip r:embed="rId4">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189" y="3727"/>
              <a:ext cx="5411" cy="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8" name="矩形 406534">
              <a:extLst>
                <a:ext uri="{FF2B5EF4-FFF2-40B4-BE49-F238E27FC236}">
                  <a16:creationId xmlns:a16="http://schemas.microsoft.com/office/drawing/2014/main" id="{A25DF746-15DC-4BE5-84EB-FAC3899911A3}"/>
                </a:ext>
              </a:extLst>
            </p:cNvPr>
            <p:cNvSpPr>
              <a:spLocks noChangeArrowheads="1"/>
            </p:cNvSpPr>
            <p:nvPr/>
          </p:nvSpPr>
          <p:spPr bwMode="auto">
            <a:xfrm>
              <a:off x="3294" y="3696"/>
              <a:ext cx="2064" cy="2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53251" name="标题 406535">
            <a:extLst>
              <a:ext uri="{FF2B5EF4-FFF2-40B4-BE49-F238E27FC236}">
                <a16:creationId xmlns:a16="http://schemas.microsoft.com/office/drawing/2014/main" id="{74E9E791-7E25-4E11-AC9C-0C5A2B711B32}"/>
              </a:ext>
            </a:extLst>
          </p:cNvPr>
          <p:cNvSpPr>
            <a:spLocks noGrp="1"/>
          </p:cNvSpPr>
          <p:nvPr>
            <p:ph type="title"/>
          </p:nvPr>
        </p:nvSpPr>
        <p:spPr>
          <a:xfrm>
            <a:off x="4772025" y="533400"/>
            <a:ext cx="3733800" cy="457200"/>
          </a:xfrm>
          <a:prstGeom prst="flowChartAlternateProcess">
            <a:avLst/>
          </a:prstGeom>
          <a:ln w="28575">
            <a:solidFill>
              <a:schemeClr val="accent1"/>
            </a:solidFill>
            <a:miter lim="800000"/>
            <a:headEnd/>
            <a:tailEnd/>
          </a:ln>
        </p:spPr>
        <p:txBody>
          <a:bodyPr/>
          <a:lstStyle/>
          <a:p>
            <a:pPr eaLnBrk="1" hangingPunct="1">
              <a:lnSpc>
                <a:spcPct val="90000"/>
              </a:lnSpc>
            </a:pPr>
            <a:r>
              <a:rPr lang="zh-CN" altLang="en-US" sz="2400" b="1" noProof="1">
                <a:solidFill>
                  <a:schemeClr val="tx1"/>
                </a:solidFill>
              </a:rPr>
              <a:t>字符串传送</a:t>
            </a:r>
          </a:p>
        </p:txBody>
      </p:sp>
      <p:sp>
        <p:nvSpPr>
          <p:cNvPr id="53252" name="文本占位符 406536">
            <a:extLst>
              <a:ext uri="{FF2B5EF4-FFF2-40B4-BE49-F238E27FC236}">
                <a16:creationId xmlns:a16="http://schemas.microsoft.com/office/drawing/2014/main" id="{E4FA3620-5B78-4C49-86D5-B9844D431BF0}"/>
              </a:ext>
            </a:extLst>
          </p:cNvPr>
          <p:cNvSpPr>
            <a:spLocks noGrp="1" noChangeArrowheads="1"/>
          </p:cNvSpPr>
          <p:nvPr>
            <p:ph type="body" idx="1"/>
          </p:nvPr>
        </p:nvSpPr>
        <p:spPr>
          <a:xfrm>
            <a:off x="755650" y="1412875"/>
            <a:ext cx="7848600" cy="4824413"/>
          </a:xfrm>
          <a:solidFill>
            <a:schemeClr val="bg1"/>
          </a:solidFill>
        </p:spPr>
        <p:txBody>
          <a:bodyPr/>
          <a:lstStyle/>
          <a:p>
            <a:pPr marL="0" indent="0" eaLnBrk="1" hangingPunct="1">
              <a:buFont typeface="Wingdings" panose="05000000000000000000" pitchFamily="2" charset="2"/>
              <a:buNone/>
              <a:tabLst>
                <a:tab pos="1336675" algn="l"/>
                <a:tab pos="3625850" algn="l"/>
              </a:tabLst>
            </a:pPr>
            <a:r>
              <a:rPr lang="zh-CN" altLang="zh-CN" sz="2800">
                <a:solidFill>
                  <a:schemeClr val="accent2"/>
                </a:solidFill>
                <a:latin typeface="宋体" panose="02010600030101010101" pitchFamily="2" charset="-122"/>
              </a:rPr>
              <a:t>	xor si,si</a:t>
            </a:r>
            <a:r>
              <a:rPr lang="zh-CN" altLang="zh-CN" sz="2800">
                <a:latin typeface="宋体" panose="02010600030101010101" pitchFamily="2" charset="-122"/>
              </a:rPr>
              <a:t>	;SI指向首个字符</a:t>
            </a:r>
          </a:p>
          <a:p>
            <a:pPr marL="0" indent="0" eaLnBrk="1" hangingPunct="1">
              <a:buFont typeface="Wingdings" panose="05000000000000000000" pitchFamily="2" charset="2"/>
              <a:buNone/>
              <a:tabLst>
                <a:tab pos="1336675" algn="l"/>
                <a:tab pos="3625850" algn="l"/>
              </a:tabLst>
            </a:pPr>
            <a:r>
              <a:rPr lang="zh-CN" altLang="zh-CN" sz="2800">
                <a:solidFill>
                  <a:schemeClr val="accent2"/>
                </a:solidFill>
                <a:latin typeface="宋体" panose="02010600030101010101" pitchFamily="2" charset="-122"/>
              </a:rPr>
              <a:t>	mov cx,lengthof srcmsg</a:t>
            </a:r>
            <a:r>
              <a:rPr lang="zh-CN" altLang="zh-CN" sz="2800">
                <a:latin typeface="宋体" panose="02010600030101010101" pitchFamily="2" charset="-122"/>
              </a:rPr>
              <a:t>	;CX＝长度</a:t>
            </a:r>
          </a:p>
          <a:p>
            <a:pPr marL="0" indent="0" eaLnBrk="1" hangingPunct="1">
              <a:buFont typeface="Wingdings" panose="05000000000000000000" pitchFamily="2" charset="2"/>
              <a:buNone/>
              <a:tabLst>
                <a:tab pos="1336675" algn="l"/>
                <a:tab pos="3625850" algn="l"/>
              </a:tabLst>
            </a:pPr>
            <a:r>
              <a:rPr lang="zh-CN" altLang="zh-CN" sz="2800">
                <a:solidFill>
                  <a:schemeClr val="accent2"/>
                </a:solidFill>
                <a:latin typeface="宋体" panose="02010600030101010101" pitchFamily="2" charset="-122"/>
              </a:rPr>
              <a:t>again:	mov al,srcmsg[si]</a:t>
            </a:r>
            <a:r>
              <a:rPr lang="zh-CN" altLang="zh-CN" sz="2800">
                <a:latin typeface="宋体" panose="02010600030101010101" pitchFamily="2" charset="-122"/>
              </a:rPr>
              <a:t>	;取源字符串的字符</a:t>
            </a:r>
          </a:p>
          <a:p>
            <a:pPr marL="0" indent="0" eaLnBrk="1" hangingPunct="1">
              <a:buFont typeface="Wingdings" panose="05000000000000000000" pitchFamily="2" charset="2"/>
              <a:buNone/>
              <a:tabLst>
                <a:tab pos="1336675" algn="l"/>
                <a:tab pos="3625850" algn="l"/>
              </a:tabLst>
            </a:pPr>
            <a:r>
              <a:rPr lang="zh-CN" altLang="zh-CN" sz="2800">
                <a:solidFill>
                  <a:schemeClr val="accent2"/>
                </a:solidFill>
                <a:latin typeface="宋体" panose="02010600030101010101" pitchFamily="2" charset="-122"/>
              </a:rPr>
              <a:t>	mov dstmsg[si],al</a:t>
            </a:r>
            <a:r>
              <a:rPr lang="zh-CN" altLang="zh-CN" sz="2800">
                <a:latin typeface="宋体" panose="02010600030101010101" pitchFamily="2" charset="-122"/>
              </a:rPr>
              <a:t>	;传送到目的字符串</a:t>
            </a:r>
          </a:p>
          <a:p>
            <a:pPr marL="0" indent="0" eaLnBrk="1" hangingPunct="1">
              <a:buFont typeface="Wingdings" panose="05000000000000000000" pitchFamily="2" charset="2"/>
              <a:buNone/>
              <a:tabLst>
                <a:tab pos="1336675" algn="l"/>
                <a:tab pos="3625850" algn="l"/>
              </a:tabLst>
            </a:pPr>
            <a:r>
              <a:rPr lang="zh-CN" altLang="zh-CN" sz="2800">
                <a:solidFill>
                  <a:schemeClr val="accent2"/>
                </a:solidFill>
                <a:latin typeface="宋体" panose="02010600030101010101" pitchFamily="2" charset="-122"/>
              </a:rPr>
              <a:t>	inc si</a:t>
            </a:r>
            <a:r>
              <a:rPr lang="zh-CN" altLang="zh-CN" sz="2800">
                <a:latin typeface="宋体" panose="02010600030101010101" pitchFamily="2" charset="-122"/>
              </a:rPr>
              <a:t>	;指向下一个字符</a:t>
            </a:r>
          </a:p>
          <a:p>
            <a:pPr marL="0" indent="0" eaLnBrk="1" hangingPunct="1">
              <a:buFont typeface="Wingdings" panose="05000000000000000000" pitchFamily="2" charset="2"/>
              <a:buNone/>
              <a:tabLst>
                <a:tab pos="1336675" algn="l"/>
                <a:tab pos="3625850" algn="l"/>
              </a:tabLst>
            </a:pPr>
            <a:r>
              <a:rPr lang="zh-CN" altLang="zh-CN" sz="2800">
                <a:solidFill>
                  <a:schemeClr val="accent2"/>
                </a:solidFill>
                <a:latin typeface="宋体" panose="02010600030101010101" pitchFamily="2" charset="-122"/>
              </a:rPr>
              <a:t>	loop again</a:t>
            </a:r>
            <a:r>
              <a:rPr lang="zh-CN" altLang="zh-CN" sz="2800">
                <a:latin typeface="宋体" panose="02010600030101010101" pitchFamily="2" charset="-122"/>
              </a:rPr>
              <a:t>	;重复传送</a:t>
            </a:r>
          </a:p>
        </p:txBody>
      </p:sp>
      <p:sp>
        <p:nvSpPr>
          <p:cNvPr id="53253" name="圆角矩形 406537" descr="花束">
            <a:extLst>
              <a:ext uri="{FF2B5EF4-FFF2-40B4-BE49-F238E27FC236}">
                <a16:creationId xmlns:a16="http://schemas.microsoft.com/office/drawing/2014/main" id="{3AF670BF-E237-486E-A5D4-B86124DAE4A0}"/>
              </a:ext>
            </a:extLst>
          </p:cNvPr>
          <p:cNvSpPr>
            <a:spLocks noChangeArrowheads="1"/>
          </p:cNvSpPr>
          <p:nvPr/>
        </p:nvSpPr>
        <p:spPr bwMode="auto">
          <a:xfrm>
            <a:off x="1476375" y="4652963"/>
            <a:ext cx="5832475" cy="1223962"/>
          </a:xfrm>
          <a:prstGeom prst="roundRect">
            <a:avLst>
              <a:gd name="adj" fmla="val 16667"/>
            </a:avLst>
          </a:prstGeom>
          <a:blipFill dpi="0" rotWithShape="0">
            <a:blip r:embed="rId5"/>
            <a:srcRect/>
            <a:tile tx="0" ty="0" sx="100000" sy="100000" flip="none" algn="tl"/>
          </a:blipFill>
          <a:ln w="9525">
            <a:solidFill>
              <a:schemeClr val="folHlink"/>
            </a:solidFill>
            <a:round/>
            <a:headEnd/>
            <a:tailEnd/>
          </a:ln>
        </p:spPr>
        <p:txBody>
          <a:bodyPr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just" eaLnBrk="1" hangingPunct="1">
              <a:spcBef>
                <a:spcPct val="20000"/>
              </a:spcBef>
              <a:buFontTx/>
              <a:buBlip>
                <a:blip r:embed="rId6"/>
              </a:buBlip>
            </a:pPr>
            <a:r>
              <a:rPr lang="en-US" altLang="zh-CN" sz="2800" b="1"/>
              <a:t> </a:t>
            </a:r>
            <a:r>
              <a:rPr lang="zh-CN" altLang="en-US" sz="2800" b="1"/>
              <a:t>不用串指令，需要使用循环结构</a:t>
            </a:r>
          </a:p>
          <a:p>
            <a:pPr algn="just" eaLnBrk="1" hangingPunct="1">
              <a:spcBef>
                <a:spcPct val="20000"/>
              </a:spcBef>
              <a:buFontTx/>
              <a:buBlip>
                <a:blip r:embed="rId6"/>
              </a:buBlip>
            </a:pPr>
            <a:r>
              <a:rPr lang="zh-CN" altLang="en-US" sz="2800" b="1"/>
              <a:t> 不用串指令，没有寄存器限制</a:t>
            </a:r>
          </a:p>
        </p:txBody>
      </p:sp>
    </p:spTree>
  </p:cSld>
  <p:clrMapOvr>
    <a:masterClrMapping/>
  </p:clrMapOvr>
  <p:transition spd="med">
    <p:random/>
  </p:transition>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54274" name="组合 408577">
            <a:extLst>
              <a:ext uri="{FF2B5EF4-FFF2-40B4-BE49-F238E27FC236}">
                <a16:creationId xmlns:a16="http://schemas.microsoft.com/office/drawing/2014/main" id="{2170DA1A-AEF9-4E09-BACC-ADAA8B3F648E}"/>
              </a:ext>
            </a:extLst>
          </p:cNvPr>
          <p:cNvGrpSpPr>
            <a:grpSpLocks/>
          </p:cNvGrpSpPr>
          <p:nvPr/>
        </p:nvGrpSpPr>
        <p:grpSpPr bwMode="auto">
          <a:xfrm>
            <a:off x="233363" y="311150"/>
            <a:ext cx="8662987" cy="6234113"/>
            <a:chOff x="147" y="196"/>
            <a:chExt cx="5457" cy="3927"/>
          </a:xfrm>
        </p:grpSpPr>
        <p:pic>
          <p:nvPicPr>
            <p:cNvPr id="54277" name="图片 408578" descr="D2b">
              <a:extLst>
                <a:ext uri="{FF2B5EF4-FFF2-40B4-BE49-F238E27FC236}">
                  <a16:creationId xmlns:a16="http://schemas.microsoft.com/office/drawing/2014/main" id="{8748239B-107B-4D3D-9D55-9572E3D11EFA}"/>
                </a:ext>
              </a:extLst>
            </p:cNvPr>
            <p:cNvPicPr>
              <a:picLocks noChangeAspect="1" noChangeArrowheads="1"/>
            </p:cNvPicPr>
            <p:nvPr/>
          </p:nvPicPr>
          <p:blipFill>
            <a:blip r:embed="rId2">
              <a:clrChange>
                <a:clrFrom>
                  <a:srgbClr val="000100"/>
                </a:clrFrom>
                <a:clrTo>
                  <a:srgbClr val="000100">
                    <a:alpha val="0"/>
                  </a:srgbClr>
                </a:clrTo>
              </a:clrChange>
              <a:extLst>
                <a:ext uri="{28A0092B-C50C-407E-A947-70E740481C1C}">
                  <a14:useLocalDpi xmlns:a14="http://schemas.microsoft.com/office/drawing/2010/main" val="0"/>
                </a:ext>
              </a:extLst>
            </a:blip>
            <a:srcRect/>
            <a:stretch>
              <a:fillRect/>
            </a:stretch>
          </p:blipFill>
          <p:spPr bwMode="auto">
            <a:xfrm>
              <a:off x="186" y="790"/>
              <a:ext cx="325" cy="2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8" name="图片 408579" descr="D2a">
              <a:extLst>
                <a:ext uri="{FF2B5EF4-FFF2-40B4-BE49-F238E27FC236}">
                  <a16:creationId xmlns:a16="http://schemas.microsoft.com/office/drawing/2014/main" id="{5558316F-2A95-406B-9D80-4D326F8B61EB}"/>
                </a:ext>
              </a:extLst>
            </p:cNvPr>
            <p:cNvPicPr>
              <a:picLocks noChangeAspect="1" noChangeArrowheads="1"/>
            </p:cNvPicPr>
            <p:nvPr/>
          </p:nvPicPr>
          <p:blipFill>
            <a:blip r:embed="rId3">
              <a:clrChange>
                <a:clrFrom>
                  <a:srgbClr val="010001"/>
                </a:clrFrom>
                <a:clrTo>
                  <a:srgbClr val="010001">
                    <a:alpha val="0"/>
                  </a:srgbClr>
                </a:clrTo>
              </a:clrChange>
              <a:extLst>
                <a:ext uri="{28A0092B-C50C-407E-A947-70E740481C1C}">
                  <a14:useLocalDpi xmlns:a14="http://schemas.microsoft.com/office/drawing/2010/main" val="0"/>
                </a:ext>
              </a:extLst>
            </a:blip>
            <a:srcRect/>
            <a:stretch>
              <a:fillRect/>
            </a:stretch>
          </p:blipFill>
          <p:spPr bwMode="auto">
            <a:xfrm>
              <a:off x="147" y="196"/>
              <a:ext cx="5457" cy="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9" name="图片 408580" descr="D2b">
              <a:extLst>
                <a:ext uri="{FF2B5EF4-FFF2-40B4-BE49-F238E27FC236}">
                  <a16:creationId xmlns:a16="http://schemas.microsoft.com/office/drawing/2014/main" id="{E4168DD6-6F70-4CEF-8273-3304878FDF59}"/>
                </a:ext>
              </a:extLst>
            </p:cNvPr>
            <p:cNvPicPr>
              <a:picLocks noChangeAspect="1" noChangeArrowheads="1"/>
            </p:cNvPicPr>
            <p:nvPr/>
          </p:nvPicPr>
          <p:blipFill>
            <a:blip r:embed="rId2">
              <a:clrChange>
                <a:clrFrom>
                  <a:srgbClr val="000100"/>
                </a:clrFrom>
                <a:clrTo>
                  <a:srgbClr val="000100">
                    <a:alpha val="0"/>
                  </a:srgbClr>
                </a:clrTo>
              </a:clrChange>
              <a:extLst>
                <a:ext uri="{28A0092B-C50C-407E-A947-70E740481C1C}">
                  <a14:useLocalDpi xmlns:a14="http://schemas.microsoft.com/office/drawing/2010/main" val="0"/>
                </a:ext>
              </a:extLst>
            </a:blip>
            <a:srcRect/>
            <a:stretch>
              <a:fillRect/>
            </a:stretch>
          </p:blipFill>
          <p:spPr bwMode="auto">
            <a:xfrm>
              <a:off x="5270" y="1047"/>
              <a:ext cx="325" cy="2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80" name="图片 408581" descr="D2c">
              <a:extLst>
                <a:ext uri="{FF2B5EF4-FFF2-40B4-BE49-F238E27FC236}">
                  <a16:creationId xmlns:a16="http://schemas.microsoft.com/office/drawing/2014/main" id="{6347C800-15A3-4D9B-AC10-DCF4C8B453E9}"/>
                </a:ext>
              </a:extLst>
            </p:cNvPr>
            <p:cNvPicPr>
              <a:picLocks noChangeArrowheads="1"/>
            </p:cNvPicPr>
            <p:nvPr/>
          </p:nvPicPr>
          <p:blipFill>
            <a:blip r:embed="rId4">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189" y="3727"/>
              <a:ext cx="5411" cy="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81" name="矩形 408582">
              <a:extLst>
                <a:ext uri="{FF2B5EF4-FFF2-40B4-BE49-F238E27FC236}">
                  <a16:creationId xmlns:a16="http://schemas.microsoft.com/office/drawing/2014/main" id="{02AD27B5-A035-4933-9FB3-34A38F735844}"/>
                </a:ext>
              </a:extLst>
            </p:cNvPr>
            <p:cNvSpPr>
              <a:spLocks noChangeArrowheads="1"/>
            </p:cNvSpPr>
            <p:nvPr/>
          </p:nvSpPr>
          <p:spPr bwMode="auto">
            <a:xfrm>
              <a:off x="3294" y="3696"/>
              <a:ext cx="2064" cy="2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54275" name="标题 408583">
            <a:extLst>
              <a:ext uri="{FF2B5EF4-FFF2-40B4-BE49-F238E27FC236}">
                <a16:creationId xmlns:a16="http://schemas.microsoft.com/office/drawing/2014/main" id="{8AD50A5A-6870-42BD-BF75-8C45609AE635}"/>
              </a:ext>
            </a:extLst>
          </p:cNvPr>
          <p:cNvSpPr>
            <a:spLocks noGrp="1"/>
          </p:cNvSpPr>
          <p:nvPr>
            <p:ph type="title"/>
          </p:nvPr>
        </p:nvSpPr>
        <p:spPr>
          <a:xfrm>
            <a:off x="4772025" y="533400"/>
            <a:ext cx="3733800" cy="457200"/>
          </a:xfrm>
          <a:prstGeom prst="flowChartAlternateProcess">
            <a:avLst/>
          </a:prstGeom>
          <a:ln w="28575">
            <a:solidFill>
              <a:schemeClr val="accent1"/>
            </a:solidFill>
            <a:miter lim="800000"/>
            <a:headEnd/>
            <a:tailEnd/>
          </a:ln>
        </p:spPr>
        <p:txBody>
          <a:bodyPr/>
          <a:lstStyle/>
          <a:p>
            <a:pPr eaLnBrk="1" hangingPunct="1">
              <a:lnSpc>
                <a:spcPct val="90000"/>
              </a:lnSpc>
            </a:pPr>
            <a:r>
              <a:rPr lang="zh-CN" altLang="en-US" sz="2400" b="1" noProof="1">
                <a:solidFill>
                  <a:schemeClr val="tx1"/>
                </a:solidFill>
              </a:rPr>
              <a:t>例</a:t>
            </a:r>
            <a:r>
              <a:rPr lang="zh-CN" altLang="zh-CN" sz="2400" b="1" noProof="1">
                <a:solidFill>
                  <a:schemeClr val="tx1"/>
                </a:solidFill>
              </a:rPr>
              <a:t>4.11</a:t>
            </a:r>
            <a:r>
              <a:rPr lang="zh-CN" altLang="en-US" sz="2400" b="1" noProof="1">
                <a:solidFill>
                  <a:schemeClr val="tx1"/>
                </a:solidFill>
              </a:rPr>
              <a:t>：设置显示缓冲区</a:t>
            </a:r>
          </a:p>
        </p:txBody>
      </p:sp>
      <p:sp>
        <p:nvSpPr>
          <p:cNvPr id="54276" name="文本占位符 408584">
            <a:extLst>
              <a:ext uri="{FF2B5EF4-FFF2-40B4-BE49-F238E27FC236}">
                <a16:creationId xmlns:a16="http://schemas.microsoft.com/office/drawing/2014/main" id="{95336E5B-D542-48EA-8475-26754207185A}"/>
              </a:ext>
            </a:extLst>
          </p:cNvPr>
          <p:cNvSpPr>
            <a:spLocks noGrp="1" noChangeArrowheads="1"/>
          </p:cNvSpPr>
          <p:nvPr>
            <p:ph type="body" idx="1"/>
          </p:nvPr>
        </p:nvSpPr>
        <p:spPr>
          <a:xfrm>
            <a:off x="971550" y="1412875"/>
            <a:ext cx="7153275" cy="4464050"/>
          </a:xfrm>
          <a:solidFill>
            <a:schemeClr val="bg1"/>
          </a:solidFill>
        </p:spPr>
        <p:txBody>
          <a:bodyPr/>
          <a:lstStyle/>
          <a:p>
            <a:pPr marL="0" indent="0" eaLnBrk="1" hangingPunct="1">
              <a:buFont typeface="Wingdings" panose="05000000000000000000" pitchFamily="2" charset="2"/>
              <a:buNone/>
              <a:tabLst>
                <a:tab pos="719138" algn="l"/>
                <a:tab pos="3592513" algn="l"/>
              </a:tabLst>
            </a:pPr>
            <a:r>
              <a:rPr lang="en-US" altLang="zh-CN" sz="2800">
                <a:solidFill>
                  <a:schemeClr val="accent2"/>
                </a:solidFill>
                <a:latin typeface="宋体" panose="02010600030101010101" pitchFamily="2" charset="-122"/>
              </a:rPr>
              <a:t>	mov dx,0b800h</a:t>
            </a:r>
          </a:p>
          <a:p>
            <a:pPr marL="0" indent="0" eaLnBrk="1" hangingPunct="1">
              <a:buFont typeface="Wingdings" panose="05000000000000000000" pitchFamily="2" charset="2"/>
              <a:buNone/>
              <a:tabLst>
                <a:tab pos="719138" algn="l"/>
                <a:tab pos="3592513" algn="l"/>
              </a:tabLst>
            </a:pPr>
            <a:r>
              <a:rPr lang="en-US" altLang="zh-CN" sz="2800">
                <a:solidFill>
                  <a:schemeClr val="accent2"/>
                </a:solidFill>
                <a:latin typeface="宋体" panose="02010600030101010101" pitchFamily="2" charset="-122"/>
              </a:rPr>
              <a:t>	mov </a:t>
            </a:r>
            <a:r>
              <a:rPr lang="en-US" altLang="zh-CN" sz="2800">
                <a:solidFill>
                  <a:schemeClr val="tx2"/>
                </a:solidFill>
                <a:latin typeface="宋体" panose="02010600030101010101" pitchFamily="2" charset="-122"/>
              </a:rPr>
              <a:t>es</a:t>
            </a:r>
            <a:r>
              <a:rPr lang="en-US" altLang="zh-CN" sz="2800">
                <a:solidFill>
                  <a:schemeClr val="accent2"/>
                </a:solidFill>
                <a:latin typeface="宋体" panose="02010600030101010101" pitchFamily="2" charset="-122"/>
              </a:rPr>
              <a:t>,dx</a:t>
            </a:r>
          </a:p>
          <a:p>
            <a:pPr marL="0" indent="0" eaLnBrk="1" hangingPunct="1">
              <a:buFont typeface="Wingdings" panose="05000000000000000000" pitchFamily="2" charset="2"/>
              <a:buNone/>
              <a:tabLst>
                <a:tab pos="719138" algn="l"/>
                <a:tab pos="3592513" algn="l"/>
              </a:tabLst>
            </a:pPr>
            <a:r>
              <a:rPr lang="en-US" altLang="zh-CN" sz="2800">
                <a:solidFill>
                  <a:schemeClr val="accent2"/>
                </a:solidFill>
                <a:latin typeface="宋体" panose="02010600030101010101" pitchFamily="2" charset="-122"/>
              </a:rPr>
              <a:t>	mov </a:t>
            </a:r>
            <a:r>
              <a:rPr lang="en-US" altLang="zh-CN" sz="2800">
                <a:solidFill>
                  <a:schemeClr val="tx2"/>
                </a:solidFill>
                <a:latin typeface="宋体" panose="02010600030101010101" pitchFamily="2" charset="-122"/>
              </a:rPr>
              <a:t>di</a:t>
            </a:r>
            <a:r>
              <a:rPr lang="en-US" altLang="zh-CN" sz="2800">
                <a:solidFill>
                  <a:schemeClr val="accent2"/>
                </a:solidFill>
                <a:latin typeface="宋体" panose="02010600030101010101" pitchFamily="2" charset="-122"/>
              </a:rPr>
              <a:t>,0</a:t>
            </a:r>
            <a:r>
              <a:rPr lang="en-US" altLang="zh-CN" sz="2800">
                <a:solidFill>
                  <a:schemeClr val="hlink"/>
                </a:solidFill>
                <a:latin typeface="宋体" panose="02010600030101010101" pitchFamily="2" charset="-122"/>
              </a:rPr>
              <a:t>	;</a:t>
            </a:r>
            <a:r>
              <a:rPr lang="zh-CN" altLang="en-US" sz="2800">
                <a:solidFill>
                  <a:schemeClr val="hlink"/>
                </a:solidFill>
                <a:latin typeface="宋体" panose="02010600030101010101" pitchFamily="2" charset="-122"/>
              </a:rPr>
              <a:t>设置</a:t>
            </a:r>
            <a:r>
              <a:rPr lang="en-US" altLang="zh-CN" sz="2800">
                <a:solidFill>
                  <a:schemeClr val="hlink"/>
                </a:solidFill>
                <a:latin typeface="宋体" panose="02010600030101010101" pitchFamily="2" charset="-122"/>
              </a:rPr>
              <a:t>ES</a:t>
            </a:r>
            <a:r>
              <a:rPr lang="zh-CN" altLang="en-US" sz="2800">
                <a:solidFill>
                  <a:schemeClr val="hlink"/>
                </a:solidFill>
                <a:latin typeface="宋体" panose="02010600030101010101" pitchFamily="2" charset="-122"/>
              </a:rPr>
              <a:t>：</a:t>
            </a:r>
            <a:r>
              <a:rPr lang="en-US" altLang="zh-CN" sz="2800">
                <a:solidFill>
                  <a:schemeClr val="hlink"/>
                </a:solidFill>
                <a:latin typeface="宋体" panose="02010600030101010101" pitchFamily="2" charset="-122"/>
              </a:rPr>
              <a:t>DI</a:t>
            </a:r>
          </a:p>
          <a:p>
            <a:pPr marL="0" indent="0" eaLnBrk="1" hangingPunct="1">
              <a:buFont typeface="Wingdings" panose="05000000000000000000" pitchFamily="2" charset="2"/>
              <a:buNone/>
              <a:tabLst>
                <a:tab pos="719138" algn="l"/>
                <a:tab pos="3592513" algn="l"/>
              </a:tabLst>
            </a:pPr>
            <a:r>
              <a:rPr lang="en-US" altLang="zh-CN" sz="2800">
                <a:solidFill>
                  <a:schemeClr val="accent2"/>
                </a:solidFill>
                <a:latin typeface="宋体" panose="02010600030101010101" pitchFamily="2" charset="-122"/>
              </a:rPr>
              <a:t>	mov </a:t>
            </a:r>
            <a:r>
              <a:rPr lang="en-US" altLang="zh-CN" sz="2800">
                <a:solidFill>
                  <a:schemeClr val="tx2"/>
                </a:solidFill>
                <a:latin typeface="宋体" panose="02010600030101010101" pitchFamily="2" charset="-122"/>
              </a:rPr>
              <a:t>cx</a:t>
            </a:r>
            <a:r>
              <a:rPr lang="en-US" altLang="zh-CN" sz="2800">
                <a:solidFill>
                  <a:schemeClr val="accent2"/>
                </a:solidFill>
                <a:latin typeface="宋体" panose="02010600030101010101" pitchFamily="2" charset="-122"/>
              </a:rPr>
              <a:t>,25*80	</a:t>
            </a:r>
            <a:r>
              <a:rPr lang="en-US" altLang="zh-CN" sz="2800">
                <a:solidFill>
                  <a:schemeClr val="hlink"/>
                </a:solidFill>
                <a:latin typeface="宋体" panose="02010600030101010101" pitchFamily="2" charset="-122"/>
              </a:rPr>
              <a:t>;</a:t>
            </a:r>
            <a:r>
              <a:rPr lang="zh-CN" altLang="en-US" sz="2800">
                <a:solidFill>
                  <a:schemeClr val="hlink"/>
                </a:solidFill>
                <a:latin typeface="宋体" panose="02010600030101010101" pitchFamily="2" charset="-122"/>
              </a:rPr>
              <a:t>设置</a:t>
            </a:r>
            <a:r>
              <a:rPr lang="en-US" altLang="zh-CN" sz="2800">
                <a:solidFill>
                  <a:schemeClr val="hlink"/>
                </a:solidFill>
                <a:latin typeface="宋体" panose="02010600030101010101" pitchFamily="2" charset="-122"/>
              </a:rPr>
              <a:t>CX</a:t>
            </a:r>
            <a:r>
              <a:rPr lang="zh-CN" altLang="en-US" sz="2800">
                <a:solidFill>
                  <a:schemeClr val="hlink"/>
                </a:solidFill>
                <a:latin typeface="宋体" panose="02010600030101010101" pitchFamily="2" charset="-122"/>
              </a:rPr>
              <a:t>＝填充个数</a:t>
            </a:r>
          </a:p>
          <a:p>
            <a:pPr marL="0" indent="0" eaLnBrk="1" hangingPunct="1">
              <a:buFont typeface="Wingdings" panose="05000000000000000000" pitchFamily="2" charset="2"/>
              <a:buNone/>
              <a:tabLst>
                <a:tab pos="719138" algn="l"/>
                <a:tab pos="3592513" algn="l"/>
              </a:tabLst>
            </a:pPr>
            <a:r>
              <a:rPr lang="zh-CN" altLang="en-US" sz="2800">
                <a:solidFill>
                  <a:schemeClr val="accent2"/>
                </a:solidFill>
                <a:latin typeface="宋体" panose="02010600030101010101" pitchFamily="2" charset="-122"/>
              </a:rPr>
              <a:t>	</a:t>
            </a:r>
            <a:r>
              <a:rPr lang="en-US" altLang="zh-CN" sz="2800">
                <a:solidFill>
                  <a:schemeClr val="accent2"/>
                </a:solidFill>
                <a:latin typeface="宋体" panose="02010600030101010101" pitchFamily="2" charset="-122"/>
              </a:rPr>
              <a:t>mov </a:t>
            </a:r>
            <a:r>
              <a:rPr lang="en-US" altLang="zh-CN" sz="2800">
                <a:solidFill>
                  <a:schemeClr val="tx2"/>
                </a:solidFill>
                <a:latin typeface="宋体" panose="02010600030101010101" pitchFamily="2" charset="-122"/>
              </a:rPr>
              <a:t>ax</a:t>
            </a:r>
            <a:r>
              <a:rPr lang="en-US" altLang="zh-CN" sz="2800">
                <a:solidFill>
                  <a:schemeClr val="accent2"/>
                </a:solidFill>
                <a:latin typeface="宋体" panose="02010600030101010101" pitchFamily="2" charset="-122"/>
              </a:rPr>
              <a:t>,0720h	</a:t>
            </a:r>
            <a:r>
              <a:rPr lang="en-US" altLang="zh-CN" sz="2800">
                <a:solidFill>
                  <a:schemeClr val="hlink"/>
                </a:solidFill>
                <a:latin typeface="宋体" panose="02010600030101010101" pitchFamily="2" charset="-122"/>
              </a:rPr>
              <a:t>;</a:t>
            </a:r>
            <a:r>
              <a:rPr lang="zh-CN" altLang="en-US" sz="2800">
                <a:solidFill>
                  <a:schemeClr val="hlink"/>
                </a:solidFill>
                <a:latin typeface="宋体" panose="02010600030101010101" pitchFamily="2" charset="-122"/>
              </a:rPr>
              <a:t>设置</a:t>
            </a:r>
            <a:r>
              <a:rPr lang="en-US" altLang="zh-CN" sz="2800">
                <a:solidFill>
                  <a:schemeClr val="hlink"/>
                </a:solidFill>
                <a:latin typeface="宋体" panose="02010600030101010101" pitchFamily="2" charset="-122"/>
              </a:rPr>
              <a:t>AX</a:t>
            </a:r>
            <a:r>
              <a:rPr lang="zh-CN" altLang="en-US" sz="2800">
                <a:solidFill>
                  <a:schemeClr val="hlink"/>
                </a:solidFill>
                <a:latin typeface="宋体" panose="02010600030101010101" pitchFamily="2" charset="-122"/>
              </a:rPr>
              <a:t>＝填充内容</a:t>
            </a:r>
          </a:p>
          <a:p>
            <a:pPr marL="0" indent="0" eaLnBrk="1" hangingPunct="1">
              <a:buFont typeface="Wingdings" panose="05000000000000000000" pitchFamily="2" charset="2"/>
              <a:buNone/>
              <a:tabLst>
                <a:tab pos="719138" algn="l"/>
                <a:tab pos="3592513" algn="l"/>
              </a:tabLst>
            </a:pPr>
            <a:r>
              <a:rPr lang="zh-CN" altLang="en-US" sz="2800">
                <a:solidFill>
                  <a:schemeClr val="accent2"/>
                </a:solidFill>
                <a:latin typeface="宋体" panose="02010600030101010101" pitchFamily="2" charset="-122"/>
              </a:rPr>
              <a:t>	</a:t>
            </a:r>
            <a:r>
              <a:rPr lang="en-US" altLang="zh-CN" sz="2800">
                <a:solidFill>
                  <a:schemeClr val="tx2"/>
                </a:solidFill>
                <a:latin typeface="宋体" panose="02010600030101010101" pitchFamily="2" charset="-122"/>
              </a:rPr>
              <a:t>cld</a:t>
            </a:r>
          </a:p>
          <a:p>
            <a:pPr marL="0" indent="0" eaLnBrk="1" hangingPunct="1">
              <a:buFont typeface="Wingdings" panose="05000000000000000000" pitchFamily="2" charset="2"/>
              <a:buNone/>
              <a:tabLst>
                <a:tab pos="719138" algn="l"/>
                <a:tab pos="3592513" algn="l"/>
              </a:tabLst>
            </a:pPr>
            <a:r>
              <a:rPr lang="en-US" altLang="zh-CN" sz="2800">
                <a:solidFill>
                  <a:schemeClr val="accent2"/>
                </a:solidFill>
                <a:latin typeface="宋体" panose="02010600030101010101" pitchFamily="2" charset="-122"/>
              </a:rPr>
              <a:t>	</a:t>
            </a:r>
            <a:r>
              <a:rPr lang="en-US" altLang="zh-CN" sz="2800">
                <a:solidFill>
                  <a:schemeClr val="tx2"/>
                </a:solidFill>
                <a:latin typeface="宋体" panose="02010600030101010101" pitchFamily="2" charset="-122"/>
              </a:rPr>
              <a:t>rep stosw</a:t>
            </a:r>
          </a:p>
        </p:txBody>
      </p:sp>
    </p:spTree>
  </p:cSld>
  <p:clrMapOvr>
    <a:masterClrMapping/>
  </p:clrMapOvr>
  <p:transition spd="med">
    <p:random/>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标题 233473">
            <a:extLst>
              <a:ext uri="{FF2B5EF4-FFF2-40B4-BE49-F238E27FC236}">
                <a16:creationId xmlns:a16="http://schemas.microsoft.com/office/drawing/2014/main" id="{FA30F2E2-05ED-4B94-8A45-2D612FFD3108}"/>
              </a:ext>
            </a:extLst>
          </p:cNvPr>
          <p:cNvSpPr>
            <a:spLocks noGrp="1" noChangeArrowheads="1"/>
          </p:cNvSpPr>
          <p:nvPr>
            <p:ph type="title"/>
          </p:nvPr>
        </p:nvSpPr>
        <p:spPr>
          <a:xfrm>
            <a:off x="381000" y="336550"/>
            <a:ext cx="2030413" cy="500063"/>
          </a:xfrm>
          <a:ln>
            <a:solidFill>
              <a:schemeClr val="folHlink"/>
            </a:solidFill>
            <a:miter lim="800000"/>
            <a:headEnd/>
            <a:tailEnd/>
          </a:ln>
        </p:spPr>
        <p:txBody>
          <a:bodyPr/>
          <a:lstStyle/>
          <a:p>
            <a:pPr eaLnBrk="1" hangingPunct="1"/>
            <a:r>
              <a:rPr lang="zh-CN" altLang="en-US" sz="2400">
                <a:latin typeface="黑体" panose="02010609060101010101" pitchFamily="49" charset="-122"/>
              </a:rPr>
              <a:t>例</a:t>
            </a:r>
            <a:r>
              <a:rPr lang="en-US" altLang="zh-CN" sz="2400">
                <a:latin typeface="黑体" panose="02010609060101010101" pitchFamily="49" charset="-122"/>
              </a:rPr>
              <a:t>4.1</a:t>
            </a:r>
            <a:r>
              <a:rPr lang="zh-CN" altLang="en-US" sz="2400">
                <a:latin typeface="黑体" panose="02010609060101010101" pitchFamily="49" charset="-122"/>
              </a:rPr>
              <a:t>－</a:t>
            </a:r>
            <a:r>
              <a:rPr lang="en-US" altLang="zh-CN" sz="2400">
                <a:latin typeface="黑体" panose="02010609060101010101" pitchFamily="49" charset="-122"/>
              </a:rPr>
              <a:t>2/3</a:t>
            </a:r>
          </a:p>
        </p:txBody>
      </p:sp>
      <p:sp>
        <p:nvSpPr>
          <p:cNvPr id="9219" name="文本占位符 233475">
            <a:extLst>
              <a:ext uri="{FF2B5EF4-FFF2-40B4-BE49-F238E27FC236}">
                <a16:creationId xmlns:a16="http://schemas.microsoft.com/office/drawing/2014/main" id="{0D8564C0-B279-46CD-92E6-14ED6B01987C}"/>
              </a:ext>
            </a:extLst>
          </p:cNvPr>
          <p:cNvSpPr>
            <a:spLocks noGrp="1" noChangeArrowheads="1"/>
          </p:cNvSpPr>
          <p:nvPr>
            <p:ph type="body" sz="half" idx="2"/>
          </p:nvPr>
        </p:nvSpPr>
        <p:spPr>
          <a:xfrm>
            <a:off x="533400" y="838200"/>
            <a:ext cx="8070850" cy="5543550"/>
          </a:xfrm>
        </p:spPr>
        <p:txBody>
          <a:bodyPr/>
          <a:lstStyle/>
          <a:p>
            <a:pPr eaLnBrk="1" hangingPunct="1">
              <a:buFont typeface="Wingdings" panose="05000000000000000000" pitchFamily="2" charset="2"/>
              <a:buNone/>
              <a:tabLst>
                <a:tab pos="2511425" algn="l"/>
              </a:tabLst>
            </a:pPr>
            <a:r>
              <a:rPr lang="en-US" altLang="zh-CN" sz="2800">
                <a:solidFill>
                  <a:schemeClr val="tx2"/>
                </a:solidFill>
                <a:latin typeface="宋体" panose="02010600030101010101" pitchFamily="2" charset="-122"/>
              </a:rPr>
              <a:t>	;</a:t>
            </a:r>
            <a:r>
              <a:rPr lang="zh-CN" altLang="en-US" sz="2800">
                <a:solidFill>
                  <a:schemeClr val="tx2"/>
                </a:solidFill>
                <a:latin typeface="宋体" panose="02010600030101010101" pitchFamily="2" charset="-122"/>
              </a:rPr>
              <a:t>代码段</a:t>
            </a:r>
          </a:p>
          <a:p>
            <a:pPr eaLnBrk="1" hangingPunct="1">
              <a:buFont typeface="Wingdings" panose="05000000000000000000" pitchFamily="2" charset="2"/>
              <a:buNone/>
              <a:tabLst>
                <a:tab pos="2511425" algn="l"/>
              </a:tabLst>
            </a:pPr>
            <a:r>
              <a:rPr lang="zh-CN" altLang="en-US" sz="2800">
                <a:latin typeface="宋体" panose="02010600030101010101" pitchFamily="2" charset="-122"/>
              </a:rPr>
              <a:t>	</a:t>
            </a:r>
            <a:r>
              <a:rPr lang="en-US" altLang="zh-CN" sz="2800">
                <a:solidFill>
                  <a:schemeClr val="accent2"/>
                </a:solidFill>
                <a:latin typeface="宋体" panose="02010600030101010101" pitchFamily="2" charset="-122"/>
              </a:rPr>
              <a:t>mov bx,offset ASCII	</a:t>
            </a:r>
            <a:r>
              <a:rPr lang="en-US" altLang="zh-CN" sz="2800">
                <a:latin typeface="宋体" panose="02010600030101010101" pitchFamily="2" charset="-122"/>
              </a:rPr>
              <a:t>;BX</a:t>
            </a:r>
            <a:r>
              <a:rPr lang="zh-CN" altLang="en-US" sz="2800">
                <a:latin typeface="宋体" panose="02010600030101010101" pitchFamily="2" charset="-122"/>
              </a:rPr>
              <a:t>指向</a:t>
            </a:r>
            <a:r>
              <a:rPr lang="en-US" altLang="zh-CN" sz="2800">
                <a:latin typeface="宋体" panose="02010600030101010101" pitchFamily="2" charset="-122"/>
              </a:rPr>
              <a:t>ASCII</a:t>
            </a:r>
            <a:r>
              <a:rPr lang="zh-CN" altLang="en-US" sz="2800">
                <a:latin typeface="宋体" panose="02010600030101010101" pitchFamily="2" charset="-122"/>
              </a:rPr>
              <a:t>码表</a:t>
            </a:r>
          </a:p>
          <a:p>
            <a:pPr eaLnBrk="1" hangingPunct="1">
              <a:buFont typeface="Wingdings" panose="05000000000000000000" pitchFamily="2" charset="2"/>
              <a:buNone/>
              <a:tabLst>
                <a:tab pos="2511425" algn="l"/>
              </a:tabLst>
            </a:pPr>
            <a:r>
              <a:rPr lang="zh-CN" altLang="en-US" sz="2800">
                <a:solidFill>
                  <a:schemeClr val="accent2"/>
                </a:solidFill>
                <a:latin typeface="宋体" panose="02010600030101010101" pitchFamily="2" charset="-122"/>
              </a:rPr>
              <a:t>	</a:t>
            </a:r>
            <a:r>
              <a:rPr lang="en-US" altLang="zh-CN" sz="2800">
                <a:solidFill>
                  <a:schemeClr val="accent2"/>
                </a:solidFill>
                <a:latin typeface="宋体" panose="02010600030101010101" pitchFamily="2" charset="-122"/>
              </a:rPr>
              <a:t>mov al,HEX</a:t>
            </a:r>
          </a:p>
          <a:p>
            <a:pPr eaLnBrk="1" hangingPunct="1">
              <a:buFont typeface="Wingdings" panose="05000000000000000000" pitchFamily="2" charset="2"/>
              <a:buNone/>
              <a:tabLst>
                <a:tab pos="2511425" algn="l"/>
              </a:tabLst>
            </a:pPr>
            <a:r>
              <a:rPr lang="en-US" altLang="zh-CN" sz="2800">
                <a:latin typeface="宋体" panose="02010600030101010101" pitchFamily="2" charset="-122"/>
              </a:rPr>
              <a:t>	;AL</a:t>
            </a:r>
            <a:r>
              <a:rPr lang="zh-CN" altLang="en-US" sz="2800">
                <a:latin typeface="宋体" panose="02010600030101010101" pitchFamily="2" charset="-122"/>
              </a:rPr>
              <a:t>取得一位</a:t>
            </a:r>
            <a:r>
              <a:rPr lang="en-US" altLang="zh-CN" sz="2800">
                <a:latin typeface="宋体" panose="02010600030101010101" pitchFamily="2" charset="-122"/>
              </a:rPr>
              <a:t>16</a:t>
            </a:r>
            <a:r>
              <a:rPr lang="zh-CN" altLang="en-US" sz="2800">
                <a:latin typeface="宋体" panose="02010600030101010101" pitchFamily="2" charset="-122"/>
              </a:rPr>
              <a:t>进制数，正是</a:t>
            </a:r>
            <a:r>
              <a:rPr lang="en-US" altLang="zh-CN" sz="2800">
                <a:latin typeface="宋体" panose="02010600030101010101" pitchFamily="2" charset="-122"/>
              </a:rPr>
              <a:t>ASCII</a:t>
            </a:r>
            <a:r>
              <a:rPr lang="zh-CN" altLang="en-US" sz="2800">
                <a:latin typeface="宋体" panose="02010600030101010101" pitchFamily="2" charset="-122"/>
              </a:rPr>
              <a:t>码表中位移</a:t>
            </a:r>
          </a:p>
          <a:p>
            <a:pPr eaLnBrk="1" hangingPunct="1">
              <a:buFont typeface="Wingdings" panose="05000000000000000000" pitchFamily="2" charset="2"/>
              <a:buNone/>
              <a:tabLst>
                <a:tab pos="2511425" algn="l"/>
              </a:tabLst>
            </a:pPr>
            <a:r>
              <a:rPr lang="zh-CN" altLang="en-US" sz="2800">
                <a:solidFill>
                  <a:schemeClr val="accent2"/>
                </a:solidFill>
                <a:latin typeface="宋体" panose="02010600030101010101" pitchFamily="2" charset="-122"/>
              </a:rPr>
              <a:t>	</a:t>
            </a:r>
            <a:r>
              <a:rPr lang="en-US" altLang="zh-CN" sz="2800">
                <a:solidFill>
                  <a:schemeClr val="accent2"/>
                </a:solidFill>
                <a:latin typeface="宋体" panose="02010600030101010101" pitchFamily="2" charset="-122"/>
              </a:rPr>
              <a:t>mov cl,4</a:t>
            </a:r>
            <a:r>
              <a:rPr lang="en-US" altLang="zh-CN" sz="2800">
                <a:latin typeface="宋体" panose="02010600030101010101" pitchFamily="2" charset="-122"/>
              </a:rPr>
              <a:t>	;</a:t>
            </a:r>
            <a:r>
              <a:rPr lang="zh-CN" altLang="en-US" sz="2800">
                <a:solidFill>
                  <a:srgbClr val="FF0000"/>
                </a:solidFill>
                <a:latin typeface="宋体" panose="02010600030101010101" pitchFamily="2" charset="-122"/>
              </a:rPr>
              <a:t>思考</a:t>
            </a:r>
            <a:r>
              <a:rPr lang="zh-CN" altLang="en-US" sz="2800">
                <a:latin typeface="宋体" panose="02010600030101010101" pitchFamily="2" charset="-122"/>
              </a:rPr>
              <a:t>：</a:t>
            </a:r>
            <a:r>
              <a:rPr lang="zh-CN" altLang="en-US" sz="2800">
                <a:solidFill>
                  <a:srgbClr val="FF0000"/>
                </a:solidFill>
                <a:latin typeface="宋体" panose="02010600030101010101" pitchFamily="2" charset="-122"/>
              </a:rPr>
              <a:t>为什么需要这个操作？</a:t>
            </a:r>
          </a:p>
          <a:p>
            <a:pPr eaLnBrk="1" hangingPunct="1">
              <a:buFont typeface="Wingdings" panose="05000000000000000000" pitchFamily="2" charset="2"/>
              <a:buNone/>
              <a:tabLst>
                <a:tab pos="2511425" algn="l"/>
              </a:tabLst>
            </a:pPr>
            <a:r>
              <a:rPr lang="zh-CN" altLang="en-US" sz="2800">
                <a:solidFill>
                  <a:schemeClr val="accent2"/>
                </a:solidFill>
                <a:latin typeface="宋体" panose="02010600030101010101" pitchFamily="2" charset="-122"/>
              </a:rPr>
              <a:t>	</a:t>
            </a:r>
            <a:r>
              <a:rPr lang="en-US" altLang="zh-CN" sz="2800">
                <a:solidFill>
                  <a:schemeClr val="accent2"/>
                </a:solidFill>
                <a:latin typeface="宋体" panose="02010600030101010101" pitchFamily="2" charset="-122"/>
              </a:rPr>
              <a:t>sar al,cl</a:t>
            </a:r>
            <a:r>
              <a:rPr lang="en-US" altLang="zh-CN" sz="2800">
                <a:latin typeface="宋体" panose="02010600030101010101" pitchFamily="2" charset="-122"/>
              </a:rPr>
              <a:t>	;</a:t>
            </a:r>
            <a:r>
              <a:rPr lang="zh-CN" altLang="en-US" sz="2800">
                <a:latin typeface="宋体" panose="02010600030101010101" pitchFamily="2" charset="-122"/>
              </a:rPr>
              <a:t>高</a:t>
            </a:r>
            <a:r>
              <a:rPr lang="en-US" altLang="zh-CN" sz="2800">
                <a:latin typeface="宋体" panose="02010600030101010101" pitchFamily="2" charset="-122"/>
              </a:rPr>
              <a:t>4</a:t>
            </a:r>
            <a:r>
              <a:rPr lang="zh-CN" altLang="en-US" sz="2800">
                <a:latin typeface="宋体" panose="02010600030101010101" pitchFamily="2" charset="-122"/>
              </a:rPr>
              <a:t>位移入低</a:t>
            </a:r>
            <a:r>
              <a:rPr lang="en-US" altLang="zh-CN" sz="2800">
                <a:latin typeface="宋体" panose="02010600030101010101" pitchFamily="2" charset="-122"/>
              </a:rPr>
              <a:t>4</a:t>
            </a:r>
            <a:r>
              <a:rPr lang="zh-CN" altLang="en-US" sz="2800">
                <a:latin typeface="宋体" panose="02010600030101010101" pitchFamily="2" charset="-122"/>
              </a:rPr>
              <a:t>位</a:t>
            </a:r>
          </a:p>
          <a:p>
            <a:pPr eaLnBrk="1" hangingPunct="1">
              <a:buFont typeface="Wingdings" panose="05000000000000000000" pitchFamily="2" charset="2"/>
              <a:buNone/>
              <a:tabLst>
                <a:tab pos="2511425" algn="l"/>
              </a:tabLst>
            </a:pPr>
            <a:r>
              <a:rPr lang="zh-CN" altLang="en-US" sz="2800">
                <a:solidFill>
                  <a:schemeClr val="accent2"/>
                </a:solidFill>
                <a:latin typeface="宋体" panose="02010600030101010101" pitchFamily="2" charset="-122"/>
              </a:rPr>
              <a:t>	</a:t>
            </a:r>
            <a:r>
              <a:rPr lang="en-US" altLang="zh-CN" sz="2800">
                <a:solidFill>
                  <a:schemeClr val="tx2"/>
                </a:solidFill>
                <a:latin typeface="宋体" panose="02010600030101010101" pitchFamily="2" charset="-122"/>
              </a:rPr>
              <a:t>xlat</a:t>
            </a:r>
            <a:r>
              <a:rPr lang="en-US" altLang="zh-CN" sz="2800">
                <a:solidFill>
                  <a:schemeClr val="accent2"/>
                </a:solidFill>
                <a:latin typeface="宋体" panose="02010600030101010101" pitchFamily="2" charset="-122"/>
              </a:rPr>
              <a:t>	</a:t>
            </a:r>
            <a:r>
              <a:rPr lang="en-US" altLang="zh-CN" sz="2800">
                <a:latin typeface="宋体" panose="02010600030101010101" pitchFamily="2" charset="-122"/>
              </a:rPr>
              <a:t>;</a:t>
            </a:r>
            <a:r>
              <a:rPr lang="zh-CN" altLang="en-US" sz="2800">
                <a:latin typeface="宋体" panose="02010600030101010101" pitchFamily="2" charset="-122"/>
              </a:rPr>
              <a:t>换码：</a:t>
            </a:r>
            <a:r>
              <a:rPr lang="en-US" altLang="zh-CN" sz="2800">
                <a:latin typeface="宋体" panose="02010600030101010101" pitchFamily="2" charset="-122"/>
              </a:rPr>
              <a:t>AL←DS:[BX</a:t>
            </a:r>
            <a:r>
              <a:rPr lang="zh-CN" altLang="en-US" sz="2800">
                <a:latin typeface="宋体" panose="02010600030101010101" pitchFamily="2" charset="-122"/>
              </a:rPr>
              <a:t>＋</a:t>
            </a:r>
            <a:r>
              <a:rPr lang="en-US" altLang="zh-CN" sz="2800">
                <a:latin typeface="宋体" panose="02010600030101010101" pitchFamily="2" charset="-122"/>
              </a:rPr>
              <a:t>AL]</a:t>
            </a:r>
          </a:p>
          <a:p>
            <a:pPr eaLnBrk="1" hangingPunct="1">
              <a:buFont typeface="Wingdings" panose="05000000000000000000" pitchFamily="2" charset="2"/>
              <a:buNone/>
              <a:tabLst>
                <a:tab pos="2511425" algn="l"/>
              </a:tabLst>
            </a:pPr>
            <a:r>
              <a:rPr lang="en-US" altLang="zh-CN" sz="2800">
                <a:solidFill>
                  <a:schemeClr val="accent2"/>
                </a:solidFill>
                <a:latin typeface="宋体" panose="02010600030101010101" pitchFamily="2" charset="-122"/>
              </a:rPr>
              <a:t>	mov dl,al</a:t>
            </a:r>
            <a:r>
              <a:rPr lang="en-US" altLang="zh-CN" sz="2800">
                <a:latin typeface="宋体" panose="02010600030101010101" pitchFamily="2" charset="-122"/>
              </a:rPr>
              <a:t>	;</a:t>
            </a:r>
            <a:r>
              <a:rPr lang="zh-CN" altLang="en-US" sz="2800">
                <a:latin typeface="宋体" panose="02010600030101010101" pitchFamily="2" charset="-122"/>
              </a:rPr>
              <a:t>入口参数：</a:t>
            </a:r>
            <a:r>
              <a:rPr lang="en-US" altLang="zh-CN" sz="2800">
                <a:latin typeface="宋体" panose="02010600030101010101" pitchFamily="2" charset="-122"/>
              </a:rPr>
              <a:t>DL←AL</a:t>
            </a:r>
          </a:p>
          <a:p>
            <a:pPr eaLnBrk="1" hangingPunct="1">
              <a:buFont typeface="Wingdings" panose="05000000000000000000" pitchFamily="2" charset="2"/>
              <a:buNone/>
              <a:tabLst>
                <a:tab pos="2511425" algn="l"/>
              </a:tabLst>
            </a:pPr>
            <a:r>
              <a:rPr lang="en-US" altLang="zh-CN" sz="2800">
                <a:solidFill>
                  <a:schemeClr val="accent2"/>
                </a:solidFill>
                <a:latin typeface="宋体" panose="02010600030101010101" pitchFamily="2" charset="-122"/>
              </a:rPr>
              <a:t>	mov ah,2</a:t>
            </a:r>
            <a:r>
              <a:rPr lang="en-US" altLang="zh-CN" sz="2800">
                <a:latin typeface="宋体" panose="02010600030101010101" pitchFamily="2" charset="-122"/>
              </a:rPr>
              <a:t>	;02</a:t>
            </a:r>
            <a:r>
              <a:rPr lang="zh-CN" altLang="en-US" sz="2800">
                <a:latin typeface="宋体" panose="02010600030101010101" pitchFamily="2" charset="-122"/>
              </a:rPr>
              <a:t>号</a:t>
            </a:r>
            <a:r>
              <a:rPr lang="en-US" altLang="zh-CN" sz="2800">
                <a:latin typeface="宋体" panose="02010600030101010101" pitchFamily="2" charset="-122"/>
              </a:rPr>
              <a:t>DOS</a:t>
            </a:r>
            <a:r>
              <a:rPr lang="zh-CN" altLang="en-US" sz="2800">
                <a:latin typeface="宋体" panose="02010600030101010101" pitchFamily="2" charset="-122"/>
              </a:rPr>
              <a:t>功能调用</a:t>
            </a:r>
          </a:p>
          <a:p>
            <a:pPr eaLnBrk="1" hangingPunct="1">
              <a:buFont typeface="Wingdings" panose="05000000000000000000" pitchFamily="2" charset="2"/>
              <a:buNone/>
              <a:tabLst>
                <a:tab pos="2511425" algn="l"/>
              </a:tabLst>
            </a:pPr>
            <a:r>
              <a:rPr lang="zh-CN" altLang="en-US" sz="2800">
                <a:solidFill>
                  <a:schemeClr val="accent2"/>
                </a:solidFill>
                <a:latin typeface="宋体" panose="02010600030101010101" pitchFamily="2" charset="-122"/>
              </a:rPr>
              <a:t>	</a:t>
            </a:r>
            <a:r>
              <a:rPr lang="en-US" altLang="zh-CN" sz="2800">
                <a:solidFill>
                  <a:schemeClr val="accent2"/>
                </a:solidFill>
                <a:latin typeface="宋体" panose="02010600030101010101" pitchFamily="2" charset="-122"/>
              </a:rPr>
              <a:t>int 21h</a:t>
            </a:r>
            <a:r>
              <a:rPr lang="en-US" altLang="zh-CN" sz="2800">
                <a:latin typeface="宋体" panose="02010600030101010101" pitchFamily="2" charset="-122"/>
              </a:rPr>
              <a:t>	;</a:t>
            </a:r>
            <a:r>
              <a:rPr lang="zh-CN" altLang="en-US" sz="2800">
                <a:latin typeface="宋体" panose="02010600030101010101" pitchFamily="2" charset="-122"/>
              </a:rPr>
              <a:t>显示数据高位</a:t>
            </a:r>
            <a:endParaRPr lang="zh-CN" altLang="en-US" sz="2800">
              <a:solidFill>
                <a:schemeClr val="tx2"/>
              </a:solidFill>
              <a:latin typeface="宋体" panose="02010600030101010101" pitchFamily="2" charset="-122"/>
            </a:endParaRPr>
          </a:p>
        </p:txBody>
      </p:sp>
      <p:grpSp>
        <p:nvGrpSpPr>
          <p:cNvPr id="233477" name="组合 233476">
            <a:extLst>
              <a:ext uri="{FF2B5EF4-FFF2-40B4-BE49-F238E27FC236}">
                <a16:creationId xmlns:a16="http://schemas.microsoft.com/office/drawing/2014/main" id="{30C479DB-5DF4-415F-9969-C4F97FA96565}"/>
              </a:ext>
            </a:extLst>
          </p:cNvPr>
          <p:cNvGrpSpPr>
            <a:grpSpLocks/>
          </p:cNvGrpSpPr>
          <p:nvPr/>
        </p:nvGrpSpPr>
        <p:grpSpPr bwMode="auto">
          <a:xfrm>
            <a:off x="177800" y="230188"/>
            <a:ext cx="203200" cy="6503987"/>
            <a:chOff x="112" y="145"/>
            <a:chExt cx="128" cy="4097"/>
          </a:xfrm>
        </p:grpSpPr>
        <p:sp>
          <p:nvSpPr>
            <p:cNvPr id="9230" name="矩形 233477">
              <a:extLst>
                <a:ext uri="{FF2B5EF4-FFF2-40B4-BE49-F238E27FC236}">
                  <a16:creationId xmlns:a16="http://schemas.microsoft.com/office/drawing/2014/main" id="{27A1C290-EB62-483D-B455-5911FF35007A}"/>
                </a:ext>
              </a:extLst>
            </p:cNvPr>
            <p:cNvSpPr>
              <a:spLocks noChangeArrowheads="1"/>
            </p:cNvSpPr>
            <p:nvPr/>
          </p:nvSpPr>
          <p:spPr bwMode="auto">
            <a:xfrm flipH="1">
              <a:off x="192" y="162"/>
              <a:ext cx="48" cy="4080"/>
            </a:xfrm>
            <a:prstGeom prst="rect">
              <a:avLst/>
            </a:prstGeom>
            <a:gradFill rotWithShape="0">
              <a:gsLst>
                <a:gs pos="0">
                  <a:schemeClr val="bg1"/>
                </a:gs>
                <a:gs pos="100000">
                  <a:schemeClr val="fo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31" name="矩形 233478">
              <a:extLst>
                <a:ext uri="{FF2B5EF4-FFF2-40B4-BE49-F238E27FC236}">
                  <a16:creationId xmlns:a16="http://schemas.microsoft.com/office/drawing/2014/main" id="{8CC40BD3-5236-4645-9FE7-913C2F183672}"/>
                </a:ext>
              </a:extLst>
            </p:cNvPr>
            <p:cNvSpPr>
              <a:spLocks noChangeArrowheads="1"/>
            </p:cNvSpPr>
            <p:nvPr/>
          </p:nvSpPr>
          <p:spPr bwMode="auto">
            <a:xfrm>
              <a:off x="112" y="145"/>
              <a:ext cx="48" cy="3941"/>
            </a:xfrm>
            <a:prstGeom prst="rect">
              <a:avLst/>
            </a:prstGeom>
            <a:gradFill rotWithShape="0">
              <a:gsLst>
                <a:gs pos="0">
                  <a:schemeClr val="bg1"/>
                </a:gs>
                <a:gs pos="100000">
                  <a:schemeClr va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latin typeface="Times New Roman" panose="02020603050405020304" pitchFamily="18" charset="0"/>
              </a:endParaRPr>
            </a:p>
          </p:txBody>
        </p:sp>
      </p:grpSp>
      <p:grpSp>
        <p:nvGrpSpPr>
          <p:cNvPr id="233480" name="组合 233479">
            <a:extLst>
              <a:ext uri="{FF2B5EF4-FFF2-40B4-BE49-F238E27FC236}">
                <a16:creationId xmlns:a16="http://schemas.microsoft.com/office/drawing/2014/main" id="{DC8B3CA6-4868-4F81-872B-FB9754836AEA}"/>
              </a:ext>
            </a:extLst>
          </p:cNvPr>
          <p:cNvGrpSpPr>
            <a:grpSpLocks/>
          </p:cNvGrpSpPr>
          <p:nvPr/>
        </p:nvGrpSpPr>
        <p:grpSpPr bwMode="auto">
          <a:xfrm>
            <a:off x="8793163" y="220663"/>
            <a:ext cx="198437" cy="6408737"/>
            <a:chOff x="5539" y="139"/>
            <a:chExt cx="125" cy="4037"/>
          </a:xfrm>
        </p:grpSpPr>
        <p:sp>
          <p:nvSpPr>
            <p:cNvPr id="9228" name="矩形 233480">
              <a:extLst>
                <a:ext uri="{FF2B5EF4-FFF2-40B4-BE49-F238E27FC236}">
                  <a16:creationId xmlns:a16="http://schemas.microsoft.com/office/drawing/2014/main" id="{E6FF7D0C-D2FD-4C2E-B665-07E090D670D0}"/>
                </a:ext>
              </a:extLst>
            </p:cNvPr>
            <p:cNvSpPr>
              <a:spLocks noChangeArrowheads="1"/>
            </p:cNvSpPr>
            <p:nvPr/>
          </p:nvSpPr>
          <p:spPr bwMode="auto">
            <a:xfrm rot="10800000" flipH="1" flipV="1">
              <a:off x="5621" y="139"/>
              <a:ext cx="43" cy="3989"/>
            </a:xfrm>
            <a:prstGeom prst="rect">
              <a:avLst/>
            </a:pr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29" name="矩形 233481">
              <a:extLst>
                <a:ext uri="{FF2B5EF4-FFF2-40B4-BE49-F238E27FC236}">
                  <a16:creationId xmlns:a16="http://schemas.microsoft.com/office/drawing/2014/main" id="{52B4A6EB-B307-41CD-8137-67FEE2E53419}"/>
                </a:ext>
              </a:extLst>
            </p:cNvPr>
            <p:cNvSpPr>
              <a:spLocks noChangeArrowheads="1"/>
            </p:cNvSpPr>
            <p:nvPr/>
          </p:nvSpPr>
          <p:spPr bwMode="auto">
            <a:xfrm rot="10800000" flipV="1">
              <a:off x="5539" y="240"/>
              <a:ext cx="49" cy="3936"/>
            </a:xfrm>
            <a:prstGeom prst="rect">
              <a:avLst/>
            </a:pr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33483" name="组合 233482">
            <a:extLst>
              <a:ext uri="{FF2B5EF4-FFF2-40B4-BE49-F238E27FC236}">
                <a16:creationId xmlns:a16="http://schemas.microsoft.com/office/drawing/2014/main" id="{2B2B03BC-FB1B-422D-BCB7-93F66B92798D}"/>
              </a:ext>
            </a:extLst>
          </p:cNvPr>
          <p:cNvGrpSpPr>
            <a:grpSpLocks/>
          </p:cNvGrpSpPr>
          <p:nvPr/>
        </p:nvGrpSpPr>
        <p:grpSpPr bwMode="auto">
          <a:xfrm>
            <a:off x="412750" y="6477000"/>
            <a:ext cx="8686800" cy="228600"/>
            <a:chOff x="260" y="4080"/>
            <a:chExt cx="5472" cy="144"/>
          </a:xfrm>
        </p:grpSpPr>
        <p:sp>
          <p:nvSpPr>
            <p:cNvPr id="9226" name="矩形 233483">
              <a:extLst>
                <a:ext uri="{FF2B5EF4-FFF2-40B4-BE49-F238E27FC236}">
                  <a16:creationId xmlns:a16="http://schemas.microsoft.com/office/drawing/2014/main" id="{758493F5-7B50-4273-BD72-AE15171C1144}"/>
                </a:ext>
              </a:extLst>
            </p:cNvPr>
            <p:cNvSpPr>
              <a:spLocks noChangeArrowheads="1"/>
            </p:cNvSpPr>
            <p:nvPr/>
          </p:nvSpPr>
          <p:spPr bwMode="auto">
            <a:xfrm rot="5400000" flipV="1">
              <a:off x="2972" y="1368"/>
              <a:ext cx="48" cy="5472"/>
            </a:xfrm>
            <a:prstGeom prst="rect">
              <a:avLst/>
            </a:prstGeom>
            <a:gradFill rotWithShape="0">
              <a:gsLst>
                <a:gs pos="0">
                  <a:schemeClr val="bg1"/>
                </a:gs>
                <a:gs pos="100000">
                  <a:schemeClr val="accent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27" name="矩形 233484">
              <a:extLst>
                <a:ext uri="{FF2B5EF4-FFF2-40B4-BE49-F238E27FC236}">
                  <a16:creationId xmlns:a16="http://schemas.microsoft.com/office/drawing/2014/main" id="{7B286AF3-712D-4C43-9FCA-0A8BD9E41620}"/>
                </a:ext>
              </a:extLst>
            </p:cNvPr>
            <p:cNvSpPr>
              <a:spLocks noChangeArrowheads="1"/>
            </p:cNvSpPr>
            <p:nvPr/>
          </p:nvSpPr>
          <p:spPr bwMode="auto">
            <a:xfrm rot="5400000" flipV="1">
              <a:off x="2913" y="1521"/>
              <a:ext cx="48" cy="5355"/>
            </a:xfrm>
            <a:prstGeom prst="rect">
              <a:avLst/>
            </a:prstGeom>
            <a:gradFill rotWithShape="0">
              <a:gsLst>
                <a:gs pos="0">
                  <a:schemeClr val="bg1"/>
                </a:gs>
                <a:gs pos="100000">
                  <a:schemeClr val="hlink"/>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33486" name="组合 233485">
            <a:extLst>
              <a:ext uri="{FF2B5EF4-FFF2-40B4-BE49-F238E27FC236}">
                <a16:creationId xmlns:a16="http://schemas.microsoft.com/office/drawing/2014/main" id="{332A5615-CD8A-45D8-A147-D6F056359739}"/>
              </a:ext>
            </a:extLst>
          </p:cNvPr>
          <p:cNvGrpSpPr>
            <a:grpSpLocks/>
          </p:cNvGrpSpPr>
          <p:nvPr/>
        </p:nvGrpSpPr>
        <p:grpSpPr bwMode="auto">
          <a:xfrm>
            <a:off x="76200" y="176213"/>
            <a:ext cx="8745538" cy="161925"/>
            <a:chOff x="48" y="111"/>
            <a:chExt cx="5509" cy="102"/>
          </a:xfrm>
        </p:grpSpPr>
        <p:sp>
          <p:nvSpPr>
            <p:cNvPr id="9224" name="矩形 233486">
              <a:extLst>
                <a:ext uri="{FF2B5EF4-FFF2-40B4-BE49-F238E27FC236}">
                  <a16:creationId xmlns:a16="http://schemas.microsoft.com/office/drawing/2014/main" id="{507022D0-2E37-41AC-ACD6-DDD9B4229E54}"/>
                </a:ext>
              </a:extLst>
            </p:cNvPr>
            <p:cNvSpPr>
              <a:spLocks noChangeArrowheads="1"/>
            </p:cNvSpPr>
            <p:nvPr/>
          </p:nvSpPr>
          <p:spPr bwMode="auto">
            <a:xfrm rot="5400000" flipV="1">
              <a:off x="2852" y="-2492"/>
              <a:ext cx="37" cy="5371"/>
            </a:xfrm>
            <a:prstGeom prst="rect">
              <a:avLst/>
            </a:prstGeom>
            <a:gradFill rotWithShape="0">
              <a:gsLst>
                <a:gs pos="0">
                  <a:schemeClr va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25" name="矩形 233487">
              <a:extLst>
                <a:ext uri="{FF2B5EF4-FFF2-40B4-BE49-F238E27FC236}">
                  <a16:creationId xmlns:a16="http://schemas.microsoft.com/office/drawing/2014/main" id="{D5BB11E7-D47A-4CC9-8284-7B5E8CE86FBB}"/>
                </a:ext>
              </a:extLst>
            </p:cNvPr>
            <p:cNvSpPr>
              <a:spLocks noChangeArrowheads="1"/>
            </p:cNvSpPr>
            <p:nvPr/>
          </p:nvSpPr>
          <p:spPr bwMode="auto">
            <a:xfrm rot="5400000" flipV="1">
              <a:off x="2783" y="-2625"/>
              <a:ext cx="38" cy="5509"/>
            </a:xfrm>
            <a:prstGeom prst="rect">
              <a:avLst/>
            </a:prstGeom>
            <a:gradFill rotWithShape="0">
              <a:gsLst>
                <a:gs pos="0">
                  <a:schemeClr val="accent1"/>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afterEffect">
                                  <p:stCondLst>
                                    <p:cond delay="0"/>
                                  </p:stCondLst>
                                  <p:childTnLst>
                                    <p:set>
                                      <p:cBhvr>
                                        <p:cTn id="6" dur="1" fill="hold">
                                          <p:stCondLst>
                                            <p:cond delay="0"/>
                                          </p:stCondLst>
                                        </p:cTn>
                                        <p:tgtEl>
                                          <p:spTgt spid="233477"/>
                                        </p:tgtEl>
                                        <p:attrNameLst>
                                          <p:attrName>style.visibility</p:attrName>
                                        </p:attrNameLst>
                                      </p:cBhvr>
                                      <p:to>
                                        <p:strVal val="visible"/>
                                      </p:to>
                                    </p:set>
                                    <p:anim calcmode="lin" valueType="num">
                                      <p:cBhvr additive="base">
                                        <p:cTn id="7" dur="500" fill="hold"/>
                                        <p:tgtEl>
                                          <p:spTgt spid="233477"/>
                                        </p:tgtEl>
                                        <p:attrNameLst>
                                          <p:attrName>ppt_x</p:attrName>
                                        </p:attrNameLst>
                                      </p:cBhvr>
                                      <p:tavLst>
                                        <p:tav tm="0">
                                          <p:val>
                                            <p:strVal val="#ppt_x"/>
                                          </p:val>
                                        </p:tav>
                                        <p:tav tm="100000">
                                          <p:val>
                                            <p:strVal val="#ppt_x"/>
                                          </p:val>
                                        </p:tav>
                                      </p:tavLst>
                                    </p:anim>
                                    <p:anim calcmode="lin" valueType="num">
                                      <p:cBhvr additive="base">
                                        <p:cTn id="8" dur="500" fill="hold"/>
                                        <p:tgtEl>
                                          <p:spTgt spid="233477"/>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233483"/>
                                        </p:tgtEl>
                                        <p:attrNameLst>
                                          <p:attrName>style.visibility</p:attrName>
                                        </p:attrNameLst>
                                      </p:cBhvr>
                                      <p:to>
                                        <p:strVal val="visible"/>
                                      </p:to>
                                    </p:set>
                                    <p:anim calcmode="lin" valueType="num">
                                      <p:cBhvr additive="base">
                                        <p:cTn id="12" dur="500" fill="hold"/>
                                        <p:tgtEl>
                                          <p:spTgt spid="233483"/>
                                        </p:tgtEl>
                                        <p:attrNameLst>
                                          <p:attrName>ppt_x</p:attrName>
                                        </p:attrNameLst>
                                      </p:cBhvr>
                                      <p:tavLst>
                                        <p:tav tm="0">
                                          <p:val>
                                            <p:strVal val="0-#ppt_w/2"/>
                                          </p:val>
                                        </p:tav>
                                        <p:tav tm="100000">
                                          <p:val>
                                            <p:strVal val="#ppt_x"/>
                                          </p:val>
                                        </p:tav>
                                      </p:tavLst>
                                    </p:anim>
                                    <p:anim calcmode="lin" valueType="num">
                                      <p:cBhvr additive="base">
                                        <p:cTn id="13" dur="500" fill="hold"/>
                                        <p:tgtEl>
                                          <p:spTgt spid="233483"/>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4" fill="hold" nodeType="afterEffect">
                                  <p:stCondLst>
                                    <p:cond delay="0"/>
                                  </p:stCondLst>
                                  <p:childTnLst>
                                    <p:set>
                                      <p:cBhvr>
                                        <p:cTn id="16" dur="1" fill="hold">
                                          <p:stCondLst>
                                            <p:cond delay="0"/>
                                          </p:stCondLst>
                                        </p:cTn>
                                        <p:tgtEl>
                                          <p:spTgt spid="233480"/>
                                        </p:tgtEl>
                                        <p:attrNameLst>
                                          <p:attrName>style.visibility</p:attrName>
                                        </p:attrNameLst>
                                      </p:cBhvr>
                                      <p:to>
                                        <p:strVal val="visible"/>
                                      </p:to>
                                    </p:set>
                                    <p:anim calcmode="lin" valueType="num">
                                      <p:cBhvr additive="base">
                                        <p:cTn id="17" dur="500" fill="hold"/>
                                        <p:tgtEl>
                                          <p:spTgt spid="233480"/>
                                        </p:tgtEl>
                                        <p:attrNameLst>
                                          <p:attrName>ppt_x</p:attrName>
                                        </p:attrNameLst>
                                      </p:cBhvr>
                                      <p:tavLst>
                                        <p:tav tm="0">
                                          <p:val>
                                            <p:strVal val="#ppt_x"/>
                                          </p:val>
                                        </p:tav>
                                        <p:tav tm="100000">
                                          <p:val>
                                            <p:strVal val="#ppt_x"/>
                                          </p:val>
                                        </p:tav>
                                      </p:tavLst>
                                    </p:anim>
                                    <p:anim calcmode="lin" valueType="num">
                                      <p:cBhvr additive="base">
                                        <p:cTn id="18" dur="500" fill="hold"/>
                                        <p:tgtEl>
                                          <p:spTgt spid="233480"/>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2" fill="hold" nodeType="afterEffect">
                                  <p:stCondLst>
                                    <p:cond delay="0"/>
                                  </p:stCondLst>
                                  <p:childTnLst>
                                    <p:set>
                                      <p:cBhvr>
                                        <p:cTn id="21" dur="1" fill="hold">
                                          <p:stCondLst>
                                            <p:cond delay="0"/>
                                          </p:stCondLst>
                                        </p:cTn>
                                        <p:tgtEl>
                                          <p:spTgt spid="233486"/>
                                        </p:tgtEl>
                                        <p:attrNameLst>
                                          <p:attrName>style.visibility</p:attrName>
                                        </p:attrNameLst>
                                      </p:cBhvr>
                                      <p:to>
                                        <p:strVal val="visible"/>
                                      </p:to>
                                    </p:set>
                                    <p:anim calcmode="lin" valueType="num">
                                      <p:cBhvr additive="base">
                                        <p:cTn id="22" dur="500" fill="hold"/>
                                        <p:tgtEl>
                                          <p:spTgt spid="233486"/>
                                        </p:tgtEl>
                                        <p:attrNameLst>
                                          <p:attrName>ppt_x</p:attrName>
                                        </p:attrNameLst>
                                      </p:cBhvr>
                                      <p:tavLst>
                                        <p:tav tm="0">
                                          <p:val>
                                            <p:strVal val="1+#ppt_w/2"/>
                                          </p:val>
                                        </p:tav>
                                        <p:tav tm="100000">
                                          <p:val>
                                            <p:strVal val="#ppt_x"/>
                                          </p:val>
                                        </p:tav>
                                      </p:tavLst>
                                    </p:anim>
                                    <p:anim calcmode="lin" valueType="num">
                                      <p:cBhvr additive="base">
                                        <p:cTn id="23" dur="500" fill="hold"/>
                                        <p:tgtEl>
                                          <p:spTgt spid="23348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420865">
            <a:extLst>
              <a:ext uri="{FF2B5EF4-FFF2-40B4-BE49-F238E27FC236}">
                <a16:creationId xmlns:a16="http://schemas.microsoft.com/office/drawing/2014/main" id="{5A331F9B-0D23-4928-A3BC-7DDA739DC14A}"/>
              </a:ext>
            </a:extLst>
          </p:cNvPr>
          <p:cNvSpPr>
            <a:spLocks noGrp="1" noChangeArrowheads="1"/>
          </p:cNvSpPr>
          <p:nvPr>
            <p:ph type="title"/>
          </p:nvPr>
        </p:nvSpPr>
        <p:spPr/>
        <p:txBody>
          <a:bodyPr/>
          <a:lstStyle/>
          <a:p>
            <a:pPr eaLnBrk="1" hangingPunct="1"/>
            <a:r>
              <a:rPr lang="zh-CN" altLang="en-US"/>
              <a:t>重复串存储</a:t>
            </a:r>
            <a:r>
              <a:rPr lang="zh-CN" altLang="en-US" sz="2400" b="1">
                <a:solidFill>
                  <a:schemeClr val="tx1"/>
                </a:solidFill>
              </a:rPr>
              <a:t>（例</a:t>
            </a:r>
            <a:r>
              <a:rPr lang="en-US" altLang="zh-CN" sz="2400" b="1">
                <a:solidFill>
                  <a:schemeClr val="tx1"/>
                </a:solidFill>
              </a:rPr>
              <a:t>4.11</a:t>
            </a:r>
            <a:r>
              <a:rPr lang="zh-CN" altLang="en-US" sz="2400" b="1">
                <a:solidFill>
                  <a:schemeClr val="tx1"/>
                </a:solidFill>
              </a:rPr>
              <a:t>）</a:t>
            </a:r>
          </a:p>
        </p:txBody>
      </p:sp>
      <p:sp>
        <p:nvSpPr>
          <p:cNvPr id="55299" name="文本占位符 420866">
            <a:extLst>
              <a:ext uri="{FF2B5EF4-FFF2-40B4-BE49-F238E27FC236}">
                <a16:creationId xmlns:a16="http://schemas.microsoft.com/office/drawing/2014/main" id="{46F29997-9097-41F8-9691-5A6A4A275703}"/>
              </a:ext>
            </a:extLst>
          </p:cNvPr>
          <p:cNvSpPr>
            <a:spLocks noGrp="1" noChangeArrowheads="1"/>
          </p:cNvSpPr>
          <p:nvPr>
            <p:ph type="body" idx="1"/>
          </p:nvPr>
        </p:nvSpPr>
        <p:spPr>
          <a:xfrm>
            <a:off x="250825" y="1052513"/>
            <a:ext cx="5068888" cy="557212"/>
          </a:xfrm>
          <a:ln w="28575">
            <a:solidFill>
              <a:schemeClr val="accent2"/>
            </a:solidFill>
            <a:miter lim="800000"/>
            <a:headEnd/>
            <a:tailEnd/>
          </a:ln>
        </p:spPr>
        <p:txBody>
          <a:bodyPr/>
          <a:lstStyle/>
          <a:p>
            <a:pPr marL="0" indent="0" eaLnBrk="1" hangingPunct="1">
              <a:lnSpc>
                <a:spcPct val="90000"/>
              </a:lnSpc>
              <a:buFont typeface="Wingdings" panose="05000000000000000000" pitchFamily="2" charset="2"/>
              <a:buNone/>
              <a:tabLst>
                <a:tab pos="1436688" algn="l"/>
              </a:tabLst>
            </a:pPr>
            <a:r>
              <a:rPr lang="en-US" altLang="zh-CN" sz="2800">
                <a:solidFill>
                  <a:schemeClr val="tx2"/>
                </a:solidFill>
                <a:latin typeface="宋体" panose="02010600030101010101" pitchFamily="2" charset="-122"/>
              </a:rPr>
              <a:t>	rep stosw</a:t>
            </a:r>
          </a:p>
        </p:txBody>
      </p:sp>
      <p:sp>
        <p:nvSpPr>
          <p:cNvPr id="55300" name="矩形 420867">
            <a:extLst>
              <a:ext uri="{FF2B5EF4-FFF2-40B4-BE49-F238E27FC236}">
                <a16:creationId xmlns:a16="http://schemas.microsoft.com/office/drawing/2014/main" id="{BFB9CB0A-9DD5-47B8-B964-F206E0327130}"/>
              </a:ext>
            </a:extLst>
          </p:cNvPr>
          <p:cNvSpPr>
            <a:spLocks noChangeArrowheads="1"/>
          </p:cNvSpPr>
          <p:nvPr/>
        </p:nvSpPr>
        <p:spPr bwMode="auto">
          <a:xfrm>
            <a:off x="250825" y="1916113"/>
            <a:ext cx="8001000" cy="1600200"/>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tabLst>
                <a:tab pos="1436688" algn="l"/>
                <a:tab pos="3530600" algn="l"/>
              </a:tabLst>
              <a:defRPr sz="2400">
                <a:solidFill>
                  <a:schemeClr val="tx1"/>
                </a:solidFill>
                <a:latin typeface="Arial" panose="020B0604020202020204" pitchFamily="34" charset="0"/>
                <a:ea typeface="宋体" panose="02010600030101010101" pitchFamily="2" charset="-122"/>
              </a:defRPr>
            </a:lvl1pPr>
            <a:lvl2pPr marL="742950" indent="-285750">
              <a:tabLst>
                <a:tab pos="1436688" algn="l"/>
                <a:tab pos="3530600" algn="l"/>
              </a:tabLst>
              <a:defRPr sz="2400">
                <a:solidFill>
                  <a:schemeClr val="tx1"/>
                </a:solidFill>
                <a:latin typeface="Arial" panose="020B0604020202020204" pitchFamily="34" charset="0"/>
                <a:ea typeface="宋体" panose="02010600030101010101" pitchFamily="2" charset="-122"/>
              </a:defRPr>
            </a:lvl2pPr>
            <a:lvl3pPr marL="1143000" indent="-228600">
              <a:tabLst>
                <a:tab pos="1436688" algn="l"/>
                <a:tab pos="3530600" algn="l"/>
              </a:tabLst>
              <a:defRPr sz="2400">
                <a:solidFill>
                  <a:schemeClr val="tx1"/>
                </a:solidFill>
                <a:latin typeface="Arial" panose="020B0604020202020204" pitchFamily="34" charset="0"/>
                <a:ea typeface="宋体" panose="02010600030101010101" pitchFamily="2" charset="-122"/>
              </a:defRPr>
            </a:lvl3pPr>
            <a:lvl4pPr marL="1600200" indent="-228600">
              <a:tabLst>
                <a:tab pos="1436688" algn="l"/>
                <a:tab pos="3530600" algn="l"/>
              </a:tabLst>
              <a:defRPr sz="2400">
                <a:solidFill>
                  <a:schemeClr val="tx1"/>
                </a:solidFill>
                <a:latin typeface="Arial" panose="020B0604020202020204" pitchFamily="34" charset="0"/>
                <a:ea typeface="宋体" panose="02010600030101010101" pitchFamily="2" charset="-122"/>
              </a:defRPr>
            </a:lvl4pPr>
            <a:lvl5pPr marL="2057400" indent="-228600">
              <a:tabLst>
                <a:tab pos="1436688" algn="l"/>
                <a:tab pos="3530600" algn="l"/>
              </a:tabLst>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1436688" algn="l"/>
                <a:tab pos="3530600" algn="l"/>
              </a:tabLs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1436688" algn="l"/>
                <a:tab pos="3530600" algn="l"/>
              </a:tabLs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1436688" algn="l"/>
                <a:tab pos="3530600" algn="l"/>
              </a:tabLs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1436688" algn="l"/>
                <a:tab pos="3530600" algn="l"/>
              </a:tabLst>
              <a:defRPr sz="2400">
                <a:solidFill>
                  <a:schemeClr val="tx1"/>
                </a:solidFill>
                <a:latin typeface="Arial" panose="020B0604020202020204" pitchFamily="34" charset="0"/>
                <a:ea typeface="宋体" panose="02010600030101010101" pitchFamily="2" charset="-122"/>
              </a:defRPr>
            </a:lvl9pPr>
          </a:lstStyle>
          <a:p>
            <a:pPr algn="just" eaLnBrk="1" hangingPunct="1">
              <a:lnSpc>
                <a:spcPct val="90000"/>
              </a:lnSpc>
              <a:spcBef>
                <a:spcPct val="20000"/>
              </a:spcBef>
              <a:buClr>
                <a:schemeClr val="accent2"/>
              </a:buClr>
              <a:buSzPct val="90000"/>
            </a:pPr>
            <a:r>
              <a:rPr lang="en-US" altLang="zh-CN" sz="2800" b="1">
                <a:solidFill>
                  <a:schemeClr val="tx2"/>
                </a:solidFill>
                <a:latin typeface="宋体" panose="02010600030101010101" pitchFamily="2" charset="-122"/>
              </a:rPr>
              <a:t>again:	stosw</a:t>
            </a:r>
            <a:r>
              <a:rPr lang="en-US" altLang="zh-CN" sz="2800" b="1">
                <a:latin typeface="宋体" panose="02010600030101010101" pitchFamily="2" charset="-122"/>
              </a:rPr>
              <a:t>	</a:t>
            </a:r>
            <a:r>
              <a:rPr lang="zh-CN" altLang="en-US" sz="2800" b="1">
                <a:latin typeface="宋体" panose="02010600030101010101" pitchFamily="2" charset="-122"/>
              </a:rPr>
              <a:t>；传送一个字</a:t>
            </a:r>
          </a:p>
          <a:p>
            <a:pPr algn="just" eaLnBrk="1" hangingPunct="1">
              <a:lnSpc>
                <a:spcPct val="90000"/>
              </a:lnSpc>
              <a:spcBef>
                <a:spcPct val="20000"/>
              </a:spcBef>
              <a:buClr>
                <a:schemeClr val="accent2"/>
              </a:buClr>
              <a:buSzPct val="90000"/>
            </a:pPr>
            <a:r>
              <a:rPr lang="zh-CN" altLang="en-US" sz="2800" b="1">
                <a:solidFill>
                  <a:schemeClr val="bg2"/>
                </a:solidFill>
                <a:latin typeface="宋体" panose="02010600030101010101" pitchFamily="2" charset="-122"/>
              </a:rPr>
              <a:t>	</a:t>
            </a:r>
            <a:r>
              <a:rPr lang="en-US" altLang="zh-CN" sz="2800" b="1">
                <a:solidFill>
                  <a:schemeClr val="tx2"/>
                </a:solidFill>
                <a:latin typeface="宋体" panose="02010600030101010101" pitchFamily="2" charset="-122"/>
              </a:rPr>
              <a:t>dec cx</a:t>
            </a:r>
            <a:r>
              <a:rPr lang="en-US" altLang="zh-CN" sz="2800" b="1">
                <a:latin typeface="宋体" panose="02010600030101010101" pitchFamily="2" charset="-122"/>
              </a:rPr>
              <a:t>	</a:t>
            </a:r>
            <a:r>
              <a:rPr lang="zh-CN" altLang="en-US" sz="2800" b="1">
                <a:latin typeface="宋体" panose="02010600030101010101" pitchFamily="2" charset="-122"/>
              </a:rPr>
              <a:t>；传送次数减</a:t>
            </a:r>
            <a:r>
              <a:rPr lang="en-US" altLang="zh-CN" sz="2800" b="1">
                <a:latin typeface="宋体" panose="02010600030101010101" pitchFamily="2" charset="-122"/>
              </a:rPr>
              <a:t>1</a:t>
            </a:r>
          </a:p>
          <a:p>
            <a:pPr algn="just" eaLnBrk="1" hangingPunct="1">
              <a:lnSpc>
                <a:spcPct val="90000"/>
              </a:lnSpc>
              <a:spcBef>
                <a:spcPct val="20000"/>
              </a:spcBef>
              <a:buClr>
                <a:schemeClr val="accent2"/>
              </a:buClr>
              <a:buSzPct val="90000"/>
            </a:pPr>
            <a:r>
              <a:rPr lang="en-US" altLang="zh-CN" sz="2800" b="1">
                <a:solidFill>
                  <a:schemeClr val="bg2"/>
                </a:solidFill>
                <a:latin typeface="宋体" panose="02010600030101010101" pitchFamily="2" charset="-122"/>
              </a:rPr>
              <a:t>	</a:t>
            </a:r>
            <a:r>
              <a:rPr lang="en-US" altLang="zh-CN" sz="2800" b="1">
                <a:solidFill>
                  <a:schemeClr val="tx2"/>
                </a:solidFill>
                <a:latin typeface="宋体" panose="02010600030101010101" pitchFamily="2" charset="-122"/>
              </a:rPr>
              <a:t>jnz again</a:t>
            </a:r>
            <a:r>
              <a:rPr lang="en-US" altLang="zh-CN" sz="2800" b="1">
                <a:solidFill>
                  <a:schemeClr val="bg2"/>
                </a:solidFill>
                <a:latin typeface="宋体" panose="02010600030101010101" pitchFamily="2" charset="-122"/>
              </a:rPr>
              <a:t>	</a:t>
            </a:r>
            <a:r>
              <a:rPr lang="zh-CN" altLang="en-US" sz="2800" b="1">
                <a:latin typeface="宋体" panose="02010600030101010101" pitchFamily="2" charset="-122"/>
              </a:rPr>
              <a:t>；判断传送次数</a:t>
            </a:r>
            <a:r>
              <a:rPr lang="en-US" altLang="zh-CN" sz="2800" b="1">
                <a:latin typeface="宋体" panose="02010600030101010101" pitchFamily="2" charset="-122"/>
              </a:rPr>
              <a:t>cx</a:t>
            </a:r>
            <a:r>
              <a:rPr lang="zh-CN" altLang="en-US" sz="2800" b="1">
                <a:latin typeface="宋体" panose="02010600030101010101" pitchFamily="2" charset="-122"/>
              </a:rPr>
              <a:t>是否为</a:t>
            </a:r>
            <a:r>
              <a:rPr lang="en-US" altLang="zh-CN" sz="2800" b="1">
                <a:latin typeface="宋体" panose="02010600030101010101" pitchFamily="2" charset="-122"/>
              </a:rPr>
              <a:t>0</a:t>
            </a:r>
          </a:p>
        </p:txBody>
      </p:sp>
      <p:grpSp>
        <p:nvGrpSpPr>
          <p:cNvPr id="55301" name="组合 420868">
            <a:extLst>
              <a:ext uri="{FF2B5EF4-FFF2-40B4-BE49-F238E27FC236}">
                <a16:creationId xmlns:a16="http://schemas.microsoft.com/office/drawing/2014/main" id="{079E9807-BD38-4346-ADBA-DAC59F9C0598}"/>
              </a:ext>
            </a:extLst>
          </p:cNvPr>
          <p:cNvGrpSpPr>
            <a:grpSpLocks/>
          </p:cNvGrpSpPr>
          <p:nvPr/>
        </p:nvGrpSpPr>
        <p:grpSpPr bwMode="auto">
          <a:xfrm>
            <a:off x="598488" y="1293813"/>
            <a:ext cx="2857500" cy="838200"/>
            <a:chOff x="576" y="2064"/>
            <a:chExt cx="1800" cy="624"/>
          </a:xfrm>
        </p:grpSpPr>
        <p:sp>
          <p:nvSpPr>
            <p:cNvPr id="55304" name="任意多边形 420869">
              <a:extLst>
                <a:ext uri="{FF2B5EF4-FFF2-40B4-BE49-F238E27FC236}">
                  <a16:creationId xmlns:a16="http://schemas.microsoft.com/office/drawing/2014/main" id="{2B6A87B6-C00E-4866-AB78-56E7664F3A02}"/>
                </a:ext>
              </a:extLst>
            </p:cNvPr>
            <p:cNvSpPr>
              <a:spLocks noChangeArrowheads="1"/>
            </p:cNvSpPr>
            <p:nvPr/>
          </p:nvSpPr>
          <p:spPr bwMode="auto">
            <a:xfrm rot="10800000">
              <a:off x="576" y="2064"/>
              <a:ext cx="576" cy="62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1 h 21600"/>
                <a:gd name="T16" fmla="*/ 0 w 21600"/>
                <a:gd name="T17" fmla="*/ 0 h 21600"/>
                <a:gd name="T18" fmla="*/ 0 w 21600"/>
                <a:gd name="T19" fmla="*/ 0 h 21600"/>
                <a:gd name="T20" fmla="*/ 0 w 21600"/>
                <a:gd name="T21" fmla="*/ 0 h 21600"/>
                <a:gd name="T22" fmla="*/ 0 w 21600"/>
                <a:gd name="T23" fmla="*/ 0 h 216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1600" h="21600">
                  <a:moveTo>
                    <a:pt x="16968" y="0"/>
                  </a:moveTo>
                  <a:lnTo>
                    <a:pt x="12337" y="5434"/>
                  </a:lnTo>
                  <a:lnTo>
                    <a:pt x="15375" y="5434"/>
                  </a:lnTo>
                  <a:lnTo>
                    <a:pt x="15375" y="15375"/>
                  </a:lnTo>
                  <a:lnTo>
                    <a:pt x="5434" y="15375"/>
                  </a:lnTo>
                  <a:lnTo>
                    <a:pt x="5434" y="12337"/>
                  </a:lnTo>
                  <a:lnTo>
                    <a:pt x="0" y="16968"/>
                  </a:lnTo>
                  <a:lnTo>
                    <a:pt x="5434" y="21600"/>
                  </a:lnTo>
                  <a:lnTo>
                    <a:pt x="5434" y="18562"/>
                  </a:lnTo>
                  <a:lnTo>
                    <a:pt x="18562" y="18562"/>
                  </a:lnTo>
                  <a:lnTo>
                    <a:pt x="18562" y="5434"/>
                  </a:lnTo>
                  <a:lnTo>
                    <a:pt x="21600" y="5434"/>
                  </a:lnTo>
                  <a:lnTo>
                    <a:pt x="16968" y="0"/>
                  </a:lnTo>
                  <a:close/>
                </a:path>
              </a:pathLst>
            </a:custGeom>
            <a:solidFill>
              <a:schemeClr val="accent1"/>
            </a:solidFill>
            <a:ln w="12700" cap="sq">
              <a:solidFill>
                <a:schemeClr val="tx1"/>
              </a:solidFill>
              <a:miter lim="800000"/>
              <a:headEnd type="none" w="sm" len="sm"/>
              <a:tailEnd type="none" w="sm" len="sm"/>
            </a:ln>
          </p:spPr>
          <p:txBody>
            <a:bodyPr/>
            <a:lstStyle/>
            <a:p>
              <a:endParaRPr lang="zh-CN" altLang="en-US"/>
            </a:p>
          </p:txBody>
        </p:sp>
        <p:sp>
          <p:nvSpPr>
            <p:cNvPr id="55305" name="直接连接符 420870">
              <a:extLst>
                <a:ext uri="{FF2B5EF4-FFF2-40B4-BE49-F238E27FC236}">
                  <a16:creationId xmlns:a16="http://schemas.microsoft.com/office/drawing/2014/main" id="{2C126F05-AC28-4880-9345-ACD6EC7DD2BD}"/>
                </a:ext>
              </a:extLst>
            </p:cNvPr>
            <p:cNvSpPr>
              <a:spLocks noChangeShapeType="1"/>
            </p:cNvSpPr>
            <p:nvPr/>
          </p:nvSpPr>
          <p:spPr bwMode="auto">
            <a:xfrm>
              <a:off x="1272" y="2256"/>
              <a:ext cx="1104" cy="0"/>
            </a:xfrm>
            <a:prstGeom prst="line">
              <a:avLst/>
            </a:prstGeom>
            <a:noFill/>
            <a:ln w="76200" cap="sq">
              <a:solidFill>
                <a:srgbClr val="2B8D0D"/>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sp>
        <p:nvSpPr>
          <p:cNvPr id="55302" name="矩形 420880">
            <a:extLst>
              <a:ext uri="{FF2B5EF4-FFF2-40B4-BE49-F238E27FC236}">
                <a16:creationId xmlns:a16="http://schemas.microsoft.com/office/drawing/2014/main" id="{A3CB3692-8B13-4005-9EAC-ACE2E5FE54E9}"/>
              </a:ext>
            </a:extLst>
          </p:cNvPr>
          <p:cNvSpPr>
            <a:spLocks noChangeArrowheads="1"/>
          </p:cNvSpPr>
          <p:nvPr/>
        </p:nvSpPr>
        <p:spPr bwMode="auto">
          <a:xfrm>
            <a:off x="250825" y="4005263"/>
            <a:ext cx="8001000" cy="1655762"/>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tabLst>
                <a:tab pos="1436688" algn="l"/>
                <a:tab pos="4310063" algn="l"/>
              </a:tabLst>
              <a:defRPr sz="2400">
                <a:solidFill>
                  <a:schemeClr val="tx1"/>
                </a:solidFill>
                <a:latin typeface="Arial" panose="020B0604020202020204" pitchFamily="34" charset="0"/>
                <a:ea typeface="宋体" panose="02010600030101010101" pitchFamily="2" charset="-122"/>
              </a:defRPr>
            </a:lvl1pPr>
            <a:lvl2pPr marL="742950" indent="-285750">
              <a:tabLst>
                <a:tab pos="1436688" algn="l"/>
                <a:tab pos="4310063" algn="l"/>
              </a:tabLst>
              <a:defRPr sz="2400">
                <a:solidFill>
                  <a:schemeClr val="tx1"/>
                </a:solidFill>
                <a:latin typeface="Arial" panose="020B0604020202020204" pitchFamily="34" charset="0"/>
                <a:ea typeface="宋体" panose="02010600030101010101" pitchFamily="2" charset="-122"/>
              </a:defRPr>
            </a:lvl2pPr>
            <a:lvl3pPr marL="1143000" indent="-228600">
              <a:tabLst>
                <a:tab pos="1436688" algn="l"/>
                <a:tab pos="4310063" algn="l"/>
              </a:tabLst>
              <a:defRPr sz="2400">
                <a:solidFill>
                  <a:schemeClr val="tx1"/>
                </a:solidFill>
                <a:latin typeface="Arial" panose="020B0604020202020204" pitchFamily="34" charset="0"/>
                <a:ea typeface="宋体" panose="02010600030101010101" pitchFamily="2" charset="-122"/>
              </a:defRPr>
            </a:lvl3pPr>
            <a:lvl4pPr marL="1600200" indent="-228600">
              <a:tabLst>
                <a:tab pos="1436688" algn="l"/>
                <a:tab pos="4310063" algn="l"/>
              </a:tabLst>
              <a:defRPr sz="2400">
                <a:solidFill>
                  <a:schemeClr val="tx1"/>
                </a:solidFill>
                <a:latin typeface="Arial" panose="020B0604020202020204" pitchFamily="34" charset="0"/>
                <a:ea typeface="宋体" panose="02010600030101010101" pitchFamily="2" charset="-122"/>
              </a:defRPr>
            </a:lvl4pPr>
            <a:lvl5pPr marL="2057400" indent="-228600">
              <a:tabLst>
                <a:tab pos="1436688" algn="l"/>
                <a:tab pos="4310063" algn="l"/>
              </a:tabLst>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1436688" algn="l"/>
                <a:tab pos="4310063" algn="l"/>
              </a:tabLs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1436688" algn="l"/>
                <a:tab pos="4310063" algn="l"/>
              </a:tabLs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1436688" algn="l"/>
                <a:tab pos="4310063" algn="l"/>
              </a:tabLs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1436688" algn="l"/>
                <a:tab pos="4310063" algn="l"/>
              </a:tabLst>
              <a:defRPr sz="2400">
                <a:solidFill>
                  <a:schemeClr val="tx1"/>
                </a:solidFill>
                <a:latin typeface="Arial" panose="020B0604020202020204" pitchFamily="34" charset="0"/>
                <a:ea typeface="宋体" panose="02010600030101010101" pitchFamily="2" charset="-122"/>
              </a:defRPr>
            </a:lvl9pPr>
          </a:lstStyle>
          <a:p>
            <a:pPr algn="just" eaLnBrk="1" hangingPunct="1">
              <a:lnSpc>
                <a:spcPct val="90000"/>
              </a:lnSpc>
              <a:spcBef>
                <a:spcPct val="20000"/>
              </a:spcBef>
              <a:buClr>
                <a:schemeClr val="accent2"/>
              </a:buClr>
              <a:buSzPct val="90000"/>
            </a:pPr>
            <a:r>
              <a:rPr lang="en-US" altLang="zh-CN" sz="2800" b="1">
                <a:solidFill>
                  <a:schemeClr val="tx2"/>
                </a:solidFill>
                <a:latin typeface="宋体" panose="02010600030101010101" pitchFamily="2" charset="-122"/>
              </a:rPr>
              <a:t>again:	mov es:[di],ax</a:t>
            </a:r>
            <a:r>
              <a:rPr lang="en-US" altLang="zh-CN" sz="2800" b="1">
                <a:latin typeface="宋体" panose="02010600030101010101" pitchFamily="2" charset="-122"/>
              </a:rPr>
              <a:t>	</a:t>
            </a:r>
            <a:r>
              <a:rPr lang="zh-CN" altLang="en-US" sz="2800" b="1">
                <a:latin typeface="宋体" panose="02010600030101010101" pitchFamily="2" charset="-122"/>
              </a:rPr>
              <a:t>；传送一个字</a:t>
            </a:r>
          </a:p>
          <a:p>
            <a:pPr algn="just" eaLnBrk="1" hangingPunct="1">
              <a:lnSpc>
                <a:spcPct val="90000"/>
              </a:lnSpc>
              <a:spcBef>
                <a:spcPct val="20000"/>
              </a:spcBef>
              <a:buClr>
                <a:schemeClr val="accent2"/>
              </a:buClr>
              <a:buSzPct val="90000"/>
            </a:pPr>
            <a:r>
              <a:rPr lang="zh-CN" altLang="en-US" sz="2800" b="1">
                <a:solidFill>
                  <a:schemeClr val="bg2"/>
                </a:solidFill>
                <a:latin typeface="宋体" panose="02010600030101010101" pitchFamily="2" charset="-122"/>
              </a:rPr>
              <a:t>	</a:t>
            </a:r>
            <a:r>
              <a:rPr lang="en-US" altLang="zh-CN" sz="2800" b="1">
                <a:solidFill>
                  <a:schemeClr val="tx2"/>
                </a:solidFill>
                <a:latin typeface="宋体" panose="02010600030101010101" pitchFamily="2" charset="-122"/>
              </a:rPr>
              <a:t>add di,2</a:t>
            </a:r>
            <a:r>
              <a:rPr lang="en-US" altLang="zh-CN" sz="2800" b="1">
                <a:latin typeface="宋体" panose="02010600030101010101" pitchFamily="2" charset="-122"/>
              </a:rPr>
              <a:t>	</a:t>
            </a:r>
            <a:r>
              <a:rPr lang="zh-CN" altLang="en-US" sz="2800" b="1">
                <a:latin typeface="宋体" panose="02010600030101010101" pitchFamily="2" charset="-122"/>
              </a:rPr>
              <a:t>；指向下一个字</a:t>
            </a:r>
          </a:p>
          <a:p>
            <a:pPr algn="just" eaLnBrk="1" hangingPunct="1">
              <a:lnSpc>
                <a:spcPct val="90000"/>
              </a:lnSpc>
              <a:spcBef>
                <a:spcPct val="20000"/>
              </a:spcBef>
              <a:buClr>
                <a:schemeClr val="accent2"/>
              </a:buClr>
              <a:buSzPct val="90000"/>
            </a:pPr>
            <a:r>
              <a:rPr lang="zh-CN" altLang="en-US" sz="2800" b="1">
                <a:solidFill>
                  <a:schemeClr val="bg2"/>
                </a:solidFill>
                <a:latin typeface="宋体" panose="02010600030101010101" pitchFamily="2" charset="-122"/>
              </a:rPr>
              <a:t>	</a:t>
            </a:r>
            <a:r>
              <a:rPr lang="en-US" altLang="zh-CN" sz="2800" b="1">
                <a:solidFill>
                  <a:schemeClr val="tx2"/>
                </a:solidFill>
                <a:latin typeface="宋体" panose="02010600030101010101" pitchFamily="2" charset="-122"/>
              </a:rPr>
              <a:t>loop again</a:t>
            </a:r>
            <a:r>
              <a:rPr lang="en-US" altLang="zh-CN" sz="2800" b="1">
                <a:solidFill>
                  <a:schemeClr val="bg2"/>
                </a:solidFill>
                <a:latin typeface="宋体" panose="02010600030101010101" pitchFamily="2" charset="-122"/>
              </a:rPr>
              <a:t>	</a:t>
            </a:r>
            <a:r>
              <a:rPr lang="zh-CN" altLang="en-US" sz="2800" b="1">
                <a:latin typeface="宋体" panose="02010600030101010101" pitchFamily="2" charset="-122"/>
              </a:rPr>
              <a:t>；重复传送</a:t>
            </a:r>
          </a:p>
        </p:txBody>
      </p:sp>
      <p:sp>
        <p:nvSpPr>
          <p:cNvPr id="55303" name="下箭头 420884">
            <a:extLst>
              <a:ext uri="{FF2B5EF4-FFF2-40B4-BE49-F238E27FC236}">
                <a16:creationId xmlns:a16="http://schemas.microsoft.com/office/drawing/2014/main" id="{E4421B16-7C6A-4524-B6D7-C076487195AF}"/>
              </a:ext>
            </a:extLst>
          </p:cNvPr>
          <p:cNvSpPr>
            <a:spLocks noChangeArrowheads="1"/>
          </p:cNvSpPr>
          <p:nvPr/>
        </p:nvSpPr>
        <p:spPr bwMode="auto">
          <a:xfrm>
            <a:off x="900113" y="3284538"/>
            <a:ext cx="287337" cy="863600"/>
          </a:xfrm>
          <a:prstGeom prst="downArrow">
            <a:avLst>
              <a:gd name="adj1" fmla="val 50000"/>
              <a:gd name="adj2" fmla="val 75124"/>
            </a:avLst>
          </a:prstGeom>
          <a:solidFill>
            <a:schemeClr val="accent1"/>
          </a:solidFill>
          <a:ln w="9525">
            <a:solidFill>
              <a:schemeClr val="tx1"/>
            </a:solidFill>
            <a:miter lim="800000"/>
            <a:headEnd/>
            <a:tailEnd/>
          </a:ln>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56322" name="组合 410625">
            <a:extLst>
              <a:ext uri="{FF2B5EF4-FFF2-40B4-BE49-F238E27FC236}">
                <a16:creationId xmlns:a16="http://schemas.microsoft.com/office/drawing/2014/main" id="{254246D6-B15A-4F6A-935B-52941D256B43}"/>
              </a:ext>
            </a:extLst>
          </p:cNvPr>
          <p:cNvGrpSpPr>
            <a:grpSpLocks/>
          </p:cNvGrpSpPr>
          <p:nvPr/>
        </p:nvGrpSpPr>
        <p:grpSpPr bwMode="auto">
          <a:xfrm>
            <a:off x="233363" y="311150"/>
            <a:ext cx="8662987" cy="6234113"/>
            <a:chOff x="147" y="196"/>
            <a:chExt cx="5457" cy="3927"/>
          </a:xfrm>
        </p:grpSpPr>
        <p:pic>
          <p:nvPicPr>
            <p:cNvPr id="56326" name="图片 410626" descr="D2b">
              <a:extLst>
                <a:ext uri="{FF2B5EF4-FFF2-40B4-BE49-F238E27FC236}">
                  <a16:creationId xmlns:a16="http://schemas.microsoft.com/office/drawing/2014/main" id="{1B4144A2-98D9-435E-BBA4-3EA960FD958F}"/>
                </a:ext>
              </a:extLst>
            </p:cNvPr>
            <p:cNvPicPr>
              <a:picLocks noChangeAspect="1" noChangeArrowheads="1"/>
            </p:cNvPicPr>
            <p:nvPr/>
          </p:nvPicPr>
          <p:blipFill>
            <a:blip r:embed="rId2">
              <a:clrChange>
                <a:clrFrom>
                  <a:srgbClr val="000100"/>
                </a:clrFrom>
                <a:clrTo>
                  <a:srgbClr val="000100">
                    <a:alpha val="0"/>
                  </a:srgbClr>
                </a:clrTo>
              </a:clrChange>
              <a:extLst>
                <a:ext uri="{28A0092B-C50C-407E-A947-70E740481C1C}">
                  <a14:useLocalDpi xmlns:a14="http://schemas.microsoft.com/office/drawing/2010/main" val="0"/>
                </a:ext>
              </a:extLst>
            </a:blip>
            <a:srcRect/>
            <a:stretch>
              <a:fillRect/>
            </a:stretch>
          </p:blipFill>
          <p:spPr bwMode="auto">
            <a:xfrm>
              <a:off x="186" y="790"/>
              <a:ext cx="325" cy="2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7" name="图片 410627" descr="D2a">
              <a:extLst>
                <a:ext uri="{FF2B5EF4-FFF2-40B4-BE49-F238E27FC236}">
                  <a16:creationId xmlns:a16="http://schemas.microsoft.com/office/drawing/2014/main" id="{E1A95E3A-42C6-4A72-9CFE-CBFDC57E5B2B}"/>
                </a:ext>
              </a:extLst>
            </p:cNvPr>
            <p:cNvPicPr>
              <a:picLocks noChangeAspect="1" noChangeArrowheads="1"/>
            </p:cNvPicPr>
            <p:nvPr/>
          </p:nvPicPr>
          <p:blipFill>
            <a:blip r:embed="rId3">
              <a:clrChange>
                <a:clrFrom>
                  <a:srgbClr val="010001"/>
                </a:clrFrom>
                <a:clrTo>
                  <a:srgbClr val="010001">
                    <a:alpha val="0"/>
                  </a:srgbClr>
                </a:clrTo>
              </a:clrChange>
              <a:extLst>
                <a:ext uri="{28A0092B-C50C-407E-A947-70E740481C1C}">
                  <a14:useLocalDpi xmlns:a14="http://schemas.microsoft.com/office/drawing/2010/main" val="0"/>
                </a:ext>
              </a:extLst>
            </a:blip>
            <a:srcRect/>
            <a:stretch>
              <a:fillRect/>
            </a:stretch>
          </p:blipFill>
          <p:spPr bwMode="auto">
            <a:xfrm>
              <a:off x="147" y="196"/>
              <a:ext cx="5457" cy="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8" name="图片 410628" descr="D2b">
              <a:extLst>
                <a:ext uri="{FF2B5EF4-FFF2-40B4-BE49-F238E27FC236}">
                  <a16:creationId xmlns:a16="http://schemas.microsoft.com/office/drawing/2014/main" id="{59EA7827-FCDA-4169-A2B2-68038BD3E30C}"/>
                </a:ext>
              </a:extLst>
            </p:cNvPr>
            <p:cNvPicPr>
              <a:picLocks noChangeAspect="1" noChangeArrowheads="1"/>
            </p:cNvPicPr>
            <p:nvPr/>
          </p:nvPicPr>
          <p:blipFill>
            <a:blip r:embed="rId2">
              <a:clrChange>
                <a:clrFrom>
                  <a:srgbClr val="000100"/>
                </a:clrFrom>
                <a:clrTo>
                  <a:srgbClr val="000100">
                    <a:alpha val="0"/>
                  </a:srgbClr>
                </a:clrTo>
              </a:clrChange>
              <a:extLst>
                <a:ext uri="{28A0092B-C50C-407E-A947-70E740481C1C}">
                  <a14:useLocalDpi xmlns:a14="http://schemas.microsoft.com/office/drawing/2010/main" val="0"/>
                </a:ext>
              </a:extLst>
            </a:blip>
            <a:srcRect/>
            <a:stretch>
              <a:fillRect/>
            </a:stretch>
          </p:blipFill>
          <p:spPr bwMode="auto">
            <a:xfrm>
              <a:off x="5270" y="1047"/>
              <a:ext cx="325" cy="2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9" name="图片 410629" descr="D2c">
              <a:extLst>
                <a:ext uri="{FF2B5EF4-FFF2-40B4-BE49-F238E27FC236}">
                  <a16:creationId xmlns:a16="http://schemas.microsoft.com/office/drawing/2014/main" id="{4EA37876-FF9D-489D-8383-BFA0B53E4C09}"/>
                </a:ext>
              </a:extLst>
            </p:cNvPr>
            <p:cNvPicPr>
              <a:picLocks noChangeArrowheads="1"/>
            </p:cNvPicPr>
            <p:nvPr/>
          </p:nvPicPr>
          <p:blipFill>
            <a:blip r:embed="rId4">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189" y="3727"/>
              <a:ext cx="5411" cy="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30" name="矩形 410630">
              <a:extLst>
                <a:ext uri="{FF2B5EF4-FFF2-40B4-BE49-F238E27FC236}">
                  <a16:creationId xmlns:a16="http://schemas.microsoft.com/office/drawing/2014/main" id="{D3825FF0-4579-4B9B-96E0-A9F692A2888E}"/>
                </a:ext>
              </a:extLst>
            </p:cNvPr>
            <p:cNvSpPr>
              <a:spLocks noChangeArrowheads="1"/>
            </p:cNvSpPr>
            <p:nvPr/>
          </p:nvSpPr>
          <p:spPr bwMode="auto">
            <a:xfrm>
              <a:off x="3294" y="3696"/>
              <a:ext cx="2064" cy="2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56323" name="标题 410631">
            <a:extLst>
              <a:ext uri="{FF2B5EF4-FFF2-40B4-BE49-F238E27FC236}">
                <a16:creationId xmlns:a16="http://schemas.microsoft.com/office/drawing/2014/main" id="{2EB912DB-E13A-47FB-AF24-0C6EF6D73C2E}"/>
              </a:ext>
            </a:extLst>
          </p:cNvPr>
          <p:cNvSpPr>
            <a:spLocks noGrp="1"/>
          </p:cNvSpPr>
          <p:nvPr>
            <p:ph type="title"/>
          </p:nvPr>
        </p:nvSpPr>
        <p:spPr>
          <a:xfrm>
            <a:off x="4772025" y="533400"/>
            <a:ext cx="3733800" cy="457200"/>
          </a:xfrm>
          <a:prstGeom prst="flowChartAlternateProcess">
            <a:avLst/>
          </a:prstGeom>
          <a:ln w="28575">
            <a:solidFill>
              <a:schemeClr val="accent1"/>
            </a:solidFill>
            <a:miter lim="800000"/>
            <a:headEnd/>
            <a:tailEnd/>
          </a:ln>
        </p:spPr>
        <p:txBody>
          <a:bodyPr/>
          <a:lstStyle/>
          <a:p>
            <a:pPr eaLnBrk="1" hangingPunct="1">
              <a:lnSpc>
                <a:spcPct val="90000"/>
              </a:lnSpc>
            </a:pPr>
            <a:r>
              <a:rPr lang="zh-CN" altLang="en-US" sz="2400" b="1" noProof="1">
                <a:solidFill>
                  <a:schemeClr val="tx1"/>
                </a:solidFill>
              </a:rPr>
              <a:t>例</a:t>
            </a:r>
            <a:r>
              <a:rPr lang="zh-CN" altLang="zh-CN" sz="2400" b="1" noProof="1">
                <a:solidFill>
                  <a:schemeClr val="tx1"/>
                </a:solidFill>
              </a:rPr>
              <a:t>4.12</a:t>
            </a:r>
            <a:r>
              <a:rPr lang="zh-CN" altLang="en-US" sz="2400" b="1" noProof="1">
                <a:solidFill>
                  <a:schemeClr val="tx1"/>
                </a:solidFill>
              </a:rPr>
              <a:t>：取正负数</a:t>
            </a:r>
            <a:endParaRPr lang="zh-CN" altLang="zh-CN" sz="2400" b="1" noProof="1">
              <a:solidFill>
                <a:schemeClr val="tx1"/>
              </a:solidFill>
            </a:endParaRPr>
          </a:p>
        </p:txBody>
      </p:sp>
      <p:sp>
        <p:nvSpPr>
          <p:cNvPr id="56324" name="文本占位符 410632">
            <a:extLst>
              <a:ext uri="{FF2B5EF4-FFF2-40B4-BE49-F238E27FC236}">
                <a16:creationId xmlns:a16="http://schemas.microsoft.com/office/drawing/2014/main" id="{75FB5955-FAC6-4987-92F1-18D00CA8B643}"/>
              </a:ext>
            </a:extLst>
          </p:cNvPr>
          <p:cNvSpPr>
            <a:spLocks noGrp="1" noChangeArrowheads="1"/>
          </p:cNvSpPr>
          <p:nvPr>
            <p:ph type="body" idx="1"/>
          </p:nvPr>
        </p:nvSpPr>
        <p:spPr>
          <a:xfrm>
            <a:off x="900113" y="1484313"/>
            <a:ext cx="7559675" cy="4681537"/>
          </a:xfrm>
          <a:solidFill>
            <a:schemeClr val="bg1"/>
          </a:solidFill>
        </p:spPr>
        <p:txBody>
          <a:bodyPr/>
          <a:lstStyle/>
          <a:p>
            <a:pPr marL="0" indent="0" eaLnBrk="1" hangingPunct="1">
              <a:buFont typeface="Wingdings" panose="05000000000000000000" pitchFamily="2" charset="2"/>
              <a:buNone/>
              <a:tabLst>
                <a:tab pos="1336675" algn="l"/>
                <a:tab pos="3625850" algn="l"/>
              </a:tabLst>
            </a:pPr>
            <a:r>
              <a:rPr lang="zh-CN" altLang="zh-CN" sz="3200">
                <a:solidFill>
                  <a:schemeClr val="bg2"/>
                </a:solidFill>
                <a:latin typeface="宋体" panose="02010600030101010101" pitchFamily="2" charset="-122"/>
              </a:rPr>
              <a:t>	</a:t>
            </a:r>
            <a:r>
              <a:rPr lang="en-US" altLang="zh-CN" sz="3200">
                <a:solidFill>
                  <a:schemeClr val="accent2"/>
                </a:solidFill>
                <a:latin typeface="宋体" panose="02010600030101010101" pitchFamily="2" charset="-122"/>
              </a:rPr>
              <a:t>mov si,offset block</a:t>
            </a:r>
          </a:p>
          <a:p>
            <a:pPr marL="0" indent="0" eaLnBrk="1" hangingPunct="1">
              <a:buFont typeface="Wingdings" panose="05000000000000000000" pitchFamily="2" charset="2"/>
              <a:buNone/>
              <a:tabLst>
                <a:tab pos="1336675" algn="l"/>
                <a:tab pos="3625850" algn="l"/>
              </a:tabLst>
            </a:pPr>
            <a:r>
              <a:rPr lang="en-US" altLang="zh-CN" sz="3200">
                <a:solidFill>
                  <a:schemeClr val="accent2"/>
                </a:solidFill>
                <a:latin typeface="宋体" panose="02010600030101010101" pitchFamily="2" charset="-122"/>
              </a:rPr>
              <a:t>	mov di,offset dplus</a:t>
            </a:r>
          </a:p>
          <a:p>
            <a:pPr marL="0" indent="0" eaLnBrk="1" hangingPunct="1">
              <a:buFont typeface="Wingdings" panose="05000000000000000000" pitchFamily="2" charset="2"/>
              <a:buNone/>
              <a:tabLst>
                <a:tab pos="1336675" algn="l"/>
                <a:tab pos="3625850" algn="l"/>
              </a:tabLst>
            </a:pPr>
            <a:r>
              <a:rPr lang="en-US" altLang="zh-CN" sz="3200">
                <a:solidFill>
                  <a:schemeClr val="accent2"/>
                </a:solidFill>
                <a:latin typeface="宋体" panose="02010600030101010101" pitchFamily="2" charset="-122"/>
              </a:rPr>
              <a:t>	mov bx,offset dminus</a:t>
            </a:r>
          </a:p>
          <a:p>
            <a:pPr marL="0" indent="0" eaLnBrk="1" hangingPunct="1">
              <a:buFont typeface="Wingdings" panose="05000000000000000000" pitchFamily="2" charset="2"/>
              <a:buNone/>
              <a:tabLst>
                <a:tab pos="1336675" algn="l"/>
                <a:tab pos="3625850" algn="l"/>
              </a:tabLst>
            </a:pPr>
            <a:r>
              <a:rPr lang="en-US" altLang="zh-CN" sz="3200">
                <a:solidFill>
                  <a:schemeClr val="accent2"/>
                </a:solidFill>
                <a:latin typeface="宋体" panose="02010600030101010101" pitchFamily="2" charset="-122"/>
              </a:rPr>
              <a:t>	</a:t>
            </a:r>
            <a:r>
              <a:rPr lang="en-US" altLang="zh-CN" sz="3200">
                <a:solidFill>
                  <a:srgbClr val="663300"/>
                </a:solidFill>
                <a:latin typeface="宋体" panose="02010600030101010101" pitchFamily="2" charset="-122"/>
              </a:rPr>
              <a:t>mov ax,ds  ;</a:t>
            </a:r>
            <a:r>
              <a:rPr lang="zh-CN" altLang="en-US" sz="2800">
                <a:solidFill>
                  <a:srgbClr val="FF0000"/>
                </a:solidFill>
                <a:latin typeface="宋体" panose="02010600030101010101" pitchFamily="2" charset="-122"/>
              </a:rPr>
              <a:t>这两条指令可以用</a:t>
            </a:r>
            <a:endParaRPr lang="en-US" altLang="zh-CN" sz="2800">
              <a:solidFill>
                <a:srgbClr val="FF0000"/>
              </a:solidFill>
              <a:latin typeface="宋体" panose="02010600030101010101" pitchFamily="2" charset="-122"/>
            </a:endParaRPr>
          </a:p>
          <a:p>
            <a:pPr marL="0" indent="0" eaLnBrk="1" hangingPunct="1">
              <a:buFont typeface="Wingdings" panose="05000000000000000000" pitchFamily="2" charset="2"/>
              <a:buNone/>
              <a:tabLst>
                <a:tab pos="1336675" algn="l"/>
                <a:tab pos="3625850" algn="l"/>
              </a:tabLst>
            </a:pPr>
            <a:r>
              <a:rPr lang="en-US" altLang="zh-CN" sz="3200">
                <a:solidFill>
                  <a:srgbClr val="663300"/>
                </a:solidFill>
                <a:latin typeface="宋体" panose="02010600030101010101" pitchFamily="2" charset="-122"/>
              </a:rPr>
              <a:t>	mov es,ax  ;</a:t>
            </a:r>
            <a:r>
              <a:rPr lang="en-US" altLang="zh-CN" sz="2800">
                <a:solidFill>
                  <a:srgbClr val="FF0000"/>
                </a:solidFill>
                <a:latin typeface="宋体" panose="02010600030101010101" pitchFamily="2" charset="-122"/>
              </a:rPr>
              <a:t>mov es,ds</a:t>
            </a:r>
            <a:r>
              <a:rPr lang="zh-CN" altLang="en-US" sz="2800">
                <a:solidFill>
                  <a:srgbClr val="FF0000"/>
                </a:solidFill>
                <a:latin typeface="宋体" panose="02010600030101010101" pitchFamily="2" charset="-122"/>
              </a:rPr>
              <a:t>代替吗？</a:t>
            </a:r>
            <a:endParaRPr lang="en-US" altLang="zh-CN" sz="2800">
              <a:solidFill>
                <a:srgbClr val="FF0000"/>
              </a:solidFill>
              <a:latin typeface="宋体" panose="02010600030101010101" pitchFamily="2" charset="-122"/>
            </a:endParaRPr>
          </a:p>
          <a:p>
            <a:pPr marL="0" indent="0" eaLnBrk="1" hangingPunct="1">
              <a:buFont typeface="Wingdings" panose="05000000000000000000" pitchFamily="2" charset="2"/>
              <a:buNone/>
              <a:tabLst>
                <a:tab pos="1336675" algn="l"/>
                <a:tab pos="3625850" algn="l"/>
              </a:tabLst>
            </a:pPr>
            <a:r>
              <a:rPr lang="zh-CN" altLang="en-US" sz="3200">
                <a:latin typeface="宋体" panose="02010600030101010101" pitchFamily="2" charset="-122"/>
              </a:rPr>
              <a:t>；数据都在一个段中，所以设置</a:t>
            </a:r>
            <a:r>
              <a:rPr lang="en-US" altLang="zh-CN" sz="3200">
                <a:latin typeface="宋体" panose="02010600030101010101" pitchFamily="2" charset="-122"/>
              </a:rPr>
              <a:t>es=ds</a:t>
            </a:r>
          </a:p>
          <a:p>
            <a:pPr marL="0" indent="0" eaLnBrk="1" hangingPunct="1">
              <a:buFont typeface="Wingdings" panose="05000000000000000000" pitchFamily="2" charset="2"/>
              <a:buNone/>
              <a:tabLst>
                <a:tab pos="1336675" algn="l"/>
                <a:tab pos="3625850" algn="l"/>
              </a:tabLst>
            </a:pPr>
            <a:r>
              <a:rPr lang="en-US" altLang="zh-CN" sz="3200">
                <a:solidFill>
                  <a:schemeClr val="accent2"/>
                </a:solidFill>
                <a:latin typeface="宋体" panose="02010600030101010101" pitchFamily="2" charset="-122"/>
              </a:rPr>
              <a:t>	mov cx,count</a:t>
            </a:r>
            <a:r>
              <a:rPr lang="en-US" altLang="zh-CN" sz="3200">
                <a:latin typeface="宋体" panose="02010600030101010101" pitchFamily="2" charset="-122"/>
              </a:rPr>
              <a:t>	</a:t>
            </a:r>
            <a:r>
              <a:rPr lang="zh-CN" altLang="en-US" sz="3200">
                <a:latin typeface="宋体" panose="02010600030101010101" pitchFamily="2" charset="-122"/>
              </a:rPr>
              <a:t>；</a:t>
            </a:r>
            <a:r>
              <a:rPr lang="en-US" altLang="zh-CN" sz="3200">
                <a:latin typeface="宋体" panose="02010600030101010101" pitchFamily="2" charset="-122"/>
              </a:rPr>
              <a:t>cx←</a:t>
            </a:r>
            <a:r>
              <a:rPr lang="zh-CN" altLang="en-US" sz="3200">
                <a:latin typeface="宋体" panose="02010600030101010101" pitchFamily="2" charset="-122"/>
              </a:rPr>
              <a:t>字节数</a:t>
            </a:r>
          </a:p>
          <a:p>
            <a:pPr marL="0" indent="0" eaLnBrk="1" hangingPunct="1">
              <a:buFont typeface="Wingdings" panose="05000000000000000000" pitchFamily="2" charset="2"/>
              <a:buNone/>
              <a:tabLst>
                <a:tab pos="1336675" algn="l"/>
                <a:tab pos="3625850" algn="l"/>
              </a:tabLst>
            </a:pPr>
            <a:r>
              <a:rPr lang="zh-CN" altLang="en-US" sz="3200">
                <a:solidFill>
                  <a:schemeClr val="accent2"/>
                </a:solidFill>
                <a:latin typeface="宋体" panose="02010600030101010101" pitchFamily="2" charset="-122"/>
              </a:rPr>
              <a:t>	</a:t>
            </a:r>
            <a:r>
              <a:rPr lang="en-US" altLang="zh-CN" sz="3200">
                <a:solidFill>
                  <a:schemeClr val="accent2"/>
                </a:solidFill>
                <a:latin typeface="宋体" panose="02010600030101010101" pitchFamily="2" charset="-122"/>
              </a:rPr>
              <a:t>cld</a:t>
            </a:r>
            <a:endParaRPr lang="en-US" altLang="zh-CN" sz="3200">
              <a:latin typeface="宋体" panose="02010600030101010101" pitchFamily="2" charset="-122"/>
            </a:endParaRPr>
          </a:p>
        </p:txBody>
      </p:sp>
      <p:pic>
        <p:nvPicPr>
          <p:cNvPr id="56325" name="图片 410633" descr="5">
            <a:hlinkClick r:id="" action="ppaction://hlinkshowjump?jump=nextslide"/>
            <a:extLst>
              <a:ext uri="{FF2B5EF4-FFF2-40B4-BE49-F238E27FC236}">
                <a16:creationId xmlns:a16="http://schemas.microsoft.com/office/drawing/2014/main" id="{F5BE9D35-5413-46D4-B5AC-149FA3E8113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72500" y="6286500"/>
            <a:ext cx="5715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random/>
  </p:transition>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57346" name="组合 411649">
            <a:extLst>
              <a:ext uri="{FF2B5EF4-FFF2-40B4-BE49-F238E27FC236}">
                <a16:creationId xmlns:a16="http://schemas.microsoft.com/office/drawing/2014/main" id="{D97139A0-1639-45FB-BEDC-0B7B0E054AD8}"/>
              </a:ext>
            </a:extLst>
          </p:cNvPr>
          <p:cNvGrpSpPr>
            <a:grpSpLocks/>
          </p:cNvGrpSpPr>
          <p:nvPr/>
        </p:nvGrpSpPr>
        <p:grpSpPr bwMode="auto">
          <a:xfrm>
            <a:off x="233363" y="311150"/>
            <a:ext cx="8662987" cy="6234113"/>
            <a:chOff x="147" y="196"/>
            <a:chExt cx="5457" cy="3927"/>
          </a:xfrm>
        </p:grpSpPr>
        <p:pic>
          <p:nvPicPr>
            <p:cNvPr id="57351" name="图片 411650" descr="D2b">
              <a:extLst>
                <a:ext uri="{FF2B5EF4-FFF2-40B4-BE49-F238E27FC236}">
                  <a16:creationId xmlns:a16="http://schemas.microsoft.com/office/drawing/2014/main" id="{23E8AAA0-90D3-486B-B134-8C0C1608C9C7}"/>
                </a:ext>
              </a:extLst>
            </p:cNvPr>
            <p:cNvPicPr>
              <a:picLocks noChangeAspect="1" noChangeArrowheads="1"/>
            </p:cNvPicPr>
            <p:nvPr/>
          </p:nvPicPr>
          <p:blipFill>
            <a:blip r:embed="rId2">
              <a:clrChange>
                <a:clrFrom>
                  <a:srgbClr val="000100"/>
                </a:clrFrom>
                <a:clrTo>
                  <a:srgbClr val="000100">
                    <a:alpha val="0"/>
                  </a:srgbClr>
                </a:clrTo>
              </a:clrChange>
              <a:extLst>
                <a:ext uri="{28A0092B-C50C-407E-A947-70E740481C1C}">
                  <a14:useLocalDpi xmlns:a14="http://schemas.microsoft.com/office/drawing/2010/main" val="0"/>
                </a:ext>
              </a:extLst>
            </a:blip>
            <a:srcRect/>
            <a:stretch>
              <a:fillRect/>
            </a:stretch>
          </p:blipFill>
          <p:spPr bwMode="auto">
            <a:xfrm>
              <a:off x="186" y="790"/>
              <a:ext cx="325" cy="2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52" name="图片 411651" descr="D2a">
              <a:extLst>
                <a:ext uri="{FF2B5EF4-FFF2-40B4-BE49-F238E27FC236}">
                  <a16:creationId xmlns:a16="http://schemas.microsoft.com/office/drawing/2014/main" id="{8C7EF372-1F0A-44E4-A6C3-7E93970DAA11}"/>
                </a:ext>
              </a:extLst>
            </p:cNvPr>
            <p:cNvPicPr>
              <a:picLocks noChangeAspect="1" noChangeArrowheads="1"/>
            </p:cNvPicPr>
            <p:nvPr/>
          </p:nvPicPr>
          <p:blipFill>
            <a:blip r:embed="rId3">
              <a:clrChange>
                <a:clrFrom>
                  <a:srgbClr val="010001"/>
                </a:clrFrom>
                <a:clrTo>
                  <a:srgbClr val="010001">
                    <a:alpha val="0"/>
                  </a:srgbClr>
                </a:clrTo>
              </a:clrChange>
              <a:extLst>
                <a:ext uri="{28A0092B-C50C-407E-A947-70E740481C1C}">
                  <a14:useLocalDpi xmlns:a14="http://schemas.microsoft.com/office/drawing/2010/main" val="0"/>
                </a:ext>
              </a:extLst>
            </a:blip>
            <a:srcRect/>
            <a:stretch>
              <a:fillRect/>
            </a:stretch>
          </p:blipFill>
          <p:spPr bwMode="auto">
            <a:xfrm>
              <a:off x="147" y="196"/>
              <a:ext cx="5457" cy="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53" name="图片 411652" descr="D2b">
              <a:extLst>
                <a:ext uri="{FF2B5EF4-FFF2-40B4-BE49-F238E27FC236}">
                  <a16:creationId xmlns:a16="http://schemas.microsoft.com/office/drawing/2014/main" id="{65E03100-75D4-4E2F-AFB5-148C74FE419B}"/>
                </a:ext>
              </a:extLst>
            </p:cNvPr>
            <p:cNvPicPr>
              <a:picLocks noChangeAspect="1" noChangeArrowheads="1"/>
            </p:cNvPicPr>
            <p:nvPr/>
          </p:nvPicPr>
          <p:blipFill>
            <a:blip r:embed="rId2">
              <a:clrChange>
                <a:clrFrom>
                  <a:srgbClr val="000100"/>
                </a:clrFrom>
                <a:clrTo>
                  <a:srgbClr val="000100">
                    <a:alpha val="0"/>
                  </a:srgbClr>
                </a:clrTo>
              </a:clrChange>
              <a:extLst>
                <a:ext uri="{28A0092B-C50C-407E-A947-70E740481C1C}">
                  <a14:useLocalDpi xmlns:a14="http://schemas.microsoft.com/office/drawing/2010/main" val="0"/>
                </a:ext>
              </a:extLst>
            </a:blip>
            <a:srcRect/>
            <a:stretch>
              <a:fillRect/>
            </a:stretch>
          </p:blipFill>
          <p:spPr bwMode="auto">
            <a:xfrm>
              <a:off x="5270" y="1047"/>
              <a:ext cx="325" cy="2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54" name="图片 411653" descr="D2c">
              <a:extLst>
                <a:ext uri="{FF2B5EF4-FFF2-40B4-BE49-F238E27FC236}">
                  <a16:creationId xmlns:a16="http://schemas.microsoft.com/office/drawing/2014/main" id="{E3E6D592-92F6-4B37-A18C-E69421B1AF47}"/>
                </a:ext>
              </a:extLst>
            </p:cNvPr>
            <p:cNvPicPr>
              <a:picLocks noChangeArrowheads="1"/>
            </p:cNvPicPr>
            <p:nvPr/>
          </p:nvPicPr>
          <p:blipFill>
            <a:blip r:embed="rId4">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189" y="3727"/>
              <a:ext cx="5411" cy="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55" name="矩形 411654">
              <a:extLst>
                <a:ext uri="{FF2B5EF4-FFF2-40B4-BE49-F238E27FC236}">
                  <a16:creationId xmlns:a16="http://schemas.microsoft.com/office/drawing/2014/main" id="{7CA18049-0DFF-4D0B-9525-794B28A69850}"/>
                </a:ext>
              </a:extLst>
            </p:cNvPr>
            <p:cNvSpPr>
              <a:spLocks noChangeArrowheads="1"/>
            </p:cNvSpPr>
            <p:nvPr/>
          </p:nvSpPr>
          <p:spPr bwMode="auto">
            <a:xfrm>
              <a:off x="3294" y="3696"/>
              <a:ext cx="2064" cy="2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57347" name="标题 411655">
            <a:extLst>
              <a:ext uri="{FF2B5EF4-FFF2-40B4-BE49-F238E27FC236}">
                <a16:creationId xmlns:a16="http://schemas.microsoft.com/office/drawing/2014/main" id="{5ACEA81F-190F-4BDD-993C-095D26F0F4D3}"/>
              </a:ext>
            </a:extLst>
          </p:cNvPr>
          <p:cNvSpPr>
            <a:spLocks noGrp="1"/>
          </p:cNvSpPr>
          <p:nvPr>
            <p:ph type="title"/>
          </p:nvPr>
        </p:nvSpPr>
        <p:spPr>
          <a:xfrm>
            <a:off x="4772025" y="533400"/>
            <a:ext cx="3733800" cy="457200"/>
          </a:xfrm>
          <a:prstGeom prst="flowChartAlternateProcess">
            <a:avLst/>
          </a:prstGeom>
          <a:ln w="28575">
            <a:solidFill>
              <a:schemeClr val="accent1"/>
            </a:solidFill>
            <a:miter lim="800000"/>
            <a:headEnd/>
            <a:tailEnd/>
          </a:ln>
        </p:spPr>
        <p:txBody>
          <a:bodyPr/>
          <a:lstStyle/>
          <a:p>
            <a:pPr eaLnBrk="1" hangingPunct="1">
              <a:lnSpc>
                <a:spcPct val="90000"/>
              </a:lnSpc>
            </a:pPr>
            <a:r>
              <a:rPr lang="zh-CN" altLang="en-US" sz="2400" b="1" noProof="1">
                <a:solidFill>
                  <a:schemeClr val="tx1"/>
                </a:solidFill>
              </a:rPr>
              <a:t>例</a:t>
            </a:r>
            <a:r>
              <a:rPr lang="zh-CN" altLang="zh-CN" sz="2400" b="1" noProof="1">
                <a:solidFill>
                  <a:schemeClr val="tx1"/>
                </a:solidFill>
              </a:rPr>
              <a:t>4.12</a:t>
            </a:r>
            <a:r>
              <a:rPr lang="zh-CN" altLang="en-US" sz="2400" b="1" noProof="1">
                <a:solidFill>
                  <a:schemeClr val="tx1"/>
                </a:solidFill>
              </a:rPr>
              <a:t>：取正负数</a:t>
            </a:r>
            <a:endParaRPr lang="zh-CN" altLang="zh-CN" sz="2400" b="1" noProof="1">
              <a:solidFill>
                <a:schemeClr val="tx1"/>
              </a:solidFill>
            </a:endParaRPr>
          </a:p>
        </p:txBody>
      </p:sp>
      <p:sp>
        <p:nvSpPr>
          <p:cNvPr id="57348" name="文本占位符 411656">
            <a:extLst>
              <a:ext uri="{FF2B5EF4-FFF2-40B4-BE49-F238E27FC236}">
                <a16:creationId xmlns:a16="http://schemas.microsoft.com/office/drawing/2014/main" id="{5132675A-0757-49FD-AE2C-7051B487163E}"/>
              </a:ext>
            </a:extLst>
          </p:cNvPr>
          <p:cNvSpPr>
            <a:spLocks noGrp="1" noChangeArrowheads="1"/>
          </p:cNvSpPr>
          <p:nvPr>
            <p:ph type="body" idx="1"/>
          </p:nvPr>
        </p:nvSpPr>
        <p:spPr>
          <a:xfrm>
            <a:off x="755650" y="1412875"/>
            <a:ext cx="7777163" cy="4752975"/>
          </a:xfrm>
          <a:solidFill>
            <a:schemeClr val="bg1"/>
          </a:solidFill>
        </p:spPr>
        <p:txBody>
          <a:bodyPr/>
          <a:lstStyle/>
          <a:p>
            <a:pPr marL="0" indent="0" eaLnBrk="1" hangingPunct="1">
              <a:buFont typeface="Wingdings" panose="05000000000000000000" pitchFamily="2" charset="2"/>
              <a:buNone/>
              <a:tabLst>
                <a:tab pos="1336675" algn="l"/>
                <a:tab pos="3625850" algn="l"/>
              </a:tabLst>
            </a:pPr>
            <a:r>
              <a:rPr lang="en-US" altLang="zh-CN" sz="2800">
                <a:solidFill>
                  <a:schemeClr val="accent2"/>
                </a:solidFill>
                <a:latin typeface="宋体" panose="02010600030101010101" pitchFamily="2" charset="-122"/>
              </a:rPr>
              <a:t>go_on:	</a:t>
            </a:r>
            <a:r>
              <a:rPr lang="en-US" altLang="zh-CN" sz="2800">
                <a:solidFill>
                  <a:schemeClr val="tx2"/>
                </a:solidFill>
                <a:latin typeface="宋体" panose="02010600030101010101" pitchFamily="2" charset="-122"/>
              </a:rPr>
              <a:t>lodsb</a:t>
            </a:r>
            <a:r>
              <a:rPr lang="en-US" altLang="zh-CN" sz="2800">
                <a:solidFill>
                  <a:schemeClr val="accent2"/>
                </a:solidFill>
                <a:latin typeface="宋体" panose="02010600030101010101" pitchFamily="2" charset="-122"/>
              </a:rPr>
              <a:t>	</a:t>
            </a:r>
            <a:r>
              <a:rPr lang="zh-CN" altLang="en-US" sz="2800">
                <a:latin typeface="宋体" panose="02010600030101010101" pitchFamily="2" charset="-122"/>
              </a:rPr>
              <a:t>；从</a:t>
            </a:r>
            <a:r>
              <a:rPr lang="en-US" altLang="zh-CN" sz="2800">
                <a:latin typeface="宋体" panose="02010600030101010101" pitchFamily="2" charset="-122"/>
              </a:rPr>
              <a:t>block</a:t>
            </a:r>
            <a:r>
              <a:rPr lang="zh-CN" altLang="en-US" sz="2800">
                <a:latin typeface="宋体" panose="02010600030101010101" pitchFamily="2" charset="-122"/>
              </a:rPr>
              <a:t>取出一个数据</a:t>
            </a:r>
          </a:p>
          <a:p>
            <a:pPr marL="0" indent="0" eaLnBrk="1" hangingPunct="1">
              <a:buFont typeface="Wingdings" panose="05000000000000000000" pitchFamily="2" charset="2"/>
              <a:buNone/>
              <a:tabLst>
                <a:tab pos="1336675" algn="l"/>
                <a:tab pos="3625850" algn="l"/>
              </a:tabLst>
            </a:pPr>
            <a:r>
              <a:rPr lang="zh-CN" altLang="en-US" sz="2800">
                <a:solidFill>
                  <a:schemeClr val="accent2"/>
                </a:solidFill>
                <a:latin typeface="宋体" panose="02010600030101010101" pitchFamily="2" charset="-122"/>
              </a:rPr>
              <a:t>	</a:t>
            </a:r>
            <a:r>
              <a:rPr lang="en-US" altLang="zh-CN" sz="2800">
                <a:solidFill>
                  <a:schemeClr val="accent2"/>
                </a:solidFill>
                <a:latin typeface="宋体" panose="02010600030101010101" pitchFamily="2" charset="-122"/>
              </a:rPr>
              <a:t>test al,80h</a:t>
            </a:r>
          </a:p>
          <a:p>
            <a:pPr marL="0" indent="0" eaLnBrk="1" hangingPunct="1">
              <a:buFont typeface="Wingdings" panose="05000000000000000000" pitchFamily="2" charset="2"/>
              <a:buNone/>
              <a:tabLst>
                <a:tab pos="1336675" algn="l"/>
                <a:tab pos="3625850" algn="l"/>
              </a:tabLst>
            </a:pPr>
            <a:r>
              <a:rPr lang="en-US" altLang="zh-CN" sz="2800">
                <a:latin typeface="宋体" panose="02010600030101010101" pitchFamily="2" charset="-122"/>
              </a:rPr>
              <a:t>	</a:t>
            </a:r>
            <a:r>
              <a:rPr lang="zh-CN" altLang="en-US" sz="2800">
                <a:latin typeface="宋体" panose="02010600030101010101" pitchFamily="2" charset="-122"/>
              </a:rPr>
              <a:t>；检测符号位，判断是正是负</a:t>
            </a:r>
          </a:p>
          <a:p>
            <a:pPr marL="0" indent="0" eaLnBrk="1" hangingPunct="1">
              <a:buFont typeface="Wingdings" panose="05000000000000000000" pitchFamily="2" charset="2"/>
              <a:buNone/>
              <a:tabLst>
                <a:tab pos="1336675" algn="l"/>
                <a:tab pos="3625850" algn="l"/>
              </a:tabLst>
            </a:pPr>
            <a:r>
              <a:rPr lang="zh-CN" altLang="en-US" sz="2800">
                <a:solidFill>
                  <a:schemeClr val="accent2"/>
                </a:solidFill>
                <a:latin typeface="宋体" panose="02010600030101010101" pitchFamily="2" charset="-122"/>
              </a:rPr>
              <a:t>	</a:t>
            </a:r>
            <a:r>
              <a:rPr lang="en-US" altLang="zh-CN" sz="2800">
                <a:solidFill>
                  <a:schemeClr val="accent2"/>
                </a:solidFill>
                <a:latin typeface="宋体" panose="02010600030101010101" pitchFamily="2" charset="-122"/>
              </a:rPr>
              <a:t>jnz minus</a:t>
            </a:r>
          </a:p>
          <a:p>
            <a:pPr marL="0" indent="0" eaLnBrk="1" hangingPunct="1">
              <a:buFont typeface="Wingdings" panose="05000000000000000000" pitchFamily="2" charset="2"/>
              <a:buNone/>
              <a:tabLst>
                <a:tab pos="1336675" algn="l"/>
                <a:tab pos="3625850" algn="l"/>
              </a:tabLst>
            </a:pPr>
            <a:r>
              <a:rPr lang="en-US" altLang="zh-CN" sz="2800">
                <a:latin typeface="宋体" panose="02010600030101010101" pitchFamily="2" charset="-122"/>
              </a:rPr>
              <a:t>	</a:t>
            </a:r>
            <a:r>
              <a:rPr lang="zh-CN" altLang="en-US" sz="2800">
                <a:latin typeface="宋体" panose="02010600030101010101" pitchFamily="2" charset="-122"/>
              </a:rPr>
              <a:t>；符号位为</a:t>
            </a:r>
            <a:r>
              <a:rPr lang="en-US" altLang="zh-CN" sz="2800">
                <a:latin typeface="宋体" panose="02010600030101010101" pitchFamily="2" charset="-122"/>
              </a:rPr>
              <a:t>1</a:t>
            </a:r>
            <a:r>
              <a:rPr lang="zh-CN" altLang="en-US" sz="2800">
                <a:latin typeface="宋体" panose="02010600030101010101" pitchFamily="2" charset="-122"/>
              </a:rPr>
              <a:t>，是负数，转向</a:t>
            </a:r>
            <a:r>
              <a:rPr lang="en-US" altLang="zh-CN" sz="2800">
                <a:latin typeface="宋体" panose="02010600030101010101" pitchFamily="2" charset="-122"/>
              </a:rPr>
              <a:t>minus</a:t>
            </a:r>
          </a:p>
          <a:p>
            <a:pPr marL="0" indent="0" eaLnBrk="1" hangingPunct="1">
              <a:buFont typeface="Wingdings" panose="05000000000000000000" pitchFamily="2" charset="2"/>
              <a:buNone/>
              <a:tabLst>
                <a:tab pos="1336675" algn="l"/>
                <a:tab pos="3625850" algn="l"/>
              </a:tabLst>
            </a:pPr>
            <a:r>
              <a:rPr lang="en-US" altLang="zh-CN" sz="2800">
                <a:solidFill>
                  <a:schemeClr val="accent2"/>
                </a:solidFill>
                <a:latin typeface="宋体" panose="02010600030101010101" pitchFamily="2" charset="-122"/>
              </a:rPr>
              <a:t>	</a:t>
            </a:r>
            <a:r>
              <a:rPr lang="en-US" altLang="zh-CN" sz="2800">
                <a:solidFill>
                  <a:schemeClr val="tx2"/>
                </a:solidFill>
                <a:latin typeface="宋体" panose="02010600030101010101" pitchFamily="2" charset="-122"/>
              </a:rPr>
              <a:t>stosb</a:t>
            </a:r>
          </a:p>
          <a:p>
            <a:pPr marL="0" indent="0" eaLnBrk="1" hangingPunct="1">
              <a:buFont typeface="Wingdings" panose="05000000000000000000" pitchFamily="2" charset="2"/>
              <a:buNone/>
              <a:tabLst>
                <a:tab pos="1336675" algn="l"/>
                <a:tab pos="3625850" algn="l"/>
              </a:tabLst>
            </a:pPr>
            <a:r>
              <a:rPr lang="en-US" altLang="zh-CN" sz="2800">
                <a:latin typeface="宋体" panose="02010600030101010101" pitchFamily="2" charset="-122"/>
              </a:rPr>
              <a:t>	</a:t>
            </a:r>
            <a:r>
              <a:rPr lang="zh-CN" altLang="en-US" sz="2800">
                <a:latin typeface="宋体" panose="02010600030101010101" pitchFamily="2" charset="-122"/>
              </a:rPr>
              <a:t>；符号位为</a:t>
            </a:r>
            <a:r>
              <a:rPr lang="en-US" altLang="zh-CN" sz="2800">
                <a:latin typeface="宋体" panose="02010600030101010101" pitchFamily="2" charset="-122"/>
              </a:rPr>
              <a:t>0</a:t>
            </a:r>
            <a:r>
              <a:rPr lang="zh-CN" altLang="en-US" sz="2800">
                <a:latin typeface="宋体" panose="02010600030101010101" pitchFamily="2" charset="-122"/>
              </a:rPr>
              <a:t>，是正数，存入</a:t>
            </a:r>
            <a:r>
              <a:rPr lang="en-US" altLang="zh-CN" sz="2800">
                <a:latin typeface="宋体" panose="02010600030101010101" pitchFamily="2" charset="-122"/>
              </a:rPr>
              <a:t>dplus</a:t>
            </a:r>
          </a:p>
          <a:p>
            <a:pPr marL="0" indent="0" eaLnBrk="1" hangingPunct="1">
              <a:buFont typeface="Wingdings" panose="05000000000000000000" pitchFamily="2" charset="2"/>
              <a:buNone/>
              <a:tabLst>
                <a:tab pos="1336675" algn="l"/>
                <a:tab pos="3625850" algn="l"/>
              </a:tabLst>
            </a:pPr>
            <a:r>
              <a:rPr lang="en-US" altLang="zh-CN" sz="2800">
                <a:solidFill>
                  <a:schemeClr val="accent2"/>
                </a:solidFill>
                <a:latin typeface="宋体" panose="02010600030101010101" pitchFamily="2" charset="-122"/>
              </a:rPr>
              <a:t>	jmp again</a:t>
            </a:r>
          </a:p>
          <a:p>
            <a:pPr marL="0" indent="0" eaLnBrk="1" hangingPunct="1">
              <a:buFont typeface="Wingdings" panose="05000000000000000000" pitchFamily="2" charset="2"/>
              <a:buNone/>
              <a:tabLst>
                <a:tab pos="1336675" algn="l"/>
                <a:tab pos="3625850" algn="l"/>
              </a:tabLst>
            </a:pPr>
            <a:r>
              <a:rPr lang="en-US" altLang="zh-CN" sz="2800">
                <a:latin typeface="宋体" panose="02010600030101010101" pitchFamily="2" charset="-122"/>
              </a:rPr>
              <a:t>	</a:t>
            </a:r>
            <a:r>
              <a:rPr lang="zh-CN" altLang="en-US" sz="2800">
                <a:latin typeface="宋体" panose="02010600030101010101" pitchFamily="2" charset="-122"/>
              </a:rPr>
              <a:t>；程序转移到</a:t>
            </a:r>
            <a:r>
              <a:rPr lang="en-US" altLang="zh-CN" sz="2800">
                <a:latin typeface="宋体" panose="02010600030101010101" pitchFamily="2" charset="-122"/>
              </a:rPr>
              <a:t>again</a:t>
            </a:r>
            <a:r>
              <a:rPr lang="zh-CN" altLang="en-US" sz="2800">
                <a:latin typeface="宋体" panose="02010600030101010101" pitchFamily="2" charset="-122"/>
              </a:rPr>
              <a:t>处继续执行</a:t>
            </a:r>
          </a:p>
        </p:txBody>
      </p:sp>
      <p:pic>
        <p:nvPicPr>
          <p:cNvPr id="57349" name="图片 411657" descr="6">
            <a:hlinkClick r:id="" action="ppaction://hlinkshowjump?jump=previousslide"/>
            <a:extLst>
              <a:ext uri="{FF2B5EF4-FFF2-40B4-BE49-F238E27FC236}">
                <a16:creationId xmlns:a16="http://schemas.microsoft.com/office/drawing/2014/main" id="{C915A59E-D4D4-4F70-B24C-81C77A38F18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6286500"/>
            <a:ext cx="5715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50" name="图片 411658" descr="5">
            <a:hlinkClick r:id="" action="ppaction://hlinkshowjump?jump=nextslide"/>
            <a:extLst>
              <a:ext uri="{FF2B5EF4-FFF2-40B4-BE49-F238E27FC236}">
                <a16:creationId xmlns:a16="http://schemas.microsoft.com/office/drawing/2014/main" id="{1EF81E2C-594D-4CD0-A532-42371EA905F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72500" y="6286500"/>
            <a:ext cx="5715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random/>
  </p:transition>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58370" name="组合 412673">
            <a:extLst>
              <a:ext uri="{FF2B5EF4-FFF2-40B4-BE49-F238E27FC236}">
                <a16:creationId xmlns:a16="http://schemas.microsoft.com/office/drawing/2014/main" id="{1EC4214D-E414-4A3F-B4F3-BA1F08413274}"/>
              </a:ext>
            </a:extLst>
          </p:cNvPr>
          <p:cNvGrpSpPr>
            <a:grpSpLocks/>
          </p:cNvGrpSpPr>
          <p:nvPr/>
        </p:nvGrpSpPr>
        <p:grpSpPr bwMode="auto">
          <a:xfrm>
            <a:off x="233363" y="311150"/>
            <a:ext cx="8662987" cy="6234113"/>
            <a:chOff x="147" y="196"/>
            <a:chExt cx="5457" cy="3927"/>
          </a:xfrm>
        </p:grpSpPr>
        <p:pic>
          <p:nvPicPr>
            <p:cNvPr id="58374" name="图片 412674" descr="D2b">
              <a:extLst>
                <a:ext uri="{FF2B5EF4-FFF2-40B4-BE49-F238E27FC236}">
                  <a16:creationId xmlns:a16="http://schemas.microsoft.com/office/drawing/2014/main" id="{FF3FD6B2-5895-449D-AE4A-66C475B94B8C}"/>
                </a:ext>
              </a:extLst>
            </p:cNvPr>
            <p:cNvPicPr>
              <a:picLocks noChangeAspect="1" noChangeArrowheads="1"/>
            </p:cNvPicPr>
            <p:nvPr/>
          </p:nvPicPr>
          <p:blipFill>
            <a:blip r:embed="rId2">
              <a:clrChange>
                <a:clrFrom>
                  <a:srgbClr val="000100"/>
                </a:clrFrom>
                <a:clrTo>
                  <a:srgbClr val="000100">
                    <a:alpha val="0"/>
                  </a:srgbClr>
                </a:clrTo>
              </a:clrChange>
              <a:extLst>
                <a:ext uri="{28A0092B-C50C-407E-A947-70E740481C1C}">
                  <a14:useLocalDpi xmlns:a14="http://schemas.microsoft.com/office/drawing/2010/main" val="0"/>
                </a:ext>
              </a:extLst>
            </a:blip>
            <a:srcRect/>
            <a:stretch>
              <a:fillRect/>
            </a:stretch>
          </p:blipFill>
          <p:spPr bwMode="auto">
            <a:xfrm>
              <a:off x="186" y="790"/>
              <a:ext cx="325" cy="2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5" name="图片 412675" descr="D2a">
              <a:extLst>
                <a:ext uri="{FF2B5EF4-FFF2-40B4-BE49-F238E27FC236}">
                  <a16:creationId xmlns:a16="http://schemas.microsoft.com/office/drawing/2014/main" id="{268454DB-E348-4FD5-93F2-B146E44C7AA4}"/>
                </a:ext>
              </a:extLst>
            </p:cNvPr>
            <p:cNvPicPr>
              <a:picLocks noChangeAspect="1" noChangeArrowheads="1"/>
            </p:cNvPicPr>
            <p:nvPr/>
          </p:nvPicPr>
          <p:blipFill>
            <a:blip r:embed="rId3">
              <a:clrChange>
                <a:clrFrom>
                  <a:srgbClr val="010001"/>
                </a:clrFrom>
                <a:clrTo>
                  <a:srgbClr val="010001">
                    <a:alpha val="0"/>
                  </a:srgbClr>
                </a:clrTo>
              </a:clrChange>
              <a:extLst>
                <a:ext uri="{28A0092B-C50C-407E-A947-70E740481C1C}">
                  <a14:useLocalDpi xmlns:a14="http://schemas.microsoft.com/office/drawing/2010/main" val="0"/>
                </a:ext>
              </a:extLst>
            </a:blip>
            <a:srcRect/>
            <a:stretch>
              <a:fillRect/>
            </a:stretch>
          </p:blipFill>
          <p:spPr bwMode="auto">
            <a:xfrm>
              <a:off x="147" y="196"/>
              <a:ext cx="5457" cy="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6" name="图片 412676" descr="D2b">
              <a:extLst>
                <a:ext uri="{FF2B5EF4-FFF2-40B4-BE49-F238E27FC236}">
                  <a16:creationId xmlns:a16="http://schemas.microsoft.com/office/drawing/2014/main" id="{BE55534D-1BEC-46FC-969B-17B94E82983A}"/>
                </a:ext>
              </a:extLst>
            </p:cNvPr>
            <p:cNvPicPr>
              <a:picLocks noChangeAspect="1" noChangeArrowheads="1"/>
            </p:cNvPicPr>
            <p:nvPr/>
          </p:nvPicPr>
          <p:blipFill>
            <a:blip r:embed="rId2">
              <a:clrChange>
                <a:clrFrom>
                  <a:srgbClr val="000100"/>
                </a:clrFrom>
                <a:clrTo>
                  <a:srgbClr val="000100">
                    <a:alpha val="0"/>
                  </a:srgbClr>
                </a:clrTo>
              </a:clrChange>
              <a:extLst>
                <a:ext uri="{28A0092B-C50C-407E-A947-70E740481C1C}">
                  <a14:useLocalDpi xmlns:a14="http://schemas.microsoft.com/office/drawing/2010/main" val="0"/>
                </a:ext>
              </a:extLst>
            </a:blip>
            <a:srcRect/>
            <a:stretch>
              <a:fillRect/>
            </a:stretch>
          </p:blipFill>
          <p:spPr bwMode="auto">
            <a:xfrm>
              <a:off x="5270" y="1047"/>
              <a:ext cx="325" cy="2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7" name="图片 412677" descr="D2c">
              <a:extLst>
                <a:ext uri="{FF2B5EF4-FFF2-40B4-BE49-F238E27FC236}">
                  <a16:creationId xmlns:a16="http://schemas.microsoft.com/office/drawing/2014/main" id="{475EB2FA-48F3-4764-9814-3869150E4F65}"/>
                </a:ext>
              </a:extLst>
            </p:cNvPr>
            <p:cNvPicPr>
              <a:picLocks noChangeArrowheads="1"/>
            </p:cNvPicPr>
            <p:nvPr/>
          </p:nvPicPr>
          <p:blipFill>
            <a:blip r:embed="rId4">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189" y="3727"/>
              <a:ext cx="5411" cy="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8" name="矩形 412678">
              <a:extLst>
                <a:ext uri="{FF2B5EF4-FFF2-40B4-BE49-F238E27FC236}">
                  <a16:creationId xmlns:a16="http://schemas.microsoft.com/office/drawing/2014/main" id="{4EC9CB3D-2889-431D-A64E-1F2394A77CEE}"/>
                </a:ext>
              </a:extLst>
            </p:cNvPr>
            <p:cNvSpPr>
              <a:spLocks noChangeArrowheads="1"/>
            </p:cNvSpPr>
            <p:nvPr/>
          </p:nvSpPr>
          <p:spPr bwMode="auto">
            <a:xfrm>
              <a:off x="3294" y="3696"/>
              <a:ext cx="2064" cy="2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58371" name="标题 412679">
            <a:extLst>
              <a:ext uri="{FF2B5EF4-FFF2-40B4-BE49-F238E27FC236}">
                <a16:creationId xmlns:a16="http://schemas.microsoft.com/office/drawing/2014/main" id="{B2026024-ADF3-4FD8-8D5C-9BB7402F12D8}"/>
              </a:ext>
            </a:extLst>
          </p:cNvPr>
          <p:cNvSpPr>
            <a:spLocks noGrp="1"/>
          </p:cNvSpPr>
          <p:nvPr>
            <p:ph type="title"/>
          </p:nvPr>
        </p:nvSpPr>
        <p:spPr>
          <a:xfrm>
            <a:off x="4772025" y="533400"/>
            <a:ext cx="3733800" cy="457200"/>
          </a:xfrm>
          <a:prstGeom prst="flowChartAlternateProcess">
            <a:avLst/>
          </a:prstGeom>
          <a:ln w="28575">
            <a:solidFill>
              <a:schemeClr val="accent1"/>
            </a:solidFill>
            <a:miter lim="800000"/>
            <a:headEnd/>
            <a:tailEnd/>
          </a:ln>
        </p:spPr>
        <p:txBody>
          <a:bodyPr/>
          <a:lstStyle/>
          <a:p>
            <a:pPr eaLnBrk="1" hangingPunct="1">
              <a:lnSpc>
                <a:spcPct val="90000"/>
              </a:lnSpc>
            </a:pPr>
            <a:r>
              <a:rPr lang="zh-CN" altLang="en-US" sz="2400" b="1" noProof="1">
                <a:solidFill>
                  <a:schemeClr val="tx1"/>
                </a:solidFill>
              </a:rPr>
              <a:t>例</a:t>
            </a:r>
            <a:r>
              <a:rPr lang="zh-CN" altLang="zh-CN" sz="2400" b="1" noProof="1">
                <a:solidFill>
                  <a:schemeClr val="tx1"/>
                </a:solidFill>
              </a:rPr>
              <a:t>4.12</a:t>
            </a:r>
            <a:r>
              <a:rPr lang="zh-CN" altLang="en-US" sz="2400" b="1" noProof="1">
                <a:solidFill>
                  <a:schemeClr val="tx1"/>
                </a:solidFill>
              </a:rPr>
              <a:t>：取正负数</a:t>
            </a:r>
            <a:endParaRPr lang="zh-CN" altLang="zh-CN" sz="2400" b="1" noProof="1">
              <a:solidFill>
                <a:schemeClr val="tx1"/>
              </a:solidFill>
            </a:endParaRPr>
          </a:p>
        </p:txBody>
      </p:sp>
      <p:sp>
        <p:nvSpPr>
          <p:cNvPr id="58372" name="文本占位符 412680">
            <a:extLst>
              <a:ext uri="{FF2B5EF4-FFF2-40B4-BE49-F238E27FC236}">
                <a16:creationId xmlns:a16="http://schemas.microsoft.com/office/drawing/2014/main" id="{9E3A08D3-D0F5-4F28-BA2A-9ED9FF005AF8}"/>
              </a:ext>
            </a:extLst>
          </p:cNvPr>
          <p:cNvSpPr>
            <a:spLocks noGrp="1" noChangeArrowheads="1"/>
          </p:cNvSpPr>
          <p:nvPr>
            <p:ph type="body" idx="1"/>
          </p:nvPr>
        </p:nvSpPr>
        <p:spPr>
          <a:xfrm>
            <a:off x="755650" y="1412875"/>
            <a:ext cx="7777163" cy="4451350"/>
          </a:xfrm>
          <a:solidFill>
            <a:schemeClr val="bg1"/>
          </a:solidFill>
        </p:spPr>
        <p:txBody>
          <a:bodyPr/>
          <a:lstStyle/>
          <a:p>
            <a:pPr marL="0" indent="0" eaLnBrk="1" hangingPunct="1">
              <a:buFont typeface="Wingdings" panose="05000000000000000000" pitchFamily="2" charset="2"/>
              <a:buNone/>
              <a:tabLst>
                <a:tab pos="1336675" algn="l"/>
                <a:tab pos="3625850" algn="l"/>
              </a:tabLst>
            </a:pPr>
            <a:r>
              <a:rPr lang="en-US" altLang="zh-CN" sz="3200">
                <a:solidFill>
                  <a:schemeClr val="accent2"/>
                </a:solidFill>
                <a:latin typeface="宋体" panose="02010600030101010101" pitchFamily="2" charset="-122"/>
              </a:rPr>
              <a:t>minus:	xchg bx,di</a:t>
            </a:r>
          </a:p>
          <a:p>
            <a:pPr marL="0" indent="0" eaLnBrk="1" hangingPunct="1">
              <a:buFont typeface="Wingdings" panose="05000000000000000000" pitchFamily="2" charset="2"/>
              <a:buNone/>
              <a:tabLst>
                <a:tab pos="1336675" algn="l"/>
                <a:tab pos="3625850" algn="l"/>
              </a:tabLst>
            </a:pPr>
            <a:r>
              <a:rPr lang="en-US" altLang="zh-CN" sz="3200">
                <a:solidFill>
                  <a:schemeClr val="accent2"/>
                </a:solidFill>
                <a:latin typeface="宋体" panose="02010600030101010101" pitchFamily="2" charset="-122"/>
              </a:rPr>
              <a:t>	</a:t>
            </a:r>
            <a:r>
              <a:rPr lang="en-US" altLang="zh-CN" sz="3200">
                <a:solidFill>
                  <a:schemeClr val="tx2"/>
                </a:solidFill>
                <a:latin typeface="宋体" panose="02010600030101010101" pitchFamily="2" charset="-122"/>
              </a:rPr>
              <a:t>stosb</a:t>
            </a:r>
            <a:r>
              <a:rPr lang="en-US" altLang="zh-CN" sz="3200">
                <a:solidFill>
                  <a:schemeClr val="accent2"/>
                </a:solidFill>
                <a:latin typeface="宋体" panose="02010600030101010101" pitchFamily="2" charset="-122"/>
              </a:rPr>
              <a:t>	</a:t>
            </a:r>
            <a:r>
              <a:rPr lang="zh-CN" altLang="en-US" sz="3200">
                <a:latin typeface="宋体" panose="02010600030101010101" pitchFamily="2" charset="-122"/>
              </a:rPr>
              <a:t>；把负数存入</a:t>
            </a:r>
            <a:r>
              <a:rPr lang="en-US" altLang="zh-CN" sz="3200">
                <a:latin typeface="宋体" panose="02010600030101010101" pitchFamily="2" charset="-122"/>
              </a:rPr>
              <a:t>dminus</a:t>
            </a:r>
          </a:p>
          <a:p>
            <a:pPr marL="0" indent="0" eaLnBrk="1" hangingPunct="1">
              <a:buFont typeface="Wingdings" panose="05000000000000000000" pitchFamily="2" charset="2"/>
              <a:buNone/>
              <a:tabLst>
                <a:tab pos="1336675" algn="l"/>
                <a:tab pos="3625850" algn="l"/>
              </a:tabLst>
            </a:pPr>
            <a:r>
              <a:rPr lang="en-US" altLang="zh-CN" sz="3200">
                <a:solidFill>
                  <a:schemeClr val="accent2"/>
                </a:solidFill>
                <a:latin typeface="宋体" panose="02010600030101010101" pitchFamily="2" charset="-122"/>
              </a:rPr>
              <a:t>	xchg bx,di</a:t>
            </a:r>
          </a:p>
          <a:p>
            <a:pPr marL="0" indent="0" eaLnBrk="1" hangingPunct="1">
              <a:buFont typeface="Wingdings" panose="05000000000000000000" pitchFamily="2" charset="2"/>
              <a:buNone/>
              <a:tabLst>
                <a:tab pos="1336675" algn="l"/>
                <a:tab pos="3625850" algn="l"/>
              </a:tabLst>
            </a:pPr>
            <a:r>
              <a:rPr lang="en-US" altLang="zh-CN" sz="3200">
                <a:solidFill>
                  <a:schemeClr val="accent2"/>
                </a:solidFill>
                <a:latin typeface="宋体" panose="02010600030101010101" pitchFamily="2" charset="-122"/>
              </a:rPr>
              <a:t>again:	dec cx	</a:t>
            </a:r>
            <a:r>
              <a:rPr lang="zh-CN" altLang="en-US" sz="3200">
                <a:latin typeface="宋体" panose="02010600030101010101" pitchFamily="2" charset="-122"/>
              </a:rPr>
              <a:t>；字节数减</a:t>
            </a:r>
            <a:r>
              <a:rPr lang="en-US" altLang="zh-CN" sz="3200">
                <a:latin typeface="宋体" panose="02010600030101010101" pitchFamily="2" charset="-122"/>
              </a:rPr>
              <a:t>1</a:t>
            </a:r>
          </a:p>
          <a:p>
            <a:pPr marL="0" indent="0" eaLnBrk="1" hangingPunct="1">
              <a:buFont typeface="Wingdings" panose="05000000000000000000" pitchFamily="2" charset="2"/>
              <a:buNone/>
              <a:tabLst>
                <a:tab pos="1336675" algn="l"/>
                <a:tab pos="3625850" algn="l"/>
              </a:tabLst>
            </a:pPr>
            <a:r>
              <a:rPr lang="en-US" altLang="zh-CN" sz="3200">
                <a:solidFill>
                  <a:schemeClr val="accent2"/>
                </a:solidFill>
                <a:latin typeface="宋体" panose="02010600030101010101" pitchFamily="2" charset="-122"/>
              </a:rPr>
              <a:t>	jnz go_on	</a:t>
            </a:r>
            <a:r>
              <a:rPr lang="zh-CN" altLang="en-US" sz="3200">
                <a:latin typeface="宋体" panose="02010600030101010101" pitchFamily="2" charset="-122"/>
              </a:rPr>
              <a:t>；完成正负数据分离</a:t>
            </a:r>
          </a:p>
        </p:txBody>
      </p:sp>
      <p:pic>
        <p:nvPicPr>
          <p:cNvPr id="58373" name="图片 412681" descr="6">
            <a:hlinkClick r:id="" action="ppaction://hlinkshowjump?jump=previousslide"/>
            <a:extLst>
              <a:ext uri="{FF2B5EF4-FFF2-40B4-BE49-F238E27FC236}">
                <a16:creationId xmlns:a16="http://schemas.microsoft.com/office/drawing/2014/main" id="{5728AA41-56BC-4392-8BB7-C1335212E6B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72500" y="6286500"/>
            <a:ext cx="5715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random/>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413697">
            <a:extLst>
              <a:ext uri="{FF2B5EF4-FFF2-40B4-BE49-F238E27FC236}">
                <a16:creationId xmlns:a16="http://schemas.microsoft.com/office/drawing/2014/main" id="{5F0B17A9-FBCB-4C8B-9989-33F986D16647}"/>
              </a:ext>
            </a:extLst>
          </p:cNvPr>
          <p:cNvSpPr>
            <a:spLocks noGrp="1" noChangeArrowheads="1"/>
          </p:cNvSpPr>
          <p:nvPr>
            <p:ph type="title"/>
          </p:nvPr>
        </p:nvSpPr>
        <p:spPr>
          <a:xfrm>
            <a:off x="1763713" y="44450"/>
            <a:ext cx="6172200" cy="647700"/>
          </a:xfrm>
        </p:spPr>
        <p:txBody>
          <a:bodyPr/>
          <a:lstStyle/>
          <a:p>
            <a:pPr eaLnBrk="1" hangingPunct="1"/>
            <a:r>
              <a:rPr lang="zh-CN" altLang="en-US"/>
              <a:t>串比较</a:t>
            </a:r>
            <a:r>
              <a:rPr lang="en-US" altLang="zh-CN"/>
              <a:t>CMPS</a:t>
            </a:r>
            <a:r>
              <a:rPr lang="zh-CN" altLang="en-US" sz="2400" b="1">
                <a:solidFill>
                  <a:schemeClr val="tx1"/>
                </a:solidFill>
              </a:rPr>
              <a:t>（</a:t>
            </a:r>
            <a:r>
              <a:rPr lang="en-US" altLang="zh-CN" sz="2400" b="1">
                <a:solidFill>
                  <a:schemeClr val="tx1"/>
                </a:solidFill>
              </a:rPr>
              <a:t>compare string</a:t>
            </a:r>
            <a:r>
              <a:rPr lang="zh-CN" altLang="en-US" sz="2400" b="1">
                <a:solidFill>
                  <a:schemeClr val="tx1"/>
                </a:solidFill>
              </a:rPr>
              <a:t>）</a:t>
            </a:r>
          </a:p>
        </p:txBody>
      </p:sp>
      <p:sp>
        <p:nvSpPr>
          <p:cNvPr id="59395" name="文本占位符 413698">
            <a:extLst>
              <a:ext uri="{FF2B5EF4-FFF2-40B4-BE49-F238E27FC236}">
                <a16:creationId xmlns:a16="http://schemas.microsoft.com/office/drawing/2014/main" id="{70F774F0-3140-46B3-BA7D-AE65863976C5}"/>
              </a:ext>
            </a:extLst>
          </p:cNvPr>
          <p:cNvSpPr>
            <a:spLocks noGrp="1" noChangeArrowheads="1"/>
          </p:cNvSpPr>
          <p:nvPr>
            <p:ph type="body" idx="1"/>
          </p:nvPr>
        </p:nvSpPr>
        <p:spPr>
          <a:xfrm>
            <a:off x="990600" y="1052513"/>
            <a:ext cx="7391400" cy="1447800"/>
          </a:xfrm>
        </p:spPr>
        <p:txBody>
          <a:bodyPr/>
          <a:lstStyle/>
          <a:p>
            <a:pPr eaLnBrk="1" hangingPunct="1">
              <a:lnSpc>
                <a:spcPct val="90000"/>
              </a:lnSpc>
            </a:pPr>
            <a:r>
              <a:rPr lang="zh-CN" altLang="en-US" sz="3200"/>
              <a:t>将主存中的源操作数减去至目的操作数，以便设置标志，进而比较两操作数之间的关系</a:t>
            </a:r>
          </a:p>
        </p:txBody>
      </p:sp>
      <p:sp>
        <p:nvSpPr>
          <p:cNvPr id="59396" name="流程图: 可选过程 413699" descr="DI-02">
            <a:extLst>
              <a:ext uri="{FF2B5EF4-FFF2-40B4-BE49-F238E27FC236}">
                <a16:creationId xmlns:a16="http://schemas.microsoft.com/office/drawing/2014/main" id="{E95FC7DA-64CD-4A18-8838-BCFFA6BFE5EA}"/>
              </a:ext>
            </a:extLst>
          </p:cNvPr>
          <p:cNvSpPr>
            <a:spLocks noChangeArrowheads="1"/>
          </p:cNvSpPr>
          <p:nvPr/>
        </p:nvSpPr>
        <p:spPr bwMode="auto">
          <a:xfrm>
            <a:off x="914400" y="2652713"/>
            <a:ext cx="7467600" cy="1447800"/>
          </a:xfrm>
          <a:prstGeom prst="flowChartAlternateProcess">
            <a:avLst/>
          </a:prstGeom>
          <a:blipFill dpi="0" rotWithShape="0">
            <a:blip r:embed="rId2"/>
            <a:srcRect/>
            <a:stretch>
              <a:fillRect/>
            </a:stretch>
          </a:blipFill>
          <a:ln>
            <a:noFill/>
          </a:ln>
          <a:effectLst>
            <a:prstShdw prst="shdw13" dist="53882" dir="13500000">
              <a:srgbClr val="808080"/>
            </a:prstShdw>
          </a:effectLst>
          <a:extLst>
            <a:ext uri="{91240B29-F687-4F45-9708-019B960494DF}">
              <a14:hiddenLine xmlns:a14="http://schemas.microsoft.com/office/drawing/2010/main" w="12700">
                <a:solidFill>
                  <a:srgbClr val="000000"/>
                </a:solidFill>
                <a:miter lim="800000"/>
                <a:headEnd/>
                <a:tailEnd/>
              </a14:hiddenLine>
            </a:ext>
          </a:extLst>
        </p:spPr>
        <p:txBody>
          <a:bodyPr/>
          <a:lstStyle>
            <a:lvl1pPr>
              <a:tabLst>
                <a:tab pos="1520825" algn="l"/>
              </a:tabLst>
              <a:defRPr sz="2400">
                <a:solidFill>
                  <a:schemeClr val="tx1"/>
                </a:solidFill>
                <a:latin typeface="Arial" panose="020B0604020202020204" pitchFamily="34" charset="0"/>
                <a:ea typeface="宋体" panose="02010600030101010101" pitchFamily="2" charset="-122"/>
              </a:defRPr>
            </a:lvl1pPr>
            <a:lvl2pPr marL="742950" indent="-285750">
              <a:tabLst>
                <a:tab pos="1520825" algn="l"/>
              </a:tabLst>
              <a:defRPr sz="2400">
                <a:solidFill>
                  <a:schemeClr val="tx1"/>
                </a:solidFill>
                <a:latin typeface="Arial" panose="020B0604020202020204" pitchFamily="34" charset="0"/>
                <a:ea typeface="宋体" panose="02010600030101010101" pitchFamily="2" charset="-122"/>
              </a:defRPr>
            </a:lvl2pPr>
            <a:lvl3pPr marL="1143000" indent="-228600">
              <a:tabLst>
                <a:tab pos="1520825" algn="l"/>
              </a:tabLst>
              <a:defRPr sz="2400">
                <a:solidFill>
                  <a:schemeClr val="tx1"/>
                </a:solidFill>
                <a:latin typeface="Arial" panose="020B0604020202020204" pitchFamily="34" charset="0"/>
                <a:ea typeface="宋体" panose="02010600030101010101" pitchFamily="2" charset="-122"/>
              </a:defRPr>
            </a:lvl3pPr>
            <a:lvl4pPr marL="1600200" indent="-228600">
              <a:tabLst>
                <a:tab pos="1520825" algn="l"/>
              </a:tabLst>
              <a:defRPr sz="2400">
                <a:solidFill>
                  <a:schemeClr val="tx1"/>
                </a:solidFill>
                <a:latin typeface="Arial" panose="020B0604020202020204" pitchFamily="34" charset="0"/>
                <a:ea typeface="宋体" panose="02010600030101010101" pitchFamily="2" charset="-122"/>
              </a:defRPr>
            </a:lvl4pPr>
            <a:lvl5pPr marL="2057400" indent="-228600">
              <a:tabLst>
                <a:tab pos="1520825" algn="l"/>
              </a:tabLst>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1520825" algn="l"/>
              </a:tabLs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1520825" algn="l"/>
              </a:tabLs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1520825" algn="l"/>
              </a:tabLs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1520825" algn="l"/>
              </a:tabLst>
              <a:defRPr sz="2400">
                <a:solidFill>
                  <a:schemeClr val="tx1"/>
                </a:solidFill>
                <a:latin typeface="Arial" panose="020B0604020202020204" pitchFamily="34" charset="0"/>
                <a:ea typeface="宋体" panose="02010600030101010101" pitchFamily="2" charset="-122"/>
              </a:defRPr>
            </a:lvl9pPr>
          </a:lstStyle>
          <a:p>
            <a:pPr eaLnBrk="1" hangingPunct="1"/>
            <a:r>
              <a:rPr lang="en-US" altLang="zh-CN" sz="3200" b="1">
                <a:solidFill>
                  <a:schemeClr val="tx2"/>
                </a:solidFill>
                <a:latin typeface="宋体" panose="02010600030101010101" pitchFamily="2" charset="-122"/>
              </a:rPr>
              <a:t>CMPSB</a:t>
            </a:r>
          </a:p>
          <a:p>
            <a:pPr eaLnBrk="1" hangingPunct="1">
              <a:lnSpc>
                <a:spcPct val="90000"/>
              </a:lnSpc>
            </a:pPr>
            <a:r>
              <a:rPr lang="en-US" altLang="zh-CN" sz="2800" b="1">
                <a:solidFill>
                  <a:schemeClr val="bg2"/>
                </a:solidFill>
                <a:latin typeface="宋体" panose="02010600030101010101" pitchFamily="2" charset="-122"/>
              </a:rPr>
              <a:t>	</a:t>
            </a:r>
            <a:r>
              <a:rPr lang="zh-CN" altLang="en-US" sz="2800" b="1">
                <a:solidFill>
                  <a:schemeClr val="accent2"/>
                </a:solidFill>
                <a:latin typeface="宋体" panose="02010600030101010101" pitchFamily="2" charset="-122"/>
              </a:rPr>
              <a:t>；字节串比较：</a:t>
            </a:r>
            <a:r>
              <a:rPr lang="en-US" altLang="zh-CN" sz="2800" b="1">
                <a:solidFill>
                  <a:schemeClr val="accent2"/>
                </a:solidFill>
                <a:latin typeface="宋体" panose="02010600030101010101" pitchFamily="2" charset="-122"/>
              </a:rPr>
              <a:t>DS:[SI]</a:t>
            </a:r>
            <a:r>
              <a:rPr lang="zh-CN" altLang="en-US" sz="2800" b="1">
                <a:solidFill>
                  <a:schemeClr val="accent2"/>
                </a:solidFill>
                <a:latin typeface="宋体" panose="02010600030101010101" pitchFamily="2" charset="-122"/>
              </a:rPr>
              <a:t>－</a:t>
            </a:r>
            <a:r>
              <a:rPr lang="en-US" altLang="zh-CN" sz="2800" b="1">
                <a:solidFill>
                  <a:schemeClr val="accent2"/>
                </a:solidFill>
                <a:latin typeface="宋体" panose="02010600030101010101" pitchFamily="2" charset="-122"/>
              </a:rPr>
              <a:t>ES:[DI]</a:t>
            </a:r>
          </a:p>
          <a:p>
            <a:pPr eaLnBrk="1" hangingPunct="1"/>
            <a:r>
              <a:rPr lang="en-US" altLang="zh-CN" sz="2800" b="1">
                <a:solidFill>
                  <a:schemeClr val="accent2"/>
                </a:solidFill>
                <a:latin typeface="宋体" panose="02010600030101010101" pitchFamily="2" charset="-122"/>
              </a:rPr>
              <a:t>	</a:t>
            </a:r>
            <a:r>
              <a:rPr lang="zh-CN" altLang="en-US" sz="2800" b="1">
                <a:solidFill>
                  <a:schemeClr val="accent2"/>
                </a:solidFill>
                <a:latin typeface="宋体" panose="02010600030101010101" pitchFamily="2" charset="-122"/>
              </a:rPr>
              <a:t>；</a:t>
            </a:r>
            <a:r>
              <a:rPr lang="en-US" altLang="zh-CN" sz="2800" b="1">
                <a:solidFill>
                  <a:schemeClr val="accent2"/>
                </a:solidFill>
                <a:latin typeface="宋体" panose="02010600030101010101" pitchFamily="2" charset="-122"/>
              </a:rPr>
              <a:t>SI←SI±1</a:t>
            </a:r>
            <a:r>
              <a:rPr lang="zh-CN" altLang="en-US" sz="2800" b="1">
                <a:solidFill>
                  <a:schemeClr val="accent2"/>
                </a:solidFill>
                <a:latin typeface="宋体" panose="02010600030101010101" pitchFamily="2" charset="-122"/>
              </a:rPr>
              <a:t>，</a:t>
            </a:r>
            <a:r>
              <a:rPr lang="en-US" altLang="zh-CN" sz="2800" b="1">
                <a:solidFill>
                  <a:schemeClr val="accent2"/>
                </a:solidFill>
                <a:latin typeface="宋体" panose="02010600030101010101" pitchFamily="2" charset="-122"/>
              </a:rPr>
              <a:t>DI←DI±1</a:t>
            </a:r>
          </a:p>
        </p:txBody>
      </p:sp>
      <p:sp>
        <p:nvSpPr>
          <p:cNvPr id="59397" name="流程图: 可选过程 413700" descr="DI-02">
            <a:extLst>
              <a:ext uri="{FF2B5EF4-FFF2-40B4-BE49-F238E27FC236}">
                <a16:creationId xmlns:a16="http://schemas.microsoft.com/office/drawing/2014/main" id="{1D1C3AC6-2281-4408-9B9A-270EDDF72D19}"/>
              </a:ext>
            </a:extLst>
          </p:cNvPr>
          <p:cNvSpPr>
            <a:spLocks noChangeArrowheads="1"/>
          </p:cNvSpPr>
          <p:nvPr/>
        </p:nvSpPr>
        <p:spPr bwMode="auto">
          <a:xfrm>
            <a:off x="914400" y="4176713"/>
            <a:ext cx="7467600" cy="1447800"/>
          </a:xfrm>
          <a:prstGeom prst="flowChartAlternateProcess">
            <a:avLst/>
          </a:prstGeom>
          <a:blipFill dpi="0" rotWithShape="0">
            <a:blip r:embed="rId2"/>
            <a:srcRect/>
            <a:stretch>
              <a:fillRect/>
            </a:stretch>
          </a:blipFill>
          <a:ln>
            <a:noFill/>
          </a:ln>
          <a:effectLst>
            <a:prstShdw prst="shdw13" dist="53882" dir="13500000">
              <a:srgbClr val="808080"/>
            </a:prstShdw>
          </a:effectLst>
          <a:extLst>
            <a:ext uri="{91240B29-F687-4F45-9708-019B960494DF}">
              <a14:hiddenLine xmlns:a14="http://schemas.microsoft.com/office/drawing/2010/main" w="12700">
                <a:solidFill>
                  <a:srgbClr val="000000"/>
                </a:solidFill>
                <a:miter lim="800000"/>
                <a:headEnd/>
                <a:tailEnd/>
              </a14:hiddenLine>
            </a:ext>
          </a:extLst>
        </p:spPr>
        <p:txBody>
          <a:bodyPr/>
          <a:lstStyle>
            <a:lvl1pPr>
              <a:tabLst>
                <a:tab pos="1520825" algn="l"/>
              </a:tabLst>
              <a:defRPr sz="2400">
                <a:solidFill>
                  <a:schemeClr val="tx1"/>
                </a:solidFill>
                <a:latin typeface="Arial" panose="020B0604020202020204" pitchFamily="34" charset="0"/>
                <a:ea typeface="宋体" panose="02010600030101010101" pitchFamily="2" charset="-122"/>
              </a:defRPr>
            </a:lvl1pPr>
            <a:lvl2pPr marL="742950" indent="-285750">
              <a:tabLst>
                <a:tab pos="1520825" algn="l"/>
              </a:tabLst>
              <a:defRPr sz="2400">
                <a:solidFill>
                  <a:schemeClr val="tx1"/>
                </a:solidFill>
                <a:latin typeface="Arial" panose="020B0604020202020204" pitchFamily="34" charset="0"/>
                <a:ea typeface="宋体" panose="02010600030101010101" pitchFamily="2" charset="-122"/>
              </a:defRPr>
            </a:lvl2pPr>
            <a:lvl3pPr marL="1143000" indent="-228600">
              <a:tabLst>
                <a:tab pos="1520825" algn="l"/>
              </a:tabLst>
              <a:defRPr sz="2400">
                <a:solidFill>
                  <a:schemeClr val="tx1"/>
                </a:solidFill>
                <a:latin typeface="Arial" panose="020B0604020202020204" pitchFamily="34" charset="0"/>
                <a:ea typeface="宋体" panose="02010600030101010101" pitchFamily="2" charset="-122"/>
              </a:defRPr>
            </a:lvl3pPr>
            <a:lvl4pPr marL="1600200" indent="-228600">
              <a:tabLst>
                <a:tab pos="1520825" algn="l"/>
              </a:tabLst>
              <a:defRPr sz="2400">
                <a:solidFill>
                  <a:schemeClr val="tx1"/>
                </a:solidFill>
                <a:latin typeface="Arial" panose="020B0604020202020204" pitchFamily="34" charset="0"/>
                <a:ea typeface="宋体" panose="02010600030101010101" pitchFamily="2" charset="-122"/>
              </a:defRPr>
            </a:lvl4pPr>
            <a:lvl5pPr marL="2057400" indent="-228600">
              <a:tabLst>
                <a:tab pos="1520825" algn="l"/>
              </a:tabLst>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1520825" algn="l"/>
              </a:tabLs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1520825" algn="l"/>
              </a:tabLs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1520825" algn="l"/>
              </a:tabLs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1520825" algn="l"/>
              </a:tabLst>
              <a:defRPr sz="2400">
                <a:solidFill>
                  <a:schemeClr val="tx1"/>
                </a:solidFill>
                <a:latin typeface="Arial" panose="020B0604020202020204" pitchFamily="34" charset="0"/>
                <a:ea typeface="宋体" panose="02010600030101010101" pitchFamily="2" charset="-122"/>
              </a:defRPr>
            </a:lvl9pPr>
          </a:lstStyle>
          <a:p>
            <a:pPr eaLnBrk="1" hangingPunct="1"/>
            <a:r>
              <a:rPr lang="en-US" altLang="zh-CN" sz="3200" b="1">
                <a:solidFill>
                  <a:schemeClr val="tx2"/>
                </a:solidFill>
                <a:latin typeface="宋体" panose="02010600030101010101" pitchFamily="2" charset="-122"/>
              </a:rPr>
              <a:t>CMPSW</a:t>
            </a:r>
          </a:p>
          <a:p>
            <a:pPr eaLnBrk="1" hangingPunct="1">
              <a:lnSpc>
                <a:spcPct val="90000"/>
              </a:lnSpc>
            </a:pPr>
            <a:r>
              <a:rPr lang="en-US" altLang="zh-CN" sz="2800" b="1">
                <a:solidFill>
                  <a:schemeClr val="bg2"/>
                </a:solidFill>
                <a:latin typeface="宋体" panose="02010600030101010101" pitchFamily="2" charset="-122"/>
              </a:rPr>
              <a:t>	</a:t>
            </a:r>
            <a:r>
              <a:rPr lang="zh-CN" altLang="en-US" sz="2800" b="1">
                <a:solidFill>
                  <a:schemeClr val="accent2"/>
                </a:solidFill>
                <a:latin typeface="宋体" panose="02010600030101010101" pitchFamily="2" charset="-122"/>
              </a:rPr>
              <a:t>；字串比较：</a:t>
            </a:r>
            <a:r>
              <a:rPr lang="en-US" altLang="zh-CN" sz="2800" b="1">
                <a:solidFill>
                  <a:schemeClr val="accent2"/>
                </a:solidFill>
                <a:latin typeface="宋体" panose="02010600030101010101" pitchFamily="2" charset="-122"/>
              </a:rPr>
              <a:t>DS:[SI]</a:t>
            </a:r>
            <a:r>
              <a:rPr lang="zh-CN" altLang="en-US" sz="2800" b="1">
                <a:solidFill>
                  <a:schemeClr val="accent2"/>
                </a:solidFill>
                <a:latin typeface="宋体" panose="02010600030101010101" pitchFamily="2" charset="-122"/>
              </a:rPr>
              <a:t>－</a:t>
            </a:r>
            <a:r>
              <a:rPr lang="en-US" altLang="zh-CN" sz="2800" b="1">
                <a:solidFill>
                  <a:schemeClr val="accent2"/>
                </a:solidFill>
                <a:latin typeface="宋体" panose="02010600030101010101" pitchFamily="2" charset="-122"/>
              </a:rPr>
              <a:t>ES:[DI]</a:t>
            </a:r>
          </a:p>
          <a:p>
            <a:pPr eaLnBrk="1" hangingPunct="1"/>
            <a:r>
              <a:rPr lang="en-US" altLang="zh-CN" sz="2800" b="1">
                <a:solidFill>
                  <a:schemeClr val="accent2"/>
                </a:solidFill>
                <a:latin typeface="宋体" panose="02010600030101010101" pitchFamily="2" charset="-122"/>
              </a:rPr>
              <a:t>	</a:t>
            </a:r>
            <a:r>
              <a:rPr lang="zh-CN" altLang="en-US" sz="2800" b="1">
                <a:solidFill>
                  <a:schemeClr val="accent2"/>
                </a:solidFill>
                <a:latin typeface="宋体" panose="02010600030101010101" pitchFamily="2" charset="-122"/>
              </a:rPr>
              <a:t>；</a:t>
            </a:r>
            <a:r>
              <a:rPr lang="en-US" altLang="zh-CN" sz="2800" b="1">
                <a:solidFill>
                  <a:schemeClr val="accent2"/>
                </a:solidFill>
                <a:latin typeface="宋体" panose="02010600030101010101" pitchFamily="2" charset="-122"/>
              </a:rPr>
              <a:t>SI←SI±2</a:t>
            </a:r>
            <a:r>
              <a:rPr lang="zh-CN" altLang="en-US" sz="2800" b="1">
                <a:solidFill>
                  <a:schemeClr val="accent2"/>
                </a:solidFill>
                <a:latin typeface="宋体" panose="02010600030101010101" pitchFamily="2" charset="-122"/>
              </a:rPr>
              <a:t>，</a:t>
            </a:r>
            <a:r>
              <a:rPr lang="en-US" altLang="zh-CN" sz="2800" b="1">
                <a:solidFill>
                  <a:schemeClr val="accent2"/>
                </a:solidFill>
                <a:latin typeface="宋体" panose="02010600030101010101" pitchFamily="2" charset="-122"/>
              </a:rPr>
              <a:t>DI←DI±2</a:t>
            </a:r>
          </a:p>
        </p:txBody>
      </p:sp>
      <p:sp>
        <p:nvSpPr>
          <p:cNvPr id="59398" name="文本占位符 413698">
            <a:extLst>
              <a:ext uri="{FF2B5EF4-FFF2-40B4-BE49-F238E27FC236}">
                <a16:creationId xmlns:a16="http://schemas.microsoft.com/office/drawing/2014/main" id="{295466DA-2E45-4533-9BD1-A5A60CB5ECA4}"/>
              </a:ext>
            </a:extLst>
          </p:cNvPr>
          <p:cNvSpPr txBox="1">
            <a:spLocks noChangeArrowheads="1"/>
          </p:cNvSpPr>
          <p:nvPr/>
        </p:nvSpPr>
        <p:spPr bwMode="auto">
          <a:xfrm>
            <a:off x="827088" y="5876925"/>
            <a:ext cx="73914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just" eaLnBrk="1" hangingPunct="1">
              <a:lnSpc>
                <a:spcPct val="90000"/>
              </a:lnSpc>
              <a:spcBef>
                <a:spcPct val="20000"/>
              </a:spcBef>
              <a:buClr>
                <a:schemeClr val="accent2"/>
              </a:buClr>
              <a:buSzPct val="90000"/>
              <a:buFont typeface="Wingdings" panose="05000000000000000000" pitchFamily="2" charset="2"/>
              <a:buChar char="Ø"/>
            </a:pPr>
            <a:r>
              <a:rPr lang="zh-CN" altLang="en-US" sz="3200" b="1"/>
              <a:t>注意二者与</a:t>
            </a:r>
            <a:r>
              <a:rPr lang="en-US" altLang="zh-CN" sz="3200" b="1"/>
              <a:t>CMP</a:t>
            </a:r>
            <a:r>
              <a:rPr lang="zh-CN" altLang="en-US" sz="3200" b="1"/>
              <a:t>指令的区别</a:t>
            </a:r>
          </a:p>
        </p:txBody>
      </p:sp>
    </p:spTree>
  </p:cSld>
  <p:clrMapOvr>
    <a:masterClrMapping/>
  </p:clrMapOvr>
  <p:transition>
    <p:zoom dir="in"/>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415745">
            <a:extLst>
              <a:ext uri="{FF2B5EF4-FFF2-40B4-BE49-F238E27FC236}">
                <a16:creationId xmlns:a16="http://schemas.microsoft.com/office/drawing/2014/main" id="{35290F03-0CC0-43D8-8BA8-0165FD846227}"/>
              </a:ext>
            </a:extLst>
          </p:cNvPr>
          <p:cNvSpPr>
            <a:spLocks noGrp="1" noChangeArrowheads="1"/>
          </p:cNvSpPr>
          <p:nvPr>
            <p:ph type="title"/>
          </p:nvPr>
        </p:nvSpPr>
        <p:spPr/>
        <p:txBody>
          <a:bodyPr/>
          <a:lstStyle/>
          <a:p>
            <a:pPr eaLnBrk="1" hangingPunct="1"/>
            <a:r>
              <a:rPr lang="zh-CN" altLang="en-US"/>
              <a:t>串扫描</a:t>
            </a:r>
            <a:r>
              <a:rPr lang="en-US" altLang="zh-CN"/>
              <a:t>SCAS</a:t>
            </a:r>
            <a:r>
              <a:rPr lang="zh-CN" altLang="en-US" sz="2400" b="1">
                <a:solidFill>
                  <a:schemeClr val="tx1"/>
                </a:solidFill>
              </a:rPr>
              <a:t>（</a:t>
            </a:r>
            <a:r>
              <a:rPr lang="en-US" altLang="zh-CN" sz="2400" b="1">
                <a:solidFill>
                  <a:schemeClr val="tx1"/>
                </a:solidFill>
              </a:rPr>
              <a:t>scan string</a:t>
            </a:r>
            <a:r>
              <a:rPr lang="zh-CN" altLang="en-US" sz="2400" b="1">
                <a:solidFill>
                  <a:schemeClr val="tx1"/>
                </a:solidFill>
              </a:rPr>
              <a:t>）</a:t>
            </a:r>
          </a:p>
        </p:txBody>
      </p:sp>
      <p:sp>
        <p:nvSpPr>
          <p:cNvPr id="60419" name="文本占位符 415746">
            <a:extLst>
              <a:ext uri="{FF2B5EF4-FFF2-40B4-BE49-F238E27FC236}">
                <a16:creationId xmlns:a16="http://schemas.microsoft.com/office/drawing/2014/main" id="{3255BC83-48B9-4B67-AED1-BC6F31A35A6F}"/>
              </a:ext>
            </a:extLst>
          </p:cNvPr>
          <p:cNvSpPr>
            <a:spLocks noGrp="1" noChangeArrowheads="1"/>
          </p:cNvSpPr>
          <p:nvPr>
            <p:ph type="body" idx="1"/>
          </p:nvPr>
        </p:nvSpPr>
        <p:spPr>
          <a:xfrm>
            <a:off x="990600" y="1447800"/>
            <a:ext cx="7391400" cy="1447800"/>
          </a:xfrm>
        </p:spPr>
        <p:txBody>
          <a:bodyPr/>
          <a:lstStyle/>
          <a:p>
            <a:pPr eaLnBrk="1" hangingPunct="1">
              <a:lnSpc>
                <a:spcPct val="90000"/>
              </a:lnSpc>
            </a:pPr>
            <a:r>
              <a:rPr lang="zh-CN" altLang="en-US" sz="3200"/>
              <a:t>将</a:t>
            </a:r>
            <a:r>
              <a:rPr lang="en-US" altLang="zh-CN" sz="3200"/>
              <a:t>AL/AX</a:t>
            </a:r>
            <a:r>
              <a:rPr lang="zh-CN" altLang="en-US" sz="3200"/>
              <a:t>减去至目的操作数，以便设置标志，进而比较</a:t>
            </a:r>
            <a:r>
              <a:rPr lang="en-US" altLang="zh-CN" sz="3200"/>
              <a:t>AL/AX</a:t>
            </a:r>
            <a:r>
              <a:rPr lang="zh-CN" altLang="en-US" sz="3200"/>
              <a:t>与操作数之间的关系</a:t>
            </a:r>
          </a:p>
        </p:txBody>
      </p:sp>
      <p:sp>
        <p:nvSpPr>
          <p:cNvPr id="60420" name="流程图: 可选过程 415747" descr="DI-02">
            <a:extLst>
              <a:ext uri="{FF2B5EF4-FFF2-40B4-BE49-F238E27FC236}">
                <a16:creationId xmlns:a16="http://schemas.microsoft.com/office/drawing/2014/main" id="{F3C575DD-6797-4A1D-B4CF-D6B2ABB784FD}"/>
              </a:ext>
            </a:extLst>
          </p:cNvPr>
          <p:cNvSpPr>
            <a:spLocks noChangeArrowheads="1"/>
          </p:cNvSpPr>
          <p:nvPr/>
        </p:nvSpPr>
        <p:spPr bwMode="auto">
          <a:xfrm>
            <a:off x="1295400" y="2971800"/>
            <a:ext cx="6629400" cy="1447800"/>
          </a:xfrm>
          <a:prstGeom prst="flowChartAlternateProcess">
            <a:avLst/>
          </a:prstGeom>
          <a:blipFill dpi="0" rotWithShape="0">
            <a:blip r:embed="rId2"/>
            <a:srcRect/>
            <a:stretch>
              <a:fillRect/>
            </a:stretch>
          </a:blipFill>
          <a:ln>
            <a:noFill/>
          </a:ln>
          <a:effectLst>
            <a:prstShdw prst="shdw13" dist="53882" dir="13500000">
              <a:srgbClr val="808080"/>
            </a:prstShdw>
          </a:effectLst>
          <a:extLst>
            <a:ext uri="{91240B29-F687-4F45-9708-019B960494DF}">
              <a14:hiddenLine xmlns:a14="http://schemas.microsoft.com/office/drawing/2010/main" w="12700">
                <a:solidFill>
                  <a:srgbClr val="000000"/>
                </a:solidFill>
                <a:miter lim="800000"/>
                <a:headEnd/>
                <a:tailEnd/>
              </a14:hiddenLine>
            </a:ext>
          </a:extLst>
        </p:spPr>
        <p:txBody>
          <a:bodyPr/>
          <a:lstStyle>
            <a:lvl1pPr>
              <a:tabLst>
                <a:tab pos="1520825" algn="l"/>
              </a:tabLst>
              <a:defRPr sz="2400">
                <a:solidFill>
                  <a:schemeClr val="tx1"/>
                </a:solidFill>
                <a:latin typeface="Arial" panose="020B0604020202020204" pitchFamily="34" charset="0"/>
                <a:ea typeface="宋体" panose="02010600030101010101" pitchFamily="2" charset="-122"/>
              </a:defRPr>
            </a:lvl1pPr>
            <a:lvl2pPr marL="742950" indent="-285750">
              <a:tabLst>
                <a:tab pos="1520825" algn="l"/>
              </a:tabLst>
              <a:defRPr sz="2400">
                <a:solidFill>
                  <a:schemeClr val="tx1"/>
                </a:solidFill>
                <a:latin typeface="Arial" panose="020B0604020202020204" pitchFamily="34" charset="0"/>
                <a:ea typeface="宋体" panose="02010600030101010101" pitchFamily="2" charset="-122"/>
              </a:defRPr>
            </a:lvl2pPr>
            <a:lvl3pPr marL="1143000" indent="-228600">
              <a:tabLst>
                <a:tab pos="1520825" algn="l"/>
              </a:tabLst>
              <a:defRPr sz="2400">
                <a:solidFill>
                  <a:schemeClr val="tx1"/>
                </a:solidFill>
                <a:latin typeface="Arial" panose="020B0604020202020204" pitchFamily="34" charset="0"/>
                <a:ea typeface="宋体" panose="02010600030101010101" pitchFamily="2" charset="-122"/>
              </a:defRPr>
            </a:lvl3pPr>
            <a:lvl4pPr marL="1600200" indent="-228600">
              <a:tabLst>
                <a:tab pos="1520825" algn="l"/>
              </a:tabLst>
              <a:defRPr sz="2400">
                <a:solidFill>
                  <a:schemeClr val="tx1"/>
                </a:solidFill>
                <a:latin typeface="Arial" panose="020B0604020202020204" pitchFamily="34" charset="0"/>
                <a:ea typeface="宋体" panose="02010600030101010101" pitchFamily="2" charset="-122"/>
              </a:defRPr>
            </a:lvl4pPr>
            <a:lvl5pPr marL="2057400" indent="-228600">
              <a:tabLst>
                <a:tab pos="1520825" algn="l"/>
              </a:tabLst>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1520825" algn="l"/>
              </a:tabLs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1520825" algn="l"/>
              </a:tabLs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1520825" algn="l"/>
              </a:tabLs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1520825" algn="l"/>
              </a:tabLst>
              <a:defRPr sz="2400">
                <a:solidFill>
                  <a:schemeClr val="tx1"/>
                </a:solidFill>
                <a:latin typeface="Arial" panose="020B0604020202020204" pitchFamily="34" charset="0"/>
                <a:ea typeface="宋体" panose="02010600030101010101" pitchFamily="2" charset="-122"/>
              </a:defRPr>
            </a:lvl9pPr>
          </a:lstStyle>
          <a:p>
            <a:pPr eaLnBrk="1" hangingPunct="1"/>
            <a:r>
              <a:rPr lang="en-US" altLang="zh-CN" sz="3200" b="1">
                <a:solidFill>
                  <a:schemeClr val="tx2"/>
                </a:solidFill>
                <a:latin typeface="宋体" panose="02010600030101010101" pitchFamily="2" charset="-122"/>
              </a:rPr>
              <a:t>SCASB	</a:t>
            </a:r>
          </a:p>
          <a:p>
            <a:pPr eaLnBrk="1" hangingPunct="1">
              <a:lnSpc>
                <a:spcPct val="90000"/>
              </a:lnSpc>
            </a:pPr>
            <a:r>
              <a:rPr lang="en-US" altLang="zh-CN" sz="2800" b="1">
                <a:solidFill>
                  <a:schemeClr val="bg2"/>
                </a:solidFill>
                <a:latin typeface="宋体" panose="02010600030101010101" pitchFamily="2" charset="-122"/>
              </a:rPr>
              <a:t>	</a:t>
            </a:r>
            <a:r>
              <a:rPr lang="zh-CN" altLang="en-US" sz="2800" b="1">
                <a:solidFill>
                  <a:schemeClr val="accent2"/>
                </a:solidFill>
                <a:latin typeface="宋体" panose="02010600030101010101" pitchFamily="2" charset="-122"/>
              </a:rPr>
              <a:t>；字节串扫描：</a:t>
            </a:r>
            <a:r>
              <a:rPr lang="en-US" altLang="zh-CN" sz="2800" b="1">
                <a:solidFill>
                  <a:schemeClr val="accent2"/>
                </a:solidFill>
                <a:latin typeface="宋体" panose="02010600030101010101" pitchFamily="2" charset="-122"/>
              </a:rPr>
              <a:t>AL</a:t>
            </a:r>
            <a:r>
              <a:rPr lang="zh-CN" altLang="en-US" sz="2800" b="1">
                <a:solidFill>
                  <a:schemeClr val="accent2"/>
                </a:solidFill>
                <a:latin typeface="宋体" panose="02010600030101010101" pitchFamily="2" charset="-122"/>
              </a:rPr>
              <a:t>－</a:t>
            </a:r>
            <a:r>
              <a:rPr lang="en-US" altLang="zh-CN" sz="2800" b="1">
                <a:solidFill>
                  <a:schemeClr val="accent2"/>
                </a:solidFill>
                <a:latin typeface="宋体" panose="02010600030101010101" pitchFamily="2" charset="-122"/>
              </a:rPr>
              <a:t>ES:[DI]</a:t>
            </a:r>
          </a:p>
          <a:p>
            <a:pPr eaLnBrk="1" hangingPunct="1"/>
            <a:r>
              <a:rPr lang="en-US" altLang="zh-CN" sz="2800" b="1">
                <a:solidFill>
                  <a:schemeClr val="accent2"/>
                </a:solidFill>
                <a:latin typeface="宋体" panose="02010600030101010101" pitchFamily="2" charset="-122"/>
              </a:rPr>
              <a:t>	</a:t>
            </a:r>
            <a:r>
              <a:rPr lang="zh-CN" altLang="en-US" sz="2800" b="1">
                <a:solidFill>
                  <a:schemeClr val="accent2"/>
                </a:solidFill>
                <a:latin typeface="宋体" panose="02010600030101010101" pitchFamily="2" charset="-122"/>
              </a:rPr>
              <a:t>；</a:t>
            </a:r>
            <a:r>
              <a:rPr lang="en-US" altLang="zh-CN" sz="2800" b="1">
                <a:solidFill>
                  <a:schemeClr val="accent2"/>
                </a:solidFill>
                <a:latin typeface="宋体" panose="02010600030101010101" pitchFamily="2" charset="-122"/>
              </a:rPr>
              <a:t>DI←DI±1</a:t>
            </a:r>
          </a:p>
        </p:txBody>
      </p:sp>
      <p:sp>
        <p:nvSpPr>
          <p:cNvPr id="60421" name="流程图: 可选过程 415748" descr="DI-02">
            <a:extLst>
              <a:ext uri="{FF2B5EF4-FFF2-40B4-BE49-F238E27FC236}">
                <a16:creationId xmlns:a16="http://schemas.microsoft.com/office/drawing/2014/main" id="{2FF7784E-191D-457F-8FBB-4C3BD53009BC}"/>
              </a:ext>
            </a:extLst>
          </p:cNvPr>
          <p:cNvSpPr>
            <a:spLocks noChangeArrowheads="1"/>
          </p:cNvSpPr>
          <p:nvPr/>
        </p:nvSpPr>
        <p:spPr bwMode="auto">
          <a:xfrm>
            <a:off x="1282700" y="4546600"/>
            <a:ext cx="6629400" cy="1447800"/>
          </a:xfrm>
          <a:prstGeom prst="flowChartAlternateProcess">
            <a:avLst/>
          </a:prstGeom>
          <a:blipFill dpi="0" rotWithShape="0">
            <a:blip r:embed="rId2"/>
            <a:srcRect/>
            <a:stretch>
              <a:fillRect/>
            </a:stretch>
          </a:blipFill>
          <a:ln>
            <a:noFill/>
          </a:ln>
          <a:effectLst>
            <a:prstShdw prst="shdw13" dist="53882" dir="13500000">
              <a:srgbClr val="808080"/>
            </a:prstShdw>
          </a:effectLst>
          <a:extLst>
            <a:ext uri="{91240B29-F687-4F45-9708-019B960494DF}">
              <a14:hiddenLine xmlns:a14="http://schemas.microsoft.com/office/drawing/2010/main" w="12700">
                <a:solidFill>
                  <a:srgbClr val="000000"/>
                </a:solidFill>
                <a:miter lim="800000"/>
                <a:headEnd/>
                <a:tailEnd/>
              </a14:hiddenLine>
            </a:ext>
          </a:extLst>
        </p:spPr>
        <p:txBody>
          <a:bodyPr/>
          <a:lstStyle>
            <a:lvl1pPr>
              <a:tabLst>
                <a:tab pos="1520825" algn="l"/>
              </a:tabLst>
              <a:defRPr sz="2400">
                <a:solidFill>
                  <a:schemeClr val="tx1"/>
                </a:solidFill>
                <a:latin typeface="Arial" panose="020B0604020202020204" pitchFamily="34" charset="0"/>
                <a:ea typeface="宋体" panose="02010600030101010101" pitchFamily="2" charset="-122"/>
              </a:defRPr>
            </a:lvl1pPr>
            <a:lvl2pPr marL="742950" indent="-285750">
              <a:tabLst>
                <a:tab pos="1520825" algn="l"/>
              </a:tabLst>
              <a:defRPr sz="2400">
                <a:solidFill>
                  <a:schemeClr val="tx1"/>
                </a:solidFill>
                <a:latin typeface="Arial" panose="020B0604020202020204" pitchFamily="34" charset="0"/>
                <a:ea typeface="宋体" panose="02010600030101010101" pitchFamily="2" charset="-122"/>
              </a:defRPr>
            </a:lvl2pPr>
            <a:lvl3pPr marL="1143000" indent="-228600">
              <a:tabLst>
                <a:tab pos="1520825" algn="l"/>
              </a:tabLst>
              <a:defRPr sz="2400">
                <a:solidFill>
                  <a:schemeClr val="tx1"/>
                </a:solidFill>
                <a:latin typeface="Arial" panose="020B0604020202020204" pitchFamily="34" charset="0"/>
                <a:ea typeface="宋体" panose="02010600030101010101" pitchFamily="2" charset="-122"/>
              </a:defRPr>
            </a:lvl3pPr>
            <a:lvl4pPr marL="1600200" indent="-228600">
              <a:tabLst>
                <a:tab pos="1520825" algn="l"/>
              </a:tabLst>
              <a:defRPr sz="2400">
                <a:solidFill>
                  <a:schemeClr val="tx1"/>
                </a:solidFill>
                <a:latin typeface="Arial" panose="020B0604020202020204" pitchFamily="34" charset="0"/>
                <a:ea typeface="宋体" panose="02010600030101010101" pitchFamily="2" charset="-122"/>
              </a:defRPr>
            </a:lvl4pPr>
            <a:lvl5pPr marL="2057400" indent="-228600">
              <a:tabLst>
                <a:tab pos="1520825" algn="l"/>
              </a:tabLst>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1520825" algn="l"/>
              </a:tabLs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1520825" algn="l"/>
              </a:tabLs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1520825" algn="l"/>
              </a:tabLs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1520825" algn="l"/>
              </a:tabLst>
              <a:defRPr sz="2400">
                <a:solidFill>
                  <a:schemeClr val="tx1"/>
                </a:solidFill>
                <a:latin typeface="Arial" panose="020B0604020202020204" pitchFamily="34" charset="0"/>
                <a:ea typeface="宋体" panose="02010600030101010101" pitchFamily="2" charset="-122"/>
              </a:defRPr>
            </a:lvl9pPr>
          </a:lstStyle>
          <a:p>
            <a:pPr eaLnBrk="1" hangingPunct="1"/>
            <a:r>
              <a:rPr lang="en-US" altLang="zh-CN" sz="3200" b="1">
                <a:solidFill>
                  <a:schemeClr val="tx2"/>
                </a:solidFill>
                <a:latin typeface="宋体" panose="02010600030101010101" pitchFamily="2" charset="-122"/>
              </a:rPr>
              <a:t>SCASW</a:t>
            </a:r>
          </a:p>
          <a:p>
            <a:pPr eaLnBrk="1" hangingPunct="1">
              <a:lnSpc>
                <a:spcPct val="90000"/>
              </a:lnSpc>
            </a:pPr>
            <a:r>
              <a:rPr lang="en-US" altLang="zh-CN" sz="2800" b="1">
                <a:solidFill>
                  <a:schemeClr val="bg2"/>
                </a:solidFill>
                <a:latin typeface="宋体" panose="02010600030101010101" pitchFamily="2" charset="-122"/>
              </a:rPr>
              <a:t>	</a:t>
            </a:r>
            <a:r>
              <a:rPr lang="zh-CN" altLang="en-US" sz="2800" b="1">
                <a:solidFill>
                  <a:schemeClr val="accent2"/>
                </a:solidFill>
                <a:latin typeface="宋体" panose="02010600030101010101" pitchFamily="2" charset="-122"/>
              </a:rPr>
              <a:t>；字串扫描：</a:t>
            </a:r>
            <a:r>
              <a:rPr lang="en-US" altLang="zh-CN" sz="2800" b="1">
                <a:solidFill>
                  <a:schemeClr val="accent2"/>
                </a:solidFill>
                <a:latin typeface="宋体" panose="02010600030101010101" pitchFamily="2" charset="-122"/>
              </a:rPr>
              <a:t>AX</a:t>
            </a:r>
            <a:r>
              <a:rPr lang="zh-CN" altLang="en-US" sz="2800" b="1">
                <a:solidFill>
                  <a:schemeClr val="accent2"/>
                </a:solidFill>
                <a:latin typeface="宋体" panose="02010600030101010101" pitchFamily="2" charset="-122"/>
              </a:rPr>
              <a:t>－</a:t>
            </a:r>
            <a:r>
              <a:rPr lang="en-US" altLang="zh-CN" sz="2800" b="1">
                <a:solidFill>
                  <a:schemeClr val="accent2"/>
                </a:solidFill>
                <a:latin typeface="宋体" panose="02010600030101010101" pitchFamily="2" charset="-122"/>
              </a:rPr>
              <a:t>ES:[DI]</a:t>
            </a:r>
          </a:p>
          <a:p>
            <a:pPr eaLnBrk="1" hangingPunct="1"/>
            <a:r>
              <a:rPr lang="en-US" altLang="zh-CN" sz="2800" b="1">
                <a:solidFill>
                  <a:schemeClr val="accent2"/>
                </a:solidFill>
                <a:latin typeface="宋体" panose="02010600030101010101" pitchFamily="2" charset="-122"/>
              </a:rPr>
              <a:t>	</a:t>
            </a:r>
            <a:r>
              <a:rPr lang="zh-CN" altLang="en-US" sz="2800" b="1">
                <a:solidFill>
                  <a:schemeClr val="accent2"/>
                </a:solidFill>
                <a:latin typeface="宋体" panose="02010600030101010101" pitchFamily="2" charset="-122"/>
              </a:rPr>
              <a:t>；</a:t>
            </a:r>
            <a:r>
              <a:rPr lang="en-US" altLang="zh-CN" sz="2800" b="1">
                <a:solidFill>
                  <a:schemeClr val="accent2"/>
                </a:solidFill>
                <a:latin typeface="宋体" panose="02010600030101010101" pitchFamily="2" charset="-122"/>
              </a:rPr>
              <a:t>DI←DI±2</a:t>
            </a:r>
          </a:p>
        </p:txBody>
      </p:sp>
    </p:spTree>
  </p:cSld>
  <p:clrMapOvr>
    <a:masterClrMapping/>
  </p:clrMapOvr>
  <p:transition>
    <p:zoom dir="in"/>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421889">
            <a:extLst>
              <a:ext uri="{FF2B5EF4-FFF2-40B4-BE49-F238E27FC236}">
                <a16:creationId xmlns:a16="http://schemas.microsoft.com/office/drawing/2014/main" id="{076BD379-5E4D-4E5E-96FB-C2E149A86AD2}"/>
              </a:ext>
            </a:extLst>
          </p:cNvPr>
          <p:cNvSpPr>
            <a:spLocks noGrp="1" noChangeArrowheads="1"/>
          </p:cNvSpPr>
          <p:nvPr>
            <p:ph type="title"/>
          </p:nvPr>
        </p:nvSpPr>
        <p:spPr/>
        <p:txBody>
          <a:bodyPr/>
          <a:lstStyle/>
          <a:p>
            <a:pPr eaLnBrk="1" hangingPunct="1"/>
            <a:r>
              <a:rPr lang="en-US" altLang="zh-CN"/>
              <a:t>REPZ</a:t>
            </a:r>
            <a:r>
              <a:rPr lang="zh-CN" altLang="en-US"/>
              <a:t>重复前缀指令</a:t>
            </a:r>
            <a:endParaRPr lang="zh-CN" altLang="zh-CN"/>
          </a:p>
        </p:txBody>
      </p:sp>
      <p:sp>
        <p:nvSpPr>
          <p:cNvPr id="61443" name="文本占位符 421890">
            <a:extLst>
              <a:ext uri="{FF2B5EF4-FFF2-40B4-BE49-F238E27FC236}">
                <a16:creationId xmlns:a16="http://schemas.microsoft.com/office/drawing/2014/main" id="{1F416D74-FCDE-49D4-8F9F-7453E9DF8813}"/>
              </a:ext>
            </a:extLst>
          </p:cNvPr>
          <p:cNvSpPr>
            <a:spLocks noGrp="1" noChangeArrowheads="1"/>
          </p:cNvSpPr>
          <p:nvPr>
            <p:ph type="body" idx="1"/>
          </p:nvPr>
        </p:nvSpPr>
        <p:spPr>
          <a:xfrm>
            <a:off x="900113" y="4021138"/>
            <a:ext cx="7488237" cy="1579562"/>
          </a:xfrm>
        </p:spPr>
        <p:txBody>
          <a:bodyPr/>
          <a:lstStyle/>
          <a:p>
            <a:pPr eaLnBrk="1" hangingPunct="1"/>
            <a:r>
              <a:rPr lang="en-US" altLang="zh-CN" sz="3200"/>
              <a:t>REPZ/REPE</a:t>
            </a:r>
            <a:r>
              <a:rPr lang="zh-CN" altLang="en-US" sz="3200"/>
              <a:t>前缀可以理解为：当数据串没有结束</a:t>
            </a:r>
            <a:r>
              <a:rPr lang="zh-CN" altLang="en-US" sz="3200">
                <a:solidFill>
                  <a:schemeClr val="tx2"/>
                </a:solidFill>
              </a:rPr>
              <a:t>（</a:t>
            </a:r>
            <a:r>
              <a:rPr lang="en-US" altLang="zh-CN" sz="3200">
                <a:solidFill>
                  <a:schemeClr val="tx2"/>
                </a:solidFill>
              </a:rPr>
              <a:t>CX≠0</a:t>
            </a:r>
            <a:r>
              <a:rPr lang="zh-CN" altLang="en-US" sz="3200">
                <a:solidFill>
                  <a:schemeClr val="tx2"/>
                </a:solidFill>
              </a:rPr>
              <a:t>）</a:t>
            </a:r>
            <a:r>
              <a:rPr lang="zh-CN" altLang="en-US" sz="3200"/>
              <a:t>，并且串相等</a:t>
            </a:r>
            <a:r>
              <a:rPr lang="zh-CN" altLang="en-US" sz="3200">
                <a:solidFill>
                  <a:schemeClr val="tx2"/>
                </a:solidFill>
              </a:rPr>
              <a:t>（</a:t>
            </a:r>
            <a:r>
              <a:rPr lang="en-US" altLang="zh-CN" sz="3200">
                <a:solidFill>
                  <a:schemeClr val="tx2"/>
                </a:solidFill>
              </a:rPr>
              <a:t>ZF</a:t>
            </a:r>
            <a:r>
              <a:rPr lang="zh-CN" altLang="en-US" sz="3200">
                <a:solidFill>
                  <a:schemeClr val="tx2"/>
                </a:solidFill>
              </a:rPr>
              <a:t>＝</a:t>
            </a:r>
            <a:r>
              <a:rPr lang="en-US" altLang="zh-CN" sz="3200">
                <a:solidFill>
                  <a:schemeClr val="tx2"/>
                </a:solidFill>
              </a:rPr>
              <a:t>1</a:t>
            </a:r>
            <a:r>
              <a:rPr lang="zh-CN" altLang="en-US" sz="3200">
                <a:solidFill>
                  <a:schemeClr val="tx2"/>
                </a:solidFill>
              </a:rPr>
              <a:t>）</a:t>
            </a:r>
            <a:r>
              <a:rPr lang="zh-CN" altLang="en-US" sz="3200"/>
              <a:t>，则继续比较</a:t>
            </a:r>
          </a:p>
        </p:txBody>
      </p:sp>
      <p:sp>
        <p:nvSpPr>
          <p:cNvPr id="61444" name="流程图: 可选过程 421891" descr="DI-02">
            <a:extLst>
              <a:ext uri="{FF2B5EF4-FFF2-40B4-BE49-F238E27FC236}">
                <a16:creationId xmlns:a16="http://schemas.microsoft.com/office/drawing/2014/main" id="{ADF99DE5-69ED-4310-B5E7-0DE1F2F87DB8}"/>
              </a:ext>
            </a:extLst>
          </p:cNvPr>
          <p:cNvSpPr>
            <a:spLocks noChangeArrowheads="1"/>
          </p:cNvSpPr>
          <p:nvPr/>
        </p:nvSpPr>
        <p:spPr bwMode="auto">
          <a:xfrm>
            <a:off x="990600" y="1600200"/>
            <a:ext cx="7620000" cy="1524000"/>
          </a:xfrm>
          <a:prstGeom prst="flowChartAlternateProcess">
            <a:avLst/>
          </a:prstGeom>
          <a:blipFill dpi="0" rotWithShape="0">
            <a:blip r:embed="rId2"/>
            <a:srcRect/>
            <a:stretch>
              <a:fillRect/>
            </a:stretch>
          </a:blipFill>
          <a:ln>
            <a:noFill/>
          </a:ln>
          <a:effectLst>
            <a:prstShdw prst="shdw13" dist="53882" dir="13500000">
              <a:srgbClr val="808080"/>
            </a:prstShdw>
          </a:effectLst>
          <a:extLst>
            <a:ext uri="{91240B29-F687-4F45-9708-019B960494DF}">
              <a14:hiddenLine xmlns:a14="http://schemas.microsoft.com/office/drawing/2010/main" w="12700">
                <a:solidFill>
                  <a:srgbClr val="000000"/>
                </a:solidFill>
                <a:miter lim="800000"/>
                <a:headEnd/>
                <a:tailEnd/>
              </a14:hiddenLine>
            </a:ext>
          </a:extLst>
        </p:spPr>
        <p:txBody>
          <a:bodyPr/>
          <a:lstStyle>
            <a:lvl1pPr>
              <a:tabLst>
                <a:tab pos="1520825" algn="l"/>
              </a:tabLst>
              <a:defRPr sz="2400">
                <a:solidFill>
                  <a:schemeClr val="tx1"/>
                </a:solidFill>
                <a:latin typeface="Arial" panose="020B0604020202020204" pitchFamily="34" charset="0"/>
                <a:ea typeface="宋体" panose="02010600030101010101" pitchFamily="2" charset="-122"/>
              </a:defRPr>
            </a:lvl1pPr>
            <a:lvl2pPr marL="742950" indent="-285750">
              <a:tabLst>
                <a:tab pos="1520825" algn="l"/>
              </a:tabLst>
              <a:defRPr sz="2400">
                <a:solidFill>
                  <a:schemeClr val="tx1"/>
                </a:solidFill>
                <a:latin typeface="Arial" panose="020B0604020202020204" pitchFamily="34" charset="0"/>
                <a:ea typeface="宋体" panose="02010600030101010101" pitchFamily="2" charset="-122"/>
              </a:defRPr>
            </a:lvl2pPr>
            <a:lvl3pPr marL="1143000" indent="-228600">
              <a:tabLst>
                <a:tab pos="1520825" algn="l"/>
              </a:tabLst>
              <a:defRPr sz="2400">
                <a:solidFill>
                  <a:schemeClr val="tx1"/>
                </a:solidFill>
                <a:latin typeface="Arial" panose="020B0604020202020204" pitchFamily="34" charset="0"/>
                <a:ea typeface="宋体" panose="02010600030101010101" pitchFamily="2" charset="-122"/>
              </a:defRPr>
            </a:lvl3pPr>
            <a:lvl4pPr marL="1600200" indent="-228600">
              <a:tabLst>
                <a:tab pos="1520825" algn="l"/>
              </a:tabLst>
              <a:defRPr sz="2400">
                <a:solidFill>
                  <a:schemeClr val="tx1"/>
                </a:solidFill>
                <a:latin typeface="Arial" panose="020B0604020202020204" pitchFamily="34" charset="0"/>
                <a:ea typeface="宋体" panose="02010600030101010101" pitchFamily="2" charset="-122"/>
              </a:defRPr>
            </a:lvl4pPr>
            <a:lvl5pPr marL="2057400" indent="-228600">
              <a:tabLst>
                <a:tab pos="1520825" algn="l"/>
              </a:tabLst>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1520825" algn="l"/>
              </a:tabLs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1520825" algn="l"/>
              </a:tabLs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1520825" algn="l"/>
              </a:tabLs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1520825" algn="l"/>
              </a:tabLst>
              <a:defRPr sz="2400">
                <a:solidFill>
                  <a:schemeClr val="tx1"/>
                </a:solidFill>
                <a:latin typeface="Arial" panose="020B0604020202020204" pitchFamily="34" charset="0"/>
                <a:ea typeface="宋体" panose="02010600030101010101" pitchFamily="2" charset="-122"/>
              </a:defRPr>
            </a:lvl9pPr>
          </a:lstStyle>
          <a:p>
            <a:pPr eaLnBrk="1" hangingPunct="1"/>
            <a:r>
              <a:rPr lang="en-US" altLang="zh-CN" sz="3200" b="1">
                <a:solidFill>
                  <a:schemeClr val="tx2"/>
                </a:solidFill>
                <a:latin typeface="宋体" panose="02010600030101010101" pitchFamily="2" charset="-122"/>
              </a:rPr>
              <a:t>REPZ</a:t>
            </a:r>
            <a:r>
              <a:rPr lang="en-US" altLang="zh-CN" sz="2800" b="1">
                <a:solidFill>
                  <a:schemeClr val="bg2"/>
                </a:solidFill>
                <a:latin typeface="宋体" panose="02010600030101010101" pitchFamily="2" charset="-122"/>
              </a:rPr>
              <a:t>	</a:t>
            </a:r>
            <a:r>
              <a:rPr lang="zh-CN" altLang="en-US" sz="2800" b="1">
                <a:solidFill>
                  <a:schemeClr val="accent2"/>
                </a:solidFill>
                <a:latin typeface="宋体" panose="02010600030101010101" pitchFamily="2" charset="-122"/>
              </a:rPr>
              <a:t>；每执行一次串指令，</a:t>
            </a:r>
            <a:r>
              <a:rPr lang="en-US" altLang="zh-CN" sz="2800" b="1">
                <a:solidFill>
                  <a:schemeClr val="accent2"/>
                </a:solidFill>
                <a:latin typeface="宋体" panose="02010600030101010101" pitchFamily="2" charset="-122"/>
              </a:rPr>
              <a:t>CX</a:t>
            </a:r>
            <a:r>
              <a:rPr lang="zh-CN" altLang="en-US" sz="2800" b="1">
                <a:solidFill>
                  <a:schemeClr val="accent2"/>
                </a:solidFill>
                <a:latin typeface="宋体" panose="02010600030101010101" pitchFamily="2" charset="-122"/>
              </a:rPr>
              <a:t>减</a:t>
            </a:r>
            <a:r>
              <a:rPr lang="en-US" altLang="zh-CN" sz="2800" b="1">
                <a:solidFill>
                  <a:schemeClr val="accent2"/>
                </a:solidFill>
                <a:latin typeface="宋体" panose="02010600030101010101" pitchFamily="2" charset="-122"/>
              </a:rPr>
              <a:t>1</a:t>
            </a:r>
          </a:p>
          <a:p>
            <a:pPr eaLnBrk="1" hangingPunct="1">
              <a:lnSpc>
                <a:spcPct val="90000"/>
              </a:lnSpc>
            </a:pPr>
            <a:r>
              <a:rPr lang="en-US" altLang="zh-CN" sz="2800" b="1">
                <a:solidFill>
                  <a:schemeClr val="accent2"/>
                </a:solidFill>
                <a:latin typeface="宋体" panose="02010600030101010101" pitchFamily="2" charset="-122"/>
              </a:rPr>
              <a:t>	</a:t>
            </a:r>
            <a:r>
              <a:rPr lang="zh-CN" altLang="en-US" sz="2800" b="1">
                <a:solidFill>
                  <a:schemeClr val="accent2"/>
                </a:solidFill>
                <a:latin typeface="宋体" panose="02010600030101010101" pitchFamily="2" charset="-122"/>
              </a:rPr>
              <a:t>；并判断</a:t>
            </a:r>
            <a:r>
              <a:rPr lang="en-US" altLang="zh-CN" sz="2800" b="1">
                <a:solidFill>
                  <a:schemeClr val="accent2"/>
                </a:solidFill>
                <a:latin typeface="宋体" panose="02010600030101010101" pitchFamily="2" charset="-122"/>
              </a:rPr>
              <a:t>ZF</a:t>
            </a:r>
            <a:r>
              <a:rPr lang="zh-CN" altLang="en-US" sz="2800" b="1">
                <a:solidFill>
                  <a:schemeClr val="accent2"/>
                </a:solidFill>
                <a:latin typeface="宋体" panose="02010600030101010101" pitchFamily="2" charset="-122"/>
              </a:rPr>
              <a:t>是否为</a:t>
            </a:r>
            <a:r>
              <a:rPr lang="en-US" altLang="zh-CN" sz="2800" b="1">
                <a:solidFill>
                  <a:schemeClr val="accent2"/>
                </a:solidFill>
                <a:latin typeface="宋体" panose="02010600030101010101" pitchFamily="2" charset="-122"/>
              </a:rPr>
              <a:t>0</a:t>
            </a:r>
            <a:r>
              <a:rPr lang="zh-CN" altLang="en-US" sz="2800" b="1">
                <a:solidFill>
                  <a:schemeClr val="accent2"/>
                </a:solidFill>
                <a:latin typeface="宋体" panose="02010600030101010101" pitchFamily="2" charset="-122"/>
              </a:rPr>
              <a:t>，</a:t>
            </a:r>
          </a:p>
          <a:p>
            <a:pPr eaLnBrk="1" hangingPunct="1">
              <a:lnSpc>
                <a:spcPct val="90000"/>
              </a:lnSpc>
            </a:pPr>
            <a:r>
              <a:rPr lang="zh-CN" altLang="en-US" sz="2800" b="1">
                <a:solidFill>
                  <a:schemeClr val="accent2"/>
                </a:solidFill>
                <a:latin typeface="宋体" panose="02010600030101010101" pitchFamily="2" charset="-122"/>
              </a:rPr>
              <a:t>	；只要</a:t>
            </a:r>
            <a:r>
              <a:rPr lang="en-US" altLang="zh-CN" sz="2800" b="1">
                <a:solidFill>
                  <a:schemeClr val="accent2"/>
                </a:solidFill>
                <a:latin typeface="宋体" panose="02010600030101010101" pitchFamily="2" charset="-122"/>
              </a:rPr>
              <a:t>CX</a:t>
            </a:r>
            <a:r>
              <a:rPr lang="zh-CN" altLang="en-US" sz="2800" b="1">
                <a:solidFill>
                  <a:schemeClr val="accent2"/>
                </a:solidFill>
                <a:latin typeface="宋体" panose="02010600030101010101" pitchFamily="2" charset="-122"/>
              </a:rPr>
              <a:t>＝</a:t>
            </a:r>
            <a:r>
              <a:rPr lang="en-US" altLang="zh-CN" sz="2800" b="1">
                <a:solidFill>
                  <a:schemeClr val="accent2"/>
                </a:solidFill>
                <a:latin typeface="宋体" panose="02010600030101010101" pitchFamily="2" charset="-122"/>
              </a:rPr>
              <a:t>0</a:t>
            </a:r>
            <a:r>
              <a:rPr lang="zh-CN" altLang="en-US" sz="2800" b="1">
                <a:solidFill>
                  <a:schemeClr val="accent2"/>
                </a:solidFill>
                <a:latin typeface="宋体" panose="02010600030101010101" pitchFamily="2" charset="-122"/>
              </a:rPr>
              <a:t>或</a:t>
            </a:r>
            <a:r>
              <a:rPr lang="en-US" altLang="zh-CN" sz="2800" b="1">
                <a:solidFill>
                  <a:schemeClr val="accent2"/>
                </a:solidFill>
                <a:latin typeface="宋体" panose="02010600030101010101" pitchFamily="2" charset="-122"/>
              </a:rPr>
              <a:t>ZF</a:t>
            </a:r>
            <a:r>
              <a:rPr lang="zh-CN" altLang="en-US" sz="2800" b="1">
                <a:solidFill>
                  <a:schemeClr val="accent2"/>
                </a:solidFill>
                <a:latin typeface="宋体" panose="02010600030101010101" pitchFamily="2" charset="-122"/>
              </a:rPr>
              <a:t>＝</a:t>
            </a:r>
            <a:r>
              <a:rPr lang="en-US" altLang="zh-CN" sz="2800" b="1">
                <a:solidFill>
                  <a:schemeClr val="accent2"/>
                </a:solidFill>
                <a:latin typeface="宋体" panose="02010600030101010101" pitchFamily="2" charset="-122"/>
              </a:rPr>
              <a:t>0</a:t>
            </a:r>
            <a:r>
              <a:rPr lang="zh-CN" altLang="en-US" sz="2800" b="1">
                <a:solidFill>
                  <a:schemeClr val="accent2"/>
                </a:solidFill>
                <a:latin typeface="宋体" panose="02010600030101010101" pitchFamily="2" charset="-122"/>
              </a:rPr>
              <a:t>，重复执行结束</a:t>
            </a:r>
          </a:p>
        </p:txBody>
      </p:sp>
    </p:spTree>
  </p:cSld>
  <p:clrMapOvr>
    <a:masterClrMapping/>
  </p:clrMapOvr>
  <p:transition>
    <p:zoom dir="in"/>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422913">
            <a:extLst>
              <a:ext uri="{FF2B5EF4-FFF2-40B4-BE49-F238E27FC236}">
                <a16:creationId xmlns:a16="http://schemas.microsoft.com/office/drawing/2014/main" id="{F9C7F11F-6BB5-4875-BC1F-D0542C444F4B}"/>
              </a:ext>
            </a:extLst>
          </p:cNvPr>
          <p:cNvSpPr>
            <a:spLocks noGrp="1" noChangeArrowheads="1"/>
          </p:cNvSpPr>
          <p:nvPr>
            <p:ph type="title"/>
          </p:nvPr>
        </p:nvSpPr>
        <p:spPr/>
        <p:txBody>
          <a:bodyPr/>
          <a:lstStyle/>
          <a:p>
            <a:pPr eaLnBrk="1" hangingPunct="1"/>
            <a:r>
              <a:rPr lang="en-US" altLang="zh-CN"/>
              <a:t>REPNZ</a:t>
            </a:r>
            <a:r>
              <a:rPr lang="zh-CN" altLang="en-US"/>
              <a:t>重复前缀指令</a:t>
            </a:r>
            <a:endParaRPr lang="zh-CN" altLang="zh-CN"/>
          </a:p>
        </p:txBody>
      </p:sp>
      <p:sp>
        <p:nvSpPr>
          <p:cNvPr id="62467" name="文本占位符 422914">
            <a:extLst>
              <a:ext uri="{FF2B5EF4-FFF2-40B4-BE49-F238E27FC236}">
                <a16:creationId xmlns:a16="http://schemas.microsoft.com/office/drawing/2014/main" id="{EC5BAA65-8487-4445-944D-BE7FF7FA04F3}"/>
              </a:ext>
            </a:extLst>
          </p:cNvPr>
          <p:cNvSpPr>
            <a:spLocks noGrp="1" noChangeArrowheads="1"/>
          </p:cNvSpPr>
          <p:nvPr>
            <p:ph type="body" idx="1"/>
          </p:nvPr>
        </p:nvSpPr>
        <p:spPr>
          <a:xfrm>
            <a:off x="1116013" y="3890963"/>
            <a:ext cx="7343775" cy="1698625"/>
          </a:xfrm>
        </p:spPr>
        <p:txBody>
          <a:bodyPr/>
          <a:lstStyle/>
          <a:p>
            <a:pPr eaLnBrk="1" hangingPunct="1"/>
            <a:r>
              <a:rPr lang="en-US" altLang="zh-CN" sz="3200"/>
              <a:t>REPNZ/REPNE</a:t>
            </a:r>
            <a:r>
              <a:rPr lang="zh-CN" altLang="en-US" sz="3200"/>
              <a:t>前缀可以理解为：当数据串没有结束</a:t>
            </a:r>
            <a:r>
              <a:rPr lang="zh-CN" altLang="en-US" sz="3200">
                <a:solidFill>
                  <a:schemeClr val="tx2"/>
                </a:solidFill>
              </a:rPr>
              <a:t>（</a:t>
            </a:r>
            <a:r>
              <a:rPr lang="en-US" altLang="zh-CN" sz="3200">
                <a:solidFill>
                  <a:schemeClr val="tx2"/>
                </a:solidFill>
              </a:rPr>
              <a:t>CX≠0</a:t>
            </a:r>
            <a:r>
              <a:rPr lang="zh-CN" altLang="en-US" sz="3200">
                <a:solidFill>
                  <a:schemeClr val="tx2"/>
                </a:solidFill>
              </a:rPr>
              <a:t>）</a:t>
            </a:r>
            <a:r>
              <a:rPr lang="zh-CN" altLang="en-US" sz="3200"/>
              <a:t>，并且串不相等</a:t>
            </a:r>
            <a:r>
              <a:rPr lang="zh-CN" altLang="en-US" sz="3200">
                <a:solidFill>
                  <a:schemeClr val="tx2"/>
                </a:solidFill>
              </a:rPr>
              <a:t>（</a:t>
            </a:r>
            <a:r>
              <a:rPr lang="en-US" altLang="zh-CN" sz="3200">
                <a:solidFill>
                  <a:schemeClr val="tx2"/>
                </a:solidFill>
              </a:rPr>
              <a:t>ZF</a:t>
            </a:r>
            <a:r>
              <a:rPr lang="zh-CN" altLang="en-US" sz="3200">
                <a:solidFill>
                  <a:schemeClr val="tx2"/>
                </a:solidFill>
              </a:rPr>
              <a:t>＝</a:t>
            </a:r>
            <a:r>
              <a:rPr lang="en-US" altLang="zh-CN" sz="3200">
                <a:solidFill>
                  <a:schemeClr val="tx2"/>
                </a:solidFill>
              </a:rPr>
              <a:t>0</a:t>
            </a:r>
            <a:r>
              <a:rPr lang="zh-CN" altLang="en-US" sz="3200">
                <a:solidFill>
                  <a:schemeClr val="tx2"/>
                </a:solidFill>
              </a:rPr>
              <a:t>）</a:t>
            </a:r>
            <a:r>
              <a:rPr lang="zh-CN" altLang="en-US" sz="3200"/>
              <a:t>，则继续比较</a:t>
            </a:r>
          </a:p>
        </p:txBody>
      </p:sp>
      <p:sp>
        <p:nvSpPr>
          <p:cNvPr id="62468" name="流程图: 可选过程 422915" descr="DI-02">
            <a:extLst>
              <a:ext uri="{FF2B5EF4-FFF2-40B4-BE49-F238E27FC236}">
                <a16:creationId xmlns:a16="http://schemas.microsoft.com/office/drawing/2014/main" id="{3FAF80DC-6E76-4456-8624-0E8AB3C126A1}"/>
              </a:ext>
            </a:extLst>
          </p:cNvPr>
          <p:cNvSpPr>
            <a:spLocks noChangeArrowheads="1"/>
          </p:cNvSpPr>
          <p:nvPr/>
        </p:nvSpPr>
        <p:spPr bwMode="auto">
          <a:xfrm>
            <a:off x="1066800" y="1600200"/>
            <a:ext cx="7620000" cy="1524000"/>
          </a:xfrm>
          <a:prstGeom prst="flowChartAlternateProcess">
            <a:avLst/>
          </a:prstGeom>
          <a:blipFill dpi="0" rotWithShape="0">
            <a:blip r:embed="rId2"/>
            <a:srcRect/>
            <a:stretch>
              <a:fillRect/>
            </a:stretch>
          </a:blipFill>
          <a:ln>
            <a:noFill/>
          </a:ln>
          <a:effectLst>
            <a:prstShdw prst="shdw13" dist="53882" dir="13500000">
              <a:srgbClr val="808080"/>
            </a:prstShdw>
          </a:effectLst>
          <a:extLst>
            <a:ext uri="{91240B29-F687-4F45-9708-019B960494DF}">
              <a14:hiddenLine xmlns:a14="http://schemas.microsoft.com/office/drawing/2010/main" w="12700">
                <a:solidFill>
                  <a:srgbClr val="000000"/>
                </a:solidFill>
                <a:miter lim="800000"/>
                <a:headEnd/>
                <a:tailEnd/>
              </a14:hiddenLine>
            </a:ext>
          </a:extLst>
        </p:spPr>
        <p:txBody>
          <a:bodyPr/>
          <a:lstStyle>
            <a:lvl1pPr>
              <a:tabLst>
                <a:tab pos="1520825" algn="l"/>
              </a:tabLst>
              <a:defRPr sz="2400">
                <a:solidFill>
                  <a:schemeClr val="tx1"/>
                </a:solidFill>
                <a:latin typeface="Arial" panose="020B0604020202020204" pitchFamily="34" charset="0"/>
                <a:ea typeface="宋体" panose="02010600030101010101" pitchFamily="2" charset="-122"/>
              </a:defRPr>
            </a:lvl1pPr>
            <a:lvl2pPr marL="742950" indent="-285750">
              <a:tabLst>
                <a:tab pos="1520825" algn="l"/>
              </a:tabLst>
              <a:defRPr sz="2400">
                <a:solidFill>
                  <a:schemeClr val="tx1"/>
                </a:solidFill>
                <a:latin typeface="Arial" panose="020B0604020202020204" pitchFamily="34" charset="0"/>
                <a:ea typeface="宋体" panose="02010600030101010101" pitchFamily="2" charset="-122"/>
              </a:defRPr>
            </a:lvl2pPr>
            <a:lvl3pPr marL="1143000" indent="-228600">
              <a:tabLst>
                <a:tab pos="1520825" algn="l"/>
              </a:tabLst>
              <a:defRPr sz="2400">
                <a:solidFill>
                  <a:schemeClr val="tx1"/>
                </a:solidFill>
                <a:latin typeface="Arial" panose="020B0604020202020204" pitchFamily="34" charset="0"/>
                <a:ea typeface="宋体" panose="02010600030101010101" pitchFamily="2" charset="-122"/>
              </a:defRPr>
            </a:lvl3pPr>
            <a:lvl4pPr marL="1600200" indent="-228600">
              <a:tabLst>
                <a:tab pos="1520825" algn="l"/>
              </a:tabLst>
              <a:defRPr sz="2400">
                <a:solidFill>
                  <a:schemeClr val="tx1"/>
                </a:solidFill>
                <a:latin typeface="Arial" panose="020B0604020202020204" pitchFamily="34" charset="0"/>
                <a:ea typeface="宋体" panose="02010600030101010101" pitchFamily="2" charset="-122"/>
              </a:defRPr>
            </a:lvl4pPr>
            <a:lvl5pPr marL="2057400" indent="-228600">
              <a:tabLst>
                <a:tab pos="1520825" algn="l"/>
              </a:tabLst>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1520825" algn="l"/>
              </a:tabLs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1520825" algn="l"/>
              </a:tabLs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1520825" algn="l"/>
              </a:tabLs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1520825" algn="l"/>
              </a:tabLst>
              <a:defRPr sz="2400">
                <a:solidFill>
                  <a:schemeClr val="tx1"/>
                </a:solidFill>
                <a:latin typeface="Arial" panose="020B0604020202020204" pitchFamily="34" charset="0"/>
                <a:ea typeface="宋体" panose="02010600030101010101" pitchFamily="2" charset="-122"/>
              </a:defRPr>
            </a:lvl9pPr>
          </a:lstStyle>
          <a:p>
            <a:pPr eaLnBrk="1" hangingPunct="1"/>
            <a:r>
              <a:rPr lang="en-US" altLang="zh-CN" sz="3200" b="1">
                <a:solidFill>
                  <a:schemeClr val="tx2"/>
                </a:solidFill>
                <a:latin typeface="宋体" panose="02010600030101010101" pitchFamily="2" charset="-122"/>
              </a:rPr>
              <a:t>REPNZ</a:t>
            </a:r>
            <a:r>
              <a:rPr lang="en-US" altLang="zh-CN" sz="2800" b="1">
                <a:solidFill>
                  <a:schemeClr val="bg2"/>
                </a:solidFill>
                <a:latin typeface="宋体" panose="02010600030101010101" pitchFamily="2" charset="-122"/>
              </a:rPr>
              <a:t>	</a:t>
            </a:r>
            <a:r>
              <a:rPr lang="zh-CN" altLang="en-US" sz="2800" b="1">
                <a:solidFill>
                  <a:schemeClr val="accent2"/>
                </a:solidFill>
                <a:latin typeface="宋体" panose="02010600030101010101" pitchFamily="2" charset="-122"/>
              </a:rPr>
              <a:t>；每执行一次串指令，</a:t>
            </a:r>
            <a:r>
              <a:rPr lang="en-US" altLang="zh-CN" sz="2800" b="1">
                <a:solidFill>
                  <a:schemeClr val="accent2"/>
                </a:solidFill>
                <a:latin typeface="宋体" panose="02010600030101010101" pitchFamily="2" charset="-122"/>
              </a:rPr>
              <a:t>CX</a:t>
            </a:r>
            <a:r>
              <a:rPr lang="zh-CN" altLang="en-US" sz="2800" b="1">
                <a:solidFill>
                  <a:schemeClr val="accent2"/>
                </a:solidFill>
                <a:latin typeface="宋体" panose="02010600030101010101" pitchFamily="2" charset="-122"/>
              </a:rPr>
              <a:t>减</a:t>
            </a:r>
            <a:r>
              <a:rPr lang="en-US" altLang="zh-CN" sz="2800" b="1">
                <a:solidFill>
                  <a:schemeClr val="accent2"/>
                </a:solidFill>
                <a:latin typeface="宋体" panose="02010600030101010101" pitchFamily="2" charset="-122"/>
              </a:rPr>
              <a:t>1</a:t>
            </a:r>
          </a:p>
          <a:p>
            <a:pPr eaLnBrk="1" hangingPunct="1">
              <a:lnSpc>
                <a:spcPct val="90000"/>
              </a:lnSpc>
            </a:pPr>
            <a:r>
              <a:rPr lang="en-US" altLang="zh-CN" sz="2800" b="1">
                <a:solidFill>
                  <a:schemeClr val="accent2"/>
                </a:solidFill>
                <a:latin typeface="宋体" panose="02010600030101010101" pitchFamily="2" charset="-122"/>
              </a:rPr>
              <a:t>	</a:t>
            </a:r>
            <a:r>
              <a:rPr lang="zh-CN" altLang="en-US" sz="2800" b="1">
                <a:solidFill>
                  <a:schemeClr val="accent2"/>
                </a:solidFill>
                <a:latin typeface="宋体" panose="02010600030101010101" pitchFamily="2" charset="-122"/>
              </a:rPr>
              <a:t>；并判断</a:t>
            </a:r>
            <a:r>
              <a:rPr lang="en-US" altLang="zh-CN" sz="2800" b="1">
                <a:solidFill>
                  <a:schemeClr val="accent2"/>
                </a:solidFill>
                <a:latin typeface="宋体" panose="02010600030101010101" pitchFamily="2" charset="-122"/>
              </a:rPr>
              <a:t>ZF</a:t>
            </a:r>
            <a:r>
              <a:rPr lang="zh-CN" altLang="en-US" sz="2800" b="1">
                <a:solidFill>
                  <a:schemeClr val="accent2"/>
                </a:solidFill>
                <a:latin typeface="宋体" panose="02010600030101010101" pitchFamily="2" charset="-122"/>
              </a:rPr>
              <a:t>是否为</a:t>
            </a:r>
            <a:r>
              <a:rPr lang="en-US" altLang="zh-CN" sz="2800" b="1">
                <a:solidFill>
                  <a:schemeClr val="accent2"/>
                </a:solidFill>
                <a:latin typeface="宋体" panose="02010600030101010101" pitchFamily="2" charset="-122"/>
              </a:rPr>
              <a:t>1</a:t>
            </a:r>
            <a:r>
              <a:rPr lang="zh-CN" altLang="en-US" sz="2800" b="1">
                <a:solidFill>
                  <a:schemeClr val="accent2"/>
                </a:solidFill>
                <a:latin typeface="宋体" panose="02010600030101010101" pitchFamily="2" charset="-122"/>
              </a:rPr>
              <a:t>，</a:t>
            </a:r>
          </a:p>
          <a:p>
            <a:pPr eaLnBrk="1" hangingPunct="1">
              <a:lnSpc>
                <a:spcPct val="90000"/>
              </a:lnSpc>
            </a:pPr>
            <a:r>
              <a:rPr lang="zh-CN" altLang="en-US" sz="2800" b="1">
                <a:solidFill>
                  <a:schemeClr val="accent2"/>
                </a:solidFill>
                <a:latin typeface="宋体" panose="02010600030101010101" pitchFamily="2" charset="-122"/>
              </a:rPr>
              <a:t>	；只要</a:t>
            </a:r>
            <a:r>
              <a:rPr lang="en-US" altLang="zh-CN" sz="2800" b="1">
                <a:solidFill>
                  <a:schemeClr val="accent2"/>
                </a:solidFill>
                <a:latin typeface="宋体" panose="02010600030101010101" pitchFamily="2" charset="-122"/>
              </a:rPr>
              <a:t>CX</a:t>
            </a:r>
            <a:r>
              <a:rPr lang="zh-CN" altLang="en-US" sz="2800" b="1">
                <a:solidFill>
                  <a:schemeClr val="accent2"/>
                </a:solidFill>
                <a:latin typeface="宋体" panose="02010600030101010101" pitchFamily="2" charset="-122"/>
              </a:rPr>
              <a:t>＝</a:t>
            </a:r>
            <a:r>
              <a:rPr lang="en-US" altLang="zh-CN" sz="2800" b="1">
                <a:solidFill>
                  <a:schemeClr val="accent2"/>
                </a:solidFill>
                <a:latin typeface="宋体" panose="02010600030101010101" pitchFamily="2" charset="-122"/>
              </a:rPr>
              <a:t>0</a:t>
            </a:r>
            <a:r>
              <a:rPr lang="zh-CN" altLang="en-US" sz="2800" b="1">
                <a:solidFill>
                  <a:schemeClr val="accent2"/>
                </a:solidFill>
                <a:latin typeface="宋体" panose="02010600030101010101" pitchFamily="2" charset="-122"/>
              </a:rPr>
              <a:t>或</a:t>
            </a:r>
            <a:r>
              <a:rPr lang="en-US" altLang="zh-CN" sz="2800" b="1">
                <a:solidFill>
                  <a:schemeClr val="accent2"/>
                </a:solidFill>
                <a:latin typeface="宋体" panose="02010600030101010101" pitchFamily="2" charset="-122"/>
              </a:rPr>
              <a:t>ZF</a:t>
            </a:r>
            <a:r>
              <a:rPr lang="zh-CN" altLang="en-US" sz="2800" b="1">
                <a:solidFill>
                  <a:schemeClr val="accent2"/>
                </a:solidFill>
                <a:latin typeface="宋体" panose="02010600030101010101" pitchFamily="2" charset="-122"/>
              </a:rPr>
              <a:t>＝</a:t>
            </a:r>
            <a:r>
              <a:rPr lang="en-US" altLang="zh-CN" sz="2800" b="1">
                <a:solidFill>
                  <a:schemeClr val="accent2"/>
                </a:solidFill>
                <a:latin typeface="宋体" panose="02010600030101010101" pitchFamily="2" charset="-122"/>
              </a:rPr>
              <a:t>1</a:t>
            </a:r>
            <a:r>
              <a:rPr lang="zh-CN" altLang="en-US" sz="2800" b="1">
                <a:solidFill>
                  <a:schemeClr val="accent2"/>
                </a:solidFill>
                <a:latin typeface="宋体" panose="02010600030101010101" pitchFamily="2" charset="-122"/>
              </a:rPr>
              <a:t>，重复执行结束</a:t>
            </a:r>
          </a:p>
        </p:txBody>
      </p:sp>
    </p:spTree>
  </p:cSld>
  <p:clrMapOvr>
    <a:masterClrMapping/>
  </p:clrMapOvr>
  <p:transition>
    <p:zoom dir="in"/>
  </p:transition>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63490" name="组合 423937">
            <a:extLst>
              <a:ext uri="{FF2B5EF4-FFF2-40B4-BE49-F238E27FC236}">
                <a16:creationId xmlns:a16="http://schemas.microsoft.com/office/drawing/2014/main" id="{80559F76-B4FB-4EDD-A140-32B8A1DC4CDD}"/>
              </a:ext>
            </a:extLst>
          </p:cNvPr>
          <p:cNvGrpSpPr>
            <a:grpSpLocks/>
          </p:cNvGrpSpPr>
          <p:nvPr/>
        </p:nvGrpSpPr>
        <p:grpSpPr bwMode="auto">
          <a:xfrm>
            <a:off x="233363" y="311150"/>
            <a:ext cx="8662987" cy="6234113"/>
            <a:chOff x="147" y="196"/>
            <a:chExt cx="5457" cy="3927"/>
          </a:xfrm>
        </p:grpSpPr>
        <p:pic>
          <p:nvPicPr>
            <p:cNvPr id="63494" name="图片 423938" descr="D2b">
              <a:extLst>
                <a:ext uri="{FF2B5EF4-FFF2-40B4-BE49-F238E27FC236}">
                  <a16:creationId xmlns:a16="http://schemas.microsoft.com/office/drawing/2014/main" id="{8086C7E8-22D6-484F-8586-B45EDFDCF4D4}"/>
                </a:ext>
              </a:extLst>
            </p:cNvPr>
            <p:cNvPicPr>
              <a:picLocks noChangeAspect="1" noChangeArrowheads="1"/>
            </p:cNvPicPr>
            <p:nvPr/>
          </p:nvPicPr>
          <p:blipFill>
            <a:blip r:embed="rId2">
              <a:clrChange>
                <a:clrFrom>
                  <a:srgbClr val="000100"/>
                </a:clrFrom>
                <a:clrTo>
                  <a:srgbClr val="000100">
                    <a:alpha val="0"/>
                  </a:srgbClr>
                </a:clrTo>
              </a:clrChange>
              <a:extLst>
                <a:ext uri="{28A0092B-C50C-407E-A947-70E740481C1C}">
                  <a14:useLocalDpi xmlns:a14="http://schemas.microsoft.com/office/drawing/2010/main" val="0"/>
                </a:ext>
              </a:extLst>
            </a:blip>
            <a:srcRect/>
            <a:stretch>
              <a:fillRect/>
            </a:stretch>
          </p:blipFill>
          <p:spPr bwMode="auto">
            <a:xfrm>
              <a:off x="186" y="790"/>
              <a:ext cx="325" cy="2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5" name="图片 423939" descr="D2a">
              <a:extLst>
                <a:ext uri="{FF2B5EF4-FFF2-40B4-BE49-F238E27FC236}">
                  <a16:creationId xmlns:a16="http://schemas.microsoft.com/office/drawing/2014/main" id="{234467C8-9BBF-4291-8F27-071FADF80CDC}"/>
                </a:ext>
              </a:extLst>
            </p:cNvPr>
            <p:cNvPicPr>
              <a:picLocks noChangeAspect="1" noChangeArrowheads="1"/>
            </p:cNvPicPr>
            <p:nvPr/>
          </p:nvPicPr>
          <p:blipFill>
            <a:blip r:embed="rId3">
              <a:clrChange>
                <a:clrFrom>
                  <a:srgbClr val="010001"/>
                </a:clrFrom>
                <a:clrTo>
                  <a:srgbClr val="010001">
                    <a:alpha val="0"/>
                  </a:srgbClr>
                </a:clrTo>
              </a:clrChange>
              <a:extLst>
                <a:ext uri="{28A0092B-C50C-407E-A947-70E740481C1C}">
                  <a14:useLocalDpi xmlns:a14="http://schemas.microsoft.com/office/drawing/2010/main" val="0"/>
                </a:ext>
              </a:extLst>
            </a:blip>
            <a:srcRect/>
            <a:stretch>
              <a:fillRect/>
            </a:stretch>
          </p:blipFill>
          <p:spPr bwMode="auto">
            <a:xfrm>
              <a:off x="147" y="196"/>
              <a:ext cx="5457" cy="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6" name="图片 423940" descr="D2b">
              <a:extLst>
                <a:ext uri="{FF2B5EF4-FFF2-40B4-BE49-F238E27FC236}">
                  <a16:creationId xmlns:a16="http://schemas.microsoft.com/office/drawing/2014/main" id="{C2AF90C0-9851-4E49-8034-4641C4E8BE15}"/>
                </a:ext>
              </a:extLst>
            </p:cNvPr>
            <p:cNvPicPr>
              <a:picLocks noChangeAspect="1" noChangeArrowheads="1"/>
            </p:cNvPicPr>
            <p:nvPr/>
          </p:nvPicPr>
          <p:blipFill>
            <a:blip r:embed="rId2">
              <a:clrChange>
                <a:clrFrom>
                  <a:srgbClr val="000100"/>
                </a:clrFrom>
                <a:clrTo>
                  <a:srgbClr val="000100">
                    <a:alpha val="0"/>
                  </a:srgbClr>
                </a:clrTo>
              </a:clrChange>
              <a:extLst>
                <a:ext uri="{28A0092B-C50C-407E-A947-70E740481C1C}">
                  <a14:useLocalDpi xmlns:a14="http://schemas.microsoft.com/office/drawing/2010/main" val="0"/>
                </a:ext>
              </a:extLst>
            </a:blip>
            <a:srcRect/>
            <a:stretch>
              <a:fillRect/>
            </a:stretch>
          </p:blipFill>
          <p:spPr bwMode="auto">
            <a:xfrm>
              <a:off x="5270" y="1047"/>
              <a:ext cx="325" cy="2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7" name="图片 423941" descr="D2c">
              <a:extLst>
                <a:ext uri="{FF2B5EF4-FFF2-40B4-BE49-F238E27FC236}">
                  <a16:creationId xmlns:a16="http://schemas.microsoft.com/office/drawing/2014/main" id="{C03B6BCF-8375-4A46-816E-0FDF5BDB6DDD}"/>
                </a:ext>
              </a:extLst>
            </p:cNvPr>
            <p:cNvPicPr>
              <a:picLocks noChangeArrowheads="1"/>
            </p:cNvPicPr>
            <p:nvPr/>
          </p:nvPicPr>
          <p:blipFill>
            <a:blip r:embed="rId4">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189" y="3727"/>
              <a:ext cx="5411" cy="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8" name="矩形 423942">
              <a:extLst>
                <a:ext uri="{FF2B5EF4-FFF2-40B4-BE49-F238E27FC236}">
                  <a16:creationId xmlns:a16="http://schemas.microsoft.com/office/drawing/2014/main" id="{10C85136-2F2A-476A-8E92-244C0CBE5C13}"/>
                </a:ext>
              </a:extLst>
            </p:cNvPr>
            <p:cNvSpPr>
              <a:spLocks noChangeArrowheads="1"/>
            </p:cNvSpPr>
            <p:nvPr/>
          </p:nvSpPr>
          <p:spPr bwMode="auto">
            <a:xfrm>
              <a:off x="3294" y="3696"/>
              <a:ext cx="2064" cy="2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63491" name="标题 423943">
            <a:extLst>
              <a:ext uri="{FF2B5EF4-FFF2-40B4-BE49-F238E27FC236}">
                <a16:creationId xmlns:a16="http://schemas.microsoft.com/office/drawing/2014/main" id="{B0E19E26-5024-4519-9105-3E1F57D5EE20}"/>
              </a:ext>
            </a:extLst>
          </p:cNvPr>
          <p:cNvSpPr>
            <a:spLocks noGrp="1"/>
          </p:cNvSpPr>
          <p:nvPr>
            <p:ph type="title"/>
          </p:nvPr>
        </p:nvSpPr>
        <p:spPr>
          <a:xfrm>
            <a:off x="4772025" y="533400"/>
            <a:ext cx="3990975" cy="457200"/>
          </a:xfrm>
          <a:prstGeom prst="flowChartAlternateProcess">
            <a:avLst/>
          </a:prstGeom>
          <a:ln w="28575">
            <a:solidFill>
              <a:schemeClr val="accent1"/>
            </a:solidFill>
            <a:miter lim="800000"/>
            <a:headEnd/>
            <a:tailEnd/>
          </a:ln>
        </p:spPr>
        <p:txBody>
          <a:bodyPr/>
          <a:lstStyle/>
          <a:p>
            <a:pPr eaLnBrk="1" hangingPunct="1">
              <a:lnSpc>
                <a:spcPct val="90000"/>
              </a:lnSpc>
            </a:pPr>
            <a:r>
              <a:rPr lang="zh-CN" altLang="en-US" sz="2400" b="1" noProof="1">
                <a:solidFill>
                  <a:schemeClr val="tx1"/>
                </a:solidFill>
              </a:rPr>
              <a:t>例</a:t>
            </a:r>
            <a:r>
              <a:rPr lang="zh-CN" altLang="zh-CN" sz="2400" b="1" noProof="1">
                <a:solidFill>
                  <a:schemeClr val="tx1"/>
                </a:solidFill>
              </a:rPr>
              <a:t>4.13</a:t>
            </a:r>
            <a:r>
              <a:rPr lang="zh-CN" altLang="en-US" sz="2400" b="1" noProof="1">
                <a:solidFill>
                  <a:schemeClr val="tx1"/>
                </a:solidFill>
              </a:rPr>
              <a:t>：比较字符串</a:t>
            </a:r>
          </a:p>
        </p:txBody>
      </p:sp>
      <p:sp>
        <p:nvSpPr>
          <p:cNvPr id="63492" name="文本占位符 423944">
            <a:extLst>
              <a:ext uri="{FF2B5EF4-FFF2-40B4-BE49-F238E27FC236}">
                <a16:creationId xmlns:a16="http://schemas.microsoft.com/office/drawing/2014/main" id="{30DE4841-EEAA-4B2A-922B-2F725E430E02}"/>
              </a:ext>
            </a:extLst>
          </p:cNvPr>
          <p:cNvSpPr>
            <a:spLocks noGrp="1" noChangeArrowheads="1"/>
          </p:cNvSpPr>
          <p:nvPr>
            <p:ph type="body" idx="1"/>
          </p:nvPr>
        </p:nvSpPr>
        <p:spPr>
          <a:xfrm>
            <a:off x="684213" y="1341438"/>
            <a:ext cx="7920037" cy="4895850"/>
          </a:xfrm>
          <a:solidFill>
            <a:schemeClr val="bg1"/>
          </a:solidFill>
        </p:spPr>
        <p:txBody>
          <a:bodyPr/>
          <a:lstStyle/>
          <a:p>
            <a:pPr marL="0" indent="0" eaLnBrk="1" hangingPunct="1">
              <a:lnSpc>
                <a:spcPct val="90000"/>
              </a:lnSpc>
              <a:buFont typeface="Wingdings" panose="05000000000000000000" pitchFamily="2" charset="2"/>
              <a:buNone/>
              <a:tabLst>
                <a:tab pos="1336675" algn="l"/>
                <a:tab pos="3709988" algn="l"/>
              </a:tabLst>
            </a:pPr>
            <a:r>
              <a:rPr lang="en-US" altLang="zh-CN" sz="2800">
                <a:solidFill>
                  <a:schemeClr val="accent2"/>
                </a:solidFill>
                <a:latin typeface="宋体" panose="02010600030101010101" pitchFamily="2" charset="-122"/>
              </a:rPr>
              <a:t>	mov cx,lengthof string1</a:t>
            </a:r>
          </a:p>
          <a:p>
            <a:pPr marL="0" indent="0" eaLnBrk="1" hangingPunct="1">
              <a:lnSpc>
                <a:spcPct val="90000"/>
              </a:lnSpc>
              <a:buFont typeface="Wingdings" panose="05000000000000000000" pitchFamily="2" charset="2"/>
              <a:buNone/>
              <a:tabLst>
                <a:tab pos="1336675" algn="l"/>
                <a:tab pos="3709988" algn="l"/>
              </a:tabLst>
            </a:pPr>
            <a:r>
              <a:rPr lang="en-US" altLang="zh-CN" sz="2800">
                <a:solidFill>
                  <a:schemeClr val="accent2"/>
                </a:solidFill>
                <a:latin typeface="宋体" panose="02010600030101010101" pitchFamily="2" charset="-122"/>
              </a:rPr>
              <a:t>	mov si,offset string1</a:t>
            </a:r>
          </a:p>
          <a:p>
            <a:pPr marL="0" indent="0" eaLnBrk="1" hangingPunct="1">
              <a:lnSpc>
                <a:spcPct val="90000"/>
              </a:lnSpc>
              <a:buFont typeface="Wingdings" panose="05000000000000000000" pitchFamily="2" charset="2"/>
              <a:buNone/>
              <a:tabLst>
                <a:tab pos="1336675" algn="l"/>
                <a:tab pos="3709988" algn="l"/>
              </a:tabLst>
            </a:pPr>
            <a:r>
              <a:rPr lang="en-US" altLang="zh-CN" sz="2800">
                <a:solidFill>
                  <a:schemeClr val="accent2"/>
                </a:solidFill>
                <a:latin typeface="宋体" panose="02010600030101010101" pitchFamily="2" charset="-122"/>
              </a:rPr>
              <a:t>	mov di,offset string2</a:t>
            </a:r>
          </a:p>
          <a:p>
            <a:pPr marL="0" indent="0" eaLnBrk="1" hangingPunct="1">
              <a:lnSpc>
                <a:spcPct val="90000"/>
              </a:lnSpc>
              <a:buFont typeface="Wingdings" panose="05000000000000000000" pitchFamily="2" charset="2"/>
              <a:buNone/>
              <a:tabLst>
                <a:tab pos="1336675" algn="l"/>
                <a:tab pos="3709988" algn="l"/>
              </a:tabLst>
            </a:pPr>
            <a:r>
              <a:rPr lang="en-US" altLang="zh-CN" sz="2800">
                <a:solidFill>
                  <a:schemeClr val="accent2"/>
                </a:solidFill>
                <a:latin typeface="宋体" panose="02010600030101010101" pitchFamily="2" charset="-122"/>
              </a:rPr>
              <a:t>	cld</a:t>
            </a:r>
          </a:p>
          <a:p>
            <a:pPr marL="0" indent="0" eaLnBrk="1" hangingPunct="1">
              <a:lnSpc>
                <a:spcPct val="90000"/>
              </a:lnSpc>
              <a:buFont typeface="Wingdings" panose="05000000000000000000" pitchFamily="2" charset="2"/>
              <a:buNone/>
              <a:tabLst>
                <a:tab pos="1336675" algn="l"/>
                <a:tab pos="3709988" algn="l"/>
              </a:tabLst>
            </a:pPr>
            <a:r>
              <a:rPr lang="en-US" altLang="zh-CN" sz="2800">
                <a:solidFill>
                  <a:schemeClr val="accent2"/>
                </a:solidFill>
                <a:latin typeface="宋体" panose="02010600030101010101" pitchFamily="2" charset="-122"/>
              </a:rPr>
              <a:t>	</a:t>
            </a:r>
            <a:r>
              <a:rPr lang="en-US" altLang="zh-CN" sz="2800">
                <a:solidFill>
                  <a:schemeClr val="tx2"/>
                </a:solidFill>
                <a:latin typeface="宋体" panose="02010600030101010101" pitchFamily="2" charset="-122"/>
              </a:rPr>
              <a:t>repz cmpsb</a:t>
            </a:r>
            <a:r>
              <a:rPr lang="en-US" altLang="zh-CN" sz="2800">
                <a:latin typeface="宋体" panose="02010600030101010101" pitchFamily="2" charset="-122"/>
              </a:rPr>
              <a:t>	</a:t>
            </a:r>
            <a:r>
              <a:rPr lang="zh-CN" altLang="en-US" sz="2800">
                <a:latin typeface="宋体" panose="02010600030101010101" pitchFamily="2" charset="-122"/>
              </a:rPr>
              <a:t>；重复比较两个字符</a:t>
            </a:r>
          </a:p>
          <a:p>
            <a:pPr marL="0" indent="0" eaLnBrk="1" hangingPunct="1">
              <a:lnSpc>
                <a:spcPct val="90000"/>
              </a:lnSpc>
              <a:buFont typeface="Wingdings" panose="05000000000000000000" pitchFamily="2" charset="2"/>
              <a:buNone/>
              <a:tabLst>
                <a:tab pos="1336675" algn="l"/>
                <a:tab pos="3709988" algn="l"/>
              </a:tabLst>
            </a:pPr>
            <a:r>
              <a:rPr lang="zh-CN" altLang="en-US" sz="2800">
                <a:solidFill>
                  <a:schemeClr val="accent2"/>
                </a:solidFill>
                <a:latin typeface="宋体" panose="02010600030101010101" pitchFamily="2" charset="-122"/>
              </a:rPr>
              <a:t>	</a:t>
            </a:r>
            <a:r>
              <a:rPr lang="en-US" altLang="zh-CN" sz="2800">
                <a:solidFill>
                  <a:schemeClr val="accent2"/>
                </a:solidFill>
                <a:latin typeface="宋体" panose="02010600030101010101" pitchFamily="2" charset="-122"/>
              </a:rPr>
              <a:t>jnz unmat</a:t>
            </a:r>
            <a:r>
              <a:rPr lang="en-US" altLang="zh-CN" sz="2800">
                <a:latin typeface="宋体" panose="02010600030101010101" pitchFamily="2" charset="-122"/>
              </a:rPr>
              <a:t>	</a:t>
            </a:r>
            <a:r>
              <a:rPr lang="zh-CN" altLang="en-US" sz="2800">
                <a:latin typeface="宋体" panose="02010600030101010101" pitchFamily="2" charset="-122"/>
              </a:rPr>
              <a:t>；字符串不等，转移</a:t>
            </a:r>
          </a:p>
          <a:p>
            <a:pPr marL="0" indent="0" eaLnBrk="1" hangingPunct="1">
              <a:lnSpc>
                <a:spcPct val="90000"/>
              </a:lnSpc>
              <a:buFont typeface="Wingdings" panose="05000000000000000000" pitchFamily="2" charset="2"/>
              <a:buNone/>
              <a:tabLst>
                <a:tab pos="1336675" algn="l"/>
                <a:tab pos="3709988" algn="l"/>
              </a:tabLst>
            </a:pPr>
            <a:r>
              <a:rPr lang="zh-CN" altLang="en-US" sz="2800">
                <a:solidFill>
                  <a:schemeClr val="accent2"/>
                </a:solidFill>
                <a:latin typeface="宋体" panose="02010600030101010101" pitchFamily="2" charset="-122"/>
              </a:rPr>
              <a:t>	</a:t>
            </a:r>
            <a:r>
              <a:rPr lang="en-US" altLang="zh-CN" sz="2800">
                <a:solidFill>
                  <a:schemeClr val="accent2"/>
                </a:solidFill>
                <a:latin typeface="宋体" panose="02010600030101010101" pitchFamily="2" charset="-122"/>
              </a:rPr>
              <a:t>mov dl,</a:t>
            </a:r>
            <a:r>
              <a:rPr lang="en-US" altLang="zh-CN" sz="2800">
                <a:solidFill>
                  <a:schemeClr val="accent2"/>
                </a:solidFill>
                <a:latin typeface="Courier New" panose="02070309020205020404" pitchFamily="49" charset="0"/>
              </a:rPr>
              <a:t>’</a:t>
            </a:r>
            <a:r>
              <a:rPr lang="en-US" altLang="zh-CN" sz="2800">
                <a:solidFill>
                  <a:schemeClr val="accent2"/>
                </a:solidFill>
                <a:latin typeface="宋体" panose="02010600030101010101" pitchFamily="2" charset="-122"/>
              </a:rPr>
              <a:t>Y</a:t>
            </a:r>
            <a:r>
              <a:rPr lang="en-US" altLang="zh-CN" sz="2800">
                <a:solidFill>
                  <a:schemeClr val="accent2"/>
                </a:solidFill>
                <a:latin typeface="Courier New" panose="02070309020205020404" pitchFamily="49" charset="0"/>
              </a:rPr>
              <a:t>’</a:t>
            </a:r>
            <a:r>
              <a:rPr lang="en-US" altLang="zh-CN" sz="2800">
                <a:latin typeface="宋体" panose="02010600030101010101" pitchFamily="2" charset="-122"/>
              </a:rPr>
              <a:t>	</a:t>
            </a:r>
            <a:r>
              <a:rPr lang="zh-CN" altLang="en-US" sz="2800">
                <a:latin typeface="宋体" panose="02010600030101010101" pitchFamily="2" charset="-122"/>
              </a:rPr>
              <a:t>；字符串相等，显示</a:t>
            </a:r>
            <a:r>
              <a:rPr lang="en-US" altLang="zh-CN" sz="2800">
                <a:latin typeface="宋体" panose="02010600030101010101" pitchFamily="2" charset="-122"/>
              </a:rPr>
              <a:t>Y</a:t>
            </a:r>
          </a:p>
          <a:p>
            <a:pPr marL="0" indent="0" eaLnBrk="1" hangingPunct="1">
              <a:lnSpc>
                <a:spcPct val="90000"/>
              </a:lnSpc>
              <a:buFont typeface="Wingdings" panose="05000000000000000000" pitchFamily="2" charset="2"/>
              <a:buNone/>
              <a:tabLst>
                <a:tab pos="1336675" algn="l"/>
                <a:tab pos="3709988" algn="l"/>
              </a:tabLst>
            </a:pPr>
            <a:r>
              <a:rPr lang="en-US" altLang="zh-CN" sz="2800">
                <a:solidFill>
                  <a:schemeClr val="accent2"/>
                </a:solidFill>
                <a:latin typeface="宋体" panose="02010600030101010101" pitchFamily="2" charset="-122"/>
              </a:rPr>
              <a:t>	jmp output</a:t>
            </a:r>
          </a:p>
          <a:p>
            <a:pPr marL="0" indent="0" eaLnBrk="1" hangingPunct="1">
              <a:lnSpc>
                <a:spcPct val="90000"/>
              </a:lnSpc>
              <a:buFont typeface="Wingdings" panose="05000000000000000000" pitchFamily="2" charset="2"/>
              <a:buNone/>
              <a:tabLst>
                <a:tab pos="1336675" algn="l"/>
                <a:tab pos="3709988" algn="l"/>
              </a:tabLst>
            </a:pPr>
            <a:r>
              <a:rPr lang="en-US" altLang="zh-CN" sz="2800">
                <a:solidFill>
                  <a:schemeClr val="accent2"/>
                </a:solidFill>
                <a:latin typeface="宋体" panose="02010600030101010101" pitchFamily="2" charset="-122"/>
              </a:rPr>
              <a:t>unmat:	mov dl,</a:t>
            </a:r>
            <a:r>
              <a:rPr lang="en-US" altLang="zh-CN" sz="2800">
                <a:solidFill>
                  <a:schemeClr val="accent2"/>
                </a:solidFill>
                <a:latin typeface="Courier New" panose="02070309020205020404" pitchFamily="49" charset="0"/>
              </a:rPr>
              <a:t>’</a:t>
            </a:r>
            <a:r>
              <a:rPr lang="en-US" altLang="zh-CN" sz="2800">
                <a:solidFill>
                  <a:schemeClr val="accent2"/>
                </a:solidFill>
                <a:latin typeface="宋体" panose="02010600030101010101" pitchFamily="2" charset="-122"/>
              </a:rPr>
              <a:t>N</a:t>
            </a:r>
            <a:r>
              <a:rPr lang="en-US" altLang="zh-CN" sz="2800">
                <a:solidFill>
                  <a:schemeClr val="accent2"/>
                </a:solidFill>
                <a:latin typeface="Courier New" panose="02070309020205020404" pitchFamily="49" charset="0"/>
              </a:rPr>
              <a:t>’</a:t>
            </a:r>
            <a:r>
              <a:rPr lang="en-US" altLang="zh-CN" sz="2800">
                <a:latin typeface="宋体" panose="02010600030101010101" pitchFamily="2" charset="-122"/>
              </a:rPr>
              <a:t>	</a:t>
            </a:r>
            <a:r>
              <a:rPr lang="zh-CN" altLang="en-US" sz="2800">
                <a:latin typeface="宋体" panose="02010600030101010101" pitchFamily="2" charset="-122"/>
              </a:rPr>
              <a:t>；字符串不等，显示</a:t>
            </a:r>
            <a:r>
              <a:rPr lang="en-US" altLang="zh-CN" sz="2800">
                <a:latin typeface="宋体" panose="02010600030101010101" pitchFamily="2" charset="-122"/>
              </a:rPr>
              <a:t>N</a:t>
            </a:r>
          </a:p>
          <a:p>
            <a:pPr marL="0" indent="0" eaLnBrk="1" hangingPunct="1">
              <a:lnSpc>
                <a:spcPct val="90000"/>
              </a:lnSpc>
              <a:buFont typeface="Wingdings" panose="05000000000000000000" pitchFamily="2" charset="2"/>
              <a:buNone/>
              <a:tabLst>
                <a:tab pos="1336675" algn="l"/>
                <a:tab pos="3709988" algn="l"/>
              </a:tabLst>
            </a:pPr>
            <a:r>
              <a:rPr lang="en-US" altLang="zh-CN" sz="2800">
                <a:solidFill>
                  <a:schemeClr val="accent2"/>
                </a:solidFill>
                <a:latin typeface="宋体" panose="02010600030101010101" pitchFamily="2" charset="-122"/>
              </a:rPr>
              <a:t>output:	</a:t>
            </a:r>
            <a:r>
              <a:rPr lang="en-US" altLang="zh-CN" sz="2800">
                <a:latin typeface="Courier New" panose="02070309020205020404" pitchFamily="49" charset="0"/>
              </a:rPr>
              <a:t>……</a:t>
            </a:r>
            <a:endParaRPr lang="en-US" altLang="zh-CN" sz="2800">
              <a:latin typeface="宋体" panose="02010600030101010101" pitchFamily="2" charset="-122"/>
            </a:endParaRPr>
          </a:p>
        </p:txBody>
      </p:sp>
      <p:sp>
        <p:nvSpPr>
          <p:cNvPr id="423946" name="圆角矩形 423945">
            <a:hlinkClick r:id="rId5" action="ppaction://hlinksldjump"/>
            <a:extLst>
              <a:ext uri="{FF2B5EF4-FFF2-40B4-BE49-F238E27FC236}">
                <a16:creationId xmlns:a16="http://schemas.microsoft.com/office/drawing/2014/main" id="{2BD2D51B-75E0-4BC4-B6E2-E92CD25153A5}"/>
              </a:ext>
            </a:extLst>
          </p:cNvPr>
          <p:cNvSpPr/>
          <p:nvPr/>
        </p:nvSpPr>
        <p:spPr>
          <a:xfrm>
            <a:off x="7524750" y="5734050"/>
            <a:ext cx="977900" cy="438150"/>
          </a:xfrm>
          <a:prstGeom prst="roundRect">
            <a:avLst>
              <a:gd name="adj" fmla="val 16667"/>
            </a:avLst>
          </a:prstGeom>
          <a:gradFill rotWithShape="0">
            <a:gsLst>
              <a:gs pos="0">
                <a:schemeClr val="accent1"/>
              </a:gs>
              <a:gs pos="100000">
                <a:schemeClr val="accent1">
                  <a:gamma/>
                  <a:shade val="46275"/>
                  <a:invGamma/>
                </a:schemeClr>
              </a:gs>
            </a:gsLst>
            <a:path path="shape">
              <a:fillToRect l="50000" t="50000" r="50000" b="50000"/>
            </a:path>
            <a:tileRect/>
          </a:gradFill>
          <a:ln w="9525" cap="flat" cmpd="sng">
            <a:solidFill>
              <a:schemeClr val="tx1"/>
            </a:solidFill>
            <a:prstDash val="solid"/>
            <a:headEnd type="none" w="med" len="med"/>
            <a:tailEnd type="none" w="med" len="med"/>
          </a:ln>
        </p:spPr>
        <p:txBody>
          <a:bodyPr wrap="none" anchor="ctr"/>
          <a:lstStyle/>
          <a:p>
            <a:pPr algn="ctr" eaLnBrk="1" hangingPunct="1">
              <a:lnSpc>
                <a:spcPct val="70000"/>
              </a:lnSpc>
              <a:defRPr/>
            </a:pPr>
            <a:r>
              <a:rPr lang="zh-CN" altLang="en-US" sz="2000" b="1" noProof="1">
                <a:effectLst>
                  <a:outerShdw blurRad="38100" dist="38100" dir="2700000">
                    <a:srgbClr val="FFFFFF"/>
                  </a:outerShdw>
                </a:effectLst>
              </a:rPr>
              <a:t>解释</a:t>
            </a:r>
          </a:p>
        </p:txBody>
      </p:sp>
    </p:spTree>
  </p:cSld>
  <p:clrMapOvr>
    <a:masterClrMapping/>
  </p:clrMapOvr>
  <p:transition spd="med">
    <p:random/>
  </p:transition>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514" name="标题 424961">
            <a:extLst>
              <a:ext uri="{FF2B5EF4-FFF2-40B4-BE49-F238E27FC236}">
                <a16:creationId xmlns:a16="http://schemas.microsoft.com/office/drawing/2014/main" id="{9FCB1A72-DA71-487D-ABD3-47DA113FC010}"/>
              </a:ext>
            </a:extLst>
          </p:cNvPr>
          <p:cNvSpPr>
            <a:spLocks noGrp="1" noChangeArrowheads="1"/>
          </p:cNvSpPr>
          <p:nvPr>
            <p:ph type="title"/>
          </p:nvPr>
        </p:nvSpPr>
        <p:spPr/>
        <p:txBody>
          <a:bodyPr/>
          <a:lstStyle/>
          <a:p>
            <a:pPr eaLnBrk="1" hangingPunct="1"/>
            <a:r>
              <a:rPr lang="zh-CN" altLang="en-US"/>
              <a:t>重复比较的解释</a:t>
            </a:r>
          </a:p>
        </p:txBody>
      </p:sp>
      <p:sp>
        <p:nvSpPr>
          <p:cNvPr id="64515" name="文本占位符 424962">
            <a:extLst>
              <a:ext uri="{FF2B5EF4-FFF2-40B4-BE49-F238E27FC236}">
                <a16:creationId xmlns:a16="http://schemas.microsoft.com/office/drawing/2014/main" id="{87D2A0AF-19D9-4E65-B803-D8B0D0AC08A9}"/>
              </a:ext>
            </a:extLst>
          </p:cNvPr>
          <p:cNvSpPr>
            <a:spLocks noGrp="1" noChangeArrowheads="1"/>
          </p:cNvSpPr>
          <p:nvPr>
            <p:ph type="body" idx="1"/>
          </p:nvPr>
        </p:nvSpPr>
        <p:spPr/>
        <p:txBody>
          <a:bodyPr/>
          <a:lstStyle/>
          <a:p>
            <a:pPr eaLnBrk="1" hangingPunct="1"/>
            <a:r>
              <a:rPr lang="zh-CN" altLang="en-US" sz="3200">
                <a:latin typeface="宋体" panose="02010600030101010101" pitchFamily="2" charset="-122"/>
              </a:rPr>
              <a:t>指令</a:t>
            </a:r>
            <a:r>
              <a:rPr lang="en-US" altLang="zh-CN" sz="3200">
                <a:latin typeface="宋体" panose="02010600030101010101" pitchFamily="2" charset="-122"/>
              </a:rPr>
              <a:t>repz cmpsb</a:t>
            </a:r>
            <a:r>
              <a:rPr lang="zh-CN" altLang="en-US" sz="3200">
                <a:latin typeface="宋体" panose="02010600030101010101" pitchFamily="2" charset="-122"/>
              </a:rPr>
              <a:t>结束重复执行的情况</a:t>
            </a:r>
          </a:p>
          <a:p>
            <a:pPr lvl="1" indent="25400" eaLnBrk="1" hangingPunct="1">
              <a:buFont typeface="Wingdings" panose="05000000000000000000" pitchFamily="2" charset="2"/>
              <a:buNone/>
            </a:pPr>
            <a:r>
              <a:rPr lang="en-US" altLang="zh-CN" sz="2800">
                <a:latin typeface="宋体" panose="02010600030101010101" pitchFamily="2" charset="-122"/>
              </a:rPr>
              <a:t>①  ZF</a:t>
            </a:r>
            <a:r>
              <a:rPr lang="zh-CN" altLang="en-US" sz="2800">
                <a:latin typeface="宋体" panose="02010600030101010101" pitchFamily="2" charset="-122"/>
              </a:rPr>
              <a:t>＝</a:t>
            </a:r>
            <a:r>
              <a:rPr lang="en-US" altLang="zh-CN" sz="2800">
                <a:latin typeface="宋体" panose="02010600030101010101" pitchFamily="2" charset="-122"/>
              </a:rPr>
              <a:t>0</a:t>
            </a:r>
            <a:r>
              <a:rPr lang="zh-CN" altLang="en-US" sz="2800">
                <a:latin typeface="宋体" panose="02010600030101010101" pitchFamily="2" charset="-122"/>
              </a:rPr>
              <a:t>，即</a:t>
            </a:r>
            <a:r>
              <a:rPr lang="zh-CN" altLang="en-US" sz="2800">
                <a:solidFill>
                  <a:schemeClr val="accent2"/>
                </a:solidFill>
                <a:latin typeface="宋体" panose="02010600030101010101" pitchFamily="2" charset="-122"/>
              </a:rPr>
              <a:t>出现不相等的字符</a:t>
            </a:r>
            <a:endParaRPr lang="zh-CN" altLang="en-US" sz="2800">
              <a:latin typeface="宋体" panose="02010600030101010101" pitchFamily="2" charset="-122"/>
            </a:endParaRPr>
          </a:p>
          <a:p>
            <a:pPr lvl="1" indent="25400" eaLnBrk="1" hangingPunct="1">
              <a:buFont typeface="Wingdings" panose="05000000000000000000" pitchFamily="2" charset="2"/>
              <a:buNone/>
            </a:pPr>
            <a:r>
              <a:rPr lang="en-US" altLang="zh-CN" sz="2800">
                <a:latin typeface="宋体" panose="02010600030101010101" pitchFamily="2" charset="-122"/>
              </a:rPr>
              <a:t>②  CX</a:t>
            </a:r>
            <a:r>
              <a:rPr lang="zh-CN" altLang="en-US" sz="2800">
                <a:latin typeface="宋体" panose="02010600030101010101" pitchFamily="2" charset="-122"/>
              </a:rPr>
              <a:t>＝</a:t>
            </a:r>
            <a:r>
              <a:rPr lang="en-US" altLang="zh-CN" sz="2800">
                <a:latin typeface="宋体" panose="02010600030101010101" pitchFamily="2" charset="-122"/>
              </a:rPr>
              <a:t>0</a:t>
            </a:r>
            <a:r>
              <a:rPr lang="zh-CN" altLang="en-US" sz="2800">
                <a:latin typeface="宋体" panose="02010600030101010101" pitchFamily="2" charset="-122"/>
              </a:rPr>
              <a:t>，即</a:t>
            </a:r>
            <a:r>
              <a:rPr lang="zh-CN" altLang="en-US" sz="2800">
                <a:solidFill>
                  <a:schemeClr val="accent2"/>
                </a:solidFill>
                <a:latin typeface="宋体" panose="02010600030101010101" pitchFamily="2" charset="-122"/>
              </a:rPr>
              <a:t>比较完所有字符：</a:t>
            </a:r>
            <a:endParaRPr lang="zh-CN" altLang="en-US" sz="2800">
              <a:latin typeface="宋体" panose="02010600030101010101" pitchFamily="2" charset="-122"/>
            </a:endParaRPr>
          </a:p>
          <a:p>
            <a:pPr lvl="1" indent="25400" eaLnBrk="1" hangingPunct="1">
              <a:buFont typeface="Wingdings" panose="05000000000000000000" pitchFamily="2" charset="2"/>
              <a:buNone/>
            </a:pPr>
            <a:r>
              <a:rPr lang="zh-CN" altLang="en-US" sz="2800">
                <a:latin typeface="宋体" panose="02010600030101010101" pitchFamily="2" charset="-122"/>
              </a:rPr>
              <a:t>这种情况下，如果</a:t>
            </a:r>
            <a:r>
              <a:rPr lang="en-US" altLang="zh-CN" sz="2800">
                <a:latin typeface="宋体" panose="02010600030101010101" pitchFamily="2" charset="-122"/>
              </a:rPr>
              <a:t>ZF</a:t>
            </a:r>
            <a:r>
              <a:rPr lang="zh-CN" altLang="en-US" sz="2800">
                <a:latin typeface="宋体" panose="02010600030101010101" pitchFamily="2" charset="-122"/>
              </a:rPr>
              <a:t>＝</a:t>
            </a:r>
            <a:r>
              <a:rPr lang="en-US" altLang="zh-CN" sz="2800">
                <a:latin typeface="宋体" panose="02010600030101010101" pitchFamily="2" charset="-122"/>
              </a:rPr>
              <a:t>0</a:t>
            </a:r>
            <a:r>
              <a:rPr lang="zh-CN" altLang="en-US" sz="2800">
                <a:latin typeface="宋体" panose="02010600030101010101" pitchFamily="2" charset="-122"/>
              </a:rPr>
              <a:t>，说明最后一个字符不等；而</a:t>
            </a:r>
            <a:r>
              <a:rPr lang="en-US" altLang="zh-CN" sz="2800">
                <a:latin typeface="宋体" panose="02010600030101010101" pitchFamily="2" charset="-122"/>
              </a:rPr>
              <a:t>ZF</a:t>
            </a:r>
            <a:r>
              <a:rPr lang="zh-CN" altLang="en-US" sz="2800">
                <a:latin typeface="宋体" panose="02010600030101010101" pitchFamily="2" charset="-122"/>
              </a:rPr>
              <a:t>＝</a:t>
            </a:r>
            <a:r>
              <a:rPr lang="en-US" altLang="zh-CN" sz="2800">
                <a:latin typeface="宋体" panose="02010600030101010101" pitchFamily="2" charset="-122"/>
              </a:rPr>
              <a:t>1</a:t>
            </a:r>
            <a:r>
              <a:rPr lang="zh-CN" altLang="en-US" sz="2800">
                <a:latin typeface="宋体" panose="02010600030101010101" pitchFamily="2" charset="-122"/>
              </a:rPr>
              <a:t>表示所有字符比较后都相等，也就是两个字符串相同</a:t>
            </a:r>
          </a:p>
          <a:p>
            <a:pPr eaLnBrk="1" hangingPunct="1"/>
            <a:r>
              <a:rPr lang="zh-CN" altLang="en-US" sz="3200"/>
              <a:t>所以，重复比较结束后，</a:t>
            </a:r>
            <a:r>
              <a:rPr lang="en-US" altLang="zh-CN" sz="3200"/>
              <a:t>jnz unmat</a:t>
            </a:r>
            <a:r>
              <a:rPr lang="zh-CN" altLang="en-US" sz="3200"/>
              <a:t>指令的条件成立</a:t>
            </a:r>
            <a:r>
              <a:rPr lang="en-US" altLang="zh-CN" sz="3200"/>
              <a:t>ZF</a:t>
            </a:r>
            <a:r>
              <a:rPr lang="zh-CN" altLang="en-US" sz="3200"/>
              <a:t>＝</a:t>
            </a:r>
            <a:r>
              <a:rPr lang="en-US" altLang="zh-CN" sz="3200"/>
              <a:t>0</a:t>
            </a:r>
            <a:r>
              <a:rPr lang="zh-CN" altLang="en-US" sz="3200"/>
              <a:t>，字符串不相等</a:t>
            </a:r>
          </a:p>
        </p:txBody>
      </p:sp>
      <p:pic>
        <p:nvPicPr>
          <p:cNvPr id="64516" name="图片 424963" descr="14_6">
            <a:hlinkClick r:id="" action="ppaction://noaction" highlightClick="1"/>
            <a:extLst>
              <a:ext uri="{FF2B5EF4-FFF2-40B4-BE49-F238E27FC236}">
                <a16:creationId xmlns:a16="http://schemas.microsoft.com/office/drawing/2014/main" id="{4D32B0C1-68DD-4F28-87B8-3B59B22F38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9650" y="6316663"/>
            <a:ext cx="5143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4517" name="组合 424964">
            <a:extLst>
              <a:ext uri="{FF2B5EF4-FFF2-40B4-BE49-F238E27FC236}">
                <a16:creationId xmlns:a16="http://schemas.microsoft.com/office/drawing/2014/main" id="{3E1E1CDD-5F87-490D-92D1-90A6DB2CB146}"/>
              </a:ext>
            </a:extLst>
          </p:cNvPr>
          <p:cNvGrpSpPr>
            <a:grpSpLocks/>
          </p:cNvGrpSpPr>
          <p:nvPr/>
        </p:nvGrpSpPr>
        <p:grpSpPr bwMode="auto">
          <a:xfrm>
            <a:off x="12700" y="44450"/>
            <a:ext cx="6629400" cy="1295400"/>
            <a:chOff x="8" y="28"/>
            <a:chExt cx="4176" cy="816"/>
          </a:xfrm>
        </p:grpSpPr>
        <p:grpSp>
          <p:nvGrpSpPr>
            <p:cNvPr id="64518" name="组合 424965">
              <a:extLst>
                <a:ext uri="{FF2B5EF4-FFF2-40B4-BE49-F238E27FC236}">
                  <a16:creationId xmlns:a16="http://schemas.microsoft.com/office/drawing/2014/main" id="{AD28953E-9578-48DE-BCBD-CC55ED25C1A7}"/>
                </a:ext>
              </a:extLst>
            </p:cNvPr>
            <p:cNvGrpSpPr>
              <a:grpSpLocks/>
            </p:cNvGrpSpPr>
            <p:nvPr/>
          </p:nvGrpSpPr>
          <p:grpSpPr bwMode="auto">
            <a:xfrm>
              <a:off x="8" y="28"/>
              <a:ext cx="4176" cy="816"/>
              <a:chOff x="8" y="28"/>
              <a:chExt cx="4176" cy="816"/>
            </a:xfrm>
          </p:grpSpPr>
          <p:sp>
            <p:nvSpPr>
              <p:cNvPr id="64520" name="矩形 424966">
                <a:extLst>
                  <a:ext uri="{FF2B5EF4-FFF2-40B4-BE49-F238E27FC236}">
                    <a16:creationId xmlns:a16="http://schemas.microsoft.com/office/drawing/2014/main" id="{11872301-058D-4282-85E9-CE6683A9155F}"/>
                  </a:ext>
                </a:extLst>
              </p:cNvPr>
              <p:cNvSpPr>
                <a:spLocks noChangeArrowheads="1"/>
              </p:cNvSpPr>
              <p:nvPr/>
            </p:nvSpPr>
            <p:spPr bwMode="auto">
              <a:xfrm>
                <a:off x="8" y="436"/>
                <a:ext cx="4176" cy="52"/>
              </a:xfrm>
              <a:prstGeom prst="rect">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p>
            </p:txBody>
          </p:sp>
          <p:sp>
            <p:nvSpPr>
              <p:cNvPr id="64521" name="矩形 424967">
                <a:extLst>
                  <a:ext uri="{FF2B5EF4-FFF2-40B4-BE49-F238E27FC236}">
                    <a16:creationId xmlns:a16="http://schemas.microsoft.com/office/drawing/2014/main" id="{967830E3-7368-4AA0-89F1-FFEB8292597B}"/>
                  </a:ext>
                </a:extLst>
              </p:cNvPr>
              <p:cNvSpPr>
                <a:spLocks noChangeArrowheads="1"/>
              </p:cNvSpPr>
              <p:nvPr/>
            </p:nvSpPr>
            <p:spPr bwMode="auto">
              <a:xfrm>
                <a:off x="798" y="268"/>
                <a:ext cx="240" cy="240"/>
              </a:xfrm>
              <a:prstGeom prst="rect">
                <a:avLst/>
              </a:prstGeom>
              <a:solidFill>
                <a:srgbClr val="3333CC">
                  <a:alpha val="50195"/>
                </a:srgbClr>
              </a:solidFill>
              <a:ln w="19050">
                <a:solidFill>
                  <a:schemeClr val="hlink"/>
                </a:solidFill>
                <a:miter lim="800000"/>
                <a:headEnd/>
                <a:tailEnd/>
              </a:ln>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4522" name="矩形 424968">
                <a:extLst>
                  <a:ext uri="{FF2B5EF4-FFF2-40B4-BE49-F238E27FC236}">
                    <a16:creationId xmlns:a16="http://schemas.microsoft.com/office/drawing/2014/main" id="{CEE862A9-E03D-417D-8AA3-2B087D19959B}"/>
                  </a:ext>
                </a:extLst>
              </p:cNvPr>
              <p:cNvSpPr>
                <a:spLocks noChangeArrowheads="1"/>
              </p:cNvSpPr>
              <p:nvPr/>
            </p:nvSpPr>
            <p:spPr bwMode="auto">
              <a:xfrm>
                <a:off x="30" y="604"/>
                <a:ext cx="240" cy="240"/>
              </a:xfrm>
              <a:prstGeom prst="rect">
                <a:avLst/>
              </a:prstGeom>
              <a:solidFill>
                <a:srgbClr val="3333CC">
                  <a:alpha val="50195"/>
                </a:srgbClr>
              </a:solidFill>
              <a:ln w="19050">
                <a:solidFill>
                  <a:schemeClr val="hlink"/>
                </a:solidFill>
                <a:miter lim="800000"/>
                <a:headEnd/>
                <a:tailEnd/>
              </a:ln>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4523" name="矩形 424969">
                <a:extLst>
                  <a:ext uri="{FF2B5EF4-FFF2-40B4-BE49-F238E27FC236}">
                    <a16:creationId xmlns:a16="http://schemas.microsoft.com/office/drawing/2014/main" id="{6BEE2E80-F994-4A74-85C0-2D2556308264}"/>
                  </a:ext>
                </a:extLst>
              </p:cNvPr>
              <p:cNvSpPr>
                <a:spLocks noChangeArrowheads="1"/>
              </p:cNvSpPr>
              <p:nvPr/>
            </p:nvSpPr>
            <p:spPr bwMode="auto">
              <a:xfrm>
                <a:off x="270" y="364"/>
                <a:ext cx="240" cy="240"/>
              </a:xfrm>
              <a:prstGeom prst="rect">
                <a:avLst/>
              </a:prstGeom>
              <a:solidFill>
                <a:srgbClr val="009900">
                  <a:alpha val="50195"/>
                </a:srgbClr>
              </a:solidFill>
              <a:ln w="19050">
                <a:solidFill>
                  <a:schemeClr val="hlink"/>
                </a:solidFill>
                <a:miter lim="800000"/>
                <a:headEnd/>
                <a:tailEnd/>
              </a:ln>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4524" name="矩形 424970">
                <a:extLst>
                  <a:ext uri="{FF2B5EF4-FFF2-40B4-BE49-F238E27FC236}">
                    <a16:creationId xmlns:a16="http://schemas.microsoft.com/office/drawing/2014/main" id="{628A5941-A0F5-4781-977F-8678F122E552}"/>
                  </a:ext>
                </a:extLst>
              </p:cNvPr>
              <p:cNvSpPr>
                <a:spLocks noChangeArrowheads="1"/>
              </p:cNvSpPr>
              <p:nvPr/>
            </p:nvSpPr>
            <p:spPr bwMode="auto">
              <a:xfrm>
                <a:off x="1038" y="28"/>
                <a:ext cx="240" cy="240"/>
              </a:xfrm>
              <a:prstGeom prst="rect">
                <a:avLst/>
              </a:prstGeom>
              <a:solidFill>
                <a:srgbClr val="CC0000">
                  <a:alpha val="50195"/>
                </a:srgbClr>
              </a:solidFill>
              <a:ln w="19050">
                <a:solidFill>
                  <a:schemeClr val="hlink"/>
                </a:solidFill>
                <a:miter lim="800000"/>
                <a:headEnd/>
                <a:tailEnd/>
              </a:ln>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68619" name="文本框 424971">
              <a:extLst>
                <a:ext uri="{FF2B5EF4-FFF2-40B4-BE49-F238E27FC236}">
                  <a16:creationId xmlns:a16="http://schemas.microsoft.com/office/drawing/2014/main" id="{60033B33-B564-4852-A04A-F75FC86595DB}"/>
                </a:ext>
              </a:extLst>
            </p:cNvPr>
            <p:cNvSpPr txBox="1">
              <a:spLocks noChangeArrowheads="1"/>
            </p:cNvSpPr>
            <p:nvPr/>
          </p:nvSpPr>
          <p:spPr bwMode="auto">
            <a:xfrm>
              <a:off x="68" y="50"/>
              <a:ext cx="680" cy="250"/>
            </a:xfrm>
            <a:prstGeom prst="rect">
              <a:avLst/>
            </a:prstGeom>
            <a:gradFill rotWithShape="0">
              <a:gsLst>
                <a:gs pos="0">
                  <a:srgbClr val="5E5E00"/>
                </a:gs>
                <a:gs pos="50000">
                  <a:schemeClr val="accent1"/>
                </a:gs>
                <a:gs pos="100000">
                  <a:srgbClr val="5E5E00"/>
                </a:gs>
              </a:gsLst>
              <a:lin ang="2700000" scaled="1"/>
            </a:gradFill>
            <a:ln>
              <a:noFill/>
            </a:ln>
            <a:effectLst>
              <a:outerShdw dist="35921" dir="2700000" algn="ctr" rotWithShape="0">
                <a:schemeClr val="folHlink"/>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defRPr/>
              </a:pPr>
              <a:r>
                <a:rPr lang="zh-CN" altLang="en-US" sz="2000">
                  <a:solidFill>
                    <a:schemeClr val="accent2"/>
                  </a:solidFill>
                  <a:latin typeface="华文新魏" panose="02010800040101010101" pitchFamily="2" charset="-122"/>
                  <a:ea typeface="华文新魏" panose="02010800040101010101" pitchFamily="2" charset="-122"/>
                </a:rPr>
                <a:t>第 </a:t>
              </a:r>
              <a:r>
                <a:rPr lang="en-US" altLang="zh-CN" sz="2000">
                  <a:solidFill>
                    <a:schemeClr val="accent2"/>
                  </a:solidFill>
                  <a:latin typeface="华文新魏" panose="02010800040101010101" pitchFamily="2" charset="-122"/>
                  <a:ea typeface="华文新魏" panose="02010800040101010101" pitchFamily="2" charset="-122"/>
                </a:rPr>
                <a:t>2 </a:t>
              </a:r>
              <a:r>
                <a:rPr lang="zh-CN" altLang="en-US" sz="2000">
                  <a:solidFill>
                    <a:schemeClr val="accent2"/>
                  </a:solidFill>
                  <a:latin typeface="华文新魏" panose="02010800040101010101" pitchFamily="2" charset="-122"/>
                  <a:ea typeface="华文新魏" panose="02010800040101010101" pitchFamily="2" charset="-122"/>
                </a:rPr>
                <a:t>章</a:t>
              </a:r>
            </a:p>
          </p:txBody>
        </p:sp>
      </p:grpSp>
    </p:spTree>
  </p:cSld>
  <p:clrMapOvr>
    <a:masterClrMapping/>
  </p:clrMapOvr>
  <p:transition spd="med" advClick="0">
    <p:random/>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标题 428033">
            <a:extLst>
              <a:ext uri="{FF2B5EF4-FFF2-40B4-BE49-F238E27FC236}">
                <a16:creationId xmlns:a16="http://schemas.microsoft.com/office/drawing/2014/main" id="{D239A5A7-D782-4870-9F54-11DEF25F2711}"/>
              </a:ext>
            </a:extLst>
          </p:cNvPr>
          <p:cNvSpPr>
            <a:spLocks noGrp="1" noChangeArrowheads="1"/>
          </p:cNvSpPr>
          <p:nvPr>
            <p:ph type="title"/>
          </p:nvPr>
        </p:nvSpPr>
        <p:spPr>
          <a:xfrm>
            <a:off x="381000" y="336550"/>
            <a:ext cx="2030413" cy="500063"/>
          </a:xfrm>
          <a:ln>
            <a:solidFill>
              <a:schemeClr val="folHlink"/>
            </a:solidFill>
            <a:miter lim="800000"/>
            <a:headEnd/>
            <a:tailEnd/>
          </a:ln>
        </p:spPr>
        <p:txBody>
          <a:bodyPr/>
          <a:lstStyle/>
          <a:p>
            <a:pPr eaLnBrk="1" hangingPunct="1"/>
            <a:r>
              <a:rPr lang="zh-CN" altLang="en-US" sz="2400">
                <a:latin typeface="黑体" panose="02010609060101010101" pitchFamily="49" charset="-122"/>
              </a:rPr>
              <a:t>例</a:t>
            </a:r>
            <a:r>
              <a:rPr lang="en-US" altLang="zh-CN" sz="2400">
                <a:latin typeface="黑体" panose="02010609060101010101" pitchFamily="49" charset="-122"/>
              </a:rPr>
              <a:t>4.1</a:t>
            </a:r>
            <a:r>
              <a:rPr lang="zh-CN" altLang="en-US" sz="2400">
                <a:latin typeface="黑体" panose="02010609060101010101" pitchFamily="49" charset="-122"/>
              </a:rPr>
              <a:t>－</a:t>
            </a:r>
            <a:r>
              <a:rPr lang="en-US" altLang="zh-CN" sz="2400">
                <a:latin typeface="黑体" panose="02010609060101010101" pitchFamily="49" charset="-122"/>
              </a:rPr>
              <a:t>3/3</a:t>
            </a:r>
          </a:p>
        </p:txBody>
      </p:sp>
      <p:sp>
        <p:nvSpPr>
          <p:cNvPr id="10243" name="文本占位符 428034">
            <a:extLst>
              <a:ext uri="{FF2B5EF4-FFF2-40B4-BE49-F238E27FC236}">
                <a16:creationId xmlns:a16="http://schemas.microsoft.com/office/drawing/2014/main" id="{CD2A50C8-E992-4DED-80AF-B026E32440A8}"/>
              </a:ext>
            </a:extLst>
          </p:cNvPr>
          <p:cNvSpPr>
            <a:spLocks noGrp="1" noChangeArrowheads="1"/>
          </p:cNvSpPr>
          <p:nvPr>
            <p:ph type="body" sz="half" idx="2"/>
          </p:nvPr>
        </p:nvSpPr>
        <p:spPr>
          <a:xfrm>
            <a:off x="533400" y="838200"/>
            <a:ext cx="8070850" cy="3598863"/>
          </a:xfrm>
        </p:spPr>
        <p:txBody>
          <a:bodyPr/>
          <a:lstStyle/>
          <a:p>
            <a:pPr eaLnBrk="1" hangingPunct="1">
              <a:buFont typeface="Wingdings" panose="05000000000000000000" pitchFamily="2" charset="2"/>
              <a:buNone/>
              <a:tabLst>
                <a:tab pos="2511425" algn="l"/>
              </a:tabLst>
            </a:pPr>
            <a:r>
              <a:rPr lang="en-US" altLang="zh-CN" sz="2800">
                <a:solidFill>
                  <a:schemeClr val="tx2"/>
                </a:solidFill>
                <a:latin typeface="宋体" panose="02010600030101010101" pitchFamily="2" charset="-122"/>
              </a:rPr>
              <a:t>	</a:t>
            </a:r>
            <a:r>
              <a:rPr lang="en-US" altLang="zh-CN" sz="2800">
                <a:solidFill>
                  <a:schemeClr val="accent2"/>
                </a:solidFill>
                <a:latin typeface="宋体" panose="02010600030101010101" pitchFamily="2" charset="-122"/>
              </a:rPr>
              <a:t>mov al,HEX	;</a:t>
            </a:r>
            <a:r>
              <a:rPr lang="zh-CN" altLang="en-US" sz="2800">
                <a:solidFill>
                  <a:schemeClr val="accent2"/>
                </a:solidFill>
                <a:latin typeface="宋体" panose="02010600030101010101" pitchFamily="2" charset="-122"/>
              </a:rPr>
              <a:t>取数据，显示低</a:t>
            </a:r>
            <a:r>
              <a:rPr lang="en-US" altLang="zh-CN" sz="2800">
                <a:solidFill>
                  <a:schemeClr val="accent2"/>
                </a:solidFill>
                <a:latin typeface="宋体" panose="02010600030101010101" pitchFamily="2" charset="-122"/>
              </a:rPr>
              <a:t>4</a:t>
            </a:r>
            <a:r>
              <a:rPr lang="zh-CN" altLang="en-US" sz="2800">
                <a:solidFill>
                  <a:schemeClr val="accent2"/>
                </a:solidFill>
                <a:latin typeface="宋体" panose="02010600030101010101" pitchFamily="2" charset="-122"/>
              </a:rPr>
              <a:t>位</a:t>
            </a:r>
          </a:p>
          <a:p>
            <a:pPr eaLnBrk="1" hangingPunct="1">
              <a:buFont typeface="Wingdings" panose="05000000000000000000" pitchFamily="2" charset="2"/>
              <a:buNone/>
              <a:tabLst>
                <a:tab pos="2511425" algn="l"/>
              </a:tabLst>
            </a:pPr>
            <a:r>
              <a:rPr lang="zh-CN" altLang="en-US" sz="2800">
                <a:latin typeface="宋体" panose="02010600030101010101" pitchFamily="2" charset="-122"/>
              </a:rPr>
              <a:t>	</a:t>
            </a:r>
            <a:r>
              <a:rPr lang="en-US" altLang="zh-CN" sz="2800">
                <a:solidFill>
                  <a:schemeClr val="accent2"/>
                </a:solidFill>
                <a:latin typeface="宋体" panose="02010600030101010101" pitchFamily="2" charset="-122"/>
              </a:rPr>
              <a:t>and al,0fh</a:t>
            </a:r>
            <a:r>
              <a:rPr lang="en-US" altLang="zh-CN" sz="2800">
                <a:latin typeface="宋体" panose="02010600030101010101" pitchFamily="2" charset="-122"/>
              </a:rPr>
              <a:t>	;</a:t>
            </a:r>
            <a:r>
              <a:rPr lang="zh-CN" altLang="en-US" sz="2800">
                <a:latin typeface="宋体" panose="02010600030101010101" pitchFamily="2" charset="-122"/>
              </a:rPr>
              <a:t>只有低</a:t>
            </a:r>
            <a:r>
              <a:rPr lang="en-US" altLang="zh-CN" sz="2800">
                <a:latin typeface="宋体" panose="02010600030101010101" pitchFamily="2" charset="-122"/>
              </a:rPr>
              <a:t>4</a:t>
            </a:r>
            <a:r>
              <a:rPr lang="zh-CN" altLang="en-US" sz="2800">
                <a:latin typeface="宋体" panose="02010600030101010101" pitchFamily="2" charset="-122"/>
              </a:rPr>
              <a:t>位是有效的，高</a:t>
            </a:r>
            <a:r>
              <a:rPr lang="en-US" altLang="zh-CN" sz="2800">
                <a:latin typeface="宋体" panose="02010600030101010101" pitchFamily="2" charset="-122"/>
              </a:rPr>
              <a:t>4</a:t>
            </a:r>
            <a:r>
              <a:rPr lang="zh-CN" altLang="en-US" sz="2800">
                <a:latin typeface="宋体" panose="02010600030101010101" pitchFamily="2" charset="-122"/>
              </a:rPr>
              <a:t>位清</a:t>
            </a:r>
            <a:r>
              <a:rPr lang="en-US" altLang="zh-CN" sz="2800">
                <a:latin typeface="宋体" panose="02010600030101010101" pitchFamily="2" charset="-122"/>
              </a:rPr>
              <a:t>0</a:t>
            </a:r>
          </a:p>
          <a:p>
            <a:pPr eaLnBrk="1" hangingPunct="1">
              <a:buFont typeface="Wingdings" panose="05000000000000000000" pitchFamily="2" charset="2"/>
              <a:buNone/>
              <a:tabLst>
                <a:tab pos="2511425" algn="l"/>
              </a:tabLst>
            </a:pPr>
            <a:r>
              <a:rPr lang="en-US" altLang="zh-CN" sz="2800">
                <a:solidFill>
                  <a:schemeClr val="accent2"/>
                </a:solidFill>
                <a:latin typeface="宋体" panose="02010600030101010101" pitchFamily="2" charset="-122"/>
              </a:rPr>
              <a:t>	</a:t>
            </a:r>
            <a:r>
              <a:rPr lang="en-US" altLang="zh-CN" sz="2800">
                <a:solidFill>
                  <a:schemeClr val="tx2"/>
                </a:solidFill>
                <a:latin typeface="宋体" panose="02010600030101010101" pitchFamily="2" charset="-122"/>
              </a:rPr>
              <a:t>xlat</a:t>
            </a:r>
            <a:r>
              <a:rPr lang="en-US" altLang="zh-CN" sz="2800">
                <a:solidFill>
                  <a:schemeClr val="accent2"/>
                </a:solidFill>
                <a:latin typeface="宋体" panose="02010600030101010101" pitchFamily="2" charset="-122"/>
              </a:rPr>
              <a:t>	</a:t>
            </a:r>
            <a:r>
              <a:rPr lang="en-US" altLang="zh-CN" sz="2800">
                <a:latin typeface="宋体" panose="02010600030101010101" pitchFamily="2" charset="-122"/>
              </a:rPr>
              <a:t>;</a:t>
            </a:r>
            <a:r>
              <a:rPr lang="zh-CN" altLang="en-US" sz="2800">
                <a:latin typeface="宋体" panose="02010600030101010101" pitchFamily="2" charset="-122"/>
              </a:rPr>
              <a:t>换码：</a:t>
            </a:r>
            <a:r>
              <a:rPr lang="en-US" altLang="zh-CN" sz="2800">
                <a:latin typeface="宋体" panose="02010600030101010101" pitchFamily="2" charset="-122"/>
              </a:rPr>
              <a:t>AL←DS:[BX</a:t>
            </a:r>
            <a:r>
              <a:rPr lang="zh-CN" altLang="en-US" sz="2800">
                <a:latin typeface="宋体" panose="02010600030101010101" pitchFamily="2" charset="-122"/>
              </a:rPr>
              <a:t>＋</a:t>
            </a:r>
            <a:r>
              <a:rPr lang="en-US" altLang="zh-CN" sz="2800">
                <a:latin typeface="宋体" panose="02010600030101010101" pitchFamily="2" charset="-122"/>
              </a:rPr>
              <a:t>AL]</a:t>
            </a:r>
          </a:p>
          <a:p>
            <a:pPr eaLnBrk="1" hangingPunct="1">
              <a:buFont typeface="Wingdings" panose="05000000000000000000" pitchFamily="2" charset="2"/>
              <a:buNone/>
              <a:tabLst>
                <a:tab pos="2511425" algn="l"/>
              </a:tabLst>
            </a:pPr>
            <a:r>
              <a:rPr lang="en-US" altLang="zh-CN" sz="2800">
                <a:solidFill>
                  <a:schemeClr val="accent2"/>
                </a:solidFill>
                <a:latin typeface="宋体" panose="02010600030101010101" pitchFamily="2" charset="-122"/>
              </a:rPr>
              <a:t>	mov dl,al</a:t>
            </a:r>
            <a:r>
              <a:rPr lang="en-US" altLang="zh-CN" sz="2800">
                <a:latin typeface="宋体" panose="02010600030101010101" pitchFamily="2" charset="-122"/>
              </a:rPr>
              <a:t>	;</a:t>
            </a:r>
            <a:r>
              <a:rPr lang="zh-CN" altLang="en-US" sz="2800">
                <a:latin typeface="宋体" panose="02010600030101010101" pitchFamily="2" charset="-122"/>
              </a:rPr>
              <a:t>入口参数：</a:t>
            </a:r>
            <a:r>
              <a:rPr lang="en-US" altLang="zh-CN" sz="2800">
                <a:latin typeface="宋体" panose="02010600030101010101" pitchFamily="2" charset="-122"/>
              </a:rPr>
              <a:t>DL←AL</a:t>
            </a:r>
          </a:p>
          <a:p>
            <a:pPr eaLnBrk="1" hangingPunct="1">
              <a:buFont typeface="Wingdings" panose="05000000000000000000" pitchFamily="2" charset="2"/>
              <a:buNone/>
              <a:tabLst>
                <a:tab pos="2511425" algn="l"/>
              </a:tabLst>
            </a:pPr>
            <a:r>
              <a:rPr lang="en-US" altLang="zh-CN" sz="2800">
                <a:solidFill>
                  <a:schemeClr val="accent2"/>
                </a:solidFill>
                <a:latin typeface="宋体" panose="02010600030101010101" pitchFamily="2" charset="-122"/>
              </a:rPr>
              <a:t>	mov ah,2</a:t>
            </a:r>
            <a:r>
              <a:rPr lang="en-US" altLang="zh-CN" sz="2800">
                <a:latin typeface="宋体" panose="02010600030101010101" pitchFamily="2" charset="-122"/>
              </a:rPr>
              <a:t>	;02</a:t>
            </a:r>
            <a:r>
              <a:rPr lang="zh-CN" altLang="en-US" sz="2800">
                <a:latin typeface="宋体" panose="02010600030101010101" pitchFamily="2" charset="-122"/>
              </a:rPr>
              <a:t>号</a:t>
            </a:r>
            <a:r>
              <a:rPr lang="en-US" altLang="zh-CN" sz="2800">
                <a:latin typeface="宋体" panose="02010600030101010101" pitchFamily="2" charset="-122"/>
              </a:rPr>
              <a:t>DOS</a:t>
            </a:r>
            <a:r>
              <a:rPr lang="zh-CN" altLang="en-US" sz="2800">
                <a:latin typeface="宋体" panose="02010600030101010101" pitchFamily="2" charset="-122"/>
              </a:rPr>
              <a:t>功能调用</a:t>
            </a:r>
          </a:p>
          <a:p>
            <a:pPr eaLnBrk="1" hangingPunct="1">
              <a:buFont typeface="Wingdings" panose="05000000000000000000" pitchFamily="2" charset="2"/>
              <a:buNone/>
              <a:tabLst>
                <a:tab pos="2511425" algn="l"/>
              </a:tabLst>
            </a:pPr>
            <a:r>
              <a:rPr lang="zh-CN" altLang="en-US" sz="2800">
                <a:solidFill>
                  <a:schemeClr val="accent2"/>
                </a:solidFill>
                <a:latin typeface="宋体" panose="02010600030101010101" pitchFamily="2" charset="-122"/>
              </a:rPr>
              <a:t>	</a:t>
            </a:r>
            <a:r>
              <a:rPr lang="en-US" altLang="zh-CN" sz="2800">
                <a:solidFill>
                  <a:schemeClr val="accent2"/>
                </a:solidFill>
                <a:latin typeface="宋体" panose="02010600030101010101" pitchFamily="2" charset="-122"/>
              </a:rPr>
              <a:t>int 21h</a:t>
            </a:r>
            <a:r>
              <a:rPr lang="en-US" altLang="zh-CN" sz="2800">
                <a:latin typeface="宋体" panose="02010600030101010101" pitchFamily="2" charset="-122"/>
              </a:rPr>
              <a:t>	;</a:t>
            </a:r>
            <a:r>
              <a:rPr lang="zh-CN" altLang="en-US" sz="2800">
                <a:latin typeface="宋体" panose="02010600030101010101" pitchFamily="2" charset="-122"/>
              </a:rPr>
              <a:t>显示数据低位</a:t>
            </a:r>
            <a:endParaRPr lang="zh-CN" altLang="en-US" sz="2800">
              <a:solidFill>
                <a:schemeClr val="tx2"/>
              </a:solidFill>
              <a:latin typeface="宋体" panose="02010600030101010101" pitchFamily="2" charset="-122"/>
            </a:endParaRPr>
          </a:p>
        </p:txBody>
      </p:sp>
      <p:grpSp>
        <p:nvGrpSpPr>
          <p:cNvPr id="428036" name="组合 428035">
            <a:extLst>
              <a:ext uri="{FF2B5EF4-FFF2-40B4-BE49-F238E27FC236}">
                <a16:creationId xmlns:a16="http://schemas.microsoft.com/office/drawing/2014/main" id="{9C9E003F-C984-458D-8FDA-D3C98A7026EE}"/>
              </a:ext>
            </a:extLst>
          </p:cNvPr>
          <p:cNvGrpSpPr>
            <a:grpSpLocks/>
          </p:cNvGrpSpPr>
          <p:nvPr/>
        </p:nvGrpSpPr>
        <p:grpSpPr bwMode="auto">
          <a:xfrm>
            <a:off x="177800" y="230188"/>
            <a:ext cx="203200" cy="6503987"/>
            <a:chOff x="112" y="145"/>
            <a:chExt cx="128" cy="4097"/>
          </a:xfrm>
        </p:grpSpPr>
        <p:sp>
          <p:nvSpPr>
            <p:cNvPr id="10254" name="矩形 428036">
              <a:extLst>
                <a:ext uri="{FF2B5EF4-FFF2-40B4-BE49-F238E27FC236}">
                  <a16:creationId xmlns:a16="http://schemas.microsoft.com/office/drawing/2014/main" id="{83BC6FE6-736D-424B-83AA-7FF234546167}"/>
                </a:ext>
              </a:extLst>
            </p:cNvPr>
            <p:cNvSpPr>
              <a:spLocks noChangeArrowheads="1"/>
            </p:cNvSpPr>
            <p:nvPr/>
          </p:nvSpPr>
          <p:spPr bwMode="auto">
            <a:xfrm flipH="1">
              <a:off x="192" y="162"/>
              <a:ext cx="48" cy="4080"/>
            </a:xfrm>
            <a:prstGeom prst="rect">
              <a:avLst/>
            </a:prstGeom>
            <a:gradFill rotWithShape="0">
              <a:gsLst>
                <a:gs pos="0">
                  <a:schemeClr val="bg1"/>
                </a:gs>
                <a:gs pos="100000">
                  <a:schemeClr val="fo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255" name="矩形 428037">
              <a:extLst>
                <a:ext uri="{FF2B5EF4-FFF2-40B4-BE49-F238E27FC236}">
                  <a16:creationId xmlns:a16="http://schemas.microsoft.com/office/drawing/2014/main" id="{6F31B11F-5BCA-404F-A501-3BDF5CC064B9}"/>
                </a:ext>
              </a:extLst>
            </p:cNvPr>
            <p:cNvSpPr>
              <a:spLocks noChangeArrowheads="1"/>
            </p:cNvSpPr>
            <p:nvPr/>
          </p:nvSpPr>
          <p:spPr bwMode="auto">
            <a:xfrm>
              <a:off x="112" y="145"/>
              <a:ext cx="48" cy="3941"/>
            </a:xfrm>
            <a:prstGeom prst="rect">
              <a:avLst/>
            </a:prstGeom>
            <a:gradFill rotWithShape="0">
              <a:gsLst>
                <a:gs pos="0">
                  <a:schemeClr val="bg1"/>
                </a:gs>
                <a:gs pos="100000">
                  <a:schemeClr va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latin typeface="Times New Roman" panose="02020603050405020304" pitchFamily="18" charset="0"/>
              </a:endParaRPr>
            </a:p>
          </p:txBody>
        </p:sp>
      </p:grpSp>
      <p:grpSp>
        <p:nvGrpSpPr>
          <p:cNvPr id="428039" name="组合 428038">
            <a:extLst>
              <a:ext uri="{FF2B5EF4-FFF2-40B4-BE49-F238E27FC236}">
                <a16:creationId xmlns:a16="http://schemas.microsoft.com/office/drawing/2014/main" id="{A2FEFDC4-0DB9-4E81-8B97-A0CC2F483F90}"/>
              </a:ext>
            </a:extLst>
          </p:cNvPr>
          <p:cNvGrpSpPr>
            <a:grpSpLocks/>
          </p:cNvGrpSpPr>
          <p:nvPr/>
        </p:nvGrpSpPr>
        <p:grpSpPr bwMode="auto">
          <a:xfrm>
            <a:off x="8793163" y="220663"/>
            <a:ext cx="198437" cy="6408737"/>
            <a:chOff x="5539" y="139"/>
            <a:chExt cx="125" cy="4037"/>
          </a:xfrm>
        </p:grpSpPr>
        <p:sp>
          <p:nvSpPr>
            <p:cNvPr id="10252" name="矩形 428039">
              <a:extLst>
                <a:ext uri="{FF2B5EF4-FFF2-40B4-BE49-F238E27FC236}">
                  <a16:creationId xmlns:a16="http://schemas.microsoft.com/office/drawing/2014/main" id="{203B4929-D37D-44C9-BA13-5DFEADE6C6FB}"/>
                </a:ext>
              </a:extLst>
            </p:cNvPr>
            <p:cNvSpPr>
              <a:spLocks noChangeArrowheads="1"/>
            </p:cNvSpPr>
            <p:nvPr/>
          </p:nvSpPr>
          <p:spPr bwMode="auto">
            <a:xfrm rot="10800000" flipH="1" flipV="1">
              <a:off x="5621" y="139"/>
              <a:ext cx="43" cy="3989"/>
            </a:xfrm>
            <a:prstGeom prst="rect">
              <a:avLst/>
            </a:pr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253" name="矩形 428040">
              <a:extLst>
                <a:ext uri="{FF2B5EF4-FFF2-40B4-BE49-F238E27FC236}">
                  <a16:creationId xmlns:a16="http://schemas.microsoft.com/office/drawing/2014/main" id="{0903F96D-D216-4922-BD91-B21D99663A0D}"/>
                </a:ext>
              </a:extLst>
            </p:cNvPr>
            <p:cNvSpPr>
              <a:spLocks noChangeArrowheads="1"/>
            </p:cNvSpPr>
            <p:nvPr/>
          </p:nvSpPr>
          <p:spPr bwMode="auto">
            <a:xfrm rot="10800000" flipV="1">
              <a:off x="5539" y="240"/>
              <a:ext cx="49" cy="3936"/>
            </a:xfrm>
            <a:prstGeom prst="rect">
              <a:avLst/>
            </a:pr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428042" name="组合 428041">
            <a:extLst>
              <a:ext uri="{FF2B5EF4-FFF2-40B4-BE49-F238E27FC236}">
                <a16:creationId xmlns:a16="http://schemas.microsoft.com/office/drawing/2014/main" id="{9674F47A-F83D-4C66-943D-8549BD88BEBC}"/>
              </a:ext>
            </a:extLst>
          </p:cNvPr>
          <p:cNvGrpSpPr>
            <a:grpSpLocks/>
          </p:cNvGrpSpPr>
          <p:nvPr/>
        </p:nvGrpSpPr>
        <p:grpSpPr bwMode="auto">
          <a:xfrm>
            <a:off x="412750" y="6477000"/>
            <a:ext cx="8686800" cy="228600"/>
            <a:chOff x="260" y="4080"/>
            <a:chExt cx="5472" cy="144"/>
          </a:xfrm>
        </p:grpSpPr>
        <p:sp>
          <p:nvSpPr>
            <p:cNvPr id="10250" name="矩形 428042">
              <a:extLst>
                <a:ext uri="{FF2B5EF4-FFF2-40B4-BE49-F238E27FC236}">
                  <a16:creationId xmlns:a16="http://schemas.microsoft.com/office/drawing/2014/main" id="{50BCB8AC-1B46-4F2D-84EE-30E92468F3DA}"/>
                </a:ext>
              </a:extLst>
            </p:cNvPr>
            <p:cNvSpPr>
              <a:spLocks noChangeArrowheads="1"/>
            </p:cNvSpPr>
            <p:nvPr/>
          </p:nvSpPr>
          <p:spPr bwMode="auto">
            <a:xfrm rot="5400000" flipV="1">
              <a:off x="2972" y="1368"/>
              <a:ext cx="48" cy="5472"/>
            </a:xfrm>
            <a:prstGeom prst="rect">
              <a:avLst/>
            </a:prstGeom>
            <a:gradFill rotWithShape="0">
              <a:gsLst>
                <a:gs pos="0">
                  <a:schemeClr val="bg1"/>
                </a:gs>
                <a:gs pos="100000">
                  <a:schemeClr val="accent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251" name="矩形 428043">
              <a:extLst>
                <a:ext uri="{FF2B5EF4-FFF2-40B4-BE49-F238E27FC236}">
                  <a16:creationId xmlns:a16="http://schemas.microsoft.com/office/drawing/2014/main" id="{031905A0-3F94-460A-BBE4-59A17391447D}"/>
                </a:ext>
              </a:extLst>
            </p:cNvPr>
            <p:cNvSpPr>
              <a:spLocks noChangeArrowheads="1"/>
            </p:cNvSpPr>
            <p:nvPr/>
          </p:nvSpPr>
          <p:spPr bwMode="auto">
            <a:xfrm rot="5400000" flipV="1">
              <a:off x="2913" y="1521"/>
              <a:ext cx="48" cy="5355"/>
            </a:xfrm>
            <a:prstGeom prst="rect">
              <a:avLst/>
            </a:prstGeom>
            <a:gradFill rotWithShape="0">
              <a:gsLst>
                <a:gs pos="0">
                  <a:schemeClr val="bg1"/>
                </a:gs>
                <a:gs pos="100000">
                  <a:schemeClr val="hlink"/>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428045" name="组合 428044">
            <a:extLst>
              <a:ext uri="{FF2B5EF4-FFF2-40B4-BE49-F238E27FC236}">
                <a16:creationId xmlns:a16="http://schemas.microsoft.com/office/drawing/2014/main" id="{45CE0F6D-A9B2-450D-B1FD-8DA0D42D7EDE}"/>
              </a:ext>
            </a:extLst>
          </p:cNvPr>
          <p:cNvGrpSpPr>
            <a:grpSpLocks/>
          </p:cNvGrpSpPr>
          <p:nvPr/>
        </p:nvGrpSpPr>
        <p:grpSpPr bwMode="auto">
          <a:xfrm>
            <a:off x="76200" y="176213"/>
            <a:ext cx="8745538" cy="161925"/>
            <a:chOff x="48" y="111"/>
            <a:chExt cx="5509" cy="102"/>
          </a:xfrm>
        </p:grpSpPr>
        <p:sp>
          <p:nvSpPr>
            <p:cNvPr id="10248" name="矩形 428045">
              <a:extLst>
                <a:ext uri="{FF2B5EF4-FFF2-40B4-BE49-F238E27FC236}">
                  <a16:creationId xmlns:a16="http://schemas.microsoft.com/office/drawing/2014/main" id="{52F06DFC-9495-4C57-AC97-17FBAF1DF756}"/>
                </a:ext>
              </a:extLst>
            </p:cNvPr>
            <p:cNvSpPr>
              <a:spLocks noChangeArrowheads="1"/>
            </p:cNvSpPr>
            <p:nvPr/>
          </p:nvSpPr>
          <p:spPr bwMode="auto">
            <a:xfrm rot="5400000" flipV="1">
              <a:off x="2852" y="-2492"/>
              <a:ext cx="37" cy="5371"/>
            </a:xfrm>
            <a:prstGeom prst="rect">
              <a:avLst/>
            </a:prstGeom>
            <a:gradFill rotWithShape="0">
              <a:gsLst>
                <a:gs pos="0">
                  <a:schemeClr va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249" name="矩形 428046">
              <a:extLst>
                <a:ext uri="{FF2B5EF4-FFF2-40B4-BE49-F238E27FC236}">
                  <a16:creationId xmlns:a16="http://schemas.microsoft.com/office/drawing/2014/main" id="{19BCCD51-2FF9-4ECD-90E8-F46EC9BE0FC9}"/>
                </a:ext>
              </a:extLst>
            </p:cNvPr>
            <p:cNvSpPr>
              <a:spLocks noChangeArrowheads="1"/>
            </p:cNvSpPr>
            <p:nvPr/>
          </p:nvSpPr>
          <p:spPr bwMode="auto">
            <a:xfrm rot="5400000" flipV="1">
              <a:off x="2783" y="-2625"/>
              <a:ext cx="38" cy="5509"/>
            </a:xfrm>
            <a:prstGeom prst="rect">
              <a:avLst/>
            </a:prstGeom>
            <a:gradFill rotWithShape="0">
              <a:gsLst>
                <a:gs pos="0">
                  <a:schemeClr val="accent1"/>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afterEffect">
                                  <p:stCondLst>
                                    <p:cond delay="0"/>
                                  </p:stCondLst>
                                  <p:childTnLst>
                                    <p:set>
                                      <p:cBhvr>
                                        <p:cTn id="6" dur="1" fill="hold">
                                          <p:stCondLst>
                                            <p:cond delay="0"/>
                                          </p:stCondLst>
                                        </p:cTn>
                                        <p:tgtEl>
                                          <p:spTgt spid="428036"/>
                                        </p:tgtEl>
                                        <p:attrNameLst>
                                          <p:attrName>style.visibility</p:attrName>
                                        </p:attrNameLst>
                                      </p:cBhvr>
                                      <p:to>
                                        <p:strVal val="visible"/>
                                      </p:to>
                                    </p:set>
                                    <p:anim calcmode="lin" valueType="num">
                                      <p:cBhvr additive="base">
                                        <p:cTn id="7" dur="500" fill="hold"/>
                                        <p:tgtEl>
                                          <p:spTgt spid="428036"/>
                                        </p:tgtEl>
                                        <p:attrNameLst>
                                          <p:attrName>ppt_x</p:attrName>
                                        </p:attrNameLst>
                                      </p:cBhvr>
                                      <p:tavLst>
                                        <p:tav tm="0">
                                          <p:val>
                                            <p:strVal val="#ppt_x"/>
                                          </p:val>
                                        </p:tav>
                                        <p:tav tm="100000">
                                          <p:val>
                                            <p:strVal val="#ppt_x"/>
                                          </p:val>
                                        </p:tav>
                                      </p:tavLst>
                                    </p:anim>
                                    <p:anim calcmode="lin" valueType="num">
                                      <p:cBhvr additive="base">
                                        <p:cTn id="8" dur="500" fill="hold"/>
                                        <p:tgtEl>
                                          <p:spTgt spid="428036"/>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428042"/>
                                        </p:tgtEl>
                                        <p:attrNameLst>
                                          <p:attrName>style.visibility</p:attrName>
                                        </p:attrNameLst>
                                      </p:cBhvr>
                                      <p:to>
                                        <p:strVal val="visible"/>
                                      </p:to>
                                    </p:set>
                                    <p:anim calcmode="lin" valueType="num">
                                      <p:cBhvr additive="base">
                                        <p:cTn id="12" dur="500" fill="hold"/>
                                        <p:tgtEl>
                                          <p:spTgt spid="428042"/>
                                        </p:tgtEl>
                                        <p:attrNameLst>
                                          <p:attrName>ppt_x</p:attrName>
                                        </p:attrNameLst>
                                      </p:cBhvr>
                                      <p:tavLst>
                                        <p:tav tm="0">
                                          <p:val>
                                            <p:strVal val="0-#ppt_w/2"/>
                                          </p:val>
                                        </p:tav>
                                        <p:tav tm="100000">
                                          <p:val>
                                            <p:strVal val="#ppt_x"/>
                                          </p:val>
                                        </p:tav>
                                      </p:tavLst>
                                    </p:anim>
                                    <p:anim calcmode="lin" valueType="num">
                                      <p:cBhvr additive="base">
                                        <p:cTn id="13" dur="500" fill="hold"/>
                                        <p:tgtEl>
                                          <p:spTgt spid="428042"/>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4" fill="hold" nodeType="afterEffect">
                                  <p:stCondLst>
                                    <p:cond delay="0"/>
                                  </p:stCondLst>
                                  <p:childTnLst>
                                    <p:set>
                                      <p:cBhvr>
                                        <p:cTn id="16" dur="1" fill="hold">
                                          <p:stCondLst>
                                            <p:cond delay="0"/>
                                          </p:stCondLst>
                                        </p:cTn>
                                        <p:tgtEl>
                                          <p:spTgt spid="428039"/>
                                        </p:tgtEl>
                                        <p:attrNameLst>
                                          <p:attrName>style.visibility</p:attrName>
                                        </p:attrNameLst>
                                      </p:cBhvr>
                                      <p:to>
                                        <p:strVal val="visible"/>
                                      </p:to>
                                    </p:set>
                                    <p:anim calcmode="lin" valueType="num">
                                      <p:cBhvr additive="base">
                                        <p:cTn id="17" dur="500" fill="hold"/>
                                        <p:tgtEl>
                                          <p:spTgt spid="428039"/>
                                        </p:tgtEl>
                                        <p:attrNameLst>
                                          <p:attrName>ppt_x</p:attrName>
                                        </p:attrNameLst>
                                      </p:cBhvr>
                                      <p:tavLst>
                                        <p:tav tm="0">
                                          <p:val>
                                            <p:strVal val="#ppt_x"/>
                                          </p:val>
                                        </p:tav>
                                        <p:tav tm="100000">
                                          <p:val>
                                            <p:strVal val="#ppt_x"/>
                                          </p:val>
                                        </p:tav>
                                      </p:tavLst>
                                    </p:anim>
                                    <p:anim calcmode="lin" valueType="num">
                                      <p:cBhvr additive="base">
                                        <p:cTn id="18" dur="500" fill="hold"/>
                                        <p:tgtEl>
                                          <p:spTgt spid="428039"/>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2" fill="hold" nodeType="afterEffect">
                                  <p:stCondLst>
                                    <p:cond delay="0"/>
                                  </p:stCondLst>
                                  <p:childTnLst>
                                    <p:set>
                                      <p:cBhvr>
                                        <p:cTn id="21" dur="1" fill="hold">
                                          <p:stCondLst>
                                            <p:cond delay="0"/>
                                          </p:stCondLst>
                                        </p:cTn>
                                        <p:tgtEl>
                                          <p:spTgt spid="428045"/>
                                        </p:tgtEl>
                                        <p:attrNameLst>
                                          <p:attrName>style.visibility</p:attrName>
                                        </p:attrNameLst>
                                      </p:cBhvr>
                                      <p:to>
                                        <p:strVal val="visible"/>
                                      </p:to>
                                    </p:set>
                                    <p:anim calcmode="lin" valueType="num">
                                      <p:cBhvr additive="base">
                                        <p:cTn id="22" dur="500" fill="hold"/>
                                        <p:tgtEl>
                                          <p:spTgt spid="428045"/>
                                        </p:tgtEl>
                                        <p:attrNameLst>
                                          <p:attrName>ppt_x</p:attrName>
                                        </p:attrNameLst>
                                      </p:cBhvr>
                                      <p:tavLst>
                                        <p:tav tm="0">
                                          <p:val>
                                            <p:strVal val="1+#ppt_w/2"/>
                                          </p:val>
                                        </p:tav>
                                        <p:tav tm="100000">
                                          <p:val>
                                            <p:strVal val="#ppt_x"/>
                                          </p:val>
                                        </p:tav>
                                      </p:tavLst>
                                    </p:anim>
                                    <p:anim calcmode="lin" valueType="num">
                                      <p:cBhvr additive="base">
                                        <p:cTn id="23" dur="500" fill="hold"/>
                                        <p:tgtEl>
                                          <p:spTgt spid="4280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65538" name="组合 414721">
            <a:extLst>
              <a:ext uri="{FF2B5EF4-FFF2-40B4-BE49-F238E27FC236}">
                <a16:creationId xmlns:a16="http://schemas.microsoft.com/office/drawing/2014/main" id="{BDCFACDA-1638-4074-964C-FC9E986366F8}"/>
              </a:ext>
            </a:extLst>
          </p:cNvPr>
          <p:cNvGrpSpPr>
            <a:grpSpLocks/>
          </p:cNvGrpSpPr>
          <p:nvPr/>
        </p:nvGrpSpPr>
        <p:grpSpPr bwMode="auto">
          <a:xfrm>
            <a:off x="233363" y="311150"/>
            <a:ext cx="8662987" cy="6234113"/>
            <a:chOff x="147" y="196"/>
            <a:chExt cx="5457" cy="3927"/>
          </a:xfrm>
        </p:grpSpPr>
        <p:pic>
          <p:nvPicPr>
            <p:cNvPr id="65541" name="图片 414722" descr="D2b">
              <a:extLst>
                <a:ext uri="{FF2B5EF4-FFF2-40B4-BE49-F238E27FC236}">
                  <a16:creationId xmlns:a16="http://schemas.microsoft.com/office/drawing/2014/main" id="{4696FE81-B47E-47F9-AB53-DFB071CDFE65}"/>
                </a:ext>
              </a:extLst>
            </p:cNvPr>
            <p:cNvPicPr>
              <a:picLocks noChangeAspect="1" noChangeArrowheads="1"/>
            </p:cNvPicPr>
            <p:nvPr/>
          </p:nvPicPr>
          <p:blipFill>
            <a:blip r:embed="rId2">
              <a:clrChange>
                <a:clrFrom>
                  <a:srgbClr val="000100"/>
                </a:clrFrom>
                <a:clrTo>
                  <a:srgbClr val="000100">
                    <a:alpha val="0"/>
                  </a:srgbClr>
                </a:clrTo>
              </a:clrChange>
              <a:extLst>
                <a:ext uri="{28A0092B-C50C-407E-A947-70E740481C1C}">
                  <a14:useLocalDpi xmlns:a14="http://schemas.microsoft.com/office/drawing/2010/main" val="0"/>
                </a:ext>
              </a:extLst>
            </a:blip>
            <a:srcRect/>
            <a:stretch>
              <a:fillRect/>
            </a:stretch>
          </p:blipFill>
          <p:spPr bwMode="auto">
            <a:xfrm>
              <a:off x="186" y="790"/>
              <a:ext cx="325" cy="2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2" name="图片 414723" descr="D2a">
              <a:extLst>
                <a:ext uri="{FF2B5EF4-FFF2-40B4-BE49-F238E27FC236}">
                  <a16:creationId xmlns:a16="http://schemas.microsoft.com/office/drawing/2014/main" id="{EAC97F70-AD0F-4F74-9685-9B4A563CEB5C}"/>
                </a:ext>
              </a:extLst>
            </p:cNvPr>
            <p:cNvPicPr>
              <a:picLocks noChangeAspect="1" noChangeArrowheads="1"/>
            </p:cNvPicPr>
            <p:nvPr/>
          </p:nvPicPr>
          <p:blipFill>
            <a:blip r:embed="rId3">
              <a:clrChange>
                <a:clrFrom>
                  <a:srgbClr val="010001"/>
                </a:clrFrom>
                <a:clrTo>
                  <a:srgbClr val="010001">
                    <a:alpha val="0"/>
                  </a:srgbClr>
                </a:clrTo>
              </a:clrChange>
              <a:extLst>
                <a:ext uri="{28A0092B-C50C-407E-A947-70E740481C1C}">
                  <a14:useLocalDpi xmlns:a14="http://schemas.microsoft.com/office/drawing/2010/main" val="0"/>
                </a:ext>
              </a:extLst>
            </a:blip>
            <a:srcRect/>
            <a:stretch>
              <a:fillRect/>
            </a:stretch>
          </p:blipFill>
          <p:spPr bwMode="auto">
            <a:xfrm>
              <a:off x="147" y="196"/>
              <a:ext cx="5457" cy="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3" name="图片 414724" descr="D2b">
              <a:extLst>
                <a:ext uri="{FF2B5EF4-FFF2-40B4-BE49-F238E27FC236}">
                  <a16:creationId xmlns:a16="http://schemas.microsoft.com/office/drawing/2014/main" id="{F7CA003D-7858-4ADE-99A2-3055B9069456}"/>
                </a:ext>
              </a:extLst>
            </p:cNvPr>
            <p:cNvPicPr>
              <a:picLocks noChangeAspect="1" noChangeArrowheads="1"/>
            </p:cNvPicPr>
            <p:nvPr/>
          </p:nvPicPr>
          <p:blipFill>
            <a:blip r:embed="rId2">
              <a:clrChange>
                <a:clrFrom>
                  <a:srgbClr val="000100"/>
                </a:clrFrom>
                <a:clrTo>
                  <a:srgbClr val="000100">
                    <a:alpha val="0"/>
                  </a:srgbClr>
                </a:clrTo>
              </a:clrChange>
              <a:extLst>
                <a:ext uri="{28A0092B-C50C-407E-A947-70E740481C1C}">
                  <a14:useLocalDpi xmlns:a14="http://schemas.microsoft.com/office/drawing/2010/main" val="0"/>
                </a:ext>
              </a:extLst>
            </a:blip>
            <a:srcRect/>
            <a:stretch>
              <a:fillRect/>
            </a:stretch>
          </p:blipFill>
          <p:spPr bwMode="auto">
            <a:xfrm>
              <a:off x="5270" y="1047"/>
              <a:ext cx="325" cy="2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4" name="图片 414725" descr="D2c">
              <a:extLst>
                <a:ext uri="{FF2B5EF4-FFF2-40B4-BE49-F238E27FC236}">
                  <a16:creationId xmlns:a16="http://schemas.microsoft.com/office/drawing/2014/main" id="{3C5F5D33-D4E0-4AF5-804E-ADA0439BF27B}"/>
                </a:ext>
              </a:extLst>
            </p:cNvPr>
            <p:cNvPicPr>
              <a:picLocks noChangeArrowheads="1"/>
            </p:cNvPicPr>
            <p:nvPr/>
          </p:nvPicPr>
          <p:blipFill>
            <a:blip r:embed="rId4">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189" y="3727"/>
              <a:ext cx="5411" cy="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5" name="矩形 414726">
              <a:extLst>
                <a:ext uri="{FF2B5EF4-FFF2-40B4-BE49-F238E27FC236}">
                  <a16:creationId xmlns:a16="http://schemas.microsoft.com/office/drawing/2014/main" id="{39227164-6494-4399-946F-6E47A8E76606}"/>
                </a:ext>
              </a:extLst>
            </p:cNvPr>
            <p:cNvSpPr>
              <a:spLocks noChangeArrowheads="1"/>
            </p:cNvSpPr>
            <p:nvPr/>
          </p:nvSpPr>
          <p:spPr bwMode="auto">
            <a:xfrm>
              <a:off x="3294" y="3696"/>
              <a:ext cx="2064" cy="2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65539" name="标题 414727">
            <a:extLst>
              <a:ext uri="{FF2B5EF4-FFF2-40B4-BE49-F238E27FC236}">
                <a16:creationId xmlns:a16="http://schemas.microsoft.com/office/drawing/2014/main" id="{0BB6FD4F-63E9-4AD9-9BE0-3F430548E39E}"/>
              </a:ext>
            </a:extLst>
          </p:cNvPr>
          <p:cNvSpPr>
            <a:spLocks noGrp="1"/>
          </p:cNvSpPr>
          <p:nvPr>
            <p:ph type="title"/>
          </p:nvPr>
        </p:nvSpPr>
        <p:spPr>
          <a:xfrm>
            <a:off x="4724400" y="533400"/>
            <a:ext cx="3914775" cy="457200"/>
          </a:xfrm>
          <a:prstGeom prst="flowChartAlternateProcess">
            <a:avLst/>
          </a:prstGeom>
          <a:ln w="28575">
            <a:solidFill>
              <a:schemeClr val="accent1"/>
            </a:solidFill>
            <a:miter lim="800000"/>
            <a:headEnd/>
            <a:tailEnd/>
          </a:ln>
        </p:spPr>
        <p:txBody>
          <a:bodyPr/>
          <a:lstStyle/>
          <a:p>
            <a:pPr eaLnBrk="1" hangingPunct="1">
              <a:lnSpc>
                <a:spcPct val="90000"/>
              </a:lnSpc>
            </a:pPr>
            <a:r>
              <a:rPr lang="zh-CN" altLang="en-US" sz="2400" b="1" noProof="1">
                <a:solidFill>
                  <a:schemeClr val="tx1"/>
                </a:solidFill>
              </a:rPr>
              <a:t>例</a:t>
            </a:r>
            <a:r>
              <a:rPr lang="zh-CN" altLang="zh-CN" sz="2400" b="1" noProof="1">
                <a:solidFill>
                  <a:schemeClr val="tx1"/>
                </a:solidFill>
              </a:rPr>
              <a:t>4.13</a:t>
            </a:r>
            <a:r>
              <a:rPr lang="zh-CN" altLang="en-US" sz="2400" b="1" noProof="1">
                <a:solidFill>
                  <a:schemeClr val="tx1"/>
                </a:solidFill>
              </a:rPr>
              <a:t>：比较字符串</a:t>
            </a:r>
          </a:p>
        </p:txBody>
      </p:sp>
      <p:sp>
        <p:nvSpPr>
          <p:cNvPr id="65540" name="文本占位符 414728">
            <a:extLst>
              <a:ext uri="{FF2B5EF4-FFF2-40B4-BE49-F238E27FC236}">
                <a16:creationId xmlns:a16="http://schemas.microsoft.com/office/drawing/2014/main" id="{1171F380-FB4C-44FA-A3E2-A426F631395E}"/>
              </a:ext>
            </a:extLst>
          </p:cNvPr>
          <p:cNvSpPr>
            <a:spLocks noGrp="1" noChangeArrowheads="1"/>
          </p:cNvSpPr>
          <p:nvPr>
            <p:ph type="body" idx="1"/>
          </p:nvPr>
        </p:nvSpPr>
        <p:spPr>
          <a:xfrm>
            <a:off x="755650" y="1412875"/>
            <a:ext cx="7777163" cy="4824413"/>
          </a:xfrm>
          <a:solidFill>
            <a:schemeClr val="bg1"/>
          </a:solidFill>
        </p:spPr>
        <p:txBody>
          <a:bodyPr/>
          <a:lstStyle/>
          <a:p>
            <a:pPr marL="0" indent="0" eaLnBrk="1" hangingPunct="1">
              <a:buFont typeface="Wingdings" panose="05000000000000000000" pitchFamily="2" charset="2"/>
              <a:buNone/>
              <a:tabLst>
                <a:tab pos="1336675" algn="l"/>
                <a:tab pos="3709988" algn="l"/>
              </a:tabLst>
            </a:pPr>
            <a:r>
              <a:rPr lang="en-US" altLang="zh-CN" sz="2800">
                <a:latin typeface="宋体" panose="02010600030101010101" pitchFamily="2" charset="-122"/>
              </a:rPr>
              <a:t>	</a:t>
            </a:r>
            <a:r>
              <a:rPr lang="en-US" altLang="zh-CN" sz="2800">
                <a:latin typeface="Courier New" panose="02070309020205020404" pitchFamily="49" charset="0"/>
              </a:rPr>
              <a:t>……</a:t>
            </a:r>
            <a:endParaRPr lang="en-US" altLang="zh-CN" sz="2800">
              <a:solidFill>
                <a:schemeClr val="accent2"/>
              </a:solidFill>
              <a:latin typeface="宋体" panose="02010600030101010101" pitchFamily="2" charset="-122"/>
            </a:endParaRPr>
          </a:p>
          <a:p>
            <a:pPr marL="0" indent="0" eaLnBrk="1" hangingPunct="1">
              <a:buFont typeface="Wingdings" panose="05000000000000000000" pitchFamily="2" charset="2"/>
              <a:buNone/>
              <a:tabLst>
                <a:tab pos="1336675" algn="l"/>
                <a:tab pos="3709988" algn="l"/>
              </a:tabLst>
            </a:pPr>
            <a:r>
              <a:rPr lang="en-US" altLang="zh-CN" sz="2800">
                <a:solidFill>
                  <a:schemeClr val="tx2"/>
                </a:solidFill>
                <a:latin typeface="宋体" panose="02010600030101010101" pitchFamily="2" charset="-122"/>
              </a:rPr>
              <a:t>again:	cmpsb</a:t>
            </a:r>
            <a:r>
              <a:rPr lang="en-US" altLang="zh-CN" sz="2800">
                <a:latin typeface="宋体" panose="02010600030101010101" pitchFamily="2" charset="-122"/>
              </a:rPr>
              <a:t>	</a:t>
            </a:r>
            <a:r>
              <a:rPr lang="zh-CN" altLang="en-US" sz="2800">
                <a:latin typeface="宋体" panose="02010600030101010101" pitchFamily="2" charset="-122"/>
              </a:rPr>
              <a:t>；比较两个字符</a:t>
            </a:r>
          </a:p>
          <a:p>
            <a:pPr marL="0" indent="0" eaLnBrk="1" hangingPunct="1">
              <a:buFont typeface="Wingdings" panose="05000000000000000000" pitchFamily="2" charset="2"/>
              <a:buNone/>
              <a:tabLst>
                <a:tab pos="1336675" algn="l"/>
                <a:tab pos="3709988" algn="l"/>
              </a:tabLst>
            </a:pPr>
            <a:r>
              <a:rPr lang="zh-CN" altLang="en-US" sz="2800">
                <a:solidFill>
                  <a:schemeClr val="accent2"/>
                </a:solidFill>
                <a:latin typeface="宋体" panose="02010600030101010101" pitchFamily="2" charset="-122"/>
              </a:rPr>
              <a:t>	</a:t>
            </a:r>
            <a:r>
              <a:rPr lang="en-US" altLang="zh-CN" sz="2800">
                <a:solidFill>
                  <a:schemeClr val="tx2"/>
                </a:solidFill>
                <a:latin typeface="宋体" panose="02010600030101010101" pitchFamily="2" charset="-122"/>
              </a:rPr>
              <a:t>jnz unmat</a:t>
            </a:r>
            <a:r>
              <a:rPr lang="en-US" altLang="zh-CN" sz="2800">
                <a:solidFill>
                  <a:schemeClr val="accent2"/>
                </a:solidFill>
                <a:latin typeface="宋体" panose="02010600030101010101" pitchFamily="2" charset="-122"/>
              </a:rPr>
              <a:t>	</a:t>
            </a:r>
            <a:r>
              <a:rPr lang="zh-CN" altLang="en-US" sz="2800">
                <a:latin typeface="宋体" panose="02010600030101010101" pitchFamily="2" charset="-122"/>
              </a:rPr>
              <a:t>；有不同字符，转移</a:t>
            </a:r>
          </a:p>
          <a:p>
            <a:pPr marL="0" indent="0" eaLnBrk="1" hangingPunct="1">
              <a:buFont typeface="Wingdings" panose="05000000000000000000" pitchFamily="2" charset="2"/>
              <a:buNone/>
              <a:tabLst>
                <a:tab pos="1336675" algn="l"/>
                <a:tab pos="3709988" algn="l"/>
              </a:tabLst>
            </a:pPr>
            <a:r>
              <a:rPr lang="zh-CN" altLang="en-US" sz="2800">
                <a:solidFill>
                  <a:schemeClr val="accent2"/>
                </a:solidFill>
                <a:latin typeface="宋体" panose="02010600030101010101" pitchFamily="2" charset="-122"/>
              </a:rPr>
              <a:t>	</a:t>
            </a:r>
            <a:r>
              <a:rPr lang="en-US" altLang="zh-CN" sz="2800">
                <a:solidFill>
                  <a:schemeClr val="tx2"/>
                </a:solidFill>
                <a:latin typeface="宋体" panose="02010600030101010101" pitchFamily="2" charset="-122"/>
              </a:rPr>
              <a:t>dec cx</a:t>
            </a:r>
          </a:p>
          <a:p>
            <a:pPr marL="0" indent="0" eaLnBrk="1" hangingPunct="1">
              <a:buFont typeface="Wingdings" panose="05000000000000000000" pitchFamily="2" charset="2"/>
              <a:buNone/>
              <a:tabLst>
                <a:tab pos="1336675" algn="l"/>
                <a:tab pos="3709988" algn="l"/>
              </a:tabLst>
            </a:pPr>
            <a:r>
              <a:rPr lang="en-US" altLang="zh-CN" sz="2800">
                <a:solidFill>
                  <a:schemeClr val="tx2"/>
                </a:solidFill>
                <a:latin typeface="宋体" panose="02010600030101010101" pitchFamily="2" charset="-122"/>
              </a:rPr>
              <a:t>	jnz again</a:t>
            </a:r>
            <a:r>
              <a:rPr lang="en-US" altLang="zh-CN" sz="2800">
                <a:latin typeface="宋体" panose="02010600030101010101" pitchFamily="2" charset="-122"/>
              </a:rPr>
              <a:t>	</a:t>
            </a:r>
            <a:r>
              <a:rPr lang="zh-CN" altLang="en-US" sz="2800">
                <a:latin typeface="宋体" panose="02010600030101010101" pitchFamily="2" charset="-122"/>
              </a:rPr>
              <a:t>；进行下一个字符比较</a:t>
            </a:r>
          </a:p>
          <a:p>
            <a:pPr marL="0" indent="0" eaLnBrk="1" hangingPunct="1">
              <a:buFont typeface="Wingdings" panose="05000000000000000000" pitchFamily="2" charset="2"/>
              <a:buNone/>
              <a:tabLst>
                <a:tab pos="1336675" algn="l"/>
                <a:tab pos="3709988" algn="l"/>
              </a:tabLst>
            </a:pPr>
            <a:r>
              <a:rPr lang="zh-CN" altLang="en-US" sz="2800">
                <a:solidFill>
                  <a:schemeClr val="accent2"/>
                </a:solidFill>
                <a:latin typeface="宋体" panose="02010600030101010101" pitchFamily="2" charset="-122"/>
              </a:rPr>
              <a:t>	</a:t>
            </a:r>
            <a:r>
              <a:rPr lang="en-US" altLang="zh-CN" sz="2800">
                <a:solidFill>
                  <a:schemeClr val="accent2"/>
                </a:solidFill>
                <a:latin typeface="宋体" panose="02010600030101010101" pitchFamily="2" charset="-122"/>
              </a:rPr>
              <a:t>mov al,</a:t>
            </a:r>
            <a:r>
              <a:rPr lang="en-US" altLang="zh-CN" sz="2800">
                <a:solidFill>
                  <a:schemeClr val="accent2"/>
                </a:solidFill>
                <a:latin typeface="Courier New" panose="02070309020205020404" pitchFamily="49" charset="0"/>
              </a:rPr>
              <a:t>’</a:t>
            </a:r>
            <a:r>
              <a:rPr lang="en-US" altLang="zh-CN" sz="2800">
                <a:solidFill>
                  <a:schemeClr val="accent2"/>
                </a:solidFill>
                <a:latin typeface="宋体" panose="02010600030101010101" pitchFamily="2" charset="-122"/>
              </a:rPr>
              <a:t>Y</a:t>
            </a:r>
            <a:r>
              <a:rPr lang="en-US" altLang="zh-CN" sz="2800">
                <a:solidFill>
                  <a:schemeClr val="accent2"/>
                </a:solidFill>
                <a:latin typeface="Courier New" panose="02070309020205020404" pitchFamily="49" charset="0"/>
              </a:rPr>
              <a:t>’</a:t>
            </a:r>
            <a:r>
              <a:rPr lang="en-US" altLang="zh-CN" sz="2800">
                <a:latin typeface="宋体" panose="02010600030101010101" pitchFamily="2" charset="-122"/>
              </a:rPr>
              <a:t>	</a:t>
            </a:r>
            <a:r>
              <a:rPr lang="zh-CN" altLang="en-US" sz="2800">
                <a:latin typeface="宋体" panose="02010600030101010101" pitchFamily="2" charset="-122"/>
              </a:rPr>
              <a:t>；字符串相等</a:t>
            </a:r>
          </a:p>
          <a:p>
            <a:pPr marL="0" indent="0" eaLnBrk="1" hangingPunct="1">
              <a:buFont typeface="Wingdings" panose="05000000000000000000" pitchFamily="2" charset="2"/>
              <a:buNone/>
              <a:tabLst>
                <a:tab pos="1336675" algn="l"/>
                <a:tab pos="3709988" algn="l"/>
              </a:tabLst>
            </a:pPr>
            <a:r>
              <a:rPr lang="zh-CN" altLang="en-US" sz="2800">
                <a:solidFill>
                  <a:schemeClr val="accent2"/>
                </a:solidFill>
                <a:latin typeface="宋体" panose="02010600030101010101" pitchFamily="2" charset="-122"/>
              </a:rPr>
              <a:t>	</a:t>
            </a:r>
            <a:r>
              <a:rPr lang="en-US" altLang="zh-CN" sz="2800">
                <a:solidFill>
                  <a:schemeClr val="accent2"/>
                </a:solidFill>
                <a:latin typeface="宋体" panose="02010600030101010101" pitchFamily="2" charset="-122"/>
              </a:rPr>
              <a:t>jmp output</a:t>
            </a:r>
            <a:endParaRPr lang="en-US" altLang="zh-CN" sz="2800">
              <a:latin typeface="宋体" panose="02010600030101010101" pitchFamily="2" charset="-122"/>
            </a:endParaRPr>
          </a:p>
          <a:p>
            <a:pPr marL="0" indent="0" eaLnBrk="1" hangingPunct="1">
              <a:buFont typeface="Wingdings" panose="05000000000000000000" pitchFamily="2" charset="2"/>
              <a:buNone/>
              <a:tabLst>
                <a:tab pos="1336675" algn="l"/>
                <a:tab pos="3709988" algn="l"/>
              </a:tabLst>
            </a:pPr>
            <a:r>
              <a:rPr lang="en-US" altLang="zh-CN" sz="2800">
                <a:solidFill>
                  <a:schemeClr val="accent2"/>
                </a:solidFill>
                <a:latin typeface="宋体" panose="02010600030101010101" pitchFamily="2" charset="-122"/>
              </a:rPr>
              <a:t>unmat:	mov al,</a:t>
            </a:r>
            <a:r>
              <a:rPr lang="en-US" altLang="zh-CN" sz="2800">
                <a:solidFill>
                  <a:schemeClr val="accent2"/>
                </a:solidFill>
                <a:latin typeface="Courier New" panose="02070309020205020404" pitchFamily="49" charset="0"/>
              </a:rPr>
              <a:t>’</a:t>
            </a:r>
            <a:r>
              <a:rPr lang="en-US" altLang="zh-CN" sz="2800">
                <a:solidFill>
                  <a:schemeClr val="accent2"/>
                </a:solidFill>
                <a:latin typeface="宋体" panose="02010600030101010101" pitchFamily="2" charset="-122"/>
              </a:rPr>
              <a:t>N</a:t>
            </a:r>
            <a:r>
              <a:rPr lang="en-US" altLang="zh-CN" sz="2800">
                <a:solidFill>
                  <a:schemeClr val="accent2"/>
                </a:solidFill>
                <a:latin typeface="Courier New" panose="02070309020205020404" pitchFamily="49" charset="0"/>
              </a:rPr>
              <a:t>’</a:t>
            </a:r>
            <a:r>
              <a:rPr lang="en-US" altLang="zh-CN" sz="2800">
                <a:latin typeface="宋体" panose="02010600030101010101" pitchFamily="2" charset="-122"/>
              </a:rPr>
              <a:t>	</a:t>
            </a:r>
            <a:r>
              <a:rPr lang="zh-CN" altLang="en-US" sz="2800">
                <a:latin typeface="宋体" panose="02010600030101010101" pitchFamily="2" charset="-122"/>
              </a:rPr>
              <a:t>；字符串不等</a:t>
            </a:r>
          </a:p>
          <a:p>
            <a:pPr marL="0" indent="0" eaLnBrk="1" hangingPunct="1">
              <a:buFont typeface="Wingdings" panose="05000000000000000000" pitchFamily="2" charset="2"/>
              <a:buNone/>
              <a:tabLst>
                <a:tab pos="1336675" algn="l"/>
                <a:tab pos="3709988" algn="l"/>
              </a:tabLst>
            </a:pPr>
            <a:r>
              <a:rPr lang="en-US" altLang="zh-CN" sz="2800">
                <a:solidFill>
                  <a:schemeClr val="accent2"/>
                </a:solidFill>
                <a:latin typeface="宋体" panose="02010600030101010101" pitchFamily="2" charset="-122"/>
              </a:rPr>
              <a:t>output:	</a:t>
            </a:r>
            <a:r>
              <a:rPr lang="en-US" altLang="zh-CN" sz="2800">
                <a:latin typeface="Courier New" panose="02070309020205020404" pitchFamily="49" charset="0"/>
              </a:rPr>
              <a:t>……</a:t>
            </a:r>
            <a:endParaRPr lang="en-US" altLang="zh-CN" sz="2800">
              <a:latin typeface="宋体" panose="02010600030101010101" pitchFamily="2" charset="-122"/>
            </a:endParaRPr>
          </a:p>
        </p:txBody>
      </p:sp>
    </p:spTree>
  </p:cSld>
  <p:clrMapOvr>
    <a:masterClrMapping/>
  </p:clrMapOvr>
  <p:transition spd="med">
    <p:random/>
  </p:transition>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66562" name="组合 425985">
            <a:extLst>
              <a:ext uri="{FF2B5EF4-FFF2-40B4-BE49-F238E27FC236}">
                <a16:creationId xmlns:a16="http://schemas.microsoft.com/office/drawing/2014/main" id="{AFD10447-6FA2-49FC-BB45-7F2C14F06688}"/>
              </a:ext>
            </a:extLst>
          </p:cNvPr>
          <p:cNvGrpSpPr>
            <a:grpSpLocks/>
          </p:cNvGrpSpPr>
          <p:nvPr/>
        </p:nvGrpSpPr>
        <p:grpSpPr bwMode="auto">
          <a:xfrm>
            <a:off x="233363" y="311150"/>
            <a:ext cx="8662987" cy="6234113"/>
            <a:chOff x="147" y="196"/>
            <a:chExt cx="5457" cy="3927"/>
          </a:xfrm>
        </p:grpSpPr>
        <p:pic>
          <p:nvPicPr>
            <p:cNvPr id="66565" name="图片 425986" descr="D2b">
              <a:extLst>
                <a:ext uri="{FF2B5EF4-FFF2-40B4-BE49-F238E27FC236}">
                  <a16:creationId xmlns:a16="http://schemas.microsoft.com/office/drawing/2014/main" id="{C0A4FAE8-A6DF-439F-B94A-E1B58B7DB94C}"/>
                </a:ext>
              </a:extLst>
            </p:cNvPr>
            <p:cNvPicPr>
              <a:picLocks noChangeAspect="1" noChangeArrowheads="1"/>
            </p:cNvPicPr>
            <p:nvPr/>
          </p:nvPicPr>
          <p:blipFill>
            <a:blip r:embed="rId2">
              <a:clrChange>
                <a:clrFrom>
                  <a:srgbClr val="000100"/>
                </a:clrFrom>
                <a:clrTo>
                  <a:srgbClr val="000100">
                    <a:alpha val="0"/>
                  </a:srgbClr>
                </a:clrTo>
              </a:clrChange>
              <a:extLst>
                <a:ext uri="{28A0092B-C50C-407E-A947-70E740481C1C}">
                  <a14:useLocalDpi xmlns:a14="http://schemas.microsoft.com/office/drawing/2010/main" val="0"/>
                </a:ext>
              </a:extLst>
            </a:blip>
            <a:srcRect/>
            <a:stretch>
              <a:fillRect/>
            </a:stretch>
          </p:blipFill>
          <p:spPr bwMode="auto">
            <a:xfrm>
              <a:off x="186" y="790"/>
              <a:ext cx="325" cy="2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66" name="图片 425987" descr="D2a">
              <a:extLst>
                <a:ext uri="{FF2B5EF4-FFF2-40B4-BE49-F238E27FC236}">
                  <a16:creationId xmlns:a16="http://schemas.microsoft.com/office/drawing/2014/main" id="{A74B67A2-88A3-401C-B9BE-1410510180A9}"/>
                </a:ext>
              </a:extLst>
            </p:cNvPr>
            <p:cNvPicPr>
              <a:picLocks noChangeAspect="1" noChangeArrowheads="1"/>
            </p:cNvPicPr>
            <p:nvPr/>
          </p:nvPicPr>
          <p:blipFill>
            <a:blip r:embed="rId3">
              <a:clrChange>
                <a:clrFrom>
                  <a:srgbClr val="010001"/>
                </a:clrFrom>
                <a:clrTo>
                  <a:srgbClr val="010001">
                    <a:alpha val="0"/>
                  </a:srgbClr>
                </a:clrTo>
              </a:clrChange>
              <a:extLst>
                <a:ext uri="{28A0092B-C50C-407E-A947-70E740481C1C}">
                  <a14:useLocalDpi xmlns:a14="http://schemas.microsoft.com/office/drawing/2010/main" val="0"/>
                </a:ext>
              </a:extLst>
            </a:blip>
            <a:srcRect/>
            <a:stretch>
              <a:fillRect/>
            </a:stretch>
          </p:blipFill>
          <p:spPr bwMode="auto">
            <a:xfrm>
              <a:off x="147" y="196"/>
              <a:ext cx="5457" cy="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67" name="图片 425988" descr="D2b">
              <a:extLst>
                <a:ext uri="{FF2B5EF4-FFF2-40B4-BE49-F238E27FC236}">
                  <a16:creationId xmlns:a16="http://schemas.microsoft.com/office/drawing/2014/main" id="{DA383C43-1C6B-4372-AA6C-191177276D14}"/>
                </a:ext>
              </a:extLst>
            </p:cNvPr>
            <p:cNvPicPr>
              <a:picLocks noChangeAspect="1" noChangeArrowheads="1"/>
            </p:cNvPicPr>
            <p:nvPr/>
          </p:nvPicPr>
          <p:blipFill>
            <a:blip r:embed="rId2">
              <a:clrChange>
                <a:clrFrom>
                  <a:srgbClr val="000100"/>
                </a:clrFrom>
                <a:clrTo>
                  <a:srgbClr val="000100">
                    <a:alpha val="0"/>
                  </a:srgbClr>
                </a:clrTo>
              </a:clrChange>
              <a:extLst>
                <a:ext uri="{28A0092B-C50C-407E-A947-70E740481C1C}">
                  <a14:useLocalDpi xmlns:a14="http://schemas.microsoft.com/office/drawing/2010/main" val="0"/>
                </a:ext>
              </a:extLst>
            </a:blip>
            <a:srcRect/>
            <a:stretch>
              <a:fillRect/>
            </a:stretch>
          </p:blipFill>
          <p:spPr bwMode="auto">
            <a:xfrm>
              <a:off x="5270" y="1047"/>
              <a:ext cx="325" cy="2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68" name="图片 425989" descr="D2c">
              <a:extLst>
                <a:ext uri="{FF2B5EF4-FFF2-40B4-BE49-F238E27FC236}">
                  <a16:creationId xmlns:a16="http://schemas.microsoft.com/office/drawing/2014/main" id="{5646725E-E931-49AE-A4FD-C7E4991B6331}"/>
                </a:ext>
              </a:extLst>
            </p:cNvPr>
            <p:cNvPicPr>
              <a:picLocks noChangeArrowheads="1"/>
            </p:cNvPicPr>
            <p:nvPr/>
          </p:nvPicPr>
          <p:blipFill>
            <a:blip r:embed="rId4">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189" y="3727"/>
              <a:ext cx="5411" cy="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9" name="矩形 425990">
              <a:extLst>
                <a:ext uri="{FF2B5EF4-FFF2-40B4-BE49-F238E27FC236}">
                  <a16:creationId xmlns:a16="http://schemas.microsoft.com/office/drawing/2014/main" id="{0289450C-3DED-4E86-9FC4-7AD7AA6EC8F6}"/>
                </a:ext>
              </a:extLst>
            </p:cNvPr>
            <p:cNvSpPr>
              <a:spLocks noChangeArrowheads="1"/>
            </p:cNvSpPr>
            <p:nvPr/>
          </p:nvSpPr>
          <p:spPr bwMode="auto">
            <a:xfrm>
              <a:off x="3294" y="3696"/>
              <a:ext cx="2064" cy="2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66563" name="标题 425991">
            <a:extLst>
              <a:ext uri="{FF2B5EF4-FFF2-40B4-BE49-F238E27FC236}">
                <a16:creationId xmlns:a16="http://schemas.microsoft.com/office/drawing/2014/main" id="{D456F0F6-0533-4252-9DE6-043EE9831D6F}"/>
              </a:ext>
            </a:extLst>
          </p:cNvPr>
          <p:cNvSpPr>
            <a:spLocks noGrp="1"/>
          </p:cNvSpPr>
          <p:nvPr>
            <p:ph type="title"/>
          </p:nvPr>
        </p:nvSpPr>
        <p:spPr>
          <a:xfrm>
            <a:off x="4772025" y="533400"/>
            <a:ext cx="3914775" cy="457200"/>
          </a:xfrm>
          <a:prstGeom prst="flowChartAlternateProcess">
            <a:avLst/>
          </a:prstGeom>
          <a:ln w="28575">
            <a:solidFill>
              <a:schemeClr val="accent1"/>
            </a:solidFill>
            <a:miter lim="800000"/>
            <a:headEnd/>
            <a:tailEnd/>
          </a:ln>
        </p:spPr>
        <p:txBody>
          <a:bodyPr/>
          <a:lstStyle/>
          <a:p>
            <a:pPr eaLnBrk="1" hangingPunct="1">
              <a:lnSpc>
                <a:spcPct val="90000"/>
              </a:lnSpc>
            </a:pPr>
            <a:r>
              <a:rPr lang="zh-CN" altLang="en-US" sz="2400" b="1" noProof="1">
                <a:solidFill>
                  <a:schemeClr val="tx1"/>
                </a:solidFill>
              </a:rPr>
              <a:t>例</a:t>
            </a:r>
            <a:r>
              <a:rPr lang="zh-CN" altLang="zh-CN" sz="2400" b="1" noProof="1">
                <a:solidFill>
                  <a:schemeClr val="tx1"/>
                </a:solidFill>
              </a:rPr>
              <a:t>4.14</a:t>
            </a:r>
            <a:r>
              <a:rPr lang="zh-CN" altLang="en-US" sz="2400" b="1" noProof="1">
                <a:solidFill>
                  <a:schemeClr val="tx1"/>
                </a:solidFill>
              </a:rPr>
              <a:t>：查找字符串</a:t>
            </a:r>
          </a:p>
        </p:txBody>
      </p:sp>
      <p:sp>
        <p:nvSpPr>
          <p:cNvPr id="66564" name="文本占位符 425992">
            <a:extLst>
              <a:ext uri="{FF2B5EF4-FFF2-40B4-BE49-F238E27FC236}">
                <a16:creationId xmlns:a16="http://schemas.microsoft.com/office/drawing/2014/main" id="{0A41CF9E-DB7C-41E0-B005-AAFD98CDED90}"/>
              </a:ext>
            </a:extLst>
          </p:cNvPr>
          <p:cNvSpPr>
            <a:spLocks noGrp="1" noChangeArrowheads="1"/>
          </p:cNvSpPr>
          <p:nvPr>
            <p:ph type="body" idx="1"/>
          </p:nvPr>
        </p:nvSpPr>
        <p:spPr>
          <a:xfrm>
            <a:off x="684213" y="1412875"/>
            <a:ext cx="7775575" cy="4752975"/>
          </a:xfrm>
          <a:solidFill>
            <a:schemeClr val="bg1"/>
          </a:solidFill>
        </p:spPr>
        <p:txBody>
          <a:bodyPr/>
          <a:lstStyle/>
          <a:p>
            <a:pPr marL="0" indent="0" eaLnBrk="1" hangingPunct="1">
              <a:buFont typeface="Wingdings" panose="05000000000000000000" pitchFamily="2" charset="2"/>
              <a:buNone/>
              <a:tabLst>
                <a:tab pos="1336675" algn="l"/>
                <a:tab pos="3592513" algn="l"/>
              </a:tabLst>
            </a:pPr>
            <a:r>
              <a:rPr lang="zh-CN" altLang="zh-CN" sz="2800">
                <a:solidFill>
                  <a:schemeClr val="bg2"/>
                </a:solidFill>
                <a:latin typeface="宋体" panose="02010600030101010101" pitchFamily="2" charset="-122"/>
              </a:rPr>
              <a:t>	</a:t>
            </a:r>
            <a:r>
              <a:rPr lang="en-US" altLang="zh-CN" sz="2800">
                <a:solidFill>
                  <a:schemeClr val="accent2"/>
                </a:solidFill>
                <a:latin typeface="宋体" panose="02010600030101010101" pitchFamily="2" charset="-122"/>
              </a:rPr>
              <a:t>mov di,offset string</a:t>
            </a:r>
          </a:p>
          <a:p>
            <a:pPr marL="0" indent="0" eaLnBrk="1" hangingPunct="1">
              <a:buFont typeface="Wingdings" panose="05000000000000000000" pitchFamily="2" charset="2"/>
              <a:buNone/>
              <a:tabLst>
                <a:tab pos="1336675" algn="l"/>
                <a:tab pos="3592513" algn="l"/>
              </a:tabLst>
            </a:pPr>
            <a:r>
              <a:rPr lang="en-US" altLang="zh-CN" sz="2800">
                <a:solidFill>
                  <a:schemeClr val="accent2"/>
                </a:solidFill>
                <a:latin typeface="宋体" panose="02010600030101010101" pitchFamily="2" charset="-122"/>
              </a:rPr>
              <a:t>	mov al,</a:t>
            </a:r>
            <a:r>
              <a:rPr lang="en-US" altLang="zh-CN" sz="2800">
                <a:solidFill>
                  <a:schemeClr val="accent2"/>
                </a:solidFill>
                <a:latin typeface="Courier New" panose="02070309020205020404" pitchFamily="49" charset="0"/>
              </a:rPr>
              <a:t>‘</a:t>
            </a:r>
            <a:r>
              <a:rPr lang="en-US" altLang="zh-CN" sz="2800">
                <a:solidFill>
                  <a:schemeClr val="accent2"/>
                </a:solidFill>
                <a:latin typeface="宋体" panose="02010600030101010101" pitchFamily="2" charset="-122"/>
              </a:rPr>
              <a:t> </a:t>
            </a:r>
            <a:r>
              <a:rPr lang="en-US" altLang="zh-CN" sz="2800">
                <a:solidFill>
                  <a:schemeClr val="accent2"/>
                </a:solidFill>
                <a:latin typeface="Courier New" panose="02070309020205020404" pitchFamily="49" charset="0"/>
              </a:rPr>
              <a:t>‘</a:t>
            </a:r>
            <a:r>
              <a:rPr lang="en-US" altLang="zh-CN" sz="2800">
                <a:solidFill>
                  <a:schemeClr val="accent2"/>
                </a:solidFill>
                <a:latin typeface="宋体" panose="02010600030101010101" pitchFamily="2" charset="-122"/>
              </a:rPr>
              <a:t>	</a:t>
            </a:r>
            <a:r>
              <a:rPr lang="zh-CN" altLang="en-US" sz="2800">
                <a:latin typeface="宋体" panose="02010600030101010101" pitchFamily="2" charset="-122"/>
              </a:rPr>
              <a:t>；</a:t>
            </a:r>
            <a:r>
              <a:rPr lang="zh-CN" altLang="en-US" sz="2800">
                <a:latin typeface="Courier New" panose="02070309020205020404" pitchFamily="49" charset="0"/>
              </a:rPr>
              <a:t>‘</a:t>
            </a:r>
            <a:r>
              <a:rPr lang="zh-CN" altLang="en-US" sz="2800">
                <a:latin typeface="宋体" panose="02010600030101010101" pitchFamily="2" charset="-122"/>
              </a:rPr>
              <a:t> </a:t>
            </a:r>
            <a:r>
              <a:rPr lang="zh-CN" altLang="en-US" sz="2800">
                <a:latin typeface="Courier New" panose="02070309020205020404" pitchFamily="49" charset="0"/>
              </a:rPr>
              <a:t>‘</a:t>
            </a:r>
            <a:r>
              <a:rPr lang="zh-CN" altLang="en-US" sz="2800">
                <a:latin typeface="宋体" panose="02010600030101010101" pitchFamily="2" charset="-122"/>
              </a:rPr>
              <a:t> </a:t>
            </a:r>
            <a:r>
              <a:rPr lang="en-US" altLang="zh-CN" sz="2800">
                <a:latin typeface="宋体" panose="02010600030101010101" pitchFamily="2" charset="-122"/>
              </a:rPr>
              <a:t>=</a:t>
            </a:r>
            <a:r>
              <a:rPr lang="en-US" altLang="zh-CN" sz="2800">
                <a:solidFill>
                  <a:schemeClr val="accent2"/>
                </a:solidFill>
                <a:latin typeface="宋体" panose="02010600030101010101" pitchFamily="2" charset="-122"/>
              </a:rPr>
              <a:t> </a:t>
            </a:r>
            <a:r>
              <a:rPr lang="en-US" altLang="zh-CN" sz="2800">
                <a:latin typeface="宋体" panose="02010600030101010101" pitchFamily="2" charset="-122"/>
              </a:rPr>
              <a:t>20h</a:t>
            </a:r>
          </a:p>
          <a:p>
            <a:pPr marL="0" indent="0" eaLnBrk="1" hangingPunct="1">
              <a:buFont typeface="Wingdings" panose="05000000000000000000" pitchFamily="2" charset="2"/>
              <a:buNone/>
              <a:tabLst>
                <a:tab pos="1336675" algn="l"/>
                <a:tab pos="3592513" algn="l"/>
              </a:tabLst>
            </a:pPr>
            <a:r>
              <a:rPr lang="en-US" altLang="zh-CN" sz="2800">
                <a:solidFill>
                  <a:schemeClr val="accent2"/>
                </a:solidFill>
                <a:latin typeface="宋体" panose="02010600030101010101" pitchFamily="2" charset="-122"/>
              </a:rPr>
              <a:t>	mov cx,count</a:t>
            </a:r>
          </a:p>
          <a:p>
            <a:pPr marL="0" indent="0" eaLnBrk="1" hangingPunct="1">
              <a:buFont typeface="Wingdings" panose="05000000000000000000" pitchFamily="2" charset="2"/>
              <a:buNone/>
              <a:tabLst>
                <a:tab pos="1336675" algn="l"/>
                <a:tab pos="3592513" algn="l"/>
              </a:tabLst>
            </a:pPr>
            <a:r>
              <a:rPr lang="en-US" altLang="zh-CN" sz="2800">
                <a:solidFill>
                  <a:schemeClr val="accent2"/>
                </a:solidFill>
                <a:latin typeface="宋体" panose="02010600030101010101" pitchFamily="2" charset="-122"/>
              </a:rPr>
              <a:t>	cld</a:t>
            </a:r>
          </a:p>
          <a:p>
            <a:pPr marL="0" indent="0" eaLnBrk="1" hangingPunct="1">
              <a:buFont typeface="Wingdings" panose="05000000000000000000" pitchFamily="2" charset="2"/>
              <a:buNone/>
              <a:tabLst>
                <a:tab pos="1336675" algn="l"/>
                <a:tab pos="3592513" algn="l"/>
              </a:tabLst>
            </a:pPr>
            <a:r>
              <a:rPr lang="en-US" altLang="zh-CN" sz="2800">
                <a:solidFill>
                  <a:schemeClr val="accent2"/>
                </a:solidFill>
                <a:latin typeface="宋体" panose="02010600030101010101" pitchFamily="2" charset="-122"/>
              </a:rPr>
              <a:t>	</a:t>
            </a:r>
            <a:r>
              <a:rPr lang="en-US" altLang="zh-CN" sz="2800">
                <a:solidFill>
                  <a:schemeClr val="tx2"/>
                </a:solidFill>
                <a:latin typeface="宋体" panose="02010600030101010101" pitchFamily="2" charset="-122"/>
              </a:rPr>
              <a:t>repnz scasb</a:t>
            </a:r>
            <a:r>
              <a:rPr lang="en-US" altLang="zh-CN" sz="2800">
                <a:solidFill>
                  <a:schemeClr val="accent2"/>
                </a:solidFill>
                <a:latin typeface="宋体" panose="02010600030101010101" pitchFamily="2" charset="-122"/>
              </a:rPr>
              <a:t>	</a:t>
            </a:r>
            <a:r>
              <a:rPr lang="zh-CN" altLang="en-US" sz="2800">
                <a:latin typeface="宋体" panose="02010600030101010101" pitchFamily="2" charset="-122"/>
              </a:rPr>
              <a:t>；搜索</a:t>
            </a:r>
          </a:p>
          <a:p>
            <a:pPr marL="0" indent="0" eaLnBrk="1" hangingPunct="1">
              <a:buFont typeface="Wingdings" panose="05000000000000000000" pitchFamily="2" charset="2"/>
              <a:buNone/>
              <a:tabLst>
                <a:tab pos="1336675" algn="l"/>
                <a:tab pos="3592513" algn="l"/>
              </a:tabLst>
            </a:pPr>
            <a:r>
              <a:rPr lang="zh-CN" altLang="en-US" sz="2800">
                <a:solidFill>
                  <a:schemeClr val="accent2"/>
                </a:solidFill>
                <a:latin typeface="宋体" panose="02010600030101010101" pitchFamily="2" charset="-122"/>
              </a:rPr>
              <a:t>	</a:t>
            </a:r>
            <a:r>
              <a:rPr lang="en-US" altLang="zh-CN" sz="2800">
                <a:solidFill>
                  <a:schemeClr val="accent2"/>
                </a:solidFill>
                <a:latin typeface="宋体" panose="02010600030101010101" pitchFamily="2" charset="-122"/>
              </a:rPr>
              <a:t>jz found	</a:t>
            </a:r>
            <a:r>
              <a:rPr lang="zh-CN" altLang="en-US" sz="2800">
                <a:latin typeface="宋体" panose="02010600030101010101" pitchFamily="2" charset="-122"/>
              </a:rPr>
              <a:t>；发现空格</a:t>
            </a:r>
            <a:r>
              <a:rPr lang="en-US" altLang="zh-CN" sz="2800">
                <a:latin typeface="宋体" panose="02010600030101010101" pitchFamily="2" charset="-122"/>
              </a:rPr>
              <a:t>ZF=1</a:t>
            </a:r>
            <a:r>
              <a:rPr lang="zh-CN" altLang="en-US" sz="2800">
                <a:latin typeface="宋体" panose="02010600030101010101" pitchFamily="2" charset="-122"/>
              </a:rPr>
              <a:t>，转移</a:t>
            </a:r>
          </a:p>
          <a:p>
            <a:pPr marL="0" indent="0" eaLnBrk="1" hangingPunct="1">
              <a:buFont typeface="Wingdings" panose="05000000000000000000" pitchFamily="2" charset="2"/>
              <a:buNone/>
              <a:tabLst>
                <a:tab pos="1336675" algn="l"/>
                <a:tab pos="3592513" algn="l"/>
              </a:tabLst>
            </a:pPr>
            <a:r>
              <a:rPr lang="zh-CN" altLang="en-US" sz="2800">
                <a:solidFill>
                  <a:schemeClr val="accent2"/>
                </a:solidFill>
                <a:latin typeface="宋体" panose="02010600030101010101" pitchFamily="2" charset="-122"/>
              </a:rPr>
              <a:t>	</a:t>
            </a:r>
            <a:r>
              <a:rPr lang="en-US" altLang="zh-CN" sz="2800">
                <a:solidFill>
                  <a:schemeClr val="accent2"/>
                </a:solidFill>
                <a:latin typeface="宋体" panose="02010600030101010101" pitchFamily="2" charset="-122"/>
              </a:rPr>
              <a:t>...	</a:t>
            </a:r>
            <a:r>
              <a:rPr lang="zh-CN" altLang="en-US" sz="2800">
                <a:latin typeface="宋体" panose="02010600030101010101" pitchFamily="2" charset="-122"/>
              </a:rPr>
              <a:t>；不含空格，则继续执行</a:t>
            </a:r>
          </a:p>
          <a:p>
            <a:pPr marL="0" indent="0" eaLnBrk="1" hangingPunct="1">
              <a:buFont typeface="Wingdings" panose="05000000000000000000" pitchFamily="2" charset="2"/>
              <a:buNone/>
              <a:tabLst>
                <a:tab pos="1336675" algn="l"/>
                <a:tab pos="3592513" algn="l"/>
              </a:tabLst>
            </a:pPr>
            <a:r>
              <a:rPr lang="en-US" altLang="zh-CN" sz="2800">
                <a:solidFill>
                  <a:schemeClr val="accent2"/>
                </a:solidFill>
                <a:latin typeface="宋体" panose="02010600030101010101" pitchFamily="2" charset="-122"/>
              </a:rPr>
              <a:t>found:	...</a:t>
            </a:r>
          </a:p>
        </p:txBody>
      </p:sp>
    </p:spTree>
  </p:cSld>
  <p:clrMapOvr>
    <a:masterClrMapping/>
  </p:clrMapOvr>
  <p:transition spd="med">
    <p:random/>
  </p:transition>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67586" name="组合 416769">
            <a:extLst>
              <a:ext uri="{FF2B5EF4-FFF2-40B4-BE49-F238E27FC236}">
                <a16:creationId xmlns:a16="http://schemas.microsoft.com/office/drawing/2014/main" id="{4AD09AD3-5E6B-40B0-BB7A-EF36B7517E59}"/>
              </a:ext>
            </a:extLst>
          </p:cNvPr>
          <p:cNvGrpSpPr>
            <a:grpSpLocks/>
          </p:cNvGrpSpPr>
          <p:nvPr/>
        </p:nvGrpSpPr>
        <p:grpSpPr bwMode="auto">
          <a:xfrm>
            <a:off x="233363" y="311150"/>
            <a:ext cx="8662987" cy="6234113"/>
            <a:chOff x="147" y="196"/>
            <a:chExt cx="5457" cy="3927"/>
          </a:xfrm>
        </p:grpSpPr>
        <p:pic>
          <p:nvPicPr>
            <p:cNvPr id="67589" name="图片 416770" descr="D2b">
              <a:extLst>
                <a:ext uri="{FF2B5EF4-FFF2-40B4-BE49-F238E27FC236}">
                  <a16:creationId xmlns:a16="http://schemas.microsoft.com/office/drawing/2014/main" id="{8EA0463F-70D0-426E-BBB9-F4DDCE5F6BD2}"/>
                </a:ext>
              </a:extLst>
            </p:cNvPr>
            <p:cNvPicPr>
              <a:picLocks noChangeAspect="1" noChangeArrowheads="1"/>
            </p:cNvPicPr>
            <p:nvPr/>
          </p:nvPicPr>
          <p:blipFill>
            <a:blip r:embed="rId2">
              <a:clrChange>
                <a:clrFrom>
                  <a:srgbClr val="000100"/>
                </a:clrFrom>
                <a:clrTo>
                  <a:srgbClr val="000100">
                    <a:alpha val="0"/>
                  </a:srgbClr>
                </a:clrTo>
              </a:clrChange>
              <a:extLst>
                <a:ext uri="{28A0092B-C50C-407E-A947-70E740481C1C}">
                  <a14:useLocalDpi xmlns:a14="http://schemas.microsoft.com/office/drawing/2010/main" val="0"/>
                </a:ext>
              </a:extLst>
            </a:blip>
            <a:srcRect/>
            <a:stretch>
              <a:fillRect/>
            </a:stretch>
          </p:blipFill>
          <p:spPr bwMode="auto">
            <a:xfrm>
              <a:off x="186" y="790"/>
              <a:ext cx="325" cy="2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90" name="图片 416771" descr="D2a">
              <a:extLst>
                <a:ext uri="{FF2B5EF4-FFF2-40B4-BE49-F238E27FC236}">
                  <a16:creationId xmlns:a16="http://schemas.microsoft.com/office/drawing/2014/main" id="{C8ABB106-E222-4DAE-8B6A-3F07544389A3}"/>
                </a:ext>
              </a:extLst>
            </p:cNvPr>
            <p:cNvPicPr>
              <a:picLocks noChangeAspect="1" noChangeArrowheads="1"/>
            </p:cNvPicPr>
            <p:nvPr/>
          </p:nvPicPr>
          <p:blipFill>
            <a:blip r:embed="rId3">
              <a:clrChange>
                <a:clrFrom>
                  <a:srgbClr val="010001"/>
                </a:clrFrom>
                <a:clrTo>
                  <a:srgbClr val="010001">
                    <a:alpha val="0"/>
                  </a:srgbClr>
                </a:clrTo>
              </a:clrChange>
              <a:extLst>
                <a:ext uri="{28A0092B-C50C-407E-A947-70E740481C1C}">
                  <a14:useLocalDpi xmlns:a14="http://schemas.microsoft.com/office/drawing/2010/main" val="0"/>
                </a:ext>
              </a:extLst>
            </a:blip>
            <a:srcRect/>
            <a:stretch>
              <a:fillRect/>
            </a:stretch>
          </p:blipFill>
          <p:spPr bwMode="auto">
            <a:xfrm>
              <a:off x="147" y="196"/>
              <a:ext cx="5457" cy="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91" name="图片 416772" descr="D2b">
              <a:extLst>
                <a:ext uri="{FF2B5EF4-FFF2-40B4-BE49-F238E27FC236}">
                  <a16:creationId xmlns:a16="http://schemas.microsoft.com/office/drawing/2014/main" id="{D12D080B-AFCA-4144-998E-BDC1EA39466E}"/>
                </a:ext>
              </a:extLst>
            </p:cNvPr>
            <p:cNvPicPr>
              <a:picLocks noChangeAspect="1" noChangeArrowheads="1"/>
            </p:cNvPicPr>
            <p:nvPr/>
          </p:nvPicPr>
          <p:blipFill>
            <a:blip r:embed="rId2">
              <a:clrChange>
                <a:clrFrom>
                  <a:srgbClr val="000100"/>
                </a:clrFrom>
                <a:clrTo>
                  <a:srgbClr val="000100">
                    <a:alpha val="0"/>
                  </a:srgbClr>
                </a:clrTo>
              </a:clrChange>
              <a:extLst>
                <a:ext uri="{28A0092B-C50C-407E-A947-70E740481C1C}">
                  <a14:useLocalDpi xmlns:a14="http://schemas.microsoft.com/office/drawing/2010/main" val="0"/>
                </a:ext>
              </a:extLst>
            </a:blip>
            <a:srcRect/>
            <a:stretch>
              <a:fillRect/>
            </a:stretch>
          </p:blipFill>
          <p:spPr bwMode="auto">
            <a:xfrm>
              <a:off x="5270" y="1047"/>
              <a:ext cx="325" cy="2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92" name="图片 416773" descr="D2c">
              <a:extLst>
                <a:ext uri="{FF2B5EF4-FFF2-40B4-BE49-F238E27FC236}">
                  <a16:creationId xmlns:a16="http://schemas.microsoft.com/office/drawing/2014/main" id="{1E8DAFF1-C04C-4E38-A1D5-B71817583AAA}"/>
                </a:ext>
              </a:extLst>
            </p:cNvPr>
            <p:cNvPicPr>
              <a:picLocks noChangeArrowheads="1"/>
            </p:cNvPicPr>
            <p:nvPr/>
          </p:nvPicPr>
          <p:blipFill>
            <a:blip r:embed="rId4">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189" y="3727"/>
              <a:ext cx="5411" cy="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93" name="矩形 416774">
              <a:extLst>
                <a:ext uri="{FF2B5EF4-FFF2-40B4-BE49-F238E27FC236}">
                  <a16:creationId xmlns:a16="http://schemas.microsoft.com/office/drawing/2014/main" id="{14FC1EBB-6E65-479B-8200-BF7D8F1BC2CD}"/>
                </a:ext>
              </a:extLst>
            </p:cNvPr>
            <p:cNvSpPr>
              <a:spLocks noChangeArrowheads="1"/>
            </p:cNvSpPr>
            <p:nvPr/>
          </p:nvSpPr>
          <p:spPr bwMode="auto">
            <a:xfrm>
              <a:off x="3294" y="3696"/>
              <a:ext cx="2064" cy="2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67587" name="标题 416775">
            <a:extLst>
              <a:ext uri="{FF2B5EF4-FFF2-40B4-BE49-F238E27FC236}">
                <a16:creationId xmlns:a16="http://schemas.microsoft.com/office/drawing/2014/main" id="{6C1C80B6-DD45-42B9-843E-FF8715473DB7}"/>
              </a:ext>
            </a:extLst>
          </p:cNvPr>
          <p:cNvSpPr>
            <a:spLocks noGrp="1"/>
          </p:cNvSpPr>
          <p:nvPr>
            <p:ph type="title"/>
          </p:nvPr>
        </p:nvSpPr>
        <p:spPr>
          <a:xfrm>
            <a:off x="4772025" y="533400"/>
            <a:ext cx="3914775" cy="457200"/>
          </a:xfrm>
          <a:prstGeom prst="flowChartAlternateProcess">
            <a:avLst/>
          </a:prstGeom>
          <a:ln w="28575">
            <a:solidFill>
              <a:schemeClr val="accent1"/>
            </a:solidFill>
            <a:miter lim="800000"/>
            <a:headEnd/>
            <a:tailEnd/>
          </a:ln>
        </p:spPr>
        <p:txBody>
          <a:bodyPr/>
          <a:lstStyle/>
          <a:p>
            <a:pPr eaLnBrk="1" hangingPunct="1">
              <a:lnSpc>
                <a:spcPct val="90000"/>
              </a:lnSpc>
            </a:pPr>
            <a:r>
              <a:rPr lang="zh-CN" altLang="en-US" sz="2400" b="1" noProof="1">
                <a:solidFill>
                  <a:schemeClr val="tx1"/>
                </a:solidFill>
              </a:rPr>
              <a:t>例</a:t>
            </a:r>
            <a:r>
              <a:rPr lang="zh-CN" altLang="zh-CN" sz="2400" b="1" noProof="1">
                <a:solidFill>
                  <a:schemeClr val="tx1"/>
                </a:solidFill>
              </a:rPr>
              <a:t>4.14</a:t>
            </a:r>
            <a:r>
              <a:rPr lang="zh-CN" altLang="en-US" sz="2400" b="1" noProof="1">
                <a:solidFill>
                  <a:schemeClr val="tx1"/>
                </a:solidFill>
              </a:rPr>
              <a:t>：查找字符串</a:t>
            </a:r>
          </a:p>
        </p:txBody>
      </p:sp>
      <p:sp>
        <p:nvSpPr>
          <p:cNvPr id="67588" name="文本占位符 416776">
            <a:extLst>
              <a:ext uri="{FF2B5EF4-FFF2-40B4-BE49-F238E27FC236}">
                <a16:creationId xmlns:a16="http://schemas.microsoft.com/office/drawing/2014/main" id="{2907BD76-7B7A-412D-ABEE-53A7C342E0BD}"/>
              </a:ext>
            </a:extLst>
          </p:cNvPr>
          <p:cNvSpPr>
            <a:spLocks noGrp="1" noChangeArrowheads="1"/>
          </p:cNvSpPr>
          <p:nvPr>
            <p:ph type="body" idx="1"/>
          </p:nvPr>
        </p:nvSpPr>
        <p:spPr>
          <a:xfrm>
            <a:off x="684213" y="1341438"/>
            <a:ext cx="7920037" cy="4967287"/>
          </a:xfrm>
          <a:solidFill>
            <a:schemeClr val="bg1"/>
          </a:solidFill>
        </p:spPr>
        <p:txBody>
          <a:bodyPr/>
          <a:lstStyle/>
          <a:p>
            <a:pPr marL="0" indent="0" eaLnBrk="1" hangingPunct="1">
              <a:lnSpc>
                <a:spcPct val="95000"/>
              </a:lnSpc>
              <a:buFont typeface="Wingdings" panose="05000000000000000000" pitchFamily="2" charset="2"/>
              <a:buNone/>
              <a:tabLst>
                <a:tab pos="1436688" algn="l"/>
                <a:tab pos="3670300" algn="l"/>
              </a:tabLst>
            </a:pPr>
            <a:r>
              <a:rPr lang="zh-CN" altLang="zh-CN" sz="2800">
                <a:solidFill>
                  <a:schemeClr val="bg2"/>
                </a:solidFill>
                <a:latin typeface="宋体" panose="02010600030101010101" pitchFamily="2" charset="-122"/>
              </a:rPr>
              <a:t>	</a:t>
            </a:r>
            <a:r>
              <a:rPr lang="en-US" altLang="zh-CN" sz="2800">
                <a:solidFill>
                  <a:schemeClr val="accent2"/>
                </a:solidFill>
                <a:latin typeface="宋体" panose="02010600030101010101" pitchFamily="2" charset="-122"/>
              </a:rPr>
              <a:t>mov di,offset string</a:t>
            </a:r>
          </a:p>
          <a:p>
            <a:pPr marL="0" indent="0" eaLnBrk="1" hangingPunct="1">
              <a:lnSpc>
                <a:spcPct val="95000"/>
              </a:lnSpc>
              <a:buFont typeface="Wingdings" panose="05000000000000000000" pitchFamily="2" charset="2"/>
              <a:buNone/>
              <a:tabLst>
                <a:tab pos="1436688" algn="l"/>
                <a:tab pos="3670300" algn="l"/>
              </a:tabLst>
            </a:pPr>
            <a:r>
              <a:rPr lang="en-US" altLang="zh-CN" sz="2800">
                <a:solidFill>
                  <a:schemeClr val="accent2"/>
                </a:solidFill>
                <a:latin typeface="宋体" panose="02010600030101010101" pitchFamily="2" charset="-122"/>
              </a:rPr>
              <a:t>	mov al,20h</a:t>
            </a:r>
          </a:p>
          <a:p>
            <a:pPr marL="0" indent="0" eaLnBrk="1" hangingPunct="1">
              <a:lnSpc>
                <a:spcPct val="95000"/>
              </a:lnSpc>
              <a:buFont typeface="Wingdings" panose="05000000000000000000" pitchFamily="2" charset="2"/>
              <a:buNone/>
              <a:tabLst>
                <a:tab pos="1436688" algn="l"/>
                <a:tab pos="3670300" algn="l"/>
              </a:tabLst>
            </a:pPr>
            <a:r>
              <a:rPr lang="en-US" altLang="zh-CN" sz="2800">
                <a:solidFill>
                  <a:schemeClr val="accent2"/>
                </a:solidFill>
                <a:latin typeface="宋体" panose="02010600030101010101" pitchFamily="2" charset="-122"/>
              </a:rPr>
              <a:t>	mov cx,count</a:t>
            </a:r>
          </a:p>
          <a:p>
            <a:pPr marL="0" indent="0" eaLnBrk="1" hangingPunct="1">
              <a:lnSpc>
                <a:spcPct val="95000"/>
              </a:lnSpc>
              <a:buFont typeface="Wingdings" panose="05000000000000000000" pitchFamily="2" charset="2"/>
              <a:buNone/>
              <a:tabLst>
                <a:tab pos="1436688" algn="l"/>
                <a:tab pos="3670300" algn="l"/>
              </a:tabLst>
            </a:pPr>
            <a:r>
              <a:rPr lang="en-US" altLang="zh-CN" sz="2800">
                <a:solidFill>
                  <a:schemeClr val="accent2"/>
                </a:solidFill>
                <a:latin typeface="宋体" panose="02010600030101010101" pitchFamily="2" charset="-122"/>
              </a:rPr>
              <a:t>	cld</a:t>
            </a:r>
          </a:p>
          <a:p>
            <a:pPr marL="0" indent="0" eaLnBrk="1" hangingPunct="1">
              <a:lnSpc>
                <a:spcPct val="95000"/>
              </a:lnSpc>
              <a:buFont typeface="Wingdings" panose="05000000000000000000" pitchFamily="2" charset="2"/>
              <a:buNone/>
              <a:tabLst>
                <a:tab pos="1436688" algn="l"/>
                <a:tab pos="3670300" algn="l"/>
              </a:tabLst>
            </a:pPr>
            <a:r>
              <a:rPr lang="en-US" altLang="zh-CN" sz="2800">
                <a:solidFill>
                  <a:schemeClr val="accent2"/>
                </a:solidFill>
                <a:latin typeface="宋体" panose="02010600030101010101" pitchFamily="2" charset="-122"/>
              </a:rPr>
              <a:t>again:	</a:t>
            </a:r>
            <a:r>
              <a:rPr lang="en-US" altLang="zh-CN" sz="2800">
                <a:solidFill>
                  <a:schemeClr val="tx2"/>
                </a:solidFill>
                <a:latin typeface="宋体" panose="02010600030101010101" pitchFamily="2" charset="-122"/>
              </a:rPr>
              <a:t>scasb</a:t>
            </a:r>
            <a:r>
              <a:rPr lang="en-US" altLang="zh-CN" sz="2800">
                <a:solidFill>
                  <a:schemeClr val="accent2"/>
                </a:solidFill>
                <a:latin typeface="宋体" panose="02010600030101010101" pitchFamily="2" charset="-122"/>
              </a:rPr>
              <a:t>	</a:t>
            </a:r>
            <a:r>
              <a:rPr lang="zh-CN" altLang="en-US" sz="2800">
                <a:latin typeface="宋体" panose="02010600030101010101" pitchFamily="2" charset="-122"/>
              </a:rPr>
              <a:t>；搜索</a:t>
            </a:r>
          </a:p>
          <a:p>
            <a:pPr marL="0" indent="0" eaLnBrk="1" hangingPunct="1">
              <a:lnSpc>
                <a:spcPct val="95000"/>
              </a:lnSpc>
              <a:buFont typeface="Wingdings" panose="05000000000000000000" pitchFamily="2" charset="2"/>
              <a:buNone/>
              <a:tabLst>
                <a:tab pos="1436688" algn="l"/>
                <a:tab pos="3670300" algn="l"/>
              </a:tabLst>
            </a:pPr>
            <a:r>
              <a:rPr lang="zh-CN" altLang="en-US" sz="2800">
                <a:solidFill>
                  <a:schemeClr val="accent2"/>
                </a:solidFill>
                <a:latin typeface="宋体" panose="02010600030101010101" pitchFamily="2" charset="-122"/>
              </a:rPr>
              <a:t>	</a:t>
            </a:r>
            <a:r>
              <a:rPr lang="en-US" altLang="zh-CN" sz="2800">
                <a:solidFill>
                  <a:schemeClr val="accent2"/>
                </a:solidFill>
                <a:latin typeface="宋体" panose="02010600030101010101" pitchFamily="2" charset="-122"/>
              </a:rPr>
              <a:t>jz found	</a:t>
            </a:r>
            <a:r>
              <a:rPr lang="zh-CN" altLang="en-US" sz="2800">
                <a:latin typeface="宋体" panose="02010600030101010101" pitchFamily="2" charset="-122"/>
              </a:rPr>
              <a:t>；发现空格</a:t>
            </a:r>
            <a:r>
              <a:rPr lang="en-US" altLang="zh-CN" sz="2800">
                <a:latin typeface="宋体" panose="02010600030101010101" pitchFamily="2" charset="-122"/>
              </a:rPr>
              <a:t>ZF=1</a:t>
            </a:r>
          </a:p>
          <a:p>
            <a:pPr marL="0" indent="0" eaLnBrk="1" hangingPunct="1">
              <a:lnSpc>
                <a:spcPct val="95000"/>
              </a:lnSpc>
              <a:buFont typeface="Wingdings" panose="05000000000000000000" pitchFamily="2" charset="2"/>
              <a:buNone/>
              <a:tabLst>
                <a:tab pos="1436688" algn="l"/>
                <a:tab pos="3670300" algn="l"/>
              </a:tabLst>
            </a:pPr>
            <a:r>
              <a:rPr lang="en-US" altLang="zh-CN" sz="2800">
                <a:solidFill>
                  <a:schemeClr val="accent2"/>
                </a:solidFill>
                <a:latin typeface="宋体" panose="02010600030101010101" pitchFamily="2" charset="-122"/>
              </a:rPr>
              <a:t>	dec cx	</a:t>
            </a:r>
            <a:r>
              <a:rPr lang="zh-CN" altLang="en-US" sz="2800">
                <a:latin typeface="宋体" panose="02010600030101010101" pitchFamily="2" charset="-122"/>
              </a:rPr>
              <a:t>；不是空格</a:t>
            </a:r>
          </a:p>
          <a:p>
            <a:pPr marL="0" indent="0" eaLnBrk="1" hangingPunct="1">
              <a:lnSpc>
                <a:spcPct val="95000"/>
              </a:lnSpc>
              <a:buFont typeface="Wingdings" panose="05000000000000000000" pitchFamily="2" charset="2"/>
              <a:buNone/>
              <a:tabLst>
                <a:tab pos="1436688" algn="l"/>
                <a:tab pos="3670300" algn="l"/>
              </a:tabLst>
            </a:pPr>
            <a:r>
              <a:rPr lang="zh-CN" altLang="en-US" sz="2800">
                <a:solidFill>
                  <a:schemeClr val="accent2"/>
                </a:solidFill>
                <a:latin typeface="宋体" panose="02010600030101010101" pitchFamily="2" charset="-122"/>
              </a:rPr>
              <a:t>	</a:t>
            </a:r>
            <a:r>
              <a:rPr lang="en-US" altLang="zh-CN" sz="2800">
                <a:solidFill>
                  <a:schemeClr val="accent2"/>
                </a:solidFill>
                <a:latin typeface="宋体" panose="02010600030101010101" pitchFamily="2" charset="-122"/>
              </a:rPr>
              <a:t>jnz again	</a:t>
            </a:r>
            <a:r>
              <a:rPr lang="zh-CN" altLang="en-US" sz="2800">
                <a:latin typeface="宋体" panose="02010600030101010101" pitchFamily="2" charset="-122"/>
              </a:rPr>
              <a:t>；搜索下一个字符</a:t>
            </a:r>
          </a:p>
          <a:p>
            <a:pPr marL="0" indent="0" eaLnBrk="1" hangingPunct="1">
              <a:lnSpc>
                <a:spcPct val="95000"/>
              </a:lnSpc>
              <a:buFont typeface="Wingdings" panose="05000000000000000000" pitchFamily="2" charset="2"/>
              <a:buNone/>
              <a:tabLst>
                <a:tab pos="1436688" algn="l"/>
                <a:tab pos="3670300" algn="l"/>
              </a:tabLst>
            </a:pPr>
            <a:r>
              <a:rPr lang="zh-CN" altLang="en-US" sz="2800">
                <a:solidFill>
                  <a:schemeClr val="accent2"/>
                </a:solidFill>
                <a:latin typeface="宋体" panose="02010600030101010101" pitchFamily="2" charset="-122"/>
              </a:rPr>
              <a:t>	</a:t>
            </a:r>
            <a:r>
              <a:rPr lang="en-US" altLang="zh-CN" sz="2800">
                <a:solidFill>
                  <a:schemeClr val="accent2"/>
                </a:solidFill>
                <a:latin typeface="宋体" panose="02010600030101010101" pitchFamily="2" charset="-122"/>
              </a:rPr>
              <a:t>...	</a:t>
            </a:r>
            <a:r>
              <a:rPr lang="zh-CN" altLang="en-US" sz="2800">
                <a:latin typeface="宋体" panose="02010600030101010101" pitchFamily="2" charset="-122"/>
              </a:rPr>
              <a:t>；不含空格，则继续执行</a:t>
            </a:r>
          </a:p>
          <a:p>
            <a:pPr marL="0" indent="0" eaLnBrk="1" hangingPunct="1">
              <a:lnSpc>
                <a:spcPct val="95000"/>
              </a:lnSpc>
              <a:buFont typeface="Wingdings" panose="05000000000000000000" pitchFamily="2" charset="2"/>
              <a:buNone/>
              <a:tabLst>
                <a:tab pos="1436688" algn="l"/>
                <a:tab pos="3670300" algn="l"/>
              </a:tabLst>
            </a:pPr>
            <a:r>
              <a:rPr lang="en-US" altLang="zh-CN" sz="2800">
                <a:solidFill>
                  <a:schemeClr val="accent2"/>
                </a:solidFill>
                <a:latin typeface="宋体" panose="02010600030101010101" pitchFamily="2" charset="-122"/>
              </a:rPr>
              <a:t>found:	...</a:t>
            </a:r>
          </a:p>
        </p:txBody>
      </p:sp>
    </p:spTree>
  </p:cSld>
  <p:clrMapOvr>
    <a:masterClrMapping/>
  </p:clrMapOvr>
  <p:transition spd="med">
    <p:random/>
  </p:transition>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标题 267274">
            <a:extLst>
              <a:ext uri="{FF2B5EF4-FFF2-40B4-BE49-F238E27FC236}">
                <a16:creationId xmlns:a16="http://schemas.microsoft.com/office/drawing/2014/main" id="{0B9799D1-FABE-49B0-8CEF-F1B8B1262FEF}"/>
              </a:ext>
            </a:extLst>
          </p:cNvPr>
          <p:cNvSpPr>
            <a:spLocks noGrp="1" noChangeArrowheads="1"/>
          </p:cNvSpPr>
          <p:nvPr>
            <p:ph type="title"/>
          </p:nvPr>
        </p:nvSpPr>
        <p:spPr/>
        <p:txBody>
          <a:bodyPr/>
          <a:lstStyle/>
          <a:p>
            <a:pPr eaLnBrk="1" hangingPunct="1"/>
            <a:r>
              <a:rPr lang="en-US" altLang="zh-CN"/>
              <a:t>4.4  </a:t>
            </a:r>
            <a:r>
              <a:rPr lang="zh-CN" altLang="en-US"/>
              <a:t>子程序设计</a:t>
            </a:r>
          </a:p>
        </p:txBody>
      </p:sp>
      <p:sp>
        <p:nvSpPr>
          <p:cNvPr id="68611" name="文本占位符 267275">
            <a:extLst>
              <a:ext uri="{FF2B5EF4-FFF2-40B4-BE49-F238E27FC236}">
                <a16:creationId xmlns:a16="http://schemas.microsoft.com/office/drawing/2014/main" id="{AE8A6157-BAB1-4A13-AB14-904E75845DE4}"/>
              </a:ext>
            </a:extLst>
          </p:cNvPr>
          <p:cNvSpPr>
            <a:spLocks noGrp="1" noChangeArrowheads="1"/>
          </p:cNvSpPr>
          <p:nvPr>
            <p:ph type="body" idx="1"/>
          </p:nvPr>
        </p:nvSpPr>
        <p:spPr>
          <a:xfrm>
            <a:off x="852488" y="990600"/>
            <a:ext cx="7391400" cy="2438400"/>
          </a:xfrm>
        </p:spPr>
        <p:txBody>
          <a:bodyPr/>
          <a:lstStyle/>
          <a:p>
            <a:pPr eaLnBrk="1" hangingPunct="1">
              <a:lnSpc>
                <a:spcPct val="90000"/>
              </a:lnSpc>
            </a:pPr>
            <a:r>
              <a:rPr lang="zh-CN" altLang="en-US" sz="3200"/>
              <a:t>把功能相对独立的程序段单独编写和调试，作为一个相对独立的模块供程序使用，就形成子程序</a:t>
            </a:r>
          </a:p>
          <a:p>
            <a:pPr eaLnBrk="1" hangingPunct="1">
              <a:lnSpc>
                <a:spcPct val="90000"/>
              </a:lnSpc>
            </a:pPr>
            <a:r>
              <a:rPr lang="zh-CN" altLang="en-US" sz="3200"/>
              <a:t>子程序可以实现源程序的模块化，可简化源程序结构，可以提高编程效率</a:t>
            </a:r>
          </a:p>
        </p:txBody>
      </p:sp>
      <p:pic>
        <p:nvPicPr>
          <p:cNvPr id="68612" name="图片 267268" descr="1106">
            <a:extLst>
              <a:ext uri="{FF2B5EF4-FFF2-40B4-BE49-F238E27FC236}">
                <a16:creationId xmlns:a16="http://schemas.microsoft.com/office/drawing/2014/main" id="{5556DC26-FE51-42B1-89BB-DADCB028F4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850" y="3609975"/>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3" name="文本框 267269">
            <a:extLst>
              <a:ext uri="{FF2B5EF4-FFF2-40B4-BE49-F238E27FC236}">
                <a16:creationId xmlns:a16="http://schemas.microsoft.com/office/drawing/2014/main" id="{BB2887F5-E250-4865-B950-70D6E152CF65}"/>
              </a:ext>
            </a:extLst>
          </p:cNvPr>
          <p:cNvSpPr txBox="1">
            <a:spLocks noChangeArrowheads="1"/>
          </p:cNvSpPr>
          <p:nvPr/>
        </p:nvSpPr>
        <p:spPr bwMode="auto">
          <a:xfrm>
            <a:off x="1619250" y="3573463"/>
            <a:ext cx="5842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a:solidFill>
                  <a:schemeClr val="tx2"/>
                </a:solidFill>
                <a:latin typeface="隶书" panose="02010509060101010101" pitchFamily="49" charset="-122"/>
                <a:ea typeface="隶书" panose="02010509060101010101" pitchFamily="49" charset="-122"/>
              </a:rPr>
              <a:t>子程序设计要利用过程定义伪指令</a:t>
            </a:r>
          </a:p>
        </p:txBody>
      </p:sp>
      <p:pic>
        <p:nvPicPr>
          <p:cNvPr id="68614" name="图片 267270" descr="1105">
            <a:extLst>
              <a:ext uri="{FF2B5EF4-FFF2-40B4-BE49-F238E27FC236}">
                <a16:creationId xmlns:a16="http://schemas.microsoft.com/office/drawing/2014/main" id="{EEB705CA-1CC5-4AA4-8200-3703B3EC61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1450" y="4295775"/>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5" name="文本框 267271">
            <a:extLst>
              <a:ext uri="{FF2B5EF4-FFF2-40B4-BE49-F238E27FC236}">
                <a16:creationId xmlns:a16="http://schemas.microsoft.com/office/drawing/2014/main" id="{BB7116B2-0302-4402-9187-AEAC672DA97A}"/>
              </a:ext>
            </a:extLst>
          </p:cNvPr>
          <p:cNvSpPr txBox="1">
            <a:spLocks noChangeArrowheads="1"/>
          </p:cNvSpPr>
          <p:nvPr/>
        </p:nvSpPr>
        <p:spPr bwMode="auto">
          <a:xfrm>
            <a:off x="2127250" y="4219575"/>
            <a:ext cx="6477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a:solidFill>
                  <a:schemeClr val="tx2"/>
                </a:solidFill>
                <a:latin typeface="隶书" panose="02010509060101010101" pitchFamily="49" charset="-122"/>
                <a:ea typeface="隶书" panose="02010509060101010101" pitchFamily="49" charset="-122"/>
              </a:rPr>
              <a:t>参数传递是子程序设计的重点和难点</a:t>
            </a:r>
          </a:p>
        </p:txBody>
      </p:sp>
      <p:pic>
        <p:nvPicPr>
          <p:cNvPr id="68616" name="图片 267272" descr="1126">
            <a:extLst>
              <a:ext uri="{FF2B5EF4-FFF2-40B4-BE49-F238E27FC236}">
                <a16:creationId xmlns:a16="http://schemas.microsoft.com/office/drawing/2014/main" id="{FBE8AE40-CA1E-4BBC-A8A8-C091E7D55C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5850" y="4905375"/>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7" name="文本框 267273">
            <a:extLst>
              <a:ext uri="{FF2B5EF4-FFF2-40B4-BE49-F238E27FC236}">
                <a16:creationId xmlns:a16="http://schemas.microsoft.com/office/drawing/2014/main" id="{31D88E56-B68B-4137-B359-13DF4CCFFB63}"/>
              </a:ext>
            </a:extLst>
          </p:cNvPr>
          <p:cNvSpPr txBox="1">
            <a:spLocks noChangeArrowheads="1"/>
          </p:cNvSpPr>
          <p:nvPr/>
        </p:nvSpPr>
        <p:spPr bwMode="auto">
          <a:xfrm>
            <a:off x="3041650" y="4829175"/>
            <a:ext cx="55626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a:solidFill>
                  <a:schemeClr val="tx2"/>
                </a:solidFill>
                <a:latin typeface="隶书" panose="02010509060101010101" pitchFamily="49" charset="-122"/>
                <a:ea typeface="隶书" panose="02010509060101010101" pitchFamily="49" charset="-122"/>
              </a:rPr>
              <a:t>子程序可以嵌套；</a:t>
            </a:r>
          </a:p>
          <a:p>
            <a:pPr eaLnBrk="1" hangingPunct="1">
              <a:lnSpc>
                <a:spcPct val="80000"/>
              </a:lnSpc>
              <a:spcBef>
                <a:spcPct val="20000"/>
              </a:spcBef>
            </a:pPr>
            <a:r>
              <a:rPr lang="zh-CN" altLang="en-US" sz="2800">
                <a:solidFill>
                  <a:schemeClr val="tx2"/>
                </a:solidFill>
                <a:latin typeface="隶书" panose="02010509060101010101" pitchFamily="49" charset="-122"/>
                <a:ea typeface="隶书" panose="02010509060101010101" pitchFamily="49" charset="-122"/>
              </a:rPr>
              <a:t>一定条件下，还可以递归和重入</a:t>
            </a:r>
          </a:p>
        </p:txBody>
      </p:sp>
    </p:spTree>
  </p:cSld>
  <p:clrMapOvr>
    <a:masterClrMapping/>
  </p:clrMapOvr>
  <p:transition>
    <p:random/>
  </p:transition>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634" name="标题 268289">
            <a:extLst>
              <a:ext uri="{FF2B5EF4-FFF2-40B4-BE49-F238E27FC236}">
                <a16:creationId xmlns:a16="http://schemas.microsoft.com/office/drawing/2014/main" id="{D30A335E-17B7-4A49-8734-F203DB73FDA6}"/>
              </a:ext>
            </a:extLst>
          </p:cNvPr>
          <p:cNvSpPr>
            <a:spLocks noGrp="1" noChangeArrowheads="1"/>
          </p:cNvSpPr>
          <p:nvPr>
            <p:ph type="title"/>
          </p:nvPr>
        </p:nvSpPr>
        <p:spPr>
          <a:xfrm>
            <a:off x="5149850" y="188913"/>
            <a:ext cx="3886200" cy="390525"/>
          </a:xfrm>
        </p:spPr>
        <p:txBody>
          <a:bodyPr/>
          <a:lstStyle/>
          <a:p>
            <a:pPr eaLnBrk="1" hangingPunct="1"/>
            <a:r>
              <a:rPr lang="en-US" altLang="zh-CN" sz="2400" b="1">
                <a:latin typeface="黑体" panose="02010609060101010101" pitchFamily="49" charset="-122"/>
              </a:rPr>
              <a:t>4.4.1 </a:t>
            </a:r>
            <a:r>
              <a:rPr lang="zh-CN" altLang="en-US" sz="2400" b="1">
                <a:latin typeface="黑体" panose="02010609060101010101" pitchFamily="49" charset="-122"/>
              </a:rPr>
              <a:t>过程定义伪指令</a:t>
            </a:r>
            <a:endParaRPr lang="zh-CN" altLang="en-US"/>
          </a:p>
        </p:txBody>
      </p:sp>
      <p:sp>
        <p:nvSpPr>
          <p:cNvPr id="69635" name="文本占位符 268290">
            <a:extLst>
              <a:ext uri="{FF2B5EF4-FFF2-40B4-BE49-F238E27FC236}">
                <a16:creationId xmlns:a16="http://schemas.microsoft.com/office/drawing/2014/main" id="{526586D6-1EA3-4AB4-B2B2-D682E3F224A2}"/>
              </a:ext>
            </a:extLst>
          </p:cNvPr>
          <p:cNvSpPr>
            <a:spLocks noGrp="1" noChangeArrowheads="1"/>
          </p:cNvSpPr>
          <p:nvPr>
            <p:ph type="body" sz="half" idx="1"/>
          </p:nvPr>
        </p:nvSpPr>
        <p:spPr>
          <a:xfrm>
            <a:off x="381000" y="304800"/>
            <a:ext cx="4419600" cy="1676400"/>
          </a:xfrm>
          <a:solidFill>
            <a:schemeClr val="accent1"/>
          </a:solidFill>
          <a:ln>
            <a:solidFill>
              <a:schemeClr val="folHlink"/>
            </a:solidFill>
            <a:miter lim="800000"/>
            <a:headEnd/>
            <a:tailEnd/>
          </a:ln>
        </p:spPr>
        <p:txBody>
          <a:bodyPr/>
          <a:lstStyle/>
          <a:p>
            <a:pPr marL="0" indent="0" eaLnBrk="1" hangingPunct="1">
              <a:buFont typeface="Wingdings" panose="05000000000000000000" pitchFamily="2" charset="2"/>
              <a:buNone/>
              <a:tabLst>
                <a:tab pos="1338263" algn="l"/>
              </a:tabLst>
            </a:pPr>
            <a:r>
              <a:rPr lang="zh-CN" altLang="en-US" sz="2800">
                <a:latin typeface="宋体" panose="02010600030101010101" pitchFamily="2" charset="-122"/>
              </a:rPr>
              <a:t>过程名	</a:t>
            </a:r>
            <a:r>
              <a:rPr lang="en-US" altLang="zh-CN" sz="2800">
                <a:solidFill>
                  <a:schemeClr val="tx2"/>
                </a:solidFill>
                <a:latin typeface="宋体" panose="02010600030101010101" pitchFamily="2" charset="-122"/>
              </a:rPr>
              <a:t>proc</a:t>
            </a:r>
            <a:r>
              <a:rPr lang="en-US" altLang="zh-CN" sz="2800">
                <a:latin typeface="宋体" panose="02010600030101010101" pitchFamily="2" charset="-122"/>
              </a:rPr>
              <a:t> [near|far]</a:t>
            </a:r>
          </a:p>
          <a:p>
            <a:pPr marL="0" indent="0" eaLnBrk="1" hangingPunct="1">
              <a:buFont typeface="Wingdings" panose="05000000000000000000" pitchFamily="2" charset="2"/>
              <a:buNone/>
              <a:tabLst>
                <a:tab pos="1338263" algn="l"/>
              </a:tabLst>
            </a:pPr>
            <a:r>
              <a:rPr lang="en-US" altLang="zh-CN" sz="2800">
                <a:latin typeface="宋体" panose="02010600030101010101" pitchFamily="2" charset="-122"/>
              </a:rPr>
              <a:t>	...</a:t>
            </a:r>
          </a:p>
          <a:p>
            <a:pPr marL="0" indent="0" eaLnBrk="1" hangingPunct="1">
              <a:buFont typeface="Wingdings" panose="05000000000000000000" pitchFamily="2" charset="2"/>
              <a:buNone/>
              <a:tabLst>
                <a:tab pos="1338263" algn="l"/>
              </a:tabLst>
            </a:pPr>
            <a:r>
              <a:rPr lang="zh-CN" altLang="en-US" sz="2800">
                <a:latin typeface="宋体" panose="02010600030101010101" pitchFamily="2" charset="-122"/>
              </a:rPr>
              <a:t>过程名	</a:t>
            </a:r>
            <a:r>
              <a:rPr lang="en-US" altLang="zh-CN" sz="2800">
                <a:solidFill>
                  <a:schemeClr val="tx2"/>
                </a:solidFill>
                <a:latin typeface="宋体" panose="02010600030101010101" pitchFamily="2" charset="-122"/>
              </a:rPr>
              <a:t>endp</a:t>
            </a:r>
          </a:p>
        </p:txBody>
      </p:sp>
      <p:sp>
        <p:nvSpPr>
          <p:cNvPr id="69636" name="文本占位符 268291">
            <a:extLst>
              <a:ext uri="{FF2B5EF4-FFF2-40B4-BE49-F238E27FC236}">
                <a16:creationId xmlns:a16="http://schemas.microsoft.com/office/drawing/2014/main" id="{61E191D6-1337-40C2-85E4-629DBA1E4858}"/>
              </a:ext>
            </a:extLst>
          </p:cNvPr>
          <p:cNvSpPr>
            <a:spLocks noGrp="1" noChangeArrowheads="1"/>
          </p:cNvSpPr>
          <p:nvPr>
            <p:ph type="body" sz="half" idx="2"/>
          </p:nvPr>
        </p:nvSpPr>
        <p:spPr>
          <a:xfrm>
            <a:off x="304800" y="2133600"/>
            <a:ext cx="8305800" cy="4464050"/>
          </a:xfrm>
        </p:spPr>
        <p:txBody>
          <a:bodyPr/>
          <a:lstStyle/>
          <a:p>
            <a:pPr eaLnBrk="1" hangingPunct="1">
              <a:lnSpc>
                <a:spcPct val="95000"/>
              </a:lnSpc>
            </a:pPr>
            <a:r>
              <a:rPr lang="zh-CN" altLang="en-US" sz="2800">
                <a:solidFill>
                  <a:schemeClr val="tx2"/>
                </a:solidFill>
              </a:rPr>
              <a:t>过程名</a:t>
            </a:r>
            <a:r>
              <a:rPr lang="zh-CN" altLang="en-US" sz="2800"/>
              <a:t>（子程序名）为符合语法的标识符</a:t>
            </a:r>
          </a:p>
          <a:p>
            <a:pPr lvl="1" eaLnBrk="1" hangingPunct="1">
              <a:lnSpc>
                <a:spcPct val="95000"/>
              </a:lnSpc>
            </a:pPr>
            <a:r>
              <a:rPr lang="en-US" altLang="zh-CN" sz="2400">
                <a:solidFill>
                  <a:schemeClr val="tx2"/>
                </a:solidFill>
                <a:latin typeface="宋体" panose="02010600030101010101" pitchFamily="2" charset="-122"/>
              </a:rPr>
              <a:t>NEAR</a:t>
            </a:r>
            <a:r>
              <a:rPr lang="zh-CN" altLang="en-US" sz="2400">
                <a:latin typeface="宋体" panose="02010600030101010101" pitchFamily="2" charset="-122"/>
              </a:rPr>
              <a:t>属性（段内近调用）的过程只能被相同代码段的其他程序调用</a:t>
            </a:r>
          </a:p>
          <a:p>
            <a:pPr lvl="1" eaLnBrk="1" hangingPunct="1">
              <a:lnSpc>
                <a:spcPct val="95000"/>
              </a:lnSpc>
            </a:pPr>
            <a:r>
              <a:rPr lang="en-US" altLang="zh-CN" sz="2400">
                <a:solidFill>
                  <a:schemeClr val="tx2"/>
                </a:solidFill>
                <a:latin typeface="宋体" panose="02010600030101010101" pitchFamily="2" charset="-122"/>
              </a:rPr>
              <a:t>FAR</a:t>
            </a:r>
            <a:r>
              <a:rPr lang="zh-CN" altLang="en-US" sz="2400">
                <a:latin typeface="宋体" panose="02010600030101010101" pitchFamily="2" charset="-122"/>
              </a:rPr>
              <a:t>属性（段间远调用）的过程可以被相同或不同代码段的程序调用</a:t>
            </a:r>
          </a:p>
          <a:p>
            <a:pPr eaLnBrk="1" hangingPunct="1">
              <a:lnSpc>
                <a:spcPct val="95000"/>
              </a:lnSpc>
            </a:pPr>
            <a:r>
              <a:rPr lang="zh-CN" altLang="en-US" sz="2800">
                <a:latin typeface="宋体" panose="02010600030101010101" pitchFamily="2" charset="-122"/>
              </a:rPr>
              <a:t>对简化段定义格式，在微型、小型和紧凑存储模型下，过程的缺省属性为</a:t>
            </a:r>
            <a:r>
              <a:rPr lang="en-US" altLang="zh-CN" sz="2800">
                <a:latin typeface="宋体" panose="02010600030101010101" pitchFamily="2" charset="-122"/>
              </a:rPr>
              <a:t>near</a:t>
            </a:r>
            <a:r>
              <a:rPr lang="zh-CN" altLang="en-US" sz="2800">
                <a:latin typeface="宋体" panose="02010600030101010101" pitchFamily="2" charset="-122"/>
              </a:rPr>
              <a:t>；在中型、大型和巨型存储模型下，过程的缺省属性为</a:t>
            </a:r>
            <a:r>
              <a:rPr lang="en-US" altLang="zh-CN" sz="2800">
                <a:latin typeface="宋体" panose="02010600030101010101" pitchFamily="2" charset="-122"/>
              </a:rPr>
              <a:t>far</a:t>
            </a:r>
          </a:p>
          <a:p>
            <a:pPr eaLnBrk="1" hangingPunct="1">
              <a:lnSpc>
                <a:spcPct val="95000"/>
              </a:lnSpc>
            </a:pPr>
            <a:r>
              <a:rPr lang="zh-CN" altLang="en-US" sz="2800">
                <a:latin typeface="宋体" panose="02010600030101010101" pitchFamily="2" charset="-122"/>
              </a:rPr>
              <a:t>对完整段定义格式，过程的缺省属性为</a:t>
            </a:r>
            <a:r>
              <a:rPr lang="en-US" altLang="zh-CN" sz="2800">
                <a:latin typeface="宋体" panose="02010600030101010101" pitchFamily="2" charset="-122"/>
              </a:rPr>
              <a:t>near</a:t>
            </a:r>
          </a:p>
          <a:p>
            <a:pPr eaLnBrk="1" hangingPunct="1">
              <a:lnSpc>
                <a:spcPct val="95000"/>
              </a:lnSpc>
            </a:pPr>
            <a:r>
              <a:rPr lang="zh-CN" altLang="en-US" sz="2800">
                <a:latin typeface="宋体" panose="02010600030101010101" pitchFamily="2" charset="-122"/>
              </a:rPr>
              <a:t>用户可以在过程定义时用</a:t>
            </a:r>
            <a:r>
              <a:rPr lang="en-US" altLang="zh-CN" sz="2800">
                <a:latin typeface="宋体" panose="02010600030101010101" pitchFamily="2" charset="-122"/>
              </a:rPr>
              <a:t>near</a:t>
            </a:r>
            <a:r>
              <a:rPr lang="zh-CN" altLang="en-US" sz="2800">
                <a:latin typeface="宋体" panose="02010600030101010101" pitchFamily="2" charset="-122"/>
              </a:rPr>
              <a:t>或</a:t>
            </a:r>
            <a:r>
              <a:rPr lang="en-US" altLang="zh-CN" sz="2800">
                <a:latin typeface="宋体" panose="02010600030101010101" pitchFamily="2" charset="-122"/>
              </a:rPr>
              <a:t>far</a:t>
            </a:r>
            <a:r>
              <a:rPr lang="zh-CN" altLang="en-US" sz="2800">
                <a:latin typeface="宋体" panose="02010600030101010101" pitchFamily="2" charset="-122"/>
              </a:rPr>
              <a:t>改变缺省属性</a:t>
            </a:r>
          </a:p>
        </p:txBody>
      </p:sp>
      <p:sp>
        <p:nvSpPr>
          <p:cNvPr id="69637" name="任意多边形 268292">
            <a:extLst>
              <a:ext uri="{FF2B5EF4-FFF2-40B4-BE49-F238E27FC236}">
                <a16:creationId xmlns:a16="http://schemas.microsoft.com/office/drawing/2014/main" id="{6506BD7A-543C-4B1A-B306-0DDAADBE3224}"/>
              </a:ext>
            </a:extLst>
          </p:cNvPr>
          <p:cNvSpPr>
            <a:spLocks noChangeArrowheads="1"/>
          </p:cNvSpPr>
          <p:nvPr/>
        </p:nvSpPr>
        <p:spPr bwMode="auto">
          <a:xfrm rot="1148305" flipH="1">
            <a:off x="5053013" y="1450975"/>
            <a:ext cx="2819400" cy="381000"/>
          </a:xfrm>
          <a:custGeom>
            <a:avLst/>
            <a:gdLst>
              <a:gd name="T0" fmla="*/ 2147483647 w 21600"/>
              <a:gd name="T1" fmla="*/ 0 h 21600"/>
              <a:gd name="T2" fmla="*/ 2147483647 w 21600"/>
              <a:gd name="T3" fmla="*/ 29635168 h 21600"/>
              <a:gd name="T4" fmla="*/ 2147483647 w 21600"/>
              <a:gd name="T5" fmla="*/ 29635168 h 21600"/>
              <a:gd name="T6" fmla="*/ 2147483647 w 21600"/>
              <a:gd name="T7" fmla="*/ 88905521 h 21600"/>
              <a:gd name="T8" fmla="*/ 2147483647 w 21600"/>
              <a:gd name="T9" fmla="*/ 88905521 h 21600"/>
              <a:gd name="T10" fmla="*/ 2147483647 w 21600"/>
              <a:gd name="T11" fmla="*/ 118540689 h 21600"/>
              <a:gd name="T12" fmla="*/ 2147483647 w 21600"/>
              <a:gd name="T13" fmla="*/ 59270336 h 21600"/>
              <a:gd name="T14" fmla="*/ 2147483647 w 21600"/>
              <a:gd name="T15" fmla="*/ 29635168 h 21600"/>
              <a:gd name="T16" fmla="*/ 2147483647 w 21600"/>
              <a:gd name="T17" fmla="*/ 88905521 h 21600"/>
              <a:gd name="T18" fmla="*/ 2147483647 w 21600"/>
              <a:gd name="T19" fmla="*/ 88905521 h 21600"/>
              <a:gd name="T20" fmla="*/ 2147483647 w 21600"/>
              <a:gd name="T21" fmla="*/ 29635168 h 21600"/>
              <a:gd name="T22" fmla="*/ 0 w 21600"/>
              <a:gd name="T23" fmla="*/ 29635168 h 21600"/>
              <a:gd name="T24" fmla="*/ 0 w 21600"/>
              <a:gd name="T25" fmla="*/ 88905521 h 21600"/>
              <a:gd name="T26" fmla="*/ 1501105992 w 21600"/>
              <a:gd name="T27" fmla="*/ 88905521 h 21600"/>
              <a:gd name="T28" fmla="*/ 1501105992 w 21600"/>
              <a:gd name="T29" fmla="*/ 29635168 h 216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0FCF05"/>
          </a:solidFill>
          <a:ln w="9525">
            <a:solidFill>
              <a:schemeClr val="tx1"/>
            </a:solidFill>
            <a:miter lim="800000"/>
            <a:headEnd/>
            <a:tailEnd/>
          </a:ln>
        </p:spPr>
        <p:txBody>
          <a:bodyPr/>
          <a:lstStyle/>
          <a:p>
            <a:endParaRPr lang="zh-CN" altLang="en-US"/>
          </a:p>
        </p:txBody>
      </p:sp>
    </p:spTree>
  </p:cSld>
  <p:clrMapOvr>
    <a:masterClrMapping/>
  </p:clrMapOvr>
  <p:transition>
    <p:random/>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269316">
            <a:extLst>
              <a:ext uri="{FF2B5EF4-FFF2-40B4-BE49-F238E27FC236}">
                <a16:creationId xmlns:a16="http://schemas.microsoft.com/office/drawing/2014/main" id="{41AB1221-D5C4-4F53-A1F4-56A9E436DF84}"/>
              </a:ext>
            </a:extLst>
          </p:cNvPr>
          <p:cNvSpPr>
            <a:spLocks noGrp="1" noChangeArrowheads="1"/>
          </p:cNvSpPr>
          <p:nvPr>
            <p:ph type="title"/>
          </p:nvPr>
        </p:nvSpPr>
        <p:spPr/>
        <p:txBody>
          <a:bodyPr/>
          <a:lstStyle/>
          <a:p>
            <a:pPr eaLnBrk="1" hangingPunct="1"/>
            <a:r>
              <a:rPr lang="zh-CN" altLang="en-US"/>
              <a:t>子程序的常见格式</a:t>
            </a:r>
          </a:p>
        </p:txBody>
      </p:sp>
      <p:sp>
        <p:nvSpPr>
          <p:cNvPr id="70659" name="文本占位符 269317">
            <a:extLst>
              <a:ext uri="{FF2B5EF4-FFF2-40B4-BE49-F238E27FC236}">
                <a16:creationId xmlns:a16="http://schemas.microsoft.com/office/drawing/2014/main" id="{924DD2D0-1860-44FE-8F75-D80AA5BD090F}"/>
              </a:ext>
            </a:extLst>
          </p:cNvPr>
          <p:cNvSpPr>
            <a:spLocks noGrp="1" noChangeArrowheads="1"/>
          </p:cNvSpPr>
          <p:nvPr>
            <p:ph type="body" idx="1"/>
          </p:nvPr>
        </p:nvSpPr>
        <p:spPr>
          <a:xfrm>
            <a:off x="395288" y="1125538"/>
            <a:ext cx="8497887" cy="5199062"/>
          </a:xfrm>
        </p:spPr>
        <p:txBody>
          <a:bodyPr/>
          <a:lstStyle/>
          <a:p>
            <a:pPr marL="0" indent="0" eaLnBrk="1" hangingPunct="1">
              <a:buFont typeface="Wingdings" panose="05000000000000000000" pitchFamily="2" charset="2"/>
              <a:buNone/>
              <a:tabLst>
                <a:tab pos="1720850" algn="l"/>
              </a:tabLst>
            </a:pPr>
            <a:r>
              <a:rPr lang="en-US" altLang="zh-CN" sz="2800">
                <a:solidFill>
                  <a:schemeClr val="tx2"/>
                </a:solidFill>
              </a:rPr>
              <a:t>subname	proc</a:t>
            </a:r>
            <a:r>
              <a:rPr lang="en-US" altLang="zh-CN" sz="2800"/>
              <a:t>	;</a:t>
            </a:r>
            <a:r>
              <a:rPr lang="zh-CN" altLang="en-US" sz="2800"/>
              <a:t>具有缺省属性的</a:t>
            </a:r>
            <a:r>
              <a:rPr lang="en-US" altLang="zh-CN" sz="2800"/>
              <a:t>subname</a:t>
            </a:r>
            <a:r>
              <a:rPr lang="zh-CN" altLang="en-US" sz="2800"/>
              <a:t>过程</a:t>
            </a:r>
          </a:p>
          <a:p>
            <a:pPr marL="0" indent="0" eaLnBrk="1" hangingPunct="1">
              <a:buFont typeface="Wingdings" panose="05000000000000000000" pitchFamily="2" charset="2"/>
              <a:buNone/>
              <a:tabLst>
                <a:tab pos="1720850" algn="l"/>
              </a:tabLst>
            </a:pPr>
            <a:r>
              <a:rPr lang="zh-CN" altLang="en-US" sz="2800"/>
              <a:t>	</a:t>
            </a:r>
            <a:r>
              <a:rPr lang="en-US" altLang="zh-CN" sz="2800"/>
              <a:t>push ax	;</a:t>
            </a:r>
            <a:r>
              <a:rPr lang="zh-CN" altLang="en-US" sz="2800">
                <a:solidFill>
                  <a:schemeClr val="tx2"/>
                </a:solidFill>
              </a:rPr>
              <a:t>保护寄存器</a:t>
            </a:r>
            <a:r>
              <a:rPr lang="zh-CN" altLang="en-US" sz="2800"/>
              <a:t>：顺序压入堆栈</a:t>
            </a:r>
          </a:p>
          <a:p>
            <a:pPr marL="0" indent="0" eaLnBrk="1" hangingPunct="1">
              <a:buFont typeface="Wingdings" panose="05000000000000000000" pitchFamily="2" charset="2"/>
              <a:buNone/>
              <a:tabLst>
                <a:tab pos="1720850" algn="l"/>
              </a:tabLst>
            </a:pPr>
            <a:r>
              <a:rPr lang="zh-CN" altLang="en-US" sz="2800"/>
              <a:t>	</a:t>
            </a:r>
            <a:r>
              <a:rPr lang="en-US" altLang="zh-CN" sz="2800"/>
              <a:t>push bx	;ax/bx/cx</a:t>
            </a:r>
            <a:r>
              <a:rPr lang="zh-CN" altLang="en-US" sz="2800"/>
              <a:t>仅是示例</a:t>
            </a:r>
          </a:p>
          <a:p>
            <a:pPr marL="0" indent="0" eaLnBrk="1" hangingPunct="1">
              <a:buFont typeface="Wingdings" panose="05000000000000000000" pitchFamily="2" charset="2"/>
              <a:buNone/>
              <a:tabLst>
                <a:tab pos="1720850" algn="l"/>
              </a:tabLst>
            </a:pPr>
            <a:r>
              <a:rPr lang="zh-CN" altLang="en-US" sz="2800"/>
              <a:t>	</a:t>
            </a:r>
            <a:r>
              <a:rPr lang="en-US" altLang="zh-CN" sz="2800"/>
              <a:t>push cx</a:t>
            </a:r>
          </a:p>
          <a:p>
            <a:pPr marL="0" indent="0" eaLnBrk="1" hangingPunct="1">
              <a:buFont typeface="Wingdings" panose="05000000000000000000" pitchFamily="2" charset="2"/>
              <a:buNone/>
              <a:tabLst>
                <a:tab pos="1720850" algn="l"/>
              </a:tabLst>
            </a:pPr>
            <a:r>
              <a:rPr lang="en-US" altLang="zh-CN" sz="2800"/>
              <a:t>	…</a:t>
            </a:r>
            <a:r>
              <a:rPr lang="en-US" altLang="zh-CN" sz="2800">
                <a:solidFill>
                  <a:schemeClr val="accent2"/>
                </a:solidFill>
              </a:rPr>
              <a:t>		;</a:t>
            </a:r>
            <a:r>
              <a:rPr lang="zh-CN" altLang="en-US" sz="2800">
                <a:solidFill>
                  <a:schemeClr val="accent2"/>
                </a:solidFill>
              </a:rPr>
              <a:t>过程体</a:t>
            </a:r>
          </a:p>
          <a:p>
            <a:pPr marL="0" indent="0" eaLnBrk="1" hangingPunct="1">
              <a:buFont typeface="Wingdings" panose="05000000000000000000" pitchFamily="2" charset="2"/>
              <a:buNone/>
              <a:tabLst>
                <a:tab pos="1720850" algn="l"/>
              </a:tabLst>
            </a:pPr>
            <a:r>
              <a:rPr lang="zh-CN" altLang="en-US" sz="2800"/>
              <a:t>	</a:t>
            </a:r>
            <a:r>
              <a:rPr lang="en-US" altLang="zh-CN" sz="2800"/>
              <a:t>pop cx	;</a:t>
            </a:r>
            <a:r>
              <a:rPr lang="zh-CN" altLang="en-US" sz="2800">
                <a:solidFill>
                  <a:schemeClr val="tx2"/>
                </a:solidFill>
              </a:rPr>
              <a:t>恢复寄存器</a:t>
            </a:r>
            <a:r>
              <a:rPr lang="zh-CN" altLang="en-US" sz="2800"/>
              <a:t>：逆序弹出堆栈</a:t>
            </a:r>
          </a:p>
          <a:p>
            <a:pPr marL="0" indent="0" eaLnBrk="1" hangingPunct="1">
              <a:buFont typeface="Wingdings" panose="05000000000000000000" pitchFamily="2" charset="2"/>
              <a:buNone/>
              <a:tabLst>
                <a:tab pos="1720850" algn="l"/>
              </a:tabLst>
            </a:pPr>
            <a:r>
              <a:rPr lang="zh-CN" altLang="en-US" sz="2800"/>
              <a:t>	</a:t>
            </a:r>
            <a:r>
              <a:rPr lang="en-US" altLang="zh-CN" sz="2800"/>
              <a:t>pop bx</a:t>
            </a:r>
          </a:p>
          <a:p>
            <a:pPr marL="0" indent="0" eaLnBrk="1" hangingPunct="1">
              <a:buFont typeface="Wingdings" panose="05000000000000000000" pitchFamily="2" charset="2"/>
              <a:buNone/>
              <a:tabLst>
                <a:tab pos="1720850" algn="l"/>
              </a:tabLst>
            </a:pPr>
            <a:r>
              <a:rPr lang="en-US" altLang="zh-CN" sz="2800"/>
              <a:t>	pop ax</a:t>
            </a:r>
          </a:p>
          <a:p>
            <a:pPr marL="0" indent="0" eaLnBrk="1" hangingPunct="1">
              <a:buFont typeface="Wingdings" panose="05000000000000000000" pitchFamily="2" charset="2"/>
              <a:buNone/>
              <a:tabLst>
                <a:tab pos="1720850" algn="l"/>
              </a:tabLst>
            </a:pPr>
            <a:r>
              <a:rPr lang="en-US" altLang="zh-CN" sz="2800"/>
              <a:t>	</a:t>
            </a:r>
            <a:r>
              <a:rPr lang="en-US" altLang="zh-CN" sz="2800">
                <a:solidFill>
                  <a:schemeClr val="tx2"/>
                </a:solidFill>
              </a:rPr>
              <a:t>ret</a:t>
            </a:r>
            <a:r>
              <a:rPr lang="en-US" altLang="zh-CN" sz="2800">
                <a:solidFill>
                  <a:schemeClr val="bg2"/>
                </a:solidFill>
              </a:rPr>
              <a:t>	</a:t>
            </a:r>
            <a:r>
              <a:rPr lang="en-US" altLang="zh-CN" sz="2800"/>
              <a:t>	;</a:t>
            </a:r>
            <a:r>
              <a:rPr lang="zh-CN" altLang="en-US" sz="2800"/>
              <a:t>过程返回</a:t>
            </a:r>
          </a:p>
          <a:p>
            <a:pPr marL="0" indent="0" eaLnBrk="1" hangingPunct="1">
              <a:buFont typeface="Wingdings" panose="05000000000000000000" pitchFamily="2" charset="2"/>
              <a:buNone/>
              <a:tabLst>
                <a:tab pos="1720850" algn="l"/>
              </a:tabLst>
            </a:pPr>
            <a:r>
              <a:rPr lang="en-US" altLang="zh-CN" sz="2800">
                <a:solidFill>
                  <a:schemeClr val="tx2"/>
                </a:solidFill>
              </a:rPr>
              <a:t>subname	endp</a:t>
            </a:r>
            <a:r>
              <a:rPr lang="en-US" altLang="zh-CN" sz="2800">
                <a:solidFill>
                  <a:schemeClr val="bg2"/>
                </a:solidFill>
              </a:rPr>
              <a:t>	</a:t>
            </a:r>
            <a:r>
              <a:rPr lang="en-US" altLang="zh-CN" sz="2800"/>
              <a:t>	;</a:t>
            </a:r>
            <a:r>
              <a:rPr lang="zh-CN" altLang="en-US" sz="2800"/>
              <a:t>过程结束</a:t>
            </a:r>
          </a:p>
        </p:txBody>
      </p:sp>
    </p:spTree>
  </p:cSld>
  <p:clrMapOvr>
    <a:masterClrMapping/>
  </p:clrMapOvr>
  <p:transition>
    <p:random/>
  </p:transition>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682" name="文本占位符 313345">
            <a:extLst>
              <a:ext uri="{FF2B5EF4-FFF2-40B4-BE49-F238E27FC236}">
                <a16:creationId xmlns:a16="http://schemas.microsoft.com/office/drawing/2014/main" id="{E037B946-2886-4015-A5AC-095D3CDFD7F7}"/>
              </a:ext>
            </a:extLst>
          </p:cNvPr>
          <p:cNvSpPr>
            <a:spLocks noGrp="1" noChangeArrowheads="1"/>
          </p:cNvSpPr>
          <p:nvPr>
            <p:ph type="body" idx="1"/>
          </p:nvPr>
        </p:nvSpPr>
        <p:spPr>
          <a:xfrm>
            <a:off x="533400" y="990600"/>
            <a:ext cx="8153400" cy="5486400"/>
          </a:xfrm>
        </p:spPr>
        <p:txBody>
          <a:bodyPr/>
          <a:lstStyle/>
          <a:p>
            <a:pPr marL="0" indent="0" eaLnBrk="1" hangingPunct="1">
              <a:lnSpc>
                <a:spcPct val="90000"/>
              </a:lnSpc>
              <a:buFont typeface="Wingdings" panose="05000000000000000000" pitchFamily="2" charset="2"/>
              <a:buNone/>
              <a:tabLst>
                <a:tab pos="1620838" algn="l"/>
                <a:tab pos="3810000" algn="l"/>
              </a:tabLst>
            </a:pPr>
            <a:r>
              <a:rPr lang="en-US" altLang="zh-CN" sz="2800">
                <a:latin typeface="宋体" panose="02010600030101010101" pitchFamily="2" charset="-122"/>
              </a:rPr>
              <a:t>;</a:t>
            </a:r>
            <a:r>
              <a:rPr lang="zh-CN" altLang="en-US" sz="2800">
                <a:latin typeface="宋体" panose="02010600030101010101" pitchFamily="2" charset="-122"/>
              </a:rPr>
              <a:t>子程序功能：实现光标回车换行</a:t>
            </a:r>
            <a:endParaRPr lang="zh-CN" altLang="en-US" sz="2800">
              <a:solidFill>
                <a:schemeClr val="bg2"/>
              </a:solidFill>
              <a:latin typeface="宋体" panose="02010600030101010101" pitchFamily="2" charset="-122"/>
            </a:endParaRPr>
          </a:p>
          <a:p>
            <a:pPr marL="0" indent="0" eaLnBrk="1" hangingPunct="1">
              <a:lnSpc>
                <a:spcPct val="70000"/>
              </a:lnSpc>
              <a:buFont typeface="Wingdings" panose="05000000000000000000" pitchFamily="2" charset="2"/>
              <a:buNone/>
              <a:tabLst>
                <a:tab pos="1620838" algn="l"/>
                <a:tab pos="3810000" algn="l"/>
              </a:tabLst>
            </a:pPr>
            <a:r>
              <a:rPr lang="en-US" altLang="zh-CN" sz="2800">
                <a:solidFill>
                  <a:schemeClr val="tx2"/>
                </a:solidFill>
                <a:latin typeface="宋体" panose="02010600030101010101" pitchFamily="2" charset="-122"/>
              </a:rPr>
              <a:t>dpcrlf	proc</a:t>
            </a:r>
            <a:r>
              <a:rPr lang="en-US" altLang="zh-CN" sz="2800">
                <a:solidFill>
                  <a:schemeClr val="accent2"/>
                </a:solidFill>
                <a:latin typeface="宋体" panose="02010600030101010101" pitchFamily="2" charset="-122"/>
              </a:rPr>
              <a:t>	</a:t>
            </a:r>
            <a:r>
              <a:rPr lang="en-US" altLang="zh-CN" sz="2800">
                <a:latin typeface="宋体" panose="02010600030101010101" pitchFamily="2" charset="-122"/>
              </a:rPr>
              <a:t>;</a:t>
            </a:r>
            <a:r>
              <a:rPr lang="zh-CN" altLang="en-US" sz="2800">
                <a:latin typeface="宋体" panose="02010600030101010101" pitchFamily="2" charset="-122"/>
              </a:rPr>
              <a:t>过程开始</a:t>
            </a:r>
          </a:p>
          <a:p>
            <a:pPr marL="0" indent="0" eaLnBrk="1" hangingPunct="1">
              <a:lnSpc>
                <a:spcPct val="70000"/>
              </a:lnSpc>
              <a:buFont typeface="Wingdings" panose="05000000000000000000" pitchFamily="2" charset="2"/>
              <a:buNone/>
              <a:tabLst>
                <a:tab pos="1620838" algn="l"/>
                <a:tab pos="3810000" algn="l"/>
              </a:tabLst>
            </a:pPr>
            <a:r>
              <a:rPr lang="zh-CN" altLang="en-US" sz="2800">
                <a:solidFill>
                  <a:schemeClr val="accent2"/>
                </a:solidFill>
                <a:latin typeface="宋体" panose="02010600030101010101" pitchFamily="2" charset="-122"/>
              </a:rPr>
              <a:t>	</a:t>
            </a:r>
            <a:r>
              <a:rPr lang="en-US" altLang="zh-CN" sz="2800">
                <a:solidFill>
                  <a:schemeClr val="tx2"/>
                </a:solidFill>
                <a:latin typeface="宋体" panose="02010600030101010101" pitchFamily="2" charset="-122"/>
              </a:rPr>
              <a:t>push ax</a:t>
            </a:r>
            <a:r>
              <a:rPr lang="en-US" altLang="zh-CN" sz="2800">
                <a:solidFill>
                  <a:schemeClr val="accent2"/>
                </a:solidFill>
                <a:latin typeface="宋体" panose="02010600030101010101" pitchFamily="2" charset="-122"/>
              </a:rPr>
              <a:t>	</a:t>
            </a:r>
            <a:r>
              <a:rPr lang="en-US" altLang="zh-CN" sz="2800">
                <a:latin typeface="宋体" panose="02010600030101010101" pitchFamily="2" charset="-122"/>
              </a:rPr>
              <a:t>;</a:t>
            </a:r>
            <a:r>
              <a:rPr lang="zh-CN" altLang="en-US" sz="2800">
                <a:latin typeface="宋体" panose="02010600030101010101" pitchFamily="2" charset="-122"/>
              </a:rPr>
              <a:t>保护寄存器</a:t>
            </a:r>
            <a:r>
              <a:rPr lang="en-US" altLang="zh-CN" sz="2800">
                <a:latin typeface="宋体" panose="02010600030101010101" pitchFamily="2" charset="-122"/>
              </a:rPr>
              <a:t>AX</a:t>
            </a:r>
            <a:r>
              <a:rPr lang="zh-CN" altLang="en-US" sz="2800">
                <a:latin typeface="宋体" panose="02010600030101010101" pitchFamily="2" charset="-122"/>
              </a:rPr>
              <a:t>和</a:t>
            </a:r>
            <a:r>
              <a:rPr lang="en-US" altLang="zh-CN" sz="2800">
                <a:latin typeface="宋体" panose="02010600030101010101" pitchFamily="2" charset="-122"/>
              </a:rPr>
              <a:t>DX</a:t>
            </a:r>
          </a:p>
          <a:p>
            <a:pPr marL="0" indent="0" eaLnBrk="1" hangingPunct="1">
              <a:lnSpc>
                <a:spcPct val="70000"/>
              </a:lnSpc>
              <a:buFont typeface="Wingdings" panose="05000000000000000000" pitchFamily="2" charset="2"/>
              <a:buNone/>
              <a:tabLst>
                <a:tab pos="1620838" algn="l"/>
                <a:tab pos="3810000" algn="l"/>
              </a:tabLst>
            </a:pPr>
            <a:r>
              <a:rPr lang="en-US" altLang="zh-CN" sz="2800">
                <a:solidFill>
                  <a:schemeClr val="accent2"/>
                </a:solidFill>
                <a:latin typeface="宋体" panose="02010600030101010101" pitchFamily="2" charset="-122"/>
              </a:rPr>
              <a:t>	</a:t>
            </a:r>
            <a:r>
              <a:rPr lang="en-US" altLang="zh-CN" sz="2800">
                <a:solidFill>
                  <a:schemeClr val="tx2"/>
                </a:solidFill>
                <a:latin typeface="宋体" panose="02010600030101010101" pitchFamily="2" charset="-122"/>
              </a:rPr>
              <a:t>push dx</a:t>
            </a:r>
          </a:p>
          <a:p>
            <a:pPr marL="0" indent="0" eaLnBrk="1" hangingPunct="1">
              <a:lnSpc>
                <a:spcPct val="70000"/>
              </a:lnSpc>
              <a:buFont typeface="Wingdings" panose="05000000000000000000" pitchFamily="2" charset="2"/>
              <a:buNone/>
              <a:tabLst>
                <a:tab pos="1620838" algn="l"/>
                <a:tab pos="3810000" algn="l"/>
              </a:tabLst>
            </a:pPr>
            <a:r>
              <a:rPr lang="en-US" altLang="zh-CN" sz="2800">
                <a:solidFill>
                  <a:schemeClr val="accent2"/>
                </a:solidFill>
                <a:latin typeface="宋体" panose="02010600030101010101" pitchFamily="2" charset="-122"/>
              </a:rPr>
              <a:t>	mov dl,</a:t>
            </a:r>
            <a:r>
              <a:rPr lang="en-US" altLang="zh-CN" sz="2800">
                <a:solidFill>
                  <a:schemeClr val="tx2"/>
                </a:solidFill>
                <a:latin typeface="宋体" panose="02010600030101010101" pitchFamily="2" charset="-122"/>
              </a:rPr>
              <a:t>0dh</a:t>
            </a:r>
            <a:r>
              <a:rPr lang="en-US" altLang="zh-CN" sz="2800">
                <a:solidFill>
                  <a:schemeClr val="accent2"/>
                </a:solidFill>
                <a:latin typeface="宋体" panose="02010600030101010101" pitchFamily="2" charset="-122"/>
              </a:rPr>
              <a:t>	</a:t>
            </a:r>
            <a:r>
              <a:rPr lang="en-US" altLang="zh-CN" sz="2800">
                <a:latin typeface="宋体" panose="02010600030101010101" pitchFamily="2" charset="-122"/>
              </a:rPr>
              <a:t>;</a:t>
            </a:r>
            <a:r>
              <a:rPr lang="zh-CN" altLang="en-US" sz="2800">
                <a:latin typeface="宋体" panose="02010600030101010101" pitchFamily="2" charset="-122"/>
              </a:rPr>
              <a:t>显示回车</a:t>
            </a:r>
          </a:p>
          <a:p>
            <a:pPr marL="0" indent="0" eaLnBrk="1" hangingPunct="1">
              <a:lnSpc>
                <a:spcPct val="70000"/>
              </a:lnSpc>
              <a:buFont typeface="Wingdings" panose="05000000000000000000" pitchFamily="2" charset="2"/>
              <a:buNone/>
              <a:tabLst>
                <a:tab pos="1620838" algn="l"/>
                <a:tab pos="3810000" algn="l"/>
              </a:tabLst>
            </a:pPr>
            <a:r>
              <a:rPr lang="zh-CN" altLang="en-US" sz="2800">
                <a:solidFill>
                  <a:schemeClr val="accent2"/>
                </a:solidFill>
                <a:latin typeface="宋体" panose="02010600030101010101" pitchFamily="2" charset="-122"/>
              </a:rPr>
              <a:t>	</a:t>
            </a:r>
            <a:r>
              <a:rPr lang="en-US" altLang="zh-CN" sz="2800">
                <a:solidFill>
                  <a:schemeClr val="accent2"/>
                </a:solidFill>
                <a:latin typeface="宋体" panose="02010600030101010101" pitchFamily="2" charset="-122"/>
              </a:rPr>
              <a:t>mov ah,2</a:t>
            </a:r>
            <a:endParaRPr lang="en-US" altLang="zh-CN" sz="2800">
              <a:latin typeface="宋体" panose="02010600030101010101" pitchFamily="2" charset="-122"/>
            </a:endParaRPr>
          </a:p>
          <a:p>
            <a:pPr marL="0" indent="0" eaLnBrk="1" hangingPunct="1">
              <a:lnSpc>
                <a:spcPct val="70000"/>
              </a:lnSpc>
              <a:buFont typeface="Wingdings" panose="05000000000000000000" pitchFamily="2" charset="2"/>
              <a:buNone/>
              <a:tabLst>
                <a:tab pos="1620838" algn="l"/>
                <a:tab pos="3810000" algn="l"/>
              </a:tabLst>
            </a:pPr>
            <a:r>
              <a:rPr lang="en-US" altLang="zh-CN" sz="2800">
                <a:solidFill>
                  <a:schemeClr val="accent2"/>
                </a:solidFill>
                <a:latin typeface="宋体" panose="02010600030101010101" pitchFamily="2" charset="-122"/>
              </a:rPr>
              <a:t>	int 21h</a:t>
            </a:r>
          </a:p>
          <a:p>
            <a:pPr marL="0" indent="0" eaLnBrk="1" hangingPunct="1">
              <a:lnSpc>
                <a:spcPct val="70000"/>
              </a:lnSpc>
              <a:buFont typeface="Wingdings" panose="05000000000000000000" pitchFamily="2" charset="2"/>
              <a:buNone/>
              <a:tabLst>
                <a:tab pos="1620838" algn="l"/>
                <a:tab pos="3810000" algn="l"/>
              </a:tabLst>
            </a:pPr>
            <a:r>
              <a:rPr lang="en-US" altLang="zh-CN" sz="2800">
                <a:solidFill>
                  <a:schemeClr val="accent2"/>
                </a:solidFill>
                <a:latin typeface="宋体" panose="02010600030101010101" pitchFamily="2" charset="-122"/>
              </a:rPr>
              <a:t>	mov dl,</a:t>
            </a:r>
            <a:r>
              <a:rPr lang="en-US" altLang="zh-CN" sz="2800">
                <a:solidFill>
                  <a:schemeClr val="tx2"/>
                </a:solidFill>
                <a:latin typeface="宋体" panose="02010600030101010101" pitchFamily="2" charset="-122"/>
              </a:rPr>
              <a:t>0ah</a:t>
            </a:r>
            <a:r>
              <a:rPr lang="en-US" altLang="zh-CN" sz="2800">
                <a:solidFill>
                  <a:schemeClr val="accent2"/>
                </a:solidFill>
                <a:latin typeface="宋体" panose="02010600030101010101" pitchFamily="2" charset="-122"/>
              </a:rPr>
              <a:t>	</a:t>
            </a:r>
            <a:r>
              <a:rPr lang="en-US" altLang="zh-CN" sz="2800">
                <a:latin typeface="宋体" panose="02010600030101010101" pitchFamily="2" charset="-122"/>
              </a:rPr>
              <a:t>;</a:t>
            </a:r>
            <a:r>
              <a:rPr lang="zh-CN" altLang="en-US" sz="2800">
                <a:latin typeface="宋体" panose="02010600030101010101" pitchFamily="2" charset="-122"/>
              </a:rPr>
              <a:t>显示换行</a:t>
            </a:r>
          </a:p>
          <a:p>
            <a:pPr marL="0" indent="0" eaLnBrk="1" hangingPunct="1">
              <a:lnSpc>
                <a:spcPct val="70000"/>
              </a:lnSpc>
              <a:buFont typeface="Wingdings" panose="05000000000000000000" pitchFamily="2" charset="2"/>
              <a:buNone/>
              <a:tabLst>
                <a:tab pos="1620838" algn="l"/>
                <a:tab pos="3810000" algn="l"/>
              </a:tabLst>
            </a:pPr>
            <a:r>
              <a:rPr lang="zh-CN" altLang="en-US" sz="2800">
                <a:solidFill>
                  <a:schemeClr val="accent2"/>
                </a:solidFill>
                <a:latin typeface="宋体" panose="02010600030101010101" pitchFamily="2" charset="-122"/>
              </a:rPr>
              <a:t>	</a:t>
            </a:r>
            <a:r>
              <a:rPr lang="en-US" altLang="zh-CN" sz="2800">
                <a:solidFill>
                  <a:schemeClr val="accent2"/>
                </a:solidFill>
                <a:latin typeface="宋体" panose="02010600030101010101" pitchFamily="2" charset="-122"/>
              </a:rPr>
              <a:t>mov ah,2</a:t>
            </a:r>
            <a:endParaRPr lang="en-US" altLang="zh-CN" sz="2800">
              <a:latin typeface="宋体" panose="02010600030101010101" pitchFamily="2" charset="-122"/>
            </a:endParaRPr>
          </a:p>
          <a:p>
            <a:pPr marL="0" indent="0" eaLnBrk="1" hangingPunct="1">
              <a:lnSpc>
                <a:spcPct val="70000"/>
              </a:lnSpc>
              <a:buFont typeface="Wingdings" panose="05000000000000000000" pitchFamily="2" charset="2"/>
              <a:buNone/>
              <a:tabLst>
                <a:tab pos="1620838" algn="l"/>
                <a:tab pos="3810000" algn="l"/>
              </a:tabLst>
            </a:pPr>
            <a:r>
              <a:rPr lang="en-US" altLang="zh-CN" sz="2800">
                <a:solidFill>
                  <a:schemeClr val="accent2"/>
                </a:solidFill>
                <a:latin typeface="宋体" panose="02010600030101010101" pitchFamily="2" charset="-122"/>
              </a:rPr>
              <a:t>	int 21h</a:t>
            </a:r>
          </a:p>
          <a:p>
            <a:pPr marL="0" indent="0" eaLnBrk="1" hangingPunct="1">
              <a:lnSpc>
                <a:spcPct val="70000"/>
              </a:lnSpc>
              <a:buFont typeface="Wingdings" panose="05000000000000000000" pitchFamily="2" charset="2"/>
              <a:buNone/>
              <a:tabLst>
                <a:tab pos="1620838" algn="l"/>
                <a:tab pos="3810000" algn="l"/>
              </a:tabLst>
            </a:pPr>
            <a:r>
              <a:rPr lang="en-US" altLang="zh-CN" sz="2800">
                <a:solidFill>
                  <a:schemeClr val="accent2"/>
                </a:solidFill>
                <a:latin typeface="宋体" panose="02010600030101010101" pitchFamily="2" charset="-122"/>
              </a:rPr>
              <a:t>	</a:t>
            </a:r>
            <a:r>
              <a:rPr lang="en-US" altLang="zh-CN" sz="2800">
                <a:solidFill>
                  <a:schemeClr val="tx2"/>
                </a:solidFill>
                <a:latin typeface="宋体" panose="02010600030101010101" pitchFamily="2" charset="-122"/>
              </a:rPr>
              <a:t>pop dx</a:t>
            </a:r>
            <a:r>
              <a:rPr lang="en-US" altLang="zh-CN" sz="2800">
                <a:solidFill>
                  <a:schemeClr val="accent2"/>
                </a:solidFill>
                <a:latin typeface="宋体" panose="02010600030101010101" pitchFamily="2" charset="-122"/>
              </a:rPr>
              <a:t>	</a:t>
            </a:r>
            <a:r>
              <a:rPr lang="en-US" altLang="zh-CN" sz="2800">
                <a:latin typeface="宋体" panose="02010600030101010101" pitchFamily="2" charset="-122"/>
              </a:rPr>
              <a:t>;</a:t>
            </a:r>
            <a:r>
              <a:rPr lang="zh-CN" altLang="en-US" sz="2800">
                <a:latin typeface="宋体" panose="02010600030101010101" pitchFamily="2" charset="-122"/>
              </a:rPr>
              <a:t>恢复寄存器</a:t>
            </a:r>
            <a:r>
              <a:rPr lang="en-US" altLang="zh-CN" sz="2800">
                <a:latin typeface="宋体" panose="02010600030101010101" pitchFamily="2" charset="-122"/>
              </a:rPr>
              <a:t>DX</a:t>
            </a:r>
            <a:r>
              <a:rPr lang="zh-CN" altLang="en-US" sz="2800">
                <a:latin typeface="宋体" panose="02010600030101010101" pitchFamily="2" charset="-122"/>
              </a:rPr>
              <a:t>和</a:t>
            </a:r>
            <a:r>
              <a:rPr lang="en-US" altLang="zh-CN" sz="2800">
                <a:latin typeface="宋体" panose="02010600030101010101" pitchFamily="2" charset="-122"/>
              </a:rPr>
              <a:t>AX</a:t>
            </a:r>
            <a:endParaRPr lang="en-US" altLang="zh-CN" sz="2800">
              <a:solidFill>
                <a:schemeClr val="bg2"/>
              </a:solidFill>
              <a:latin typeface="宋体" panose="02010600030101010101" pitchFamily="2" charset="-122"/>
            </a:endParaRPr>
          </a:p>
          <a:p>
            <a:pPr marL="0" indent="0" eaLnBrk="1" hangingPunct="1">
              <a:lnSpc>
                <a:spcPct val="70000"/>
              </a:lnSpc>
              <a:buFont typeface="Wingdings" panose="05000000000000000000" pitchFamily="2" charset="2"/>
              <a:buNone/>
              <a:tabLst>
                <a:tab pos="1620838" algn="l"/>
                <a:tab pos="3810000" algn="l"/>
              </a:tabLst>
            </a:pPr>
            <a:r>
              <a:rPr lang="en-US" altLang="zh-CN" sz="2800">
                <a:solidFill>
                  <a:schemeClr val="bg2"/>
                </a:solidFill>
                <a:latin typeface="宋体" panose="02010600030101010101" pitchFamily="2" charset="-122"/>
              </a:rPr>
              <a:t>	</a:t>
            </a:r>
            <a:r>
              <a:rPr lang="en-US" altLang="zh-CN" sz="2800">
                <a:solidFill>
                  <a:schemeClr val="tx2"/>
                </a:solidFill>
                <a:latin typeface="宋体" panose="02010600030101010101" pitchFamily="2" charset="-122"/>
              </a:rPr>
              <a:t>pop ax</a:t>
            </a:r>
          </a:p>
          <a:p>
            <a:pPr marL="0" indent="0" eaLnBrk="1" hangingPunct="1">
              <a:lnSpc>
                <a:spcPct val="70000"/>
              </a:lnSpc>
              <a:buFont typeface="Wingdings" panose="05000000000000000000" pitchFamily="2" charset="2"/>
              <a:buNone/>
              <a:tabLst>
                <a:tab pos="1620838" algn="l"/>
                <a:tab pos="3810000" algn="l"/>
              </a:tabLst>
            </a:pPr>
            <a:r>
              <a:rPr lang="en-US" altLang="zh-CN" sz="2800">
                <a:solidFill>
                  <a:schemeClr val="tx2"/>
                </a:solidFill>
                <a:latin typeface="宋体" panose="02010600030101010101" pitchFamily="2" charset="-122"/>
              </a:rPr>
              <a:t>	ret</a:t>
            </a:r>
            <a:r>
              <a:rPr lang="en-US" altLang="zh-CN" sz="2800">
                <a:solidFill>
                  <a:schemeClr val="accent2"/>
                </a:solidFill>
                <a:latin typeface="宋体" panose="02010600030101010101" pitchFamily="2" charset="-122"/>
              </a:rPr>
              <a:t>	</a:t>
            </a:r>
            <a:r>
              <a:rPr lang="en-US" altLang="zh-CN" sz="2800">
                <a:latin typeface="宋体" panose="02010600030101010101" pitchFamily="2" charset="-122"/>
              </a:rPr>
              <a:t>;</a:t>
            </a:r>
            <a:r>
              <a:rPr lang="zh-CN" altLang="en-US" sz="2800">
                <a:latin typeface="宋体" panose="02010600030101010101" pitchFamily="2" charset="-122"/>
              </a:rPr>
              <a:t>子程序返回</a:t>
            </a:r>
            <a:endParaRPr lang="zh-CN" altLang="en-US" sz="2800">
              <a:solidFill>
                <a:schemeClr val="bg2"/>
              </a:solidFill>
              <a:latin typeface="宋体" panose="02010600030101010101" pitchFamily="2" charset="-122"/>
            </a:endParaRPr>
          </a:p>
          <a:p>
            <a:pPr marL="0" indent="0" eaLnBrk="1" hangingPunct="1">
              <a:lnSpc>
                <a:spcPct val="70000"/>
              </a:lnSpc>
              <a:buFont typeface="Wingdings" panose="05000000000000000000" pitchFamily="2" charset="2"/>
              <a:buNone/>
              <a:tabLst>
                <a:tab pos="1620838" algn="l"/>
                <a:tab pos="3810000" algn="l"/>
              </a:tabLst>
            </a:pPr>
            <a:r>
              <a:rPr lang="en-US" altLang="zh-CN" sz="2800">
                <a:solidFill>
                  <a:schemeClr val="tx2"/>
                </a:solidFill>
                <a:latin typeface="宋体" panose="02010600030101010101" pitchFamily="2" charset="-122"/>
              </a:rPr>
              <a:t>dpcrlf	endp</a:t>
            </a:r>
            <a:r>
              <a:rPr lang="en-US" altLang="zh-CN" sz="2800">
                <a:solidFill>
                  <a:schemeClr val="accent2"/>
                </a:solidFill>
                <a:latin typeface="宋体" panose="02010600030101010101" pitchFamily="2" charset="-122"/>
              </a:rPr>
              <a:t>	</a:t>
            </a:r>
            <a:r>
              <a:rPr lang="en-US" altLang="zh-CN" sz="2800">
                <a:latin typeface="宋体" panose="02010600030101010101" pitchFamily="2" charset="-122"/>
              </a:rPr>
              <a:t>;</a:t>
            </a:r>
            <a:r>
              <a:rPr lang="zh-CN" altLang="en-US" sz="2800">
                <a:latin typeface="宋体" panose="02010600030101010101" pitchFamily="2" charset="-122"/>
              </a:rPr>
              <a:t>过程结束</a:t>
            </a:r>
          </a:p>
        </p:txBody>
      </p:sp>
      <p:grpSp>
        <p:nvGrpSpPr>
          <p:cNvPr id="313347" name="组合 313346">
            <a:extLst>
              <a:ext uri="{FF2B5EF4-FFF2-40B4-BE49-F238E27FC236}">
                <a16:creationId xmlns:a16="http://schemas.microsoft.com/office/drawing/2014/main" id="{36B6EF98-43C9-47B4-8B65-3EE57680E8E7}"/>
              </a:ext>
            </a:extLst>
          </p:cNvPr>
          <p:cNvGrpSpPr>
            <a:grpSpLocks/>
          </p:cNvGrpSpPr>
          <p:nvPr/>
        </p:nvGrpSpPr>
        <p:grpSpPr bwMode="auto">
          <a:xfrm>
            <a:off x="177800" y="230188"/>
            <a:ext cx="203200" cy="6503987"/>
            <a:chOff x="112" y="145"/>
            <a:chExt cx="128" cy="4097"/>
          </a:xfrm>
        </p:grpSpPr>
        <p:sp>
          <p:nvSpPr>
            <p:cNvPr id="71694" name="矩形 313347">
              <a:extLst>
                <a:ext uri="{FF2B5EF4-FFF2-40B4-BE49-F238E27FC236}">
                  <a16:creationId xmlns:a16="http://schemas.microsoft.com/office/drawing/2014/main" id="{5657F3B6-8A12-4AE5-9267-D52C4D9FBBCC}"/>
                </a:ext>
              </a:extLst>
            </p:cNvPr>
            <p:cNvSpPr>
              <a:spLocks noChangeArrowheads="1"/>
            </p:cNvSpPr>
            <p:nvPr/>
          </p:nvSpPr>
          <p:spPr bwMode="auto">
            <a:xfrm flipH="1">
              <a:off x="192" y="162"/>
              <a:ext cx="48" cy="4080"/>
            </a:xfrm>
            <a:prstGeom prst="rect">
              <a:avLst/>
            </a:prstGeom>
            <a:gradFill rotWithShape="0">
              <a:gsLst>
                <a:gs pos="0">
                  <a:schemeClr val="bg1"/>
                </a:gs>
                <a:gs pos="100000">
                  <a:schemeClr val="fo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1695" name="矩形 313348">
              <a:extLst>
                <a:ext uri="{FF2B5EF4-FFF2-40B4-BE49-F238E27FC236}">
                  <a16:creationId xmlns:a16="http://schemas.microsoft.com/office/drawing/2014/main" id="{9B91A7E1-18DC-48B4-8F7A-D83B32EF6C54}"/>
                </a:ext>
              </a:extLst>
            </p:cNvPr>
            <p:cNvSpPr>
              <a:spLocks noChangeArrowheads="1"/>
            </p:cNvSpPr>
            <p:nvPr/>
          </p:nvSpPr>
          <p:spPr bwMode="auto">
            <a:xfrm>
              <a:off x="112" y="145"/>
              <a:ext cx="48" cy="3941"/>
            </a:xfrm>
            <a:prstGeom prst="rect">
              <a:avLst/>
            </a:prstGeom>
            <a:gradFill rotWithShape="0">
              <a:gsLst>
                <a:gs pos="0">
                  <a:schemeClr val="bg1"/>
                </a:gs>
                <a:gs pos="100000">
                  <a:schemeClr va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latin typeface="Times New Roman" panose="02020603050405020304" pitchFamily="18" charset="0"/>
              </a:endParaRPr>
            </a:p>
          </p:txBody>
        </p:sp>
      </p:grpSp>
      <p:grpSp>
        <p:nvGrpSpPr>
          <p:cNvPr id="313350" name="组合 313349">
            <a:extLst>
              <a:ext uri="{FF2B5EF4-FFF2-40B4-BE49-F238E27FC236}">
                <a16:creationId xmlns:a16="http://schemas.microsoft.com/office/drawing/2014/main" id="{36BB5D1D-F78B-4224-916E-E5A213F97869}"/>
              </a:ext>
            </a:extLst>
          </p:cNvPr>
          <p:cNvGrpSpPr>
            <a:grpSpLocks/>
          </p:cNvGrpSpPr>
          <p:nvPr/>
        </p:nvGrpSpPr>
        <p:grpSpPr bwMode="auto">
          <a:xfrm>
            <a:off x="8793163" y="220663"/>
            <a:ext cx="198437" cy="6408737"/>
            <a:chOff x="5539" y="139"/>
            <a:chExt cx="125" cy="4037"/>
          </a:xfrm>
        </p:grpSpPr>
        <p:sp>
          <p:nvSpPr>
            <p:cNvPr id="71692" name="矩形 313350">
              <a:extLst>
                <a:ext uri="{FF2B5EF4-FFF2-40B4-BE49-F238E27FC236}">
                  <a16:creationId xmlns:a16="http://schemas.microsoft.com/office/drawing/2014/main" id="{4E86DE09-77E5-49E8-A97C-76682ABE2769}"/>
                </a:ext>
              </a:extLst>
            </p:cNvPr>
            <p:cNvSpPr>
              <a:spLocks noChangeArrowheads="1"/>
            </p:cNvSpPr>
            <p:nvPr/>
          </p:nvSpPr>
          <p:spPr bwMode="auto">
            <a:xfrm rot="10800000" flipH="1" flipV="1">
              <a:off x="5621" y="139"/>
              <a:ext cx="43" cy="3989"/>
            </a:xfrm>
            <a:prstGeom prst="rect">
              <a:avLst/>
            </a:pr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1693" name="矩形 313351">
              <a:extLst>
                <a:ext uri="{FF2B5EF4-FFF2-40B4-BE49-F238E27FC236}">
                  <a16:creationId xmlns:a16="http://schemas.microsoft.com/office/drawing/2014/main" id="{841997FA-95CD-4E35-93B4-9173BD360FBA}"/>
                </a:ext>
              </a:extLst>
            </p:cNvPr>
            <p:cNvSpPr>
              <a:spLocks noChangeArrowheads="1"/>
            </p:cNvSpPr>
            <p:nvPr/>
          </p:nvSpPr>
          <p:spPr bwMode="auto">
            <a:xfrm rot="10800000" flipV="1">
              <a:off x="5539" y="240"/>
              <a:ext cx="49" cy="3936"/>
            </a:xfrm>
            <a:prstGeom prst="rect">
              <a:avLst/>
            </a:pr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313353" name="组合 313352">
            <a:extLst>
              <a:ext uri="{FF2B5EF4-FFF2-40B4-BE49-F238E27FC236}">
                <a16:creationId xmlns:a16="http://schemas.microsoft.com/office/drawing/2014/main" id="{5F049F62-C93A-480F-840C-46B9BC16219A}"/>
              </a:ext>
            </a:extLst>
          </p:cNvPr>
          <p:cNvGrpSpPr>
            <a:grpSpLocks/>
          </p:cNvGrpSpPr>
          <p:nvPr/>
        </p:nvGrpSpPr>
        <p:grpSpPr bwMode="auto">
          <a:xfrm>
            <a:off x="412750" y="6477000"/>
            <a:ext cx="8686800" cy="228600"/>
            <a:chOff x="260" y="4080"/>
            <a:chExt cx="5472" cy="144"/>
          </a:xfrm>
        </p:grpSpPr>
        <p:sp>
          <p:nvSpPr>
            <p:cNvPr id="71690" name="矩形 313353">
              <a:extLst>
                <a:ext uri="{FF2B5EF4-FFF2-40B4-BE49-F238E27FC236}">
                  <a16:creationId xmlns:a16="http://schemas.microsoft.com/office/drawing/2014/main" id="{D2CE4803-1DBF-4D98-9BBD-65BDF4D18A77}"/>
                </a:ext>
              </a:extLst>
            </p:cNvPr>
            <p:cNvSpPr>
              <a:spLocks noChangeArrowheads="1"/>
            </p:cNvSpPr>
            <p:nvPr/>
          </p:nvSpPr>
          <p:spPr bwMode="auto">
            <a:xfrm rot="5400000" flipV="1">
              <a:off x="2972" y="1368"/>
              <a:ext cx="48" cy="5472"/>
            </a:xfrm>
            <a:prstGeom prst="rect">
              <a:avLst/>
            </a:prstGeom>
            <a:gradFill rotWithShape="0">
              <a:gsLst>
                <a:gs pos="0">
                  <a:schemeClr val="bg1"/>
                </a:gs>
                <a:gs pos="100000">
                  <a:schemeClr val="accent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1691" name="矩形 313354">
              <a:extLst>
                <a:ext uri="{FF2B5EF4-FFF2-40B4-BE49-F238E27FC236}">
                  <a16:creationId xmlns:a16="http://schemas.microsoft.com/office/drawing/2014/main" id="{0AE7CE56-4A8D-4BC2-B749-0ABC3F3A474A}"/>
                </a:ext>
              </a:extLst>
            </p:cNvPr>
            <p:cNvSpPr>
              <a:spLocks noChangeArrowheads="1"/>
            </p:cNvSpPr>
            <p:nvPr/>
          </p:nvSpPr>
          <p:spPr bwMode="auto">
            <a:xfrm rot="5400000" flipV="1">
              <a:off x="2913" y="1521"/>
              <a:ext cx="48" cy="5355"/>
            </a:xfrm>
            <a:prstGeom prst="rect">
              <a:avLst/>
            </a:prstGeom>
            <a:gradFill rotWithShape="0">
              <a:gsLst>
                <a:gs pos="0">
                  <a:schemeClr val="bg1"/>
                </a:gs>
                <a:gs pos="100000">
                  <a:schemeClr val="hlink"/>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313356" name="组合 313355">
            <a:extLst>
              <a:ext uri="{FF2B5EF4-FFF2-40B4-BE49-F238E27FC236}">
                <a16:creationId xmlns:a16="http://schemas.microsoft.com/office/drawing/2014/main" id="{28848EA3-E151-48D0-93EA-75D099259933}"/>
              </a:ext>
            </a:extLst>
          </p:cNvPr>
          <p:cNvGrpSpPr>
            <a:grpSpLocks/>
          </p:cNvGrpSpPr>
          <p:nvPr/>
        </p:nvGrpSpPr>
        <p:grpSpPr bwMode="auto">
          <a:xfrm>
            <a:off x="76200" y="176213"/>
            <a:ext cx="8745538" cy="161925"/>
            <a:chOff x="48" y="111"/>
            <a:chExt cx="5509" cy="102"/>
          </a:xfrm>
        </p:grpSpPr>
        <p:sp>
          <p:nvSpPr>
            <p:cNvPr id="71688" name="矩形 313356">
              <a:extLst>
                <a:ext uri="{FF2B5EF4-FFF2-40B4-BE49-F238E27FC236}">
                  <a16:creationId xmlns:a16="http://schemas.microsoft.com/office/drawing/2014/main" id="{9419BAC5-AAC2-422B-9E52-DA0FE9B7F325}"/>
                </a:ext>
              </a:extLst>
            </p:cNvPr>
            <p:cNvSpPr>
              <a:spLocks noChangeArrowheads="1"/>
            </p:cNvSpPr>
            <p:nvPr/>
          </p:nvSpPr>
          <p:spPr bwMode="auto">
            <a:xfrm rot="5400000" flipV="1">
              <a:off x="2852" y="-2492"/>
              <a:ext cx="37" cy="5371"/>
            </a:xfrm>
            <a:prstGeom prst="rect">
              <a:avLst/>
            </a:prstGeom>
            <a:gradFill rotWithShape="0">
              <a:gsLst>
                <a:gs pos="0">
                  <a:schemeClr va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1689" name="矩形 313357">
              <a:extLst>
                <a:ext uri="{FF2B5EF4-FFF2-40B4-BE49-F238E27FC236}">
                  <a16:creationId xmlns:a16="http://schemas.microsoft.com/office/drawing/2014/main" id="{D54A5244-E26B-491F-964C-B393C7B387F5}"/>
                </a:ext>
              </a:extLst>
            </p:cNvPr>
            <p:cNvSpPr>
              <a:spLocks noChangeArrowheads="1"/>
            </p:cNvSpPr>
            <p:nvPr/>
          </p:nvSpPr>
          <p:spPr bwMode="auto">
            <a:xfrm rot="5400000" flipV="1">
              <a:off x="2783" y="-2625"/>
              <a:ext cx="38" cy="5509"/>
            </a:xfrm>
            <a:prstGeom prst="rect">
              <a:avLst/>
            </a:prstGeom>
            <a:gradFill rotWithShape="0">
              <a:gsLst>
                <a:gs pos="0">
                  <a:schemeClr val="accent1"/>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71687" name="标题 313358">
            <a:extLst>
              <a:ext uri="{FF2B5EF4-FFF2-40B4-BE49-F238E27FC236}">
                <a16:creationId xmlns:a16="http://schemas.microsoft.com/office/drawing/2014/main" id="{750204E3-7DA7-44FC-AD4E-2EC3D7811114}"/>
              </a:ext>
            </a:extLst>
          </p:cNvPr>
          <p:cNvSpPr>
            <a:spLocks noGrp="1" noChangeArrowheads="1"/>
          </p:cNvSpPr>
          <p:nvPr>
            <p:ph type="title"/>
          </p:nvPr>
        </p:nvSpPr>
        <p:spPr>
          <a:xfrm>
            <a:off x="381000" y="336550"/>
            <a:ext cx="4724400" cy="533400"/>
          </a:xfrm>
          <a:ln>
            <a:solidFill>
              <a:schemeClr val="folHlink"/>
            </a:solidFill>
            <a:miter lim="800000"/>
            <a:headEnd/>
            <a:tailEnd/>
          </a:ln>
        </p:spPr>
        <p:txBody>
          <a:bodyPr/>
          <a:lstStyle/>
          <a:p>
            <a:pPr eaLnBrk="1" hangingPunct="1"/>
            <a:r>
              <a:rPr lang="zh-CN" altLang="en-US" sz="2400">
                <a:latin typeface="黑体" panose="02010609060101010101" pitchFamily="49" charset="-122"/>
              </a:rPr>
              <a:t>无参数传递的子程序</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afterEffect">
                                  <p:stCondLst>
                                    <p:cond delay="0"/>
                                  </p:stCondLst>
                                  <p:childTnLst>
                                    <p:set>
                                      <p:cBhvr>
                                        <p:cTn id="6" dur="1" fill="hold">
                                          <p:stCondLst>
                                            <p:cond delay="0"/>
                                          </p:stCondLst>
                                        </p:cTn>
                                        <p:tgtEl>
                                          <p:spTgt spid="313347"/>
                                        </p:tgtEl>
                                        <p:attrNameLst>
                                          <p:attrName>style.visibility</p:attrName>
                                        </p:attrNameLst>
                                      </p:cBhvr>
                                      <p:to>
                                        <p:strVal val="visible"/>
                                      </p:to>
                                    </p:set>
                                    <p:anim calcmode="lin" valueType="num">
                                      <p:cBhvr additive="base">
                                        <p:cTn id="7" dur="500" fill="hold"/>
                                        <p:tgtEl>
                                          <p:spTgt spid="313347"/>
                                        </p:tgtEl>
                                        <p:attrNameLst>
                                          <p:attrName>ppt_x</p:attrName>
                                        </p:attrNameLst>
                                      </p:cBhvr>
                                      <p:tavLst>
                                        <p:tav tm="0">
                                          <p:val>
                                            <p:strVal val="#ppt_x"/>
                                          </p:val>
                                        </p:tav>
                                        <p:tav tm="100000">
                                          <p:val>
                                            <p:strVal val="#ppt_x"/>
                                          </p:val>
                                        </p:tav>
                                      </p:tavLst>
                                    </p:anim>
                                    <p:anim calcmode="lin" valueType="num">
                                      <p:cBhvr additive="base">
                                        <p:cTn id="8" dur="500" fill="hold"/>
                                        <p:tgtEl>
                                          <p:spTgt spid="313347"/>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313353"/>
                                        </p:tgtEl>
                                        <p:attrNameLst>
                                          <p:attrName>style.visibility</p:attrName>
                                        </p:attrNameLst>
                                      </p:cBhvr>
                                      <p:to>
                                        <p:strVal val="visible"/>
                                      </p:to>
                                    </p:set>
                                    <p:anim calcmode="lin" valueType="num">
                                      <p:cBhvr additive="base">
                                        <p:cTn id="12" dur="500" fill="hold"/>
                                        <p:tgtEl>
                                          <p:spTgt spid="313353"/>
                                        </p:tgtEl>
                                        <p:attrNameLst>
                                          <p:attrName>ppt_x</p:attrName>
                                        </p:attrNameLst>
                                      </p:cBhvr>
                                      <p:tavLst>
                                        <p:tav tm="0">
                                          <p:val>
                                            <p:strVal val="0-#ppt_w/2"/>
                                          </p:val>
                                        </p:tav>
                                        <p:tav tm="100000">
                                          <p:val>
                                            <p:strVal val="#ppt_x"/>
                                          </p:val>
                                        </p:tav>
                                      </p:tavLst>
                                    </p:anim>
                                    <p:anim calcmode="lin" valueType="num">
                                      <p:cBhvr additive="base">
                                        <p:cTn id="13" dur="500" fill="hold"/>
                                        <p:tgtEl>
                                          <p:spTgt spid="313353"/>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4" fill="hold" nodeType="afterEffect">
                                  <p:stCondLst>
                                    <p:cond delay="0"/>
                                  </p:stCondLst>
                                  <p:childTnLst>
                                    <p:set>
                                      <p:cBhvr>
                                        <p:cTn id="16" dur="1" fill="hold">
                                          <p:stCondLst>
                                            <p:cond delay="0"/>
                                          </p:stCondLst>
                                        </p:cTn>
                                        <p:tgtEl>
                                          <p:spTgt spid="313350"/>
                                        </p:tgtEl>
                                        <p:attrNameLst>
                                          <p:attrName>style.visibility</p:attrName>
                                        </p:attrNameLst>
                                      </p:cBhvr>
                                      <p:to>
                                        <p:strVal val="visible"/>
                                      </p:to>
                                    </p:set>
                                    <p:anim calcmode="lin" valueType="num">
                                      <p:cBhvr additive="base">
                                        <p:cTn id="17" dur="500" fill="hold"/>
                                        <p:tgtEl>
                                          <p:spTgt spid="313350"/>
                                        </p:tgtEl>
                                        <p:attrNameLst>
                                          <p:attrName>ppt_x</p:attrName>
                                        </p:attrNameLst>
                                      </p:cBhvr>
                                      <p:tavLst>
                                        <p:tav tm="0">
                                          <p:val>
                                            <p:strVal val="#ppt_x"/>
                                          </p:val>
                                        </p:tav>
                                        <p:tav tm="100000">
                                          <p:val>
                                            <p:strVal val="#ppt_x"/>
                                          </p:val>
                                        </p:tav>
                                      </p:tavLst>
                                    </p:anim>
                                    <p:anim calcmode="lin" valueType="num">
                                      <p:cBhvr additive="base">
                                        <p:cTn id="18" dur="500" fill="hold"/>
                                        <p:tgtEl>
                                          <p:spTgt spid="313350"/>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2" fill="hold" nodeType="afterEffect">
                                  <p:stCondLst>
                                    <p:cond delay="0"/>
                                  </p:stCondLst>
                                  <p:childTnLst>
                                    <p:set>
                                      <p:cBhvr>
                                        <p:cTn id="21" dur="1" fill="hold">
                                          <p:stCondLst>
                                            <p:cond delay="0"/>
                                          </p:stCondLst>
                                        </p:cTn>
                                        <p:tgtEl>
                                          <p:spTgt spid="313356"/>
                                        </p:tgtEl>
                                        <p:attrNameLst>
                                          <p:attrName>style.visibility</p:attrName>
                                        </p:attrNameLst>
                                      </p:cBhvr>
                                      <p:to>
                                        <p:strVal val="visible"/>
                                      </p:to>
                                    </p:set>
                                    <p:anim calcmode="lin" valueType="num">
                                      <p:cBhvr additive="base">
                                        <p:cTn id="22" dur="500" fill="hold"/>
                                        <p:tgtEl>
                                          <p:spTgt spid="313356"/>
                                        </p:tgtEl>
                                        <p:attrNameLst>
                                          <p:attrName>ppt_x</p:attrName>
                                        </p:attrNameLst>
                                      </p:cBhvr>
                                      <p:tavLst>
                                        <p:tav tm="0">
                                          <p:val>
                                            <p:strVal val="1+#ppt_w/2"/>
                                          </p:val>
                                        </p:tav>
                                        <p:tav tm="100000">
                                          <p:val>
                                            <p:strVal val="#ppt_x"/>
                                          </p:val>
                                        </p:tav>
                                      </p:tavLst>
                                    </p:anim>
                                    <p:anim calcmode="lin" valueType="num">
                                      <p:cBhvr additive="base">
                                        <p:cTn id="23" dur="500" fill="hold"/>
                                        <p:tgtEl>
                                          <p:spTgt spid="3133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2706" name="文本占位符 334849">
            <a:extLst>
              <a:ext uri="{FF2B5EF4-FFF2-40B4-BE49-F238E27FC236}">
                <a16:creationId xmlns:a16="http://schemas.microsoft.com/office/drawing/2014/main" id="{B91E1EB3-2886-4B11-A38A-224C1D43E301}"/>
              </a:ext>
            </a:extLst>
          </p:cNvPr>
          <p:cNvSpPr>
            <a:spLocks noGrp="1" noChangeArrowheads="1"/>
          </p:cNvSpPr>
          <p:nvPr>
            <p:ph type="body" idx="1"/>
          </p:nvPr>
        </p:nvSpPr>
        <p:spPr>
          <a:xfrm>
            <a:off x="533400" y="914400"/>
            <a:ext cx="8153400" cy="5638800"/>
          </a:xfrm>
        </p:spPr>
        <p:txBody>
          <a:bodyPr/>
          <a:lstStyle/>
          <a:p>
            <a:pPr marL="0" indent="0" eaLnBrk="1" hangingPunct="1">
              <a:lnSpc>
                <a:spcPct val="70000"/>
              </a:lnSpc>
              <a:buFont typeface="Wingdings" panose="05000000000000000000" pitchFamily="2" charset="2"/>
              <a:buNone/>
              <a:tabLst>
                <a:tab pos="1620838" algn="l"/>
                <a:tab pos="3810000" algn="l"/>
              </a:tabLst>
            </a:pPr>
            <a:r>
              <a:rPr lang="en-US" altLang="zh-CN" sz="2800">
                <a:solidFill>
                  <a:schemeClr val="tx2"/>
                </a:solidFill>
                <a:latin typeface="宋体" panose="02010600030101010101" pitchFamily="2" charset="-122"/>
              </a:rPr>
              <a:t>ALdisp	proc</a:t>
            </a:r>
            <a:r>
              <a:rPr lang="en-US" altLang="zh-CN" sz="2800">
                <a:solidFill>
                  <a:schemeClr val="accent2"/>
                </a:solidFill>
                <a:latin typeface="宋体" panose="02010600030101010101" pitchFamily="2" charset="-122"/>
              </a:rPr>
              <a:t>	</a:t>
            </a:r>
            <a:r>
              <a:rPr lang="en-US" altLang="zh-CN" sz="2800">
                <a:latin typeface="宋体" panose="02010600030101010101" pitchFamily="2" charset="-122"/>
              </a:rPr>
              <a:t>;</a:t>
            </a:r>
            <a:r>
              <a:rPr lang="zh-CN" altLang="en-US" sz="2800">
                <a:latin typeface="宋体" panose="02010600030101010101" pitchFamily="2" charset="-122"/>
              </a:rPr>
              <a:t>实现</a:t>
            </a:r>
            <a:r>
              <a:rPr lang="en-US" altLang="zh-CN" sz="2800">
                <a:latin typeface="宋体" panose="02010600030101010101" pitchFamily="2" charset="-122"/>
              </a:rPr>
              <a:t>al</a:t>
            </a:r>
            <a:r>
              <a:rPr lang="zh-CN" altLang="en-US" sz="2800">
                <a:latin typeface="宋体" panose="02010600030101010101" pitchFamily="2" charset="-122"/>
              </a:rPr>
              <a:t>内容的显示</a:t>
            </a:r>
          </a:p>
          <a:p>
            <a:pPr marL="0" indent="0" eaLnBrk="1" hangingPunct="1">
              <a:lnSpc>
                <a:spcPct val="70000"/>
              </a:lnSpc>
              <a:buFont typeface="Wingdings" panose="05000000000000000000" pitchFamily="2" charset="2"/>
              <a:buNone/>
              <a:tabLst>
                <a:tab pos="1620838" algn="l"/>
                <a:tab pos="3810000" algn="l"/>
              </a:tabLst>
            </a:pPr>
            <a:r>
              <a:rPr lang="zh-CN" altLang="en-US" sz="2800">
                <a:solidFill>
                  <a:schemeClr val="accent2"/>
                </a:solidFill>
                <a:latin typeface="宋体" panose="02010600030101010101" pitchFamily="2" charset="-122"/>
              </a:rPr>
              <a:t>	</a:t>
            </a:r>
            <a:r>
              <a:rPr lang="en-US" altLang="zh-CN" sz="2800">
                <a:solidFill>
                  <a:schemeClr val="tx2"/>
                </a:solidFill>
                <a:latin typeface="宋体" panose="02010600030101010101" pitchFamily="2" charset="-122"/>
              </a:rPr>
              <a:t>push ax</a:t>
            </a:r>
            <a:r>
              <a:rPr lang="en-US" altLang="zh-CN" sz="2800">
                <a:solidFill>
                  <a:schemeClr val="accent2"/>
                </a:solidFill>
                <a:latin typeface="宋体" panose="02010600030101010101" pitchFamily="2" charset="-122"/>
              </a:rPr>
              <a:t>	</a:t>
            </a:r>
            <a:r>
              <a:rPr lang="en-US" altLang="zh-CN" sz="2800">
                <a:latin typeface="宋体" panose="02010600030101010101" pitchFamily="2" charset="-122"/>
              </a:rPr>
              <a:t>;</a:t>
            </a:r>
            <a:r>
              <a:rPr lang="zh-CN" altLang="en-US" sz="2800">
                <a:latin typeface="宋体" panose="02010600030101010101" pitchFamily="2" charset="-122"/>
              </a:rPr>
              <a:t>过程中使用了</a:t>
            </a:r>
            <a:r>
              <a:rPr lang="en-US" altLang="zh-CN" sz="2800">
                <a:latin typeface="宋体" panose="02010600030101010101" pitchFamily="2" charset="-122"/>
              </a:rPr>
              <a:t>AX</a:t>
            </a:r>
            <a:r>
              <a:rPr lang="zh-CN" altLang="en-US" sz="2800">
                <a:latin typeface="宋体" panose="02010600030101010101" pitchFamily="2" charset="-122"/>
              </a:rPr>
              <a:t>、</a:t>
            </a:r>
            <a:r>
              <a:rPr lang="en-US" altLang="zh-CN" sz="2800">
                <a:latin typeface="宋体" panose="02010600030101010101" pitchFamily="2" charset="-122"/>
              </a:rPr>
              <a:t>CX</a:t>
            </a:r>
            <a:r>
              <a:rPr lang="zh-CN" altLang="en-US" sz="2800">
                <a:latin typeface="宋体" panose="02010600030101010101" pitchFamily="2" charset="-122"/>
              </a:rPr>
              <a:t>和</a:t>
            </a:r>
            <a:r>
              <a:rPr lang="en-US" altLang="zh-CN" sz="2800">
                <a:latin typeface="宋体" panose="02010600030101010101" pitchFamily="2" charset="-122"/>
              </a:rPr>
              <a:t>DX</a:t>
            </a:r>
          </a:p>
          <a:p>
            <a:pPr marL="0" indent="0" eaLnBrk="1" hangingPunct="1">
              <a:lnSpc>
                <a:spcPct val="70000"/>
              </a:lnSpc>
              <a:buFont typeface="Wingdings" panose="05000000000000000000" pitchFamily="2" charset="2"/>
              <a:buNone/>
              <a:tabLst>
                <a:tab pos="1620838" algn="l"/>
                <a:tab pos="3810000" algn="l"/>
              </a:tabLst>
            </a:pPr>
            <a:r>
              <a:rPr lang="en-US" altLang="zh-CN" sz="2800">
                <a:solidFill>
                  <a:schemeClr val="accent2"/>
                </a:solidFill>
                <a:latin typeface="宋体" panose="02010600030101010101" pitchFamily="2" charset="-122"/>
              </a:rPr>
              <a:t>	</a:t>
            </a:r>
            <a:r>
              <a:rPr lang="en-US" altLang="zh-CN" sz="2800">
                <a:solidFill>
                  <a:schemeClr val="tx2"/>
                </a:solidFill>
                <a:latin typeface="宋体" panose="02010600030101010101" pitchFamily="2" charset="-122"/>
              </a:rPr>
              <a:t>push cx</a:t>
            </a:r>
          </a:p>
          <a:p>
            <a:pPr marL="0" indent="0" eaLnBrk="1" hangingPunct="1">
              <a:lnSpc>
                <a:spcPct val="70000"/>
              </a:lnSpc>
              <a:buFont typeface="Wingdings" panose="05000000000000000000" pitchFamily="2" charset="2"/>
              <a:buNone/>
              <a:tabLst>
                <a:tab pos="1620838" algn="l"/>
                <a:tab pos="3810000" algn="l"/>
              </a:tabLst>
            </a:pPr>
            <a:r>
              <a:rPr lang="en-US" altLang="zh-CN" sz="2800">
                <a:solidFill>
                  <a:schemeClr val="tx2"/>
                </a:solidFill>
                <a:latin typeface="宋体" panose="02010600030101010101" pitchFamily="2" charset="-122"/>
              </a:rPr>
              <a:t>	push dx</a:t>
            </a:r>
          </a:p>
          <a:p>
            <a:pPr marL="0" indent="0" eaLnBrk="1" hangingPunct="1">
              <a:lnSpc>
                <a:spcPct val="70000"/>
              </a:lnSpc>
              <a:buFont typeface="Wingdings" panose="05000000000000000000" pitchFamily="2" charset="2"/>
              <a:buNone/>
              <a:tabLst>
                <a:tab pos="1620838" algn="l"/>
                <a:tab pos="3810000" algn="l"/>
              </a:tabLst>
            </a:pPr>
            <a:r>
              <a:rPr lang="en-US" altLang="zh-CN" sz="2800">
                <a:solidFill>
                  <a:schemeClr val="accent2"/>
                </a:solidFill>
                <a:latin typeface="宋体" panose="02010600030101010101" pitchFamily="2" charset="-122"/>
              </a:rPr>
              <a:t>	</a:t>
            </a:r>
            <a:r>
              <a:rPr lang="en-US" altLang="zh-CN" sz="2800">
                <a:solidFill>
                  <a:schemeClr val="bg2"/>
                </a:solidFill>
                <a:latin typeface="宋体" panose="02010600030101010101" pitchFamily="2" charset="-122"/>
              </a:rPr>
              <a:t>push ax</a:t>
            </a:r>
            <a:r>
              <a:rPr lang="en-US" altLang="zh-CN" sz="2800">
                <a:solidFill>
                  <a:schemeClr val="accent2"/>
                </a:solidFill>
                <a:latin typeface="宋体" panose="02010600030101010101" pitchFamily="2" charset="-122"/>
              </a:rPr>
              <a:t>	</a:t>
            </a:r>
            <a:r>
              <a:rPr lang="en-US" altLang="zh-CN" sz="2800">
                <a:latin typeface="宋体" panose="02010600030101010101" pitchFamily="2" charset="-122"/>
              </a:rPr>
              <a:t>;</a:t>
            </a:r>
            <a:r>
              <a:rPr lang="zh-CN" altLang="en-US" sz="2800">
                <a:latin typeface="宋体" panose="02010600030101010101" pitchFamily="2" charset="-122"/>
              </a:rPr>
              <a:t>暂存</a:t>
            </a:r>
            <a:r>
              <a:rPr lang="en-US" altLang="zh-CN" sz="2800">
                <a:latin typeface="宋体" panose="02010600030101010101" pitchFamily="2" charset="-122"/>
              </a:rPr>
              <a:t>ax</a:t>
            </a:r>
          </a:p>
          <a:p>
            <a:pPr marL="0" indent="0" eaLnBrk="1" hangingPunct="1">
              <a:lnSpc>
                <a:spcPct val="70000"/>
              </a:lnSpc>
              <a:buFont typeface="Wingdings" panose="05000000000000000000" pitchFamily="2" charset="2"/>
              <a:buNone/>
              <a:tabLst>
                <a:tab pos="1620838" algn="l"/>
                <a:tab pos="3810000" algn="l"/>
              </a:tabLst>
            </a:pPr>
            <a:r>
              <a:rPr lang="en-US" altLang="zh-CN" sz="2800">
                <a:solidFill>
                  <a:schemeClr val="accent2"/>
                </a:solidFill>
                <a:latin typeface="宋体" panose="02010600030101010101" pitchFamily="2" charset="-122"/>
              </a:rPr>
              <a:t>	mov dl,al	</a:t>
            </a:r>
            <a:r>
              <a:rPr lang="en-US" altLang="zh-CN" sz="2800">
                <a:latin typeface="宋体" panose="02010600030101010101" pitchFamily="2" charset="-122"/>
              </a:rPr>
              <a:t>;</a:t>
            </a:r>
            <a:r>
              <a:rPr lang="zh-CN" altLang="en-US" sz="2800">
                <a:latin typeface="宋体" panose="02010600030101010101" pitchFamily="2" charset="-122"/>
              </a:rPr>
              <a:t>转换</a:t>
            </a:r>
            <a:r>
              <a:rPr lang="en-US" altLang="zh-CN" sz="2800">
                <a:latin typeface="宋体" panose="02010600030101010101" pitchFamily="2" charset="-122"/>
              </a:rPr>
              <a:t>al</a:t>
            </a:r>
            <a:r>
              <a:rPr lang="zh-CN" altLang="en-US" sz="2800">
                <a:latin typeface="宋体" panose="02010600030101010101" pitchFamily="2" charset="-122"/>
              </a:rPr>
              <a:t>的高</a:t>
            </a:r>
            <a:r>
              <a:rPr lang="en-US" altLang="zh-CN" sz="2800">
                <a:latin typeface="宋体" panose="02010600030101010101" pitchFamily="2" charset="-122"/>
              </a:rPr>
              <a:t>4</a:t>
            </a:r>
            <a:r>
              <a:rPr lang="zh-CN" altLang="en-US" sz="2800">
                <a:latin typeface="宋体" panose="02010600030101010101" pitchFamily="2" charset="-122"/>
              </a:rPr>
              <a:t>位</a:t>
            </a:r>
          </a:p>
          <a:p>
            <a:pPr marL="0" indent="0" eaLnBrk="1" hangingPunct="1">
              <a:lnSpc>
                <a:spcPct val="70000"/>
              </a:lnSpc>
              <a:buFont typeface="Wingdings" panose="05000000000000000000" pitchFamily="2" charset="2"/>
              <a:buNone/>
              <a:tabLst>
                <a:tab pos="1620838" algn="l"/>
                <a:tab pos="3810000" algn="l"/>
              </a:tabLst>
            </a:pPr>
            <a:r>
              <a:rPr lang="zh-CN" altLang="en-US" sz="2800">
                <a:solidFill>
                  <a:schemeClr val="accent2"/>
                </a:solidFill>
                <a:latin typeface="宋体" panose="02010600030101010101" pitchFamily="2" charset="-122"/>
              </a:rPr>
              <a:t>	</a:t>
            </a:r>
            <a:r>
              <a:rPr lang="en-US" altLang="zh-CN" sz="2800">
                <a:solidFill>
                  <a:schemeClr val="accent2"/>
                </a:solidFill>
                <a:latin typeface="宋体" panose="02010600030101010101" pitchFamily="2" charset="-122"/>
              </a:rPr>
              <a:t>mov cl,4</a:t>
            </a:r>
          </a:p>
          <a:p>
            <a:pPr marL="0" indent="0" eaLnBrk="1" hangingPunct="1">
              <a:lnSpc>
                <a:spcPct val="70000"/>
              </a:lnSpc>
              <a:buFont typeface="Wingdings" panose="05000000000000000000" pitchFamily="2" charset="2"/>
              <a:buNone/>
              <a:tabLst>
                <a:tab pos="1620838" algn="l"/>
                <a:tab pos="3810000" algn="l"/>
              </a:tabLst>
            </a:pPr>
            <a:r>
              <a:rPr lang="en-US" altLang="zh-CN" sz="2800">
                <a:solidFill>
                  <a:schemeClr val="accent2"/>
                </a:solidFill>
                <a:latin typeface="宋体" panose="02010600030101010101" pitchFamily="2" charset="-122"/>
              </a:rPr>
              <a:t>	shr dl,cl</a:t>
            </a:r>
          </a:p>
          <a:p>
            <a:pPr marL="0" indent="0" eaLnBrk="1" hangingPunct="1">
              <a:lnSpc>
                <a:spcPct val="70000"/>
              </a:lnSpc>
              <a:buFont typeface="Wingdings" panose="05000000000000000000" pitchFamily="2" charset="2"/>
              <a:buNone/>
              <a:tabLst>
                <a:tab pos="1620838" algn="l"/>
                <a:tab pos="3810000" algn="l"/>
              </a:tabLst>
            </a:pPr>
            <a:r>
              <a:rPr lang="en-US" altLang="zh-CN" sz="2800">
                <a:solidFill>
                  <a:schemeClr val="accent2"/>
                </a:solidFill>
                <a:latin typeface="宋体" panose="02010600030101010101" pitchFamily="2" charset="-122"/>
              </a:rPr>
              <a:t>	or dl,30h	</a:t>
            </a:r>
            <a:r>
              <a:rPr lang="en-US" altLang="zh-CN" sz="2800">
                <a:latin typeface="宋体" panose="02010600030101010101" pitchFamily="2" charset="-122"/>
              </a:rPr>
              <a:t>;al</a:t>
            </a:r>
            <a:r>
              <a:rPr lang="zh-CN" altLang="en-US" sz="2800">
                <a:latin typeface="宋体" panose="02010600030101010101" pitchFamily="2" charset="-122"/>
              </a:rPr>
              <a:t>高</a:t>
            </a:r>
            <a:r>
              <a:rPr lang="en-US" altLang="zh-CN" sz="2800">
                <a:latin typeface="宋体" panose="02010600030101010101" pitchFamily="2" charset="-122"/>
              </a:rPr>
              <a:t>4</a:t>
            </a:r>
            <a:r>
              <a:rPr lang="zh-CN" altLang="en-US" sz="2800">
                <a:latin typeface="宋体" panose="02010600030101010101" pitchFamily="2" charset="-122"/>
              </a:rPr>
              <a:t>位变成</a:t>
            </a:r>
            <a:r>
              <a:rPr lang="en-US" altLang="zh-CN" sz="2800">
                <a:latin typeface="宋体" panose="02010600030101010101" pitchFamily="2" charset="-122"/>
              </a:rPr>
              <a:t>3</a:t>
            </a:r>
          </a:p>
          <a:p>
            <a:pPr marL="0" indent="0" eaLnBrk="1" hangingPunct="1">
              <a:lnSpc>
                <a:spcPct val="70000"/>
              </a:lnSpc>
              <a:buFont typeface="Wingdings" panose="05000000000000000000" pitchFamily="2" charset="2"/>
              <a:buNone/>
              <a:tabLst>
                <a:tab pos="1620838" algn="l"/>
                <a:tab pos="3810000" algn="l"/>
              </a:tabLst>
            </a:pPr>
            <a:r>
              <a:rPr lang="en-US" altLang="zh-CN" sz="2800">
                <a:solidFill>
                  <a:schemeClr val="accent2"/>
                </a:solidFill>
                <a:latin typeface="宋体" panose="02010600030101010101" pitchFamily="2" charset="-122"/>
              </a:rPr>
              <a:t>	cmp dl,39h</a:t>
            </a:r>
          </a:p>
          <a:p>
            <a:pPr marL="0" indent="0" eaLnBrk="1" hangingPunct="1">
              <a:lnSpc>
                <a:spcPct val="70000"/>
              </a:lnSpc>
              <a:buFont typeface="Wingdings" panose="05000000000000000000" pitchFamily="2" charset="2"/>
              <a:buNone/>
              <a:tabLst>
                <a:tab pos="1620838" algn="l"/>
                <a:tab pos="3810000" algn="l"/>
              </a:tabLst>
            </a:pPr>
            <a:r>
              <a:rPr lang="en-US" altLang="zh-CN" sz="2800">
                <a:solidFill>
                  <a:schemeClr val="accent2"/>
                </a:solidFill>
                <a:latin typeface="宋体" panose="02010600030101010101" pitchFamily="2" charset="-122"/>
              </a:rPr>
              <a:t>	jbe aldisp1</a:t>
            </a:r>
          </a:p>
          <a:p>
            <a:pPr marL="0" indent="0" eaLnBrk="1" hangingPunct="1">
              <a:lnSpc>
                <a:spcPct val="70000"/>
              </a:lnSpc>
              <a:buFont typeface="Wingdings" panose="05000000000000000000" pitchFamily="2" charset="2"/>
              <a:buNone/>
              <a:tabLst>
                <a:tab pos="1620838" algn="l"/>
                <a:tab pos="3810000" algn="l"/>
              </a:tabLst>
            </a:pPr>
            <a:r>
              <a:rPr lang="en-US" altLang="zh-CN" sz="2800">
                <a:solidFill>
                  <a:schemeClr val="accent2"/>
                </a:solidFill>
                <a:latin typeface="宋体" panose="02010600030101010101" pitchFamily="2" charset="-122"/>
              </a:rPr>
              <a:t>	add dl,7	</a:t>
            </a:r>
            <a:r>
              <a:rPr lang="en-US" altLang="zh-CN" sz="2800">
                <a:latin typeface="宋体" panose="02010600030101010101" pitchFamily="2" charset="-122"/>
              </a:rPr>
              <a:t>;</a:t>
            </a:r>
            <a:r>
              <a:rPr lang="zh-CN" altLang="en-US" sz="2800">
                <a:latin typeface="宋体" panose="02010600030101010101" pitchFamily="2" charset="-122"/>
              </a:rPr>
              <a:t>是</a:t>
            </a:r>
            <a:r>
              <a:rPr lang="en-US" altLang="zh-CN" sz="2800">
                <a:latin typeface="宋体" panose="02010600030101010101" pitchFamily="2" charset="-122"/>
              </a:rPr>
              <a:t>0Ah</a:t>
            </a:r>
            <a:r>
              <a:rPr lang="zh-CN" altLang="en-US" sz="2800">
                <a:latin typeface="宋体" panose="02010600030101010101" pitchFamily="2" charset="-122"/>
              </a:rPr>
              <a:t>～</a:t>
            </a:r>
            <a:r>
              <a:rPr lang="en-US" altLang="zh-CN" sz="2800">
                <a:latin typeface="宋体" panose="02010600030101010101" pitchFamily="2" charset="-122"/>
              </a:rPr>
              <a:t>0Fh</a:t>
            </a:r>
            <a:r>
              <a:rPr lang="zh-CN" altLang="en-US" sz="2800">
                <a:latin typeface="宋体" panose="02010600030101010101" pitchFamily="2" charset="-122"/>
              </a:rPr>
              <a:t>，还要加上</a:t>
            </a:r>
            <a:r>
              <a:rPr lang="en-US" altLang="zh-CN" sz="2800">
                <a:latin typeface="宋体" panose="02010600030101010101" pitchFamily="2" charset="-122"/>
              </a:rPr>
              <a:t>7</a:t>
            </a:r>
          </a:p>
          <a:p>
            <a:pPr marL="0" indent="0" eaLnBrk="1" hangingPunct="1">
              <a:lnSpc>
                <a:spcPct val="70000"/>
              </a:lnSpc>
              <a:buFont typeface="Wingdings" panose="05000000000000000000" pitchFamily="2" charset="2"/>
              <a:buNone/>
              <a:tabLst>
                <a:tab pos="1620838" algn="l"/>
                <a:tab pos="3810000" algn="l"/>
              </a:tabLst>
            </a:pPr>
            <a:r>
              <a:rPr lang="en-US" altLang="zh-CN" sz="2800">
                <a:solidFill>
                  <a:schemeClr val="accent2"/>
                </a:solidFill>
                <a:latin typeface="宋体" panose="02010600030101010101" pitchFamily="2" charset="-122"/>
              </a:rPr>
              <a:t>aldisp1:	mov ah,2	</a:t>
            </a:r>
            <a:r>
              <a:rPr lang="en-US" altLang="zh-CN" sz="2800">
                <a:latin typeface="宋体" panose="02010600030101010101" pitchFamily="2" charset="-122"/>
              </a:rPr>
              <a:t>;</a:t>
            </a:r>
            <a:r>
              <a:rPr lang="zh-CN" altLang="en-US" sz="2800">
                <a:latin typeface="宋体" panose="02010600030101010101" pitchFamily="2" charset="-122"/>
              </a:rPr>
              <a:t>显示</a:t>
            </a:r>
          </a:p>
          <a:p>
            <a:pPr marL="0" indent="0" eaLnBrk="1" hangingPunct="1">
              <a:lnSpc>
                <a:spcPct val="70000"/>
              </a:lnSpc>
              <a:buFont typeface="Wingdings" panose="05000000000000000000" pitchFamily="2" charset="2"/>
              <a:buNone/>
              <a:tabLst>
                <a:tab pos="1620838" algn="l"/>
                <a:tab pos="3810000" algn="l"/>
              </a:tabLst>
            </a:pPr>
            <a:r>
              <a:rPr lang="zh-CN" altLang="en-US" sz="2800">
                <a:solidFill>
                  <a:schemeClr val="accent2"/>
                </a:solidFill>
                <a:latin typeface="宋体" panose="02010600030101010101" pitchFamily="2" charset="-122"/>
              </a:rPr>
              <a:t>	</a:t>
            </a:r>
            <a:r>
              <a:rPr lang="en-US" altLang="zh-CN" sz="2800">
                <a:solidFill>
                  <a:schemeClr val="accent2"/>
                </a:solidFill>
                <a:latin typeface="宋体" panose="02010600030101010101" pitchFamily="2" charset="-122"/>
              </a:rPr>
              <a:t>int 21h</a:t>
            </a:r>
          </a:p>
        </p:txBody>
      </p:sp>
      <p:grpSp>
        <p:nvGrpSpPr>
          <p:cNvPr id="334851" name="组合 334850">
            <a:extLst>
              <a:ext uri="{FF2B5EF4-FFF2-40B4-BE49-F238E27FC236}">
                <a16:creationId xmlns:a16="http://schemas.microsoft.com/office/drawing/2014/main" id="{47942031-9E95-4F50-9762-407B5C188E16}"/>
              </a:ext>
            </a:extLst>
          </p:cNvPr>
          <p:cNvGrpSpPr>
            <a:grpSpLocks/>
          </p:cNvGrpSpPr>
          <p:nvPr/>
        </p:nvGrpSpPr>
        <p:grpSpPr bwMode="auto">
          <a:xfrm>
            <a:off x="177800" y="230188"/>
            <a:ext cx="203200" cy="6503987"/>
            <a:chOff x="112" y="145"/>
            <a:chExt cx="128" cy="4097"/>
          </a:xfrm>
        </p:grpSpPr>
        <p:sp>
          <p:nvSpPr>
            <p:cNvPr id="72719" name="矩形 334851">
              <a:extLst>
                <a:ext uri="{FF2B5EF4-FFF2-40B4-BE49-F238E27FC236}">
                  <a16:creationId xmlns:a16="http://schemas.microsoft.com/office/drawing/2014/main" id="{88ECB631-EC84-42EF-AD8D-9E95CA074961}"/>
                </a:ext>
              </a:extLst>
            </p:cNvPr>
            <p:cNvSpPr>
              <a:spLocks noChangeArrowheads="1"/>
            </p:cNvSpPr>
            <p:nvPr/>
          </p:nvSpPr>
          <p:spPr bwMode="auto">
            <a:xfrm flipH="1">
              <a:off x="192" y="162"/>
              <a:ext cx="48" cy="4080"/>
            </a:xfrm>
            <a:prstGeom prst="rect">
              <a:avLst/>
            </a:prstGeom>
            <a:gradFill rotWithShape="0">
              <a:gsLst>
                <a:gs pos="0">
                  <a:schemeClr val="bg1"/>
                </a:gs>
                <a:gs pos="100000">
                  <a:schemeClr val="fo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2720" name="矩形 334852">
              <a:extLst>
                <a:ext uri="{FF2B5EF4-FFF2-40B4-BE49-F238E27FC236}">
                  <a16:creationId xmlns:a16="http://schemas.microsoft.com/office/drawing/2014/main" id="{9818843F-B276-417D-BACA-76A780C905A9}"/>
                </a:ext>
              </a:extLst>
            </p:cNvPr>
            <p:cNvSpPr>
              <a:spLocks noChangeArrowheads="1"/>
            </p:cNvSpPr>
            <p:nvPr/>
          </p:nvSpPr>
          <p:spPr bwMode="auto">
            <a:xfrm>
              <a:off x="112" y="145"/>
              <a:ext cx="48" cy="3941"/>
            </a:xfrm>
            <a:prstGeom prst="rect">
              <a:avLst/>
            </a:prstGeom>
            <a:gradFill rotWithShape="0">
              <a:gsLst>
                <a:gs pos="0">
                  <a:schemeClr val="bg1"/>
                </a:gs>
                <a:gs pos="100000">
                  <a:schemeClr va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latin typeface="Times New Roman" panose="02020603050405020304" pitchFamily="18" charset="0"/>
              </a:endParaRPr>
            </a:p>
          </p:txBody>
        </p:sp>
      </p:grpSp>
      <p:grpSp>
        <p:nvGrpSpPr>
          <p:cNvPr id="334854" name="组合 334853">
            <a:extLst>
              <a:ext uri="{FF2B5EF4-FFF2-40B4-BE49-F238E27FC236}">
                <a16:creationId xmlns:a16="http://schemas.microsoft.com/office/drawing/2014/main" id="{3E6CAF47-BA75-4AAA-B441-104B23CDE336}"/>
              </a:ext>
            </a:extLst>
          </p:cNvPr>
          <p:cNvGrpSpPr>
            <a:grpSpLocks/>
          </p:cNvGrpSpPr>
          <p:nvPr/>
        </p:nvGrpSpPr>
        <p:grpSpPr bwMode="auto">
          <a:xfrm>
            <a:off x="8793163" y="220663"/>
            <a:ext cx="198437" cy="6408737"/>
            <a:chOff x="5539" y="139"/>
            <a:chExt cx="125" cy="4037"/>
          </a:xfrm>
        </p:grpSpPr>
        <p:sp>
          <p:nvSpPr>
            <p:cNvPr id="72717" name="矩形 334854">
              <a:extLst>
                <a:ext uri="{FF2B5EF4-FFF2-40B4-BE49-F238E27FC236}">
                  <a16:creationId xmlns:a16="http://schemas.microsoft.com/office/drawing/2014/main" id="{207403EF-B8DF-4259-99CB-93FE23C6277C}"/>
                </a:ext>
              </a:extLst>
            </p:cNvPr>
            <p:cNvSpPr>
              <a:spLocks noChangeArrowheads="1"/>
            </p:cNvSpPr>
            <p:nvPr/>
          </p:nvSpPr>
          <p:spPr bwMode="auto">
            <a:xfrm rot="10800000" flipH="1" flipV="1">
              <a:off x="5621" y="139"/>
              <a:ext cx="43" cy="3989"/>
            </a:xfrm>
            <a:prstGeom prst="rect">
              <a:avLst/>
            </a:pr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2718" name="矩形 334855">
              <a:extLst>
                <a:ext uri="{FF2B5EF4-FFF2-40B4-BE49-F238E27FC236}">
                  <a16:creationId xmlns:a16="http://schemas.microsoft.com/office/drawing/2014/main" id="{4543F019-6704-4025-A320-B4E63BA45ECE}"/>
                </a:ext>
              </a:extLst>
            </p:cNvPr>
            <p:cNvSpPr>
              <a:spLocks noChangeArrowheads="1"/>
            </p:cNvSpPr>
            <p:nvPr/>
          </p:nvSpPr>
          <p:spPr bwMode="auto">
            <a:xfrm rot="10800000" flipV="1">
              <a:off x="5539" y="240"/>
              <a:ext cx="49" cy="3936"/>
            </a:xfrm>
            <a:prstGeom prst="rect">
              <a:avLst/>
            </a:pr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334857" name="组合 334856">
            <a:extLst>
              <a:ext uri="{FF2B5EF4-FFF2-40B4-BE49-F238E27FC236}">
                <a16:creationId xmlns:a16="http://schemas.microsoft.com/office/drawing/2014/main" id="{8D0F257A-107F-47A9-8C2B-25ACF19B7A88}"/>
              </a:ext>
            </a:extLst>
          </p:cNvPr>
          <p:cNvGrpSpPr>
            <a:grpSpLocks/>
          </p:cNvGrpSpPr>
          <p:nvPr/>
        </p:nvGrpSpPr>
        <p:grpSpPr bwMode="auto">
          <a:xfrm>
            <a:off x="412750" y="6477000"/>
            <a:ext cx="8686800" cy="228600"/>
            <a:chOff x="260" y="4080"/>
            <a:chExt cx="5472" cy="144"/>
          </a:xfrm>
        </p:grpSpPr>
        <p:sp>
          <p:nvSpPr>
            <p:cNvPr id="72715" name="矩形 334857">
              <a:extLst>
                <a:ext uri="{FF2B5EF4-FFF2-40B4-BE49-F238E27FC236}">
                  <a16:creationId xmlns:a16="http://schemas.microsoft.com/office/drawing/2014/main" id="{FC81CE6D-980B-4624-A755-B18E22622AC7}"/>
                </a:ext>
              </a:extLst>
            </p:cNvPr>
            <p:cNvSpPr>
              <a:spLocks noChangeArrowheads="1"/>
            </p:cNvSpPr>
            <p:nvPr/>
          </p:nvSpPr>
          <p:spPr bwMode="auto">
            <a:xfrm rot="5400000" flipV="1">
              <a:off x="2972" y="1368"/>
              <a:ext cx="48" cy="5472"/>
            </a:xfrm>
            <a:prstGeom prst="rect">
              <a:avLst/>
            </a:prstGeom>
            <a:gradFill rotWithShape="0">
              <a:gsLst>
                <a:gs pos="0">
                  <a:schemeClr val="bg1"/>
                </a:gs>
                <a:gs pos="100000">
                  <a:schemeClr val="accent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2716" name="矩形 334858">
              <a:extLst>
                <a:ext uri="{FF2B5EF4-FFF2-40B4-BE49-F238E27FC236}">
                  <a16:creationId xmlns:a16="http://schemas.microsoft.com/office/drawing/2014/main" id="{A02E3352-BCFD-4884-9ADB-ACF73C329BDD}"/>
                </a:ext>
              </a:extLst>
            </p:cNvPr>
            <p:cNvSpPr>
              <a:spLocks noChangeArrowheads="1"/>
            </p:cNvSpPr>
            <p:nvPr/>
          </p:nvSpPr>
          <p:spPr bwMode="auto">
            <a:xfrm rot="5400000" flipV="1">
              <a:off x="2913" y="1521"/>
              <a:ext cx="48" cy="5355"/>
            </a:xfrm>
            <a:prstGeom prst="rect">
              <a:avLst/>
            </a:prstGeom>
            <a:gradFill rotWithShape="0">
              <a:gsLst>
                <a:gs pos="0">
                  <a:schemeClr val="bg1"/>
                </a:gs>
                <a:gs pos="100000">
                  <a:schemeClr val="hlink"/>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334860" name="组合 334859">
            <a:extLst>
              <a:ext uri="{FF2B5EF4-FFF2-40B4-BE49-F238E27FC236}">
                <a16:creationId xmlns:a16="http://schemas.microsoft.com/office/drawing/2014/main" id="{B3178C52-055E-4CDF-86BE-D43BE1C7F09E}"/>
              </a:ext>
            </a:extLst>
          </p:cNvPr>
          <p:cNvGrpSpPr>
            <a:grpSpLocks/>
          </p:cNvGrpSpPr>
          <p:nvPr/>
        </p:nvGrpSpPr>
        <p:grpSpPr bwMode="auto">
          <a:xfrm>
            <a:off x="76200" y="176213"/>
            <a:ext cx="8745538" cy="161925"/>
            <a:chOff x="48" y="111"/>
            <a:chExt cx="5509" cy="102"/>
          </a:xfrm>
        </p:grpSpPr>
        <p:sp>
          <p:nvSpPr>
            <p:cNvPr id="72713" name="矩形 334860">
              <a:extLst>
                <a:ext uri="{FF2B5EF4-FFF2-40B4-BE49-F238E27FC236}">
                  <a16:creationId xmlns:a16="http://schemas.microsoft.com/office/drawing/2014/main" id="{3E63A707-9D4E-4593-86E5-07CC269078F2}"/>
                </a:ext>
              </a:extLst>
            </p:cNvPr>
            <p:cNvSpPr>
              <a:spLocks noChangeArrowheads="1"/>
            </p:cNvSpPr>
            <p:nvPr/>
          </p:nvSpPr>
          <p:spPr bwMode="auto">
            <a:xfrm rot="5400000" flipV="1">
              <a:off x="2852" y="-2492"/>
              <a:ext cx="37" cy="5371"/>
            </a:xfrm>
            <a:prstGeom prst="rect">
              <a:avLst/>
            </a:prstGeom>
            <a:gradFill rotWithShape="0">
              <a:gsLst>
                <a:gs pos="0">
                  <a:schemeClr va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2714" name="矩形 334861">
              <a:extLst>
                <a:ext uri="{FF2B5EF4-FFF2-40B4-BE49-F238E27FC236}">
                  <a16:creationId xmlns:a16="http://schemas.microsoft.com/office/drawing/2014/main" id="{5A7AE589-65EF-446A-BA67-79A78908E8C4}"/>
                </a:ext>
              </a:extLst>
            </p:cNvPr>
            <p:cNvSpPr>
              <a:spLocks noChangeArrowheads="1"/>
            </p:cNvSpPr>
            <p:nvPr/>
          </p:nvSpPr>
          <p:spPr bwMode="auto">
            <a:xfrm rot="5400000" flipV="1">
              <a:off x="2783" y="-2625"/>
              <a:ext cx="38" cy="5509"/>
            </a:xfrm>
            <a:prstGeom prst="rect">
              <a:avLst/>
            </a:prstGeom>
            <a:gradFill rotWithShape="0">
              <a:gsLst>
                <a:gs pos="0">
                  <a:schemeClr val="accent1"/>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72711" name="标题 334862">
            <a:extLst>
              <a:ext uri="{FF2B5EF4-FFF2-40B4-BE49-F238E27FC236}">
                <a16:creationId xmlns:a16="http://schemas.microsoft.com/office/drawing/2014/main" id="{FB55D16F-F1C9-47B8-B2B1-29446A75FF73}"/>
              </a:ext>
            </a:extLst>
          </p:cNvPr>
          <p:cNvSpPr>
            <a:spLocks noGrp="1" noChangeArrowheads="1"/>
          </p:cNvSpPr>
          <p:nvPr>
            <p:ph type="title"/>
          </p:nvPr>
        </p:nvSpPr>
        <p:spPr>
          <a:xfrm>
            <a:off x="381000" y="336550"/>
            <a:ext cx="3581400" cy="533400"/>
          </a:xfrm>
          <a:ln>
            <a:solidFill>
              <a:schemeClr val="folHlink"/>
            </a:solidFill>
            <a:miter lim="800000"/>
            <a:headEnd/>
            <a:tailEnd/>
          </a:ln>
        </p:spPr>
        <p:txBody>
          <a:bodyPr/>
          <a:lstStyle/>
          <a:p>
            <a:pPr eaLnBrk="1" hangingPunct="1"/>
            <a:r>
              <a:rPr lang="zh-CN" altLang="en-US" sz="2400">
                <a:latin typeface="黑体" panose="02010609060101010101" pitchFamily="49" charset="-122"/>
              </a:rPr>
              <a:t>例</a:t>
            </a:r>
            <a:r>
              <a:rPr lang="en-US" altLang="zh-CN" sz="2400">
                <a:latin typeface="黑体" panose="02010609060101010101" pitchFamily="49" charset="-122"/>
              </a:rPr>
              <a:t>4.15 </a:t>
            </a:r>
            <a:r>
              <a:rPr lang="zh-CN" altLang="en-US" sz="2400">
                <a:latin typeface="黑体" panose="02010609060101010101" pitchFamily="49" charset="-122"/>
              </a:rPr>
              <a:t>子程序－</a:t>
            </a:r>
            <a:r>
              <a:rPr lang="en-US" altLang="zh-CN" sz="2400">
                <a:latin typeface="黑体" panose="02010609060101010101" pitchFamily="49" charset="-122"/>
              </a:rPr>
              <a:t>1/3</a:t>
            </a:r>
          </a:p>
        </p:txBody>
      </p:sp>
      <p:pic>
        <p:nvPicPr>
          <p:cNvPr id="72712" name="图片 334863" descr="5">
            <a:hlinkClick r:id="" action="ppaction://hlinkshowjump?jump=nextslide"/>
            <a:extLst>
              <a:ext uri="{FF2B5EF4-FFF2-40B4-BE49-F238E27FC236}">
                <a16:creationId xmlns:a16="http://schemas.microsoft.com/office/drawing/2014/main" id="{73553AB8-1183-4064-96BF-929EE169E8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00" y="6286500"/>
            <a:ext cx="5715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afterEffect">
                                  <p:stCondLst>
                                    <p:cond delay="0"/>
                                  </p:stCondLst>
                                  <p:childTnLst>
                                    <p:set>
                                      <p:cBhvr>
                                        <p:cTn id="6" dur="1" fill="hold">
                                          <p:stCondLst>
                                            <p:cond delay="0"/>
                                          </p:stCondLst>
                                        </p:cTn>
                                        <p:tgtEl>
                                          <p:spTgt spid="334851"/>
                                        </p:tgtEl>
                                        <p:attrNameLst>
                                          <p:attrName>style.visibility</p:attrName>
                                        </p:attrNameLst>
                                      </p:cBhvr>
                                      <p:to>
                                        <p:strVal val="visible"/>
                                      </p:to>
                                    </p:set>
                                    <p:anim calcmode="lin" valueType="num">
                                      <p:cBhvr additive="base">
                                        <p:cTn id="7" dur="500" fill="hold"/>
                                        <p:tgtEl>
                                          <p:spTgt spid="334851"/>
                                        </p:tgtEl>
                                        <p:attrNameLst>
                                          <p:attrName>ppt_x</p:attrName>
                                        </p:attrNameLst>
                                      </p:cBhvr>
                                      <p:tavLst>
                                        <p:tav tm="0">
                                          <p:val>
                                            <p:strVal val="#ppt_x"/>
                                          </p:val>
                                        </p:tav>
                                        <p:tav tm="100000">
                                          <p:val>
                                            <p:strVal val="#ppt_x"/>
                                          </p:val>
                                        </p:tav>
                                      </p:tavLst>
                                    </p:anim>
                                    <p:anim calcmode="lin" valueType="num">
                                      <p:cBhvr additive="base">
                                        <p:cTn id="8" dur="500" fill="hold"/>
                                        <p:tgtEl>
                                          <p:spTgt spid="334851"/>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334857"/>
                                        </p:tgtEl>
                                        <p:attrNameLst>
                                          <p:attrName>style.visibility</p:attrName>
                                        </p:attrNameLst>
                                      </p:cBhvr>
                                      <p:to>
                                        <p:strVal val="visible"/>
                                      </p:to>
                                    </p:set>
                                    <p:anim calcmode="lin" valueType="num">
                                      <p:cBhvr additive="base">
                                        <p:cTn id="12" dur="500" fill="hold"/>
                                        <p:tgtEl>
                                          <p:spTgt spid="334857"/>
                                        </p:tgtEl>
                                        <p:attrNameLst>
                                          <p:attrName>ppt_x</p:attrName>
                                        </p:attrNameLst>
                                      </p:cBhvr>
                                      <p:tavLst>
                                        <p:tav tm="0">
                                          <p:val>
                                            <p:strVal val="0-#ppt_w/2"/>
                                          </p:val>
                                        </p:tav>
                                        <p:tav tm="100000">
                                          <p:val>
                                            <p:strVal val="#ppt_x"/>
                                          </p:val>
                                        </p:tav>
                                      </p:tavLst>
                                    </p:anim>
                                    <p:anim calcmode="lin" valueType="num">
                                      <p:cBhvr additive="base">
                                        <p:cTn id="13" dur="500" fill="hold"/>
                                        <p:tgtEl>
                                          <p:spTgt spid="334857"/>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4" fill="hold" nodeType="afterEffect">
                                  <p:stCondLst>
                                    <p:cond delay="0"/>
                                  </p:stCondLst>
                                  <p:childTnLst>
                                    <p:set>
                                      <p:cBhvr>
                                        <p:cTn id="16" dur="1" fill="hold">
                                          <p:stCondLst>
                                            <p:cond delay="0"/>
                                          </p:stCondLst>
                                        </p:cTn>
                                        <p:tgtEl>
                                          <p:spTgt spid="334854"/>
                                        </p:tgtEl>
                                        <p:attrNameLst>
                                          <p:attrName>style.visibility</p:attrName>
                                        </p:attrNameLst>
                                      </p:cBhvr>
                                      <p:to>
                                        <p:strVal val="visible"/>
                                      </p:to>
                                    </p:set>
                                    <p:anim calcmode="lin" valueType="num">
                                      <p:cBhvr additive="base">
                                        <p:cTn id="17" dur="500" fill="hold"/>
                                        <p:tgtEl>
                                          <p:spTgt spid="334854"/>
                                        </p:tgtEl>
                                        <p:attrNameLst>
                                          <p:attrName>ppt_x</p:attrName>
                                        </p:attrNameLst>
                                      </p:cBhvr>
                                      <p:tavLst>
                                        <p:tav tm="0">
                                          <p:val>
                                            <p:strVal val="#ppt_x"/>
                                          </p:val>
                                        </p:tav>
                                        <p:tav tm="100000">
                                          <p:val>
                                            <p:strVal val="#ppt_x"/>
                                          </p:val>
                                        </p:tav>
                                      </p:tavLst>
                                    </p:anim>
                                    <p:anim calcmode="lin" valueType="num">
                                      <p:cBhvr additive="base">
                                        <p:cTn id="18" dur="500" fill="hold"/>
                                        <p:tgtEl>
                                          <p:spTgt spid="334854"/>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2" fill="hold" nodeType="afterEffect">
                                  <p:stCondLst>
                                    <p:cond delay="0"/>
                                  </p:stCondLst>
                                  <p:childTnLst>
                                    <p:set>
                                      <p:cBhvr>
                                        <p:cTn id="21" dur="1" fill="hold">
                                          <p:stCondLst>
                                            <p:cond delay="0"/>
                                          </p:stCondLst>
                                        </p:cTn>
                                        <p:tgtEl>
                                          <p:spTgt spid="334860"/>
                                        </p:tgtEl>
                                        <p:attrNameLst>
                                          <p:attrName>style.visibility</p:attrName>
                                        </p:attrNameLst>
                                      </p:cBhvr>
                                      <p:to>
                                        <p:strVal val="visible"/>
                                      </p:to>
                                    </p:set>
                                    <p:anim calcmode="lin" valueType="num">
                                      <p:cBhvr additive="base">
                                        <p:cTn id="22" dur="500" fill="hold"/>
                                        <p:tgtEl>
                                          <p:spTgt spid="334860"/>
                                        </p:tgtEl>
                                        <p:attrNameLst>
                                          <p:attrName>ppt_x</p:attrName>
                                        </p:attrNameLst>
                                      </p:cBhvr>
                                      <p:tavLst>
                                        <p:tav tm="0">
                                          <p:val>
                                            <p:strVal val="1+#ppt_w/2"/>
                                          </p:val>
                                        </p:tav>
                                        <p:tav tm="100000">
                                          <p:val>
                                            <p:strVal val="#ppt_x"/>
                                          </p:val>
                                        </p:tav>
                                      </p:tavLst>
                                    </p:anim>
                                    <p:anim calcmode="lin" valueType="num">
                                      <p:cBhvr additive="base">
                                        <p:cTn id="23" dur="500" fill="hold"/>
                                        <p:tgtEl>
                                          <p:spTgt spid="3348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730" name="文本占位符 316417">
            <a:extLst>
              <a:ext uri="{FF2B5EF4-FFF2-40B4-BE49-F238E27FC236}">
                <a16:creationId xmlns:a16="http://schemas.microsoft.com/office/drawing/2014/main" id="{8DD738C2-A4A1-42D3-8556-85F0192BA7D4}"/>
              </a:ext>
            </a:extLst>
          </p:cNvPr>
          <p:cNvSpPr>
            <a:spLocks noGrp="1" noChangeArrowheads="1"/>
          </p:cNvSpPr>
          <p:nvPr>
            <p:ph type="body" idx="1"/>
          </p:nvPr>
        </p:nvSpPr>
        <p:spPr>
          <a:xfrm>
            <a:off x="533400" y="914400"/>
            <a:ext cx="8153400" cy="5638800"/>
          </a:xfrm>
        </p:spPr>
        <p:txBody>
          <a:bodyPr/>
          <a:lstStyle/>
          <a:p>
            <a:pPr marL="0" indent="0" eaLnBrk="1" hangingPunct="1">
              <a:lnSpc>
                <a:spcPct val="80000"/>
              </a:lnSpc>
              <a:buFont typeface="Wingdings" panose="05000000000000000000" pitchFamily="2" charset="2"/>
              <a:buNone/>
              <a:tabLst>
                <a:tab pos="1620838" algn="l"/>
                <a:tab pos="3910013" algn="l"/>
              </a:tabLst>
            </a:pPr>
            <a:r>
              <a:rPr lang="en-US" altLang="zh-CN" sz="2800">
                <a:solidFill>
                  <a:schemeClr val="accent2"/>
                </a:solidFill>
                <a:latin typeface="宋体" panose="02010600030101010101" pitchFamily="2" charset="-122"/>
              </a:rPr>
              <a:t>	</a:t>
            </a:r>
            <a:r>
              <a:rPr lang="en-US" altLang="zh-CN" sz="2800">
                <a:solidFill>
                  <a:schemeClr val="bg2"/>
                </a:solidFill>
                <a:latin typeface="宋体" panose="02010600030101010101" pitchFamily="2" charset="-122"/>
              </a:rPr>
              <a:t>pop dx</a:t>
            </a:r>
            <a:r>
              <a:rPr lang="en-US" altLang="zh-CN" sz="2800">
                <a:solidFill>
                  <a:schemeClr val="accent2"/>
                </a:solidFill>
                <a:latin typeface="宋体" panose="02010600030101010101" pitchFamily="2" charset="-122"/>
              </a:rPr>
              <a:t>	</a:t>
            </a:r>
            <a:r>
              <a:rPr lang="en-US" altLang="zh-CN" sz="2800">
                <a:latin typeface="宋体" panose="02010600030101010101" pitchFamily="2" charset="-122"/>
              </a:rPr>
              <a:t>;</a:t>
            </a:r>
            <a:r>
              <a:rPr lang="zh-CN" altLang="en-US" sz="2800">
                <a:latin typeface="宋体" panose="02010600030101010101" pitchFamily="2" charset="-122"/>
              </a:rPr>
              <a:t>恢复原</a:t>
            </a:r>
            <a:r>
              <a:rPr lang="en-US" altLang="zh-CN" sz="2800">
                <a:latin typeface="宋体" panose="02010600030101010101" pitchFamily="2" charset="-122"/>
              </a:rPr>
              <a:t>ax</a:t>
            </a:r>
            <a:r>
              <a:rPr lang="zh-CN" altLang="en-US" sz="2800">
                <a:latin typeface="宋体" panose="02010600030101010101" pitchFamily="2" charset="-122"/>
              </a:rPr>
              <a:t>值到</a:t>
            </a:r>
            <a:r>
              <a:rPr lang="en-US" altLang="zh-CN" sz="2800">
                <a:latin typeface="宋体" panose="02010600030101010101" pitchFamily="2" charset="-122"/>
              </a:rPr>
              <a:t>dx</a:t>
            </a:r>
          </a:p>
          <a:p>
            <a:pPr marL="0" indent="0" eaLnBrk="1" hangingPunct="1">
              <a:lnSpc>
                <a:spcPct val="80000"/>
              </a:lnSpc>
              <a:buFont typeface="Wingdings" panose="05000000000000000000" pitchFamily="2" charset="2"/>
              <a:buNone/>
              <a:tabLst>
                <a:tab pos="1620838" algn="l"/>
                <a:tab pos="3910013" algn="l"/>
              </a:tabLst>
            </a:pPr>
            <a:r>
              <a:rPr lang="en-US" altLang="zh-CN" sz="2800">
                <a:solidFill>
                  <a:schemeClr val="accent2"/>
                </a:solidFill>
                <a:latin typeface="宋体" panose="02010600030101010101" pitchFamily="2" charset="-122"/>
              </a:rPr>
              <a:t>	and dl,0fh	</a:t>
            </a:r>
            <a:r>
              <a:rPr lang="en-US" altLang="zh-CN" sz="2800">
                <a:latin typeface="宋体" panose="02010600030101010101" pitchFamily="2" charset="-122"/>
              </a:rPr>
              <a:t>;</a:t>
            </a:r>
            <a:r>
              <a:rPr lang="zh-CN" altLang="en-US" sz="2800">
                <a:latin typeface="宋体" panose="02010600030101010101" pitchFamily="2" charset="-122"/>
              </a:rPr>
              <a:t>转换</a:t>
            </a:r>
            <a:r>
              <a:rPr lang="en-US" altLang="zh-CN" sz="2800">
                <a:latin typeface="宋体" panose="02010600030101010101" pitchFamily="2" charset="-122"/>
              </a:rPr>
              <a:t>al</a:t>
            </a:r>
            <a:r>
              <a:rPr lang="zh-CN" altLang="en-US" sz="2800">
                <a:latin typeface="宋体" panose="02010600030101010101" pitchFamily="2" charset="-122"/>
              </a:rPr>
              <a:t>的低</a:t>
            </a:r>
            <a:r>
              <a:rPr lang="en-US" altLang="zh-CN" sz="2800">
                <a:latin typeface="宋体" panose="02010600030101010101" pitchFamily="2" charset="-122"/>
              </a:rPr>
              <a:t>4</a:t>
            </a:r>
            <a:r>
              <a:rPr lang="zh-CN" altLang="en-US" sz="2800">
                <a:latin typeface="宋体" panose="02010600030101010101" pitchFamily="2" charset="-122"/>
              </a:rPr>
              <a:t>位</a:t>
            </a:r>
          </a:p>
          <a:p>
            <a:pPr marL="0" indent="0" eaLnBrk="1" hangingPunct="1">
              <a:lnSpc>
                <a:spcPct val="80000"/>
              </a:lnSpc>
              <a:buFont typeface="Wingdings" panose="05000000000000000000" pitchFamily="2" charset="2"/>
              <a:buNone/>
              <a:tabLst>
                <a:tab pos="1620838" algn="l"/>
                <a:tab pos="3910013" algn="l"/>
              </a:tabLst>
            </a:pPr>
            <a:r>
              <a:rPr lang="zh-CN" altLang="en-US" sz="2800">
                <a:solidFill>
                  <a:schemeClr val="accent2"/>
                </a:solidFill>
                <a:latin typeface="宋体" panose="02010600030101010101" pitchFamily="2" charset="-122"/>
              </a:rPr>
              <a:t>	</a:t>
            </a:r>
            <a:r>
              <a:rPr lang="en-US" altLang="zh-CN" sz="2800">
                <a:solidFill>
                  <a:schemeClr val="accent2"/>
                </a:solidFill>
                <a:latin typeface="宋体" panose="02010600030101010101" pitchFamily="2" charset="-122"/>
              </a:rPr>
              <a:t>or dl,30h</a:t>
            </a:r>
          </a:p>
          <a:p>
            <a:pPr marL="0" indent="0" eaLnBrk="1" hangingPunct="1">
              <a:lnSpc>
                <a:spcPct val="80000"/>
              </a:lnSpc>
              <a:buFont typeface="Wingdings" panose="05000000000000000000" pitchFamily="2" charset="2"/>
              <a:buNone/>
              <a:tabLst>
                <a:tab pos="1620838" algn="l"/>
                <a:tab pos="3910013" algn="l"/>
              </a:tabLst>
            </a:pPr>
            <a:r>
              <a:rPr lang="en-US" altLang="zh-CN" sz="2800">
                <a:solidFill>
                  <a:schemeClr val="accent2"/>
                </a:solidFill>
                <a:latin typeface="宋体" panose="02010600030101010101" pitchFamily="2" charset="-122"/>
              </a:rPr>
              <a:t>	cmp dl,39h</a:t>
            </a:r>
          </a:p>
          <a:p>
            <a:pPr marL="0" indent="0" eaLnBrk="1" hangingPunct="1">
              <a:lnSpc>
                <a:spcPct val="80000"/>
              </a:lnSpc>
              <a:buFont typeface="Wingdings" panose="05000000000000000000" pitchFamily="2" charset="2"/>
              <a:buNone/>
              <a:tabLst>
                <a:tab pos="1620838" algn="l"/>
                <a:tab pos="3910013" algn="l"/>
              </a:tabLst>
            </a:pPr>
            <a:r>
              <a:rPr lang="en-US" altLang="zh-CN" sz="2800">
                <a:solidFill>
                  <a:schemeClr val="accent2"/>
                </a:solidFill>
                <a:latin typeface="宋体" panose="02010600030101010101" pitchFamily="2" charset="-122"/>
              </a:rPr>
              <a:t>	jbe aldisp2</a:t>
            </a:r>
          </a:p>
          <a:p>
            <a:pPr marL="0" indent="0" eaLnBrk="1" hangingPunct="1">
              <a:lnSpc>
                <a:spcPct val="80000"/>
              </a:lnSpc>
              <a:buFont typeface="Wingdings" panose="05000000000000000000" pitchFamily="2" charset="2"/>
              <a:buNone/>
              <a:tabLst>
                <a:tab pos="1620838" algn="l"/>
                <a:tab pos="3910013" algn="l"/>
              </a:tabLst>
            </a:pPr>
            <a:r>
              <a:rPr lang="en-US" altLang="zh-CN" sz="2800">
                <a:solidFill>
                  <a:schemeClr val="accent2"/>
                </a:solidFill>
                <a:latin typeface="宋体" panose="02010600030101010101" pitchFamily="2" charset="-122"/>
              </a:rPr>
              <a:t>	add dl,7</a:t>
            </a:r>
          </a:p>
          <a:p>
            <a:pPr marL="0" indent="0" eaLnBrk="1" hangingPunct="1">
              <a:lnSpc>
                <a:spcPct val="80000"/>
              </a:lnSpc>
              <a:buFont typeface="Wingdings" panose="05000000000000000000" pitchFamily="2" charset="2"/>
              <a:buNone/>
              <a:tabLst>
                <a:tab pos="1620838" algn="l"/>
                <a:tab pos="3910013" algn="l"/>
              </a:tabLst>
            </a:pPr>
            <a:r>
              <a:rPr lang="en-US" altLang="zh-CN" sz="2800">
                <a:solidFill>
                  <a:schemeClr val="accent2"/>
                </a:solidFill>
                <a:latin typeface="宋体" panose="02010600030101010101" pitchFamily="2" charset="-122"/>
              </a:rPr>
              <a:t>aldisp2:	mov ah,2	;</a:t>
            </a:r>
            <a:r>
              <a:rPr lang="zh-CN" altLang="en-US" sz="2800">
                <a:latin typeface="宋体" panose="02010600030101010101" pitchFamily="2" charset="-122"/>
              </a:rPr>
              <a:t>显示</a:t>
            </a:r>
          </a:p>
          <a:p>
            <a:pPr marL="0" indent="0" eaLnBrk="1" hangingPunct="1">
              <a:lnSpc>
                <a:spcPct val="80000"/>
              </a:lnSpc>
              <a:buFont typeface="Wingdings" panose="05000000000000000000" pitchFamily="2" charset="2"/>
              <a:buNone/>
              <a:tabLst>
                <a:tab pos="1620838" algn="l"/>
                <a:tab pos="3910013" algn="l"/>
              </a:tabLst>
            </a:pPr>
            <a:r>
              <a:rPr lang="zh-CN" altLang="en-US" sz="2800">
                <a:solidFill>
                  <a:schemeClr val="accent2"/>
                </a:solidFill>
                <a:latin typeface="宋体" panose="02010600030101010101" pitchFamily="2" charset="-122"/>
              </a:rPr>
              <a:t>	</a:t>
            </a:r>
            <a:r>
              <a:rPr lang="en-US" altLang="zh-CN" sz="2800">
                <a:solidFill>
                  <a:schemeClr val="accent2"/>
                </a:solidFill>
                <a:latin typeface="宋体" panose="02010600030101010101" pitchFamily="2" charset="-122"/>
              </a:rPr>
              <a:t>int 21h</a:t>
            </a:r>
          </a:p>
          <a:p>
            <a:pPr marL="0" indent="0" eaLnBrk="1" hangingPunct="1">
              <a:lnSpc>
                <a:spcPct val="80000"/>
              </a:lnSpc>
              <a:buFont typeface="Wingdings" panose="05000000000000000000" pitchFamily="2" charset="2"/>
              <a:buNone/>
              <a:tabLst>
                <a:tab pos="1620838" algn="l"/>
                <a:tab pos="3910013" algn="l"/>
              </a:tabLst>
            </a:pPr>
            <a:r>
              <a:rPr lang="en-US" altLang="zh-CN" sz="2800">
                <a:solidFill>
                  <a:schemeClr val="tx2"/>
                </a:solidFill>
                <a:latin typeface="宋体" panose="02010600030101010101" pitchFamily="2" charset="-122"/>
              </a:rPr>
              <a:t>	pop dx</a:t>
            </a:r>
          </a:p>
          <a:p>
            <a:pPr marL="0" indent="0" eaLnBrk="1" hangingPunct="1">
              <a:lnSpc>
                <a:spcPct val="80000"/>
              </a:lnSpc>
              <a:buFont typeface="Wingdings" panose="05000000000000000000" pitchFamily="2" charset="2"/>
              <a:buNone/>
              <a:tabLst>
                <a:tab pos="1620838" algn="l"/>
                <a:tab pos="3910013" algn="l"/>
              </a:tabLst>
            </a:pPr>
            <a:r>
              <a:rPr lang="en-US" altLang="zh-CN" sz="2800">
                <a:solidFill>
                  <a:schemeClr val="tx2"/>
                </a:solidFill>
                <a:latin typeface="宋体" panose="02010600030101010101" pitchFamily="2" charset="-122"/>
              </a:rPr>
              <a:t>	pop cx</a:t>
            </a:r>
          </a:p>
          <a:p>
            <a:pPr marL="0" indent="0" eaLnBrk="1" hangingPunct="1">
              <a:lnSpc>
                <a:spcPct val="80000"/>
              </a:lnSpc>
              <a:buFont typeface="Wingdings" panose="05000000000000000000" pitchFamily="2" charset="2"/>
              <a:buNone/>
              <a:tabLst>
                <a:tab pos="1620838" algn="l"/>
                <a:tab pos="3910013" algn="l"/>
              </a:tabLst>
            </a:pPr>
            <a:r>
              <a:rPr lang="en-US" altLang="zh-CN" sz="2800">
                <a:solidFill>
                  <a:schemeClr val="tx2"/>
                </a:solidFill>
                <a:latin typeface="宋体" panose="02010600030101010101" pitchFamily="2" charset="-122"/>
              </a:rPr>
              <a:t>	pop ax</a:t>
            </a:r>
          </a:p>
          <a:p>
            <a:pPr marL="0" indent="0" eaLnBrk="1" hangingPunct="1">
              <a:lnSpc>
                <a:spcPct val="80000"/>
              </a:lnSpc>
              <a:buFont typeface="Wingdings" panose="05000000000000000000" pitchFamily="2" charset="2"/>
              <a:buNone/>
              <a:tabLst>
                <a:tab pos="1620838" algn="l"/>
                <a:tab pos="3910013" algn="l"/>
              </a:tabLst>
            </a:pPr>
            <a:r>
              <a:rPr lang="en-US" altLang="zh-CN" sz="2800">
                <a:solidFill>
                  <a:schemeClr val="tx2"/>
                </a:solidFill>
                <a:latin typeface="宋体" panose="02010600030101010101" pitchFamily="2" charset="-122"/>
              </a:rPr>
              <a:t>	ret</a:t>
            </a:r>
            <a:r>
              <a:rPr lang="en-US" altLang="zh-CN" sz="2800">
                <a:solidFill>
                  <a:schemeClr val="accent2"/>
                </a:solidFill>
                <a:latin typeface="宋体" panose="02010600030101010101" pitchFamily="2" charset="-122"/>
              </a:rPr>
              <a:t>	</a:t>
            </a:r>
            <a:r>
              <a:rPr lang="en-US" altLang="zh-CN" sz="2800">
                <a:latin typeface="宋体" panose="02010600030101010101" pitchFamily="2" charset="-122"/>
              </a:rPr>
              <a:t>;</a:t>
            </a:r>
            <a:r>
              <a:rPr lang="zh-CN" altLang="en-US" sz="2800">
                <a:latin typeface="宋体" panose="02010600030101010101" pitchFamily="2" charset="-122"/>
              </a:rPr>
              <a:t>过程返回</a:t>
            </a:r>
          </a:p>
          <a:p>
            <a:pPr marL="0" indent="0" eaLnBrk="1" hangingPunct="1">
              <a:lnSpc>
                <a:spcPct val="80000"/>
              </a:lnSpc>
              <a:buFont typeface="Wingdings" panose="05000000000000000000" pitchFamily="2" charset="2"/>
              <a:buNone/>
              <a:tabLst>
                <a:tab pos="1620838" algn="l"/>
                <a:tab pos="3910013" algn="l"/>
              </a:tabLst>
            </a:pPr>
            <a:r>
              <a:rPr lang="en-US" altLang="zh-CN" sz="2800">
                <a:solidFill>
                  <a:schemeClr val="tx2"/>
                </a:solidFill>
                <a:latin typeface="宋体" panose="02010600030101010101" pitchFamily="2" charset="-122"/>
              </a:rPr>
              <a:t>ALdisp	endp</a:t>
            </a:r>
          </a:p>
        </p:txBody>
      </p:sp>
      <p:grpSp>
        <p:nvGrpSpPr>
          <p:cNvPr id="316419" name="组合 316418">
            <a:extLst>
              <a:ext uri="{FF2B5EF4-FFF2-40B4-BE49-F238E27FC236}">
                <a16:creationId xmlns:a16="http://schemas.microsoft.com/office/drawing/2014/main" id="{F9022A29-0387-466D-8F3C-CEC1A3736BDF}"/>
              </a:ext>
            </a:extLst>
          </p:cNvPr>
          <p:cNvGrpSpPr>
            <a:grpSpLocks/>
          </p:cNvGrpSpPr>
          <p:nvPr/>
        </p:nvGrpSpPr>
        <p:grpSpPr bwMode="auto">
          <a:xfrm>
            <a:off x="177800" y="230188"/>
            <a:ext cx="203200" cy="6503987"/>
            <a:chOff x="112" y="145"/>
            <a:chExt cx="128" cy="4097"/>
          </a:xfrm>
        </p:grpSpPr>
        <p:sp>
          <p:nvSpPr>
            <p:cNvPr id="73744" name="矩形 316419">
              <a:extLst>
                <a:ext uri="{FF2B5EF4-FFF2-40B4-BE49-F238E27FC236}">
                  <a16:creationId xmlns:a16="http://schemas.microsoft.com/office/drawing/2014/main" id="{6FFB0E98-34AC-4F3C-9A03-4DB8136D7131}"/>
                </a:ext>
              </a:extLst>
            </p:cNvPr>
            <p:cNvSpPr>
              <a:spLocks noChangeArrowheads="1"/>
            </p:cNvSpPr>
            <p:nvPr/>
          </p:nvSpPr>
          <p:spPr bwMode="auto">
            <a:xfrm flipH="1">
              <a:off x="192" y="162"/>
              <a:ext cx="48" cy="4080"/>
            </a:xfrm>
            <a:prstGeom prst="rect">
              <a:avLst/>
            </a:prstGeom>
            <a:gradFill rotWithShape="0">
              <a:gsLst>
                <a:gs pos="0">
                  <a:schemeClr val="bg1"/>
                </a:gs>
                <a:gs pos="100000">
                  <a:schemeClr val="fo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3745" name="矩形 316420">
              <a:extLst>
                <a:ext uri="{FF2B5EF4-FFF2-40B4-BE49-F238E27FC236}">
                  <a16:creationId xmlns:a16="http://schemas.microsoft.com/office/drawing/2014/main" id="{E726F03D-63A9-493E-B0B0-BC989CA4FF54}"/>
                </a:ext>
              </a:extLst>
            </p:cNvPr>
            <p:cNvSpPr>
              <a:spLocks noChangeArrowheads="1"/>
            </p:cNvSpPr>
            <p:nvPr/>
          </p:nvSpPr>
          <p:spPr bwMode="auto">
            <a:xfrm>
              <a:off x="112" y="145"/>
              <a:ext cx="48" cy="3941"/>
            </a:xfrm>
            <a:prstGeom prst="rect">
              <a:avLst/>
            </a:prstGeom>
            <a:gradFill rotWithShape="0">
              <a:gsLst>
                <a:gs pos="0">
                  <a:schemeClr val="bg1"/>
                </a:gs>
                <a:gs pos="100000">
                  <a:schemeClr va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latin typeface="Times New Roman" panose="02020603050405020304" pitchFamily="18" charset="0"/>
              </a:endParaRPr>
            </a:p>
          </p:txBody>
        </p:sp>
      </p:grpSp>
      <p:grpSp>
        <p:nvGrpSpPr>
          <p:cNvPr id="316422" name="组合 316421">
            <a:extLst>
              <a:ext uri="{FF2B5EF4-FFF2-40B4-BE49-F238E27FC236}">
                <a16:creationId xmlns:a16="http://schemas.microsoft.com/office/drawing/2014/main" id="{85A8292A-D14D-422F-8336-43736675EEBC}"/>
              </a:ext>
            </a:extLst>
          </p:cNvPr>
          <p:cNvGrpSpPr>
            <a:grpSpLocks/>
          </p:cNvGrpSpPr>
          <p:nvPr/>
        </p:nvGrpSpPr>
        <p:grpSpPr bwMode="auto">
          <a:xfrm>
            <a:off x="8793163" y="220663"/>
            <a:ext cx="198437" cy="6408737"/>
            <a:chOff x="5539" y="139"/>
            <a:chExt cx="125" cy="4037"/>
          </a:xfrm>
        </p:grpSpPr>
        <p:sp>
          <p:nvSpPr>
            <p:cNvPr id="73742" name="矩形 316422">
              <a:extLst>
                <a:ext uri="{FF2B5EF4-FFF2-40B4-BE49-F238E27FC236}">
                  <a16:creationId xmlns:a16="http://schemas.microsoft.com/office/drawing/2014/main" id="{65F8296B-7B5D-4DA9-B07B-9E25795404A1}"/>
                </a:ext>
              </a:extLst>
            </p:cNvPr>
            <p:cNvSpPr>
              <a:spLocks noChangeArrowheads="1"/>
            </p:cNvSpPr>
            <p:nvPr/>
          </p:nvSpPr>
          <p:spPr bwMode="auto">
            <a:xfrm rot="10800000" flipH="1" flipV="1">
              <a:off x="5621" y="139"/>
              <a:ext cx="43" cy="3989"/>
            </a:xfrm>
            <a:prstGeom prst="rect">
              <a:avLst/>
            </a:pr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3743" name="矩形 316423">
              <a:extLst>
                <a:ext uri="{FF2B5EF4-FFF2-40B4-BE49-F238E27FC236}">
                  <a16:creationId xmlns:a16="http://schemas.microsoft.com/office/drawing/2014/main" id="{1CB45984-E44E-4B08-9B51-3E24FCDA865A}"/>
                </a:ext>
              </a:extLst>
            </p:cNvPr>
            <p:cNvSpPr>
              <a:spLocks noChangeArrowheads="1"/>
            </p:cNvSpPr>
            <p:nvPr/>
          </p:nvSpPr>
          <p:spPr bwMode="auto">
            <a:xfrm rot="10800000" flipV="1">
              <a:off x="5539" y="240"/>
              <a:ext cx="49" cy="3936"/>
            </a:xfrm>
            <a:prstGeom prst="rect">
              <a:avLst/>
            </a:pr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316425" name="组合 316424">
            <a:extLst>
              <a:ext uri="{FF2B5EF4-FFF2-40B4-BE49-F238E27FC236}">
                <a16:creationId xmlns:a16="http://schemas.microsoft.com/office/drawing/2014/main" id="{16BC902E-33EA-448E-B9A0-BD7EBFEC3035}"/>
              </a:ext>
            </a:extLst>
          </p:cNvPr>
          <p:cNvGrpSpPr>
            <a:grpSpLocks/>
          </p:cNvGrpSpPr>
          <p:nvPr/>
        </p:nvGrpSpPr>
        <p:grpSpPr bwMode="auto">
          <a:xfrm>
            <a:off x="412750" y="6477000"/>
            <a:ext cx="8686800" cy="228600"/>
            <a:chOff x="260" y="4080"/>
            <a:chExt cx="5472" cy="144"/>
          </a:xfrm>
        </p:grpSpPr>
        <p:sp>
          <p:nvSpPr>
            <p:cNvPr id="73740" name="矩形 316425">
              <a:extLst>
                <a:ext uri="{FF2B5EF4-FFF2-40B4-BE49-F238E27FC236}">
                  <a16:creationId xmlns:a16="http://schemas.microsoft.com/office/drawing/2014/main" id="{21355B17-D8AC-4BD5-A496-4D36ABDD707A}"/>
                </a:ext>
              </a:extLst>
            </p:cNvPr>
            <p:cNvSpPr>
              <a:spLocks noChangeArrowheads="1"/>
            </p:cNvSpPr>
            <p:nvPr/>
          </p:nvSpPr>
          <p:spPr bwMode="auto">
            <a:xfrm rot="5400000" flipV="1">
              <a:off x="2972" y="1368"/>
              <a:ext cx="48" cy="5472"/>
            </a:xfrm>
            <a:prstGeom prst="rect">
              <a:avLst/>
            </a:prstGeom>
            <a:gradFill rotWithShape="0">
              <a:gsLst>
                <a:gs pos="0">
                  <a:schemeClr val="bg1"/>
                </a:gs>
                <a:gs pos="100000">
                  <a:schemeClr val="accent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3741" name="矩形 316426">
              <a:extLst>
                <a:ext uri="{FF2B5EF4-FFF2-40B4-BE49-F238E27FC236}">
                  <a16:creationId xmlns:a16="http://schemas.microsoft.com/office/drawing/2014/main" id="{1BEDA877-045C-46BE-9387-46106DF4356B}"/>
                </a:ext>
              </a:extLst>
            </p:cNvPr>
            <p:cNvSpPr>
              <a:spLocks noChangeArrowheads="1"/>
            </p:cNvSpPr>
            <p:nvPr/>
          </p:nvSpPr>
          <p:spPr bwMode="auto">
            <a:xfrm rot="5400000" flipV="1">
              <a:off x="2913" y="1521"/>
              <a:ext cx="48" cy="5355"/>
            </a:xfrm>
            <a:prstGeom prst="rect">
              <a:avLst/>
            </a:prstGeom>
            <a:gradFill rotWithShape="0">
              <a:gsLst>
                <a:gs pos="0">
                  <a:schemeClr val="bg1"/>
                </a:gs>
                <a:gs pos="100000">
                  <a:schemeClr val="hlink"/>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316428" name="组合 316427">
            <a:extLst>
              <a:ext uri="{FF2B5EF4-FFF2-40B4-BE49-F238E27FC236}">
                <a16:creationId xmlns:a16="http://schemas.microsoft.com/office/drawing/2014/main" id="{87ADF3E5-3515-4D7A-A75F-9689603BDC0A}"/>
              </a:ext>
            </a:extLst>
          </p:cNvPr>
          <p:cNvGrpSpPr>
            <a:grpSpLocks/>
          </p:cNvGrpSpPr>
          <p:nvPr/>
        </p:nvGrpSpPr>
        <p:grpSpPr bwMode="auto">
          <a:xfrm>
            <a:off x="76200" y="176213"/>
            <a:ext cx="8745538" cy="161925"/>
            <a:chOff x="48" y="111"/>
            <a:chExt cx="5509" cy="102"/>
          </a:xfrm>
        </p:grpSpPr>
        <p:sp>
          <p:nvSpPr>
            <p:cNvPr id="73738" name="矩形 316428">
              <a:extLst>
                <a:ext uri="{FF2B5EF4-FFF2-40B4-BE49-F238E27FC236}">
                  <a16:creationId xmlns:a16="http://schemas.microsoft.com/office/drawing/2014/main" id="{E3304731-4011-48C2-B989-FFA293D21EC4}"/>
                </a:ext>
              </a:extLst>
            </p:cNvPr>
            <p:cNvSpPr>
              <a:spLocks noChangeArrowheads="1"/>
            </p:cNvSpPr>
            <p:nvPr/>
          </p:nvSpPr>
          <p:spPr bwMode="auto">
            <a:xfrm rot="5400000" flipV="1">
              <a:off x="2852" y="-2492"/>
              <a:ext cx="37" cy="5371"/>
            </a:xfrm>
            <a:prstGeom prst="rect">
              <a:avLst/>
            </a:prstGeom>
            <a:gradFill rotWithShape="0">
              <a:gsLst>
                <a:gs pos="0">
                  <a:schemeClr va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3739" name="矩形 316429">
              <a:extLst>
                <a:ext uri="{FF2B5EF4-FFF2-40B4-BE49-F238E27FC236}">
                  <a16:creationId xmlns:a16="http://schemas.microsoft.com/office/drawing/2014/main" id="{87A3FBB5-25AC-46CD-ACC0-44B7F175C3AD}"/>
                </a:ext>
              </a:extLst>
            </p:cNvPr>
            <p:cNvSpPr>
              <a:spLocks noChangeArrowheads="1"/>
            </p:cNvSpPr>
            <p:nvPr/>
          </p:nvSpPr>
          <p:spPr bwMode="auto">
            <a:xfrm rot="5400000" flipV="1">
              <a:off x="2783" y="-2625"/>
              <a:ext cx="38" cy="5509"/>
            </a:xfrm>
            <a:prstGeom prst="rect">
              <a:avLst/>
            </a:prstGeom>
            <a:gradFill rotWithShape="0">
              <a:gsLst>
                <a:gs pos="0">
                  <a:schemeClr val="accent1"/>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73735" name="标题 316430">
            <a:extLst>
              <a:ext uri="{FF2B5EF4-FFF2-40B4-BE49-F238E27FC236}">
                <a16:creationId xmlns:a16="http://schemas.microsoft.com/office/drawing/2014/main" id="{81082C3F-585C-4AAD-A53D-E107B1A5C210}"/>
              </a:ext>
            </a:extLst>
          </p:cNvPr>
          <p:cNvSpPr>
            <a:spLocks noGrp="1" noChangeArrowheads="1"/>
          </p:cNvSpPr>
          <p:nvPr>
            <p:ph type="title"/>
          </p:nvPr>
        </p:nvSpPr>
        <p:spPr>
          <a:xfrm>
            <a:off x="381000" y="336550"/>
            <a:ext cx="3581400" cy="533400"/>
          </a:xfrm>
          <a:ln>
            <a:solidFill>
              <a:schemeClr val="folHlink"/>
            </a:solidFill>
            <a:miter lim="800000"/>
            <a:headEnd/>
            <a:tailEnd/>
          </a:ln>
        </p:spPr>
        <p:txBody>
          <a:bodyPr/>
          <a:lstStyle/>
          <a:p>
            <a:pPr eaLnBrk="1" hangingPunct="1"/>
            <a:r>
              <a:rPr lang="zh-CN" altLang="en-US" sz="2400">
                <a:latin typeface="黑体" panose="02010609060101010101" pitchFamily="49" charset="-122"/>
              </a:rPr>
              <a:t>例</a:t>
            </a:r>
            <a:r>
              <a:rPr lang="en-US" altLang="zh-CN" sz="2400">
                <a:latin typeface="黑体" panose="02010609060101010101" pitchFamily="49" charset="-122"/>
              </a:rPr>
              <a:t>4.15 </a:t>
            </a:r>
            <a:r>
              <a:rPr lang="zh-CN" altLang="en-US" sz="2400">
                <a:latin typeface="黑体" panose="02010609060101010101" pitchFamily="49" charset="-122"/>
              </a:rPr>
              <a:t>子程序－</a:t>
            </a:r>
            <a:r>
              <a:rPr lang="en-US" altLang="zh-CN" sz="2400">
                <a:latin typeface="黑体" panose="02010609060101010101" pitchFamily="49" charset="-122"/>
              </a:rPr>
              <a:t>2/3</a:t>
            </a:r>
          </a:p>
        </p:txBody>
      </p:sp>
      <p:pic>
        <p:nvPicPr>
          <p:cNvPr id="73736" name="图片 316431" descr="6">
            <a:hlinkClick r:id="" action="ppaction://hlinkshowjump?jump=previousslide"/>
            <a:extLst>
              <a:ext uri="{FF2B5EF4-FFF2-40B4-BE49-F238E27FC236}">
                <a16:creationId xmlns:a16="http://schemas.microsoft.com/office/drawing/2014/main" id="{CDA4CC1A-F3E6-4CD0-ABE2-8D4C520B63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286500"/>
            <a:ext cx="5715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7" name="图片 316433" descr="5">
            <a:hlinkClick r:id="" action="ppaction://hlinkshowjump?jump=nextslide"/>
            <a:extLst>
              <a:ext uri="{FF2B5EF4-FFF2-40B4-BE49-F238E27FC236}">
                <a16:creationId xmlns:a16="http://schemas.microsoft.com/office/drawing/2014/main" id="{AB0AB527-D2BD-4AF7-A2E7-4764280965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2500" y="6286500"/>
            <a:ext cx="5715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afterEffect">
                                  <p:stCondLst>
                                    <p:cond delay="0"/>
                                  </p:stCondLst>
                                  <p:childTnLst>
                                    <p:set>
                                      <p:cBhvr>
                                        <p:cTn id="6" dur="1" fill="hold">
                                          <p:stCondLst>
                                            <p:cond delay="0"/>
                                          </p:stCondLst>
                                        </p:cTn>
                                        <p:tgtEl>
                                          <p:spTgt spid="316419"/>
                                        </p:tgtEl>
                                        <p:attrNameLst>
                                          <p:attrName>style.visibility</p:attrName>
                                        </p:attrNameLst>
                                      </p:cBhvr>
                                      <p:to>
                                        <p:strVal val="visible"/>
                                      </p:to>
                                    </p:set>
                                    <p:anim calcmode="lin" valueType="num">
                                      <p:cBhvr additive="base">
                                        <p:cTn id="7" dur="500" fill="hold"/>
                                        <p:tgtEl>
                                          <p:spTgt spid="316419"/>
                                        </p:tgtEl>
                                        <p:attrNameLst>
                                          <p:attrName>ppt_x</p:attrName>
                                        </p:attrNameLst>
                                      </p:cBhvr>
                                      <p:tavLst>
                                        <p:tav tm="0">
                                          <p:val>
                                            <p:strVal val="#ppt_x"/>
                                          </p:val>
                                        </p:tav>
                                        <p:tav tm="100000">
                                          <p:val>
                                            <p:strVal val="#ppt_x"/>
                                          </p:val>
                                        </p:tav>
                                      </p:tavLst>
                                    </p:anim>
                                    <p:anim calcmode="lin" valueType="num">
                                      <p:cBhvr additive="base">
                                        <p:cTn id="8" dur="500" fill="hold"/>
                                        <p:tgtEl>
                                          <p:spTgt spid="316419"/>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316425"/>
                                        </p:tgtEl>
                                        <p:attrNameLst>
                                          <p:attrName>style.visibility</p:attrName>
                                        </p:attrNameLst>
                                      </p:cBhvr>
                                      <p:to>
                                        <p:strVal val="visible"/>
                                      </p:to>
                                    </p:set>
                                    <p:anim calcmode="lin" valueType="num">
                                      <p:cBhvr additive="base">
                                        <p:cTn id="12" dur="500" fill="hold"/>
                                        <p:tgtEl>
                                          <p:spTgt spid="316425"/>
                                        </p:tgtEl>
                                        <p:attrNameLst>
                                          <p:attrName>ppt_x</p:attrName>
                                        </p:attrNameLst>
                                      </p:cBhvr>
                                      <p:tavLst>
                                        <p:tav tm="0">
                                          <p:val>
                                            <p:strVal val="0-#ppt_w/2"/>
                                          </p:val>
                                        </p:tav>
                                        <p:tav tm="100000">
                                          <p:val>
                                            <p:strVal val="#ppt_x"/>
                                          </p:val>
                                        </p:tav>
                                      </p:tavLst>
                                    </p:anim>
                                    <p:anim calcmode="lin" valueType="num">
                                      <p:cBhvr additive="base">
                                        <p:cTn id="13" dur="500" fill="hold"/>
                                        <p:tgtEl>
                                          <p:spTgt spid="316425"/>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4" fill="hold" nodeType="afterEffect">
                                  <p:stCondLst>
                                    <p:cond delay="0"/>
                                  </p:stCondLst>
                                  <p:childTnLst>
                                    <p:set>
                                      <p:cBhvr>
                                        <p:cTn id="16" dur="1" fill="hold">
                                          <p:stCondLst>
                                            <p:cond delay="0"/>
                                          </p:stCondLst>
                                        </p:cTn>
                                        <p:tgtEl>
                                          <p:spTgt spid="316422"/>
                                        </p:tgtEl>
                                        <p:attrNameLst>
                                          <p:attrName>style.visibility</p:attrName>
                                        </p:attrNameLst>
                                      </p:cBhvr>
                                      <p:to>
                                        <p:strVal val="visible"/>
                                      </p:to>
                                    </p:set>
                                    <p:anim calcmode="lin" valueType="num">
                                      <p:cBhvr additive="base">
                                        <p:cTn id="17" dur="500" fill="hold"/>
                                        <p:tgtEl>
                                          <p:spTgt spid="316422"/>
                                        </p:tgtEl>
                                        <p:attrNameLst>
                                          <p:attrName>ppt_x</p:attrName>
                                        </p:attrNameLst>
                                      </p:cBhvr>
                                      <p:tavLst>
                                        <p:tav tm="0">
                                          <p:val>
                                            <p:strVal val="#ppt_x"/>
                                          </p:val>
                                        </p:tav>
                                        <p:tav tm="100000">
                                          <p:val>
                                            <p:strVal val="#ppt_x"/>
                                          </p:val>
                                        </p:tav>
                                      </p:tavLst>
                                    </p:anim>
                                    <p:anim calcmode="lin" valueType="num">
                                      <p:cBhvr additive="base">
                                        <p:cTn id="18" dur="500" fill="hold"/>
                                        <p:tgtEl>
                                          <p:spTgt spid="316422"/>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2" fill="hold" nodeType="afterEffect">
                                  <p:stCondLst>
                                    <p:cond delay="0"/>
                                  </p:stCondLst>
                                  <p:childTnLst>
                                    <p:set>
                                      <p:cBhvr>
                                        <p:cTn id="21" dur="1" fill="hold">
                                          <p:stCondLst>
                                            <p:cond delay="0"/>
                                          </p:stCondLst>
                                        </p:cTn>
                                        <p:tgtEl>
                                          <p:spTgt spid="316428"/>
                                        </p:tgtEl>
                                        <p:attrNameLst>
                                          <p:attrName>style.visibility</p:attrName>
                                        </p:attrNameLst>
                                      </p:cBhvr>
                                      <p:to>
                                        <p:strVal val="visible"/>
                                      </p:to>
                                    </p:set>
                                    <p:anim calcmode="lin" valueType="num">
                                      <p:cBhvr additive="base">
                                        <p:cTn id="22" dur="500" fill="hold"/>
                                        <p:tgtEl>
                                          <p:spTgt spid="316428"/>
                                        </p:tgtEl>
                                        <p:attrNameLst>
                                          <p:attrName>ppt_x</p:attrName>
                                        </p:attrNameLst>
                                      </p:cBhvr>
                                      <p:tavLst>
                                        <p:tav tm="0">
                                          <p:val>
                                            <p:strVal val="1+#ppt_w/2"/>
                                          </p:val>
                                        </p:tav>
                                        <p:tav tm="100000">
                                          <p:val>
                                            <p:strVal val="#ppt_x"/>
                                          </p:val>
                                        </p:tav>
                                      </p:tavLst>
                                    </p:anim>
                                    <p:anim calcmode="lin" valueType="num">
                                      <p:cBhvr additive="base">
                                        <p:cTn id="23" dur="500" fill="hold"/>
                                        <p:tgtEl>
                                          <p:spTgt spid="3164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4754" name="文本占位符 317441">
            <a:extLst>
              <a:ext uri="{FF2B5EF4-FFF2-40B4-BE49-F238E27FC236}">
                <a16:creationId xmlns:a16="http://schemas.microsoft.com/office/drawing/2014/main" id="{4D65BA80-52FB-47AC-9069-93DB83971AC8}"/>
              </a:ext>
            </a:extLst>
          </p:cNvPr>
          <p:cNvSpPr>
            <a:spLocks noGrp="1" noChangeArrowheads="1"/>
          </p:cNvSpPr>
          <p:nvPr>
            <p:ph type="body" idx="1"/>
          </p:nvPr>
        </p:nvSpPr>
        <p:spPr>
          <a:xfrm>
            <a:off x="533400" y="914400"/>
            <a:ext cx="8153400" cy="5638800"/>
          </a:xfrm>
        </p:spPr>
        <p:txBody>
          <a:bodyPr/>
          <a:lstStyle/>
          <a:p>
            <a:pPr marL="0" indent="0" eaLnBrk="1" hangingPunct="1">
              <a:lnSpc>
                <a:spcPct val="80000"/>
              </a:lnSpc>
              <a:buFont typeface="Wingdings" panose="05000000000000000000" pitchFamily="2" charset="2"/>
              <a:buNone/>
              <a:tabLst>
                <a:tab pos="1436688" algn="l"/>
                <a:tab pos="3709988" algn="l"/>
              </a:tabLst>
            </a:pPr>
            <a:r>
              <a:rPr lang="en-US" altLang="zh-CN" sz="2400">
                <a:solidFill>
                  <a:schemeClr val="accent2"/>
                </a:solidFill>
                <a:latin typeface="宋体" panose="02010600030101010101" pitchFamily="2" charset="-122"/>
              </a:rPr>
              <a:t>	</a:t>
            </a:r>
            <a:r>
              <a:rPr lang="en-US" altLang="zh-CN" sz="2800">
                <a:solidFill>
                  <a:schemeClr val="accent2"/>
                </a:solidFill>
                <a:latin typeface="宋体" panose="02010600030101010101" pitchFamily="2" charset="-122"/>
              </a:rPr>
              <a:t>...	</a:t>
            </a:r>
            <a:r>
              <a:rPr lang="en-US" altLang="zh-CN" sz="2800">
                <a:latin typeface="宋体" panose="02010600030101010101" pitchFamily="2" charset="-122"/>
              </a:rPr>
              <a:t>;</a:t>
            </a:r>
            <a:r>
              <a:rPr lang="zh-CN" altLang="en-US" sz="2800">
                <a:latin typeface="宋体" panose="02010600030101010101" pitchFamily="2" charset="-122"/>
              </a:rPr>
              <a:t>主程序，同例</a:t>
            </a:r>
            <a:r>
              <a:rPr lang="en-US" altLang="zh-CN" sz="2800">
                <a:latin typeface="宋体" panose="02010600030101010101" pitchFamily="2" charset="-122"/>
              </a:rPr>
              <a:t>4.8</a:t>
            </a:r>
            <a:r>
              <a:rPr lang="zh-CN" altLang="en-US" sz="2800">
                <a:latin typeface="宋体" panose="02010600030101010101" pitchFamily="2" charset="-122"/>
              </a:rPr>
              <a:t>源程序</a:t>
            </a:r>
          </a:p>
          <a:p>
            <a:pPr marL="0" indent="0" eaLnBrk="1" hangingPunct="1">
              <a:lnSpc>
                <a:spcPct val="80000"/>
              </a:lnSpc>
              <a:buFont typeface="Wingdings" panose="05000000000000000000" pitchFamily="2" charset="2"/>
              <a:buNone/>
              <a:tabLst>
                <a:tab pos="1436688" algn="l"/>
                <a:tab pos="3709988" algn="l"/>
              </a:tabLst>
            </a:pPr>
            <a:r>
              <a:rPr lang="zh-CN" altLang="en-US" sz="2800">
                <a:solidFill>
                  <a:schemeClr val="accent2"/>
                </a:solidFill>
                <a:latin typeface="宋体" panose="02010600030101010101" pitchFamily="2" charset="-122"/>
              </a:rPr>
              <a:t>	</a:t>
            </a:r>
            <a:r>
              <a:rPr lang="en-US" altLang="zh-CN" sz="2800">
                <a:solidFill>
                  <a:schemeClr val="accent2"/>
                </a:solidFill>
                <a:latin typeface="宋体" panose="02010600030101010101" pitchFamily="2" charset="-122"/>
              </a:rPr>
              <a:t>mov bx,offset array</a:t>
            </a:r>
            <a:r>
              <a:rPr lang="en-US" altLang="zh-CN" sz="2800">
                <a:latin typeface="宋体" panose="02010600030101010101" pitchFamily="2" charset="-122"/>
              </a:rPr>
              <a:t>;</a:t>
            </a:r>
            <a:r>
              <a:rPr lang="zh-CN" altLang="en-US" sz="2800">
                <a:latin typeface="宋体" panose="02010600030101010101" pitchFamily="2" charset="-122"/>
              </a:rPr>
              <a:t>调用程序段开始</a:t>
            </a:r>
          </a:p>
          <a:p>
            <a:pPr marL="0" indent="0" eaLnBrk="1" hangingPunct="1">
              <a:lnSpc>
                <a:spcPct val="80000"/>
              </a:lnSpc>
              <a:buFont typeface="Wingdings" panose="05000000000000000000" pitchFamily="2" charset="2"/>
              <a:buNone/>
              <a:tabLst>
                <a:tab pos="1436688" algn="l"/>
                <a:tab pos="3709988" algn="l"/>
              </a:tabLst>
            </a:pPr>
            <a:r>
              <a:rPr lang="zh-CN" altLang="en-US" sz="2800">
                <a:solidFill>
                  <a:schemeClr val="accent2"/>
                </a:solidFill>
                <a:latin typeface="宋体" panose="02010600030101010101" pitchFamily="2" charset="-122"/>
              </a:rPr>
              <a:t>	</a:t>
            </a:r>
            <a:r>
              <a:rPr lang="en-US" altLang="zh-CN" sz="2800">
                <a:solidFill>
                  <a:schemeClr val="accent2"/>
                </a:solidFill>
                <a:latin typeface="宋体" panose="02010600030101010101" pitchFamily="2" charset="-122"/>
              </a:rPr>
              <a:t>mov cx,count</a:t>
            </a:r>
          </a:p>
          <a:p>
            <a:pPr marL="0" indent="0" eaLnBrk="1" hangingPunct="1">
              <a:lnSpc>
                <a:spcPct val="80000"/>
              </a:lnSpc>
              <a:buFont typeface="Wingdings" panose="05000000000000000000" pitchFamily="2" charset="2"/>
              <a:buNone/>
              <a:tabLst>
                <a:tab pos="1436688" algn="l"/>
                <a:tab pos="3709988" algn="l"/>
              </a:tabLst>
            </a:pPr>
            <a:r>
              <a:rPr lang="en-US" altLang="zh-CN" sz="2800">
                <a:solidFill>
                  <a:schemeClr val="accent2"/>
                </a:solidFill>
                <a:latin typeface="宋体" panose="02010600030101010101" pitchFamily="2" charset="-122"/>
              </a:rPr>
              <a:t>displp:	mov al,[bx]</a:t>
            </a:r>
          </a:p>
          <a:p>
            <a:pPr marL="0" indent="0" eaLnBrk="1" hangingPunct="1">
              <a:lnSpc>
                <a:spcPct val="80000"/>
              </a:lnSpc>
              <a:buFont typeface="Wingdings" panose="05000000000000000000" pitchFamily="2" charset="2"/>
              <a:buNone/>
              <a:tabLst>
                <a:tab pos="1436688" algn="l"/>
                <a:tab pos="3709988" algn="l"/>
              </a:tabLst>
            </a:pPr>
            <a:r>
              <a:rPr lang="en-US" altLang="zh-CN" sz="2800">
                <a:solidFill>
                  <a:schemeClr val="accent2"/>
                </a:solidFill>
                <a:latin typeface="宋体" panose="02010600030101010101" pitchFamily="2" charset="-122"/>
              </a:rPr>
              <a:t>	</a:t>
            </a:r>
            <a:r>
              <a:rPr lang="en-US" altLang="zh-CN" sz="2800">
                <a:solidFill>
                  <a:schemeClr val="tx2"/>
                </a:solidFill>
                <a:latin typeface="宋体" panose="02010600030101010101" pitchFamily="2" charset="-122"/>
              </a:rPr>
              <a:t>call ALdisp</a:t>
            </a:r>
            <a:r>
              <a:rPr lang="en-US" altLang="zh-CN" sz="2800">
                <a:solidFill>
                  <a:schemeClr val="accent2"/>
                </a:solidFill>
                <a:latin typeface="宋体" panose="02010600030101010101" pitchFamily="2" charset="-122"/>
              </a:rPr>
              <a:t>	</a:t>
            </a:r>
            <a:r>
              <a:rPr lang="en-US" altLang="zh-CN" sz="2800">
                <a:latin typeface="宋体" panose="02010600030101010101" pitchFamily="2" charset="-122"/>
              </a:rPr>
              <a:t>;</a:t>
            </a:r>
            <a:r>
              <a:rPr lang="zh-CN" altLang="en-US" sz="2800">
                <a:latin typeface="宋体" panose="02010600030101010101" pitchFamily="2" charset="-122"/>
              </a:rPr>
              <a:t>调用显示过程</a:t>
            </a:r>
          </a:p>
          <a:p>
            <a:pPr marL="0" indent="0" eaLnBrk="1" hangingPunct="1">
              <a:lnSpc>
                <a:spcPct val="80000"/>
              </a:lnSpc>
              <a:buFont typeface="Wingdings" panose="05000000000000000000" pitchFamily="2" charset="2"/>
              <a:buNone/>
              <a:tabLst>
                <a:tab pos="1436688" algn="l"/>
                <a:tab pos="3709988" algn="l"/>
              </a:tabLst>
            </a:pPr>
            <a:r>
              <a:rPr lang="zh-CN" altLang="en-US" sz="2800">
                <a:solidFill>
                  <a:schemeClr val="accent2"/>
                </a:solidFill>
                <a:latin typeface="宋体" panose="02010600030101010101" pitchFamily="2" charset="-122"/>
              </a:rPr>
              <a:t>	</a:t>
            </a:r>
            <a:r>
              <a:rPr lang="en-US" altLang="zh-CN" sz="2800">
                <a:solidFill>
                  <a:schemeClr val="accent2"/>
                </a:solidFill>
                <a:latin typeface="宋体" panose="02010600030101010101" pitchFamily="2" charset="-122"/>
              </a:rPr>
              <a:t>mov dl,','	</a:t>
            </a:r>
            <a:r>
              <a:rPr lang="en-US" altLang="zh-CN" sz="2800">
                <a:latin typeface="宋体" panose="02010600030101010101" pitchFamily="2" charset="-122"/>
              </a:rPr>
              <a:t>;</a:t>
            </a:r>
            <a:r>
              <a:rPr lang="zh-CN" altLang="en-US" sz="2800">
                <a:latin typeface="宋体" panose="02010600030101010101" pitchFamily="2" charset="-122"/>
              </a:rPr>
              <a:t>显示一个逗号，分隔数据</a:t>
            </a:r>
          </a:p>
          <a:p>
            <a:pPr marL="0" indent="0" eaLnBrk="1" hangingPunct="1">
              <a:lnSpc>
                <a:spcPct val="80000"/>
              </a:lnSpc>
              <a:buFont typeface="Wingdings" panose="05000000000000000000" pitchFamily="2" charset="2"/>
              <a:buNone/>
              <a:tabLst>
                <a:tab pos="1436688" algn="l"/>
                <a:tab pos="3709988" algn="l"/>
              </a:tabLst>
            </a:pPr>
            <a:r>
              <a:rPr lang="zh-CN" altLang="en-US" sz="2800">
                <a:solidFill>
                  <a:schemeClr val="accent2"/>
                </a:solidFill>
                <a:latin typeface="宋体" panose="02010600030101010101" pitchFamily="2" charset="-122"/>
              </a:rPr>
              <a:t>	</a:t>
            </a:r>
            <a:r>
              <a:rPr lang="en-US" altLang="zh-CN" sz="2800">
                <a:solidFill>
                  <a:schemeClr val="accent2"/>
                </a:solidFill>
                <a:latin typeface="宋体" panose="02010600030101010101" pitchFamily="2" charset="-122"/>
              </a:rPr>
              <a:t>mov ah,2</a:t>
            </a:r>
          </a:p>
          <a:p>
            <a:pPr marL="0" indent="0" eaLnBrk="1" hangingPunct="1">
              <a:lnSpc>
                <a:spcPct val="80000"/>
              </a:lnSpc>
              <a:buFont typeface="Wingdings" panose="05000000000000000000" pitchFamily="2" charset="2"/>
              <a:buNone/>
              <a:tabLst>
                <a:tab pos="1436688" algn="l"/>
                <a:tab pos="3709988" algn="l"/>
              </a:tabLst>
            </a:pPr>
            <a:r>
              <a:rPr lang="en-US" altLang="zh-CN" sz="2800">
                <a:solidFill>
                  <a:schemeClr val="accent2"/>
                </a:solidFill>
                <a:latin typeface="宋体" panose="02010600030101010101" pitchFamily="2" charset="-122"/>
              </a:rPr>
              <a:t>	int 21h</a:t>
            </a:r>
          </a:p>
          <a:p>
            <a:pPr marL="0" indent="0" eaLnBrk="1" hangingPunct="1">
              <a:lnSpc>
                <a:spcPct val="80000"/>
              </a:lnSpc>
              <a:buFont typeface="Wingdings" panose="05000000000000000000" pitchFamily="2" charset="2"/>
              <a:buNone/>
              <a:tabLst>
                <a:tab pos="1436688" algn="l"/>
                <a:tab pos="3709988" algn="l"/>
              </a:tabLst>
            </a:pPr>
            <a:r>
              <a:rPr lang="en-US" altLang="zh-CN" sz="2800">
                <a:solidFill>
                  <a:schemeClr val="accent2"/>
                </a:solidFill>
                <a:latin typeface="宋体" panose="02010600030101010101" pitchFamily="2" charset="-122"/>
              </a:rPr>
              <a:t>	inc bx</a:t>
            </a:r>
          </a:p>
          <a:p>
            <a:pPr marL="0" indent="0" eaLnBrk="1" hangingPunct="1">
              <a:lnSpc>
                <a:spcPct val="80000"/>
              </a:lnSpc>
              <a:buFont typeface="Wingdings" panose="05000000000000000000" pitchFamily="2" charset="2"/>
              <a:buNone/>
              <a:tabLst>
                <a:tab pos="1436688" algn="l"/>
                <a:tab pos="3709988" algn="l"/>
              </a:tabLst>
            </a:pPr>
            <a:r>
              <a:rPr lang="en-US" altLang="zh-CN" sz="2800">
                <a:solidFill>
                  <a:schemeClr val="accent2"/>
                </a:solidFill>
                <a:latin typeface="宋体" panose="02010600030101010101" pitchFamily="2" charset="-122"/>
              </a:rPr>
              <a:t>	loop displp	</a:t>
            </a:r>
            <a:r>
              <a:rPr lang="en-US" altLang="zh-CN" sz="2800">
                <a:latin typeface="宋体" panose="02010600030101010101" pitchFamily="2" charset="-122"/>
              </a:rPr>
              <a:t>;</a:t>
            </a:r>
            <a:r>
              <a:rPr lang="zh-CN" altLang="en-US" sz="2800">
                <a:latin typeface="宋体" panose="02010600030101010101" pitchFamily="2" charset="-122"/>
              </a:rPr>
              <a:t>调用程序段结束</a:t>
            </a:r>
          </a:p>
          <a:p>
            <a:pPr marL="0" indent="0" eaLnBrk="1" hangingPunct="1">
              <a:lnSpc>
                <a:spcPct val="80000"/>
              </a:lnSpc>
              <a:buFont typeface="Wingdings" panose="05000000000000000000" pitchFamily="2" charset="2"/>
              <a:buNone/>
              <a:tabLst>
                <a:tab pos="1436688" algn="l"/>
                <a:tab pos="3709988" algn="l"/>
              </a:tabLst>
            </a:pPr>
            <a:r>
              <a:rPr lang="zh-CN" altLang="en-US" sz="2800">
                <a:solidFill>
                  <a:schemeClr val="accent2"/>
                </a:solidFill>
                <a:latin typeface="宋体" panose="02010600030101010101" pitchFamily="2" charset="-122"/>
              </a:rPr>
              <a:t>	</a:t>
            </a:r>
            <a:r>
              <a:rPr lang="en-US" altLang="zh-CN" sz="2800">
                <a:solidFill>
                  <a:schemeClr val="accent2"/>
                </a:solidFill>
                <a:latin typeface="宋体" panose="02010600030101010101" pitchFamily="2" charset="-122"/>
              </a:rPr>
              <a:t>.exit 0</a:t>
            </a:r>
          </a:p>
          <a:p>
            <a:pPr marL="0" indent="0" eaLnBrk="1" hangingPunct="1">
              <a:lnSpc>
                <a:spcPct val="80000"/>
              </a:lnSpc>
              <a:buFont typeface="Wingdings" panose="05000000000000000000" pitchFamily="2" charset="2"/>
              <a:buNone/>
              <a:tabLst>
                <a:tab pos="1436688" algn="l"/>
                <a:tab pos="3709988" algn="l"/>
              </a:tabLst>
            </a:pPr>
            <a:r>
              <a:rPr lang="en-US" altLang="zh-CN" sz="2800">
                <a:solidFill>
                  <a:schemeClr val="accent2"/>
                </a:solidFill>
                <a:latin typeface="宋体" panose="02010600030101010101" pitchFamily="2" charset="-122"/>
              </a:rPr>
              <a:t>	...	</a:t>
            </a:r>
            <a:r>
              <a:rPr lang="en-US" altLang="zh-CN" sz="2800">
                <a:latin typeface="宋体" panose="02010600030101010101" pitchFamily="2" charset="-122"/>
              </a:rPr>
              <a:t>;</a:t>
            </a:r>
            <a:r>
              <a:rPr lang="zh-CN" altLang="en-US" sz="2800">
                <a:latin typeface="宋体" panose="02010600030101010101" pitchFamily="2" charset="-122"/>
              </a:rPr>
              <a:t>过程定义</a:t>
            </a:r>
          </a:p>
          <a:p>
            <a:pPr marL="0" indent="0" eaLnBrk="1" hangingPunct="1">
              <a:lnSpc>
                <a:spcPct val="80000"/>
              </a:lnSpc>
              <a:buFont typeface="Wingdings" panose="05000000000000000000" pitchFamily="2" charset="2"/>
              <a:buNone/>
              <a:tabLst>
                <a:tab pos="1436688" algn="l"/>
                <a:tab pos="3709988" algn="l"/>
              </a:tabLst>
            </a:pPr>
            <a:r>
              <a:rPr lang="zh-CN" altLang="en-US" sz="2800">
                <a:solidFill>
                  <a:schemeClr val="accent2"/>
                </a:solidFill>
                <a:latin typeface="宋体" panose="02010600030101010101" pitchFamily="2" charset="-122"/>
              </a:rPr>
              <a:t>	</a:t>
            </a:r>
            <a:r>
              <a:rPr lang="en-US" altLang="zh-CN" sz="2800">
                <a:solidFill>
                  <a:schemeClr val="accent2"/>
                </a:solidFill>
                <a:latin typeface="宋体" panose="02010600030101010101" pitchFamily="2" charset="-122"/>
              </a:rPr>
              <a:t>end</a:t>
            </a:r>
          </a:p>
        </p:txBody>
      </p:sp>
      <p:grpSp>
        <p:nvGrpSpPr>
          <p:cNvPr id="317443" name="组合 317442">
            <a:extLst>
              <a:ext uri="{FF2B5EF4-FFF2-40B4-BE49-F238E27FC236}">
                <a16:creationId xmlns:a16="http://schemas.microsoft.com/office/drawing/2014/main" id="{77B46652-2AA0-4108-B0AE-E2F57CB7D61D}"/>
              </a:ext>
            </a:extLst>
          </p:cNvPr>
          <p:cNvGrpSpPr>
            <a:grpSpLocks/>
          </p:cNvGrpSpPr>
          <p:nvPr/>
        </p:nvGrpSpPr>
        <p:grpSpPr bwMode="auto">
          <a:xfrm>
            <a:off x="177800" y="230188"/>
            <a:ext cx="203200" cy="6503987"/>
            <a:chOff x="112" y="145"/>
            <a:chExt cx="128" cy="4097"/>
          </a:xfrm>
        </p:grpSpPr>
        <p:sp>
          <p:nvSpPr>
            <p:cNvPr id="74767" name="矩形 317443">
              <a:extLst>
                <a:ext uri="{FF2B5EF4-FFF2-40B4-BE49-F238E27FC236}">
                  <a16:creationId xmlns:a16="http://schemas.microsoft.com/office/drawing/2014/main" id="{72DD83FC-AC01-4F2B-BF66-819B0C7B303B}"/>
                </a:ext>
              </a:extLst>
            </p:cNvPr>
            <p:cNvSpPr>
              <a:spLocks noChangeArrowheads="1"/>
            </p:cNvSpPr>
            <p:nvPr/>
          </p:nvSpPr>
          <p:spPr bwMode="auto">
            <a:xfrm flipH="1">
              <a:off x="192" y="162"/>
              <a:ext cx="48" cy="4080"/>
            </a:xfrm>
            <a:prstGeom prst="rect">
              <a:avLst/>
            </a:prstGeom>
            <a:gradFill rotWithShape="0">
              <a:gsLst>
                <a:gs pos="0">
                  <a:schemeClr val="bg1"/>
                </a:gs>
                <a:gs pos="100000">
                  <a:schemeClr val="fo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4768" name="矩形 317444">
              <a:extLst>
                <a:ext uri="{FF2B5EF4-FFF2-40B4-BE49-F238E27FC236}">
                  <a16:creationId xmlns:a16="http://schemas.microsoft.com/office/drawing/2014/main" id="{72D94526-260C-43E9-9D85-6393E95160BF}"/>
                </a:ext>
              </a:extLst>
            </p:cNvPr>
            <p:cNvSpPr>
              <a:spLocks noChangeArrowheads="1"/>
            </p:cNvSpPr>
            <p:nvPr/>
          </p:nvSpPr>
          <p:spPr bwMode="auto">
            <a:xfrm>
              <a:off x="112" y="145"/>
              <a:ext cx="48" cy="3941"/>
            </a:xfrm>
            <a:prstGeom prst="rect">
              <a:avLst/>
            </a:prstGeom>
            <a:gradFill rotWithShape="0">
              <a:gsLst>
                <a:gs pos="0">
                  <a:schemeClr val="bg1"/>
                </a:gs>
                <a:gs pos="100000">
                  <a:schemeClr va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latin typeface="Times New Roman" panose="02020603050405020304" pitchFamily="18" charset="0"/>
              </a:endParaRPr>
            </a:p>
          </p:txBody>
        </p:sp>
      </p:grpSp>
      <p:grpSp>
        <p:nvGrpSpPr>
          <p:cNvPr id="317446" name="组合 317445">
            <a:extLst>
              <a:ext uri="{FF2B5EF4-FFF2-40B4-BE49-F238E27FC236}">
                <a16:creationId xmlns:a16="http://schemas.microsoft.com/office/drawing/2014/main" id="{5AE1E8A3-02D2-4BE8-AFA0-F32DFF36505B}"/>
              </a:ext>
            </a:extLst>
          </p:cNvPr>
          <p:cNvGrpSpPr>
            <a:grpSpLocks/>
          </p:cNvGrpSpPr>
          <p:nvPr/>
        </p:nvGrpSpPr>
        <p:grpSpPr bwMode="auto">
          <a:xfrm>
            <a:off x="8793163" y="220663"/>
            <a:ext cx="198437" cy="6408737"/>
            <a:chOff x="5539" y="139"/>
            <a:chExt cx="125" cy="4037"/>
          </a:xfrm>
        </p:grpSpPr>
        <p:sp>
          <p:nvSpPr>
            <p:cNvPr id="74765" name="矩形 317446">
              <a:extLst>
                <a:ext uri="{FF2B5EF4-FFF2-40B4-BE49-F238E27FC236}">
                  <a16:creationId xmlns:a16="http://schemas.microsoft.com/office/drawing/2014/main" id="{368604A7-2758-4DEB-81AC-59638FC7DEA7}"/>
                </a:ext>
              </a:extLst>
            </p:cNvPr>
            <p:cNvSpPr>
              <a:spLocks noChangeArrowheads="1"/>
            </p:cNvSpPr>
            <p:nvPr/>
          </p:nvSpPr>
          <p:spPr bwMode="auto">
            <a:xfrm rot="10800000" flipH="1" flipV="1">
              <a:off x="5621" y="139"/>
              <a:ext cx="43" cy="3989"/>
            </a:xfrm>
            <a:prstGeom prst="rect">
              <a:avLst/>
            </a:pr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4766" name="矩形 317447">
              <a:extLst>
                <a:ext uri="{FF2B5EF4-FFF2-40B4-BE49-F238E27FC236}">
                  <a16:creationId xmlns:a16="http://schemas.microsoft.com/office/drawing/2014/main" id="{1B2BD4F5-5AD6-4786-9E3D-E4A18BBCB1B9}"/>
                </a:ext>
              </a:extLst>
            </p:cNvPr>
            <p:cNvSpPr>
              <a:spLocks noChangeArrowheads="1"/>
            </p:cNvSpPr>
            <p:nvPr/>
          </p:nvSpPr>
          <p:spPr bwMode="auto">
            <a:xfrm rot="10800000" flipV="1">
              <a:off x="5539" y="240"/>
              <a:ext cx="49" cy="3936"/>
            </a:xfrm>
            <a:prstGeom prst="rect">
              <a:avLst/>
            </a:pr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317449" name="组合 317448">
            <a:extLst>
              <a:ext uri="{FF2B5EF4-FFF2-40B4-BE49-F238E27FC236}">
                <a16:creationId xmlns:a16="http://schemas.microsoft.com/office/drawing/2014/main" id="{AB2B739E-1D4D-497D-A062-33AF7B531AAE}"/>
              </a:ext>
            </a:extLst>
          </p:cNvPr>
          <p:cNvGrpSpPr>
            <a:grpSpLocks/>
          </p:cNvGrpSpPr>
          <p:nvPr/>
        </p:nvGrpSpPr>
        <p:grpSpPr bwMode="auto">
          <a:xfrm>
            <a:off x="412750" y="6477000"/>
            <a:ext cx="8686800" cy="228600"/>
            <a:chOff x="260" y="4080"/>
            <a:chExt cx="5472" cy="144"/>
          </a:xfrm>
        </p:grpSpPr>
        <p:sp>
          <p:nvSpPr>
            <p:cNvPr id="74763" name="矩形 317449">
              <a:extLst>
                <a:ext uri="{FF2B5EF4-FFF2-40B4-BE49-F238E27FC236}">
                  <a16:creationId xmlns:a16="http://schemas.microsoft.com/office/drawing/2014/main" id="{A1215345-1FC5-4BE3-BF43-6809005ADC74}"/>
                </a:ext>
              </a:extLst>
            </p:cNvPr>
            <p:cNvSpPr>
              <a:spLocks noChangeArrowheads="1"/>
            </p:cNvSpPr>
            <p:nvPr/>
          </p:nvSpPr>
          <p:spPr bwMode="auto">
            <a:xfrm rot="5400000" flipV="1">
              <a:off x="2972" y="1368"/>
              <a:ext cx="48" cy="5472"/>
            </a:xfrm>
            <a:prstGeom prst="rect">
              <a:avLst/>
            </a:prstGeom>
            <a:gradFill rotWithShape="0">
              <a:gsLst>
                <a:gs pos="0">
                  <a:schemeClr val="bg1"/>
                </a:gs>
                <a:gs pos="100000">
                  <a:schemeClr val="accent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4764" name="矩形 317450">
              <a:extLst>
                <a:ext uri="{FF2B5EF4-FFF2-40B4-BE49-F238E27FC236}">
                  <a16:creationId xmlns:a16="http://schemas.microsoft.com/office/drawing/2014/main" id="{711B7AD9-AB5C-44F2-AD78-7784186AED8E}"/>
                </a:ext>
              </a:extLst>
            </p:cNvPr>
            <p:cNvSpPr>
              <a:spLocks noChangeArrowheads="1"/>
            </p:cNvSpPr>
            <p:nvPr/>
          </p:nvSpPr>
          <p:spPr bwMode="auto">
            <a:xfrm rot="5400000" flipV="1">
              <a:off x="2913" y="1521"/>
              <a:ext cx="48" cy="5355"/>
            </a:xfrm>
            <a:prstGeom prst="rect">
              <a:avLst/>
            </a:prstGeom>
            <a:gradFill rotWithShape="0">
              <a:gsLst>
                <a:gs pos="0">
                  <a:schemeClr val="bg1"/>
                </a:gs>
                <a:gs pos="100000">
                  <a:schemeClr val="hlink"/>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317452" name="组合 317451">
            <a:extLst>
              <a:ext uri="{FF2B5EF4-FFF2-40B4-BE49-F238E27FC236}">
                <a16:creationId xmlns:a16="http://schemas.microsoft.com/office/drawing/2014/main" id="{06F77B71-7012-45BD-A8CE-AE6A70D50FD7}"/>
              </a:ext>
            </a:extLst>
          </p:cNvPr>
          <p:cNvGrpSpPr>
            <a:grpSpLocks/>
          </p:cNvGrpSpPr>
          <p:nvPr/>
        </p:nvGrpSpPr>
        <p:grpSpPr bwMode="auto">
          <a:xfrm>
            <a:off x="76200" y="176213"/>
            <a:ext cx="8745538" cy="161925"/>
            <a:chOff x="48" y="111"/>
            <a:chExt cx="5509" cy="102"/>
          </a:xfrm>
        </p:grpSpPr>
        <p:sp>
          <p:nvSpPr>
            <p:cNvPr id="74761" name="矩形 317452">
              <a:extLst>
                <a:ext uri="{FF2B5EF4-FFF2-40B4-BE49-F238E27FC236}">
                  <a16:creationId xmlns:a16="http://schemas.microsoft.com/office/drawing/2014/main" id="{BF98B262-F018-4EA9-A227-D76EB1702B5A}"/>
                </a:ext>
              </a:extLst>
            </p:cNvPr>
            <p:cNvSpPr>
              <a:spLocks noChangeArrowheads="1"/>
            </p:cNvSpPr>
            <p:nvPr/>
          </p:nvSpPr>
          <p:spPr bwMode="auto">
            <a:xfrm rot="5400000" flipV="1">
              <a:off x="2852" y="-2492"/>
              <a:ext cx="37" cy="5371"/>
            </a:xfrm>
            <a:prstGeom prst="rect">
              <a:avLst/>
            </a:prstGeom>
            <a:gradFill rotWithShape="0">
              <a:gsLst>
                <a:gs pos="0">
                  <a:schemeClr va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4762" name="矩形 317453">
              <a:extLst>
                <a:ext uri="{FF2B5EF4-FFF2-40B4-BE49-F238E27FC236}">
                  <a16:creationId xmlns:a16="http://schemas.microsoft.com/office/drawing/2014/main" id="{7A2A0900-AFC9-4EC8-B141-3C0AB9120B02}"/>
                </a:ext>
              </a:extLst>
            </p:cNvPr>
            <p:cNvSpPr>
              <a:spLocks noChangeArrowheads="1"/>
            </p:cNvSpPr>
            <p:nvPr/>
          </p:nvSpPr>
          <p:spPr bwMode="auto">
            <a:xfrm rot="5400000" flipV="1">
              <a:off x="2783" y="-2625"/>
              <a:ext cx="38" cy="5509"/>
            </a:xfrm>
            <a:prstGeom prst="rect">
              <a:avLst/>
            </a:prstGeom>
            <a:gradFill rotWithShape="0">
              <a:gsLst>
                <a:gs pos="0">
                  <a:schemeClr val="accent1"/>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74759" name="标题 317454">
            <a:extLst>
              <a:ext uri="{FF2B5EF4-FFF2-40B4-BE49-F238E27FC236}">
                <a16:creationId xmlns:a16="http://schemas.microsoft.com/office/drawing/2014/main" id="{396C90A6-BE98-4156-AC87-D3CC1C3C0541}"/>
              </a:ext>
            </a:extLst>
          </p:cNvPr>
          <p:cNvSpPr>
            <a:spLocks noGrp="1" noChangeArrowheads="1"/>
          </p:cNvSpPr>
          <p:nvPr>
            <p:ph type="title"/>
          </p:nvPr>
        </p:nvSpPr>
        <p:spPr>
          <a:xfrm>
            <a:off x="381000" y="336550"/>
            <a:ext cx="3581400" cy="533400"/>
          </a:xfrm>
          <a:ln>
            <a:solidFill>
              <a:schemeClr val="folHlink"/>
            </a:solidFill>
            <a:miter lim="800000"/>
            <a:headEnd/>
            <a:tailEnd/>
          </a:ln>
        </p:spPr>
        <p:txBody>
          <a:bodyPr/>
          <a:lstStyle/>
          <a:p>
            <a:pPr eaLnBrk="1" hangingPunct="1"/>
            <a:r>
              <a:rPr lang="zh-CN" altLang="en-US" sz="2400">
                <a:latin typeface="黑体" panose="02010609060101010101" pitchFamily="49" charset="-122"/>
              </a:rPr>
              <a:t>例</a:t>
            </a:r>
            <a:r>
              <a:rPr lang="en-US" altLang="zh-CN" sz="2400">
                <a:latin typeface="黑体" panose="02010609060101010101" pitchFamily="49" charset="-122"/>
              </a:rPr>
              <a:t>4.15 </a:t>
            </a:r>
            <a:r>
              <a:rPr lang="zh-CN" altLang="en-US" sz="2400">
                <a:latin typeface="黑体" panose="02010609060101010101" pitchFamily="49" charset="-122"/>
              </a:rPr>
              <a:t>主程序－</a:t>
            </a:r>
            <a:r>
              <a:rPr lang="en-US" altLang="zh-CN" sz="2400">
                <a:latin typeface="黑体" panose="02010609060101010101" pitchFamily="49" charset="-122"/>
              </a:rPr>
              <a:t>3/3</a:t>
            </a:r>
          </a:p>
        </p:txBody>
      </p:sp>
      <p:pic>
        <p:nvPicPr>
          <p:cNvPr id="74760" name="图片 317455" descr="6">
            <a:hlinkClick r:id="" action="ppaction://hlinkshowjump?jump=previousslide"/>
            <a:extLst>
              <a:ext uri="{FF2B5EF4-FFF2-40B4-BE49-F238E27FC236}">
                <a16:creationId xmlns:a16="http://schemas.microsoft.com/office/drawing/2014/main" id="{3D489C7A-7BC6-442A-B4DA-E3332876D0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286500"/>
            <a:ext cx="5715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afterEffect">
                                  <p:stCondLst>
                                    <p:cond delay="0"/>
                                  </p:stCondLst>
                                  <p:childTnLst>
                                    <p:set>
                                      <p:cBhvr>
                                        <p:cTn id="6" dur="1" fill="hold">
                                          <p:stCondLst>
                                            <p:cond delay="0"/>
                                          </p:stCondLst>
                                        </p:cTn>
                                        <p:tgtEl>
                                          <p:spTgt spid="317443"/>
                                        </p:tgtEl>
                                        <p:attrNameLst>
                                          <p:attrName>style.visibility</p:attrName>
                                        </p:attrNameLst>
                                      </p:cBhvr>
                                      <p:to>
                                        <p:strVal val="visible"/>
                                      </p:to>
                                    </p:set>
                                    <p:anim calcmode="lin" valueType="num">
                                      <p:cBhvr additive="base">
                                        <p:cTn id="7" dur="500" fill="hold"/>
                                        <p:tgtEl>
                                          <p:spTgt spid="317443"/>
                                        </p:tgtEl>
                                        <p:attrNameLst>
                                          <p:attrName>ppt_x</p:attrName>
                                        </p:attrNameLst>
                                      </p:cBhvr>
                                      <p:tavLst>
                                        <p:tav tm="0">
                                          <p:val>
                                            <p:strVal val="#ppt_x"/>
                                          </p:val>
                                        </p:tav>
                                        <p:tav tm="100000">
                                          <p:val>
                                            <p:strVal val="#ppt_x"/>
                                          </p:val>
                                        </p:tav>
                                      </p:tavLst>
                                    </p:anim>
                                    <p:anim calcmode="lin" valueType="num">
                                      <p:cBhvr additive="base">
                                        <p:cTn id="8" dur="500" fill="hold"/>
                                        <p:tgtEl>
                                          <p:spTgt spid="317443"/>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317449"/>
                                        </p:tgtEl>
                                        <p:attrNameLst>
                                          <p:attrName>style.visibility</p:attrName>
                                        </p:attrNameLst>
                                      </p:cBhvr>
                                      <p:to>
                                        <p:strVal val="visible"/>
                                      </p:to>
                                    </p:set>
                                    <p:anim calcmode="lin" valueType="num">
                                      <p:cBhvr additive="base">
                                        <p:cTn id="12" dur="500" fill="hold"/>
                                        <p:tgtEl>
                                          <p:spTgt spid="317449"/>
                                        </p:tgtEl>
                                        <p:attrNameLst>
                                          <p:attrName>ppt_x</p:attrName>
                                        </p:attrNameLst>
                                      </p:cBhvr>
                                      <p:tavLst>
                                        <p:tav tm="0">
                                          <p:val>
                                            <p:strVal val="0-#ppt_w/2"/>
                                          </p:val>
                                        </p:tav>
                                        <p:tav tm="100000">
                                          <p:val>
                                            <p:strVal val="#ppt_x"/>
                                          </p:val>
                                        </p:tav>
                                      </p:tavLst>
                                    </p:anim>
                                    <p:anim calcmode="lin" valueType="num">
                                      <p:cBhvr additive="base">
                                        <p:cTn id="13" dur="500" fill="hold"/>
                                        <p:tgtEl>
                                          <p:spTgt spid="317449"/>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4" fill="hold" nodeType="afterEffect">
                                  <p:stCondLst>
                                    <p:cond delay="0"/>
                                  </p:stCondLst>
                                  <p:childTnLst>
                                    <p:set>
                                      <p:cBhvr>
                                        <p:cTn id="16" dur="1" fill="hold">
                                          <p:stCondLst>
                                            <p:cond delay="0"/>
                                          </p:stCondLst>
                                        </p:cTn>
                                        <p:tgtEl>
                                          <p:spTgt spid="317446"/>
                                        </p:tgtEl>
                                        <p:attrNameLst>
                                          <p:attrName>style.visibility</p:attrName>
                                        </p:attrNameLst>
                                      </p:cBhvr>
                                      <p:to>
                                        <p:strVal val="visible"/>
                                      </p:to>
                                    </p:set>
                                    <p:anim calcmode="lin" valueType="num">
                                      <p:cBhvr additive="base">
                                        <p:cTn id="17" dur="500" fill="hold"/>
                                        <p:tgtEl>
                                          <p:spTgt spid="317446"/>
                                        </p:tgtEl>
                                        <p:attrNameLst>
                                          <p:attrName>ppt_x</p:attrName>
                                        </p:attrNameLst>
                                      </p:cBhvr>
                                      <p:tavLst>
                                        <p:tav tm="0">
                                          <p:val>
                                            <p:strVal val="#ppt_x"/>
                                          </p:val>
                                        </p:tav>
                                        <p:tav tm="100000">
                                          <p:val>
                                            <p:strVal val="#ppt_x"/>
                                          </p:val>
                                        </p:tav>
                                      </p:tavLst>
                                    </p:anim>
                                    <p:anim calcmode="lin" valueType="num">
                                      <p:cBhvr additive="base">
                                        <p:cTn id="18" dur="500" fill="hold"/>
                                        <p:tgtEl>
                                          <p:spTgt spid="317446"/>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2" fill="hold" nodeType="afterEffect">
                                  <p:stCondLst>
                                    <p:cond delay="0"/>
                                  </p:stCondLst>
                                  <p:childTnLst>
                                    <p:set>
                                      <p:cBhvr>
                                        <p:cTn id="21" dur="1" fill="hold">
                                          <p:stCondLst>
                                            <p:cond delay="0"/>
                                          </p:stCondLst>
                                        </p:cTn>
                                        <p:tgtEl>
                                          <p:spTgt spid="317452"/>
                                        </p:tgtEl>
                                        <p:attrNameLst>
                                          <p:attrName>style.visibility</p:attrName>
                                        </p:attrNameLst>
                                      </p:cBhvr>
                                      <p:to>
                                        <p:strVal val="visible"/>
                                      </p:to>
                                    </p:set>
                                    <p:anim calcmode="lin" valueType="num">
                                      <p:cBhvr additive="base">
                                        <p:cTn id="22" dur="500" fill="hold"/>
                                        <p:tgtEl>
                                          <p:spTgt spid="317452"/>
                                        </p:tgtEl>
                                        <p:attrNameLst>
                                          <p:attrName>ppt_x</p:attrName>
                                        </p:attrNameLst>
                                      </p:cBhvr>
                                      <p:tavLst>
                                        <p:tav tm="0">
                                          <p:val>
                                            <p:strVal val="1+#ppt_w/2"/>
                                          </p:val>
                                        </p:tav>
                                        <p:tav tm="100000">
                                          <p:val>
                                            <p:strVal val="#ppt_x"/>
                                          </p:val>
                                        </p:tav>
                                      </p:tavLst>
                                    </p:anim>
                                    <p:anim calcmode="lin" valueType="num">
                                      <p:cBhvr additive="base">
                                        <p:cTn id="23" dur="500" fill="hold"/>
                                        <p:tgtEl>
                                          <p:spTgt spid="3174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文本占位符 231427">
            <a:extLst>
              <a:ext uri="{FF2B5EF4-FFF2-40B4-BE49-F238E27FC236}">
                <a16:creationId xmlns:a16="http://schemas.microsoft.com/office/drawing/2014/main" id="{D2CC8305-AA02-4059-A04C-CE90DDB97299}"/>
              </a:ext>
            </a:extLst>
          </p:cNvPr>
          <p:cNvSpPr>
            <a:spLocks noGrp="1" noChangeArrowheads="1"/>
          </p:cNvSpPr>
          <p:nvPr>
            <p:ph type="body" sz="half" idx="2"/>
          </p:nvPr>
        </p:nvSpPr>
        <p:spPr>
          <a:xfrm>
            <a:off x="457200" y="457200"/>
            <a:ext cx="8291513" cy="5943600"/>
          </a:xfrm>
        </p:spPr>
        <p:txBody>
          <a:bodyPr/>
          <a:lstStyle/>
          <a:p>
            <a:pPr marL="0" indent="0" eaLnBrk="1" hangingPunct="1">
              <a:buFont typeface="Wingdings" panose="05000000000000000000" pitchFamily="2" charset="2"/>
              <a:buNone/>
              <a:tabLst>
                <a:tab pos="1136650" algn="l"/>
                <a:tab pos="3225800" algn="l"/>
              </a:tabLst>
            </a:pPr>
            <a:r>
              <a:rPr lang="en-US" altLang="zh-CN" sz="2800">
                <a:latin typeface="宋体" panose="02010600030101010101" pitchFamily="2" charset="-122"/>
              </a:rPr>
              <a:t>	</a:t>
            </a:r>
            <a:r>
              <a:rPr lang="en-US" altLang="zh-CN" sz="2800">
                <a:solidFill>
                  <a:schemeClr val="tx2"/>
                </a:solidFill>
                <a:latin typeface="宋体" panose="02010600030101010101" pitchFamily="2" charset="-122"/>
              </a:rPr>
              <a:t>;</a:t>
            </a:r>
            <a:r>
              <a:rPr lang="zh-CN" altLang="en-US" sz="2800">
                <a:solidFill>
                  <a:schemeClr val="tx2"/>
                </a:solidFill>
                <a:latin typeface="宋体" panose="02010600030101010101" pitchFamily="2" charset="-122"/>
              </a:rPr>
              <a:t>数据段</a:t>
            </a:r>
          </a:p>
          <a:p>
            <a:pPr marL="0" indent="0" eaLnBrk="1" hangingPunct="1">
              <a:buFont typeface="Wingdings" panose="05000000000000000000" pitchFamily="2" charset="2"/>
              <a:buNone/>
              <a:tabLst>
                <a:tab pos="1136650" algn="l"/>
                <a:tab pos="3225800" algn="l"/>
              </a:tabLst>
            </a:pPr>
            <a:r>
              <a:rPr lang="en-US" altLang="zh-CN" sz="2800">
                <a:latin typeface="宋体" panose="02010600030101010101" pitchFamily="2" charset="-122"/>
              </a:rPr>
              <a:t>num	dw 3456	;</a:t>
            </a:r>
            <a:r>
              <a:rPr lang="zh-CN" altLang="en-US" sz="2800">
                <a:latin typeface="宋体" panose="02010600030101010101" pitchFamily="2" charset="-122"/>
              </a:rPr>
              <a:t>假设一个</a:t>
            </a:r>
            <a:r>
              <a:rPr lang="en-US" altLang="zh-CN" sz="2800">
                <a:latin typeface="宋体" panose="02010600030101010101" pitchFamily="2" charset="-122"/>
              </a:rPr>
              <a:t>N</a:t>
            </a:r>
            <a:r>
              <a:rPr lang="zh-CN" altLang="en-US" sz="2800">
                <a:latin typeface="宋体" panose="02010600030101010101" pitchFamily="2" charset="-122"/>
              </a:rPr>
              <a:t>值（小于</a:t>
            </a:r>
            <a:r>
              <a:rPr lang="en-US" altLang="zh-CN" sz="2800">
                <a:latin typeface="宋体" panose="02010600030101010101" pitchFamily="2" charset="-122"/>
              </a:rPr>
              <a:t>2</a:t>
            </a:r>
            <a:r>
              <a:rPr lang="en-US" altLang="zh-CN" sz="2800" baseline="30000">
                <a:latin typeface="宋体" panose="02010600030101010101" pitchFamily="2" charset="-122"/>
              </a:rPr>
              <a:t>16</a:t>
            </a:r>
            <a:r>
              <a:rPr lang="en-US" altLang="zh-CN" sz="2800">
                <a:latin typeface="宋体" panose="02010600030101010101" pitchFamily="2" charset="-122"/>
              </a:rPr>
              <a:t>-2</a:t>
            </a:r>
            <a:r>
              <a:rPr lang="zh-CN" altLang="en-US" sz="2800">
                <a:latin typeface="宋体" panose="02010600030101010101" pitchFamily="2" charset="-122"/>
              </a:rPr>
              <a:t>）</a:t>
            </a:r>
          </a:p>
          <a:p>
            <a:pPr marL="0" indent="0" eaLnBrk="1" hangingPunct="1">
              <a:buFont typeface="Wingdings" panose="05000000000000000000" pitchFamily="2" charset="2"/>
              <a:buNone/>
              <a:tabLst>
                <a:tab pos="1136650" algn="l"/>
                <a:tab pos="3225800" algn="l"/>
              </a:tabLst>
            </a:pPr>
            <a:r>
              <a:rPr lang="en-US" altLang="zh-CN" sz="2800">
                <a:latin typeface="宋体" panose="02010600030101010101" pitchFamily="2" charset="-122"/>
              </a:rPr>
              <a:t>sum	dd ?</a:t>
            </a:r>
          </a:p>
          <a:p>
            <a:pPr marL="0" indent="0" eaLnBrk="1" hangingPunct="1">
              <a:buFont typeface="Wingdings" panose="05000000000000000000" pitchFamily="2" charset="2"/>
              <a:buNone/>
              <a:tabLst>
                <a:tab pos="1136650" algn="l"/>
                <a:tab pos="3225800" algn="l"/>
              </a:tabLst>
            </a:pPr>
            <a:r>
              <a:rPr lang="en-US" altLang="zh-CN" sz="2800">
                <a:latin typeface="宋体" panose="02010600030101010101" pitchFamily="2" charset="-122"/>
              </a:rPr>
              <a:t>	</a:t>
            </a:r>
            <a:r>
              <a:rPr lang="en-US" altLang="zh-CN" sz="2800">
                <a:solidFill>
                  <a:schemeClr val="tx2"/>
                </a:solidFill>
                <a:latin typeface="宋体" panose="02010600030101010101" pitchFamily="2" charset="-122"/>
              </a:rPr>
              <a:t>;</a:t>
            </a:r>
            <a:r>
              <a:rPr lang="zh-CN" altLang="en-US" sz="2800">
                <a:solidFill>
                  <a:schemeClr val="tx2"/>
                </a:solidFill>
                <a:latin typeface="宋体" panose="02010600030101010101" pitchFamily="2" charset="-122"/>
              </a:rPr>
              <a:t>代码段</a:t>
            </a:r>
          </a:p>
          <a:p>
            <a:pPr marL="0" indent="0" eaLnBrk="1" hangingPunct="1">
              <a:buFont typeface="Wingdings" panose="05000000000000000000" pitchFamily="2" charset="2"/>
              <a:buNone/>
              <a:tabLst>
                <a:tab pos="1136650" algn="l"/>
                <a:tab pos="3225800" algn="l"/>
              </a:tabLst>
            </a:pPr>
            <a:r>
              <a:rPr lang="zh-CN" altLang="en-US" sz="2800">
                <a:latin typeface="宋体" panose="02010600030101010101" pitchFamily="2" charset="-122"/>
              </a:rPr>
              <a:t>	</a:t>
            </a:r>
            <a:r>
              <a:rPr lang="en-US" altLang="zh-CN" sz="2800">
                <a:latin typeface="宋体" panose="02010600030101010101" pitchFamily="2" charset="-122"/>
              </a:rPr>
              <a:t>mov ax,num	;AX=N</a:t>
            </a:r>
          </a:p>
          <a:p>
            <a:pPr marL="0" indent="0" eaLnBrk="1" hangingPunct="1">
              <a:buFont typeface="Wingdings" panose="05000000000000000000" pitchFamily="2" charset="2"/>
              <a:buNone/>
              <a:tabLst>
                <a:tab pos="1136650" algn="l"/>
                <a:tab pos="3225800" algn="l"/>
              </a:tabLst>
            </a:pPr>
            <a:r>
              <a:rPr lang="en-US" altLang="zh-CN" sz="2800">
                <a:latin typeface="宋体" panose="02010600030101010101" pitchFamily="2" charset="-122"/>
              </a:rPr>
              <a:t>	add ax,1	;AX=N+1</a:t>
            </a:r>
          </a:p>
          <a:p>
            <a:pPr marL="0" indent="0" eaLnBrk="1" hangingPunct="1">
              <a:buFont typeface="Wingdings" panose="05000000000000000000" pitchFamily="2" charset="2"/>
              <a:buNone/>
              <a:tabLst>
                <a:tab pos="1136650" algn="l"/>
                <a:tab pos="3225800" algn="l"/>
              </a:tabLst>
            </a:pPr>
            <a:r>
              <a:rPr lang="en-US" altLang="zh-CN" sz="2800">
                <a:latin typeface="宋体" panose="02010600030101010101" pitchFamily="2" charset="-122"/>
              </a:rPr>
              <a:t>	mul num	;DX.AX=(1+N)×N</a:t>
            </a:r>
          </a:p>
          <a:p>
            <a:pPr marL="0" indent="0" eaLnBrk="1" hangingPunct="1">
              <a:buFont typeface="Wingdings" panose="05000000000000000000" pitchFamily="2" charset="2"/>
              <a:buNone/>
              <a:tabLst>
                <a:tab pos="1136650" algn="l"/>
                <a:tab pos="3225800" algn="l"/>
              </a:tabLst>
            </a:pPr>
            <a:r>
              <a:rPr lang="en-US" altLang="zh-CN" sz="2800">
                <a:latin typeface="宋体" panose="02010600030101010101" pitchFamily="2" charset="-122"/>
              </a:rPr>
              <a:t>	shr dx,1	;32</a:t>
            </a:r>
            <a:r>
              <a:rPr lang="zh-CN" altLang="en-US" sz="2800">
                <a:latin typeface="宋体" panose="02010600030101010101" pitchFamily="2" charset="-122"/>
              </a:rPr>
              <a:t>位逻辑右移一位，即除以</a:t>
            </a:r>
            <a:r>
              <a:rPr lang="en-US" altLang="zh-CN" sz="2800">
                <a:latin typeface="宋体" panose="02010600030101010101" pitchFamily="2" charset="-122"/>
              </a:rPr>
              <a:t>2</a:t>
            </a:r>
          </a:p>
          <a:p>
            <a:pPr marL="0" indent="0" eaLnBrk="1" hangingPunct="1">
              <a:buFont typeface="Wingdings" panose="05000000000000000000" pitchFamily="2" charset="2"/>
              <a:buNone/>
              <a:tabLst>
                <a:tab pos="1136650" algn="l"/>
                <a:tab pos="3225800" algn="l"/>
              </a:tabLst>
            </a:pPr>
            <a:r>
              <a:rPr lang="en-US" altLang="zh-CN" sz="2800">
                <a:latin typeface="宋体" panose="02010600030101010101" pitchFamily="2" charset="-122"/>
              </a:rPr>
              <a:t>	rcr ax,1	;DX.AX=DX.AX÷2</a:t>
            </a:r>
            <a:r>
              <a:rPr lang="zh-CN" altLang="en-US" sz="2800">
                <a:latin typeface="宋体" panose="02010600030101010101" pitchFamily="2" charset="-122"/>
              </a:rPr>
              <a:t>（</a:t>
            </a:r>
            <a:r>
              <a:rPr lang="zh-CN" altLang="en-US" sz="2000">
                <a:solidFill>
                  <a:srgbClr val="FF0000"/>
                </a:solidFill>
                <a:latin typeface="宋体" panose="02010600030101010101" pitchFamily="2" charset="-122"/>
              </a:rPr>
              <a:t>复习图</a:t>
            </a:r>
            <a:r>
              <a:rPr lang="en-US" altLang="zh-CN" sz="2000">
                <a:solidFill>
                  <a:srgbClr val="FF0000"/>
                </a:solidFill>
                <a:latin typeface="宋体" panose="02010600030101010101" pitchFamily="2" charset="-122"/>
              </a:rPr>
              <a:t>2-3</a:t>
            </a:r>
            <a:r>
              <a:rPr lang="zh-CN" altLang="en-US" sz="2800">
                <a:latin typeface="宋体" panose="02010600030101010101" pitchFamily="2" charset="-122"/>
              </a:rPr>
              <a:t>）</a:t>
            </a:r>
            <a:endParaRPr lang="en-US" altLang="zh-CN" sz="2800">
              <a:latin typeface="宋体" panose="02010600030101010101" pitchFamily="2" charset="-122"/>
            </a:endParaRPr>
          </a:p>
          <a:p>
            <a:pPr marL="0" indent="0" eaLnBrk="1" hangingPunct="1">
              <a:buFont typeface="Wingdings" panose="05000000000000000000" pitchFamily="2" charset="2"/>
              <a:buNone/>
              <a:tabLst>
                <a:tab pos="1136650" algn="l"/>
                <a:tab pos="3225800" algn="l"/>
              </a:tabLst>
            </a:pPr>
            <a:r>
              <a:rPr lang="en-US" altLang="zh-CN" sz="2800">
                <a:latin typeface="宋体" panose="02010600030101010101" pitchFamily="2" charset="-122"/>
              </a:rPr>
              <a:t>	mov word ptr sum,ax</a:t>
            </a:r>
          </a:p>
          <a:p>
            <a:pPr marL="0" indent="0" eaLnBrk="1" hangingPunct="1">
              <a:buFont typeface="Wingdings" panose="05000000000000000000" pitchFamily="2" charset="2"/>
              <a:buNone/>
              <a:tabLst>
                <a:tab pos="1136650" algn="l"/>
                <a:tab pos="3225800" algn="l"/>
              </a:tabLst>
            </a:pPr>
            <a:r>
              <a:rPr lang="en-US" altLang="zh-CN" sz="2800">
                <a:latin typeface="宋体" panose="02010600030101010101" pitchFamily="2" charset="-122"/>
              </a:rPr>
              <a:t>	mov word ptr sum+2,dx	;</a:t>
            </a:r>
            <a:r>
              <a:rPr lang="zh-CN" altLang="en-US" sz="2800">
                <a:latin typeface="宋体" panose="02010600030101010101" pitchFamily="2" charset="-122"/>
              </a:rPr>
              <a:t>小端方式保存</a:t>
            </a:r>
          </a:p>
        </p:txBody>
      </p:sp>
      <p:sp>
        <p:nvSpPr>
          <p:cNvPr id="11267" name="标题 231425">
            <a:extLst>
              <a:ext uri="{FF2B5EF4-FFF2-40B4-BE49-F238E27FC236}">
                <a16:creationId xmlns:a16="http://schemas.microsoft.com/office/drawing/2014/main" id="{0DCAF32E-249A-4BB9-9D73-552D92D3E898}"/>
              </a:ext>
            </a:extLst>
          </p:cNvPr>
          <p:cNvSpPr>
            <a:spLocks noGrp="1" noChangeArrowheads="1"/>
          </p:cNvSpPr>
          <p:nvPr>
            <p:ph type="title"/>
          </p:nvPr>
        </p:nvSpPr>
        <p:spPr>
          <a:xfrm>
            <a:off x="7451725" y="360363"/>
            <a:ext cx="1296988" cy="476250"/>
          </a:xfrm>
          <a:ln>
            <a:solidFill>
              <a:schemeClr val="folHlink"/>
            </a:solidFill>
            <a:miter lim="800000"/>
            <a:headEnd/>
            <a:tailEnd/>
          </a:ln>
        </p:spPr>
        <p:txBody>
          <a:bodyPr/>
          <a:lstStyle/>
          <a:p>
            <a:pPr eaLnBrk="1" hangingPunct="1"/>
            <a:r>
              <a:rPr lang="zh-CN" altLang="en-US" sz="2400">
                <a:latin typeface="黑体" panose="02010609060101010101" pitchFamily="49" charset="-122"/>
              </a:rPr>
              <a:t>例</a:t>
            </a:r>
            <a:r>
              <a:rPr lang="en-US" altLang="zh-CN" sz="2400">
                <a:latin typeface="黑体" panose="02010609060101010101" pitchFamily="49" charset="-122"/>
              </a:rPr>
              <a:t>4.2</a:t>
            </a:r>
            <a:endParaRPr lang="en-US" altLang="zh-CN"/>
          </a:p>
        </p:txBody>
      </p:sp>
      <p:grpSp>
        <p:nvGrpSpPr>
          <p:cNvPr id="231435" name="组合 231434">
            <a:extLst>
              <a:ext uri="{FF2B5EF4-FFF2-40B4-BE49-F238E27FC236}">
                <a16:creationId xmlns:a16="http://schemas.microsoft.com/office/drawing/2014/main" id="{6BC9F225-E4FF-41A4-820F-34D77C4F6ADF}"/>
              </a:ext>
            </a:extLst>
          </p:cNvPr>
          <p:cNvGrpSpPr>
            <a:grpSpLocks/>
          </p:cNvGrpSpPr>
          <p:nvPr/>
        </p:nvGrpSpPr>
        <p:grpSpPr bwMode="auto">
          <a:xfrm>
            <a:off x="177800" y="230188"/>
            <a:ext cx="203200" cy="6503987"/>
            <a:chOff x="112" y="145"/>
            <a:chExt cx="128" cy="4097"/>
          </a:xfrm>
        </p:grpSpPr>
        <p:sp>
          <p:nvSpPr>
            <p:cNvPr id="11278" name="矩形 231435">
              <a:extLst>
                <a:ext uri="{FF2B5EF4-FFF2-40B4-BE49-F238E27FC236}">
                  <a16:creationId xmlns:a16="http://schemas.microsoft.com/office/drawing/2014/main" id="{C7C78337-8CB2-4523-AD59-65B03DD507C7}"/>
                </a:ext>
              </a:extLst>
            </p:cNvPr>
            <p:cNvSpPr>
              <a:spLocks noChangeArrowheads="1"/>
            </p:cNvSpPr>
            <p:nvPr/>
          </p:nvSpPr>
          <p:spPr bwMode="auto">
            <a:xfrm flipH="1">
              <a:off x="192" y="162"/>
              <a:ext cx="48" cy="4080"/>
            </a:xfrm>
            <a:prstGeom prst="rect">
              <a:avLst/>
            </a:prstGeom>
            <a:gradFill rotWithShape="0">
              <a:gsLst>
                <a:gs pos="0">
                  <a:schemeClr val="bg1"/>
                </a:gs>
                <a:gs pos="100000">
                  <a:schemeClr val="fo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279" name="矩形 231436">
              <a:extLst>
                <a:ext uri="{FF2B5EF4-FFF2-40B4-BE49-F238E27FC236}">
                  <a16:creationId xmlns:a16="http://schemas.microsoft.com/office/drawing/2014/main" id="{8679612E-667A-4694-B946-F193EF9C8174}"/>
                </a:ext>
              </a:extLst>
            </p:cNvPr>
            <p:cNvSpPr>
              <a:spLocks noChangeArrowheads="1"/>
            </p:cNvSpPr>
            <p:nvPr/>
          </p:nvSpPr>
          <p:spPr bwMode="auto">
            <a:xfrm>
              <a:off x="112" y="145"/>
              <a:ext cx="48" cy="3941"/>
            </a:xfrm>
            <a:prstGeom prst="rect">
              <a:avLst/>
            </a:prstGeom>
            <a:gradFill rotWithShape="0">
              <a:gsLst>
                <a:gs pos="0">
                  <a:schemeClr val="bg1"/>
                </a:gs>
                <a:gs pos="100000">
                  <a:schemeClr va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latin typeface="Times New Roman" panose="02020603050405020304" pitchFamily="18" charset="0"/>
              </a:endParaRPr>
            </a:p>
          </p:txBody>
        </p:sp>
      </p:grpSp>
      <p:grpSp>
        <p:nvGrpSpPr>
          <p:cNvPr id="231438" name="组合 231437">
            <a:extLst>
              <a:ext uri="{FF2B5EF4-FFF2-40B4-BE49-F238E27FC236}">
                <a16:creationId xmlns:a16="http://schemas.microsoft.com/office/drawing/2014/main" id="{B9B37C1B-7F01-46C8-8DC2-9F9F77A0B1E3}"/>
              </a:ext>
            </a:extLst>
          </p:cNvPr>
          <p:cNvGrpSpPr>
            <a:grpSpLocks/>
          </p:cNvGrpSpPr>
          <p:nvPr/>
        </p:nvGrpSpPr>
        <p:grpSpPr bwMode="auto">
          <a:xfrm>
            <a:off x="8793163" y="220663"/>
            <a:ext cx="198437" cy="6408737"/>
            <a:chOff x="5539" y="139"/>
            <a:chExt cx="125" cy="4037"/>
          </a:xfrm>
        </p:grpSpPr>
        <p:sp>
          <p:nvSpPr>
            <p:cNvPr id="11276" name="矩形 231438">
              <a:extLst>
                <a:ext uri="{FF2B5EF4-FFF2-40B4-BE49-F238E27FC236}">
                  <a16:creationId xmlns:a16="http://schemas.microsoft.com/office/drawing/2014/main" id="{344A7C01-58E0-4E59-970F-A4DEC863468E}"/>
                </a:ext>
              </a:extLst>
            </p:cNvPr>
            <p:cNvSpPr>
              <a:spLocks noChangeArrowheads="1"/>
            </p:cNvSpPr>
            <p:nvPr/>
          </p:nvSpPr>
          <p:spPr bwMode="auto">
            <a:xfrm rot="10800000" flipH="1" flipV="1">
              <a:off x="5621" y="139"/>
              <a:ext cx="43" cy="3989"/>
            </a:xfrm>
            <a:prstGeom prst="rect">
              <a:avLst/>
            </a:pr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277" name="矩形 231439">
              <a:extLst>
                <a:ext uri="{FF2B5EF4-FFF2-40B4-BE49-F238E27FC236}">
                  <a16:creationId xmlns:a16="http://schemas.microsoft.com/office/drawing/2014/main" id="{7B8C1B6E-C8E3-4277-9BA5-4561952D86B2}"/>
                </a:ext>
              </a:extLst>
            </p:cNvPr>
            <p:cNvSpPr>
              <a:spLocks noChangeArrowheads="1"/>
            </p:cNvSpPr>
            <p:nvPr/>
          </p:nvSpPr>
          <p:spPr bwMode="auto">
            <a:xfrm rot="10800000" flipV="1">
              <a:off x="5539" y="240"/>
              <a:ext cx="49" cy="3936"/>
            </a:xfrm>
            <a:prstGeom prst="rect">
              <a:avLst/>
            </a:pr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31441" name="组合 231440">
            <a:extLst>
              <a:ext uri="{FF2B5EF4-FFF2-40B4-BE49-F238E27FC236}">
                <a16:creationId xmlns:a16="http://schemas.microsoft.com/office/drawing/2014/main" id="{CB696056-0557-4C20-9E1D-EF72FF181DE4}"/>
              </a:ext>
            </a:extLst>
          </p:cNvPr>
          <p:cNvGrpSpPr>
            <a:grpSpLocks/>
          </p:cNvGrpSpPr>
          <p:nvPr/>
        </p:nvGrpSpPr>
        <p:grpSpPr bwMode="auto">
          <a:xfrm>
            <a:off x="412750" y="6477000"/>
            <a:ext cx="8686800" cy="228600"/>
            <a:chOff x="260" y="4080"/>
            <a:chExt cx="5472" cy="144"/>
          </a:xfrm>
        </p:grpSpPr>
        <p:sp>
          <p:nvSpPr>
            <p:cNvPr id="11274" name="矩形 231441">
              <a:extLst>
                <a:ext uri="{FF2B5EF4-FFF2-40B4-BE49-F238E27FC236}">
                  <a16:creationId xmlns:a16="http://schemas.microsoft.com/office/drawing/2014/main" id="{2E0C55D4-FC1F-4E9C-BAF8-13D2590B7AC9}"/>
                </a:ext>
              </a:extLst>
            </p:cNvPr>
            <p:cNvSpPr>
              <a:spLocks noChangeArrowheads="1"/>
            </p:cNvSpPr>
            <p:nvPr/>
          </p:nvSpPr>
          <p:spPr bwMode="auto">
            <a:xfrm rot="5400000" flipV="1">
              <a:off x="2972" y="1368"/>
              <a:ext cx="48" cy="5472"/>
            </a:xfrm>
            <a:prstGeom prst="rect">
              <a:avLst/>
            </a:prstGeom>
            <a:gradFill rotWithShape="0">
              <a:gsLst>
                <a:gs pos="0">
                  <a:schemeClr val="bg1"/>
                </a:gs>
                <a:gs pos="100000">
                  <a:schemeClr val="accent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275" name="矩形 231442">
              <a:extLst>
                <a:ext uri="{FF2B5EF4-FFF2-40B4-BE49-F238E27FC236}">
                  <a16:creationId xmlns:a16="http://schemas.microsoft.com/office/drawing/2014/main" id="{540FCEFE-1024-4225-B497-B5E3B7394DEB}"/>
                </a:ext>
              </a:extLst>
            </p:cNvPr>
            <p:cNvSpPr>
              <a:spLocks noChangeArrowheads="1"/>
            </p:cNvSpPr>
            <p:nvPr/>
          </p:nvSpPr>
          <p:spPr bwMode="auto">
            <a:xfrm rot="5400000" flipV="1">
              <a:off x="2913" y="1521"/>
              <a:ext cx="48" cy="5355"/>
            </a:xfrm>
            <a:prstGeom prst="rect">
              <a:avLst/>
            </a:prstGeom>
            <a:gradFill rotWithShape="0">
              <a:gsLst>
                <a:gs pos="0">
                  <a:schemeClr val="bg1"/>
                </a:gs>
                <a:gs pos="100000">
                  <a:schemeClr val="hlink"/>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31444" name="组合 231443">
            <a:extLst>
              <a:ext uri="{FF2B5EF4-FFF2-40B4-BE49-F238E27FC236}">
                <a16:creationId xmlns:a16="http://schemas.microsoft.com/office/drawing/2014/main" id="{D06EA526-CDF9-4998-A0F2-1B6D8A3BA793}"/>
              </a:ext>
            </a:extLst>
          </p:cNvPr>
          <p:cNvGrpSpPr>
            <a:grpSpLocks/>
          </p:cNvGrpSpPr>
          <p:nvPr/>
        </p:nvGrpSpPr>
        <p:grpSpPr bwMode="auto">
          <a:xfrm>
            <a:off x="76200" y="176213"/>
            <a:ext cx="8745538" cy="161925"/>
            <a:chOff x="48" y="111"/>
            <a:chExt cx="5509" cy="102"/>
          </a:xfrm>
        </p:grpSpPr>
        <p:sp>
          <p:nvSpPr>
            <p:cNvPr id="11272" name="矩形 231444">
              <a:extLst>
                <a:ext uri="{FF2B5EF4-FFF2-40B4-BE49-F238E27FC236}">
                  <a16:creationId xmlns:a16="http://schemas.microsoft.com/office/drawing/2014/main" id="{7B115F84-48E2-421A-8F1A-1DCEFAFF1A27}"/>
                </a:ext>
              </a:extLst>
            </p:cNvPr>
            <p:cNvSpPr>
              <a:spLocks noChangeArrowheads="1"/>
            </p:cNvSpPr>
            <p:nvPr/>
          </p:nvSpPr>
          <p:spPr bwMode="auto">
            <a:xfrm rot="5400000" flipV="1">
              <a:off x="2852" y="-2492"/>
              <a:ext cx="37" cy="5371"/>
            </a:xfrm>
            <a:prstGeom prst="rect">
              <a:avLst/>
            </a:prstGeom>
            <a:gradFill rotWithShape="0">
              <a:gsLst>
                <a:gs pos="0">
                  <a:schemeClr va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273" name="矩形 231445">
              <a:extLst>
                <a:ext uri="{FF2B5EF4-FFF2-40B4-BE49-F238E27FC236}">
                  <a16:creationId xmlns:a16="http://schemas.microsoft.com/office/drawing/2014/main" id="{2A6D9912-1A03-4F30-A5DE-8E49CA15176F}"/>
                </a:ext>
              </a:extLst>
            </p:cNvPr>
            <p:cNvSpPr>
              <a:spLocks noChangeArrowheads="1"/>
            </p:cNvSpPr>
            <p:nvPr/>
          </p:nvSpPr>
          <p:spPr bwMode="auto">
            <a:xfrm rot="5400000" flipV="1">
              <a:off x="2783" y="-2625"/>
              <a:ext cx="38" cy="5509"/>
            </a:xfrm>
            <a:prstGeom prst="rect">
              <a:avLst/>
            </a:prstGeom>
            <a:gradFill rotWithShape="0">
              <a:gsLst>
                <a:gs pos="0">
                  <a:schemeClr val="accent1"/>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afterEffect">
                                  <p:stCondLst>
                                    <p:cond delay="0"/>
                                  </p:stCondLst>
                                  <p:childTnLst>
                                    <p:set>
                                      <p:cBhvr>
                                        <p:cTn id="6" dur="1" fill="hold">
                                          <p:stCondLst>
                                            <p:cond delay="0"/>
                                          </p:stCondLst>
                                        </p:cTn>
                                        <p:tgtEl>
                                          <p:spTgt spid="231435"/>
                                        </p:tgtEl>
                                        <p:attrNameLst>
                                          <p:attrName>style.visibility</p:attrName>
                                        </p:attrNameLst>
                                      </p:cBhvr>
                                      <p:to>
                                        <p:strVal val="visible"/>
                                      </p:to>
                                    </p:set>
                                    <p:anim calcmode="lin" valueType="num">
                                      <p:cBhvr additive="base">
                                        <p:cTn id="7" dur="500" fill="hold"/>
                                        <p:tgtEl>
                                          <p:spTgt spid="231435"/>
                                        </p:tgtEl>
                                        <p:attrNameLst>
                                          <p:attrName>ppt_x</p:attrName>
                                        </p:attrNameLst>
                                      </p:cBhvr>
                                      <p:tavLst>
                                        <p:tav tm="0">
                                          <p:val>
                                            <p:strVal val="#ppt_x"/>
                                          </p:val>
                                        </p:tav>
                                        <p:tav tm="100000">
                                          <p:val>
                                            <p:strVal val="#ppt_x"/>
                                          </p:val>
                                        </p:tav>
                                      </p:tavLst>
                                    </p:anim>
                                    <p:anim calcmode="lin" valueType="num">
                                      <p:cBhvr additive="base">
                                        <p:cTn id="8" dur="500" fill="hold"/>
                                        <p:tgtEl>
                                          <p:spTgt spid="231435"/>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231441"/>
                                        </p:tgtEl>
                                        <p:attrNameLst>
                                          <p:attrName>style.visibility</p:attrName>
                                        </p:attrNameLst>
                                      </p:cBhvr>
                                      <p:to>
                                        <p:strVal val="visible"/>
                                      </p:to>
                                    </p:set>
                                    <p:anim calcmode="lin" valueType="num">
                                      <p:cBhvr additive="base">
                                        <p:cTn id="12" dur="500" fill="hold"/>
                                        <p:tgtEl>
                                          <p:spTgt spid="231441"/>
                                        </p:tgtEl>
                                        <p:attrNameLst>
                                          <p:attrName>ppt_x</p:attrName>
                                        </p:attrNameLst>
                                      </p:cBhvr>
                                      <p:tavLst>
                                        <p:tav tm="0">
                                          <p:val>
                                            <p:strVal val="0-#ppt_w/2"/>
                                          </p:val>
                                        </p:tav>
                                        <p:tav tm="100000">
                                          <p:val>
                                            <p:strVal val="#ppt_x"/>
                                          </p:val>
                                        </p:tav>
                                      </p:tavLst>
                                    </p:anim>
                                    <p:anim calcmode="lin" valueType="num">
                                      <p:cBhvr additive="base">
                                        <p:cTn id="13" dur="500" fill="hold"/>
                                        <p:tgtEl>
                                          <p:spTgt spid="231441"/>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4" fill="hold" nodeType="afterEffect">
                                  <p:stCondLst>
                                    <p:cond delay="0"/>
                                  </p:stCondLst>
                                  <p:childTnLst>
                                    <p:set>
                                      <p:cBhvr>
                                        <p:cTn id="16" dur="1" fill="hold">
                                          <p:stCondLst>
                                            <p:cond delay="0"/>
                                          </p:stCondLst>
                                        </p:cTn>
                                        <p:tgtEl>
                                          <p:spTgt spid="231438"/>
                                        </p:tgtEl>
                                        <p:attrNameLst>
                                          <p:attrName>style.visibility</p:attrName>
                                        </p:attrNameLst>
                                      </p:cBhvr>
                                      <p:to>
                                        <p:strVal val="visible"/>
                                      </p:to>
                                    </p:set>
                                    <p:anim calcmode="lin" valueType="num">
                                      <p:cBhvr additive="base">
                                        <p:cTn id="17" dur="500" fill="hold"/>
                                        <p:tgtEl>
                                          <p:spTgt spid="231438"/>
                                        </p:tgtEl>
                                        <p:attrNameLst>
                                          <p:attrName>ppt_x</p:attrName>
                                        </p:attrNameLst>
                                      </p:cBhvr>
                                      <p:tavLst>
                                        <p:tav tm="0">
                                          <p:val>
                                            <p:strVal val="#ppt_x"/>
                                          </p:val>
                                        </p:tav>
                                        <p:tav tm="100000">
                                          <p:val>
                                            <p:strVal val="#ppt_x"/>
                                          </p:val>
                                        </p:tav>
                                      </p:tavLst>
                                    </p:anim>
                                    <p:anim calcmode="lin" valueType="num">
                                      <p:cBhvr additive="base">
                                        <p:cTn id="18" dur="500" fill="hold"/>
                                        <p:tgtEl>
                                          <p:spTgt spid="231438"/>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2" fill="hold" nodeType="afterEffect">
                                  <p:stCondLst>
                                    <p:cond delay="0"/>
                                  </p:stCondLst>
                                  <p:childTnLst>
                                    <p:set>
                                      <p:cBhvr>
                                        <p:cTn id="21" dur="1" fill="hold">
                                          <p:stCondLst>
                                            <p:cond delay="0"/>
                                          </p:stCondLst>
                                        </p:cTn>
                                        <p:tgtEl>
                                          <p:spTgt spid="231444"/>
                                        </p:tgtEl>
                                        <p:attrNameLst>
                                          <p:attrName>style.visibility</p:attrName>
                                        </p:attrNameLst>
                                      </p:cBhvr>
                                      <p:to>
                                        <p:strVal val="visible"/>
                                      </p:to>
                                    </p:set>
                                    <p:anim calcmode="lin" valueType="num">
                                      <p:cBhvr additive="base">
                                        <p:cTn id="22" dur="500" fill="hold"/>
                                        <p:tgtEl>
                                          <p:spTgt spid="231444"/>
                                        </p:tgtEl>
                                        <p:attrNameLst>
                                          <p:attrName>ppt_x</p:attrName>
                                        </p:attrNameLst>
                                      </p:cBhvr>
                                      <p:tavLst>
                                        <p:tav tm="0">
                                          <p:val>
                                            <p:strVal val="1+#ppt_w/2"/>
                                          </p:val>
                                        </p:tav>
                                        <p:tav tm="100000">
                                          <p:val>
                                            <p:strVal val="#ppt_x"/>
                                          </p:val>
                                        </p:tav>
                                      </p:tavLst>
                                    </p:anim>
                                    <p:anim calcmode="lin" valueType="num">
                                      <p:cBhvr additive="base">
                                        <p:cTn id="23" dur="500" fill="hold"/>
                                        <p:tgtEl>
                                          <p:spTgt spid="2314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5778" name="文本占位符 315393">
            <a:extLst>
              <a:ext uri="{FF2B5EF4-FFF2-40B4-BE49-F238E27FC236}">
                <a16:creationId xmlns:a16="http://schemas.microsoft.com/office/drawing/2014/main" id="{B3C9A8C3-618C-4472-AFE2-3FFBEDBE0105}"/>
              </a:ext>
            </a:extLst>
          </p:cNvPr>
          <p:cNvSpPr>
            <a:spLocks noGrp="1" noChangeArrowheads="1"/>
          </p:cNvSpPr>
          <p:nvPr>
            <p:ph type="body" idx="1"/>
          </p:nvPr>
        </p:nvSpPr>
        <p:spPr>
          <a:xfrm>
            <a:off x="533400" y="914400"/>
            <a:ext cx="8229600" cy="5562600"/>
          </a:xfrm>
        </p:spPr>
        <p:txBody>
          <a:bodyPr/>
          <a:lstStyle/>
          <a:p>
            <a:pPr marL="0" indent="0" eaLnBrk="1" hangingPunct="1">
              <a:buFont typeface="Wingdings" panose="05000000000000000000" pitchFamily="2" charset="2"/>
              <a:buNone/>
              <a:tabLst>
                <a:tab pos="1620838" algn="l"/>
                <a:tab pos="3910013" algn="l"/>
              </a:tabLst>
            </a:pPr>
            <a:r>
              <a:rPr lang="en-US" altLang="zh-CN" sz="2800">
                <a:solidFill>
                  <a:schemeClr val="tx2"/>
                </a:solidFill>
                <a:latin typeface="宋体" panose="02010600030101010101" pitchFamily="2" charset="-122"/>
              </a:rPr>
              <a:t>HTOASC	proc</a:t>
            </a:r>
          </a:p>
          <a:p>
            <a:pPr marL="0" indent="0" eaLnBrk="1" hangingPunct="1">
              <a:buFont typeface="Wingdings" panose="05000000000000000000" pitchFamily="2" charset="2"/>
              <a:buNone/>
              <a:tabLst>
                <a:tab pos="1620838" algn="l"/>
                <a:tab pos="3910013" algn="l"/>
              </a:tabLst>
            </a:pPr>
            <a:r>
              <a:rPr lang="en-US" altLang="zh-CN" sz="2800">
                <a:latin typeface="宋体" panose="02010600030101010101" pitchFamily="2" charset="-122"/>
              </a:rPr>
              <a:t>;</a:t>
            </a:r>
            <a:r>
              <a:rPr lang="zh-CN" altLang="en-US" sz="2800">
                <a:latin typeface="宋体" panose="02010600030101010101" pitchFamily="2" charset="-122"/>
              </a:rPr>
              <a:t>将</a:t>
            </a:r>
            <a:r>
              <a:rPr lang="en-US" altLang="zh-CN" sz="2800">
                <a:latin typeface="宋体" panose="02010600030101010101" pitchFamily="2" charset="-122"/>
              </a:rPr>
              <a:t>AL</a:t>
            </a:r>
            <a:r>
              <a:rPr lang="zh-CN" altLang="en-US" sz="2800">
                <a:latin typeface="宋体" panose="02010600030101010101" pitchFamily="2" charset="-122"/>
              </a:rPr>
              <a:t>低</a:t>
            </a:r>
            <a:r>
              <a:rPr lang="en-US" altLang="zh-CN" sz="2800">
                <a:latin typeface="宋体" panose="02010600030101010101" pitchFamily="2" charset="-122"/>
              </a:rPr>
              <a:t>4</a:t>
            </a:r>
            <a:r>
              <a:rPr lang="zh-CN" altLang="en-US" sz="2800">
                <a:latin typeface="宋体" panose="02010600030101010101" pitchFamily="2" charset="-122"/>
              </a:rPr>
              <a:t>位表达的一位</a:t>
            </a:r>
            <a:r>
              <a:rPr lang="en-US" altLang="zh-CN" sz="2800">
                <a:latin typeface="宋体" panose="02010600030101010101" pitchFamily="2" charset="-122"/>
              </a:rPr>
              <a:t>16</a:t>
            </a:r>
            <a:r>
              <a:rPr lang="zh-CN" altLang="en-US" sz="2800">
                <a:latin typeface="宋体" panose="02010600030101010101" pitchFamily="2" charset="-122"/>
              </a:rPr>
              <a:t>进制数转换为</a:t>
            </a:r>
            <a:r>
              <a:rPr lang="en-US" altLang="zh-CN" sz="2800">
                <a:latin typeface="宋体" panose="02010600030101010101" pitchFamily="2" charset="-122"/>
              </a:rPr>
              <a:t>ASCII</a:t>
            </a:r>
            <a:r>
              <a:rPr lang="zh-CN" altLang="en-US" sz="2800">
                <a:latin typeface="宋体" panose="02010600030101010101" pitchFamily="2" charset="-122"/>
              </a:rPr>
              <a:t>码</a:t>
            </a:r>
          </a:p>
          <a:p>
            <a:pPr marL="0" indent="0" eaLnBrk="1" hangingPunct="1">
              <a:buFont typeface="Wingdings" panose="05000000000000000000" pitchFamily="2" charset="2"/>
              <a:buNone/>
              <a:tabLst>
                <a:tab pos="1620838" algn="l"/>
                <a:tab pos="3910013" algn="l"/>
              </a:tabLst>
            </a:pPr>
            <a:r>
              <a:rPr lang="zh-CN" altLang="en-US" sz="2800">
                <a:solidFill>
                  <a:schemeClr val="accent2"/>
                </a:solidFill>
                <a:latin typeface="宋体" panose="02010600030101010101" pitchFamily="2" charset="-122"/>
              </a:rPr>
              <a:t>	</a:t>
            </a:r>
            <a:r>
              <a:rPr lang="en-US" altLang="zh-CN" sz="2800">
                <a:solidFill>
                  <a:schemeClr val="accent2"/>
                </a:solidFill>
                <a:latin typeface="宋体" panose="02010600030101010101" pitchFamily="2" charset="-122"/>
              </a:rPr>
              <a:t>and al,0fh</a:t>
            </a:r>
          </a:p>
          <a:p>
            <a:pPr marL="0" indent="0" eaLnBrk="1" hangingPunct="1">
              <a:buFont typeface="Wingdings" panose="05000000000000000000" pitchFamily="2" charset="2"/>
              <a:buNone/>
              <a:tabLst>
                <a:tab pos="1620838" algn="l"/>
                <a:tab pos="3910013" algn="l"/>
              </a:tabLst>
            </a:pPr>
            <a:r>
              <a:rPr lang="en-US" altLang="zh-CN" sz="2800">
                <a:solidFill>
                  <a:schemeClr val="accent2"/>
                </a:solidFill>
                <a:latin typeface="宋体" panose="02010600030101010101" pitchFamily="2" charset="-122"/>
              </a:rPr>
              <a:t>	cmp al,9</a:t>
            </a:r>
          </a:p>
          <a:p>
            <a:pPr marL="0" indent="0" eaLnBrk="1" hangingPunct="1">
              <a:buFont typeface="Wingdings" panose="05000000000000000000" pitchFamily="2" charset="2"/>
              <a:buNone/>
              <a:tabLst>
                <a:tab pos="1620838" algn="l"/>
                <a:tab pos="3910013" algn="l"/>
              </a:tabLst>
            </a:pPr>
            <a:r>
              <a:rPr lang="en-US" altLang="zh-CN" sz="2800">
                <a:solidFill>
                  <a:schemeClr val="accent2"/>
                </a:solidFill>
                <a:latin typeface="宋体" panose="02010600030101010101" pitchFamily="2" charset="-122"/>
              </a:rPr>
              <a:t>	jbe htoasc1</a:t>
            </a:r>
          </a:p>
          <a:p>
            <a:pPr marL="0" indent="0" eaLnBrk="1" hangingPunct="1">
              <a:buFont typeface="Wingdings" panose="05000000000000000000" pitchFamily="2" charset="2"/>
              <a:buNone/>
              <a:tabLst>
                <a:tab pos="1620838" algn="l"/>
                <a:tab pos="3910013" algn="l"/>
              </a:tabLst>
            </a:pPr>
            <a:r>
              <a:rPr lang="en-US" altLang="zh-CN" sz="2800">
                <a:solidFill>
                  <a:schemeClr val="accent2"/>
                </a:solidFill>
                <a:latin typeface="宋体" panose="02010600030101010101" pitchFamily="2" charset="-122"/>
              </a:rPr>
              <a:t>	add al,37h	</a:t>
            </a:r>
            <a:r>
              <a:rPr lang="en-US" altLang="zh-CN" sz="2800">
                <a:latin typeface="宋体" panose="02010600030101010101" pitchFamily="2" charset="-122"/>
              </a:rPr>
              <a:t>;</a:t>
            </a:r>
            <a:r>
              <a:rPr lang="zh-CN" altLang="en-US" sz="2800">
                <a:latin typeface="宋体" panose="02010600030101010101" pitchFamily="2" charset="-122"/>
              </a:rPr>
              <a:t>是</a:t>
            </a:r>
            <a:r>
              <a:rPr lang="en-US" altLang="zh-CN" sz="2800">
                <a:latin typeface="宋体" panose="02010600030101010101" pitchFamily="2" charset="-122"/>
              </a:rPr>
              <a:t>0AH</a:t>
            </a:r>
            <a:r>
              <a:rPr lang="zh-CN" altLang="en-US" sz="2800">
                <a:latin typeface="宋体" panose="02010600030101010101" pitchFamily="2" charset="-122"/>
              </a:rPr>
              <a:t>～</a:t>
            </a:r>
            <a:r>
              <a:rPr lang="en-US" altLang="zh-CN" sz="2800">
                <a:latin typeface="宋体" panose="02010600030101010101" pitchFamily="2" charset="-122"/>
              </a:rPr>
              <a:t>0FH</a:t>
            </a:r>
            <a:r>
              <a:rPr lang="zh-CN" altLang="en-US" sz="2800">
                <a:latin typeface="宋体" panose="02010600030101010101" pitchFamily="2" charset="-122"/>
              </a:rPr>
              <a:t>，加</a:t>
            </a:r>
            <a:r>
              <a:rPr lang="en-US" altLang="zh-CN" sz="2800">
                <a:latin typeface="宋体" panose="02010600030101010101" pitchFamily="2" charset="-122"/>
              </a:rPr>
              <a:t>37H</a:t>
            </a:r>
          </a:p>
          <a:p>
            <a:pPr marL="0" indent="0" eaLnBrk="1" hangingPunct="1">
              <a:buFont typeface="Wingdings" panose="05000000000000000000" pitchFamily="2" charset="2"/>
              <a:buNone/>
              <a:tabLst>
                <a:tab pos="1620838" algn="l"/>
                <a:tab pos="3910013" algn="l"/>
              </a:tabLst>
            </a:pPr>
            <a:r>
              <a:rPr lang="en-US" altLang="zh-CN" sz="2800">
                <a:solidFill>
                  <a:schemeClr val="accent2"/>
                </a:solidFill>
                <a:latin typeface="宋体" panose="02010600030101010101" pitchFamily="2" charset="-122"/>
              </a:rPr>
              <a:t>	</a:t>
            </a:r>
            <a:r>
              <a:rPr lang="en-US" altLang="zh-CN" sz="2800">
                <a:solidFill>
                  <a:schemeClr val="tx2"/>
                </a:solidFill>
                <a:latin typeface="宋体" panose="02010600030101010101" pitchFamily="2" charset="-122"/>
              </a:rPr>
              <a:t>ret</a:t>
            </a:r>
            <a:r>
              <a:rPr lang="en-US" altLang="zh-CN" sz="2800">
                <a:solidFill>
                  <a:schemeClr val="accent2"/>
                </a:solidFill>
                <a:latin typeface="宋体" panose="02010600030101010101" pitchFamily="2" charset="-122"/>
              </a:rPr>
              <a:t>	</a:t>
            </a:r>
            <a:r>
              <a:rPr lang="en-US" altLang="zh-CN" sz="2800">
                <a:latin typeface="宋体" panose="02010600030101010101" pitchFamily="2" charset="-122"/>
              </a:rPr>
              <a:t>;</a:t>
            </a:r>
            <a:r>
              <a:rPr lang="zh-CN" altLang="en-US" sz="2800">
                <a:latin typeface="宋体" panose="02010600030101010101" pitchFamily="2" charset="-122"/>
              </a:rPr>
              <a:t>子程序返回</a:t>
            </a:r>
          </a:p>
          <a:p>
            <a:pPr marL="0" indent="0" eaLnBrk="1" hangingPunct="1">
              <a:buFont typeface="Wingdings" panose="05000000000000000000" pitchFamily="2" charset="2"/>
              <a:buNone/>
              <a:tabLst>
                <a:tab pos="1620838" algn="l"/>
                <a:tab pos="3910013" algn="l"/>
              </a:tabLst>
            </a:pPr>
            <a:r>
              <a:rPr lang="en-US" altLang="zh-CN" sz="2800">
                <a:solidFill>
                  <a:schemeClr val="accent2"/>
                </a:solidFill>
                <a:latin typeface="宋体" panose="02010600030101010101" pitchFamily="2" charset="-122"/>
              </a:rPr>
              <a:t>htoasc1:	add al,30h	</a:t>
            </a:r>
            <a:r>
              <a:rPr lang="en-US" altLang="zh-CN" sz="2800">
                <a:latin typeface="宋体" panose="02010600030101010101" pitchFamily="2" charset="-122"/>
              </a:rPr>
              <a:t>;</a:t>
            </a:r>
            <a:r>
              <a:rPr lang="zh-CN" altLang="en-US" sz="2800">
                <a:latin typeface="宋体" panose="02010600030101010101" pitchFamily="2" charset="-122"/>
              </a:rPr>
              <a:t>是</a:t>
            </a:r>
            <a:r>
              <a:rPr lang="en-US" altLang="zh-CN" sz="2800">
                <a:latin typeface="宋体" panose="02010600030101010101" pitchFamily="2" charset="-122"/>
              </a:rPr>
              <a:t>0</a:t>
            </a:r>
            <a:r>
              <a:rPr lang="zh-CN" altLang="en-US" sz="2800">
                <a:latin typeface="宋体" panose="02010600030101010101" pitchFamily="2" charset="-122"/>
              </a:rPr>
              <a:t>～</a:t>
            </a:r>
            <a:r>
              <a:rPr lang="en-US" altLang="zh-CN" sz="2800">
                <a:latin typeface="宋体" panose="02010600030101010101" pitchFamily="2" charset="-122"/>
              </a:rPr>
              <a:t>9</a:t>
            </a:r>
            <a:r>
              <a:rPr lang="zh-CN" altLang="en-US" sz="2800">
                <a:latin typeface="宋体" panose="02010600030101010101" pitchFamily="2" charset="-122"/>
              </a:rPr>
              <a:t>，加</a:t>
            </a:r>
            <a:r>
              <a:rPr lang="en-US" altLang="zh-CN" sz="2800">
                <a:latin typeface="宋体" panose="02010600030101010101" pitchFamily="2" charset="-122"/>
              </a:rPr>
              <a:t>30H</a:t>
            </a:r>
          </a:p>
          <a:p>
            <a:pPr marL="0" indent="0" eaLnBrk="1" hangingPunct="1">
              <a:buFont typeface="Wingdings" panose="05000000000000000000" pitchFamily="2" charset="2"/>
              <a:buNone/>
              <a:tabLst>
                <a:tab pos="1620838" algn="l"/>
                <a:tab pos="3910013" algn="l"/>
              </a:tabLst>
            </a:pPr>
            <a:r>
              <a:rPr lang="en-US" altLang="zh-CN" sz="2800">
                <a:solidFill>
                  <a:schemeClr val="accent2"/>
                </a:solidFill>
                <a:latin typeface="宋体" panose="02010600030101010101" pitchFamily="2" charset="-122"/>
              </a:rPr>
              <a:t>	</a:t>
            </a:r>
            <a:r>
              <a:rPr lang="en-US" altLang="zh-CN" sz="2800">
                <a:solidFill>
                  <a:schemeClr val="tx2"/>
                </a:solidFill>
                <a:latin typeface="宋体" panose="02010600030101010101" pitchFamily="2" charset="-122"/>
              </a:rPr>
              <a:t>ret</a:t>
            </a:r>
            <a:r>
              <a:rPr lang="en-US" altLang="zh-CN" sz="2800">
                <a:solidFill>
                  <a:schemeClr val="accent2"/>
                </a:solidFill>
                <a:latin typeface="宋体" panose="02010600030101010101" pitchFamily="2" charset="-122"/>
              </a:rPr>
              <a:t>	</a:t>
            </a:r>
            <a:r>
              <a:rPr lang="en-US" altLang="zh-CN" sz="2800">
                <a:latin typeface="宋体" panose="02010600030101010101" pitchFamily="2" charset="-122"/>
              </a:rPr>
              <a:t>;</a:t>
            </a:r>
            <a:r>
              <a:rPr lang="zh-CN" altLang="en-US" sz="2800">
                <a:latin typeface="宋体" panose="02010600030101010101" pitchFamily="2" charset="-122"/>
              </a:rPr>
              <a:t>子程序返回</a:t>
            </a:r>
          </a:p>
          <a:p>
            <a:pPr marL="0" indent="0" eaLnBrk="1" hangingPunct="1">
              <a:buFont typeface="Wingdings" panose="05000000000000000000" pitchFamily="2" charset="2"/>
              <a:buNone/>
              <a:tabLst>
                <a:tab pos="1620838" algn="l"/>
                <a:tab pos="3910013" algn="l"/>
              </a:tabLst>
            </a:pPr>
            <a:r>
              <a:rPr lang="en-US" altLang="zh-CN" sz="2800">
                <a:solidFill>
                  <a:schemeClr val="tx2"/>
                </a:solidFill>
                <a:latin typeface="宋体" panose="02010600030101010101" pitchFamily="2" charset="-122"/>
              </a:rPr>
              <a:t>HTOASC	endp</a:t>
            </a:r>
          </a:p>
        </p:txBody>
      </p:sp>
      <p:grpSp>
        <p:nvGrpSpPr>
          <p:cNvPr id="315395" name="组合 315394">
            <a:extLst>
              <a:ext uri="{FF2B5EF4-FFF2-40B4-BE49-F238E27FC236}">
                <a16:creationId xmlns:a16="http://schemas.microsoft.com/office/drawing/2014/main" id="{DDAB0F04-D641-46C6-840B-1B5C1FD0D62A}"/>
              </a:ext>
            </a:extLst>
          </p:cNvPr>
          <p:cNvGrpSpPr>
            <a:grpSpLocks/>
          </p:cNvGrpSpPr>
          <p:nvPr/>
        </p:nvGrpSpPr>
        <p:grpSpPr bwMode="auto">
          <a:xfrm>
            <a:off x="177800" y="230188"/>
            <a:ext cx="203200" cy="6503987"/>
            <a:chOff x="112" y="145"/>
            <a:chExt cx="128" cy="4097"/>
          </a:xfrm>
        </p:grpSpPr>
        <p:sp>
          <p:nvSpPr>
            <p:cNvPr id="75796" name="矩形 315395">
              <a:extLst>
                <a:ext uri="{FF2B5EF4-FFF2-40B4-BE49-F238E27FC236}">
                  <a16:creationId xmlns:a16="http://schemas.microsoft.com/office/drawing/2014/main" id="{94293943-FEDB-4530-AD91-9AA54E248E95}"/>
                </a:ext>
              </a:extLst>
            </p:cNvPr>
            <p:cNvSpPr>
              <a:spLocks noChangeArrowheads="1"/>
            </p:cNvSpPr>
            <p:nvPr/>
          </p:nvSpPr>
          <p:spPr bwMode="auto">
            <a:xfrm flipH="1">
              <a:off x="192" y="162"/>
              <a:ext cx="48" cy="4080"/>
            </a:xfrm>
            <a:prstGeom prst="rect">
              <a:avLst/>
            </a:prstGeom>
            <a:gradFill rotWithShape="0">
              <a:gsLst>
                <a:gs pos="0">
                  <a:schemeClr val="bg1"/>
                </a:gs>
                <a:gs pos="100000">
                  <a:schemeClr val="fo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5797" name="矩形 315396">
              <a:extLst>
                <a:ext uri="{FF2B5EF4-FFF2-40B4-BE49-F238E27FC236}">
                  <a16:creationId xmlns:a16="http://schemas.microsoft.com/office/drawing/2014/main" id="{D485CB0E-13C4-4511-BDC1-470D0985C01C}"/>
                </a:ext>
              </a:extLst>
            </p:cNvPr>
            <p:cNvSpPr>
              <a:spLocks noChangeArrowheads="1"/>
            </p:cNvSpPr>
            <p:nvPr/>
          </p:nvSpPr>
          <p:spPr bwMode="auto">
            <a:xfrm>
              <a:off x="112" y="145"/>
              <a:ext cx="48" cy="3941"/>
            </a:xfrm>
            <a:prstGeom prst="rect">
              <a:avLst/>
            </a:prstGeom>
            <a:gradFill rotWithShape="0">
              <a:gsLst>
                <a:gs pos="0">
                  <a:schemeClr val="bg1"/>
                </a:gs>
                <a:gs pos="100000">
                  <a:schemeClr va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latin typeface="Times New Roman" panose="02020603050405020304" pitchFamily="18" charset="0"/>
              </a:endParaRPr>
            </a:p>
          </p:txBody>
        </p:sp>
      </p:grpSp>
      <p:grpSp>
        <p:nvGrpSpPr>
          <p:cNvPr id="315398" name="组合 315397">
            <a:extLst>
              <a:ext uri="{FF2B5EF4-FFF2-40B4-BE49-F238E27FC236}">
                <a16:creationId xmlns:a16="http://schemas.microsoft.com/office/drawing/2014/main" id="{E317E190-E3B5-4D20-91B6-00AAA1DA0E12}"/>
              </a:ext>
            </a:extLst>
          </p:cNvPr>
          <p:cNvGrpSpPr>
            <a:grpSpLocks/>
          </p:cNvGrpSpPr>
          <p:nvPr/>
        </p:nvGrpSpPr>
        <p:grpSpPr bwMode="auto">
          <a:xfrm>
            <a:off x="8793163" y="220663"/>
            <a:ext cx="198437" cy="6408737"/>
            <a:chOff x="5539" y="139"/>
            <a:chExt cx="125" cy="4037"/>
          </a:xfrm>
        </p:grpSpPr>
        <p:sp>
          <p:nvSpPr>
            <p:cNvPr id="75794" name="矩形 315398">
              <a:extLst>
                <a:ext uri="{FF2B5EF4-FFF2-40B4-BE49-F238E27FC236}">
                  <a16:creationId xmlns:a16="http://schemas.microsoft.com/office/drawing/2014/main" id="{0C690CC5-FD9A-4E90-B087-97627E7F8B16}"/>
                </a:ext>
              </a:extLst>
            </p:cNvPr>
            <p:cNvSpPr>
              <a:spLocks noChangeArrowheads="1"/>
            </p:cNvSpPr>
            <p:nvPr/>
          </p:nvSpPr>
          <p:spPr bwMode="auto">
            <a:xfrm rot="10800000" flipH="1" flipV="1">
              <a:off x="5621" y="139"/>
              <a:ext cx="43" cy="3989"/>
            </a:xfrm>
            <a:prstGeom prst="rect">
              <a:avLst/>
            </a:pr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5795" name="矩形 315399">
              <a:extLst>
                <a:ext uri="{FF2B5EF4-FFF2-40B4-BE49-F238E27FC236}">
                  <a16:creationId xmlns:a16="http://schemas.microsoft.com/office/drawing/2014/main" id="{28B23A6F-D61D-4D7A-A278-7B882DDEE3DE}"/>
                </a:ext>
              </a:extLst>
            </p:cNvPr>
            <p:cNvSpPr>
              <a:spLocks noChangeArrowheads="1"/>
            </p:cNvSpPr>
            <p:nvPr/>
          </p:nvSpPr>
          <p:spPr bwMode="auto">
            <a:xfrm rot="10800000" flipV="1">
              <a:off x="5539" y="240"/>
              <a:ext cx="49" cy="3936"/>
            </a:xfrm>
            <a:prstGeom prst="rect">
              <a:avLst/>
            </a:pr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315401" name="组合 315400">
            <a:extLst>
              <a:ext uri="{FF2B5EF4-FFF2-40B4-BE49-F238E27FC236}">
                <a16:creationId xmlns:a16="http://schemas.microsoft.com/office/drawing/2014/main" id="{53176C1B-C127-4FA5-936F-D93454FF00A6}"/>
              </a:ext>
            </a:extLst>
          </p:cNvPr>
          <p:cNvGrpSpPr>
            <a:grpSpLocks/>
          </p:cNvGrpSpPr>
          <p:nvPr/>
        </p:nvGrpSpPr>
        <p:grpSpPr bwMode="auto">
          <a:xfrm>
            <a:off x="412750" y="6477000"/>
            <a:ext cx="8686800" cy="228600"/>
            <a:chOff x="260" y="4080"/>
            <a:chExt cx="5472" cy="144"/>
          </a:xfrm>
        </p:grpSpPr>
        <p:sp>
          <p:nvSpPr>
            <p:cNvPr id="75792" name="矩形 315401">
              <a:extLst>
                <a:ext uri="{FF2B5EF4-FFF2-40B4-BE49-F238E27FC236}">
                  <a16:creationId xmlns:a16="http://schemas.microsoft.com/office/drawing/2014/main" id="{6A9BF86A-76A6-4DDB-A9E5-CC38759C62A2}"/>
                </a:ext>
              </a:extLst>
            </p:cNvPr>
            <p:cNvSpPr>
              <a:spLocks noChangeArrowheads="1"/>
            </p:cNvSpPr>
            <p:nvPr/>
          </p:nvSpPr>
          <p:spPr bwMode="auto">
            <a:xfrm rot="5400000" flipV="1">
              <a:off x="2972" y="1368"/>
              <a:ext cx="48" cy="5472"/>
            </a:xfrm>
            <a:prstGeom prst="rect">
              <a:avLst/>
            </a:prstGeom>
            <a:gradFill rotWithShape="0">
              <a:gsLst>
                <a:gs pos="0">
                  <a:schemeClr val="bg1"/>
                </a:gs>
                <a:gs pos="100000">
                  <a:schemeClr val="accent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5793" name="矩形 315402">
              <a:extLst>
                <a:ext uri="{FF2B5EF4-FFF2-40B4-BE49-F238E27FC236}">
                  <a16:creationId xmlns:a16="http://schemas.microsoft.com/office/drawing/2014/main" id="{E996826B-B58A-41B4-8876-76D52544A503}"/>
                </a:ext>
              </a:extLst>
            </p:cNvPr>
            <p:cNvSpPr>
              <a:spLocks noChangeArrowheads="1"/>
            </p:cNvSpPr>
            <p:nvPr/>
          </p:nvSpPr>
          <p:spPr bwMode="auto">
            <a:xfrm rot="5400000" flipV="1">
              <a:off x="2913" y="1521"/>
              <a:ext cx="48" cy="5355"/>
            </a:xfrm>
            <a:prstGeom prst="rect">
              <a:avLst/>
            </a:prstGeom>
            <a:gradFill rotWithShape="0">
              <a:gsLst>
                <a:gs pos="0">
                  <a:schemeClr val="bg1"/>
                </a:gs>
                <a:gs pos="100000">
                  <a:schemeClr val="hlink"/>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315404" name="组合 315403">
            <a:extLst>
              <a:ext uri="{FF2B5EF4-FFF2-40B4-BE49-F238E27FC236}">
                <a16:creationId xmlns:a16="http://schemas.microsoft.com/office/drawing/2014/main" id="{3761615F-5B1D-4F7F-AA77-61ACE03D537C}"/>
              </a:ext>
            </a:extLst>
          </p:cNvPr>
          <p:cNvGrpSpPr>
            <a:grpSpLocks/>
          </p:cNvGrpSpPr>
          <p:nvPr/>
        </p:nvGrpSpPr>
        <p:grpSpPr bwMode="auto">
          <a:xfrm>
            <a:off x="76200" y="176213"/>
            <a:ext cx="8745538" cy="161925"/>
            <a:chOff x="48" y="111"/>
            <a:chExt cx="5509" cy="102"/>
          </a:xfrm>
        </p:grpSpPr>
        <p:sp>
          <p:nvSpPr>
            <p:cNvPr id="75790" name="矩形 315404">
              <a:extLst>
                <a:ext uri="{FF2B5EF4-FFF2-40B4-BE49-F238E27FC236}">
                  <a16:creationId xmlns:a16="http://schemas.microsoft.com/office/drawing/2014/main" id="{37BA0412-59FE-4FC0-87BC-C75875A422DC}"/>
                </a:ext>
              </a:extLst>
            </p:cNvPr>
            <p:cNvSpPr>
              <a:spLocks noChangeArrowheads="1"/>
            </p:cNvSpPr>
            <p:nvPr/>
          </p:nvSpPr>
          <p:spPr bwMode="auto">
            <a:xfrm rot="5400000" flipV="1">
              <a:off x="2852" y="-2492"/>
              <a:ext cx="37" cy="5371"/>
            </a:xfrm>
            <a:prstGeom prst="rect">
              <a:avLst/>
            </a:prstGeom>
            <a:gradFill rotWithShape="0">
              <a:gsLst>
                <a:gs pos="0">
                  <a:schemeClr va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5791" name="矩形 315405">
              <a:extLst>
                <a:ext uri="{FF2B5EF4-FFF2-40B4-BE49-F238E27FC236}">
                  <a16:creationId xmlns:a16="http://schemas.microsoft.com/office/drawing/2014/main" id="{92BA7191-9D4E-46B7-862A-FD99EF6F785C}"/>
                </a:ext>
              </a:extLst>
            </p:cNvPr>
            <p:cNvSpPr>
              <a:spLocks noChangeArrowheads="1"/>
            </p:cNvSpPr>
            <p:nvPr/>
          </p:nvSpPr>
          <p:spPr bwMode="auto">
            <a:xfrm rot="5400000" flipV="1">
              <a:off x="2783" y="-2625"/>
              <a:ext cx="38" cy="5509"/>
            </a:xfrm>
            <a:prstGeom prst="rect">
              <a:avLst/>
            </a:prstGeom>
            <a:gradFill rotWithShape="0">
              <a:gsLst>
                <a:gs pos="0">
                  <a:schemeClr val="accent1"/>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75783" name="标题 315406">
            <a:extLst>
              <a:ext uri="{FF2B5EF4-FFF2-40B4-BE49-F238E27FC236}">
                <a16:creationId xmlns:a16="http://schemas.microsoft.com/office/drawing/2014/main" id="{78019E72-B726-449B-A024-067249A70153}"/>
              </a:ext>
            </a:extLst>
          </p:cNvPr>
          <p:cNvSpPr>
            <a:spLocks noGrp="1" noChangeArrowheads="1"/>
          </p:cNvSpPr>
          <p:nvPr>
            <p:ph type="title"/>
          </p:nvPr>
        </p:nvSpPr>
        <p:spPr>
          <a:xfrm>
            <a:off x="381000" y="336550"/>
            <a:ext cx="4876800" cy="533400"/>
          </a:xfrm>
          <a:ln>
            <a:solidFill>
              <a:schemeClr val="folHlink"/>
            </a:solidFill>
            <a:miter lim="800000"/>
            <a:headEnd/>
            <a:tailEnd/>
          </a:ln>
        </p:spPr>
        <p:txBody>
          <a:bodyPr/>
          <a:lstStyle/>
          <a:p>
            <a:pPr eaLnBrk="1" hangingPunct="1"/>
            <a:r>
              <a:rPr lang="zh-CN" altLang="en-US" sz="2400">
                <a:latin typeface="黑体" panose="02010609060101010101" pitchFamily="49" charset="-122"/>
              </a:rPr>
              <a:t>具有多个出口的子程序</a:t>
            </a:r>
          </a:p>
        </p:txBody>
      </p:sp>
      <p:grpSp>
        <p:nvGrpSpPr>
          <p:cNvPr id="315414" name="组合 315413">
            <a:extLst>
              <a:ext uri="{FF2B5EF4-FFF2-40B4-BE49-F238E27FC236}">
                <a16:creationId xmlns:a16="http://schemas.microsoft.com/office/drawing/2014/main" id="{0A026D4B-D6CF-455A-BED7-D8BCE606C0B5}"/>
              </a:ext>
            </a:extLst>
          </p:cNvPr>
          <p:cNvGrpSpPr>
            <a:grpSpLocks/>
          </p:cNvGrpSpPr>
          <p:nvPr/>
        </p:nvGrpSpPr>
        <p:grpSpPr bwMode="auto">
          <a:xfrm>
            <a:off x="1981200" y="914400"/>
            <a:ext cx="1295400" cy="3581400"/>
            <a:chOff x="1248" y="576"/>
            <a:chExt cx="816" cy="2256"/>
          </a:xfrm>
        </p:grpSpPr>
        <p:sp>
          <p:nvSpPr>
            <p:cNvPr id="75788" name="椭圆 315409">
              <a:extLst>
                <a:ext uri="{FF2B5EF4-FFF2-40B4-BE49-F238E27FC236}">
                  <a16:creationId xmlns:a16="http://schemas.microsoft.com/office/drawing/2014/main" id="{0579C9E2-F9D6-4EF9-88AA-C0D40A2F48B2}"/>
                </a:ext>
              </a:extLst>
            </p:cNvPr>
            <p:cNvSpPr>
              <a:spLocks noChangeArrowheads="1"/>
            </p:cNvSpPr>
            <p:nvPr/>
          </p:nvSpPr>
          <p:spPr bwMode="auto">
            <a:xfrm>
              <a:off x="1248" y="2592"/>
              <a:ext cx="672" cy="240"/>
            </a:xfrm>
            <a:prstGeom prst="ellipse">
              <a:avLst/>
            </a:prstGeom>
            <a:noFill/>
            <a:ln w="28575">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5789" name="直接连接符 315411">
              <a:extLst>
                <a:ext uri="{FF2B5EF4-FFF2-40B4-BE49-F238E27FC236}">
                  <a16:creationId xmlns:a16="http://schemas.microsoft.com/office/drawing/2014/main" id="{507830A2-B8E1-4525-A2E1-35AB424D0C44}"/>
                </a:ext>
              </a:extLst>
            </p:cNvPr>
            <p:cNvSpPr>
              <a:spLocks noChangeShapeType="1"/>
            </p:cNvSpPr>
            <p:nvPr/>
          </p:nvSpPr>
          <p:spPr bwMode="auto">
            <a:xfrm flipH="1">
              <a:off x="1488" y="576"/>
              <a:ext cx="576" cy="2016"/>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315415" name="组合 315414">
            <a:extLst>
              <a:ext uri="{FF2B5EF4-FFF2-40B4-BE49-F238E27FC236}">
                <a16:creationId xmlns:a16="http://schemas.microsoft.com/office/drawing/2014/main" id="{F8649D07-FDF6-4E58-93C7-BB67BA99AEAC}"/>
              </a:ext>
            </a:extLst>
          </p:cNvPr>
          <p:cNvGrpSpPr>
            <a:grpSpLocks/>
          </p:cNvGrpSpPr>
          <p:nvPr/>
        </p:nvGrpSpPr>
        <p:grpSpPr bwMode="auto">
          <a:xfrm>
            <a:off x="1981200" y="914400"/>
            <a:ext cx="1447800" cy="4572000"/>
            <a:chOff x="1248" y="576"/>
            <a:chExt cx="912" cy="2880"/>
          </a:xfrm>
        </p:grpSpPr>
        <p:sp>
          <p:nvSpPr>
            <p:cNvPr id="75786" name="椭圆 315410">
              <a:extLst>
                <a:ext uri="{FF2B5EF4-FFF2-40B4-BE49-F238E27FC236}">
                  <a16:creationId xmlns:a16="http://schemas.microsoft.com/office/drawing/2014/main" id="{15C9CA1F-4879-48AA-9148-81280A19CC14}"/>
                </a:ext>
              </a:extLst>
            </p:cNvPr>
            <p:cNvSpPr>
              <a:spLocks noChangeArrowheads="1"/>
            </p:cNvSpPr>
            <p:nvPr/>
          </p:nvSpPr>
          <p:spPr bwMode="auto">
            <a:xfrm>
              <a:off x="1248" y="3216"/>
              <a:ext cx="672" cy="240"/>
            </a:xfrm>
            <a:prstGeom prst="ellipse">
              <a:avLst/>
            </a:prstGeom>
            <a:noFill/>
            <a:ln w="28575">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5787" name="直接连接符 315412">
              <a:extLst>
                <a:ext uri="{FF2B5EF4-FFF2-40B4-BE49-F238E27FC236}">
                  <a16:creationId xmlns:a16="http://schemas.microsoft.com/office/drawing/2014/main" id="{D71ACFAB-8E8A-4CC1-BC74-898F7C53DC03}"/>
                </a:ext>
              </a:extLst>
            </p:cNvPr>
            <p:cNvSpPr>
              <a:spLocks noChangeShapeType="1"/>
            </p:cNvSpPr>
            <p:nvPr/>
          </p:nvSpPr>
          <p:spPr bwMode="auto">
            <a:xfrm flipH="1">
              <a:off x="1728" y="576"/>
              <a:ext cx="432" cy="2640"/>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afterEffect">
                                  <p:stCondLst>
                                    <p:cond delay="0"/>
                                  </p:stCondLst>
                                  <p:childTnLst>
                                    <p:set>
                                      <p:cBhvr>
                                        <p:cTn id="6" dur="1" fill="hold">
                                          <p:stCondLst>
                                            <p:cond delay="0"/>
                                          </p:stCondLst>
                                        </p:cTn>
                                        <p:tgtEl>
                                          <p:spTgt spid="315395"/>
                                        </p:tgtEl>
                                        <p:attrNameLst>
                                          <p:attrName>style.visibility</p:attrName>
                                        </p:attrNameLst>
                                      </p:cBhvr>
                                      <p:to>
                                        <p:strVal val="visible"/>
                                      </p:to>
                                    </p:set>
                                    <p:anim calcmode="lin" valueType="num">
                                      <p:cBhvr additive="base">
                                        <p:cTn id="7" dur="500" fill="hold"/>
                                        <p:tgtEl>
                                          <p:spTgt spid="315395"/>
                                        </p:tgtEl>
                                        <p:attrNameLst>
                                          <p:attrName>ppt_x</p:attrName>
                                        </p:attrNameLst>
                                      </p:cBhvr>
                                      <p:tavLst>
                                        <p:tav tm="0">
                                          <p:val>
                                            <p:strVal val="#ppt_x"/>
                                          </p:val>
                                        </p:tav>
                                        <p:tav tm="100000">
                                          <p:val>
                                            <p:strVal val="#ppt_x"/>
                                          </p:val>
                                        </p:tav>
                                      </p:tavLst>
                                    </p:anim>
                                    <p:anim calcmode="lin" valueType="num">
                                      <p:cBhvr additive="base">
                                        <p:cTn id="8" dur="500" fill="hold"/>
                                        <p:tgtEl>
                                          <p:spTgt spid="315395"/>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315401"/>
                                        </p:tgtEl>
                                        <p:attrNameLst>
                                          <p:attrName>style.visibility</p:attrName>
                                        </p:attrNameLst>
                                      </p:cBhvr>
                                      <p:to>
                                        <p:strVal val="visible"/>
                                      </p:to>
                                    </p:set>
                                    <p:anim calcmode="lin" valueType="num">
                                      <p:cBhvr additive="base">
                                        <p:cTn id="12" dur="500" fill="hold"/>
                                        <p:tgtEl>
                                          <p:spTgt spid="315401"/>
                                        </p:tgtEl>
                                        <p:attrNameLst>
                                          <p:attrName>ppt_x</p:attrName>
                                        </p:attrNameLst>
                                      </p:cBhvr>
                                      <p:tavLst>
                                        <p:tav tm="0">
                                          <p:val>
                                            <p:strVal val="0-#ppt_w/2"/>
                                          </p:val>
                                        </p:tav>
                                        <p:tav tm="100000">
                                          <p:val>
                                            <p:strVal val="#ppt_x"/>
                                          </p:val>
                                        </p:tav>
                                      </p:tavLst>
                                    </p:anim>
                                    <p:anim calcmode="lin" valueType="num">
                                      <p:cBhvr additive="base">
                                        <p:cTn id="13" dur="500" fill="hold"/>
                                        <p:tgtEl>
                                          <p:spTgt spid="315401"/>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4" fill="hold" nodeType="afterEffect">
                                  <p:stCondLst>
                                    <p:cond delay="0"/>
                                  </p:stCondLst>
                                  <p:childTnLst>
                                    <p:set>
                                      <p:cBhvr>
                                        <p:cTn id="16" dur="1" fill="hold">
                                          <p:stCondLst>
                                            <p:cond delay="0"/>
                                          </p:stCondLst>
                                        </p:cTn>
                                        <p:tgtEl>
                                          <p:spTgt spid="315398"/>
                                        </p:tgtEl>
                                        <p:attrNameLst>
                                          <p:attrName>style.visibility</p:attrName>
                                        </p:attrNameLst>
                                      </p:cBhvr>
                                      <p:to>
                                        <p:strVal val="visible"/>
                                      </p:to>
                                    </p:set>
                                    <p:anim calcmode="lin" valueType="num">
                                      <p:cBhvr additive="base">
                                        <p:cTn id="17" dur="500" fill="hold"/>
                                        <p:tgtEl>
                                          <p:spTgt spid="315398"/>
                                        </p:tgtEl>
                                        <p:attrNameLst>
                                          <p:attrName>ppt_x</p:attrName>
                                        </p:attrNameLst>
                                      </p:cBhvr>
                                      <p:tavLst>
                                        <p:tav tm="0">
                                          <p:val>
                                            <p:strVal val="#ppt_x"/>
                                          </p:val>
                                        </p:tav>
                                        <p:tav tm="100000">
                                          <p:val>
                                            <p:strVal val="#ppt_x"/>
                                          </p:val>
                                        </p:tav>
                                      </p:tavLst>
                                    </p:anim>
                                    <p:anim calcmode="lin" valueType="num">
                                      <p:cBhvr additive="base">
                                        <p:cTn id="18" dur="500" fill="hold"/>
                                        <p:tgtEl>
                                          <p:spTgt spid="315398"/>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2" fill="hold" nodeType="afterEffect">
                                  <p:stCondLst>
                                    <p:cond delay="0"/>
                                  </p:stCondLst>
                                  <p:childTnLst>
                                    <p:set>
                                      <p:cBhvr>
                                        <p:cTn id="21" dur="1" fill="hold">
                                          <p:stCondLst>
                                            <p:cond delay="0"/>
                                          </p:stCondLst>
                                        </p:cTn>
                                        <p:tgtEl>
                                          <p:spTgt spid="315404"/>
                                        </p:tgtEl>
                                        <p:attrNameLst>
                                          <p:attrName>style.visibility</p:attrName>
                                        </p:attrNameLst>
                                      </p:cBhvr>
                                      <p:to>
                                        <p:strVal val="visible"/>
                                      </p:to>
                                    </p:set>
                                    <p:anim calcmode="lin" valueType="num">
                                      <p:cBhvr additive="base">
                                        <p:cTn id="22" dur="500" fill="hold"/>
                                        <p:tgtEl>
                                          <p:spTgt spid="315404"/>
                                        </p:tgtEl>
                                        <p:attrNameLst>
                                          <p:attrName>ppt_x</p:attrName>
                                        </p:attrNameLst>
                                      </p:cBhvr>
                                      <p:tavLst>
                                        <p:tav tm="0">
                                          <p:val>
                                            <p:strVal val="1+#ppt_w/2"/>
                                          </p:val>
                                        </p:tav>
                                        <p:tav tm="100000">
                                          <p:val>
                                            <p:strVal val="#ppt_x"/>
                                          </p:val>
                                        </p:tav>
                                      </p:tavLst>
                                    </p:anim>
                                    <p:anim calcmode="lin" valueType="num">
                                      <p:cBhvr additive="base">
                                        <p:cTn id="23" dur="500" fill="hold"/>
                                        <p:tgtEl>
                                          <p:spTgt spid="315404"/>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7" presetClass="entr" presetSubtype="1" fill="hold" nodeType="clickEffect">
                                  <p:stCondLst>
                                    <p:cond delay="0"/>
                                  </p:stCondLst>
                                  <p:childTnLst>
                                    <p:set>
                                      <p:cBhvr>
                                        <p:cTn id="27" dur="1" fill="hold">
                                          <p:stCondLst>
                                            <p:cond delay="0"/>
                                          </p:stCondLst>
                                        </p:cTn>
                                        <p:tgtEl>
                                          <p:spTgt spid="315414"/>
                                        </p:tgtEl>
                                        <p:attrNameLst>
                                          <p:attrName>style.visibility</p:attrName>
                                        </p:attrNameLst>
                                      </p:cBhvr>
                                      <p:to>
                                        <p:strVal val="visible"/>
                                      </p:to>
                                    </p:set>
                                    <p:anim calcmode="lin" valueType="num">
                                      <p:cBhvr>
                                        <p:cTn id="28" dur="500" fill="hold"/>
                                        <p:tgtEl>
                                          <p:spTgt spid="315414"/>
                                        </p:tgtEl>
                                        <p:attrNameLst>
                                          <p:attrName>ppt_x</p:attrName>
                                        </p:attrNameLst>
                                      </p:cBhvr>
                                      <p:tavLst>
                                        <p:tav tm="0">
                                          <p:val>
                                            <p:strVal val="#ppt_x"/>
                                          </p:val>
                                        </p:tav>
                                        <p:tav tm="100000">
                                          <p:val>
                                            <p:strVal val="#ppt_x"/>
                                          </p:val>
                                        </p:tav>
                                      </p:tavLst>
                                    </p:anim>
                                    <p:anim calcmode="lin" valueType="num">
                                      <p:cBhvr>
                                        <p:cTn id="29" dur="500" fill="hold"/>
                                        <p:tgtEl>
                                          <p:spTgt spid="315414"/>
                                        </p:tgtEl>
                                        <p:attrNameLst>
                                          <p:attrName>ppt_y</p:attrName>
                                        </p:attrNameLst>
                                      </p:cBhvr>
                                      <p:tavLst>
                                        <p:tav tm="0">
                                          <p:val>
                                            <p:strVal val="#ppt_y-#ppt_h/2"/>
                                          </p:val>
                                        </p:tav>
                                        <p:tav tm="100000">
                                          <p:val>
                                            <p:strVal val="#ppt_y"/>
                                          </p:val>
                                        </p:tav>
                                      </p:tavLst>
                                    </p:anim>
                                    <p:anim calcmode="lin" valueType="num">
                                      <p:cBhvr>
                                        <p:cTn id="30" dur="500" fill="hold"/>
                                        <p:tgtEl>
                                          <p:spTgt spid="315414"/>
                                        </p:tgtEl>
                                        <p:attrNameLst>
                                          <p:attrName>ppt_w</p:attrName>
                                        </p:attrNameLst>
                                      </p:cBhvr>
                                      <p:tavLst>
                                        <p:tav tm="0">
                                          <p:val>
                                            <p:strVal val="#ppt_w"/>
                                          </p:val>
                                        </p:tav>
                                        <p:tav tm="100000">
                                          <p:val>
                                            <p:strVal val="#ppt_w"/>
                                          </p:val>
                                        </p:tav>
                                      </p:tavLst>
                                    </p:anim>
                                    <p:anim calcmode="lin" valueType="num">
                                      <p:cBhvr>
                                        <p:cTn id="31" dur="500" fill="hold"/>
                                        <p:tgtEl>
                                          <p:spTgt spid="315414"/>
                                        </p:tgtEl>
                                        <p:attrNameLst>
                                          <p:attrName>ppt_h</p:attrName>
                                        </p:attrNameLst>
                                      </p:cBhvr>
                                      <p:tavLst>
                                        <p:tav tm="0">
                                          <p:val>
                                            <p:fltVal val="0"/>
                                          </p:val>
                                        </p:tav>
                                        <p:tav tm="100000">
                                          <p:val>
                                            <p:strVal val="#ppt_h"/>
                                          </p:val>
                                        </p:tav>
                                      </p:tavLst>
                                    </p:anim>
                                  </p:childTnLst>
                                </p:cTn>
                              </p:par>
                            </p:childTnLst>
                          </p:cTn>
                        </p:par>
                        <p:par>
                          <p:cTn id="32" fill="hold" nodeType="afterGroup">
                            <p:stCondLst>
                              <p:cond delay="500"/>
                            </p:stCondLst>
                            <p:childTnLst>
                              <p:par>
                                <p:cTn id="33" presetID="17" presetClass="entr" presetSubtype="1" fill="hold" nodeType="afterEffect">
                                  <p:stCondLst>
                                    <p:cond delay="1000"/>
                                  </p:stCondLst>
                                  <p:childTnLst>
                                    <p:set>
                                      <p:cBhvr>
                                        <p:cTn id="34" dur="1" fill="hold">
                                          <p:stCondLst>
                                            <p:cond delay="0"/>
                                          </p:stCondLst>
                                        </p:cTn>
                                        <p:tgtEl>
                                          <p:spTgt spid="315415"/>
                                        </p:tgtEl>
                                        <p:attrNameLst>
                                          <p:attrName>style.visibility</p:attrName>
                                        </p:attrNameLst>
                                      </p:cBhvr>
                                      <p:to>
                                        <p:strVal val="visible"/>
                                      </p:to>
                                    </p:set>
                                    <p:anim calcmode="lin" valueType="num">
                                      <p:cBhvr>
                                        <p:cTn id="35" dur="500" fill="hold"/>
                                        <p:tgtEl>
                                          <p:spTgt spid="315415"/>
                                        </p:tgtEl>
                                        <p:attrNameLst>
                                          <p:attrName>ppt_x</p:attrName>
                                        </p:attrNameLst>
                                      </p:cBhvr>
                                      <p:tavLst>
                                        <p:tav tm="0">
                                          <p:val>
                                            <p:strVal val="#ppt_x"/>
                                          </p:val>
                                        </p:tav>
                                        <p:tav tm="100000">
                                          <p:val>
                                            <p:strVal val="#ppt_x"/>
                                          </p:val>
                                        </p:tav>
                                      </p:tavLst>
                                    </p:anim>
                                    <p:anim calcmode="lin" valueType="num">
                                      <p:cBhvr>
                                        <p:cTn id="36" dur="500" fill="hold"/>
                                        <p:tgtEl>
                                          <p:spTgt spid="315415"/>
                                        </p:tgtEl>
                                        <p:attrNameLst>
                                          <p:attrName>ppt_y</p:attrName>
                                        </p:attrNameLst>
                                      </p:cBhvr>
                                      <p:tavLst>
                                        <p:tav tm="0">
                                          <p:val>
                                            <p:strVal val="#ppt_y-#ppt_h/2"/>
                                          </p:val>
                                        </p:tav>
                                        <p:tav tm="100000">
                                          <p:val>
                                            <p:strVal val="#ppt_y"/>
                                          </p:val>
                                        </p:tav>
                                      </p:tavLst>
                                    </p:anim>
                                    <p:anim calcmode="lin" valueType="num">
                                      <p:cBhvr>
                                        <p:cTn id="37" dur="500" fill="hold"/>
                                        <p:tgtEl>
                                          <p:spTgt spid="315415"/>
                                        </p:tgtEl>
                                        <p:attrNameLst>
                                          <p:attrName>ppt_w</p:attrName>
                                        </p:attrNameLst>
                                      </p:cBhvr>
                                      <p:tavLst>
                                        <p:tav tm="0">
                                          <p:val>
                                            <p:strVal val="#ppt_w"/>
                                          </p:val>
                                        </p:tav>
                                        <p:tav tm="100000">
                                          <p:val>
                                            <p:strVal val="#ppt_w"/>
                                          </p:val>
                                        </p:tav>
                                      </p:tavLst>
                                    </p:anim>
                                    <p:anim calcmode="lin" valueType="num">
                                      <p:cBhvr>
                                        <p:cTn id="38" dur="500" fill="hold"/>
                                        <p:tgtEl>
                                          <p:spTgt spid="31541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273412">
            <a:extLst>
              <a:ext uri="{FF2B5EF4-FFF2-40B4-BE49-F238E27FC236}">
                <a16:creationId xmlns:a16="http://schemas.microsoft.com/office/drawing/2014/main" id="{9F5A7FA9-746F-4B40-AB93-1588440F6352}"/>
              </a:ext>
            </a:extLst>
          </p:cNvPr>
          <p:cNvSpPr>
            <a:spLocks noGrp="1" noChangeArrowheads="1"/>
          </p:cNvSpPr>
          <p:nvPr>
            <p:ph type="title"/>
          </p:nvPr>
        </p:nvSpPr>
        <p:spPr/>
        <p:txBody>
          <a:bodyPr/>
          <a:lstStyle/>
          <a:p>
            <a:pPr eaLnBrk="1" hangingPunct="1"/>
            <a:r>
              <a:rPr lang="en-US" altLang="zh-CN"/>
              <a:t>4.4.2  </a:t>
            </a:r>
            <a:r>
              <a:rPr lang="zh-CN" altLang="en-US"/>
              <a:t>子程序的参数传递</a:t>
            </a:r>
          </a:p>
        </p:txBody>
      </p:sp>
      <p:sp>
        <p:nvSpPr>
          <p:cNvPr id="76803" name="文本占位符 273413">
            <a:extLst>
              <a:ext uri="{FF2B5EF4-FFF2-40B4-BE49-F238E27FC236}">
                <a16:creationId xmlns:a16="http://schemas.microsoft.com/office/drawing/2014/main" id="{E599C2DA-EA8D-4E74-B69F-9475DC427049}"/>
              </a:ext>
            </a:extLst>
          </p:cNvPr>
          <p:cNvSpPr>
            <a:spLocks noGrp="1" noChangeArrowheads="1"/>
          </p:cNvSpPr>
          <p:nvPr>
            <p:ph type="body" idx="1"/>
          </p:nvPr>
        </p:nvSpPr>
        <p:spPr>
          <a:xfrm>
            <a:off x="990600" y="1125538"/>
            <a:ext cx="7391400" cy="5046662"/>
          </a:xfrm>
        </p:spPr>
        <p:txBody>
          <a:bodyPr/>
          <a:lstStyle/>
          <a:p>
            <a:pPr eaLnBrk="1" hangingPunct="1"/>
            <a:r>
              <a:rPr lang="zh-CN" altLang="en-US" sz="3200">
                <a:solidFill>
                  <a:schemeClr val="tx2"/>
                </a:solidFill>
              </a:rPr>
              <a:t>入口参数</a:t>
            </a:r>
            <a:r>
              <a:rPr lang="zh-CN" altLang="en-US" sz="3200"/>
              <a:t>（输入参数）：</a:t>
            </a:r>
          </a:p>
          <a:p>
            <a:pPr eaLnBrk="1" hangingPunct="1">
              <a:buFont typeface="Wingdings" panose="05000000000000000000" pitchFamily="2" charset="2"/>
              <a:buNone/>
            </a:pPr>
            <a:r>
              <a:rPr lang="zh-CN" altLang="en-US" sz="3200"/>
              <a:t>	</a:t>
            </a:r>
            <a:r>
              <a:rPr lang="zh-CN" altLang="en-US" sz="3200">
                <a:solidFill>
                  <a:schemeClr val="accent2"/>
                </a:solidFill>
              </a:rPr>
              <a:t>主程序提供给子程序</a:t>
            </a:r>
          </a:p>
          <a:p>
            <a:pPr eaLnBrk="1" hangingPunct="1"/>
            <a:r>
              <a:rPr lang="zh-CN" altLang="en-US" sz="3200">
                <a:solidFill>
                  <a:schemeClr val="tx2"/>
                </a:solidFill>
              </a:rPr>
              <a:t>出口参数</a:t>
            </a:r>
            <a:r>
              <a:rPr lang="zh-CN" altLang="en-US" sz="3200"/>
              <a:t>（输出参数）：</a:t>
            </a:r>
          </a:p>
          <a:p>
            <a:pPr eaLnBrk="1" hangingPunct="1">
              <a:buFont typeface="Wingdings" panose="05000000000000000000" pitchFamily="2" charset="2"/>
              <a:buNone/>
            </a:pPr>
            <a:r>
              <a:rPr lang="zh-CN" altLang="en-US" sz="3200"/>
              <a:t>	</a:t>
            </a:r>
            <a:r>
              <a:rPr lang="zh-CN" altLang="en-US" sz="3200">
                <a:solidFill>
                  <a:schemeClr val="accent2"/>
                </a:solidFill>
              </a:rPr>
              <a:t>子程序返回给主程序</a:t>
            </a:r>
          </a:p>
          <a:p>
            <a:pPr eaLnBrk="1" hangingPunct="1"/>
            <a:r>
              <a:rPr lang="zh-CN" altLang="en-US" sz="3200"/>
              <a:t>参数的形式：</a:t>
            </a:r>
          </a:p>
          <a:p>
            <a:pPr lvl="1" eaLnBrk="1" hangingPunct="1">
              <a:buFont typeface="Wingdings" panose="05000000000000000000" pitchFamily="2" charset="2"/>
              <a:buNone/>
            </a:pPr>
            <a:r>
              <a:rPr lang="en-US" altLang="zh-CN" sz="2800"/>
              <a:t>① </a:t>
            </a:r>
            <a:r>
              <a:rPr lang="zh-CN" altLang="en-US" sz="2800"/>
              <a:t>数据本身（传值）</a:t>
            </a:r>
          </a:p>
          <a:p>
            <a:pPr lvl="1" eaLnBrk="1" hangingPunct="1">
              <a:buFont typeface="Wingdings" panose="05000000000000000000" pitchFamily="2" charset="2"/>
              <a:buNone/>
            </a:pPr>
            <a:r>
              <a:rPr lang="en-US" altLang="zh-CN" sz="2800"/>
              <a:t>② </a:t>
            </a:r>
            <a:r>
              <a:rPr lang="zh-CN" altLang="en-US" sz="2800"/>
              <a:t>数据的地址（传址）</a:t>
            </a:r>
          </a:p>
          <a:p>
            <a:pPr eaLnBrk="1" hangingPunct="1"/>
            <a:r>
              <a:rPr lang="zh-CN" altLang="en-US" sz="3200"/>
              <a:t>传递的方法：</a:t>
            </a:r>
          </a:p>
          <a:p>
            <a:pPr lvl="1" eaLnBrk="1" hangingPunct="1">
              <a:buFont typeface="Wingdings" panose="05000000000000000000" pitchFamily="2" charset="2"/>
              <a:buNone/>
            </a:pPr>
            <a:r>
              <a:rPr lang="en-US" altLang="zh-CN" sz="2800"/>
              <a:t>① </a:t>
            </a:r>
            <a:r>
              <a:rPr lang="zh-CN" altLang="en-US" sz="2800"/>
              <a:t>寄存器    </a:t>
            </a:r>
            <a:r>
              <a:rPr lang="en-US" altLang="zh-CN" sz="2800"/>
              <a:t>② </a:t>
            </a:r>
            <a:r>
              <a:rPr lang="zh-CN" altLang="en-US" sz="2800"/>
              <a:t>变量    </a:t>
            </a:r>
            <a:r>
              <a:rPr lang="en-US" altLang="zh-CN" sz="2800"/>
              <a:t>③ </a:t>
            </a:r>
            <a:r>
              <a:rPr lang="zh-CN" altLang="en-US" sz="2800"/>
              <a:t>栈</a:t>
            </a:r>
          </a:p>
        </p:txBody>
      </p:sp>
    </p:spTree>
  </p:cSld>
  <p:clrMapOvr>
    <a:masterClrMapping/>
  </p:clrMapOvr>
  <p:transition>
    <p:random/>
  </p:transition>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6" name="标题 311297">
            <a:extLst>
              <a:ext uri="{FF2B5EF4-FFF2-40B4-BE49-F238E27FC236}">
                <a16:creationId xmlns:a16="http://schemas.microsoft.com/office/drawing/2014/main" id="{9C38D33A-6673-4374-A6CA-2216374B7451}"/>
              </a:ext>
            </a:extLst>
          </p:cNvPr>
          <p:cNvSpPr>
            <a:spLocks noGrp="1" noChangeArrowheads="1"/>
          </p:cNvSpPr>
          <p:nvPr>
            <p:ph type="title"/>
          </p:nvPr>
        </p:nvSpPr>
        <p:spPr/>
        <p:txBody>
          <a:bodyPr/>
          <a:lstStyle/>
          <a:p>
            <a:pPr eaLnBrk="1" hangingPunct="1"/>
            <a:r>
              <a:rPr lang="zh-CN" altLang="en-US"/>
              <a:t>例</a:t>
            </a:r>
            <a:r>
              <a:rPr lang="en-US" altLang="zh-CN"/>
              <a:t>4.16  </a:t>
            </a:r>
            <a:r>
              <a:rPr lang="zh-CN" altLang="en-US"/>
              <a:t>求校验和</a:t>
            </a:r>
          </a:p>
        </p:txBody>
      </p:sp>
      <p:sp>
        <p:nvSpPr>
          <p:cNvPr id="77827" name="文本占位符 311299">
            <a:extLst>
              <a:ext uri="{FF2B5EF4-FFF2-40B4-BE49-F238E27FC236}">
                <a16:creationId xmlns:a16="http://schemas.microsoft.com/office/drawing/2014/main" id="{BC2BB353-8011-4799-8343-EBFC7F94DC60}"/>
              </a:ext>
            </a:extLst>
          </p:cNvPr>
          <p:cNvSpPr>
            <a:spLocks noGrp="1" noChangeArrowheads="1"/>
          </p:cNvSpPr>
          <p:nvPr>
            <p:ph type="body" sz="half" idx="2"/>
          </p:nvPr>
        </p:nvSpPr>
        <p:spPr>
          <a:xfrm>
            <a:off x="1066800" y="1600200"/>
            <a:ext cx="7239000" cy="4724400"/>
          </a:xfrm>
        </p:spPr>
        <p:txBody>
          <a:bodyPr/>
          <a:lstStyle/>
          <a:p>
            <a:pPr eaLnBrk="1" hangingPunct="1">
              <a:tabLst>
                <a:tab pos="2189163" algn="l"/>
              </a:tabLst>
            </a:pPr>
            <a:r>
              <a:rPr lang="zh-CN" altLang="en-US" sz="3200"/>
              <a:t>子程序计算数组元素的“校验和”</a:t>
            </a:r>
          </a:p>
          <a:p>
            <a:pPr eaLnBrk="1" hangingPunct="1">
              <a:tabLst>
                <a:tab pos="2189163" algn="l"/>
              </a:tabLst>
            </a:pPr>
            <a:r>
              <a:rPr lang="zh-CN" altLang="en-US" sz="3200"/>
              <a:t>校验和是指不记进位的累加</a:t>
            </a:r>
          </a:p>
          <a:p>
            <a:pPr eaLnBrk="1" hangingPunct="1">
              <a:buFont typeface="Wingdings" panose="05000000000000000000" pitchFamily="2" charset="2"/>
              <a:buNone/>
              <a:tabLst>
                <a:tab pos="2189163" algn="l"/>
              </a:tabLst>
            </a:pPr>
            <a:endParaRPr lang="zh-CN" altLang="en-US" sz="3200"/>
          </a:p>
          <a:p>
            <a:pPr eaLnBrk="1" hangingPunct="1">
              <a:buFont typeface="Wingdings" panose="05000000000000000000" pitchFamily="2" charset="2"/>
              <a:buNone/>
              <a:tabLst>
                <a:tab pos="2189163" algn="l"/>
              </a:tabLst>
            </a:pPr>
            <a:r>
              <a:rPr lang="zh-CN" altLang="en-US" sz="3200">
                <a:solidFill>
                  <a:schemeClr val="tx2"/>
                </a:solidFill>
              </a:rPr>
              <a:t>入口参数</a:t>
            </a:r>
            <a:r>
              <a:rPr lang="zh-CN" altLang="en-US" sz="3200"/>
              <a:t>：	数组的逻辑地址（传址）</a:t>
            </a:r>
          </a:p>
          <a:p>
            <a:pPr eaLnBrk="1" hangingPunct="1">
              <a:buFont typeface="Wingdings" panose="05000000000000000000" pitchFamily="2" charset="2"/>
              <a:buNone/>
              <a:tabLst>
                <a:tab pos="2189163" algn="l"/>
              </a:tabLst>
            </a:pPr>
            <a:r>
              <a:rPr lang="zh-CN" altLang="en-US" sz="3200"/>
              <a:t>		元素个数（传值）</a:t>
            </a:r>
          </a:p>
          <a:p>
            <a:pPr eaLnBrk="1" hangingPunct="1">
              <a:buFont typeface="Wingdings" panose="05000000000000000000" pitchFamily="2" charset="2"/>
              <a:buNone/>
              <a:tabLst>
                <a:tab pos="2189163" algn="l"/>
              </a:tabLst>
            </a:pPr>
            <a:r>
              <a:rPr lang="zh-CN" altLang="en-US" sz="3200">
                <a:solidFill>
                  <a:schemeClr val="tx2"/>
                </a:solidFill>
              </a:rPr>
              <a:t>出口参数</a:t>
            </a:r>
            <a:r>
              <a:rPr lang="zh-CN" altLang="en-US" sz="3200"/>
              <a:t>：	求和结果（传值）</a:t>
            </a:r>
          </a:p>
        </p:txBody>
      </p:sp>
    </p:spTree>
  </p:cSld>
  <p:clrMapOvr>
    <a:masterClrMapping/>
  </p:clrMapOvr>
  <p:transition>
    <p:random/>
  </p:transition>
</p:sld>
</file>

<file path=ppt/slides/slide7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74434" name="文本占位符 274433">
            <a:extLst>
              <a:ext uri="{FF2B5EF4-FFF2-40B4-BE49-F238E27FC236}">
                <a16:creationId xmlns:a16="http://schemas.microsoft.com/office/drawing/2014/main" id="{32BBE33F-92B8-4C95-BFDF-E1F8213B2081}"/>
              </a:ext>
            </a:extLst>
          </p:cNvPr>
          <p:cNvSpPr>
            <a:spLocks noGrp="1"/>
          </p:cNvSpPr>
          <p:nvPr>
            <p:ph type="body" idx="1"/>
          </p:nvPr>
        </p:nvSpPr>
        <p:spPr>
          <a:xfrm>
            <a:off x="1524000" y="381000"/>
            <a:ext cx="7086600" cy="6172200"/>
          </a:xfrm>
        </p:spPr>
        <p:txBody>
          <a:bodyPr/>
          <a:lstStyle/>
          <a:p>
            <a:pPr eaLnBrk="1" hangingPunct="1">
              <a:lnSpc>
                <a:spcPct val="90000"/>
              </a:lnSpc>
              <a:defRPr/>
            </a:pPr>
            <a:r>
              <a:rPr lang="zh-CN" altLang="en-US" sz="3200" noProof="1"/>
              <a:t>把参数存于约定的寄存器中，可以传值，也可以传址。</a:t>
            </a:r>
          </a:p>
          <a:p>
            <a:pPr eaLnBrk="1" hangingPunct="1">
              <a:lnSpc>
                <a:spcPct val="90000"/>
              </a:lnSpc>
              <a:defRPr/>
            </a:pPr>
            <a:r>
              <a:rPr lang="zh-CN" altLang="en-US" sz="3200" noProof="1"/>
              <a:t>子程序对带有出口参数的寄存器不能保护和恢复（主程序视具体情况进行保护）</a:t>
            </a:r>
          </a:p>
          <a:p>
            <a:pPr eaLnBrk="1" hangingPunct="1">
              <a:lnSpc>
                <a:spcPct val="90000"/>
              </a:lnSpc>
              <a:defRPr/>
            </a:pPr>
            <a:r>
              <a:rPr lang="zh-CN" altLang="en-US" sz="3200" noProof="1"/>
              <a:t>子程序对带有入口参数的寄存器可以保护，也可以不保护；但最好一致</a:t>
            </a:r>
          </a:p>
          <a:p>
            <a:pPr eaLnBrk="1" hangingPunct="1">
              <a:lnSpc>
                <a:spcPct val="90000"/>
              </a:lnSpc>
              <a:buFont typeface="Wingdings" panose="05000000000000000000" pitchFamily="2" charset="2"/>
              <a:buNone/>
              <a:defRPr/>
            </a:pPr>
            <a:endParaRPr lang="zh-CN" altLang="en-US" sz="3200" noProof="1"/>
          </a:p>
          <a:p>
            <a:pPr eaLnBrk="1" hangingPunct="1">
              <a:lnSpc>
                <a:spcPct val="90000"/>
              </a:lnSpc>
              <a:buFont typeface="Wingdings" panose="05000000000000000000" pitchFamily="2" charset="2"/>
              <a:buNone/>
              <a:defRPr/>
            </a:pPr>
            <a:r>
              <a:rPr lang="zh-CN" altLang="en-US" i="1" noProof="1">
                <a:solidFill>
                  <a:schemeClr val="accent2"/>
                </a:solidFill>
                <a:effectLst>
                  <a:outerShdw blurRad="38100" dist="38100" dir="2700000">
                    <a:srgbClr val="C0C0C0"/>
                  </a:outerShdw>
                </a:effectLst>
              </a:rPr>
              <a:t>例</a:t>
            </a:r>
            <a:r>
              <a:rPr lang="en-US" altLang="zh-CN" i="1" noProof="1">
                <a:solidFill>
                  <a:schemeClr val="accent2"/>
                </a:solidFill>
                <a:effectLst>
                  <a:outerShdw blurRad="38100" dist="38100" dir="2700000">
                    <a:srgbClr val="C0C0C0"/>
                  </a:outerShdw>
                </a:effectLst>
              </a:rPr>
              <a:t>4.16a</a:t>
            </a:r>
            <a:endParaRPr lang="en-US" altLang="zh-CN" sz="3200" noProof="1">
              <a:solidFill>
                <a:schemeClr val="accent2"/>
              </a:solidFill>
            </a:endParaRPr>
          </a:p>
          <a:p>
            <a:pPr eaLnBrk="1" hangingPunct="1">
              <a:lnSpc>
                <a:spcPct val="90000"/>
              </a:lnSpc>
              <a:buFont typeface="Wingdings" panose="05000000000000000000" pitchFamily="2" charset="2"/>
              <a:buNone/>
              <a:defRPr/>
            </a:pPr>
            <a:r>
              <a:rPr lang="zh-CN" altLang="en-US" sz="3200" noProof="1">
                <a:solidFill>
                  <a:schemeClr val="tx2"/>
                </a:solidFill>
              </a:rPr>
              <a:t>入口参数：</a:t>
            </a:r>
            <a:r>
              <a:rPr lang="en-US" altLang="zh-CN" sz="3200" noProof="1"/>
              <a:t>CX</a:t>
            </a:r>
            <a:r>
              <a:rPr lang="zh-CN" altLang="en-US" sz="3200" noProof="1"/>
              <a:t>＝元素个数，</a:t>
            </a:r>
          </a:p>
          <a:p>
            <a:pPr eaLnBrk="1" hangingPunct="1">
              <a:lnSpc>
                <a:spcPct val="90000"/>
              </a:lnSpc>
              <a:buFont typeface="Wingdings" panose="05000000000000000000" pitchFamily="2" charset="2"/>
              <a:buNone/>
              <a:defRPr/>
            </a:pPr>
            <a:r>
              <a:rPr lang="en-US" altLang="zh-CN" sz="3200" noProof="1"/>
              <a:t>DS:BX</a:t>
            </a:r>
            <a:r>
              <a:rPr lang="zh-CN" altLang="en-US" sz="3200" noProof="1"/>
              <a:t>＝数组的段地址：偏移地址</a:t>
            </a:r>
          </a:p>
          <a:p>
            <a:pPr eaLnBrk="1" hangingPunct="1">
              <a:lnSpc>
                <a:spcPct val="90000"/>
              </a:lnSpc>
              <a:buFont typeface="Wingdings" panose="05000000000000000000" pitchFamily="2" charset="2"/>
              <a:buNone/>
              <a:defRPr/>
            </a:pPr>
            <a:r>
              <a:rPr lang="zh-CN" altLang="en-US" sz="3200" noProof="1">
                <a:solidFill>
                  <a:schemeClr val="tx2"/>
                </a:solidFill>
              </a:rPr>
              <a:t>出口参数：</a:t>
            </a:r>
            <a:r>
              <a:rPr lang="en-US" altLang="zh-CN" sz="3200" noProof="1"/>
              <a:t>AL</a:t>
            </a:r>
            <a:r>
              <a:rPr lang="zh-CN" altLang="en-US" sz="3200" noProof="1"/>
              <a:t>＝校验和</a:t>
            </a:r>
          </a:p>
        </p:txBody>
      </p:sp>
      <p:sp>
        <p:nvSpPr>
          <p:cNvPr id="274435" name="矩形 274434" descr="0263">
            <a:extLst>
              <a:ext uri="{FF2B5EF4-FFF2-40B4-BE49-F238E27FC236}">
                <a16:creationId xmlns:a16="http://schemas.microsoft.com/office/drawing/2014/main" id="{092AF4AF-61C2-479A-B396-1C63F9AFD9B8}"/>
              </a:ext>
            </a:extLst>
          </p:cNvPr>
          <p:cNvSpPr>
            <a:spLocks noChangeArrowheads="1"/>
          </p:cNvSpPr>
          <p:nvPr/>
        </p:nvSpPr>
        <p:spPr bwMode="auto">
          <a:xfrm>
            <a:off x="0" y="0"/>
            <a:ext cx="1143000" cy="6858000"/>
          </a:xfrm>
          <a:prstGeom prst="rect">
            <a:avLst/>
          </a:prstGeom>
          <a:blipFill dpi="0" rotWithShape="0">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a:solidFill>
                  <a:srgbClr val="151AF7"/>
                </a:solidFill>
                <a:latin typeface="Tahoma" panose="020B0604030504040204" pitchFamily="34" charset="0"/>
                <a:ea typeface="黑体" panose="02010609060101010101" pitchFamily="49" charset="-122"/>
              </a:rPr>
              <a:t>用寄存器传递参数</a:t>
            </a:r>
            <a:endParaRPr lang="zh-CN" altLang="en-US" sz="3200">
              <a:solidFill>
                <a:schemeClr val="tx2"/>
              </a:solidFill>
              <a:latin typeface="Tahoma" panose="020B0604030504040204" pitchFamily="34" charset="0"/>
              <a:ea typeface="黑体" panose="02010609060101010101" pitchFamily="49" charset="-122"/>
            </a:endParaRPr>
          </a:p>
        </p:txBody>
      </p:sp>
      <p:pic>
        <p:nvPicPr>
          <p:cNvPr id="78852" name="图片 274436" descr="91">
            <a:extLst>
              <a:ext uri="{FF2B5EF4-FFF2-40B4-BE49-F238E27FC236}">
                <a16:creationId xmlns:a16="http://schemas.microsoft.com/office/drawing/2014/main" id="{836C14CB-CA4B-4B7B-9B3E-9FBC36F301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033838"/>
            <a:ext cx="8077200" cy="80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 fill="hold" grpId="0" nodeType="afterEffect">
                                  <p:stCondLst>
                                    <p:cond delay="1000"/>
                                  </p:stCondLst>
                                  <p:childTnLst>
                                    <p:set>
                                      <p:cBhvr>
                                        <p:cTn id="6" dur="1" fill="hold">
                                          <p:stCondLst>
                                            <p:cond delay="0"/>
                                          </p:stCondLst>
                                        </p:cTn>
                                        <p:tgtEl>
                                          <p:spTgt spid="274435">
                                            <p:bg/>
                                          </p:spTgt>
                                        </p:tgtEl>
                                        <p:attrNameLst>
                                          <p:attrName>style.visibility</p:attrName>
                                        </p:attrNameLst>
                                      </p:cBhvr>
                                      <p:to>
                                        <p:strVal val="visible"/>
                                      </p:to>
                                    </p:set>
                                    <p:anim calcmode="lin" valueType="num">
                                      <p:cBhvr>
                                        <p:cTn id="7" dur="500" fill="hold"/>
                                        <p:tgtEl>
                                          <p:spTgt spid="274435">
                                            <p:bg/>
                                          </p:spTgt>
                                        </p:tgtEl>
                                        <p:attrNameLst>
                                          <p:attrName>ppt_x</p:attrName>
                                        </p:attrNameLst>
                                      </p:cBhvr>
                                      <p:tavLst>
                                        <p:tav tm="0">
                                          <p:val>
                                            <p:strVal val="#ppt_x"/>
                                          </p:val>
                                        </p:tav>
                                        <p:tav tm="100000">
                                          <p:val>
                                            <p:strVal val="#ppt_x"/>
                                          </p:val>
                                        </p:tav>
                                      </p:tavLst>
                                    </p:anim>
                                    <p:anim calcmode="lin" valueType="num">
                                      <p:cBhvr>
                                        <p:cTn id="8" dur="500" fill="hold"/>
                                        <p:tgtEl>
                                          <p:spTgt spid="274435">
                                            <p:bg/>
                                          </p:spTgt>
                                        </p:tgtEl>
                                        <p:attrNameLst>
                                          <p:attrName>ppt_y</p:attrName>
                                        </p:attrNameLst>
                                      </p:cBhvr>
                                      <p:tavLst>
                                        <p:tav tm="0">
                                          <p:val>
                                            <p:strVal val="#ppt_y-#ppt_h/2"/>
                                          </p:val>
                                        </p:tav>
                                        <p:tav tm="100000">
                                          <p:val>
                                            <p:strVal val="#ppt_y"/>
                                          </p:val>
                                        </p:tav>
                                      </p:tavLst>
                                    </p:anim>
                                    <p:anim calcmode="lin" valueType="num">
                                      <p:cBhvr>
                                        <p:cTn id="9" dur="500" fill="hold"/>
                                        <p:tgtEl>
                                          <p:spTgt spid="274435">
                                            <p:bg/>
                                          </p:spTgt>
                                        </p:tgtEl>
                                        <p:attrNameLst>
                                          <p:attrName>ppt_w</p:attrName>
                                        </p:attrNameLst>
                                      </p:cBhvr>
                                      <p:tavLst>
                                        <p:tav tm="0">
                                          <p:val>
                                            <p:strVal val="#ppt_w"/>
                                          </p:val>
                                        </p:tav>
                                        <p:tav tm="100000">
                                          <p:val>
                                            <p:strVal val="#ppt_w"/>
                                          </p:val>
                                        </p:tav>
                                      </p:tavLst>
                                    </p:anim>
                                    <p:anim calcmode="lin" valueType="num">
                                      <p:cBhvr>
                                        <p:cTn id="10" dur="500" fill="hold"/>
                                        <p:tgtEl>
                                          <p:spTgt spid="274435">
                                            <p:bg/>
                                          </p:spTgt>
                                        </p:tgtEl>
                                        <p:attrNameLst>
                                          <p:attrName>ppt_h</p:attrName>
                                        </p:attrNameLst>
                                      </p:cBhvr>
                                      <p:tavLst>
                                        <p:tav tm="0">
                                          <p:val>
                                            <p:fltVal val="0"/>
                                          </p:val>
                                        </p:tav>
                                        <p:tav tm="100000">
                                          <p:val>
                                            <p:strVal val="#ppt_h"/>
                                          </p:val>
                                        </p:tav>
                                      </p:tavLst>
                                    </p:anim>
                                  </p:childTnLst>
                                </p:cTn>
                              </p:par>
                            </p:childTnLst>
                          </p:cTn>
                        </p:par>
                        <p:par>
                          <p:cTn id="11" fill="hold" nodeType="afterGroup">
                            <p:stCondLst>
                              <p:cond delay="1500"/>
                            </p:stCondLst>
                            <p:childTnLst>
                              <p:par>
                                <p:cTn id="12" presetID="17" presetClass="entr" presetSubtype="1" fill="hold" grpId="0" nodeType="afterEffect">
                                  <p:stCondLst>
                                    <p:cond delay="1000"/>
                                  </p:stCondLst>
                                  <p:childTnLst>
                                    <p:set>
                                      <p:cBhvr>
                                        <p:cTn id="13" dur="1" fill="hold">
                                          <p:stCondLst>
                                            <p:cond delay="0"/>
                                          </p:stCondLst>
                                        </p:cTn>
                                        <p:tgtEl>
                                          <p:spTgt spid="274435">
                                            <p:txEl>
                                              <p:pRg st="0" end="0"/>
                                            </p:txEl>
                                          </p:spTgt>
                                        </p:tgtEl>
                                        <p:attrNameLst>
                                          <p:attrName>style.visibility</p:attrName>
                                        </p:attrNameLst>
                                      </p:cBhvr>
                                      <p:to>
                                        <p:strVal val="visible"/>
                                      </p:to>
                                    </p:set>
                                    <p:anim calcmode="lin" valueType="num">
                                      <p:cBhvr>
                                        <p:cTn id="14" dur="500" fill="hold"/>
                                        <p:tgtEl>
                                          <p:spTgt spid="274435">
                                            <p:txEl>
                                              <p:pRg st="0" end="0"/>
                                            </p:txEl>
                                          </p:spTgt>
                                        </p:tgtEl>
                                        <p:attrNameLst>
                                          <p:attrName>ppt_x</p:attrName>
                                        </p:attrNameLst>
                                      </p:cBhvr>
                                      <p:tavLst>
                                        <p:tav tm="0">
                                          <p:val>
                                            <p:strVal val="#ppt_x"/>
                                          </p:val>
                                        </p:tav>
                                        <p:tav tm="100000">
                                          <p:val>
                                            <p:strVal val="#ppt_x"/>
                                          </p:val>
                                        </p:tav>
                                      </p:tavLst>
                                    </p:anim>
                                    <p:anim calcmode="lin" valueType="num">
                                      <p:cBhvr>
                                        <p:cTn id="15" dur="500" fill="hold"/>
                                        <p:tgtEl>
                                          <p:spTgt spid="274435">
                                            <p:txEl>
                                              <p:pRg st="0" end="0"/>
                                            </p:txEl>
                                          </p:spTgt>
                                        </p:tgtEl>
                                        <p:attrNameLst>
                                          <p:attrName>ppt_y</p:attrName>
                                        </p:attrNameLst>
                                      </p:cBhvr>
                                      <p:tavLst>
                                        <p:tav tm="0">
                                          <p:val>
                                            <p:strVal val="#ppt_y-#ppt_h/2"/>
                                          </p:val>
                                        </p:tav>
                                        <p:tav tm="100000">
                                          <p:val>
                                            <p:strVal val="#ppt_y"/>
                                          </p:val>
                                        </p:tav>
                                      </p:tavLst>
                                    </p:anim>
                                    <p:anim calcmode="lin" valueType="num">
                                      <p:cBhvr>
                                        <p:cTn id="16" dur="500" fill="hold"/>
                                        <p:tgtEl>
                                          <p:spTgt spid="274435">
                                            <p:txEl>
                                              <p:pRg st="0" end="0"/>
                                            </p:txEl>
                                          </p:spTgt>
                                        </p:tgtEl>
                                        <p:attrNameLst>
                                          <p:attrName>ppt_w</p:attrName>
                                        </p:attrNameLst>
                                      </p:cBhvr>
                                      <p:tavLst>
                                        <p:tav tm="0">
                                          <p:val>
                                            <p:strVal val="#ppt_w"/>
                                          </p:val>
                                        </p:tav>
                                        <p:tav tm="100000">
                                          <p:val>
                                            <p:strVal val="#ppt_w"/>
                                          </p:val>
                                        </p:tav>
                                      </p:tavLst>
                                    </p:anim>
                                    <p:anim calcmode="lin" valueType="num">
                                      <p:cBhvr>
                                        <p:cTn id="17" dur="500" fill="hold"/>
                                        <p:tgtEl>
                                          <p:spTgt spid="274435">
                                            <p:txEl>
                                              <p:pRg st="0" end="0"/>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5" grpId="0" build="p" animBg="1" rev="1" advAuto="1000"/>
    </p:bldLst>
  </p:timing>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9874" name="文本占位符 319489">
            <a:extLst>
              <a:ext uri="{FF2B5EF4-FFF2-40B4-BE49-F238E27FC236}">
                <a16:creationId xmlns:a16="http://schemas.microsoft.com/office/drawing/2014/main" id="{888FEB4F-8A78-4A03-8E22-7672F42291E4}"/>
              </a:ext>
            </a:extLst>
          </p:cNvPr>
          <p:cNvSpPr>
            <a:spLocks noGrp="1" noChangeArrowheads="1"/>
          </p:cNvSpPr>
          <p:nvPr>
            <p:ph type="body" idx="1"/>
          </p:nvPr>
        </p:nvSpPr>
        <p:spPr>
          <a:xfrm>
            <a:off x="533400" y="914400"/>
            <a:ext cx="8153400" cy="5638800"/>
          </a:xfrm>
        </p:spPr>
        <p:txBody>
          <a:bodyPr/>
          <a:lstStyle/>
          <a:p>
            <a:pPr marL="0" indent="0" eaLnBrk="1" hangingPunct="1">
              <a:buFont typeface="Wingdings" panose="05000000000000000000" pitchFamily="2" charset="2"/>
              <a:buNone/>
              <a:tabLst>
                <a:tab pos="952500" algn="l"/>
                <a:tab pos="3709988" algn="l"/>
              </a:tabLst>
            </a:pPr>
            <a:r>
              <a:rPr lang="en-US" altLang="zh-CN" sz="2400">
                <a:solidFill>
                  <a:schemeClr val="accent2"/>
                </a:solidFill>
                <a:latin typeface="宋体" panose="02010600030101010101" pitchFamily="2" charset="-122"/>
              </a:rPr>
              <a:t>	</a:t>
            </a:r>
            <a:r>
              <a:rPr lang="en-US" altLang="zh-CN" sz="2800">
                <a:solidFill>
                  <a:schemeClr val="accent2"/>
                </a:solidFill>
                <a:latin typeface="宋体" panose="02010600030101010101" pitchFamily="2" charset="-122"/>
              </a:rPr>
              <a:t>.startup</a:t>
            </a:r>
          </a:p>
          <a:p>
            <a:pPr marL="0" indent="0" eaLnBrk="1" hangingPunct="1">
              <a:buFont typeface="Wingdings" panose="05000000000000000000" pitchFamily="2" charset="2"/>
              <a:buNone/>
              <a:tabLst>
                <a:tab pos="952500" algn="l"/>
                <a:tab pos="3709988" algn="l"/>
              </a:tabLst>
            </a:pPr>
            <a:r>
              <a:rPr lang="en-US" altLang="zh-CN" sz="2800">
                <a:latin typeface="宋体" panose="02010600030101010101" pitchFamily="2" charset="-122"/>
              </a:rPr>
              <a:t>	;</a:t>
            </a:r>
            <a:r>
              <a:rPr lang="zh-CN" altLang="en-US" sz="2800">
                <a:latin typeface="宋体" panose="02010600030101010101" pitchFamily="2" charset="-122"/>
              </a:rPr>
              <a:t>设置入口参数（含有</a:t>
            </a:r>
            <a:r>
              <a:rPr lang="en-US" altLang="zh-CN" sz="2800">
                <a:solidFill>
                  <a:schemeClr val="tx2"/>
                </a:solidFill>
                <a:latin typeface="宋体" panose="02010600030101010101" pitchFamily="2" charset="-122"/>
              </a:rPr>
              <a:t>DS</a:t>
            </a:r>
            <a:r>
              <a:rPr lang="en-US" altLang="zh-CN" sz="2800">
                <a:latin typeface="宋体" panose="02010600030101010101" pitchFamily="2" charset="-122"/>
              </a:rPr>
              <a:t>←</a:t>
            </a:r>
            <a:r>
              <a:rPr lang="zh-CN" altLang="en-US" sz="2800">
                <a:latin typeface="宋体" panose="02010600030101010101" pitchFamily="2" charset="-122"/>
              </a:rPr>
              <a:t>数组的段地址）</a:t>
            </a:r>
          </a:p>
          <a:p>
            <a:pPr marL="0" indent="0" eaLnBrk="1" hangingPunct="1">
              <a:buFont typeface="Wingdings" panose="05000000000000000000" pitchFamily="2" charset="2"/>
              <a:buNone/>
              <a:tabLst>
                <a:tab pos="952500" algn="l"/>
                <a:tab pos="3709988" algn="l"/>
              </a:tabLst>
            </a:pPr>
            <a:r>
              <a:rPr lang="zh-CN" altLang="en-US" sz="2800">
                <a:solidFill>
                  <a:schemeClr val="accent2"/>
                </a:solidFill>
                <a:latin typeface="宋体" panose="02010600030101010101" pitchFamily="2" charset="-122"/>
              </a:rPr>
              <a:t>	</a:t>
            </a:r>
            <a:r>
              <a:rPr lang="en-US" altLang="zh-CN" sz="2800">
                <a:solidFill>
                  <a:schemeClr val="accent2"/>
                </a:solidFill>
                <a:latin typeface="宋体" panose="02010600030101010101" pitchFamily="2" charset="-122"/>
              </a:rPr>
              <a:t>mov </a:t>
            </a:r>
            <a:r>
              <a:rPr lang="en-US" altLang="zh-CN" sz="2800">
                <a:solidFill>
                  <a:schemeClr val="tx2"/>
                </a:solidFill>
                <a:latin typeface="宋体" panose="02010600030101010101" pitchFamily="2" charset="-122"/>
              </a:rPr>
              <a:t>bx</a:t>
            </a:r>
            <a:r>
              <a:rPr lang="en-US" altLang="zh-CN" sz="2800">
                <a:solidFill>
                  <a:schemeClr val="accent2"/>
                </a:solidFill>
                <a:latin typeface="宋体" panose="02010600030101010101" pitchFamily="2" charset="-122"/>
              </a:rPr>
              <a:t>,offset array</a:t>
            </a:r>
          </a:p>
          <a:p>
            <a:pPr marL="0" indent="0" eaLnBrk="1" hangingPunct="1">
              <a:buFont typeface="Wingdings" panose="05000000000000000000" pitchFamily="2" charset="2"/>
              <a:buNone/>
              <a:tabLst>
                <a:tab pos="952500" algn="l"/>
                <a:tab pos="3709988" algn="l"/>
              </a:tabLst>
            </a:pPr>
            <a:r>
              <a:rPr lang="en-US" altLang="zh-CN" sz="2800">
                <a:solidFill>
                  <a:schemeClr val="accent2"/>
                </a:solidFill>
                <a:latin typeface="宋体" panose="02010600030101010101" pitchFamily="2" charset="-122"/>
              </a:rPr>
              <a:t>	</a:t>
            </a:r>
            <a:r>
              <a:rPr lang="en-US" altLang="zh-CN" sz="2800">
                <a:latin typeface="宋体" panose="02010600030101010101" pitchFamily="2" charset="-122"/>
              </a:rPr>
              <a:t>;BX←</a:t>
            </a:r>
            <a:r>
              <a:rPr lang="zh-CN" altLang="en-US" sz="2800">
                <a:latin typeface="宋体" panose="02010600030101010101" pitchFamily="2" charset="-122"/>
              </a:rPr>
              <a:t>数组的偏移地址</a:t>
            </a:r>
          </a:p>
          <a:p>
            <a:pPr marL="0" indent="0" eaLnBrk="1" hangingPunct="1">
              <a:buFont typeface="Wingdings" panose="05000000000000000000" pitchFamily="2" charset="2"/>
              <a:buNone/>
              <a:tabLst>
                <a:tab pos="952500" algn="l"/>
                <a:tab pos="3709988" algn="l"/>
              </a:tabLst>
            </a:pPr>
            <a:r>
              <a:rPr lang="zh-CN" altLang="en-US" sz="2800">
                <a:solidFill>
                  <a:schemeClr val="accent2"/>
                </a:solidFill>
                <a:latin typeface="宋体" panose="02010600030101010101" pitchFamily="2" charset="-122"/>
              </a:rPr>
              <a:t>	</a:t>
            </a:r>
            <a:r>
              <a:rPr lang="en-US" altLang="zh-CN" sz="2800">
                <a:solidFill>
                  <a:schemeClr val="accent2"/>
                </a:solidFill>
                <a:latin typeface="宋体" panose="02010600030101010101" pitchFamily="2" charset="-122"/>
              </a:rPr>
              <a:t>mov </a:t>
            </a:r>
            <a:r>
              <a:rPr lang="en-US" altLang="zh-CN" sz="2800">
                <a:solidFill>
                  <a:schemeClr val="tx2"/>
                </a:solidFill>
                <a:latin typeface="宋体" panose="02010600030101010101" pitchFamily="2" charset="-122"/>
              </a:rPr>
              <a:t>cx</a:t>
            </a:r>
            <a:r>
              <a:rPr lang="en-US" altLang="zh-CN" sz="2800">
                <a:solidFill>
                  <a:schemeClr val="accent2"/>
                </a:solidFill>
                <a:latin typeface="宋体" panose="02010600030101010101" pitchFamily="2" charset="-122"/>
              </a:rPr>
              <a:t>,count</a:t>
            </a:r>
            <a:r>
              <a:rPr lang="en-US" altLang="zh-CN" sz="2800">
                <a:latin typeface="宋体" panose="02010600030101010101" pitchFamily="2" charset="-122"/>
              </a:rPr>
              <a:t>	;CX←</a:t>
            </a:r>
            <a:r>
              <a:rPr lang="zh-CN" altLang="en-US" sz="2800">
                <a:latin typeface="宋体" panose="02010600030101010101" pitchFamily="2" charset="-122"/>
              </a:rPr>
              <a:t>数组的元素个数</a:t>
            </a:r>
          </a:p>
          <a:p>
            <a:pPr marL="0" indent="0" eaLnBrk="1" hangingPunct="1">
              <a:buFont typeface="Wingdings" panose="05000000000000000000" pitchFamily="2" charset="2"/>
              <a:buNone/>
              <a:tabLst>
                <a:tab pos="952500" algn="l"/>
                <a:tab pos="3709988" algn="l"/>
              </a:tabLst>
            </a:pPr>
            <a:r>
              <a:rPr lang="zh-CN" altLang="en-US" sz="2800">
                <a:solidFill>
                  <a:schemeClr val="accent2"/>
                </a:solidFill>
                <a:latin typeface="宋体" panose="02010600030101010101" pitchFamily="2" charset="-122"/>
              </a:rPr>
              <a:t>	</a:t>
            </a:r>
            <a:r>
              <a:rPr lang="en-US" altLang="zh-CN" sz="2800">
                <a:solidFill>
                  <a:schemeClr val="tx2"/>
                </a:solidFill>
                <a:latin typeface="宋体" panose="02010600030101010101" pitchFamily="2" charset="-122"/>
              </a:rPr>
              <a:t>call checksuma</a:t>
            </a:r>
            <a:r>
              <a:rPr lang="en-US" altLang="zh-CN" sz="2800">
                <a:solidFill>
                  <a:schemeClr val="accent2"/>
                </a:solidFill>
                <a:latin typeface="宋体" panose="02010600030101010101" pitchFamily="2" charset="-122"/>
              </a:rPr>
              <a:t>	</a:t>
            </a:r>
            <a:r>
              <a:rPr lang="en-US" altLang="zh-CN" sz="2800">
                <a:latin typeface="宋体" panose="02010600030101010101" pitchFamily="2" charset="-122"/>
              </a:rPr>
              <a:t>;</a:t>
            </a:r>
            <a:r>
              <a:rPr lang="zh-CN" altLang="en-US" sz="2800">
                <a:latin typeface="宋体" panose="02010600030101010101" pitchFamily="2" charset="-122"/>
              </a:rPr>
              <a:t>调用求和过程</a:t>
            </a:r>
          </a:p>
          <a:p>
            <a:pPr marL="0" indent="0" eaLnBrk="1" hangingPunct="1">
              <a:buFont typeface="Wingdings" panose="05000000000000000000" pitchFamily="2" charset="2"/>
              <a:buNone/>
              <a:tabLst>
                <a:tab pos="952500" algn="l"/>
                <a:tab pos="3709988" algn="l"/>
              </a:tabLst>
            </a:pPr>
            <a:r>
              <a:rPr lang="zh-CN" altLang="en-US" sz="2800">
                <a:solidFill>
                  <a:schemeClr val="accent2"/>
                </a:solidFill>
                <a:latin typeface="宋体" panose="02010600030101010101" pitchFamily="2" charset="-122"/>
              </a:rPr>
              <a:t>	</a:t>
            </a:r>
            <a:r>
              <a:rPr lang="en-US" altLang="zh-CN" sz="2800">
                <a:solidFill>
                  <a:schemeClr val="accent2"/>
                </a:solidFill>
                <a:latin typeface="宋体" panose="02010600030101010101" pitchFamily="2" charset="-122"/>
              </a:rPr>
              <a:t>mov result,</a:t>
            </a:r>
            <a:r>
              <a:rPr lang="en-US" altLang="zh-CN" sz="2800">
                <a:solidFill>
                  <a:schemeClr val="tx2"/>
                </a:solidFill>
                <a:latin typeface="宋体" panose="02010600030101010101" pitchFamily="2" charset="-122"/>
              </a:rPr>
              <a:t>al</a:t>
            </a:r>
            <a:r>
              <a:rPr lang="en-US" altLang="zh-CN" sz="2800">
                <a:latin typeface="宋体" panose="02010600030101010101" pitchFamily="2" charset="-122"/>
              </a:rPr>
              <a:t>	;</a:t>
            </a:r>
            <a:r>
              <a:rPr lang="zh-CN" altLang="en-US" sz="2800">
                <a:latin typeface="宋体" panose="02010600030101010101" pitchFamily="2" charset="-122"/>
              </a:rPr>
              <a:t>处理出口参数</a:t>
            </a:r>
          </a:p>
          <a:p>
            <a:pPr marL="0" indent="0" eaLnBrk="1" hangingPunct="1">
              <a:buFont typeface="Wingdings" panose="05000000000000000000" pitchFamily="2" charset="2"/>
              <a:buNone/>
              <a:tabLst>
                <a:tab pos="952500" algn="l"/>
                <a:tab pos="3709988" algn="l"/>
              </a:tabLst>
            </a:pPr>
            <a:r>
              <a:rPr lang="zh-CN" altLang="en-US" sz="2800">
                <a:solidFill>
                  <a:schemeClr val="accent2"/>
                </a:solidFill>
                <a:latin typeface="宋体" panose="02010600030101010101" pitchFamily="2" charset="-122"/>
              </a:rPr>
              <a:t>	</a:t>
            </a:r>
            <a:r>
              <a:rPr lang="en-US" altLang="zh-CN" sz="2800">
                <a:solidFill>
                  <a:schemeClr val="accent2"/>
                </a:solidFill>
                <a:latin typeface="宋体" panose="02010600030101010101" pitchFamily="2" charset="-122"/>
              </a:rPr>
              <a:t>.exit 0</a:t>
            </a:r>
          </a:p>
        </p:txBody>
      </p:sp>
      <p:grpSp>
        <p:nvGrpSpPr>
          <p:cNvPr id="319491" name="组合 319490">
            <a:extLst>
              <a:ext uri="{FF2B5EF4-FFF2-40B4-BE49-F238E27FC236}">
                <a16:creationId xmlns:a16="http://schemas.microsoft.com/office/drawing/2014/main" id="{980B5421-BF51-46B3-AD86-92E5CE5D8044}"/>
              </a:ext>
            </a:extLst>
          </p:cNvPr>
          <p:cNvGrpSpPr>
            <a:grpSpLocks/>
          </p:cNvGrpSpPr>
          <p:nvPr/>
        </p:nvGrpSpPr>
        <p:grpSpPr bwMode="auto">
          <a:xfrm>
            <a:off x="177800" y="230188"/>
            <a:ext cx="203200" cy="6503987"/>
            <a:chOff x="112" y="145"/>
            <a:chExt cx="128" cy="4097"/>
          </a:xfrm>
        </p:grpSpPr>
        <p:sp>
          <p:nvSpPr>
            <p:cNvPr id="79887" name="矩形 319491">
              <a:extLst>
                <a:ext uri="{FF2B5EF4-FFF2-40B4-BE49-F238E27FC236}">
                  <a16:creationId xmlns:a16="http://schemas.microsoft.com/office/drawing/2014/main" id="{97D2CF6D-1BFF-434F-A0F3-8BDB0F7F60D6}"/>
                </a:ext>
              </a:extLst>
            </p:cNvPr>
            <p:cNvSpPr>
              <a:spLocks noChangeArrowheads="1"/>
            </p:cNvSpPr>
            <p:nvPr/>
          </p:nvSpPr>
          <p:spPr bwMode="auto">
            <a:xfrm flipH="1">
              <a:off x="192" y="162"/>
              <a:ext cx="48" cy="4080"/>
            </a:xfrm>
            <a:prstGeom prst="rect">
              <a:avLst/>
            </a:prstGeom>
            <a:gradFill rotWithShape="0">
              <a:gsLst>
                <a:gs pos="0">
                  <a:schemeClr val="bg1"/>
                </a:gs>
                <a:gs pos="100000">
                  <a:schemeClr val="fo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9888" name="矩形 319492">
              <a:extLst>
                <a:ext uri="{FF2B5EF4-FFF2-40B4-BE49-F238E27FC236}">
                  <a16:creationId xmlns:a16="http://schemas.microsoft.com/office/drawing/2014/main" id="{DC9CB738-9F64-44DD-B0F0-7B92C98D4BCD}"/>
                </a:ext>
              </a:extLst>
            </p:cNvPr>
            <p:cNvSpPr>
              <a:spLocks noChangeArrowheads="1"/>
            </p:cNvSpPr>
            <p:nvPr/>
          </p:nvSpPr>
          <p:spPr bwMode="auto">
            <a:xfrm>
              <a:off x="112" y="145"/>
              <a:ext cx="48" cy="3941"/>
            </a:xfrm>
            <a:prstGeom prst="rect">
              <a:avLst/>
            </a:prstGeom>
            <a:gradFill rotWithShape="0">
              <a:gsLst>
                <a:gs pos="0">
                  <a:schemeClr val="bg1"/>
                </a:gs>
                <a:gs pos="100000">
                  <a:schemeClr va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latin typeface="Times New Roman" panose="02020603050405020304" pitchFamily="18" charset="0"/>
              </a:endParaRPr>
            </a:p>
          </p:txBody>
        </p:sp>
      </p:grpSp>
      <p:grpSp>
        <p:nvGrpSpPr>
          <p:cNvPr id="319494" name="组合 319493">
            <a:extLst>
              <a:ext uri="{FF2B5EF4-FFF2-40B4-BE49-F238E27FC236}">
                <a16:creationId xmlns:a16="http://schemas.microsoft.com/office/drawing/2014/main" id="{65F0CA42-C0C5-4EA8-932D-C6840D235B02}"/>
              </a:ext>
            </a:extLst>
          </p:cNvPr>
          <p:cNvGrpSpPr>
            <a:grpSpLocks/>
          </p:cNvGrpSpPr>
          <p:nvPr/>
        </p:nvGrpSpPr>
        <p:grpSpPr bwMode="auto">
          <a:xfrm>
            <a:off x="8793163" y="220663"/>
            <a:ext cx="198437" cy="6408737"/>
            <a:chOff x="5539" y="139"/>
            <a:chExt cx="125" cy="4037"/>
          </a:xfrm>
        </p:grpSpPr>
        <p:sp>
          <p:nvSpPr>
            <p:cNvPr id="79885" name="矩形 319494">
              <a:extLst>
                <a:ext uri="{FF2B5EF4-FFF2-40B4-BE49-F238E27FC236}">
                  <a16:creationId xmlns:a16="http://schemas.microsoft.com/office/drawing/2014/main" id="{B3FDCED3-F61E-4EAB-8B81-BC95D7E71C12}"/>
                </a:ext>
              </a:extLst>
            </p:cNvPr>
            <p:cNvSpPr>
              <a:spLocks noChangeArrowheads="1"/>
            </p:cNvSpPr>
            <p:nvPr/>
          </p:nvSpPr>
          <p:spPr bwMode="auto">
            <a:xfrm rot="10800000" flipH="1" flipV="1">
              <a:off x="5621" y="139"/>
              <a:ext cx="43" cy="3989"/>
            </a:xfrm>
            <a:prstGeom prst="rect">
              <a:avLst/>
            </a:pr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9886" name="矩形 319495">
              <a:extLst>
                <a:ext uri="{FF2B5EF4-FFF2-40B4-BE49-F238E27FC236}">
                  <a16:creationId xmlns:a16="http://schemas.microsoft.com/office/drawing/2014/main" id="{D878E4FA-6D77-457D-B8A3-5D6B4F6A45C2}"/>
                </a:ext>
              </a:extLst>
            </p:cNvPr>
            <p:cNvSpPr>
              <a:spLocks noChangeArrowheads="1"/>
            </p:cNvSpPr>
            <p:nvPr/>
          </p:nvSpPr>
          <p:spPr bwMode="auto">
            <a:xfrm rot="10800000" flipV="1">
              <a:off x="5539" y="240"/>
              <a:ext cx="49" cy="3936"/>
            </a:xfrm>
            <a:prstGeom prst="rect">
              <a:avLst/>
            </a:pr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319497" name="组合 319496">
            <a:extLst>
              <a:ext uri="{FF2B5EF4-FFF2-40B4-BE49-F238E27FC236}">
                <a16:creationId xmlns:a16="http://schemas.microsoft.com/office/drawing/2014/main" id="{B3B682D9-90C3-4201-947A-4482008AC6A3}"/>
              </a:ext>
            </a:extLst>
          </p:cNvPr>
          <p:cNvGrpSpPr>
            <a:grpSpLocks/>
          </p:cNvGrpSpPr>
          <p:nvPr/>
        </p:nvGrpSpPr>
        <p:grpSpPr bwMode="auto">
          <a:xfrm>
            <a:off x="412750" y="6477000"/>
            <a:ext cx="8686800" cy="228600"/>
            <a:chOff x="260" y="4080"/>
            <a:chExt cx="5472" cy="144"/>
          </a:xfrm>
        </p:grpSpPr>
        <p:sp>
          <p:nvSpPr>
            <p:cNvPr id="79883" name="矩形 319497">
              <a:extLst>
                <a:ext uri="{FF2B5EF4-FFF2-40B4-BE49-F238E27FC236}">
                  <a16:creationId xmlns:a16="http://schemas.microsoft.com/office/drawing/2014/main" id="{F6E7647C-1379-49DF-87B0-09789B8D0A4A}"/>
                </a:ext>
              </a:extLst>
            </p:cNvPr>
            <p:cNvSpPr>
              <a:spLocks noChangeArrowheads="1"/>
            </p:cNvSpPr>
            <p:nvPr/>
          </p:nvSpPr>
          <p:spPr bwMode="auto">
            <a:xfrm rot="5400000" flipV="1">
              <a:off x="2972" y="1368"/>
              <a:ext cx="48" cy="5472"/>
            </a:xfrm>
            <a:prstGeom prst="rect">
              <a:avLst/>
            </a:prstGeom>
            <a:gradFill rotWithShape="0">
              <a:gsLst>
                <a:gs pos="0">
                  <a:schemeClr val="bg1"/>
                </a:gs>
                <a:gs pos="100000">
                  <a:schemeClr val="accent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9884" name="矩形 319498">
              <a:extLst>
                <a:ext uri="{FF2B5EF4-FFF2-40B4-BE49-F238E27FC236}">
                  <a16:creationId xmlns:a16="http://schemas.microsoft.com/office/drawing/2014/main" id="{AECE0C7F-2363-42B0-BB85-D72B70349123}"/>
                </a:ext>
              </a:extLst>
            </p:cNvPr>
            <p:cNvSpPr>
              <a:spLocks noChangeArrowheads="1"/>
            </p:cNvSpPr>
            <p:nvPr/>
          </p:nvSpPr>
          <p:spPr bwMode="auto">
            <a:xfrm rot="5400000" flipV="1">
              <a:off x="2913" y="1521"/>
              <a:ext cx="48" cy="5355"/>
            </a:xfrm>
            <a:prstGeom prst="rect">
              <a:avLst/>
            </a:prstGeom>
            <a:gradFill rotWithShape="0">
              <a:gsLst>
                <a:gs pos="0">
                  <a:schemeClr val="bg1"/>
                </a:gs>
                <a:gs pos="100000">
                  <a:schemeClr val="hlink"/>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319500" name="组合 319499">
            <a:extLst>
              <a:ext uri="{FF2B5EF4-FFF2-40B4-BE49-F238E27FC236}">
                <a16:creationId xmlns:a16="http://schemas.microsoft.com/office/drawing/2014/main" id="{36B2B7C1-3FC5-4077-95D5-290B1DC8EA7F}"/>
              </a:ext>
            </a:extLst>
          </p:cNvPr>
          <p:cNvGrpSpPr>
            <a:grpSpLocks/>
          </p:cNvGrpSpPr>
          <p:nvPr/>
        </p:nvGrpSpPr>
        <p:grpSpPr bwMode="auto">
          <a:xfrm>
            <a:off x="76200" y="176213"/>
            <a:ext cx="8745538" cy="161925"/>
            <a:chOff x="48" y="111"/>
            <a:chExt cx="5509" cy="102"/>
          </a:xfrm>
        </p:grpSpPr>
        <p:sp>
          <p:nvSpPr>
            <p:cNvPr id="79881" name="矩形 319500">
              <a:extLst>
                <a:ext uri="{FF2B5EF4-FFF2-40B4-BE49-F238E27FC236}">
                  <a16:creationId xmlns:a16="http://schemas.microsoft.com/office/drawing/2014/main" id="{37222AF5-2BAE-47F5-B019-D3EA72EFC3FE}"/>
                </a:ext>
              </a:extLst>
            </p:cNvPr>
            <p:cNvSpPr>
              <a:spLocks noChangeArrowheads="1"/>
            </p:cNvSpPr>
            <p:nvPr/>
          </p:nvSpPr>
          <p:spPr bwMode="auto">
            <a:xfrm rot="5400000" flipV="1">
              <a:off x="2852" y="-2492"/>
              <a:ext cx="37" cy="5371"/>
            </a:xfrm>
            <a:prstGeom prst="rect">
              <a:avLst/>
            </a:prstGeom>
            <a:gradFill rotWithShape="0">
              <a:gsLst>
                <a:gs pos="0">
                  <a:schemeClr va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9882" name="矩形 319501">
              <a:extLst>
                <a:ext uri="{FF2B5EF4-FFF2-40B4-BE49-F238E27FC236}">
                  <a16:creationId xmlns:a16="http://schemas.microsoft.com/office/drawing/2014/main" id="{16AAAD45-342B-452D-A40A-2C2F17FF3B08}"/>
                </a:ext>
              </a:extLst>
            </p:cNvPr>
            <p:cNvSpPr>
              <a:spLocks noChangeArrowheads="1"/>
            </p:cNvSpPr>
            <p:nvPr/>
          </p:nvSpPr>
          <p:spPr bwMode="auto">
            <a:xfrm rot="5400000" flipV="1">
              <a:off x="2783" y="-2625"/>
              <a:ext cx="38" cy="5509"/>
            </a:xfrm>
            <a:prstGeom prst="rect">
              <a:avLst/>
            </a:prstGeom>
            <a:gradFill rotWithShape="0">
              <a:gsLst>
                <a:gs pos="0">
                  <a:schemeClr val="accent1"/>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79879" name="标题 319502">
            <a:extLst>
              <a:ext uri="{FF2B5EF4-FFF2-40B4-BE49-F238E27FC236}">
                <a16:creationId xmlns:a16="http://schemas.microsoft.com/office/drawing/2014/main" id="{69614618-F4AF-447D-AF63-6F959376F27B}"/>
              </a:ext>
            </a:extLst>
          </p:cNvPr>
          <p:cNvSpPr>
            <a:spLocks noGrp="1" noChangeArrowheads="1"/>
          </p:cNvSpPr>
          <p:nvPr>
            <p:ph type="title"/>
          </p:nvPr>
        </p:nvSpPr>
        <p:spPr>
          <a:xfrm>
            <a:off x="381000" y="336550"/>
            <a:ext cx="2895600" cy="533400"/>
          </a:xfrm>
          <a:ln>
            <a:solidFill>
              <a:schemeClr val="folHlink"/>
            </a:solidFill>
            <a:miter lim="800000"/>
            <a:headEnd/>
            <a:tailEnd/>
          </a:ln>
        </p:spPr>
        <p:txBody>
          <a:bodyPr/>
          <a:lstStyle/>
          <a:p>
            <a:pPr eaLnBrk="1" hangingPunct="1"/>
            <a:r>
              <a:rPr lang="zh-CN" altLang="en-US" sz="2400">
                <a:latin typeface="黑体" panose="02010609060101010101" pitchFamily="49" charset="-122"/>
              </a:rPr>
              <a:t>例</a:t>
            </a:r>
            <a:r>
              <a:rPr lang="en-US" altLang="zh-CN" sz="2400">
                <a:latin typeface="黑体" panose="02010609060101010101" pitchFamily="49" charset="-122"/>
              </a:rPr>
              <a:t>4.16a </a:t>
            </a:r>
            <a:r>
              <a:rPr lang="zh-CN" altLang="en-US" sz="2400">
                <a:latin typeface="黑体" panose="02010609060101010101" pitchFamily="49" charset="-122"/>
              </a:rPr>
              <a:t>主程序</a:t>
            </a:r>
          </a:p>
        </p:txBody>
      </p:sp>
      <p:pic>
        <p:nvPicPr>
          <p:cNvPr id="79880" name="图片 319505" descr="5">
            <a:hlinkClick r:id="" action="ppaction://hlinkshowjump?jump=nextslide"/>
            <a:extLst>
              <a:ext uri="{FF2B5EF4-FFF2-40B4-BE49-F238E27FC236}">
                <a16:creationId xmlns:a16="http://schemas.microsoft.com/office/drawing/2014/main" id="{F560EDF1-782C-4E01-9426-E9F9EFBDE3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00" y="6286500"/>
            <a:ext cx="5715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afterEffect">
                                  <p:stCondLst>
                                    <p:cond delay="0"/>
                                  </p:stCondLst>
                                  <p:childTnLst>
                                    <p:set>
                                      <p:cBhvr>
                                        <p:cTn id="6" dur="1" fill="hold">
                                          <p:stCondLst>
                                            <p:cond delay="0"/>
                                          </p:stCondLst>
                                        </p:cTn>
                                        <p:tgtEl>
                                          <p:spTgt spid="319491"/>
                                        </p:tgtEl>
                                        <p:attrNameLst>
                                          <p:attrName>style.visibility</p:attrName>
                                        </p:attrNameLst>
                                      </p:cBhvr>
                                      <p:to>
                                        <p:strVal val="visible"/>
                                      </p:to>
                                    </p:set>
                                    <p:anim calcmode="lin" valueType="num">
                                      <p:cBhvr additive="base">
                                        <p:cTn id="7" dur="500" fill="hold"/>
                                        <p:tgtEl>
                                          <p:spTgt spid="319491"/>
                                        </p:tgtEl>
                                        <p:attrNameLst>
                                          <p:attrName>ppt_x</p:attrName>
                                        </p:attrNameLst>
                                      </p:cBhvr>
                                      <p:tavLst>
                                        <p:tav tm="0">
                                          <p:val>
                                            <p:strVal val="#ppt_x"/>
                                          </p:val>
                                        </p:tav>
                                        <p:tav tm="100000">
                                          <p:val>
                                            <p:strVal val="#ppt_x"/>
                                          </p:val>
                                        </p:tav>
                                      </p:tavLst>
                                    </p:anim>
                                    <p:anim calcmode="lin" valueType="num">
                                      <p:cBhvr additive="base">
                                        <p:cTn id="8" dur="500" fill="hold"/>
                                        <p:tgtEl>
                                          <p:spTgt spid="319491"/>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319497"/>
                                        </p:tgtEl>
                                        <p:attrNameLst>
                                          <p:attrName>style.visibility</p:attrName>
                                        </p:attrNameLst>
                                      </p:cBhvr>
                                      <p:to>
                                        <p:strVal val="visible"/>
                                      </p:to>
                                    </p:set>
                                    <p:anim calcmode="lin" valueType="num">
                                      <p:cBhvr additive="base">
                                        <p:cTn id="12" dur="500" fill="hold"/>
                                        <p:tgtEl>
                                          <p:spTgt spid="319497"/>
                                        </p:tgtEl>
                                        <p:attrNameLst>
                                          <p:attrName>ppt_x</p:attrName>
                                        </p:attrNameLst>
                                      </p:cBhvr>
                                      <p:tavLst>
                                        <p:tav tm="0">
                                          <p:val>
                                            <p:strVal val="0-#ppt_w/2"/>
                                          </p:val>
                                        </p:tav>
                                        <p:tav tm="100000">
                                          <p:val>
                                            <p:strVal val="#ppt_x"/>
                                          </p:val>
                                        </p:tav>
                                      </p:tavLst>
                                    </p:anim>
                                    <p:anim calcmode="lin" valueType="num">
                                      <p:cBhvr additive="base">
                                        <p:cTn id="13" dur="500" fill="hold"/>
                                        <p:tgtEl>
                                          <p:spTgt spid="319497"/>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4" fill="hold" nodeType="afterEffect">
                                  <p:stCondLst>
                                    <p:cond delay="0"/>
                                  </p:stCondLst>
                                  <p:childTnLst>
                                    <p:set>
                                      <p:cBhvr>
                                        <p:cTn id="16" dur="1" fill="hold">
                                          <p:stCondLst>
                                            <p:cond delay="0"/>
                                          </p:stCondLst>
                                        </p:cTn>
                                        <p:tgtEl>
                                          <p:spTgt spid="319494"/>
                                        </p:tgtEl>
                                        <p:attrNameLst>
                                          <p:attrName>style.visibility</p:attrName>
                                        </p:attrNameLst>
                                      </p:cBhvr>
                                      <p:to>
                                        <p:strVal val="visible"/>
                                      </p:to>
                                    </p:set>
                                    <p:anim calcmode="lin" valueType="num">
                                      <p:cBhvr additive="base">
                                        <p:cTn id="17" dur="500" fill="hold"/>
                                        <p:tgtEl>
                                          <p:spTgt spid="319494"/>
                                        </p:tgtEl>
                                        <p:attrNameLst>
                                          <p:attrName>ppt_x</p:attrName>
                                        </p:attrNameLst>
                                      </p:cBhvr>
                                      <p:tavLst>
                                        <p:tav tm="0">
                                          <p:val>
                                            <p:strVal val="#ppt_x"/>
                                          </p:val>
                                        </p:tav>
                                        <p:tav tm="100000">
                                          <p:val>
                                            <p:strVal val="#ppt_x"/>
                                          </p:val>
                                        </p:tav>
                                      </p:tavLst>
                                    </p:anim>
                                    <p:anim calcmode="lin" valueType="num">
                                      <p:cBhvr additive="base">
                                        <p:cTn id="18" dur="500" fill="hold"/>
                                        <p:tgtEl>
                                          <p:spTgt spid="319494"/>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2" fill="hold" nodeType="afterEffect">
                                  <p:stCondLst>
                                    <p:cond delay="0"/>
                                  </p:stCondLst>
                                  <p:childTnLst>
                                    <p:set>
                                      <p:cBhvr>
                                        <p:cTn id="21" dur="1" fill="hold">
                                          <p:stCondLst>
                                            <p:cond delay="0"/>
                                          </p:stCondLst>
                                        </p:cTn>
                                        <p:tgtEl>
                                          <p:spTgt spid="319500"/>
                                        </p:tgtEl>
                                        <p:attrNameLst>
                                          <p:attrName>style.visibility</p:attrName>
                                        </p:attrNameLst>
                                      </p:cBhvr>
                                      <p:to>
                                        <p:strVal val="visible"/>
                                      </p:to>
                                    </p:set>
                                    <p:anim calcmode="lin" valueType="num">
                                      <p:cBhvr additive="base">
                                        <p:cTn id="22" dur="500" fill="hold"/>
                                        <p:tgtEl>
                                          <p:spTgt spid="319500"/>
                                        </p:tgtEl>
                                        <p:attrNameLst>
                                          <p:attrName>ppt_x</p:attrName>
                                        </p:attrNameLst>
                                      </p:cBhvr>
                                      <p:tavLst>
                                        <p:tav tm="0">
                                          <p:val>
                                            <p:strVal val="1+#ppt_w/2"/>
                                          </p:val>
                                        </p:tav>
                                        <p:tav tm="100000">
                                          <p:val>
                                            <p:strVal val="#ppt_x"/>
                                          </p:val>
                                        </p:tav>
                                      </p:tavLst>
                                    </p:anim>
                                    <p:anim calcmode="lin" valueType="num">
                                      <p:cBhvr additive="base">
                                        <p:cTn id="23" dur="500" fill="hold"/>
                                        <p:tgtEl>
                                          <p:spTgt spid="31950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898" name="文本占位符 320513">
            <a:extLst>
              <a:ext uri="{FF2B5EF4-FFF2-40B4-BE49-F238E27FC236}">
                <a16:creationId xmlns:a16="http://schemas.microsoft.com/office/drawing/2014/main" id="{B3DF6757-CDF6-4CB7-BA14-3F7F006CA8C7}"/>
              </a:ext>
            </a:extLst>
          </p:cNvPr>
          <p:cNvSpPr>
            <a:spLocks noGrp="1" noChangeArrowheads="1"/>
          </p:cNvSpPr>
          <p:nvPr>
            <p:ph type="body" idx="1"/>
          </p:nvPr>
        </p:nvSpPr>
        <p:spPr>
          <a:xfrm>
            <a:off x="533400" y="914400"/>
            <a:ext cx="8153400" cy="5638800"/>
          </a:xfrm>
        </p:spPr>
        <p:txBody>
          <a:bodyPr/>
          <a:lstStyle/>
          <a:p>
            <a:pPr marL="0" indent="0" eaLnBrk="1" hangingPunct="1">
              <a:buFont typeface="Wingdings" panose="05000000000000000000" pitchFamily="2" charset="2"/>
              <a:buNone/>
              <a:tabLst>
                <a:tab pos="1905000" algn="l"/>
                <a:tab pos="4094163" algn="l"/>
              </a:tabLst>
            </a:pPr>
            <a:r>
              <a:rPr lang="en-US" altLang="zh-CN" sz="2800">
                <a:solidFill>
                  <a:schemeClr val="accent2"/>
                </a:solidFill>
                <a:latin typeface="宋体" panose="02010600030101010101" pitchFamily="2" charset="-122"/>
              </a:rPr>
              <a:t>checksuma	proc</a:t>
            </a:r>
          </a:p>
          <a:p>
            <a:pPr marL="0" indent="0" eaLnBrk="1" hangingPunct="1">
              <a:buFont typeface="Wingdings" panose="05000000000000000000" pitchFamily="2" charset="2"/>
              <a:buNone/>
              <a:tabLst>
                <a:tab pos="1905000" algn="l"/>
                <a:tab pos="4094163" algn="l"/>
              </a:tabLst>
            </a:pPr>
            <a:r>
              <a:rPr lang="en-US" altLang="zh-CN" sz="2800">
                <a:solidFill>
                  <a:schemeClr val="accent2"/>
                </a:solidFill>
                <a:latin typeface="宋体" panose="02010600030101010101" pitchFamily="2" charset="-122"/>
              </a:rPr>
              <a:t>	xor al,al	</a:t>
            </a:r>
            <a:r>
              <a:rPr lang="en-US" altLang="zh-CN" sz="2800">
                <a:latin typeface="宋体" panose="02010600030101010101" pitchFamily="2" charset="-122"/>
              </a:rPr>
              <a:t>;</a:t>
            </a:r>
            <a:r>
              <a:rPr lang="zh-CN" altLang="en-US" sz="2800">
                <a:latin typeface="宋体" panose="02010600030101010101" pitchFamily="2" charset="-122"/>
              </a:rPr>
              <a:t>累加器清</a:t>
            </a:r>
            <a:r>
              <a:rPr lang="en-US" altLang="zh-CN" sz="2800">
                <a:latin typeface="宋体" panose="02010600030101010101" pitchFamily="2" charset="-122"/>
              </a:rPr>
              <a:t>0</a:t>
            </a:r>
          </a:p>
          <a:p>
            <a:pPr marL="0" indent="0" eaLnBrk="1" hangingPunct="1">
              <a:buFont typeface="Wingdings" panose="05000000000000000000" pitchFamily="2" charset="2"/>
              <a:buNone/>
              <a:tabLst>
                <a:tab pos="1905000" algn="l"/>
                <a:tab pos="4094163" algn="l"/>
              </a:tabLst>
            </a:pPr>
            <a:r>
              <a:rPr lang="en-US" altLang="zh-CN" sz="2800">
                <a:solidFill>
                  <a:schemeClr val="accent2"/>
                </a:solidFill>
                <a:latin typeface="宋体" panose="02010600030101010101" pitchFamily="2" charset="-122"/>
              </a:rPr>
              <a:t>suma:	add </a:t>
            </a:r>
            <a:r>
              <a:rPr lang="en-US" altLang="zh-CN" sz="2800">
                <a:solidFill>
                  <a:schemeClr val="tx2"/>
                </a:solidFill>
                <a:latin typeface="宋体" panose="02010600030101010101" pitchFamily="2" charset="-122"/>
              </a:rPr>
              <a:t>al</a:t>
            </a:r>
            <a:r>
              <a:rPr lang="en-US" altLang="zh-CN" sz="2800">
                <a:solidFill>
                  <a:schemeClr val="accent2"/>
                </a:solidFill>
                <a:latin typeface="宋体" panose="02010600030101010101" pitchFamily="2" charset="-122"/>
              </a:rPr>
              <a:t>,</a:t>
            </a:r>
            <a:r>
              <a:rPr lang="en-US" altLang="zh-CN" sz="2800">
                <a:solidFill>
                  <a:schemeClr val="tx2"/>
                </a:solidFill>
                <a:latin typeface="宋体" panose="02010600030101010101" pitchFamily="2" charset="-122"/>
              </a:rPr>
              <a:t>[bx]	</a:t>
            </a:r>
            <a:r>
              <a:rPr lang="en-US" altLang="zh-CN" sz="2800">
                <a:latin typeface="宋体" panose="02010600030101010101" pitchFamily="2" charset="-122"/>
              </a:rPr>
              <a:t>;</a:t>
            </a:r>
            <a:r>
              <a:rPr lang="zh-CN" altLang="en-US" sz="2800">
                <a:latin typeface="宋体" panose="02010600030101010101" pitchFamily="2" charset="-122"/>
              </a:rPr>
              <a:t>求和</a:t>
            </a:r>
          </a:p>
          <a:p>
            <a:pPr marL="0" indent="0" eaLnBrk="1" hangingPunct="1">
              <a:buFont typeface="Wingdings" panose="05000000000000000000" pitchFamily="2" charset="2"/>
              <a:buNone/>
              <a:tabLst>
                <a:tab pos="1905000" algn="l"/>
                <a:tab pos="4094163" algn="l"/>
              </a:tabLst>
            </a:pPr>
            <a:r>
              <a:rPr lang="zh-CN" altLang="en-US" sz="2800">
                <a:solidFill>
                  <a:schemeClr val="accent2"/>
                </a:solidFill>
                <a:latin typeface="宋体" panose="02010600030101010101" pitchFamily="2" charset="-122"/>
              </a:rPr>
              <a:t>	</a:t>
            </a:r>
            <a:r>
              <a:rPr lang="en-US" altLang="zh-CN" sz="2800">
                <a:solidFill>
                  <a:schemeClr val="accent2"/>
                </a:solidFill>
                <a:latin typeface="宋体" panose="02010600030101010101" pitchFamily="2" charset="-122"/>
              </a:rPr>
              <a:t>inc bx	</a:t>
            </a:r>
            <a:r>
              <a:rPr lang="en-US" altLang="zh-CN" sz="2800">
                <a:latin typeface="宋体" panose="02010600030101010101" pitchFamily="2" charset="-122"/>
              </a:rPr>
              <a:t>;</a:t>
            </a:r>
            <a:r>
              <a:rPr lang="zh-CN" altLang="en-US" sz="2800">
                <a:latin typeface="宋体" panose="02010600030101010101" pitchFamily="2" charset="-122"/>
              </a:rPr>
              <a:t>指向下一个字节</a:t>
            </a:r>
          </a:p>
          <a:p>
            <a:pPr marL="0" indent="0" eaLnBrk="1" hangingPunct="1">
              <a:buFont typeface="Wingdings" panose="05000000000000000000" pitchFamily="2" charset="2"/>
              <a:buNone/>
              <a:tabLst>
                <a:tab pos="1905000" algn="l"/>
                <a:tab pos="4094163" algn="l"/>
              </a:tabLst>
            </a:pPr>
            <a:r>
              <a:rPr lang="zh-CN" altLang="en-US" sz="2800">
                <a:solidFill>
                  <a:schemeClr val="accent2"/>
                </a:solidFill>
                <a:latin typeface="宋体" panose="02010600030101010101" pitchFamily="2" charset="-122"/>
              </a:rPr>
              <a:t>	</a:t>
            </a:r>
            <a:r>
              <a:rPr lang="en-US" altLang="zh-CN" sz="2800">
                <a:solidFill>
                  <a:schemeClr val="tx2"/>
                </a:solidFill>
                <a:latin typeface="宋体" panose="02010600030101010101" pitchFamily="2" charset="-122"/>
              </a:rPr>
              <a:t>loop</a:t>
            </a:r>
            <a:r>
              <a:rPr lang="en-US" altLang="zh-CN" sz="2800">
                <a:solidFill>
                  <a:schemeClr val="accent2"/>
                </a:solidFill>
                <a:latin typeface="宋体" panose="02010600030101010101" pitchFamily="2" charset="-122"/>
              </a:rPr>
              <a:t> suma</a:t>
            </a:r>
          </a:p>
          <a:p>
            <a:pPr marL="0" indent="0" eaLnBrk="1" hangingPunct="1">
              <a:buFont typeface="Wingdings" panose="05000000000000000000" pitchFamily="2" charset="2"/>
              <a:buNone/>
              <a:tabLst>
                <a:tab pos="1905000" algn="l"/>
                <a:tab pos="4094163" algn="l"/>
              </a:tabLst>
            </a:pPr>
            <a:r>
              <a:rPr lang="en-US" altLang="zh-CN" sz="2800">
                <a:solidFill>
                  <a:schemeClr val="accent2"/>
                </a:solidFill>
                <a:latin typeface="宋体" panose="02010600030101010101" pitchFamily="2" charset="-122"/>
              </a:rPr>
              <a:t>	ret</a:t>
            </a:r>
          </a:p>
          <a:p>
            <a:pPr marL="0" indent="0" eaLnBrk="1" hangingPunct="1">
              <a:buFont typeface="Wingdings" panose="05000000000000000000" pitchFamily="2" charset="2"/>
              <a:buNone/>
              <a:tabLst>
                <a:tab pos="1905000" algn="l"/>
                <a:tab pos="4094163" algn="l"/>
              </a:tabLst>
            </a:pPr>
            <a:r>
              <a:rPr lang="en-US" altLang="zh-CN" sz="2800">
                <a:solidFill>
                  <a:schemeClr val="accent2"/>
                </a:solidFill>
                <a:latin typeface="宋体" panose="02010600030101010101" pitchFamily="2" charset="-122"/>
              </a:rPr>
              <a:t>checksuma	endp</a:t>
            </a:r>
          </a:p>
          <a:p>
            <a:pPr marL="0" indent="0" eaLnBrk="1" hangingPunct="1">
              <a:buFont typeface="Wingdings" panose="05000000000000000000" pitchFamily="2" charset="2"/>
              <a:buNone/>
              <a:tabLst>
                <a:tab pos="1905000" algn="l"/>
                <a:tab pos="4094163" algn="l"/>
              </a:tabLst>
            </a:pPr>
            <a:r>
              <a:rPr lang="en-US" altLang="zh-CN" sz="2800">
                <a:solidFill>
                  <a:schemeClr val="accent2"/>
                </a:solidFill>
                <a:latin typeface="宋体" panose="02010600030101010101" pitchFamily="2" charset="-122"/>
              </a:rPr>
              <a:t>	end</a:t>
            </a:r>
          </a:p>
        </p:txBody>
      </p:sp>
      <p:grpSp>
        <p:nvGrpSpPr>
          <p:cNvPr id="320515" name="组合 320514">
            <a:extLst>
              <a:ext uri="{FF2B5EF4-FFF2-40B4-BE49-F238E27FC236}">
                <a16:creationId xmlns:a16="http://schemas.microsoft.com/office/drawing/2014/main" id="{92488287-C00C-4FC1-B12F-FDD3AD47E5EB}"/>
              </a:ext>
            </a:extLst>
          </p:cNvPr>
          <p:cNvGrpSpPr>
            <a:grpSpLocks/>
          </p:cNvGrpSpPr>
          <p:nvPr/>
        </p:nvGrpSpPr>
        <p:grpSpPr bwMode="auto">
          <a:xfrm>
            <a:off x="177800" y="230188"/>
            <a:ext cx="203200" cy="6503987"/>
            <a:chOff x="112" y="145"/>
            <a:chExt cx="128" cy="4097"/>
          </a:xfrm>
        </p:grpSpPr>
        <p:sp>
          <p:nvSpPr>
            <p:cNvPr id="80911" name="矩形 320515">
              <a:extLst>
                <a:ext uri="{FF2B5EF4-FFF2-40B4-BE49-F238E27FC236}">
                  <a16:creationId xmlns:a16="http://schemas.microsoft.com/office/drawing/2014/main" id="{CF1006CF-611D-4B8B-BEF9-6AC8756FBB2B}"/>
                </a:ext>
              </a:extLst>
            </p:cNvPr>
            <p:cNvSpPr>
              <a:spLocks noChangeArrowheads="1"/>
            </p:cNvSpPr>
            <p:nvPr/>
          </p:nvSpPr>
          <p:spPr bwMode="auto">
            <a:xfrm flipH="1">
              <a:off x="192" y="162"/>
              <a:ext cx="48" cy="4080"/>
            </a:xfrm>
            <a:prstGeom prst="rect">
              <a:avLst/>
            </a:prstGeom>
            <a:gradFill rotWithShape="0">
              <a:gsLst>
                <a:gs pos="0">
                  <a:schemeClr val="bg1"/>
                </a:gs>
                <a:gs pos="100000">
                  <a:schemeClr val="fo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0912" name="矩形 320516">
              <a:extLst>
                <a:ext uri="{FF2B5EF4-FFF2-40B4-BE49-F238E27FC236}">
                  <a16:creationId xmlns:a16="http://schemas.microsoft.com/office/drawing/2014/main" id="{2D76BC59-1A85-4972-93F8-A4A8775FB7A5}"/>
                </a:ext>
              </a:extLst>
            </p:cNvPr>
            <p:cNvSpPr>
              <a:spLocks noChangeArrowheads="1"/>
            </p:cNvSpPr>
            <p:nvPr/>
          </p:nvSpPr>
          <p:spPr bwMode="auto">
            <a:xfrm>
              <a:off x="112" y="145"/>
              <a:ext cx="48" cy="3941"/>
            </a:xfrm>
            <a:prstGeom prst="rect">
              <a:avLst/>
            </a:prstGeom>
            <a:gradFill rotWithShape="0">
              <a:gsLst>
                <a:gs pos="0">
                  <a:schemeClr val="bg1"/>
                </a:gs>
                <a:gs pos="100000">
                  <a:schemeClr va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latin typeface="Times New Roman" panose="02020603050405020304" pitchFamily="18" charset="0"/>
              </a:endParaRPr>
            </a:p>
          </p:txBody>
        </p:sp>
      </p:grpSp>
      <p:grpSp>
        <p:nvGrpSpPr>
          <p:cNvPr id="320518" name="组合 320517">
            <a:extLst>
              <a:ext uri="{FF2B5EF4-FFF2-40B4-BE49-F238E27FC236}">
                <a16:creationId xmlns:a16="http://schemas.microsoft.com/office/drawing/2014/main" id="{98DA2AB4-93A3-4997-8169-B6E07E95CEE7}"/>
              </a:ext>
            </a:extLst>
          </p:cNvPr>
          <p:cNvGrpSpPr>
            <a:grpSpLocks/>
          </p:cNvGrpSpPr>
          <p:nvPr/>
        </p:nvGrpSpPr>
        <p:grpSpPr bwMode="auto">
          <a:xfrm>
            <a:off x="8793163" y="220663"/>
            <a:ext cx="198437" cy="6408737"/>
            <a:chOff x="5539" y="139"/>
            <a:chExt cx="125" cy="4037"/>
          </a:xfrm>
        </p:grpSpPr>
        <p:sp>
          <p:nvSpPr>
            <p:cNvPr id="80909" name="矩形 320518">
              <a:extLst>
                <a:ext uri="{FF2B5EF4-FFF2-40B4-BE49-F238E27FC236}">
                  <a16:creationId xmlns:a16="http://schemas.microsoft.com/office/drawing/2014/main" id="{22A29384-7810-4ABD-B69A-677A9E6C9550}"/>
                </a:ext>
              </a:extLst>
            </p:cNvPr>
            <p:cNvSpPr>
              <a:spLocks noChangeArrowheads="1"/>
            </p:cNvSpPr>
            <p:nvPr/>
          </p:nvSpPr>
          <p:spPr bwMode="auto">
            <a:xfrm rot="10800000" flipH="1" flipV="1">
              <a:off x="5621" y="139"/>
              <a:ext cx="43" cy="3989"/>
            </a:xfrm>
            <a:prstGeom prst="rect">
              <a:avLst/>
            </a:pr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0910" name="矩形 320519">
              <a:extLst>
                <a:ext uri="{FF2B5EF4-FFF2-40B4-BE49-F238E27FC236}">
                  <a16:creationId xmlns:a16="http://schemas.microsoft.com/office/drawing/2014/main" id="{92908CD5-71B2-4541-961A-3BEEA6146CC3}"/>
                </a:ext>
              </a:extLst>
            </p:cNvPr>
            <p:cNvSpPr>
              <a:spLocks noChangeArrowheads="1"/>
            </p:cNvSpPr>
            <p:nvPr/>
          </p:nvSpPr>
          <p:spPr bwMode="auto">
            <a:xfrm rot="10800000" flipV="1">
              <a:off x="5539" y="240"/>
              <a:ext cx="49" cy="3936"/>
            </a:xfrm>
            <a:prstGeom prst="rect">
              <a:avLst/>
            </a:pr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320521" name="组合 320520">
            <a:extLst>
              <a:ext uri="{FF2B5EF4-FFF2-40B4-BE49-F238E27FC236}">
                <a16:creationId xmlns:a16="http://schemas.microsoft.com/office/drawing/2014/main" id="{6E695DCD-49CA-4C6A-AE5D-DC2F0E7D97D2}"/>
              </a:ext>
            </a:extLst>
          </p:cNvPr>
          <p:cNvGrpSpPr>
            <a:grpSpLocks/>
          </p:cNvGrpSpPr>
          <p:nvPr/>
        </p:nvGrpSpPr>
        <p:grpSpPr bwMode="auto">
          <a:xfrm>
            <a:off x="412750" y="6477000"/>
            <a:ext cx="8686800" cy="228600"/>
            <a:chOff x="260" y="4080"/>
            <a:chExt cx="5472" cy="144"/>
          </a:xfrm>
        </p:grpSpPr>
        <p:sp>
          <p:nvSpPr>
            <p:cNvPr id="80907" name="矩形 320521">
              <a:extLst>
                <a:ext uri="{FF2B5EF4-FFF2-40B4-BE49-F238E27FC236}">
                  <a16:creationId xmlns:a16="http://schemas.microsoft.com/office/drawing/2014/main" id="{EF10E087-F8B3-49F6-93D0-4DFB3762FD58}"/>
                </a:ext>
              </a:extLst>
            </p:cNvPr>
            <p:cNvSpPr>
              <a:spLocks noChangeArrowheads="1"/>
            </p:cNvSpPr>
            <p:nvPr/>
          </p:nvSpPr>
          <p:spPr bwMode="auto">
            <a:xfrm rot="5400000" flipV="1">
              <a:off x="2972" y="1368"/>
              <a:ext cx="48" cy="5472"/>
            </a:xfrm>
            <a:prstGeom prst="rect">
              <a:avLst/>
            </a:prstGeom>
            <a:gradFill rotWithShape="0">
              <a:gsLst>
                <a:gs pos="0">
                  <a:schemeClr val="bg1"/>
                </a:gs>
                <a:gs pos="100000">
                  <a:schemeClr val="accent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0908" name="矩形 320522">
              <a:extLst>
                <a:ext uri="{FF2B5EF4-FFF2-40B4-BE49-F238E27FC236}">
                  <a16:creationId xmlns:a16="http://schemas.microsoft.com/office/drawing/2014/main" id="{92BAC766-E6B9-4FCC-A93A-7204733849D5}"/>
                </a:ext>
              </a:extLst>
            </p:cNvPr>
            <p:cNvSpPr>
              <a:spLocks noChangeArrowheads="1"/>
            </p:cNvSpPr>
            <p:nvPr/>
          </p:nvSpPr>
          <p:spPr bwMode="auto">
            <a:xfrm rot="5400000" flipV="1">
              <a:off x="2913" y="1521"/>
              <a:ext cx="48" cy="5355"/>
            </a:xfrm>
            <a:prstGeom prst="rect">
              <a:avLst/>
            </a:prstGeom>
            <a:gradFill rotWithShape="0">
              <a:gsLst>
                <a:gs pos="0">
                  <a:schemeClr val="bg1"/>
                </a:gs>
                <a:gs pos="100000">
                  <a:schemeClr val="hlink"/>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320524" name="组合 320523">
            <a:extLst>
              <a:ext uri="{FF2B5EF4-FFF2-40B4-BE49-F238E27FC236}">
                <a16:creationId xmlns:a16="http://schemas.microsoft.com/office/drawing/2014/main" id="{BD9048E0-EA1E-446D-AF1C-21086329767C}"/>
              </a:ext>
            </a:extLst>
          </p:cNvPr>
          <p:cNvGrpSpPr>
            <a:grpSpLocks/>
          </p:cNvGrpSpPr>
          <p:nvPr/>
        </p:nvGrpSpPr>
        <p:grpSpPr bwMode="auto">
          <a:xfrm>
            <a:off x="76200" y="176213"/>
            <a:ext cx="8745538" cy="161925"/>
            <a:chOff x="48" y="111"/>
            <a:chExt cx="5509" cy="102"/>
          </a:xfrm>
        </p:grpSpPr>
        <p:sp>
          <p:nvSpPr>
            <p:cNvPr id="80905" name="矩形 320524">
              <a:extLst>
                <a:ext uri="{FF2B5EF4-FFF2-40B4-BE49-F238E27FC236}">
                  <a16:creationId xmlns:a16="http://schemas.microsoft.com/office/drawing/2014/main" id="{1FD78117-81DC-406B-852C-B9753EE5D74F}"/>
                </a:ext>
              </a:extLst>
            </p:cNvPr>
            <p:cNvSpPr>
              <a:spLocks noChangeArrowheads="1"/>
            </p:cNvSpPr>
            <p:nvPr/>
          </p:nvSpPr>
          <p:spPr bwMode="auto">
            <a:xfrm rot="5400000" flipV="1">
              <a:off x="2852" y="-2492"/>
              <a:ext cx="37" cy="5371"/>
            </a:xfrm>
            <a:prstGeom prst="rect">
              <a:avLst/>
            </a:prstGeom>
            <a:gradFill rotWithShape="0">
              <a:gsLst>
                <a:gs pos="0">
                  <a:schemeClr va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0906" name="矩形 320525">
              <a:extLst>
                <a:ext uri="{FF2B5EF4-FFF2-40B4-BE49-F238E27FC236}">
                  <a16:creationId xmlns:a16="http://schemas.microsoft.com/office/drawing/2014/main" id="{2C562D07-C5F5-4395-B87A-6A982DD734A1}"/>
                </a:ext>
              </a:extLst>
            </p:cNvPr>
            <p:cNvSpPr>
              <a:spLocks noChangeArrowheads="1"/>
            </p:cNvSpPr>
            <p:nvPr/>
          </p:nvSpPr>
          <p:spPr bwMode="auto">
            <a:xfrm rot="5400000" flipV="1">
              <a:off x="2783" y="-2625"/>
              <a:ext cx="38" cy="5509"/>
            </a:xfrm>
            <a:prstGeom prst="rect">
              <a:avLst/>
            </a:prstGeom>
            <a:gradFill rotWithShape="0">
              <a:gsLst>
                <a:gs pos="0">
                  <a:schemeClr val="accent1"/>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80903" name="标题 320526">
            <a:extLst>
              <a:ext uri="{FF2B5EF4-FFF2-40B4-BE49-F238E27FC236}">
                <a16:creationId xmlns:a16="http://schemas.microsoft.com/office/drawing/2014/main" id="{B1E7F32A-A188-4BC3-B658-2BB4AD1FB500}"/>
              </a:ext>
            </a:extLst>
          </p:cNvPr>
          <p:cNvSpPr>
            <a:spLocks noGrp="1" noChangeArrowheads="1"/>
          </p:cNvSpPr>
          <p:nvPr>
            <p:ph type="title"/>
          </p:nvPr>
        </p:nvSpPr>
        <p:spPr>
          <a:xfrm>
            <a:off x="381000" y="336550"/>
            <a:ext cx="2895600" cy="533400"/>
          </a:xfrm>
          <a:ln>
            <a:solidFill>
              <a:schemeClr val="folHlink"/>
            </a:solidFill>
            <a:miter lim="800000"/>
            <a:headEnd/>
            <a:tailEnd/>
          </a:ln>
        </p:spPr>
        <p:txBody>
          <a:bodyPr/>
          <a:lstStyle/>
          <a:p>
            <a:pPr eaLnBrk="1" hangingPunct="1"/>
            <a:r>
              <a:rPr lang="zh-CN" altLang="en-US" sz="2400">
                <a:latin typeface="黑体" panose="02010609060101010101" pitchFamily="49" charset="-122"/>
              </a:rPr>
              <a:t>例</a:t>
            </a:r>
            <a:r>
              <a:rPr lang="en-US" altLang="zh-CN" sz="2400">
                <a:latin typeface="黑体" panose="02010609060101010101" pitchFamily="49" charset="-122"/>
              </a:rPr>
              <a:t>4.16a </a:t>
            </a:r>
            <a:r>
              <a:rPr lang="zh-CN" altLang="en-US" sz="2400">
                <a:latin typeface="黑体" panose="02010609060101010101" pitchFamily="49" charset="-122"/>
              </a:rPr>
              <a:t>子程序</a:t>
            </a:r>
          </a:p>
        </p:txBody>
      </p:sp>
      <p:pic>
        <p:nvPicPr>
          <p:cNvPr id="80904" name="图片 320527" descr="6">
            <a:hlinkClick r:id="" action="ppaction://hlinkshowjump?jump=previousslide"/>
            <a:extLst>
              <a:ext uri="{FF2B5EF4-FFF2-40B4-BE49-F238E27FC236}">
                <a16:creationId xmlns:a16="http://schemas.microsoft.com/office/drawing/2014/main" id="{17928BE4-D297-4583-B3D0-A0A16D06B1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286500"/>
            <a:ext cx="5715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afterEffect">
                                  <p:stCondLst>
                                    <p:cond delay="0"/>
                                  </p:stCondLst>
                                  <p:childTnLst>
                                    <p:set>
                                      <p:cBhvr>
                                        <p:cTn id="6" dur="1" fill="hold">
                                          <p:stCondLst>
                                            <p:cond delay="0"/>
                                          </p:stCondLst>
                                        </p:cTn>
                                        <p:tgtEl>
                                          <p:spTgt spid="320515"/>
                                        </p:tgtEl>
                                        <p:attrNameLst>
                                          <p:attrName>style.visibility</p:attrName>
                                        </p:attrNameLst>
                                      </p:cBhvr>
                                      <p:to>
                                        <p:strVal val="visible"/>
                                      </p:to>
                                    </p:set>
                                    <p:anim calcmode="lin" valueType="num">
                                      <p:cBhvr additive="base">
                                        <p:cTn id="7" dur="500" fill="hold"/>
                                        <p:tgtEl>
                                          <p:spTgt spid="320515"/>
                                        </p:tgtEl>
                                        <p:attrNameLst>
                                          <p:attrName>ppt_x</p:attrName>
                                        </p:attrNameLst>
                                      </p:cBhvr>
                                      <p:tavLst>
                                        <p:tav tm="0">
                                          <p:val>
                                            <p:strVal val="#ppt_x"/>
                                          </p:val>
                                        </p:tav>
                                        <p:tav tm="100000">
                                          <p:val>
                                            <p:strVal val="#ppt_x"/>
                                          </p:val>
                                        </p:tav>
                                      </p:tavLst>
                                    </p:anim>
                                    <p:anim calcmode="lin" valueType="num">
                                      <p:cBhvr additive="base">
                                        <p:cTn id="8" dur="500" fill="hold"/>
                                        <p:tgtEl>
                                          <p:spTgt spid="320515"/>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320521"/>
                                        </p:tgtEl>
                                        <p:attrNameLst>
                                          <p:attrName>style.visibility</p:attrName>
                                        </p:attrNameLst>
                                      </p:cBhvr>
                                      <p:to>
                                        <p:strVal val="visible"/>
                                      </p:to>
                                    </p:set>
                                    <p:anim calcmode="lin" valueType="num">
                                      <p:cBhvr additive="base">
                                        <p:cTn id="12" dur="500" fill="hold"/>
                                        <p:tgtEl>
                                          <p:spTgt spid="320521"/>
                                        </p:tgtEl>
                                        <p:attrNameLst>
                                          <p:attrName>ppt_x</p:attrName>
                                        </p:attrNameLst>
                                      </p:cBhvr>
                                      <p:tavLst>
                                        <p:tav tm="0">
                                          <p:val>
                                            <p:strVal val="0-#ppt_w/2"/>
                                          </p:val>
                                        </p:tav>
                                        <p:tav tm="100000">
                                          <p:val>
                                            <p:strVal val="#ppt_x"/>
                                          </p:val>
                                        </p:tav>
                                      </p:tavLst>
                                    </p:anim>
                                    <p:anim calcmode="lin" valueType="num">
                                      <p:cBhvr additive="base">
                                        <p:cTn id="13" dur="500" fill="hold"/>
                                        <p:tgtEl>
                                          <p:spTgt spid="320521"/>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4" fill="hold" nodeType="afterEffect">
                                  <p:stCondLst>
                                    <p:cond delay="0"/>
                                  </p:stCondLst>
                                  <p:childTnLst>
                                    <p:set>
                                      <p:cBhvr>
                                        <p:cTn id="16" dur="1" fill="hold">
                                          <p:stCondLst>
                                            <p:cond delay="0"/>
                                          </p:stCondLst>
                                        </p:cTn>
                                        <p:tgtEl>
                                          <p:spTgt spid="320518"/>
                                        </p:tgtEl>
                                        <p:attrNameLst>
                                          <p:attrName>style.visibility</p:attrName>
                                        </p:attrNameLst>
                                      </p:cBhvr>
                                      <p:to>
                                        <p:strVal val="visible"/>
                                      </p:to>
                                    </p:set>
                                    <p:anim calcmode="lin" valueType="num">
                                      <p:cBhvr additive="base">
                                        <p:cTn id="17" dur="500" fill="hold"/>
                                        <p:tgtEl>
                                          <p:spTgt spid="320518"/>
                                        </p:tgtEl>
                                        <p:attrNameLst>
                                          <p:attrName>ppt_x</p:attrName>
                                        </p:attrNameLst>
                                      </p:cBhvr>
                                      <p:tavLst>
                                        <p:tav tm="0">
                                          <p:val>
                                            <p:strVal val="#ppt_x"/>
                                          </p:val>
                                        </p:tav>
                                        <p:tav tm="100000">
                                          <p:val>
                                            <p:strVal val="#ppt_x"/>
                                          </p:val>
                                        </p:tav>
                                      </p:tavLst>
                                    </p:anim>
                                    <p:anim calcmode="lin" valueType="num">
                                      <p:cBhvr additive="base">
                                        <p:cTn id="18" dur="500" fill="hold"/>
                                        <p:tgtEl>
                                          <p:spTgt spid="320518"/>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2" fill="hold" nodeType="afterEffect">
                                  <p:stCondLst>
                                    <p:cond delay="0"/>
                                  </p:stCondLst>
                                  <p:childTnLst>
                                    <p:set>
                                      <p:cBhvr>
                                        <p:cTn id="21" dur="1" fill="hold">
                                          <p:stCondLst>
                                            <p:cond delay="0"/>
                                          </p:stCondLst>
                                        </p:cTn>
                                        <p:tgtEl>
                                          <p:spTgt spid="320524"/>
                                        </p:tgtEl>
                                        <p:attrNameLst>
                                          <p:attrName>style.visibility</p:attrName>
                                        </p:attrNameLst>
                                      </p:cBhvr>
                                      <p:to>
                                        <p:strVal val="visible"/>
                                      </p:to>
                                    </p:set>
                                    <p:anim calcmode="lin" valueType="num">
                                      <p:cBhvr additive="base">
                                        <p:cTn id="22" dur="500" fill="hold"/>
                                        <p:tgtEl>
                                          <p:spTgt spid="320524"/>
                                        </p:tgtEl>
                                        <p:attrNameLst>
                                          <p:attrName>ppt_x</p:attrName>
                                        </p:attrNameLst>
                                      </p:cBhvr>
                                      <p:tavLst>
                                        <p:tav tm="0">
                                          <p:val>
                                            <p:strVal val="1+#ppt_w/2"/>
                                          </p:val>
                                        </p:tav>
                                        <p:tav tm="100000">
                                          <p:val>
                                            <p:strVal val="#ppt_x"/>
                                          </p:val>
                                        </p:tav>
                                      </p:tavLst>
                                    </p:anim>
                                    <p:anim calcmode="lin" valueType="num">
                                      <p:cBhvr additive="base">
                                        <p:cTn id="23" dur="500" fill="hold"/>
                                        <p:tgtEl>
                                          <p:spTgt spid="3205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76482" name="文本占位符 276481">
            <a:extLst>
              <a:ext uri="{FF2B5EF4-FFF2-40B4-BE49-F238E27FC236}">
                <a16:creationId xmlns:a16="http://schemas.microsoft.com/office/drawing/2014/main" id="{A353C789-057F-4092-A629-5B8D1392C2FD}"/>
              </a:ext>
            </a:extLst>
          </p:cNvPr>
          <p:cNvSpPr>
            <a:spLocks noGrp="1"/>
          </p:cNvSpPr>
          <p:nvPr>
            <p:ph type="body" idx="1"/>
          </p:nvPr>
        </p:nvSpPr>
        <p:spPr>
          <a:xfrm>
            <a:off x="1524000" y="381000"/>
            <a:ext cx="7296150" cy="6216650"/>
          </a:xfrm>
        </p:spPr>
        <p:txBody>
          <a:bodyPr/>
          <a:lstStyle/>
          <a:p>
            <a:pPr eaLnBrk="1" hangingPunct="1">
              <a:defRPr/>
            </a:pPr>
            <a:r>
              <a:rPr lang="zh-CN" altLang="en-US" sz="3200" noProof="1"/>
              <a:t>主程序和子程序直接采用同一个变量名共享同一个变量，实现参数的传递</a:t>
            </a:r>
          </a:p>
          <a:p>
            <a:pPr eaLnBrk="1" hangingPunct="1">
              <a:defRPr/>
            </a:pPr>
            <a:r>
              <a:rPr lang="zh-CN" altLang="en-US" sz="3200" noProof="1"/>
              <a:t>不同模块间共享时，需要声明</a:t>
            </a:r>
          </a:p>
          <a:p>
            <a:pPr eaLnBrk="1" hangingPunct="1">
              <a:buFont typeface="Wingdings" panose="05000000000000000000" pitchFamily="2" charset="2"/>
              <a:buNone/>
              <a:defRPr/>
            </a:pPr>
            <a:endParaRPr lang="zh-CN" altLang="en-US" sz="3200" noProof="1"/>
          </a:p>
          <a:p>
            <a:pPr eaLnBrk="1" hangingPunct="1">
              <a:buFont typeface="Wingdings" panose="05000000000000000000" pitchFamily="2" charset="2"/>
              <a:buNone/>
              <a:defRPr/>
            </a:pPr>
            <a:r>
              <a:rPr lang="zh-CN" altLang="en-US" i="1" noProof="1">
                <a:solidFill>
                  <a:schemeClr val="accent2"/>
                </a:solidFill>
                <a:effectLst>
                  <a:outerShdw blurRad="38100" dist="38100" dir="2700000">
                    <a:srgbClr val="C0C0C0"/>
                  </a:outerShdw>
                </a:effectLst>
              </a:rPr>
              <a:t>例</a:t>
            </a:r>
            <a:r>
              <a:rPr lang="en-US" altLang="zh-CN" i="1" noProof="1">
                <a:solidFill>
                  <a:schemeClr val="accent2"/>
                </a:solidFill>
                <a:effectLst>
                  <a:outerShdw blurRad="38100" dist="38100" dir="2700000">
                    <a:srgbClr val="C0C0C0"/>
                  </a:outerShdw>
                </a:effectLst>
              </a:rPr>
              <a:t>4.16b</a:t>
            </a:r>
            <a:endParaRPr lang="en-US" altLang="zh-CN" sz="3200" i="1" noProof="1">
              <a:solidFill>
                <a:schemeClr val="accent2"/>
              </a:solidFill>
              <a:effectLst>
                <a:outerShdw blurRad="38100" dist="38100" dir="2700000">
                  <a:srgbClr val="C0C0C0"/>
                </a:outerShdw>
              </a:effectLst>
            </a:endParaRPr>
          </a:p>
          <a:p>
            <a:pPr eaLnBrk="1" hangingPunct="1">
              <a:buFont typeface="Wingdings" panose="05000000000000000000" pitchFamily="2" charset="2"/>
              <a:buNone/>
              <a:defRPr/>
            </a:pPr>
            <a:r>
              <a:rPr lang="zh-CN" altLang="en-US" sz="3200" noProof="1">
                <a:solidFill>
                  <a:schemeClr val="tx2"/>
                </a:solidFill>
              </a:rPr>
              <a:t>入口参数：</a:t>
            </a:r>
          </a:p>
          <a:p>
            <a:pPr eaLnBrk="1" hangingPunct="1">
              <a:buFont typeface="Wingdings" panose="05000000000000000000" pitchFamily="2" charset="2"/>
              <a:buNone/>
              <a:defRPr/>
            </a:pPr>
            <a:r>
              <a:rPr lang="en-US" altLang="zh-CN" sz="3200" noProof="1"/>
              <a:t>count</a:t>
            </a:r>
            <a:r>
              <a:rPr lang="zh-CN" altLang="en-US" sz="3200" noProof="1"/>
              <a:t>＝元素个数，</a:t>
            </a:r>
          </a:p>
          <a:p>
            <a:pPr eaLnBrk="1" hangingPunct="1">
              <a:buFont typeface="Wingdings" panose="05000000000000000000" pitchFamily="2" charset="2"/>
              <a:buNone/>
              <a:defRPr/>
            </a:pPr>
            <a:r>
              <a:rPr lang="en-US" altLang="zh-CN" sz="3200" noProof="1"/>
              <a:t>array</a:t>
            </a:r>
            <a:r>
              <a:rPr lang="zh-CN" altLang="en-US" sz="3200" noProof="1"/>
              <a:t>＝数组名（段地址：偏移地址）</a:t>
            </a:r>
          </a:p>
          <a:p>
            <a:pPr eaLnBrk="1" hangingPunct="1">
              <a:buFont typeface="Wingdings" panose="05000000000000000000" pitchFamily="2" charset="2"/>
              <a:buNone/>
              <a:defRPr/>
            </a:pPr>
            <a:r>
              <a:rPr lang="zh-CN" altLang="en-US" sz="3200" noProof="1">
                <a:solidFill>
                  <a:schemeClr val="tx2"/>
                </a:solidFill>
              </a:rPr>
              <a:t>出口参数：</a:t>
            </a:r>
          </a:p>
          <a:p>
            <a:pPr eaLnBrk="1" hangingPunct="1">
              <a:buFont typeface="Wingdings" panose="05000000000000000000" pitchFamily="2" charset="2"/>
              <a:buNone/>
              <a:defRPr/>
            </a:pPr>
            <a:r>
              <a:rPr lang="en-US" altLang="zh-CN" sz="3200" noProof="1"/>
              <a:t>result</a:t>
            </a:r>
            <a:r>
              <a:rPr lang="zh-CN" altLang="en-US" sz="3200" noProof="1"/>
              <a:t>＝校验和</a:t>
            </a:r>
          </a:p>
        </p:txBody>
      </p:sp>
      <p:sp>
        <p:nvSpPr>
          <p:cNvPr id="276483" name="矩形 276482" descr="0263">
            <a:extLst>
              <a:ext uri="{FF2B5EF4-FFF2-40B4-BE49-F238E27FC236}">
                <a16:creationId xmlns:a16="http://schemas.microsoft.com/office/drawing/2014/main" id="{C1AF012B-186A-44D0-B853-0083722B86D2}"/>
              </a:ext>
            </a:extLst>
          </p:cNvPr>
          <p:cNvSpPr>
            <a:spLocks noChangeArrowheads="1"/>
          </p:cNvSpPr>
          <p:nvPr/>
        </p:nvSpPr>
        <p:spPr bwMode="auto">
          <a:xfrm>
            <a:off x="0" y="0"/>
            <a:ext cx="1143000" cy="6858000"/>
          </a:xfrm>
          <a:prstGeom prst="rect">
            <a:avLst/>
          </a:prstGeom>
          <a:blipFill dpi="0" rotWithShape="0">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a:solidFill>
                  <a:srgbClr val="151AF7"/>
                </a:solidFill>
                <a:latin typeface="Tahoma" panose="020B0604030504040204" pitchFamily="34" charset="0"/>
                <a:ea typeface="黑体" panose="02010609060101010101" pitchFamily="49" charset="-122"/>
              </a:rPr>
              <a:t>用变量传递参数</a:t>
            </a:r>
            <a:endParaRPr lang="zh-CN" altLang="en-US" sz="3200">
              <a:solidFill>
                <a:schemeClr val="tx2"/>
              </a:solidFill>
              <a:latin typeface="Tahoma" panose="020B0604030504040204" pitchFamily="34" charset="0"/>
              <a:ea typeface="黑体" panose="02010609060101010101" pitchFamily="49" charset="-122"/>
            </a:endParaRPr>
          </a:p>
        </p:txBody>
      </p:sp>
      <p:pic>
        <p:nvPicPr>
          <p:cNvPr id="81924" name="图片 276484" descr="91">
            <a:extLst>
              <a:ext uri="{FF2B5EF4-FFF2-40B4-BE49-F238E27FC236}">
                <a16:creationId xmlns:a16="http://schemas.microsoft.com/office/drawing/2014/main" id="{C3555CA9-069D-435F-8D37-42E62B8D96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2362200"/>
            <a:ext cx="7848600"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 fill="hold" grpId="0" nodeType="afterEffect">
                                  <p:stCondLst>
                                    <p:cond delay="1000"/>
                                  </p:stCondLst>
                                  <p:childTnLst>
                                    <p:set>
                                      <p:cBhvr>
                                        <p:cTn id="6" dur="1" fill="hold">
                                          <p:stCondLst>
                                            <p:cond delay="0"/>
                                          </p:stCondLst>
                                        </p:cTn>
                                        <p:tgtEl>
                                          <p:spTgt spid="276483">
                                            <p:bg/>
                                          </p:spTgt>
                                        </p:tgtEl>
                                        <p:attrNameLst>
                                          <p:attrName>style.visibility</p:attrName>
                                        </p:attrNameLst>
                                      </p:cBhvr>
                                      <p:to>
                                        <p:strVal val="visible"/>
                                      </p:to>
                                    </p:set>
                                    <p:anim calcmode="lin" valueType="num">
                                      <p:cBhvr>
                                        <p:cTn id="7" dur="500" fill="hold"/>
                                        <p:tgtEl>
                                          <p:spTgt spid="276483">
                                            <p:bg/>
                                          </p:spTgt>
                                        </p:tgtEl>
                                        <p:attrNameLst>
                                          <p:attrName>ppt_x</p:attrName>
                                        </p:attrNameLst>
                                      </p:cBhvr>
                                      <p:tavLst>
                                        <p:tav tm="0">
                                          <p:val>
                                            <p:strVal val="#ppt_x"/>
                                          </p:val>
                                        </p:tav>
                                        <p:tav tm="100000">
                                          <p:val>
                                            <p:strVal val="#ppt_x"/>
                                          </p:val>
                                        </p:tav>
                                      </p:tavLst>
                                    </p:anim>
                                    <p:anim calcmode="lin" valueType="num">
                                      <p:cBhvr>
                                        <p:cTn id="8" dur="500" fill="hold"/>
                                        <p:tgtEl>
                                          <p:spTgt spid="276483">
                                            <p:bg/>
                                          </p:spTgt>
                                        </p:tgtEl>
                                        <p:attrNameLst>
                                          <p:attrName>ppt_y</p:attrName>
                                        </p:attrNameLst>
                                      </p:cBhvr>
                                      <p:tavLst>
                                        <p:tav tm="0">
                                          <p:val>
                                            <p:strVal val="#ppt_y-#ppt_h/2"/>
                                          </p:val>
                                        </p:tav>
                                        <p:tav tm="100000">
                                          <p:val>
                                            <p:strVal val="#ppt_y"/>
                                          </p:val>
                                        </p:tav>
                                      </p:tavLst>
                                    </p:anim>
                                    <p:anim calcmode="lin" valueType="num">
                                      <p:cBhvr>
                                        <p:cTn id="9" dur="500" fill="hold"/>
                                        <p:tgtEl>
                                          <p:spTgt spid="276483">
                                            <p:bg/>
                                          </p:spTgt>
                                        </p:tgtEl>
                                        <p:attrNameLst>
                                          <p:attrName>ppt_w</p:attrName>
                                        </p:attrNameLst>
                                      </p:cBhvr>
                                      <p:tavLst>
                                        <p:tav tm="0">
                                          <p:val>
                                            <p:strVal val="#ppt_w"/>
                                          </p:val>
                                        </p:tav>
                                        <p:tav tm="100000">
                                          <p:val>
                                            <p:strVal val="#ppt_w"/>
                                          </p:val>
                                        </p:tav>
                                      </p:tavLst>
                                    </p:anim>
                                    <p:anim calcmode="lin" valueType="num">
                                      <p:cBhvr>
                                        <p:cTn id="10" dur="500" fill="hold"/>
                                        <p:tgtEl>
                                          <p:spTgt spid="276483">
                                            <p:bg/>
                                          </p:spTgt>
                                        </p:tgtEl>
                                        <p:attrNameLst>
                                          <p:attrName>ppt_h</p:attrName>
                                        </p:attrNameLst>
                                      </p:cBhvr>
                                      <p:tavLst>
                                        <p:tav tm="0">
                                          <p:val>
                                            <p:fltVal val="0"/>
                                          </p:val>
                                        </p:tav>
                                        <p:tav tm="100000">
                                          <p:val>
                                            <p:strVal val="#ppt_h"/>
                                          </p:val>
                                        </p:tav>
                                      </p:tavLst>
                                    </p:anim>
                                  </p:childTnLst>
                                </p:cTn>
                              </p:par>
                            </p:childTnLst>
                          </p:cTn>
                        </p:par>
                        <p:par>
                          <p:cTn id="11" fill="hold" nodeType="afterGroup">
                            <p:stCondLst>
                              <p:cond delay="1500"/>
                            </p:stCondLst>
                            <p:childTnLst>
                              <p:par>
                                <p:cTn id="12" presetID="17" presetClass="entr" presetSubtype="1" fill="hold" grpId="0" nodeType="afterEffect">
                                  <p:stCondLst>
                                    <p:cond delay="1000"/>
                                  </p:stCondLst>
                                  <p:childTnLst>
                                    <p:set>
                                      <p:cBhvr>
                                        <p:cTn id="13" dur="1" fill="hold">
                                          <p:stCondLst>
                                            <p:cond delay="0"/>
                                          </p:stCondLst>
                                        </p:cTn>
                                        <p:tgtEl>
                                          <p:spTgt spid="276483">
                                            <p:txEl>
                                              <p:pRg st="0" end="0"/>
                                            </p:txEl>
                                          </p:spTgt>
                                        </p:tgtEl>
                                        <p:attrNameLst>
                                          <p:attrName>style.visibility</p:attrName>
                                        </p:attrNameLst>
                                      </p:cBhvr>
                                      <p:to>
                                        <p:strVal val="visible"/>
                                      </p:to>
                                    </p:set>
                                    <p:anim calcmode="lin" valueType="num">
                                      <p:cBhvr>
                                        <p:cTn id="14" dur="500" fill="hold"/>
                                        <p:tgtEl>
                                          <p:spTgt spid="276483">
                                            <p:txEl>
                                              <p:pRg st="0" end="0"/>
                                            </p:txEl>
                                          </p:spTgt>
                                        </p:tgtEl>
                                        <p:attrNameLst>
                                          <p:attrName>ppt_x</p:attrName>
                                        </p:attrNameLst>
                                      </p:cBhvr>
                                      <p:tavLst>
                                        <p:tav tm="0">
                                          <p:val>
                                            <p:strVal val="#ppt_x"/>
                                          </p:val>
                                        </p:tav>
                                        <p:tav tm="100000">
                                          <p:val>
                                            <p:strVal val="#ppt_x"/>
                                          </p:val>
                                        </p:tav>
                                      </p:tavLst>
                                    </p:anim>
                                    <p:anim calcmode="lin" valueType="num">
                                      <p:cBhvr>
                                        <p:cTn id="15" dur="500" fill="hold"/>
                                        <p:tgtEl>
                                          <p:spTgt spid="276483">
                                            <p:txEl>
                                              <p:pRg st="0" end="0"/>
                                            </p:txEl>
                                          </p:spTgt>
                                        </p:tgtEl>
                                        <p:attrNameLst>
                                          <p:attrName>ppt_y</p:attrName>
                                        </p:attrNameLst>
                                      </p:cBhvr>
                                      <p:tavLst>
                                        <p:tav tm="0">
                                          <p:val>
                                            <p:strVal val="#ppt_y-#ppt_h/2"/>
                                          </p:val>
                                        </p:tav>
                                        <p:tav tm="100000">
                                          <p:val>
                                            <p:strVal val="#ppt_y"/>
                                          </p:val>
                                        </p:tav>
                                      </p:tavLst>
                                    </p:anim>
                                    <p:anim calcmode="lin" valueType="num">
                                      <p:cBhvr>
                                        <p:cTn id="16" dur="500" fill="hold"/>
                                        <p:tgtEl>
                                          <p:spTgt spid="276483">
                                            <p:txEl>
                                              <p:pRg st="0" end="0"/>
                                            </p:txEl>
                                          </p:spTgt>
                                        </p:tgtEl>
                                        <p:attrNameLst>
                                          <p:attrName>ppt_w</p:attrName>
                                        </p:attrNameLst>
                                      </p:cBhvr>
                                      <p:tavLst>
                                        <p:tav tm="0">
                                          <p:val>
                                            <p:strVal val="#ppt_w"/>
                                          </p:val>
                                        </p:tav>
                                        <p:tav tm="100000">
                                          <p:val>
                                            <p:strVal val="#ppt_w"/>
                                          </p:val>
                                        </p:tav>
                                      </p:tavLst>
                                    </p:anim>
                                    <p:anim calcmode="lin" valueType="num">
                                      <p:cBhvr>
                                        <p:cTn id="17" dur="500" fill="hold"/>
                                        <p:tgtEl>
                                          <p:spTgt spid="276483">
                                            <p:txEl>
                                              <p:pRg st="0" end="0"/>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83" grpId="0" build="p" animBg="1" advAuto="1000"/>
    </p:bldLst>
  </p:timing>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2946" name="文本占位符 321537">
            <a:extLst>
              <a:ext uri="{FF2B5EF4-FFF2-40B4-BE49-F238E27FC236}">
                <a16:creationId xmlns:a16="http://schemas.microsoft.com/office/drawing/2014/main" id="{6F9125FF-1003-47E8-948B-D94E848D5778}"/>
              </a:ext>
            </a:extLst>
          </p:cNvPr>
          <p:cNvSpPr>
            <a:spLocks noGrp="1" noChangeArrowheads="1"/>
          </p:cNvSpPr>
          <p:nvPr>
            <p:ph type="body" idx="1"/>
          </p:nvPr>
        </p:nvSpPr>
        <p:spPr>
          <a:xfrm>
            <a:off x="533400" y="762000"/>
            <a:ext cx="8153400" cy="5791200"/>
          </a:xfrm>
        </p:spPr>
        <p:txBody>
          <a:bodyPr/>
          <a:lstStyle/>
          <a:p>
            <a:pPr marL="0" indent="0" eaLnBrk="1" hangingPunct="1">
              <a:lnSpc>
                <a:spcPct val="90000"/>
              </a:lnSpc>
              <a:buFont typeface="Wingdings" panose="05000000000000000000" pitchFamily="2" charset="2"/>
              <a:buNone/>
              <a:tabLst>
                <a:tab pos="1804988" algn="l"/>
                <a:tab pos="3910013" algn="l"/>
              </a:tabLst>
            </a:pPr>
            <a:r>
              <a:rPr lang="en-US" altLang="zh-CN" sz="2400">
                <a:solidFill>
                  <a:schemeClr val="accent2"/>
                </a:solidFill>
                <a:latin typeface="宋体" panose="02010600030101010101" pitchFamily="2" charset="-122"/>
              </a:rPr>
              <a:t>	</a:t>
            </a:r>
            <a:r>
              <a:rPr lang="en-US" altLang="zh-CN" sz="2800">
                <a:latin typeface="宋体" panose="02010600030101010101" pitchFamily="2" charset="-122"/>
              </a:rPr>
              <a:t>;</a:t>
            </a:r>
            <a:r>
              <a:rPr lang="zh-CN" altLang="en-US" sz="2800">
                <a:latin typeface="宋体" panose="02010600030101010101" pitchFamily="2" charset="-122"/>
              </a:rPr>
              <a:t>主程序</a:t>
            </a:r>
            <a:r>
              <a:rPr lang="zh-CN" altLang="en-US" sz="2400">
                <a:solidFill>
                  <a:schemeClr val="accent2"/>
                </a:solidFill>
                <a:latin typeface="宋体" panose="02010600030101010101" pitchFamily="2" charset="-122"/>
              </a:rPr>
              <a:t> </a:t>
            </a:r>
          </a:p>
          <a:p>
            <a:pPr marL="0" indent="0" eaLnBrk="1" hangingPunct="1">
              <a:lnSpc>
                <a:spcPct val="90000"/>
              </a:lnSpc>
              <a:buFont typeface="Wingdings" panose="05000000000000000000" pitchFamily="2" charset="2"/>
              <a:buNone/>
              <a:tabLst>
                <a:tab pos="1804988" algn="l"/>
                <a:tab pos="3910013" algn="l"/>
              </a:tabLst>
            </a:pPr>
            <a:r>
              <a:rPr lang="zh-CN" altLang="en-US" sz="2400">
                <a:solidFill>
                  <a:schemeClr val="accent2"/>
                </a:solidFill>
                <a:latin typeface="宋体" panose="02010600030101010101" pitchFamily="2" charset="-122"/>
              </a:rPr>
              <a:t>	</a:t>
            </a:r>
            <a:r>
              <a:rPr lang="en-US" altLang="zh-CN" sz="2800">
                <a:solidFill>
                  <a:schemeClr val="tx2"/>
                </a:solidFill>
                <a:latin typeface="宋体" panose="02010600030101010101" pitchFamily="2" charset="-122"/>
              </a:rPr>
              <a:t>call checksumb</a:t>
            </a:r>
          </a:p>
          <a:p>
            <a:pPr marL="0" indent="0" eaLnBrk="1" hangingPunct="1">
              <a:lnSpc>
                <a:spcPct val="90000"/>
              </a:lnSpc>
              <a:buFont typeface="Wingdings" panose="05000000000000000000" pitchFamily="2" charset="2"/>
              <a:buNone/>
              <a:tabLst>
                <a:tab pos="1804988" algn="l"/>
                <a:tab pos="3910013" algn="l"/>
              </a:tabLst>
            </a:pPr>
            <a:r>
              <a:rPr lang="en-US" altLang="zh-CN" sz="2800">
                <a:latin typeface="宋体" panose="02010600030101010101" pitchFamily="2" charset="-122"/>
              </a:rPr>
              <a:t>	;</a:t>
            </a:r>
            <a:r>
              <a:rPr lang="zh-CN" altLang="en-US" sz="2800">
                <a:latin typeface="宋体" panose="02010600030101010101" pitchFamily="2" charset="-122"/>
              </a:rPr>
              <a:t>子程序</a:t>
            </a:r>
          </a:p>
          <a:p>
            <a:pPr marL="0" indent="0" eaLnBrk="1" hangingPunct="1">
              <a:lnSpc>
                <a:spcPct val="90000"/>
              </a:lnSpc>
              <a:buFont typeface="Wingdings" panose="05000000000000000000" pitchFamily="2" charset="2"/>
              <a:buNone/>
              <a:tabLst>
                <a:tab pos="1804988" algn="l"/>
                <a:tab pos="3910013" algn="l"/>
              </a:tabLst>
            </a:pPr>
            <a:r>
              <a:rPr lang="en-US" altLang="zh-CN" sz="2800">
                <a:solidFill>
                  <a:schemeClr val="accent2"/>
                </a:solidFill>
                <a:latin typeface="宋体" panose="02010600030101010101" pitchFamily="2" charset="-122"/>
              </a:rPr>
              <a:t>checksumb	proc</a:t>
            </a:r>
          </a:p>
          <a:p>
            <a:pPr marL="0" indent="0" eaLnBrk="1" hangingPunct="1">
              <a:lnSpc>
                <a:spcPct val="90000"/>
              </a:lnSpc>
              <a:buFont typeface="Wingdings" panose="05000000000000000000" pitchFamily="2" charset="2"/>
              <a:buNone/>
              <a:tabLst>
                <a:tab pos="1804988" algn="l"/>
                <a:tab pos="3910013" algn="l"/>
              </a:tabLst>
            </a:pPr>
            <a:r>
              <a:rPr lang="en-US" altLang="zh-CN" sz="2800">
                <a:solidFill>
                  <a:schemeClr val="accent2"/>
                </a:solidFill>
                <a:latin typeface="宋体" panose="02010600030101010101" pitchFamily="2" charset="-122"/>
              </a:rPr>
              <a:t>	push ax</a:t>
            </a:r>
          </a:p>
          <a:p>
            <a:pPr marL="0" indent="0" eaLnBrk="1" hangingPunct="1">
              <a:lnSpc>
                <a:spcPct val="90000"/>
              </a:lnSpc>
              <a:buFont typeface="Wingdings" panose="05000000000000000000" pitchFamily="2" charset="2"/>
              <a:buNone/>
              <a:tabLst>
                <a:tab pos="1804988" algn="l"/>
                <a:tab pos="3910013" algn="l"/>
              </a:tabLst>
            </a:pPr>
            <a:r>
              <a:rPr lang="en-US" altLang="zh-CN" sz="2800">
                <a:solidFill>
                  <a:schemeClr val="accent2"/>
                </a:solidFill>
                <a:latin typeface="宋体" panose="02010600030101010101" pitchFamily="2" charset="-122"/>
              </a:rPr>
              <a:t>	push bx</a:t>
            </a:r>
          </a:p>
          <a:p>
            <a:pPr marL="0" indent="0" eaLnBrk="1" hangingPunct="1">
              <a:lnSpc>
                <a:spcPct val="90000"/>
              </a:lnSpc>
              <a:buFont typeface="Wingdings" panose="05000000000000000000" pitchFamily="2" charset="2"/>
              <a:buNone/>
              <a:tabLst>
                <a:tab pos="1804988" algn="l"/>
                <a:tab pos="3910013" algn="l"/>
              </a:tabLst>
            </a:pPr>
            <a:r>
              <a:rPr lang="en-US" altLang="zh-CN" sz="2800">
                <a:solidFill>
                  <a:schemeClr val="accent2"/>
                </a:solidFill>
                <a:latin typeface="宋体" panose="02010600030101010101" pitchFamily="2" charset="-122"/>
              </a:rPr>
              <a:t>	push cx</a:t>
            </a:r>
          </a:p>
          <a:p>
            <a:pPr marL="0" indent="0" eaLnBrk="1" hangingPunct="1">
              <a:lnSpc>
                <a:spcPct val="90000"/>
              </a:lnSpc>
              <a:buFont typeface="Wingdings" panose="05000000000000000000" pitchFamily="2" charset="2"/>
              <a:buNone/>
              <a:tabLst>
                <a:tab pos="1804988" algn="l"/>
                <a:tab pos="3910013" algn="l"/>
              </a:tabLst>
            </a:pPr>
            <a:r>
              <a:rPr lang="en-US" altLang="zh-CN" sz="2800">
                <a:solidFill>
                  <a:schemeClr val="accent2"/>
                </a:solidFill>
                <a:latin typeface="宋体" panose="02010600030101010101" pitchFamily="2" charset="-122"/>
              </a:rPr>
              <a:t>	xor al,al</a:t>
            </a:r>
            <a:r>
              <a:rPr lang="en-US" altLang="zh-CN" sz="2800">
                <a:latin typeface="宋体" panose="02010600030101010101" pitchFamily="2" charset="-122"/>
              </a:rPr>
              <a:t>	;</a:t>
            </a:r>
            <a:r>
              <a:rPr lang="zh-CN" altLang="en-US" sz="2800">
                <a:latin typeface="宋体" panose="02010600030101010101" pitchFamily="2" charset="-122"/>
              </a:rPr>
              <a:t>累加器清</a:t>
            </a:r>
            <a:r>
              <a:rPr lang="en-US" altLang="zh-CN" sz="2800">
                <a:latin typeface="宋体" panose="02010600030101010101" pitchFamily="2" charset="-122"/>
              </a:rPr>
              <a:t>0</a:t>
            </a:r>
          </a:p>
          <a:p>
            <a:pPr marL="0" indent="0" eaLnBrk="1" hangingPunct="1">
              <a:lnSpc>
                <a:spcPct val="90000"/>
              </a:lnSpc>
              <a:buFont typeface="Wingdings" panose="05000000000000000000" pitchFamily="2" charset="2"/>
              <a:buNone/>
              <a:tabLst>
                <a:tab pos="1804988" algn="l"/>
                <a:tab pos="3910013" algn="l"/>
              </a:tabLst>
            </a:pPr>
            <a:r>
              <a:rPr lang="en-US" altLang="zh-CN" sz="2800">
                <a:solidFill>
                  <a:schemeClr val="accent2"/>
                </a:solidFill>
                <a:latin typeface="宋体" panose="02010600030101010101" pitchFamily="2" charset="-122"/>
              </a:rPr>
              <a:t>	mov bx,offset</a:t>
            </a:r>
            <a:r>
              <a:rPr lang="en-US" altLang="zh-CN" sz="2800">
                <a:solidFill>
                  <a:schemeClr val="bg2"/>
                </a:solidFill>
                <a:latin typeface="宋体" panose="02010600030101010101" pitchFamily="2" charset="-122"/>
              </a:rPr>
              <a:t> </a:t>
            </a:r>
            <a:r>
              <a:rPr lang="en-US" altLang="zh-CN" sz="2800">
                <a:solidFill>
                  <a:schemeClr val="tx2"/>
                </a:solidFill>
                <a:latin typeface="宋体" panose="02010600030101010101" pitchFamily="2" charset="-122"/>
              </a:rPr>
              <a:t>array</a:t>
            </a:r>
          </a:p>
          <a:p>
            <a:pPr marL="0" indent="0" eaLnBrk="1" hangingPunct="1">
              <a:lnSpc>
                <a:spcPct val="90000"/>
              </a:lnSpc>
              <a:buFont typeface="Wingdings" panose="05000000000000000000" pitchFamily="2" charset="2"/>
              <a:buNone/>
              <a:tabLst>
                <a:tab pos="1804988" algn="l"/>
                <a:tab pos="3910013" algn="l"/>
              </a:tabLst>
            </a:pPr>
            <a:r>
              <a:rPr lang="en-US" altLang="zh-CN" sz="2800">
                <a:solidFill>
                  <a:schemeClr val="accent2"/>
                </a:solidFill>
                <a:latin typeface="宋体" panose="02010600030101010101" pitchFamily="2" charset="-122"/>
              </a:rPr>
              <a:t>	</a:t>
            </a:r>
            <a:r>
              <a:rPr lang="en-US" altLang="zh-CN" sz="2800">
                <a:latin typeface="宋体" panose="02010600030101010101" pitchFamily="2" charset="-122"/>
              </a:rPr>
              <a:t>;BX←</a:t>
            </a:r>
            <a:r>
              <a:rPr lang="zh-CN" altLang="en-US" sz="2800">
                <a:latin typeface="宋体" panose="02010600030101010101" pitchFamily="2" charset="-122"/>
              </a:rPr>
              <a:t>数组的偏移地址</a:t>
            </a:r>
          </a:p>
          <a:p>
            <a:pPr marL="0" indent="0" eaLnBrk="1" hangingPunct="1">
              <a:lnSpc>
                <a:spcPct val="90000"/>
              </a:lnSpc>
              <a:buFont typeface="Wingdings" panose="05000000000000000000" pitchFamily="2" charset="2"/>
              <a:buNone/>
              <a:tabLst>
                <a:tab pos="1804988" algn="l"/>
                <a:tab pos="3910013" algn="l"/>
              </a:tabLst>
            </a:pPr>
            <a:r>
              <a:rPr lang="zh-CN" altLang="en-US" sz="2800">
                <a:solidFill>
                  <a:schemeClr val="accent2"/>
                </a:solidFill>
                <a:latin typeface="宋体" panose="02010600030101010101" pitchFamily="2" charset="-122"/>
              </a:rPr>
              <a:t>	</a:t>
            </a:r>
            <a:r>
              <a:rPr lang="en-US" altLang="zh-CN" sz="2800">
                <a:solidFill>
                  <a:schemeClr val="accent2"/>
                </a:solidFill>
                <a:latin typeface="宋体" panose="02010600030101010101" pitchFamily="2" charset="-122"/>
              </a:rPr>
              <a:t>mov cx,</a:t>
            </a:r>
            <a:r>
              <a:rPr lang="en-US" altLang="zh-CN" sz="2800">
                <a:solidFill>
                  <a:schemeClr val="tx2"/>
                </a:solidFill>
                <a:latin typeface="宋体" panose="02010600030101010101" pitchFamily="2" charset="-122"/>
              </a:rPr>
              <a:t>count</a:t>
            </a:r>
          </a:p>
          <a:p>
            <a:pPr marL="0" indent="0" eaLnBrk="1" hangingPunct="1">
              <a:lnSpc>
                <a:spcPct val="90000"/>
              </a:lnSpc>
              <a:buFont typeface="Wingdings" panose="05000000000000000000" pitchFamily="2" charset="2"/>
              <a:buNone/>
              <a:tabLst>
                <a:tab pos="1804988" algn="l"/>
                <a:tab pos="3910013" algn="l"/>
              </a:tabLst>
            </a:pPr>
            <a:r>
              <a:rPr lang="en-US" altLang="zh-CN" sz="2800">
                <a:solidFill>
                  <a:schemeClr val="accent2"/>
                </a:solidFill>
                <a:latin typeface="宋体" panose="02010600030101010101" pitchFamily="2" charset="-122"/>
              </a:rPr>
              <a:t>	</a:t>
            </a:r>
            <a:r>
              <a:rPr lang="en-US" altLang="zh-CN" sz="2800">
                <a:latin typeface="宋体" panose="02010600030101010101" pitchFamily="2" charset="-122"/>
              </a:rPr>
              <a:t>;CX←</a:t>
            </a:r>
            <a:r>
              <a:rPr lang="zh-CN" altLang="en-US" sz="2800">
                <a:latin typeface="宋体" panose="02010600030101010101" pitchFamily="2" charset="-122"/>
              </a:rPr>
              <a:t>数组的元素个数</a:t>
            </a:r>
          </a:p>
        </p:txBody>
      </p:sp>
      <p:grpSp>
        <p:nvGrpSpPr>
          <p:cNvPr id="321539" name="组合 321538">
            <a:extLst>
              <a:ext uri="{FF2B5EF4-FFF2-40B4-BE49-F238E27FC236}">
                <a16:creationId xmlns:a16="http://schemas.microsoft.com/office/drawing/2014/main" id="{C9D977AA-5AFF-47A3-B940-3C09A2190DFD}"/>
              </a:ext>
            </a:extLst>
          </p:cNvPr>
          <p:cNvGrpSpPr>
            <a:grpSpLocks/>
          </p:cNvGrpSpPr>
          <p:nvPr/>
        </p:nvGrpSpPr>
        <p:grpSpPr bwMode="auto">
          <a:xfrm>
            <a:off x="177800" y="230188"/>
            <a:ext cx="203200" cy="6503987"/>
            <a:chOff x="112" y="145"/>
            <a:chExt cx="128" cy="4097"/>
          </a:xfrm>
        </p:grpSpPr>
        <p:sp>
          <p:nvSpPr>
            <p:cNvPr id="82959" name="矩形 321539">
              <a:extLst>
                <a:ext uri="{FF2B5EF4-FFF2-40B4-BE49-F238E27FC236}">
                  <a16:creationId xmlns:a16="http://schemas.microsoft.com/office/drawing/2014/main" id="{BEF828FB-499F-422F-B353-5E5C6DF66E39}"/>
                </a:ext>
              </a:extLst>
            </p:cNvPr>
            <p:cNvSpPr>
              <a:spLocks noChangeArrowheads="1"/>
            </p:cNvSpPr>
            <p:nvPr/>
          </p:nvSpPr>
          <p:spPr bwMode="auto">
            <a:xfrm flipH="1">
              <a:off x="192" y="162"/>
              <a:ext cx="48" cy="4080"/>
            </a:xfrm>
            <a:prstGeom prst="rect">
              <a:avLst/>
            </a:prstGeom>
            <a:gradFill rotWithShape="0">
              <a:gsLst>
                <a:gs pos="0">
                  <a:schemeClr val="bg1"/>
                </a:gs>
                <a:gs pos="100000">
                  <a:schemeClr val="fo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2960" name="矩形 321540">
              <a:extLst>
                <a:ext uri="{FF2B5EF4-FFF2-40B4-BE49-F238E27FC236}">
                  <a16:creationId xmlns:a16="http://schemas.microsoft.com/office/drawing/2014/main" id="{730F1382-A101-41DD-9D84-83A6243251D6}"/>
                </a:ext>
              </a:extLst>
            </p:cNvPr>
            <p:cNvSpPr>
              <a:spLocks noChangeArrowheads="1"/>
            </p:cNvSpPr>
            <p:nvPr/>
          </p:nvSpPr>
          <p:spPr bwMode="auto">
            <a:xfrm>
              <a:off x="112" y="145"/>
              <a:ext cx="48" cy="3941"/>
            </a:xfrm>
            <a:prstGeom prst="rect">
              <a:avLst/>
            </a:prstGeom>
            <a:gradFill rotWithShape="0">
              <a:gsLst>
                <a:gs pos="0">
                  <a:schemeClr val="bg1"/>
                </a:gs>
                <a:gs pos="100000">
                  <a:schemeClr va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latin typeface="Times New Roman" panose="02020603050405020304" pitchFamily="18" charset="0"/>
              </a:endParaRPr>
            </a:p>
          </p:txBody>
        </p:sp>
      </p:grpSp>
      <p:grpSp>
        <p:nvGrpSpPr>
          <p:cNvPr id="321542" name="组合 321541">
            <a:extLst>
              <a:ext uri="{FF2B5EF4-FFF2-40B4-BE49-F238E27FC236}">
                <a16:creationId xmlns:a16="http://schemas.microsoft.com/office/drawing/2014/main" id="{B5996E2D-3DD9-442E-B4DF-730FB2739A31}"/>
              </a:ext>
            </a:extLst>
          </p:cNvPr>
          <p:cNvGrpSpPr>
            <a:grpSpLocks/>
          </p:cNvGrpSpPr>
          <p:nvPr/>
        </p:nvGrpSpPr>
        <p:grpSpPr bwMode="auto">
          <a:xfrm>
            <a:off x="8793163" y="220663"/>
            <a:ext cx="198437" cy="6408737"/>
            <a:chOff x="5539" y="139"/>
            <a:chExt cx="125" cy="4037"/>
          </a:xfrm>
        </p:grpSpPr>
        <p:sp>
          <p:nvSpPr>
            <p:cNvPr id="82957" name="矩形 321542">
              <a:extLst>
                <a:ext uri="{FF2B5EF4-FFF2-40B4-BE49-F238E27FC236}">
                  <a16:creationId xmlns:a16="http://schemas.microsoft.com/office/drawing/2014/main" id="{DD4DAC45-7464-41ED-B526-A6B5A536F487}"/>
                </a:ext>
              </a:extLst>
            </p:cNvPr>
            <p:cNvSpPr>
              <a:spLocks noChangeArrowheads="1"/>
            </p:cNvSpPr>
            <p:nvPr/>
          </p:nvSpPr>
          <p:spPr bwMode="auto">
            <a:xfrm rot="10800000" flipH="1" flipV="1">
              <a:off x="5621" y="139"/>
              <a:ext cx="43" cy="3989"/>
            </a:xfrm>
            <a:prstGeom prst="rect">
              <a:avLst/>
            </a:pr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2958" name="矩形 321543">
              <a:extLst>
                <a:ext uri="{FF2B5EF4-FFF2-40B4-BE49-F238E27FC236}">
                  <a16:creationId xmlns:a16="http://schemas.microsoft.com/office/drawing/2014/main" id="{F6028A34-B9D4-47E8-8B7D-A5FEB129B344}"/>
                </a:ext>
              </a:extLst>
            </p:cNvPr>
            <p:cNvSpPr>
              <a:spLocks noChangeArrowheads="1"/>
            </p:cNvSpPr>
            <p:nvPr/>
          </p:nvSpPr>
          <p:spPr bwMode="auto">
            <a:xfrm rot="10800000" flipV="1">
              <a:off x="5539" y="240"/>
              <a:ext cx="49" cy="3936"/>
            </a:xfrm>
            <a:prstGeom prst="rect">
              <a:avLst/>
            </a:pr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321545" name="组合 321544">
            <a:extLst>
              <a:ext uri="{FF2B5EF4-FFF2-40B4-BE49-F238E27FC236}">
                <a16:creationId xmlns:a16="http://schemas.microsoft.com/office/drawing/2014/main" id="{A3CA9722-95EE-4B86-B00A-708D117D1371}"/>
              </a:ext>
            </a:extLst>
          </p:cNvPr>
          <p:cNvGrpSpPr>
            <a:grpSpLocks/>
          </p:cNvGrpSpPr>
          <p:nvPr/>
        </p:nvGrpSpPr>
        <p:grpSpPr bwMode="auto">
          <a:xfrm>
            <a:off x="412750" y="6477000"/>
            <a:ext cx="8686800" cy="228600"/>
            <a:chOff x="260" y="4080"/>
            <a:chExt cx="5472" cy="144"/>
          </a:xfrm>
        </p:grpSpPr>
        <p:sp>
          <p:nvSpPr>
            <p:cNvPr id="82955" name="矩形 321545">
              <a:extLst>
                <a:ext uri="{FF2B5EF4-FFF2-40B4-BE49-F238E27FC236}">
                  <a16:creationId xmlns:a16="http://schemas.microsoft.com/office/drawing/2014/main" id="{2408D245-764A-4335-9811-BB2D49AFFA75}"/>
                </a:ext>
              </a:extLst>
            </p:cNvPr>
            <p:cNvSpPr>
              <a:spLocks noChangeArrowheads="1"/>
            </p:cNvSpPr>
            <p:nvPr/>
          </p:nvSpPr>
          <p:spPr bwMode="auto">
            <a:xfrm rot="5400000" flipV="1">
              <a:off x="2972" y="1368"/>
              <a:ext cx="48" cy="5472"/>
            </a:xfrm>
            <a:prstGeom prst="rect">
              <a:avLst/>
            </a:prstGeom>
            <a:gradFill rotWithShape="0">
              <a:gsLst>
                <a:gs pos="0">
                  <a:schemeClr val="bg1"/>
                </a:gs>
                <a:gs pos="100000">
                  <a:schemeClr val="accent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2956" name="矩形 321546">
              <a:extLst>
                <a:ext uri="{FF2B5EF4-FFF2-40B4-BE49-F238E27FC236}">
                  <a16:creationId xmlns:a16="http://schemas.microsoft.com/office/drawing/2014/main" id="{DD166FAD-2549-4F5E-AE25-A10E12CC5C47}"/>
                </a:ext>
              </a:extLst>
            </p:cNvPr>
            <p:cNvSpPr>
              <a:spLocks noChangeArrowheads="1"/>
            </p:cNvSpPr>
            <p:nvPr/>
          </p:nvSpPr>
          <p:spPr bwMode="auto">
            <a:xfrm rot="5400000" flipV="1">
              <a:off x="2913" y="1521"/>
              <a:ext cx="48" cy="5355"/>
            </a:xfrm>
            <a:prstGeom prst="rect">
              <a:avLst/>
            </a:prstGeom>
            <a:gradFill rotWithShape="0">
              <a:gsLst>
                <a:gs pos="0">
                  <a:schemeClr val="bg1"/>
                </a:gs>
                <a:gs pos="100000">
                  <a:schemeClr val="hlink"/>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321548" name="组合 321547">
            <a:extLst>
              <a:ext uri="{FF2B5EF4-FFF2-40B4-BE49-F238E27FC236}">
                <a16:creationId xmlns:a16="http://schemas.microsoft.com/office/drawing/2014/main" id="{525F2B4D-F5FD-44DB-A0A6-DB9BB777B42A}"/>
              </a:ext>
            </a:extLst>
          </p:cNvPr>
          <p:cNvGrpSpPr>
            <a:grpSpLocks/>
          </p:cNvGrpSpPr>
          <p:nvPr/>
        </p:nvGrpSpPr>
        <p:grpSpPr bwMode="auto">
          <a:xfrm>
            <a:off x="76200" y="176213"/>
            <a:ext cx="8745538" cy="161925"/>
            <a:chOff x="48" y="111"/>
            <a:chExt cx="5509" cy="102"/>
          </a:xfrm>
        </p:grpSpPr>
        <p:sp>
          <p:nvSpPr>
            <p:cNvPr id="82953" name="矩形 321548">
              <a:extLst>
                <a:ext uri="{FF2B5EF4-FFF2-40B4-BE49-F238E27FC236}">
                  <a16:creationId xmlns:a16="http://schemas.microsoft.com/office/drawing/2014/main" id="{72414A8C-ECF1-4F1F-BE74-E978C7971CFC}"/>
                </a:ext>
              </a:extLst>
            </p:cNvPr>
            <p:cNvSpPr>
              <a:spLocks noChangeArrowheads="1"/>
            </p:cNvSpPr>
            <p:nvPr/>
          </p:nvSpPr>
          <p:spPr bwMode="auto">
            <a:xfrm rot="5400000" flipV="1">
              <a:off x="2852" y="-2492"/>
              <a:ext cx="37" cy="5371"/>
            </a:xfrm>
            <a:prstGeom prst="rect">
              <a:avLst/>
            </a:prstGeom>
            <a:gradFill rotWithShape="0">
              <a:gsLst>
                <a:gs pos="0">
                  <a:schemeClr va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2954" name="矩形 321549">
              <a:extLst>
                <a:ext uri="{FF2B5EF4-FFF2-40B4-BE49-F238E27FC236}">
                  <a16:creationId xmlns:a16="http://schemas.microsoft.com/office/drawing/2014/main" id="{DBD88E0E-A7C1-48E1-85E3-6FB5E5962B16}"/>
                </a:ext>
              </a:extLst>
            </p:cNvPr>
            <p:cNvSpPr>
              <a:spLocks noChangeArrowheads="1"/>
            </p:cNvSpPr>
            <p:nvPr/>
          </p:nvSpPr>
          <p:spPr bwMode="auto">
            <a:xfrm rot="5400000" flipV="1">
              <a:off x="2783" y="-2625"/>
              <a:ext cx="38" cy="5509"/>
            </a:xfrm>
            <a:prstGeom prst="rect">
              <a:avLst/>
            </a:prstGeom>
            <a:gradFill rotWithShape="0">
              <a:gsLst>
                <a:gs pos="0">
                  <a:schemeClr val="accent1"/>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82951" name="标题 321550">
            <a:extLst>
              <a:ext uri="{FF2B5EF4-FFF2-40B4-BE49-F238E27FC236}">
                <a16:creationId xmlns:a16="http://schemas.microsoft.com/office/drawing/2014/main" id="{E60513A4-327F-4D64-B8D2-571E7EE3A870}"/>
              </a:ext>
            </a:extLst>
          </p:cNvPr>
          <p:cNvSpPr>
            <a:spLocks noGrp="1" noChangeArrowheads="1"/>
          </p:cNvSpPr>
          <p:nvPr>
            <p:ph type="title"/>
          </p:nvPr>
        </p:nvSpPr>
        <p:spPr>
          <a:xfrm>
            <a:off x="381000" y="336550"/>
            <a:ext cx="2514600" cy="533400"/>
          </a:xfrm>
          <a:ln>
            <a:solidFill>
              <a:schemeClr val="folHlink"/>
            </a:solidFill>
            <a:miter lim="800000"/>
            <a:headEnd/>
            <a:tailEnd/>
          </a:ln>
        </p:spPr>
        <p:txBody>
          <a:bodyPr/>
          <a:lstStyle/>
          <a:p>
            <a:pPr eaLnBrk="1" hangingPunct="1"/>
            <a:r>
              <a:rPr lang="zh-CN" altLang="en-US" sz="2400">
                <a:latin typeface="黑体" panose="02010609060101010101" pitchFamily="49" charset="-122"/>
              </a:rPr>
              <a:t>例</a:t>
            </a:r>
            <a:r>
              <a:rPr lang="en-US" altLang="zh-CN" sz="2400">
                <a:latin typeface="黑体" panose="02010609060101010101" pitchFamily="49" charset="-122"/>
              </a:rPr>
              <a:t>4.16b</a:t>
            </a:r>
            <a:r>
              <a:rPr lang="zh-CN" altLang="en-US" sz="2400">
                <a:latin typeface="黑体" panose="02010609060101010101" pitchFamily="49" charset="-122"/>
              </a:rPr>
              <a:t>－</a:t>
            </a:r>
            <a:r>
              <a:rPr lang="en-US" altLang="zh-CN" sz="2400">
                <a:latin typeface="黑体" panose="02010609060101010101" pitchFamily="49" charset="-122"/>
              </a:rPr>
              <a:t>1/2</a:t>
            </a:r>
          </a:p>
        </p:txBody>
      </p:sp>
      <p:pic>
        <p:nvPicPr>
          <p:cNvPr id="82952" name="图片 321551" descr="5">
            <a:hlinkClick r:id="" action="ppaction://hlinkshowjump?jump=nextslide"/>
            <a:extLst>
              <a:ext uri="{FF2B5EF4-FFF2-40B4-BE49-F238E27FC236}">
                <a16:creationId xmlns:a16="http://schemas.microsoft.com/office/drawing/2014/main" id="{26A05D5C-5227-4B6F-8471-B5B327A2B9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00" y="6286500"/>
            <a:ext cx="5715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afterEffect">
                                  <p:stCondLst>
                                    <p:cond delay="0"/>
                                  </p:stCondLst>
                                  <p:childTnLst>
                                    <p:set>
                                      <p:cBhvr>
                                        <p:cTn id="6" dur="1" fill="hold">
                                          <p:stCondLst>
                                            <p:cond delay="0"/>
                                          </p:stCondLst>
                                        </p:cTn>
                                        <p:tgtEl>
                                          <p:spTgt spid="321539"/>
                                        </p:tgtEl>
                                        <p:attrNameLst>
                                          <p:attrName>style.visibility</p:attrName>
                                        </p:attrNameLst>
                                      </p:cBhvr>
                                      <p:to>
                                        <p:strVal val="visible"/>
                                      </p:to>
                                    </p:set>
                                    <p:anim calcmode="lin" valueType="num">
                                      <p:cBhvr additive="base">
                                        <p:cTn id="7" dur="500" fill="hold"/>
                                        <p:tgtEl>
                                          <p:spTgt spid="321539"/>
                                        </p:tgtEl>
                                        <p:attrNameLst>
                                          <p:attrName>ppt_x</p:attrName>
                                        </p:attrNameLst>
                                      </p:cBhvr>
                                      <p:tavLst>
                                        <p:tav tm="0">
                                          <p:val>
                                            <p:strVal val="#ppt_x"/>
                                          </p:val>
                                        </p:tav>
                                        <p:tav tm="100000">
                                          <p:val>
                                            <p:strVal val="#ppt_x"/>
                                          </p:val>
                                        </p:tav>
                                      </p:tavLst>
                                    </p:anim>
                                    <p:anim calcmode="lin" valueType="num">
                                      <p:cBhvr additive="base">
                                        <p:cTn id="8" dur="500" fill="hold"/>
                                        <p:tgtEl>
                                          <p:spTgt spid="321539"/>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321545"/>
                                        </p:tgtEl>
                                        <p:attrNameLst>
                                          <p:attrName>style.visibility</p:attrName>
                                        </p:attrNameLst>
                                      </p:cBhvr>
                                      <p:to>
                                        <p:strVal val="visible"/>
                                      </p:to>
                                    </p:set>
                                    <p:anim calcmode="lin" valueType="num">
                                      <p:cBhvr additive="base">
                                        <p:cTn id="12" dur="500" fill="hold"/>
                                        <p:tgtEl>
                                          <p:spTgt spid="321545"/>
                                        </p:tgtEl>
                                        <p:attrNameLst>
                                          <p:attrName>ppt_x</p:attrName>
                                        </p:attrNameLst>
                                      </p:cBhvr>
                                      <p:tavLst>
                                        <p:tav tm="0">
                                          <p:val>
                                            <p:strVal val="0-#ppt_w/2"/>
                                          </p:val>
                                        </p:tav>
                                        <p:tav tm="100000">
                                          <p:val>
                                            <p:strVal val="#ppt_x"/>
                                          </p:val>
                                        </p:tav>
                                      </p:tavLst>
                                    </p:anim>
                                    <p:anim calcmode="lin" valueType="num">
                                      <p:cBhvr additive="base">
                                        <p:cTn id="13" dur="500" fill="hold"/>
                                        <p:tgtEl>
                                          <p:spTgt spid="321545"/>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4" fill="hold" nodeType="afterEffect">
                                  <p:stCondLst>
                                    <p:cond delay="0"/>
                                  </p:stCondLst>
                                  <p:childTnLst>
                                    <p:set>
                                      <p:cBhvr>
                                        <p:cTn id="16" dur="1" fill="hold">
                                          <p:stCondLst>
                                            <p:cond delay="0"/>
                                          </p:stCondLst>
                                        </p:cTn>
                                        <p:tgtEl>
                                          <p:spTgt spid="321542"/>
                                        </p:tgtEl>
                                        <p:attrNameLst>
                                          <p:attrName>style.visibility</p:attrName>
                                        </p:attrNameLst>
                                      </p:cBhvr>
                                      <p:to>
                                        <p:strVal val="visible"/>
                                      </p:to>
                                    </p:set>
                                    <p:anim calcmode="lin" valueType="num">
                                      <p:cBhvr additive="base">
                                        <p:cTn id="17" dur="500" fill="hold"/>
                                        <p:tgtEl>
                                          <p:spTgt spid="321542"/>
                                        </p:tgtEl>
                                        <p:attrNameLst>
                                          <p:attrName>ppt_x</p:attrName>
                                        </p:attrNameLst>
                                      </p:cBhvr>
                                      <p:tavLst>
                                        <p:tav tm="0">
                                          <p:val>
                                            <p:strVal val="#ppt_x"/>
                                          </p:val>
                                        </p:tav>
                                        <p:tav tm="100000">
                                          <p:val>
                                            <p:strVal val="#ppt_x"/>
                                          </p:val>
                                        </p:tav>
                                      </p:tavLst>
                                    </p:anim>
                                    <p:anim calcmode="lin" valueType="num">
                                      <p:cBhvr additive="base">
                                        <p:cTn id="18" dur="500" fill="hold"/>
                                        <p:tgtEl>
                                          <p:spTgt spid="321542"/>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2" fill="hold" nodeType="afterEffect">
                                  <p:stCondLst>
                                    <p:cond delay="0"/>
                                  </p:stCondLst>
                                  <p:childTnLst>
                                    <p:set>
                                      <p:cBhvr>
                                        <p:cTn id="21" dur="1" fill="hold">
                                          <p:stCondLst>
                                            <p:cond delay="0"/>
                                          </p:stCondLst>
                                        </p:cTn>
                                        <p:tgtEl>
                                          <p:spTgt spid="321548"/>
                                        </p:tgtEl>
                                        <p:attrNameLst>
                                          <p:attrName>style.visibility</p:attrName>
                                        </p:attrNameLst>
                                      </p:cBhvr>
                                      <p:to>
                                        <p:strVal val="visible"/>
                                      </p:to>
                                    </p:set>
                                    <p:anim calcmode="lin" valueType="num">
                                      <p:cBhvr additive="base">
                                        <p:cTn id="22" dur="500" fill="hold"/>
                                        <p:tgtEl>
                                          <p:spTgt spid="321548"/>
                                        </p:tgtEl>
                                        <p:attrNameLst>
                                          <p:attrName>ppt_x</p:attrName>
                                        </p:attrNameLst>
                                      </p:cBhvr>
                                      <p:tavLst>
                                        <p:tav tm="0">
                                          <p:val>
                                            <p:strVal val="1+#ppt_w/2"/>
                                          </p:val>
                                        </p:tav>
                                        <p:tav tm="100000">
                                          <p:val>
                                            <p:strVal val="#ppt_x"/>
                                          </p:val>
                                        </p:tav>
                                      </p:tavLst>
                                    </p:anim>
                                    <p:anim calcmode="lin" valueType="num">
                                      <p:cBhvr additive="base">
                                        <p:cTn id="23" dur="500" fill="hold"/>
                                        <p:tgtEl>
                                          <p:spTgt spid="3215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3970" name="文本占位符 322561">
            <a:extLst>
              <a:ext uri="{FF2B5EF4-FFF2-40B4-BE49-F238E27FC236}">
                <a16:creationId xmlns:a16="http://schemas.microsoft.com/office/drawing/2014/main" id="{09AB4DE7-4D0D-4FE7-97EA-79C0FF514505}"/>
              </a:ext>
            </a:extLst>
          </p:cNvPr>
          <p:cNvSpPr>
            <a:spLocks noGrp="1" noChangeArrowheads="1"/>
          </p:cNvSpPr>
          <p:nvPr>
            <p:ph type="body" idx="1"/>
          </p:nvPr>
        </p:nvSpPr>
        <p:spPr>
          <a:xfrm>
            <a:off x="533400" y="914400"/>
            <a:ext cx="8153400" cy="5638800"/>
          </a:xfrm>
        </p:spPr>
        <p:txBody>
          <a:bodyPr/>
          <a:lstStyle/>
          <a:p>
            <a:pPr marL="0" indent="0" eaLnBrk="1" hangingPunct="1">
              <a:buFont typeface="Wingdings" panose="05000000000000000000" pitchFamily="2" charset="2"/>
              <a:buNone/>
              <a:tabLst>
                <a:tab pos="1905000" algn="l"/>
                <a:tab pos="4094163" algn="l"/>
              </a:tabLst>
            </a:pPr>
            <a:r>
              <a:rPr lang="en-US" altLang="zh-CN" sz="2800">
                <a:solidFill>
                  <a:schemeClr val="accent2"/>
                </a:solidFill>
                <a:latin typeface="宋体" panose="02010600030101010101" pitchFamily="2" charset="-122"/>
              </a:rPr>
              <a:t>sumb:	add al,[bx]	;</a:t>
            </a:r>
            <a:r>
              <a:rPr lang="zh-CN" altLang="en-US" sz="2800">
                <a:solidFill>
                  <a:schemeClr val="accent2"/>
                </a:solidFill>
                <a:latin typeface="宋体" panose="02010600030101010101" pitchFamily="2" charset="-122"/>
              </a:rPr>
              <a:t>求和</a:t>
            </a:r>
          </a:p>
          <a:p>
            <a:pPr marL="0" indent="0" eaLnBrk="1" hangingPunct="1">
              <a:buFont typeface="Wingdings" panose="05000000000000000000" pitchFamily="2" charset="2"/>
              <a:buNone/>
              <a:tabLst>
                <a:tab pos="1905000" algn="l"/>
                <a:tab pos="4094163" algn="l"/>
              </a:tabLst>
            </a:pPr>
            <a:r>
              <a:rPr lang="zh-CN" altLang="en-US" sz="2800">
                <a:solidFill>
                  <a:schemeClr val="accent2"/>
                </a:solidFill>
                <a:latin typeface="宋体" panose="02010600030101010101" pitchFamily="2" charset="-122"/>
              </a:rPr>
              <a:t>	</a:t>
            </a:r>
            <a:r>
              <a:rPr lang="en-US" altLang="zh-CN" sz="2800">
                <a:solidFill>
                  <a:schemeClr val="accent2"/>
                </a:solidFill>
                <a:latin typeface="宋体" panose="02010600030101010101" pitchFamily="2" charset="-122"/>
              </a:rPr>
              <a:t>inc bx</a:t>
            </a:r>
          </a:p>
          <a:p>
            <a:pPr marL="0" indent="0" eaLnBrk="1" hangingPunct="1">
              <a:buFont typeface="Wingdings" panose="05000000000000000000" pitchFamily="2" charset="2"/>
              <a:buNone/>
              <a:tabLst>
                <a:tab pos="1905000" algn="l"/>
                <a:tab pos="4094163" algn="l"/>
              </a:tabLst>
            </a:pPr>
            <a:r>
              <a:rPr lang="en-US" altLang="zh-CN" sz="2800">
                <a:solidFill>
                  <a:schemeClr val="accent2"/>
                </a:solidFill>
                <a:latin typeface="宋体" panose="02010600030101010101" pitchFamily="2" charset="-122"/>
              </a:rPr>
              <a:t>	loop sumb</a:t>
            </a:r>
          </a:p>
          <a:p>
            <a:pPr marL="0" indent="0" eaLnBrk="1" hangingPunct="1">
              <a:buFont typeface="Wingdings" panose="05000000000000000000" pitchFamily="2" charset="2"/>
              <a:buNone/>
              <a:tabLst>
                <a:tab pos="1905000" algn="l"/>
                <a:tab pos="4094163" algn="l"/>
              </a:tabLst>
            </a:pPr>
            <a:r>
              <a:rPr lang="en-US" altLang="zh-CN" sz="2800">
                <a:solidFill>
                  <a:schemeClr val="accent2"/>
                </a:solidFill>
                <a:latin typeface="宋体" panose="02010600030101010101" pitchFamily="2" charset="-122"/>
              </a:rPr>
              <a:t>	mov </a:t>
            </a:r>
            <a:r>
              <a:rPr lang="en-US" altLang="zh-CN" sz="2800">
                <a:solidFill>
                  <a:schemeClr val="tx2"/>
                </a:solidFill>
                <a:latin typeface="宋体" panose="02010600030101010101" pitchFamily="2" charset="-122"/>
              </a:rPr>
              <a:t>result</a:t>
            </a:r>
            <a:r>
              <a:rPr lang="en-US" altLang="zh-CN" sz="2800">
                <a:solidFill>
                  <a:schemeClr val="accent2"/>
                </a:solidFill>
                <a:latin typeface="宋体" panose="02010600030101010101" pitchFamily="2" charset="-122"/>
              </a:rPr>
              <a:t>,al	;</a:t>
            </a:r>
            <a:r>
              <a:rPr lang="zh-CN" altLang="en-US" sz="2800">
                <a:solidFill>
                  <a:schemeClr val="accent2"/>
                </a:solidFill>
                <a:latin typeface="宋体" panose="02010600030101010101" pitchFamily="2" charset="-122"/>
              </a:rPr>
              <a:t>保存校验和</a:t>
            </a:r>
          </a:p>
          <a:p>
            <a:pPr marL="0" indent="0" eaLnBrk="1" hangingPunct="1">
              <a:buFont typeface="Wingdings" panose="05000000000000000000" pitchFamily="2" charset="2"/>
              <a:buNone/>
              <a:tabLst>
                <a:tab pos="1905000" algn="l"/>
                <a:tab pos="4094163" algn="l"/>
              </a:tabLst>
            </a:pPr>
            <a:r>
              <a:rPr lang="zh-CN" altLang="en-US" sz="2800">
                <a:solidFill>
                  <a:schemeClr val="accent2"/>
                </a:solidFill>
                <a:latin typeface="宋体" panose="02010600030101010101" pitchFamily="2" charset="-122"/>
              </a:rPr>
              <a:t>	</a:t>
            </a:r>
            <a:r>
              <a:rPr lang="en-US" altLang="zh-CN" sz="2800">
                <a:solidFill>
                  <a:schemeClr val="accent2"/>
                </a:solidFill>
                <a:latin typeface="宋体" panose="02010600030101010101" pitchFamily="2" charset="-122"/>
              </a:rPr>
              <a:t>pop cx</a:t>
            </a:r>
          </a:p>
          <a:p>
            <a:pPr marL="0" indent="0" eaLnBrk="1" hangingPunct="1">
              <a:buFont typeface="Wingdings" panose="05000000000000000000" pitchFamily="2" charset="2"/>
              <a:buNone/>
              <a:tabLst>
                <a:tab pos="1905000" algn="l"/>
                <a:tab pos="4094163" algn="l"/>
              </a:tabLst>
            </a:pPr>
            <a:r>
              <a:rPr lang="en-US" altLang="zh-CN" sz="2800">
                <a:solidFill>
                  <a:schemeClr val="accent2"/>
                </a:solidFill>
                <a:latin typeface="宋体" panose="02010600030101010101" pitchFamily="2" charset="-122"/>
              </a:rPr>
              <a:t>	pop bx</a:t>
            </a:r>
          </a:p>
          <a:p>
            <a:pPr marL="0" indent="0" eaLnBrk="1" hangingPunct="1">
              <a:buFont typeface="Wingdings" panose="05000000000000000000" pitchFamily="2" charset="2"/>
              <a:buNone/>
              <a:tabLst>
                <a:tab pos="1905000" algn="l"/>
                <a:tab pos="4094163" algn="l"/>
              </a:tabLst>
            </a:pPr>
            <a:r>
              <a:rPr lang="en-US" altLang="zh-CN" sz="2800">
                <a:solidFill>
                  <a:schemeClr val="accent2"/>
                </a:solidFill>
                <a:latin typeface="宋体" panose="02010600030101010101" pitchFamily="2" charset="-122"/>
              </a:rPr>
              <a:t>	pop ax</a:t>
            </a:r>
          </a:p>
          <a:p>
            <a:pPr marL="0" indent="0" eaLnBrk="1" hangingPunct="1">
              <a:buFont typeface="Wingdings" panose="05000000000000000000" pitchFamily="2" charset="2"/>
              <a:buNone/>
              <a:tabLst>
                <a:tab pos="1905000" algn="l"/>
                <a:tab pos="4094163" algn="l"/>
              </a:tabLst>
            </a:pPr>
            <a:r>
              <a:rPr lang="en-US" altLang="zh-CN" sz="2800">
                <a:solidFill>
                  <a:schemeClr val="accent2"/>
                </a:solidFill>
                <a:latin typeface="宋体" panose="02010600030101010101" pitchFamily="2" charset="-122"/>
              </a:rPr>
              <a:t>	ret</a:t>
            </a:r>
          </a:p>
          <a:p>
            <a:pPr marL="0" indent="0" eaLnBrk="1" hangingPunct="1">
              <a:buFont typeface="Wingdings" panose="05000000000000000000" pitchFamily="2" charset="2"/>
              <a:buNone/>
              <a:tabLst>
                <a:tab pos="1905000" algn="l"/>
                <a:tab pos="4094163" algn="l"/>
              </a:tabLst>
            </a:pPr>
            <a:r>
              <a:rPr lang="en-US" altLang="zh-CN" sz="2800">
                <a:solidFill>
                  <a:schemeClr val="accent2"/>
                </a:solidFill>
                <a:latin typeface="宋体" panose="02010600030101010101" pitchFamily="2" charset="-122"/>
              </a:rPr>
              <a:t>checksumb	endp</a:t>
            </a:r>
          </a:p>
        </p:txBody>
      </p:sp>
      <p:grpSp>
        <p:nvGrpSpPr>
          <p:cNvPr id="322563" name="组合 322562">
            <a:extLst>
              <a:ext uri="{FF2B5EF4-FFF2-40B4-BE49-F238E27FC236}">
                <a16:creationId xmlns:a16="http://schemas.microsoft.com/office/drawing/2014/main" id="{83152E2C-D7DF-416B-8DDB-E5D2235D289D}"/>
              </a:ext>
            </a:extLst>
          </p:cNvPr>
          <p:cNvGrpSpPr>
            <a:grpSpLocks/>
          </p:cNvGrpSpPr>
          <p:nvPr/>
        </p:nvGrpSpPr>
        <p:grpSpPr bwMode="auto">
          <a:xfrm>
            <a:off x="177800" y="230188"/>
            <a:ext cx="203200" cy="6503987"/>
            <a:chOff x="112" y="145"/>
            <a:chExt cx="128" cy="4097"/>
          </a:xfrm>
        </p:grpSpPr>
        <p:sp>
          <p:nvSpPr>
            <p:cNvPr id="83983" name="矩形 322563">
              <a:extLst>
                <a:ext uri="{FF2B5EF4-FFF2-40B4-BE49-F238E27FC236}">
                  <a16:creationId xmlns:a16="http://schemas.microsoft.com/office/drawing/2014/main" id="{B1F290E4-9D54-4002-9A08-420207C049AF}"/>
                </a:ext>
              </a:extLst>
            </p:cNvPr>
            <p:cNvSpPr>
              <a:spLocks noChangeArrowheads="1"/>
            </p:cNvSpPr>
            <p:nvPr/>
          </p:nvSpPr>
          <p:spPr bwMode="auto">
            <a:xfrm flipH="1">
              <a:off x="192" y="162"/>
              <a:ext cx="48" cy="4080"/>
            </a:xfrm>
            <a:prstGeom prst="rect">
              <a:avLst/>
            </a:prstGeom>
            <a:gradFill rotWithShape="0">
              <a:gsLst>
                <a:gs pos="0">
                  <a:schemeClr val="bg1"/>
                </a:gs>
                <a:gs pos="100000">
                  <a:schemeClr val="fo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3984" name="矩形 322564">
              <a:extLst>
                <a:ext uri="{FF2B5EF4-FFF2-40B4-BE49-F238E27FC236}">
                  <a16:creationId xmlns:a16="http://schemas.microsoft.com/office/drawing/2014/main" id="{F13B2B1C-9681-4D53-BB47-31D27125E860}"/>
                </a:ext>
              </a:extLst>
            </p:cNvPr>
            <p:cNvSpPr>
              <a:spLocks noChangeArrowheads="1"/>
            </p:cNvSpPr>
            <p:nvPr/>
          </p:nvSpPr>
          <p:spPr bwMode="auto">
            <a:xfrm>
              <a:off x="112" y="145"/>
              <a:ext cx="48" cy="3941"/>
            </a:xfrm>
            <a:prstGeom prst="rect">
              <a:avLst/>
            </a:prstGeom>
            <a:gradFill rotWithShape="0">
              <a:gsLst>
                <a:gs pos="0">
                  <a:schemeClr val="bg1"/>
                </a:gs>
                <a:gs pos="100000">
                  <a:schemeClr va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latin typeface="Times New Roman" panose="02020603050405020304" pitchFamily="18" charset="0"/>
              </a:endParaRPr>
            </a:p>
          </p:txBody>
        </p:sp>
      </p:grpSp>
      <p:grpSp>
        <p:nvGrpSpPr>
          <p:cNvPr id="322566" name="组合 322565">
            <a:extLst>
              <a:ext uri="{FF2B5EF4-FFF2-40B4-BE49-F238E27FC236}">
                <a16:creationId xmlns:a16="http://schemas.microsoft.com/office/drawing/2014/main" id="{D0A5B983-7DDC-4CEC-85DB-4C0AB97A64F7}"/>
              </a:ext>
            </a:extLst>
          </p:cNvPr>
          <p:cNvGrpSpPr>
            <a:grpSpLocks/>
          </p:cNvGrpSpPr>
          <p:nvPr/>
        </p:nvGrpSpPr>
        <p:grpSpPr bwMode="auto">
          <a:xfrm>
            <a:off x="8793163" y="220663"/>
            <a:ext cx="198437" cy="6408737"/>
            <a:chOff x="5539" y="139"/>
            <a:chExt cx="125" cy="4037"/>
          </a:xfrm>
        </p:grpSpPr>
        <p:sp>
          <p:nvSpPr>
            <p:cNvPr id="83981" name="矩形 322566">
              <a:extLst>
                <a:ext uri="{FF2B5EF4-FFF2-40B4-BE49-F238E27FC236}">
                  <a16:creationId xmlns:a16="http://schemas.microsoft.com/office/drawing/2014/main" id="{60D3DADF-F453-4E7B-AEF2-B167C254CCB5}"/>
                </a:ext>
              </a:extLst>
            </p:cNvPr>
            <p:cNvSpPr>
              <a:spLocks noChangeArrowheads="1"/>
            </p:cNvSpPr>
            <p:nvPr/>
          </p:nvSpPr>
          <p:spPr bwMode="auto">
            <a:xfrm rot="10800000" flipH="1" flipV="1">
              <a:off x="5621" y="139"/>
              <a:ext cx="43" cy="3989"/>
            </a:xfrm>
            <a:prstGeom prst="rect">
              <a:avLst/>
            </a:pr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3982" name="矩形 322567">
              <a:extLst>
                <a:ext uri="{FF2B5EF4-FFF2-40B4-BE49-F238E27FC236}">
                  <a16:creationId xmlns:a16="http://schemas.microsoft.com/office/drawing/2014/main" id="{8760650C-419A-4E19-B136-718824CA74C6}"/>
                </a:ext>
              </a:extLst>
            </p:cNvPr>
            <p:cNvSpPr>
              <a:spLocks noChangeArrowheads="1"/>
            </p:cNvSpPr>
            <p:nvPr/>
          </p:nvSpPr>
          <p:spPr bwMode="auto">
            <a:xfrm rot="10800000" flipV="1">
              <a:off x="5539" y="240"/>
              <a:ext cx="49" cy="3936"/>
            </a:xfrm>
            <a:prstGeom prst="rect">
              <a:avLst/>
            </a:pr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322569" name="组合 322568">
            <a:extLst>
              <a:ext uri="{FF2B5EF4-FFF2-40B4-BE49-F238E27FC236}">
                <a16:creationId xmlns:a16="http://schemas.microsoft.com/office/drawing/2014/main" id="{5EE5D964-8B17-4900-84E7-B44BDEE7B974}"/>
              </a:ext>
            </a:extLst>
          </p:cNvPr>
          <p:cNvGrpSpPr>
            <a:grpSpLocks/>
          </p:cNvGrpSpPr>
          <p:nvPr/>
        </p:nvGrpSpPr>
        <p:grpSpPr bwMode="auto">
          <a:xfrm>
            <a:off x="412750" y="6477000"/>
            <a:ext cx="8686800" cy="228600"/>
            <a:chOff x="260" y="4080"/>
            <a:chExt cx="5472" cy="144"/>
          </a:xfrm>
        </p:grpSpPr>
        <p:sp>
          <p:nvSpPr>
            <p:cNvPr id="83979" name="矩形 322569">
              <a:extLst>
                <a:ext uri="{FF2B5EF4-FFF2-40B4-BE49-F238E27FC236}">
                  <a16:creationId xmlns:a16="http://schemas.microsoft.com/office/drawing/2014/main" id="{EA9D7D12-8EB1-4CC8-9566-994308ABB1EA}"/>
                </a:ext>
              </a:extLst>
            </p:cNvPr>
            <p:cNvSpPr>
              <a:spLocks noChangeArrowheads="1"/>
            </p:cNvSpPr>
            <p:nvPr/>
          </p:nvSpPr>
          <p:spPr bwMode="auto">
            <a:xfrm rot="5400000" flipV="1">
              <a:off x="2972" y="1368"/>
              <a:ext cx="48" cy="5472"/>
            </a:xfrm>
            <a:prstGeom prst="rect">
              <a:avLst/>
            </a:prstGeom>
            <a:gradFill rotWithShape="0">
              <a:gsLst>
                <a:gs pos="0">
                  <a:schemeClr val="bg1"/>
                </a:gs>
                <a:gs pos="100000">
                  <a:schemeClr val="accent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3980" name="矩形 322570">
              <a:extLst>
                <a:ext uri="{FF2B5EF4-FFF2-40B4-BE49-F238E27FC236}">
                  <a16:creationId xmlns:a16="http://schemas.microsoft.com/office/drawing/2014/main" id="{618F31D6-B433-412B-B92C-CD1381935F1F}"/>
                </a:ext>
              </a:extLst>
            </p:cNvPr>
            <p:cNvSpPr>
              <a:spLocks noChangeArrowheads="1"/>
            </p:cNvSpPr>
            <p:nvPr/>
          </p:nvSpPr>
          <p:spPr bwMode="auto">
            <a:xfrm rot="5400000" flipV="1">
              <a:off x="2913" y="1521"/>
              <a:ext cx="48" cy="5355"/>
            </a:xfrm>
            <a:prstGeom prst="rect">
              <a:avLst/>
            </a:prstGeom>
            <a:gradFill rotWithShape="0">
              <a:gsLst>
                <a:gs pos="0">
                  <a:schemeClr val="bg1"/>
                </a:gs>
                <a:gs pos="100000">
                  <a:schemeClr val="hlink"/>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322572" name="组合 322571">
            <a:extLst>
              <a:ext uri="{FF2B5EF4-FFF2-40B4-BE49-F238E27FC236}">
                <a16:creationId xmlns:a16="http://schemas.microsoft.com/office/drawing/2014/main" id="{D4575DFF-F5F8-4CDB-9489-AF597BD46F59}"/>
              </a:ext>
            </a:extLst>
          </p:cNvPr>
          <p:cNvGrpSpPr>
            <a:grpSpLocks/>
          </p:cNvGrpSpPr>
          <p:nvPr/>
        </p:nvGrpSpPr>
        <p:grpSpPr bwMode="auto">
          <a:xfrm>
            <a:off x="76200" y="176213"/>
            <a:ext cx="8745538" cy="161925"/>
            <a:chOff x="48" y="111"/>
            <a:chExt cx="5509" cy="102"/>
          </a:xfrm>
        </p:grpSpPr>
        <p:sp>
          <p:nvSpPr>
            <p:cNvPr id="83977" name="矩形 322572">
              <a:extLst>
                <a:ext uri="{FF2B5EF4-FFF2-40B4-BE49-F238E27FC236}">
                  <a16:creationId xmlns:a16="http://schemas.microsoft.com/office/drawing/2014/main" id="{CC7608F7-1394-45F2-BB77-B5A6646B95E7}"/>
                </a:ext>
              </a:extLst>
            </p:cNvPr>
            <p:cNvSpPr>
              <a:spLocks noChangeArrowheads="1"/>
            </p:cNvSpPr>
            <p:nvPr/>
          </p:nvSpPr>
          <p:spPr bwMode="auto">
            <a:xfrm rot="5400000" flipV="1">
              <a:off x="2852" y="-2492"/>
              <a:ext cx="37" cy="5371"/>
            </a:xfrm>
            <a:prstGeom prst="rect">
              <a:avLst/>
            </a:prstGeom>
            <a:gradFill rotWithShape="0">
              <a:gsLst>
                <a:gs pos="0">
                  <a:schemeClr va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3978" name="矩形 322573">
              <a:extLst>
                <a:ext uri="{FF2B5EF4-FFF2-40B4-BE49-F238E27FC236}">
                  <a16:creationId xmlns:a16="http://schemas.microsoft.com/office/drawing/2014/main" id="{DD915AE9-EC01-4F37-BCF7-18AD6B633600}"/>
                </a:ext>
              </a:extLst>
            </p:cNvPr>
            <p:cNvSpPr>
              <a:spLocks noChangeArrowheads="1"/>
            </p:cNvSpPr>
            <p:nvPr/>
          </p:nvSpPr>
          <p:spPr bwMode="auto">
            <a:xfrm rot="5400000" flipV="1">
              <a:off x="2783" y="-2625"/>
              <a:ext cx="38" cy="5509"/>
            </a:xfrm>
            <a:prstGeom prst="rect">
              <a:avLst/>
            </a:prstGeom>
            <a:gradFill rotWithShape="0">
              <a:gsLst>
                <a:gs pos="0">
                  <a:schemeClr val="accent1"/>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83975" name="标题 322574">
            <a:extLst>
              <a:ext uri="{FF2B5EF4-FFF2-40B4-BE49-F238E27FC236}">
                <a16:creationId xmlns:a16="http://schemas.microsoft.com/office/drawing/2014/main" id="{99DE1AD5-A0B8-4140-B2AC-14D258F28974}"/>
              </a:ext>
            </a:extLst>
          </p:cNvPr>
          <p:cNvSpPr>
            <a:spLocks noGrp="1" noChangeArrowheads="1"/>
          </p:cNvSpPr>
          <p:nvPr>
            <p:ph type="title"/>
          </p:nvPr>
        </p:nvSpPr>
        <p:spPr>
          <a:xfrm>
            <a:off x="381000" y="336550"/>
            <a:ext cx="2590800" cy="533400"/>
          </a:xfrm>
          <a:ln>
            <a:solidFill>
              <a:schemeClr val="folHlink"/>
            </a:solidFill>
            <a:miter lim="800000"/>
            <a:headEnd/>
            <a:tailEnd/>
          </a:ln>
        </p:spPr>
        <p:txBody>
          <a:bodyPr/>
          <a:lstStyle/>
          <a:p>
            <a:pPr eaLnBrk="1" hangingPunct="1"/>
            <a:r>
              <a:rPr lang="zh-CN" altLang="en-US" sz="2400">
                <a:latin typeface="黑体" panose="02010609060101010101" pitchFamily="49" charset="-122"/>
              </a:rPr>
              <a:t>例</a:t>
            </a:r>
            <a:r>
              <a:rPr lang="en-US" altLang="zh-CN" sz="2400">
                <a:latin typeface="黑体" panose="02010609060101010101" pitchFamily="49" charset="-122"/>
              </a:rPr>
              <a:t>4.16b</a:t>
            </a:r>
            <a:r>
              <a:rPr lang="zh-CN" altLang="en-US" sz="2400">
                <a:latin typeface="黑体" panose="02010609060101010101" pitchFamily="49" charset="-122"/>
              </a:rPr>
              <a:t>－</a:t>
            </a:r>
            <a:r>
              <a:rPr lang="en-US" altLang="zh-CN" sz="2400">
                <a:latin typeface="黑体" panose="02010609060101010101" pitchFamily="49" charset="-122"/>
              </a:rPr>
              <a:t>2/2</a:t>
            </a:r>
          </a:p>
        </p:txBody>
      </p:sp>
      <p:pic>
        <p:nvPicPr>
          <p:cNvPr id="83976" name="图片 322575" descr="6">
            <a:hlinkClick r:id="" action="ppaction://hlinkshowjump?jump=previousslide"/>
            <a:extLst>
              <a:ext uri="{FF2B5EF4-FFF2-40B4-BE49-F238E27FC236}">
                <a16:creationId xmlns:a16="http://schemas.microsoft.com/office/drawing/2014/main" id="{4EDD05D7-27B5-4871-9BB7-592AFEF634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286500"/>
            <a:ext cx="5715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afterEffect">
                                  <p:stCondLst>
                                    <p:cond delay="0"/>
                                  </p:stCondLst>
                                  <p:childTnLst>
                                    <p:set>
                                      <p:cBhvr>
                                        <p:cTn id="6" dur="1" fill="hold">
                                          <p:stCondLst>
                                            <p:cond delay="0"/>
                                          </p:stCondLst>
                                        </p:cTn>
                                        <p:tgtEl>
                                          <p:spTgt spid="322563"/>
                                        </p:tgtEl>
                                        <p:attrNameLst>
                                          <p:attrName>style.visibility</p:attrName>
                                        </p:attrNameLst>
                                      </p:cBhvr>
                                      <p:to>
                                        <p:strVal val="visible"/>
                                      </p:to>
                                    </p:set>
                                    <p:anim calcmode="lin" valueType="num">
                                      <p:cBhvr additive="base">
                                        <p:cTn id="7" dur="500" fill="hold"/>
                                        <p:tgtEl>
                                          <p:spTgt spid="322563"/>
                                        </p:tgtEl>
                                        <p:attrNameLst>
                                          <p:attrName>ppt_x</p:attrName>
                                        </p:attrNameLst>
                                      </p:cBhvr>
                                      <p:tavLst>
                                        <p:tav tm="0">
                                          <p:val>
                                            <p:strVal val="#ppt_x"/>
                                          </p:val>
                                        </p:tav>
                                        <p:tav tm="100000">
                                          <p:val>
                                            <p:strVal val="#ppt_x"/>
                                          </p:val>
                                        </p:tav>
                                      </p:tavLst>
                                    </p:anim>
                                    <p:anim calcmode="lin" valueType="num">
                                      <p:cBhvr additive="base">
                                        <p:cTn id="8" dur="500" fill="hold"/>
                                        <p:tgtEl>
                                          <p:spTgt spid="322563"/>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322569"/>
                                        </p:tgtEl>
                                        <p:attrNameLst>
                                          <p:attrName>style.visibility</p:attrName>
                                        </p:attrNameLst>
                                      </p:cBhvr>
                                      <p:to>
                                        <p:strVal val="visible"/>
                                      </p:to>
                                    </p:set>
                                    <p:anim calcmode="lin" valueType="num">
                                      <p:cBhvr additive="base">
                                        <p:cTn id="12" dur="500" fill="hold"/>
                                        <p:tgtEl>
                                          <p:spTgt spid="322569"/>
                                        </p:tgtEl>
                                        <p:attrNameLst>
                                          <p:attrName>ppt_x</p:attrName>
                                        </p:attrNameLst>
                                      </p:cBhvr>
                                      <p:tavLst>
                                        <p:tav tm="0">
                                          <p:val>
                                            <p:strVal val="0-#ppt_w/2"/>
                                          </p:val>
                                        </p:tav>
                                        <p:tav tm="100000">
                                          <p:val>
                                            <p:strVal val="#ppt_x"/>
                                          </p:val>
                                        </p:tav>
                                      </p:tavLst>
                                    </p:anim>
                                    <p:anim calcmode="lin" valueType="num">
                                      <p:cBhvr additive="base">
                                        <p:cTn id="13" dur="500" fill="hold"/>
                                        <p:tgtEl>
                                          <p:spTgt spid="322569"/>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4" fill="hold" nodeType="afterEffect">
                                  <p:stCondLst>
                                    <p:cond delay="0"/>
                                  </p:stCondLst>
                                  <p:childTnLst>
                                    <p:set>
                                      <p:cBhvr>
                                        <p:cTn id="16" dur="1" fill="hold">
                                          <p:stCondLst>
                                            <p:cond delay="0"/>
                                          </p:stCondLst>
                                        </p:cTn>
                                        <p:tgtEl>
                                          <p:spTgt spid="322566"/>
                                        </p:tgtEl>
                                        <p:attrNameLst>
                                          <p:attrName>style.visibility</p:attrName>
                                        </p:attrNameLst>
                                      </p:cBhvr>
                                      <p:to>
                                        <p:strVal val="visible"/>
                                      </p:to>
                                    </p:set>
                                    <p:anim calcmode="lin" valueType="num">
                                      <p:cBhvr additive="base">
                                        <p:cTn id="17" dur="500" fill="hold"/>
                                        <p:tgtEl>
                                          <p:spTgt spid="322566"/>
                                        </p:tgtEl>
                                        <p:attrNameLst>
                                          <p:attrName>ppt_x</p:attrName>
                                        </p:attrNameLst>
                                      </p:cBhvr>
                                      <p:tavLst>
                                        <p:tav tm="0">
                                          <p:val>
                                            <p:strVal val="#ppt_x"/>
                                          </p:val>
                                        </p:tav>
                                        <p:tav tm="100000">
                                          <p:val>
                                            <p:strVal val="#ppt_x"/>
                                          </p:val>
                                        </p:tav>
                                      </p:tavLst>
                                    </p:anim>
                                    <p:anim calcmode="lin" valueType="num">
                                      <p:cBhvr additive="base">
                                        <p:cTn id="18" dur="500" fill="hold"/>
                                        <p:tgtEl>
                                          <p:spTgt spid="322566"/>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2" fill="hold" nodeType="afterEffect">
                                  <p:stCondLst>
                                    <p:cond delay="0"/>
                                  </p:stCondLst>
                                  <p:childTnLst>
                                    <p:set>
                                      <p:cBhvr>
                                        <p:cTn id="21" dur="1" fill="hold">
                                          <p:stCondLst>
                                            <p:cond delay="0"/>
                                          </p:stCondLst>
                                        </p:cTn>
                                        <p:tgtEl>
                                          <p:spTgt spid="322572"/>
                                        </p:tgtEl>
                                        <p:attrNameLst>
                                          <p:attrName>style.visibility</p:attrName>
                                        </p:attrNameLst>
                                      </p:cBhvr>
                                      <p:to>
                                        <p:strVal val="visible"/>
                                      </p:to>
                                    </p:set>
                                    <p:anim calcmode="lin" valueType="num">
                                      <p:cBhvr additive="base">
                                        <p:cTn id="22" dur="500" fill="hold"/>
                                        <p:tgtEl>
                                          <p:spTgt spid="322572"/>
                                        </p:tgtEl>
                                        <p:attrNameLst>
                                          <p:attrName>ppt_x</p:attrName>
                                        </p:attrNameLst>
                                      </p:cBhvr>
                                      <p:tavLst>
                                        <p:tav tm="0">
                                          <p:val>
                                            <p:strVal val="1+#ppt_w/2"/>
                                          </p:val>
                                        </p:tav>
                                        <p:tav tm="100000">
                                          <p:val>
                                            <p:strVal val="#ppt_x"/>
                                          </p:val>
                                        </p:tav>
                                      </p:tavLst>
                                    </p:anim>
                                    <p:anim calcmode="lin" valueType="num">
                                      <p:cBhvr additive="base">
                                        <p:cTn id="23" dur="500" fill="hold"/>
                                        <p:tgtEl>
                                          <p:spTgt spid="3225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78530" name="文本占位符 278529">
            <a:extLst>
              <a:ext uri="{FF2B5EF4-FFF2-40B4-BE49-F238E27FC236}">
                <a16:creationId xmlns:a16="http://schemas.microsoft.com/office/drawing/2014/main" id="{55F16A0E-4811-4C5F-AEDC-D1E02C47FF73}"/>
              </a:ext>
            </a:extLst>
          </p:cNvPr>
          <p:cNvSpPr>
            <a:spLocks noGrp="1"/>
          </p:cNvSpPr>
          <p:nvPr>
            <p:ph type="body" idx="1"/>
          </p:nvPr>
        </p:nvSpPr>
        <p:spPr>
          <a:xfrm>
            <a:off x="1524000" y="381000"/>
            <a:ext cx="7086600" cy="6172200"/>
          </a:xfrm>
        </p:spPr>
        <p:txBody>
          <a:bodyPr/>
          <a:lstStyle/>
          <a:p>
            <a:pPr eaLnBrk="1" hangingPunct="1">
              <a:defRPr/>
            </a:pPr>
            <a:r>
              <a:rPr lang="zh-CN" altLang="en-US" sz="3200" noProof="1"/>
              <a:t>主程序将子程序的入口参数压入堆栈，子程序从堆栈中取出参数</a:t>
            </a:r>
          </a:p>
          <a:p>
            <a:pPr eaLnBrk="1" hangingPunct="1">
              <a:defRPr/>
            </a:pPr>
            <a:r>
              <a:rPr lang="zh-CN" altLang="en-US" sz="3200" noProof="1"/>
              <a:t>子程序将出口参数压入堆栈，主程序弹出堆栈取得它们</a:t>
            </a:r>
          </a:p>
          <a:p>
            <a:pPr eaLnBrk="1" hangingPunct="1">
              <a:buFont typeface="Wingdings" panose="05000000000000000000" pitchFamily="2" charset="2"/>
              <a:buNone/>
              <a:defRPr/>
            </a:pPr>
            <a:endParaRPr lang="zh-CN" altLang="en-US" sz="3200" noProof="1"/>
          </a:p>
          <a:p>
            <a:pPr eaLnBrk="1" hangingPunct="1">
              <a:buFont typeface="Wingdings" panose="05000000000000000000" pitchFamily="2" charset="2"/>
              <a:buNone/>
              <a:defRPr/>
            </a:pPr>
            <a:r>
              <a:rPr lang="zh-CN" altLang="en-US" sz="4000" i="1" noProof="1">
                <a:solidFill>
                  <a:schemeClr val="accent2"/>
                </a:solidFill>
                <a:effectLst>
                  <a:outerShdw blurRad="38100" dist="38100" dir="2700000">
                    <a:srgbClr val="C0C0C0"/>
                  </a:outerShdw>
                </a:effectLst>
              </a:rPr>
              <a:t>例</a:t>
            </a:r>
            <a:r>
              <a:rPr lang="en-US" altLang="zh-CN" sz="4000" i="1" noProof="1">
                <a:solidFill>
                  <a:schemeClr val="accent2"/>
                </a:solidFill>
                <a:effectLst>
                  <a:outerShdw blurRad="38100" dist="38100" dir="2700000">
                    <a:srgbClr val="C0C0C0"/>
                  </a:outerShdw>
                </a:effectLst>
              </a:rPr>
              <a:t>4.16c</a:t>
            </a:r>
            <a:endParaRPr lang="en-US" altLang="zh-CN" noProof="1">
              <a:solidFill>
                <a:schemeClr val="accent2"/>
              </a:solidFill>
            </a:endParaRPr>
          </a:p>
          <a:p>
            <a:pPr eaLnBrk="1" hangingPunct="1">
              <a:buFont typeface="Wingdings" panose="05000000000000000000" pitchFamily="2" charset="2"/>
              <a:buNone/>
              <a:defRPr/>
            </a:pPr>
            <a:r>
              <a:rPr lang="zh-CN" altLang="en-US" noProof="1">
                <a:solidFill>
                  <a:schemeClr val="tx2"/>
                </a:solidFill>
              </a:rPr>
              <a:t>入口参数：</a:t>
            </a:r>
          </a:p>
          <a:p>
            <a:pPr eaLnBrk="1" hangingPunct="1">
              <a:buFont typeface="Wingdings" panose="05000000000000000000" pitchFamily="2" charset="2"/>
              <a:buNone/>
              <a:defRPr/>
            </a:pPr>
            <a:r>
              <a:rPr lang="zh-CN" altLang="en-US" noProof="1"/>
              <a:t>顺序压入偏移地址和元素个数</a:t>
            </a:r>
          </a:p>
          <a:p>
            <a:pPr eaLnBrk="1" hangingPunct="1">
              <a:buFont typeface="Wingdings" panose="05000000000000000000" pitchFamily="2" charset="2"/>
              <a:buNone/>
              <a:defRPr/>
            </a:pPr>
            <a:r>
              <a:rPr lang="zh-CN" altLang="en-US" noProof="1">
                <a:solidFill>
                  <a:schemeClr val="tx2"/>
                </a:solidFill>
              </a:rPr>
              <a:t>出口参数：</a:t>
            </a:r>
          </a:p>
          <a:p>
            <a:pPr eaLnBrk="1" hangingPunct="1">
              <a:buFont typeface="Wingdings" panose="05000000000000000000" pitchFamily="2" charset="2"/>
              <a:buNone/>
              <a:defRPr/>
            </a:pPr>
            <a:r>
              <a:rPr lang="en-US" altLang="zh-CN" noProof="1"/>
              <a:t>AL</a:t>
            </a:r>
            <a:r>
              <a:rPr lang="zh-CN" altLang="en-US" noProof="1"/>
              <a:t>＝校验和</a:t>
            </a:r>
          </a:p>
        </p:txBody>
      </p:sp>
      <p:sp>
        <p:nvSpPr>
          <p:cNvPr id="278531" name="矩形 278530" descr="0263">
            <a:extLst>
              <a:ext uri="{FF2B5EF4-FFF2-40B4-BE49-F238E27FC236}">
                <a16:creationId xmlns:a16="http://schemas.microsoft.com/office/drawing/2014/main" id="{23BB1305-A6B8-48E0-A41B-64FCEEAF98D9}"/>
              </a:ext>
            </a:extLst>
          </p:cNvPr>
          <p:cNvSpPr>
            <a:spLocks noChangeArrowheads="1"/>
          </p:cNvSpPr>
          <p:nvPr/>
        </p:nvSpPr>
        <p:spPr bwMode="auto">
          <a:xfrm>
            <a:off x="0" y="0"/>
            <a:ext cx="1143000" cy="6858000"/>
          </a:xfrm>
          <a:prstGeom prst="rect">
            <a:avLst/>
          </a:prstGeom>
          <a:blipFill dpi="0" rotWithShape="0">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a:solidFill>
                  <a:srgbClr val="151AF7"/>
                </a:solidFill>
                <a:latin typeface="Tahoma" panose="020B0604030504040204" pitchFamily="34" charset="0"/>
                <a:ea typeface="黑体" panose="02010609060101010101" pitchFamily="49" charset="-122"/>
              </a:rPr>
              <a:t>用堆栈传递参数</a:t>
            </a:r>
            <a:endParaRPr lang="zh-CN" altLang="en-US" sz="3200">
              <a:solidFill>
                <a:schemeClr val="tx2"/>
              </a:solidFill>
              <a:latin typeface="Tahoma" panose="020B0604030504040204" pitchFamily="34" charset="0"/>
              <a:ea typeface="黑体" panose="02010609060101010101" pitchFamily="49" charset="-122"/>
            </a:endParaRPr>
          </a:p>
        </p:txBody>
      </p:sp>
      <p:pic>
        <p:nvPicPr>
          <p:cNvPr id="84996" name="图片 278532" descr="91">
            <a:extLst>
              <a:ext uri="{FF2B5EF4-FFF2-40B4-BE49-F238E27FC236}">
                <a16:creationId xmlns:a16="http://schemas.microsoft.com/office/drawing/2014/main" id="{2746B113-4D44-45D1-9368-7D2FF8557D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892425"/>
            <a:ext cx="7924800"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 fill="hold" grpId="0" nodeType="afterEffect">
                                  <p:stCondLst>
                                    <p:cond delay="1000"/>
                                  </p:stCondLst>
                                  <p:childTnLst>
                                    <p:set>
                                      <p:cBhvr>
                                        <p:cTn id="6" dur="1" fill="hold">
                                          <p:stCondLst>
                                            <p:cond delay="0"/>
                                          </p:stCondLst>
                                        </p:cTn>
                                        <p:tgtEl>
                                          <p:spTgt spid="278531">
                                            <p:bg/>
                                          </p:spTgt>
                                        </p:tgtEl>
                                        <p:attrNameLst>
                                          <p:attrName>style.visibility</p:attrName>
                                        </p:attrNameLst>
                                      </p:cBhvr>
                                      <p:to>
                                        <p:strVal val="visible"/>
                                      </p:to>
                                    </p:set>
                                    <p:anim calcmode="lin" valueType="num">
                                      <p:cBhvr>
                                        <p:cTn id="7" dur="500" fill="hold"/>
                                        <p:tgtEl>
                                          <p:spTgt spid="278531">
                                            <p:bg/>
                                          </p:spTgt>
                                        </p:tgtEl>
                                        <p:attrNameLst>
                                          <p:attrName>ppt_x</p:attrName>
                                        </p:attrNameLst>
                                      </p:cBhvr>
                                      <p:tavLst>
                                        <p:tav tm="0">
                                          <p:val>
                                            <p:strVal val="#ppt_x"/>
                                          </p:val>
                                        </p:tav>
                                        <p:tav tm="100000">
                                          <p:val>
                                            <p:strVal val="#ppt_x"/>
                                          </p:val>
                                        </p:tav>
                                      </p:tavLst>
                                    </p:anim>
                                    <p:anim calcmode="lin" valueType="num">
                                      <p:cBhvr>
                                        <p:cTn id="8" dur="500" fill="hold"/>
                                        <p:tgtEl>
                                          <p:spTgt spid="278531">
                                            <p:bg/>
                                          </p:spTgt>
                                        </p:tgtEl>
                                        <p:attrNameLst>
                                          <p:attrName>ppt_y</p:attrName>
                                        </p:attrNameLst>
                                      </p:cBhvr>
                                      <p:tavLst>
                                        <p:tav tm="0">
                                          <p:val>
                                            <p:strVal val="#ppt_y-#ppt_h/2"/>
                                          </p:val>
                                        </p:tav>
                                        <p:tav tm="100000">
                                          <p:val>
                                            <p:strVal val="#ppt_y"/>
                                          </p:val>
                                        </p:tav>
                                      </p:tavLst>
                                    </p:anim>
                                    <p:anim calcmode="lin" valueType="num">
                                      <p:cBhvr>
                                        <p:cTn id="9" dur="500" fill="hold"/>
                                        <p:tgtEl>
                                          <p:spTgt spid="278531">
                                            <p:bg/>
                                          </p:spTgt>
                                        </p:tgtEl>
                                        <p:attrNameLst>
                                          <p:attrName>ppt_w</p:attrName>
                                        </p:attrNameLst>
                                      </p:cBhvr>
                                      <p:tavLst>
                                        <p:tav tm="0">
                                          <p:val>
                                            <p:strVal val="#ppt_w"/>
                                          </p:val>
                                        </p:tav>
                                        <p:tav tm="100000">
                                          <p:val>
                                            <p:strVal val="#ppt_w"/>
                                          </p:val>
                                        </p:tav>
                                      </p:tavLst>
                                    </p:anim>
                                    <p:anim calcmode="lin" valueType="num">
                                      <p:cBhvr>
                                        <p:cTn id="10" dur="500" fill="hold"/>
                                        <p:tgtEl>
                                          <p:spTgt spid="278531">
                                            <p:bg/>
                                          </p:spTgt>
                                        </p:tgtEl>
                                        <p:attrNameLst>
                                          <p:attrName>ppt_h</p:attrName>
                                        </p:attrNameLst>
                                      </p:cBhvr>
                                      <p:tavLst>
                                        <p:tav tm="0">
                                          <p:val>
                                            <p:fltVal val="0"/>
                                          </p:val>
                                        </p:tav>
                                        <p:tav tm="100000">
                                          <p:val>
                                            <p:strVal val="#ppt_h"/>
                                          </p:val>
                                        </p:tav>
                                      </p:tavLst>
                                    </p:anim>
                                  </p:childTnLst>
                                </p:cTn>
                              </p:par>
                            </p:childTnLst>
                          </p:cTn>
                        </p:par>
                        <p:par>
                          <p:cTn id="11" fill="hold" nodeType="afterGroup">
                            <p:stCondLst>
                              <p:cond delay="1500"/>
                            </p:stCondLst>
                            <p:childTnLst>
                              <p:par>
                                <p:cTn id="12" presetID="17" presetClass="entr" presetSubtype="1" fill="hold" grpId="0" nodeType="afterEffect">
                                  <p:stCondLst>
                                    <p:cond delay="1000"/>
                                  </p:stCondLst>
                                  <p:childTnLst>
                                    <p:set>
                                      <p:cBhvr>
                                        <p:cTn id="13" dur="1" fill="hold">
                                          <p:stCondLst>
                                            <p:cond delay="0"/>
                                          </p:stCondLst>
                                        </p:cTn>
                                        <p:tgtEl>
                                          <p:spTgt spid="278531">
                                            <p:txEl>
                                              <p:pRg st="0" end="0"/>
                                            </p:txEl>
                                          </p:spTgt>
                                        </p:tgtEl>
                                        <p:attrNameLst>
                                          <p:attrName>style.visibility</p:attrName>
                                        </p:attrNameLst>
                                      </p:cBhvr>
                                      <p:to>
                                        <p:strVal val="visible"/>
                                      </p:to>
                                    </p:set>
                                    <p:anim calcmode="lin" valueType="num">
                                      <p:cBhvr>
                                        <p:cTn id="14" dur="500" fill="hold"/>
                                        <p:tgtEl>
                                          <p:spTgt spid="278531">
                                            <p:txEl>
                                              <p:pRg st="0" end="0"/>
                                            </p:txEl>
                                          </p:spTgt>
                                        </p:tgtEl>
                                        <p:attrNameLst>
                                          <p:attrName>ppt_x</p:attrName>
                                        </p:attrNameLst>
                                      </p:cBhvr>
                                      <p:tavLst>
                                        <p:tav tm="0">
                                          <p:val>
                                            <p:strVal val="#ppt_x"/>
                                          </p:val>
                                        </p:tav>
                                        <p:tav tm="100000">
                                          <p:val>
                                            <p:strVal val="#ppt_x"/>
                                          </p:val>
                                        </p:tav>
                                      </p:tavLst>
                                    </p:anim>
                                    <p:anim calcmode="lin" valueType="num">
                                      <p:cBhvr>
                                        <p:cTn id="15" dur="500" fill="hold"/>
                                        <p:tgtEl>
                                          <p:spTgt spid="278531">
                                            <p:txEl>
                                              <p:pRg st="0" end="0"/>
                                            </p:txEl>
                                          </p:spTgt>
                                        </p:tgtEl>
                                        <p:attrNameLst>
                                          <p:attrName>ppt_y</p:attrName>
                                        </p:attrNameLst>
                                      </p:cBhvr>
                                      <p:tavLst>
                                        <p:tav tm="0">
                                          <p:val>
                                            <p:strVal val="#ppt_y-#ppt_h/2"/>
                                          </p:val>
                                        </p:tav>
                                        <p:tav tm="100000">
                                          <p:val>
                                            <p:strVal val="#ppt_y"/>
                                          </p:val>
                                        </p:tav>
                                      </p:tavLst>
                                    </p:anim>
                                    <p:anim calcmode="lin" valueType="num">
                                      <p:cBhvr>
                                        <p:cTn id="16" dur="500" fill="hold"/>
                                        <p:tgtEl>
                                          <p:spTgt spid="278531">
                                            <p:txEl>
                                              <p:pRg st="0" end="0"/>
                                            </p:txEl>
                                          </p:spTgt>
                                        </p:tgtEl>
                                        <p:attrNameLst>
                                          <p:attrName>ppt_w</p:attrName>
                                        </p:attrNameLst>
                                      </p:cBhvr>
                                      <p:tavLst>
                                        <p:tav tm="0">
                                          <p:val>
                                            <p:strVal val="#ppt_w"/>
                                          </p:val>
                                        </p:tav>
                                        <p:tav tm="100000">
                                          <p:val>
                                            <p:strVal val="#ppt_w"/>
                                          </p:val>
                                        </p:tav>
                                      </p:tavLst>
                                    </p:anim>
                                    <p:anim calcmode="lin" valueType="num">
                                      <p:cBhvr>
                                        <p:cTn id="17" dur="500" fill="hold"/>
                                        <p:tgtEl>
                                          <p:spTgt spid="278531">
                                            <p:txEl>
                                              <p:pRg st="0" end="0"/>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1" grpId="0" build="p" animBg="1" advAuto="100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标题 214029">
            <a:extLst>
              <a:ext uri="{FF2B5EF4-FFF2-40B4-BE49-F238E27FC236}">
                <a16:creationId xmlns:a16="http://schemas.microsoft.com/office/drawing/2014/main" id="{86383B73-6BEE-40E4-9946-BB699F0A4A1D}"/>
              </a:ext>
            </a:extLst>
          </p:cNvPr>
          <p:cNvSpPr>
            <a:spLocks noGrp="1" noChangeArrowheads="1"/>
          </p:cNvSpPr>
          <p:nvPr>
            <p:ph type="title"/>
          </p:nvPr>
        </p:nvSpPr>
        <p:spPr/>
        <p:txBody>
          <a:bodyPr/>
          <a:lstStyle/>
          <a:p>
            <a:pPr eaLnBrk="1" hangingPunct="1"/>
            <a:r>
              <a:rPr lang="en-US" altLang="zh-CN"/>
              <a:t>4.2  </a:t>
            </a:r>
            <a:r>
              <a:rPr lang="zh-CN" altLang="en-US"/>
              <a:t>分支程序设计</a:t>
            </a:r>
          </a:p>
        </p:txBody>
      </p:sp>
      <p:sp>
        <p:nvSpPr>
          <p:cNvPr id="12291" name="文本占位符 214030">
            <a:extLst>
              <a:ext uri="{FF2B5EF4-FFF2-40B4-BE49-F238E27FC236}">
                <a16:creationId xmlns:a16="http://schemas.microsoft.com/office/drawing/2014/main" id="{39BC16DA-C0F1-4417-A9BC-8B3E2022C322}"/>
              </a:ext>
            </a:extLst>
          </p:cNvPr>
          <p:cNvSpPr>
            <a:spLocks noGrp="1" noChangeArrowheads="1"/>
          </p:cNvSpPr>
          <p:nvPr>
            <p:ph type="body" idx="1"/>
          </p:nvPr>
        </p:nvSpPr>
        <p:spPr>
          <a:xfrm>
            <a:off x="990600" y="1447800"/>
            <a:ext cx="7391400" cy="2667000"/>
          </a:xfrm>
        </p:spPr>
        <p:txBody>
          <a:bodyPr/>
          <a:lstStyle/>
          <a:p>
            <a:pPr eaLnBrk="1" hangingPunct="1">
              <a:lnSpc>
                <a:spcPct val="90000"/>
              </a:lnSpc>
            </a:pPr>
            <a:r>
              <a:rPr lang="zh-CN" altLang="en-US" sz="2800"/>
              <a:t>分支程序根据条件是真或假决定执行与否</a:t>
            </a:r>
          </a:p>
          <a:p>
            <a:pPr eaLnBrk="1" hangingPunct="1">
              <a:lnSpc>
                <a:spcPct val="90000"/>
              </a:lnSpc>
            </a:pPr>
            <a:r>
              <a:rPr lang="zh-CN" altLang="en-US" sz="2800"/>
              <a:t>判断的条件是各种指令，如</a:t>
            </a:r>
            <a:r>
              <a:rPr lang="en-US" altLang="zh-CN" sz="2800"/>
              <a:t>CMP</a:t>
            </a:r>
            <a:r>
              <a:rPr lang="zh-CN" altLang="en-US" sz="2800"/>
              <a:t>、</a:t>
            </a:r>
            <a:r>
              <a:rPr lang="en-US" altLang="zh-CN" sz="2800"/>
              <a:t>TEST</a:t>
            </a:r>
            <a:r>
              <a:rPr lang="zh-CN" altLang="en-US" sz="2800"/>
              <a:t>等执行后形成的状态标志</a:t>
            </a:r>
          </a:p>
          <a:p>
            <a:pPr eaLnBrk="1" hangingPunct="1">
              <a:lnSpc>
                <a:spcPct val="90000"/>
              </a:lnSpc>
            </a:pPr>
            <a:r>
              <a:rPr lang="zh-CN" altLang="en-US" sz="2800"/>
              <a:t>转移指令</a:t>
            </a:r>
            <a:r>
              <a:rPr lang="en-US" altLang="zh-CN" sz="2800"/>
              <a:t>Jcc</a:t>
            </a:r>
            <a:r>
              <a:rPr lang="zh-CN" altLang="en-US" sz="2800"/>
              <a:t>和</a:t>
            </a:r>
            <a:r>
              <a:rPr lang="en-US" altLang="zh-CN" sz="2800"/>
              <a:t>JMP</a:t>
            </a:r>
            <a:r>
              <a:rPr lang="zh-CN" altLang="en-US" sz="2800"/>
              <a:t>可以实现分支控制；还可以采用</a:t>
            </a:r>
            <a:r>
              <a:rPr lang="en-US" altLang="zh-CN" sz="2800"/>
              <a:t>MASM 6.x</a:t>
            </a:r>
            <a:r>
              <a:rPr lang="zh-CN" altLang="en-US" sz="2800"/>
              <a:t>提供的</a:t>
            </a:r>
            <a:r>
              <a:rPr lang="zh-CN" altLang="en-US" sz="2800">
                <a:solidFill>
                  <a:srgbClr val="FF0000"/>
                </a:solidFill>
              </a:rPr>
              <a:t>条件控制伪指令</a:t>
            </a:r>
            <a:r>
              <a:rPr lang="zh-CN" altLang="en-US" sz="2800"/>
              <a:t>实现</a:t>
            </a:r>
          </a:p>
        </p:txBody>
      </p:sp>
      <p:pic>
        <p:nvPicPr>
          <p:cNvPr id="12292" name="图片 214020" descr="1106">
            <a:extLst>
              <a:ext uri="{FF2B5EF4-FFF2-40B4-BE49-F238E27FC236}">
                <a16:creationId xmlns:a16="http://schemas.microsoft.com/office/drawing/2014/main" id="{CB106A3A-062B-4373-849D-248C169CE1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4343400"/>
            <a:ext cx="482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3" name="文本框 214021">
            <a:extLst>
              <a:ext uri="{FF2B5EF4-FFF2-40B4-BE49-F238E27FC236}">
                <a16:creationId xmlns:a16="http://schemas.microsoft.com/office/drawing/2014/main" id="{8CD6D410-15F5-4DB9-80C0-4C259720E6D2}"/>
              </a:ext>
            </a:extLst>
          </p:cNvPr>
          <p:cNvSpPr txBox="1">
            <a:spLocks noChangeArrowheads="1"/>
          </p:cNvSpPr>
          <p:nvPr/>
        </p:nvSpPr>
        <p:spPr bwMode="auto">
          <a:xfrm>
            <a:off x="2438400" y="4343400"/>
            <a:ext cx="36464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a:solidFill>
                  <a:schemeClr val="tx2"/>
                </a:solidFill>
                <a:latin typeface="隶书" panose="02010509060101010101" pitchFamily="49" charset="-122"/>
                <a:ea typeface="隶书" panose="02010509060101010101" pitchFamily="49" charset="-122"/>
              </a:rPr>
              <a:t>单分支：求绝对值等</a:t>
            </a:r>
          </a:p>
        </p:txBody>
      </p:sp>
      <p:pic>
        <p:nvPicPr>
          <p:cNvPr id="12294" name="图片 214022" descr="1105">
            <a:extLst>
              <a:ext uri="{FF2B5EF4-FFF2-40B4-BE49-F238E27FC236}">
                <a16:creationId xmlns:a16="http://schemas.microsoft.com/office/drawing/2014/main" id="{F4442494-1F93-4B65-92CF-B2DFC80B62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50292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5" name="文本框 214023">
            <a:extLst>
              <a:ext uri="{FF2B5EF4-FFF2-40B4-BE49-F238E27FC236}">
                <a16:creationId xmlns:a16="http://schemas.microsoft.com/office/drawing/2014/main" id="{1C5582CE-1426-46E8-87E6-FD22D6A42B33}"/>
              </a:ext>
            </a:extLst>
          </p:cNvPr>
          <p:cNvSpPr txBox="1">
            <a:spLocks noChangeArrowheads="1"/>
          </p:cNvSpPr>
          <p:nvPr/>
        </p:nvSpPr>
        <p:spPr bwMode="auto">
          <a:xfrm>
            <a:off x="3124200" y="4953000"/>
            <a:ext cx="3048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a:solidFill>
                  <a:schemeClr val="tx2"/>
                </a:solidFill>
                <a:latin typeface="隶书" panose="02010509060101010101" pitchFamily="49" charset="-122"/>
                <a:ea typeface="隶书" panose="02010509060101010101" pitchFamily="49" charset="-122"/>
              </a:rPr>
              <a:t>双分支：例</a:t>
            </a:r>
            <a:r>
              <a:rPr lang="en-US" altLang="zh-CN" sz="2800">
                <a:solidFill>
                  <a:schemeClr val="tx2"/>
                </a:solidFill>
                <a:latin typeface="隶书" panose="02010509060101010101" pitchFamily="49" charset="-122"/>
                <a:ea typeface="隶书" panose="02010509060101010101" pitchFamily="49" charset="-122"/>
              </a:rPr>
              <a:t>4.3</a:t>
            </a:r>
            <a:r>
              <a:rPr lang="zh-CN" altLang="en-US" sz="2800">
                <a:solidFill>
                  <a:schemeClr val="tx2"/>
                </a:solidFill>
                <a:latin typeface="隶书" panose="02010509060101010101" pitchFamily="49" charset="-122"/>
                <a:ea typeface="隶书" panose="02010509060101010101" pitchFamily="49" charset="-122"/>
              </a:rPr>
              <a:t>等</a:t>
            </a:r>
          </a:p>
        </p:txBody>
      </p:sp>
      <p:pic>
        <p:nvPicPr>
          <p:cNvPr id="12296" name="图片 214024" descr="1126">
            <a:extLst>
              <a:ext uri="{FF2B5EF4-FFF2-40B4-BE49-F238E27FC236}">
                <a16:creationId xmlns:a16="http://schemas.microsoft.com/office/drawing/2014/main" id="{0721375C-6B2D-4855-BD5E-2DC763F4EE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0" y="5638800"/>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7" name="文本框 214025">
            <a:extLst>
              <a:ext uri="{FF2B5EF4-FFF2-40B4-BE49-F238E27FC236}">
                <a16:creationId xmlns:a16="http://schemas.microsoft.com/office/drawing/2014/main" id="{C5D73423-17C6-48D2-AD8A-8896D526BCB9}"/>
              </a:ext>
            </a:extLst>
          </p:cNvPr>
          <p:cNvSpPr txBox="1">
            <a:spLocks noChangeArrowheads="1"/>
          </p:cNvSpPr>
          <p:nvPr/>
        </p:nvSpPr>
        <p:spPr bwMode="auto">
          <a:xfrm>
            <a:off x="4419600" y="5638800"/>
            <a:ext cx="2971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a:solidFill>
                  <a:schemeClr val="tx2"/>
                </a:solidFill>
                <a:latin typeface="隶书" panose="02010509060101010101" pitchFamily="49" charset="-122"/>
                <a:ea typeface="隶书" panose="02010509060101010101" pitchFamily="49" charset="-122"/>
              </a:rPr>
              <a:t>多分支：例</a:t>
            </a:r>
            <a:r>
              <a:rPr lang="en-US" altLang="zh-CN" sz="2800">
                <a:solidFill>
                  <a:schemeClr val="tx2"/>
                </a:solidFill>
                <a:latin typeface="隶书" panose="02010509060101010101" pitchFamily="49" charset="-122"/>
                <a:ea typeface="隶书" panose="02010509060101010101" pitchFamily="49" charset="-122"/>
              </a:rPr>
              <a:t>4.4</a:t>
            </a:r>
            <a:r>
              <a:rPr lang="zh-CN" altLang="en-US" sz="2800">
                <a:solidFill>
                  <a:schemeClr val="tx2"/>
                </a:solidFill>
                <a:latin typeface="隶书" panose="02010509060101010101" pitchFamily="49" charset="-122"/>
                <a:ea typeface="隶书" panose="02010509060101010101" pitchFamily="49" charset="-122"/>
              </a:rPr>
              <a:t>等</a:t>
            </a:r>
          </a:p>
        </p:txBody>
      </p:sp>
      <p:sp>
        <p:nvSpPr>
          <p:cNvPr id="214027" name="直接连接符 214026">
            <a:extLst>
              <a:ext uri="{FF2B5EF4-FFF2-40B4-BE49-F238E27FC236}">
                <a16:creationId xmlns:a16="http://schemas.microsoft.com/office/drawing/2014/main" id="{AEE269A1-A542-4498-919A-1BB3E8A6C294}"/>
              </a:ext>
            </a:extLst>
          </p:cNvPr>
          <p:cNvSpPr>
            <a:spLocks noChangeShapeType="1"/>
          </p:cNvSpPr>
          <p:nvPr/>
        </p:nvSpPr>
        <p:spPr bwMode="auto">
          <a:xfrm>
            <a:off x="8096250" y="4267200"/>
            <a:ext cx="0" cy="914400"/>
          </a:xfrm>
          <a:prstGeom prst="line">
            <a:avLst/>
          </a:prstGeom>
          <a:noFill/>
          <a:ln w="76200" cmpd="tri">
            <a:solidFill>
              <a:srgbClr val="0FCF05"/>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214028" name="直接连接符 214027">
            <a:extLst>
              <a:ext uri="{FF2B5EF4-FFF2-40B4-BE49-F238E27FC236}">
                <a16:creationId xmlns:a16="http://schemas.microsoft.com/office/drawing/2014/main" id="{13D6627B-554C-42C7-94F0-212C4E5568E9}"/>
              </a:ext>
            </a:extLst>
          </p:cNvPr>
          <p:cNvSpPr>
            <a:spLocks noChangeShapeType="1"/>
          </p:cNvSpPr>
          <p:nvPr/>
        </p:nvSpPr>
        <p:spPr bwMode="auto">
          <a:xfrm flipH="1">
            <a:off x="7543800" y="5181600"/>
            <a:ext cx="457200" cy="838200"/>
          </a:xfrm>
          <a:prstGeom prst="line">
            <a:avLst/>
          </a:prstGeom>
          <a:noFill/>
          <a:ln w="76200" cmpd="tri">
            <a:solidFill>
              <a:srgbClr val="0FCF05"/>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214029" name="直接连接符 214028">
            <a:extLst>
              <a:ext uri="{FF2B5EF4-FFF2-40B4-BE49-F238E27FC236}">
                <a16:creationId xmlns:a16="http://schemas.microsoft.com/office/drawing/2014/main" id="{4FE36E98-A0FF-475A-8C15-A56B15155392}"/>
              </a:ext>
            </a:extLst>
          </p:cNvPr>
          <p:cNvSpPr>
            <a:spLocks noChangeShapeType="1"/>
          </p:cNvSpPr>
          <p:nvPr/>
        </p:nvSpPr>
        <p:spPr bwMode="auto">
          <a:xfrm>
            <a:off x="8172450" y="5181600"/>
            <a:ext cx="457200" cy="838200"/>
          </a:xfrm>
          <a:prstGeom prst="line">
            <a:avLst/>
          </a:prstGeom>
          <a:noFill/>
          <a:ln w="76200" cmpd="tri">
            <a:solidFill>
              <a:srgbClr val="0FCF05"/>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afterEffect">
                                  <p:stCondLst>
                                    <p:cond delay="0"/>
                                  </p:stCondLst>
                                  <p:childTnLst>
                                    <p:set>
                                      <p:cBhvr>
                                        <p:cTn id="6" dur="1" fill="hold">
                                          <p:stCondLst>
                                            <p:cond delay="0"/>
                                          </p:stCondLst>
                                        </p:cTn>
                                        <p:tgtEl>
                                          <p:spTgt spid="214027"/>
                                        </p:tgtEl>
                                        <p:attrNameLst>
                                          <p:attrName>style.visibility</p:attrName>
                                        </p:attrNameLst>
                                      </p:cBhvr>
                                      <p:to>
                                        <p:strVal val="visible"/>
                                      </p:to>
                                    </p:set>
                                    <p:anim calcmode="lin" valueType="num">
                                      <p:cBhvr additive="base">
                                        <p:cTn id="7" dur="500" fill="hold"/>
                                        <p:tgtEl>
                                          <p:spTgt spid="214027"/>
                                        </p:tgtEl>
                                        <p:attrNameLst>
                                          <p:attrName>ppt_x</p:attrName>
                                        </p:attrNameLst>
                                      </p:cBhvr>
                                      <p:tavLst>
                                        <p:tav tm="0">
                                          <p:val>
                                            <p:strVal val="#ppt_x"/>
                                          </p:val>
                                        </p:tav>
                                        <p:tav tm="100000">
                                          <p:val>
                                            <p:strVal val="#ppt_x"/>
                                          </p:val>
                                        </p:tav>
                                      </p:tavLst>
                                    </p:anim>
                                    <p:anim calcmode="lin" valueType="num">
                                      <p:cBhvr additive="base">
                                        <p:cTn id="8" dur="500" fill="hold"/>
                                        <p:tgtEl>
                                          <p:spTgt spid="214027"/>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17" presetClass="entr" presetSubtype="1" fill="hold" nodeType="afterEffect">
                                  <p:stCondLst>
                                    <p:cond delay="0"/>
                                  </p:stCondLst>
                                  <p:childTnLst>
                                    <p:set>
                                      <p:cBhvr>
                                        <p:cTn id="11" dur="1" fill="hold">
                                          <p:stCondLst>
                                            <p:cond delay="0"/>
                                          </p:stCondLst>
                                        </p:cTn>
                                        <p:tgtEl>
                                          <p:spTgt spid="214028"/>
                                        </p:tgtEl>
                                        <p:attrNameLst>
                                          <p:attrName>style.visibility</p:attrName>
                                        </p:attrNameLst>
                                      </p:cBhvr>
                                      <p:to>
                                        <p:strVal val="visible"/>
                                      </p:to>
                                    </p:set>
                                    <p:anim calcmode="lin" valueType="num">
                                      <p:cBhvr>
                                        <p:cTn id="12" dur="500" fill="hold"/>
                                        <p:tgtEl>
                                          <p:spTgt spid="214028"/>
                                        </p:tgtEl>
                                        <p:attrNameLst>
                                          <p:attrName>ppt_x</p:attrName>
                                        </p:attrNameLst>
                                      </p:cBhvr>
                                      <p:tavLst>
                                        <p:tav tm="0">
                                          <p:val>
                                            <p:strVal val="#ppt_x"/>
                                          </p:val>
                                        </p:tav>
                                        <p:tav tm="100000">
                                          <p:val>
                                            <p:strVal val="#ppt_x"/>
                                          </p:val>
                                        </p:tav>
                                      </p:tavLst>
                                    </p:anim>
                                    <p:anim calcmode="lin" valueType="num">
                                      <p:cBhvr>
                                        <p:cTn id="13" dur="500" fill="hold"/>
                                        <p:tgtEl>
                                          <p:spTgt spid="214028"/>
                                        </p:tgtEl>
                                        <p:attrNameLst>
                                          <p:attrName>ppt_y</p:attrName>
                                        </p:attrNameLst>
                                      </p:cBhvr>
                                      <p:tavLst>
                                        <p:tav tm="0">
                                          <p:val>
                                            <p:strVal val="#ppt_y-#ppt_h/2"/>
                                          </p:val>
                                        </p:tav>
                                        <p:tav tm="100000">
                                          <p:val>
                                            <p:strVal val="#ppt_y"/>
                                          </p:val>
                                        </p:tav>
                                      </p:tavLst>
                                    </p:anim>
                                    <p:anim calcmode="lin" valueType="num">
                                      <p:cBhvr>
                                        <p:cTn id="14" dur="500" fill="hold"/>
                                        <p:tgtEl>
                                          <p:spTgt spid="214028"/>
                                        </p:tgtEl>
                                        <p:attrNameLst>
                                          <p:attrName>ppt_w</p:attrName>
                                        </p:attrNameLst>
                                      </p:cBhvr>
                                      <p:tavLst>
                                        <p:tav tm="0">
                                          <p:val>
                                            <p:strVal val="#ppt_w"/>
                                          </p:val>
                                        </p:tav>
                                        <p:tav tm="100000">
                                          <p:val>
                                            <p:strVal val="#ppt_w"/>
                                          </p:val>
                                        </p:tav>
                                      </p:tavLst>
                                    </p:anim>
                                    <p:anim calcmode="lin" valueType="num">
                                      <p:cBhvr>
                                        <p:cTn id="15" dur="500" fill="hold"/>
                                        <p:tgtEl>
                                          <p:spTgt spid="214028"/>
                                        </p:tgtEl>
                                        <p:attrNameLst>
                                          <p:attrName>ppt_h</p:attrName>
                                        </p:attrNameLst>
                                      </p:cBhvr>
                                      <p:tavLst>
                                        <p:tav tm="0">
                                          <p:val>
                                            <p:fltVal val="0"/>
                                          </p:val>
                                        </p:tav>
                                        <p:tav tm="100000">
                                          <p:val>
                                            <p:strVal val="#ppt_h"/>
                                          </p:val>
                                        </p:tav>
                                      </p:tavLst>
                                    </p:anim>
                                  </p:childTnLst>
                                </p:cTn>
                              </p:par>
                            </p:childTnLst>
                          </p:cTn>
                        </p:par>
                        <p:par>
                          <p:cTn id="16" fill="hold" nodeType="afterGroup">
                            <p:stCondLst>
                              <p:cond delay="1000"/>
                            </p:stCondLst>
                            <p:childTnLst>
                              <p:par>
                                <p:cTn id="17" presetID="17" presetClass="entr" presetSubtype="1" fill="hold" nodeType="afterEffect">
                                  <p:stCondLst>
                                    <p:cond delay="0"/>
                                  </p:stCondLst>
                                  <p:childTnLst>
                                    <p:set>
                                      <p:cBhvr>
                                        <p:cTn id="18" dur="1" fill="hold">
                                          <p:stCondLst>
                                            <p:cond delay="0"/>
                                          </p:stCondLst>
                                        </p:cTn>
                                        <p:tgtEl>
                                          <p:spTgt spid="214029"/>
                                        </p:tgtEl>
                                        <p:attrNameLst>
                                          <p:attrName>style.visibility</p:attrName>
                                        </p:attrNameLst>
                                      </p:cBhvr>
                                      <p:to>
                                        <p:strVal val="visible"/>
                                      </p:to>
                                    </p:set>
                                    <p:anim calcmode="lin" valueType="num">
                                      <p:cBhvr>
                                        <p:cTn id="19" dur="500" fill="hold"/>
                                        <p:tgtEl>
                                          <p:spTgt spid="214029"/>
                                        </p:tgtEl>
                                        <p:attrNameLst>
                                          <p:attrName>ppt_x</p:attrName>
                                        </p:attrNameLst>
                                      </p:cBhvr>
                                      <p:tavLst>
                                        <p:tav tm="0">
                                          <p:val>
                                            <p:strVal val="#ppt_x"/>
                                          </p:val>
                                        </p:tav>
                                        <p:tav tm="100000">
                                          <p:val>
                                            <p:strVal val="#ppt_x"/>
                                          </p:val>
                                        </p:tav>
                                      </p:tavLst>
                                    </p:anim>
                                    <p:anim calcmode="lin" valueType="num">
                                      <p:cBhvr>
                                        <p:cTn id="20" dur="500" fill="hold"/>
                                        <p:tgtEl>
                                          <p:spTgt spid="214029"/>
                                        </p:tgtEl>
                                        <p:attrNameLst>
                                          <p:attrName>ppt_y</p:attrName>
                                        </p:attrNameLst>
                                      </p:cBhvr>
                                      <p:tavLst>
                                        <p:tav tm="0">
                                          <p:val>
                                            <p:strVal val="#ppt_y-#ppt_h/2"/>
                                          </p:val>
                                        </p:tav>
                                        <p:tav tm="100000">
                                          <p:val>
                                            <p:strVal val="#ppt_y"/>
                                          </p:val>
                                        </p:tav>
                                      </p:tavLst>
                                    </p:anim>
                                    <p:anim calcmode="lin" valueType="num">
                                      <p:cBhvr>
                                        <p:cTn id="21" dur="500" fill="hold"/>
                                        <p:tgtEl>
                                          <p:spTgt spid="214029"/>
                                        </p:tgtEl>
                                        <p:attrNameLst>
                                          <p:attrName>ppt_w</p:attrName>
                                        </p:attrNameLst>
                                      </p:cBhvr>
                                      <p:tavLst>
                                        <p:tav tm="0">
                                          <p:val>
                                            <p:strVal val="#ppt_w"/>
                                          </p:val>
                                        </p:tav>
                                        <p:tav tm="100000">
                                          <p:val>
                                            <p:strVal val="#ppt_w"/>
                                          </p:val>
                                        </p:tav>
                                      </p:tavLst>
                                    </p:anim>
                                    <p:anim calcmode="lin" valueType="num">
                                      <p:cBhvr>
                                        <p:cTn id="22" dur="500" fill="hold"/>
                                        <p:tgtEl>
                                          <p:spTgt spid="21402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6018" name="文本占位符 323585">
            <a:extLst>
              <a:ext uri="{FF2B5EF4-FFF2-40B4-BE49-F238E27FC236}">
                <a16:creationId xmlns:a16="http://schemas.microsoft.com/office/drawing/2014/main" id="{7AF19F0B-2FDF-4FD2-A40B-41CC3D6A9AAE}"/>
              </a:ext>
            </a:extLst>
          </p:cNvPr>
          <p:cNvSpPr>
            <a:spLocks noGrp="1" noChangeArrowheads="1"/>
          </p:cNvSpPr>
          <p:nvPr>
            <p:ph type="body" idx="1"/>
          </p:nvPr>
        </p:nvSpPr>
        <p:spPr>
          <a:xfrm>
            <a:off x="533400" y="457200"/>
            <a:ext cx="8153400" cy="4800600"/>
          </a:xfrm>
        </p:spPr>
        <p:txBody>
          <a:bodyPr/>
          <a:lstStyle/>
          <a:p>
            <a:pPr marL="0" indent="0" eaLnBrk="1" hangingPunct="1">
              <a:buFont typeface="Wingdings" panose="05000000000000000000" pitchFamily="2" charset="2"/>
              <a:buNone/>
              <a:tabLst>
                <a:tab pos="952500" algn="l"/>
                <a:tab pos="3709988" algn="l"/>
              </a:tabLst>
            </a:pPr>
            <a:r>
              <a:rPr lang="en-US" altLang="zh-CN" sz="2400">
                <a:solidFill>
                  <a:schemeClr val="accent2"/>
                </a:solidFill>
                <a:latin typeface="宋体" panose="02010600030101010101" pitchFamily="2" charset="-122"/>
              </a:rPr>
              <a:t>	</a:t>
            </a:r>
            <a:r>
              <a:rPr lang="en-US" altLang="zh-CN" sz="2800">
                <a:solidFill>
                  <a:schemeClr val="accent2"/>
                </a:solidFill>
                <a:latin typeface="宋体" panose="02010600030101010101" pitchFamily="2" charset="-122"/>
              </a:rPr>
              <a:t>.startup</a:t>
            </a:r>
          </a:p>
          <a:p>
            <a:pPr marL="0" indent="0" eaLnBrk="1" hangingPunct="1">
              <a:buFont typeface="Wingdings" panose="05000000000000000000" pitchFamily="2" charset="2"/>
              <a:buNone/>
              <a:tabLst>
                <a:tab pos="952500" algn="l"/>
                <a:tab pos="3709988" algn="l"/>
              </a:tabLst>
            </a:pPr>
            <a:r>
              <a:rPr lang="en-US" altLang="zh-CN" sz="2800">
                <a:solidFill>
                  <a:schemeClr val="accent2"/>
                </a:solidFill>
                <a:latin typeface="宋体" panose="02010600030101010101" pitchFamily="2" charset="-122"/>
              </a:rPr>
              <a:t>	mov ax,offset array</a:t>
            </a:r>
          </a:p>
          <a:p>
            <a:pPr marL="0" indent="0" eaLnBrk="1" hangingPunct="1">
              <a:buFont typeface="Wingdings" panose="05000000000000000000" pitchFamily="2" charset="2"/>
              <a:buNone/>
              <a:tabLst>
                <a:tab pos="952500" algn="l"/>
                <a:tab pos="3709988" algn="l"/>
              </a:tabLst>
            </a:pPr>
            <a:r>
              <a:rPr lang="en-US" altLang="zh-CN" sz="2800">
                <a:solidFill>
                  <a:schemeClr val="accent2"/>
                </a:solidFill>
                <a:latin typeface="宋体" panose="02010600030101010101" pitchFamily="2" charset="-122"/>
              </a:rPr>
              <a:t>	</a:t>
            </a:r>
            <a:r>
              <a:rPr lang="en-US" altLang="zh-CN" sz="2800">
                <a:solidFill>
                  <a:schemeClr val="tx2"/>
                </a:solidFill>
                <a:latin typeface="宋体" panose="02010600030101010101" pitchFamily="2" charset="-122"/>
              </a:rPr>
              <a:t>push ax</a:t>
            </a:r>
          </a:p>
          <a:p>
            <a:pPr marL="0" indent="0" eaLnBrk="1" hangingPunct="1">
              <a:buFont typeface="Wingdings" panose="05000000000000000000" pitchFamily="2" charset="2"/>
              <a:buNone/>
              <a:tabLst>
                <a:tab pos="952500" algn="l"/>
                <a:tab pos="3709988" algn="l"/>
              </a:tabLst>
            </a:pPr>
            <a:r>
              <a:rPr lang="en-US" altLang="zh-CN" sz="2800">
                <a:solidFill>
                  <a:schemeClr val="accent2"/>
                </a:solidFill>
                <a:latin typeface="宋体" panose="02010600030101010101" pitchFamily="2" charset="-122"/>
              </a:rPr>
              <a:t>	mov ax,count</a:t>
            </a:r>
          </a:p>
          <a:p>
            <a:pPr marL="0" indent="0" eaLnBrk="1" hangingPunct="1">
              <a:buFont typeface="Wingdings" panose="05000000000000000000" pitchFamily="2" charset="2"/>
              <a:buNone/>
              <a:tabLst>
                <a:tab pos="952500" algn="l"/>
                <a:tab pos="3709988" algn="l"/>
              </a:tabLst>
            </a:pPr>
            <a:r>
              <a:rPr lang="en-US" altLang="zh-CN" sz="2800">
                <a:solidFill>
                  <a:schemeClr val="accent2"/>
                </a:solidFill>
                <a:latin typeface="宋体" panose="02010600030101010101" pitchFamily="2" charset="-122"/>
              </a:rPr>
              <a:t>	</a:t>
            </a:r>
            <a:r>
              <a:rPr lang="en-US" altLang="zh-CN" sz="2800">
                <a:solidFill>
                  <a:schemeClr val="tx2"/>
                </a:solidFill>
                <a:latin typeface="宋体" panose="02010600030101010101" pitchFamily="2" charset="-122"/>
              </a:rPr>
              <a:t>push ax</a:t>
            </a:r>
          </a:p>
          <a:p>
            <a:pPr marL="0" indent="0" eaLnBrk="1" hangingPunct="1">
              <a:buFont typeface="Wingdings" panose="05000000000000000000" pitchFamily="2" charset="2"/>
              <a:buNone/>
              <a:tabLst>
                <a:tab pos="952500" algn="l"/>
                <a:tab pos="3709988" algn="l"/>
              </a:tabLst>
            </a:pPr>
            <a:r>
              <a:rPr lang="en-US" altLang="zh-CN" sz="2800">
                <a:solidFill>
                  <a:schemeClr val="accent2"/>
                </a:solidFill>
                <a:latin typeface="宋体" panose="02010600030101010101" pitchFamily="2" charset="-122"/>
              </a:rPr>
              <a:t>	</a:t>
            </a:r>
            <a:r>
              <a:rPr lang="en-US" altLang="zh-CN" sz="2800">
                <a:solidFill>
                  <a:schemeClr val="tx2"/>
                </a:solidFill>
                <a:latin typeface="宋体" panose="02010600030101010101" pitchFamily="2" charset="-122"/>
              </a:rPr>
              <a:t>call checksumc</a:t>
            </a:r>
          </a:p>
          <a:p>
            <a:pPr marL="0" indent="0" eaLnBrk="1" hangingPunct="1">
              <a:buFont typeface="Wingdings" panose="05000000000000000000" pitchFamily="2" charset="2"/>
              <a:buNone/>
              <a:tabLst>
                <a:tab pos="952500" algn="l"/>
                <a:tab pos="3709988" algn="l"/>
              </a:tabLst>
            </a:pPr>
            <a:r>
              <a:rPr lang="en-US" altLang="zh-CN" sz="2800">
                <a:solidFill>
                  <a:schemeClr val="accent2"/>
                </a:solidFill>
                <a:latin typeface="宋体" panose="02010600030101010101" pitchFamily="2" charset="-122"/>
              </a:rPr>
              <a:t>	</a:t>
            </a:r>
            <a:r>
              <a:rPr lang="en-US" altLang="zh-CN" sz="2800">
                <a:solidFill>
                  <a:schemeClr val="tx2"/>
                </a:solidFill>
                <a:latin typeface="宋体" panose="02010600030101010101" pitchFamily="2" charset="-122"/>
              </a:rPr>
              <a:t>add sp,4</a:t>
            </a:r>
          </a:p>
          <a:p>
            <a:pPr marL="0" indent="0" eaLnBrk="1" hangingPunct="1">
              <a:buFont typeface="Wingdings" panose="05000000000000000000" pitchFamily="2" charset="2"/>
              <a:buNone/>
              <a:tabLst>
                <a:tab pos="952500" algn="l"/>
                <a:tab pos="3709988" algn="l"/>
              </a:tabLst>
            </a:pPr>
            <a:r>
              <a:rPr lang="en-US" altLang="zh-CN" sz="2800">
                <a:solidFill>
                  <a:schemeClr val="accent2"/>
                </a:solidFill>
                <a:latin typeface="宋体" panose="02010600030101010101" pitchFamily="2" charset="-122"/>
              </a:rPr>
              <a:t>	mov result,al</a:t>
            </a:r>
          </a:p>
          <a:p>
            <a:pPr marL="0" indent="0" eaLnBrk="1" hangingPunct="1">
              <a:buFont typeface="Wingdings" panose="05000000000000000000" pitchFamily="2" charset="2"/>
              <a:buNone/>
              <a:tabLst>
                <a:tab pos="952500" algn="l"/>
                <a:tab pos="3709988" algn="l"/>
              </a:tabLst>
            </a:pPr>
            <a:r>
              <a:rPr lang="en-US" altLang="zh-CN" sz="2800">
                <a:solidFill>
                  <a:schemeClr val="accent2"/>
                </a:solidFill>
                <a:latin typeface="宋体" panose="02010600030101010101" pitchFamily="2" charset="-122"/>
              </a:rPr>
              <a:t>	.exit 0</a:t>
            </a:r>
          </a:p>
        </p:txBody>
      </p:sp>
      <p:grpSp>
        <p:nvGrpSpPr>
          <p:cNvPr id="323587" name="组合 323586">
            <a:extLst>
              <a:ext uri="{FF2B5EF4-FFF2-40B4-BE49-F238E27FC236}">
                <a16:creationId xmlns:a16="http://schemas.microsoft.com/office/drawing/2014/main" id="{3ADF00D4-F102-4D2F-900A-D4B320F0746A}"/>
              </a:ext>
            </a:extLst>
          </p:cNvPr>
          <p:cNvGrpSpPr>
            <a:grpSpLocks/>
          </p:cNvGrpSpPr>
          <p:nvPr/>
        </p:nvGrpSpPr>
        <p:grpSpPr bwMode="auto">
          <a:xfrm>
            <a:off x="177800" y="230188"/>
            <a:ext cx="203200" cy="6503987"/>
            <a:chOff x="112" y="145"/>
            <a:chExt cx="128" cy="4097"/>
          </a:xfrm>
        </p:grpSpPr>
        <p:sp>
          <p:nvSpPr>
            <p:cNvPr id="86033" name="矩形 323587">
              <a:extLst>
                <a:ext uri="{FF2B5EF4-FFF2-40B4-BE49-F238E27FC236}">
                  <a16:creationId xmlns:a16="http://schemas.microsoft.com/office/drawing/2014/main" id="{34EAA69E-D476-4EA8-9D3C-8644ECEF848C}"/>
                </a:ext>
              </a:extLst>
            </p:cNvPr>
            <p:cNvSpPr>
              <a:spLocks noChangeArrowheads="1"/>
            </p:cNvSpPr>
            <p:nvPr/>
          </p:nvSpPr>
          <p:spPr bwMode="auto">
            <a:xfrm flipH="1">
              <a:off x="192" y="162"/>
              <a:ext cx="48" cy="4080"/>
            </a:xfrm>
            <a:prstGeom prst="rect">
              <a:avLst/>
            </a:prstGeom>
            <a:gradFill rotWithShape="0">
              <a:gsLst>
                <a:gs pos="0">
                  <a:schemeClr val="bg1"/>
                </a:gs>
                <a:gs pos="100000">
                  <a:schemeClr val="fo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6034" name="矩形 323588">
              <a:extLst>
                <a:ext uri="{FF2B5EF4-FFF2-40B4-BE49-F238E27FC236}">
                  <a16:creationId xmlns:a16="http://schemas.microsoft.com/office/drawing/2014/main" id="{F81422F5-BBA6-4B13-8EA8-D889C85467B8}"/>
                </a:ext>
              </a:extLst>
            </p:cNvPr>
            <p:cNvSpPr>
              <a:spLocks noChangeArrowheads="1"/>
            </p:cNvSpPr>
            <p:nvPr/>
          </p:nvSpPr>
          <p:spPr bwMode="auto">
            <a:xfrm>
              <a:off x="112" y="145"/>
              <a:ext cx="48" cy="3941"/>
            </a:xfrm>
            <a:prstGeom prst="rect">
              <a:avLst/>
            </a:prstGeom>
            <a:gradFill rotWithShape="0">
              <a:gsLst>
                <a:gs pos="0">
                  <a:schemeClr val="bg1"/>
                </a:gs>
                <a:gs pos="100000">
                  <a:schemeClr va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latin typeface="Times New Roman" panose="02020603050405020304" pitchFamily="18" charset="0"/>
              </a:endParaRPr>
            </a:p>
          </p:txBody>
        </p:sp>
      </p:grpSp>
      <p:grpSp>
        <p:nvGrpSpPr>
          <p:cNvPr id="323590" name="组合 323589">
            <a:extLst>
              <a:ext uri="{FF2B5EF4-FFF2-40B4-BE49-F238E27FC236}">
                <a16:creationId xmlns:a16="http://schemas.microsoft.com/office/drawing/2014/main" id="{F101FBE8-A3F5-4E39-9F27-2EE59B4778F8}"/>
              </a:ext>
            </a:extLst>
          </p:cNvPr>
          <p:cNvGrpSpPr>
            <a:grpSpLocks/>
          </p:cNvGrpSpPr>
          <p:nvPr/>
        </p:nvGrpSpPr>
        <p:grpSpPr bwMode="auto">
          <a:xfrm>
            <a:off x="8793163" y="220663"/>
            <a:ext cx="198437" cy="6408737"/>
            <a:chOff x="5539" y="139"/>
            <a:chExt cx="125" cy="4037"/>
          </a:xfrm>
        </p:grpSpPr>
        <p:sp>
          <p:nvSpPr>
            <p:cNvPr id="86031" name="矩形 323590">
              <a:extLst>
                <a:ext uri="{FF2B5EF4-FFF2-40B4-BE49-F238E27FC236}">
                  <a16:creationId xmlns:a16="http://schemas.microsoft.com/office/drawing/2014/main" id="{80636354-10A9-4E8A-8FAC-25001A5D2398}"/>
                </a:ext>
              </a:extLst>
            </p:cNvPr>
            <p:cNvSpPr>
              <a:spLocks noChangeArrowheads="1"/>
            </p:cNvSpPr>
            <p:nvPr/>
          </p:nvSpPr>
          <p:spPr bwMode="auto">
            <a:xfrm rot="10800000" flipH="1" flipV="1">
              <a:off x="5621" y="139"/>
              <a:ext cx="43" cy="3989"/>
            </a:xfrm>
            <a:prstGeom prst="rect">
              <a:avLst/>
            </a:pr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6032" name="矩形 323591">
              <a:extLst>
                <a:ext uri="{FF2B5EF4-FFF2-40B4-BE49-F238E27FC236}">
                  <a16:creationId xmlns:a16="http://schemas.microsoft.com/office/drawing/2014/main" id="{6A381D27-FBC4-456F-BCCB-081170FAE554}"/>
                </a:ext>
              </a:extLst>
            </p:cNvPr>
            <p:cNvSpPr>
              <a:spLocks noChangeArrowheads="1"/>
            </p:cNvSpPr>
            <p:nvPr/>
          </p:nvSpPr>
          <p:spPr bwMode="auto">
            <a:xfrm rot="10800000" flipV="1">
              <a:off x="5539" y="240"/>
              <a:ext cx="49" cy="3936"/>
            </a:xfrm>
            <a:prstGeom prst="rect">
              <a:avLst/>
            </a:pr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323593" name="组合 323592">
            <a:extLst>
              <a:ext uri="{FF2B5EF4-FFF2-40B4-BE49-F238E27FC236}">
                <a16:creationId xmlns:a16="http://schemas.microsoft.com/office/drawing/2014/main" id="{7F01AF1D-8FD3-4A00-94DF-484C59B0FEE0}"/>
              </a:ext>
            </a:extLst>
          </p:cNvPr>
          <p:cNvGrpSpPr>
            <a:grpSpLocks/>
          </p:cNvGrpSpPr>
          <p:nvPr/>
        </p:nvGrpSpPr>
        <p:grpSpPr bwMode="auto">
          <a:xfrm>
            <a:off x="412750" y="6477000"/>
            <a:ext cx="8686800" cy="228600"/>
            <a:chOff x="260" y="4080"/>
            <a:chExt cx="5472" cy="144"/>
          </a:xfrm>
        </p:grpSpPr>
        <p:sp>
          <p:nvSpPr>
            <p:cNvPr id="86029" name="矩形 323593">
              <a:extLst>
                <a:ext uri="{FF2B5EF4-FFF2-40B4-BE49-F238E27FC236}">
                  <a16:creationId xmlns:a16="http://schemas.microsoft.com/office/drawing/2014/main" id="{71907774-F23A-4341-9FF8-D4966526ABE7}"/>
                </a:ext>
              </a:extLst>
            </p:cNvPr>
            <p:cNvSpPr>
              <a:spLocks noChangeArrowheads="1"/>
            </p:cNvSpPr>
            <p:nvPr/>
          </p:nvSpPr>
          <p:spPr bwMode="auto">
            <a:xfrm rot="5400000" flipV="1">
              <a:off x="2972" y="1368"/>
              <a:ext cx="48" cy="5472"/>
            </a:xfrm>
            <a:prstGeom prst="rect">
              <a:avLst/>
            </a:prstGeom>
            <a:gradFill rotWithShape="0">
              <a:gsLst>
                <a:gs pos="0">
                  <a:schemeClr val="bg1"/>
                </a:gs>
                <a:gs pos="100000">
                  <a:schemeClr val="accent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6030" name="矩形 323594">
              <a:extLst>
                <a:ext uri="{FF2B5EF4-FFF2-40B4-BE49-F238E27FC236}">
                  <a16:creationId xmlns:a16="http://schemas.microsoft.com/office/drawing/2014/main" id="{07D5A210-5685-43B6-AD7F-F535530EF0A3}"/>
                </a:ext>
              </a:extLst>
            </p:cNvPr>
            <p:cNvSpPr>
              <a:spLocks noChangeArrowheads="1"/>
            </p:cNvSpPr>
            <p:nvPr/>
          </p:nvSpPr>
          <p:spPr bwMode="auto">
            <a:xfrm rot="5400000" flipV="1">
              <a:off x="2913" y="1521"/>
              <a:ext cx="48" cy="5355"/>
            </a:xfrm>
            <a:prstGeom prst="rect">
              <a:avLst/>
            </a:prstGeom>
            <a:gradFill rotWithShape="0">
              <a:gsLst>
                <a:gs pos="0">
                  <a:schemeClr val="bg1"/>
                </a:gs>
                <a:gs pos="100000">
                  <a:schemeClr val="hlink"/>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323596" name="组合 323595">
            <a:extLst>
              <a:ext uri="{FF2B5EF4-FFF2-40B4-BE49-F238E27FC236}">
                <a16:creationId xmlns:a16="http://schemas.microsoft.com/office/drawing/2014/main" id="{47E30CAD-4135-4179-9801-A82BE3A3667D}"/>
              </a:ext>
            </a:extLst>
          </p:cNvPr>
          <p:cNvGrpSpPr>
            <a:grpSpLocks/>
          </p:cNvGrpSpPr>
          <p:nvPr/>
        </p:nvGrpSpPr>
        <p:grpSpPr bwMode="auto">
          <a:xfrm>
            <a:off x="76200" y="176213"/>
            <a:ext cx="8745538" cy="161925"/>
            <a:chOff x="48" y="111"/>
            <a:chExt cx="5509" cy="102"/>
          </a:xfrm>
        </p:grpSpPr>
        <p:sp>
          <p:nvSpPr>
            <p:cNvPr id="86027" name="矩形 323596">
              <a:extLst>
                <a:ext uri="{FF2B5EF4-FFF2-40B4-BE49-F238E27FC236}">
                  <a16:creationId xmlns:a16="http://schemas.microsoft.com/office/drawing/2014/main" id="{F72CDF4F-7282-4226-82BE-603FF2E23FEE}"/>
                </a:ext>
              </a:extLst>
            </p:cNvPr>
            <p:cNvSpPr>
              <a:spLocks noChangeArrowheads="1"/>
            </p:cNvSpPr>
            <p:nvPr/>
          </p:nvSpPr>
          <p:spPr bwMode="auto">
            <a:xfrm rot="5400000" flipV="1">
              <a:off x="2852" y="-2492"/>
              <a:ext cx="37" cy="5371"/>
            </a:xfrm>
            <a:prstGeom prst="rect">
              <a:avLst/>
            </a:prstGeom>
            <a:gradFill rotWithShape="0">
              <a:gsLst>
                <a:gs pos="0">
                  <a:schemeClr va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6028" name="矩形 323597">
              <a:extLst>
                <a:ext uri="{FF2B5EF4-FFF2-40B4-BE49-F238E27FC236}">
                  <a16:creationId xmlns:a16="http://schemas.microsoft.com/office/drawing/2014/main" id="{A103B162-B287-45EA-B326-DFD8614F65AE}"/>
                </a:ext>
              </a:extLst>
            </p:cNvPr>
            <p:cNvSpPr>
              <a:spLocks noChangeArrowheads="1"/>
            </p:cNvSpPr>
            <p:nvPr/>
          </p:nvSpPr>
          <p:spPr bwMode="auto">
            <a:xfrm rot="5400000" flipV="1">
              <a:off x="2783" y="-2625"/>
              <a:ext cx="38" cy="5509"/>
            </a:xfrm>
            <a:prstGeom prst="rect">
              <a:avLst/>
            </a:prstGeom>
            <a:gradFill rotWithShape="0">
              <a:gsLst>
                <a:gs pos="0">
                  <a:schemeClr val="accent1"/>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86023" name="标题 323598">
            <a:extLst>
              <a:ext uri="{FF2B5EF4-FFF2-40B4-BE49-F238E27FC236}">
                <a16:creationId xmlns:a16="http://schemas.microsoft.com/office/drawing/2014/main" id="{A89184D4-F4A7-4920-AD93-D74C4E000371}"/>
              </a:ext>
            </a:extLst>
          </p:cNvPr>
          <p:cNvSpPr>
            <a:spLocks noGrp="1" noChangeArrowheads="1"/>
          </p:cNvSpPr>
          <p:nvPr>
            <p:ph type="title"/>
          </p:nvPr>
        </p:nvSpPr>
        <p:spPr>
          <a:xfrm>
            <a:off x="5853113" y="361950"/>
            <a:ext cx="2895600" cy="390525"/>
          </a:xfrm>
          <a:ln>
            <a:solidFill>
              <a:schemeClr val="folHlink"/>
            </a:solidFill>
            <a:miter lim="800000"/>
            <a:headEnd/>
            <a:tailEnd/>
          </a:ln>
        </p:spPr>
        <p:txBody>
          <a:bodyPr/>
          <a:lstStyle/>
          <a:p>
            <a:pPr eaLnBrk="1" hangingPunct="1"/>
            <a:r>
              <a:rPr lang="zh-CN" altLang="en-US" sz="2400">
                <a:latin typeface="黑体" panose="02010609060101010101" pitchFamily="49" charset="-122"/>
              </a:rPr>
              <a:t>例</a:t>
            </a:r>
            <a:r>
              <a:rPr lang="en-US" altLang="zh-CN" sz="2400">
                <a:latin typeface="黑体" panose="02010609060101010101" pitchFamily="49" charset="-122"/>
              </a:rPr>
              <a:t>4.16c </a:t>
            </a:r>
            <a:r>
              <a:rPr lang="zh-CN" altLang="en-US" sz="2400">
                <a:latin typeface="黑体" panose="02010609060101010101" pitchFamily="49" charset="-122"/>
              </a:rPr>
              <a:t>主程序</a:t>
            </a:r>
          </a:p>
        </p:txBody>
      </p:sp>
      <p:pic>
        <p:nvPicPr>
          <p:cNvPr id="86024" name="图片 323599" descr="5">
            <a:hlinkClick r:id="" action="ppaction://hlinkshowjump?jump=nextslide"/>
            <a:extLst>
              <a:ext uri="{FF2B5EF4-FFF2-40B4-BE49-F238E27FC236}">
                <a16:creationId xmlns:a16="http://schemas.microsoft.com/office/drawing/2014/main" id="{A9526308-06F2-4D71-ABE7-798B7CC358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00" y="6286500"/>
            <a:ext cx="5715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25" name="矩形 323600" descr="041">
            <a:hlinkClick r:id="rId3" action="ppaction://hlinksldjump" highlightClick="1"/>
            <a:extLst>
              <a:ext uri="{FF2B5EF4-FFF2-40B4-BE49-F238E27FC236}">
                <a16:creationId xmlns:a16="http://schemas.microsoft.com/office/drawing/2014/main" id="{29F996B2-17EF-4993-A3A2-CD03F60BA7FE}"/>
              </a:ext>
            </a:extLst>
          </p:cNvPr>
          <p:cNvSpPr>
            <a:spLocks noChangeArrowheads="1"/>
          </p:cNvSpPr>
          <p:nvPr/>
        </p:nvSpPr>
        <p:spPr bwMode="auto">
          <a:xfrm>
            <a:off x="7235825" y="3276600"/>
            <a:ext cx="865188" cy="296863"/>
          </a:xfrm>
          <a:prstGeom prst="rect">
            <a:avLst/>
          </a:prstGeom>
          <a:blipFill dpi="0" rotWithShape="0">
            <a:blip r:embed="rId4"/>
            <a:srcRect/>
            <a:stretch>
              <a:fillRect/>
            </a:stretch>
          </a:blipFill>
          <a:ln w="38100" cmpd="dbl">
            <a:solidFill>
              <a:srgbClr val="FFCC66"/>
            </a:solidFill>
            <a:miter lim="800000"/>
            <a:headEnd/>
            <a:tailEnd/>
          </a:ln>
          <a:effectLst>
            <a:outerShdw dist="45791" dir="2021404" algn="ctr" rotWithShape="0">
              <a:schemeClr val="folHlink"/>
            </a:outerShdw>
          </a:effec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lnSpc>
                <a:spcPct val="60000"/>
              </a:lnSpc>
              <a:buClr>
                <a:schemeClr val="accent2"/>
              </a:buClr>
              <a:buSzPct val="90000"/>
            </a:pPr>
            <a:r>
              <a:rPr lang="zh-CN" altLang="en-US" sz="2000" b="1">
                <a:solidFill>
                  <a:srgbClr val="663300"/>
                </a:solidFill>
                <a:latin typeface="隶书" panose="02010509060101010101" pitchFamily="49" charset="-122"/>
                <a:ea typeface="隶书" panose="02010509060101010101" pitchFamily="49" charset="-122"/>
              </a:rPr>
              <a:t>图示</a:t>
            </a:r>
            <a:endParaRPr lang="zh-CN" altLang="en-US" sz="2000" b="1">
              <a:solidFill>
                <a:srgbClr val="663300"/>
              </a:solidFill>
              <a:latin typeface="宋体" panose="02010600030101010101" pitchFamily="2" charset="-122"/>
            </a:endParaRPr>
          </a:p>
        </p:txBody>
      </p:sp>
      <p:sp>
        <p:nvSpPr>
          <p:cNvPr id="323602" name="圆角矩形 323601" descr="花束">
            <a:extLst>
              <a:ext uri="{FF2B5EF4-FFF2-40B4-BE49-F238E27FC236}">
                <a16:creationId xmlns:a16="http://schemas.microsoft.com/office/drawing/2014/main" id="{DA313934-822A-45F0-9849-8792BCEF37FB}"/>
              </a:ext>
            </a:extLst>
          </p:cNvPr>
          <p:cNvSpPr>
            <a:spLocks noChangeArrowheads="1"/>
          </p:cNvSpPr>
          <p:nvPr/>
        </p:nvSpPr>
        <p:spPr bwMode="auto">
          <a:xfrm>
            <a:off x="533400" y="5105400"/>
            <a:ext cx="8229600" cy="1295400"/>
          </a:xfrm>
          <a:prstGeom prst="roundRect">
            <a:avLst>
              <a:gd name="adj" fmla="val 16667"/>
            </a:avLst>
          </a:prstGeom>
          <a:blipFill dpi="0" rotWithShape="0">
            <a:blip r:embed="rId5"/>
            <a:srcRect/>
            <a:tile tx="0" ty="0" sx="100000" sy="100000" flip="none" algn="tl"/>
          </a:blipFill>
          <a:ln w="9525">
            <a:solidFill>
              <a:schemeClr val="folHlink"/>
            </a:solidFill>
            <a:round/>
            <a:headEnd/>
            <a:tailEnd/>
          </a:ln>
        </p:spPr>
        <p:txBody>
          <a:bodyPr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just" eaLnBrk="1" hangingPunct="1">
              <a:buFontTx/>
              <a:buBlip>
                <a:blip r:embed="rId6"/>
              </a:buBlip>
            </a:pPr>
            <a:r>
              <a:rPr lang="en-US" altLang="zh-CN" sz="3200" b="1">
                <a:solidFill>
                  <a:schemeClr val="accent2"/>
                </a:solidFill>
              </a:rPr>
              <a:t> </a:t>
            </a:r>
            <a:r>
              <a:rPr lang="zh-CN" altLang="en-US" sz="3200" b="1">
                <a:solidFill>
                  <a:schemeClr val="accent2"/>
                </a:solidFill>
              </a:rPr>
              <a:t>要注意堆栈的分配情况，保证参数存取正确、子程序正确返回，并保持堆栈平衡</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afterEffect">
                                  <p:stCondLst>
                                    <p:cond delay="0"/>
                                  </p:stCondLst>
                                  <p:childTnLst>
                                    <p:set>
                                      <p:cBhvr>
                                        <p:cTn id="6" dur="1" fill="hold">
                                          <p:stCondLst>
                                            <p:cond delay="0"/>
                                          </p:stCondLst>
                                        </p:cTn>
                                        <p:tgtEl>
                                          <p:spTgt spid="323587"/>
                                        </p:tgtEl>
                                        <p:attrNameLst>
                                          <p:attrName>style.visibility</p:attrName>
                                        </p:attrNameLst>
                                      </p:cBhvr>
                                      <p:to>
                                        <p:strVal val="visible"/>
                                      </p:to>
                                    </p:set>
                                    <p:anim calcmode="lin" valueType="num">
                                      <p:cBhvr additive="base">
                                        <p:cTn id="7" dur="500" fill="hold"/>
                                        <p:tgtEl>
                                          <p:spTgt spid="323587"/>
                                        </p:tgtEl>
                                        <p:attrNameLst>
                                          <p:attrName>ppt_x</p:attrName>
                                        </p:attrNameLst>
                                      </p:cBhvr>
                                      <p:tavLst>
                                        <p:tav tm="0">
                                          <p:val>
                                            <p:strVal val="#ppt_x"/>
                                          </p:val>
                                        </p:tav>
                                        <p:tav tm="100000">
                                          <p:val>
                                            <p:strVal val="#ppt_x"/>
                                          </p:val>
                                        </p:tav>
                                      </p:tavLst>
                                    </p:anim>
                                    <p:anim calcmode="lin" valueType="num">
                                      <p:cBhvr additive="base">
                                        <p:cTn id="8" dur="500" fill="hold"/>
                                        <p:tgtEl>
                                          <p:spTgt spid="323587"/>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323593"/>
                                        </p:tgtEl>
                                        <p:attrNameLst>
                                          <p:attrName>style.visibility</p:attrName>
                                        </p:attrNameLst>
                                      </p:cBhvr>
                                      <p:to>
                                        <p:strVal val="visible"/>
                                      </p:to>
                                    </p:set>
                                    <p:anim calcmode="lin" valueType="num">
                                      <p:cBhvr additive="base">
                                        <p:cTn id="12" dur="500" fill="hold"/>
                                        <p:tgtEl>
                                          <p:spTgt spid="323593"/>
                                        </p:tgtEl>
                                        <p:attrNameLst>
                                          <p:attrName>ppt_x</p:attrName>
                                        </p:attrNameLst>
                                      </p:cBhvr>
                                      <p:tavLst>
                                        <p:tav tm="0">
                                          <p:val>
                                            <p:strVal val="0-#ppt_w/2"/>
                                          </p:val>
                                        </p:tav>
                                        <p:tav tm="100000">
                                          <p:val>
                                            <p:strVal val="#ppt_x"/>
                                          </p:val>
                                        </p:tav>
                                      </p:tavLst>
                                    </p:anim>
                                    <p:anim calcmode="lin" valueType="num">
                                      <p:cBhvr additive="base">
                                        <p:cTn id="13" dur="500" fill="hold"/>
                                        <p:tgtEl>
                                          <p:spTgt spid="323593"/>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4" fill="hold" nodeType="afterEffect">
                                  <p:stCondLst>
                                    <p:cond delay="0"/>
                                  </p:stCondLst>
                                  <p:childTnLst>
                                    <p:set>
                                      <p:cBhvr>
                                        <p:cTn id="16" dur="1" fill="hold">
                                          <p:stCondLst>
                                            <p:cond delay="0"/>
                                          </p:stCondLst>
                                        </p:cTn>
                                        <p:tgtEl>
                                          <p:spTgt spid="323590"/>
                                        </p:tgtEl>
                                        <p:attrNameLst>
                                          <p:attrName>style.visibility</p:attrName>
                                        </p:attrNameLst>
                                      </p:cBhvr>
                                      <p:to>
                                        <p:strVal val="visible"/>
                                      </p:to>
                                    </p:set>
                                    <p:anim calcmode="lin" valueType="num">
                                      <p:cBhvr additive="base">
                                        <p:cTn id="17" dur="500" fill="hold"/>
                                        <p:tgtEl>
                                          <p:spTgt spid="323590"/>
                                        </p:tgtEl>
                                        <p:attrNameLst>
                                          <p:attrName>ppt_x</p:attrName>
                                        </p:attrNameLst>
                                      </p:cBhvr>
                                      <p:tavLst>
                                        <p:tav tm="0">
                                          <p:val>
                                            <p:strVal val="#ppt_x"/>
                                          </p:val>
                                        </p:tav>
                                        <p:tav tm="100000">
                                          <p:val>
                                            <p:strVal val="#ppt_x"/>
                                          </p:val>
                                        </p:tav>
                                      </p:tavLst>
                                    </p:anim>
                                    <p:anim calcmode="lin" valueType="num">
                                      <p:cBhvr additive="base">
                                        <p:cTn id="18" dur="500" fill="hold"/>
                                        <p:tgtEl>
                                          <p:spTgt spid="323590"/>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2" fill="hold" nodeType="afterEffect">
                                  <p:stCondLst>
                                    <p:cond delay="0"/>
                                  </p:stCondLst>
                                  <p:childTnLst>
                                    <p:set>
                                      <p:cBhvr>
                                        <p:cTn id="21" dur="1" fill="hold">
                                          <p:stCondLst>
                                            <p:cond delay="0"/>
                                          </p:stCondLst>
                                        </p:cTn>
                                        <p:tgtEl>
                                          <p:spTgt spid="323596"/>
                                        </p:tgtEl>
                                        <p:attrNameLst>
                                          <p:attrName>style.visibility</p:attrName>
                                        </p:attrNameLst>
                                      </p:cBhvr>
                                      <p:to>
                                        <p:strVal val="visible"/>
                                      </p:to>
                                    </p:set>
                                    <p:anim calcmode="lin" valueType="num">
                                      <p:cBhvr additive="base">
                                        <p:cTn id="22" dur="500" fill="hold"/>
                                        <p:tgtEl>
                                          <p:spTgt spid="323596"/>
                                        </p:tgtEl>
                                        <p:attrNameLst>
                                          <p:attrName>ppt_x</p:attrName>
                                        </p:attrNameLst>
                                      </p:cBhvr>
                                      <p:tavLst>
                                        <p:tav tm="0">
                                          <p:val>
                                            <p:strVal val="1+#ppt_w/2"/>
                                          </p:val>
                                        </p:tav>
                                        <p:tav tm="100000">
                                          <p:val>
                                            <p:strVal val="#ppt_x"/>
                                          </p:val>
                                        </p:tav>
                                      </p:tavLst>
                                    </p:anim>
                                    <p:anim calcmode="lin" valueType="num">
                                      <p:cBhvr additive="base">
                                        <p:cTn id="23" dur="500" fill="hold"/>
                                        <p:tgtEl>
                                          <p:spTgt spid="323596"/>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7" presetClass="entr" presetSubtype="8" fill="hold" grpId="0" nodeType="clickEffect">
                                  <p:stCondLst>
                                    <p:cond delay="0"/>
                                  </p:stCondLst>
                                  <p:iterate type="wd">
                                    <p:tmPct val="100000"/>
                                  </p:iterate>
                                  <p:childTnLst>
                                    <p:set>
                                      <p:cBhvr>
                                        <p:cTn id="27" dur="1" fill="hold">
                                          <p:stCondLst>
                                            <p:cond delay="0"/>
                                          </p:stCondLst>
                                        </p:cTn>
                                        <p:tgtEl>
                                          <p:spTgt spid="323602"/>
                                        </p:tgtEl>
                                        <p:attrNameLst>
                                          <p:attrName>style.visibility</p:attrName>
                                        </p:attrNameLst>
                                      </p:cBhvr>
                                      <p:to>
                                        <p:strVal val="visible"/>
                                      </p:to>
                                    </p:set>
                                    <p:anim calcmode="lin" valueType="num">
                                      <p:cBhvr>
                                        <p:cTn id="28" dur="300" fill="hold"/>
                                        <p:tgtEl>
                                          <p:spTgt spid="323602"/>
                                        </p:tgtEl>
                                        <p:attrNameLst>
                                          <p:attrName>ppt_x</p:attrName>
                                        </p:attrNameLst>
                                      </p:cBhvr>
                                      <p:tavLst>
                                        <p:tav tm="0">
                                          <p:val>
                                            <p:strVal val="#ppt_x-#ppt_w/2"/>
                                          </p:val>
                                        </p:tav>
                                        <p:tav tm="100000">
                                          <p:val>
                                            <p:strVal val="#ppt_x"/>
                                          </p:val>
                                        </p:tav>
                                      </p:tavLst>
                                    </p:anim>
                                    <p:anim calcmode="lin" valueType="num">
                                      <p:cBhvr>
                                        <p:cTn id="29" dur="300" fill="hold"/>
                                        <p:tgtEl>
                                          <p:spTgt spid="323602"/>
                                        </p:tgtEl>
                                        <p:attrNameLst>
                                          <p:attrName>ppt_y</p:attrName>
                                        </p:attrNameLst>
                                      </p:cBhvr>
                                      <p:tavLst>
                                        <p:tav tm="0">
                                          <p:val>
                                            <p:strVal val="#ppt_y"/>
                                          </p:val>
                                        </p:tav>
                                        <p:tav tm="100000">
                                          <p:val>
                                            <p:strVal val="#ppt_y"/>
                                          </p:val>
                                        </p:tav>
                                      </p:tavLst>
                                    </p:anim>
                                    <p:anim calcmode="lin" valueType="num">
                                      <p:cBhvr>
                                        <p:cTn id="30" dur="300" fill="hold"/>
                                        <p:tgtEl>
                                          <p:spTgt spid="323602"/>
                                        </p:tgtEl>
                                        <p:attrNameLst>
                                          <p:attrName>ppt_w</p:attrName>
                                        </p:attrNameLst>
                                      </p:cBhvr>
                                      <p:tavLst>
                                        <p:tav tm="0">
                                          <p:val>
                                            <p:fltVal val="0"/>
                                          </p:val>
                                        </p:tav>
                                        <p:tav tm="100000">
                                          <p:val>
                                            <p:strVal val="#ppt_w"/>
                                          </p:val>
                                        </p:tav>
                                      </p:tavLst>
                                    </p:anim>
                                    <p:anim calcmode="lin" valueType="num">
                                      <p:cBhvr>
                                        <p:cTn id="31" dur="300" fill="hold"/>
                                        <p:tgtEl>
                                          <p:spTgt spid="32360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602" grpId="0" animBg="1"/>
    </p:bldLst>
  </p:timing>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042" name="文本占位符 324609">
            <a:extLst>
              <a:ext uri="{FF2B5EF4-FFF2-40B4-BE49-F238E27FC236}">
                <a16:creationId xmlns:a16="http://schemas.microsoft.com/office/drawing/2014/main" id="{7FE25775-43D7-4E78-9AF9-DA659A6A23A6}"/>
              </a:ext>
            </a:extLst>
          </p:cNvPr>
          <p:cNvSpPr>
            <a:spLocks noGrp="1" noChangeArrowheads="1"/>
          </p:cNvSpPr>
          <p:nvPr>
            <p:ph type="body" idx="1"/>
          </p:nvPr>
        </p:nvSpPr>
        <p:spPr>
          <a:xfrm>
            <a:off x="533400" y="381000"/>
            <a:ext cx="8286750" cy="6072188"/>
          </a:xfrm>
        </p:spPr>
        <p:txBody>
          <a:bodyPr/>
          <a:lstStyle/>
          <a:p>
            <a:pPr marL="0" indent="0" eaLnBrk="1" hangingPunct="1">
              <a:lnSpc>
                <a:spcPct val="80000"/>
              </a:lnSpc>
              <a:buFont typeface="Wingdings" panose="05000000000000000000" pitchFamily="2" charset="2"/>
              <a:buNone/>
              <a:tabLst>
                <a:tab pos="1905000" algn="l"/>
                <a:tab pos="4094163" algn="l"/>
              </a:tabLst>
            </a:pPr>
            <a:r>
              <a:rPr lang="en-US" altLang="zh-CN" sz="2400">
                <a:solidFill>
                  <a:schemeClr val="accent2"/>
                </a:solidFill>
                <a:latin typeface="宋体" panose="02010600030101010101" pitchFamily="2" charset="-122"/>
              </a:rPr>
              <a:t>checksumc	proc</a:t>
            </a:r>
          </a:p>
          <a:p>
            <a:pPr marL="0" indent="0" eaLnBrk="1" hangingPunct="1">
              <a:lnSpc>
                <a:spcPct val="80000"/>
              </a:lnSpc>
              <a:buFont typeface="Wingdings" panose="05000000000000000000" pitchFamily="2" charset="2"/>
              <a:buNone/>
              <a:tabLst>
                <a:tab pos="1905000" algn="l"/>
                <a:tab pos="4094163" algn="l"/>
              </a:tabLst>
            </a:pPr>
            <a:r>
              <a:rPr lang="en-US" altLang="zh-CN" sz="2400">
                <a:solidFill>
                  <a:schemeClr val="accent2"/>
                </a:solidFill>
                <a:latin typeface="宋体" panose="02010600030101010101" pitchFamily="2" charset="-122"/>
              </a:rPr>
              <a:t>	</a:t>
            </a:r>
            <a:r>
              <a:rPr lang="en-US" altLang="zh-CN" sz="2400">
                <a:solidFill>
                  <a:schemeClr val="tx2"/>
                </a:solidFill>
                <a:latin typeface="宋体" panose="02010600030101010101" pitchFamily="2" charset="-122"/>
              </a:rPr>
              <a:t>push bp</a:t>
            </a:r>
          </a:p>
          <a:p>
            <a:pPr marL="0" indent="0" eaLnBrk="1" hangingPunct="1">
              <a:lnSpc>
                <a:spcPct val="80000"/>
              </a:lnSpc>
              <a:buFont typeface="Wingdings" panose="05000000000000000000" pitchFamily="2" charset="2"/>
              <a:buNone/>
              <a:tabLst>
                <a:tab pos="1905000" algn="l"/>
                <a:tab pos="4094163" algn="l"/>
              </a:tabLst>
            </a:pPr>
            <a:r>
              <a:rPr lang="en-US" altLang="zh-CN" sz="2400">
                <a:solidFill>
                  <a:schemeClr val="tx2"/>
                </a:solidFill>
                <a:latin typeface="宋体" panose="02010600030101010101" pitchFamily="2" charset="-122"/>
              </a:rPr>
              <a:t>	mov bp,sp</a:t>
            </a:r>
            <a:r>
              <a:rPr lang="en-US" altLang="zh-CN" sz="2400">
                <a:solidFill>
                  <a:schemeClr val="accent2"/>
                </a:solidFill>
                <a:latin typeface="宋体" panose="02010600030101010101" pitchFamily="2" charset="-122"/>
              </a:rPr>
              <a:t>	</a:t>
            </a:r>
            <a:r>
              <a:rPr lang="en-US" altLang="zh-CN" sz="2400">
                <a:latin typeface="宋体" panose="02010600030101010101" pitchFamily="2" charset="-122"/>
              </a:rPr>
              <a:t>;</a:t>
            </a:r>
            <a:r>
              <a:rPr lang="zh-CN" altLang="en-US" sz="2400">
                <a:latin typeface="宋体" panose="02010600030101010101" pitchFamily="2" charset="-122"/>
              </a:rPr>
              <a:t>利用</a:t>
            </a:r>
            <a:r>
              <a:rPr lang="en-US" altLang="zh-CN" sz="2400">
                <a:latin typeface="宋体" panose="02010600030101010101" pitchFamily="2" charset="-122"/>
              </a:rPr>
              <a:t>BP</a:t>
            </a:r>
            <a:r>
              <a:rPr lang="zh-CN" altLang="en-US" sz="2400">
                <a:latin typeface="宋体" panose="02010600030101010101" pitchFamily="2" charset="-122"/>
              </a:rPr>
              <a:t>间接寻址存取参数</a:t>
            </a:r>
          </a:p>
          <a:p>
            <a:pPr marL="0" indent="0" eaLnBrk="1" hangingPunct="1">
              <a:lnSpc>
                <a:spcPct val="80000"/>
              </a:lnSpc>
              <a:buFont typeface="Wingdings" panose="05000000000000000000" pitchFamily="2" charset="2"/>
              <a:buNone/>
              <a:tabLst>
                <a:tab pos="1905000" algn="l"/>
                <a:tab pos="4094163" algn="l"/>
              </a:tabLst>
            </a:pPr>
            <a:r>
              <a:rPr lang="zh-CN" altLang="en-US" sz="2400">
                <a:solidFill>
                  <a:schemeClr val="accent2"/>
                </a:solidFill>
                <a:latin typeface="宋体" panose="02010600030101010101" pitchFamily="2" charset="-122"/>
              </a:rPr>
              <a:t>	</a:t>
            </a:r>
            <a:r>
              <a:rPr lang="en-US" altLang="zh-CN" sz="2400">
                <a:solidFill>
                  <a:schemeClr val="accent2"/>
                </a:solidFill>
                <a:latin typeface="宋体" panose="02010600030101010101" pitchFamily="2" charset="-122"/>
              </a:rPr>
              <a:t>push bx</a:t>
            </a:r>
          </a:p>
          <a:p>
            <a:pPr marL="0" indent="0" eaLnBrk="1" hangingPunct="1">
              <a:lnSpc>
                <a:spcPct val="80000"/>
              </a:lnSpc>
              <a:buFont typeface="Wingdings" panose="05000000000000000000" pitchFamily="2" charset="2"/>
              <a:buNone/>
              <a:tabLst>
                <a:tab pos="1905000" algn="l"/>
                <a:tab pos="4094163" algn="l"/>
              </a:tabLst>
            </a:pPr>
            <a:r>
              <a:rPr lang="en-US" altLang="zh-CN" sz="2400">
                <a:solidFill>
                  <a:schemeClr val="accent2"/>
                </a:solidFill>
                <a:latin typeface="宋体" panose="02010600030101010101" pitchFamily="2" charset="-122"/>
              </a:rPr>
              <a:t>	push cx</a:t>
            </a:r>
          </a:p>
          <a:p>
            <a:pPr marL="0" indent="0" eaLnBrk="1" hangingPunct="1">
              <a:lnSpc>
                <a:spcPct val="90000"/>
              </a:lnSpc>
              <a:buFont typeface="Wingdings" panose="05000000000000000000" pitchFamily="2" charset="2"/>
              <a:buNone/>
              <a:tabLst>
                <a:tab pos="1905000" algn="l"/>
                <a:tab pos="4094163" algn="l"/>
              </a:tabLst>
            </a:pPr>
            <a:r>
              <a:rPr lang="en-US" altLang="zh-CN" sz="2400">
                <a:solidFill>
                  <a:schemeClr val="accent2"/>
                </a:solidFill>
                <a:latin typeface="宋体" panose="02010600030101010101" pitchFamily="2" charset="-122"/>
              </a:rPr>
              <a:t>	</a:t>
            </a:r>
            <a:r>
              <a:rPr lang="en-US" altLang="zh-CN" sz="2400">
                <a:solidFill>
                  <a:schemeClr val="tx2"/>
                </a:solidFill>
                <a:latin typeface="宋体" panose="02010600030101010101" pitchFamily="2" charset="-122"/>
              </a:rPr>
              <a:t>mov bx,[bp+6]</a:t>
            </a:r>
            <a:r>
              <a:rPr lang="en-US" altLang="zh-CN" sz="2400">
                <a:solidFill>
                  <a:schemeClr val="accent2"/>
                </a:solidFill>
                <a:latin typeface="宋体" panose="02010600030101010101" pitchFamily="2" charset="-122"/>
              </a:rPr>
              <a:t> 	</a:t>
            </a:r>
            <a:r>
              <a:rPr lang="en-US" altLang="zh-CN" sz="2400">
                <a:latin typeface="宋体" panose="02010600030101010101" pitchFamily="2" charset="-122"/>
              </a:rPr>
              <a:t>;SS:[BP+6]</a:t>
            </a:r>
            <a:r>
              <a:rPr lang="zh-CN" altLang="en-US" sz="2400">
                <a:latin typeface="宋体" panose="02010600030101010101" pitchFamily="2" charset="-122"/>
              </a:rPr>
              <a:t>指向偏移地址</a:t>
            </a:r>
            <a:endParaRPr lang="zh-CN" altLang="en-US" sz="2400">
              <a:solidFill>
                <a:schemeClr val="accent2"/>
              </a:solidFill>
              <a:latin typeface="宋体" panose="02010600030101010101" pitchFamily="2" charset="-122"/>
            </a:endParaRPr>
          </a:p>
          <a:p>
            <a:pPr marL="0" indent="0" eaLnBrk="1" hangingPunct="1">
              <a:lnSpc>
                <a:spcPct val="110000"/>
              </a:lnSpc>
              <a:buFont typeface="Wingdings" panose="05000000000000000000" pitchFamily="2" charset="2"/>
              <a:buNone/>
              <a:tabLst>
                <a:tab pos="1905000" algn="l"/>
                <a:tab pos="4094163" algn="l"/>
              </a:tabLst>
            </a:pPr>
            <a:r>
              <a:rPr lang="zh-CN" altLang="en-US" sz="2400">
                <a:solidFill>
                  <a:schemeClr val="accent2"/>
                </a:solidFill>
                <a:latin typeface="宋体" panose="02010600030101010101" pitchFamily="2" charset="-122"/>
              </a:rPr>
              <a:t>	</a:t>
            </a:r>
            <a:r>
              <a:rPr lang="en-US" altLang="zh-CN" sz="2400">
                <a:solidFill>
                  <a:schemeClr val="tx2"/>
                </a:solidFill>
                <a:latin typeface="宋体" panose="02010600030101010101" pitchFamily="2" charset="-122"/>
              </a:rPr>
              <a:t>mov cx,[bp+4]</a:t>
            </a:r>
            <a:r>
              <a:rPr lang="en-US" altLang="zh-CN" sz="2400">
                <a:solidFill>
                  <a:schemeClr val="accent2"/>
                </a:solidFill>
                <a:latin typeface="宋体" panose="02010600030101010101" pitchFamily="2" charset="-122"/>
              </a:rPr>
              <a:t> 	</a:t>
            </a:r>
            <a:r>
              <a:rPr lang="en-US" altLang="zh-CN" sz="2400">
                <a:latin typeface="宋体" panose="02010600030101010101" pitchFamily="2" charset="-122"/>
              </a:rPr>
              <a:t>;SS:[BP+4]</a:t>
            </a:r>
            <a:r>
              <a:rPr lang="zh-CN" altLang="en-US" sz="2400">
                <a:latin typeface="宋体" panose="02010600030101010101" pitchFamily="2" charset="-122"/>
              </a:rPr>
              <a:t>指向元素个数</a:t>
            </a:r>
            <a:endParaRPr lang="zh-CN" altLang="en-US" sz="2400">
              <a:solidFill>
                <a:schemeClr val="accent2"/>
              </a:solidFill>
              <a:latin typeface="宋体" panose="02010600030101010101" pitchFamily="2" charset="-122"/>
            </a:endParaRPr>
          </a:p>
          <a:p>
            <a:pPr marL="0" indent="0" eaLnBrk="1" hangingPunct="1">
              <a:lnSpc>
                <a:spcPct val="80000"/>
              </a:lnSpc>
              <a:buFont typeface="Wingdings" panose="05000000000000000000" pitchFamily="2" charset="2"/>
              <a:buNone/>
              <a:tabLst>
                <a:tab pos="1905000" algn="l"/>
                <a:tab pos="4094163" algn="l"/>
              </a:tabLst>
            </a:pPr>
            <a:r>
              <a:rPr lang="zh-CN" altLang="en-US" sz="2400">
                <a:solidFill>
                  <a:schemeClr val="accent2"/>
                </a:solidFill>
                <a:latin typeface="宋体" panose="02010600030101010101" pitchFamily="2" charset="-122"/>
              </a:rPr>
              <a:t>	</a:t>
            </a:r>
            <a:r>
              <a:rPr lang="en-US" altLang="zh-CN" sz="2400">
                <a:solidFill>
                  <a:schemeClr val="accent2"/>
                </a:solidFill>
                <a:latin typeface="宋体" panose="02010600030101010101" pitchFamily="2" charset="-122"/>
              </a:rPr>
              <a:t>xor al,al</a:t>
            </a:r>
          </a:p>
          <a:p>
            <a:pPr marL="0" indent="0" eaLnBrk="1" hangingPunct="1">
              <a:lnSpc>
                <a:spcPct val="80000"/>
              </a:lnSpc>
              <a:buFont typeface="Wingdings" panose="05000000000000000000" pitchFamily="2" charset="2"/>
              <a:buNone/>
              <a:tabLst>
                <a:tab pos="1905000" algn="l"/>
                <a:tab pos="4094163" algn="l"/>
              </a:tabLst>
            </a:pPr>
            <a:r>
              <a:rPr lang="en-US" altLang="zh-CN" sz="2400">
                <a:solidFill>
                  <a:schemeClr val="accent2"/>
                </a:solidFill>
                <a:latin typeface="宋体" panose="02010600030101010101" pitchFamily="2" charset="-122"/>
              </a:rPr>
              <a:t>sumc:	add </a:t>
            </a:r>
            <a:r>
              <a:rPr lang="en-US" altLang="zh-CN" sz="2400">
                <a:solidFill>
                  <a:schemeClr val="tx2"/>
                </a:solidFill>
                <a:latin typeface="宋体" panose="02010600030101010101" pitchFamily="2" charset="-122"/>
              </a:rPr>
              <a:t>al</a:t>
            </a:r>
            <a:r>
              <a:rPr lang="en-US" altLang="zh-CN" sz="2400">
                <a:solidFill>
                  <a:schemeClr val="accent2"/>
                </a:solidFill>
                <a:latin typeface="宋体" panose="02010600030101010101" pitchFamily="2" charset="-122"/>
              </a:rPr>
              <a:t>,[bx] </a:t>
            </a:r>
          </a:p>
          <a:p>
            <a:pPr marL="0" indent="0" eaLnBrk="1" hangingPunct="1">
              <a:lnSpc>
                <a:spcPct val="80000"/>
              </a:lnSpc>
              <a:buFont typeface="Wingdings" panose="05000000000000000000" pitchFamily="2" charset="2"/>
              <a:buNone/>
              <a:tabLst>
                <a:tab pos="1905000" algn="l"/>
                <a:tab pos="4094163" algn="l"/>
              </a:tabLst>
            </a:pPr>
            <a:r>
              <a:rPr lang="en-US" altLang="zh-CN" sz="2400">
                <a:solidFill>
                  <a:schemeClr val="accent2"/>
                </a:solidFill>
                <a:latin typeface="宋体" panose="02010600030101010101" pitchFamily="2" charset="-122"/>
              </a:rPr>
              <a:t>	inc bx</a:t>
            </a:r>
          </a:p>
          <a:p>
            <a:pPr marL="0" indent="0" eaLnBrk="1" hangingPunct="1">
              <a:lnSpc>
                <a:spcPct val="80000"/>
              </a:lnSpc>
              <a:buFont typeface="Wingdings" panose="05000000000000000000" pitchFamily="2" charset="2"/>
              <a:buNone/>
              <a:tabLst>
                <a:tab pos="1905000" algn="l"/>
                <a:tab pos="4094163" algn="l"/>
              </a:tabLst>
            </a:pPr>
            <a:r>
              <a:rPr lang="en-US" altLang="zh-CN" sz="2400">
                <a:solidFill>
                  <a:schemeClr val="accent2"/>
                </a:solidFill>
                <a:latin typeface="宋体" panose="02010600030101010101" pitchFamily="2" charset="-122"/>
              </a:rPr>
              <a:t>	loop sumc</a:t>
            </a:r>
          </a:p>
          <a:p>
            <a:pPr marL="0" indent="0" eaLnBrk="1" hangingPunct="1">
              <a:lnSpc>
                <a:spcPct val="80000"/>
              </a:lnSpc>
              <a:buFont typeface="Wingdings" panose="05000000000000000000" pitchFamily="2" charset="2"/>
              <a:buNone/>
              <a:tabLst>
                <a:tab pos="1905000" algn="l"/>
                <a:tab pos="4094163" algn="l"/>
              </a:tabLst>
            </a:pPr>
            <a:r>
              <a:rPr lang="en-US" altLang="zh-CN" sz="2400">
                <a:solidFill>
                  <a:schemeClr val="accent2"/>
                </a:solidFill>
                <a:latin typeface="宋体" panose="02010600030101010101" pitchFamily="2" charset="-122"/>
              </a:rPr>
              <a:t>	pop cx</a:t>
            </a:r>
          </a:p>
          <a:p>
            <a:pPr marL="0" indent="0" eaLnBrk="1" hangingPunct="1">
              <a:lnSpc>
                <a:spcPct val="80000"/>
              </a:lnSpc>
              <a:buFont typeface="Wingdings" panose="05000000000000000000" pitchFamily="2" charset="2"/>
              <a:buNone/>
              <a:tabLst>
                <a:tab pos="1905000" algn="l"/>
                <a:tab pos="4094163" algn="l"/>
              </a:tabLst>
            </a:pPr>
            <a:r>
              <a:rPr lang="en-US" altLang="zh-CN" sz="2400">
                <a:solidFill>
                  <a:schemeClr val="accent2"/>
                </a:solidFill>
                <a:latin typeface="宋体" panose="02010600030101010101" pitchFamily="2" charset="-122"/>
              </a:rPr>
              <a:t>	pop bx</a:t>
            </a:r>
          </a:p>
          <a:p>
            <a:pPr marL="0" indent="0" eaLnBrk="1" hangingPunct="1">
              <a:lnSpc>
                <a:spcPct val="80000"/>
              </a:lnSpc>
              <a:buFont typeface="Wingdings" panose="05000000000000000000" pitchFamily="2" charset="2"/>
              <a:buNone/>
              <a:tabLst>
                <a:tab pos="1905000" algn="l"/>
                <a:tab pos="4094163" algn="l"/>
              </a:tabLst>
            </a:pPr>
            <a:r>
              <a:rPr lang="en-US" altLang="zh-CN" sz="2400">
                <a:solidFill>
                  <a:schemeClr val="accent2"/>
                </a:solidFill>
                <a:latin typeface="宋体" panose="02010600030101010101" pitchFamily="2" charset="-122"/>
              </a:rPr>
              <a:t>	</a:t>
            </a:r>
            <a:r>
              <a:rPr lang="en-US" altLang="zh-CN" sz="2400">
                <a:solidFill>
                  <a:schemeClr val="tx2"/>
                </a:solidFill>
                <a:latin typeface="宋体" panose="02010600030101010101" pitchFamily="2" charset="-122"/>
              </a:rPr>
              <a:t>pop bp</a:t>
            </a:r>
          </a:p>
          <a:p>
            <a:pPr marL="0" indent="0" eaLnBrk="1" hangingPunct="1">
              <a:lnSpc>
                <a:spcPct val="80000"/>
              </a:lnSpc>
              <a:buFont typeface="Wingdings" panose="05000000000000000000" pitchFamily="2" charset="2"/>
              <a:buNone/>
              <a:tabLst>
                <a:tab pos="1905000" algn="l"/>
                <a:tab pos="4094163" algn="l"/>
              </a:tabLst>
            </a:pPr>
            <a:r>
              <a:rPr lang="en-US" altLang="zh-CN" sz="2400">
                <a:solidFill>
                  <a:schemeClr val="accent2"/>
                </a:solidFill>
                <a:latin typeface="宋体" panose="02010600030101010101" pitchFamily="2" charset="-122"/>
              </a:rPr>
              <a:t>	ret</a:t>
            </a:r>
          </a:p>
          <a:p>
            <a:pPr marL="0" indent="0" eaLnBrk="1" hangingPunct="1">
              <a:lnSpc>
                <a:spcPct val="80000"/>
              </a:lnSpc>
              <a:buFont typeface="Wingdings" panose="05000000000000000000" pitchFamily="2" charset="2"/>
              <a:buNone/>
              <a:tabLst>
                <a:tab pos="1905000" algn="l"/>
                <a:tab pos="4094163" algn="l"/>
              </a:tabLst>
            </a:pPr>
            <a:r>
              <a:rPr lang="en-US" altLang="zh-CN" sz="2400">
                <a:solidFill>
                  <a:schemeClr val="accent2"/>
                </a:solidFill>
                <a:latin typeface="宋体" panose="02010600030101010101" pitchFamily="2" charset="-122"/>
              </a:rPr>
              <a:t>checksumc	endp</a:t>
            </a:r>
          </a:p>
        </p:txBody>
      </p:sp>
      <p:grpSp>
        <p:nvGrpSpPr>
          <p:cNvPr id="324611" name="组合 324610">
            <a:extLst>
              <a:ext uri="{FF2B5EF4-FFF2-40B4-BE49-F238E27FC236}">
                <a16:creationId xmlns:a16="http://schemas.microsoft.com/office/drawing/2014/main" id="{F7EF2434-935D-49B5-86EF-6306FF26BB43}"/>
              </a:ext>
            </a:extLst>
          </p:cNvPr>
          <p:cNvGrpSpPr>
            <a:grpSpLocks/>
          </p:cNvGrpSpPr>
          <p:nvPr/>
        </p:nvGrpSpPr>
        <p:grpSpPr bwMode="auto">
          <a:xfrm>
            <a:off x="177800" y="230188"/>
            <a:ext cx="203200" cy="6503987"/>
            <a:chOff x="112" y="145"/>
            <a:chExt cx="128" cy="4097"/>
          </a:xfrm>
        </p:grpSpPr>
        <p:sp>
          <p:nvSpPr>
            <p:cNvPr id="87056" name="矩形 324611">
              <a:extLst>
                <a:ext uri="{FF2B5EF4-FFF2-40B4-BE49-F238E27FC236}">
                  <a16:creationId xmlns:a16="http://schemas.microsoft.com/office/drawing/2014/main" id="{01CC7E11-FF66-475B-9120-9CBD13ADE62D}"/>
                </a:ext>
              </a:extLst>
            </p:cNvPr>
            <p:cNvSpPr>
              <a:spLocks noChangeArrowheads="1"/>
            </p:cNvSpPr>
            <p:nvPr/>
          </p:nvSpPr>
          <p:spPr bwMode="auto">
            <a:xfrm flipH="1">
              <a:off x="192" y="162"/>
              <a:ext cx="48" cy="4080"/>
            </a:xfrm>
            <a:prstGeom prst="rect">
              <a:avLst/>
            </a:prstGeom>
            <a:gradFill rotWithShape="0">
              <a:gsLst>
                <a:gs pos="0">
                  <a:schemeClr val="bg1"/>
                </a:gs>
                <a:gs pos="100000">
                  <a:schemeClr val="fo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7057" name="矩形 324612">
              <a:extLst>
                <a:ext uri="{FF2B5EF4-FFF2-40B4-BE49-F238E27FC236}">
                  <a16:creationId xmlns:a16="http://schemas.microsoft.com/office/drawing/2014/main" id="{39BC035E-04D2-456E-80C3-31150FF53B28}"/>
                </a:ext>
              </a:extLst>
            </p:cNvPr>
            <p:cNvSpPr>
              <a:spLocks noChangeArrowheads="1"/>
            </p:cNvSpPr>
            <p:nvPr/>
          </p:nvSpPr>
          <p:spPr bwMode="auto">
            <a:xfrm>
              <a:off x="112" y="145"/>
              <a:ext cx="48" cy="3941"/>
            </a:xfrm>
            <a:prstGeom prst="rect">
              <a:avLst/>
            </a:prstGeom>
            <a:gradFill rotWithShape="0">
              <a:gsLst>
                <a:gs pos="0">
                  <a:schemeClr val="bg1"/>
                </a:gs>
                <a:gs pos="100000">
                  <a:schemeClr va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latin typeface="Times New Roman" panose="02020603050405020304" pitchFamily="18" charset="0"/>
              </a:endParaRPr>
            </a:p>
          </p:txBody>
        </p:sp>
      </p:grpSp>
      <p:grpSp>
        <p:nvGrpSpPr>
          <p:cNvPr id="324614" name="组合 324613">
            <a:extLst>
              <a:ext uri="{FF2B5EF4-FFF2-40B4-BE49-F238E27FC236}">
                <a16:creationId xmlns:a16="http://schemas.microsoft.com/office/drawing/2014/main" id="{C1023728-56C7-4804-8190-2D55C37F656D}"/>
              </a:ext>
            </a:extLst>
          </p:cNvPr>
          <p:cNvGrpSpPr>
            <a:grpSpLocks/>
          </p:cNvGrpSpPr>
          <p:nvPr/>
        </p:nvGrpSpPr>
        <p:grpSpPr bwMode="auto">
          <a:xfrm>
            <a:off x="8793163" y="220663"/>
            <a:ext cx="198437" cy="6408737"/>
            <a:chOff x="5539" y="139"/>
            <a:chExt cx="125" cy="4037"/>
          </a:xfrm>
        </p:grpSpPr>
        <p:sp>
          <p:nvSpPr>
            <p:cNvPr id="87054" name="矩形 324614">
              <a:extLst>
                <a:ext uri="{FF2B5EF4-FFF2-40B4-BE49-F238E27FC236}">
                  <a16:creationId xmlns:a16="http://schemas.microsoft.com/office/drawing/2014/main" id="{5DC3DC5A-48B9-4DCC-AC15-BE90E6AB8A8D}"/>
                </a:ext>
              </a:extLst>
            </p:cNvPr>
            <p:cNvSpPr>
              <a:spLocks noChangeArrowheads="1"/>
            </p:cNvSpPr>
            <p:nvPr/>
          </p:nvSpPr>
          <p:spPr bwMode="auto">
            <a:xfrm rot="10800000" flipH="1" flipV="1">
              <a:off x="5621" y="139"/>
              <a:ext cx="43" cy="3989"/>
            </a:xfrm>
            <a:prstGeom prst="rect">
              <a:avLst/>
            </a:pr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7055" name="矩形 324615">
              <a:extLst>
                <a:ext uri="{FF2B5EF4-FFF2-40B4-BE49-F238E27FC236}">
                  <a16:creationId xmlns:a16="http://schemas.microsoft.com/office/drawing/2014/main" id="{C5E78A33-5ACA-44E2-BEC4-4B00DFE48AEE}"/>
                </a:ext>
              </a:extLst>
            </p:cNvPr>
            <p:cNvSpPr>
              <a:spLocks noChangeArrowheads="1"/>
            </p:cNvSpPr>
            <p:nvPr/>
          </p:nvSpPr>
          <p:spPr bwMode="auto">
            <a:xfrm rot="10800000" flipV="1">
              <a:off x="5539" y="240"/>
              <a:ext cx="49" cy="3936"/>
            </a:xfrm>
            <a:prstGeom prst="rect">
              <a:avLst/>
            </a:pr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324617" name="组合 324616">
            <a:extLst>
              <a:ext uri="{FF2B5EF4-FFF2-40B4-BE49-F238E27FC236}">
                <a16:creationId xmlns:a16="http://schemas.microsoft.com/office/drawing/2014/main" id="{D9B3A65B-0B61-4B38-9B41-DD4FFAE73F63}"/>
              </a:ext>
            </a:extLst>
          </p:cNvPr>
          <p:cNvGrpSpPr>
            <a:grpSpLocks/>
          </p:cNvGrpSpPr>
          <p:nvPr/>
        </p:nvGrpSpPr>
        <p:grpSpPr bwMode="auto">
          <a:xfrm>
            <a:off x="412750" y="6477000"/>
            <a:ext cx="8686800" cy="228600"/>
            <a:chOff x="260" y="4080"/>
            <a:chExt cx="5472" cy="144"/>
          </a:xfrm>
        </p:grpSpPr>
        <p:sp>
          <p:nvSpPr>
            <p:cNvPr id="87052" name="矩形 324617">
              <a:extLst>
                <a:ext uri="{FF2B5EF4-FFF2-40B4-BE49-F238E27FC236}">
                  <a16:creationId xmlns:a16="http://schemas.microsoft.com/office/drawing/2014/main" id="{6522481A-E11E-4579-AA4A-DBD3497034FD}"/>
                </a:ext>
              </a:extLst>
            </p:cNvPr>
            <p:cNvSpPr>
              <a:spLocks noChangeArrowheads="1"/>
            </p:cNvSpPr>
            <p:nvPr/>
          </p:nvSpPr>
          <p:spPr bwMode="auto">
            <a:xfrm rot="5400000" flipV="1">
              <a:off x="2972" y="1368"/>
              <a:ext cx="48" cy="5472"/>
            </a:xfrm>
            <a:prstGeom prst="rect">
              <a:avLst/>
            </a:prstGeom>
            <a:gradFill rotWithShape="0">
              <a:gsLst>
                <a:gs pos="0">
                  <a:schemeClr val="bg1"/>
                </a:gs>
                <a:gs pos="100000">
                  <a:schemeClr val="accent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7053" name="矩形 324618">
              <a:extLst>
                <a:ext uri="{FF2B5EF4-FFF2-40B4-BE49-F238E27FC236}">
                  <a16:creationId xmlns:a16="http://schemas.microsoft.com/office/drawing/2014/main" id="{6E948ED9-10EF-40E2-9C16-91523658D690}"/>
                </a:ext>
              </a:extLst>
            </p:cNvPr>
            <p:cNvSpPr>
              <a:spLocks noChangeArrowheads="1"/>
            </p:cNvSpPr>
            <p:nvPr/>
          </p:nvSpPr>
          <p:spPr bwMode="auto">
            <a:xfrm rot="5400000" flipV="1">
              <a:off x="2913" y="1521"/>
              <a:ext cx="48" cy="5355"/>
            </a:xfrm>
            <a:prstGeom prst="rect">
              <a:avLst/>
            </a:prstGeom>
            <a:gradFill rotWithShape="0">
              <a:gsLst>
                <a:gs pos="0">
                  <a:schemeClr val="bg1"/>
                </a:gs>
                <a:gs pos="100000">
                  <a:schemeClr val="hlink"/>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324620" name="组合 324619">
            <a:extLst>
              <a:ext uri="{FF2B5EF4-FFF2-40B4-BE49-F238E27FC236}">
                <a16:creationId xmlns:a16="http://schemas.microsoft.com/office/drawing/2014/main" id="{3474A067-129A-49F1-818D-CA22E255DD1B}"/>
              </a:ext>
            </a:extLst>
          </p:cNvPr>
          <p:cNvGrpSpPr>
            <a:grpSpLocks/>
          </p:cNvGrpSpPr>
          <p:nvPr/>
        </p:nvGrpSpPr>
        <p:grpSpPr bwMode="auto">
          <a:xfrm>
            <a:off x="76200" y="176213"/>
            <a:ext cx="8745538" cy="161925"/>
            <a:chOff x="48" y="111"/>
            <a:chExt cx="5509" cy="102"/>
          </a:xfrm>
        </p:grpSpPr>
        <p:sp>
          <p:nvSpPr>
            <p:cNvPr id="87050" name="矩形 324620">
              <a:extLst>
                <a:ext uri="{FF2B5EF4-FFF2-40B4-BE49-F238E27FC236}">
                  <a16:creationId xmlns:a16="http://schemas.microsoft.com/office/drawing/2014/main" id="{1E06A9AB-ADEE-4980-9354-41338F9102F9}"/>
                </a:ext>
              </a:extLst>
            </p:cNvPr>
            <p:cNvSpPr>
              <a:spLocks noChangeArrowheads="1"/>
            </p:cNvSpPr>
            <p:nvPr/>
          </p:nvSpPr>
          <p:spPr bwMode="auto">
            <a:xfrm rot="5400000" flipV="1">
              <a:off x="2852" y="-2492"/>
              <a:ext cx="37" cy="5371"/>
            </a:xfrm>
            <a:prstGeom prst="rect">
              <a:avLst/>
            </a:prstGeom>
            <a:gradFill rotWithShape="0">
              <a:gsLst>
                <a:gs pos="0">
                  <a:schemeClr va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7051" name="矩形 324621">
              <a:extLst>
                <a:ext uri="{FF2B5EF4-FFF2-40B4-BE49-F238E27FC236}">
                  <a16:creationId xmlns:a16="http://schemas.microsoft.com/office/drawing/2014/main" id="{7419EE70-6AFC-4DCB-ABC0-6F41D97C9EC7}"/>
                </a:ext>
              </a:extLst>
            </p:cNvPr>
            <p:cNvSpPr>
              <a:spLocks noChangeArrowheads="1"/>
            </p:cNvSpPr>
            <p:nvPr/>
          </p:nvSpPr>
          <p:spPr bwMode="auto">
            <a:xfrm rot="5400000" flipV="1">
              <a:off x="2783" y="-2625"/>
              <a:ext cx="38" cy="5509"/>
            </a:xfrm>
            <a:prstGeom prst="rect">
              <a:avLst/>
            </a:prstGeom>
            <a:gradFill rotWithShape="0">
              <a:gsLst>
                <a:gs pos="0">
                  <a:schemeClr val="accent1"/>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87047" name="标题 324622">
            <a:extLst>
              <a:ext uri="{FF2B5EF4-FFF2-40B4-BE49-F238E27FC236}">
                <a16:creationId xmlns:a16="http://schemas.microsoft.com/office/drawing/2014/main" id="{70C27B1D-4505-4EA1-BD00-566D9F8C20CF}"/>
              </a:ext>
            </a:extLst>
          </p:cNvPr>
          <p:cNvSpPr>
            <a:spLocks noGrp="1" noChangeArrowheads="1"/>
          </p:cNvSpPr>
          <p:nvPr>
            <p:ph type="title"/>
          </p:nvPr>
        </p:nvSpPr>
        <p:spPr>
          <a:xfrm>
            <a:off x="5865813" y="361950"/>
            <a:ext cx="2895600" cy="390525"/>
          </a:xfrm>
          <a:ln>
            <a:solidFill>
              <a:schemeClr val="folHlink"/>
            </a:solidFill>
            <a:miter lim="800000"/>
            <a:headEnd/>
            <a:tailEnd/>
          </a:ln>
        </p:spPr>
        <p:txBody>
          <a:bodyPr/>
          <a:lstStyle/>
          <a:p>
            <a:pPr eaLnBrk="1" hangingPunct="1"/>
            <a:r>
              <a:rPr lang="zh-CN" altLang="en-US" sz="2400">
                <a:latin typeface="黑体" panose="02010609060101010101" pitchFamily="49" charset="-122"/>
              </a:rPr>
              <a:t>例</a:t>
            </a:r>
            <a:r>
              <a:rPr lang="en-US" altLang="zh-CN" sz="2400">
                <a:latin typeface="黑体" panose="02010609060101010101" pitchFamily="49" charset="-122"/>
              </a:rPr>
              <a:t>4.16c </a:t>
            </a:r>
            <a:r>
              <a:rPr lang="zh-CN" altLang="en-US" sz="2400">
                <a:latin typeface="黑体" panose="02010609060101010101" pitchFamily="49" charset="-122"/>
              </a:rPr>
              <a:t>子程序</a:t>
            </a:r>
          </a:p>
        </p:txBody>
      </p:sp>
      <p:pic>
        <p:nvPicPr>
          <p:cNvPr id="87048" name="图片 324623" descr="6">
            <a:hlinkClick r:id="" action="ppaction://hlinkshowjump?jump=previousslide"/>
            <a:extLst>
              <a:ext uri="{FF2B5EF4-FFF2-40B4-BE49-F238E27FC236}">
                <a16:creationId xmlns:a16="http://schemas.microsoft.com/office/drawing/2014/main" id="{E746DAD7-5C17-4F7B-BDFF-013A27E735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286500"/>
            <a:ext cx="5715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9" name="矩形 324626" descr="041">
            <a:hlinkClick r:id="rId3" action="ppaction://hlinksldjump" highlightClick="1"/>
            <a:extLst>
              <a:ext uri="{FF2B5EF4-FFF2-40B4-BE49-F238E27FC236}">
                <a16:creationId xmlns:a16="http://schemas.microsoft.com/office/drawing/2014/main" id="{A878059F-6978-4A7D-807B-225C21AFA830}"/>
              </a:ext>
            </a:extLst>
          </p:cNvPr>
          <p:cNvSpPr>
            <a:spLocks noChangeArrowheads="1"/>
          </p:cNvSpPr>
          <p:nvPr/>
        </p:nvSpPr>
        <p:spPr bwMode="auto">
          <a:xfrm>
            <a:off x="7235825" y="3276600"/>
            <a:ext cx="865188" cy="296863"/>
          </a:xfrm>
          <a:prstGeom prst="rect">
            <a:avLst/>
          </a:prstGeom>
          <a:blipFill dpi="0" rotWithShape="0">
            <a:blip r:embed="rId4"/>
            <a:srcRect/>
            <a:stretch>
              <a:fillRect/>
            </a:stretch>
          </a:blipFill>
          <a:ln w="38100" cmpd="dbl">
            <a:solidFill>
              <a:srgbClr val="FFCC66"/>
            </a:solidFill>
            <a:miter lim="800000"/>
            <a:headEnd/>
            <a:tailEnd/>
          </a:ln>
          <a:effectLst>
            <a:outerShdw dist="45791" dir="2021404" algn="ctr" rotWithShape="0">
              <a:schemeClr val="folHlink"/>
            </a:outerShdw>
          </a:effec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lnSpc>
                <a:spcPct val="60000"/>
              </a:lnSpc>
              <a:buClr>
                <a:schemeClr val="accent2"/>
              </a:buClr>
              <a:buSzPct val="90000"/>
            </a:pPr>
            <a:r>
              <a:rPr lang="zh-CN" altLang="en-US" sz="2000" b="1">
                <a:solidFill>
                  <a:srgbClr val="663300"/>
                </a:solidFill>
                <a:latin typeface="隶书" panose="02010509060101010101" pitchFamily="49" charset="-122"/>
                <a:ea typeface="隶书" panose="02010509060101010101" pitchFamily="49" charset="-122"/>
              </a:rPr>
              <a:t>图示</a:t>
            </a:r>
            <a:endParaRPr lang="zh-CN" altLang="en-US" sz="2000" b="1">
              <a:solidFill>
                <a:srgbClr val="663300"/>
              </a:solidFill>
              <a:latin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afterEffect">
                                  <p:stCondLst>
                                    <p:cond delay="0"/>
                                  </p:stCondLst>
                                  <p:childTnLst>
                                    <p:set>
                                      <p:cBhvr>
                                        <p:cTn id="6" dur="1" fill="hold">
                                          <p:stCondLst>
                                            <p:cond delay="0"/>
                                          </p:stCondLst>
                                        </p:cTn>
                                        <p:tgtEl>
                                          <p:spTgt spid="324611"/>
                                        </p:tgtEl>
                                        <p:attrNameLst>
                                          <p:attrName>style.visibility</p:attrName>
                                        </p:attrNameLst>
                                      </p:cBhvr>
                                      <p:to>
                                        <p:strVal val="visible"/>
                                      </p:to>
                                    </p:set>
                                    <p:anim calcmode="lin" valueType="num">
                                      <p:cBhvr additive="base">
                                        <p:cTn id="7" dur="500" fill="hold"/>
                                        <p:tgtEl>
                                          <p:spTgt spid="324611"/>
                                        </p:tgtEl>
                                        <p:attrNameLst>
                                          <p:attrName>ppt_x</p:attrName>
                                        </p:attrNameLst>
                                      </p:cBhvr>
                                      <p:tavLst>
                                        <p:tav tm="0">
                                          <p:val>
                                            <p:strVal val="#ppt_x"/>
                                          </p:val>
                                        </p:tav>
                                        <p:tav tm="100000">
                                          <p:val>
                                            <p:strVal val="#ppt_x"/>
                                          </p:val>
                                        </p:tav>
                                      </p:tavLst>
                                    </p:anim>
                                    <p:anim calcmode="lin" valueType="num">
                                      <p:cBhvr additive="base">
                                        <p:cTn id="8" dur="500" fill="hold"/>
                                        <p:tgtEl>
                                          <p:spTgt spid="324611"/>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324617"/>
                                        </p:tgtEl>
                                        <p:attrNameLst>
                                          <p:attrName>style.visibility</p:attrName>
                                        </p:attrNameLst>
                                      </p:cBhvr>
                                      <p:to>
                                        <p:strVal val="visible"/>
                                      </p:to>
                                    </p:set>
                                    <p:anim calcmode="lin" valueType="num">
                                      <p:cBhvr additive="base">
                                        <p:cTn id="12" dur="500" fill="hold"/>
                                        <p:tgtEl>
                                          <p:spTgt spid="324617"/>
                                        </p:tgtEl>
                                        <p:attrNameLst>
                                          <p:attrName>ppt_x</p:attrName>
                                        </p:attrNameLst>
                                      </p:cBhvr>
                                      <p:tavLst>
                                        <p:tav tm="0">
                                          <p:val>
                                            <p:strVal val="0-#ppt_w/2"/>
                                          </p:val>
                                        </p:tav>
                                        <p:tav tm="100000">
                                          <p:val>
                                            <p:strVal val="#ppt_x"/>
                                          </p:val>
                                        </p:tav>
                                      </p:tavLst>
                                    </p:anim>
                                    <p:anim calcmode="lin" valueType="num">
                                      <p:cBhvr additive="base">
                                        <p:cTn id="13" dur="500" fill="hold"/>
                                        <p:tgtEl>
                                          <p:spTgt spid="324617"/>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4" fill="hold" nodeType="afterEffect">
                                  <p:stCondLst>
                                    <p:cond delay="0"/>
                                  </p:stCondLst>
                                  <p:childTnLst>
                                    <p:set>
                                      <p:cBhvr>
                                        <p:cTn id="16" dur="1" fill="hold">
                                          <p:stCondLst>
                                            <p:cond delay="0"/>
                                          </p:stCondLst>
                                        </p:cTn>
                                        <p:tgtEl>
                                          <p:spTgt spid="324614"/>
                                        </p:tgtEl>
                                        <p:attrNameLst>
                                          <p:attrName>style.visibility</p:attrName>
                                        </p:attrNameLst>
                                      </p:cBhvr>
                                      <p:to>
                                        <p:strVal val="visible"/>
                                      </p:to>
                                    </p:set>
                                    <p:anim calcmode="lin" valueType="num">
                                      <p:cBhvr additive="base">
                                        <p:cTn id="17" dur="500" fill="hold"/>
                                        <p:tgtEl>
                                          <p:spTgt spid="324614"/>
                                        </p:tgtEl>
                                        <p:attrNameLst>
                                          <p:attrName>ppt_x</p:attrName>
                                        </p:attrNameLst>
                                      </p:cBhvr>
                                      <p:tavLst>
                                        <p:tav tm="0">
                                          <p:val>
                                            <p:strVal val="#ppt_x"/>
                                          </p:val>
                                        </p:tav>
                                        <p:tav tm="100000">
                                          <p:val>
                                            <p:strVal val="#ppt_x"/>
                                          </p:val>
                                        </p:tav>
                                      </p:tavLst>
                                    </p:anim>
                                    <p:anim calcmode="lin" valueType="num">
                                      <p:cBhvr additive="base">
                                        <p:cTn id="18" dur="500" fill="hold"/>
                                        <p:tgtEl>
                                          <p:spTgt spid="324614"/>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2" fill="hold" nodeType="afterEffect">
                                  <p:stCondLst>
                                    <p:cond delay="0"/>
                                  </p:stCondLst>
                                  <p:childTnLst>
                                    <p:set>
                                      <p:cBhvr>
                                        <p:cTn id="21" dur="1" fill="hold">
                                          <p:stCondLst>
                                            <p:cond delay="0"/>
                                          </p:stCondLst>
                                        </p:cTn>
                                        <p:tgtEl>
                                          <p:spTgt spid="324620"/>
                                        </p:tgtEl>
                                        <p:attrNameLst>
                                          <p:attrName>style.visibility</p:attrName>
                                        </p:attrNameLst>
                                      </p:cBhvr>
                                      <p:to>
                                        <p:strVal val="visible"/>
                                      </p:to>
                                    </p:set>
                                    <p:anim calcmode="lin" valueType="num">
                                      <p:cBhvr additive="base">
                                        <p:cTn id="22" dur="500" fill="hold"/>
                                        <p:tgtEl>
                                          <p:spTgt spid="324620"/>
                                        </p:tgtEl>
                                        <p:attrNameLst>
                                          <p:attrName>ppt_x</p:attrName>
                                        </p:attrNameLst>
                                      </p:cBhvr>
                                      <p:tavLst>
                                        <p:tav tm="0">
                                          <p:val>
                                            <p:strVal val="1+#ppt_w/2"/>
                                          </p:val>
                                        </p:tav>
                                        <p:tav tm="100000">
                                          <p:val>
                                            <p:strVal val="#ppt_x"/>
                                          </p:val>
                                        </p:tav>
                                      </p:tavLst>
                                    </p:anim>
                                    <p:anim calcmode="lin" valueType="num">
                                      <p:cBhvr additive="base">
                                        <p:cTn id="23" dur="500" fill="hold"/>
                                        <p:tgtEl>
                                          <p:spTgt spid="3246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88066" name="标题 280580">
            <a:extLst>
              <a:ext uri="{FF2B5EF4-FFF2-40B4-BE49-F238E27FC236}">
                <a16:creationId xmlns:a16="http://schemas.microsoft.com/office/drawing/2014/main" id="{64E46915-4432-4357-AF83-167E66ACED2C}"/>
              </a:ext>
            </a:extLst>
          </p:cNvPr>
          <p:cNvSpPr>
            <a:spLocks noGrp="1" noChangeArrowheads="1"/>
          </p:cNvSpPr>
          <p:nvPr>
            <p:ph type="title"/>
          </p:nvPr>
        </p:nvSpPr>
        <p:spPr/>
        <p:txBody>
          <a:bodyPr/>
          <a:lstStyle/>
          <a:p>
            <a:pPr eaLnBrk="1" hangingPunct="1"/>
            <a:r>
              <a:rPr lang="zh-CN" altLang="en-US"/>
              <a:t>堆栈区及参数</a:t>
            </a:r>
          </a:p>
        </p:txBody>
      </p:sp>
      <p:pic>
        <p:nvPicPr>
          <p:cNvPr id="88067" name="图片 280578" descr="hbja403">
            <a:extLst>
              <a:ext uri="{FF2B5EF4-FFF2-40B4-BE49-F238E27FC236}">
                <a16:creationId xmlns:a16="http://schemas.microsoft.com/office/drawing/2014/main" id="{2A371952-5FFA-4E1D-B51E-44662FF3E78A}"/>
              </a:ext>
            </a:extLst>
          </p:cNvPr>
          <p:cNvPicPr>
            <a:picLocks noChangeAspect="1" noChangeArrowheads="1"/>
          </p:cNvPicPr>
          <p:nvPr/>
        </p:nvPicPr>
        <p:blipFill>
          <a:blip r:embed="rId2">
            <a:lum contrast="42000"/>
            <a:extLst>
              <a:ext uri="{28A0092B-C50C-407E-A947-70E740481C1C}">
                <a14:useLocalDpi xmlns:a14="http://schemas.microsoft.com/office/drawing/2010/main" val="0"/>
              </a:ext>
            </a:extLst>
          </a:blip>
          <a:srcRect/>
          <a:stretch>
            <a:fillRect/>
          </a:stretch>
        </p:blipFill>
        <p:spPr bwMode="auto">
          <a:xfrm>
            <a:off x="1189038" y="1257300"/>
            <a:ext cx="5940425" cy="3951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068" name="图片 280581" descr="14_6">
            <a:hlinkClick r:id="" action="ppaction://noaction" highlightClick="1"/>
            <a:extLst>
              <a:ext uri="{FF2B5EF4-FFF2-40B4-BE49-F238E27FC236}">
                <a16:creationId xmlns:a16="http://schemas.microsoft.com/office/drawing/2014/main" id="{EDA8C24A-873E-4F08-97E6-CD54DE64DC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9650" y="6316663"/>
            <a:ext cx="5143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9" name="圆角矩形 280582" descr="花束">
            <a:extLst>
              <a:ext uri="{FF2B5EF4-FFF2-40B4-BE49-F238E27FC236}">
                <a16:creationId xmlns:a16="http://schemas.microsoft.com/office/drawing/2014/main" id="{DAB30806-2696-4ED6-A5F0-6B59A6915985}"/>
              </a:ext>
            </a:extLst>
          </p:cNvPr>
          <p:cNvSpPr>
            <a:spLocks noChangeArrowheads="1"/>
          </p:cNvSpPr>
          <p:nvPr/>
        </p:nvSpPr>
        <p:spPr bwMode="auto">
          <a:xfrm>
            <a:off x="990600" y="5257800"/>
            <a:ext cx="6172200" cy="1143000"/>
          </a:xfrm>
          <a:prstGeom prst="roundRect">
            <a:avLst>
              <a:gd name="adj" fmla="val 16667"/>
            </a:avLst>
          </a:prstGeom>
          <a:blipFill dpi="0" rotWithShape="0">
            <a:blip r:embed="rId4"/>
            <a:srcRect/>
            <a:tile tx="0" ty="0" sx="100000" sy="100000" flip="none" algn="tl"/>
          </a:blipFill>
          <a:ln w="9525">
            <a:solidFill>
              <a:schemeClr val="folHlink"/>
            </a:solidFill>
            <a:round/>
            <a:headEnd/>
            <a:tailEnd/>
          </a:ln>
        </p:spPr>
        <p:txBody>
          <a:bodyPr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just" eaLnBrk="1" hangingPunct="1">
              <a:buFontTx/>
              <a:buBlip>
                <a:blip r:embed="rId5"/>
              </a:buBlip>
            </a:pPr>
            <a:r>
              <a:rPr lang="en-US" altLang="zh-CN" sz="2800" b="1">
                <a:solidFill>
                  <a:schemeClr val="accent2"/>
                </a:solidFill>
              </a:rPr>
              <a:t> </a:t>
            </a:r>
            <a:r>
              <a:rPr lang="zh-CN" altLang="en-US" sz="2800" b="1">
                <a:solidFill>
                  <a:schemeClr val="accent2"/>
                </a:solidFill>
              </a:rPr>
              <a:t>主程序实现平衡堆栈：    </a:t>
            </a:r>
            <a:r>
              <a:rPr lang="en-US" altLang="zh-CN" sz="2800" b="1">
                <a:solidFill>
                  <a:schemeClr val="tx2"/>
                </a:solidFill>
              </a:rPr>
              <a:t>add sp,n</a:t>
            </a:r>
          </a:p>
          <a:p>
            <a:pPr algn="just" eaLnBrk="1" hangingPunct="1">
              <a:buFontTx/>
              <a:buBlip>
                <a:blip r:embed="rId5"/>
              </a:buBlip>
            </a:pPr>
            <a:r>
              <a:rPr lang="en-US" altLang="zh-CN" sz="2800" b="1">
                <a:solidFill>
                  <a:schemeClr val="accent2"/>
                </a:solidFill>
              </a:rPr>
              <a:t> </a:t>
            </a:r>
            <a:r>
              <a:rPr lang="zh-CN" altLang="en-US" sz="2800" b="1">
                <a:solidFill>
                  <a:schemeClr val="accent2"/>
                </a:solidFill>
              </a:rPr>
              <a:t>子程序实现平衡堆栈：    </a:t>
            </a:r>
            <a:r>
              <a:rPr lang="en-US" altLang="zh-CN" sz="2800" b="1">
                <a:solidFill>
                  <a:schemeClr val="tx2"/>
                </a:solidFill>
              </a:rPr>
              <a:t>ret n</a:t>
            </a:r>
          </a:p>
        </p:txBody>
      </p:sp>
      <p:grpSp>
        <p:nvGrpSpPr>
          <p:cNvPr id="88070" name="组合 280583">
            <a:extLst>
              <a:ext uri="{FF2B5EF4-FFF2-40B4-BE49-F238E27FC236}">
                <a16:creationId xmlns:a16="http://schemas.microsoft.com/office/drawing/2014/main" id="{35F0A2C3-AC4D-4B2B-AD78-090CFDD071F7}"/>
              </a:ext>
            </a:extLst>
          </p:cNvPr>
          <p:cNvGrpSpPr>
            <a:grpSpLocks/>
          </p:cNvGrpSpPr>
          <p:nvPr/>
        </p:nvGrpSpPr>
        <p:grpSpPr bwMode="auto">
          <a:xfrm>
            <a:off x="4763" y="44450"/>
            <a:ext cx="6629400" cy="1295400"/>
            <a:chOff x="-6" y="20"/>
            <a:chExt cx="4176" cy="816"/>
          </a:xfrm>
        </p:grpSpPr>
        <p:sp>
          <p:nvSpPr>
            <p:cNvPr id="88072" name="矩形 280584">
              <a:extLst>
                <a:ext uri="{FF2B5EF4-FFF2-40B4-BE49-F238E27FC236}">
                  <a16:creationId xmlns:a16="http://schemas.microsoft.com/office/drawing/2014/main" id="{3807D818-E8C2-444D-9ECB-EF4977E34558}"/>
                </a:ext>
              </a:extLst>
            </p:cNvPr>
            <p:cNvSpPr>
              <a:spLocks noChangeArrowheads="1"/>
            </p:cNvSpPr>
            <p:nvPr/>
          </p:nvSpPr>
          <p:spPr bwMode="auto">
            <a:xfrm>
              <a:off x="-6" y="428"/>
              <a:ext cx="4176" cy="52"/>
            </a:xfrm>
            <a:prstGeom prst="rect">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p>
          </p:txBody>
        </p:sp>
        <p:sp>
          <p:nvSpPr>
            <p:cNvPr id="88073" name="矩形 280585">
              <a:extLst>
                <a:ext uri="{FF2B5EF4-FFF2-40B4-BE49-F238E27FC236}">
                  <a16:creationId xmlns:a16="http://schemas.microsoft.com/office/drawing/2014/main" id="{8F646030-5E23-4AD8-B8C9-387BC41D458E}"/>
                </a:ext>
              </a:extLst>
            </p:cNvPr>
            <p:cNvSpPr>
              <a:spLocks noChangeArrowheads="1"/>
            </p:cNvSpPr>
            <p:nvPr/>
          </p:nvSpPr>
          <p:spPr bwMode="auto">
            <a:xfrm>
              <a:off x="784" y="260"/>
              <a:ext cx="240" cy="240"/>
            </a:xfrm>
            <a:prstGeom prst="rect">
              <a:avLst/>
            </a:prstGeom>
            <a:solidFill>
              <a:srgbClr val="3333CC">
                <a:alpha val="50195"/>
              </a:srgbClr>
            </a:solidFill>
            <a:ln w="19050">
              <a:solidFill>
                <a:schemeClr val="hlink"/>
              </a:solidFill>
              <a:miter lim="800000"/>
              <a:headEnd/>
              <a:tailEnd/>
            </a:ln>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8074" name="矩形 280586">
              <a:extLst>
                <a:ext uri="{FF2B5EF4-FFF2-40B4-BE49-F238E27FC236}">
                  <a16:creationId xmlns:a16="http://schemas.microsoft.com/office/drawing/2014/main" id="{95915266-8916-4FEE-B7D4-00052BB1CFB9}"/>
                </a:ext>
              </a:extLst>
            </p:cNvPr>
            <p:cNvSpPr>
              <a:spLocks noChangeArrowheads="1"/>
            </p:cNvSpPr>
            <p:nvPr/>
          </p:nvSpPr>
          <p:spPr bwMode="auto">
            <a:xfrm>
              <a:off x="16" y="596"/>
              <a:ext cx="240" cy="240"/>
            </a:xfrm>
            <a:prstGeom prst="rect">
              <a:avLst/>
            </a:prstGeom>
            <a:solidFill>
              <a:srgbClr val="3333CC">
                <a:alpha val="50195"/>
              </a:srgbClr>
            </a:solidFill>
            <a:ln w="19050">
              <a:solidFill>
                <a:schemeClr val="hlink"/>
              </a:solidFill>
              <a:miter lim="800000"/>
              <a:headEnd/>
              <a:tailEnd/>
            </a:ln>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8075" name="矩形 280587">
              <a:extLst>
                <a:ext uri="{FF2B5EF4-FFF2-40B4-BE49-F238E27FC236}">
                  <a16:creationId xmlns:a16="http://schemas.microsoft.com/office/drawing/2014/main" id="{1401C6CD-8B99-44F8-AD22-8EC42E2FE73B}"/>
                </a:ext>
              </a:extLst>
            </p:cNvPr>
            <p:cNvSpPr>
              <a:spLocks noChangeArrowheads="1"/>
            </p:cNvSpPr>
            <p:nvPr/>
          </p:nvSpPr>
          <p:spPr bwMode="auto">
            <a:xfrm>
              <a:off x="256" y="356"/>
              <a:ext cx="240" cy="240"/>
            </a:xfrm>
            <a:prstGeom prst="rect">
              <a:avLst/>
            </a:prstGeom>
            <a:solidFill>
              <a:srgbClr val="009900">
                <a:alpha val="50195"/>
              </a:srgbClr>
            </a:solidFill>
            <a:ln w="19050">
              <a:solidFill>
                <a:schemeClr val="hlink"/>
              </a:solidFill>
              <a:miter lim="800000"/>
              <a:headEnd/>
              <a:tailEnd/>
            </a:ln>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8076" name="矩形 280588">
              <a:extLst>
                <a:ext uri="{FF2B5EF4-FFF2-40B4-BE49-F238E27FC236}">
                  <a16:creationId xmlns:a16="http://schemas.microsoft.com/office/drawing/2014/main" id="{8F2CE805-965C-4FFD-B710-75AB71165DD6}"/>
                </a:ext>
              </a:extLst>
            </p:cNvPr>
            <p:cNvSpPr>
              <a:spLocks noChangeArrowheads="1"/>
            </p:cNvSpPr>
            <p:nvPr/>
          </p:nvSpPr>
          <p:spPr bwMode="auto">
            <a:xfrm>
              <a:off x="1024" y="20"/>
              <a:ext cx="240" cy="240"/>
            </a:xfrm>
            <a:prstGeom prst="rect">
              <a:avLst/>
            </a:prstGeom>
            <a:solidFill>
              <a:srgbClr val="CC0000">
                <a:alpha val="50195"/>
              </a:srgbClr>
            </a:solidFill>
            <a:ln w="19050">
              <a:solidFill>
                <a:schemeClr val="hlink"/>
              </a:solidFill>
              <a:miter lim="800000"/>
              <a:headEnd/>
              <a:tailEnd/>
            </a:ln>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171" name="文本框 280589">
              <a:extLst>
                <a:ext uri="{FF2B5EF4-FFF2-40B4-BE49-F238E27FC236}">
                  <a16:creationId xmlns:a16="http://schemas.microsoft.com/office/drawing/2014/main" id="{F4D2442A-67E8-416D-9A5E-68EAB343447F}"/>
                </a:ext>
              </a:extLst>
            </p:cNvPr>
            <p:cNvSpPr txBox="1">
              <a:spLocks noChangeArrowheads="1"/>
            </p:cNvSpPr>
            <p:nvPr/>
          </p:nvSpPr>
          <p:spPr bwMode="auto">
            <a:xfrm>
              <a:off x="99" y="42"/>
              <a:ext cx="641" cy="250"/>
            </a:xfrm>
            <a:prstGeom prst="rect">
              <a:avLst/>
            </a:prstGeom>
            <a:gradFill rotWithShape="0">
              <a:gsLst>
                <a:gs pos="0">
                  <a:srgbClr val="5E5E00"/>
                </a:gs>
                <a:gs pos="50000">
                  <a:schemeClr val="accent1"/>
                </a:gs>
                <a:gs pos="100000">
                  <a:srgbClr val="5E5E00"/>
                </a:gs>
              </a:gsLst>
              <a:lin ang="2700000" scaled="1"/>
            </a:gradFill>
            <a:ln>
              <a:noFill/>
            </a:ln>
            <a:effectLst>
              <a:outerShdw dist="35921" dir="2700000" algn="ctr" rotWithShape="0">
                <a:schemeClr val="folHlink"/>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defRPr/>
              </a:pPr>
              <a:r>
                <a:rPr lang="zh-CN" altLang="en-US" sz="2000">
                  <a:solidFill>
                    <a:schemeClr val="accent2"/>
                  </a:solidFill>
                  <a:latin typeface="华文新魏" panose="02010800040101010101" pitchFamily="2" charset="-122"/>
                  <a:ea typeface="华文新魏" panose="02010800040101010101" pitchFamily="2" charset="-122"/>
                </a:rPr>
                <a:t>第 </a:t>
              </a:r>
              <a:r>
                <a:rPr lang="en-US" altLang="zh-CN" sz="2000">
                  <a:solidFill>
                    <a:schemeClr val="accent2"/>
                  </a:solidFill>
                  <a:latin typeface="华文新魏" panose="02010800040101010101" pitchFamily="2" charset="-122"/>
                  <a:ea typeface="华文新魏" panose="02010800040101010101" pitchFamily="2" charset="-122"/>
                </a:rPr>
                <a:t>4 </a:t>
              </a:r>
              <a:r>
                <a:rPr lang="zh-CN" altLang="en-US" sz="2000">
                  <a:solidFill>
                    <a:schemeClr val="accent2"/>
                  </a:solidFill>
                  <a:latin typeface="华文新魏" panose="02010800040101010101" pitchFamily="2" charset="-122"/>
                  <a:ea typeface="华文新魏" panose="02010800040101010101" pitchFamily="2" charset="-122"/>
                </a:rPr>
                <a:t>章</a:t>
              </a:r>
            </a:p>
          </p:txBody>
        </p:sp>
      </p:grpSp>
      <p:sp>
        <p:nvSpPr>
          <p:cNvPr id="88071" name="TextBox 1">
            <a:extLst>
              <a:ext uri="{FF2B5EF4-FFF2-40B4-BE49-F238E27FC236}">
                <a16:creationId xmlns:a16="http://schemas.microsoft.com/office/drawing/2014/main" id="{54EF343B-DC6B-4C66-BBE1-16EEA41D3207}"/>
              </a:ext>
            </a:extLst>
          </p:cNvPr>
          <p:cNvSpPr txBox="1">
            <a:spLocks noChangeArrowheads="1"/>
          </p:cNvSpPr>
          <p:nvPr/>
        </p:nvSpPr>
        <p:spPr bwMode="auto">
          <a:xfrm>
            <a:off x="5537200" y="2771775"/>
            <a:ext cx="3092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r>
              <a:rPr lang="zh-CN" altLang="en-US">
                <a:solidFill>
                  <a:srgbClr val="FF0000"/>
                </a:solidFill>
              </a:rPr>
              <a:t>注意：书上图</a:t>
            </a:r>
            <a:r>
              <a:rPr lang="en-US" altLang="zh-CN">
                <a:solidFill>
                  <a:srgbClr val="FF0000"/>
                </a:solidFill>
              </a:rPr>
              <a:t>4-7</a:t>
            </a:r>
            <a:r>
              <a:rPr lang="zh-CN" altLang="en-US">
                <a:solidFill>
                  <a:srgbClr val="FF0000"/>
                </a:solidFill>
              </a:rPr>
              <a:t>有误</a:t>
            </a:r>
          </a:p>
        </p:txBody>
      </p:sp>
    </p:spTree>
  </p:cSld>
  <p:clrMapOvr>
    <a:masterClrMapping/>
  </p:clrMapOvr>
  <p:transition spd="med" advClick="0">
    <p:random/>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标题 281601">
            <a:extLst>
              <a:ext uri="{FF2B5EF4-FFF2-40B4-BE49-F238E27FC236}">
                <a16:creationId xmlns:a16="http://schemas.microsoft.com/office/drawing/2014/main" id="{0E4A31A6-45E6-4D5C-9150-9A20BE312197}"/>
              </a:ext>
            </a:extLst>
          </p:cNvPr>
          <p:cNvSpPr>
            <a:spLocks noGrp="1" noChangeArrowheads="1"/>
          </p:cNvSpPr>
          <p:nvPr>
            <p:ph type="title"/>
          </p:nvPr>
        </p:nvSpPr>
        <p:spPr>
          <a:xfrm>
            <a:off x="2555875" y="44450"/>
            <a:ext cx="3733800" cy="735013"/>
          </a:xfrm>
        </p:spPr>
        <p:txBody>
          <a:bodyPr/>
          <a:lstStyle/>
          <a:p>
            <a:pPr eaLnBrk="1" hangingPunct="1"/>
            <a:r>
              <a:rPr lang="zh-CN" altLang="en-US"/>
              <a:t>子程序的嵌套</a:t>
            </a:r>
          </a:p>
        </p:txBody>
      </p:sp>
      <p:sp>
        <p:nvSpPr>
          <p:cNvPr id="89091" name="文本占位符 281602" descr="0023">
            <a:extLst>
              <a:ext uri="{FF2B5EF4-FFF2-40B4-BE49-F238E27FC236}">
                <a16:creationId xmlns:a16="http://schemas.microsoft.com/office/drawing/2014/main" id="{13DDC304-21DD-4C5A-AD84-0C6FDEADD028}"/>
              </a:ext>
            </a:extLst>
          </p:cNvPr>
          <p:cNvSpPr>
            <a:spLocks noGrp="1" noChangeArrowheads="1"/>
          </p:cNvSpPr>
          <p:nvPr>
            <p:ph type="body" idx="1"/>
          </p:nvPr>
        </p:nvSpPr>
        <p:spPr>
          <a:xfrm>
            <a:off x="1371600" y="1371600"/>
            <a:ext cx="6934200" cy="5257800"/>
          </a:xfrm>
          <a:blipFill dpi="0" rotWithShape="0">
            <a:blip r:embed="rId2"/>
            <a:srcRect/>
            <a:stretch>
              <a:fillRect/>
            </a:stretch>
          </a:blipFill>
        </p:spPr>
        <p:txBody>
          <a:bodyPr/>
          <a:lstStyle/>
          <a:p>
            <a:pPr marL="0" indent="0" algn="ctr" eaLnBrk="1" hangingPunct="1">
              <a:lnSpc>
                <a:spcPct val="150000"/>
              </a:lnSpc>
              <a:buFont typeface="Wingdings" panose="05000000000000000000" pitchFamily="2" charset="2"/>
              <a:buNone/>
            </a:pPr>
            <a:r>
              <a:rPr lang="zh-CN" altLang="en-US" sz="3200">
                <a:solidFill>
                  <a:schemeClr val="accent2"/>
                </a:solidFill>
              </a:rPr>
              <a:t>子程序内包含有子程序</a:t>
            </a:r>
          </a:p>
          <a:p>
            <a:pPr marL="0" indent="0" algn="ctr" eaLnBrk="1" hangingPunct="1">
              <a:buFont typeface="Wingdings" panose="05000000000000000000" pitchFamily="2" charset="2"/>
              <a:buNone/>
            </a:pPr>
            <a:r>
              <a:rPr lang="zh-CN" altLang="en-US" sz="3200">
                <a:solidFill>
                  <a:schemeClr val="accent2"/>
                </a:solidFill>
              </a:rPr>
              <a:t>的调用就是子程序嵌套</a:t>
            </a:r>
          </a:p>
          <a:p>
            <a:pPr marL="0" indent="0" algn="ctr" eaLnBrk="1" hangingPunct="1">
              <a:buFont typeface="Wingdings" panose="05000000000000000000" pitchFamily="2" charset="2"/>
              <a:buNone/>
            </a:pPr>
            <a:r>
              <a:rPr lang="zh-CN" altLang="en-US" sz="3200">
                <a:solidFill>
                  <a:schemeClr val="accent2"/>
                </a:solidFill>
              </a:rPr>
              <a:t>没有什么特殊要求</a:t>
            </a:r>
            <a:endParaRPr lang="zh-CN" altLang="en-US" sz="3200"/>
          </a:p>
        </p:txBody>
      </p:sp>
    </p:spTree>
  </p:cSld>
  <p:clrMapOvr>
    <a:masterClrMapping/>
  </p:clrMapOvr>
  <p:transition>
    <p:random/>
  </p:transition>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114" name="文本占位符 327681">
            <a:extLst>
              <a:ext uri="{FF2B5EF4-FFF2-40B4-BE49-F238E27FC236}">
                <a16:creationId xmlns:a16="http://schemas.microsoft.com/office/drawing/2014/main" id="{E2DA908F-B4B0-4AAC-86DE-FC72AF4A3E08}"/>
              </a:ext>
            </a:extLst>
          </p:cNvPr>
          <p:cNvSpPr>
            <a:spLocks noGrp="1" noChangeArrowheads="1"/>
          </p:cNvSpPr>
          <p:nvPr>
            <p:ph type="body" idx="1"/>
          </p:nvPr>
        </p:nvSpPr>
        <p:spPr>
          <a:xfrm>
            <a:off x="468313" y="765175"/>
            <a:ext cx="8153400" cy="5638800"/>
          </a:xfrm>
        </p:spPr>
        <p:txBody>
          <a:bodyPr/>
          <a:lstStyle/>
          <a:p>
            <a:pPr marL="0" indent="0" eaLnBrk="1" hangingPunct="1">
              <a:lnSpc>
                <a:spcPct val="90000"/>
              </a:lnSpc>
              <a:spcBef>
                <a:spcPct val="0"/>
              </a:spcBef>
              <a:buFont typeface="Wingdings" panose="05000000000000000000" pitchFamily="2" charset="2"/>
              <a:buNone/>
              <a:tabLst>
                <a:tab pos="1620838" algn="l"/>
                <a:tab pos="3810000" algn="l"/>
              </a:tabLst>
            </a:pPr>
            <a:r>
              <a:rPr lang="en-US" altLang="zh-CN" sz="2800">
                <a:solidFill>
                  <a:schemeClr val="tx2"/>
                </a:solidFill>
                <a:latin typeface="宋体" panose="02010600030101010101" pitchFamily="2" charset="-122"/>
              </a:rPr>
              <a:t>ALdisp	proc</a:t>
            </a:r>
            <a:r>
              <a:rPr lang="en-US" altLang="zh-CN" sz="2800">
                <a:solidFill>
                  <a:schemeClr val="accent2"/>
                </a:solidFill>
                <a:latin typeface="宋体" panose="02010600030101010101" pitchFamily="2" charset="-122"/>
              </a:rPr>
              <a:t>	</a:t>
            </a:r>
            <a:endParaRPr lang="en-US" altLang="zh-CN" sz="2800">
              <a:latin typeface="宋体" panose="02010600030101010101" pitchFamily="2" charset="-122"/>
            </a:endParaRPr>
          </a:p>
          <a:p>
            <a:pPr marL="0" indent="0" eaLnBrk="1" hangingPunct="1">
              <a:lnSpc>
                <a:spcPct val="90000"/>
              </a:lnSpc>
              <a:spcBef>
                <a:spcPct val="0"/>
              </a:spcBef>
              <a:buFont typeface="Wingdings" panose="05000000000000000000" pitchFamily="2" charset="2"/>
              <a:buNone/>
              <a:tabLst>
                <a:tab pos="1620838" algn="l"/>
                <a:tab pos="3810000" algn="l"/>
              </a:tabLst>
            </a:pPr>
            <a:r>
              <a:rPr lang="en-US" altLang="zh-CN" sz="2800">
                <a:solidFill>
                  <a:schemeClr val="accent2"/>
                </a:solidFill>
                <a:latin typeface="宋体" panose="02010600030101010101" pitchFamily="2" charset="-122"/>
              </a:rPr>
              <a:t>	</a:t>
            </a:r>
            <a:r>
              <a:rPr lang="en-US" altLang="zh-CN" sz="2800">
                <a:latin typeface="宋体" panose="02010600030101010101" pitchFamily="2" charset="-122"/>
              </a:rPr>
              <a:t>push ax</a:t>
            </a:r>
          </a:p>
          <a:p>
            <a:pPr marL="0" indent="0" eaLnBrk="1" hangingPunct="1">
              <a:lnSpc>
                <a:spcPct val="90000"/>
              </a:lnSpc>
              <a:spcBef>
                <a:spcPct val="0"/>
              </a:spcBef>
              <a:buFont typeface="Wingdings" panose="05000000000000000000" pitchFamily="2" charset="2"/>
              <a:buNone/>
              <a:tabLst>
                <a:tab pos="1620838" algn="l"/>
                <a:tab pos="3810000" algn="l"/>
              </a:tabLst>
            </a:pPr>
            <a:r>
              <a:rPr lang="en-US" altLang="zh-CN" sz="2800">
                <a:solidFill>
                  <a:schemeClr val="accent2"/>
                </a:solidFill>
                <a:latin typeface="宋体" panose="02010600030101010101" pitchFamily="2" charset="-122"/>
              </a:rPr>
              <a:t>	</a:t>
            </a:r>
            <a:r>
              <a:rPr lang="en-US" altLang="zh-CN" sz="2800">
                <a:latin typeface="宋体" panose="02010600030101010101" pitchFamily="2" charset="-122"/>
              </a:rPr>
              <a:t>push cx	;</a:t>
            </a:r>
            <a:r>
              <a:rPr lang="zh-CN" altLang="en-US" sz="2800">
                <a:latin typeface="宋体" panose="02010600030101010101" pitchFamily="2" charset="-122"/>
              </a:rPr>
              <a:t>实现</a:t>
            </a:r>
            <a:r>
              <a:rPr lang="en-US" altLang="zh-CN" sz="2800">
                <a:latin typeface="宋体" panose="02010600030101010101" pitchFamily="2" charset="-122"/>
              </a:rPr>
              <a:t>al</a:t>
            </a:r>
            <a:r>
              <a:rPr lang="zh-CN" altLang="en-US" sz="2800">
                <a:latin typeface="宋体" panose="02010600030101010101" pitchFamily="2" charset="-122"/>
              </a:rPr>
              <a:t>内容的显示</a:t>
            </a:r>
          </a:p>
          <a:p>
            <a:pPr marL="0" indent="0" eaLnBrk="1" hangingPunct="1">
              <a:lnSpc>
                <a:spcPct val="90000"/>
              </a:lnSpc>
              <a:spcBef>
                <a:spcPct val="0"/>
              </a:spcBef>
              <a:buFont typeface="Wingdings" panose="05000000000000000000" pitchFamily="2" charset="2"/>
              <a:buNone/>
              <a:tabLst>
                <a:tab pos="1620838" algn="l"/>
                <a:tab pos="3810000" algn="l"/>
              </a:tabLst>
            </a:pPr>
            <a:r>
              <a:rPr lang="zh-CN" altLang="en-US" sz="2800">
                <a:solidFill>
                  <a:schemeClr val="accent2"/>
                </a:solidFill>
                <a:latin typeface="宋体" panose="02010600030101010101" pitchFamily="2" charset="-122"/>
              </a:rPr>
              <a:t>	</a:t>
            </a:r>
            <a:r>
              <a:rPr lang="en-US" altLang="zh-CN" sz="2800">
                <a:solidFill>
                  <a:schemeClr val="tx2"/>
                </a:solidFill>
                <a:latin typeface="宋体" panose="02010600030101010101" pitchFamily="2" charset="-122"/>
              </a:rPr>
              <a:t>push ax</a:t>
            </a:r>
            <a:r>
              <a:rPr lang="en-US" altLang="zh-CN" sz="2800">
                <a:solidFill>
                  <a:schemeClr val="accent2"/>
                </a:solidFill>
                <a:latin typeface="宋体" panose="02010600030101010101" pitchFamily="2" charset="-122"/>
              </a:rPr>
              <a:t>	</a:t>
            </a:r>
            <a:r>
              <a:rPr lang="en-US" altLang="zh-CN" sz="2800">
                <a:latin typeface="宋体" panose="02010600030101010101" pitchFamily="2" charset="-122"/>
              </a:rPr>
              <a:t>;</a:t>
            </a:r>
            <a:r>
              <a:rPr lang="zh-CN" altLang="en-US" sz="2800">
                <a:latin typeface="宋体" panose="02010600030101010101" pitchFamily="2" charset="-122"/>
              </a:rPr>
              <a:t>暂存</a:t>
            </a:r>
            <a:r>
              <a:rPr lang="en-US" altLang="zh-CN" sz="2800">
                <a:latin typeface="宋体" panose="02010600030101010101" pitchFamily="2" charset="-122"/>
              </a:rPr>
              <a:t>ax</a:t>
            </a:r>
          </a:p>
          <a:p>
            <a:pPr marL="0" indent="0" eaLnBrk="1" hangingPunct="1">
              <a:lnSpc>
                <a:spcPct val="90000"/>
              </a:lnSpc>
              <a:spcBef>
                <a:spcPct val="0"/>
              </a:spcBef>
              <a:buFont typeface="Wingdings" panose="05000000000000000000" pitchFamily="2" charset="2"/>
              <a:buNone/>
              <a:tabLst>
                <a:tab pos="1620838" algn="l"/>
                <a:tab pos="3810000" algn="l"/>
              </a:tabLst>
            </a:pPr>
            <a:r>
              <a:rPr lang="en-US" altLang="zh-CN" sz="2800">
                <a:solidFill>
                  <a:schemeClr val="accent2"/>
                </a:solidFill>
                <a:latin typeface="宋体" panose="02010600030101010101" pitchFamily="2" charset="-122"/>
              </a:rPr>
              <a:t>	</a:t>
            </a:r>
            <a:r>
              <a:rPr lang="en-US" altLang="zh-CN" sz="2800">
                <a:latin typeface="宋体" panose="02010600030101010101" pitchFamily="2" charset="-122"/>
              </a:rPr>
              <a:t>mov cl,4</a:t>
            </a:r>
          </a:p>
          <a:p>
            <a:pPr marL="0" indent="0" eaLnBrk="1" hangingPunct="1">
              <a:lnSpc>
                <a:spcPct val="90000"/>
              </a:lnSpc>
              <a:spcBef>
                <a:spcPct val="0"/>
              </a:spcBef>
              <a:buFont typeface="Wingdings" panose="05000000000000000000" pitchFamily="2" charset="2"/>
              <a:buNone/>
              <a:tabLst>
                <a:tab pos="1620838" algn="l"/>
                <a:tab pos="3810000" algn="l"/>
              </a:tabLst>
            </a:pPr>
            <a:r>
              <a:rPr lang="en-US" altLang="zh-CN" sz="2800">
                <a:latin typeface="宋体" panose="02010600030101010101" pitchFamily="2" charset="-122"/>
              </a:rPr>
              <a:t>	shr al,cl</a:t>
            </a:r>
            <a:r>
              <a:rPr lang="en-US" altLang="zh-CN" sz="2800">
                <a:solidFill>
                  <a:schemeClr val="accent2"/>
                </a:solidFill>
                <a:latin typeface="宋体" panose="02010600030101010101" pitchFamily="2" charset="-122"/>
              </a:rPr>
              <a:t>	</a:t>
            </a:r>
            <a:r>
              <a:rPr lang="en-US" altLang="zh-CN" sz="2800">
                <a:latin typeface="宋体" panose="02010600030101010101" pitchFamily="2" charset="-122"/>
              </a:rPr>
              <a:t>;</a:t>
            </a:r>
            <a:r>
              <a:rPr lang="zh-CN" altLang="en-US" sz="2800">
                <a:latin typeface="宋体" panose="02010600030101010101" pitchFamily="2" charset="-122"/>
              </a:rPr>
              <a:t>转换</a:t>
            </a:r>
            <a:r>
              <a:rPr lang="en-US" altLang="zh-CN" sz="2800">
                <a:latin typeface="宋体" panose="02010600030101010101" pitchFamily="2" charset="-122"/>
              </a:rPr>
              <a:t>al</a:t>
            </a:r>
            <a:r>
              <a:rPr lang="zh-CN" altLang="en-US" sz="2800">
                <a:latin typeface="宋体" panose="02010600030101010101" pitchFamily="2" charset="-122"/>
              </a:rPr>
              <a:t>的高</a:t>
            </a:r>
            <a:r>
              <a:rPr lang="en-US" altLang="zh-CN" sz="2800">
                <a:latin typeface="宋体" panose="02010600030101010101" pitchFamily="2" charset="-122"/>
              </a:rPr>
              <a:t>4</a:t>
            </a:r>
            <a:r>
              <a:rPr lang="zh-CN" altLang="en-US" sz="2800">
                <a:latin typeface="宋体" panose="02010600030101010101" pitchFamily="2" charset="-122"/>
              </a:rPr>
              <a:t>位</a:t>
            </a:r>
            <a:endParaRPr lang="zh-CN" altLang="en-US" sz="2800">
              <a:solidFill>
                <a:schemeClr val="accent2"/>
              </a:solidFill>
              <a:latin typeface="宋体" panose="02010600030101010101" pitchFamily="2" charset="-122"/>
            </a:endParaRPr>
          </a:p>
          <a:p>
            <a:pPr marL="0" indent="0" eaLnBrk="1" hangingPunct="1">
              <a:lnSpc>
                <a:spcPct val="90000"/>
              </a:lnSpc>
              <a:spcBef>
                <a:spcPct val="0"/>
              </a:spcBef>
              <a:buFont typeface="Wingdings" panose="05000000000000000000" pitchFamily="2" charset="2"/>
              <a:buNone/>
              <a:tabLst>
                <a:tab pos="1620838" algn="l"/>
                <a:tab pos="3810000" algn="l"/>
              </a:tabLst>
            </a:pPr>
            <a:r>
              <a:rPr lang="zh-CN" altLang="en-US" sz="2800">
                <a:solidFill>
                  <a:schemeClr val="accent2"/>
                </a:solidFill>
                <a:latin typeface="宋体" panose="02010600030101010101" pitchFamily="2" charset="-122"/>
              </a:rPr>
              <a:t>	</a:t>
            </a:r>
            <a:r>
              <a:rPr lang="en-US" altLang="zh-CN" sz="2800">
                <a:solidFill>
                  <a:schemeClr val="tx2"/>
                </a:solidFill>
                <a:latin typeface="宋体" panose="02010600030101010101" pitchFamily="2" charset="-122"/>
              </a:rPr>
              <a:t>call htoasc</a:t>
            </a:r>
            <a:r>
              <a:rPr lang="en-US" altLang="zh-CN" sz="2800">
                <a:solidFill>
                  <a:schemeClr val="accent2"/>
                </a:solidFill>
                <a:latin typeface="宋体" panose="02010600030101010101" pitchFamily="2" charset="-122"/>
              </a:rPr>
              <a:t>	</a:t>
            </a:r>
            <a:r>
              <a:rPr lang="en-US" altLang="zh-CN" sz="2800">
                <a:latin typeface="宋体" panose="02010600030101010101" pitchFamily="2" charset="-122"/>
              </a:rPr>
              <a:t>;</a:t>
            </a:r>
            <a:r>
              <a:rPr lang="zh-CN" altLang="en-US" sz="2800">
                <a:latin typeface="宋体" panose="02010600030101010101" pitchFamily="2" charset="-122"/>
              </a:rPr>
              <a:t>子程序调用（嵌套）</a:t>
            </a:r>
          </a:p>
          <a:p>
            <a:pPr marL="0" indent="0" eaLnBrk="1" hangingPunct="1">
              <a:lnSpc>
                <a:spcPct val="90000"/>
              </a:lnSpc>
              <a:spcBef>
                <a:spcPct val="0"/>
              </a:spcBef>
              <a:buFont typeface="Wingdings" panose="05000000000000000000" pitchFamily="2" charset="2"/>
              <a:buNone/>
              <a:tabLst>
                <a:tab pos="1620838" algn="l"/>
                <a:tab pos="3810000" algn="l"/>
              </a:tabLst>
            </a:pPr>
            <a:r>
              <a:rPr lang="zh-CN" altLang="en-US" sz="2800">
                <a:solidFill>
                  <a:schemeClr val="accent2"/>
                </a:solidFill>
                <a:latin typeface="宋体" panose="02010600030101010101" pitchFamily="2" charset="-122"/>
              </a:rPr>
              <a:t>	</a:t>
            </a:r>
            <a:r>
              <a:rPr lang="en-US" altLang="zh-CN" sz="2800">
                <a:solidFill>
                  <a:schemeClr val="tx2"/>
                </a:solidFill>
                <a:latin typeface="宋体" panose="02010600030101010101" pitchFamily="2" charset="-122"/>
              </a:rPr>
              <a:t>pop ax</a:t>
            </a:r>
            <a:r>
              <a:rPr lang="en-US" altLang="zh-CN" sz="2800">
                <a:solidFill>
                  <a:schemeClr val="accent2"/>
                </a:solidFill>
                <a:latin typeface="宋体" panose="02010600030101010101" pitchFamily="2" charset="-122"/>
              </a:rPr>
              <a:t>	</a:t>
            </a:r>
            <a:r>
              <a:rPr lang="en-US" altLang="zh-CN" sz="2800">
                <a:latin typeface="宋体" panose="02010600030101010101" pitchFamily="2" charset="-122"/>
              </a:rPr>
              <a:t>;</a:t>
            </a:r>
            <a:r>
              <a:rPr lang="zh-CN" altLang="en-US" sz="2800">
                <a:latin typeface="宋体" panose="02010600030101010101" pitchFamily="2" charset="-122"/>
              </a:rPr>
              <a:t>转换</a:t>
            </a:r>
            <a:r>
              <a:rPr lang="en-US" altLang="zh-CN" sz="2800">
                <a:latin typeface="宋体" panose="02010600030101010101" pitchFamily="2" charset="-122"/>
              </a:rPr>
              <a:t>al</a:t>
            </a:r>
            <a:r>
              <a:rPr lang="zh-CN" altLang="en-US" sz="2800">
                <a:latin typeface="宋体" panose="02010600030101010101" pitchFamily="2" charset="-122"/>
              </a:rPr>
              <a:t>的低</a:t>
            </a:r>
            <a:r>
              <a:rPr lang="en-US" altLang="zh-CN" sz="2800">
                <a:latin typeface="宋体" panose="02010600030101010101" pitchFamily="2" charset="-122"/>
              </a:rPr>
              <a:t>4</a:t>
            </a:r>
            <a:r>
              <a:rPr lang="zh-CN" altLang="en-US" sz="2800">
                <a:latin typeface="宋体" panose="02010600030101010101" pitchFamily="2" charset="-122"/>
              </a:rPr>
              <a:t>位</a:t>
            </a:r>
            <a:r>
              <a:rPr lang="zh-CN" altLang="en-US" sz="2800">
                <a:solidFill>
                  <a:schemeClr val="accent2"/>
                </a:solidFill>
                <a:latin typeface="宋体" panose="02010600030101010101" pitchFamily="2" charset="-122"/>
              </a:rPr>
              <a:t>	</a:t>
            </a:r>
          </a:p>
          <a:p>
            <a:pPr marL="0" indent="0" eaLnBrk="1" hangingPunct="1">
              <a:lnSpc>
                <a:spcPct val="90000"/>
              </a:lnSpc>
              <a:spcBef>
                <a:spcPct val="0"/>
              </a:spcBef>
              <a:buFont typeface="Wingdings" panose="05000000000000000000" pitchFamily="2" charset="2"/>
              <a:buNone/>
              <a:tabLst>
                <a:tab pos="1620838" algn="l"/>
                <a:tab pos="3810000" algn="l"/>
              </a:tabLst>
            </a:pPr>
            <a:r>
              <a:rPr lang="zh-CN" altLang="en-US" sz="2800">
                <a:solidFill>
                  <a:schemeClr val="accent2"/>
                </a:solidFill>
                <a:latin typeface="宋体" panose="02010600030101010101" pitchFamily="2" charset="-122"/>
              </a:rPr>
              <a:t>	</a:t>
            </a:r>
            <a:r>
              <a:rPr lang="en-US" altLang="zh-CN" sz="2800">
                <a:solidFill>
                  <a:schemeClr val="tx2"/>
                </a:solidFill>
                <a:latin typeface="宋体" panose="02010600030101010101" pitchFamily="2" charset="-122"/>
              </a:rPr>
              <a:t>call htoasc</a:t>
            </a:r>
            <a:r>
              <a:rPr lang="en-US" altLang="zh-CN" sz="2800">
                <a:solidFill>
                  <a:schemeClr val="accent2"/>
                </a:solidFill>
                <a:latin typeface="宋体" panose="02010600030101010101" pitchFamily="2" charset="-122"/>
              </a:rPr>
              <a:t>	</a:t>
            </a:r>
            <a:r>
              <a:rPr lang="en-US" altLang="zh-CN" sz="2800">
                <a:latin typeface="宋体" panose="02010600030101010101" pitchFamily="2" charset="-122"/>
              </a:rPr>
              <a:t>;</a:t>
            </a:r>
            <a:r>
              <a:rPr lang="zh-CN" altLang="en-US" sz="2800">
                <a:latin typeface="宋体" panose="02010600030101010101" pitchFamily="2" charset="-122"/>
              </a:rPr>
              <a:t>子程序调用（嵌套）</a:t>
            </a:r>
          </a:p>
          <a:p>
            <a:pPr marL="0" indent="0" eaLnBrk="1" hangingPunct="1">
              <a:lnSpc>
                <a:spcPct val="90000"/>
              </a:lnSpc>
              <a:spcBef>
                <a:spcPct val="0"/>
              </a:spcBef>
              <a:buFont typeface="Wingdings" panose="05000000000000000000" pitchFamily="2" charset="2"/>
              <a:buNone/>
              <a:tabLst>
                <a:tab pos="1620838" algn="l"/>
                <a:tab pos="3810000" algn="l"/>
              </a:tabLst>
            </a:pPr>
            <a:r>
              <a:rPr lang="zh-CN" altLang="en-US" sz="2800">
                <a:latin typeface="宋体" panose="02010600030101010101" pitchFamily="2" charset="-122"/>
              </a:rPr>
              <a:t>	</a:t>
            </a:r>
            <a:r>
              <a:rPr lang="en-US" altLang="zh-CN" sz="2800">
                <a:latin typeface="宋体" panose="02010600030101010101" pitchFamily="2" charset="-122"/>
              </a:rPr>
              <a:t>pop cx</a:t>
            </a:r>
          </a:p>
          <a:p>
            <a:pPr marL="0" indent="0" eaLnBrk="1" hangingPunct="1">
              <a:lnSpc>
                <a:spcPct val="90000"/>
              </a:lnSpc>
              <a:spcBef>
                <a:spcPct val="0"/>
              </a:spcBef>
              <a:buFont typeface="Wingdings" panose="05000000000000000000" pitchFamily="2" charset="2"/>
              <a:buNone/>
              <a:tabLst>
                <a:tab pos="1620838" algn="l"/>
                <a:tab pos="3810000" algn="l"/>
              </a:tabLst>
            </a:pPr>
            <a:r>
              <a:rPr lang="en-US" altLang="zh-CN" sz="2800">
                <a:latin typeface="宋体" panose="02010600030101010101" pitchFamily="2" charset="-122"/>
              </a:rPr>
              <a:t>	pop ax</a:t>
            </a:r>
          </a:p>
          <a:p>
            <a:pPr marL="0" indent="0" eaLnBrk="1" hangingPunct="1">
              <a:lnSpc>
                <a:spcPct val="90000"/>
              </a:lnSpc>
              <a:spcBef>
                <a:spcPct val="0"/>
              </a:spcBef>
              <a:buFont typeface="Wingdings" panose="05000000000000000000" pitchFamily="2" charset="2"/>
              <a:buNone/>
              <a:tabLst>
                <a:tab pos="1620838" algn="l"/>
                <a:tab pos="3810000" algn="l"/>
              </a:tabLst>
            </a:pPr>
            <a:r>
              <a:rPr lang="en-US" altLang="zh-CN" sz="2800">
                <a:solidFill>
                  <a:schemeClr val="tx2"/>
                </a:solidFill>
                <a:latin typeface="宋体" panose="02010600030101010101" pitchFamily="2" charset="-122"/>
              </a:rPr>
              <a:t>	ret</a:t>
            </a:r>
          </a:p>
          <a:p>
            <a:pPr marL="0" indent="0" eaLnBrk="1" hangingPunct="1">
              <a:lnSpc>
                <a:spcPct val="90000"/>
              </a:lnSpc>
              <a:spcBef>
                <a:spcPct val="0"/>
              </a:spcBef>
              <a:buFont typeface="Wingdings" panose="05000000000000000000" pitchFamily="2" charset="2"/>
              <a:buNone/>
              <a:tabLst>
                <a:tab pos="1620838" algn="l"/>
                <a:tab pos="3810000" algn="l"/>
              </a:tabLst>
            </a:pPr>
            <a:r>
              <a:rPr lang="en-US" altLang="zh-CN" sz="2800">
                <a:solidFill>
                  <a:schemeClr val="tx2"/>
                </a:solidFill>
                <a:latin typeface="宋体" panose="02010600030101010101" pitchFamily="2" charset="-122"/>
              </a:rPr>
              <a:t>ALdisp	endp</a:t>
            </a:r>
          </a:p>
        </p:txBody>
      </p:sp>
      <p:grpSp>
        <p:nvGrpSpPr>
          <p:cNvPr id="327683" name="组合 327682">
            <a:extLst>
              <a:ext uri="{FF2B5EF4-FFF2-40B4-BE49-F238E27FC236}">
                <a16:creationId xmlns:a16="http://schemas.microsoft.com/office/drawing/2014/main" id="{4A2935B5-8C29-4738-BE1A-2EB34FC7FA95}"/>
              </a:ext>
            </a:extLst>
          </p:cNvPr>
          <p:cNvGrpSpPr>
            <a:grpSpLocks/>
          </p:cNvGrpSpPr>
          <p:nvPr/>
        </p:nvGrpSpPr>
        <p:grpSpPr bwMode="auto">
          <a:xfrm>
            <a:off x="177800" y="230188"/>
            <a:ext cx="203200" cy="6503987"/>
            <a:chOff x="112" y="145"/>
            <a:chExt cx="128" cy="4097"/>
          </a:xfrm>
        </p:grpSpPr>
        <p:sp>
          <p:nvSpPr>
            <p:cNvPr id="90127" name="矩形 327683">
              <a:extLst>
                <a:ext uri="{FF2B5EF4-FFF2-40B4-BE49-F238E27FC236}">
                  <a16:creationId xmlns:a16="http://schemas.microsoft.com/office/drawing/2014/main" id="{794BC069-826A-449F-97DE-57E67B5511EF}"/>
                </a:ext>
              </a:extLst>
            </p:cNvPr>
            <p:cNvSpPr>
              <a:spLocks noChangeArrowheads="1"/>
            </p:cNvSpPr>
            <p:nvPr/>
          </p:nvSpPr>
          <p:spPr bwMode="auto">
            <a:xfrm flipH="1">
              <a:off x="192" y="162"/>
              <a:ext cx="48" cy="4080"/>
            </a:xfrm>
            <a:prstGeom prst="rect">
              <a:avLst/>
            </a:prstGeom>
            <a:gradFill rotWithShape="0">
              <a:gsLst>
                <a:gs pos="0">
                  <a:schemeClr val="bg1"/>
                </a:gs>
                <a:gs pos="100000">
                  <a:schemeClr val="fo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0128" name="矩形 327684">
              <a:extLst>
                <a:ext uri="{FF2B5EF4-FFF2-40B4-BE49-F238E27FC236}">
                  <a16:creationId xmlns:a16="http://schemas.microsoft.com/office/drawing/2014/main" id="{62F8FD02-3644-45D9-AAD6-C9F10F5A214F}"/>
                </a:ext>
              </a:extLst>
            </p:cNvPr>
            <p:cNvSpPr>
              <a:spLocks noChangeArrowheads="1"/>
            </p:cNvSpPr>
            <p:nvPr/>
          </p:nvSpPr>
          <p:spPr bwMode="auto">
            <a:xfrm>
              <a:off x="112" y="145"/>
              <a:ext cx="48" cy="3941"/>
            </a:xfrm>
            <a:prstGeom prst="rect">
              <a:avLst/>
            </a:prstGeom>
            <a:gradFill rotWithShape="0">
              <a:gsLst>
                <a:gs pos="0">
                  <a:schemeClr val="bg1"/>
                </a:gs>
                <a:gs pos="100000">
                  <a:schemeClr va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latin typeface="Times New Roman" panose="02020603050405020304" pitchFamily="18" charset="0"/>
              </a:endParaRPr>
            </a:p>
          </p:txBody>
        </p:sp>
      </p:grpSp>
      <p:grpSp>
        <p:nvGrpSpPr>
          <p:cNvPr id="327686" name="组合 327685">
            <a:extLst>
              <a:ext uri="{FF2B5EF4-FFF2-40B4-BE49-F238E27FC236}">
                <a16:creationId xmlns:a16="http://schemas.microsoft.com/office/drawing/2014/main" id="{BC910F5B-0685-4BC0-A1C5-B0B73A8EC6A2}"/>
              </a:ext>
            </a:extLst>
          </p:cNvPr>
          <p:cNvGrpSpPr>
            <a:grpSpLocks/>
          </p:cNvGrpSpPr>
          <p:nvPr/>
        </p:nvGrpSpPr>
        <p:grpSpPr bwMode="auto">
          <a:xfrm>
            <a:off x="8793163" y="220663"/>
            <a:ext cx="198437" cy="6408737"/>
            <a:chOff x="5539" y="139"/>
            <a:chExt cx="125" cy="4037"/>
          </a:xfrm>
        </p:grpSpPr>
        <p:sp>
          <p:nvSpPr>
            <p:cNvPr id="90125" name="矩形 327686">
              <a:extLst>
                <a:ext uri="{FF2B5EF4-FFF2-40B4-BE49-F238E27FC236}">
                  <a16:creationId xmlns:a16="http://schemas.microsoft.com/office/drawing/2014/main" id="{4BC077BD-30E5-4737-B3B4-542B984D70DC}"/>
                </a:ext>
              </a:extLst>
            </p:cNvPr>
            <p:cNvSpPr>
              <a:spLocks noChangeArrowheads="1"/>
            </p:cNvSpPr>
            <p:nvPr/>
          </p:nvSpPr>
          <p:spPr bwMode="auto">
            <a:xfrm rot="10800000" flipH="1" flipV="1">
              <a:off x="5621" y="139"/>
              <a:ext cx="43" cy="3989"/>
            </a:xfrm>
            <a:prstGeom prst="rect">
              <a:avLst/>
            </a:pr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0126" name="矩形 327687">
              <a:extLst>
                <a:ext uri="{FF2B5EF4-FFF2-40B4-BE49-F238E27FC236}">
                  <a16:creationId xmlns:a16="http://schemas.microsoft.com/office/drawing/2014/main" id="{8A16E055-A0A7-4468-81A4-4A049A8D36C5}"/>
                </a:ext>
              </a:extLst>
            </p:cNvPr>
            <p:cNvSpPr>
              <a:spLocks noChangeArrowheads="1"/>
            </p:cNvSpPr>
            <p:nvPr/>
          </p:nvSpPr>
          <p:spPr bwMode="auto">
            <a:xfrm rot="10800000" flipV="1">
              <a:off x="5539" y="240"/>
              <a:ext cx="49" cy="3936"/>
            </a:xfrm>
            <a:prstGeom prst="rect">
              <a:avLst/>
            </a:pr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327689" name="组合 327688">
            <a:extLst>
              <a:ext uri="{FF2B5EF4-FFF2-40B4-BE49-F238E27FC236}">
                <a16:creationId xmlns:a16="http://schemas.microsoft.com/office/drawing/2014/main" id="{7CE67516-0402-4EC7-9CEB-78E4E6A76BC3}"/>
              </a:ext>
            </a:extLst>
          </p:cNvPr>
          <p:cNvGrpSpPr>
            <a:grpSpLocks/>
          </p:cNvGrpSpPr>
          <p:nvPr/>
        </p:nvGrpSpPr>
        <p:grpSpPr bwMode="auto">
          <a:xfrm>
            <a:off x="412750" y="6477000"/>
            <a:ext cx="8686800" cy="228600"/>
            <a:chOff x="260" y="4080"/>
            <a:chExt cx="5472" cy="144"/>
          </a:xfrm>
        </p:grpSpPr>
        <p:sp>
          <p:nvSpPr>
            <p:cNvPr id="90123" name="矩形 327689">
              <a:extLst>
                <a:ext uri="{FF2B5EF4-FFF2-40B4-BE49-F238E27FC236}">
                  <a16:creationId xmlns:a16="http://schemas.microsoft.com/office/drawing/2014/main" id="{E850F385-28DE-4674-8BF0-1B8FC50CBBBF}"/>
                </a:ext>
              </a:extLst>
            </p:cNvPr>
            <p:cNvSpPr>
              <a:spLocks noChangeArrowheads="1"/>
            </p:cNvSpPr>
            <p:nvPr/>
          </p:nvSpPr>
          <p:spPr bwMode="auto">
            <a:xfrm rot="5400000" flipV="1">
              <a:off x="2972" y="1368"/>
              <a:ext cx="48" cy="5472"/>
            </a:xfrm>
            <a:prstGeom prst="rect">
              <a:avLst/>
            </a:prstGeom>
            <a:gradFill rotWithShape="0">
              <a:gsLst>
                <a:gs pos="0">
                  <a:schemeClr val="bg1"/>
                </a:gs>
                <a:gs pos="100000">
                  <a:schemeClr val="accent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0124" name="矩形 327690">
              <a:extLst>
                <a:ext uri="{FF2B5EF4-FFF2-40B4-BE49-F238E27FC236}">
                  <a16:creationId xmlns:a16="http://schemas.microsoft.com/office/drawing/2014/main" id="{6D83B291-4C38-4C03-970A-DE2D02FDC2F5}"/>
                </a:ext>
              </a:extLst>
            </p:cNvPr>
            <p:cNvSpPr>
              <a:spLocks noChangeArrowheads="1"/>
            </p:cNvSpPr>
            <p:nvPr/>
          </p:nvSpPr>
          <p:spPr bwMode="auto">
            <a:xfrm rot="5400000" flipV="1">
              <a:off x="2913" y="1521"/>
              <a:ext cx="48" cy="5355"/>
            </a:xfrm>
            <a:prstGeom prst="rect">
              <a:avLst/>
            </a:prstGeom>
            <a:gradFill rotWithShape="0">
              <a:gsLst>
                <a:gs pos="0">
                  <a:schemeClr val="bg1"/>
                </a:gs>
                <a:gs pos="100000">
                  <a:schemeClr val="hlink"/>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327692" name="组合 327691">
            <a:extLst>
              <a:ext uri="{FF2B5EF4-FFF2-40B4-BE49-F238E27FC236}">
                <a16:creationId xmlns:a16="http://schemas.microsoft.com/office/drawing/2014/main" id="{89A74E5A-A681-4A90-B0A4-65AD6FB606B7}"/>
              </a:ext>
            </a:extLst>
          </p:cNvPr>
          <p:cNvGrpSpPr>
            <a:grpSpLocks/>
          </p:cNvGrpSpPr>
          <p:nvPr/>
        </p:nvGrpSpPr>
        <p:grpSpPr bwMode="auto">
          <a:xfrm>
            <a:off x="76200" y="176213"/>
            <a:ext cx="8745538" cy="161925"/>
            <a:chOff x="48" y="111"/>
            <a:chExt cx="5509" cy="102"/>
          </a:xfrm>
        </p:grpSpPr>
        <p:sp>
          <p:nvSpPr>
            <p:cNvPr id="90121" name="矩形 327692">
              <a:extLst>
                <a:ext uri="{FF2B5EF4-FFF2-40B4-BE49-F238E27FC236}">
                  <a16:creationId xmlns:a16="http://schemas.microsoft.com/office/drawing/2014/main" id="{5A799E3C-6746-4D5E-8C79-2FFBBD7060C7}"/>
                </a:ext>
              </a:extLst>
            </p:cNvPr>
            <p:cNvSpPr>
              <a:spLocks noChangeArrowheads="1"/>
            </p:cNvSpPr>
            <p:nvPr/>
          </p:nvSpPr>
          <p:spPr bwMode="auto">
            <a:xfrm rot="5400000" flipV="1">
              <a:off x="2852" y="-2492"/>
              <a:ext cx="37" cy="5371"/>
            </a:xfrm>
            <a:prstGeom prst="rect">
              <a:avLst/>
            </a:prstGeom>
            <a:gradFill rotWithShape="0">
              <a:gsLst>
                <a:gs pos="0">
                  <a:schemeClr va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0122" name="矩形 327693">
              <a:extLst>
                <a:ext uri="{FF2B5EF4-FFF2-40B4-BE49-F238E27FC236}">
                  <a16:creationId xmlns:a16="http://schemas.microsoft.com/office/drawing/2014/main" id="{76836734-C0FA-4199-AA72-ED67AA71631C}"/>
                </a:ext>
              </a:extLst>
            </p:cNvPr>
            <p:cNvSpPr>
              <a:spLocks noChangeArrowheads="1"/>
            </p:cNvSpPr>
            <p:nvPr/>
          </p:nvSpPr>
          <p:spPr bwMode="auto">
            <a:xfrm rot="5400000" flipV="1">
              <a:off x="2783" y="-2625"/>
              <a:ext cx="38" cy="5509"/>
            </a:xfrm>
            <a:prstGeom prst="rect">
              <a:avLst/>
            </a:prstGeom>
            <a:gradFill rotWithShape="0">
              <a:gsLst>
                <a:gs pos="0">
                  <a:schemeClr val="accent1"/>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90119" name="标题 327694">
            <a:extLst>
              <a:ext uri="{FF2B5EF4-FFF2-40B4-BE49-F238E27FC236}">
                <a16:creationId xmlns:a16="http://schemas.microsoft.com/office/drawing/2014/main" id="{1295776F-D33F-445C-B2BF-E65858BE547E}"/>
              </a:ext>
            </a:extLst>
          </p:cNvPr>
          <p:cNvSpPr>
            <a:spLocks noGrp="1" noChangeArrowheads="1"/>
          </p:cNvSpPr>
          <p:nvPr>
            <p:ph type="title"/>
          </p:nvPr>
        </p:nvSpPr>
        <p:spPr>
          <a:xfrm>
            <a:off x="4265613" y="339725"/>
            <a:ext cx="4495800" cy="390525"/>
          </a:xfrm>
          <a:ln>
            <a:solidFill>
              <a:schemeClr val="folHlink"/>
            </a:solidFill>
            <a:miter lim="800000"/>
            <a:headEnd/>
            <a:tailEnd/>
          </a:ln>
        </p:spPr>
        <p:txBody>
          <a:bodyPr/>
          <a:lstStyle/>
          <a:p>
            <a:pPr eaLnBrk="1" hangingPunct="1"/>
            <a:r>
              <a:rPr lang="zh-CN" altLang="en-US" sz="2400">
                <a:latin typeface="黑体" panose="02010609060101010101" pitchFamily="49" charset="-122"/>
              </a:rPr>
              <a:t>例</a:t>
            </a:r>
            <a:r>
              <a:rPr lang="en-US" altLang="zh-CN" sz="2400">
                <a:latin typeface="黑体" panose="02010609060101010101" pitchFamily="49" charset="-122"/>
              </a:rPr>
              <a:t>4.15 </a:t>
            </a:r>
            <a:r>
              <a:rPr lang="zh-CN" altLang="en-US" sz="2400">
                <a:latin typeface="黑体" panose="02010609060101010101" pitchFamily="49" charset="-122"/>
              </a:rPr>
              <a:t>嵌套子程序－</a:t>
            </a:r>
            <a:r>
              <a:rPr lang="en-US" altLang="zh-CN" sz="2400">
                <a:latin typeface="黑体" panose="02010609060101010101" pitchFamily="49" charset="-122"/>
              </a:rPr>
              <a:t>1/3</a:t>
            </a:r>
          </a:p>
        </p:txBody>
      </p:sp>
      <p:pic>
        <p:nvPicPr>
          <p:cNvPr id="90120" name="图片 327695" descr="5">
            <a:hlinkClick r:id="" action="ppaction://hlinkshowjump?jump=nextslide"/>
            <a:extLst>
              <a:ext uri="{FF2B5EF4-FFF2-40B4-BE49-F238E27FC236}">
                <a16:creationId xmlns:a16="http://schemas.microsoft.com/office/drawing/2014/main" id="{01A66DF8-6C7A-4AA6-9BBF-F49F15AC76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00" y="6286500"/>
            <a:ext cx="5715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afterEffect">
                                  <p:stCondLst>
                                    <p:cond delay="0"/>
                                  </p:stCondLst>
                                  <p:childTnLst>
                                    <p:set>
                                      <p:cBhvr>
                                        <p:cTn id="6" dur="1" fill="hold">
                                          <p:stCondLst>
                                            <p:cond delay="0"/>
                                          </p:stCondLst>
                                        </p:cTn>
                                        <p:tgtEl>
                                          <p:spTgt spid="327683"/>
                                        </p:tgtEl>
                                        <p:attrNameLst>
                                          <p:attrName>style.visibility</p:attrName>
                                        </p:attrNameLst>
                                      </p:cBhvr>
                                      <p:to>
                                        <p:strVal val="visible"/>
                                      </p:to>
                                    </p:set>
                                    <p:anim calcmode="lin" valueType="num">
                                      <p:cBhvr additive="base">
                                        <p:cTn id="7" dur="500" fill="hold"/>
                                        <p:tgtEl>
                                          <p:spTgt spid="327683"/>
                                        </p:tgtEl>
                                        <p:attrNameLst>
                                          <p:attrName>ppt_x</p:attrName>
                                        </p:attrNameLst>
                                      </p:cBhvr>
                                      <p:tavLst>
                                        <p:tav tm="0">
                                          <p:val>
                                            <p:strVal val="#ppt_x"/>
                                          </p:val>
                                        </p:tav>
                                        <p:tav tm="100000">
                                          <p:val>
                                            <p:strVal val="#ppt_x"/>
                                          </p:val>
                                        </p:tav>
                                      </p:tavLst>
                                    </p:anim>
                                    <p:anim calcmode="lin" valueType="num">
                                      <p:cBhvr additive="base">
                                        <p:cTn id="8" dur="500" fill="hold"/>
                                        <p:tgtEl>
                                          <p:spTgt spid="327683"/>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327689"/>
                                        </p:tgtEl>
                                        <p:attrNameLst>
                                          <p:attrName>style.visibility</p:attrName>
                                        </p:attrNameLst>
                                      </p:cBhvr>
                                      <p:to>
                                        <p:strVal val="visible"/>
                                      </p:to>
                                    </p:set>
                                    <p:anim calcmode="lin" valueType="num">
                                      <p:cBhvr additive="base">
                                        <p:cTn id="12" dur="500" fill="hold"/>
                                        <p:tgtEl>
                                          <p:spTgt spid="327689"/>
                                        </p:tgtEl>
                                        <p:attrNameLst>
                                          <p:attrName>ppt_x</p:attrName>
                                        </p:attrNameLst>
                                      </p:cBhvr>
                                      <p:tavLst>
                                        <p:tav tm="0">
                                          <p:val>
                                            <p:strVal val="0-#ppt_w/2"/>
                                          </p:val>
                                        </p:tav>
                                        <p:tav tm="100000">
                                          <p:val>
                                            <p:strVal val="#ppt_x"/>
                                          </p:val>
                                        </p:tav>
                                      </p:tavLst>
                                    </p:anim>
                                    <p:anim calcmode="lin" valueType="num">
                                      <p:cBhvr additive="base">
                                        <p:cTn id="13" dur="500" fill="hold"/>
                                        <p:tgtEl>
                                          <p:spTgt spid="327689"/>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4" fill="hold" nodeType="afterEffect">
                                  <p:stCondLst>
                                    <p:cond delay="0"/>
                                  </p:stCondLst>
                                  <p:childTnLst>
                                    <p:set>
                                      <p:cBhvr>
                                        <p:cTn id="16" dur="1" fill="hold">
                                          <p:stCondLst>
                                            <p:cond delay="0"/>
                                          </p:stCondLst>
                                        </p:cTn>
                                        <p:tgtEl>
                                          <p:spTgt spid="327686"/>
                                        </p:tgtEl>
                                        <p:attrNameLst>
                                          <p:attrName>style.visibility</p:attrName>
                                        </p:attrNameLst>
                                      </p:cBhvr>
                                      <p:to>
                                        <p:strVal val="visible"/>
                                      </p:to>
                                    </p:set>
                                    <p:anim calcmode="lin" valueType="num">
                                      <p:cBhvr additive="base">
                                        <p:cTn id="17" dur="500" fill="hold"/>
                                        <p:tgtEl>
                                          <p:spTgt spid="327686"/>
                                        </p:tgtEl>
                                        <p:attrNameLst>
                                          <p:attrName>ppt_x</p:attrName>
                                        </p:attrNameLst>
                                      </p:cBhvr>
                                      <p:tavLst>
                                        <p:tav tm="0">
                                          <p:val>
                                            <p:strVal val="#ppt_x"/>
                                          </p:val>
                                        </p:tav>
                                        <p:tav tm="100000">
                                          <p:val>
                                            <p:strVal val="#ppt_x"/>
                                          </p:val>
                                        </p:tav>
                                      </p:tavLst>
                                    </p:anim>
                                    <p:anim calcmode="lin" valueType="num">
                                      <p:cBhvr additive="base">
                                        <p:cTn id="18" dur="500" fill="hold"/>
                                        <p:tgtEl>
                                          <p:spTgt spid="327686"/>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2" fill="hold" nodeType="afterEffect">
                                  <p:stCondLst>
                                    <p:cond delay="0"/>
                                  </p:stCondLst>
                                  <p:childTnLst>
                                    <p:set>
                                      <p:cBhvr>
                                        <p:cTn id="21" dur="1" fill="hold">
                                          <p:stCondLst>
                                            <p:cond delay="0"/>
                                          </p:stCondLst>
                                        </p:cTn>
                                        <p:tgtEl>
                                          <p:spTgt spid="327692"/>
                                        </p:tgtEl>
                                        <p:attrNameLst>
                                          <p:attrName>style.visibility</p:attrName>
                                        </p:attrNameLst>
                                      </p:cBhvr>
                                      <p:to>
                                        <p:strVal val="visible"/>
                                      </p:to>
                                    </p:set>
                                    <p:anim calcmode="lin" valueType="num">
                                      <p:cBhvr additive="base">
                                        <p:cTn id="22" dur="500" fill="hold"/>
                                        <p:tgtEl>
                                          <p:spTgt spid="327692"/>
                                        </p:tgtEl>
                                        <p:attrNameLst>
                                          <p:attrName>ppt_x</p:attrName>
                                        </p:attrNameLst>
                                      </p:cBhvr>
                                      <p:tavLst>
                                        <p:tav tm="0">
                                          <p:val>
                                            <p:strVal val="1+#ppt_w/2"/>
                                          </p:val>
                                        </p:tav>
                                        <p:tav tm="100000">
                                          <p:val>
                                            <p:strVal val="#ppt_x"/>
                                          </p:val>
                                        </p:tav>
                                      </p:tavLst>
                                    </p:anim>
                                    <p:anim calcmode="lin" valueType="num">
                                      <p:cBhvr additive="base">
                                        <p:cTn id="23" dur="500" fill="hold"/>
                                        <p:tgtEl>
                                          <p:spTgt spid="32769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1138" name="文本占位符 329729">
            <a:extLst>
              <a:ext uri="{FF2B5EF4-FFF2-40B4-BE49-F238E27FC236}">
                <a16:creationId xmlns:a16="http://schemas.microsoft.com/office/drawing/2014/main" id="{A953051C-ECB5-4C64-B034-6DD5906EF35A}"/>
              </a:ext>
            </a:extLst>
          </p:cNvPr>
          <p:cNvSpPr>
            <a:spLocks noGrp="1" noChangeArrowheads="1"/>
          </p:cNvSpPr>
          <p:nvPr>
            <p:ph type="body" idx="1"/>
          </p:nvPr>
        </p:nvSpPr>
        <p:spPr>
          <a:xfrm>
            <a:off x="609600" y="1196975"/>
            <a:ext cx="8001000" cy="4464050"/>
          </a:xfrm>
        </p:spPr>
        <p:txBody>
          <a:bodyPr/>
          <a:lstStyle/>
          <a:p>
            <a:pPr marL="0" indent="0" eaLnBrk="1" hangingPunct="1">
              <a:lnSpc>
                <a:spcPct val="80000"/>
              </a:lnSpc>
              <a:buFont typeface="Wingdings" panose="05000000000000000000" pitchFamily="2" charset="2"/>
              <a:buNone/>
              <a:tabLst>
                <a:tab pos="1254125" algn="l"/>
                <a:tab pos="3495675" algn="l"/>
              </a:tabLst>
            </a:pPr>
            <a:r>
              <a:rPr lang="en-US" altLang="zh-CN" sz="2800">
                <a:latin typeface="宋体" panose="02010600030101010101" pitchFamily="2" charset="-122"/>
              </a:rPr>
              <a:t>;</a:t>
            </a:r>
            <a:r>
              <a:rPr lang="zh-CN" altLang="en-US" sz="2800">
                <a:latin typeface="宋体" panose="02010600030101010101" pitchFamily="2" charset="-122"/>
              </a:rPr>
              <a:t>将</a:t>
            </a:r>
            <a:r>
              <a:rPr lang="en-US" altLang="zh-CN" sz="2800">
                <a:latin typeface="宋体" panose="02010600030101010101" pitchFamily="2" charset="-122"/>
              </a:rPr>
              <a:t>AL</a:t>
            </a:r>
            <a:r>
              <a:rPr lang="zh-CN" altLang="en-US" sz="2800">
                <a:latin typeface="宋体" panose="02010600030101010101" pitchFamily="2" charset="-122"/>
              </a:rPr>
              <a:t>低</a:t>
            </a:r>
            <a:r>
              <a:rPr lang="en-US" altLang="zh-CN" sz="2800">
                <a:latin typeface="宋体" panose="02010600030101010101" pitchFamily="2" charset="-122"/>
              </a:rPr>
              <a:t>4</a:t>
            </a:r>
            <a:r>
              <a:rPr lang="zh-CN" altLang="en-US" sz="2800">
                <a:latin typeface="宋体" panose="02010600030101010101" pitchFamily="2" charset="-122"/>
              </a:rPr>
              <a:t>位表达的一位</a:t>
            </a:r>
            <a:r>
              <a:rPr lang="en-US" altLang="zh-CN" sz="2800">
                <a:latin typeface="宋体" panose="02010600030101010101" pitchFamily="2" charset="-122"/>
              </a:rPr>
              <a:t>16</a:t>
            </a:r>
            <a:r>
              <a:rPr lang="zh-CN" altLang="en-US" sz="2800">
                <a:latin typeface="宋体" panose="02010600030101010101" pitchFamily="2" charset="-122"/>
              </a:rPr>
              <a:t>进制数转换为</a:t>
            </a:r>
            <a:r>
              <a:rPr lang="en-US" altLang="zh-CN" sz="2800">
                <a:latin typeface="宋体" panose="02010600030101010101" pitchFamily="2" charset="-122"/>
              </a:rPr>
              <a:t>ASCII</a:t>
            </a:r>
            <a:r>
              <a:rPr lang="zh-CN" altLang="en-US" sz="2800">
                <a:latin typeface="宋体" panose="02010600030101010101" pitchFamily="2" charset="-122"/>
              </a:rPr>
              <a:t>码</a:t>
            </a:r>
          </a:p>
          <a:p>
            <a:pPr marL="0" indent="0" eaLnBrk="1" hangingPunct="1">
              <a:lnSpc>
                <a:spcPct val="80000"/>
              </a:lnSpc>
              <a:buFont typeface="Wingdings" panose="05000000000000000000" pitchFamily="2" charset="2"/>
              <a:buNone/>
              <a:tabLst>
                <a:tab pos="1254125" algn="l"/>
                <a:tab pos="3495675" algn="l"/>
              </a:tabLst>
            </a:pPr>
            <a:r>
              <a:rPr lang="en-US" altLang="zh-CN" sz="2800">
                <a:solidFill>
                  <a:schemeClr val="tx2"/>
                </a:solidFill>
                <a:latin typeface="宋体" panose="02010600030101010101" pitchFamily="2" charset="-122"/>
              </a:rPr>
              <a:t>HTOASC	proc</a:t>
            </a:r>
          </a:p>
          <a:p>
            <a:pPr marL="0" indent="0" eaLnBrk="1" hangingPunct="1">
              <a:lnSpc>
                <a:spcPct val="80000"/>
              </a:lnSpc>
              <a:buFont typeface="Wingdings" panose="05000000000000000000" pitchFamily="2" charset="2"/>
              <a:buNone/>
              <a:tabLst>
                <a:tab pos="1254125" algn="l"/>
                <a:tab pos="3495675" algn="l"/>
              </a:tabLst>
            </a:pPr>
            <a:r>
              <a:rPr lang="en-US" altLang="zh-CN" sz="2800">
                <a:solidFill>
                  <a:schemeClr val="accent2"/>
                </a:solidFill>
                <a:latin typeface="宋体" panose="02010600030101010101" pitchFamily="2" charset="-122"/>
              </a:rPr>
              <a:t>	push ax</a:t>
            </a:r>
          </a:p>
          <a:p>
            <a:pPr marL="0" indent="0" eaLnBrk="1" hangingPunct="1">
              <a:lnSpc>
                <a:spcPct val="80000"/>
              </a:lnSpc>
              <a:buFont typeface="Wingdings" panose="05000000000000000000" pitchFamily="2" charset="2"/>
              <a:buNone/>
              <a:tabLst>
                <a:tab pos="1254125" algn="l"/>
                <a:tab pos="3495675" algn="l"/>
              </a:tabLst>
            </a:pPr>
            <a:r>
              <a:rPr lang="en-US" altLang="zh-CN" sz="2800">
                <a:solidFill>
                  <a:schemeClr val="accent2"/>
                </a:solidFill>
                <a:latin typeface="宋体" panose="02010600030101010101" pitchFamily="2" charset="-122"/>
              </a:rPr>
              <a:t>	push bx</a:t>
            </a:r>
          </a:p>
          <a:p>
            <a:pPr marL="0" indent="0" eaLnBrk="1" hangingPunct="1">
              <a:lnSpc>
                <a:spcPct val="80000"/>
              </a:lnSpc>
              <a:buFont typeface="Wingdings" panose="05000000000000000000" pitchFamily="2" charset="2"/>
              <a:buNone/>
              <a:tabLst>
                <a:tab pos="1254125" algn="l"/>
                <a:tab pos="3495675" algn="l"/>
              </a:tabLst>
            </a:pPr>
            <a:r>
              <a:rPr lang="en-US" altLang="zh-CN" sz="2800">
                <a:solidFill>
                  <a:schemeClr val="accent2"/>
                </a:solidFill>
                <a:latin typeface="宋体" panose="02010600030101010101" pitchFamily="2" charset="-122"/>
              </a:rPr>
              <a:t>	push dx</a:t>
            </a:r>
          </a:p>
          <a:p>
            <a:pPr marL="0" indent="0" eaLnBrk="1" hangingPunct="1">
              <a:lnSpc>
                <a:spcPct val="80000"/>
              </a:lnSpc>
              <a:buFont typeface="Wingdings" panose="05000000000000000000" pitchFamily="2" charset="2"/>
              <a:buNone/>
              <a:tabLst>
                <a:tab pos="1254125" algn="l"/>
                <a:tab pos="3495675" algn="l"/>
              </a:tabLst>
            </a:pPr>
            <a:r>
              <a:rPr lang="en-US" altLang="zh-CN" sz="2800">
                <a:solidFill>
                  <a:schemeClr val="accent2"/>
                </a:solidFill>
                <a:latin typeface="宋体" panose="02010600030101010101" pitchFamily="2" charset="-122"/>
              </a:rPr>
              <a:t>	mov bx,offset ASCII</a:t>
            </a:r>
            <a:r>
              <a:rPr lang="en-US" altLang="zh-CN" sz="2800">
                <a:latin typeface="宋体" panose="02010600030101010101" pitchFamily="2" charset="-122"/>
              </a:rPr>
              <a:t>;BX</a:t>
            </a:r>
            <a:r>
              <a:rPr lang="zh-CN" altLang="en-US" sz="2800">
                <a:latin typeface="宋体" panose="02010600030101010101" pitchFamily="2" charset="-122"/>
              </a:rPr>
              <a:t>指向</a:t>
            </a:r>
            <a:r>
              <a:rPr lang="en-US" altLang="zh-CN" sz="2800">
                <a:latin typeface="宋体" panose="02010600030101010101" pitchFamily="2" charset="-122"/>
              </a:rPr>
              <a:t>ASCII</a:t>
            </a:r>
            <a:r>
              <a:rPr lang="zh-CN" altLang="en-US" sz="2800">
                <a:latin typeface="宋体" panose="02010600030101010101" pitchFamily="2" charset="-122"/>
              </a:rPr>
              <a:t>码表</a:t>
            </a:r>
          </a:p>
          <a:p>
            <a:pPr marL="0" indent="0" eaLnBrk="1" hangingPunct="1">
              <a:lnSpc>
                <a:spcPct val="80000"/>
              </a:lnSpc>
              <a:buFont typeface="Wingdings" panose="05000000000000000000" pitchFamily="2" charset="2"/>
              <a:buNone/>
              <a:tabLst>
                <a:tab pos="1254125" algn="l"/>
                <a:tab pos="3495675" algn="l"/>
              </a:tabLst>
            </a:pPr>
            <a:r>
              <a:rPr lang="zh-CN" altLang="en-US" sz="2800">
                <a:solidFill>
                  <a:schemeClr val="accent2"/>
                </a:solidFill>
                <a:latin typeface="宋体" panose="02010600030101010101" pitchFamily="2" charset="-122"/>
              </a:rPr>
              <a:t>	</a:t>
            </a:r>
            <a:r>
              <a:rPr lang="en-US" altLang="zh-CN" sz="2800">
                <a:solidFill>
                  <a:schemeClr val="accent2"/>
                </a:solidFill>
                <a:latin typeface="宋体" panose="02010600030101010101" pitchFamily="2" charset="-122"/>
              </a:rPr>
              <a:t>and al,0fh	</a:t>
            </a:r>
            <a:r>
              <a:rPr lang="en-US" altLang="zh-CN" sz="2800">
                <a:latin typeface="宋体" panose="02010600030101010101" pitchFamily="2" charset="-122"/>
              </a:rPr>
              <a:t>;</a:t>
            </a:r>
            <a:r>
              <a:rPr lang="zh-CN" altLang="en-US" sz="2800">
                <a:latin typeface="宋体" panose="02010600030101010101" pitchFamily="2" charset="-122"/>
              </a:rPr>
              <a:t>取得一位</a:t>
            </a:r>
            <a:r>
              <a:rPr lang="en-US" altLang="zh-CN" sz="2800">
                <a:latin typeface="宋体" panose="02010600030101010101" pitchFamily="2" charset="-122"/>
              </a:rPr>
              <a:t>16</a:t>
            </a:r>
            <a:r>
              <a:rPr lang="zh-CN" altLang="en-US" sz="2800">
                <a:latin typeface="宋体" panose="02010600030101010101" pitchFamily="2" charset="-122"/>
              </a:rPr>
              <a:t>进制数</a:t>
            </a:r>
          </a:p>
          <a:p>
            <a:pPr marL="0" indent="0" eaLnBrk="1" hangingPunct="1">
              <a:lnSpc>
                <a:spcPct val="80000"/>
              </a:lnSpc>
              <a:buFont typeface="Wingdings" panose="05000000000000000000" pitchFamily="2" charset="2"/>
              <a:buNone/>
              <a:tabLst>
                <a:tab pos="1254125" algn="l"/>
                <a:tab pos="3495675" algn="l"/>
              </a:tabLst>
            </a:pPr>
            <a:r>
              <a:rPr lang="zh-CN" altLang="en-US" sz="2800">
                <a:solidFill>
                  <a:schemeClr val="accent2"/>
                </a:solidFill>
                <a:latin typeface="宋体" panose="02010600030101010101" pitchFamily="2" charset="-122"/>
              </a:rPr>
              <a:t>	</a:t>
            </a:r>
            <a:r>
              <a:rPr lang="en-US" altLang="zh-CN" sz="2800">
                <a:solidFill>
                  <a:schemeClr val="tx2"/>
                </a:solidFill>
                <a:latin typeface="宋体" panose="02010600030101010101" pitchFamily="2" charset="-122"/>
              </a:rPr>
              <a:t>xlat ASCII</a:t>
            </a:r>
          </a:p>
          <a:p>
            <a:pPr marL="0" indent="0" eaLnBrk="1" hangingPunct="1">
              <a:lnSpc>
                <a:spcPct val="80000"/>
              </a:lnSpc>
              <a:buFont typeface="Wingdings" panose="05000000000000000000" pitchFamily="2" charset="2"/>
              <a:buNone/>
              <a:tabLst>
                <a:tab pos="1254125" algn="l"/>
                <a:tab pos="3495675" algn="l"/>
              </a:tabLst>
            </a:pPr>
            <a:r>
              <a:rPr lang="en-US" altLang="zh-CN" sz="2800">
                <a:latin typeface="宋体" panose="02010600030101010101" pitchFamily="2" charset="-122"/>
              </a:rPr>
              <a:t>;</a:t>
            </a:r>
            <a:r>
              <a:rPr lang="zh-CN" altLang="en-US" sz="2800">
                <a:latin typeface="宋体" panose="02010600030101010101" pitchFamily="2" charset="-122"/>
              </a:rPr>
              <a:t>换码：</a:t>
            </a:r>
            <a:r>
              <a:rPr lang="en-US" altLang="zh-CN" sz="2800">
                <a:latin typeface="宋体" panose="02010600030101010101" pitchFamily="2" charset="-122"/>
              </a:rPr>
              <a:t>AL←CS:[BX</a:t>
            </a:r>
            <a:r>
              <a:rPr lang="zh-CN" altLang="en-US" sz="2800">
                <a:latin typeface="宋体" panose="02010600030101010101" pitchFamily="2" charset="-122"/>
              </a:rPr>
              <a:t>＋</a:t>
            </a:r>
            <a:r>
              <a:rPr lang="en-US" altLang="zh-CN" sz="2800">
                <a:latin typeface="宋体" panose="02010600030101010101" pitchFamily="2" charset="-122"/>
              </a:rPr>
              <a:t>AL]</a:t>
            </a:r>
            <a:r>
              <a:rPr lang="zh-CN" altLang="en-US" sz="2800">
                <a:latin typeface="宋体" panose="02010600030101010101" pitchFamily="2" charset="-122"/>
              </a:rPr>
              <a:t>，注意数据在代码段</a:t>
            </a:r>
            <a:r>
              <a:rPr lang="en-US" altLang="zh-CN" sz="2800">
                <a:latin typeface="宋体" panose="02010600030101010101" pitchFamily="2" charset="-122"/>
              </a:rPr>
              <a:t>CS</a:t>
            </a:r>
            <a:endParaRPr lang="en-US" altLang="zh-CN" sz="2800">
              <a:solidFill>
                <a:schemeClr val="accent2"/>
              </a:solidFill>
              <a:latin typeface="宋体" panose="02010600030101010101" pitchFamily="2" charset="-122"/>
            </a:endParaRPr>
          </a:p>
        </p:txBody>
      </p:sp>
      <p:grpSp>
        <p:nvGrpSpPr>
          <p:cNvPr id="329731" name="组合 329730">
            <a:extLst>
              <a:ext uri="{FF2B5EF4-FFF2-40B4-BE49-F238E27FC236}">
                <a16:creationId xmlns:a16="http://schemas.microsoft.com/office/drawing/2014/main" id="{F9CBEEB4-D229-4ACD-875D-B5CA22F52178}"/>
              </a:ext>
            </a:extLst>
          </p:cNvPr>
          <p:cNvGrpSpPr>
            <a:grpSpLocks/>
          </p:cNvGrpSpPr>
          <p:nvPr/>
        </p:nvGrpSpPr>
        <p:grpSpPr bwMode="auto">
          <a:xfrm>
            <a:off x="177800" y="230188"/>
            <a:ext cx="203200" cy="6503987"/>
            <a:chOff x="112" y="145"/>
            <a:chExt cx="128" cy="4097"/>
          </a:xfrm>
        </p:grpSpPr>
        <p:sp>
          <p:nvSpPr>
            <p:cNvPr id="91152" name="矩形 329731">
              <a:extLst>
                <a:ext uri="{FF2B5EF4-FFF2-40B4-BE49-F238E27FC236}">
                  <a16:creationId xmlns:a16="http://schemas.microsoft.com/office/drawing/2014/main" id="{7C8D0D25-61D7-4B44-BAA9-EB07A207C2F2}"/>
                </a:ext>
              </a:extLst>
            </p:cNvPr>
            <p:cNvSpPr>
              <a:spLocks noChangeArrowheads="1"/>
            </p:cNvSpPr>
            <p:nvPr/>
          </p:nvSpPr>
          <p:spPr bwMode="auto">
            <a:xfrm flipH="1">
              <a:off x="192" y="162"/>
              <a:ext cx="48" cy="4080"/>
            </a:xfrm>
            <a:prstGeom prst="rect">
              <a:avLst/>
            </a:prstGeom>
            <a:gradFill rotWithShape="0">
              <a:gsLst>
                <a:gs pos="0">
                  <a:schemeClr val="bg1"/>
                </a:gs>
                <a:gs pos="100000">
                  <a:schemeClr val="fo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1153" name="矩形 329732">
              <a:extLst>
                <a:ext uri="{FF2B5EF4-FFF2-40B4-BE49-F238E27FC236}">
                  <a16:creationId xmlns:a16="http://schemas.microsoft.com/office/drawing/2014/main" id="{C2758FDF-5CDD-4AED-BCDC-388F485D577F}"/>
                </a:ext>
              </a:extLst>
            </p:cNvPr>
            <p:cNvSpPr>
              <a:spLocks noChangeArrowheads="1"/>
            </p:cNvSpPr>
            <p:nvPr/>
          </p:nvSpPr>
          <p:spPr bwMode="auto">
            <a:xfrm>
              <a:off x="112" y="145"/>
              <a:ext cx="48" cy="3941"/>
            </a:xfrm>
            <a:prstGeom prst="rect">
              <a:avLst/>
            </a:prstGeom>
            <a:gradFill rotWithShape="0">
              <a:gsLst>
                <a:gs pos="0">
                  <a:schemeClr val="bg1"/>
                </a:gs>
                <a:gs pos="100000">
                  <a:schemeClr va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latin typeface="Times New Roman" panose="02020603050405020304" pitchFamily="18" charset="0"/>
              </a:endParaRPr>
            </a:p>
          </p:txBody>
        </p:sp>
      </p:grpSp>
      <p:grpSp>
        <p:nvGrpSpPr>
          <p:cNvPr id="329734" name="组合 329733">
            <a:extLst>
              <a:ext uri="{FF2B5EF4-FFF2-40B4-BE49-F238E27FC236}">
                <a16:creationId xmlns:a16="http://schemas.microsoft.com/office/drawing/2014/main" id="{8CC12E78-93D3-4FAE-8E97-DCC3A3D8E74A}"/>
              </a:ext>
            </a:extLst>
          </p:cNvPr>
          <p:cNvGrpSpPr>
            <a:grpSpLocks/>
          </p:cNvGrpSpPr>
          <p:nvPr/>
        </p:nvGrpSpPr>
        <p:grpSpPr bwMode="auto">
          <a:xfrm>
            <a:off x="8793163" y="220663"/>
            <a:ext cx="198437" cy="6408737"/>
            <a:chOff x="5539" y="139"/>
            <a:chExt cx="125" cy="4037"/>
          </a:xfrm>
        </p:grpSpPr>
        <p:sp>
          <p:nvSpPr>
            <p:cNvPr id="91150" name="矩形 329734">
              <a:extLst>
                <a:ext uri="{FF2B5EF4-FFF2-40B4-BE49-F238E27FC236}">
                  <a16:creationId xmlns:a16="http://schemas.microsoft.com/office/drawing/2014/main" id="{C6CA371B-D34D-476A-9FEA-C2B67930E73C}"/>
                </a:ext>
              </a:extLst>
            </p:cNvPr>
            <p:cNvSpPr>
              <a:spLocks noChangeArrowheads="1"/>
            </p:cNvSpPr>
            <p:nvPr/>
          </p:nvSpPr>
          <p:spPr bwMode="auto">
            <a:xfrm rot="10800000" flipH="1" flipV="1">
              <a:off x="5621" y="139"/>
              <a:ext cx="43" cy="3989"/>
            </a:xfrm>
            <a:prstGeom prst="rect">
              <a:avLst/>
            </a:pr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1151" name="矩形 329735">
              <a:extLst>
                <a:ext uri="{FF2B5EF4-FFF2-40B4-BE49-F238E27FC236}">
                  <a16:creationId xmlns:a16="http://schemas.microsoft.com/office/drawing/2014/main" id="{F2FEA31A-EF13-4798-88CE-504445D8E228}"/>
                </a:ext>
              </a:extLst>
            </p:cNvPr>
            <p:cNvSpPr>
              <a:spLocks noChangeArrowheads="1"/>
            </p:cNvSpPr>
            <p:nvPr/>
          </p:nvSpPr>
          <p:spPr bwMode="auto">
            <a:xfrm rot="10800000" flipV="1">
              <a:off x="5539" y="240"/>
              <a:ext cx="49" cy="3936"/>
            </a:xfrm>
            <a:prstGeom prst="rect">
              <a:avLst/>
            </a:pr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329737" name="组合 329736">
            <a:extLst>
              <a:ext uri="{FF2B5EF4-FFF2-40B4-BE49-F238E27FC236}">
                <a16:creationId xmlns:a16="http://schemas.microsoft.com/office/drawing/2014/main" id="{50C81DD3-7810-45D5-9757-CD451147BA6D}"/>
              </a:ext>
            </a:extLst>
          </p:cNvPr>
          <p:cNvGrpSpPr>
            <a:grpSpLocks/>
          </p:cNvGrpSpPr>
          <p:nvPr/>
        </p:nvGrpSpPr>
        <p:grpSpPr bwMode="auto">
          <a:xfrm>
            <a:off x="412750" y="6477000"/>
            <a:ext cx="8686800" cy="228600"/>
            <a:chOff x="260" y="4080"/>
            <a:chExt cx="5472" cy="144"/>
          </a:xfrm>
        </p:grpSpPr>
        <p:sp>
          <p:nvSpPr>
            <p:cNvPr id="91148" name="矩形 329737">
              <a:extLst>
                <a:ext uri="{FF2B5EF4-FFF2-40B4-BE49-F238E27FC236}">
                  <a16:creationId xmlns:a16="http://schemas.microsoft.com/office/drawing/2014/main" id="{724B3049-0003-4B76-BAA9-E91E8CB1943A}"/>
                </a:ext>
              </a:extLst>
            </p:cNvPr>
            <p:cNvSpPr>
              <a:spLocks noChangeArrowheads="1"/>
            </p:cNvSpPr>
            <p:nvPr/>
          </p:nvSpPr>
          <p:spPr bwMode="auto">
            <a:xfrm rot="5400000" flipV="1">
              <a:off x="2972" y="1368"/>
              <a:ext cx="48" cy="5472"/>
            </a:xfrm>
            <a:prstGeom prst="rect">
              <a:avLst/>
            </a:prstGeom>
            <a:gradFill rotWithShape="0">
              <a:gsLst>
                <a:gs pos="0">
                  <a:schemeClr val="bg1"/>
                </a:gs>
                <a:gs pos="100000">
                  <a:schemeClr val="accent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1149" name="矩形 329738">
              <a:extLst>
                <a:ext uri="{FF2B5EF4-FFF2-40B4-BE49-F238E27FC236}">
                  <a16:creationId xmlns:a16="http://schemas.microsoft.com/office/drawing/2014/main" id="{2C82DB6A-93B5-4AF7-BCAE-BA115D0A90D0}"/>
                </a:ext>
              </a:extLst>
            </p:cNvPr>
            <p:cNvSpPr>
              <a:spLocks noChangeArrowheads="1"/>
            </p:cNvSpPr>
            <p:nvPr/>
          </p:nvSpPr>
          <p:spPr bwMode="auto">
            <a:xfrm rot="5400000" flipV="1">
              <a:off x="2913" y="1521"/>
              <a:ext cx="48" cy="5355"/>
            </a:xfrm>
            <a:prstGeom prst="rect">
              <a:avLst/>
            </a:prstGeom>
            <a:gradFill rotWithShape="0">
              <a:gsLst>
                <a:gs pos="0">
                  <a:schemeClr val="bg1"/>
                </a:gs>
                <a:gs pos="100000">
                  <a:schemeClr val="hlink"/>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329740" name="组合 329739">
            <a:extLst>
              <a:ext uri="{FF2B5EF4-FFF2-40B4-BE49-F238E27FC236}">
                <a16:creationId xmlns:a16="http://schemas.microsoft.com/office/drawing/2014/main" id="{D623689D-3A88-415A-8FAA-66775EE15A06}"/>
              </a:ext>
            </a:extLst>
          </p:cNvPr>
          <p:cNvGrpSpPr>
            <a:grpSpLocks/>
          </p:cNvGrpSpPr>
          <p:nvPr/>
        </p:nvGrpSpPr>
        <p:grpSpPr bwMode="auto">
          <a:xfrm>
            <a:off x="76200" y="176213"/>
            <a:ext cx="8745538" cy="161925"/>
            <a:chOff x="48" y="111"/>
            <a:chExt cx="5509" cy="102"/>
          </a:xfrm>
        </p:grpSpPr>
        <p:sp>
          <p:nvSpPr>
            <p:cNvPr id="91146" name="矩形 329740">
              <a:extLst>
                <a:ext uri="{FF2B5EF4-FFF2-40B4-BE49-F238E27FC236}">
                  <a16:creationId xmlns:a16="http://schemas.microsoft.com/office/drawing/2014/main" id="{226B7B30-A34A-497D-BE7B-D29A4AD4EF5E}"/>
                </a:ext>
              </a:extLst>
            </p:cNvPr>
            <p:cNvSpPr>
              <a:spLocks noChangeArrowheads="1"/>
            </p:cNvSpPr>
            <p:nvPr/>
          </p:nvSpPr>
          <p:spPr bwMode="auto">
            <a:xfrm rot="5400000" flipV="1">
              <a:off x="2852" y="-2492"/>
              <a:ext cx="37" cy="5371"/>
            </a:xfrm>
            <a:prstGeom prst="rect">
              <a:avLst/>
            </a:prstGeom>
            <a:gradFill rotWithShape="0">
              <a:gsLst>
                <a:gs pos="0">
                  <a:schemeClr va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1147" name="矩形 329741">
              <a:extLst>
                <a:ext uri="{FF2B5EF4-FFF2-40B4-BE49-F238E27FC236}">
                  <a16:creationId xmlns:a16="http://schemas.microsoft.com/office/drawing/2014/main" id="{56B529A6-290A-497C-BAE3-1DBD183BB4AF}"/>
                </a:ext>
              </a:extLst>
            </p:cNvPr>
            <p:cNvSpPr>
              <a:spLocks noChangeArrowheads="1"/>
            </p:cNvSpPr>
            <p:nvPr/>
          </p:nvSpPr>
          <p:spPr bwMode="auto">
            <a:xfrm rot="5400000" flipV="1">
              <a:off x="2783" y="-2625"/>
              <a:ext cx="38" cy="5509"/>
            </a:xfrm>
            <a:prstGeom prst="rect">
              <a:avLst/>
            </a:prstGeom>
            <a:gradFill rotWithShape="0">
              <a:gsLst>
                <a:gs pos="0">
                  <a:schemeClr val="accent1"/>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91143" name="标题 329742">
            <a:extLst>
              <a:ext uri="{FF2B5EF4-FFF2-40B4-BE49-F238E27FC236}">
                <a16:creationId xmlns:a16="http://schemas.microsoft.com/office/drawing/2014/main" id="{A8BEFB47-419F-401A-AF71-A9FA956647C5}"/>
              </a:ext>
            </a:extLst>
          </p:cNvPr>
          <p:cNvSpPr>
            <a:spLocks noGrp="1" noChangeArrowheads="1"/>
          </p:cNvSpPr>
          <p:nvPr>
            <p:ph type="title"/>
          </p:nvPr>
        </p:nvSpPr>
        <p:spPr>
          <a:xfrm>
            <a:off x="4252913" y="339725"/>
            <a:ext cx="4495800" cy="390525"/>
          </a:xfrm>
          <a:ln>
            <a:solidFill>
              <a:schemeClr val="folHlink"/>
            </a:solidFill>
            <a:miter lim="800000"/>
            <a:headEnd/>
            <a:tailEnd/>
          </a:ln>
        </p:spPr>
        <p:txBody>
          <a:bodyPr/>
          <a:lstStyle/>
          <a:p>
            <a:pPr eaLnBrk="1" hangingPunct="1"/>
            <a:r>
              <a:rPr lang="zh-CN" altLang="en-US" sz="2400">
                <a:latin typeface="黑体" panose="02010609060101010101" pitchFamily="49" charset="-122"/>
              </a:rPr>
              <a:t>例</a:t>
            </a:r>
            <a:r>
              <a:rPr lang="en-US" altLang="zh-CN" sz="2400">
                <a:latin typeface="黑体" panose="02010609060101010101" pitchFamily="49" charset="-122"/>
              </a:rPr>
              <a:t>4.15 </a:t>
            </a:r>
            <a:r>
              <a:rPr lang="zh-CN" altLang="en-US" sz="2400">
                <a:latin typeface="黑体" panose="02010609060101010101" pitchFamily="49" charset="-122"/>
              </a:rPr>
              <a:t>嵌套子程序－</a:t>
            </a:r>
            <a:r>
              <a:rPr lang="en-US" altLang="zh-CN" sz="2400">
                <a:latin typeface="黑体" panose="02010609060101010101" pitchFamily="49" charset="-122"/>
              </a:rPr>
              <a:t>2/3</a:t>
            </a:r>
          </a:p>
        </p:txBody>
      </p:sp>
      <p:pic>
        <p:nvPicPr>
          <p:cNvPr id="91144" name="图片 329744" descr="6">
            <a:hlinkClick r:id="" action="ppaction://hlinkshowjump?jump=previousslide"/>
            <a:extLst>
              <a:ext uri="{FF2B5EF4-FFF2-40B4-BE49-F238E27FC236}">
                <a16:creationId xmlns:a16="http://schemas.microsoft.com/office/drawing/2014/main" id="{2BEF1C0F-4041-4DEE-BE13-E746576DD7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286500"/>
            <a:ext cx="5715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1145" name="图片 329745" descr="5">
            <a:hlinkClick r:id="" action="ppaction://hlinkshowjump?jump=nextslide"/>
            <a:extLst>
              <a:ext uri="{FF2B5EF4-FFF2-40B4-BE49-F238E27FC236}">
                <a16:creationId xmlns:a16="http://schemas.microsoft.com/office/drawing/2014/main" id="{99D01B34-C0AB-4F89-B36E-4A316FE1C2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2500" y="6286500"/>
            <a:ext cx="5715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afterEffect">
                                  <p:stCondLst>
                                    <p:cond delay="0"/>
                                  </p:stCondLst>
                                  <p:childTnLst>
                                    <p:set>
                                      <p:cBhvr>
                                        <p:cTn id="6" dur="1" fill="hold">
                                          <p:stCondLst>
                                            <p:cond delay="0"/>
                                          </p:stCondLst>
                                        </p:cTn>
                                        <p:tgtEl>
                                          <p:spTgt spid="329731"/>
                                        </p:tgtEl>
                                        <p:attrNameLst>
                                          <p:attrName>style.visibility</p:attrName>
                                        </p:attrNameLst>
                                      </p:cBhvr>
                                      <p:to>
                                        <p:strVal val="visible"/>
                                      </p:to>
                                    </p:set>
                                    <p:anim calcmode="lin" valueType="num">
                                      <p:cBhvr additive="base">
                                        <p:cTn id="7" dur="500" fill="hold"/>
                                        <p:tgtEl>
                                          <p:spTgt spid="329731"/>
                                        </p:tgtEl>
                                        <p:attrNameLst>
                                          <p:attrName>ppt_x</p:attrName>
                                        </p:attrNameLst>
                                      </p:cBhvr>
                                      <p:tavLst>
                                        <p:tav tm="0">
                                          <p:val>
                                            <p:strVal val="#ppt_x"/>
                                          </p:val>
                                        </p:tav>
                                        <p:tav tm="100000">
                                          <p:val>
                                            <p:strVal val="#ppt_x"/>
                                          </p:val>
                                        </p:tav>
                                      </p:tavLst>
                                    </p:anim>
                                    <p:anim calcmode="lin" valueType="num">
                                      <p:cBhvr additive="base">
                                        <p:cTn id="8" dur="500" fill="hold"/>
                                        <p:tgtEl>
                                          <p:spTgt spid="329731"/>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329737"/>
                                        </p:tgtEl>
                                        <p:attrNameLst>
                                          <p:attrName>style.visibility</p:attrName>
                                        </p:attrNameLst>
                                      </p:cBhvr>
                                      <p:to>
                                        <p:strVal val="visible"/>
                                      </p:to>
                                    </p:set>
                                    <p:anim calcmode="lin" valueType="num">
                                      <p:cBhvr additive="base">
                                        <p:cTn id="12" dur="500" fill="hold"/>
                                        <p:tgtEl>
                                          <p:spTgt spid="329737"/>
                                        </p:tgtEl>
                                        <p:attrNameLst>
                                          <p:attrName>ppt_x</p:attrName>
                                        </p:attrNameLst>
                                      </p:cBhvr>
                                      <p:tavLst>
                                        <p:tav tm="0">
                                          <p:val>
                                            <p:strVal val="0-#ppt_w/2"/>
                                          </p:val>
                                        </p:tav>
                                        <p:tav tm="100000">
                                          <p:val>
                                            <p:strVal val="#ppt_x"/>
                                          </p:val>
                                        </p:tav>
                                      </p:tavLst>
                                    </p:anim>
                                    <p:anim calcmode="lin" valueType="num">
                                      <p:cBhvr additive="base">
                                        <p:cTn id="13" dur="500" fill="hold"/>
                                        <p:tgtEl>
                                          <p:spTgt spid="329737"/>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4" fill="hold" nodeType="afterEffect">
                                  <p:stCondLst>
                                    <p:cond delay="0"/>
                                  </p:stCondLst>
                                  <p:childTnLst>
                                    <p:set>
                                      <p:cBhvr>
                                        <p:cTn id="16" dur="1" fill="hold">
                                          <p:stCondLst>
                                            <p:cond delay="0"/>
                                          </p:stCondLst>
                                        </p:cTn>
                                        <p:tgtEl>
                                          <p:spTgt spid="329734"/>
                                        </p:tgtEl>
                                        <p:attrNameLst>
                                          <p:attrName>style.visibility</p:attrName>
                                        </p:attrNameLst>
                                      </p:cBhvr>
                                      <p:to>
                                        <p:strVal val="visible"/>
                                      </p:to>
                                    </p:set>
                                    <p:anim calcmode="lin" valueType="num">
                                      <p:cBhvr additive="base">
                                        <p:cTn id="17" dur="500" fill="hold"/>
                                        <p:tgtEl>
                                          <p:spTgt spid="329734"/>
                                        </p:tgtEl>
                                        <p:attrNameLst>
                                          <p:attrName>ppt_x</p:attrName>
                                        </p:attrNameLst>
                                      </p:cBhvr>
                                      <p:tavLst>
                                        <p:tav tm="0">
                                          <p:val>
                                            <p:strVal val="#ppt_x"/>
                                          </p:val>
                                        </p:tav>
                                        <p:tav tm="100000">
                                          <p:val>
                                            <p:strVal val="#ppt_x"/>
                                          </p:val>
                                        </p:tav>
                                      </p:tavLst>
                                    </p:anim>
                                    <p:anim calcmode="lin" valueType="num">
                                      <p:cBhvr additive="base">
                                        <p:cTn id="18" dur="500" fill="hold"/>
                                        <p:tgtEl>
                                          <p:spTgt spid="329734"/>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2" fill="hold" nodeType="afterEffect">
                                  <p:stCondLst>
                                    <p:cond delay="0"/>
                                  </p:stCondLst>
                                  <p:childTnLst>
                                    <p:set>
                                      <p:cBhvr>
                                        <p:cTn id="21" dur="1" fill="hold">
                                          <p:stCondLst>
                                            <p:cond delay="0"/>
                                          </p:stCondLst>
                                        </p:cTn>
                                        <p:tgtEl>
                                          <p:spTgt spid="329740"/>
                                        </p:tgtEl>
                                        <p:attrNameLst>
                                          <p:attrName>style.visibility</p:attrName>
                                        </p:attrNameLst>
                                      </p:cBhvr>
                                      <p:to>
                                        <p:strVal val="visible"/>
                                      </p:to>
                                    </p:set>
                                    <p:anim calcmode="lin" valueType="num">
                                      <p:cBhvr additive="base">
                                        <p:cTn id="22" dur="500" fill="hold"/>
                                        <p:tgtEl>
                                          <p:spTgt spid="329740"/>
                                        </p:tgtEl>
                                        <p:attrNameLst>
                                          <p:attrName>ppt_x</p:attrName>
                                        </p:attrNameLst>
                                      </p:cBhvr>
                                      <p:tavLst>
                                        <p:tav tm="0">
                                          <p:val>
                                            <p:strVal val="1+#ppt_w/2"/>
                                          </p:val>
                                        </p:tav>
                                        <p:tav tm="100000">
                                          <p:val>
                                            <p:strVal val="#ppt_x"/>
                                          </p:val>
                                        </p:tav>
                                      </p:tavLst>
                                    </p:anim>
                                    <p:anim calcmode="lin" valueType="num">
                                      <p:cBhvr additive="base">
                                        <p:cTn id="23" dur="500" fill="hold"/>
                                        <p:tgtEl>
                                          <p:spTgt spid="3297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62" name="文本占位符 399361">
            <a:extLst>
              <a:ext uri="{FF2B5EF4-FFF2-40B4-BE49-F238E27FC236}">
                <a16:creationId xmlns:a16="http://schemas.microsoft.com/office/drawing/2014/main" id="{2B11C6F6-E88B-429E-A23A-5068B5DA7AA9}"/>
              </a:ext>
            </a:extLst>
          </p:cNvPr>
          <p:cNvSpPr>
            <a:spLocks noGrp="1" noChangeArrowheads="1"/>
          </p:cNvSpPr>
          <p:nvPr>
            <p:ph type="body" idx="1"/>
          </p:nvPr>
        </p:nvSpPr>
        <p:spPr>
          <a:xfrm>
            <a:off x="609600" y="981075"/>
            <a:ext cx="8001000" cy="5400675"/>
          </a:xfrm>
        </p:spPr>
        <p:txBody>
          <a:bodyPr/>
          <a:lstStyle/>
          <a:p>
            <a:pPr marL="0" indent="0" eaLnBrk="1" hangingPunct="1">
              <a:lnSpc>
                <a:spcPct val="80000"/>
              </a:lnSpc>
              <a:buFont typeface="Wingdings" panose="05000000000000000000" pitchFamily="2" charset="2"/>
              <a:buNone/>
              <a:tabLst>
                <a:tab pos="1254125" algn="l"/>
                <a:tab pos="3495675" algn="l"/>
              </a:tabLst>
            </a:pPr>
            <a:r>
              <a:rPr lang="en-US" altLang="zh-CN" sz="2800">
                <a:latin typeface="宋体" panose="02010600030101010101" pitchFamily="2" charset="-122"/>
              </a:rPr>
              <a:t>	mov dl,al	;</a:t>
            </a:r>
            <a:r>
              <a:rPr lang="zh-CN" altLang="en-US" sz="2800">
                <a:latin typeface="宋体" panose="02010600030101010101" pitchFamily="2" charset="-122"/>
              </a:rPr>
              <a:t>显示</a:t>
            </a:r>
          </a:p>
          <a:p>
            <a:pPr marL="0" indent="0" eaLnBrk="1" hangingPunct="1">
              <a:lnSpc>
                <a:spcPct val="80000"/>
              </a:lnSpc>
              <a:buFont typeface="Wingdings" panose="05000000000000000000" pitchFamily="2" charset="2"/>
              <a:buNone/>
              <a:tabLst>
                <a:tab pos="1254125" algn="l"/>
                <a:tab pos="3495675" algn="l"/>
              </a:tabLst>
            </a:pPr>
            <a:r>
              <a:rPr lang="zh-CN" altLang="en-US" sz="2800">
                <a:latin typeface="宋体" panose="02010600030101010101" pitchFamily="2" charset="-122"/>
              </a:rPr>
              <a:t>	</a:t>
            </a:r>
            <a:r>
              <a:rPr lang="en-US" altLang="zh-CN" sz="2800">
                <a:latin typeface="宋体" panose="02010600030101010101" pitchFamily="2" charset="-122"/>
              </a:rPr>
              <a:t>mov ah,2</a:t>
            </a:r>
          </a:p>
          <a:p>
            <a:pPr marL="0" indent="0" eaLnBrk="1" hangingPunct="1">
              <a:lnSpc>
                <a:spcPct val="80000"/>
              </a:lnSpc>
              <a:buFont typeface="Wingdings" panose="05000000000000000000" pitchFamily="2" charset="2"/>
              <a:buNone/>
              <a:tabLst>
                <a:tab pos="1254125" algn="l"/>
                <a:tab pos="3495675" algn="l"/>
              </a:tabLst>
            </a:pPr>
            <a:r>
              <a:rPr lang="en-US" altLang="zh-CN" sz="2800">
                <a:latin typeface="宋体" panose="02010600030101010101" pitchFamily="2" charset="-122"/>
              </a:rPr>
              <a:t>	int 21h</a:t>
            </a:r>
          </a:p>
          <a:p>
            <a:pPr marL="0" indent="0" eaLnBrk="1" hangingPunct="1">
              <a:lnSpc>
                <a:spcPct val="80000"/>
              </a:lnSpc>
              <a:buFont typeface="Wingdings" panose="05000000000000000000" pitchFamily="2" charset="2"/>
              <a:buNone/>
              <a:tabLst>
                <a:tab pos="1254125" algn="l"/>
                <a:tab pos="3495675" algn="l"/>
              </a:tabLst>
            </a:pPr>
            <a:r>
              <a:rPr lang="en-US" altLang="zh-CN" sz="2800">
                <a:solidFill>
                  <a:schemeClr val="accent2"/>
                </a:solidFill>
                <a:latin typeface="宋体" panose="02010600030101010101" pitchFamily="2" charset="-122"/>
              </a:rPr>
              <a:t>	pop dx</a:t>
            </a:r>
          </a:p>
          <a:p>
            <a:pPr marL="0" indent="0" eaLnBrk="1" hangingPunct="1">
              <a:lnSpc>
                <a:spcPct val="80000"/>
              </a:lnSpc>
              <a:buFont typeface="Wingdings" panose="05000000000000000000" pitchFamily="2" charset="2"/>
              <a:buNone/>
              <a:tabLst>
                <a:tab pos="1254125" algn="l"/>
                <a:tab pos="3495675" algn="l"/>
              </a:tabLst>
            </a:pPr>
            <a:r>
              <a:rPr lang="en-US" altLang="zh-CN" sz="2800">
                <a:solidFill>
                  <a:schemeClr val="accent2"/>
                </a:solidFill>
                <a:latin typeface="宋体" panose="02010600030101010101" pitchFamily="2" charset="-122"/>
              </a:rPr>
              <a:t>	pop bx</a:t>
            </a:r>
          </a:p>
          <a:p>
            <a:pPr marL="0" indent="0" eaLnBrk="1" hangingPunct="1">
              <a:lnSpc>
                <a:spcPct val="80000"/>
              </a:lnSpc>
              <a:buFont typeface="Wingdings" panose="05000000000000000000" pitchFamily="2" charset="2"/>
              <a:buNone/>
              <a:tabLst>
                <a:tab pos="1254125" algn="l"/>
                <a:tab pos="3495675" algn="l"/>
              </a:tabLst>
            </a:pPr>
            <a:r>
              <a:rPr lang="en-US" altLang="zh-CN" sz="2800">
                <a:solidFill>
                  <a:schemeClr val="accent2"/>
                </a:solidFill>
                <a:latin typeface="宋体" panose="02010600030101010101" pitchFamily="2" charset="-122"/>
              </a:rPr>
              <a:t>	pop ax</a:t>
            </a:r>
          </a:p>
          <a:p>
            <a:pPr marL="0" indent="0" eaLnBrk="1" hangingPunct="1">
              <a:lnSpc>
                <a:spcPct val="80000"/>
              </a:lnSpc>
              <a:buFont typeface="Wingdings" panose="05000000000000000000" pitchFamily="2" charset="2"/>
              <a:buNone/>
              <a:tabLst>
                <a:tab pos="1254125" algn="l"/>
                <a:tab pos="3495675" algn="l"/>
              </a:tabLst>
            </a:pPr>
            <a:r>
              <a:rPr lang="en-US" altLang="zh-CN" sz="2800">
                <a:solidFill>
                  <a:schemeClr val="accent2"/>
                </a:solidFill>
                <a:latin typeface="宋体" panose="02010600030101010101" pitchFamily="2" charset="-122"/>
              </a:rPr>
              <a:t>	</a:t>
            </a:r>
            <a:r>
              <a:rPr lang="en-US" altLang="zh-CN" sz="2800">
                <a:solidFill>
                  <a:schemeClr val="tx2"/>
                </a:solidFill>
                <a:latin typeface="宋体" panose="02010600030101010101" pitchFamily="2" charset="-122"/>
              </a:rPr>
              <a:t>ret</a:t>
            </a:r>
            <a:r>
              <a:rPr lang="en-US" altLang="zh-CN" sz="2800">
                <a:solidFill>
                  <a:schemeClr val="accent2"/>
                </a:solidFill>
                <a:latin typeface="宋体" panose="02010600030101010101" pitchFamily="2" charset="-122"/>
              </a:rPr>
              <a:t>	</a:t>
            </a:r>
            <a:r>
              <a:rPr lang="en-US" altLang="zh-CN" sz="2800">
                <a:latin typeface="宋体" panose="02010600030101010101" pitchFamily="2" charset="-122"/>
              </a:rPr>
              <a:t>;</a:t>
            </a:r>
            <a:r>
              <a:rPr lang="zh-CN" altLang="en-US" sz="2800">
                <a:latin typeface="宋体" panose="02010600030101010101" pitchFamily="2" charset="-122"/>
              </a:rPr>
              <a:t>子程序返回</a:t>
            </a:r>
          </a:p>
          <a:p>
            <a:pPr marL="0" indent="0" eaLnBrk="1" hangingPunct="1">
              <a:lnSpc>
                <a:spcPct val="80000"/>
              </a:lnSpc>
              <a:buFont typeface="Wingdings" panose="05000000000000000000" pitchFamily="2" charset="2"/>
              <a:buNone/>
              <a:tabLst>
                <a:tab pos="1254125" algn="l"/>
                <a:tab pos="3495675" algn="l"/>
              </a:tabLst>
            </a:pPr>
            <a:r>
              <a:rPr lang="zh-CN" altLang="en-US" sz="2800">
                <a:solidFill>
                  <a:schemeClr val="accent2"/>
                </a:solidFill>
                <a:latin typeface="宋体" panose="02010600030101010101" pitchFamily="2" charset="-122"/>
              </a:rPr>
              <a:t>	</a:t>
            </a:r>
            <a:r>
              <a:rPr lang="en-US" altLang="zh-CN" sz="2800">
                <a:latin typeface="宋体" panose="02010600030101010101" pitchFamily="2" charset="-122"/>
              </a:rPr>
              <a:t>;</a:t>
            </a:r>
            <a:r>
              <a:rPr lang="zh-CN" altLang="en-US" sz="2800">
                <a:latin typeface="宋体" panose="02010600030101010101" pitchFamily="2" charset="-122"/>
              </a:rPr>
              <a:t>子程序的数据区</a:t>
            </a:r>
          </a:p>
          <a:p>
            <a:pPr marL="0" indent="0" eaLnBrk="1" hangingPunct="1">
              <a:lnSpc>
                <a:spcPct val="80000"/>
              </a:lnSpc>
              <a:buFont typeface="Wingdings" panose="05000000000000000000" pitchFamily="2" charset="2"/>
              <a:buNone/>
              <a:tabLst>
                <a:tab pos="1254125" algn="l"/>
                <a:tab pos="3495675" algn="l"/>
              </a:tabLst>
            </a:pPr>
            <a:r>
              <a:rPr lang="en-US" altLang="zh-CN" sz="2800">
                <a:solidFill>
                  <a:schemeClr val="accent2"/>
                </a:solidFill>
                <a:latin typeface="宋体" panose="02010600030101010101" pitchFamily="2" charset="-122"/>
              </a:rPr>
              <a:t>ASCII	db 30h,31h,32h,33h,34h,35h,36h,37h</a:t>
            </a:r>
          </a:p>
          <a:p>
            <a:pPr marL="0" indent="0" eaLnBrk="1" hangingPunct="1">
              <a:lnSpc>
                <a:spcPct val="80000"/>
              </a:lnSpc>
              <a:buFont typeface="Wingdings" panose="05000000000000000000" pitchFamily="2" charset="2"/>
              <a:buNone/>
              <a:tabLst>
                <a:tab pos="1254125" algn="l"/>
                <a:tab pos="3495675" algn="l"/>
              </a:tabLst>
            </a:pPr>
            <a:r>
              <a:rPr lang="en-US" altLang="zh-CN" sz="2800">
                <a:solidFill>
                  <a:schemeClr val="accent2"/>
                </a:solidFill>
                <a:latin typeface="宋体" panose="02010600030101010101" pitchFamily="2" charset="-122"/>
              </a:rPr>
              <a:t>	db 38h,39h,41h,42h,43h,44h,45h,46h</a:t>
            </a:r>
          </a:p>
          <a:p>
            <a:pPr marL="0" indent="0" eaLnBrk="1" hangingPunct="1">
              <a:lnSpc>
                <a:spcPct val="80000"/>
              </a:lnSpc>
              <a:buFont typeface="Wingdings" panose="05000000000000000000" pitchFamily="2" charset="2"/>
              <a:buNone/>
              <a:tabLst>
                <a:tab pos="1254125" algn="l"/>
                <a:tab pos="3495675" algn="l"/>
              </a:tabLst>
            </a:pPr>
            <a:r>
              <a:rPr lang="en-US" altLang="zh-CN" sz="2800">
                <a:solidFill>
                  <a:schemeClr val="tx2"/>
                </a:solidFill>
                <a:latin typeface="宋体" panose="02010600030101010101" pitchFamily="2" charset="-122"/>
              </a:rPr>
              <a:t>HTOASC	endp</a:t>
            </a:r>
          </a:p>
        </p:txBody>
      </p:sp>
      <p:grpSp>
        <p:nvGrpSpPr>
          <p:cNvPr id="399363" name="组合 399362">
            <a:extLst>
              <a:ext uri="{FF2B5EF4-FFF2-40B4-BE49-F238E27FC236}">
                <a16:creationId xmlns:a16="http://schemas.microsoft.com/office/drawing/2014/main" id="{420A4B66-A04F-4DF9-A076-0827D86905C6}"/>
              </a:ext>
            </a:extLst>
          </p:cNvPr>
          <p:cNvGrpSpPr>
            <a:grpSpLocks/>
          </p:cNvGrpSpPr>
          <p:nvPr/>
        </p:nvGrpSpPr>
        <p:grpSpPr bwMode="auto">
          <a:xfrm>
            <a:off x="177800" y="230188"/>
            <a:ext cx="203200" cy="6503987"/>
            <a:chOff x="112" y="145"/>
            <a:chExt cx="128" cy="4097"/>
          </a:xfrm>
        </p:grpSpPr>
        <p:sp>
          <p:nvSpPr>
            <p:cNvPr id="92175" name="矩形 399363">
              <a:extLst>
                <a:ext uri="{FF2B5EF4-FFF2-40B4-BE49-F238E27FC236}">
                  <a16:creationId xmlns:a16="http://schemas.microsoft.com/office/drawing/2014/main" id="{35B0966D-1D7F-485C-9726-8E4A6BD39C57}"/>
                </a:ext>
              </a:extLst>
            </p:cNvPr>
            <p:cNvSpPr>
              <a:spLocks noChangeArrowheads="1"/>
            </p:cNvSpPr>
            <p:nvPr/>
          </p:nvSpPr>
          <p:spPr bwMode="auto">
            <a:xfrm flipH="1">
              <a:off x="192" y="162"/>
              <a:ext cx="48" cy="4080"/>
            </a:xfrm>
            <a:prstGeom prst="rect">
              <a:avLst/>
            </a:prstGeom>
            <a:gradFill rotWithShape="0">
              <a:gsLst>
                <a:gs pos="0">
                  <a:schemeClr val="bg1"/>
                </a:gs>
                <a:gs pos="100000">
                  <a:schemeClr val="fo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176" name="矩形 399364">
              <a:extLst>
                <a:ext uri="{FF2B5EF4-FFF2-40B4-BE49-F238E27FC236}">
                  <a16:creationId xmlns:a16="http://schemas.microsoft.com/office/drawing/2014/main" id="{0F6B0621-26FF-4941-B913-8EFD3BF9867A}"/>
                </a:ext>
              </a:extLst>
            </p:cNvPr>
            <p:cNvSpPr>
              <a:spLocks noChangeArrowheads="1"/>
            </p:cNvSpPr>
            <p:nvPr/>
          </p:nvSpPr>
          <p:spPr bwMode="auto">
            <a:xfrm>
              <a:off x="112" y="145"/>
              <a:ext cx="48" cy="3941"/>
            </a:xfrm>
            <a:prstGeom prst="rect">
              <a:avLst/>
            </a:prstGeom>
            <a:gradFill rotWithShape="0">
              <a:gsLst>
                <a:gs pos="0">
                  <a:schemeClr val="bg1"/>
                </a:gs>
                <a:gs pos="100000">
                  <a:schemeClr va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latin typeface="Times New Roman" panose="02020603050405020304" pitchFamily="18" charset="0"/>
              </a:endParaRPr>
            </a:p>
          </p:txBody>
        </p:sp>
      </p:grpSp>
      <p:grpSp>
        <p:nvGrpSpPr>
          <p:cNvPr id="399366" name="组合 399365">
            <a:extLst>
              <a:ext uri="{FF2B5EF4-FFF2-40B4-BE49-F238E27FC236}">
                <a16:creationId xmlns:a16="http://schemas.microsoft.com/office/drawing/2014/main" id="{2FAC5203-D759-47E9-917D-9F996014B362}"/>
              </a:ext>
            </a:extLst>
          </p:cNvPr>
          <p:cNvGrpSpPr>
            <a:grpSpLocks/>
          </p:cNvGrpSpPr>
          <p:nvPr/>
        </p:nvGrpSpPr>
        <p:grpSpPr bwMode="auto">
          <a:xfrm>
            <a:off x="8793163" y="220663"/>
            <a:ext cx="198437" cy="6408737"/>
            <a:chOff x="5539" y="139"/>
            <a:chExt cx="125" cy="4037"/>
          </a:xfrm>
        </p:grpSpPr>
        <p:sp>
          <p:nvSpPr>
            <p:cNvPr id="92173" name="矩形 399366">
              <a:extLst>
                <a:ext uri="{FF2B5EF4-FFF2-40B4-BE49-F238E27FC236}">
                  <a16:creationId xmlns:a16="http://schemas.microsoft.com/office/drawing/2014/main" id="{C9F0ABFC-1D99-4C9E-BFA8-071EC08BDD21}"/>
                </a:ext>
              </a:extLst>
            </p:cNvPr>
            <p:cNvSpPr>
              <a:spLocks noChangeArrowheads="1"/>
            </p:cNvSpPr>
            <p:nvPr/>
          </p:nvSpPr>
          <p:spPr bwMode="auto">
            <a:xfrm rot="10800000" flipH="1" flipV="1">
              <a:off x="5621" y="139"/>
              <a:ext cx="43" cy="3989"/>
            </a:xfrm>
            <a:prstGeom prst="rect">
              <a:avLst/>
            </a:pr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174" name="矩形 399367">
              <a:extLst>
                <a:ext uri="{FF2B5EF4-FFF2-40B4-BE49-F238E27FC236}">
                  <a16:creationId xmlns:a16="http://schemas.microsoft.com/office/drawing/2014/main" id="{B39F786E-81D4-4BE7-83AB-8E99540D944A}"/>
                </a:ext>
              </a:extLst>
            </p:cNvPr>
            <p:cNvSpPr>
              <a:spLocks noChangeArrowheads="1"/>
            </p:cNvSpPr>
            <p:nvPr/>
          </p:nvSpPr>
          <p:spPr bwMode="auto">
            <a:xfrm rot="10800000" flipV="1">
              <a:off x="5539" y="240"/>
              <a:ext cx="49" cy="3936"/>
            </a:xfrm>
            <a:prstGeom prst="rect">
              <a:avLst/>
            </a:pr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399369" name="组合 399368">
            <a:extLst>
              <a:ext uri="{FF2B5EF4-FFF2-40B4-BE49-F238E27FC236}">
                <a16:creationId xmlns:a16="http://schemas.microsoft.com/office/drawing/2014/main" id="{A2E5580C-CF4E-4667-9440-D696E7401C66}"/>
              </a:ext>
            </a:extLst>
          </p:cNvPr>
          <p:cNvGrpSpPr>
            <a:grpSpLocks/>
          </p:cNvGrpSpPr>
          <p:nvPr/>
        </p:nvGrpSpPr>
        <p:grpSpPr bwMode="auto">
          <a:xfrm>
            <a:off x="412750" y="6477000"/>
            <a:ext cx="8686800" cy="228600"/>
            <a:chOff x="260" y="4080"/>
            <a:chExt cx="5472" cy="144"/>
          </a:xfrm>
        </p:grpSpPr>
        <p:sp>
          <p:nvSpPr>
            <p:cNvPr id="92171" name="矩形 399369">
              <a:extLst>
                <a:ext uri="{FF2B5EF4-FFF2-40B4-BE49-F238E27FC236}">
                  <a16:creationId xmlns:a16="http://schemas.microsoft.com/office/drawing/2014/main" id="{11C6800B-3CCD-4777-8BED-B835A686971F}"/>
                </a:ext>
              </a:extLst>
            </p:cNvPr>
            <p:cNvSpPr>
              <a:spLocks noChangeArrowheads="1"/>
            </p:cNvSpPr>
            <p:nvPr/>
          </p:nvSpPr>
          <p:spPr bwMode="auto">
            <a:xfrm rot="5400000" flipV="1">
              <a:off x="2972" y="1368"/>
              <a:ext cx="48" cy="5472"/>
            </a:xfrm>
            <a:prstGeom prst="rect">
              <a:avLst/>
            </a:prstGeom>
            <a:gradFill rotWithShape="0">
              <a:gsLst>
                <a:gs pos="0">
                  <a:schemeClr val="bg1"/>
                </a:gs>
                <a:gs pos="100000">
                  <a:schemeClr val="accent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172" name="矩形 399370">
              <a:extLst>
                <a:ext uri="{FF2B5EF4-FFF2-40B4-BE49-F238E27FC236}">
                  <a16:creationId xmlns:a16="http://schemas.microsoft.com/office/drawing/2014/main" id="{5EFE2A76-A1B8-48F3-A437-920F1AC1E09E}"/>
                </a:ext>
              </a:extLst>
            </p:cNvPr>
            <p:cNvSpPr>
              <a:spLocks noChangeArrowheads="1"/>
            </p:cNvSpPr>
            <p:nvPr/>
          </p:nvSpPr>
          <p:spPr bwMode="auto">
            <a:xfrm rot="5400000" flipV="1">
              <a:off x="2913" y="1521"/>
              <a:ext cx="48" cy="5355"/>
            </a:xfrm>
            <a:prstGeom prst="rect">
              <a:avLst/>
            </a:prstGeom>
            <a:gradFill rotWithShape="0">
              <a:gsLst>
                <a:gs pos="0">
                  <a:schemeClr val="bg1"/>
                </a:gs>
                <a:gs pos="100000">
                  <a:schemeClr val="hlink"/>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399372" name="组合 399371">
            <a:extLst>
              <a:ext uri="{FF2B5EF4-FFF2-40B4-BE49-F238E27FC236}">
                <a16:creationId xmlns:a16="http://schemas.microsoft.com/office/drawing/2014/main" id="{72A7FDFC-CFDC-4650-B333-A0EFF6F383BE}"/>
              </a:ext>
            </a:extLst>
          </p:cNvPr>
          <p:cNvGrpSpPr>
            <a:grpSpLocks/>
          </p:cNvGrpSpPr>
          <p:nvPr/>
        </p:nvGrpSpPr>
        <p:grpSpPr bwMode="auto">
          <a:xfrm>
            <a:off x="76200" y="176213"/>
            <a:ext cx="8745538" cy="161925"/>
            <a:chOff x="48" y="111"/>
            <a:chExt cx="5509" cy="102"/>
          </a:xfrm>
        </p:grpSpPr>
        <p:sp>
          <p:nvSpPr>
            <p:cNvPr id="92169" name="矩形 399372">
              <a:extLst>
                <a:ext uri="{FF2B5EF4-FFF2-40B4-BE49-F238E27FC236}">
                  <a16:creationId xmlns:a16="http://schemas.microsoft.com/office/drawing/2014/main" id="{24551884-830B-4854-BCE6-40F2D6CC21C1}"/>
                </a:ext>
              </a:extLst>
            </p:cNvPr>
            <p:cNvSpPr>
              <a:spLocks noChangeArrowheads="1"/>
            </p:cNvSpPr>
            <p:nvPr/>
          </p:nvSpPr>
          <p:spPr bwMode="auto">
            <a:xfrm rot="5400000" flipV="1">
              <a:off x="2852" y="-2492"/>
              <a:ext cx="37" cy="5371"/>
            </a:xfrm>
            <a:prstGeom prst="rect">
              <a:avLst/>
            </a:prstGeom>
            <a:gradFill rotWithShape="0">
              <a:gsLst>
                <a:gs pos="0">
                  <a:schemeClr va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170" name="矩形 399373">
              <a:extLst>
                <a:ext uri="{FF2B5EF4-FFF2-40B4-BE49-F238E27FC236}">
                  <a16:creationId xmlns:a16="http://schemas.microsoft.com/office/drawing/2014/main" id="{1302FE48-9C2F-4C6D-8AF7-B1168BC3DFEE}"/>
                </a:ext>
              </a:extLst>
            </p:cNvPr>
            <p:cNvSpPr>
              <a:spLocks noChangeArrowheads="1"/>
            </p:cNvSpPr>
            <p:nvPr/>
          </p:nvSpPr>
          <p:spPr bwMode="auto">
            <a:xfrm rot="5400000" flipV="1">
              <a:off x="2783" y="-2625"/>
              <a:ext cx="38" cy="5509"/>
            </a:xfrm>
            <a:prstGeom prst="rect">
              <a:avLst/>
            </a:prstGeom>
            <a:gradFill rotWithShape="0">
              <a:gsLst>
                <a:gs pos="0">
                  <a:schemeClr val="accent1"/>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92167" name="标题 399374">
            <a:extLst>
              <a:ext uri="{FF2B5EF4-FFF2-40B4-BE49-F238E27FC236}">
                <a16:creationId xmlns:a16="http://schemas.microsoft.com/office/drawing/2014/main" id="{D1C61C33-A84E-4174-909D-6829ED13682B}"/>
              </a:ext>
            </a:extLst>
          </p:cNvPr>
          <p:cNvSpPr>
            <a:spLocks noGrp="1" noChangeArrowheads="1"/>
          </p:cNvSpPr>
          <p:nvPr>
            <p:ph type="title"/>
          </p:nvPr>
        </p:nvSpPr>
        <p:spPr>
          <a:xfrm>
            <a:off x="4252913" y="339725"/>
            <a:ext cx="4495800" cy="390525"/>
          </a:xfrm>
          <a:ln>
            <a:solidFill>
              <a:schemeClr val="folHlink"/>
            </a:solidFill>
            <a:miter lim="800000"/>
            <a:headEnd/>
            <a:tailEnd/>
          </a:ln>
        </p:spPr>
        <p:txBody>
          <a:bodyPr/>
          <a:lstStyle/>
          <a:p>
            <a:pPr eaLnBrk="1" hangingPunct="1"/>
            <a:r>
              <a:rPr lang="zh-CN" altLang="en-US" sz="2400">
                <a:latin typeface="黑体" panose="02010609060101010101" pitchFamily="49" charset="-122"/>
              </a:rPr>
              <a:t>例</a:t>
            </a:r>
            <a:r>
              <a:rPr lang="en-US" altLang="zh-CN" sz="2400">
                <a:latin typeface="黑体" panose="02010609060101010101" pitchFamily="49" charset="-122"/>
              </a:rPr>
              <a:t>4.15 </a:t>
            </a:r>
            <a:r>
              <a:rPr lang="zh-CN" altLang="en-US" sz="2400">
                <a:latin typeface="黑体" panose="02010609060101010101" pitchFamily="49" charset="-122"/>
              </a:rPr>
              <a:t>嵌套子程序－</a:t>
            </a:r>
            <a:r>
              <a:rPr lang="en-US" altLang="zh-CN" sz="2400">
                <a:latin typeface="黑体" panose="02010609060101010101" pitchFamily="49" charset="-122"/>
              </a:rPr>
              <a:t>3/3</a:t>
            </a:r>
          </a:p>
        </p:txBody>
      </p:sp>
      <p:pic>
        <p:nvPicPr>
          <p:cNvPr id="92168" name="图片 399375" descr="6">
            <a:hlinkClick r:id="" action="ppaction://hlinkshowjump?jump=previousslide"/>
            <a:extLst>
              <a:ext uri="{FF2B5EF4-FFF2-40B4-BE49-F238E27FC236}">
                <a16:creationId xmlns:a16="http://schemas.microsoft.com/office/drawing/2014/main" id="{A13A3B15-76C7-4B2B-B851-CAC1CB8C09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286500"/>
            <a:ext cx="5715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afterEffect">
                                  <p:stCondLst>
                                    <p:cond delay="0"/>
                                  </p:stCondLst>
                                  <p:childTnLst>
                                    <p:set>
                                      <p:cBhvr>
                                        <p:cTn id="6" dur="1" fill="hold">
                                          <p:stCondLst>
                                            <p:cond delay="0"/>
                                          </p:stCondLst>
                                        </p:cTn>
                                        <p:tgtEl>
                                          <p:spTgt spid="399363"/>
                                        </p:tgtEl>
                                        <p:attrNameLst>
                                          <p:attrName>style.visibility</p:attrName>
                                        </p:attrNameLst>
                                      </p:cBhvr>
                                      <p:to>
                                        <p:strVal val="visible"/>
                                      </p:to>
                                    </p:set>
                                    <p:anim calcmode="lin" valueType="num">
                                      <p:cBhvr additive="base">
                                        <p:cTn id="7" dur="500" fill="hold"/>
                                        <p:tgtEl>
                                          <p:spTgt spid="399363"/>
                                        </p:tgtEl>
                                        <p:attrNameLst>
                                          <p:attrName>ppt_x</p:attrName>
                                        </p:attrNameLst>
                                      </p:cBhvr>
                                      <p:tavLst>
                                        <p:tav tm="0">
                                          <p:val>
                                            <p:strVal val="#ppt_x"/>
                                          </p:val>
                                        </p:tav>
                                        <p:tav tm="100000">
                                          <p:val>
                                            <p:strVal val="#ppt_x"/>
                                          </p:val>
                                        </p:tav>
                                      </p:tavLst>
                                    </p:anim>
                                    <p:anim calcmode="lin" valueType="num">
                                      <p:cBhvr additive="base">
                                        <p:cTn id="8" dur="500" fill="hold"/>
                                        <p:tgtEl>
                                          <p:spTgt spid="399363"/>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399369"/>
                                        </p:tgtEl>
                                        <p:attrNameLst>
                                          <p:attrName>style.visibility</p:attrName>
                                        </p:attrNameLst>
                                      </p:cBhvr>
                                      <p:to>
                                        <p:strVal val="visible"/>
                                      </p:to>
                                    </p:set>
                                    <p:anim calcmode="lin" valueType="num">
                                      <p:cBhvr additive="base">
                                        <p:cTn id="12" dur="500" fill="hold"/>
                                        <p:tgtEl>
                                          <p:spTgt spid="399369"/>
                                        </p:tgtEl>
                                        <p:attrNameLst>
                                          <p:attrName>ppt_x</p:attrName>
                                        </p:attrNameLst>
                                      </p:cBhvr>
                                      <p:tavLst>
                                        <p:tav tm="0">
                                          <p:val>
                                            <p:strVal val="0-#ppt_w/2"/>
                                          </p:val>
                                        </p:tav>
                                        <p:tav tm="100000">
                                          <p:val>
                                            <p:strVal val="#ppt_x"/>
                                          </p:val>
                                        </p:tav>
                                      </p:tavLst>
                                    </p:anim>
                                    <p:anim calcmode="lin" valueType="num">
                                      <p:cBhvr additive="base">
                                        <p:cTn id="13" dur="500" fill="hold"/>
                                        <p:tgtEl>
                                          <p:spTgt spid="399369"/>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4" fill="hold" nodeType="afterEffect">
                                  <p:stCondLst>
                                    <p:cond delay="0"/>
                                  </p:stCondLst>
                                  <p:childTnLst>
                                    <p:set>
                                      <p:cBhvr>
                                        <p:cTn id="16" dur="1" fill="hold">
                                          <p:stCondLst>
                                            <p:cond delay="0"/>
                                          </p:stCondLst>
                                        </p:cTn>
                                        <p:tgtEl>
                                          <p:spTgt spid="399366"/>
                                        </p:tgtEl>
                                        <p:attrNameLst>
                                          <p:attrName>style.visibility</p:attrName>
                                        </p:attrNameLst>
                                      </p:cBhvr>
                                      <p:to>
                                        <p:strVal val="visible"/>
                                      </p:to>
                                    </p:set>
                                    <p:anim calcmode="lin" valueType="num">
                                      <p:cBhvr additive="base">
                                        <p:cTn id="17" dur="500" fill="hold"/>
                                        <p:tgtEl>
                                          <p:spTgt spid="399366"/>
                                        </p:tgtEl>
                                        <p:attrNameLst>
                                          <p:attrName>ppt_x</p:attrName>
                                        </p:attrNameLst>
                                      </p:cBhvr>
                                      <p:tavLst>
                                        <p:tav tm="0">
                                          <p:val>
                                            <p:strVal val="#ppt_x"/>
                                          </p:val>
                                        </p:tav>
                                        <p:tav tm="100000">
                                          <p:val>
                                            <p:strVal val="#ppt_x"/>
                                          </p:val>
                                        </p:tav>
                                      </p:tavLst>
                                    </p:anim>
                                    <p:anim calcmode="lin" valueType="num">
                                      <p:cBhvr additive="base">
                                        <p:cTn id="18" dur="500" fill="hold"/>
                                        <p:tgtEl>
                                          <p:spTgt spid="399366"/>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2" fill="hold" nodeType="afterEffect">
                                  <p:stCondLst>
                                    <p:cond delay="0"/>
                                  </p:stCondLst>
                                  <p:childTnLst>
                                    <p:set>
                                      <p:cBhvr>
                                        <p:cTn id="21" dur="1" fill="hold">
                                          <p:stCondLst>
                                            <p:cond delay="0"/>
                                          </p:stCondLst>
                                        </p:cTn>
                                        <p:tgtEl>
                                          <p:spTgt spid="399372"/>
                                        </p:tgtEl>
                                        <p:attrNameLst>
                                          <p:attrName>style.visibility</p:attrName>
                                        </p:attrNameLst>
                                      </p:cBhvr>
                                      <p:to>
                                        <p:strVal val="visible"/>
                                      </p:to>
                                    </p:set>
                                    <p:anim calcmode="lin" valueType="num">
                                      <p:cBhvr additive="base">
                                        <p:cTn id="22" dur="500" fill="hold"/>
                                        <p:tgtEl>
                                          <p:spTgt spid="399372"/>
                                        </p:tgtEl>
                                        <p:attrNameLst>
                                          <p:attrName>ppt_x</p:attrName>
                                        </p:attrNameLst>
                                      </p:cBhvr>
                                      <p:tavLst>
                                        <p:tav tm="0">
                                          <p:val>
                                            <p:strVal val="1+#ppt_w/2"/>
                                          </p:val>
                                        </p:tav>
                                        <p:tav tm="100000">
                                          <p:val>
                                            <p:strVal val="#ppt_x"/>
                                          </p:val>
                                        </p:tav>
                                      </p:tavLst>
                                    </p:anim>
                                    <p:anim calcmode="lin" valueType="num">
                                      <p:cBhvr additive="base">
                                        <p:cTn id="23" dur="500" fill="hold"/>
                                        <p:tgtEl>
                                          <p:spTgt spid="3993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标题 283652">
            <a:extLst>
              <a:ext uri="{FF2B5EF4-FFF2-40B4-BE49-F238E27FC236}">
                <a16:creationId xmlns:a16="http://schemas.microsoft.com/office/drawing/2014/main" id="{BF03D8CC-7FBE-441A-8455-B86B6092EF3A}"/>
              </a:ext>
            </a:extLst>
          </p:cNvPr>
          <p:cNvSpPr>
            <a:spLocks noGrp="1" noChangeArrowheads="1"/>
          </p:cNvSpPr>
          <p:nvPr>
            <p:ph type="title"/>
          </p:nvPr>
        </p:nvSpPr>
        <p:spPr/>
        <p:txBody>
          <a:bodyPr/>
          <a:lstStyle/>
          <a:p>
            <a:pPr eaLnBrk="1" hangingPunct="1"/>
            <a:r>
              <a:rPr lang="zh-CN" altLang="en-US"/>
              <a:t>子程序的递归</a:t>
            </a:r>
          </a:p>
        </p:txBody>
      </p:sp>
      <p:sp>
        <p:nvSpPr>
          <p:cNvPr id="93187" name="文本占位符 283653">
            <a:extLst>
              <a:ext uri="{FF2B5EF4-FFF2-40B4-BE49-F238E27FC236}">
                <a16:creationId xmlns:a16="http://schemas.microsoft.com/office/drawing/2014/main" id="{B99E2F21-F5D1-40AA-AD82-40188F83CE28}"/>
              </a:ext>
            </a:extLst>
          </p:cNvPr>
          <p:cNvSpPr>
            <a:spLocks noGrp="1" noChangeArrowheads="1"/>
          </p:cNvSpPr>
          <p:nvPr>
            <p:ph type="body" idx="1"/>
          </p:nvPr>
        </p:nvSpPr>
        <p:spPr>
          <a:xfrm>
            <a:off x="990600" y="1447800"/>
            <a:ext cx="7391400" cy="4191000"/>
          </a:xfrm>
        </p:spPr>
        <p:txBody>
          <a:bodyPr/>
          <a:lstStyle/>
          <a:p>
            <a:pPr eaLnBrk="1" hangingPunct="1"/>
            <a:r>
              <a:rPr lang="zh-CN" altLang="en-US" sz="3200"/>
              <a:t>当子程序直接或间接地嵌套调用自身时称为递归调用，含有递归调用的子程序称为递归子程序</a:t>
            </a:r>
          </a:p>
          <a:p>
            <a:pPr eaLnBrk="1" hangingPunct="1"/>
            <a:r>
              <a:rPr lang="zh-CN" altLang="en-US" sz="3200"/>
              <a:t>递归子程序必须采用寄存器或堆栈传递参数，递归深度受堆栈空间的限制</a:t>
            </a:r>
          </a:p>
          <a:p>
            <a:pPr eaLnBrk="1" hangingPunct="1"/>
            <a:endParaRPr lang="zh-CN" altLang="en-US" sz="3200"/>
          </a:p>
          <a:p>
            <a:pPr eaLnBrk="1" hangingPunct="1">
              <a:buFont typeface="Wingdings" panose="05000000000000000000" pitchFamily="2" charset="2"/>
              <a:buNone/>
            </a:pPr>
            <a:r>
              <a:rPr lang="zh-CN" altLang="en-US" sz="3200"/>
              <a:t>例</a:t>
            </a:r>
            <a:r>
              <a:rPr lang="en-US" altLang="zh-CN" sz="3200"/>
              <a:t>4.17</a:t>
            </a:r>
            <a:r>
              <a:rPr lang="zh-CN" altLang="en-US" sz="3200"/>
              <a:t>：求阶乘</a:t>
            </a:r>
          </a:p>
        </p:txBody>
      </p:sp>
      <p:graphicFrame>
        <p:nvGraphicFramePr>
          <p:cNvPr id="93188" name="对象 283651">
            <a:extLst>
              <a:ext uri="{FF2B5EF4-FFF2-40B4-BE49-F238E27FC236}">
                <a16:creationId xmlns:a16="http://schemas.microsoft.com/office/drawing/2014/main" id="{601DAAAD-94A0-4034-86C9-33BDAB47352B}"/>
              </a:ext>
            </a:extLst>
          </p:cNvPr>
          <p:cNvGraphicFramePr>
            <a:graphicFrameLocks/>
          </p:cNvGraphicFramePr>
          <p:nvPr/>
        </p:nvGraphicFramePr>
        <p:xfrm>
          <a:off x="4114800" y="4495800"/>
          <a:ext cx="3822700" cy="1057275"/>
        </p:xfrm>
        <a:graphic>
          <a:graphicData uri="http://schemas.openxmlformats.org/presentationml/2006/ole">
            <mc:AlternateContent xmlns:mc="http://schemas.openxmlformats.org/markup-compatibility/2006">
              <mc:Choice xmlns:v="urn:schemas-microsoft-com:vml" Requires="v">
                <p:oleObj spid="_x0000_s93189" r:id="rId3" imgW="1619385" imgH="428625" progId="Equation.3">
                  <p:embed/>
                </p:oleObj>
              </mc:Choice>
              <mc:Fallback>
                <p:oleObj r:id="rId3" imgW="1619385" imgH="428625" progId="Equation.3">
                  <p:embed/>
                  <p:pic>
                    <p:nvPicPr>
                      <p:cNvPr id="0" name="对象 28365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4495800"/>
                        <a:ext cx="38227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random/>
  </p:transition>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4210" name="文本占位符 330753">
            <a:extLst>
              <a:ext uri="{FF2B5EF4-FFF2-40B4-BE49-F238E27FC236}">
                <a16:creationId xmlns:a16="http://schemas.microsoft.com/office/drawing/2014/main" id="{6ECD1B80-4246-4C70-83BA-0D6B81A6F2FE}"/>
              </a:ext>
            </a:extLst>
          </p:cNvPr>
          <p:cNvSpPr>
            <a:spLocks noGrp="1" noChangeArrowheads="1"/>
          </p:cNvSpPr>
          <p:nvPr>
            <p:ph type="body" idx="1"/>
          </p:nvPr>
        </p:nvSpPr>
        <p:spPr>
          <a:xfrm>
            <a:off x="533400" y="457200"/>
            <a:ext cx="8153400" cy="5943600"/>
          </a:xfrm>
        </p:spPr>
        <p:txBody>
          <a:bodyPr/>
          <a:lstStyle/>
          <a:p>
            <a:pPr marL="0" indent="0" eaLnBrk="1" hangingPunct="1">
              <a:lnSpc>
                <a:spcPct val="90000"/>
              </a:lnSpc>
              <a:buFont typeface="Wingdings" panose="05000000000000000000" pitchFamily="2" charset="2"/>
              <a:buNone/>
              <a:tabLst>
                <a:tab pos="1520825" algn="l"/>
                <a:tab pos="3709988" algn="l"/>
              </a:tabLst>
            </a:pPr>
            <a:r>
              <a:rPr lang="en-US" altLang="zh-CN" sz="2400">
                <a:solidFill>
                  <a:schemeClr val="accent2"/>
                </a:solidFill>
                <a:latin typeface="宋体" panose="02010600030101010101" pitchFamily="2" charset="-122"/>
              </a:rPr>
              <a:t>	;</a:t>
            </a:r>
            <a:r>
              <a:rPr lang="zh-CN" altLang="en-US" sz="2800">
                <a:solidFill>
                  <a:schemeClr val="accent2"/>
                </a:solidFill>
                <a:latin typeface="宋体" panose="02010600030101010101" pitchFamily="2" charset="-122"/>
              </a:rPr>
              <a:t>数据段</a:t>
            </a:r>
          </a:p>
          <a:p>
            <a:pPr marL="0" indent="0" eaLnBrk="1" hangingPunct="1">
              <a:lnSpc>
                <a:spcPct val="90000"/>
              </a:lnSpc>
              <a:buFont typeface="Wingdings" panose="05000000000000000000" pitchFamily="2" charset="2"/>
              <a:buNone/>
              <a:tabLst>
                <a:tab pos="1520825" algn="l"/>
                <a:tab pos="3709988" algn="l"/>
              </a:tabLst>
            </a:pPr>
            <a:r>
              <a:rPr lang="en-US" altLang="zh-CN" sz="2800">
                <a:solidFill>
                  <a:schemeClr val="accent2"/>
                </a:solidFill>
                <a:latin typeface="宋体" panose="02010600030101010101" pitchFamily="2" charset="-122"/>
              </a:rPr>
              <a:t>N	dw 3</a:t>
            </a:r>
          </a:p>
          <a:p>
            <a:pPr marL="0" indent="0" eaLnBrk="1" hangingPunct="1">
              <a:lnSpc>
                <a:spcPct val="90000"/>
              </a:lnSpc>
              <a:buFont typeface="Wingdings" panose="05000000000000000000" pitchFamily="2" charset="2"/>
              <a:buNone/>
              <a:tabLst>
                <a:tab pos="1520825" algn="l"/>
                <a:tab pos="3709988" algn="l"/>
              </a:tabLst>
            </a:pPr>
            <a:r>
              <a:rPr lang="en-US" altLang="zh-CN" sz="2800">
                <a:solidFill>
                  <a:schemeClr val="accent2"/>
                </a:solidFill>
                <a:latin typeface="宋体" panose="02010600030101010101" pitchFamily="2" charset="-122"/>
              </a:rPr>
              <a:t>result	dw ?</a:t>
            </a:r>
          </a:p>
          <a:p>
            <a:pPr marL="0" indent="0" eaLnBrk="1" hangingPunct="1">
              <a:lnSpc>
                <a:spcPct val="90000"/>
              </a:lnSpc>
              <a:buFont typeface="Wingdings" panose="05000000000000000000" pitchFamily="2" charset="2"/>
              <a:buNone/>
              <a:tabLst>
                <a:tab pos="1520825" algn="l"/>
                <a:tab pos="3709988" algn="l"/>
              </a:tabLst>
            </a:pPr>
            <a:r>
              <a:rPr lang="en-US" altLang="zh-CN" sz="2800">
                <a:solidFill>
                  <a:schemeClr val="accent2"/>
                </a:solidFill>
                <a:latin typeface="宋体" panose="02010600030101010101" pitchFamily="2" charset="-122"/>
              </a:rPr>
              <a:t>	;</a:t>
            </a:r>
            <a:r>
              <a:rPr lang="zh-CN" altLang="en-US" sz="2800">
                <a:solidFill>
                  <a:schemeClr val="accent2"/>
                </a:solidFill>
                <a:latin typeface="宋体" panose="02010600030101010101" pitchFamily="2" charset="-122"/>
              </a:rPr>
              <a:t>代码段：主程序</a:t>
            </a:r>
          </a:p>
          <a:p>
            <a:pPr marL="0" indent="0" eaLnBrk="1" hangingPunct="1">
              <a:lnSpc>
                <a:spcPct val="90000"/>
              </a:lnSpc>
              <a:buFont typeface="Wingdings" panose="05000000000000000000" pitchFamily="2" charset="2"/>
              <a:buNone/>
              <a:tabLst>
                <a:tab pos="1520825" algn="l"/>
                <a:tab pos="3709988" algn="l"/>
              </a:tabLst>
            </a:pPr>
            <a:r>
              <a:rPr lang="zh-CN" altLang="en-US" sz="2800">
                <a:solidFill>
                  <a:schemeClr val="accent2"/>
                </a:solidFill>
                <a:latin typeface="宋体" panose="02010600030101010101" pitchFamily="2" charset="-122"/>
              </a:rPr>
              <a:t>	</a:t>
            </a:r>
            <a:r>
              <a:rPr lang="en-US" altLang="zh-CN" sz="2800">
                <a:solidFill>
                  <a:schemeClr val="accent2"/>
                </a:solidFill>
                <a:latin typeface="宋体" panose="02010600030101010101" pitchFamily="2" charset="-122"/>
              </a:rPr>
              <a:t>mov bx,N</a:t>
            </a:r>
          </a:p>
          <a:p>
            <a:pPr marL="0" indent="0" eaLnBrk="1" hangingPunct="1">
              <a:lnSpc>
                <a:spcPct val="90000"/>
              </a:lnSpc>
              <a:buFont typeface="Wingdings" panose="05000000000000000000" pitchFamily="2" charset="2"/>
              <a:buNone/>
              <a:tabLst>
                <a:tab pos="1520825" algn="l"/>
                <a:tab pos="3709988" algn="l"/>
              </a:tabLst>
            </a:pPr>
            <a:r>
              <a:rPr lang="en-US" altLang="zh-CN" sz="2800">
                <a:solidFill>
                  <a:schemeClr val="accent2"/>
                </a:solidFill>
                <a:latin typeface="宋体" panose="02010600030101010101" pitchFamily="2" charset="-122"/>
              </a:rPr>
              <a:t>	</a:t>
            </a:r>
            <a:r>
              <a:rPr lang="en-US" altLang="zh-CN" sz="2800">
                <a:solidFill>
                  <a:schemeClr val="tx2"/>
                </a:solidFill>
                <a:latin typeface="宋体" panose="02010600030101010101" pitchFamily="2" charset="-122"/>
              </a:rPr>
              <a:t>push bx</a:t>
            </a:r>
            <a:r>
              <a:rPr lang="en-US" altLang="zh-CN" sz="2800">
                <a:solidFill>
                  <a:schemeClr val="bg2"/>
                </a:solidFill>
                <a:latin typeface="宋体" panose="02010600030101010101" pitchFamily="2" charset="-122"/>
              </a:rPr>
              <a:t>	</a:t>
            </a:r>
            <a:r>
              <a:rPr lang="en-US" altLang="zh-CN" sz="2800">
                <a:latin typeface="宋体" panose="02010600030101010101" pitchFamily="2" charset="-122"/>
              </a:rPr>
              <a:t>;</a:t>
            </a:r>
            <a:r>
              <a:rPr lang="zh-CN" altLang="en-US" sz="2800">
                <a:latin typeface="宋体" panose="02010600030101010101" pitchFamily="2" charset="-122"/>
              </a:rPr>
              <a:t>入口参数：</a:t>
            </a:r>
            <a:r>
              <a:rPr lang="en-US" altLang="zh-CN" sz="2800">
                <a:latin typeface="宋体" panose="02010600030101010101" pitchFamily="2" charset="-122"/>
              </a:rPr>
              <a:t>N</a:t>
            </a:r>
          </a:p>
          <a:p>
            <a:pPr marL="0" indent="0" eaLnBrk="1" hangingPunct="1">
              <a:lnSpc>
                <a:spcPct val="90000"/>
              </a:lnSpc>
              <a:buFont typeface="Wingdings" panose="05000000000000000000" pitchFamily="2" charset="2"/>
              <a:buNone/>
              <a:tabLst>
                <a:tab pos="1520825" algn="l"/>
                <a:tab pos="3709988" algn="l"/>
              </a:tabLst>
            </a:pPr>
            <a:r>
              <a:rPr lang="en-US" altLang="zh-CN" sz="2800">
                <a:solidFill>
                  <a:schemeClr val="bg2"/>
                </a:solidFill>
                <a:latin typeface="宋体" panose="02010600030101010101" pitchFamily="2" charset="-122"/>
              </a:rPr>
              <a:t>	</a:t>
            </a:r>
            <a:r>
              <a:rPr lang="en-US" altLang="zh-CN" sz="2800">
                <a:solidFill>
                  <a:schemeClr val="tx2"/>
                </a:solidFill>
                <a:latin typeface="宋体" panose="02010600030101010101" pitchFamily="2" charset="-122"/>
              </a:rPr>
              <a:t>call fact</a:t>
            </a:r>
            <a:r>
              <a:rPr lang="en-US" altLang="zh-CN" sz="2800">
                <a:solidFill>
                  <a:schemeClr val="bg2"/>
                </a:solidFill>
                <a:latin typeface="宋体" panose="02010600030101010101" pitchFamily="2" charset="-122"/>
              </a:rPr>
              <a:t>	</a:t>
            </a:r>
            <a:r>
              <a:rPr lang="en-US" altLang="zh-CN" sz="2800">
                <a:latin typeface="宋体" panose="02010600030101010101" pitchFamily="2" charset="-122"/>
              </a:rPr>
              <a:t>;</a:t>
            </a:r>
            <a:r>
              <a:rPr lang="zh-CN" altLang="en-US" sz="2800">
                <a:latin typeface="宋体" panose="02010600030101010101" pitchFamily="2" charset="-122"/>
              </a:rPr>
              <a:t>调用递归子程序</a:t>
            </a:r>
            <a:endParaRPr lang="zh-CN" altLang="en-US" sz="2800">
              <a:solidFill>
                <a:schemeClr val="bg2"/>
              </a:solidFill>
              <a:latin typeface="宋体" panose="02010600030101010101" pitchFamily="2" charset="-122"/>
            </a:endParaRPr>
          </a:p>
          <a:p>
            <a:pPr marL="0" indent="0" eaLnBrk="1" hangingPunct="1">
              <a:lnSpc>
                <a:spcPct val="90000"/>
              </a:lnSpc>
              <a:buFont typeface="Wingdings" panose="05000000000000000000" pitchFamily="2" charset="2"/>
              <a:buNone/>
              <a:tabLst>
                <a:tab pos="1520825" algn="l"/>
                <a:tab pos="3709988" algn="l"/>
              </a:tabLst>
            </a:pPr>
            <a:r>
              <a:rPr lang="zh-CN" altLang="en-US" sz="2800">
                <a:solidFill>
                  <a:schemeClr val="bg2"/>
                </a:solidFill>
                <a:latin typeface="宋体" panose="02010600030101010101" pitchFamily="2" charset="-122"/>
              </a:rPr>
              <a:t>	</a:t>
            </a:r>
            <a:r>
              <a:rPr lang="en-US" altLang="zh-CN" sz="2800">
                <a:solidFill>
                  <a:schemeClr val="tx2"/>
                </a:solidFill>
                <a:latin typeface="宋体" panose="02010600030101010101" pitchFamily="2" charset="-122"/>
              </a:rPr>
              <a:t>pop result</a:t>
            </a:r>
            <a:r>
              <a:rPr lang="en-US" altLang="zh-CN" sz="2800">
                <a:solidFill>
                  <a:schemeClr val="bg2"/>
                </a:solidFill>
                <a:latin typeface="宋体" panose="02010600030101010101" pitchFamily="2" charset="-122"/>
              </a:rPr>
              <a:t>	</a:t>
            </a:r>
            <a:r>
              <a:rPr lang="en-US" altLang="zh-CN" sz="2800">
                <a:latin typeface="宋体" panose="02010600030101010101" pitchFamily="2" charset="-122"/>
              </a:rPr>
              <a:t>;</a:t>
            </a:r>
            <a:r>
              <a:rPr lang="zh-CN" altLang="en-US" sz="2800">
                <a:latin typeface="宋体" panose="02010600030101010101" pitchFamily="2" charset="-122"/>
              </a:rPr>
              <a:t>出口参数：</a:t>
            </a:r>
            <a:r>
              <a:rPr lang="en-US" altLang="zh-CN" sz="2800">
                <a:latin typeface="宋体" panose="02010600030101010101" pitchFamily="2" charset="-122"/>
              </a:rPr>
              <a:t>N</a:t>
            </a:r>
            <a:r>
              <a:rPr lang="zh-CN" altLang="en-US" sz="2800">
                <a:latin typeface="宋体" panose="02010600030101010101" pitchFamily="2" charset="-122"/>
              </a:rPr>
              <a:t>！</a:t>
            </a:r>
            <a:endParaRPr lang="zh-CN" altLang="en-US" sz="2800">
              <a:solidFill>
                <a:schemeClr val="bg2"/>
              </a:solidFill>
              <a:latin typeface="宋体" panose="02010600030101010101" pitchFamily="2" charset="-122"/>
            </a:endParaRPr>
          </a:p>
          <a:p>
            <a:pPr marL="0" indent="0" eaLnBrk="1" hangingPunct="1">
              <a:lnSpc>
                <a:spcPct val="90000"/>
              </a:lnSpc>
              <a:buFont typeface="Wingdings" panose="05000000000000000000" pitchFamily="2" charset="2"/>
              <a:buNone/>
              <a:tabLst>
                <a:tab pos="1520825" algn="l"/>
                <a:tab pos="3709988" algn="l"/>
              </a:tabLst>
            </a:pPr>
            <a:endParaRPr lang="zh-CN" altLang="en-US" sz="2800">
              <a:solidFill>
                <a:schemeClr val="accent2"/>
              </a:solidFill>
              <a:latin typeface="宋体" panose="02010600030101010101" pitchFamily="2" charset="-122"/>
            </a:endParaRPr>
          </a:p>
        </p:txBody>
      </p:sp>
      <p:grpSp>
        <p:nvGrpSpPr>
          <p:cNvPr id="330755" name="组合 330754">
            <a:extLst>
              <a:ext uri="{FF2B5EF4-FFF2-40B4-BE49-F238E27FC236}">
                <a16:creationId xmlns:a16="http://schemas.microsoft.com/office/drawing/2014/main" id="{DE541AB3-EE37-44E1-BED8-72B4FBF420EA}"/>
              </a:ext>
            </a:extLst>
          </p:cNvPr>
          <p:cNvGrpSpPr>
            <a:grpSpLocks/>
          </p:cNvGrpSpPr>
          <p:nvPr/>
        </p:nvGrpSpPr>
        <p:grpSpPr bwMode="auto">
          <a:xfrm>
            <a:off x="177800" y="230188"/>
            <a:ext cx="203200" cy="6503987"/>
            <a:chOff x="112" y="145"/>
            <a:chExt cx="128" cy="4097"/>
          </a:xfrm>
        </p:grpSpPr>
        <p:sp>
          <p:nvSpPr>
            <p:cNvPr id="94224" name="矩形 330755">
              <a:extLst>
                <a:ext uri="{FF2B5EF4-FFF2-40B4-BE49-F238E27FC236}">
                  <a16:creationId xmlns:a16="http://schemas.microsoft.com/office/drawing/2014/main" id="{5FD6E2D5-8C2D-4A13-9970-E1CC37AAE92A}"/>
                </a:ext>
              </a:extLst>
            </p:cNvPr>
            <p:cNvSpPr>
              <a:spLocks noChangeArrowheads="1"/>
            </p:cNvSpPr>
            <p:nvPr/>
          </p:nvSpPr>
          <p:spPr bwMode="auto">
            <a:xfrm flipH="1">
              <a:off x="192" y="162"/>
              <a:ext cx="48" cy="4080"/>
            </a:xfrm>
            <a:prstGeom prst="rect">
              <a:avLst/>
            </a:prstGeom>
            <a:gradFill rotWithShape="0">
              <a:gsLst>
                <a:gs pos="0">
                  <a:schemeClr val="bg1"/>
                </a:gs>
                <a:gs pos="100000">
                  <a:schemeClr val="fo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4225" name="矩形 330756">
              <a:extLst>
                <a:ext uri="{FF2B5EF4-FFF2-40B4-BE49-F238E27FC236}">
                  <a16:creationId xmlns:a16="http://schemas.microsoft.com/office/drawing/2014/main" id="{9B6132BA-120C-44D5-8B99-0319A8C3F5FC}"/>
                </a:ext>
              </a:extLst>
            </p:cNvPr>
            <p:cNvSpPr>
              <a:spLocks noChangeArrowheads="1"/>
            </p:cNvSpPr>
            <p:nvPr/>
          </p:nvSpPr>
          <p:spPr bwMode="auto">
            <a:xfrm>
              <a:off x="112" y="145"/>
              <a:ext cx="48" cy="3941"/>
            </a:xfrm>
            <a:prstGeom prst="rect">
              <a:avLst/>
            </a:prstGeom>
            <a:gradFill rotWithShape="0">
              <a:gsLst>
                <a:gs pos="0">
                  <a:schemeClr val="bg1"/>
                </a:gs>
                <a:gs pos="100000">
                  <a:schemeClr va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latin typeface="Times New Roman" panose="02020603050405020304" pitchFamily="18" charset="0"/>
              </a:endParaRPr>
            </a:p>
          </p:txBody>
        </p:sp>
      </p:grpSp>
      <p:grpSp>
        <p:nvGrpSpPr>
          <p:cNvPr id="330758" name="组合 330757">
            <a:extLst>
              <a:ext uri="{FF2B5EF4-FFF2-40B4-BE49-F238E27FC236}">
                <a16:creationId xmlns:a16="http://schemas.microsoft.com/office/drawing/2014/main" id="{D5EBED9A-171A-48E3-AE4B-21F52FE61728}"/>
              </a:ext>
            </a:extLst>
          </p:cNvPr>
          <p:cNvGrpSpPr>
            <a:grpSpLocks/>
          </p:cNvGrpSpPr>
          <p:nvPr/>
        </p:nvGrpSpPr>
        <p:grpSpPr bwMode="auto">
          <a:xfrm>
            <a:off x="8793163" y="220663"/>
            <a:ext cx="198437" cy="6408737"/>
            <a:chOff x="5539" y="139"/>
            <a:chExt cx="125" cy="4037"/>
          </a:xfrm>
        </p:grpSpPr>
        <p:sp>
          <p:nvSpPr>
            <p:cNvPr id="94222" name="矩形 330758">
              <a:extLst>
                <a:ext uri="{FF2B5EF4-FFF2-40B4-BE49-F238E27FC236}">
                  <a16:creationId xmlns:a16="http://schemas.microsoft.com/office/drawing/2014/main" id="{5066113E-EB25-4093-84D1-4117880301BB}"/>
                </a:ext>
              </a:extLst>
            </p:cNvPr>
            <p:cNvSpPr>
              <a:spLocks noChangeArrowheads="1"/>
            </p:cNvSpPr>
            <p:nvPr/>
          </p:nvSpPr>
          <p:spPr bwMode="auto">
            <a:xfrm rot="10800000" flipH="1" flipV="1">
              <a:off x="5621" y="139"/>
              <a:ext cx="43" cy="3989"/>
            </a:xfrm>
            <a:prstGeom prst="rect">
              <a:avLst/>
            </a:pr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4223" name="矩形 330759">
              <a:extLst>
                <a:ext uri="{FF2B5EF4-FFF2-40B4-BE49-F238E27FC236}">
                  <a16:creationId xmlns:a16="http://schemas.microsoft.com/office/drawing/2014/main" id="{1EB0DB59-8BF0-4D19-8DAC-EA897666F36D}"/>
                </a:ext>
              </a:extLst>
            </p:cNvPr>
            <p:cNvSpPr>
              <a:spLocks noChangeArrowheads="1"/>
            </p:cNvSpPr>
            <p:nvPr/>
          </p:nvSpPr>
          <p:spPr bwMode="auto">
            <a:xfrm rot="10800000" flipV="1">
              <a:off x="5539" y="240"/>
              <a:ext cx="49" cy="3936"/>
            </a:xfrm>
            <a:prstGeom prst="rect">
              <a:avLst/>
            </a:pr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330761" name="组合 330760">
            <a:extLst>
              <a:ext uri="{FF2B5EF4-FFF2-40B4-BE49-F238E27FC236}">
                <a16:creationId xmlns:a16="http://schemas.microsoft.com/office/drawing/2014/main" id="{962B3F5E-10E7-4251-8B84-CBF9DA4E63CE}"/>
              </a:ext>
            </a:extLst>
          </p:cNvPr>
          <p:cNvGrpSpPr>
            <a:grpSpLocks/>
          </p:cNvGrpSpPr>
          <p:nvPr/>
        </p:nvGrpSpPr>
        <p:grpSpPr bwMode="auto">
          <a:xfrm>
            <a:off x="412750" y="6477000"/>
            <a:ext cx="8686800" cy="228600"/>
            <a:chOff x="260" y="4080"/>
            <a:chExt cx="5472" cy="144"/>
          </a:xfrm>
        </p:grpSpPr>
        <p:sp>
          <p:nvSpPr>
            <p:cNvPr id="94220" name="矩形 330761">
              <a:extLst>
                <a:ext uri="{FF2B5EF4-FFF2-40B4-BE49-F238E27FC236}">
                  <a16:creationId xmlns:a16="http://schemas.microsoft.com/office/drawing/2014/main" id="{6BE59F2B-96CE-4997-8980-76999A6D09E6}"/>
                </a:ext>
              </a:extLst>
            </p:cNvPr>
            <p:cNvSpPr>
              <a:spLocks noChangeArrowheads="1"/>
            </p:cNvSpPr>
            <p:nvPr/>
          </p:nvSpPr>
          <p:spPr bwMode="auto">
            <a:xfrm rot="5400000" flipV="1">
              <a:off x="2972" y="1368"/>
              <a:ext cx="48" cy="5472"/>
            </a:xfrm>
            <a:prstGeom prst="rect">
              <a:avLst/>
            </a:prstGeom>
            <a:gradFill rotWithShape="0">
              <a:gsLst>
                <a:gs pos="0">
                  <a:schemeClr val="bg1"/>
                </a:gs>
                <a:gs pos="100000">
                  <a:schemeClr val="accent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4221" name="矩形 330762">
              <a:extLst>
                <a:ext uri="{FF2B5EF4-FFF2-40B4-BE49-F238E27FC236}">
                  <a16:creationId xmlns:a16="http://schemas.microsoft.com/office/drawing/2014/main" id="{5AE45CE6-D7FF-412B-80CE-56E5FD15A2E4}"/>
                </a:ext>
              </a:extLst>
            </p:cNvPr>
            <p:cNvSpPr>
              <a:spLocks noChangeArrowheads="1"/>
            </p:cNvSpPr>
            <p:nvPr/>
          </p:nvSpPr>
          <p:spPr bwMode="auto">
            <a:xfrm rot="5400000" flipV="1">
              <a:off x="2913" y="1521"/>
              <a:ext cx="48" cy="5355"/>
            </a:xfrm>
            <a:prstGeom prst="rect">
              <a:avLst/>
            </a:prstGeom>
            <a:gradFill rotWithShape="0">
              <a:gsLst>
                <a:gs pos="0">
                  <a:schemeClr val="bg1"/>
                </a:gs>
                <a:gs pos="100000">
                  <a:schemeClr val="hlink"/>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330764" name="组合 330763">
            <a:extLst>
              <a:ext uri="{FF2B5EF4-FFF2-40B4-BE49-F238E27FC236}">
                <a16:creationId xmlns:a16="http://schemas.microsoft.com/office/drawing/2014/main" id="{08F24577-7CD8-4A43-BC2F-DEA987E1D6FC}"/>
              </a:ext>
            </a:extLst>
          </p:cNvPr>
          <p:cNvGrpSpPr>
            <a:grpSpLocks/>
          </p:cNvGrpSpPr>
          <p:nvPr/>
        </p:nvGrpSpPr>
        <p:grpSpPr bwMode="auto">
          <a:xfrm>
            <a:off x="76200" y="176213"/>
            <a:ext cx="8745538" cy="161925"/>
            <a:chOff x="48" y="111"/>
            <a:chExt cx="5509" cy="102"/>
          </a:xfrm>
        </p:grpSpPr>
        <p:sp>
          <p:nvSpPr>
            <p:cNvPr id="94218" name="矩形 330764">
              <a:extLst>
                <a:ext uri="{FF2B5EF4-FFF2-40B4-BE49-F238E27FC236}">
                  <a16:creationId xmlns:a16="http://schemas.microsoft.com/office/drawing/2014/main" id="{D8A90FC3-125A-47DD-8208-B7465171F355}"/>
                </a:ext>
              </a:extLst>
            </p:cNvPr>
            <p:cNvSpPr>
              <a:spLocks noChangeArrowheads="1"/>
            </p:cNvSpPr>
            <p:nvPr/>
          </p:nvSpPr>
          <p:spPr bwMode="auto">
            <a:xfrm rot="5400000" flipV="1">
              <a:off x="2852" y="-2492"/>
              <a:ext cx="37" cy="5371"/>
            </a:xfrm>
            <a:prstGeom prst="rect">
              <a:avLst/>
            </a:prstGeom>
            <a:gradFill rotWithShape="0">
              <a:gsLst>
                <a:gs pos="0">
                  <a:schemeClr va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4219" name="矩形 330765">
              <a:extLst>
                <a:ext uri="{FF2B5EF4-FFF2-40B4-BE49-F238E27FC236}">
                  <a16:creationId xmlns:a16="http://schemas.microsoft.com/office/drawing/2014/main" id="{740C3AFD-6E13-4EF7-92C0-66F8B29CB9BD}"/>
                </a:ext>
              </a:extLst>
            </p:cNvPr>
            <p:cNvSpPr>
              <a:spLocks noChangeArrowheads="1"/>
            </p:cNvSpPr>
            <p:nvPr/>
          </p:nvSpPr>
          <p:spPr bwMode="auto">
            <a:xfrm rot="5400000" flipV="1">
              <a:off x="2783" y="-2625"/>
              <a:ext cx="38" cy="5509"/>
            </a:xfrm>
            <a:prstGeom prst="rect">
              <a:avLst/>
            </a:prstGeom>
            <a:gradFill rotWithShape="0">
              <a:gsLst>
                <a:gs pos="0">
                  <a:schemeClr val="accent1"/>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94215" name="标题 330766">
            <a:extLst>
              <a:ext uri="{FF2B5EF4-FFF2-40B4-BE49-F238E27FC236}">
                <a16:creationId xmlns:a16="http://schemas.microsoft.com/office/drawing/2014/main" id="{AA31878D-8353-4966-8B80-6D35CEB3CEF2}"/>
              </a:ext>
            </a:extLst>
          </p:cNvPr>
          <p:cNvSpPr>
            <a:spLocks noGrp="1" noChangeArrowheads="1"/>
          </p:cNvSpPr>
          <p:nvPr>
            <p:ph type="title"/>
          </p:nvPr>
        </p:nvSpPr>
        <p:spPr>
          <a:xfrm>
            <a:off x="5014913" y="349250"/>
            <a:ext cx="3733800" cy="390525"/>
          </a:xfrm>
          <a:ln>
            <a:solidFill>
              <a:schemeClr val="folHlink"/>
            </a:solidFill>
            <a:miter lim="800000"/>
            <a:headEnd/>
            <a:tailEnd/>
          </a:ln>
        </p:spPr>
        <p:txBody>
          <a:bodyPr/>
          <a:lstStyle/>
          <a:p>
            <a:pPr eaLnBrk="1" hangingPunct="1"/>
            <a:r>
              <a:rPr lang="zh-CN" altLang="en-US" sz="2400">
                <a:latin typeface="黑体" panose="02010609060101010101" pitchFamily="49" charset="-122"/>
              </a:rPr>
              <a:t>例</a:t>
            </a:r>
            <a:r>
              <a:rPr lang="en-US" altLang="zh-CN" sz="2400">
                <a:latin typeface="黑体" panose="02010609060101010101" pitchFamily="49" charset="-122"/>
              </a:rPr>
              <a:t>4.17 </a:t>
            </a:r>
            <a:r>
              <a:rPr lang="zh-CN" altLang="en-US" sz="2400">
                <a:latin typeface="黑体" panose="02010609060101010101" pitchFamily="49" charset="-122"/>
              </a:rPr>
              <a:t>主程序－</a:t>
            </a:r>
            <a:r>
              <a:rPr lang="en-US" altLang="zh-CN" sz="2400">
                <a:latin typeface="黑体" panose="02010609060101010101" pitchFamily="49" charset="-122"/>
              </a:rPr>
              <a:t>1/3</a:t>
            </a:r>
          </a:p>
        </p:txBody>
      </p:sp>
      <p:pic>
        <p:nvPicPr>
          <p:cNvPr id="94216" name="图片 330767" descr="5">
            <a:hlinkClick r:id="" action="ppaction://hlinkshowjump?jump=nextslide"/>
            <a:extLst>
              <a:ext uri="{FF2B5EF4-FFF2-40B4-BE49-F238E27FC236}">
                <a16:creationId xmlns:a16="http://schemas.microsoft.com/office/drawing/2014/main" id="{94E92544-C7CD-40A8-9F5F-1BCFC3890B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00" y="6286500"/>
            <a:ext cx="5715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17" name="矩形 330768" descr="041">
            <a:hlinkClick r:id="rId3" action="ppaction://hlinksldjump" highlightClick="1"/>
            <a:extLst>
              <a:ext uri="{FF2B5EF4-FFF2-40B4-BE49-F238E27FC236}">
                <a16:creationId xmlns:a16="http://schemas.microsoft.com/office/drawing/2014/main" id="{0AEDB881-1EE5-4EA6-92CF-B3D067340A55}"/>
              </a:ext>
            </a:extLst>
          </p:cNvPr>
          <p:cNvSpPr>
            <a:spLocks noChangeArrowheads="1"/>
          </p:cNvSpPr>
          <p:nvPr/>
        </p:nvSpPr>
        <p:spPr bwMode="auto">
          <a:xfrm>
            <a:off x="7308850" y="2286000"/>
            <a:ext cx="768350" cy="279400"/>
          </a:xfrm>
          <a:prstGeom prst="rect">
            <a:avLst/>
          </a:prstGeom>
          <a:blipFill dpi="0" rotWithShape="0">
            <a:blip r:embed="rId4"/>
            <a:srcRect/>
            <a:stretch>
              <a:fillRect/>
            </a:stretch>
          </a:blipFill>
          <a:ln w="38100" cmpd="dbl">
            <a:solidFill>
              <a:srgbClr val="FFCC66"/>
            </a:solidFill>
            <a:miter lim="800000"/>
            <a:headEnd/>
            <a:tailEnd/>
          </a:ln>
          <a:effectLst>
            <a:outerShdw dist="45791" dir="2021404" algn="ctr" rotWithShape="0">
              <a:schemeClr val="folHlink"/>
            </a:outerShdw>
          </a:effec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lnSpc>
                <a:spcPct val="60000"/>
              </a:lnSpc>
              <a:buClr>
                <a:schemeClr val="accent2"/>
              </a:buClr>
              <a:buSzPct val="90000"/>
            </a:pPr>
            <a:r>
              <a:rPr lang="zh-CN" altLang="en-US" sz="2000" b="1">
                <a:solidFill>
                  <a:srgbClr val="663300"/>
                </a:solidFill>
                <a:latin typeface="隶书" panose="02010509060101010101" pitchFamily="49" charset="-122"/>
                <a:ea typeface="隶书" panose="02010509060101010101" pitchFamily="49" charset="-122"/>
              </a:rPr>
              <a:t>图示</a:t>
            </a:r>
            <a:endParaRPr lang="zh-CN" altLang="en-US" sz="2000" b="1">
              <a:solidFill>
                <a:srgbClr val="663300"/>
              </a:solidFill>
              <a:latin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afterEffect">
                                  <p:stCondLst>
                                    <p:cond delay="0"/>
                                  </p:stCondLst>
                                  <p:childTnLst>
                                    <p:set>
                                      <p:cBhvr>
                                        <p:cTn id="6" dur="1" fill="hold">
                                          <p:stCondLst>
                                            <p:cond delay="0"/>
                                          </p:stCondLst>
                                        </p:cTn>
                                        <p:tgtEl>
                                          <p:spTgt spid="330755"/>
                                        </p:tgtEl>
                                        <p:attrNameLst>
                                          <p:attrName>style.visibility</p:attrName>
                                        </p:attrNameLst>
                                      </p:cBhvr>
                                      <p:to>
                                        <p:strVal val="visible"/>
                                      </p:to>
                                    </p:set>
                                    <p:anim calcmode="lin" valueType="num">
                                      <p:cBhvr additive="base">
                                        <p:cTn id="7" dur="500" fill="hold"/>
                                        <p:tgtEl>
                                          <p:spTgt spid="330755"/>
                                        </p:tgtEl>
                                        <p:attrNameLst>
                                          <p:attrName>ppt_x</p:attrName>
                                        </p:attrNameLst>
                                      </p:cBhvr>
                                      <p:tavLst>
                                        <p:tav tm="0">
                                          <p:val>
                                            <p:strVal val="#ppt_x"/>
                                          </p:val>
                                        </p:tav>
                                        <p:tav tm="100000">
                                          <p:val>
                                            <p:strVal val="#ppt_x"/>
                                          </p:val>
                                        </p:tav>
                                      </p:tavLst>
                                    </p:anim>
                                    <p:anim calcmode="lin" valueType="num">
                                      <p:cBhvr additive="base">
                                        <p:cTn id="8" dur="500" fill="hold"/>
                                        <p:tgtEl>
                                          <p:spTgt spid="330755"/>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330761"/>
                                        </p:tgtEl>
                                        <p:attrNameLst>
                                          <p:attrName>style.visibility</p:attrName>
                                        </p:attrNameLst>
                                      </p:cBhvr>
                                      <p:to>
                                        <p:strVal val="visible"/>
                                      </p:to>
                                    </p:set>
                                    <p:anim calcmode="lin" valueType="num">
                                      <p:cBhvr additive="base">
                                        <p:cTn id="12" dur="500" fill="hold"/>
                                        <p:tgtEl>
                                          <p:spTgt spid="330761"/>
                                        </p:tgtEl>
                                        <p:attrNameLst>
                                          <p:attrName>ppt_x</p:attrName>
                                        </p:attrNameLst>
                                      </p:cBhvr>
                                      <p:tavLst>
                                        <p:tav tm="0">
                                          <p:val>
                                            <p:strVal val="0-#ppt_w/2"/>
                                          </p:val>
                                        </p:tav>
                                        <p:tav tm="100000">
                                          <p:val>
                                            <p:strVal val="#ppt_x"/>
                                          </p:val>
                                        </p:tav>
                                      </p:tavLst>
                                    </p:anim>
                                    <p:anim calcmode="lin" valueType="num">
                                      <p:cBhvr additive="base">
                                        <p:cTn id="13" dur="500" fill="hold"/>
                                        <p:tgtEl>
                                          <p:spTgt spid="330761"/>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4" fill="hold" nodeType="afterEffect">
                                  <p:stCondLst>
                                    <p:cond delay="0"/>
                                  </p:stCondLst>
                                  <p:childTnLst>
                                    <p:set>
                                      <p:cBhvr>
                                        <p:cTn id="16" dur="1" fill="hold">
                                          <p:stCondLst>
                                            <p:cond delay="0"/>
                                          </p:stCondLst>
                                        </p:cTn>
                                        <p:tgtEl>
                                          <p:spTgt spid="330758"/>
                                        </p:tgtEl>
                                        <p:attrNameLst>
                                          <p:attrName>style.visibility</p:attrName>
                                        </p:attrNameLst>
                                      </p:cBhvr>
                                      <p:to>
                                        <p:strVal val="visible"/>
                                      </p:to>
                                    </p:set>
                                    <p:anim calcmode="lin" valueType="num">
                                      <p:cBhvr additive="base">
                                        <p:cTn id="17" dur="500" fill="hold"/>
                                        <p:tgtEl>
                                          <p:spTgt spid="330758"/>
                                        </p:tgtEl>
                                        <p:attrNameLst>
                                          <p:attrName>ppt_x</p:attrName>
                                        </p:attrNameLst>
                                      </p:cBhvr>
                                      <p:tavLst>
                                        <p:tav tm="0">
                                          <p:val>
                                            <p:strVal val="#ppt_x"/>
                                          </p:val>
                                        </p:tav>
                                        <p:tav tm="100000">
                                          <p:val>
                                            <p:strVal val="#ppt_x"/>
                                          </p:val>
                                        </p:tav>
                                      </p:tavLst>
                                    </p:anim>
                                    <p:anim calcmode="lin" valueType="num">
                                      <p:cBhvr additive="base">
                                        <p:cTn id="18" dur="500" fill="hold"/>
                                        <p:tgtEl>
                                          <p:spTgt spid="330758"/>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2" fill="hold" nodeType="afterEffect">
                                  <p:stCondLst>
                                    <p:cond delay="0"/>
                                  </p:stCondLst>
                                  <p:childTnLst>
                                    <p:set>
                                      <p:cBhvr>
                                        <p:cTn id="21" dur="1" fill="hold">
                                          <p:stCondLst>
                                            <p:cond delay="0"/>
                                          </p:stCondLst>
                                        </p:cTn>
                                        <p:tgtEl>
                                          <p:spTgt spid="330764"/>
                                        </p:tgtEl>
                                        <p:attrNameLst>
                                          <p:attrName>style.visibility</p:attrName>
                                        </p:attrNameLst>
                                      </p:cBhvr>
                                      <p:to>
                                        <p:strVal val="visible"/>
                                      </p:to>
                                    </p:set>
                                    <p:anim calcmode="lin" valueType="num">
                                      <p:cBhvr additive="base">
                                        <p:cTn id="22" dur="500" fill="hold"/>
                                        <p:tgtEl>
                                          <p:spTgt spid="330764"/>
                                        </p:tgtEl>
                                        <p:attrNameLst>
                                          <p:attrName>ppt_x</p:attrName>
                                        </p:attrNameLst>
                                      </p:cBhvr>
                                      <p:tavLst>
                                        <p:tav tm="0">
                                          <p:val>
                                            <p:strVal val="1+#ppt_w/2"/>
                                          </p:val>
                                        </p:tav>
                                        <p:tav tm="100000">
                                          <p:val>
                                            <p:strVal val="#ppt_x"/>
                                          </p:val>
                                        </p:tav>
                                      </p:tavLst>
                                    </p:anim>
                                    <p:anim calcmode="lin" valueType="num">
                                      <p:cBhvr additive="base">
                                        <p:cTn id="23" dur="500" fill="hold"/>
                                        <p:tgtEl>
                                          <p:spTgt spid="33076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5234" name="文本占位符 331777">
            <a:extLst>
              <a:ext uri="{FF2B5EF4-FFF2-40B4-BE49-F238E27FC236}">
                <a16:creationId xmlns:a16="http://schemas.microsoft.com/office/drawing/2014/main" id="{390400BF-7162-444B-A333-3E3A7C3897DB}"/>
              </a:ext>
            </a:extLst>
          </p:cNvPr>
          <p:cNvSpPr>
            <a:spLocks noGrp="1" noChangeArrowheads="1"/>
          </p:cNvSpPr>
          <p:nvPr>
            <p:ph type="body" idx="1"/>
          </p:nvPr>
        </p:nvSpPr>
        <p:spPr>
          <a:xfrm>
            <a:off x="533400" y="914400"/>
            <a:ext cx="8153400" cy="5486400"/>
          </a:xfrm>
        </p:spPr>
        <p:txBody>
          <a:bodyPr/>
          <a:lstStyle/>
          <a:p>
            <a:pPr marL="0" indent="0" eaLnBrk="1" hangingPunct="1">
              <a:lnSpc>
                <a:spcPct val="90000"/>
              </a:lnSpc>
              <a:buFont typeface="Wingdings" panose="05000000000000000000" pitchFamily="2" charset="2"/>
              <a:buNone/>
              <a:tabLst>
                <a:tab pos="1520825" algn="l"/>
                <a:tab pos="4094163" algn="l"/>
              </a:tabLst>
            </a:pPr>
            <a:r>
              <a:rPr lang="en-US" altLang="zh-CN" sz="2800">
                <a:latin typeface="宋体" panose="02010600030101010101" pitchFamily="2" charset="-122"/>
              </a:rPr>
              <a:t>;</a:t>
            </a:r>
            <a:r>
              <a:rPr lang="zh-CN" altLang="en-US" sz="2800">
                <a:latin typeface="宋体" panose="02010600030101010101" pitchFamily="2" charset="-122"/>
              </a:rPr>
              <a:t>计算</a:t>
            </a:r>
            <a:r>
              <a:rPr lang="en-US" altLang="zh-CN" sz="2800">
                <a:latin typeface="宋体" panose="02010600030101010101" pitchFamily="2" charset="-122"/>
              </a:rPr>
              <a:t>N!</a:t>
            </a:r>
            <a:r>
              <a:rPr lang="zh-CN" altLang="en-US" sz="2800">
                <a:latin typeface="宋体" panose="02010600030101010101" pitchFamily="2" charset="-122"/>
              </a:rPr>
              <a:t>的近过程</a:t>
            </a:r>
          </a:p>
          <a:p>
            <a:pPr marL="0" indent="0" eaLnBrk="1" hangingPunct="1">
              <a:lnSpc>
                <a:spcPct val="90000"/>
              </a:lnSpc>
              <a:buFont typeface="Wingdings" panose="05000000000000000000" pitchFamily="2" charset="2"/>
              <a:buNone/>
              <a:tabLst>
                <a:tab pos="1520825" algn="l"/>
                <a:tab pos="4094163" algn="l"/>
              </a:tabLst>
            </a:pPr>
            <a:r>
              <a:rPr lang="en-US" altLang="zh-CN" sz="2800">
                <a:latin typeface="宋体" panose="02010600030101010101" pitchFamily="2" charset="-122"/>
              </a:rPr>
              <a:t>;</a:t>
            </a:r>
            <a:r>
              <a:rPr lang="zh-CN" altLang="en-US" sz="2800">
                <a:latin typeface="宋体" panose="02010600030101010101" pitchFamily="2" charset="-122"/>
              </a:rPr>
              <a:t>入口参数：压入 </a:t>
            </a:r>
            <a:r>
              <a:rPr lang="en-US" altLang="zh-CN" sz="2800">
                <a:latin typeface="宋体" panose="02010600030101010101" pitchFamily="2" charset="-122"/>
              </a:rPr>
              <a:t>N	;</a:t>
            </a:r>
            <a:r>
              <a:rPr lang="zh-CN" altLang="en-US" sz="2800">
                <a:latin typeface="宋体" panose="02010600030101010101" pitchFamily="2" charset="-122"/>
              </a:rPr>
              <a:t>出口参数：弹出 </a:t>
            </a:r>
            <a:r>
              <a:rPr lang="en-US" altLang="zh-CN" sz="2800">
                <a:latin typeface="宋体" panose="02010600030101010101" pitchFamily="2" charset="-122"/>
              </a:rPr>
              <a:t>N!</a:t>
            </a:r>
          </a:p>
          <a:p>
            <a:pPr marL="0" indent="0" eaLnBrk="1" hangingPunct="1">
              <a:lnSpc>
                <a:spcPct val="90000"/>
              </a:lnSpc>
              <a:buFont typeface="Wingdings" panose="05000000000000000000" pitchFamily="2" charset="2"/>
              <a:buNone/>
              <a:tabLst>
                <a:tab pos="1520825" algn="l"/>
                <a:tab pos="4094163" algn="l"/>
              </a:tabLst>
            </a:pPr>
            <a:r>
              <a:rPr lang="en-US" altLang="zh-CN" sz="2800">
                <a:solidFill>
                  <a:schemeClr val="tx2"/>
                </a:solidFill>
                <a:latin typeface="宋体" panose="02010600030101010101" pitchFamily="2" charset="-122"/>
              </a:rPr>
              <a:t>	</a:t>
            </a:r>
            <a:r>
              <a:rPr lang="en-US" altLang="zh-CN" sz="2800">
                <a:solidFill>
                  <a:schemeClr val="accent2"/>
                </a:solidFill>
                <a:latin typeface="宋体" panose="02010600030101010101" pitchFamily="2" charset="-122"/>
              </a:rPr>
              <a:t>;</a:t>
            </a:r>
            <a:r>
              <a:rPr lang="zh-CN" altLang="en-US" sz="2800">
                <a:solidFill>
                  <a:schemeClr val="accent2"/>
                </a:solidFill>
                <a:latin typeface="宋体" panose="02010600030101010101" pitchFamily="2" charset="-122"/>
              </a:rPr>
              <a:t>代码段：子程序</a:t>
            </a:r>
          </a:p>
          <a:p>
            <a:pPr marL="0" indent="0" eaLnBrk="1" hangingPunct="1">
              <a:lnSpc>
                <a:spcPct val="90000"/>
              </a:lnSpc>
              <a:buFont typeface="Wingdings" panose="05000000000000000000" pitchFamily="2" charset="2"/>
              <a:buNone/>
              <a:tabLst>
                <a:tab pos="1520825" algn="l"/>
                <a:tab pos="4094163" algn="l"/>
              </a:tabLst>
            </a:pPr>
            <a:r>
              <a:rPr lang="en-US" altLang="zh-CN" sz="2800">
                <a:solidFill>
                  <a:schemeClr val="tx2"/>
                </a:solidFill>
                <a:latin typeface="宋体" panose="02010600030101010101" pitchFamily="2" charset="-122"/>
              </a:rPr>
              <a:t>fact 	proc</a:t>
            </a:r>
          </a:p>
          <a:p>
            <a:pPr marL="0" indent="0" eaLnBrk="1" hangingPunct="1">
              <a:lnSpc>
                <a:spcPct val="90000"/>
              </a:lnSpc>
              <a:buFont typeface="Wingdings" panose="05000000000000000000" pitchFamily="2" charset="2"/>
              <a:buNone/>
              <a:tabLst>
                <a:tab pos="1520825" algn="l"/>
                <a:tab pos="4094163" algn="l"/>
              </a:tabLst>
            </a:pPr>
            <a:r>
              <a:rPr lang="en-US" altLang="zh-CN" sz="2800">
                <a:solidFill>
                  <a:schemeClr val="accent2"/>
                </a:solidFill>
                <a:latin typeface="宋体" panose="02010600030101010101" pitchFamily="2" charset="-122"/>
              </a:rPr>
              <a:t>	push ax</a:t>
            </a:r>
          </a:p>
          <a:p>
            <a:pPr marL="0" indent="0" eaLnBrk="1" hangingPunct="1">
              <a:lnSpc>
                <a:spcPct val="90000"/>
              </a:lnSpc>
              <a:buFont typeface="Wingdings" panose="05000000000000000000" pitchFamily="2" charset="2"/>
              <a:buNone/>
              <a:tabLst>
                <a:tab pos="1520825" algn="l"/>
                <a:tab pos="4094163" algn="l"/>
              </a:tabLst>
            </a:pPr>
            <a:r>
              <a:rPr lang="en-US" altLang="zh-CN" sz="2800">
                <a:solidFill>
                  <a:schemeClr val="accent2"/>
                </a:solidFill>
                <a:latin typeface="宋体" panose="02010600030101010101" pitchFamily="2" charset="-122"/>
              </a:rPr>
              <a:t>	push bp</a:t>
            </a:r>
          </a:p>
          <a:p>
            <a:pPr marL="0" indent="0" eaLnBrk="1" hangingPunct="1">
              <a:lnSpc>
                <a:spcPct val="90000"/>
              </a:lnSpc>
              <a:buFont typeface="Wingdings" panose="05000000000000000000" pitchFamily="2" charset="2"/>
              <a:buNone/>
              <a:tabLst>
                <a:tab pos="1520825" algn="l"/>
                <a:tab pos="4094163" algn="l"/>
              </a:tabLst>
            </a:pPr>
            <a:r>
              <a:rPr lang="en-US" altLang="zh-CN" sz="2800">
                <a:solidFill>
                  <a:schemeClr val="accent2"/>
                </a:solidFill>
                <a:latin typeface="宋体" panose="02010600030101010101" pitchFamily="2" charset="-122"/>
              </a:rPr>
              <a:t>	mov bp,sp</a:t>
            </a:r>
          </a:p>
          <a:p>
            <a:pPr marL="0" indent="0" eaLnBrk="1" hangingPunct="1">
              <a:lnSpc>
                <a:spcPct val="90000"/>
              </a:lnSpc>
              <a:buFont typeface="Wingdings" panose="05000000000000000000" pitchFamily="2" charset="2"/>
              <a:buNone/>
              <a:tabLst>
                <a:tab pos="1520825" algn="l"/>
                <a:tab pos="4094163" algn="l"/>
              </a:tabLst>
            </a:pPr>
            <a:r>
              <a:rPr lang="en-US" altLang="zh-CN" sz="2800">
                <a:solidFill>
                  <a:schemeClr val="accent2"/>
                </a:solidFill>
                <a:latin typeface="宋体" panose="02010600030101010101" pitchFamily="2" charset="-122"/>
              </a:rPr>
              <a:t>	</a:t>
            </a:r>
            <a:r>
              <a:rPr lang="en-US" altLang="zh-CN" sz="2800">
                <a:solidFill>
                  <a:schemeClr val="tx2"/>
                </a:solidFill>
                <a:latin typeface="宋体" panose="02010600030101010101" pitchFamily="2" charset="-122"/>
              </a:rPr>
              <a:t>mov ax,[bp+6]</a:t>
            </a:r>
            <a:r>
              <a:rPr lang="en-US" altLang="zh-CN" sz="2800">
                <a:solidFill>
                  <a:schemeClr val="bg2"/>
                </a:solidFill>
                <a:latin typeface="宋体" panose="02010600030101010101" pitchFamily="2" charset="-122"/>
              </a:rPr>
              <a:t> </a:t>
            </a:r>
            <a:r>
              <a:rPr lang="en-US" altLang="zh-CN" sz="2800">
                <a:latin typeface="宋体" panose="02010600030101010101" pitchFamily="2" charset="-122"/>
              </a:rPr>
              <a:t>;</a:t>
            </a:r>
            <a:r>
              <a:rPr lang="zh-CN" altLang="en-US" sz="2800">
                <a:latin typeface="宋体" panose="02010600030101010101" pitchFamily="2" charset="-122"/>
              </a:rPr>
              <a:t>取入口参数 </a:t>
            </a:r>
            <a:r>
              <a:rPr lang="en-US" altLang="zh-CN" sz="2800">
                <a:latin typeface="宋体" panose="02010600030101010101" pitchFamily="2" charset="-122"/>
              </a:rPr>
              <a:t>N</a:t>
            </a:r>
            <a:endParaRPr lang="en-US" altLang="zh-CN" sz="2800">
              <a:solidFill>
                <a:schemeClr val="bg2"/>
              </a:solidFill>
              <a:latin typeface="宋体" panose="02010600030101010101" pitchFamily="2" charset="-122"/>
            </a:endParaRPr>
          </a:p>
          <a:p>
            <a:pPr marL="0" indent="0" eaLnBrk="1" hangingPunct="1">
              <a:lnSpc>
                <a:spcPct val="90000"/>
              </a:lnSpc>
              <a:buFont typeface="Wingdings" panose="05000000000000000000" pitchFamily="2" charset="2"/>
              <a:buNone/>
              <a:tabLst>
                <a:tab pos="1520825" algn="l"/>
                <a:tab pos="4094163" algn="l"/>
              </a:tabLst>
            </a:pPr>
            <a:r>
              <a:rPr lang="en-US" altLang="zh-CN" sz="2800">
                <a:solidFill>
                  <a:schemeClr val="accent2"/>
                </a:solidFill>
                <a:latin typeface="宋体" panose="02010600030101010101" pitchFamily="2" charset="-122"/>
              </a:rPr>
              <a:t>	cmp ax,0</a:t>
            </a:r>
            <a:endParaRPr lang="en-US" altLang="zh-CN" sz="2800">
              <a:latin typeface="宋体" panose="02010600030101010101" pitchFamily="2" charset="-122"/>
            </a:endParaRPr>
          </a:p>
          <a:p>
            <a:pPr marL="0" indent="0" eaLnBrk="1" hangingPunct="1">
              <a:lnSpc>
                <a:spcPct val="90000"/>
              </a:lnSpc>
              <a:buFont typeface="Wingdings" panose="05000000000000000000" pitchFamily="2" charset="2"/>
              <a:buNone/>
              <a:tabLst>
                <a:tab pos="1520825" algn="l"/>
                <a:tab pos="4094163" algn="l"/>
              </a:tabLst>
            </a:pPr>
            <a:r>
              <a:rPr lang="en-US" altLang="zh-CN" sz="2800">
                <a:solidFill>
                  <a:schemeClr val="accent2"/>
                </a:solidFill>
                <a:latin typeface="宋体" panose="02010600030101010101" pitchFamily="2" charset="-122"/>
              </a:rPr>
              <a:t>	jne fact1	</a:t>
            </a:r>
            <a:r>
              <a:rPr lang="en-US" altLang="zh-CN" sz="2800">
                <a:latin typeface="宋体" panose="02010600030101010101" pitchFamily="2" charset="-122"/>
              </a:rPr>
              <a:t>;N</a:t>
            </a:r>
            <a:r>
              <a:rPr lang="zh-CN" altLang="en-US" sz="2800">
                <a:latin typeface="宋体" panose="02010600030101010101" pitchFamily="2" charset="-122"/>
              </a:rPr>
              <a:t>＞</a:t>
            </a:r>
            <a:r>
              <a:rPr lang="en-US" altLang="zh-CN" sz="2800">
                <a:latin typeface="宋体" panose="02010600030101010101" pitchFamily="2" charset="-122"/>
              </a:rPr>
              <a:t>0,N!</a:t>
            </a:r>
            <a:r>
              <a:rPr lang="zh-CN" altLang="en-US" sz="2800">
                <a:latin typeface="宋体" panose="02010600030101010101" pitchFamily="2" charset="-122"/>
              </a:rPr>
              <a:t>＝</a:t>
            </a:r>
            <a:r>
              <a:rPr lang="en-US" altLang="zh-CN" sz="2800">
                <a:latin typeface="宋体" panose="02010600030101010101" pitchFamily="2" charset="-122"/>
              </a:rPr>
              <a:t>N×(N-1)!</a:t>
            </a:r>
            <a:endParaRPr lang="en-US" altLang="zh-CN" sz="2800">
              <a:solidFill>
                <a:schemeClr val="accent2"/>
              </a:solidFill>
              <a:latin typeface="宋体" panose="02010600030101010101" pitchFamily="2" charset="-122"/>
            </a:endParaRPr>
          </a:p>
          <a:p>
            <a:pPr marL="0" indent="0" eaLnBrk="1" hangingPunct="1">
              <a:lnSpc>
                <a:spcPct val="90000"/>
              </a:lnSpc>
              <a:buFont typeface="Wingdings" panose="05000000000000000000" pitchFamily="2" charset="2"/>
              <a:buNone/>
              <a:tabLst>
                <a:tab pos="1520825" algn="l"/>
                <a:tab pos="4094163" algn="l"/>
              </a:tabLst>
            </a:pPr>
            <a:r>
              <a:rPr lang="en-US" altLang="zh-CN" sz="2800">
                <a:solidFill>
                  <a:schemeClr val="accent2"/>
                </a:solidFill>
                <a:latin typeface="宋体" panose="02010600030101010101" pitchFamily="2" charset="-122"/>
              </a:rPr>
              <a:t>	</a:t>
            </a:r>
            <a:r>
              <a:rPr lang="en-US" altLang="zh-CN" sz="2800">
                <a:solidFill>
                  <a:schemeClr val="tx2"/>
                </a:solidFill>
                <a:latin typeface="宋体" panose="02010600030101010101" pitchFamily="2" charset="-122"/>
              </a:rPr>
              <a:t>inc ax</a:t>
            </a:r>
            <a:r>
              <a:rPr lang="en-US" altLang="zh-CN" sz="2800">
                <a:solidFill>
                  <a:schemeClr val="accent2"/>
                </a:solidFill>
                <a:latin typeface="宋体" panose="02010600030101010101" pitchFamily="2" charset="-122"/>
              </a:rPr>
              <a:t>	</a:t>
            </a:r>
            <a:r>
              <a:rPr lang="en-US" altLang="zh-CN" sz="2800">
                <a:latin typeface="宋体" panose="02010600030101010101" pitchFamily="2" charset="-122"/>
              </a:rPr>
              <a:t>;N</a:t>
            </a:r>
            <a:r>
              <a:rPr lang="zh-CN" altLang="en-US" sz="2800">
                <a:latin typeface="宋体" panose="02010600030101010101" pitchFamily="2" charset="-122"/>
              </a:rPr>
              <a:t>＝</a:t>
            </a:r>
            <a:r>
              <a:rPr lang="en-US" altLang="zh-CN" sz="2800">
                <a:latin typeface="宋体" panose="02010600030101010101" pitchFamily="2" charset="-122"/>
              </a:rPr>
              <a:t>0,N!</a:t>
            </a:r>
            <a:r>
              <a:rPr lang="zh-CN" altLang="en-US" sz="2800">
                <a:latin typeface="宋体" panose="02010600030101010101" pitchFamily="2" charset="-122"/>
              </a:rPr>
              <a:t>＝</a:t>
            </a:r>
            <a:r>
              <a:rPr lang="en-US" altLang="zh-CN" sz="2800">
                <a:latin typeface="宋体" panose="02010600030101010101" pitchFamily="2" charset="-122"/>
              </a:rPr>
              <a:t>1</a:t>
            </a:r>
            <a:endParaRPr lang="en-US" altLang="zh-CN" sz="2800">
              <a:solidFill>
                <a:schemeClr val="accent2"/>
              </a:solidFill>
              <a:latin typeface="宋体" panose="02010600030101010101" pitchFamily="2" charset="-122"/>
            </a:endParaRPr>
          </a:p>
          <a:p>
            <a:pPr marL="0" indent="0" eaLnBrk="1" hangingPunct="1">
              <a:lnSpc>
                <a:spcPct val="90000"/>
              </a:lnSpc>
              <a:buFont typeface="Wingdings" panose="05000000000000000000" pitchFamily="2" charset="2"/>
              <a:buNone/>
              <a:tabLst>
                <a:tab pos="1520825" algn="l"/>
                <a:tab pos="4094163" algn="l"/>
              </a:tabLst>
            </a:pPr>
            <a:r>
              <a:rPr lang="en-US" altLang="zh-CN" sz="2800">
                <a:solidFill>
                  <a:schemeClr val="accent2"/>
                </a:solidFill>
                <a:latin typeface="宋体" panose="02010600030101010101" pitchFamily="2" charset="-122"/>
              </a:rPr>
              <a:t>	jmp fact2</a:t>
            </a:r>
          </a:p>
        </p:txBody>
      </p:sp>
      <p:grpSp>
        <p:nvGrpSpPr>
          <p:cNvPr id="331779" name="组合 331778">
            <a:extLst>
              <a:ext uri="{FF2B5EF4-FFF2-40B4-BE49-F238E27FC236}">
                <a16:creationId xmlns:a16="http://schemas.microsoft.com/office/drawing/2014/main" id="{6C775B94-8072-4EFA-BBDA-2E8F14088AF3}"/>
              </a:ext>
            </a:extLst>
          </p:cNvPr>
          <p:cNvGrpSpPr>
            <a:grpSpLocks/>
          </p:cNvGrpSpPr>
          <p:nvPr/>
        </p:nvGrpSpPr>
        <p:grpSpPr bwMode="auto">
          <a:xfrm>
            <a:off x="177800" y="230188"/>
            <a:ext cx="203200" cy="6503987"/>
            <a:chOff x="112" y="145"/>
            <a:chExt cx="128" cy="4097"/>
          </a:xfrm>
        </p:grpSpPr>
        <p:sp>
          <p:nvSpPr>
            <p:cNvPr id="95249" name="矩形 331779">
              <a:extLst>
                <a:ext uri="{FF2B5EF4-FFF2-40B4-BE49-F238E27FC236}">
                  <a16:creationId xmlns:a16="http://schemas.microsoft.com/office/drawing/2014/main" id="{48891BBB-0A59-47C7-9BB5-884B94CD66C1}"/>
                </a:ext>
              </a:extLst>
            </p:cNvPr>
            <p:cNvSpPr>
              <a:spLocks noChangeArrowheads="1"/>
            </p:cNvSpPr>
            <p:nvPr/>
          </p:nvSpPr>
          <p:spPr bwMode="auto">
            <a:xfrm flipH="1">
              <a:off x="192" y="162"/>
              <a:ext cx="48" cy="4080"/>
            </a:xfrm>
            <a:prstGeom prst="rect">
              <a:avLst/>
            </a:prstGeom>
            <a:gradFill rotWithShape="0">
              <a:gsLst>
                <a:gs pos="0">
                  <a:schemeClr val="bg1"/>
                </a:gs>
                <a:gs pos="100000">
                  <a:schemeClr val="fo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5250" name="矩形 331780">
              <a:extLst>
                <a:ext uri="{FF2B5EF4-FFF2-40B4-BE49-F238E27FC236}">
                  <a16:creationId xmlns:a16="http://schemas.microsoft.com/office/drawing/2014/main" id="{58A19079-E0A3-46EA-95F7-686A2851C51C}"/>
                </a:ext>
              </a:extLst>
            </p:cNvPr>
            <p:cNvSpPr>
              <a:spLocks noChangeArrowheads="1"/>
            </p:cNvSpPr>
            <p:nvPr/>
          </p:nvSpPr>
          <p:spPr bwMode="auto">
            <a:xfrm>
              <a:off x="112" y="145"/>
              <a:ext cx="48" cy="3941"/>
            </a:xfrm>
            <a:prstGeom prst="rect">
              <a:avLst/>
            </a:prstGeom>
            <a:gradFill rotWithShape="0">
              <a:gsLst>
                <a:gs pos="0">
                  <a:schemeClr val="bg1"/>
                </a:gs>
                <a:gs pos="100000">
                  <a:schemeClr va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latin typeface="Times New Roman" panose="02020603050405020304" pitchFamily="18" charset="0"/>
              </a:endParaRPr>
            </a:p>
          </p:txBody>
        </p:sp>
      </p:grpSp>
      <p:grpSp>
        <p:nvGrpSpPr>
          <p:cNvPr id="331782" name="组合 331781">
            <a:extLst>
              <a:ext uri="{FF2B5EF4-FFF2-40B4-BE49-F238E27FC236}">
                <a16:creationId xmlns:a16="http://schemas.microsoft.com/office/drawing/2014/main" id="{EC586F51-9A1B-40DB-B77D-7F9B73D7735A}"/>
              </a:ext>
            </a:extLst>
          </p:cNvPr>
          <p:cNvGrpSpPr>
            <a:grpSpLocks/>
          </p:cNvGrpSpPr>
          <p:nvPr/>
        </p:nvGrpSpPr>
        <p:grpSpPr bwMode="auto">
          <a:xfrm>
            <a:off x="8793163" y="220663"/>
            <a:ext cx="198437" cy="6408737"/>
            <a:chOff x="5539" y="139"/>
            <a:chExt cx="125" cy="4037"/>
          </a:xfrm>
        </p:grpSpPr>
        <p:sp>
          <p:nvSpPr>
            <p:cNvPr id="95247" name="矩形 331782">
              <a:extLst>
                <a:ext uri="{FF2B5EF4-FFF2-40B4-BE49-F238E27FC236}">
                  <a16:creationId xmlns:a16="http://schemas.microsoft.com/office/drawing/2014/main" id="{CC60A766-A525-4953-94D4-A8D39358F92B}"/>
                </a:ext>
              </a:extLst>
            </p:cNvPr>
            <p:cNvSpPr>
              <a:spLocks noChangeArrowheads="1"/>
            </p:cNvSpPr>
            <p:nvPr/>
          </p:nvSpPr>
          <p:spPr bwMode="auto">
            <a:xfrm rot="10800000" flipH="1" flipV="1">
              <a:off x="5621" y="139"/>
              <a:ext cx="43" cy="3989"/>
            </a:xfrm>
            <a:prstGeom prst="rect">
              <a:avLst/>
            </a:pr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5248" name="矩形 331783">
              <a:extLst>
                <a:ext uri="{FF2B5EF4-FFF2-40B4-BE49-F238E27FC236}">
                  <a16:creationId xmlns:a16="http://schemas.microsoft.com/office/drawing/2014/main" id="{CCDD543D-27EE-437F-BEBF-58713C696296}"/>
                </a:ext>
              </a:extLst>
            </p:cNvPr>
            <p:cNvSpPr>
              <a:spLocks noChangeArrowheads="1"/>
            </p:cNvSpPr>
            <p:nvPr/>
          </p:nvSpPr>
          <p:spPr bwMode="auto">
            <a:xfrm rot="10800000" flipV="1">
              <a:off x="5539" y="240"/>
              <a:ext cx="49" cy="3936"/>
            </a:xfrm>
            <a:prstGeom prst="rect">
              <a:avLst/>
            </a:pr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331785" name="组合 331784">
            <a:extLst>
              <a:ext uri="{FF2B5EF4-FFF2-40B4-BE49-F238E27FC236}">
                <a16:creationId xmlns:a16="http://schemas.microsoft.com/office/drawing/2014/main" id="{D2505E1E-9884-4133-A886-A75804C41CBB}"/>
              </a:ext>
            </a:extLst>
          </p:cNvPr>
          <p:cNvGrpSpPr>
            <a:grpSpLocks/>
          </p:cNvGrpSpPr>
          <p:nvPr/>
        </p:nvGrpSpPr>
        <p:grpSpPr bwMode="auto">
          <a:xfrm>
            <a:off x="412750" y="6477000"/>
            <a:ext cx="8686800" cy="228600"/>
            <a:chOff x="260" y="4080"/>
            <a:chExt cx="5472" cy="144"/>
          </a:xfrm>
        </p:grpSpPr>
        <p:sp>
          <p:nvSpPr>
            <p:cNvPr id="95245" name="矩形 331785">
              <a:extLst>
                <a:ext uri="{FF2B5EF4-FFF2-40B4-BE49-F238E27FC236}">
                  <a16:creationId xmlns:a16="http://schemas.microsoft.com/office/drawing/2014/main" id="{9673B78E-C0A2-4621-B233-C43316F06585}"/>
                </a:ext>
              </a:extLst>
            </p:cNvPr>
            <p:cNvSpPr>
              <a:spLocks noChangeArrowheads="1"/>
            </p:cNvSpPr>
            <p:nvPr/>
          </p:nvSpPr>
          <p:spPr bwMode="auto">
            <a:xfrm rot="5400000" flipV="1">
              <a:off x="2972" y="1368"/>
              <a:ext cx="48" cy="5472"/>
            </a:xfrm>
            <a:prstGeom prst="rect">
              <a:avLst/>
            </a:prstGeom>
            <a:gradFill rotWithShape="0">
              <a:gsLst>
                <a:gs pos="0">
                  <a:schemeClr val="bg1"/>
                </a:gs>
                <a:gs pos="100000">
                  <a:schemeClr val="accent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5246" name="矩形 331786">
              <a:extLst>
                <a:ext uri="{FF2B5EF4-FFF2-40B4-BE49-F238E27FC236}">
                  <a16:creationId xmlns:a16="http://schemas.microsoft.com/office/drawing/2014/main" id="{002A1933-1B5E-4A26-81A4-23DF87779CA4}"/>
                </a:ext>
              </a:extLst>
            </p:cNvPr>
            <p:cNvSpPr>
              <a:spLocks noChangeArrowheads="1"/>
            </p:cNvSpPr>
            <p:nvPr/>
          </p:nvSpPr>
          <p:spPr bwMode="auto">
            <a:xfrm rot="5400000" flipV="1">
              <a:off x="2913" y="1521"/>
              <a:ext cx="48" cy="5355"/>
            </a:xfrm>
            <a:prstGeom prst="rect">
              <a:avLst/>
            </a:prstGeom>
            <a:gradFill rotWithShape="0">
              <a:gsLst>
                <a:gs pos="0">
                  <a:schemeClr val="bg1"/>
                </a:gs>
                <a:gs pos="100000">
                  <a:schemeClr val="hlink"/>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331788" name="组合 331787">
            <a:extLst>
              <a:ext uri="{FF2B5EF4-FFF2-40B4-BE49-F238E27FC236}">
                <a16:creationId xmlns:a16="http://schemas.microsoft.com/office/drawing/2014/main" id="{3AA3A203-3CF0-4EEE-83AB-53FB4E6F84C8}"/>
              </a:ext>
            </a:extLst>
          </p:cNvPr>
          <p:cNvGrpSpPr>
            <a:grpSpLocks/>
          </p:cNvGrpSpPr>
          <p:nvPr/>
        </p:nvGrpSpPr>
        <p:grpSpPr bwMode="auto">
          <a:xfrm>
            <a:off x="76200" y="176213"/>
            <a:ext cx="8745538" cy="161925"/>
            <a:chOff x="48" y="111"/>
            <a:chExt cx="5509" cy="102"/>
          </a:xfrm>
        </p:grpSpPr>
        <p:sp>
          <p:nvSpPr>
            <p:cNvPr id="95243" name="矩形 331788">
              <a:extLst>
                <a:ext uri="{FF2B5EF4-FFF2-40B4-BE49-F238E27FC236}">
                  <a16:creationId xmlns:a16="http://schemas.microsoft.com/office/drawing/2014/main" id="{C29AEDEE-B89A-4CBE-907A-121D506C3A68}"/>
                </a:ext>
              </a:extLst>
            </p:cNvPr>
            <p:cNvSpPr>
              <a:spLocks noChangeArrowheads="1"/>
            </p:cNvSpPr>
            <p:nvPr/>
          </p:nvSpPr>
          <p:spPr bwMode="auto">
            <a:xfrm rot="5400000" flipV="1">
              <a:off x="2852" y="-2492"/>
              <a:ext cx="37" cy="5371"/>
            </a:xfrm>
            <a:prstGeom prst="rect">
              <a:avLst/>
            </a:prstGeom>
            <a:gradFill rotWithShape="0">
              <a:gsLst>
                <a:gs pos="0">
                  <a:schemeClr va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5244" name="矩形 331789">
              <a:extLst>
                <a:ext uri="{FF2B5EF4-FFF2-40B4-BE49-F238E27FC236}">
                  <a16:creationId xmlns:a16="http://schemas.microsoft.com/office/drawing/2014/main" id="{4481FDCC-A170-4BED-919C-1A77F0BD5CB2}"/>
                </a:ext>
              </a:extLst>
            </p:cNvPr>
            <p:cNvSpPr>
              <a:spLocks noChangeArrowheads="1"/>
            </p:cNvSpPr>
            <p:nvPr/>
          </p:nvSpPr>
          <p:spPr bwMode="auto">
            <a:xfrm rot="5400000" flipV="1">
              <a:off x="2783" y="-2625"/>
              <a:ext cx="38" cy="5509"/>
            </a:xfrm>
            <a:prstGeom prst="rect">
              <a:avLst/>
            </a:prstGeom>
            <a:gradFill rotWithShape="0">
              <a:gsLst>
                <a:gs pos="0">
                  <a:schemeClr val="accent1"/>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95239" name="标题 331790">
            <a:extLst>
              <a:ext uri="{FF2B5EF4-FFF2-40B4-BE49-F238E27FC236}">
                <a16:creationId xmlns:a16="http://schemas.microsoft.com/office/drawing/2014/main" id="{A77E6776-E4C8-41D8-84E5-D2E0D2FD03E7}"/>
              </a:ext>
            </a:extLst>
          </p:cNvPr>
          <p:cNvSpPr>
            <a:spLocks noGrp="1" noChangeArrowheads="1"/>
          </p:cNvSpPr>
          <p:nvPr>
            <p:ph type="title"/>
          </p:nvPr>
        </p:nvSpPr>
        <p:spPr>
          <a:xfrm>
            <a:off x="4405313" y="349250"/>
            <a:ext cx="4343400" cy="390525"/>
          </a:xfrm>
          <a:ln>
            <a:solidFill>
              <a:schemeClr val="folHlink"/>
            </a:solidFill>
            <a:miter lim="800000"/>
            <a:headEnd/>
            <a:tailEnd/>
          </a:ln>
        </p:spPr>
        <p:txBody>
          <a:bodyPr/>
          <a:lstStyle/>
          <a:p>
            <a:pPr eaLnBrk="1" hangingPunct="1"/>
            <a:r>
              <a:rPr lang="zh-CN" altLang="en-US" sz="2400">
                <a:latin typeface="黑体" panose="02010609060101010101" pitchFamily="49" charset="-122"/>
              </a:rPr>
              <a:t>例</a:t>
            </a:r>
            <a:r>
              <a:rPr lang="en-US" altLang="zh-CN" sz="2400">
                <a:latin typeface="黑体" panose="02010609060101010101" pitchFamily="49" charset="-122"/>
              </a:rPr>
              <a:t>4.17 </a:t>
            </a:r>
            <a:r>
              <a:rPr lang="zh-CN" altLang="en-US" sz="2400">
                <a:latin typeface="黑体" panose="02010609060101010101" pitchFamily="49" charset="-122"/>
              </a:rPr>
              <a:t>递归子程序－</a:t>
            </a:r>
            <a:r>
              <a:rPr lang="en-US" altLang="zh-CN" sz="2400">
                <a:latin typeface="黑体" panose="02010609060101010101" pitchFamily="49" charset="-122"/>
              </a:rPr>
              <a:t>2/3</a:t>
            </a:r>
          </a:p>
        </p:txBody>
      </p:sp>
      <p:pic>
        <p:nvPicPr>
          <p:cNvPr id="95240" name="图片 331791" descr="5">
            <a:hlinkClick r:id="" action="ppaction://hlinkshowjump?jump=nextslide"/>
            <a:extLst>
              <a:ext uri="{FF2B5EF4-FFF2-40B4-BE49-F238E27FC236}">
                <a16:creationId xmlns:a16="http://schemas.microsoft.com/office/drawing/2014/main" id="{2750A4FD-0719-4897-934C-E738EEC7A4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00" y="6286500"/>
            <a:ext cx="5715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5241" name="图片 331794" descr="6">
            <a:hlinkClick r:id="" action="ppaction://hlinkshowjump?jump=previousslide"/>
            <a:extLst>
              <a:ext uri="{FF2B5EF4-FFF2-40B4-BE49-F238E27FC236}">
                <a16:creationId xmlns:a16="http://schemas.microsoft.com/office/drawing/2014/main" id="{C6297578-54DE-403E-B0CD-4426F39BFB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86500"/>
            <a:ext cx="5715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42" name="矩形 331795" descr="041">
            <a:hlinkClick r:id="rId4" action="ppaction://hlinksldjump" highlightClick="1"/>
            <a:extLst>
              <a:ext uri="{FF2B5EF4-FFF2-40B4-BE49-F238E27FC236}">
                <a16:creationId xmlns:a16="http://schemas.microsoft.com/office/drawing/2014/main" id="{F72F1163-EF97-4A4B-8A8B-8EE45F8739BC}"/>
              </a:ext>
            </a:extLst>
          </p:cNvPr>
          <p:cNvSpPr>
            <a:spLocks noChangeArrowheads="1"/>
          </p:cNvSpPr>
          <p:nvPr/>
        </p:nvSpPr>
        <p:spPr bwMode="auto">
          <a:xfrm>
            <a:off x="7308850" y="2286000"/>
            <a:ext cx="768350" cy="279400"/>
          </a:xfrm>
          <a:prstGeom prst="rect">
            <a:avLst/>
          </a:prstGeom>
          <a:blipFill dpi="0" rotWithShape="0">
            <a:blip r:embed="rId5"/>
            <a:srcRect/>
            <a:stretch>
              <a:fillRect/>
            </a:stretch>
          </a:blipFill>
          <a:ln w="38100" cmpd="dbl">
            <a:solidFill>
              <a:srgbClr val="FFCC66"/>
            </a:solidFill>
            <a:miter lim="800000"/>
            <a:headEnd/>
            <a:tailEnd/>
          </a:ln>
          <a:effectLst>
            <a:outerShdw dist="45791" dir="2021404" algn="ctr" rotWithShape="0">
              <a:schemeClr val="folHlink"/>
            </a:outerShdw>
          </a:effec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lnSpc>
                <a:spcPct val="60000"/>
              </a:lnSpc>
              <a:buClr>
                <a:schemeClr val="accent2"/>
              </a:buClr>
              <a:buSzPct val="90000"/>
            </a:pPr>
            <a:r>
              <a:rPr lang="zh-CN" altLang="en-US" sz="2000" b="1">
                <a:solidFill>
                  <a:srgbClr val="663300"/>
                </a:solidFill>
                <a:latin typeface="隶书" panose="02010509060101010101" pitchFamily="49" charset="-122"/>
                <a:ea typeface="隶书" panose="02010509060101010101" pitchFamily="49" charset="-122"/>
              </a:rPr>
              <a:t>图示</a:t>
            </a:r>
            <a:endParaRPr lang="zh-CN" altLang="en-US" sz="2000" b="1">
              <a:solidFill>
                <a:srgbClr val="663300"/>
              </a:solidFill>
              <a:latin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afterEffect">
                                  <p:stCondLst>
                                    <p:cond delay="0"/>
                                  </p:stCondLst>
                                  <p:childTnLst>
                                    <p:set>
                                      <p:cBhvr>
                                        <p:cTn id="6" dur="1" fill="hold">
                                          <p:stCondLst>
                                            <p:cond delay="0"/>
                                          </p:stCondLst>
                                        </p:cTn>
                                        <p:tgtEl>
                                          <p:spTgt spid="331779"/>
                                        </p:tgtEl>
                                        <p:attrNameLst>
                                          <p:attrName>style.visibility</p:attrName>
                                        </p:attrNameLst>
                                      </p:cBhvr>
                                      <p:to>
                                        <p:strVal val="visible"/>
                                      </p:to>
                                    </p:set>
                                    <p:anim calcmode="lin" valueType="num">
                                      <p:cBhvr additive="base">
                                        <p:cTn id="7" dur="500" fill="hold"/>
                                        <p:tgtEl>
                                          <p:spTgt spid="331779"/>
                                        </p:tgtEl>
                                        <p:attrNameLst>
                                          <p:attrName>ppt_x</p:attrName>
                                        </p:attrNameLst>
                                      </p:cBhvr>
                                      <p:tavLst>
                                        <p:tav tm="0">
                                          <p:val>
                                            <p:strVal val="#ppt_x"/>
                                          </p:val>
                                        </p:tav>
                                        <p:tav tm="100000">
                                          <p:val>
                                            <p:strVal val="#ppt_x"/>
                                          </p:val>
                                        </p:tav>
                                      </p:tavLst>
                                    </p:anim>
                                    <p:anim calcmode="lin" valueType="num">
                                      <p:cBhvr additive="base">
                                        <p:cTn id="8" dur="500" fill="hold"/>
                                        <p:tgtEl>
                                          <p:spTgt spid="331779"/>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331785"/>
                                        </p:tgtEl>
                                        <p:attrNameLst>
                                          <p:attrName>style.visibility</p:attrName>
                                        </p:attrNameLst>
                                      </p:cBhvr>
                                      <p:to>
                                        <p:strVal val="visible"/>
                                      </p:to>
                                    </p:set>
                                    <p:anim calcmode="lin" valueType="num">
                                      <p:cBhvr additive="base">
                                        <p:cTn id="12" dur="500" fill="hold"/>
                                        <p:tgtEl>
                                          <p:spTgt spid="331785"/>
                                        </p:tgtEl>
                                        <p:attrNameLst>
                                          <p:attrName>ppt_x</p:attrName>
                                        </p:attrNameLst>
                                      </p:cBhvr>
                                      <p:tavLst>
                                        <p:tav tm="0">
                                          <p:val>
                                            <p:strVal val="0-#ppt_w/2"/>
                                          </p:val>
                                        </p:tav>
                                        <p:tav tm="100000">
                                          <p:val>
                                            <p:strVal val="#ppt_x"/>
                                          </p:val>
                                        </p:tav>
                                      </p:tavLst>
                                    </p:anim>
                                    <p:anim calcmode="lin" valueType="num">
                                      <p:cBhvr additive="base">
                                        <p:cTn id="13" dur="500" fill="hold"/>
                                        <p:tgtEl>
                                          <p:spTgt spid="331785"/>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4" fill="hold" nodeType="afterEffect">
                                  <p:stCondLst>
                                    <p:cond delay="0"/>
                                  </p:stCondLst>
                                  <p:childTnLst>
                                    <p:set>
                                      <p:cBhvr>
                                        <p:cTn id="16" dur="1" fill="hold">
                                          <p:stCondLst>
                                            <p:cond delay="0"/>
                                          </p:stCondLst>
                                        </p:cTn>
                                        <p:tgtEl>
                                          <p:spTgt spid="331782"/>
                                        </p:tgtEl>
                                        <p:attrNameLst>
                                          <p:attrName>style.visibility</p:attrName>
                                        </p:attrNameLst>
                                      </p:cBhvr>
                                      <p:to>
                                        <p:strVal val="visible"/>
                                      </p:to>
                                    </p:set>
                                    <p:anim calcmode="lin" valueType="num">
                                      <p:cBhvr additive="base">
                                        <p:cTn id="17" dur="500" fill="hold"/>
                                        <p:tgtEl>
                                          <p:spTgt spid="331782"/>
                                        </p:tgtEl>
                                        <p:attrNameLst>
                                          <p:attrName>ppt_x</p:attrName>
                                        </p:attrNameLst>
                                      </p:cBhvr>
                                      <p:tavLst>
                                        <p:tav tm="0">
                                          <p:val>
                                            <p:strVal val="#ppt_x"/>
                                          </p:val>
                                        </p:tav>
                                        <p:tav tm="100000">
                                          <p:val>
                                            <p:strVal val="#ppt_x"/>
                                          </p:val>
                                        </p:tav>
                                      </p:tavLst>
                                    </p:anim>
                                    <p:anim calcmode="lin" valueType="num">
                                      <p:cBhvr additive="base">
                                        <p:cTn id="18" dur="500" fill="hold"/>
                                        <p:tgtEl>
                                          <p:spTgt spid="331782"/>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2" fill="hold" nodeType="afterEffect">
                                  <p:stCondLst>
                                    <p:cond delay="0"/>
                                  </p:stCondLst>
                                  <p:childTnLst>
                                    <p:set>
                                      <p:cBhvr>
                                        <p:cTn id="21" dur="1" fill="hold">
                                          <p:stCondLst>
                                            <p:cond delay="0"/>
                                          </p:stCondLst>
                                        </p:cTn>
                                        <p:tgtEl>
                                          <p:spTgt spid="331788"/>
                                        </p:tgtEl>
                                        <p:attrNameLst>
                                          <p:attrName>style.visibility</p:attrName>
                                        </p:attrNameLst>
                                      </p:cBhvr>
                                      <p:to>
                                        <p:strVal val="visible"/>
                                      </p:to>
                                    </p:set>
                                    <p:anim calcmode="lin" valueType="num">
                                      <p:cBhvr additive="base">
                                        <p:cTn id="22" dur="500" fill="hold"/>
                                        <p:tgtEl>
                                          <p:spTgt spid="331788"/>
                                        </p:tgtEl>
                                        <p:attrNameLst>
                                          <p:attrName>ppt_x</p:attrName>
                                        </p:attrNameLst>
                                      </p:cBhvr>
                                      <p:tavLst>
                                        <p:tav tm="0">
                                          <p:val>
                                            <p:strVal val="1+#ppt_w/2"/>
                                          </p:val>
                                        </p:tav>
                                        <p:tav tm="100000">
                                          <p:val>
                                            <p:strVal val="#ppt_x"/>
                                          </p:val>
                                        </p:tav>
                                      </p:tavLst>
                                    </p:anim>
                                    <p:anim calcmode="lin" valueType="num">
                                      <p:cBhvr additive="base">
                                        <p:cTn id="23" dur="500" fill="hold"/>
                                        <p:tgtEl>
                                          <p:spTgt spid="33178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214029">
            <a:extLst>
              <a:ext uri="{FF2B5EF4-FFF2-40B4-BE49-F238E27FC236}">
                <a16:creationId xmlns:a16="http://schemas.microsoft.com/office/drawing/2014/main" id="{9B891B36-D846-49C2-895B-FC969D21F981}"/>
              </a:ext>
            </a:extLst>
          </p:cNvPr>
          <p:cNvSpPr>
            <a:spLocks noGrp="1" noChangeArrowheads="1"/>
          </p:cNvSpPr>
          <p:nvPr>
            <p:ph type="title"/>
          </p:nvPr>
        </p:nvSpPr>
        <p:spPr/>
        <p:txBody>
          <a:bodyPr/>
          <a:lstStyle/>
          <a:p>
            <a:pPr eaLnBrk="1" hangingPunct="1"/>
            <a:r>
              <a:rPr lang="en-US" altLang="zh-CN"/>
              <a:t>4.2  </a:t>
            </a:r>
            <a:r>
              <a:rPr lang="zh-CN" altLang="en-US"/>
              <a:t>分支程序设计</a:t>
            </a:r>
          </a:p>
        </p:txBody>
      </p:sp>
      <p:graphicFrame>
        <p:nvGraphicFramePr>
          <p:cNvPr id="3" name="表格 2">
            <a:extLst>
              <a:ext uri="{FF2B5EF4-FFF2-40B4-BE49-F238E27FC236}">
                <a16:creationId xmlns:a16="http://schemas.microsoft.com/office/drawing/2014/main" id="{4BA656FB-9A4C-45D3-B59F-C3BAA7BF0F52}"/>
              </a:ext>
            </a:extLst>
          </p:cNvPr>
          <p:cNvGraphicFramePr>
            <a:graphicFrameLocks noGrp="1"/>
          </p:cNvGraphicFramePr>
          <p:nvPr/>
        </p:nvGraphicFramePr>
        <p:xfrm>
          <a:off x="395288" y="1330325"/>
          <a:ext cx="8280400" cy="4949825"/>
        </p:xfrm>
        <a:graphic>
          <a:graphicData uri="http://schemas.openxmlformats.org/drawingml/2006/table">
            <a:tbl>
              <a:tblPr/>
              <a:tblGrid>
                <a:gridCol w="1419500">
                  <a:extLst>
                    <a:ext uri="{9D8B030D-6E8A-4147-A177-3AD203B41FA5}">
                      <a16:colId xmlns:a16="http://schemas.microsoft.com/office/drawing/2014/main" val="20000"/>
                    </a:ext>
                  </a:extLst>
                </a:gridCol>
                <a:gridCol w="6860900">
                  <a:extLst>
                    <a:ext uri="{9D8B030D-6E8A-4147-A177-3AD203B41FA5}">
                      <a16:colId xmlns:a16="http://schemas.microsoft.com/office/drawing/2014/main" val="20001"/>
                    </a:ext>
                  </a:extLst>
                </a:gridCol>
              </a:tblGrid>
              <a:tr h="323190">
                <a:tc>
                  <a:txBody>
                    <a:bodyPr/>
                    <a:lstStyle/>
                    <a:p>
                      <a:r>
                        <a:rPr lang="zh-CN" altLang="en-US" sz="1800">
                          <a:solidFill>
                            <a:srgbClr val="444444"/>
                          </a:solidFill>
                          <a:effectLst/>
                        </a:rPr>
                        <a:t>伪指令</a:t>
                      </a:r>
                    </a:p>
                  </a:txBody>
                  <a:tcPr marL="17461" marR="17461" marT="24442" marB="2444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DEDED"/>
                    </a:solidFill>
                  </a:tcPr>
                </a:tc>
                <a:tc>
                  <a:txBody>
                    <a:bodyPr/>
                    <a:lstStyle/>
                    <a:p>
                      <a:r>
                        <a:rPr lang="zh-CN" altLang="en-US" sz="1800" dirty="0">
                          <a:solidFill>
                            <a:srgbClr val="444444"/>
                          </a:solidFill>
                          <a:effectLst/>
                        </a:rPr>
                        <a:t>说明</a:t>
                      </a:r>
                    </a:p>
                  </a:txBody>
                  <a:tcPr marL="17461" marR="17461" marT="24442" marB="2444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DEDED"/>
                    </a:solidFill>
                  </a:tcPr>
                </a:tc>
                <a:extLst>
                  <a:ext uri="{0D108BD9-81ED-4DB2-BD59-A6C34878D82A}">
                    <a16:rowId xmlns:a16="http://schemas.microsoft.com/office/drawing/2014/main" val="10000"/>
                  </a:ext>
                </a:extLst>
              </a:tr>
              <a:tr h="309225">
                <a:tc>
                  <a:txBody>
                    <a:bodyPr/>
                    <a:lstStyle/>
                    <a:p>
                      <a:r>
                        <a:rPr lang="en-US" sz="1800" dirty="0">
                          <a:effectLst/>
                        </a:rPr>
                        <a:t>.BREAK</a:t>
                      </a:r>
                    </a:p>
                  </a:txBody>
                  <a:tcPr marL="17461" marR="17461" marT="17459" marB="1745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zh-CN" altLang="en-US" sz="1800">
                          <a:effectLst/>
                        </a:rPr>
                        <a:t>生成代码终止 </a:t>
                      </a:r>
                      <a:r>
                        <a:rPr lang="en-US" altLang="zh-CN" sz="1800">
                          <a:effectLst/>
                        </a:rPr>
                        <a:t>.</a:t>
                      </a:r>
                      <a:r>
                        <a:rPr lang="en-US" sz="1800">
                          <a:effectLst/>
                        </a:rPr>
                        <a:t>WHILE </a:t>
                      </a:r>
                      <a:r>
                        <a:rPr lang="zh-CN" altLang="en-US" sz="1800">
                          <a:effectLst/>
                        </a:rPr>
                        <a:t>或 </a:t>
                      </a:r>
                      <a:r>
                        <a:rPr lang="en-US" altLang="zh-CN" sz="1800">
                          <a:effectLst/>
                        </a:rPr>
                        <a:t>.</a:t>
                      </a:r>
                      <a:r>
                        <a:rPr lang="en-US" sz="1800">
                          <a:effectLst/>
                        </a:rPr>
                        <a:t>REPEAT </a:t>
                      </a:r>
                      <a:r>
                        <a:rPr lang="zh-CN" altLang="en-US" sz="1800">
                          <a:effectLst/>
                        </a:rPr>
                        <a:t>块</a:t>
                      </a:r>
                    </a:p>
                  </a:txBody>
                  <a:tcPr marL="17461" marR="17461" marT="17459" marB="1745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09225">
                <a:tc>
                  <a:txBody>
                    <a:bodyPr/>
                    <a:lstStyle/>
                    <a:p>
                      <a:r>
                        <a:rPr lang="en-US" sz="1800">
                          <a:effectLst/>
                        </a:rPr>
                        <a:t>.CONTINUE</a:t>
                      </a:r>
                    </a:p>
                  </a:txBody>
                  <a:tcPr marL="17461" marR="17461" marT="17459" marB="1745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zh-CN" altLang="en-US" sz="1800">
                          <a:effectLst/>
                        </a:rPr>
                        <a:t>生成代码跳转到 </a:t>
                      </a:r>
                      <a:r>
                        <a:rPr lang="en-US" altLang="zh-CN" sz="1800">
                          <a:effectLst/>
                        </a:rPr>
                        <a:t>.</a:t>
                      </a:r>
                      <a:r>
                        <a:rPr lang="en-US" sz="1800">
                          <a:effectLst/>
                        </a:rPr>
                        <a:t>WHILE </a:t>
                      </a:r>
                      <a:r>
                        <a:rPr lang="zh-CN" altLang="en-US" sz="1800">
                          <a:effectLst/>
                        </a:rPr>
                        <a:t>或 </a:t>
                      </a:r>
                      <a:r>
                        <a:rPr lang="en-US" altLang="zh-CN" sz="1800">
                          <a:effectLst/>
                        </a:rPr>
                        <a:t>.</a:t>
                      </a:r>
                      <a:r>
                        <a:rPr lang="en-US" sz="1800">
                          <a:effectLst/>
                        </a:rPr>
                        <a:t>REPEAT </a:t>
                      </a:r>
                      <a:r>
                        <a:rPr lang="zh-CN" altLang="en-US" sz="1800">
                          <a:effectLst/>
                        </a:rPr>
                        <a:t>块的顶端 </a:t>
                      </a:r>
                    </a:p>
                  </a:txBody>
                  <a:tcPr marL="17461" marR="17461" marT="17459" marB="1745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09225">
                <a:tc>
                  <a:txBody>
                    <a:bodyPr/>
                    <a:lstStyle/>
                    <a:p>
                      <a:r>
                        <a:rPr lang="en-US" sz="1800">
                          <a:effectLst/>
                        </a:rPr>
                        <a:t>.ELSE</a:t>
                      </a:r>
                    </a:p>
                  </a:txBody>
                  <a:tcPr marL="17461" marR="17461" marT="17459" marB="1745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zh-CN" altLang="en-US" sz="1800">
                          <a:effectLst/>
                        </a:rPr>
                        <a:t>当 </a:t>
                      </a:r>
                      <a:r>
                        <a:rPr lang="en-US" altLang="zh-CN" sz="1800">
                          <a:effectLst/>
                        </a:rPr>
                        <a:t>.IF </a:t>
                      </a:r>
                      <a:r>
                        <a:rPr lang="zh-CN" altLang="en-US" sz="1800">
                          <a:effectLst/>
                        </a:rPr>
                        <a:t>条件不满足时，开始执行的语句块</a:t>
                      </a:r>
                    </a:p>
                  </a:txBody>
                  <a:tcPr marL="17461" marR="17461" marT="17459" marB="1745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583531">
                <a:tc>
                  <a:txBody>
                    <a:bodyPr/>
                    <a:lstStyle/>
                    <a:p>
                      <a:r>
                        <a:rPr lang="en-US" sz="1800" dirty="0">
                          <a:effectLst/>
                        </a:rPr>
                        <a:t>.ELSEIF condition</a:t>
                      </a:r>
                    </a:p>
                  </a:txBody>
                  <a:tcPr marL="17461" marR="17461" marT="17459" marB="1745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zh-CN" altLang="en-US" sz="1800">
                          <a:effectLst/>
                        </a:rPr>
                        <a:t>生成代码测试 </a:t>
                      </a:r>
                      <a:r>
                        <a:rPr lang="en-US" sz="1800">
                          <a:effectLst/>
                        </a:rPr>
                        <a:t>condition，</a:t>
                      </a:r>
                      <a:r>
                        <a:rPr lang="zh-CN" altLang="en-US" sz="1800">
                          <a:effectLst/>
                        </a:rPr>
                        <a:t>并执行其后的语句，直到碰到一个 </a:t>
                      </a:r>
                      <a:r>
                        <a:rPr lang="en-US" altLang="zh-CN" sz="1800">
                          <a:effectLst/>
                        </a:rPr>
                        <a:t>.</a:t>
                      </a:r>
                      <a:r>
                        <a:rPr lang="en-US" sz="1800">
                          <a:effectLst/>
                        </a:rPr>
                        <a:t>ENDIF </a:t>
                      </a:r>
                      <a:r>
                        <a:rPr lang="zh-CN" altLang="en-US" sz="1800">
                          <a:effectLst/>
                        </a:rPr>
                        <a:t>或另一个 </a:t>
                      </a:r>
                      <a:r>
                        <a:rPr lang="en-US" altLang="zh-CN" sz="1800">
                          <a:effectLst/>
                        </a:rPr>
                        <a:t>.</a:t>
                      </a:r>
                      <a:r>
                        <a:rPr lang="en-US" sz="1800">
                          <a:effectLst/>
                        </a:rPr>
                        <a:t>ELSEIF </a:t>
                      </a:r>
                      <a:r>
                        <a:rPr lang="zh-CN" altLang="en-US" sz="1800">
                          <a:effectLst/>
                        </a:rPr>
                        <a:t>伪指令</a:t>
                      </a:r>
                    </a:p>
                  </a:txBody>
                  <a:tcPr marL="17461" marR="17461" marT="17459" marB="1745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437160">
                <a:tc>
                  <a:txBody>
                    <a:bodyPr/>
                    <a:lstStyle/>
                    <a:p>
                      <a:r>
                        <a:rPr lang="en-US" sz="1800" dirty="0">
                          <a:effectLst/>
                        </a:rPr>
                        <a:t>.ENDIF</a:t>
                      </a:r>
                    </a:p>
                  </a:txBody>
                  <a:tcPr marL="17461" marR="17461" marT="17459" marB="1745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zh-CN" altLang="en-US" sz="1800">
                          <a:effectLst/>
                        </a:rPr>
                        <a:t>终止 </a:t>
                      </a:r>
                      <a:r>
                        <a:rPr lang="en-US" altLang="zh-CN" sz="1800">
                          <a:effectLst/>
                        </a:rPr>
                        <a:t>.</a:t>
                      </a:r>
                      <a:r>
                        <a:rPr lang="en-US" sz="1800">
                          <a:effectLst/>
                        </a:rPr>
                        <a:t>IF、.ELSE </a:t>
                      </a:r>
                      <a:r>
                        <a:rPr lang="zh-CN" altLang="en-US" sz="1800">
                          <a:effectLst/>
                        </a:rPr>
                        <a:t>或 </a:t>
                      </a:r>
                      <a:r>
                        <a:rPr lang="en-US" altLang="zh-CN" sz="1800">
                          <a:effectLst/>
                        </a:rPr>
                        <a:t>.</a:t>
                      </a:r>
                      <a:r>
                        <a:rPr lang="en-US" sz="1800">
                          <a:effectLst/>
                        </a:rPr>
                        <a:t>ELSEIF </a:t>
                      </a:r>
                      <a:r>
                        <a:rPr lang="zh-CN" altLang="en-US" sz="1800">
                          <a:effectLst/>
                        </a:rPr>
                        <a:t>伪指令后面的语句块</a:t>
                      </a:r>
                    </a:p>
                  </a:txBody>
                  <a:tcPr marL="17461" marR="17461" marT="17459" marB="1745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309225">
                <a:tc>
                  <a:txBody>
                    <a:bodyPr/>
                    <a:lstStyle/>
                    <a:p>
                      <a:r>
                        <a:rPr lang="en-US" sz="1800">
                          <a:effectLst/>
                        </a:rPr>
                        <a:t>.ENDW</a:t>
                      </a:r>
                    </a:p>
                  </a:txBody>
                  <a:tcPr marL="17461" marR="17461" marT="17459" marB="1745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zh-CN" altLang="en-US" sz="1800">
                          <a:effectLst/>
                        </a:rPr>
                        <a:t>终止 </a:t>
                      </a:r>
                      <a:r>
                        <a:rPr lang="en-US" altLang="zh-CN" sz="1800">
                          <a:effectLst/>
                        </a:rPr>
                        <a:t>.WHILE </a:t>
                      </a:r>
                      <a:r>
                        <a:rPr lang="zh-CN" altLang="en-US" sz="1800">
                          <a:effectLst/>
                        </a:rPr>
                        <a:t>伪指令后面的语句块 </a:t>
                      </a:r>
                    </a:p>
                  </a:txBody>
                  <a:tcPr marL="17461" marR="17461" marT="17459" marB="1745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309225">
                <a:tc>
                  <a:txBody>
                    <a:bodyPr/>
                    <a:lstStyle/>
                    <a:p>
                      <a:r>
                        <a:rPr lang="en-US" sz="1800">
                          <a:effectLst/>
                        </a:rPr>
                        <a:t>.IF condition</a:t>
                      </a:r>
                    </a:p>
                  </a:txBody>
                  <a:tcPr marL="17461" marR="17461" marT="17459" marB="1745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zh-CN" altLang="en-US" sz="1800">
                          <a:effectLst/>
                        </a:rPr>
                        <a:t>如果 </a:t>
                      </a:r>
                      <a:r>
                        <a:rPr lang="en-US" sz="1800">
                          <a:effectLst/>
                        </a:rPr>
                        <a:t>condition </a:t>
                      </a:r>
                      <a:r>
                        <a:rPr lang="zh-CN" altLang="en-US" sz="1800">
                          <a:effectLst/>
                        </a:rPr>
                        <a:t>为真，则生成代码执行语句块</a:t>
                      </a:r>
                    </a:p>
                  </a:txBody>
                  <a:tcPr marL="17461" marR="17461" marT="17459" marB="1745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309225">
                <a:tc>
                  <a:txBody>
                    <a:bodyPr/>
                    <a:lstStyle/>
                    <a:p>
                      <a:r>
                        <a:rPr lang="en-US" sz="1800">
                          <a:effectLst/>
                        </a:rPr>
                        <a:t>.REPEAT</a:t>
                      </a:r>
                    </a:p>
                  </a:txBody>
                  <a:tcPr marL="17461" marR="17461" marT="17459" marB="1745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zh-CN" altLang="en-US" sz="1800">
                          <a:effectLst/>
                        </a:rPr>
                        <a:t>生成代码重复执行语句块，直到条件为真</a:t>
                      </a:r>
                    </a:p>
                  </a:txBody>
                  <a:tcPr marL="17461" marR="17461" marT="17459" marB="1745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583531">
                <a:tc>
                  <a:txBody>
                    <a:bodyPr/>
                    <a:lstStyle/>
                    <a:p>
                      <a:r>
                        <a:rPr lang="en-US" sz="1800">
                          <a:effectLst/>
                        </a:rPr>
                        <a:t>.UNTIL condition</a:t>
                      </a:r>
                    </a:p>
                  </a:txBody>
                  <a:tcPr marL="17461" marR="17461" marT="17459" marB="1745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zh-CN" altLang="en-US" sz="1800">
                          <a:effectLst/>
                        </a:rPr>
                        <a:t>生成代码重复执行 </a:t>
                      </a:r>
                      <a:r>
                        <a:rPr lang="en-US" altLang="zh-CN" sz="1800">
                          <a:effectLst/>
                        </a:rPr>
                        <a:t>.</a:t>
                      </a:r>
                      <a:r>
                        <a:rPr lang="en-US" sz="1800">
                          <a:effectLst/>
                        </a:rPr>
                        <a:t>REPEAT </a:t>
                      </a:r>
                      <a:r>
                        <a:rPr lang="zh-CN" altLang="en-US" sz="1800">
                          <a:effectLst/>
                        </a:rPr>
                        <a:t>和 </a:t>
                      </a:r>
                      <a:r>
                        <a:rPr lang="en-US" altLang="zh-CN" sz="1800">
                          <a:effectLst/>
                        </a:rPr>
                        <a:t>.</a:t>
                      </a:r>
                      <a:r>
                        <a:rPr lang="en-US" sz="1800">
                          <a:effectLst/>
                        </a:rPr>
                        <a:t>UNTIL </a:t>
                      </a:r>
                      <a:r>
                        <a:rPr lang="zh-CN" altLang="en-US" sz="1800">
                          <a:effectLst/>
                        </a:rPr>
                        <a:t>伪指令之间的语句块，直到 </a:t>
                      </a:r>
                      <a:r>
                        <a:rPr lang="en-US" sz="1800">
                          <a:effectLst/>
                        </a:rPr>
                        <a:t>condition </a:t>
                      </a:r>
                      <a:r>
                        <a:rPr lang="zh-CN" altLang="en-US" sz="1800">
                          <a:effectLst/>
                        </a:rPr>
                        <a:t>为真</a:t>
                      </a:r>
                    </a:p>
                  </a:txBody>
                  <a:tcPr marL="17461" marR="17461" marT="17459" marB="1745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583531">
                <a:tc>
                  <a:txBody>
                    <a:bodyPr/>
                    <a:lstStyle/>
                    <a:p>
                      <a:r>
                        <a:rPr lang="en-US" sz="1800">
                          <a:effectLst/>
                        </a:rPr>
                        <a:t>.UNTILCXZ</a:t>
                      </a:r>
                    </a:p>
                  </a:txBody>
                  <a:tcPr marL="17461" marR="17461" marT="17459" marB="1745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zh-CN" altLang="en-US" sz="1800">
                          <a:effectLst/>
                        </a:rPr>
                        <a:t>生成代码重复执行 </a:t>
                      </a:r>
                      <a:r>
                        <a:rPr lang="en-US" altLang="zh-CN" sz="1800">
                          <a:effectLst/>
                        </a:rPr>
                        <a:t>.REPEAT </a:t>
                      </a:r>
                      <a:r>
                        <a:rPr lang="zh-CN" altLang="en-US" sz="1800">
                          <a:effectLst/>
                        </a:rPr>
                        <a:t>和 </a:t>
                      </a:r>
                      <a:r>
                        <a:rPr lang="en-US" altLang="zh-CN" sz="1800">
                          <a:effectLst/>
                        </a:rPr>
                        <a:t>.UNTILCXZ </a:t>
                      </a:r>
                      <a:r>
                        <a:rPr lang="zh-CN" altLang="en-US" sz="1800">
                          <a:effectLst/>
                        </a:rPr>
                        <a:t>伪指令之间的语句块，直到 </a:t>
                      </a:r>
                      <a:r>
                        <a:rPr lang="en-US" altLang="zh-CN" sz="1800">
                          <a:effectLst/>
                        </a:rPr>
                        <a:t>CX </a:t>
                      </a:r>
                      <a:r>
                        <a:rPr lang="zh-CN" altLang="en-US" sz="1800">
                          <a:effectLst/>
                        </a:rPr>
                        <a:t>为零</a:t>
                      </a:r>
                    </a:p>
                  </a:txBody>
                  <a:tcPr marL="17461" marR="17461" marT="17459" marB="1745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10"/>
                  </a:ext>
                </a:extLst>
              </a:tr>
              <a:tr h="583531">
                <a:tc>
                  <a:txBody>
                    <a:bodyPr/>
                    <a:lstStyle/>
                    <a:p>
                      <a:r>
                        <a:rPr lang="en-US" sz="1800" dirty="0">
                          <a:effectLst/>
                        </a:rPr>
                        <a:t>.WHILE condition</a:t>
                      </a:r>
                    </a:p>
                  </a:txBody>
                  <a:tcPr marL="17461" marR="17461" marT="17459" marB="1745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zh-CN" altLang="en-US" sz="1800" dirty="0">
                          <a:effectLst/>
                        </a:rPr>
                        <a:t>当 </a:t>
                      </a:r>
                      <a:r>
                        <a:rPr lang="en-US" sz="1800" dirty="0">
                          <a:effectLst/>
                        </a:rPr>
                        <a:t>condition </a:t>
                      </a:r>
                      <a:r>
                        <a:rPr lang="zh-CN" altLang="en-US" sz="1800" dirty="0">
                          <a:effectLst/>
                        </a:rPr>
                        <a:t>为真时，生成代码执行 </a:t>
                      </a:r>
                      <a:r>
                        <a:rPr lang="en-US" altLang="zh-CN" sz="1800" dirty="0">
                          <a:effectLst/>
                        </a:rPr>
                        <a:t>.</a:t>
                      </a:r>
                      <a:r>
                        <a:rPr lang="en-US" sz="1800" dirty="0">
                          <a:effectLst/>
                        </a:rPr>
                        <a:t>WHILE </a:t>
                      </a:r>
                      <a:r>
                        <a:rPr lang="zh-CN" altLang="en-US" sz="1800" dirty="0">
                          <a:effectLst/>
                        </a:rPr>
                        <a:t>和 </a:t>
                      </a:r>
                      <a:r>
                        <a:rPr lang="en-US" altLang="zh-CN" sz="1800" dirty="0">
                          <a:effectLst/>
                        </a:rPr>
                        <a:t>.</a:t>
                      </a:r>
                      <a:r>
                        <a:rPr lang="en-US" sz="1800" dirty="0">
                          <a:effectLst/>
                        </a:rPr>
                        <a:t>ENDW </a:t>
                      </a:r>
                      <a:r>
                        <a:rPr lang="zh-CN" altLang="en-US" sz="1800" dirty="0">
                          <a:effectLst/>
                        </a:rPr>
                        <a:t>伪指令之间的语句块</a:t>
                      </a:r>
                    </a:p>
                  </a:txBody>
                  <a:tcPr marL="17461" marR="17461" marT="17459" marB="1745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11"/>
                  </a:ext>
                </a:extLst>
              </a:tr>
            </a:tbl>
          </a:graphicData>
        </a:graphic>
      </p:graphicFrame>
      <p:sp>
        <p:nvSpPr>
          <p:cNvPr id="13356" name="Rectangle 1">
            <a:extLst>
              <a:ext uri="{FF2B5EF4-FFF2-40B4-BE49-F238E27FC236}">
                <a16:creationId xmlns:a16="http://schemas.microsoft.com/office/drawing/2014/main" id="{37753102-18FA-4587-9E78-02FBDECCE369}"/>
              </a:ext>
            </a:extLst>
          </p:cNvPr>
          <p:cNvSpPr>
            <a:spLocks noChangeArrowheads="1"/>
          </p:cNvSpPr>
          <p:nvPr/>
        </p:nvSpPr>
        <p:spPr bwMode="auto">
          <a:xfrm>
            <a:off x="3330575" y="1330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br>
              <a:rPr lang="zh-CN" altLang="zh-CN"/>
            </a:br>
            <a:endParaRPr lang="zh-CN" altLang="zh-CN"/>
          </a:p>
        </p:txBody>
      </p:sp>
    </p:spTree>
  </p:cSld>
  <p:clrMapOvr>
    <a:masterClrMapping/>
  </p:clrMapOvr>
  <p:transition>
    <p:random/>
  </p:transition>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6258" name="文本占位符 333825">
            <a:extLst>
              <a:ext uri="{FF2B5EF4-FFF2-40B4-BE49-F238E27FC236}">
                <a16:creationId xmlns:a16="http://schemas.microsoft.com/office/drawing/2014/main" id="{51C985F5-C350-4277-8CB5-8329277C4C2F}"/>
              </a:ext>
            </a:extLst>
          </p:cNvPr>
          <p:cNvSpPr>
            <a:spLocks noGrp="1" noChangeArrowheads="1"/>
          </p:cNvSpPr>
          <p:nvPr>
            <p:ph type="body" idx="1"/>
          </p:nvPr>
        </p:nvSpPr>
        <p:spPr>
          <a:xfrm>
            <a:off x="533400" y="990600"/>
            <a:ext cx="8153400" cy="5410200"/>
          </a:xfrm>
        </p:spPr>
        <p:txBody>
          <a:bodyPr/>
          <a:lstStyle/>
          <a:p>
            <a:pPr marL="0" indent="0" eaLnBrk="1" hangingPunct="1">
              <a:buFont typeface="Wingdings" panose="05000000000000000000" pitchFamily="2" charset="2"/>
              <a:buNone/>
              <a:tabLst>
                <a:tab pos="1520825" algn="l"/>
                <a:tab pos="3425825" algn="l"/>
                <a:tab pos="3709988" algn="l"/>
              </a:tabLst>
            </a:pPr>
            <a:r>
              <a:rPr lang="en-US" altLang="zh-CN" sz="2800">
                <a:solidFill>
                  <a:schemeClr val="accent2"/>
                </a:solidFill>
                <a:latin typeface="宋体" panose="02010600030101010101" pitchFamily="2" charset="-122"/>
              </a:rPr>
              <a:t>fact1:	dec ax	</a:t>
            </a:r>
            <a:r>
              <a:rPr lang="en-US" altLang="zh-CN" sz="2800">
                <a:latin typeface="宋体" panose="02010600030101010101" pitchFamily="2" charset="-122"/>
              </a:rPr>
              <a:t>;N-1</a:t>
            </a:r>
          </a:p>
          <a:p>
            <a:pPr marL="0" indent="0" eaLnBrk="1" hangingPunct="1">
              <a:buFont typeface="Wingdings" panose="05000000000000000000" pitchFamily="2" charset="2"/>
              <a:buNone/>
              <a:tabLst>
                <a:tab pos="1520825" algn="l"/>
                <a:tab pos="3425825" algn="l"/>
                <a:tab pos="3709988" algn="l"/>
              </a:tabLst>
            </a:pPr>
            <a:r>
              <a:rPr lang="en-US" altLang="zh-CN" sz="2800">
                <a:solidFill>
                  <a:schemeClr val="accent2"/>
                </a:solidFill>
                <a:latin typeface="宋体" panose="02010600030101010101" pitchFamily="2" charset="-122"/>
              </a:rPr>
              <a:t>	push ax</a:t>
            </a:r>
          </a:p>
          <a:p>
            <a:pPr marL="0" indent="0" eaLnBrk="1" hangingPunct="1">
              <a:buFont typeface="Wingdings" panose="05000000000000000000" pitchFamily="2" charset="2"/>
              <a:buNone/>
              <a:tabLst>
                <a:tab pos="1520825" algn="l"/>
                <a:tab pos="3425825" algn="l"/>
                <a:tab pos="3709988" algn="l"/>
              </a:tabLst>
            </a:pPr>
            <a:r>
              <a:rPr lang="en-US" altLang="zh-CN" sz="2800">
                <a:solidFill>
                  <a:schemeClr val="accent2"/>
                </a:solidFill>
                <a:latin typeface="宋体" panose="02010600030101010101" pitchFamily="2" charset="-122"/>
              </a:rPr>
              <a:t>	</a:t>
            </a:r>
            <a:r>
              <a:rPr lang="en-US" altLang="zh-CN" sz="2800">
                <a:solidFill>
                  <a:schemeClr val="tx2"/>
                </a:solidFill>
                <a:latin typeface="宋体" panose="02010600030101010101" pitchFamily="2" charset="-122"/>
              </a:rPr>
              <a:t>call fact</a:t>
            </a:r>
            <a:r>
              <a:rPr lang="en-US" altLang="zh-CN" sz="2800">
                <a:solidFill>
                  <a:schemeClr val="accent2"/>
                </a:solidFill>
                <a:latin typeface="宋体" panose="02010600030101010101" pitchFamily="2" charset="-122"/>
              </a:rPr>
              <a:t>	</a:t>
            </a:r>
            <a:r>
              <a:rPr lang="en-US" altLang="zh-CN" sz="2800">
                <a:latin typeface="宋体" panose="02010600030101010101" pitchFamily="2" charset="-122"/>
              </a:rPr>
              <a:t>;</a:t>
            </a:r>
            <a:r>
              <a:rPr lang="zh-CN" altLang="en-US" sz="2800">
                <a:latin typeface="宋体" panose="02010600030101010101" pitchFamily="2" charset="-122"/>
              </a:rPr>
              <a:t>调用递归子程序求</a:t>
            </a:r>
            <a:r>
              <a:rPr lang="en-US" altLang="zh-CN" sz="2800">
                <a:latin typeface="宋体" panose="02010600030101010101" pitchFamily="2" charset="-122"/>
              </a:rPr>
              <a:t>(N-1)!</a:t>
            </a:r>
            <a:endParaRPr lang="en-US" altLang="zh-CN" sz="2800">
              <a:solidFill>
                <a:schemeClr val="accent2"/>
              </a:solidFill>
              <a:latin typeface="宋体" panose="02010600030101010101" pitchFamily="2" charset="-122"/>
            </a:endParaRPr>
          </a:p>
          <a:p>
            <a:pPr marL="0" indent="0" eaLnBrk="1" hangingPunct="1">
              <a:buFont typeface="Wingdings" panose="05000000000000000000" pitchFamily="2" charset="2"/>
              <a:buNone/>
              <a:tabLst>
                <a:tab pos="1520825" algn="l"/>
                <a:tab pos="3425825" algn="l"/>
                <a:tab pos="3709988" algn="l"/>
              </a:tabLst>
            </a:pPr>
            <a:r>
              <a:rPr lang="en-US" altLang="zh-CN" sz="2800">
                <a:solidFill>
                  <a:schemeClr val="accent2"/>
                </a:solidFill>
                <a:latin typeface="宋体" panose="02010600030101010101" pitchFamily="2" charset="-122"/>
              </a:rPr>
              <a:t>	pop ax</a:t>
            </a:r>
          </a:p>
          <a:p>
            <a:pPr marL="0" indent="0" eaLnBrk="1" hangingPunct="1">
              <a:buFont typeface="Wingdings" panose="05000000000000000000" pitchFamily="2" charset="2"/>
              <a:buNone/>
              <a:tabLst>
                <a:tab pos="1520825" algn="l"/>
                <a:tab pos="3425825" algn="l"/>
                <a:tab pos="3709988" algn="l"/>
              </a:tabLst>
            </a:pPr>
            <a:r>
              <a:rPr lang="en-US" altLang="zh-CN" sz="2800">
                <a:solidFill>
                  <a:schemeClr val="accent2"/>
                </a:solidFill>
                <a:latin typeface="宋体" panose="02010600030101010101" pitchFamily="2" charset="-122"/>
              </a:rPr>
              <a:t>	</a:t>
            </a:r>
            <a:r>
              <a:rPr lang="en-US" altLang="zh-CN" sz="2800">
                <a:solidFill>
                  <a:schemeClr val="tx2"/>
                </a:solidFill>
                <a:latin typeface="宋体" panose="02010600030101010101" pitchFamily="2" charset="-122"/>
              </a:rPr>
              <a:t>mul word ptr [bp+6]</a:t>
            </a:r>
            <a:r>
              <a:rPr lang="en-US" altLang="zh-CN" sz="2800">
                <a:solidFill>
                  <a:schemeClr val="bg2"/>
                </a:solidFill>
                <a:latin typeface="宋体" panose="02010600030101010101" pitchFamily="2" charset="-122"/>
              </a:rPr>
              <a:t>	</a:t>
            </a:r>
            <a:r>
              <a:rPr lang="en-US" altLang="zh-CN" sz="2800">
                <a:latin typeface="宋体" panose="02010600030101010101" pitchFamily="2" charset="-122"/>
              </a:rPr>
              <a:t>;</a:t>
            </a:r>
            <a:r>
              <a:rPr lang="zh-CN" altLang="en-US" sz="2800">
                <a:latin typeface="宋体" panose="02010600030101010101" pitchFamily="2" charset="-122"/>
              </a:rPr>
              <a:t>求 </a:t>
            </a:r>
            <a:r>
              <a:rPr lang="en-US" altLang="zh-CN" sz="2800">
                <a:latin typeface="宋体" panose="02010600030101010101" pitchFamily="2" charset="-122"/>
              </a:rPr>
              <a:t>N×(N-1)!</a:t>
            </a:r>
          </a:p>
          <a:p>
            <a:pPr marL="0" indent="0" eaLnBrk="1" hangingPunct="1">
              <a:buFont typeface="Wingdings" panose="05000000000000000000" pitchFamily="2" charset="2"/>
              <a:buNone/>
              <a:tabLst>
                <a:tab pos="1520825" algn="l"/>
                <a:tab pos="3425825" algn="l"/>
                <a:tab pos="3709988" algn="l"/>
              </a:tabLst>
            </a:pPr>
            <a:r>
              <a:rPr lang="en-US" altLang="zh-CN" sz="2800">
                <a:solidFill>
                  <a:schemeClr val="accent2"/>
                </a:solidFill>
                <a:latin typeface="宋体" panose="02010600030101010101" pitchFamily="2" charset="-122"/>
              </a:rPr>
              <a:t>fact2:	</a:t>
            </a:r>
            <a:r>
              <a:rPr lang="en-US" altLang="zh-CN" sz="2800">
                <a:solidFill>
                  <a:schemeClr val="tx2"/>
                </a:solidFill>
                <a:latin typeface="宋体" panose="02010600030101010101" pitchFamily="2" charset="-122"/>
              </a:rPr>
              <a:t>mov [bp+6],ax</a:t>
            </a:r>
            <a:r>
              <a:rPr lang="en-US" altLang="zh-CN" sz="2800">
                <a:solidFill>
                  <a:schemeClr val="accent2"/>
                </a:solidFill>
                <a:latin typeface="宋体" panose="02010600030101010101" pitchFamily="2" charset="-122"/>
              </a:rPr>
              <a:t>	</a:t>
            </a:r>
            <a:r>
              <a:rPr lang="en-US" altLang="zh-CN" sz="2800">
                <a:latin typeface="宋体" panose="02010600030101010101" pitchFamily="2" charset="-122"/>
              </a:rPr>
              <a:t>;</a:t>
            </a:r>
            <a:r>
              <a:rPr lang="zh-CN" altLang="en-US" sz="2800">
                <a:latin typeface="宋体" panose="02010600030101010101" pitchFamily="2" charset="-122"/>
              </a:rPr>
              <a:t>存入出口参数 </a:t>
            </a:r>
            <a:r>
              <a:rPr lang="en-US" altLang="zh-CN" sz="2800">
                <a:latin typeface="宋体" panose="02010600030101010101" pitchFamily="2" charset="-122"/>
              </a:rPr>
              <a:t>N!</a:t>
            </a:r>
            <a:endParaRPr lang="en-US" altLang="zh-CN" sz="2800">
              <a:solidFill>
                <a:schemeClr val="accent2"/>
              </a:solidFill>
              <a:latin typeface="宋体" panose="02010600030101010101" pitchFamily="2" charset="-122"/>
            </a:endParaRPr>
          </a:p>
          <a:p>
            <a:pPr marL="0" indent="0" eaLnBrk="1" hangingPunct="1">
              <a:buFont typeface="Wingdings" panose="05000000000000000000" pitchFamily="2" charset="2"/>
              <a:buNone/>
              <a:tabLst>
                <a:tab pos="1520825" algn="l"/>
                <a:tab pos="3425825" algn="l"/>
                <a:tab pos="3709988" algn="l"/>
              </a:tabLst>
            </a:pPr>
            <a:r>
              <a:rPr lang="en-US" altLang="zh-CN" sz="2800">
                <a:solidFill>
                  <a:schemeClr val="accent2"/>
                </a:solidFill>
                <a:latin typeface="宋体" panose="02010600030101010101" pitchFamily="2" charset="-122"/>
              </a:rPr>
              <a:t>	pop bp</a:t>
            </a:r>
          </a:p>
          <a:p>
            <a:pPr marL="0" indent="0" eaLnBrk="1" hangingPunct="1">
              <a:buFont typeface="Wingdings" panose="05000000000000000000" pitchFamily="2" charset="2"/>
              <a:buNone/>
              <a:tabLst>
                <a:tab pos="1520825" algn="l"/>
                <a:tab pos="3425825" algn="l"/>
                <a:tab pos="3709988" algn="l"/>
              </a:tabLst>
            </a:pPr>
            <a:r>
              <a:rPr lang="en-US" altLang="zh-CN" sz="2800">
                <a:solidFill>
                  <a:schemeClr val="accent2"/>
                </a:solidFill>
                <a:latin typeface="宋体" panose="02010600030101010101" pitchFamily="2" charset="-122"/>
              </a:rPr>
              <a:t>	pop ax</a:t>
            </a:r>
          </a:p>
          <a:p>
            <a:pPr marL="0" indent="0" eaLnBrk="1" hangingPunct="1">
              <a:buFont typeface="Wingdings" panose="05000000000000000000" pitchFamily="2" charset="2"/>
              <a:buNone/>
              <a:tabLst>
                <a:tab pos="1520825" algn="l"/>
                <a:tab pos="3425825" algn="l"/>
                <a:tab pos="3709988" algn="l"/>
              </a:tabLst>
            </a:pPr>
            <a:r>
              <a:rPr lang="en-US" altLang="zh-CN" sz="2800">
                <a:solidFill>
                  <a:schemeClr val="accent2"/>
                </a:solidFill>
                <a:latin typeface="宋体" panose="02010600030101010101" pitchFamily="2" charset="-122"/>
              </a:rPr>
              <a:t>	ret</a:t>
            </a:r>
          </a:p>
          <a:p>
            <a:pPr marL="0" indent="0" eaLnBrk="1" hangingPunct="1">
              <a:buFont typeface="Wingdings" panose="05000000000000000000" pitchFamily="2" charset="2"/>
              <a:buNone/>
              <a:tabLst>
                <a:tab pos="1520825" algn="l"/>
                <a:tab pos="3425825" algn="l"/>
                <a:tab pos="3709988" algn="l"/>
              </a:tabLst>
            </a:pPr>
            <a:r>
              <a:rPr lang="en-US" altLang="zh-CN" sz="2800">
                <a:solidFill>
                  <a:schemeClr val="tx2"/>
                </a:solidFill>
                <a:latin typeface="宋体" panose="02010600030101010101" pitchFamily="2" charset="-122"/>
              </a:rPr>
              <a:t>fact	endp</a:t>
            </a:r>
          </a:p>
        </p:txBody>
      </p:sp>
      <p:grpSp>
        <p:nvGrpSpPr>
          <p:cNvPr id="333827" name="组合 333826">
            <a:extLst>
              <a:ext uri="{FF2B5EF4-FFF2-40B4-BE49-F238E27FC236}">
                <a16:creationId xmlns:a16="http://schemas.microsoft.com/office/drawing/2014/main" id="{37DE1115-5F1A-4365-8F84-A5ED5582F586}"/>
              </a:ext>
            </a:extLst>
          </p:cNvPr>
          <p:cNvGrpSpPr>
            <a:grpSpLocks/>
          </p:cNvGrpSpPr>
          <p:nvPr/>
        </p:nvGrpSpPr>
        <p:grpSpPr bwMode="auto">
          <a:xfrm>
            <a:off x="177800" y="230188"/>
            <a:ext cx="203200" cy="6503987"/>
            <a:chOff x="112" y="145"/>
            <a:chExt cx="128" cy="4097"/>
          </a:xfrm>
        </p:grpSpPr>
        <p:sp>
          <p:nvSpPr>
            <p:cNvPr id="96272" name="矩形 333827">
              <a:extLst>
                <a:ext uri="{FF2B5EF4-FFF2-40B4-BE49-F238E27FC236}">
                  <a16:creationId xmlns:a16="http://schemas.microsoft.com/office/drawing/2014/main" id="{D6AF2264-FFDD-486B-A205-4FF864CD9B91}"/>
                </a:ext>
              </a:extLst>
            </p:cNvPr>
            <p:cNvSpPr>
              <a:spLocks noChangeArrowheads="1"/>
            </p:cNvSpPr>
            <p:nvPr/>
          </p:nvSpPr>
          <p:spPr bwMode="auto">
            <a:xfrm flipH="1">
              <a:off x="192" y="162"/>
              <a:ext cx="48" cy="4080"/>
            </a:xfrm>
            <a:prstGeom prst="rect">
              <a:avLst/>
            </a:prstGeom>
            <a:gradFill rotWithShape="0">
              <a:gsLst>
                <a:gs pos="0">
                  <a:schemeClr val="bg1"/>
                </a:gs>
                <a:gs pos="100000">
                  <a:schemeClr val="fo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6273" name="矩形 333828">
              <a:extLst>
                <a:ext uri="{FF2B5EF4-FFF2-40B4-BE49-F238E27FC236}">
                  <a16:creationId xmlns:a16="http://schemas.microsoft.com/office/drawing/2014/main" id="{ECC2FE35-5A13-4B6A-A0BE-629473314A24}"/>
                </a:ext>
              </a:extLst>
            </p:cNvPr>
            <p:cNvSpPr>
              <a:spLocks noChangeArrowheads="1"/>
            </p:cNvSpPr>
            <p:nvPr/>
          </p:nvSpPr>
          <p:spPr bwMode="auto">
            <a:xfrm>
              <a:off x="112" y="145"/>
              <a:ext cx="48" cy="3941"/>
            </a:xfrm>
            <a:prstGeom prst="rect">
              <a:avLst/>
            </a:prstGeom>
            <a:gradFill rotWithShape="0">
              <a:gsLst>
                <a:gs pos="0">
                  <a:schemeClr val="bg1"/>
                </a:gs>
                <a:gs pos="100000">
                  <a:schemeClr va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latin typeface="Times New Roman" panose="02020603050405020304" pitchFamily="18" charset="0"/>
              </a:endParaRPr>
            </a:p>
          </p:txBody>
        </p:sp>
      </p:grpSp>
      <p:grpSp>
        <p:nvGrpSpPr>
          <p:cNvPr id="333830" name="组合 333829">
            <a:extLst>
              <a:ext uri="{FF2B5EF4-FFF2-40B4-BE49-F238E27FC236}">
                <a16:creationId xmlns:a16="http://schemas.microsoft.com/office/drawing/2014/main" id="{8CC4AB36-CCFE-4B2E-9E00-32C64786EE73}"/>
              </a:ext>
            </a:extLst>
          </p:cNvPr>
          <p:cNvGrpSpPr>
            <a:grpSpLocks/>
          </p:cNvGrpSpPr>
          <p:nvPr/>
        </p:nvGrpSpPr>
        <p:grpSpPr bwMode="auto">
          <a:xfrm>
            <a:off x="8793163" y="220663"/>
            <a:ext cx="198437" cy="6408737"/>
            <a:chOff x="5539" y="139"/>
            <a:chExt cx="125" cy="4037"/>
          </a:xfrm>
        </p:grpSpPr>
        <p:sp>
          <p:nvSpPr>
            <p:cNvPr id="96270" name="矩形 333830">
              <a:extLst>
                <a:ext uri="{FF2B5EF4-FFF2-40B4-BE49-F238E27FC236}">
                  <a16:creationId xmlns:a16="http://schemas.microsoft.com/office/drawing/2014/main" id="{C5E53754-F096-488D-8465-41618CB8EF5E}"/>
                </a:ext>
              </a:extLst>
            </p:cNvPr>
            <p:cNvSpPr>
              <a:spLocks noChangeArrowheads="1"/>
            </p:cNvSpPr>
            <p:nvPr/>
          </p:nvSpPr>
          <p:spPr bwMode="auto">
            <a:xfrm rot="10800000" flipH="1" flipV="1">
              <a:off x="5621" y="139"/>
              <a:ext cx="43" cy="3989"/>
            </a:xfrm>
            <a:prstGeom prst="rect">
              <a:avLst/>
            </a:pr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6271" name="矩形 333831">
              <a:extLst>
                <a:ext uri="{FF2B5EF4-FFF2-40B4-BE49-F238E27FC236}">
                  <a16:creationId xmlns:a16="http://schemas.microsoft.com/office/drawing/2014/main" id="{3E9C1700-6190-43FC-897E-6F18332CFF70}"/>
                </a:ext>
              </a:extLst>
            </p:cNvPr>
            <p:cNvSpPr>
              <a:spLocks noChangeArrowheads="1"/>
            </p:cNvSpPr>
            <p:nvPr/>
          </p:nvSpPr>
          <p:spPr bwMode="auto">
            <a:xfrm rot="10800000" flipV="1">
              <a:off x="5539" y="240"/>
              <a:ext cx="49" cy="3936"/>
            </a:xfrm>
            <a:prstGeom prst="rect">
              <a:avLst/>
            </a:pr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333833" name="组合 333832">
            <a:extLst>
              <a:ext uri="{FF2B5EF4-FFF2-40B4-BE49-F238E27FC236}">
                <a16:creationId xmlns:a16="http://schemas.microsoft.com/office/drawing/2014/main" id="{022B80FB-64DE-4773-89A6-B4D1126BA3F3}"/>
              </a:ext>
            </a:extLst>
          </p:cNvPr>
          <p:cNvGrpSpPr>
            <a:grpSpLocks/>
          </p:cNvGrpSpPr>
          <p:nvPr/>
        </p:nvGrpSpPr>
        <p:grpSpPr bwMode="auto">
          <a:xfrm>
            <a:off x="412750" y="6477000"/>
            <a:ext cx="8686800" cy="228600"/>
            <a:chOff x="260" y="4080"/>
            <a:chExt cx="5472" cy="144"/>
          </a:xfrm>
        </p:grpSpPr>
        <p:sp>
          <p:nvSpPr>
            <p:cNvPr id="96268" name="矩形 333833">
              <a:extLst>
                <a:ext uri="{FF2B5EF4-FFF2-40B4-BE49-F238E27FC236}">
                  <a16:creationId xmlns:a16="http://schemas.microsoft.com/office/drawing/2014/main" id="{0DAE1760-91B2-4A30-BDF4-EBB5814F6116}"/>
                </a:ext>
              </a:extLst>
            </p:cNvPr>
            <p:cNvSpPr>
              <a:spLocks noChangeArrowheads="1"/>
            </p:cNvSpPr>
            <p:nvPr/>
          </p:nvSpPr>
          <p:spPr bwMode="auto">
            <a:xfrm rot="5400000" flipV="1">
              <a:off x="2972" y="1368"/>
              <a:ext cx="48" cy="5472"/>
            </a:xfrm>
            <a:prstGeom prst="rect">
              <a:avLst/>
            </a:prstGeom>
            <a:gradFill rotWithShape="0">
              <a:gsLst>
                <a:gs pos="0">
                  <a:schemeClr val="bg1"/>
                </a:gs>
                <a:gs pos="100000">
                  <a:schemeClr val="accent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6269" name="矩形 333834">
              <a:extLst>
                <a:ext uri="{FF2B5EF4-FFF2-40B4-BE49-F238E27FC236}">
                  <a16:creationId xmlns:a16="http://schemas.microsoft.com/office/drawing/2014/main" id="{85D234E8-C75C-40D4-A69F-4FFD0A75E936}"/>
                </a:ext>
              </a:extLst>
            </p:cNvPr>
            <p:cNvSpPr>
              <a:spLocks noChangeArrowheads="1"/>
            </p:cNvSpPr>
            <p:nvPr/>
          </p:nvSpPr>
          <p:spPr bwMode="auto">
            <a:xfrm rot="5400000" flipV="1">
              <a:off x="2913" y="1521"/>
              <a:ext cx="48" cy="5355"/>
            </a:xfrm>
            <a:prstGeom prst="rect">
              <a:avLst/>
            </a:prstGeom>
            <a:gradFill rotWithShape="0">
              <a:gsLst>
                <a:gs pos="0">
                  <a:schemeClr val="bg1"/>
                </a:gs>
                <a:gs pos="100000">
                  <a:schemeClr val="hlink"/>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333836" name="组合 333835">
            <a:extLst>
              <a:ext uri="{FF2B5EF4-FFF2-40B4-BE49-F238E27FC236}">
                <a16:creationId xmlns:a16="http://schemas.microsoft.com/office/drawing/2014/main" id="{FDAE230A-BE26-455D-B304-39247BF8F0DD}"/>
              </a:ext>
            </a:extLst>
          </p:cNvPr>
          <p:cNvGrpSpPr>
            <a:grpSpLocks/>
          </p:cNvGrpSpPr>
          <p:nvPr/>
        </p:nvGrpSpPr>
        <p:grpSpPr bwMode="auto">
          <a:xfrm>
            <a:off x="76200" y="176213"/>
            <a:ext cx="8745538" cy="161925"/>
            <a:chOff x="48" y="111"/>
            <a:chExt cx="5509" cy="102"/>
          </a:xfrm>
        </p:grpSpPr>
        <p:sp>
          <p:nvSpPr>
            <p:cNvPr id="96266" name="矩形 333836">
              <a:extLst>
                <a:ext uri="{FF2B5EF4-FFF2-40B4-BE49-F238E27FC236}">
                  <a16:creationId xmlns:a16="http://schemas.microsoft.com/office/drawing/2014/main" id="{B97DBE49-9296-4670-B5F8-40FD2CA80C61}"/>
                </a:ext>
              </a:extLst>
            </p:cNvPr>
            <p:cNvSpPr>
              <a:spLocks noChangeArrowheads="1"/>
            </p:cNvSpPr>
            <p:nvPr/>
          </p:nvSpPr>
          <p:spPr bwMode="auto">
            <a:xfrm rot="5400000" flipV="1">
              <a:off x="2852" y="-2492"/>
              <a:ext cx="37" cy="5371"/>
            </a:xfrm>
            <a:prstGeom prst="rect">
              <a:avLst/>
            </a:prstGeom>
            <a:gradFill rotWithShape="0">
              <a:gsLst>
                <a:gs pos="0">
                  <a:schemeClr va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6267" name="矩形 333837">
              <a:extLst>
                <a:ext uri="{FF2B5EF4-FFF2-40B4-BE49-F238E27FC236}">
                  <a16:creationId xmlns:a16="http://schemas.microsoft.com/office/drawing/2014/main" id="{7A487ECF-E5B5-4A49-A58F-A082B6276033}"/>
                </a:ext>
              </a:extLst>
            </p:cNvPr>
            <p:cNvSpPr>
              <a:spLocks noChangeArrowheads="1"/>
            </p:cNvSpPr>
            <p:nvPr/>
          </p:nvSpPr>
          <p:spPr bwMode="auto">
            <a:xfrm rot="5400000" flipV="1">
              <a:off x="2783" y="-2625"/>
              <a:ext cx="38" cy="5509"/>
            </a:xfrm>
            <a:prstGeom prst="rect">
              <a:avLst/>
            </a:prstGeom>
            <a:gradFill rotWithShape="0">
              <a:gsLst>
                <a:gs pos="0">
                  <a:schemeClr val="accent1"/>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96263" name="标题 333838">
            <a:extLst>
              <a:ext uri="{FF2B5EF4-FFF2-40B4-BE49-F238E27FC236}">
                <a16:creationId xmlns:a16="http://schemas.microsoft.com/office/drawing/2014/main" id="{0BDCF2C9-A40F-4AD5-A05D-D2D6B4169BDD}"/>
              </a:ext>
            </a:extLst>
          </p:cNvPr>
          <p:cNvSpPr>
            <a:spLocks noGrp="1" noChangeArrowheads="1"/>
          </p:cNvSpPr>
          <p:nvPr>
            <p:ph type="title"/>
          </p:nvPr>
        </p:nvSpPr>
        <p:spPr>
          <a:xfrm>
            <a:off x="4405313" y="349250"/>
            <a:ext cx="4343400" cy="390525"/>
          </a:xfrm>
          <a:ln>
            <a:solidFill>
              <a:schemeClr val="folHlink"/>
            </a:solidFill>
            <a:miter lim="800000"/>
            <a:headEnd/>
            <a:tailEnd/>
          </a:ln>
        </p:spPr>
        <p:txBody>
          <a:bodyPr/>
          <a:lstStyle/>
          <a:p>
            <a:pPr eaLnBrk="1" hangingPunct="1"/>
            <a:r>
              <a:rPr lang="zh-CN" altLang="en-US" sz="2400">
                <a:latin typeface="黑体" panose="02010609060101010101" pitchFamily="49" charset="-122"/>
              </a:rPr>
              <a:t>例</a:t>
            </a:r>
            <a:r>
              <a:rPr lang="en-US" altLang="zh-CN" sz="2400">
                <a:latin typeface="黑体" panose="02010609060101010101" pitchFamily="49" charset="-122"/>
              </a:rPr>
              <a:t>4.17 </a:t>
            </a:r>
            <a:r>
              <a:rPr lang="zh-CN" altLang="en-US" sz="2400">
                <a:latin typeface="黑体" panose="02010609060101010101" pitchFamily="49" charset="-122"/>
              </a:rPr>
              <a:t>递归子程序－</a:t>
            </a:r>
            <a:r>
              <a:rPr lang="en-US" altLang="zh-CN" sz="2400">
                <a:latin typeface="黑体" panose="02010609060101010101" pitchFamily="49" charset="-122"/>
              </a:rPr>
              <a:t>3/3</a:t>
            </a:r>
          </a:p>
        </p:txBody>
      </p:sp>
      <p:pic>
        <p:nvPicPr>
          <p:cNvPr id="96264" name="图片 333841" descr="6">
            <a:hlinkClick r:id="" action="ppaction://hlinkshowjump?jump=previousslide"/>
            <a:extLst>
              <a:ext uri="{FF2B5EF4-FFF2-40B4-BE49-F238E27FC236}">
                <a16:creationId xmlns:a16="http://schemas.microsoft.com/office/drawing/2014/main" id="{FF9160EB-0AE5-4F72-A7C7-F362196279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286500"/>
            <a:ext cx="5715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65" name="矩形 333843" descr="041">
            <a:hlinkClick r:id="rId3" action="ppaction://hlinksldjump" highlightClick="1"/>
            <a:extLst>
              <a:ext uri="{FF2B5EF4-FFF2-40B4-BE49-F238E27FC236}">
                <a16:creationId xmlns:a16="http://schemas.microsoft.com/office/drawing/2014/main" id="{877913C3-D572-4EA5-9C7D-DEE75EC607CB}"/>
              </a:ext>
            </a:extLst>
          </p:cNvPr>
          <p:cNvSpPr>
            <a:spLocks noChangeArrowheads="1"/>
          </p:cNvSpPr>
          <p:nvPr/>
        </p:nvSpPr>
        <p:spPr bwMode="auto">
          <a:xfrm>
            <a:off x="7308850" y="1125538"/>
            <a:ext cx="768350" cy="279400"/>
          </a:xfrm>
          <a:prstGeom prst="rect">
            <a:avLst/>
          </a:prstGeom>
          <a:blipFill dpi="0" rotWithShape="0">
            <a:blip r:embed="rId4"/>
            <a:srcRect/>
            <a:stretch>
              <a:fillRect/>
            </a:stretch>
          </a:blipFill>
          <a:ln w="38100" cmpd="dbl">
            <a:solidFill>
              <a:srgbClr val="FFCC66"/>
            </a:solidFill>
            <a:miter lim="800000"/>
            <a:headEnd/>
            <a:tailEnd/>
          </a:ln>
          <a:effectLst>
            <a:outerShdw dist="45791" dir="2021404" algn="ctr" rotWithShape="0">
              <a:schemeClr val="folHlink"/>
            </a:outerShdw>
          </a:effec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lnSpc>
                <a:spcPct val="60000"/>
              </a:lnSpc>
              <a:buClr>
                <a:schemeClr val="accent2"/>
              </a:buClr>
              <a:buSzPct val="90000"/>
            </a:pPr>
            <a:r>
              <a:rPr lang="zh-CN" altLang="en-US" sz="2000" b="1">
                <a:solidFill>
                  <a:srgbClr val="663300"/>
                </a:solidFill>
                <a:latin typeface="隶书" panose="02010509060101010101" pitchFamily="49" charset="-122"/>
                <a:ea typeface="隶书" panose="02010509060101010101" pitchFamily="49" charset="-122"/>
              </a:rPr>
              <a:t>图示</a:t>
            </a:r>
            <a:endParaRPr lang="zh-CN" altLang="en-US" sz="2000" b="1">
              <a:solidFill>
                <a:srgbClr val="663300"/>
              </a:solidFill>
              <a:latin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afterEffect">
                                  <p:stCondLst>
                                    <p:cond delay="0"/>
                                  </p:stCondLst>
                                  <p:childTnLst>
                                    <p:set>
                                      <p:cBhvr>
                                        <p:cTn id="6" dur="1" fill="hold">
                                          <p:stCondLst>
                                            <p:cond delay="0"/>
                                          </p:stCondLst>
                                        </p:cTn>
                                        <p:tgtEl>
                                          <p:spTgt spid="333827"/>
                                        </p:tgtEl>
                                        <p:attrNameLst>
                                          <p:attrName>style.visibility</p:attrName>
                                        </p:attrNameLst>
                                      </p:cBhvr>
                                      <p:to>
                                        <p:strVal val="visible"/>
                                      </p:to>
                                    </p:set>
                                    <p:anim calcmode="lin" valueType="num">
                                      <p:cBhvr additive="base">
                                        <p:cTn id="7" dur="500" fill="hold"/>
                                        <p:tgtEl>
                                          <p:spTgt spid="333827"/>
                                        </p:tgtEl>
                                        <p:attrNameLst>
                                          <p:attrName>ppt_x</p:attrName>
                                        </p:attrNameLst>
                                      </p:cBhvr>
                                      <p:tavLst>
                                        <p:tav tm="0">
                                          <p:val>
                                            <p:strVal val="#ppt_x"/>
                                          </p:val>
                                        </p:tav>
                                        <p:tav tm="100000">
                                          <p:val>
                                            <p:strVal val="#ppt_x"/>
                                          </p:val>
                                        </p:tav>
                                      </p:tavLst>
                                    </p:anim>
                                    <p:anim calcmode="lin" valueType="num">
                                      <p:cBhvr additive="base">
                                        <p:cTn id="8" dur="500" fill="hold"/>
                                        <p:tgtEl>
                                          <p:spTgt spid="333827"/>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333833"/>
                                        </p:tgtEl>
                                        <p:attrNameLst>
                                          <p:attrName>style.visibility</p:attrName>
                                        </p:attrNameLst>
                                      </p:cBhvr>
                                      <p:to>
                                        <p:strVal val="visible"/>
                                      </p:to>
                                    </p:set>
                                    <p:anim calcmode="lin" valueType="num">
                                      <p:cBhvr additive="base">
                                        <p:cTn id="12" dur="500" fill="hold"/>
                                        <p:tgtEl>
                                          <p:spTgt spid="333833"/>
                                        </p:tgtEl>
                                        <p:attrNameLst>
                                          <p:attrName>ppt_x</p:attrName>
                                        </p:attrNameLst>
                                      </p:cBhvr>
                                      <p:tavLst>
                                        <p:tav tm="0">
                                          <p:val>
                                            <p:strVal val="0-#ppt_w/2"/>
                                          </p:val>
                                        </p:tav>
                                        <p:tav tm="100000">
                                          <p:val>
                                            <p:strVal val="#ppt_x"/>
                                          </p:val>
                                        </p:tav>
                                      </p:tavLst>
                                    </p:anim>
                                    <p:anim calcmode="lin" valueType="num">
                                      <p:cBhvr additive="base">
                                        <p:cTn id="13" dur="500" fill="hold"/>
                                        <p:tgtEl>
                                          <p:spTgt spid="333833"/>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4" fill="hold" nodeType="afterEffect">
                                  <p:stCondLst>
                                    <p:cond delay="0"/>
                                  </p:stCondLst>
                                  <p:childTnLst>
                                    <p:set>
                                      <p:cBhvr>
                                        <p:cTn id="16" dur="1" fill="hold">
                                          <p:stCondLst>
                                            <p:cond delay="0"/>
                                          </p:stCondLst>
                                        </p:cTn>
                                        <p:tgtEl>
                                          <p:spTgt spid="333830"/>
                                        </p:tgtEl>
                                        <p:attrNameLst>
                                          <p:attrName>style.visibility</p:attrName>
                                        </p:attrNameLst>
                                      </p:cBhvr>
                                      <p:to>
                                        <p:strVal val="visible"/>
                                      </p:to>
                                    </p:set>
                                    <p:anim calcmode="lin" valueType="num">
                                      <p:cBhvr additive="base">
                                        <p:cTn id="17" dur="500" fill="hold"/>
                                        <p:tgtEl>
                                          <p:spTgt spid="333830"/>
                                        </p:tgtEl>
                                        <p:attrNameLst>
                                          <p:attrName>ppt_x</p:attrName>
                                        </p:attrNameLst>
                                      </p:cBhvr>
                                      <p:tavLst>
                                        <p:tav tm="0">
                                          <p:val>
                                            <p:strVal val="#ppt_x"/>
                                          </p:val>
                                        </p:tav>
                                        <p:tav tm="100000">
                                          <p:val>
                                            <p:strVal val="#ppt_x"/>
                                          </p:val>
                                        </p:tav>
                                      </p:tavLst>
                                    </p:anim>
                                    <p:anim calcmode="lin" valueType="num">
                                      <p:cBhvr additive="base">
                                        <p:cTn id="18" dur="500" fill="hold"/>
                                        <p:tgtEl>
                                          <p:spTgt spid="333830"/>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2" fill="hold" nodeType="afterEffect">
                                  <p:stCondLst>
                                    <p:cond delay="0"/>
                                  </p:stCondLst>
                                  <p:childTnLst>
                                    <p:set>
                                      <p:cBhvr>
                                        <p:cTn id="21" dur="1" fill="hold">
                                          <p:stCondLst>
                                            <p:cond delay="0"/>
                                          </p:stCondLst>
                                        </p:cTn>
                                        <p:tgtEl>
                                          <p:spTgt spid="333836"/>
                                        </p:tgtEl>
                                        <p:attrNameLst>
                                          <p:attrName>style.visibility</p:attrName>
                                        </p:attrNameLst>
                                      </p:cBhvr>
                                      <p:to>
                                        <p:strVal val="visible"/>
                                      </p:to>
                                    </p:set>
                                    <p:anim calcmode="lin" valueType="num">
                                      <p:cBhvr additive="base">
                                        <p:cTn id="22" dur="500" fill="hold"/>
                                        <p:tgtEl>
                                          <p:spTgt spid="333836"/>
                                        </p:tgtEl>
                                        <p:attrNameLst>
                                          <p:attrName>ppt_x</p:attrName>
                                        </p:attrNameLst>
                                      </p:cBhvr>
                                      <p:tavLst>
                                        <p:tav tm="0">
                                          <p:val>
                                            <p:strVal val="1+#ppt_w/2"/>
                                          </p:val>
                                        </p:tav>
                                        <p:tav tm="100000">
                                          <p:val>
                                            <p:strVal val="#ppt_x"/>
                                          </p:val>
                                        </p:tav>
                                      </p:tavLst>
                                    </p:anim>
                                    <p:anim calcmode="lin" valueType="num">
                                      <p:cBhvr additive="base">
                                        <p:cTn id="23" dur="500" fill="hold"/>
                                        <p:tgtEl>
                                          <p:spTgt spid="3338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pic>
        <p:nvPicPr>
          <p:cNvPr id="97282" name="图片 285698" descr="hbja404">
            <a:extLst>
              <a:ext uri="{FF2B5EF4-FFF2-40B4-BE49-F238E27FC236}">
                <a16:creationId xmlns:a16="http://schemas.microsoft.com/office/drawing/2014/main" id="{C0B3E070-4665-4A4E-B337-A247722047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228600"/>
            <a:ext cx="3079750" cy="662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83" name="标题 285699">
            <a:extLst>
              <a:ext uri="{FF2B5EF4-FFF2-40B4-BE49-F238E27FC236}">
                <a16:creationId xmlns:a16="http://schemas.microsoft.com/office/drawing/2014/main" id="{6ACE3C28-F8F0-4102-B585-377F9B89B343}"/>
              </a:ext>
            </a:extLst>
          </p:cNvPr>
          <p:cNvSpPr>
            <a:spLocks noGrp="1" noChangeArrowheads="1"/>
          </p:cNvSpPr>
          <p:nvPr>
            <p:ph type="title"/>
          </p:nvPr>
        </p:nvSpPr>
        <p:spPr>
          <a:xfrm>
            <a:off x="304800" y="228600"/>
            <a:ext cx="3330575" cy="463550"/>
          </a:xfrm>
        </p:spPr>
        <p:txBody>
          <a:bodyPr/>
          <a:lstStyle/>
          <a:p>
            <a:pPr eaLnBrk="1" hangingPunct="1"/>
            <a:r>
              <a:rPr lang="zh-CN" altLang="en-US" sz="2400" u="sng"/>
              <a:t>递归子程序</a:t>
            </a:r>
          </a:p>
        </p:txBody>
      </p:sp>
      <p:pic>
        <p:nvPicPr>
          <p:cNvPr id="97284" name="图片 285702" descr="14_6">
            <a:hlinkClick r:id="" action="ppaction://noaction" highlightClick="1"/>
            <a:extLst>
              <a:ext uri="{FF2B5EF4-FFF2-40B4-BE49-F238E27FC236}">
                <a16:creationId xmlns:a16="http://schemas.microsoft.com/office/drawing/2014/main" id="{A9A94516-4D23-47D6-97CB-3FBC2BCA69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9650" y="6316663"/>
            <a:ext cx="5143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85" name="直接连接符 285703">
            <a:extLst>
              <a:ext uri="{FF2B5EF4-FFF2-40B4-BE49-F238E27FC236}">
                <a16:creationId xmlns:a16="http://schemas.microsoft.com/office/drawing/2014/main" id="{64C8D7CF-BA82-402B-9977-EBCB040A842C}"/>
              </a:ext>
            </a:extLst>
          </p:cNvPr>
          <p:cNvSpPr>
            <a:spLocks noChangeShapeType="1"/>
          </p:cNvSpPr>
          <p:nvPr/>
        </p:nvSpPr>
        <p:spPr bwMode="auto">
          <a:xfrm>
            <a:off x="2514600" y="1143000"/>
            <a:ext cx="0" cy="48006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7286" name="文本框 285704">
            <a:extLst>
              <a:ext uri="{FF2B5EF4-FFF2-40B4-BE49-F238E27FC236}">
                <a16:creationId xmlns:a16="http://schemas.microsoft.com/office/drawing/2014/main" id="{BBD8CD27-4191-4078-8FE8-88CD320BF7F5}"/>
              </a:ext>
            </a:extLst>
          </p:cNvPr>
          <p:cNvSpPr txBox="1">
            <a:spLocks noChangeArrowheads="1"/>
          </p:cNvSpPr>
          <p:nvPr/>
        </p:nvSpPr>
        <p:spPr bwMode="auto">
          <a:xfrm>
            <a:off x="1905000" y="2011363"/>
            <a:ext cx="611188" cy="187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t>调用时</a:t>
            </a:r>
            <a:r>
              <a:rPr lang="zh-CN" altLang="en-US" sz="2800" b="1">
                <a:solidFill>
                  <a:schemeClr val="tx2"/>
                </a:solidFill>
              </a:rPr>
              <a:t>进栈</a:t>
            </a:r>
          </a:p>
        </p:txBody>
      </p:sp>
      <p:sp>
        <p:nvSpPr>
          <p:cNvPr id="97287" name="直接连接符 285705">
            <a:extLst>
              <a:ext uri="{FF2B5EF4-FFF2-40B4-BE49-F238E27FC236}">
                <a16:creationId xmlns:a16="http://schemas.microsoft.com/office/drawing/2014/main" id="{14253BDF-F8AB-4FB4-B35F-C5117D849A64}"/>
              </a:ext>
            </a:extLst>
          </p:cNvPr>
          <p:cNvSpPr>
            <a:spLocks noChangeShapeType="1"/>
          </p:cNvSpPr>
          <p:nvPr/>
        </p:nvSpPr>
        <p:spPr bwMode="auto">
          <a:xfrm flipV="1">
            <a:off x="7526338" y="1219200"/>
            <a:ext cx="0" cy="48006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7288" name="文本框 285706">
            <a:extLst>
              <a:ext uri="{FF2B5EF4-FFF2-40B4-BE49-F238E27FC236}">
                <a16:creationId xmlns:a16="http://schemas.microsoft.com/office/drawing/2014/main" id="{88E45716-8CFC-4581-B70C-73B60C3FDDFC}"/>
              </a:ext>
            </a:extLst>
          </p:cNvPr>
          <p:cNvSpPr txBox="1">
            <a:spLocks noChangeArrowheads="1"/>
          </p:cNvSpPr>
          <p:nvPr/>
        </p:nvSpPr>
        <p:spPr bwMode="auto">
          <a:xfrm>
            <a:off x="7542213" y="2087563"/>
            <a:ext cx="611187" cy="187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t>返回时</a:t>
            </a:r>
            <a:r>
              <a:rPr lang="zh-CN" altLang="en-US" sz="2800" b="1">
                <a:solidFill>
                  <a:schemeClr val="tx2"/>
                </a:solidFill>
              </a:rPr>
              <a:t>出栈</a:t>
            </a:r>
          </a:p>
        </p:txBody>
      </p:sp>
      <p:sp>
        <p:nvSpPr>
          <p:cNvPr id="97289" name="椭圆 285707">
            <a:extLst>
              <a:ext uri="{FF2B5EF4-FFF2-40B4-BE49-F238E27FC236}">
                <a16:creationId xmlns:a16="http://schemas.microsoft.com/office/drawing/2014/main" id="{CC822C34-4525-4C63-BA9C-16FFDBF18753}"/>
              </a:ext>
            </a:extLst>
          </p:cNvPr>
          <p:cNvSpPr>
            <a:spLocks noChangeArrowheads="1"/>
          </p:cNvSpPr>
          <p:nvPr/>
        </p:nvSpPr>
        <p:spPr bwMode="auto">
          <a:xfrm>
            <a:off x="6096000" y="5089525"/>
            <a:ext cx="1143000" cy="457200"/>
          </a:xfrm>
          <a:prstGeom prst="ellipse">
            <a:avLst/>
          </a:prstGeom>
          <a:noFill/>
          <a:ln w="2857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chemeClr val="tx2"/>
                </a:solidFill>
              </a:rPr>
              <a:t>1</a:t>
            </a:r>
          </a:p>
        </p:txBody>
      </p:sp>
      <p:sp>
        <p:nvSpPr>
          <p:cNvPr id="97290" name="椭圆 285708">
            <a:extLst>
              <a:ext uri="{FF2B5EF4-FFF2-40B4-BE49-F238E27FC236}">
                <a16:creationId xmlns:a16="http://schemas.microsoft.com/office/drawing/2014/main" id="{A17D9876-806D-444F-A5C5-BE5FDD055521}"/>
              </a:ext>
            </a:extLst>
          </p:cNvPr>
          <p:cNvSpPr>
            <a:spLocks noChangeArrowheads="1"/>
          </p:cNvSpPr>
          <p:nvPr/>
        </p:nvSpPr>
        <p:spPr bwMode="auto">
          <a:xfrm>
            <a:off x="6096000" y="304800"/>
            <a:ext cx="1143000" cy="457200"/>
          </a:xfrm>
          <a:prstGeom prst="ellipse">
            <a:avLst/>
          </a:prstGeom>
          <a:noFill/>
          <a:ln w="2857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chemeClr val="tx2"/>
                </a:solidFill>
              </a:rPr>
              <a:t>3!</a:t>
            </a:r>
          </a:p>
        </p:txBody>
      </p:sp>
      <p:sp>
        <p:nvSpPr>
          <p:cNvPr id="97291" name="椭圆 285709">
            <a:extLst>
              <a:ext uri="{FF2B5EF4-FFF2-40B4-BE49-F238E27FC236}">
                <a16:creationId xmlns:a16="http://schemas.microsoft.com/office/drawing/2014/main" id="{87E2F221-4287-49D7-90DF-FCBCB04242AD}"/>
              </a:ext>
            </a:extLst>
          </p:cNvPr>
          <p:cNvSpPr>
            <a:spLocks noChangeArrowheads="1"/>
          </p:cNvSpPr>
          <p:nvPr/>
        </p:nvSpPr>
        <p:spPr bwMode="auto">
          <a:xfrm>
            <a:off x="6096000" y="2117725"/>
            <a:ext cx="1143000" cy="457200"/>
          </a:xfrm>
          <a:prstGeom prst="ellipse">
            <a:avLst/>
          </a:prstGeom>
          <a:noFill/>
          <a:ln w="2857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chemeClr val="tx2"/>
                </a:solidFill>
              </a:rPr>
              <a:t>2!</a:t>
            </a:r>
          </a:p>
        </p:txBody>
      </p:sp>
      <p:sp>
        <p:nvSpPr>
          <p:cNvPr id="97292" name="椭圆 285710">
            <a:extLst>
              <a:ext uri="{FF2B5EF4-FFF2-40B4-BE49-F238E27FC236}">
                <a16:creationId xmlns:a16="http://schemas.microsoft.com/office/drawing/2014/main" id="{D784C399-25E0-4955-A2B6-33CE0447465D}"/>
              </a:ext>
            </a:extLst>
          </p:cNvPr>
          <p:cNvSpPr>
            <a:spLocks noChangeArrowheads="1"/>
          </p:cNvSpPr>
          <p:nvPr/>
        </p:nvSpPr>
        <p:spPr bwMode="auto">
          <a:xfrm>
            <a:off x="6096000" y="3609975"/>
            <a:ext cx="1143000" cy="457200"/>
          </a:xfrm>
          <a:prstGeom prst="ellipse">
            <a:avLst/>
          </a:prstGeom>
          <a:noFill/>
          <a:ln w="2857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chemeClr val="tx2"/>
                </a:solidFill>
              </a:rPr>
              <a:t>1!</a:t>
            </a:r>
          </a:p>
        </p:txBody>
      </p:sp>
      <p:sp>
        <p:nvSpPr>
          <p:cNvPr id="97293" name="直接连接符 285711">
            <a:extLst>
              <a:ext uri="{FF2B5EF4-FFF2-40B4-BE49-F238E27FC236}">
                <a16:creationId xmlns:a16="http://schemas.microsoft.com/office/drawing/2014/main" id="{B490E083-DBBB-4B8C-A606-8E31C48CBD3B}"/>
              </a:ext>
            </a:extLst>
          </p:cNvPr>
          <p:cNvSpPr>
            <a:spLocks noChangeShapeType="1"/>
          </p:cNvSpPr>
          <p:nvPr/>
        </p:nvSpPr>
        <p:spPr bwMode="auto">
          <a:xfrm flipH="1">
            <a:off x="4267200" y="5318125"/>
            <a:ext cx="1828800" cy="0"/>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7294" name="直接连接符 285712">
            <a:extLst>
              <a:ext uri="{FF2B5EF4-FFF2-40B4-BE49-F238E27FC236}">
                <a16:creationId xmlns:a16="http://schemas.microsoft.com/office/drawing/2014/main" id="{E346FDC4-077C-4110-83E1-82DBE8F58DA6}"/>
              </a:ext>
            </a:extLst>
          </p:cNvPr>
          <p:cNvSpPr>
            <a:spLocks noChangeShapeType="1"/>
          </p:cNvSpPr>
          <p:nvPr/>
        </p:nvSpPr>
        <p:spPr bwMode="auto">
          <a:xfrm flipH="1">
            <a:off x="4267200" y="3838575"/>
            <a:ext cx="1828800" cy="0"/>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7295" name="直接连接符 285713">
            <a:extLst>
              <a:ext uri="{FF2B5EF4-FFF2-40B4-BE49-F238E27FC236}">
                <a16:creationId xmlns:a16="http://schemas.microsoft.com/office/drawing/2014/main" id="{3A307CBF-CC4C-46A2-B268-A1E33EFAC00D}"/>
              </a:ext>
            </a:extLst>
          </p:cNvPr>
          <p:cNvSpPr>
            <a:spLocks noChangeShapeType="1"/>
          </p:cNvSpPr>
          <p:nvPr/>
        </p:nvSpPr>
        <p:spPr bwMode="auto">
          <a:xfrm flipH="1">
            <a:off x="4267200" y="2346325"/>
            <a:ext cx="1828800" cy="0"/>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7296" name="直接连接符 285714">
            <a:extLst>
              <a:ext uri="{FF2B5EF4-FFF2-40B4-BE49-F238E27FC236}">
                <a16:creationId xmlns:a16="http://schemas.microsoft.com/office/drawing/2014/main" id="{56105CBD-DB9F-4DF3-A620-6B85ED2A21D9}"/>
              </a:ext>
            </a:extLst>
          </p:cNvPr>
          <p:cNvSpPr>
            <a:spLocks noChangeShapeType="1"/>
          </p:cNvSpPr>
          <p:nvPr/>
        </p:nvSpPr>
        <p:spPr bwMode="auto">
          <a:xfrm flipH="1">
            <a:off x="4267200" y="533400"/>
            <a:ext cx="1828800" cy="319088"/>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spd="med" advClick="0">
    <p:random/>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标题 286723">
            <a:extLst>
              <a:ext uri="{FF2B5EF4-FFF2-40B4-BE49-F238E27FC236}">
                <a16:creationId xmlns:a16="http://schemas.microsoft.com/office/drawing/2014/main" id="{F09E15B8-8DD3-4BA5-BCFB-6D6439141EBB}"/>
              </a:ext>
            </a:extLst>
          </p:cNvPr>
          <p:cNvSpPr>
            <a:spLocks noGrp="1" noChangeArrowheads="1"/>
          </p:cNvSpPr>
          <p:nvPr>
            <p:ph type="title"/>
          </p:nvPr>
        </p:nvSpPr>
        <p:spPr/>
        <p:txBody>
          <a:bodyPr/>
          <a:lstStyle/>
          <a:p>
            <a:pPr eaLnBrk="1" hangingPunct="1"/>
            <a:r>
              <a:rPr lang="zh-CN" altLang="en-US"/>
              <a:t>子程序的重入</a:t>
            </a:r>
          </a:p>
        </p:txBody>
      </p:sp>
      <p:sp>
        <p:nvSpPr>
          <p:cNvPr id="98307" name="文本占位符 286724">
            <a:extLst>
              <a:ext uri="{FF2B5EF4-FFF2-40B4-BE49-F238E27FC236}">
                <a16:creationId xmlns:a16="http://schemas.microsoft.com/office/drawing/2014/main" id="{B4376A77-9184-4495-8DCD-A55974F84813}"/>
              </a:ext>
            </a:extLst>
          </p:cNvPr>
          <p:cNvSpPr>
            <a:spLocks noGrp="1" noChangeArrowheads="1"/>
          </p:cNvSpPr>
          <p:nvPr>
            <p:ph type="body" idx="1"/>
          </p:nvPr>
        </p:nvSpPr>
        <p:spPr>
          <a:xfrm>
            <a:off x="611188" y="1196975"/>
            <a:ext cx="7993062" cy="4975225"/>
          </a:xfrm>
        </p:spPr>
        <p:txBody>
          <a:bodyPr/>
          <a:lstStyle/>
          <a:p>
            <a:pPr eaLnBrk="1" hangingPunct="1"/>
            <a:r>
              <a:rPr lang="zh-CN" altLang="en-US" sz="2800"/>
              <a:t>子程序的重入是指子程序被中断后又被中断服务程序所调用，能够重入的子程序称为可重入子程序。在子程序中，注意利用寄存器和堆栈传递参数和存放临时数据，而不要使用固定的存储单元（变量），就能够实现重入。</a:t>
            </a:r>
          </a:p>
          <a:p>
            <a:pPr eaLnBrk="1" hangingPunct="1"/>
            <a:r>
              <a:rPr lang="zh-CN" altLang="en-US" sz="2800"/>
              <a:t>子程序的重入不同于子程序的递归。重入是被动地进入，而递归是主动地进入；重入的调用间往往没有关系，而递归的调用间却是密切相关的。递归子程序也是可重入子程序。</a:t>
            </a:r>
          </a:p>
        </p:txBody>
      </p:sp>
    </p:spTree>
  </p:cSld>
  <p:clrMapOvr>
    <a:masterClrMapping/>
  </p:clrMapOvr>
  <p:transition>
    <p:random/>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标题 335873">
            <a:extLst>
              <a:ext uri="{FF2B5EF4-FFF2-40B4-BE49-F238E27FC236}">
                <a16:creationId xmlns:a16="http://schemas.microsoft.com/office/drawing/2014/main" id="{6810CDFE-E996-41EF-9FB7-507A12D48F13}"/>
              </a:ext>
            </a:extLst>
          </p:cNvPr>
          <p:cNvSpPr>
            <a:spLocks noGrp="1" noChangeArrowheads="1"/>
          </p:cNvSpPr>
          <p:nvPr>
            <p:ph type="title"/>
          </p:nvPr>
        </p:nvSpPr>
        <p:spPr>
          <a:xfrm>
            <a:off x="1979613" y="76200"/>
            <a:ext cx="6516687" cy="688975"/>
          </a:xfrm>
        </p:spPr>
        <p:txBody>
          <a:bodyPr/>
          <a:lstStyle/>
          <a:p>
            <a:pPr eaLnBrk="1" hangingPunct="1"/>
            <a:r>
              <a:rPr lang="zh-CN" altLang="en-US" sz="2800"/>
              <a:t>例题</a:t>
            </a:r>
            <a:r>
              <a:rPr lang="en-US" altLang="zh-CN" sz="2800"/>
              <a:t>4.18</a:t>
            </a:r>
            <a:r>
              <a:rPr lang="zh-CN" altLang="en-US" sz="2800"/>
              <a:t>：从键盘输入有符号十进制数</a:t>
            </a:r>
          </a:p>
        </p:txBody>
      </p:sp>
      <p:sp>
        <p:nvSpPr>
          <p:cNvPr id="99331" name="文本占位符 335874">
            <a:extLst>
              <a:ext uri="{FF2B5EF4-FFF2-40B4-BE49-F238E27FC236}">
                <a16:creationId xmlns:a16="http://schemas.microsoft.com/office/drawing/2014/main" id="{A07381CB-469E-459F-97D4-B0CF3B7DDC97}"/>
              </a:ext>
            </a:extLst>
          </p:cNvPr>
          <p:cNvSpPr>
            <a:spLocks noGrp="1" noChangeArrowheads="1"/>
          </p:cNvSpPr>
          <p:nvPr>
            <p:ph type="body" idx="1"/>
          </p:nvPr>
        </p:nvSpPr>
        <p:spPr>
          <a:xfrm>
            <a:off x="990600" y="1676400"/>
            <a:ext cx="7315200" cy="3886200"/>
          </a:xfrm>
        </p:spPr>
        <p:txBody>
          <a:bodyPr/>
          <a:lstStyle/>
          <a:p>
            <a:pPr eaLnBrk="1" hangingPunct="1"/>
            <a:r>
              <a:rPr lang="zh-CN" altLang="en-US" sz="3200"/>
              <a:t>子程序从键盘输入一个有符号十进制数；子程序还包含将</a:t>
            </a:r>
            <a:r>
              <a:rPr lang="en-US" altLang="zh-CN" sz="3200"/>
              <a:t>ASCII</a:t>
            </a:r>
            <a:r>
              <a:rPr lang="zh-CN" altLang="en-US" sz="3200"/>
              <a:t>码转换为二进制数的过程</a:t>
            </a:r>
          </a:p>
          <a:p>
            <a:pPr eaLnBrk="1" hangingPunct="1">
              <a:spcBef>
                <a:spcPct val="50000"/>
              </a:spcBef>
            </a:pPr>
            <a:r>
              <a:rPr lang="zh-CN" altLang="en-US" sz="3200"/>
              <a:t>输入时，负数用“－”引导，正数直接输入或用“＋”引导</a:t>
            </a:r>
          </a:p>
          <a:p>
            <a:pPr eaLnBrk="1" hangingPunct="1"/>
            <a:r>
              <a:rPr lang="zh-CN" altLang="en-US" sz="3200"/>
              <a:t>子程序用</a:t>
            </a:r>
            <a:r>
              <a:rPr lang="zh-CN" altLang="en-US" sz="3200">
                <a:solidFill>
                  <a:schemeClr val="tx2"/>
                </a:solidFill>
              </a:rPr>
              <a:t>寄存器传递出口参数</a:t>
            </a:r>
            <a:r>
              <a:rPr lang="zh-CN" altLang="en-US" sz="3200"/>
              <a:t>，主程序调用该子程序输入</a:t>
            </a:r>
            <a:r>
              <a:rPr lang="en-US" altLang="zh-CN" sz="3200"/>
              <a:t>10</a:t>
            </a:r>
            <a:r>
              <a:rPr lang="zh-CN" altLang="en-US" sz="3200"/>
              <a:t>个数据</a:t>
            </a:r>
          </a:p>
        </p:txBody>
      </p:sp>
      <p:sp>
        <p:nvSpPr>
          <p:cNvPr id="99332" name="矩形 335875" descr="041">
            <a:hlinkClick r:id="rId2" action="ppaction://hlinksldjump" highlightClick="1"/>
            <a:extLst>
              <a:ext uri="{FF2B5EF4-FFF2-40B4-BE49-F238E27FC236}">
                <a16:creationId xmlns:a16="http://schemas.microsoft.com/office/drawing/2014/main" id="{76CE53B8-7A7A-44C3-8058-15749B6079D4}"/>
              </a:ext>
            </a:extLst>
          </p:cNvPr>
          <p:cNvSpPr>
            <a:spLocks noChangeArrowheads="1"/>
          </p:cNvSpPr>
          <p:nvPr/>
        </p:nvSpPr>
        <p:spPr bwMode="auto">
          <a:xfrm>
            <a:off x="7110413" y="2852738"/>
            <a:ext cx="1565275" cy="398462"/>
          </a:xfrm>
          <a:prstGeom prst="rect">
            <a:avLst/>
          </a:prstGeom>
          <a:blipFill dpi="0" rotWithShape="0">
            <a:blip r:embed="rId3"/>
            <a:srcRect/>
            <a:stretch>
              <a:fillRect/>
            </a:stretch>
          </a:blipFill>
          <a:ln w="38100" cmpd="dbl">
            <a:solidFill>
              <a:srgbClr val="FFCC66"/>
            </a:solidFill>
            <a:miter lim="800000"/>
            <a:headEnd/>
            <a:tailEnd/>
          </a:ln>
          <a:effectLst>
            <a:outerShdw dist="45791" dir="2021404" algn="ctr" rotWithShape="0">
              <a:schemeClr val="folHlink"/>
            </a:outerShdw>
          </a:effec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spcBef>
                <a:spcPct val="20000"/>
              </a:spcBef>
              <a:buClr>
                <a:schemeClr val="accent2"/>
              </a:buClr>
              <a:buSzPct val="90000"/>
            </a:pPr>
            <a:r>
              <a:rPr lang="zh-CN" altLang="en-US">
                <a:solidFill>
                  <a:schemeClr val="accent2"/>
                </a:solidFill>
                <a:latin typeface="隶书" panose="02010509060101010101" pitchFamily="49" charset="-122"/>
                <a:ea typeface="隶书" panose="02010509060101010101" pitchFamily="49" charset="-122"/>
              </a:rPr>
              <a:t>转换算法</a:t>
            </a:r>
            <a:endParaRPr lang="zh-CN" altLang="en-US">
              <a:solidFill>
                <a:schemeClr val="accent2"/>
              </a:solidFill>
              <a:latin typeface="宋体" panose="02010600030101010101" pitchFamily="2" charset="-122"/>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0354" name="文本占位符 342017">
            <a:extLst>
              <a:ext uri="{FF2B5EF4-FFF2-40B4-BE49-F238E27FC236}">
                <a16:creationId xmlns:a16="http://schemas.microsoft.com/office/drawing/2014/main" id="{5880A1A5-87FE-4667-8E98-5F105091A2A6}"/>
              </a:ext>
            </a:extLst>
          </p:cNvPr>
          <p:cNvSpPr>
            <a:spLocks noGrp="1" noChangeArrowheads="1"/>
          </p:cNvSpPr>
          <p:nvPr>
            <p:ph type="body" idx="1"/>
          </p:nvPr>
        </p:nvSpPr>
        <p:spPr>
          <a:xfrm>
            <a:off x="533400" y="304800"/>
            <a:ext cx="8153400" cy="6172200"/>
          </a:xfrm>
        </p:spPr>
        <p:txBody>
          <a:bodyPr/>
          <a:lstStyle/>
          <a:p>
            <a:pPr marL="0" indent="0" eaLnBrk="1" hangingPunct="1">
              <a:spcBef>
                <a:spcPct val="10000"/>
              </a:spcBef>
              <a:buFont typeface="Wingdings" panose="05000000000000000000" pitchFamily="2" charset="2"/>
              <a:buNone/>
              <a:tabLst>
                <a:tab pos="1520825" algn="l"/>
                <a:tab pos="3810000" algn="l"/>
              </a:tabLst>
            </a:pPr>
            <a:r>
              <a:rPr lang="en-US" altLang="zh-CN" sz="2800">
                <a:solidFill>
                  <a:schemeClr val="accent2"/>
                </a:solidFill>
                <a:latin typeface="宋体" panose="02010600030101010101" pitchFamily="2" charset="-122"/>
              </a:rPr>
              <a:t>	;</a:t>
            </a:r>
            <a:r>
              <a:rPr lang="zh-CN" altLang="en-US" sz="2800">
                <a:solidFill>
                  <a:schemeClr val="accent2"/>
                </a:solidFill>
                <a:latin typeface="宋体" panose="02010600030101010101" pitchFamily="2" charset="-122"/>
              </a:rPr>
              <a:t>数据段</a:t>
            </a:r>
          </a:p>
          <a:p>
            <a:pPr marL="0" indent="0" eaLnBrk="1" hangingPunct="1">
              <a:spcBef>
                <a:spcPct val="10000"/>
              </a:spcBef>
              <a:buFont typeface="Wingdings" panose="05000000000000000000" pitchFamily="2" charset="2"/>
              <a:buNone/>
              <a:tabLst>
                <a:tab pos="1520825" algn="l"/>
                <a:tab pos="3810000" algn="l"/>
              </a:tabLst>
            </a:pPr>
            <a:r>
              <a:rPr lang="en-US" altLang="zh-CN" sz="2800">
                <a:solidFill>
                  <a:schemeClr val="accent2"/>
                </a:solidFill>
                <a:latin typeface="宋体" panose="02010600030101010101" pitchFamily="2" charset="-122"/>
              </a:rPr>
              <a:t>count	= 10</a:t>
            </a:r>
          </a:p>
          <a:p>
            <a:pPr marL="0" indent="0" eaLnBrk="1" hangingPunct="1">
              <a:spcBef>
                <a:spcPct val="10000"/>
              </a:spcBef>
              <a:buFont typeface="Wingdings" panose="05000000000000000000" pitchFamily="2" charset="2"/>
              <a:buNone/>
              <a:tabLst>
                <a:tab pos="1520825" algn="l"/>
                <a:tab pos="3810000" algn="l"/>
              </a:tabLst>
            </a:pPr>
            <a:r>
              <a:rPr lang="en-US" altLang="zh-CN" sz="2800">
                <a:solidFill>
                  <a:schemeClr val="accent2"/>
                </a:solidFill>
                <a:latin typeface="宋体" panose="02010600030101010101" pitchFamily="2" charset="-122"/>
              </a:rPr>
              <a:t>array	dw count dup(0)	</a:t>
            </a:r>
            <a:r>
              <a:rPr lang="en-US" altLang="zh-CN" sz="2800">
                <a:latin typeface="宋体" panose="02010600030101010101" pitchFamily="2" charset="-122"/>
              </a:rPr>
              <a:t>;</a:t>
            </a:r>
            <a:r>
              <a:rPr lang="zh-CN" altLang="en-US" sz="2800">
                <a:latin typeface="宋体" panose="02010600030101010101" pitchFamily="2" charset="-122"/>
              </a:rPr>
              <a:t>预留数据存储空间</a:t>
            </a:r>
          </a:p>
          <a:p>
            <a:pPr marL="0" indent="0" eaLnBrk="1" hangingPunct="1">
              <a:spcBef>
                <a:spcPct val="10000"/>
              </a:spcBef>
              <a:buFont typeface="Wingdings" panose="05000000000000000000" pitchFamily="2" charset="2"/>
              <a:buNone/>
              <a:tabLst>
                <a:tab pos="1520825" algn="l"/>
                <a:tab pos="3810000" algn="l"/>
              </a:tabLst>
            </a:pPr>
            <a:r>
              <a:rPr lang="zh-CN" altLang="en-US" sz="2800">
                <a:solidFill>
                  <a:schemeClr val="accent2"/>
                </a:solidFill>
                <a:latin typeface="宋体" panose="02010600030101010101" pitchFamily="2" charset="-122"/>
              </a:rPr>
              <a:t>	</a:t>
            </a:r>
            <a:r>
              <a:rPr lang="en-US" altLang="zh-CN" sz="2800">
                <a:solidFill>
                  <a:schemeClr val="accent2"/>
                </a:solidFill>
                <a:latin typeface="宋体" panose="02010600030101010101" pitchFamily="2" charset="-122"/>
              </a:rPr>
              <a:t>;</a:t>
            </a:r>
            <a:r>
              <a:rPr lang="zh-CN" altLang="en-US" sz="2800">
                <a:solidFill>
                  <a:schemeClr val="accent2"/>
                </a:solidFill>
                <a:latin typeface="宋体" panose="02010600030101010101" pitchFamily="2" charset="-122"/>
              </a:rPr>
              <a:t>代码段：主程序</a:t>
            </a:r>
          </a:p>
          <a:p>
            <a:pPr marL="0" indent="0" eaLnBrk="1" hangingPunct="1">
              <a:spcBef>
                <a:spcPct val="10000"/>
              </a:spcBef>
              <a:buFont typeface="Wingdings" panose="05000000000000000000" pitchFamily="2" charset="2"/>
              <a:buNone/>
              <a:tabLst>
                <a:tab pos="1520825" algn="l"/>
                <a:tab pos="3810000" algn="l"/>
              </a:tabLst>
            </a:pPr>
            <a:r>
              <a:rPr lang="zh-CN" altLang="en-US" sz="2800">
                <a:solidFill>
                  <a:schemeClr val="accent2"/>
                </a:solidFill>
                <a:latin typeface="宋体" panose="02010600030101010101" pitchFamily="2" charset="-122"/>
              </a:rPr>
              <a:t>	</a:t>
            </a:r>
            <a:r>
              <a:rPr lang="en-US" altLang="zh-CN" sz="2800">
                <a:solidFill>
                  <a:schemeClr val="accent2"/>
                </a:solidFill>
                <a:latin typeface="宋体" panose="02010600030101010101" pitchFamily="2" charset="-122"/>
              </a:rPr>
              <a:t>mov cx,count</a:t>
            </a:r>
          </a:p>
          <a:p>
            <a:pPr marL="0" indent="0" eaLnBrk="1" hangingPunct="1">
              <a:spcBef>
                <a:spcPct val="10000"/>
              </a:spcBef>
              <a:buFont typeface="Wingdings" panose="05000000000000000000" pitchFamily="2" charset="2"/>
              <a:buNone/>
              <a:tabLst>
                <a:tab pos="1520825" algn="l"/>
                <a:tab pos="3810000" algn="l"/>
              </a:tabLst>
            </a:pPr>
            <a:r>
              <a:rPr lang="en-US" altLang="zh-CN" sz="2800">
                <a:solidFill>
                  <a:schemeClr val="accent2"/>
                </a:solidFill>
                <a:latin typeface="宋体" panose="02010600030101010101" pitchFamily="2" charset="-122"/>
              </a:rPr>
              <a:t>	mov bx,offset array</a:t>
            </a:r>
          </a:p>
          <a:p>
            <a:pPr marL="0" indent="0" eaLnBrk="1" hangingPunct="1">
              <a:spcBef>
                <a:spcPct val="10000"/>
              </a:spcBef>
              <a:buFont typeface="Wingdings" panose="05000000000000000000" pitchFamily="2" charset="2"/>
              <a:buNone/>
              <a:tabLst>
                <a:tab pos="1520825" algn="l"/>
                <a:tab pos="3810000" algn="l"/>
              </a:tabLst>
            </a:pPr>
            <a:r>
              <a:rPr lang="en-US" altLang="zh-CN" sz="2800">
                <a:solidFill>
                  <a:schemeClr val="accent2"/>
                </a:solidFill>
                <a:latin typeface="宋体" panose="02010600030101010101" pitchFamily="2" charset="-122"/>
              </a:rPr>
              <a:t>again:	</a:t>
            </a:r>
            <a:r>
              <a:rPr lang="en-US" altLang="zh-CN" sz="2800">
                <a:solidFill>
                  <a:schemeClr val="tx2"/>
                </a:solidFill>
                <a:latin typeface="宋体" panose="02010600030101010101" pitchFamily="2" charset="-122"/>
              </a:rPr>
              <a:t>call read</a:t>
            </a:r>
            <a:r>
              <a:rPr lang="en-US" altLang="zh-CN" sz="2800">
                <a:solidFill>
                  <a:schemeClr val="accent2"/>
                </a:solidFill>
                <a:latin typeface="宋体" panose="02010600030101010101" pitchFamily="2" charset="-122"/>
              </a:rPr>
              <a:t>	</a:t>
            </a:r>
            <a:r>
              <a:rPr lang="en-US" altLang="zh-CN" sz="2800">
                <a:latin typeface="宋体" panose="02010600030101010101" pitchFamily="2" charset="-122"/>
              </a:rPr>
              <a:t>;</a:t>
            </a:r>
            <a:r>
              <a:rPr lang="zh-CN" altLang="en-US" sz="2800">
                <a:latin typeface="宋体" panose="02010600030101010101" pitchFamily="2" charset="-122"/>
              </a:rPr>
              <a:t>调用子程序输入一个数据</a:t>
            </a:r>
          </a:p>
          <a:p>
            <a:pPr marL="0" indent="0" eaLnBrk="1" hangingPunct="1">
              <a:spcBef>
                <a:spcPct val="10000"/>
              </a:spcBef>
              <a:buFont typeface="Wingdings" panose="05000000000000000000" pitchFamily="2" charset="2"/>
              <a:buNone/>
              <a:tabLst>
                <a:tab pos="1520825" algn="l"/>
                <a:tab pos="3810000" algn="l"/>
              </a:tabLst>
            </a:pPr>
            <a:r>
              <a:rPr lang="zh-CN" altLang="en-US" sz="2800">
                <a:solidFill>
                  <a:schemeClr val="accent2"/>
                </a:solidFill>
                <a:latin typeface="宋体" panose="02010600030101010101" pitchFamily="2" charset="-122"/>
              </a:rPr>
              <a:t>	</a:t>
            </a:r>
            <a:r>
              <a:rPr lang="en-US" altLang="zh-CN" sz="2800">
                <a:solidFill>
                  <a:schemeClr val="accent2"/>
                </a:solidFill>
                <a:latin typeface="宋体" panose="02010600030101010101" pitchFamily="2" charset="-122"/>
              </a:rPr>
              <a:t>mov [bx],</a:t>
            </a:r>
            <a:r>
              <a:rPr lang="en-US" altLang="zh-CN" sz="2800">
                <a:solidFill>
                  <a:schemeClr val="tx2"/>
                </a:solidFill>
                <a:latin typeface="宋体" panose="02010600030101010101" pitchFamily="2" charset="-122"/>
              </a:rPr>
              <a:t>ax</a:t>
            </a:r>
            <a:r>
              <a:rPr lang="en-US" altLang="zh-CN" sz="2800">
                <a:solidFill>
                  <a:schemeClr val="accent2"/>
                </a:solidFill>
                <a:latin typeface="宋体" panose="02010600030101010101" pitchFamily="2" charset="-122"/>
              </a:rPr>
              <a:t>	</a:t>
            </a:r>
            <a:r>
              <a:rPr lang="en-US" altLang="zh-CN" sz="2800">
                <a:latin typeface="宋体" panose="02010600030101010101" pitchFamily="2" charset="-122"/>
              </a:rPr>
              <a:t>;</a:t>
            </a:r>
            <a:r>
              <a:rPr lang="zh-CN" altLang="en-US" sz="2800">
                <a:latin typeface="宋体" panose="02010600030101010101" pitchFamily="2" charset="-122"/>
              </a:rPr>
              <a:t>将出口参数存放缓冲区</a:t>
            </a:r>
          </a:p>
          <a:p>
            <a:pPr marL="0" indent="0" eaLnBrk="1" hangingPunct="1">
              <a:spcBef>
                <a:spcPct val="10000"/>
              </a:spcBef>
              <a:buFont typeface="Wingdings" panose="05000000000000000000" pitchFamily="2" charset="2"/>
              <a:buNone/>
              <a:tabLst>
                <a:tab pos="1520825" algn="l"/>
                <a:tab pos="3810000" algn="l"/>
              </a:tabLst>
            </a:pPr>
            <a:r>
              <a:rPr lang="zh-CN" altLang="en-US" sz="2800">
                <a:solidFill>
                  <a:schemeClr val="accent2"/>
                </a:solidFill>
                <a:latin typeface="宋体" panose="02010600030101010101" pitchFamily="2" charset="-122"/>
              </a:rPr>
              <a:t>	</a:t>
            </a:r>
            <a:r>
              <a:rPr lang="en-US" altLang="zh-CN" sz="2800">
                <a:solidFill>
                  <a:schemeClr val="accent2"/>
                </a:solidFill>
                <a:latin typeface="宋体" panose="02010600030101010101" pitchFamily="2" charset="-122"/>
              </a:rPr>
              <a:t>inc bx</a:t>
            </a:r>
          </a:p>
          <a:p>
            <a:pPr marL="0" indent="0" eaLnBrk="1" hangingPunct="1">
              <a:spcBef>
                <a:spcPct val="10000"/>
              </a:spcBef>
              <a:buFont typeface="Wingdings" panose="05000000000000000000" pitchFamily="2" charset="2"/>
              <a:buNone/>
              <a:tabLst>
                <a:tab pos="1520825" algn="l"/>
                <a:tab pos="3810000" algn="l"/>
              </a:tabLst>
            </a:pPr>
            <a:r>
              <a:rPr lang="en-US" altLang="zh-CN" sz="2800">
                <a:solidFill>
                  <a:schemeClr val="accent2"/>
                </a:solidFill>
                <a:latin typeface="宋体" panose="02010600030101010101" pitchFamily="2" charset="-122"/>
              </a:rPr>
              <a:t>	inc bx</a:t>
            </a:r>
          </a:p>
          <a:p>
            <a:pPr marL="0" indent="0" eaLnBrk="1" hangingPunct="1">
              <a:spcBef>
                <a:spcPct val="10000"/>
              </a:spcBef>
              <a:buFont typeface="Wingdings" panose="05000000000000000000" pitchFamily="2" charset="2"/>
              <a:buNone/>
              <a:tabLst>
                <a:tab pos="1520825" algn="l"/>
                <a:tab pos="3810000" algn="l"/>
              </a:tabLst>
            </a:pPr>
            <a:r>
              <a:rPr lang="en-US" altLang="zh-CN" sz="2800">
                <a:solidFill>
                  <a:schemeClr val="accent2"/>
                </a:solidFill>
                <a:latin typeface="宋体" panose="02010600030101010101" pitchFamily="2" charset="-122"/>
              </a:rPr>
              <a:t>	call dpcrlf</a:t>
            </a:r>
          </a:p>
          <a:p>
            <a:pPr marL="0" indent="0" eaLnBrk="1" hangingPunct="1">
              <a:spcBef>
                <a:spcPct val="10000"/>
              </a:spcBef>
              <a:buFont typeface="Wingdings" panose="05000000000000000000" pitchFamily="2" charset="2"/>
              <a:buNone/>
              <a:tabLst>
                <a:tab pos="1520825" algn="l"/>
                <a:tab pos="3810000" algn="l"/>
              </a:tabLst>
            </a:pPr>
            <a:r>
              <a:rPr lang="en-US" altLang="zh-CN" sz="2800">
                <a:latin typeface="宋体" panose="02010600030101010101" pitchFamily="2" charset="-122"/>
              </a:rPr>
              <a:t>;</a:t>
            </a:r>
            <a:r>
              <a:rPr lang="zh-CN" altLang="en-US" sz="2800">
                <a:latin typeface="宋体" panose="02010600030101010101" pitchFamily="2" charset="-122"/>
              </a:rPr>
              <a:t>调用子程序，光标回车换行以便输入下一个数据</a:t>
            </a:r>
          </a:p>
          <a:p>
            <a:pPr marL="0" indent="0" eaLnBrk="1" hangingPunct="1">
              <a:spcBef>
                <a:spcPct val="10000"/>
              </a:spcBef>
              <a:buFont typeface="Wingdings" panose="05000000000000000000" pitchFamily="2" charset="2"/>
              <a:buNone/>
              <a:tabLst>
                <a:tab pos="1520825" algn="l"/>
                <a:tab pos="3810000" algn="l"/>
              </a:tabLst>
            </a:pPr>
            <a:r>
              <a:rPr lang="zh-CN" altLang="en-US" sz="2800">
                <a:solidFill>
                  <a:schemeClr val="accent2"/>
                </a:solidFill>
                <a:latin typeface="宋体" panose="02010600030101010101" pitchFamily="2" charset="-122"/>
              </a:rPr>
              <a:t>	</a:t>
            </a:r>
            <a:r>
              <a:rPr lang="en-US" altLang="zh-CN" sz="2800">
                <a:solidFill>
                  <a:schemeClr val="accent2"/>
                </a:solidFill>
                <a:latin typeface="宋体" panose="02010600030101010101" pitchFamily="2" charset="-122"/>
              </a:rPr>
              <a:t>loop again</a:t>
            </a:r>
          </a:p>
        </p:txBody>
      </p:sp>
      <p:grpSp>
        <p:nvGrpSpPr>
          <p:cNvPr id="342019" name="组合 342018">
            <a:extLst>
              <a:ext uri="{FF2B5EF4-FFF2-40B4-BE49-F238E27FC236}">
                <a16:creationId xmlns:a16="http://schemas.microsoft.com/office/drawing/2014/main" id="{9984A4E7-C246-42D4-8F56-3420E7F0AF0A}"/>
              </a:ext>
            </a:extLst>
          </p:cNvPr>
          <p:cNvGrpSpPr>
            <a:grpSpLocks/>
          </p:cNvGrpSpPr>
          <p:nvPr/>
        </p:nvGrpSpPr>
        <p:grpSpPr bwMode="auto">
          <a:xfrm>
            <a:off x="177800" y="230188"/>
            <a:ext cx="203200" cy="6503987"/>
            <a:chOff x="112" y="145"/>
            <a:chExt cx="128" cy="4097"/>
          </a:xfrm>
        </p:grpSpPr>
        <p:sp>
          <p:nvSpPr>
            <p:cNvPr id="100367" name="矩形 342019">
              <a:extLst>
                <a:ext uri="{FF2B5EF4-FFF2-40B4-BE49-F238E27FC236}">
                  <a16:creationId xmlns:a16="http://schemas.microsoft.com/office/drawing/2014/main" id="{0C2C3909-9918-4E59-BEBF-28A642813749}"/>
                </a:ext>
              </a:extLst>
            </p:cNvPr>
            <p:cNvSpPr>
              <a:spLocks noChangeArrowheads="1"/>
            </p:cNvSpPr>
            <p:nvPr/>
          </p:nvSpPr>
          <p:spPr bwMode="auto">
            <a:xfrm flipH="1">
              <a:off x="192" y="162"/>
              <a:ext cx="48" cy="4080"/>
            </a:xfrm>
            <a:prstGeom prst="rect">
              <a:avLst/>
            </a:prstGeom>
            <a:gradFill rotWithShape="0">
              <a:gsLst>
                <a:gs pos="0">
                  <a:schemeClr val="bg1"/>
                </a:gs>
                <a:gs pos="100000">
                  <a:schemeClr val="fo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0368" name="矩形 342020">
              <a:extLst>
                <a:ext uri="{FF2B5EF4-FFF2-40B4-BE49-F238E27FC236}">
                  <a16:creationId xmlns:a16="http://schemas.microsoft.com/office/drawing/2014/main" id="{7BDDDCB8-EAA7-4279-9A59-D6C60BF0EC94}"/>
                </a:ext>
              </a:extLst>
            </p:cNvPr>
            <p:cNvSpPr>
              <a:spLocks noChangeArrowheads="1"/>
            </p:cNvSpPr>
            <p:nvPr/>
          </p:nvSpPr>
          <p:spPr bwMode="auto">
            <a:xfrm>
              <a:off x="112" y="145"/>
              <a:ext cx="48" cy="3941"/>
            </a:xfrm>
            <a:prstGeom prst="rect">
              <a:avLst/>
            </a:prstGeom>
            <a:gradFill rotWithShape="0">
              <a:gsLst>
                <a:gs pos="0">
                  <a:schemeClr val="bg1"/>
                </a:gs>
                <a:gs pos="100000">
                  <a:schemeClr va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latin typeface="Times New Roman" panose="02020603050405020304" pitchFamily="18" charset="0"/>
              </a:endParaRPr>
            </a:p>
          </p:txBody>
        </p:sp>
      </p:grpSp>
      <p:grpSp>
        <p:nvGrpSpPr>
          <p:cNvPr id="342022" name="组合 342021">
            <a:extLst>
              <a:ext uri="{FF2B5EF4-FFF2-40B4-BE49-F238E27FC236}">
                <a16:creationId xmlns:a16="http://schemas.microsoft.com/office/drawing/2014/main" id="{B6E7173B-083B-482B-83B1-ABCD3BAA76C5}"/>
              </a:ext>
            </a:extLst>
          </p:cNvPr>
          <p:cNvGrpSpPr>
            <a:grpSpLocks/>
          </p:cNvGrpSpPr>
          <p:nvPr/>
        </p:nvGrpSpPr>
        <p:grpSpPr bwMode="auto">
          <a:xfrm>
            <a:off x="8793163" y="220663"/>
            <a:ext cx="198437" cy="6408737"/>
            <a:chOff x="5539" y="139"/>
            <a:chExt cx="125" cy="4037"/>
          </a:xfrm>
        </p:grpSpPr>
        <p:sp>
          <p:nvSpPr>
            <p:cNvPr id="100365" name="矩形 342022">
              <a:extLst>
                <a:ext uri="{FF2B5EF4-FFF2-40B4-BE49-F238E27FC236}">
                  <a16:creationId xmlns:a16="http://schemas.microsoft.com/office/drawing/2014/main" id="{401582B1-E9F9-4066-AF5B-F6EBCE4E334B}"/>
                </a:ext>
              </a:extLst>
            </p:cNvPr>
            <p:cNvSpPr>
              <a:spLocks noChangeArrowheads="1"/>
            </p:cNvSpPr>
            <p:nvPr/>
          </p:nvSpPr>
          <p:spPr bwMode="auto">
            <a:xfrm rot="10800000" flipH="1" flipV="1">
              <a:off x="5621" y="139"/>
              <a:ext cx="43" cy="3989"/>
            </a:xfrm>
            <a:prstGeom prst="rect">
              <a:avLst/>
            </a:pr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0366" name="矩形 342023">
              <a:extLst>
                <a:ext uri="{FF2B5EF4-FFF2-40B4-BE49-F238E27FC236}">
                  <a16:creationId xmlns:a16="http://schemas.microsoft.com/office/drawing/2014/main" id="{CF88C9F5-9A8D-4536-8B2D-225D8240A1B4}"/>
                </a:ext>
              </a:extLst>
            </p:cNvPr>
            <p:cNvSpPr>
              <a:spLocks noChangeArrowheads="1"/>
            </p:cNvSpPr>
            <p:nvPr/>
          </p:nvSpPr>
          <p:spPr bwMode="auto">
            <a:xfrm rot="10800000" flipV="1">
              <a:off x="5539" y="240"/>
              <a:ext cx="49" cy="3936"/>
            </a:xfrm>
            <a:prstGeom prst="rect">
              <a:avLst/>
            </a:pr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342025" name="组合 342024">
            <a:extLst>
              <a:ext uri="{FF2B5EF4-FFF2-40B4-BE49-F238E27FC236}">
                <a16:creationId xmlns:a16="http://schemas.microsoft.com/office/drawing/2014/main" id="{379646E3-DA0D-4F44-874D-FEB0ED0D8B3C}"/>
              </a:ext>
            </a:extLst>
          </p:cNvPr>
          <p:cNvGrpSpPr>
            <a:grpSpLocks/>
          </p:cNvGrpSpPr>
          <p:nvPr/>
        </p:nvGrpSpPr>
        <p:grpSpPr bwMode="auto">
          <a:xfrm>
            <a:off x="412750" y="6477000"/>
            <a:ext cx="8686800" cy="228600"/>
            <a:chOff x="260" y="4080"/>
            <a:chExt cx="5472" cy="144"/>
          </a:xfrm>
        </p:grpSpPr>
        <p:sp>
          <p:nvSpPr>
            <p:cNvPr id="100363" name="矩形 342025">
              <a:extLst>
                <a:ext uri="{FF2B5EF4-FFF2-40B4-BE49-F238E27FC236}">
                  <a16:creationId xmlns:a16="http://schemas.microsoft.com/office/drawing/2014/main" id="{F211715B-9E2B-47E1-958B-79CD88CDF721}"/>
                </a:ext>
              </a:extLst>
            </p:cNvPr>
            <p:cNvSpPr>
              <a:spLocks noChangeArrowheads="1"/>
            </p:cNvSpPr>
            <p:nvPr/>
          </p:nvSpPr>
          <p:spPr bwMode="auto">
            <a:xfrm rot="5400000" flipV="1">
              <a:off x="2972" y="1368"/>
              <a:ext cx="48" cy="5472"/>
            </a:xfrm>
            <a:prstGeom prst="rect">
              <a:avLst/>
            </a:prstGeom>
            <a:gradFill rotWithShape="0">
              <a:gsLst>
                <a:gs pos="0">
                  <a:schemeClr val="bg1"/>
                </a:gs>
                <a:gs pos="100000">
                  <a:schemeClr val="accent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0364" name="矩形 342026">
              <a:extLst>
                <a:ext uri="{FF2B5EF4-FFF2-40B4-BE49-F238E27FC236}">
                  <a16:creationId xmlns:a16="http://schemas.microsoft.com/office/drawing/2014/main" id="{A50E7860-C0BD-4172-AE58-FB9B511D56DD}"/>
                </a:ext>
              </a:extLst>
            </p:cNvPr>
            <p:cNvSpPr>
              <a:spLocks noChangeArrowheads="1"/>
            </p:cNvSpPr>
            <p:nvPr/>
          </p:nvSpPr>
          <p:spPr bwMode="auto">
            <a:xfrm rot="5400000" flipV="1">
              <a:off x="2913" y="1521"/>
              <a:ext cx="48" cy="5355"/>
            </a:xfrm>
            <a:prstGeom prst="rect">
              <a:avLst/>
            </a:prstGeom>
            <a:gradFill rotWithShape="0">
              <a:gsLst>
                <a:gs pos="0">
                  <a:schemeClr val="bg1"/>
                </a:gs>
                <a:gs pos="100000">
                  <a:schemeClr val="hlink"/>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342028" name="组合 342027">
            <a:extLst>
              <a:ext uri="{FF2B5EF4-FFF2-40B4-BE49-F238E27FC236}">
                <a16:creationId xmlns:a16="http://schemas.microsoft.com/office/drawing/2014/main" id="{0B6B492A-ACFB-4855-BB7D-86FF2A6FA1FD}"/>
              </a:ext>
            </a:extLst>
          </p:cNvPr>
          <p:cNvGrpSpPr>
            <a:grpSpLocks/>
          </p:cNvGrpSpPr>
          <p:nvPr/>
        </p:nvGrpSpPr>
        <p:grpSpPr bwMode="auto">
          <a:xfrm>
            <a:off x="76200" y="176213"/>
            <a:ext cx="8745538" cy="161925"/>
            <a:chOff x="48" y="111"/>
            <a:chExt cx="5509" cy="102"/>
          </a:xfrm>
        </p:grpSpPr>
        <p:sp>
          <p:nvSpPr>
            <p:cNvPr id="100361" name="矩形 342028">
              <a:extLst>
                <a:ext uri="{FF2B5EF4-FFF2-40B4-BE49-F238E27FC236}">
                  <a16:creationId xmlns:a16="http://schemas.microsoft.com/office/drawing/2014/main" id="{C9B4BF80-5A42-476A-8D7A-D2A3F464D4EF}"/>
                </a:ext>
              </a:extLst>
            </p:cNvPr>
            <p:cNvSpPr>
              <a:spLocks noChangeArrowheads="1"/>
            </p:cNvSpPr>
            <p:nvPr/>
          </p:nvSpPr>
          <p:spPr bwMode="auto">
            <a:xfrm rot="5400000" flipV="1">
              <a:off x="2852" y="-2492"/>
              <a:ext cx="37" cy="5371"/>
            </a:xfrm>
            <a:prstGeom prst="rect">
              <a:avLst/>
            </a:prstGeom>
            <a:gradFill rotWithShape="0">
              <a:gsLst>
                <a:gs pos="0">
                  <a:schemeClr va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0362" name="矩形 342029">
              <a:extLst>
                <a:ext uri="{FF2B5EF4-FFF2-40B4-BE49-F238E27FC236}">
                  <a16:creationId xmlns:a16="http://schemas.microsoft.com/office/drawing/2014/main" id="{01642F7B-6098-481B-BA2B-4FE1FED25CE1}"/>
                </a:ext>
              </a:extLst>
            </p:cNvPr>
            <p:cNvSpPr>
              <a:spLocks noChangeArrowheads="1"/>
            </p:cNvSpPr>
            <p:nvPr/>
          </p:nvSpPr>
          <p:spPr bwMode="auto">
            <a:xfrm rot="5400000" flipV="1">
              <a:off x="2783" y="-2625"/>
              <a:ext cx="38" cy="5509"/>
            </a:xfrm>
            <a:prstGeom prst="rect">
              <a:avLst/>
            </a:prstGeom>
            <a:gradFill rotWithShape="0">
              <a:gsLst>
                <a:gs pos="0">
                  <a:schemeClr val="accent1"/>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100359" name="标题 342030">
            <a:extLst>
              <a:ext uri="{FF2B5EF4-FFF2-40B4-BE49-F238E27FC236}">
                <a16:creationId xmlns:a16="http://schemas.microsoft.com/office/drawing/2014/main" id="{5B9DBED3-FBAC-4797-B146-54441C7DAC78}"/>
              </a:ext>
            </a:extLst>
          </p:cNvPr>
          <p:cNvSpPr>
            <a:spLocks noGrp="1" noChangeArrowheads="1"/>
          </p:cNvSpPr>
          <p:nvPr>
            <p:ph type="title"/>
          </p:nvPr>
        </p:nvSpPr>
        <p:spPr>
          <a:xfrm>
            <a:off x="5929313" y="349250"/>
            <a:ext cx="2819400" cy="390525"/>
          </a:xfrm>
          <a:ln>
            <a:solidFill>
              <a:schemeClr val="folHlink"/>
            </a:solidFill>
            <a:miter lim="800000"/>
            <a:headEnd/>
            <a:tailEnd/>
          </a:ln>
        </p:spPr>
        <p:txBody>
          <a:bodyPr/>
          <a:lstStyle/>
          <a:p>
            <a:pPr eaLnBrk="1" hangingPunct="1"/>
            <a:r>
              <a:rPr lang="zh-CN" altLang="en-US" sz="2400">
                <a:latin typeface="黑体" panose="02010609060101010101" pitchFamily="49" charset="-122"/>
              </a:rPr>
              <a:t>例题</a:t>
            </a:r>
            <a:r>
              <a:rPr lang="en-US" altLang="zh-CN" sz="2400">
                <a:latin typeface="黑体" panose="02010609060101010101" pitchFamily="49" charset="-122"/>
              </a:rPr>
              <a:t>4.18</a:t>
            </a:r>
            <a:r>
              <a:rPr lang="zh-CN" altLang="en-US" sz="2400">
                <a:latin typeface="黑体" panose="02010609060101010101" pitchFamily="49" charset="-122"/>
              </a:rPr>
              <a:t>－</a:t>
            </a:r>
            <a:r>
              <a:rPr lang="en-US" altLang="zh-CN" sz="2400">
                <a:latin typeface="黑体" panose="02010609060101010101" pitchFamily="49" charset="-122"/>
              </a:rPr>
              <a:t>1/5</a:t>
            </a:r>
          </a:p>
        </p:txBody>
      </p:sp>
      <p:pic>
        <p:nvPicPr>
          <p:cNvPr id="100360" name="图片 342031" descr="5">
            <a:hlinkClick r:id="" action="ppaction://hlinkshowjump?jump=nextslide"/>
            <a:extLst>
              <a:ext uri="{FF2B5EF4-FFF2-40B4-BE49-F238E27FC236}">
                <a16:creationId xmlns:a16="http://schemas.microsoft.com/office/drawing/2014/main" id="{DC8663BA-A14D-4935-82FF-3B4E4E9158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00" y="6286500"/>
            <a:ext cx="5715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afterEffect">
                                  <p:stCondLst>
                                    <p:cond delay="0"/>
                                  </p:stCondLst>
                                  <p:childTnLst>
                                    <p:set>
                                      <p:cBhvr>
                                        <p:cTn id="6" dur="1" fill="hold">
                                          <p:stCondLst>
                                            <p:cond delay="0"/>
                                          </p:stCondLst>
                                        </p:cTn>
                                        <p:tgtEl>
                                          <p:spTgt spid="342019"/>
                                        </p:tgtEl>
                                        <p:attrNameLst>
                                          <p:attrName>style.visibility</p:attrName>
                                        </p:attrNameLst>
                                      </p:cBhvr>
                                      <p:to>
                                        <p:strVal val="visible"/>
                                      </p:to>
                                    </p:set>
                                    <p:anim calcmode="lin" valueType="num">
                                      <p:cBhvr additive="base">
                                        <p:cTn id="7" dur="500" fill="hold"/>
                                        <p:tgtEl>
                                          <p:spTgt spid="342019"/>
                                        </p:tgtEl>
                                        <p:attrNameLst>
                                          <p:attrName>ppt_x</p:attrName>
                                        </p:attrNameLst>
                                      </p:cBhvr>
                                      <p:tavLst>
                                        <p:tav tm="0">
                                          <p:val>
                                            <p:strVal val="#ppt_x"/>
                                          </p:val>
                                        </p:tav>
                                        <p:tav tm="100000">
                                          <p:val>
                                            <p:strVal val="#ppt_x"/>
                                          </p:val>
                                        </p:tav>
                                      </p:tavLst>
                                    </p:anim>
                                    <p:anim calcmode="lin" valueType="num">
                                      <p:cBhvr additive="base">
                                        <p:cTn id="8" dur="500" fill="hold"/>
                                        <p:tgtEl>
                                          <p:spTgt spid="342019"/>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342025"/>
                                        </p:tgtEl>
                                        <p:attrNameLst>
                                          <p:attrName>style.visibility</p:attrName>
                                        </p:attrNameLst>
                                      </p:cBhvr>
                                      <p:to>
                                        <p:strVal val="visible"/>
                                      </p:to>
                                    </p:set>
                                    <p:anim calcmode="lin" valueType="num">
                                      <p:cBhvr additive="base">
                                        <p:cTn id="12" dur="500" fill="hold"/>
                                        <p:tgtEl>
                                          <p:spTgt spid="342025"/>
                                        </p:tgtEl>
                                        <p:attrNameLst>
                                          <p:attrName>ppt_x</p:attrName>
                                        </p:attrNameLst>
                                      </p:cBhvr>
                                      <p:tavLst>
                                        <p:tav tm="0">
                                          <p:val>
                                            <p:strVal val="0-#ppt_w/2"/>
                                          </p:val>
                                        </p:tav>
                                        <p:tav tm="100000">
                                          <p:val>
                                            <p:strVal val="#ppt_x"/>
                                          </p:val>
                                        </p:tav>
                                      </p:tavLst>
                                    </p:anim>
                                    <p:anim calcmode="lin" valueType="num">
                                      <p:cBhvr additive="base">
                                        <p:cTn id="13" dur="500" fill="hold"/>
                                        <p:tgtEl>
                                          <p:spTgt spid="342025"/>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4" fill="hold" nodeType="afterEffect">
                                  <p:stCondLst>
                                    <p:cond delay="0"/>
                                  </p:stCondLst>
                                  <p:childTnLst>
                                    <p:set>
                                      <p:cBhvr>
                                        <p:cTn id="16" dur="1" fill="hold">
                                          <p:stCondLst>
                                            <p:cond delay="0"/>
                                          </p:stCondLst>
                                        </p:cTn>
                                        <p:tgtEl>
                                          <p:spTgt spid="342022"/>
                                        </p:tgtEl>
                                        <p:attrNameLst>
                                          <p:attrName>style.visibility</p:attrName>
                                        </p:attrNameLst>
                                      </p:cBhvr>
                                      <p:to>
                                        <p:strVal val="visible"/>
                                      </p:to>
                                    </p:set>
                                    <p:anim calcmode="lin" valueType="num">
                                      <p:cBhvr additive="base">
                                        <p:cTn id="17" dur="500" fill="hold"/>
                                        <p:tgtEl>
                                          <p:spTgt spid="342022"/>
                                        </p:tgtEl>
                                        <p:attrNameLst>
                                          <p:attrName>ppt_x</p:attrName>
                                        </p:attrNameLst>
                                      </p:cBhvr>
                                      <p:tavLst>
                                        <p:tav tm="0">
                                          <p:val>
                                            <p:strVal val="#ppt_x"/>
                                          </p:val>
                                        </p:tav>
                                        <p:tav tm="100000">
                                          <p:val>
                                            <p:strVal val="#ppt_x"/>
                                          </p:val>
                                        </p:tav>
                                      </p:tavLst>
                                    </p:anim>
                                    <p:anim calcmode="lin" valueType="num">
                                      <p:cBhvr additive="base">
                                        <p:cTn id="18" dur="500" fill="hold"/>
                                        <p:tgtEl>
                                          <p:spTgt spid="342022"/>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2" fill="hold" nodeType="afterEffect">
                                  <p:stCondLst>
                                    <p:cond delay="0"/>
                                  </p:stCondLst>
                                  <p:childTnLst>
                                    <p:set>
                                      <p:cBhvr>
                                        <p:cTn id="21" dur="1" fill="hold">
                                          <p:stCondLst>
                                            <p:cond delay="0"/>
                                          </p:stCondLst>
                                        </p:cTn>
                                        <p:tgtEl>
                                          <p:spTgt spid="342028"/>
                                        </p:tgtEl>
                                        <p:attrNameLst>
                                          <p:attrName>style.visibility</p:attrName>
                                        </p:attrNameLst>
                                      </p:cBhvr>
                                      <p:to>
                                        <p:strVal val="visible"/>
                                      </p:to>
                                    </p:set>
                                    <p:anim calcmode="lin" valueType="num">
                                      <p:cBhvr additive="base">
                                        <p:cTn id="22" dur="500" fill="hold"/>
                                        <p:tgtEl>
                                          <p:spTgt spid="342028"/>
                                        </p:tgtEl>
                                        <p:attrNameLst>
                                          <p:attrName>ppt_x</p:attrName>
                                        </p:attrNameLst>
                                      </p:cBhvr>
                                      <p:tavLst>
                                        <p:tav tm="0">
                                          <p:val>
                                            <p:strVal val="1+#ppt_w/2"/>
                                          </p:val>
                                        </p:tav>
                                        <p:tav tm="100000">
                                          <p:val>
                                            <p:strVal val="#ppt_x"/>
                                          </p:val>
                                        </p:tav>
                                      </p:tavLst>
                                    </p:anim>
                                    <p:anim calcmode="lin" valueType="num">
                                      <p:cBhvr additive="base">
                                        <p:cTn id="23" dur="500" fill="hold"/>
                                        <p:tgtEl>
                                          <p:spTgt spid="3420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1378" name="文本占位符 343041">
            <a:extLst>
              <a:ext uri="{FF2B5EF4-FFF2-40B4-BE49-F238E27FC236}">
                <a16:creationId xmlns:a16="http://schemas.microsoft.com/office/drawing/2014/main" id="{99BD4058-E2C3-450F-A539-3A2F2A32A6DF}"/>
              </a:ext>
            </a:extLst>
          </p:cNvPr>
          <p:cNvSpPr>
            <a:spLocks noGrp="1" noChangeArrowheads="1"/>
          </p:cNvSpPr>
          <p:nvPr>
            <p:ph type="body" idx="1"/>
          </p:nvPr>
        </p:nvSpPr>
        <p:spPr>
          <a:xfrm>
            <a:off x="533400" y="838200"/>
            <a:ext cx="8153400" cy="5638800"/>
          </a:xfrm>
        </p:spPr>
        <p:txBody>
          <a:bodyPr/>
          <a:lstStyle/>
          <a:p>
            <a:pPr marL="0" indent="0" eaLnBrk="1" hangingPunct="1">
              <a:lnSpc>
                <a:spcPct val="90000"/>
              </a:lnSpc>
              <a:buFont typeface="Wingdings" panose="05000000000000000000" pitchFamily="2" charset="2"/>
              <a:buNone/>
              <a:tabLst>
                <a:tab pos="1520825" algn="l"/>
                <a:tab pos="3810000" algn="l"/>
              </a:tabLst>
            </a:pPr>
            <a:r>
              <a:rPr lang="en-US" altLang="zh-CN" sz="2800">
                <a:latin typeface="宋体" panose="02010600030101010101" pitchFamily="2" charset="-122"/>
              </a:rPr>
              <a:t>;</a:t>
            </a:r>
            <a:r>
              <a:rPr lang="zh-CN" altLang="en-US" sz="2800">
                <a:latin typeface="宋体" panose="02010600030101010101" pitchFamily="2" charset="-122"/>
              </a:rPr>
              <a:t>输入有符号</a:t>
            </a:r>
            <a:r>
              <a:rPr lang="en-US" altLang="zh-CN" sz="2800">
                <a:latin typeface="宋体" panose="02010600030101010101" pitchFamily="2" charset="-122"/>
              </a:rPr>
              <a:t>10</a:t>
            </a:r>
            <a:r>
              <a:rPr lang="zh-CN" altLang="en-US" sz="2800">
                <a:latin typeface="宋体" panose="02010600030101010101" pitchFamily="2" charset="-122"/>
              </a:rPr>
              <a:t>进制数的通用子程序</a:t>
            </a:r>
          </a:p>
          <a:p>
            <a:pPr marL="0" indent="0" eaLnBrk="1" hangingPunct="1">
              <a:lnSpc>
                <a:spcPct val="90000"/>
              </a:lnSpc>
              <a:buFont typeface="Wingdings" panose="05000000000000000000" pitchFamily="2" charset="2"/>
              <a:buNone/>
              <a:tabLst>
                <a:tab pos="1520825" algn="l"/>
                <a:tab pos="3810000" algn="l"/>
              </a:tabLst>
            </a:pPr>
            <a:r>
              <a:rPr lang="en-US" altLang="zh-CN" sz="2800">
                <a:latin typeface="宋体" panose="02010600030101010101" pitchFamily="2" charset="-122"/>
              </a:rPr>
              <a:t>;</a:t>
            </a:r>
            <a:r>
              <a:rPr lang="zh-CN" altLang="en-US" sz="2800">
                <a:latin typeface="宋体" panose="02010600030101010101" pitchFamily="2" charset="-122"/>
              </a:rPr>
              <a:t>出口参数：</a:t>
            </a:r>
            <a:r>
              <a:rPr lang="en-US" altLang="zh-CN" sz="2800">
                <a:solidFill>
                  <a:schemeClr val="tx2"/>
                </a:solidFill>
                <a:latin typeface="宋体" panose="02010600030101010101" pitchFamily="2" charset="-122"/>
              </a:rPr>
              <a:t>AX</a:t>
            </a:r>
            <a:r>
              <a:rPr lang="zh-CN" altLang="en-US" sz="2800">
                <a:solidFill>
                  <a:schemeClr val="tx2"/>
                </a:solidFill>
                <a:latin typeface="宋体" panose="02010600030101010101" pitchFamily="2" charset="-122"/>
              </a:rPr>
              <a:t>＝补码表示的二进制数值</a:t>
            </a:r>
          </a:p>
          <a:p>
            <a:pPr marL="0" indent="0" eaLnBrk="1" hangingPunct="1">
              <a:lnSpc>
                <a:spcPct val="90000"/>
              </a:lnSpc>
              <a:buFont typeface="Wingdings" panose="05000000000000000000" pitchFamily="2" charset="2"/>
              <a:buNone/>
              <a:tabLst>
                <a:tab pos="1520825" algn="l"/>
                <a:tab pos="3810000" algn="l"/>
              </a:tabLst>
            </a:pPr>
            <a:r>
              <a:rPr lang="en-US" altLang="zh-CN" sz="2800">
                <a:latin typeface="宋体" panose="02010600030101010101" pitchFamily="2" charset="-122"/>
              </a:rPr>
              <a:t>;</a:t>
            </a:r>
            <a:r>
              <a:rPr lang="zh-CN" altLang="en-US" sz="2800">
                <a:latin typeface="宋体" panose="02010600030101010101" pitchFamily="2" charset="-122"/>
              </a:rPr>
              <a:t>说明：负数用</a:t>
            </a:r>
            <a:r>
              <a:rPr lang="zh-CN" altLang="en-US" sz="2800">
                <a:latin typeface="Courier New" panose="02070309020205020404" pitchFamily="49" charset="0"/>
              </a:rPr>
              <a:t>“</a:t>
            </a:r>
            <a:r>
              <a:rPr lang="zh-CN" altLang="en-US" sz="2800">
                <a:latin typeface="宋体" panose="02010600030101010101" pitchFamily="2" charset="-122"/>
              </a:rPr>
              <a:t>－</a:t>
            </a:r>
            <a:r>
              <a:rPr lang="zh-CN" altLang="en-US" sz="2800">
                <a:latin typeface="Courier New" panose="02070309020205020404" pitchFamily="49" charset="0"/>
              </a:rPr>
              <a:t>”</a:t>
            </a:r>
            <a:r>
              <a:rPr lang="zh-CN" altLang="en-US" sz="2800">
                <a:latin typeface="宋体" panose="02010600030101010101" pitchFamily="2" charset="-122"/>
              </a:rPr>
              <a:t>引导，正数用</a:t>
            </a:r>
            <a:r>
              <a:rPr lang="zh-CN" altLang="en-US" sz="2800">
                <a:latin typeface="Courier New" panose="02070309020205020404" pitchFamily="49" charset="0"/>
              </a:rPr>
              <a:t>“</a:t>
            </a:r>
            <a:r>
              <a:rPr lang="zh-CN" altLang="en-US" sz="2800">
                <a:latin typeface="宋体" panose="02010600030101010101" pitchFamily="2" charset="-122"/>
              </a:rPr>
              <a:t>＋</a:t>
            </a:r>
            <a:r>
              <a:rPr lang="zh-CN" altLang="en-US" sz="2800">
                <a:latin typeface="Courier New" panose="02070309020205020404" pitchFamily="49" charset="0"/>
              </a:rPr>
              <a:t>”</a:t>
            </a:r>
            <a:r>
              <a:rPr lang="zh-CN" altLang="en-US" sz="2800">
                <a:latin typeface="宋体" panose="02010600030101010101" pitchFamily="2" charset="-122"/>
              </a:rPr>
              <a:t>引导或直接输入；数据范围是＋</a:t>
            </a:r>
            <a:r>
              <a:rPr lang="en-US" altLang="zh-CN" sz="2800">
                <a:latin typeface="宋体" panose="02010600030101010101" pitchFamily="2" charset="-122"/>
              </a:rPr>
              <a:t>32767</a:t>
            </a:r>
            <a:r>
              <a:rPr lang="zh-CN" altLang="en-US" sz="2800">
                <a:latin typeface="宋体" panose="02010600030101010101" pitchFamily="2" charset="-122"/>
              </a:rPr>
              <a:t>～－</a:t>
            </a:r>
            <a:r>
              <a:rPr lang="en-US" altLang="zh-CN" sz="2800">
                <a:latin typeface="宋体" panose="02010600030101010101" pitchFamily="2" charset="-122"/>
              </a:rPr>
              <a:t>32768</a:t>
            </a:r>
          </a:p>
          <a:p>
            <a:pPr marL="0" indent="0" eaLnBrk="1" hangingPunct="1">
              <a:lnSpc>
                <a:spcPct val="70000"/>
              </a:lnSpc>
              <a:buFont typeface="Wingdings" panose="05000000000000000000" pitchFamily="2" charset="2"/>
              <a:buNone/>
              <a:tabLst>
                <a:tab pos="1520825" algn="l"/>
                <a:tab pos="3810000" algn="l"/>
              </a:tabLst>
            </a:pPr>
            <a:r>
              <a:rPr lang="en-US" altLang="zh-CN" sz="2800">
                <a:solidFill>
                  <a:schemeClr val="accent2"/>
                </a:solidFill>
                <a:latin typeface="宋体" panose="02010600030101010101" pitchFamily="2" charset="-122"/>
              </a:rPr>
              <a:t>read	proc</a:t>
            </a:r>
          </a:p>
          <a:p>
            <a:pPr marL="0" indent="0" eaLnBrk="1" hangingPunct="1">
              <a:lnSpc>
                <a:spcPct val="70000"/>
              </a:lnSpc>
              <a:buFont typeface="Wingdings" panose="05000000000000000000" pitchFamily="2" charset="2"/>
              <a:buNone/>
              <a:tabLst>
                <a:tab pos="1520825" algn="l"/>
                <a:tab pos="3810000" algn="l"/>
              </a:tabLst>
            </a:pPr>
            <a:r>
              <a:rPr lang="en-US" altLang="zh-CN" sz="2800">
                <a:solidFill>
                  <a:schemeClr val="accent2"/>
                </a:solidFill>
                <a:latin typeface="宋体" panose="02010600030101010101" pitchFamily="2" charset="-122"/>
              </a:rPr>
              <a:t>	push bx</a:t>
            </a:r>
          </a:p>
          <a:p>
            <a:pPr marL="0" indent="0" eaLnBrk="1" hangingPunct="1">
              <a:lnSpc>
                <a:spcPct val="70000"/>
              </a:lnSpc>
              <a:buFont typeface="Wingdings" panose="05000000000000000000" pitchFamily="2" charset="2"/>
              <a:buNone/>
              <a:tabLst>
                <a:tab pos="1520825" algn="l"/>
                <a:tab pos="3810000" algn="l"/>
              </a:tabLst>
            </a:pPr>
            <a:r>
              <a:rPr lang="en-US" altLang="zh-CN" sz="2800">
                <a:solidFill>
                  <a:schemeClr val="accent2"/>
                </a:solidFill>
                <a:latin typeface="宋体" panose="02010600030101010101" pitchFamily="2" charset="-122"/>
              </a:rPr>
              <a:t>	push cx</a:t>
            </a:r>
          </a:p>
          <a:p>
            <a:pPr marL="0" indent="0" eaLnBrk="1" hangingPunct="1">
              <a:lnSpc>
                <a:spcPct val="70000"/>
              </a:lnSpc>
              <a:buFont typeface="Wingdings" panose="05000000000000000000" pitchFamily="2" charset="2"/>
              <a:buNone/>
              <a:tabLst>
                <a:tab pos="1520825" algn="l"/>
                <a:tab pos="3810000" algn="l"/>
              </a:tabLst>
            </a:pPr>
            <a:r>
              <a:rPr lang="en-US" altLang="zh-CN" sz="2800">
                <a:solidFill>
                  <a:schemeClr val="accent2"/>
                </a:solidFill>
                <a:latin typeface="宋体" panose="02010600030101010101" pitchFamily="2" charset="-122"/>
              </a:rPr>
              <a:t>	push dx</a:t>
            </a:r>
          </a:p>
          <a:p>
            <a:pPr marL="0" indent="0" eaLnBrk="1" hangingPunct="1">
              <a:lnSpc>
                <a:spcPct val="80000"/>
              </a:lnSpc>
              <a:buFont typeface="Wingdings" panose="05000000000000000000" pitchFamily="2" charset="2"/>
              <a:buNone/>
              <a:tabLst>
                <a:tab pos="1520825" algn="l"/>
                <a:tab pos="3810000" algn="l"/>
              </a:tabLst>
            </a:pPr>
            <a:r>
              <a:rPr lang="en-US" altLang="zh-CN" sz="2800">
                <a:solidFill>
                  <a:schemeClr val="accent2"/>
                </a:solidFill>
                <a:latin typeface="宋体" panose="02010600030101010101" pitchFamily="2" charset="-122"/>
              </a:rPr>
              <a:t>	xor bx,bx</a:t>
            </a:r>
            <a:r>
              <a:rPr lang="en-US" altLang="zh-CN" sz="2800">
                <a:latin typeface="宋体" panose="02010600030101010101" pitchFamily="2" charset="-122"/>
              </a:rPr>
              <a:t>	;BX</a:t>
            </a:r>
            <a:r>
              <a:rPr lang="zh-CN" altLang="en-US" sz="2800">
                <a:latin typeface="宋体" panose="02010600030101010101" pitchFamily="2" charset="-122"/>
              </a:rPr>
              <a:t>保存结果</a:t>
            </a:r>
          </a:p>
          <a:p>
            <a:pPr marL="0" indent="0" eaLnBrk="1" hangingPunct="1">
              <a:lnSpc>
                <a:spcPct val="80000"/>
              </a:lnSpc>
              <a:buFont typeface="Wingdings" panose="05000000000000000000" pitchFamily="2" charset="2"/>
              <a:buNone/>
              <a:tabLst>
                <a:tab pos="1520825" algn="l"/>
                <a:tab pos="3810000" algn="l"/>
              </a:tabLst>
            </a:pPr>
            <a:r>
              <a:rPr lang="zh-CN" altLang="en-US" sz="2800">
                <a:solidFill>
                  <a:schemeClr val="accent2"/>
                </a:solidFill>
                <a:latin typeface="宋体" panose="02010600030101010101" pitchFamily="2" charset="-122"/>
              </a:rPr>
              <a:t>	</a:t>
            </a:r>
            <a:r>
              <a:rPr lang="en-US" altLang="zh-CN" sz="2800">
                <a:solidFill>
                  <a:schemeClr val="accent2"/>
                </a:solidFill>
                <a:latin typeface="宋体" panose="02010600030101010101" pitchFamily="2" charset="-122"/>
              </a:rPr>
              <a:t>xor cx,cx</a:t>
            </a:r>
          </a:p>
          <a:p>
            <a:pPr marL="0" indent="0" eaLnBrk="1" hangingPunct="1">
              <a:lnSpc>
                <a:spcPct val="80000"/>
              </a:lnSpc>
              <a:buFont typeface="Wingdings" panose="05000000000000000000" pitchFamily="2" charset="2"/>
              <a:buNone/>
              <a:tabLst>
                <a:tab pos="1520825" algn="l"/>
                <a:tab pos="3810000" algn="l"/>
              </a:tabLst>
            </a:pPr>
            <a:r>
              <a:rPr lang="en-US" altLang="zh-CN" sz="2800">
                <a:solidFill>
                  <a:schemeClr val="accent2"/>
                </a:solidFill>
                <a:latin typeface="宋体" panose="02010600030101010101" pitchFamily="2" charset="-122"/>
              </a:rPr>
              <a:t>	</a:t>
            </a:r>
            <a:r>
              <a:rPr lang="en-US" altLang="zh-CN" sz="2800">
                <a:latin typeface="宋体" panose="02010600030101010101" pitchFamily="2" charset="-122"/>
              </a:rPr>
              <a:t>;CX</a:t>
            </a:r>
            <a:r>
              <a:rPr lang="zh-CN" altLang="en-US" sz="2800">
                <a:latin typeface="宋体" panose="02010600030101010101" pitchFamily="2" charset="-122"/>
              </a:rPr>
              <a:t>为正负标志，</a:t>
            </a:r>
            <a:r>
              <a:rPr lang="en-US" altLang="zh-CN" sz="2800">
                <a:latin typeface="宋体" panose="02010600030101010101" pitchFamily="2" charset="-122"/>
              </a:rPr>
              <a:t>0</a:t>
            </a:r>
            <a:r>
              <a:rPr lang="zh-CN" altLang="en-US" sz="2800">
                <a:latin typeface="宋体" panose="02010600030101010101" pitchFamily="2" charset="-122"/>
              </a:rPr>
              <a:t>为正，－</a:t>
            </a:r>
            <a:r>
              <a:rPr lang="en-US" altLang="zh-CN" sz="2800">
                <a:latin typeface="宋体" panose="02010600030101010101" pitchFamily="2" charset="-122"/>
              </a:rPr>
              <a:t>1</a:t>
            </a:r>
            <a:r>
              <a:rPr lang="zh-CN" altLang="en-US" sz="2800">
                <a:latin typeface="宋体" panose="02010600030101010101" pitchFamily="2" charset="-122"/>
              </a:rPr>
              <a:t>为负</a:t>
            </a:r>
          </a:p>
          <a:p>
            <a:pPr marL="0" indent="0" eaLnBrk="1" hangingPunct="1">
              <a:lnSpc>
                <a:spcPct val="80000"/>
              </a:lnSpc>
              <a:buFont typeface="Wingdings" panose="05000000000000000000" pitchFamily="2" charset="2"/>
              <a:buNone/>
              <a:tabLst>
                <a:tab pos="1520825" algn="l"/>
                <a:tab pos="3810000" algn="l"/>
              </a:tabLst>
            </a:pPr>
            <a:r>
              <a:rPr lang="zh-CN" altLang="en-US" sz="2800">
                <a:solidFill>
                  <a:schemeClr val="accent2"/>
                </a:solidFill>
                <a:latin typeface="宋体" panose="02010600030101010101" pitchFamily="2" charset="-122"/>
              </a:rPr>
              <a:t>	</a:t>
            </a:r>
            <a:r>
              <a:rPr lang="en-US" altLang="zh-CN" sz="2800">
                <a:solidFill>
                  <a:schemeClr val="accent2"/>
                </a:solidFill>
                <a:latin typeface="宋体" panose="02010600030101010101" pitchFamily="2" charset="-122"/>
              </a:rPr>
              <a:t>mov ah,1</a:t>
            </a:r>
            <a:r>
              <a:rPr lang="en-US" altLang="zh-CN" sz="2800">
                <a:latin typeface="宋体" panose="02010600030101010101" pitchFamily="2" charset="-122"/>
              </a:rPr>
              <a:t>	;</a:t>
            </a:r>
            <a:r>
              <a:rPr lang="zh-CN" altLang="en-US" sz="2800">
                <a:latin typeface="宋体" panose="02010600030101010101" pitchFamily="2" charset="-122"/>
              </a:rPr>
              <a:t>输入一个字符</a:t>
            </a:r>
          </a:p>
          <a:p>
            <a:pPr marL="0" indent="0" eaLnBrk="1" hangingPunct="1">
              <a:lnSpc>
                <a:spcPct val="80000"/>
              </a:lnSpc>
              <a:buFont typeface="Wingdings" panose="05000000000000000000" pitchFamily="2" charset="2"/>
              <a:buNone/>
              <a:tabLst>
                <a:tab pos="1520825" algn="l"/>
                <a:tab pos="3810000" algn="l"/>
              </a:tabLst>
            </a:pPr>
            <a:r>
              <a:rPr lang="zh-CN" altLang="en-US" sz="2800">
                <a:solidFill>
                  <a:schemeClr val="accent2"/>
                </a:solidFill>
                <a:latin typeface="宋体" panose="02010600030101010101" pitchFamily="2" charset="-122"/>
              </a:rPr>
              <a:t>	</a:t>
            </a:r>
            <a:r>
              <a:rPr lang="en-US" altLang="zh-CN" sz="2800">
                <a:solidFill>
                  <a:schemeClr val="accent2"/>
                </a:solidFill>
                <a:latin typeface="宋体" panose="02010600030101010101" pitchFamily="2" charset="-122"/>
              </a:rPr>
              <a:t>int 21h</a:t>
            </a:r>
          </a:p>
        </p:txBody>
      </p:sp>
      <p:grpSp>
        <p:nvGrpSpPr>
          <p:cNvPr id="343043" name="组合 343042">
            <a:extLst>
              <a:ext uri="{FF2B5EF4-FFF2-40B4-BE49-F238E27FC236}">
                <a16:creationId xmlns:a16="http://schemas.microsoft.com/office/drawing/2014/main" id="{167BE153-D120-4309-9D50-F8DBE3257518}"/>
              </a:ext>
            </a:extLst>
          </p:cNvPr>
          <p:cNvGrpSpPr>
            <a:grpSpLocks/>
          </p:cNvGrpSpPr>
          <p:nvPr/>
        </p:nvGrpSpPr>
        <p:grpSpPr bwMode="auto">
          <a:xfrm>
            <a:off x="177800" y="230188"/>
            <a:ext cx="203200" cy="6503987"/>
            <a:chOff x="112" y="145"/>
            <a:chExt cx="128" cy="4097"/>
          </a:xfrm>
        </p:grpSpPr>
        <p:sp>
          <p:nvSpPr>
            <p:cNvPr id="101392" name="矩形 343043">
              <a:extLst>
                <a:ext uri="{FF2B5EF4-FFF2-40B4-BE49-F238E27FC236}">
                  <a16:creationId xmlns:a16="http://schemas.microsoft.com/office/drawing/2014/main" id="{55DE8FC1-5F99-4B5E-A4BB-B1F506E42859}"/>
                </a:ext>
              </a:extLst>
            </p:cNvPr>
            <p:cNvSpPr>
              <a:spLocks noChangeArrowheads="1"/>
            </p:cNvSpPr>
            <p:nvPr/>
          </p:nvSpPr>
          <p:spPr bwMode="auto">
            <a:xfrm flipH="1">
              <a:off x="192" y="162"/>
              <a:ext cx="48" cy="4080"/>
            </a:xfrm>
            <a:prstGeom prst="rect">
              <a:avLst/>
            </a:prstGeom>
            <a:gradFill rotWithShape="0">
              <a:gsLst>
                <a:gs pos="0">
                  <a:schemeClr val="bg1"/>
                </a:gs>
                <a:gs pos="100000">
                  <a:schemeClr val="fo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1393" name="矩形 343044">
              <a:extLst>
                <a:ext uri="{FF2B5EF4-FFF2-40B4-BE49-F238E27FC236}">
                  <a16:creationId xmlns:a16="http://schemas.microsoft.com/office/drawing/2014/main" id="{A3F54454-91CF-4D89-81B0-A2D2C3D1580F}"/>
                </a:ext>
              </a:extLst>
            </p:cNvPr>
            <p:cNvSpPr>
              <a:spLocks noChangeArrowheads="1"/>
            </p:cNvSpPr>
            <p:nvPr/>
          </p:nvSpPr>
          <p:spPr bwMode="auto">
            <a:xfrm>
              <a:off x="112" y="145"/>
              <a:ext cx="48" cy="3941"/>
            </a:xfrm>
            <a:prstGeom prst="rect">
              <a:avLst/>
            </a:prstGeom>
            <a:gradFill rotWithShape="0">
              <a:gsLst>
                <a:gs pos="0">
                  <a:schemeClr val="bg1"/>
                </a:gs>
                <a:gs pos="100000">
                  <a:schemeClr va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latin typeface="Times New Roman" panose="02020603050405020304" pitchFamily="18" charset="0"/>
              </a:endParaRPr>
            </a:p>
          </p:txBody>
        </p:sp>
      </p:grpSp>
      <p:grpSp>
        <p:nvGrpSpPr>
          <p:cNvPr id="343046" name="组合 343045">
            <a:extLst>
              <a:ext uri="{FF2B5EF4-FFF2-40B4-BE49-F238E27FC236}">
                <a16:creationId xmlns:a16="http://schemas.microsoft.com/office/drawing/2014/main" id="{9F639EAA-233D-4514-BDFC-C1B9585104FD}"/>
              </a:ext>
            </a:extLst>
          </p:cNvPr>
          <p:cNvGrpSpPr>
            <a:grpSpLocks/>
          </p:cNvGrpSpPr>
          <p:nvPr/>
        </p:nvGrpSpPr>
        <p:grpSpPr bwMode="auto">
          <a:xfrm>
            <a:off x="8793163" y="220663"/>
            <a:ext cx="198437" cy="6408737"/>
            <a:chOff x="5539" y="139"/>
            <a:chExt cx="125" cy="4037"/>
          </a:xfrm>
        </p:grpSpPr>
        <p:sp>
          <p:nvSpPr>
            <p:cNvPr id="101390" name="矩形 343046">
              <a:extLst>
                <a:ext uri="{FF2B5EF4-FFF2-40B4-BE49-F238E27FC236}">
                  <a16:creationId xmlns:a16="http://schemas.microsoft.com/office/drawing/2014/main" id="{6094D837-4111-4564-822E-6AD9B3F235EF}"/>
                </a:ext>
              </a:extLst>
            </p:cNvPr>
            <p:cNvSpPr>
              <a:spLocks noChangeArrowheads="1"/>
            </p:cNvSpPr>
            <p:nvPr/>
          </p:nvSpPr>
          <p:spPr bwMode="auto">
            <a:xfrm rot="10800000" flipH="1" flipV="1">
              <a:off x="5621" y="139"/>
              <a:ext cx="43" cy="3989"/>
            </a:xfrm>
            <a:prstGeom prst="rect">
              <a:avLst/>
            </a:pr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1391" name="矩形 343047">
              <a:extLst>
                <a:ext uri="{FF2B5EF4-FFF2-40B4-BE49-F238E27FC236}">
                  <a16:creationId xmlns:a16="http://schemas.microsoft.com/office/drawing/2014/main" id="{62773703-BB5C-4379-A3D0-2075CE5A98DE}"/>
                </a:ext>
              </a:extLst>
            </p:cNvPr>
            <p:cNvSpPr>
              <a:spLocks noChangeArrowheads="1"/>
            </p:cNvSpPr>
            <p:nvPr/>
          </p:nvSpPr>
          <p:spPr bwMode="auto">
            <a:xfrm rot="10800000" flipV="1">
              <a:off x="5539" y="240"/>
              <a:ext cx="49" cy="3936"/>
            </a:xfrm>
            <a:prstGeom prst="rect">
              <a:avLst/>
            </a:pr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343049" name="组合 343048">
            <a:extLst>
              <a:ext uri="{FF2B5EF4-FFF2-40B4-BE49-F238E27FC236}">
                <a16:creationId xmlns:a16="http://schemas.microsoft.com/office/drawing/2014/main" id="{ACBDF389-3A66-488E-AFD1-0E60FDE2821F}"/>
              </a:ext>
            </a:extLst>
          </p:cNvPr>
          <p:cNvGrpSpPr>
            <a:grpSpLocks/>
          </p:cNvGrpSpPr>
          <p:nvPr/>
        </p:nvGrpSpPr>
        <p:grpSpPr bwMode="auto">
          <a:xfrm>
            <a:off x="412750" y="6477000"/>
            <a:ext cx="8686800" cy="228600"/>
            <a:chOff x="260" y="4080"/>
            <a:chExt cx="5472" cy="144"/>
          </a:xfrm>
        </p:grpSpPr>
        <p:sp>
          <p:nvSpPr>
            <p:cNvPr id="101388" name="矩形 343049">
              <a:extLst>
                <a:ext uri="{FF2B5EF4-FFF2-40B4-BE49-F238E27FC236}">
                  <a16:creationId xmlns:a16="http://schemas.microsoft.com/office/drawing/2014/main" id="{C40E18BD-109D-469A-BBE1-3CF743E3D234}"/>
                </a:ext>
              </a:extLst>
            </p:cNvPr>
            <p:cNvSpPr>
              <a:spLocks noChangeArrowheads="1"/>
            </p:cNvSpPr>
            <p:nvPr/>
          </p:nvSpPr>
          <p:spPr bwMode="auto">
            <a:xfrm rot="5400000" flipV="1">
              <a:off x="2972" y="1368"/>
              <a:ext cx="48" cy="5472"/>
            </a:xfrm>
            <a:prstGeom prst="rect">
              <a:avLst/>
            </a:prstGeom>
            <a:gradFill rotWithShape="0">
              <a:gsLst>
                <a:gs pos="0">
                  <a:schemeClr val="bg1"/>
                </a:gs>
                <a:gs pos="100000">
                  <a:schemeClr val="accent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1389" name="矩形 343050">
              <a:extLst>
                <a:ext uri="{FF2B5EF4-FFF2-40B4-BE49-F238E27FC236}">
                  <a16:creationId xmlns:a16="http://schemas.microsoft.com/office/drawing/2014/main" id="{B67E20C2-B995-4CD6-A7E8-DE29E9E3CA2E}"/>
                </a:ext>
              </a:extLst>
            </p:cNvPr>
            <p:cNvSpPr>
              <a:spLocks noChangeArrowheads="1"/>
            </p:cNvSpPr>
            <p:nvPr/>
          </p:nvSpPr>
          <p:spPr bwMode="auto">
            <a:xfrm rot="5400000" flipV="1">
              <a:off x="2913" y="1521"/>
              <a:ext cx="48" cy="5355"/>
            </a:xfrm>
            <a:prstGeom prst="rect">
              <a:avLst/>
            </a:prstGeom>
            <a:gradFill rotWithShape="0">
              <a:gsLst>
                <a:gs pos="0">
                  <a:schemeClr val="bg1"/>
                </a:gs>
                <a:gs pos="100000">
                  <a:schemeClr val="hlink"/>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343052" name="组合 343051">
            <a:extLst>
              <a:ext uri="{FF2B5EF4-FFF2-40B4-BE49-F238E27FC236}">
                <a16:creationId xmlns:a16="http://schemas.microsoft.com/office/drawing/2014/main" id="{C7873C93-3F26-474A-9822-7C82ADBF1C67}"/>
              </a:ext>
            </a:extLst>
          </p:cNvPr>
          <p:cNvGrpSpPr>
            <a:grpSpLocks/>
          </p:cNvGrpSpPr>
          <p:nvPr/>
        </p:nvGrpSpPr>
        <p:grpSpPr bwMode="auto">
          <a:xfrm>
            <a:off x="76200" y="176213"/>
            <a:ext cx="8745538" cy="161925"/>
            <a:chOff x="48" y="111"/>
            <a:chExt cx="5509" cy="102"/>
          </a:xfrm>
        </p:grpSpPr>
        <p:sp>
          <p:nvSpPr>
            <p:cNvPr id="101386" name="矩形 343052">
              <a:extLst>
                <a:ext uri="{FF2B5EF4-FFF2-40B4-BE49-F238E27FC236}">
                  <a16:creationId xmlns:a16="http://schemas.microsoft.com/office/drawing/2014/main" id="{4E548325-DBD6-4F08-B231-87EF6C53B496}"/>
                </a:ext>
              </a:extLst>
            </p:cNvPr>
            <p:cNvSpPr>
              <a:spLocks noChangeArrowheads="1"/>
            </p:cNvSpPr>
            <p:nvPr/>
          </p:nvSpPr>
          <p:spPr bwMode="auto">
            <a:xfrm rot="5400000" flipV="1">
              <a:off x="2852" y="-2492"/>
              <a:ext cx="37" cy="5371"/>
            </a:xfrm>
            <a:prstGeom prst="rect">
              <a:avLst/>
            </a:prstGeom>
            <a:gradFill rotWithShape="0">
              <a:gsLst>
                <a:gs pos="0">
                  <a:schemeClr va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1387" name="矩形 343053">
              <a:extLst>
                <a:ext uri="{FF2B5EF4-FFF2-40B4-BE49-F238E27FC236}">
                  <a16:creationId xmlns:a16="http://schemas.microsoft.com/office/drawing/2014/main" id="{DF885010-A683-4274-ABA1-E11089BC3CFA}"/>
                </a:ext>
              </a:extLst>
            </p:cNvPr>
            <p:cNvSpPr>
              <a:spLocks noChangeArrowheads="1"/>
            </p:cNvSpPr>
            <p:nvPr/>
          </p:nvSpPr>
          <p:spPr bwMode="auto">
            <a:xfrm rot="5400000" flipV="1">
              <a:off x="2783" y="-2625"/>
              <a:ext cx="38" cy="5509"/>
            </a:xfrm>
            <a:prstGeom prst="rect">
              <a:avLst/>
            </a:prstGeom>
            <a:gradFill rotWithShape="0">
              <a:gsLst>
                <a:gs pos="0">
                  <a:schemeClr val="accent1"/>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101383" name="标题 343054">
            <a:extLst>
              <a:ext uri="{FF2B5EF4-FFF2-40B4-BE49-F238E27FC236}">
                <a16:creationId xmlns:a16="http://schemas.microsoft.com/office/drawing/2014/main" id="{E2405921-A439-480A-94B6-8C1EF3E11FA6}"/>
              </a:ext>
            </a:extLst>
          </p:cNvPr>
          <p:cNvSpPr>
            <a:spLocks noGrp="1" noChangeArrowheads="1"/>
          </p:cNvSpPr>
          <p:nvPr>
            <p:ph type="title"/>
          </p:nvPr>
        </p:nvSpPr>
        <p:spPr>
          <a:xfrm>
            <a:off x="5929313" y="349250"/>
            <a:ext cx="2819400" cy="390525"/>
          </a:xfrm>
          <a:ln>
            <a:solidFill>
              <a:schemeClr val="folHlink"/>
            </a:solidFill>
            <a:miter lim="800000"/>
            <a:headEnd/>
            <a:tailEnd/>
          </a:ln>
        </p:spPr>
        <p:txBody>
          <a:bodyPr/>
          <a:lstStyle/>
          <a:p>
            <a:pPr eaLnBrk="1" hangingPunct="1"/>
            <a:r>
              <a:rPr lang="zh-CN" altLang="en-US" sz="2400">
                <a:latin typeface="黑体" panose="02010609060101010101" pitchFamily="49" charset="-122"/>
              </a:rPr>
              <a:t>例题</a:t>
            </a:r>
            <a:r>
              <a:rPr lang="en-US" altLang="zh-CN" sz="2400">
                <a:latin typeface="黑体" panose="02010609060101010101" pitchFamily="49" charset="-122"/>
              </a:rPr>
              <a:t>4.18</a:t>
            </a:r>
            <a:r>
              <a:rPr lang="zh-CN" altLang="en-US" sz="2400">
                <a:latin typeface="黑体" panose="02010609060101010101" pitchFamily="49" charset="-122"/>
              </a:rPr>
              <a:t>－</a:t>
            </a:r>
            <a:r>
              <a:rPr lang="en-US" altLang="zh-CN" sz="2400">
                <a:latin typeface="黑体" panose="02010609060101010101" pitchFamily="49" charset="-122"/>
              </a:rPr>
              <a:t>2/5</a:t>
            </a:r>
          </a:p>
        </p:txBody>
      </p:sp>
      <p:pic>
        <p:nvPicPr>
          <p:cNvPr id="101384" name="图片 343055" descr="5">
            <a:hlinkClick r:id="" action="ppaction://hlinkshowjump?jump=nextslide"/>
            <a:extLst>
              <a:ext uri="{FF2B5EF4-FFF2-40B4-BE49-F238E27FC236}">
                <a16:creationId xmlns:a16="http://schemas.microsoft.com/office/drawing/2014/main" id="{934ADAE3-B73E-40C9-BF71-F4300573AA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00" y="6286500"/>
            <a:ext cx="5715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1385" name="图片 343056" descr="6">
            <a:hlinkClick r:id="" action="ppaction://hlinkshowjump?jump=previousslide"/>
            <a:extLst>
              <a:ext uri="{FF2B5EF4-FFF2-40B4-BE49-F238E27FC236}">
                <a16:creationId xmlns:a16="http://schemas.microsoft.com/office/drawing/2014/main" id="{7282ECFA-B785-444E-9B30-A36ED6CD8E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86500"/>
            <a:ext cx="5715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afterEffect">
                                  <p:stCondLst>
                                    <p:cond delay="0"/>
                                  </p:stCondLst>
                                  <p:childTnLst>
                                    <p:set>
                                      <p:cBhvr>
                                        <p:cTn id="6" dur="1" fill="hold">
                                          <p:stCondLst>
                                            <p:cond delay="0"/>
                                          </p:stCondLst>
                                        </p:cTn>
                                        <p:tgtEl>
                                          <p:spTgt spid="343043"/>
                                        </p:tgtEl>
                                        <p:attrNameLst>
                                          <p:attrName>style.visibility</p:attrName>
                                        </p:attrNameLst>
                                      </p:cBhvr>
                                      <p:to>
                                        <p:strVal val="visible"/>
                                      </p:to>
                                    </p:set>
                                    <p:anim calcmode="lin" valueType="num">
                                      <p:cBhvr additive="base">
                                        <p:cTn id="7" dur="500" fill="hold"/>
                                        <p:tgtEl>
                                          <p:spTgt spid="343043"/>
                                        </p:tgtEl>
                                        <p:attrNameLst>
                                          <p:attrName>ppt_x</p:attrName>
                                        </p:attrNameLst>
                                      </p:cBhvr>
                                      <p:tavLst>
                                        <p:tav tm="0">
                                          <p:val>
                                            <p:strVal val="#ppt_x"/>
                                          </p:val>
                                        </p:tav>
                                        <p:tav tm="100000">
                                          <p:val>
                                            <p:strVal val="#ppt_x"/>
                                          </p:val>
                                        </p:tav>
                                      </p:tavLst>
                                    </p:anim>
                                    <p:anim calcmode="lin" valueType="num">
                                      <p:cBhvr additive="base">
                                        <p:cTn id="8" dur="500" fill="hold"/>
                                        <p:tgtEl>
                                          <p:spTgt spid="343043"/>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343049"/>
                                        </p:tgtEl>
                                        <p:attrNameLst>
                                          <p:attrName>style.visibility</p:attrName>
                                        </p:attrNameLst>
                                      </p:cBhvr>
                                      <p:to>
                                        <p:strVal val="visible"/>
                                      </p:to>
                                    </p:set>
                                    <p:anim calcmode="lin" valueType="num">
                                      <p:cBhvr additive="base">
                                        <p:cTn id="12" dur="500" fill="hold"/>
                                        <p:tgtEl>
                                          <p:spTgt spid="343049"/>
                                        </p:tgtEl>
                                        <p:attrNameLst>
                                          <p:attrName>ppt_x</p:attrName>
                                        </p:attrNameLst>
                                      </p:cBhvr>
                                      <p:tavLst>
                                        <p:tav tm="0">
                                          <p:val>
                                            <p:strVal val="0-#ppt_w/2"/>
                                          </p:val>
                                        </p:tav>
                                        <p:tav tm="100000">
                                          <p:val>
                                            <p:strVal val="#ppt_x"/>
                                          </p:val>
                                        </p:tav>
                                      </p:tavLst>
                                    </p:anim>
                                    <p:anim calcmode="lin" valueType="num">
                                      <p:cBhvr additive="base">
                                        <p:cTn id="13" dur="500" fill="hold"/>
                                        <p:tgtEl>
                                          <p:spTgt spid="343049"/>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4" fill="hold" nodeType="afterEffect">
                                  <p:stCondLst>
                                    <p:cond delay="0"/>
                                  </p:stCondLst>
                                  <p:childTnLst>
                                    <p:set>
                                      <p:cBhvr>
                                        <p:cTn id="16" dur="1" fill="hold">
                                          <p:stCondLst>
                                            <p:cond delay="0"/>
                                          </p:stCondLst>
                                        </p:cTn>
                                        <p:tgtEl>
                                          <p:spTgt spid="343046"/>
                                        </p:tgtEl>
                                        <p:attrNameLst>
                                          <p:attrName>style.visibility</p:attrName>
                                        </p:attrNameLst>
                                      </p:cBhvr>
                                      <p:to>
                                        <p:strVal val="visible"/>
                                      </p:to>
                                    </p:set>
                                    <p:anim calcmode="lin" valueType="num">
                                      <p:cBhvr additive="base">
                                        <p:cTn id="17" dur="500" fill="hold"/>
                                        <p:tgtEl>
                                          <p:spTgt spid="343046"/>
                                        </p:tgtEl>
                                        <p:attrNameLst>
                                          <p:attrName>ppt_x</p:attrName>
                                        </p:attrNameLst>
                                      </p:cBhvr>
                                      <p:tavLst>
                                        <p:tav tm="0">
                                          <p:val>
                                            <p:strVal val="#ppt_x"/>
                                          </p:val>
                                        </p:tav>
                                        <p:tav tm="100000">
                                          <p:val>
                                            <p:strVal val="#ppt_x"/>
                                          </p:val>
                                        </p:tav>
                                      </p:tavLst>
                                    </p:anim>
                                    <p:anim calcmode="lin" valueType="num">
                                      <p:cBhvr additive="base">
                                        <p:cTn id="18" dur="500" fill="hold"/>
                                        <p:tgtEl>
                                          <p:spTgt spid="343046"/>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2" fill="hold" nodeType="afterEffect">
                                  <p:stCondLst>
                                    <p:cond delay="0"/>
                                  </p:stCondLst>
                                  <p:childTnLst>
                                    <p:set>
                                      <p:cBhvr>
                                        <p:cTn id="21" dur="1" fill="hold">
                                          <p:stCondLst>
                                            <p:cond delay="0"/>
                                          </p:stCondLst>
                                        </p:cTn>
                                        <p:tgtEl>
                                          <p:spTgt spid="343052"/>
                                        </p:tgtEl>
                                        <p:attrNameLst>
                                          <p:attrName>style.visibility</p:attrName>
                                        </p:attrNameLst>
                                      </p:cBhvr>
                                      <p:to>
                                        <p:strVal val="visible"/>
                                      </p:to>
                                    </p:set>
                                    <p:anim calcmode="lin" valueType="num">
                                      <p:cBhvr additive="base">
                                        <p:cTn id="22" dur="500" fill="hold"/>
                                        <p:tgtEl>
                                          <p:spTgt spid="343052"/>
                                        </p:tgtEl>
                                        <p:attrNameLst>
                                          <p:attrName>ppt_x</p:attrName>
                                        </p:attrNameLst>
                                      </p:cBhvr>
                                      <p:tavLst>
                                        <p:tav tm="0">
                                          <p:val>
                                            <p:strVal val="1+#ppt_w/2"/>
                                          </p:val>
                                        </p:tav>
                                        <p:tav tm="100000">
                                          <p:val>
                                            <p:strVal val="#ppt_x"/>
                                          </p:val>
                                        </p:tav>
                                      </p:tavLst>
                                    </p:anim>
                                    <p:anim calcmode="lin" valueType="num">
                                      <p:cBhvr additive="base">
                                        <p:cTn id="23" dur="500" fill="hold"/>
                                        <p:tgtEl>
                                          <p:spTgt spid="3430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02" name="文本占位符 344065">
            <a:extLst>
              <a:ext uri="{FF2B5EF4-FFF2-40B4-BE49-F238E27FC236}">
                <a16:creationId xmlns:a16="http://schemas.microsoft.com/office/drawing/2014/main" id="{21C04CC6-EA54-433E-B34E-C17BC9833B15}"/>
              </a:ext>
            </a:extLst>
          </p:cNvPr>
          <p:cNvSpPr>
            <a:spLocks noGrp="1" noChangeArrowheads="1"/>
          </p:cNvSpPr>
          <p:nvPr>
            <p:ph type="body" idx="1"/>
          </p:nvPr>
        </p:nvSpPr>
        <p:spPr>
          <a:xfrm>
            <a:off x="533400" y="914400"/>
            <a:ext cx="8153400" cy="5562600"/>
          </a:xfrm>
        </p:spPr>
        <p:txBody>
          <a:bodyPr/>
          <a:lstStyle/>
          <a:p>
            <a:pPr marL="0" indent="0" eaLnBrk="1" hangingPunct="1">
              <a:lnSpc>
                <a:spcPct val="110000"/>
              </a:lnSpc>
              <a:buFont typeface="Wingdings" panose="05000000000000000000" pitchFamily="2" charset="2"/>
              <a:buNone/>
              <a:tabLst>
                <a:tab pos="1520825" algn="l"/>
                <a:tab pos="3810000" algn="l"/>
              </a:tabLst>
            </a:pPr>
            <a:r>
              <a:rPr lang="en-US" altLang="zh-CN" sz="2800">
                <a:solidFill>
                  <a:schemeClr val="accent2"/>
                </a:solidFill>
                <a:latin typeface="宋体" panose="02010600030101010101" pitchFamily="2" charset="-122"/>
              </a:rPr>
              <a:t>	cmp al,'+'	</a:t>
            </a:r>
            <a:r>
              <a:rPr lang="en-US" altLang="zh-CN" sz="2800">
                <a:latin typeface="宋体" panose="02010600030101010101" pitchFamily="2" charset="-122"/>
              </a:rPr>
              <a:t>;</a:t>
            </a:r>
            <a:r>
              <a:rPr lang="zh-CN" altLang="en-US" sz="2800">
                <a:latin typeface="宋体" panose="02010600030101010101" pitchFamily="2" charset="-122"/>
              </a:rPr>
              <a:t>是</a:t>
            </a:r>
            <a:r>
              <a:rPr lang="zh-CN" altLang="en-US" sz="2800">
                <a:latin typeface="Courier New" panose="02070309020205020404" pitchFamily="49" charset="0"/>
              </a:rPr>
              <a:t>“</a:t>
            </a:r>
            <a:r>
              <a:rPr lang="zh-CN" altLang="en-US" sz="2800">
                <a:latin typeface="宋体" panose="02010600030101010101" pitchFamily="2" charset="-122"/>
              </a:rPr>
              <a:t>＋</a:t>
            </a:r>
            <a:r>
              <a:rPr lang="zh-CN" altLang="en-US" sz="2800">
                <a:latin typeface="Courier New" panose="02070309020205020404" pitchFamily="49" charset="0"/>
              </a:rPr>
              <a:t>”</a:t>
            </a:r>
            <a:r>
              <a:rPr lang="zh-CN" altLang="en-US" sz="2800">
                <a:latin typeface="宋体" panose="02010600030101010101" pitchFamily="2" charset="-122"/>
              </a:rPr>
              <a:t>，继续输入字符</a:t>
            </a:r>
          </a:p>
          <a:p>
            <a:pPr marL="0" indent="0" eaLnBrk="1" hangingPunct="1">
              <a:lnSpc>
                <a:spcPct val="80000"/>
              </a:lnSpc>
              <a:buFont typeface="Wingdings" panose="05000000000000000000" pitchFamily="2" charset="2"/>
              <a:buNone/>
              <a:tabLst>
                <a:tab pos="1520825" algn="l"/>
                <a:tab pos="3810000" algn="l"/>
              </a:tabLst>
            </a:pPr>
            <a:r>
              <a:rPr lang="zh-CN" altLang="en-US" sz="2800">
                <a:solidFill>
                  <a:schemeClr val="accent2"/>
                </a:solidFill>
                <a:latin typeface="宋体" panose="02010600030101010101" pitchFamily="2" charset="-122"/>
              </a:rPr>
              <a:t>	</a:t>
            </a:r>
            <a:r>
              <a:rPr lang="en-US" altLang="zh-CN" sz="2800">
                <a:solidFill>
                  <a:schemeClr val="accent2"/>
                </a:solidFill>
                <a:latin typeface="宋体" panose="02010600030101010101" pitchFamily="2" charset="-122"/>
              </a:rPr>
              <a:t>jz read1</a:t>
            </a:r>
          </a:p>
          <a:p>
            <a:pPr marL="0" indent="0" eaLnBrk="1" hangingPunct="1">
              <a:lnSpc>
                <a:spcPct val="80000"/>
              </a:lnSpc>
              <a:buFont typeface="Wingdings" panose="05000000000000000000" pitchFamily="2" charset="2"/>
              <a:buNone/>
              <a:tabLst>
                <a:tab pos="1520825" algn="l"/>
                <a:tab pos="3810000" algn="l"/>
              </a:tabLst>
            </a:pPr>
            <a:r>
              <a:rPr lang="en-US" altLang="zh-CN" sz="2800">
                <a:solidFill>
                  <a:schemeClr val="accent2"/>
                </a:solidFill>
                <a:latin typeface="宋体" panose="02010600030101010101" pitchFamily="2" charset="-122"/>
              </a:rPr>
              <a:t>	cmp al,'-'	</a:t>
            </a:r>
            <a:r>
              <a:rPr lang="en-US" altLang="zh-CN" sz="2800">
                <a:latin typeface="宋体" panose="02010600030101010101" pitchFamily="2" charset="-122"/>
              </a:rPr>
              <a:t>;</a:t>
            </a:r>
            <a:r>
              <a:rPr lang="zh-CN" altLang="en-US" sz="2800">
                <a:latin typeface="宋体" panose="02010600030101010101" pitchFamily="2" charset="-122"/>
              </a:rPr>
              <a:t>是</a:t>
            </a:r>
            <a:r>
              <a:rPr lang="zh-CN" altLang="en-US" sz="2800">
                <a:latin typeface="Courier New" panose="02070309020205020404" pitchFamily="49" charset="0"/>
              </a:rPr>
              <a:t>“</a:t>
            </a:r>
            <a:r>
              <a:rPr lang="zh-CN" altLang="en-US" sz="2800">
                <a:latin typeface="宋体" panose="02010600030101010101" pitchFamily="2" charset="-122"/>
              </a:rPr>
              <a:t>－</a:t>
            </a:r>
            <a:r>
              <a:rPr lang="zh-CN" altLang="en-US" sz="2800">
                <a:latin typeface="Courier New" panose="02070309020205020404" pitchFamily="49" charset="0"/>
              </a:rPr>
              <a:t>”</a:t>
            </a:r>
            <a:r>
              <a:rPr lang="zh-CN" altLang="en-US" sz="2800">
                <a:latin typeface="宋体" panose="02010600030101010101" pitchFamily="2" charset="-122"/>
              </a:rPr>
              <a:t>，设置－</a:t>
            </a:r>
            <a:r>
              <a:rPr lang="en-US" altLang="zh-CN" sz="2800">
                <a:latin typeface="宋体" panose="02010600030101010101" pitchFamily="2" charset="-122"/>
              </a:rPr>
              <a:t>1</a:t>
            </a:r>
            <a:r>
              <a:rPr lang="zh-CN" altLang="en-US" sz="2800">
                <a:latin typeface="宋体" panose="02010600030101010101" pitchFamily="2" charset="-122"/>
              </a:rPr>
              <a:t>标志</a:t>
            </a:r>
          </a:p>
          <a:p>
            <a:pPr marL="0" indent="0" eaLnBrk="1" hangingPunct="1">
              <a:lnSpc>
                <a:spcPct val="80000"/>
              </a:lnSpc>
              <a:buFont typeface="Wingdings" panose="05000000000000000000" pitchFamily="2" charset="2"/>
              <a:buNone/>
              <a:tabLst>
                <a:tab pos="1520825" algn="l"/>
                <a:tab pos="3810000" algn="l"/>
              </a:tabLst>
            </a:pPr>
            <a:r>
              <a:rPr lang="zh-CN" altLang="en-US" sz="2800">
                <a:solidFill>
                  <a:schemeClr val="accent2"/>
                </a:solidFill>
                <a:latin typeface="宋体" panose="02010600030101010101" pitchFamily="2" charset="-122"/>
              </a:rPr>
              <a:t>	</a:t>
            </a:r>
            <a:r>
              <a:rPr lang="en-US" altLang="zh-CN" sz="2800">
                <a:solidFill>
                  <a:schemeClr val="accent2"/>
                </a:solidFill>
                <a:latin typeface="宋体" panose="02010600030101010101" pitchFamily="2" charset="-122"/>
              </a:rPr>
              <a:t>jnz </a:t>
            </a:r>
            <a:r>
              <a:rPr lang="en-US" altLang="zh-CN" sz="2800">
                <a:solidFill>
                  <a:schemeClr val="tx2"/>
                </a:solidFill>
                <a:latin typeface="宋体" panose="02010600030101010101" pitchFamily="2" charset="-122"/>
              </a:rPr>
              <a:t>read2</a:t>
            </a:r>
            <a:r>
              <a:rPr lang="en-US" altLang="zh-CN" sz="2800">
                <a:solidFill>
                  <a:schemeClr val="accent2"/>
                </a:solidFill>
                <a:latin typeface="宋体" panose="02010600030101010101" pitchFamily="2" charset="-122"/>
              </a:rPr>
              <a:t>	</a:t>
            </a:r>
            <a:r>
              <a:rPr lang="en-US" altLang="zh-CN" sz="2800">
                <a:latin typeface="宋体" panose="02010600030101010101" pitchFamily="2" charset="-122"/>
              </a:rPr>
              <a:t>;</a:t>
            </a:r>
            <a:r>
              <a:rPr lang="zh-CN" altLang="en-US" sz="2800">
                <a:latin typeface="宋体" panose="02010600030101010101" pitchFamily="2" charset="-122"/>
              </a:rPr>
              <a:t>非</a:t>
            </a:r>
            <a:r>
              <a:rPr lang="zh-CN" altLang="en-US" sz="2800">
                <a:latin typeface="Courier New" panose="02070309020205020404" pitchFamily="49" charset="0"/>
              </a:rPr>
              <a:t>“</a:t>
            </a:r>
            <a:r>
              <a:rPr lang="zh-CN" altLang="en-US" sz="2800">
                <a:latin typeface="宋体" panose="02010600030101010101" pitchFamily="2" charset="-122"/>
              </a:rPr>
              <a:t>＋</a:t>
            </a:r>
            <a:r>
              <a:rPr lang="zh-CN" altLang="en-US" sz="2800">
                <a:latin typeface="Courier New" panose="02070309020205020404" pitchFamily="49" charset="0"/>
              </a:rPr>
              <a:t>”</a:t>
            </a:r>
            <a:r>
              <a:rPr lang="zh-CN" altLang="en-US" sz="2800">
                <a:latin typeface="宋体" panose="02010600030101010101" pitchFamily="2" charset="-122"/>
              </a:rPr>
              <a:t>和</a:t>
            </a:r>
            <a:r>
              <a:rPr lang="zh-CN" altLang="en-US" sz="2800">
                <a:latin typeface="Courier New" panose="02070309020205020404" pitchFamily="49" charset="0"/>
              </a:rPr>
              <a:t>“</a:t>
            </a:r>
            <a:r>
              <a:rPr lang="zh-CN" altLang="en-US" sz="2800">
                <a:latin typeface="宋体" panose="02010600030101010101" pitchFamily="2" charset="-122"/>
              </a:rPr>
              <a:t>－</a:t>
            </a:r>
            <a:r>
              <a:rPr lang="zh-CN" altLang="en-US" sz="2800">
                <a:latin typeface="Courier New" panose="02070309020205020404" pitchFamily="49" charset="0"/>
              </a:rPr>
              <a:t>”</a:t>
            </a:r>
            <a:r>
              <a:rPr lang="zh-CN" altLang="en-US" sz="2800">
                <a:latin typeface="宋体" panose="02010600030101010101" pitchFamily="2" charset="-122"/>
              </a:rPr>
              <a:t>，转</a:t>
            </a:r>
            <a:r>
              <a:rPr lang="en-US" altLang="zh-CN" sz="2800">
                <a:latin typeface="宋体" panose="02010600030101010101" pitchFamily="2" charset="-122"/>
              </a:rPr>
              <a:t>read2</a:t>
            </a:r>
            <a:endParaRPr lang="en-US" altLang="zh-CN" sz="2800">
              <a:solidFill>
                <a:schemeClr val="accent2"/>
              </a:solidFill>
              <a:latin typeface="宋体" panose="02010600030101010101" pitchFamily="2" charset="-122"/>
            </a:endParaRPr>
          </a:p>
          <a:p>
            <a:pPr marL="0" indent="0" eaLnBrk="1" hangingPunct="1">
              <a:lnSpc>
                <a:spcPct val="80000"/>
              </a:lnSpc>
              <a:buFont typeface="Wingdings" panose="05000000000000000000" pitchFamily="2" charset="2"/>
              <a:buNone/>
              <a:tabLst>
                <a:tab pos="1520825" algn="l"/>
                <a:tab pos="3810000" algn="l"/>
              </a:tabLst>
            </a:pPr>
            <a:r>
              <a:rPr lang="en-US" altLang="zh-CN" sz="2800">
                <a:solidFill>
                  <a:schemeClr val="accent2"/>
                </a:solidFill>
                <a:latin typeface="宋体" panose="02010600030101010101" pitchFamily="2" charset="-122"/>
              </a:rPr>
              <a:t>	</a:t>
            </a:r>
            <a:r>
              <a:rPr lang="en-US" altLang="zh-CN" sz="2800">
                <a:solidFill>
                  <a:schemeClr val="tx2"/>
                </a:solidFill>
                <a:latin typeface="宋体" panose="02010600030101010101" pitchFamily="2" charset="-122"/>
              </a:rPr>
              <a:t>mov cx,-1</a:t>
            </a:r>
          </a:p>
          <a:p>
            <a:pPr marL="0" indent="0" eaLnBrk="1" hangingPunct="1">
              <a:lnSpc>
                <a:spcPct val="80000"/>
              </a:lnSpc>
              <a:buFont typeface="Wingdings" panose="05000000000000000000" pitchFamily="2" charset="2"/>
              <a:buNone/>
              <a:tabLst>
                <a:tab pos="1520825" algn="l"/>
                <a:tab pos="3810000" algn="l"/>
              </a:tabLst>
            </a:pPr>
            <a:r>
              <a:rPr lang="en-US" altLang="zh-CN" sz="2800">
                <a:solidFill>
                  <a:schemeClr val="accent2"/>
                </a:solidFill>
                <a:latin typeface="宋体" panose="02010600030101010101" pitchFamily="2" charset="-122"/>
              </a:rPr>
              <a:t>read1:	mov ah,1	</a:t>
            </a:r>
            <a:r>
              <a:rPr lang="en-US" altLang="zh-CN" sz="2800">
                <a:latin typeface="宋体" panose="02010600030101010101" pitchFamily="2" charset="-122"/>
              </a:rPr>
              <a:t>;</a:t>
            </a:r>
            <a:r>
              <a:rPr lang="zh-CN" altLang="en-US" sz="2800">
                <a:latin typeface="宋体" panose="02010600030101010101" pitchFamily="2" charset="-122"/>
              </a:rPr>
              <a:t>继续输入字符</a:t>
            </a:r>
          </a:p>
          <a:p>
            <a:pPr marL="0" indent="0" eaLnBrk="1" hangingPunct="1">
              <a:lnSpc>
                <a:spcPct val="80000"/>
              </a:lnSpc>
              <a:buFont typeface="Wingdings" panose="05000000000000000000" pitchFamily="2" charset="2"/>
              <a:buNone/>
              <a:tabLst>
                <a:tab pos="1520825" algn="l"/>
                <a:tab pos="3810000" algn="l"/>
              </a:tabLst>
            </a:pPr>
            <a:r>
              <a:rPr lang="zh-CN" altLang="en-US" sz="2800">
                <a:solidFill>
                  <a:schemeClr val="accent2"/>
                </a:solidFill>
                <a:latin typeface="宋体" panose="02010600030101010101" pitchFamily="2" charset="-122"/>
              </a:rPr>
              <a:t>	</a:t>
            </a:r>
            <a:r>
              <a:rPr lang="en-US" altLang="zh-CN" sz="2800">
                <a:solidFill>
                  <a:schemeClr val="accent2"/>
                </a:solidFill>
                <a:latin typeface="宋体" panose="02010600030101010101" pitchFamily="2" charset="-122"/>
              </a:rPr>
              <a:t>int 21h</a:t>
            </a:r>
          </a:p>
          <a:p>
            <a:pPr marL="0" indent="0" eaLnBrk="1" hangingPunct="1">
              <a:lnSpc>
                <a:spcPct val="80000"/>
              </a:lnSpc>
              <a:buFont typeface="Wingdings" panose="05000000000000000000" pitchFamily="2" charset="2"/>
              <a:buNone/>
              <a:tabLst>
                <a:tab pos="1520825" algn="l"/>
                <a:tab pos="3810000" algn="l"/>
              </a:tabLst>
            </a:pPr>
            <a:r>
              <a:rPr lang="en-US" altLang="zh-CN" sz="2800">
                <a:solidFill>
                  <a:schemeClr val="tx2"/>
                </a:solidFill>
                <a:latin typeface="宋体" panose="02010600030101010101" pitchFamily="2" charset="-122"/>
              </a:rPr>
              <a:t>read2:</a:t>
            </a:r>
            <a:r>
              <a:rPr lang="en-US" altLang="zh-CN" sz="2800">
                <a:solidFill>
                  <a:schemeClr val="accent2"/>
                </a:solidFill>
                <a:latin typeface="宋体" panose="02010600030101010101" pitchFamily="2" charset="-122"/>
              </a:rPr>
              <a:t>	cmp al,'0</a:t>
            </a:r>
            <a:r>
              <a:rPr lang="en-US" altLang="zh-CN" sz="2800">
                <a:solidFill>
                  <a:schemeClr val="accent2"/>
                </a:solidFill>
                <a:latin typeface="Courier New" panose="02070309020205020404" pitchFamily="49" charset="0"/>
              </a:rPr>
              <a:t>‘</a:t>
            </a:r>
            <a:endParaRPr lang="en-US" altLang="zh-CN" sz="2800">
              <a:solidFill>
                <a:schemeClr val="accent2"/>
              </a:solidFill>
              <a:latin typeface="宋体" panose="02010600030101010101" pitchFamily="2" charset="-122"/>
            </a:endParaRPr>
          </a:p>
          <a:p>
            <a:pPr marL="0" indent="0" eaLnBrk="1" hangingPunct="1">
              <a:lnSpc>
                <a:spcPct val="80000"/>
              </a:lnSpc>
              <a:buFont typeface="Wingdings" panose="05000000000000000000" pitchFamily="2" charset="2"/>
              <a:buNone/>
              <a:tabLst>
                <a:tab pos="1520825" algn="l"/>
                <a:tab pos="3810000" algn="l"/>
              </a:tabLst>
            </a:pPr>
            <a:r>
              <a:rPr lang="en-US" altLang="zh-CN" sz="2800">
                <a:solidFill>
                  <a:schemeClr val="accent2"/>
                </a:solidFill>
                <a:latin typeface="宋体" panose="02010600030101010101" pitchFamily="2" charset="-122"/>
              </a:rPr>
              <a:t>	</a:t>
            </a:r>
            <a:r>
              <a:rPr lang="en-US" altLang="zh-CN" sz="2800">
                <a:latin typeface="宋体" panose="02010600030101010101" pitchFamily="2" charset="-122"/>
              </a:rPr>
              <a:t>;</a:t>
            </a:r>
            <a:r>
              <a:rPr lang="zh-CN" altLang="en-US" sz="2800">
                <a:latin typeface="宋体" panose="02010600030101010101" pitchFamily="2" charset="-122"/>
              </a:rPr>
              <a:t>不是</a:t>
            </a:r>
            <a:r>
              <a:rPr lang="en-US" altLang="zh-CN" sz="2800">
                <a:latin typeface="宋体" panose="02010600030101010101" pitchFamily="2" charset="-122"/>
              </a:rPr>
              <a:t>0</a:t>
            </a:r>
            <a:r>
              <a:rPr lang="zh-CN" altLang="en-US" sz="2800">
                <a:latin typeface="宋体" panose="02010600030101010101" pitchFamily="2" charset="-122"/>
              </a:rPr>
              <a:t>～</a:t>
            </a:r>
            <a:r>
              <a:rPr lang="en-US" altLang="zh-CN" sz="2800">
                <a:latin typeface="宋体" panose="02010600030101010101" pitchFamily="2" charset="-122"/>
              </a:rPr>
              <a:t>9</a:t>
            </a:r>
            <a:r>
              <a:rPr lang="zh-CN" altLang="en-US" sz="2800">
                <a:latin typeface="宋体" panose="02010600030101010101" pitchFamily="2" charset="-122"/>
              </a:rPr>
              <a:t>之间的字符，则输入数据结束</a:t>
            </a:r>
          </a:p>
          <a:p>
            <a:pPr marL="0" indent="0" eaLnBrk="1" hangingPunct="1">
              <a:lnSpc>
                <a:spcPct val="80000"/>
              </a:lnSpc>
              <a:buFont typeface="Wingdings" panose="05000000000000000000" pitchFamily="2" charset="2"/>
              <a:buNone/>
              <a:tabLst>
                <a:tab pos="1520825" algn="l"/>
                <a:tab pos="3810000" algn="l"/>
              </a:tabLst>
            </a:pPr>
            <a:r>
              <a:rPr lang="zh-CN" altLang="en-US" sz="2800">
                <a:solidFill>
                  <a:schemeClr val="accent2"/>
                </a:solidFill>
                <a:latin typeface="宋体" panose="02010600030101010101" pitchFamily="2" charset="-122"/>
              </a:rPr>
              <a:t>	</a:t>
            </a:r>
            <a:r>
              <a:rPr lang="en-US" altLang="zh-CN" sz="2800">
                <a:solidFill>
                  <a:schemeClr val="accent2"/>
                </a:solidFill>
                <a:latin typeface="宋体" panose="02010600030101010101" pitchFamily="2" charset="-122"/>
              </a:rPr>
              <a:t>jb read3</a:t>
            </a:r>
          </a:p>
          <a:p>
            <a:pPr marL="0" indent="0" eaLnBrk="1" hangingPunct="1">
              <a:lnSpc>
                <a:spcPct val="80000"/>
              </a:lnSpc>
              <a:buFont typeface="Wingdings" panose="05000000000000000000" pitchFamily="2" charset="2"/>
              <a:buNone/>
              <a:tabLst>
                <a:tab pos="1520825" algn="l"/>
                <a:tab pos="3810000" algn="l"/>
              </a:tabLst>
            </a:pPr>
            <a:r>
              <a:rPr lang="en-US" altLang="zh-CN" sz="2800">
                <a:solidFill>
                  <a:schemeClr val="accent2"/>
                </a:solidFill>
                <a:latin typeface="宋体" panose="02010600030101010101" pitchFamily="2" charset="-122"/>
              </a:rPr>
              <a:t>	cmp al,'9'</a:t>
            </a:r>
          </a:p>
          <a:p>
            <a:pPr marL="0" indent="0" eaLnBrk="1" hangingPunct="1">
              <a:lnSpc>
                <a:spcPct val="80000"/>
              </a:lnSpc>
              <a:buFont typeface="Wingdings" panose="05000000000000000000" pitchFamily="2" charset="2"/>
              <a:buNone/>
              <a:tabLst>
                <a:tab pos="1520825" algn="l"/>
                <a:tab pos="3810000" algn="l"/>
              </a:tabLst>
            </a:pPr>
            <a:r>
              <a:rPr lang="en-US" altLang="zh-CN" sz="2800">
                <a:solidFill>
                  <a:schemeClr val="accent2"/>
                </a:solidFill>
                <a:latin typeface="宋体" panose="02010600030101010101" pitchFamily="2" charset="-122"/>
              </a:rPr>
              <a:t>	ja read3</a:t>
            </a:r>
          </a:p>
        </p:txBody>
      </p:sp>
      <p:grpSp>
        <p:nvGrpSpPr>
          <p:cNvPr id="344067" name="组合 344066">
            <a:extLst>
              <a:ext uri="{FF2B5EF4-FFF2-40B4-BE49-F238E27FC236}">
                <a16:creationId xmlns:a16="http://schemas.microsoft.com/office/drawing/2014/main" id="{5B708686-961C-4133-8B92-DDE6BDAE7929}"/>
              </a:ext>
            </a:extLst>
          </p:cNvPr>
          <p:cNvGrpSpPr>
            <a:grpSpLocks/>
          </p:cNvGrpSpPr>
          <p:nvPr/>
        </p:nvGrpSpPr>
        <p:grpSpPr bwMode="auto">
          <a:xfrm>
            <a:off x="177800" y="230188"/>
            <a:ext cx="203200" cy="6503987"/>
            <a:chOff x="112" y="145"/>
            <a:chExt cx="128" cy="4097"/>
          </a:xfrm>
        </p:grpSpPr>
        <p:sp>
          <p:nvSpPr>
            <p:cNvPr id="102417" name="矩形 344067">
              <a:extLst>
                <a:ext uri="{FF2B5EF4-FFF2-40B4-BE49-F238E27FC236}">
                  <a16:creationId xmlns:a16="http://schemas.microsoft.com/office/drawing/2014/main" id="{E1D1AF78-3D27-4BC2-8E68-31D2C1F7A32E}"/>
                </a:ext>
              </a:extLst>
            </p:cNvPr>
            <p:cNvSpPr>
              <a:spLocks noChangeArrowheads="1"/>
            </p:cNvSpPr>
            <p:nvPr/>
          </p:nvSpPr>
          <p:spPr bwMode="auto">
            <a:xfrm flipH="1">
              <a:off x="192" y="162"/>
              <a:ext cx="48" cy="4080"/>
            </a:xfrm>
            <a:prstGeom prst="rect">
              <a:avLst/>
            </a:prstGeom>
            <a:gradFill rotWithShape="0">
              <a:gsLst>
                <a:gs pos="0">
                  <a:schemeClr val="bg1"/>
                </a:gs>
                <a:gs pos="100000">
                  <a:schemeClr val="fo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2418" name="矩形 344068">
              <a:extLst>
                <a:ext uri="{FF2B5EF4-FFF2-40B4-BE49-F238E27FC236}">
                  <a16:creationId xmlns:a16="http://schemas.microsoft.com/office/drawing/2014/main" id="{94628FAC-5E13-40F6-BA1A-A0D9BF6AF872}"/>
                </a:ext>
              </a:extLst>
            </p:cNvPr>
            <p:cNvSpPr>
              <a:spLocks noChangeArrowheads="1"/>
            </p:cNvSpPr>
            <p:nvPr/>
          </p:nvSpPr>
          <p:spPr bwMode="auto">
            <a:xfrm>
              <a:off x="112" y="145"/>
              <a:ext cx="48" cy="3941"/>
            </a:xfrm>
            <a:prstGeom prst="rect">
              <a:avLst/>
            </a:prstGeom>
            <a:gradFill rotWithShape="0">
              <a:gsLst>
                <a:gs pos="0">
                  <a:schemeClr val="bg1"/>
                </a:gs>
                <a:gs pos="100000">
                  <a:schemeClr va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latin typeface="Times New Roman" panose="02020603050405020304" pitchFamily="18" charset="0"/>
              </a:endParaRPr>
            </a:p>
          </p:txBody>
        </p:sp>
      </p:grpSp>
      <p:grpSp>
        <p:nvGrpSpPr>
          <p:cNvPr id="344070" name="组合 344069">
            <a:extLst>
              <a:ext uri="{FF2B5EF4-FFF2-40B4-BE49-F238E27FC236}">
                <a16:creationId xmlns:a16="http://schemas.microsoft.com/office/drawing/2014/main" id="{604EEEEB-7C52-4C2B-A281-B23F2F60F6A1}"/>
              </a:ext>
            </a:extLst>
          </p:cNvPr>
          <p:cNvGrpSpPr>
            <a:grpSpLocks/>
          </p:cNvGrpSpPr>
          <p:nvPr/>
        </p:nvGrpSpPr>
        <p:grpSpPr bwMode="auto">
          <a:xfrm>
            <a:off x="8793163" y="220663"/>
            <a:ext cx="198437" cy="6408737"/>
            <a:chOff x="5539" y="139"/>
            <a:chExt cx="125" cy="4037"/>
          </a:xfrm>
        </p:grpSpPr>
        <p:sp>
          <p:nvSpPr>
            <p:cNvPr id="102415" name="矩形 344070">
              <a:extLst>
                <a:ext uri="{FF2B5EF4-FFF2-40B4-BE49-F238E27FC236}">
                  <a16:creationId xmlns:a16="http://schemas.microsoft.com/office/drawing/2014/main" id="{7F722C9A-0BB5-47DB-BD04-B14958E7C79B}"/>
                </a:ext>
              </a:extLst>
            </p:cNvPr>
            <p:cNvSpPr>
              <a:spLocks noChangeArrowheads="1"/>
            </p:cNvSpPr>
            <p:nvPr/>
          </p:nvSpPr>
          <p:spPr bwMode="auto">
            <a:xfrm rot="10800000" flipH="1" flipV="1">
              <a:off x="5621" y="139"/>
              <a:ext cx="43" cy="3989"/>
            </a:xfrm>
            <a:prstGeom prst="rect">
              <a:avLst/>
            </a:pr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2416" name="矩形 344071">
              <a:extLst>
                <a:ext uri="{FF2B5EF4-FFF2-40B4-BE49-F238E27FC236}">
                  <a16:creationId xmlns:a16="http://schemas.microsoft.com/office/drawing/2014/main" id="{97D51019-F088-4A94-8A26-9DBB5A8F1342}"/>
                </a:ext>
              </a:extLst>
            </p:cNvPr>
            <p:cNvSpPr>
              <a:spLocks noChangeArrowheads="1"/>
            </p:cNvSpPr>
            <p:nvPr/>
          </p:nvSpPr>
          <p:spPr bwMode="auto">
            <a:xfrm rot="10800000" flipV="1">
              <a:off x="5539" y="240"/>
              <a:ext cx="49" cy="3936"/>
            </a:xfrm>
            <a:prstGeom prst="rect">
              <a:avLst/>
            </a:pr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344073" name="组合 344072">
            <a:extLst>
              <a:ext uri="{FF2B5EF4-FFF2-40B4-BE49-F238E27FC236}">
                <a16:creationId xmlns:a16="http://schemas.microsoft.com/office/drawing/2014/main" id="{26127C7E-007B-44CC-9D8B-AD4E969B1150}"/>
              </a:ext>
            </a:extLst>
          </p:cNvPr>
          <p:cNvGrpSpPr>
            <a:grpSpLocks/>
          </p:cNvGrpSpPr>
          <p:nvPr/>
        </p:nvGrpSpPr>
        <p:grpSpPr bwMode="auto">
          <a:xfrm>
            <a:off x="412750" y="6477000"/>
            <a:ext cx="8686800" cy="228600"/>
            <a:chOff x="260" y="4080"/>
            <a:chExt cx="5472" cy="144"/>
          </a:xfrm>
        </p:grpSpPr>
        <p:sp>
          <p:nvSpPr>
            <p:cNvPr id="102413" name="矩形 344073">
              <a:extLst>
                <a:ext uri="{FF2B5EF4-FFF2-40B4-BE49-F238E27FC236}">
                  <a16:creationId xmlns:a16="http://schemas.microsoft.com/office/drawing/2014/main" id="{733F691C-7EB5-42B7-84FA-E1D8EE7981DA}"/>
                </a:ext>
              </a:extLst>
            </p:cNvPr>
            <p:cNvSpPr>
              <a:spLocks noChangeArrowheads="1"/>
            </p:cNvSpPr>
            <p:nvPr/>
          </p:nvSpPr>
          <p:spPr bwMode="auto">
            <a:xfrm rot="5400000" flipV="1">
              <a:off x="2972" y="1368"/>
              <a:ext cx="48" cy="5472"/>
            </a:xfrm>
            <a:prstGeom prst="rect">
              <a:avLst/>
            </a:prstGeom>
            <a:gradFill rotWithShape="0">
              <a:gsLst>
                <a:gs pos="0">
                  <a:schemeClr val="bg1"/>
                </a:gs>
                <a:gs pos="100000">
                  <a:schemeClr val="accent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2414" name="矩形 344074">
              <a:extLst>
                <a:ext uri="{FF2B5EF4-FFF2-40B4-BE49-F238E27FC236}">
                  <a16:creationId xmlns:a16="http://schemas.microsoft.com/office/drawing/2014/main" id="{20FE9DB6-879A-4A0E-9199-3ADE5DBB23F9}"/>
                </a:ext>
              </a:extLst>
            </p:cNvPr>
            <p:cNvSpPr>
              <a:spLocks noChangeArrowheads="1"/>
            </p:cNvSpPr>
            <p:nvPr/>
          </p:nvSpPr>
          <p:spPr bwMode="auto">
            <a:xfrm rot="5400000" flipV="1">
              <a:off x="2913" y="1521"/>
              <a:ext cx="48" cy="5355"/>
            </a:xfrm>
            <a:prstGeom prst="rect">
              <a:avLst/>
            </a:prstGeom>
            <a:gradFill rotWithShape="0">
              <a:gsLst>
                <a:gs pos="0">
                  <a:schemeClr val="bg1"/>
                </a:gs>
                <a:gs pos="100000">
                  <a:schemeClr val="hlink"/>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344076" name="组合 344075">
            <a:extLst>
              <a:ext uri="{FF2B5EF4-FFF2-40B4-BE49-F238E27FC236}">
                <a16:creationId xmlns:a16="http://schemas.microsoft.com/office/drawing/2014/main" id="{39FF9B3D-4095-49BD-AB2F-1DD573DD565C}"/>
              </a:ext>
            </a:extLst>
          </p:cNvPr>
          <p:cNvGrpSpPr>
            <a:grpSpLocks/>
          </p:cNvGrpSpPr>
          <p:nvPr/>
        </p:nvGrpSpPr>
        <p:grpSpPr bwMode="auto">
          <a:xfrm>
            <a:off x="76200" y="176213"/>
            <a:ext cx="8745538" cy="161925"/>
            <a:chOff x="48" y="111"/>
            <a:chExt cx="5509" cy="102"/>
          </a:xfrm>
        </p:grpSpPr>
        <p:sp>
          <p:nvSpPr>
            <p:cNvPr id="102411" name="矩形 344076">
              <a:extLst>
                <a:ext uri="{FF2B5EF4-FFF2-40B4-BE49-F238E27FC236}">
                  <a16:creationId xmlns:a16="http://schemas.microsoft.com/office/drawing/2014/main" id="{16B91D31-638D-4605-9F5B-F21E69A1B4E0}"/>
                </a:ext>
              </a:extLst>
            </p:cNvPr>
            <p:cNvSpPr>
              <a:spLocks noChangeArrowheads="1"/>
            </p:cNvSpPr>
            <p:nvPr/>
          </p:nvSpPr>
          <p:spPr bwMode="auto">
            <a:xfrm rot="5400000" flipV="1">
              <a:off x="2852" y="-2492"/>
              <a:ext cx="37" cy="5371"/>
            </a:xfrm>
            <a:prstGeom prst="rect">
              <a:avLst/>
            </a:prstGeom>
            <a:gradFill rotWithShape="0">
              <a:gsLst>
                <a:gs pos="0">
                  <a:schemeClr va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2412" name="矩形 344077">
              <a:extLst>
                <a:ext uri="{FF2B5EF4-FFF2-40B4-BE49-F238E27FC236}">
                  <a16:creationId xmlns:a16="http://schemas.microsoft.com/office/drawing/2014/main" id="{B1CD0614-0148-4BD0-BDC4-767E430FCD23}"/>
                </a:ext>
              </a:extLst>
            </p:cNvPr>
            <p:cNvSpPr>
              <a:spLocks noChangeArrowheads="1"/>
            </p:cNvSpPr>
            <p:nvPr/>
          </p:nvSpPr>
          <p:spPr bwMode="auto">
            <a:xfrm rot="5400000" flipV="1">
              <a:off x="2783" y="-2625"/>
              <a:ext cx="38" cy="5509"/>
            </a:xfrm>
            <a:prstGeom prst="rect">
              <a:avLst/>
            </a:prstGeom>
            <a:gradFill rotWithShape="0">
              <a:gsLst>
                <a:gs pos="0">
                  <a:schemeClr val="accent1"/>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102407" name="标题 344078">
            <a:extLst>
              <a:ext uri="{FF2B5EF4-FFF2-40B4-BE49-F238E27FC236}">
                <a16:creationId xmlns:a16="http://schemas.microsoft.com/office/drawing/2014/main" id="{8A864FC9-E1D9-49A5-924A-9C3ACB9E216E}"/>
              </a:ext>
            </a:extLst>
          </p:cNvPr>
          <p:cNvSpPr>
            <a:spLocks noGrp="1" noChangeArrowheads="1"/>
          </p:cNvSpPr>
          <p:nvPr>
            <p:ph type="title"/>
          </p:nvPr>
        </p:nvSpPr>
        <p:spPr>
          <a:xfrm>
            <a:off x="5929313" y="349250"/>
            <a:ext cx="2819400" cy="390525"/>
          </a:xfrm>
          <a:ln>
            <a:solidFill>
              <a:schemeClr val="folHlink"/>
            </a:solidFill>
            <a:miter lim="800000"/>
            <a:headEnd/>
            <a:tailEnd/>
          </a:ln>
        </p:spPr>
        <p:txBody>
          <a:bodyPr/>
          <a:lstStyle/>
          <a:p>
            <a:pPr eaLnBrk="1" hangingPunct="1"/>
            <a:r>
              <a:rPr lang="zh-CN" altLang="en-US" sz="2400">
                <a:latin typeface="黑体" panose="02010609060101010101" pitchFamily="49" charset="-122"/>
              </a:rPr>
              <a:t>例题</a:t>
            </a:r>
            <a:r>
              <a:rPr lang="en-US" altLang="zh-CN" sz="2400">
                <a:latin typeface="黑体" panose="02010609060101010101" pitchFamily="49" charset="-122"/>
              </a:rPr>
              <a:t>4.18</a:t>
            </a:r>
            <a:r>
              <a:rPr lang="zh-CN" altLang="en-US" sz="2400">
                <a:latin typeface="黑体" panose="02010609060101010101" pitchFamily="49" charset="-122"/>
              </a:rPr>
              <a:t>－</a:t>
            </a:r>
            <a:r>
              <a:rPr lang="en-US" altLang="zh-CN" sz="2400">
                <a:latin typeface="黑体" panose="02010609060101010101" pitchFamily="49" charset="-122"/>
              </a:rPr>
              <a:t>3/5</a:t>
            </a:r>
          </a:p>
        </p:txBody>
      </p:sp>
      <p:pic>
        <p:nvPicPr>
          <p:cNvPr id="102408" name="图片 344079" descr="5">
            <a:hlinkClick r:id="" action="ppaction://hlinkshowjump?jump=nextslide"/>
            <a:extLst>
              <a:ext uri="{FF2B5EF4-FFF2-40B4-BE49-F238E27FC236}">
                <a16:creationId xmlns:a16="http://schemas.microsoft.com/office/drawing/2014/main" id="{87D4861C-B461-4A7A-B716-384C112896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00" y="6286500"/>
            <a:ext cx="5715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09" name="图片 344080" descr="6">
            <a:hlinkClick r:id="" action="ppaction://hlinkshowjump?jump=previousslide"/>
            <a:extLst>
              <a:ext uri="{FF2B5EF4-FFF2-40B4-BE49-F238E27FC236}">
                <a16:creationId xmlns:a16="http://schemas.microsoft.com/office/drawing/2014/main" id="{B30B5C50-2B4B-4632-91AB-55FADE7E0C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86500"/>
            <a:ext cx="5715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10" name="矩形 344084" descr="041">
            <a:hlinkClick r:id="rId4" action="ppaction://hlinksldjump" highlightClick="1"/>
            <a:extLst>
              <a:ext uri="{FF2B5EF4-FFF2-40B4-BE49-F238E27FC236}">
                <a16:creationId xmlns:a16="http://schemas.microsoft.com/office/drawing/2014/main" id="{087A8055-0C23-4835-B6CE-65F7F4B9EA41}"/>
              </a:ext>
            </a:extLst>
          </p:cNvPr>
          <p:cNvSpPr>
            <a:spLocks noChangeArrowheads="1"/>
          </p:cNvSpPr>
          <p:nvPr/>
        </p:nvSpPr>
        <p:spPr bwMode="auto">
          <a:xfrm>
            <a:off x="7110413" y="2852738"/>
            <a:ext cx="1565275" cy="398462"/>
          </a:xfrm>
          <a:prstGeom prst="rect">
            <a:avLst/>
          </a:prstGeom>
          <a:blipFill dpi="0" rotWithShape="0">
            <a:blip r:embed="rId5"/>
            <a:srcRect/>
            <a:stretch>
              <a:fillRect/>
            </a:stretch>
          </a:blipFill>
          <a:ln w="38100" cmpd="dbl">
            <a:solidFill>
              <a:srgbClr val="FFCC66"/>
            </a:solidFill>
            <a:miter lim="800000"/>
            <a:headEnd/>
            <a:tailEnd/>
          </a:ln>
          <a:effectLst>
            <a:outerShdw dist="45791" dir="2021404" algn="ctr" rotWithShape="0">
              <a:schemeClr val="folHlink"/>
            </a:outerShdw>
          </a:effec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spcBef>
                <a:spcPct val="20000"/>
              </a:spcBef>
              <a:buClr>
                <a:schemeClr val="accent2"/>
              </a:buClr>
              <a:buSzPct val="90000"/>
            </a:pPr>
            <a:r>
              <a:rPr lang="zh-CN" altLang="en-US">
                <a:solidFill>
                  <a:schemeClr val="accent2"/>
                </a:solidFill>
                <a:latin typeface="隶书" panose="02010509060101010101" pitchFamily="49" charset="-122"/>
                <a:ea typeface="隶书" panose="02010509060101010101" pitchFamily="49" charset="-122"/>
              </a:rPr>
              <a:t>转换算法</a:t>
            </a:r>
            <a:endParaRPr lang="zh-CN" altLang="en-US">
              <a:solidFill>
                <a:schemeClr val="accent2"/>
              </a:solidFill>
              <a:latin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afterEffect">
                                  <p:stCondLst>
                                    <p:cond delay="0"/>
                                  </p:stCondLst>
                                  <p:childTnLst>
                                    <p:set>
                                      <p:cBhvr>
                                        <p:cTn id="6" dur="1" fill="hold">
                                          <p:stCondLst>
                                            <p:cond delay="0"/>
                                          </p:stCondLst>
                                        </p:cTn>
                                        <p:tgtEl>
                                          <p:spTgt spid="344067"/>
                                        </p:tgtEl>
                                        <p:attrNameLst>
                                          <p:attrName>style.visibility</p:attrName>
                                        </p:attrNameLst>
                                      </p:cBhvr>
                                      <p:to>
                                        <p:strVal val="visible"/>
                                      </p:to>
                                    </p:set>
                                    <p:anim calcmode="lin" valueType="num">
                                      <p:cBhvr additive="base">
                                        <p:cTn id="7" dur="500" fill="hold"/>
                                        <p:tgtEl>
                                          <p:spTgt spid="344067"/>
                                        </p:tgtEl>
                                        <p:attrNameLst>
                                          <p:attrName>ppt_x</p:attrName>
                                        </p:attrNameLst>
                                      </p:cBhvr>
                                      <p:tavLst>
                                        <p:tav tm="0">
                                          <p:val>
                                            <p:strVal val="#ppt_x"/>
                                          </p:val>
                                        </p:tav>
                                        <p:tav tm="100000">
                                          <p:val>
                                            <p:strVal val="#ppt_x"/>
                                          </p:val>
                                        </p:tav>
                                      </p:tavLst>
                                    </p:anim>
                                    <p:anim calcmode="lin" valueType="num">
                                      <p:cBhvr additive="base">
                                        <p:cTn id="8" dur="500" fill="hold"/>
                                        <p:tgtEl>
                                          <p:spTgt spid="344067"/>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344073"/>
                                        </p:tgtEl>
                                        <p:attrNameLst>
                                          <p:attrName>style.visibility</p:attrName>
                                        </p:attrNameLst>
                                      </p:cBhvr>
                                      <p:to>
                                        <p:strVal val="visible"/>
                                      </p:to>
                                    </p:set>
                                    <p:anim calcmode="lin" valueType="num">
                                      <p:cBhvr additive="base">
                                        <p:cTn id="12" dur="500" fill="hold"/>
                                        <p:tgtEl>
                                          <p:spTgt spid="344073"/>
                                        </p:tgtEl>
                                        <p:attrNameLst>
                                          <p:attrName>ppt_x</p:attrName>
                                        </p:attrNameLst>
                                      </p:cBhvr>
                                      <p:tavLst>
                                        <p:tav tm="0">
                                          <p:val>
                                            <p:strVal val="0-#ppt_w/2"/>
                                          </p:val>
                                        </p:tav>
                                        <p:tav tm="100000">
                                          <p:val>
                                            <p:strVal val="#ppt_x"/>
                                          </p:val>
                                        </p:tav>
                                      </p:tavLst>
                                    </p:anim>
                                    <p:anim calcmode="lin" valueType="num">
                                      <p:cBhvr additive="base">
                                        <p:cTn id="13" dur="500" fill="hold"/>
                                        <p:tgtEl>
                                          <p:spTgt spid="344073"/>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4" fill="hold" nodeType="afterEffect">
                                  <p:stCondLst>
                                    <p:cond delay="0"/>
                                  </p:stCondLst>
                                  <p:childTnLst>
                                    <p:set>
                                      <p:cBhvr>
                                        <p:cTn id="16" dur="1" fill="hold">
                                          <p:stCondLst>
                                            <p:cond delay="0"/>
                                          </p:stCondLst>
                                        </p:cTn>
                                        <p:tgtEl>
                                          <p:spTgt spid="344070"/>
                                        </p:tgtEl>
                                        <p:attrNameLst>
                                          <p:attrName>style.visibility</p:attrName>
                                        </p:attrNameLst>
                                      </p:cBhvr>
                                      <p:to>
                                        <p:strVal val="visible"/>
                                      </p:to>
                                    </p:set>
                                    <p:anim calcmode="lin" valueType="num">
                                      <p:cBhvr additive="base">
                                        <p:cTn id="17" dur="500" fill="hold"/>
                                        <p:tgtEl>
                                          <p:spTgt spid="344070"/>
                                        </p:tgtEl>
                                        <p:attrNameLst>
                                          <p:attrName>ppt_x</p:attrName>
                                        </p:attrNameLst>
                                      </p:cBhvr>
                                      <p:tavLst>
                                        <p:tav tm="0">
                                          <p:val>
                                            <p:strVal val="#ppt_x"/>
                                          </p:val>
                                        </p:tav>
                                        <p:tav tm="100000">
                                          <p:val>
                                            <p:strVal val="#ppt_x"/>
                                          </p:val>
                                        </p:tav>
                                      </p:tavLst>
                                    </p:anim>
                                    <p:anim calcmode="lin" valueType="num">
                                      <p:cBhvr additive="base">
                                        <p:cTn id="18" dur="500" fill="hold"/>
                                        <p:tgtEl>
                                          <p:spTgt spid="344070"/>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2" fill="hold" nodeType="afterEffect">
                                  <p:stCondLst>
                                    <p:cond delay="0"/>
                                  </p:stCondLst>
                                  <p:childTnLst>
                                    <p:set>
                                      <p:cBhvr>
                                        <p:cTn id="21" dur="1" fill="hold">
                                          <p:stCondLst>
                                            <p:cond delay="0"/>
                                          </p:stCondLst>
                                        </p:cTn>
                                        <p:tgtEl>
                                          <p:spTgt spid="344076"/>
                                        </p:tgtEl>
                                        <p:attrNameLst>
                                          <p:attrName>style.visibility</p:attrName>
                                        </p:attrNameLst>
                                      </p:cBhvr>
                                      <p:to>
                                        <p:strVal val="visible"/>
                                      </p:to>
                                    </p:set>
                                    <p:anim calcmode="lin" valueType="num">
                                      <p:cBhvr additive="base">
                                        <p:cTn id="22" dur="500" fill="hold"/>
                                        <p:tgtEl>
                                          <p:spTgt spid="344076"/>
                                        </p:tgtEl>
                                        <p:attrNameLst>
                                          <p:attrName>ppt_x</p:attrName>
                                        </p:attrNameLst>
                                      </p:cBhvr>
                                      <p:tavLst>
                                        <p:tav tm="0">
                                          <p:val>
                                            <p:strVal val="1+#ppt_w/2"/>
                                          </p:val>
                                        </p:tav>
                                        <p:tav tm="100000">
                                          <p:val>
                                            <p:strVal val="#ppt_x"/>
                                          </p:val>
                                        </p:tav>
                                      </p:tavLst>
                                    </p:anim>
                                    <p:anim calcmode="lin" valueType="num">
                                      <p:cBhvr additive="base">
                                        <p:cTn id="23" dur="500" fill="hold"/>
                                        <p:tgtEl>
                                          <p:spTgt spid="3440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3426" name="文本占位符 345089">
            <a:extLst>
              <a:ext uri="{FF2B5EF4-FFF2-40B4-BE49-F238E27FC236}">
                <a16:creationId xmlns:a16="http://schemas.microsoft.com/office/drawing/2014/main" id="{5C5D9BA6-EA25-49AF-80D4-6F3BAA80A946}"/>
              </a:ext>
            </a:extLst>
          </p:cNvPr>
          <p:cNvSpPr>
            <a:spLocks noGrp="1" noChangeArrowheads="1"/>
          </p:cNvSpPr>
          <p:nvPr>
            <p:ph type="body" idx="1"/>
          </p:nvPr>
        </p:nvSpPr>
        <p:spPr>
          <a:xfrm>
            <a:off x="533400" y="685800"/>
            <a:ext cx="8153400" cy="5791200"/>
          </a:xfrm>
        </p:spPr>
        <p:txBody>
          <a:bodyPr/>
          <a:lstStyle/>
          <a:p>
            <a:pPr marL="0" indent="0" eaLnBrk="1" hangingPunct="1">
              <a:lnSpc>
                <a:spcPct val="80000"/>
              </a:lnSpc>
              <a:buFont typeface="Wingdings" panose="05000000000000000000" pitchFamily="2" charset="2"/>
              <a:buNone/>
              <a:tabLst>
                <a:tab pos="1520825" algn="l"/>
                <a:tab pos="3810000" algn="l"/>
              </a:tabLst>
            </a:pPr>
            <a:r>
              <a:rPr lang="en-US" altLang="zh-CN" sz="2800">
                <a:solidFill>
                  <a:schemeClr val="accent2"/>
                </a:solidFill>
                <a:latin typeface="宋体" panose="02010600030101010101" pitchFamily="2" charset="-122"/>
              </a:rPr>
              <a:t>	sub al,30h</a:t>
            </a:r>
          </a:p>
          <a:p>
            <a:pPr marL="0" indent="0" eaLnBrk="1" hangingPunct="1">
              <a:lnSpc>
                <a:spcPct val="80000"/>
              </a:lnSpc>
              <a:buFont typeface="Wingdings" panose="05000000000000000000" pitchFamily="2" charset="2"/>
              <a:buNone/>
              <a:tabLst>
                <a:tab pos="1520825" algn="l"/>
                <a:tab pos="3810000" algn="l"/>
              </a:tabLst>
            </a:pPr>
            <a:r>
              <a:rPr lang="en-US" altLang="zh-CN" sz="2800">
                <a:latin typeface="宋体" panose="02010600030101010101" pitchFamily="2" charset="-122"/>
              </a:rPr>
              <a:t>;</a:t>
            </a:r>
            <a:r>
              <a:rPr lang="zh-CN" altLang="en-US" sz="2800">
                <a:latin typeface="宋体" panose="02010600030101010101" pitchFamily="2" charset="-122"/>
              </a:rPr>
              <a:t>是</a:t>
            </a:r>
            <a:r>
              <a:rPr lang="en-US" altLang="zh-CN" sz="2800">
                <a:latin typeface="宋体" panose="02010600030101010101" pitchFamily="2" charset="-122"/>
              </a:rPr>
              <a:t>0</a:t>
            </a:r>
            <a:r>
              <a:rPr lang="zh-CN" altLang="en-US" sz="2800">
                <a:latin typeface="宋体" panose="02010600030101010101" pitchFamily="2" charset="-122"/>
              </a:rPr>
              <a:t>～</a:t>
            </a:r>
            <a:r>
              <a:rPr lang="en-US" altLang="zh-CN" sz="2800">
                <a:latin typeface="宋体" panose="02010600030101010101" pitchFamily="2" charset="-122"/>
              </a:rPr>
              <a:t>9</a:t>
            </a:r>
            <a:r>
              <a:rPr lang="zh-CN" altLang="en-US" sz="2800">
                <a:latin typeface="宋体" panose="02010600030101010101" pitchFamily="2" charset="-122"/>
              </a:rPr>
              <a:t>之间的字符，则转换为二进制数</a:t>
            </a:r>
          </a:p>
          <a:p>
            <a:pPr marL="0" indent="0" eaLnBrk="1" hangingPunct="1">
              <a:lnSpc>
                <a:spcPct val="80000"/>
              </a:lnSpc>
              <a:buFont typeface="Wingdings" panose="05000000000000000000" pitchFamily="2" charset="2"/>
              <a:buNone/>
              <a:tabLst>
                <a:tab pos="1520825" algn="l"/>
                <a:tab pos="3810000" algn="l"/>
              </a:tabLst>
            </a:pPr>
            <a:r>
              <a:rPr lang="en-US" altLang="zh-CN" sz="2800">
                <a:latin typeface="宋体" panose="02010600030101010101" pitchFamily="2" charset="-122"/>
              </a:rPr>
              <a:t>;</a:t>
            </a:r>
            <a:r>
              <a:rPr lang="zh-CN" altLang="en-US" sz="2800">
                <a:latin typeface="宋体" panose="02010600030101010101" pitchFamily="2" charset="-122"/>
              </a:rPr>
              <a:t>利用移位指令，实现数值乘</a:t>
            </a:r>
            <a:r>
              <a:rPr lang="en-US" altLang="zh-CN" sz="2800">
                <a:latin typeface="宋体" panose="02010600030101010101" pitchFamily="2" charset="-122"/>
              </a:rPr>
              <a:t>10</a:t>
            </a:r>
            <a:r>
              <a:rPr lang="zh-CN" altLang="en-US" sz="2800">
                <a:latin typeface="宋体" panose="02010600030101010101" pitchFamily="2" charset="-122"/>
              </a:rPr>
              <a:t>：</a:t>
            </a:r>
            <a:r>
              <a:rPr lang="en-US" altLang="zh-CN" sz="2800">
                <a:latin typeface="宋体" panose="02010600030101010101" pitchFamily="2" charset="-122"/>
              </a:rPr>
              <a:t>BX←BX×10</a:t>
            </a:r>
          </a:p>
          <a:p>
            <a:pPr marL="0" indent="0" eaLnBrk="1" hangingPunct="1">
              <a:lnSpc>
                <a:spcPct val="80000"/>
              </a:lnSpc>
              <a:buFont typeface="Wingdings" panose="05000000000000000000" pitchFamily="2" charset="2"/>
              <a:buNone/>
              <a:tabLst>
                <a:tab pos="1520825" algn="l"/>
                <a:tab pos="3810000" algn="l"/>
              </a:tabLst>
            </a:pPr>
            <a:r>
              <a:rPr lang="en-US" altLang="zh-CN" sz="2800">
                <a:solidFill>
                  <a:schemeClr val="accent2"/>
                </a:solidFill>
                <a:latin typeface="宋体" panose="02010600030101010101" pitchFamily="2" charset="-122"/>
              </a:rPr>
              <a:t>	shl bx,1</a:t>
            </a:r>
          </a:p>
          <a:p>
            <a:pPr marL="0" indent="0" eaLnBrk="1" hangingPunct="1">
              <a:lnSpc>
                <a:spcPct val="80000"/>
              </a:lnSpc>
              <a:buFont typeface="Wingdings" panose="05000000000000000000" pitchFamily="2" charset="2"/>
              <a:buNone/>
              <a:tabLst>
                <a:tab pos="1520825" algn="l"/>
                <a:tab pos="3810000" algn="l"/>
              </a:tabLst>
            </a:pPr>
            <a:r>
              <a:rPr lang="en-US" altLang="zh-CN" sz="2800">
                <a:solidFill>
                  <a:schemeClr val="accent2"/>
                </a:solidFill>
                <a:latin typeface="宋体" panose="02010600030101010101" pitchFamily="2" charset="-122"/>
              </a:rPr>
              <a:t>	mov dx,bx</a:t>
            </a:r>
          </a:p>
          <a:p>
            <a:pPr marL="0" indent="0" eaLnBrk="1" hangingPunct="1">
              <a:lnSpc>
                <a:spcPct val="80000"/>
              </a:lnSpc>
              <a:buFont typeface="Wingdings" panose="05000000000000000000" pitchFamily="2" charset="2"/>
              <a:buNone/>
              <a:tabLst>
                <a:tab pos="1520825" algn="l"/>
                <a:tab pos="3810000" algn="l"/>
              </a:tabLst>
            </a:pPr>
            <a:r>
              <a:rPr lang="en-US" altLang="zh-CN" sz="2800">
                <a:solidFill>
                  <a:schemeClr val="accent2"/>
                </a:solidFill>
                <a:latin typeface="宋体" panose="02010600030101010101" pitchFamily="2" charset="-122"/>
              </a:rPr>
              <a:t>	shl bx,1</a:t>
            </a:r>
          </a:p>
          <a:p>
            <a:pPr marL="0" indent="0" eaLnBrk="1" hangingPunct="1">
              <a:lnSpc>
                <a:spcPct val="80000"/>
              </a:lnSpc>
              <a:buFont typeface="Wingdings" panose="05000000000000000000" pitchFamily="2" charset="2"/>
              <a:buNone/>
              <a:tabLst>
                <a:tab pos="1520825" algn="l"/>
                <a:tab pos="3810000" algn="l"/>
              </a:tabLst>
            </a:pPr>
            <a:r>
              <a:rPr lang="en-US" altLang="zh-CN" sz="2800">
                <a:solidFill>
                  <a:schemeClr val="accent2"/>
                </a:solidFill>
                <a:latin typeface="宋体" panose="02010600030101010101" pitchFamily="2" charset="-122"/>
              </a:rPr>
              <a:t>	shl bx,1</a:t>
            </a:r>
          </a:p>
          <a:p>
            <a:pPr marL="0" indent="0" eaLnBrk="1" hangingPunct="1">
              <a:lnSpc>
                <a:spcPct val="80000"/>
              </a:lnSpc>
              <a:buFont typeface="Wingdings" panose="05000000000000000000" pitchFamily="2" charset="2"/>
              <a:buNone/>
              <a:tabLst>
                <a:tab pos="1520825" algn="l"/>
                <a:tab pos="3810000" algn="l"/>
              </a:tabLst>
            </a:pPr>
            <a:r>
              <a:rPr lang="en-US" altLang="zh-CN" sz="2800">
                <a:solidFill>
                  <a:schemeClr val="accent2"/>
                </a:solidFill>
                <a:latin typeface="宋体" panose="02010600030101010101" pitchFamily="2" charset="-122"/>
              </a:rPr>
              <a:t>	add bx,dx</a:t>
            </a:r>
          </a:p>
          <a:p>
            <a:pPr marL="0" indent="0" eaLnBrk="1" hangingPunct="1">
              <a:lnSpc>
                <a:spcPct val="80000"/>
              </a:lnSpc>
              <a:buFont typeface="Wingdings" panose="05000000000000000000" pitchFamily="2" charset="2"/>
              <a:buNone/>
              <a:tabLst>
                <a:tab pos="1520825" algn="l"/>
                <a:tab pos="3810000" algn="l"/>
              </a:tabLst>
            </a:pPr>
            <a:r>
              <a:rPr lang="en-US" altLang="zh-CN" sz="2800">
                <a:solidFill>
                  <a:schemeClr val="accent2"/>
                </a:solidFill>
                <a:latin typeface="宋体" panose="02010600030101010101" pitchFamily="2" charset="-122"/>
              </a:rPr>
              <a:t>	;</a:t>
            </a:r>
          </a:p>
          <a:p>
            <a:pPr marL="0" indent="0" eaLnBrk="1" hangingPunct="1">
              <a:lnSpc>
                <a:spcPct val="80000"/>
              </a:lnSpc>
              <a:buFont typeface="Wingdings" panose="05000000000000000000" pitchFamily="2" charset="2"/>
              <a:buNone/>
              <a:tabLst>
                <a:tab pos="1520825" algn="l"/>
                <a:tab pos="3810000" algn="l"/>
              </a:tabLst>
            </a:pPr>
            <a:r>
              <a:rPr lang="en-US" altLang="zh-CN" sz="2800">
                <a:solidFill>
                  <a:schemeClr val="accent2"/>
                </a:solidFill>
                <a:latin typeface="宋体" panose="02010600030101010101" pitchFamily="2" charset="-122"/>
              </a:rPr>
              <a:t>	mov ah,0</a:t>
            </a:r>
          </a:p>
          <a:p>
            <a:pPr marL="0" indent="0" eaLnBrk="1" hangingPunct="1">
              <a:lnSpc>
                <a:spcPct val="80000"/>
              </a:lnSpc>
              <a:buFont typeface="Wingdings" panose="05000000000000000000" pitchFamily="2" charset="2"/>
              <a:buNone/>
              <a:tabLst>
                <a:tab pos="1520825" algn="l"/>
                <a:tab pos="3810000" algn="l"/>
              </a:tabLst>
            </a:pPr>
            <a:r>
              <a:rPr lang="en-US" altLang="zh-CN" sz="2800">
                <a:solidFill>
                  <a:schemeClr val="accent2"/>
                </a:solidFill>
                <a:latin typeface="宋体" panose="02010600030101010101" pitchFamily="2" charset="-122"/>
              </a:rPr>
              <a:t>	</a:t>
            </a:r>
            <a:r>
              <a:rPr lang="en-US" altLang="zh-CN" sz="2800">
                <a:solidFill>
                  <a:schemeClr val="tx2"/>
                </a:solidFill>
                <a:latin typeface="宋体" panose="02010600030101010101" pitchFamily="2" charset="-122"/>
              </a:rPr>
              <a:t>add bx,ax</a:t>
            </a:r>
          </a:p>
          <a:p>
            <a:pPr marL="0" indent="0" eaLnBrk="1" hangingPunct="1">
              <a:lnSpc>
                <a:spcPct val="80000"/>
              </a:lnSpc>
              <a:buFont typeface="Wingdings" panose="05000000000000000000" pitchFamily="2" charset="2"/>
              <a:buNone/>
              <a:tabLst>
                <a:tab pos="1520825" algn="l"/>
                <a:tab pos="3810000" algn="l"/>
              </a:tabLst>
            </a:pPr>
            <a:r>
              <a:rPr lang="en-US" altLang="zh-CN" sz="2800">
                <a:latin typeface="宋体" panose="02010600030101010101" pitchFamily="2" charset="-122"/>
              </a:rPr>
              <a:t>;</a:t>
            </a:r>
            <a:r>
              <a:rPr lang="zh-CN" altLang="en-US" sz="2800">
                <a:latin typeface="宋体" panose="02010600030101010101" pitchFamily="2" charset="-122"/>
              </a:rPr>
              <a:t>已输入数值乘</a:t>
            </a:r>
            <a:r>
              <a:rPr lang="en-US" altLang="zh-CN" sz="2800">
                <a:latin typeface="宋体" panose="02010600030101010101" pitchFamily="2" charset="-122"/>
              </a:rPr>
              <a:t>10</a:t>
            </a:r>
            <a:r>
              <a:rPr lang="zh-CN" altLang="en-US" sz="2800">
                <a:latin typeface="宋体" panose="02010600030101010101" pitchFamily="2" charset="-122"/>
              </a:rPr>
              <a:t>后，与新输入数值相加</a:t>
            </a:r>
          </a:p>
          <a:p>
            <a:pPr marL="0" indent="0" eaLnBrk="1" hangingPunct="1">
              <a:lnSpc>
                <a:spcPct val="80000"/>
              </a:lnSpc>
              <a:buFont typeface="Wingdings" panose="05000000000000000000" pitchFamily="2" charset="2"/>
              <a:buNone/>
              <a:tabLst>
                <a:tab pos="1520825" algn="l"/>
                <a:tab pos="3810000" algn="l"/>
              </a:tabLst>
            </a:pPr>
            <a:r>
              <a:rPr lang="zh-CN" altLang="en-US" sz="2800">
                <a:solidFill>
                  <a:schemeClr val="accent2"/>
                </a:solidFill>
                <a:latin typeface="宋体" panose="02010600030101010101" pitchFamily="2" charset="-122"/>
              </a:rPr>
              <a:t>	</a:t>
            </a:r>
            <a:r>
              <a:rPr lang="en-US" altLang="zh-CN" sz="2800">
                <a:solidFill>
                  <a:schemeClr val="accent2"/>
                </a:solidFill>
                <a:latin typeface="宋体" panose="02010600030101010101" pitchFamily="2" charset="-122"/>
              </a:rPr>
              <a:t>jmp read1</a:t>
            </a:r>
            <a:r>
              <a:rPr lang="en-US" altLang="zh-CN" sz="2800">
                <a:latin typeface="宋体" panose="02010600030101010101" pitchFamily="2" charset="-122"/>
              </a:rPr>
              <a:t>	;</a:t>
            </a:r>
            <a:r>
              <a:rPr lang="zh-CN" altLang="en-US" sz="2800">
                <a:latin typeface="宋体" panose="02010600030101010101" pitchFamily="2" charset="-122"/>
              </a:rPr>
              <a:t>继续输入字符</a:t>
            </a:r>
          </a:p>
        </p:txBody>
      </p:sp>
      <p:grpSp>
        <p:nvGrpSpPr>
          <p:cNvPr id="345091" name="组合 345090">
            <a:extLst>
              <a:ext uri="{FF2B5EF4-FFF2-40B4-BE49-F238E27FC236}">
                <a16:creationId xmlns:a16="http://schemas.microsoft.com/office/drawing/2014/main" id="{DB015A84-3FEB-4C40-A1AE-73E23691C94A}"/>
              </a:ext>
            </a:extLst>
          </p:cNvPr>
          <p:cNvGrpSpPr>
            <a:grpSpLocks/>
          </p:cNvGrpSpPr>
          <p:nvPr/>
        </p:nvGrpSpPr>
        <p:grpSpPr bwMode="auto">
          <a:xfrm>
            <a:off x="177800" y="230188"/>
            <a:ext cx="203200" cy="6503987"/>
            <a:chOff x="112" y="145"/>
            <a:chExt cx="128" cy="4097"/>
          </a:xfrm>
        </p:grpSpPr>
        <p:sp>
          <p:nvSpPr>
            <p:cNvPr id="103441" name="矩形 345091">
              <a:extLst>
                <a:ext uri="{FF2B5EF4-FFF2-40B4-BE49-F238E27FC236}">
                  <a16:creationId xmlns:a16="http://schemas.microsoft.com/office/drawing/2014/main" id="{8A861A3F-43FC-4B60-9321-17F97A5054B4}"/>
                </a:ext>
              </a:extLst>
            </p:cNvPr>
            <p:cNvSpPr>
              <a:spLocks noChangeArrowheads="1"/>
            </p:cNvSpPr>
            <p:nvPr/>
          </p:nvSpPr>
          <p:spPr bwMode="auto">
            <a:xfrm flipH="1">
              <a:off x="192" y="162"/>
              <a:ext cx="48" cy="4080"/>
            </a:xfrm>
            <a:prstGeom prst="rect">
              <a:avLst/>
            </a:prstGeom>
            <a:gradFill rotWithShape="0">
              <a:gsLst>
                <a:gs pos="0">
                  <a:schemeClr val="bg1"/>
                </a:gs>
                <a:gs pos="100000">
                  <a:schemeClr val="fo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3442" name="矩形 345092">
              <a:extLst>
                <a:ext uri="{FF2B5EF4-FFF2-40B4-BE49-F238E27FC236}">
                  <a16:creationId xmlns:a16="http://schemas.microsoft.com/office/drawing/2014/main" id="{FD7CB748-FC42-4272-B1B2-7CE78321E1DB}"/>
                </a:ext>
              </a:extLst>
            </p:cNvPr>
            <p:cNvSpPr>
              <a:spLocks noChangeArrowheads="1"/>
            </p:cNvSpPr>
            <p:nvPr/>
          </p:nvSpPr>
          <p:spPr bwMode="auto">
            <a:xfrm>
              <a:off x="112" y="145"/>
              <a:ext cx="48" cy="3941"/>
            </a:xfrm>
            <a:prstGeom prst="rect">
              <a:avLst/>
            </a:prstGeom>
            <a:gradFill rotWithShape="0">
              <a:gsLst>
                <a:gs pos="0">
                  <a:schemeClr val="bg1"/>
                </a:gs>
                <a:gs pos="100000">
                  <a:schemeClr va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latin typeface="Times New Roman" panose="02020603050405020304" pitchFamily="18" charset="0"/>
              </a:endParaRPr>
            </a:p>
          </p:txBody>
        </p:sp>
      </p:grpSp>
      <p:grpSp>
        <p:nvGrpSpPr>
          <p:cNvPr id="345094" name="组合 345093">
            <a:extLst>
              <a:ext uri="{FF2B5EF4-FFF2-40B4-BE49-F238E27FC236}">
                <a16:creationId xmlns:a16="http://schemas.microsoft.com/office/drawing/2014/main" id="{6A0AC8DB-8AD6-4D8A-9835-01A0D48963D2}"/>
              </a:ext>
            </a:extLst>
          </p:cNvPr>
          <p:cNvGrpSpPr>
            <a:grpSpLocks/>
          </p:cNvGrpSpPr>
          <p:nvPr/>
        </p:nvGrpSpPr>
        <p:grpSpPr bwMode="auto">
          <a:xfrm>
            <a:off x="8793163" y="220663"/>
            <a:ext cx="198437" cy="6408737"/>
            <a:chOff x="5539" y="139"/>
            <a:chExt cx="125" cy="4037"/>
          </a:xfrm>
        </p:grpSpPr>
        <p:sp>
          <p:nvSpPr>
            <p:cNvPr id="103439" name="矩形 345094">
              <a:extLst>
                <a:ext uri="{FF2B5EF4-FFF2-40B4-BE49-F238E27FC236}">
                  <a16:creationId xmlns:a16="http://schemas.microsoft.com/office/drawing/2014/main" id="{F9EDCA18-ADA7-48C8-B52C-316D196B99B2}"/>
                </a:ext>
              </a:extLst>
            </p:cNvPr>
            <p:cNvSpPr>
              <a:spLocks noChangeArrowheads="1"/>
            </p:cNvSpPr>
            <p:nvPr/>
          </p:nvSpPr>
          <p:spPr bwMode="auto">
            <a:xfrm rot="10800000" flipH="1" flipV="1">
              <a:off x="5621" y="139"/>
              <a:ext cx="43" cy="3989"/>
            </a:xfrm>
            <a:prstGeom prst="rect">
              <a:avLst/>
            </a:pr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3440" name="矩形 345095">
              <a:extLst>
                <a:ext uri="{FF2B5EF4-FFF2-40B4-BE49-F238E27FC236}">
                  <a16:creationId xmlns:a16="http://schemas.microsoft.com/office/drawing/2014/main" id="{4D385C86-F69E-4FCE-91DC-82E5750E3CED}"/>
                </a:ext>
              </a:extLst>
            </p:cNvPr>
            <p:cNvSpPr>
              <a:spLocks noChangeArrowheads="1"/>
            </p:cNvSpPr>
            <p:nvPr/>
          </p:nvSpPr>
          <p:spPr bwMode="auto">
            <a:xfrm rot="10800000" flipV="1">
              <a:off x="5539" y="240"/>
              <a:ext cx="49" cy="3936"/>
            </a:xfrm>
            <a:prstGeom prst="rect">
              <a:avLst/>
            </a:pr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345097" name="组合 345096">
            <a:extLst>
              <a:ext uri="{FF2B5EF4-FFF2-40B4-BE49-F238E27FC236}">
                <a16:creationId xmlns:a16="http://schemas.microsoft.com/office/drawing/2014/main" id="{2B6B2683-B827-4E6E-A0E7-BCA64D7194C1}"/>
              </a:ext>
            </a:extLst>
          </p:cNvPr>
          <p:cNvGrpSpPr>
            <a:grpSpLocks/>
          </p:cNvGrpSpPr>
          <p:nvPr/>
        </p:nvGrpSpPr>
        <p:grpSpPr bwMode="auto">
          <a:xfrm>
            <a:off x="412750" y="6477000"/>
            <a:ext cx="8686800" cy="228600"/>
            <a:chOff x="260" y="4080"/>
            <a:chExt cx="5472" cy="144"/>
          </a:xfrm>
        </p:grpSpPr>
        <p:sp>
          <p:nvSpPr>
            <p:cNvPr id="103437" name="矩形 345097">
              <a:extLst>
                <a:ext uri="{FF2B5EF4-FFF2-40B4-BE49-F238E27FC236}">
                  <a16:creationId xmlns:a16="http://schemas.microsoft.com/office/drawing/2014/main" id="{DC515E63-0880-4A01-8D7D-A19E914D96FB}"/>
                </a:ext>
              </a:extLst>
            </p:cNvPr>
            <p:cNvSpPr>
              <a:spLocks noChangeArrowheads="1"/>
            </p:cNvSpPr>
            <p:nvPr/>
          </p:nvSpPr>
          <p:spPr bwMode="auto">
            <a:xfrm rot="5400000" flipV="1">
              <a:off x="2972" y="1368"/>
              <a:ext cx="48" cy="5472"/>
            </a:xfrm>
            <a:prstGeom prst="rect">
              <a:avLst/>
            </a:prstGeom>
            <a:gradFill rotWithShape="0">
              <a:gsLst>
                <a:gs pos="0">
                  <a:schemeClr val="bg1"/>
                </a:gs>
                <a:gs pos="100000">
                  <a:schemeClr val="accent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3438" name="矩形 345098">
              <a:extLst>
                <a:ext uri="{FF2B5EF4-FFF2-40B4-BE49-F238E27FC236}">
                  <a16:creationId xmlns:a16="http://schemas.microsoft.com/office/drawing/2014/main" id="{59024CC0-A874-49BC-94E2-7C043C56D6EF}"/>
                </a:ext>
              </a:extLst>
            </p:cNvPr>
            <p:cNvSpPr>
              <a:spLocks noChangeArrowheads="1"/>
            </p:cNvSpPr>
            <p:nvPr/>
          </p:nvSpPr>
          <p:spPr bwMode="auto">
            <a:xfrm rot="5400000" flipV="1">
              <a:off x="2913" y="1521"/>
              <a:ext cx="48" cy="5355"/>
            </a:xfrm>
            <a:prstGeom prst="rect">
              <a:avLst/>
            </a:prstGeom>
            <a:gradFill rotWithShape="0">
              <a:gsLst>
                <a:gs pos="0">
                  <a:schemeClr val="bg1"/>
                </a:gs>
                <a:gs pos="100000">
                  <a:schemeClr val="hlink"/>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345100" name="组合 345099">
            <a:extLst>
              <a:ext uri="{FF2B5EF4-FFF2-40B4-BE49-F238E27FC236}">
                <a16:creationId xmlns:a16="http://schemas.microsoft.com/office/drawing/2014/main" id="{0DA626A9-EF38-405E-956F-7F40628CDFC5}"/>
              </a:ext>
            </a:extLst>
          </p:cNvPr>
          <p:cNvGrpSpPr>
            <a:grpSpLocks/>
          </p:cNvGrpSpPr>
          <p:nvPr/>
        </p:nvGrpSpPr>
        <p:grpSpPr bwMode="auto">
          <a:xfrm>
            <a:off x="76200" y="176213"/>
            <a:ext cx="8745538" cy="161925"/>
            <a:chOff x="48" y="111"/>
            <a:chExt cx="5509" cy="102"/>
          </a:xfrm>
        </p:grpSpPr>
        <p:sp>
          <p:nvSpPr>
            <p:cNvPr id="103435" name="矩形 345100">
              <a:extLst>
                <a:ext uri="{FF2B5EF4-FFF2-40B4-BE49-F238E27FC236}">
                  <a16:creationId xmlns:a16="http://schemas.microsoft.com/office/drawing/2014/main" id="{5FDB975F-E0F6-414A-AB05-0E08F0D7CA0B}"/>
                </a:ext>
              </a:extLst>
            </p:cNvPr>
            <p:cNvSpPr>
              <a:spLocks noChangeArrowheads="1"/>
            </p:cNvSpPr>
            <p:nvPr/>
          </p:nvSpPr>
          <p:spPr bwMode="auto">
            <a:xfrm rot="5400000" flipV="1">
              <a:off x="2852" y="-2492"/>
              <a:ext cx="37" cy="5371"/>
            </a:xfrm>
            <a:prstGeom prst="rect">
              <a:avLst/>
            </a:prstGeom>
            <a:gradFill rotWithShape="0">
              <a:gsLst>
                <a:gs pos="0">
                  <a:schemeClr va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3436" name="矩形 345101">
              <a:extLst>
                <a:ext uri="{FF2B5EF4-FFF2-40B4-BE49-F238E27FC236}">
                  <a16:creationId xmlns:a16="http://schemas.microsoft.com/office/drawing/2014/main" id="{516119DC-AE72-4E0B-98C6-8389169AC7B6}"/>
                </a:ext>
              </a:extLst>
            </p:cNvPr>
            <p:cNvSpPr>
              <a:spLocks noChangeArrowheads="1"/>
            </p:cNvSpPr>
            <p:nvPr/>
          </p:nvSpPr>
          <p:spPr bwMode="auto">
            <a:xfrm rot="5400000" flipV="1">
              <a:off x="2783" y="-2625"/>
              <a:ext cx="38" cy="5509"/>
            </a:xfrm>
            <a:prstGeom prst="rect">
              <a:avLst/>
            </a:prstGeom>
            <a:gradFill rotWithShape="0">
              <a:gsLst>
                <a:gs pos="0">
                  <a:schemeClr val="accent1"/>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103431" name="标题 345102">
            <a:extLst>
              <a:ext uri="{FF2B5EF4-FFF2-40B4-BE49-F238E27FC236}">
                <a16:creationId xmlns:a16="http://schemas.microsoft.com/office/drawing/2014/main" id="{1B38764A-D26E-4675-A726-8ACE7942C298}"/>
              </a:ext>
            </a:extLst>
          </p:cNvPr>
          <p:cNvSpPr>
            <a:spLocks noGrp="1" noChangeArrowheads="1"/>
          </p:cNvSpPr>
          <p:nvPr>
            <p:ph type="title"/>
          </p:nvPr>
        </p:nvSpPr>
        <p:spPr>
          <a:xfrm>
            <a:off x="5929313" y="349250"/>
            <a:ext cx="2819400" cy="390525"/>
          </a:xfrm>
          <a:ln>
            <a:solidFill>
              <a:schemeClr val="folHlink"/>
            </a:solidFill>
            <a:miter lim="800000"/>
            <a:headEnd/>
            <a:tailEnd/>
          </a:ln>
        </p:spPr>
        <p:txBody>
          <a:bodyPr/>
          <a:lstStyle/>
          <a:p>
            <a:pPr eaLnBrk="1" hangingPunct="1"/>
            <a:r>
              <a:rPr lang="zh-CN" altLang="en-US" sz="2400">
                <a:latin typeface="黑体" panose="02010609060101010101" pitchFamily="49" charset="-122"/>
              </a:rPr>
              <a:t>例题</a:t>
            </a:r>
            <a:r>
              <a:rPr lang="en-US" altLang="zh-CN" sz="2400">
                <a:latin typeface="黑体" panose="02010609060101010101" pitchFamily="49" charset="-122"/>
              </a:rPr>
              <a:t>4.18</a:t>
            </a:r>
            <a:r>
              <a:rPr lang="zh-CN" altLang="en-US" sz="2400">
                <a:latin typeface="黑体" panose="02010609060101010101" pitchFamily="49" charset="-122"/>
              </a:rPr>
              <a:t>－</a:t>
            </a:r>
            <a:r>
              <a:rPr lang="en-US" altLang="zh-CN" sz="2400">
                <a:latin typeface="黑体" panose="02010609060101010101" pitchFamily="49" charset="-122"/>
              </a:rPr>
              <a:t>4/5</a:t>
            </a:r>
          </a:p>
        </p:txBody>
      </p:sp>
      <p:pic>
        <p:nvPicPr>
          <p:cNvPr id="103432" name="图片 345103" descr="5">
            <a:hlinkClick r:id="" action="ppaction://hlinkshowjump?jump=nextslide"/>
            <a:extLst>
              <a:ext uri="{FF2B5EF4-FFF2-40B4-BE49-F238E27FC236}">
                <a16:creationId xmlns:a16="http://schemas.microsoft.com/office/drawing/2014/main" id="{A989CC10-323E-4898-A12B-44355ED191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00" y="6286500"/>
            <a:ext cx="5715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33" name="图片 345104" descr="6">
            <a:hlinkClick r:id="" action="ppaction://hlinkshowjump?jump=previousslide"/>
            <a:extLst>
              <a:ext uri="{FF2B5EF4-FFF2-40B4-BE49-F238E27FC236}">
                <a16:creationId xmlns:a16="http://schemas.microsoft.com/office/drawing/2014/main" id="{6E02245C-E124-42E2-903F-05818299AB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86500"/>
            <a:ext cx="5715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34" name="矩形 345107" descr="041">
            <a:hlinkClick r:id="rId4" action="ppaction://hlinksldjump" highlightClick="1"/>
            <a:extLst>
              <a:ext uri="{FF2B5EF4-FFF2-40B4-BE49-F238E27FC236}">
                <a16:creationId xmlns:a16="http://schemas.microsoft.com/office/drawing/2014/main" id="{4588BC76-9D57-4F8C-8760-B29AC2CE1900}"/>
              </a:ext>
            </a:extLst>
          </p:cNvPr>
          <p:cNvSpPr>
            <a:spLocks noChangeArrowheads="1"/>
          </p:cNvSpPr>
          <p:nvPr/>
        </p:nvSpPr>
        <p:spPr bwMode="auto">
          <a:xfrm>
            <a:off x="7110413" y="2852738"/>
            <a:ext cx="1565275" cy="398462"/>
          </a:xfrm>
          <a:prstGeom prst="rect">
            <a:avLst/>
          </a:prstGeom>
          <a:blipFill dpi="0" rotWithShape="0">
            <a:blip r:embed="rId5"/>
            <a:srcRect/>
            <a:stretch>
              <a:fillRect/>
            </a:stretch>
          </a:blipFill>
          <a:ln w="38100" cmpd="dbl">
            <a:solidFill>
              <a:srgbClr val="FFCC66"/>
            </a:solidFill>
            <a:miter lim="800000"/>
            <a:headEnd/>
            <a:tailEnd/>
          </a:ln>
          <a:effectLst>
            <a:outerShdw dist="45791" dir="2021404" algn="ctr" rotWithShape="0">
              <a:schemeClr val="folHlink"/>
            </a:outerShdw>
          </a:effec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spcBef>
                <a:spcPct val="20000"/>
              </a:spcBef>
              <a:buClr>
                <a:schemeClr val="accent2"/>
              </a:buClr>
              <a:buSzPct val="90000"/>
            </a:pPr>
            <a:r>
              <a:rPr lang="zh-CN" altLang="en-US">
                <a:solidFill>
                  <a:schemeClr val="accent2"/>
                </a:solidFill>
                <a:latin typeface="隶书" panose="02010509060101010101" pitchFamily="49" charset="-122"/>
                <a:ea typeface="隶书" panose="02010509060101010101" pitchFamily="49" charset="-122"/>
              </a:rPr>
              <a:t>转换算法</a:t>
            </a:r>
            <a:endParaRPr lang="zh-CN" altLang="en-US">
              <a:solidFill>
                <a:schemeClr val="accent2"/>
              </a:solidFill>
              <a:latin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afterEffect">
                                  <p:stCondLst>
                                    <p:cond delay="0"/>
                                  </p:stCondLst>
                                  <p:childTnLst>
                                    <p:set>
                                      <p:cBhvr>
                                        <p:cTn id="6" dur="1" fill="hold">
                                          <p:stCondLst>
                                            <p:cond delay="0"/>
                                          </p:stCondLst>
                                        </p:cTn>
                                        <p:tgtEl>
                                          <p:spTgt spid="345091"/>
                                        </p:tgtEl>
                                        <p:attrNameLst>
                                          <p:attrName>style.visibility</p:attrName>
                                        </p:attrNameLst>
                                      </p:cBhvr>
                                      <p:to>
                                        <p:strVal val="visible"/>
                                      </p:to>
                                    </p:set>
                                    <p:anim calcmode="lin" valueType="num">
                                      <p:cBhvr additive="base">
                                        <p:cTn id="7" dur="500" fill="hold"/>
                                        <p:tgtEl>
                                          <p:spTgt spid="345091"/>
                                        </p:tgtEl>
                                        <p:attrNameLst>
                                          <p:attrName>ppt_x</p:attrName>
                                        </p:attrNameLst>
                                      </p:cBhvr>
                                      <p:tavLst>
                                        <p:tav tm="0">
                                          <p:val>
                                            <p:strVal val="#ppt_x"/>
                                          </p:val>
                                        </p:tav>
                                        <p:tav tm="100000">
                                          <p:val>
                                            <p:strVal val="#ppt_x"/>
                                          </p:val>
                                        </p:tav>
                                      </p:tavLst>
                                    </p:anim>
                                    <p:anim calcmode="lin" valueType="num">
                                      <p:cBhvr additive="base">
                                        <p:cTn id="8" dur="500" fill="hold"/>
                                        <p:tgtEl>
                                          <p:spTgt spid="345091"/>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345097"/>
                                        </p:tgtEl>
                                        <p:attrNameLst>
                                          <p:attrName>style.visibility</p:attrName>
                                        </p:attrNameLst>
                                      </p:cBhvr>
                                      <p:to>
                                        <p:strVal val="visible"/>
                                      </p:to>
                                    </p:set>
                                    <p:anim calcmode="lin" valueType="num">
                                      <p:cBhvr additive="base">
                                        <p:cTn id="12" dur="500" fill="hold"/>
                                        <p:tgtEl>
                                          <p:spTgt spid="345097"/>
                                        </p:tgtEl>
                                        <p:attrNameLst>
                                          <p:attrName>ppt_x</p:attrName>
                                        </p:attrNameLst>
                                      </p:cBhvr>
                                      <p:tavLst>
                                        <p:tav tm="0">
                                          <p:val>
                                            <p:strVal val="0-#ppt_w/2"/>
                                          </p:val>
                                        </p:tav>
                                        <p:tav tm="100000">
                                          <p:val>
                                            <p:strVal val="#ppt_x"/>
                                          </p:val>
                                        </p:tav>
                                      </p:tavLst>
                                    </p:anim>
                                    <p:anim calcmode="lin" valueType="num">
                                      <p:cBhvr additive="base">
                                        <p:cTn id="13" dur="500" fill="hold"/>
                                        <p:tgtEl>
                                          <p:spTgt spid="345097"/>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4" fill="hold" nodeType="afterEffect">
                                  <p:stCondLst>
                                    <p:cond delay="0"/>
                                  </p:stCondLst>
                                  <p:childTnLst>
                                    <p:set>
                                      <p:cBhvr>
                                        <p:cTn id="16" dur="1" fill="hold">
                                          <p:stCondLst>
                                            <p:cond delay="0"/>
                                          </p:stCondLst>
                                        </p:cTn>
                                        <p:tgtEl>
                                          <p:spTgt spid="345094"/>
                                        </p:tgtEl>
                                        <p:attrNameLst>
                                          <p:attrName>style.visibility</p:attrName>
                                        </p:attrNameLst>
                                      </p:cBhvr>
                                      <p:to>
                                        <p:strVal val="visible"/>
                                      </p:to>
                                    </p:set>
                                    <p:anim calcmode="lin" valueType="num">
                                      <p:cBhvr additive="base">
                                        <p:cTn id="17" dur="500" fill="hold"/>
                                        <p:tgtEl>
                                          <p:spTgt spid="345094"/>
                                        </p:tgtEl>
                                        <p:attrNameLst>
                                          <p:attrName>ppt_x</p:attrName>
                                        </p:attrNameLst>
                                      </p:cBhvr>
                                      <p:tavLst>
                                        <p:tav tm="0">
                                          <p:val>
                                            <p:strVal val="#ppt_x"/>
                                          </p:val>
                                        </p:tav>
                                        <p:tav tm="100000">
                                          <p:val>
                                            <p:strVal val="#ppt_x"/>
                                          </p:val>
                                        </p:tav>
                                      </p:tavLst>
                                    </p:anim>
                                    <p:anim calcmode="lin" valueType="num">
                                      <p:cBhvr additive="base">
                                        <p:cTn id="18" dur="500" fill="hold"/>
                                        <p:tgtEl>
                                          <p:spTgt spid="345094"/>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2" fill="hold" nodeType="afterEffect">
                                  <p:stCondLst>
                                    <p:cond delay="0"/>
                                  </p:stCondLst>
                                  <p:childTnLst>
                                    <p:set>
                                      <p:cBhvr>
                                        <p:cTn id="21" dur="1" fill="hold">
                                          <p:stCondLst>
                                            <p:cond delay="0"/>
                                          </p:stCondLst>
                                        </p:cTn>
                                        <p:tgtEl>
                                          <p:spTgt spid="345100"/>
                                        </p:tgtEl>
                                        <p:attrNameLst>
                                          <p:attrName>style.visibility</p:attrName>
                                        </p:attrNameLst>
                                      </p:cBhvr>
                                      <p:to>
                                        <p:strVal val="visible"/>
                                      </p:to>
                                    </p:set>
                                    <p:anim calcmode="lin" valueType="num">
                                      <p:cBhvr additive="base">
                                        <p:cTn id="22" dur="500" fill="hold"/>
                                        <p:tgtEl>
                                          <p:spTgt spid="345100"/>
                                        </p:tgtEl>
                                        <p:attrNameLst>
                                          <p:attrName>ppt_x</p:attrName>
                                        </p:attrNameLst>
                                      </p:cBhvr>
                                      <p:tavLst>
                                        <p:tav tm="0">
                                          <p:val>
                                            <p:strVal val="1+#ppt_w/2"/>
                                          </p:val>
                                        </p:tav>
                                        <p:tav tm="100000">
                                          <p:val>
                                            <p:strVal val="#ppt_x"/>
                                          </p:val>
                                        </p:tav>
                                      </p:tavLst>
                                    </p:anim>
                                    <p:anim calcmode="lin" valueType="num">
                                      <p:cBhvr additive="base">
                                        <p:cTn id="23" dur="500" fill="hold"/>
                                        <p:tgtEl>
                                          <p:spTgt spid="34510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450" name="文本占位符 346113">
            <a:extLst>
              <a:ext uri="{FF2B5EF4-FFF2-40B4-BE49-F238E27FC236}">
                <a16:creationId xmlns:a16="http://schemas.microsoft.com/office/drawing/2014/main" id="{315BCB0B-2611-4080-A48B-46D494C8331B}"/>
              </a:ext>
            </a:extLst>
          </p:cNvPr>
          <p:cNvSpPr>
            <a:spLocks noGrp="1" noChangeArrowheads="1"/>
          </p:cNvSpPr>
          <p:nvPr>
            <p:ph type="body" idx="1"/>
          </p:nvPr>
        </p:nvSpPr>
        <p:spPr>
          <a:xfrm>
            <a:off x="533400" y="457200"/>
            <a:ext cx="8153400" cy="6019800"/>
          </a:xfrm>
        </p:spPr>
        <p:txBody>
          <a:bodyPr/>
          <a:lstStyle/>
          <a:p>
            <a:pPr marL="0" indent="0" eaLnBrk="1" hangingPunct="1">
              <a:lnSpc>
                <a:spcPct val="80000"/>
              </a:lnSpc>
              <a:buFont typeface="Wingdings" panose="05000000000000000000" pitchFamily="2" charset="2"/>
              <a:buNone/>
              <a:tabLst>
                <a:tab pos="1520825" algn="l"/>
                <a:tab pos="3810000" algn="l"/>
              </a:tabLst>
            </a:pPr>
            <a:r>
              <a:rPr lang="en-US" altLang="zh-CN" sz="2400">
                <a:solidFill>
                  <a:schemeClr val="accent2"/>
                </a:solidFill>
                <a:latin typeface="宋体" panose="02010600030101010101" pitchFamily="2" charset="-122"/>
              </a:rPr>
              <a:t>read3:	</a:t>
            </a:r>
            <a:r>
              <a:rPr lang="en-US" altLang="zh-CN" sz="2800">
                <a:solidFill>
                  <a:schemeClr val="accent2"/>
                </a:solidFill>
                <a:latin typeface="宋体" panose="02010600030101010101" pitchFamily="2" charset="-122"/>
              </a:rPr>
              <a:t>cmp cx,0</a:t>
            </a:r>
            <a:endParaRPr lang="en-US" altLang="zh-CN" sz="2800">
              <a:latin typeface="宋体" panose="02010600030101010101" pitchFamily="2" charset="-122"/>
            </a:endParaRPr>
          </a:p>
          <a:p>
            <a:pPr marL="0" indent="0" eaLnBrk="1" hangingPunct="1">
              <a:lnSpc>
                <a:spcPct val="80000"/>
              </a:lnSpc>
              <a:buFont typeface="Wingdings" panose="05000000000000000000" pitchFamily="2" charset="2"/>
              <a:buNone/>
              <a:tabLst>
                <a:tab pos="1520825" algn="l"/>
                <a:tab pos="3810000" algn="l"/>
              </a:tabLst>
            </a:pPr>
            <a:r>
              <a:rPr lang="en-US" altLang="zh-CN" sz="2800">
                <a:solidFill>
                  <a:schemeClr val="accent2"/>
                </a:solidFill>
                <a:latin typeface="宋体" panose="02010600030101010101" pitchFamily="2" charset="-122"/>
              </a:rPr>
              <a:t>	jz read4</a:t>
            </a:r>
          </a:p>
          <a:p>
            <a:pPr marL="0" indent="0" eaLnBrk="1" hangingPunct="1">
              <a:lnSpc>
                <a:spcPct val="80000"/>
              </a:lnSpc>
              <a:buFont typeface="Wingdings" panose="05000000000000000000" pitchFamily="2" charset="2"/>
              <a:buNone/>
              <a:tabLst>
                <a:tab pos="1520825" algn="l"/>
                <a:tab pos="3810000" algn="l"/>
              </a:tabLst>
            </a:pPr>
            <a:r>
              <a:rPr lang="en-US" altLang="zh-CN" sz="2800">
                <a:solidFill>
                  <a:schemeClr val="accent2"/>
                </a:solidFill>
                <a:latin typeface="宋体" panose="02010600030101010101" pitchFamily="2" charset="-122"/>
              </a:rPr>
              <a:t>	</a:t>
            </a:r>
            <a:r>
              <a:rPr lang="en-US" altLang="zh-CN" sz="2800">
                <a:solidFill>
                  <a:schemeClr val="tx2"/>
                </a:solidFill>
                <a:latin typeface="宋体" panose="02010600030101010101" pitchFamily="2" charset="-122"/>
              </a:rPr>
              <a:t>neg bx</a:t>
            </a:r>
            <a:r>
              <a:rPr lang="en-US" altLang="zh-CN" sz="2800">
                <a:latin typeface="宋体" panose="02010600030101010101" pitchFamily="2" charset="-122"/>
              </a:rPr>
              <a:t>	;</a:t>
            </a:r>
            <a:r>
              <a:rPr lang="zh-CN" altLang="en-US" sz="2800">
                <a:latin typeface="宋体" panose="02010600030101010101" pitchFamily="2" charset="-122"/>
              </a:rPr>
              <a:t>是负数，进行求补</a:t>
            </a:r>
            <a:endParaRPr lang="zh-CN" altLang="en-US" sz="2800">
              <a:solidFill>
                <a:schemeClr val="bg2"/>
              </a:solidFill>
              <a:latin typeface="宋体" panose="02010600030101010101" pitchFamily="2" charset="-122"/>
            </a:endParaRPr>
          </a:p>
          <a:p>
            <a:pPr marL="0" indent="0" eaLnBrk="1" hangingPunct="1">
              <a:lnSpc>
                <a:spcPct val="80000"/>
              </a:lnSpc>
              <a:buFont typeface="Wingdings" panose="05000000000000000000" pitchFamily="2" charset="2"/>
              <a:buNone/>
              <a:tabLst>
                <a:tab pos="1520825" algn="l"/>
                <a:tab pos="3810000" algn="l"/>
              </a:tabLst>
            </a:pPr>
            <a:r>
              <a:rPr lang="en-US" altLang="zh-CN" sz="2800">
                <a:solidFill>
                  <a:schemeClr val="accent2"/>
                </a:solidFill>
                <a:latin typeface="宋体" panose="02010600030101010101" pitchFamily="2" charset="-122"/>
              </a:rPr>
              <a:t>read4:	mov ax,bx</a:t>
            </a:r>
            <a:r>
              <a:rPr lang="en-US" altLang="zh-CN" sz="2800">
                <a:latin typeface="宋体" panose="02010600030101010101" pitchFamily="2" charset="-122"/>
              </a:rPr>
              <a:t>	;</a:t>
            </a:r>
            <a:r>
              <a:rPr lang="zh-CN" altLang="en-US" sz="2800">
                <a:latin typeface="宋体" panose="02010600030101010101" pitchFamily="2" charset="-122"/>
              </a:rPr>
              <a:t>设置出口参数</a:t>
            </a:r>
          </a:p>
          <a:p>
            <a:pPr marL="0" indent="0" eaLnBrk="1" hangingPunct="1">
              <a:lnSpc>
                <a:spcPct val="80000"/>
              </a:lnSpc>
              <a:buFont typeface="Wingdings" panose="05000000000000000000" pitchFamily="2" charset="2"/>
              <a:buNone/>
              <a:tabLst>
                <a:tab pos="1520825" algn="l"/>
                <a:tab pos="3810000" algn="l"/>
              </a:tabLst>
            </a:pPr>
            <a:r>
              <a:rPr lang="zh-CN" altLang="en-US" sz="2800">
                <a:solidFill>
                  <a:schemeClr val="accent2"/>
                </a:solidFill>
                <a:latin typeface="宋体" panose="02010600030101010101" pitchFamily="2" charset="-122"/>
              </a:rPr>
              <a:t>	</a:t>
            </a:r>
            <a:r>
              <a:rPr lang="en-US" altLang="zh-CN" sz="2800">
                <a:solidFill>
                  <a:schemeClr val="accent2"/>
                </a:solidFill>
                <a:latin typeface="宋体" panose="02010600030101010101" pitchFamily="2" charset="-122"/>
              </a:rPr>
              <a:t>pop dx</a:t>
            </a:r>
          </a:p>
          <a:p>
            <a:pPr marL="0" indent="0" eaLnBrk="1" hangingPunct="1">
              <a:lnSpc>
                <a:spcPct val="80000"/>
              </a:lnSpc>
              <a:buFont typeface="Wingdings" panose="05000000000000000000" pitchFamily="2" charset="2"/>
              <a:buNone/>
              <a:tabLst>
                <a:tab pos="1520825" algn="l"/>
                <a:tab pos="3810000" algn="l"/>
              </a:tabLst>
            </a:pPr>
            <a:r>
              <a:rPr lang="en-US" altLang="zh-CN" sz="2800">
                <a:solidFill>
                  <a:schemeClr val="accent2"/>
                </a:solidFill>
                <a:latin typeface="宋体" panose="02010600030101010101" pitchFamily="2" charset="-122"/>
              </a:rPr>
              <a:t>	pop cx</a:t>
            </a:r>
          </a:p>
          <a:p>
            <a:pPr marL="0" indent="0" eaLnBrk="1" hangingPunct="1">
              <a:lnSpc>
                <a:spcPct val="80000"/>
              </a:lnSpc>
              <a:buFont typeface="Wingdings" panose="05000000000000000000" pitchFamily="2" charset="2"/>
              <a:buNone/>
              <a:tabLst>
                <a:tab pos="1520825" algn="l"/>
                <a:tab pos="3810000" algn="l"/>
              </a:tabLst>
            </a:pPr>
            <a:r>
              <a:rPr lang="en-US" altLang="zh-CN" sz="2800">
                <a:solidFill>
                  <a:schemeClr val="accent2"/>
                </a:solidFill>
                <a:latin typeface="宋体" panose="02010600030101010101" pitchFamily="2" charset="-122"/>
              </a:rPr>
              <a:t>	pop bx</a:t>
            </a:r>
          </a:p>
          <a:p>
            <a:pPr marL="0" indent="0" eaLnBrk="1" hangingPunct="1">
              <a:lnSpc>
                <a:spcPct val="80000"/>
              </a:lnSpc>
              <a:buFont typeface="Wingdings" panose="05000000000000000000" pitchFamily="2" charset="2"/>
              <a:buNone/>
              <a:tabLst>
                <a:tab pos="1520825" algn="l"/>
                <a:tab pos="3810000" algn="l"/>
              </a:tabLst>
            </a:pPr>
            <a:r>
              <a:rPr lang="en-US" altLang="zh-CN" sz="2800">
                <a:solidFill>
                  <a:schemeClr val="accent2"/>
                </a:solidFill>
                <a:latin typeface="宋体" panose="02010600030101010101" pitchFamily="2" charset="-122"/>
              </a:rPr>
              <a:t>	ret</a:t>
            </a:r>
            <a:r>
              <a:rPr lang="en-US" altLang="zh-CN" sz="2800">
                <a:latin typeface="宋体" panose="02010600030101010101" pitchFamily="2" charset="-122"/>
              </a:rPr>
              <a:t>	;</a:t>
            </a:r>
            <a:r>
              <a:rPr lang="zh-CN" altLang="en-US" sz="2800">
                <a:latin typeface="宋体" panose="02010600030101010101" pitchFamily="2" charset="-122"/>
              </a:rPr>
              <a:t>子程序返回</a:t>
            </a:r>
          </a:p>
          <a:p>
            <a:pPr marL="0" indent="0" eaLnBrk="1" hangingPunct="1">
              <a:lnSpc>
                <a:spcPct val="80000"/>
              </a:lnSpc>
              <a:buFont typeface="Wingdings" panose="05000000000000000000" pitchFamily="2" charset="2"/>
              <a:buNone/>
              <a:tabLst>
                <a:tab pos="1520825" algn="l"/>
                <a:tab pos="3810000" algn="l"/>
              </a:tabLst>
            </a:pPr>
            <a:r>
              <a:rPr lang="en-US" altLang="zh-CN" sz="2800">
                <a:solidFill>
                  <a:schemeClr val="accent2"/>
                </a:solidFill>
                <a:latin typeface="宋体" panose="02010600030101010101" pitchFamily="2" charset="-122"/>
              </a:rPr>
              <a:t>read	endp</a:t>
            </a:r>
          </a:p>
          <a:p>
            <a:pPr marL="0" indent="0" eaLnBrk="1" hangingPunct="1">
              <a:lnSpc>
                <a:spcPct val="80000"/>
              </a:lnSpc>
              <a:buFont typeface="Wingdings" panose="05000000000000000000" pitchFamily="2" charset="2"/>
              <a:buNone/>
              <a:tabLst>
                <a:tab pos="1520825" algn="l"/>
                <a:tab pos="3810000" algn="l"/>
              </a:tabLst>
            </a:pPr>
            <a:r>
              <a:rPr lang="en-US" altLang="zh-CN" sz="2800">
                <a:latin typeface="宋体" panose="02010600030101010101" pitchFamily="2" charset="-122"/>
              </a:rPr>
              <a:t>	;</a:t>
            </a:r>
            <a:r>
              <a:rPr lang="zh-CN" altLang="en-US" sz="2800">
                <a:latin typeface="宋体" panose="02010600030101010101" pitchFamily="2" charset="-122"/>
              </a:rPr>
              <a:t>使光标回车换行的子程序</a:t>
            </a:r>
          </a:p>
          <a:p>
            <a:pPr marL="0" indent="0" eaLnBrk="1" hangingPunct="1">
              <a:lnSpc>
                <a:spcPct val="80000"/>
              </a:lnSpc>
              <a:buFont typeface="Wingdings" panose="05000000000000000000" pitchFamily="2" charset="2"/>
              <a:buNone/>
              <a:tabLst>
                <a:tab pos="1520825" algn="l"/>
                <a:tab pos="3810000" algn="l"/>
              </a:tabLst>
            </a:pPr>
            <a:r>
              <a:rPr lang="en-US" altLang="zh-CN" sz="2800">
                <a:solidFill>
                  <a:schemeClr val="accent2"/>
                </a:solidFill>
                <a:latin typeface="宋体" panose="02010600030101010101" pitchFamily="2" charset="-122"/>
              </a:rPr>
              <a:t>dpcrlf	proc</a:t>
            </a:r>
          </a:p>
          <a:p>
            <a:pPr marL="0" indent="0" eaLnBrk="1" hangingPunct="1">
              <a:lnSpc>
                <a:spcPct val="80000"/>
              </a:lnSpc>
              <a:buFont typeface="Wingdings" panose="05000000000000000000" pitchFamily="2" charset="2"/>
              <a:buNone/>
              <a:tabLst>
                <a:tab pos="1520825" algn="l"/>
                <a:tab pos="3810000" algn="l"/>
              </a:tabLst>
            </a:pPr>
            <a:r>
              <a:rPr lang="en-US" altLang="zh-CN" sz="2800">
                <a:solidFill>
                  <a:schemeClr val="accent2"/>
                </a:solidFill>
                <a:latin typeface="宋体" panose="02010600030101010101" pitchFamily="2" charset="-122"/>
              </a:rPr>
              <a:t>	...	</a:t>
            </a:r>
            <a:r>
              <a:rPr lang="en-US" altLang="zh-CN" sz="2800">
                <a:latin typeface="宋体" panose="02010600030101010101" pitchFamily="2" charset="-122"/>
              </a:rPr>
              <a:t>;</a:t>
            </a:r>
            <a:r>
              <a:rPr lang="zh-CN" altLang="en-US" sz="2800">
                <a:latin typeface="宋体" panose="02010600030101010101" pitchFamily="2" charset="-122"/>
              </a:rPr>
              <a:t>省略</a:t>
            </a:r>
          </a:p>
          <a:p>
            <a:pPr marL="0" indent="0" eaLnBrk="1" hangingPunct="1">
              <a:lnSpc>
                <a:spcPct val="80000"/>
              </a:lnSpc>
              <a:buFont typeface="Wingdings" panose="05000000000000000000" pitchFamily="2" charset="2"/>
              <a:buNone/>
              <a:tabLst>
                <a:tab pos="1520825" algn="l"/>
                <a:tab pos="3810000" algn="l"/>
              </a:tabLst>
            </a:pPr>
            <a:r>
              <a:rPr lang="en-US" altLang="zh-CN" sz="2800">
                <a:solidFill>
                  <a:schemeClr val="accent2"/>
                </a:solidFill>
                <a:latin typeface="宋体" panose="02010600030101010101" pitchFamily="2" charset="-122"/>
              </a:rPr>
              <a:t>dpcrlf	endp</a:t>
            </a:r>
          </a:p>
        </p:txBody>
      </p:sp>
      <p:grpSp>
        <p:nvGrpSpPr>
          <p:cNvPr id="346115" name="组合 346114">
            <a:extLst>
              <a:ext uri="{FF2B5EF4-FFF2-40B4-BE49-F238E27FC236}">
                <a16:creationId xmlns:a16="http://schemas.microsoft.com/office/drawing/2014/main" id="{CBCD3494-838E-4C08-8EAA-1AE3D106DE77}"/>
              </a:ext>
            </a:extLst>
          </p:cNvPr>
          <p:cNvGrpSpPr>
            <a:grpSpLocks/>
          </p:cNvGrpSpPr>
          <p:nvPr/>
        </p:nvGrpSpPr>
        <p:grpSpPr bwMode="auto">
          <a:xfrm>
            <a:off x="177800" y="230188"/>
            <a:ext cx="203200" cy="6503987"/>
            <a:chOff x="112" y="145"/>
            <a:chExt cx="128" cy="4097"/>
          </a:xfrm>
        </p:grpSpPr>
        <p:sp>
          <p:nvSpPr>
            <p:cNvPr id="104463" name="矩形 346115">
              <a:extLst>
                <a:ext uri="{FF2B5EF4-FFF2-40B4-BE49-F238E27FC236}">
                  <a16:creationId xmlns:a16="http://schemas.microsoft.com/office/drawing/2014/main" id="{5FA27570-060A-46D4-91A6-9397E58C8779}"/>
                </a:ext>
              </a:extLst>
            </p:cNvPr>
            <p:cNvSpPr>
              <a:spLocks noChangeArrowheads="1"/>
            </p:cNvSpPr>
            <p:nvPr/>
          </p:nvSpPr>
          <p:spPr bwMode="auto">
            <a:xfrm flipH="1">
              <a:off x="192" y="162"/>
              <a:ext cx="48" cy="4080"/>
            </a:xfrm>
            <a:prstGeom prst="rect">
              <a:avLst/>
            </a:prstGeom>
            <a:gradFill rotWithShape="0">
              <a:gsLst>
                <a:gs pos="0">
                  <a:schemeClr val="bg1"/>
                </a:gs>
                <a:gs pos="100000">
                  <a:schemeClr val="fo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4464" name="矩形 346116">
              <a:extLst>
                <a:ext uri="{FF2B5EF4-FFF2-40B4-BE49-F238E27FC236}">
                  <a16:creationId xmlns:a16="http://schemas.microsoft.com/office/drawing/2014/main" id="{6315CCA6-CCAE-4181-98F1-80D1D325366F}"/>
                </a:ext>
              </a:extLst>
            </p:cNvPr>
            <p:cNvSpPr>
              <a:spLocks noChangeArrowheads="1"/>
            </p:cNvSpPr>
            <p:nvPr/>
          </p:nvSpPr>
          <p:spPr bwMode="auto">
            <a:xfrm>
              <a:off x="112" y="145"/>
              <a:ext cx="48" cy="3941"/>
            </a:xfrm>
            <a:prstGeom prst="rect">
              <a:avLst/>
            </a:prstGeom>
            <a:gradFill rotWithShape="0">
              <a:gsLst>
                <a:gs pos="0">
                  <a:schemeClr val="bg1"/>
                </a:gs>
                <a:gs pos="100000">
                  <a:schemeClr va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latin typeface="Times New Roman" panose="02020603050405020304" pitchFamily="18" charset="0"/>
              </a:endParaRPr>
            </a:p>
          </p:txBody>
        </p:sp>
      </p:grpSp>
      <p:grpSp>
        <p:nvGrpSpPr>
          <p:cNvPr id="346118" name="组合 346117">
            <a:extLst>
              <a:ext uri="{FF2B5EF4-FFF2-40B4-BE49-F238E27FC236}">
                <a16:creationId xmlns:a16="http://schemas.microsoft.com/office/drawing/2014/main" id="{28EAB272-BAD6-4D31-A88D-E618DD3DEA4C}"/>
              </a:ext>
            </a:extLst>
          </p:cNvPr>
          <p:cNvGrpSpPr>
            <a:grpSpLocks/>
          </p:cNvGrpSpPr>
          <p:nvPr/>
        </p:nvGrpSpPr>
        <p:grpSpPr bwMode="auto">
          <a:xfrm>
            <a:off x="8793163" y="220663"/>
            <a:ext cx="198437" cy="6408737"/>
            <a:chOff x="5539" y="139"/>
            <a:chExt cx="125" cy="4037"/>
          </a:xfrm>
        </p:grpSpPr>
        <p:sp>
          <p:nvSpPr>
            <p:cNvPr id="104461" name="矩形 346118">
              <a:extLst>
                <a:ext uri="{FF2B5EF4-FFF2-40B4-BE49-F238E27FC236}">
                  <a16:creationId xmlns:a16="http://schemas.microsoft.com/office/drawing/2014/main" id="{C0C52D2B-C04F-4DAE-BE8E-34649B920313}"/>
                </a:ext>
              </a:extLst>
            </p:cNvPr>
            <p:cNvSpPr>
              <a:spLocks noChangeArrowheads="1"/>
            </p:cNvSpPr>
            <p:nvPr/>
          </p:nvSpPr>
          <p:spPr bwMode="auto">
            <a:xfrm rot="10800000" flipH="1" flipV="1">
              <a:off x="5621" y="139"/>
              <a:ext cx="43" cy="3989"/>
            </a:xfrm>
            <a:prstGeom prst="rect">
              <a:avLst/>
            </a:pr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4462" name="矩形 346119">
              <a:extLst>
                <a:ext uri="{FF2B5EF4-FFF2-40B4-BE49-F238E27FC236}">
                  <a16:creationId xmlns:a16="http://schemas.microsoft.com/office/drawing/2014/main" id="{ACE8B67F-7FF8-483C-B2F7-7FC0817F5A72}"/>
                </a:ext>
              </a:extLst>
            </p:cNvPr>
            <p:cNvSpPr>
              <a:spLocks noChangeArrowheads="1"/>
            </p:cNvSpPr>
            <p:nvPr/>
          </p:nvSpPr>
          <p:spPr bwMode="auto">
            <a:xfrm rot="10800000" flipV="1">
              <a:off x="5539" y="240"/>
              <a:ext cx="49" cy="3936"/>
            </a:xfrm>
            <a:prstGeom prst="rect">
              <a:avLst/>
            </a:pr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346121" name="组合 346120">
            <a:extLst>
              <a:ext uri="{FF2B5EF4-FFF2-40B4-BE49-F238E27FC236}">
                <a16:creationId xmlns:a16="http://schemas.microsoft.com/office/drawing/2014/main" id="{03A0FEB3-0903-4A00-A5AB-39BA70603487}"/>
              </a:ext>
            </a:extLst>
          </p:cNvPr>
          <p:cNvGrpSpPr>
            <a:grpSpLocks/>
          </p:cNvGrpSpPr>
          <p:nvPr/>
        </p:nvGrpSpPr>
        <p:grpSpPr bwMode="auto">
          <a:xfrm>
            <a:off x="412750" y="6477000"/>
            <a:ext cx="8686800" cy="228600"/>
            <a:chOff x="260" y="4080"/>
            <a:chExt cx="5472" cy="144"/>
          </a:xfrm>
        </p:grpSpPr>
        <p:sp>
          <p:nvSpPr>
            <p:cNvPr id="104459" name="矩形 346121">
              <a:extLst>
                <a:ext uri="{FF2B5EF4-FFF2-40B4-BE49-F238E27FC236}">
                  <a16:creationId xmlns:a16="http://schemas.microsoft.com/office/drawing/2014/main" id="{757DF940-035A-45EC-91CE-8C6F0A36049A}"/>
                </a:ext>
              </a:extLst>
            </p:cNvPr>
            <p:cNvSpPr>
              <a:spLocks noChangeArrowheads="1"/>
            </p:cNvSpPr>
            <p:nvPr/>
          </p:nvSpPr>
          <p:spPr bwMode="auto">
            <a:xfrm rot="5400000" flipV="1">
              <a:off x="2972" y="1368"/>
              <a:ext cx="48" cy="5472"/>
            </a:xfrm>
            <a:prstGeom prst="rect">
              <a:avLst/>
            </a:prstGeom>
            <a:gradFill rotWithShape="0">
              <a:gsLst>
                <a:gs pos="0">
                  <a:schemeClr val="bg1"/>
                </a:gs>
                <a:gs pos="100000">
                  <a:schemeClr val="accent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4460" name="矩形 346122">
              <a:extLst>
                <a:ext uri="{FF2B5EF4-FFF2-40B4-BE49-F238E27FC236}">
                  <a16:creationId xmlns:a16="http://schemas.microsoft.com/office/drawing/2014/main" id="{27FD0319-E669-406E-8799-C6D9CBDADCCD}"/>
                </a:ext>
              </a:extLst>
            </p:cNvPr>
            <p:cNvSpPr>
              <a:spLocks noChangeArrowheads="1"/>
            </p:cNvSpPr>
            <p:nvPr/>
          </p:nvSpPr>
          <p:spPr bwMode="auto">
            <a:xfrm rot="5400000" flipV="1">
              <a:off x="2913" y="1521"/>
              <a:ext cx="48" cy="5355"/>
            </a:xfrm>
            <a:prstGeom prst="rect">
              <a:avLst/>
            </a:prstGeom>
            <a:gradFill rotWithShape="0">
              <a:gsLst>
                <a:gs pos="0">
                  <a:schemeClr val="bg1"/>
                </a:gs>
                <a:gs pos="100000">
                  <a:schemeClr val="hlink"/>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346124" name="组合 346123">
            <a:extLst>
              <a:ext uri="{FF2B5EF4-FFF2-40B4-BE49-F238E27FC236}">
                <a16:creationId xmlns:a16="http://schemas.microsoft.com/office/drawing/2014/main" id="{973289BB-9B68-41F9-B93B-4EFDE5D57FBB}"/>
              </a:ext>
            </a:extLst>
          </p:cNvPr>
          <p:cNvGrpSpPr>
            <a:grpSpLocks/>
          </p:cNvGrpSpPr>
          <p:nvPr/>
        </p:nvGrpSpPr>
        <p:grpSpPr bwMode="auto">
          <a:xfrm>
            <a:off x="76200" y="176213"/>
            <a:ext cx="8745538" cy="161925"/>
            <a:chOff x="48" y="111"/>
            <a:chExt cx="5509" cy="102"/>
          </a:xfrm>
        </p:grpSpPr>
        <p:sp>
          <p:nvSpPr>
            <p:cNvPr id="104457" name="矩形 346124">
              <a:extLst>
                <a:ext uri="{FF2B5EF4-FFF2-40B4-BE49-F238E27FC236}">
                  <a16:creationId xmlns:a16="http://schemas.microsoft.com/office/drawing/2014/main" id="{E10ED0E7-550E-45AC-B3CA-678A628F2876}"/>
                </a:ext>
              </a:extLst>
            </p:cNvPr>
            <p:cNvSpPr>
              <a:spLocks noChangeArrowheads="1"/>
            </p:cNvSpPr>
            <p:nvPr/>
          </p:nvSpPr>
          <p:spPr bwMode="auto">
            <a:xfrm rot="5400000" flipV="1">
              <a:off x="2852" y="-2492"/>
              <a:ext cx="37" cy="5371"/>
            </a:xfrm>
            <a:prstGeom prst="rect">
              <a:avLst/>
            </a:prstGeom>
            <a:gradFill rotWithShape="0">
              <a:gsLst>
                <a:gs pos="0">
                  <a:schemeClr va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4458" name="矩形 346125">
              <a:extLst>
                <a:ext uri="{FF2B5EF4-FFF2-40B4-BE49-F238E27FC236}">
                  <a16:creationId xmlns:a16="http://schemas.microsoft.com/office/drawing/2014/main" id="{85F0960E-E6BE-406D-BCB6-8F805CCC819E}"/>
                </a:ext>
              </a:extLst>
            </p:cNvPr>
            <p:cNvSpPr>
              <a:spLocks noChangeArrowheads="1"/>
            </p:cNvSpPr>
            <p:nvPr/>
          </p:nvSpPr>
          <p:spPr bwMode="auto">
            <a:xfrm rot="5400000" flipV="1">
              <a:off x="2783" y="-2625"/>
              <a:ext cx="38" cy="5509"/>
            </a:xfrm>
            <a:prstGeom prst="rect">
              <a:avLst/>
            </a:prstGeom>
            <a:gradFill rotWithShape="0">
              <a:gsLst>
                <a:gs pos="0">
                  <a:schemeClr val="accent1"/>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104455" name="标题 346126">
            <a:extLst>
              <a:ext uri="{FF2B5EF4-FFF2-40B4-BE49-F238E27FC236}">
                <a16:creationId xmlns:a16="http://schemas.microsoft.com/office/drawing/2014/main" id="{5E113BF6-79E8-4C88-9CFF-961DBCB0C287}"/>
              </a:ext>
            </a:extLst>
          </p:cNvPr>
          <p:cNvSpPr>
            <a:spLocks noGrp="1" noChangeArrowheads="1"/>
          </p:cNvSpPr>
          <p:nvPr>
            <p:ph type="title"/>
          </p:nvPr>
        </p:nvSpPr>
        <p:spPr>
          <a:xfrm>
            <a:off x="5929313" y="349250"/>
            <a:ext cx="2819400" cy="390525"/>
          </a:xfrm>
          <a:ln>
            <a:solidFill>
              <a:schemeClr val="folHlink"/>
            </a:solidFill>
            <a:miter lim="800000"/>
            <a:headEnd/>
            <a:tailEnd/>
          </a:ln>
        </p:spPr>
        <p:txBody>
          <a:bodyPr/>
          <a:lstStyle/>
          <a:p>
            <a:pPr eaLnBrk="1" hangingPunct="1"/>
            <a:r>
              <a:rPr lang="zh-CN" altLang="en-US" sz="2400">
                <a:latin typeface="黑体" panose="02010609060101010101" pitchFamily="49" charset="-122"/>
              </a:rPr>
              <a:t>例题</a:t>
            </a:r>
            <a:r>
              <a:rPr lang="en-US" altLang="zh-CN" sz="2400">
                <a:latin typeface="黑体" panose="02010609060101010101" pitchFamily="49" charset="-122"/>
              </a:rPr>
              <a:t>4.18</a:t>
            </a:r>
            <a:r>
              <a:rPr lang="zh-CN" altLang="en-US" sz="2400">
                <a:latin typeface="黑体" panose="02010609060101010101" pitchFamily="49" charset="-122"/>
              </a:rPr>
              <a:t>－</a:t>
            </a:r>
            <a:r>
              <a:rPr lang="en-US" altLang="zh-CN" sz="2400">
                <a:latin typeface="黑体" panose="02010609060101010101" pitchFamily="49" charset="-122"/>
              </a:rPr>
              <a:t>5/5</a:t>
            </a:r>
          </a:p>
        </p:txBody>
      </p:sp>
      <p:pic>
        <p:nvPicPr>
          <p:cNvPr id="104456" name="图片 346128" descr="6">
            <a:hlinkClick r:id="" action="ppaction://hlinkshowjump?jump=previousslide"/>
            <a:extLst>
              <a:ext uri="{FF2B5EF4-FFF2-40B4-BE49-F238E27FC236}">
                <a16:creationId xmlns:a16="http://schemas.microsoft.com/office/drawing/2014/main" id="{1E926567-137D-42E5-A4DC-F6E21C4BB6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286500"/>
            <a:ext cx="5715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afterEffect">
                                  <p:stCondLst>
                                    <p:cond delay="0"/>
                                  </p:stCondLst>
                                  <p:childTnLst>
                                    <p:set>
                                      <p:cBhvr>
                                        <p:cTn id="6" dur="1" fill="hold">
                                          <p:stCondLst>
                                            <p:cond delay="0"/>
                                          </p:stCondLst>
                                        </p:cTn>
                                        <p:tgtEl>
                                          <p:spTgt spid="346115"/>
                                        </p:tgtEl>
                                        <p:attrNameLst>
                                          <p:attrName>style.visibility</p:attrName>
                                        </p:attrNameLst>
                                      </p:cBhvr>
                                      <p:to>
                                        <p:strVal val="visible"/>
                                      </p:to>
                                    </p:set>
                                    <p:anim calcmode="lin" valueType="num">
                                      <p:cBhvr additive="base">
                                        <p:cTn id="7" dur="500" fill="hold"/>
                                        <p:tgtEl>
                                          <p:spTgt spid="346115"/>
                                        </p:tgtEl>
                                        <p:attrNameLst>
                                          <p:attrName>ppt_x</p:attrName>
                                        </p:attrNameLst>
                                      </p:cBhvr>
                                      <p:tavLst>
                                        <p:tav tm="0">
                                          <p:val>
                                            <p:strVal val="#ppt_x"/>
                                          </p:val>
                                        </p:tav>
                                        <p:tav tm="100000">
                                          <p:val>
                                            <p:strVal val="#ppt_x"/>
                                          </p:val>
                                        </p:tav>
                                      </p:tavLst>
                                    </p:anim>
                                    <p:anim calcmode="lin" valueType="num">
                                      <p:cBhvr additive="base">
                                        <p:cTn id="8" dur="500" fill="hold"/>
                                        <p:tgtEl>
                                          <p:spTgt spid="346115"/>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346121"/>
                                        </p:tgtEl>
                                        <p:attrNameLst>
                                          <p:attrName>style.visibility</p:attrName>
                                        </p:attrNameLst>
                                      </p:cBhvr>
                                      <p:to>
                                        <p:strVal val="visible"/>
                                      </p:to>
                                    </p:set>
                                    <p:anim calcmode="lin" valueType="num">
                                      <p:cBhvr additive="base">
                                        <p:cTn id="12" dur="500" fill="hold"/>
                                        <p:tgtEl>
                                          <p:spTgt spid="346121"/>
                                        </p:tgtEl>
                                        <p:attrNameLst>
                                          <p:attrName>ppt_x</p:attrName>
                                        </p:attrNameLst>
                                      </p:cBhvr>
                                      <p:tavLst>
                                        <p:tav tm="0">
                                          <p:val>
                                            <p:strVal val="0-#ppt_w/2"/>
                                          </p:val>
                                        </p:tav>
                                        <p:tav tm="100000">
                                          <p:val>
                                            <p:strVal val="#ppt_x"/>
                                          </p:val>
                                        </p:tav>
                                      </p:tavLst>
                                    </p:anim>
                                    <p:anim calcmode="lin" valueType="num">
                                      <p:cBhvr additive="base">
                                        <p:cTn id="13" dur="500" fill="hold"/>
                                        <p:tgtEl>
                                          <p:spTgt spid="346121"/>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4" fill="hold" nodeType="afterEffect">
                                  <p:stCondLst>
                                    <p:cond delay="0"/>
                                  </p:stCondLst>
                                  <p:childTnLst>
                                    <p:set>
                                      <p:cBhvr>
                                        <p:cTn id="16" dur="1" fill="hold">
                                          <p:stCondLst>
                                            <p:cond delay="0"/>
                                          </p:stCondLst>
                                        </p:cTn>
                                        <p:tgtEl>
                                          <p:spTgt spid="346118"/>
                                        </p:tgtEl>
                                        <p:attrNameLst>
                                          <p:attrName>style.visibility</p:attrName>
                                        </p:attrNameLst>
                                      </p:cBhvr>
                                      <p:to>
                                        <p:strVal val="visible"/>
                                      </p:to>
                                    </p:set>
                                    <p:anim calcmode="lin" valueType="num">
                                      <p:cBhvr additive="base">
                                        <p:cTn id="17" dur="500" fill="hold"/>
                                        <p:tgtEl>
                                          <p:spTgt spid="346118"/>
                                        </p:tgtEl>
                                        <p:attrNameLst>
                                          <p:attrName>ppt_x</p:attrName>
                                        </p:attrNameLst>
                                      </p:cBhvr>
                                      <p:tavLst>
                                        <p:tav tm="0">
                                          <p:val>
                                            <p:strVal val="#ppt_x"/>
                                          </p:val>
                                        </p:tav>
                                        <p:tav tm="100000">
                                          <p:val>
                                            <p:strVal val="#ppt_x"/>
                                          </p:val>
                                        </p:tav>
                                      </p:tavLst>
                                    </p:anim>
                                    <p:anim calcmode="lin" valueType="num">
                                      <p:cBhvr additive="base">
                                        <p:cTn id="18" dur="500" fill="hold"/>
                                        <p:tgtEl>
                                          <p:spTgt spid="346118"/>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2" fill="hold" nodeType="afterEffect">
                                  <p:stCondLst>
                                    <p:cond delay="0"/>
                                  </p:stCondLst>
                                  <p:childTnLst>
                                    <p:set>
                                      <p:cBhvr>
                                        <p:cTn id="21" dur="1" fill="hold">
                                          <p:stCondLst>
                                            <p:cond delay="0"/>
                                          </p:stCondLst>
                                        </p:cTn>
                                        <p:tgtEl>
                                          <p:spTgt spid="346124"/>
                                        </p:tgtEl>
                                        <p:attrNameLst>
                                          <p:attrName>style.visibility</p:attrName>
                                        </p:attrNameLst>
                                      </p:cBhvr>
                                      <p:to>
                                        <p:strVal val="visible"/>
                                      </p:to>
                                    </p:set>
                                    <p:anim calcmode="lin" valueType="num">
                                      <p:cBhvr additive="base">
                                        <p:cTn id="22" dur="500" fill="hold"/>
                                        <p:tgtEl>
                                          <p:spTgt spid="346124"/>
                                        </p:tgtEl>
                                        <p:attrNameLst>
                                          <p:attrName>ppt_x</p:attrName>
                                        </p:attrNameLst>
                                      </p:cBhvr>
                                      <p:tavLst>
                                        <p:tav tm="0">
                                          <p:val>
                                            <p:strVal val="1+#ppt_w/2"/>
                                          </p:val>
                                        </p:tav>
                                        <p:tav tm="100000">
                                          <p:val>
                                            <p:strVal val="#ppt_x"/>
                                          </p:val>
                                        </p:tav>
                                      </p:tavLst>
                                    </p:anim>
                                    <p:anim calcmode="lin" valueType="num">
                                      <p:cBhvr additive="base">
                                        <p:cTn id="23" dur="500" fill="hold"/>
                                        <p:tgtEl>
                                          <p:spTgt spid="3461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105474" name="标题 338945">
            <a:extLst>
              <a:ext uri="{FF2B5EF4-FFF2-40B4-BE49-F238E27FC236}">
                <a16:creationId xmlns:a16="http://schemas.microsoft.com/office/drawing/2014/main" id="{EAB75B0A-0D47-433C-A8CB-222220C41941}"/>
              </a:ext>
            </a:extLst>
          </p:cNvPr>
          <p:cNvSpPr>
            <a:spLocks noGrp="1" noChangeArrowheads="1"/>
          </p:cNvSpPr>
          <p:nvPr>
            <p:ph type="title"/>
          </p:nvPr>
        </p:nvSpPr>
        <p:spPr/>
        <p:txBody>
          <a:bodyPr/>
          <a:lstStyle/>
          <a:p>
            <a:pPr eaLnBrk="1" hangingPunct="1"/>
            <a:r>
              <a:rPr lang="en-US" altLang="zh-CN"/>
              <a:t>ASCII</a:t>
            </a:r>
            <a:r>
              <a:rPr lang="zh-CN" altLang="en-US"/>
              <a:t>码转换为二进制数</a:t>
            </a:r>
          </a:p>
        </p:txBody>
      </p:sp>
      <p:sp>
        <p:nvSpPr>
          <p:cNvPr id="105475" name="文本占位符 338946">
            <a:extLst>
              <a:ext uri="{FF2B5EF4-FFF2-40B4-BE49-F238E27FC236}">
                <a16:creationId xmlns:a16="http://schemas.microsoft.com/office/drawing/2014/main" id="{FD48F237-5B1B-4379-994E-C7D4E456A0C0}"/>
              </a:ext>
            </a:extLst>
          </p:cNvPr>
          <p:cNvSpPr>
            <a:spLocks noGrp="1" noChangeArrowheads="1"/>
          </p:cNvSpPr>
          <p:nvPr>
            <p:ph type="body" idx="1"/>
          </p:nvPr>
        </p:nvSpPr>
        <p:spPr>
          <a:xfrm>
            <a:off x="457200" y="1219200"/>
            <a:ext cx="8458200" cy="4953000"/>
          </a:xfrm>
        </p:spPr>
        <p:txBody>
          <a:bodyPr/>
          <a:lstStyle/>
          <a:p>
            <a:pPr marL="484188" indent="-484188" eaLnBrk="1" hangingPunct="1">
              <a:lnSpc>
                <a:spcPct val="90000"/>
              </a:lnSpc>
              <a:buFont typeface="Wingdings" panose="05000000000000000000" pitchFamily="2" charset="2"/>
              <a:buNone/>
            </a:pPr>
            <a:r>
              <a:rPr lang="en-US" altLang="zh-CN" sz="2800"/>
              <a:t>① </a:t>
            </a:r>
            <a:r>
              <a:rPr lang="zh-CN" altLang="en-US" sz="2800"/>
              <a:t>首先判断输入为正或负数，并用一个寄存器记录</a:t>
            </a:r>
          </a:p>
          <a:p>
            <a:pPr marL="484188" indent="-484188" eaLnBrk="1" hangingPunct="1">
              <a:lnSpc>
                <a:spcPct val="90000"/>
              </a:lnSpc>
              <a:buFont typeface="Wingdings" panose="05000000000000000000" pitchFamily="2" charset="2"/>
              <a:buNone/>
            </a:pPr>
            <a:r>
              <a:rPr lang="en-US" altLang="zh-CN" sz="2800"/>
              <a:t>② </a:t>
            </a:r>
            <a:r>
              <a:rPr lang="zh-CN" altLang="en-US" sz="2800"/>
              <a:t>接着输入</a:t>
            </a:r>
            <a:r>
              <a:rPr lang="en-US" altLang="zh-CN" sz="2800"/>
              <a:t>0</a:t>
            </a:r>
            <a:r>
              <a:rPr lang="zh-CN" altLang="en-US" sz="2800"/>
              <a:t>～</a:t>
            </a:r>
            <a:r>
              <a:rPr lang="en-US" altLang="zh-CN" sz="2800"/>
              <a:t>9</a:t>
            </a:r>
            <a:r>
              <a:rPr lang="zh-CN" altLang="en-US" sz="2800"/>
              <a:t>数字（</a:t>
            </a:r>
            <a:r>
              <a:rPr lang="en-US" altLang="zh-CN" sz="2800"/>
              <a:t>ASCII</a:t>
            </a:r>
            <a:r>
              <a:rPr lang="zh-CN" altLang="en-US" sz="2800"/>
              <a:t>码），并减</a:t>
            </a:r>
            <a:r>
              <a:rPr lang="en-US" altLang="zh-CN" sz="2800"/>
              <a:t>30H</a:t>
            </a:r>
            <a:r>
              <a:rPr lang="zh-CN" altLang="en-US" sz="2800"/>
              <a:t>转换为二进制数</a:t>
            </a:r>
          </a:p>
          <a:p>
            <a:pPr marL="484188" indent="-484188" eaLnBrk="1" hangingPunct="1">
              <a:lnSpc>
                <a:spcPct val="90000"/>
              </a:lnSpc>
              <a:buFont typeface="Wingdings" panose="05000000000000000000" pitchFamily="2" charset="2"/>
              <a:buNone/>
            </a:pPr>
            <a:r>
              <a:rPr lang="en-US" altLang="zh-CN" sz="2800"/>
              <a:t>③ </a:t>
            </a:r>
            <a:r>
              <a:rPr lang="zh-CN" altLang="en-US" sz="2800"/>
              <a:t>然后将前面输入的数值乘</a:t>
            </a:r>
            <a:r>
              <a:rPr lang="en-US" altLang="zh-CN" sz="2800"/>
              <a:t>10</a:t>
            </a:r>
            <a:r>
              <a:rPr lang="zh-CN" altLang="en-US" sz="2800"/>
              <a:t>，并与刚输入的数字相加得到新的数值</a:t>
            </a:r>
          </a:p>
          <a:p>
            <a:pPr marL="484188" indent="-484188" eaLnBrk="1" hangingPunct="1">
              <a:lnSpc>
                <a:spcPct val="90000"/>
              </a:lnSpc>
              <a:buFont typeface="Wingdings" panose="05000000000000000000" pitchFamily="2" charset="2"/>
              <a:buNone/>
            </a:pPr>
            <a:r>
              <a:rPr lang="en-US" altLang="zh-CN" sz="2800"/>
              <a:t>④ </a:t>
            </a:r>
            <a:r>
              <a:rPr lang="zh-CN" altLang="en-US" sz="2800"/>
              <a:t>重复</a:t>
            </a:r>
            <a:r>
              <a:rPr lang="en-US" altLang="zh-CN" sz="2800"/>
              <a:t>②</a:t>
            </a:r>
            <a:r>
              <a:rPr lang="zh-CN" altLang="en-US" sz="2800"/>
              <a:t>、</a:t>
            </a:r>
            <a:r>
              <a:rPr lang="en-US" altLang="zh-CN" sz="2800"/>
              <a:t>③</a:t>
            </a:r>
            <a:r>
              <a:rPr lang="zh-CN" altLang="en-US" sz="2800"/>
              <a:t>步，直到输入一个非数字字符结束</a:t>
            </a:r>
          </a:p>
          <a:p>
            <a:pPr marL="484188" indent="-484188" eaLnBrk="1" hangingPunct="1">
              <a:lnSpc>
                <a:spcPct val="90000"/>
              </a:lnSpc>
              <a:buFont typeface="Wingdings" panose="05000000000000000000" pitchFamily="2" charset="2"/>
              <a:buNone/>
            </a:pPr>
            <a:r>
              <a:rPr lang="en-US" altLang="zh-CN" sz="2800"/>
              <a:t>⑤ </a:t>
            </a:r>
            <a:r>
              <a:rPr lang="zh-CN" altLang="en-US" sz="2800"/>
              <a:t>负数进行求补，转换成补码；否则直接保存数值</a:t>
            </a:r>
          </a:p>
          <a:p>
            <a:pPr marL="484188" indent="-484188" eaLnBrk="1" hangingPunct="1">
              <a:lnSpc>
                <a:spcPct val="90000"/>
              </a:lnSpc>
              <a:spcBef>
                <a:spcPct val="100000"/>
              </a:spcBef>
            </a:pPr>
            <a:r>
              <a:rPr lang="zh-CN" altLang="en-US" sz="2800"/>
              <a:t>本例采用</a:t>
            </a:r>
            <a:r>
              <a:rPr lang="en-US" altLang="zh-CN" sz="2800"/>
              <a:t>16</a:t>
            </a:r>
            <a:r>
              <a:rPr lang="zh-CN" altLang="en-US" sz="2800"/>
              <a:t>位寄存器表达数据，所以只能输入＋</a:t>
            </a:r>
            <a:r>
              <a:rPr lang="en-US" altLang="zh-CN" sz="2800"/>
              <a:t>327677</a:t>
            </a:r>
            <a:r>
              <a:rPr lang="zh-CN" altLang="en-US" sz="2800"/>
              <a:t>～－</a:t>
            </a:r>
            <a:r>
              <a:rPr lang="en-US" altLang="zh-CN" sz="2800"/>
              <a:t>32768</a:t>
            </a:r>
            <a:r>
              <a:rPr lang="zh-CN" altLang="en-US" sz="2800"/>
              <a:t>间的数值</a:t>
            </a:r>
          </a:p>
          <a:p>
            <a:pPr marL="484188" indent="-484188" eaLnBrk="1" hangingPunct="1">
              <a:lnSpc>
                <a:spcPct val="90000"/>
              </a:lnSpc>
            </a:pPr>
            <a:r>
              <a:rPr lang="zh-CN" altLang="en-US" sz="2800"/>
              <a:t>但该算法适合更大范围的数据</a:t>
            </a:r>
          </a:p>
        </p:txBody>
      </p:sp>
      <p:pic>
        <p:nvPicPr>
          <p:cNvPr id="105476" name="图片 338953" descr="14_6">
            <a:hlinkClick r:id="" action="ppaction://noaction" highlightClick="1"/>
            <a:extLst>
              <a:ext uri="{FF2B5EF4-FFF2-40B4-BE49-F238E27FC236}">
                <a16:creationId xmlns:a16="http://schemas.microsoft.com/office/drawing/2014/main" id="{98F22872-000D-4548-9A6D-C688D156F2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9650" y="6316663"/>
            <a:ext cx="5143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477" name="图片 338954" descr="91">
            <a:extLst>
              <a:ext uri="{FF2B5EF4-FFF2-40B4-BE49-F238E27FC236}">
                <a16:creationId xmlns:a16="http://schemas.microsoft.com/office/drawing/2014/main" id="{19EC0202-F94C-44F9-9AD3-D1496F5887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4495800"/>
            <a:ext cx="8077200"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5478" name="组合 338955">
            <a:extLst>
              <a:ext uri="{FF2B5EF4-FFF2-40B4-BE49-F238E27FC236}">
                <a16:creationId xmlns:a16="http://schemas.microsoft.com/office/drawing/2014/main" id="{EE1E893A-FE3B-4287-AF60-C7E766EEA34E}"/>
              </a:ext>
            </a:extLst>
          </p:cNvPr>
          <p:cNvGrpSpPr>
            <a:grpSpLocks/>
          </p:cNvGrpSpPr>
          <p:nvPr/>
        </p:nvGrpSpPr>
        <p:grpSpPr bwMode="auto">
          <a:xfrm>
            <a:off x="4763" y="44450"/>
            <a:ext cx="6629400" cy="1295400"/>
            <a:chOff x="-6" y="20"/>
            <a:chExt cx="4176" cy="816"/>
          </a:xfrm>
        </p:grpSpPr>
        <p:sp>
          <p:nvSpPr>
            <p:cNvPr id="105479" name="矩形 338956">
              <a:extLst>
                <a:ext uri="{FF2B5EF4-FFF2-40B4-BE49-F238E27FC236}">
                  <a16:creationId xmlns:a16="http://schemas.microsoft.com/office/drawing/2014/main" id="{C04FB540-CA56-4A4D-938F-272E5046B3B7}"/>
                </a:ext>
              </a:extLst>
            </p:cNvPr>
            <p:cNvSpPr>
              <a:spLocks noChangeArrowheads="1"/>
            </p:cNvSpPr>
            <p:nvPr/>
          </p:nvSpPr>
          <p:spPr bwMode="auto">
            <a:xfrm>
              <a:off x="-6" y="428"/>
              <a:ext cx="4176" cy="52"/>
            </a:xfrm>
            <a:prstGeom prst="rect">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p>
          </p:txBody>
        </p:sp>
        <p:sp>
          <p:nvSpPr>
            <p:cNvPr id="105480" name="矩形 338957">
              <a:extLst>
                <a:ext uri="{FF2B5EF4-FFF2-40B4-BE49-F238E27FC236}">
                  <a16:creationId xmlns:a16="http://schemas.microsoft.com/office/drawing/2014/main" id="{D96CC191-EB92-48A7-A53E-6E5928FC2FBA}"/>
                </a:ext>
              </a:extLst>
            </p:cNvPr>
            <p:cNvSpPr>
              <a:spLocks noChangeArrowheads="1"/>
            </p:cNvSpPr>
            <p:nvPr/>
          </p:nvSpPr>
          <p:spPr bwMode="auto">
            <a:xfrm>
              <a:off x="784" y="260"/>
              <a:ext cx="240" cy="240"/>
            </a:xfrm>
            <a:prstGeom prst="rect">
              <a:avLst/>
            </a:prstGeom>
            <a:solidFill>
              <a:srgbClr val="3333CC">
                <a:alpha val="50195"/>
              </a:srgbClr>
            </a:solidFill>
            <a:ln w="19050">
              <a:solidFill>
                <a:schemeClr val="hlink"/>
              </a:solidFill>
              <a:miter lim="800000"/>
              <a:headEnd/>
              <a:tailEnd/>
            </a:ln>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5481" name="矩形 338958">
              <a:extLst>
                <a:ext uri="{FF2B5EF4-FFF2-40B4-BE49-F238E27FC236}">
                  <a16:creationId xmlns:a16="http://schemas.microsoft.com/office/drawing/2014/main" id="{7C3C0C3B-6C8E-4A54-8B74-AA6F3B53D1AE}"/>
                </a:ext>
              </a:extLst>
            </p:cNvPr>
            <p:cNvSpPr>
              <a:spLocks noChangeArrowheads="1"/>
            </p:cNvSpPr>
            <p:nvPr/>
          </p:nvSpPr>
          <p:spPr bwMode="auto">
            <a:xfrm>
              <a:off x="16" y="596"/>
              <a:ext cx="240" cy="240"/>
            </a:xfrm>
            <a:prstGeom prst="rect">
              <a:avLst/>
            </a:prstGeom>
            <a:solidFill>
              <a:srgbClr val="3333CC">
                <a:alpha val="50195"/>
              </a:srgbClr>
            </a:solidFill>
            <a:ln w="19050">
              <a:solidFill>
                <a:schemeClr val="hlink"/>
              </a:solidFill>
              <a:miter lim="800000"/>
              <a:headEnd/>
              <a:tailEnd/>
            </a:ln>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5482" name="矩形 338959">
              <a:extLst>
                <a:ext uri="{FF2B5EF4-FFF2-40B4-BE49-F238E27FC236}">
                  <a16:creationId xmlns:a16="http://schemas.microsoft.com/office/drawing/2014/main" id="{3DA206E7-10E1-48EE-B745-D153188BC494}"/>
                </a:ext>
              </a:extLst>
            </p:cNvPr>
            <p:cNvSpPr>
              <a:spLocks noChangeArrowheads="1"/>
            </p:cNvSpPr>
            <p:nvPr/>
          </p:nvSpPr>
          <p:spPr bwMode="auto">
            <a:xfrm>
              <a:off x="256" y="356"/>
              <a:ext cx="240" cy="240"/>
            </a:xfrm>
            <a:prstGeom prst="rect">
              <a:avLst/>
            </a:prstGeom>
            <a:solidFill>
              <a:srgbClr val="009900">
                <a:alpha val="50195"/>
              </a:srgbClr>
            </a:solidFill>
            <a:ln w="19050">
              <a:solidFill>
                <a:schemeClr val="hlink"/>
              </a:solidFill>
              <a:miter lim="800000"/>
              <a:headEnd/>
              <a:tailEnd/>
            </a:ln>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5483" name="矩形 338960">
              <a:extLst>
                <a:ext uri="{FF2B5EF4-FFF2-40B4-BE49-F238E27FC236}">
                  <a16:creationId xmlns:a16="http://schemas.microsoft.com/office/drawing/2014/main" id="{6C166E91-22E8-4CBB-BC31-AC065E025142}"/>
                </a:ext>
              </a:extLst>
            </p:cNvPr>
            <p:cNvSpPr>
              <a:spLocks noChangeArrowheads="1"/>
            </p:cNvSpPr>
            <p:nvPr/>
          </p:nvSpPr>
          <p:spPr bwMode="auto">
            <a:xfrm>
              <a:off x="1024" y="20"/>
              <a:ext cx="240" cy="240"/>
            </a:xfrm>
            <a:prstGeom prst="rect">
              <a:avLst/>
            </a:prstGeom>
            <a:solidFill>
              <a:srgbClr val="CC0000">
                <a:alpha val="50195"/>
              </a:srgbClr>
            </a:solidFill>
            <a:ln w="19050">
              <a:solidFill>
                <a:schemeClr val="hlink"/>
              </a:solidFill>
              <a:miter lim="800000"/>
              <a:headEnd/>
              <a:tailEnd/>
            </a:ln>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9579" name="文本框 338961">
              <a:extLst>
                <a:ext uri="{FF2B5EF4-FFF2-40B4-BE49-F238E27FC236}">
                  <a16:creationId xmlns:a16="http://schemas.microsoft.com/office/drawing/2014/main" id="{409E4A5E-CC2A-4B0A-A50D-F19B896E9D81}"/>
                </a:ext>
              </a:extLst>
            </p:cNvPr>
            <p:cNvSpPr txBox="1">
              <a:spLocks noChangeArrowheads="1"/>
            </p:cNvSpPr>
            <p:nvPr/>
          </p:nvSpPr>
          <p:spPr bwMode="auto">
            <a:xfrm>
              <a:off x="99" y="42"/>
              <a:ext cx="641" cy="250"/>
            </a:xfrm>
            <a:prstGeom prst="rect">
              <a:avLst/>
            </a:prstGeom>
            <a:gradFill rotWithShape="0">
              <a:gsLst>
                <a:gs pos="0">
                  <a:srgbClr val="5E5E00"/>
                </a:gs>
                <a:gs pos="50000">
                  <a:schemeClr val="accent1"/>
                </a:gs>
                <a:gs pos="100000">
                  <a:srgbClr val="5E5E00"/>
                </a:gs>
              </a:gsLst>
              <a:lin ang="2700000" scaled="1"/>
            </a:gradFill>
            <a:ln>
              <a:noFill/>
            </a:ln>
            <a:effectLst>
              <a:outerShdw dist="35921" dir="2700000" algn="ctr" rotWithShape="0">
                <a:schemeClr val="folHlink"/>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defRPr/>
              </a:pPr>
              <a:r>
                <a:rPr lang="zh-CN" altLang="en-US" sz="2000">
                  <a:solidFill>
                    <a:schemeClr val="accent2"/>
                  </a:solidFill>
                  <a:latin typeface="华文新魏" panose="02010800040101010101" pitchFamily="2" charset="-122"/>
                  <a:ea typeface="华文新魏" panose="02010800040101010101" pitchFamily="2" charset="-122"/>
                </a:rPr>
                <a:t>第 </a:t>
              </a:r>
              <a:r>
                <a:rPr lang="en-US" altLang="zh-CN" sz="2000">
                  <a:solidFill>
                    <a:schemeClr val="accent2"/>
                  </a:solidFill>
                  <a:latin typeface="华文新魏" panose="02010800040101010101" pitchFamily="2" charset="-122"/>
                  <a:ea typeface="华文新魏" panose="02010800040101010101" pitchFamily="2" charset="-122"/>
                </a:rPr>
                <a:t>4 </a:t>
              </a:r>
              <a:r>
                <a:rPr lang="zh-CN" altLang="en-US" sz="2000">
                  <a:solidFill>
                    <a:schemeClr val="accent2"/>
                  </a:solidFill>
                  <a:latin typeface="华文新魏" panose="02010800040101010101" pitchFamily="2" charset="-122"/>
                  <a:ea typeface="华文新魏" panose="02010800040101010101" pitchFamily="2" charset="-122"/>
                </a:rPr>
                <a:t>章</a:t>
              </a:r>
            </a:p>
          </p:txBody>
        </p:sp>
      </p:grpSp>
    </p:spTree>
  </p:cSld>
  <p:clrMapOvr>
    <a:masterClrMapping/>
  </p:clrMapOvr>
  <p:transition advClick="0"/>
</p:sld>
</file>

<file path=ppt/theme/theme1.xml><?xml version="1.0" encoding="utf-8"?>
<a:theme xmlns:a="http://schemas.openxmlformats.org/drawingml/2006/main" name="推荐策略">
  <a:themeElements>
    <a:clrScheme name="">
      <a:dk1>
        <a:srgbClr val="000000"/>
      </a:dk1>
      <a:lt1>
        <a:srgbClr val="FFFFFF"/>
      </a:lt1>
      <a:dk2>
        <a:srgbClr val="009900"/>
      </a:dk2>
      <a:lt2>
        <a:srgbClr val="CC0000"/>
      </a:lt2>
      <a:accent1>
        <a:srgbClr val="CCCC00"/>
      </a:accent1>
      <a:accent2>
        <a:srgbClr val="3333CC"/>
      </a:accent2>
      <a:accent3>
        <a:srgbClr val="FFFFFF"/>
      </a:accent3>
      <a:accent4>
        <a:srgbClr val="000000"/>
      </a:accent4>
      <a:accent5>
        <a:srgbClr val="E2E2AA"/>
      </a:accent5>
      <a:accent6>
        <a:srgbClr val="2D2DB7"/>
      </a:accent6>
      <a:hlink>
        <a:srgbClr val="000000"/>
      </a:hlink>
      <a:folHlink>
        <a:srgbClr val="808080"/>
      </a:folHlink>
    </a:clrScheme>
    <a:fontScheme name="">
      <a:majorFont>
        <a:latin typeface="Tahoma"/>
        <a:ea typeface="黑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推荐策略 1">
        <a:dk1>
          <a:srgbClr val="009999"/>
        </a:dk1>
        <a:lt1>
          <a:srgbClr val="FFFFFF"/>
        </a:lt1>
        <a:dk2>
          <a:srgbClr val="000066"/>
        </a:dk2>
        <a:lt2>
          <a:srgbClr val="339966"/>
        </a:lt2>
        <a:accent1>
          <a:srgbClr val="00CC99"/>
        </a:accent1>
        <a:accent2>
          <a:srgbClr val="0099CC"/>
        </a:accent2>
        <a:accent3>
          <a:srgbClr val="AAAAB8"/>
        </a:accent3>
        <a:accent4>
          <a:srgbClr val="DADADA"/>
        </a:accent4>
        <a:accent5>
          <a:srgbClr val="AAE2CA"/>
        </a:accent5>
        <a:accent6>
          <a:srgbClr val="008AB9"/>
        </a:accent6>
        <a:hlink>
          <a:srgbClr val="336699"/>
        </a:hlink>
        <a:folHlink>
          <a:srgbClr val="B2B2B2"/>
        </a:folHlink>
      </a:clrScheme>
      <a:clrMap bg1="dk2" tx1="lt1" bg2="dk1" tx2="lt2" accent1="accent1" accent2="accent2" accent3="accent3" accent4="accent4" accent5="accent5" accent6="accent6" hlink="hlink" folHlink="folHlink"/>
    </a:extraClrScheme>
    <a:extraClrScheme>
      <a:clrScheme name="推荐策略 2">
        <a:dk1>
          <a:srgbClr val="000000"/>
        </a:dk1>
        <a:lt1>
          <a:srgbClr val="FFFFFF"/>
        </a:lt1>
        <a:dk2>
          <a:srgbClr val="009900"/>
        </a:dk2>
        <a:lt2>
          <a:srgbClr val="CC0000"/>
        </a:lt2>
        <a:accent1>
          <a:srgbClr val="CCCC00"/>
        </a:accent1>
        <a:accent2>
          <a:srgbClr val="3333CC"/>
        </a:accent2>
        <a:accent3>
          <a:srgbClr val="FFFFFF"/>
        </a:accent3>
        <a:accent4>
          <a:srgbClr val="000000"/>
        </a:accent4>
        <a:accent5>
          <a:srgbClr val="E2E2AA"/>
        </a:accent5>
        <a:accent6>
          <a:srgbClr val="2D2DB9"/>
        </a:accent6>
        <a:hlink>
          <a:srgbClr val="000000"/>
        </a:hlink>
        <a:folHlink>
          <a:srgbClr val="808080"/>
        </a:folHlink>
      </a:clrScheme>
      <a:clrMap bg1="lt1" tx1="dk1" bg2="lt2" tx2="dk2" accent1="accent1" accent2="accent2" accent3="accent3" accent4="accent4" accent5="accent5" accent6="accent6" hlink="hlink" folHlink="folHlink"/>
    </a:extraClrScheme>
    <a:extraClrScheme>
      <a:clrScheme name="推荐策略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推荐策略 4">
        <a:dk1>
          <a:srgbClr val="333399"/>
        </a:dk1>
        <a:lt1>
          <a:srgbClr val="FFFFCC"/>
        </a:lt1>
        <a:dk2>
          <a:srgbClr val="000000"/>
        </a:dk2>
        <a:lt2>
          <a:srgbClr val="0000FF"/>
        </a:lt2>
        <a:accent1>
          <a:srgbClr val="800000"/>
        </a:accent1>
        <a:accent2>
          <a:srgbClr val="3366CC"/>
        </a:accent2>
        <a:accent3>
          <a:srgbClr val="AAAAAA"/>
        </a:accent3>
        <a:accent4>
          <a:srgbClr val="DADAAE"/>
        </a:accent4>
        <a:accent5>
          <a:srgbClr val="C0AAAA"/>
        </a:accent5>
        <a:accent6>
          <a:srgbClr val="2D5CB9"/>
        </a:accent6>
        <a:hlink>
          <a:srgbClr val="FFFFFF"/>
        </a:hlink>
        <a:folHlink>
          <a:srgbClr val="B2B2B2"/>
        </a:folHlink>
      </a:clrScheme>
      <a:clrMap bg1="dk2" tx1="lt1" bg2="dk1" tx2="lt2" accent1="accent1" accent2="accent2" accent3="accent3" accent4="accent4" accent5="accent5" accent6="accent6" hlink="hlink" folHlink="folHlink"/>
    </a:extraClrScheme>
    <a:extraClrScheme>
      <a:clrScheme name="推荐策略 5">
        <a:dk1>
          <a:srgbClr val="CC3300"/>
        </a:dk1>
        <a:lt1>
          <a:srgbClr val="FFFFCC"/>
        </a:lt1>
        <a:dk2>
          <a:srgbClr val="000000"/>
        </a:dk2>
        <a:lt2>
          <a:srgbClr val="CC6600"/>
        </a:lt2>
        <a:accent1>
          <a:srgbClr val="993300"/>
        </a:accent1>
        <a:accent2>
          <a:srgbClr val="808000"/>
        </a:accent2>
        <a:accent3>
          <a:srgbClr val="AAAAAA"/>
        </a:accent3>
        <a:accent4>
          <a:srgbClr val="DADAAE"/>
        </a:accent4>
        <a:accent5>
          <a:srgbClr val="CAADAA"/>
        </a:accent5>
        <a:accent6>
          <a:srgbClr val="7373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推荐策略 6">
        <a:dk1>
          <a:srgbClr val="66CCFF"/>
        </a:dk1>
        <a:lt1>
          <a:srgbClr val="CCECFF"/>
        </a:lt1>
        <a:dk2>
          <a:srgbClr val="000000"/>
        </a:dk2>
        <a:lt2>
          <a:srgbClr val="9999FF"/>
        </a:lt2>
        <a:accent1>
          <a:srgbClr val="FFFFFF"/>
        </a:accent1>
        <a:accent2>
          <a:srgbClr val="99CCFF"/>
        </a:accent2>
        <a:accent3>
          <a:srgbClr val="AAAAAA"/>
        </a:accent3>
        <a:accent4>
          <a:srgbClr val="AEC9DA"/>
        </a:accent4>
        <a:accent5>
          <a:srgbClr val="FFFFFF"/>
        </a:accent5>
        <a:accent6>
          <a:srgbClr val="8AB9E7"/>
        </a:accent6>
        <a:hlink>
          <a:srgbClr val="CCECFF"/>
        </a:hlink>
        <a:folHlink>
          <a:srgbClr val="B2B2B2"/>
        </a:folHlink>
      </a:clrScheme>
      <a:clrMap bg1="dk2" tx1="lt1" bg2="dk1" tx2="lt2" accent1="accent1" accent2="accent2" accent3="accent3" accent4="accent4" accent5="accent5" accent6="accent6" hlink="hlink" folHlink="folHlink"/>
    </a:extraClrScheme>
    <a:extraClrScheme>
      <a:clrScheme name="推荐策略 7">
        <a:dk1>
          <a:srgbClr val="993366"/>
        </a:dk1>
        <a:lt1>
          <a:srgbClr val="FFFFCC"/>
        </a:lt1>
        <a:dk2>
          <a:srgbClr val="333399"/>
        </a:dk2>
        <a:lt2>
          <a:srgbClr val="0066FF"/>
        </a:lt2>
        <a:accent1>
          <a:srgbClr val="6600FF"/>
        </a:accent1>
        <a:accent2>
          <a:srgbClr val="0099CC"/>
        </a:accent2>
        <a:accent3>
          <a:srgbClr val="ADADCA"/>
        </a:accent3>
        <a:accent4>
          <a:srgbClr val="DADAAE"/>
        </a:accent4>
        <a:accent5>
          <a:srgbClr val="B8AAFF"/>
        </a:accent5>
        <a:accent6>
          <a:srgbClr val="008AB9"/>
        </a:accent6>
        <a:hlink>
          <a:srgbClr val="66FFFF"/>
        </a:hlink>
        <a:folHlink>
          <a:srgbClr val="B2B2B2"/>
        </a:folHlink>
      </a:clrScheme>
      <a:clrMap bg1="dk2" tx1="lt1" bg2="dk1" tx2="lt2" accent1="accent1" accent2="accent2" accent3="accent3" accent4="accent4" accent5="accent5" accent6="accent6" hlink="hlink" folHlink="folHlink"/>
    </a:extraClrScheme>
    <a:extraClrScheme>
      <a:clrScheme name="推荐策略 8">
        <a:dk1>
          <a:srgbClr val="993366"/>
        </a:dk1>
        <a:lt1>
          <a:srgbClr val="EAEAEA"/>
        </a:lt1>
        <a:dk2>
          <a:srgbClr val="660066"/>
        </a:dk2>
        <a:lt2>
          <a:srgbClr val="CC0000"/>
        </a:lt2>
        <a:accent1>
          <a:srgbClr val="A50021"/>
        </a:accent1>
        <a:accent2>
          <a:srgbClr val="660033"/>
        </a:accent2>
        <a:accent3>
          <a:srgbClr val="B8AAB8"/>
        </a:accent3>
        <a:accent4>
          <a:srgbClr val="C8C8C8"/>
        </a:accent4>
        <a:accent5>
          <a:srgbClr val="CFAAAB"/>
        </a:accent5>
        <a:accent6>
          <a:srgbClr val="5C002D"/>
        </a:accent6>
        <a:hlink>
          <a:srgbClr val="CC9900"/>
        </a:hlink>
        <a:folHlink>
          <a:srgbClr val="B2B2B2"/>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推荐策略">
  <a:themeElements>
    <a:clrScheme name="">
      <a:dk1>
        <a:srgbClr val="000000"/>
      </a:dk1>
      <a:lt1>
        <a:srgbClr val="FFFFFF"/>
      </a:lt1>
      <a:dk2>
        <a:srgbClr val="009900"/>
      </a:dk2>
      <a:lt2>
        <a:srgbClr val="CC0000"/>
      </a:lt2>
      <a:accent1>
        <a:srgbClr val="CCCC00"/>
      </a:accent1>
      <a:accent2>
        <a:srgbClr val="3333CC"/>
      </a:accent2>
      <a:accent3>
        <a:srgbClr val="FFFFFF"/>
      </a:accent3>
      <a:accent4>
        <a:srgbClr val="000000"/>
      </a:accent4>
      <a:accent5>
        <a:srgbClr val="E2E2AA"/>
      </a:accent5>
      <a:accent6>
        <a:srgbClr val="2D2DB7"/>
      </a:accent6>
      <a:hlink>
        <a:srgbClr val="000000"/>
      </a:hlink>
      <a:folHlink>
        <a:srgbClr val="808080"/>
      </a:folHlink>
    </a:clrScheme>
    <a:fontScheme name="">
      <a:majorFont>
        <a:latin typeface="Tahoma"/>
        <a:ea typeface="黑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_推荐策略 1">
        <a:dk1>
          <a:srgbClr val="009999"/>
        </a:dk1>
        <a:lt1>
          <a:srgbClr val="FFFFFF"/>
        </a:lt1>
        <a:dk2>
          <a:srgbClr val="000066"/>
        </a:dk2>
        <a:lt2>
          <a:srgbClr val="339966"/>
        </a:lt2>
        <a:accent1>
          <a:srgbClr val="00CC99"/>
        </a:accent1>
        <a:accent2>
          <a:srgbClr val="0099CC"/>
        </a:accent2>
        <a:accent3>
          <a:srgbClr val="AAAAB8"/>
        </a:accent3>
        <a:accent4>
          <a:srgbClr val="DADADA"/>
        </a:accent4>
        <a:accent5>
          <a:srgbClr val="AAE2CA"/>
        </a:accent5>
        <a:accent6>
          <a:srgbClr val="008AB9"/>
        </a:accent6>
        <a:hlink>
          <a:srgbClr val="336699"/>
        </a:hlink>
        <a:folHlink>
          <a:srgbClr val="B2B2B2"/>
        </a:folHlink>
      </a:clrScheme>
      <a:clrMap bg1="dk2" tx1="lt1" bg2="dk1" tx2="lt2" accent1="accent1" accent2="accent2" accent3="accent3" accent4="accent4" accent5="accent5" accent6="accent6" hlink="hlink" folHlink="folHlink"/>
    </a:extraClrScheme>
    <a:extraClrScheme>
      <a:clrScheme name="1_推荐策略 2">
        <a:dk1>
          <a:srgbClr val="000000"/>
        </a:dk1>
        <a:lt1>
          <a:srgbClr val="FFFFFF"/>
        </a:lt1>
        <a:dk2>
          <a:srgbClr val="009900"/>
        </a:dk2>
        <a:lt2>
          <a:srgbClr val="CC0000"/>
        </a:lt2>
        <a:accent1>
          <a:srgbClr val="CCCC00"/>
        </a:accent1>
        <a:accent2>
          <a:srgbClr val="3333CC"/>
        </a:accent2>
        <a:accent3>
          <a:srgbClr val="FFFFFF"/>
        </a:accent3>
        <a:accent4>
          <a:srgbClr val="000000"/>
        </a:accent4>
        <a:accent5>
          <a:srgbClr val="E2E2AA"/>
        </a:accent5>
        <a:accent6>
          <a:srgbClr val="2D2DB9"/>
        </a:accent6>
        <a:hlink>
          <a:srgbClr val="000000"/>
        </a:hlink>
        <a:folHlink>
          <a:srgbClr val="808080"/>
        </a:folHlink>
      </a:clrScheme>
      <a:clrMap bg1="lt1" tx1="dk1" bg2="lt2" tx2="dk2" accent1="accent1" accent2="accent2" accent3="accent3" accent4="accent4" accent5="accent5" accent6="accent6" hlink="hlink" folHlink="folHlink"/>
    </a:extraClrScheme>
    <a:extraClrScheme>
      <a:clrScheme name="1_推荐策略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推荐策略 4">
        <a:dk1>
          <a:srgbClr val="333399"/>
        </a:dk1>
        <a:lt1>
          <a:srgbClr val="FFFFCC"/>
        </a:lt1>
        <a:dk2>
          <a:srgbClr val="000000"/>
        </a:dk2>
        <a:lt2>
          <a:srgbClr val="0000FF"/>
        </a:lt2>
        <a:accent1>
          <a:srgbClr val="800000"/>
        </a:accent1>
        <a:accent2>
          <a:srgbClr val="3366CC"/>
        </a:accent2>
        <a:accent3>
          <a:srgbClr val="AAAAAA"/>
        </a:accent3>
        <a:accent4>
          <a:srgbClr val="DADAAE"/>
        </a:accent4>
        <a:accent5>
          <a:srgbClr val="C0AAAA"/>
        </a:accent5>
        <a:accent6>
          <a:srgbClr val="2D5CB9"/>
        </a:accent6>
        <a:hlink>
          <a:srgbClr val="FFFFFF"/>
        </a:hlink>
        <a:folHlink>
          <a:srgbClr val="B2B2B2"/>
        </a:folHlink>
      </a:clrScheme>
      <a:clrMap bg1="dk2" tx1="lt1" bg2="dk1" tx2="lt2" accent1="accent1" accent2="accent2" accent3="accent3" accent4="accent4" accent5="accent5" accent6="accent6" hlink="hlink" folHlink="folHlink"/>
    </a:extraClrScheme>
    <a:extraClrScheme>
      <a:clrScheme name="1_推荐策略 5">
        <a:dk1>
          <a:srgbClr val="CC3300"/>
        </a:dk1>
        <a:lt1>
          <a:srgbClr val="FFFFCC"/>
        </a:lt1>
        <a:dk2>
          <a:srgbClr val="000000"/>
        </a:dk2>
        <a:lt2>
          <a:srgbClr val="CC6600"/>
        </a:lt2>
        <a:accent1>
          <a:srgbClr val="993300"/>
        </a:accent1>
        <a:accent2>
          <a:srgbClr val="808000"/>
        </a:accent2>
        <a:accent3>
          <a:srgbClr val="AAAAAA"/>
        </a:accent3>
        <a:accent4>
          <a:srgbClr val="DADAAE"/>
        </a:accent4>
        <a:accent5>
          <a:srgbClr val="CAADAA"/>
        </a:accent5>
        <a:accent6>
          <a:srgbClr val="7373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1_推荐策略 6">
        <a:dk1>
          <a:srgbClr val="66CCFF"/>
        </a:dk1>
        <a:lt1>
          <a:srgbClr val="CCECFF"/>
        </a:lt1>
        <a:dk2>
          <a:srgbClr val="000000"/>
        </a:dk2>
        <a:lt2>
          <a:srgbClr val="9999FF"/>
        </a:lt2>
        <a:accent1>
          <a:srgbClr val="FFFFFF"/>
        </a:accent1>
        <a:accent2>
          <a:srgbClr val="99CCFF"/>
        </a:accent2>
        <a:accent3>
          <a:srgbClr val="AAAAAA"/>
        </a:accent3>
        <a:accent4>
          <a:srgbClr val="AEC9DA"/>
        </a:accent4>
        <a:accent5>
          <a:srgbClr val="FFFFFF"/>
        </a:accent5>
        <a:accent6>
          <a:srgbClr val="8AB9E7"/>
        </a:accent6>
        <a:hlink>
          <a:srgbClr val="CCECFF"/>
        </a:hlink>
        <a:folHlink>
          <a:srgbClr val="B2B2B2"/>
        </a:folHlink>
      </a:clrScheme>
      <a:clrMap bg1="dk2" tx1="lt1" bg2="dk1" tx2="lt2" accent1="accent1" accent2="accent2" accent3="accent3" accent4="accent4" accent5="accent5" accent6="accent6" hlink="hlink" folHlink="folHlink"/>
    </a:extraClrScheme>
    <a:extraClrScheme>
      <a:clrScheme name="1_推荐策略 7">
        <a:dk1>
          <a:srgbClr val="993366"/>
        </a:dk1>
        <a:lt1>
          <a:srgbClr val="FFFFCC"/>
        </a:lt1>
        <a:dk2>
          <a:srgbClr val="333399"/>
        </a:dk2>
        <a:lt2>
          <a:srgbClr val="0066FF"/>
        </a:lt2>
        <a:accent1>
          <a:srgbClr val="6600FF"/>
        </a:accent1>
        <a:accent2>
          <a:srgbClr val="0099CC"/>
        </a:accent2>
        <a:accent3>
          <a:srgbClr val="ADADCA"/>
        </a:accent3>
        <a:accent4>
          <a:srgbClr val="DADAAE"/>
        </a:accent4>
        <a:accent5>
          <a:srgbClr val="B8AAFF"/>
        </a:accent5>
        <a:accent6>
          <a:srgbClr val="008AB9"/>
        </a:accent6>
        <a:hlink>
          <a:srgbClr val="66FFFF"/>
        </a:hlink>
        <a:folHlink>
          <a:srgbClr val="B2B2B2"/>
        </a:folHlink>
      </a:clrScheme>
      <a:clrMap bg1="dk2" tx1="lt1" bg2="dk1" tx2="lt2" accent1="accent1" accent2="accent2" accent3="accent3" accent4="accent4" accent5="accent5" accent6="accent6" hlink="hlink" folHlink="folHlink"/>
    </a:extraClrScheme>
    <a:extraClrScheme>
      <a:clrScheme name="1_推荐策略 8">
        <a:dk1>
          <a:srgbClr val="993366"/>
        </a:dk1>
        <a:lt1>
          <a:srgbClr val="EAEAEA"/>
        </a:lt1>
        <a:dk2>
          <a:srgbClr val="660066"/>
        </a:dk2>
        <a:lt2>
          <a:srgbClr val="CC0000"/>
        </a:lt2>
        <a:accent1>
          <a:srgbClr val="A50021"/>
        </a:accent1>
        <a:accent2>
          <a:srgbClr val="660033"/>
        </a:accent2>
        <a:accent3>
          <a:srgbClr val="B8AAB8"/>
        </a:accent3>
        <a:accent4>
          <a:srgbClr val="C8C8C8"/>
        </a:accent4>
        <a:accent5>
          <a:srgbClr val="CFAAAB"/>
        </a:accent5>
        <a:accent6>
          <a:srgbClr val="5C002D"/>
        </a:accent6>
        <a:hlink>
          <a:srgbClr val="CC9900"/>
        </a:hlink>
        <a:folHlink>
          <a:srgbClr val="B2B2B2"/>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C:\WINDOWS\Application Data\Microsoft\Templates\推荐策略.pot</Template>
  <TotalTime>250</TotalTime>
  <Words>3690</Words>
  <Application>Microsoft Office PowerPoint</Application>
  <PresentationFormat>全屏显示(4:3)</PresentationFormat>
  <Paragraphs>1189</Paragraphs>
  <Slides>115</Slides>
  <Notes>8</Notes>
  <HiddenSlides>9</HiddenSlides>
  <MMClips>0</MMClips>
  <ScaleCrop>false</ScaleCrop>
  <HeadingPairs>
    <vt:vector size="8" baseType="variant">
      <vt:variant>
        <vt:lpstr>已用的字体</vt:lpstr>
      </vt:variant>
      <vt:variant>
        <vt:i4>12</vt:i4>
      </vt:variant>
      <vt:variant>
        <vt:lpstr>主题</vt:lpstr>
      </vt:variant>
      <vt:variant>
        <vt:i4>2</vt:i4>
      </vt:variant>
      <vt:variant>
        <vt:lpstr>嵌入 OLE 服务器</vt:lpstr>
      </vt:variant>
      <vt:variant>
        <vt:i4>1</vt:i4>
      </vt:variant>
      <vt:variant>
        <vt:lpstr>幻灯片标题</vt:lpstr>
      </vt:variant>
      <vt:variant>
        <vt:i4>115</vt:i4>
      </vt:variant>
    </vt:vector>
  </HeadingPairs>
  <TitlesOfParts>
    <vt:vector size="130" baseType="lpstr">
      <vt:lpstr>Arial</vt:lpstr>
      <vt:lpstr>宋体</vt:lpstr>
      <vt:lpstr>Tahoma</vt:lpstr>
      <vt:lpstr>黑体</vt:lpstr>
      <vt:lpstr>Wingdings</vt:lpstr>
      <vt:lpstr>Times New Roman</vt:lpstr>
      <vt:lpstr>华文新魏</vt:lpstr>
      <vt:lpstr>隶书</vt:lpstr>
      <vt:lpstr>Courier New</vt:lpstr>
      <vt:lpstr>楷体_GB2312</vt:lpstr>
      <vt:lpstr>方正舒体</vt:lpstr>
      <vt:lpstr>Arial Black</vt:lpstr>
      <vt:lpstr>推荐策略</vt:lpstr>
      <vt:lpstr>1_推荐策略</vt:lpstr>
      <vt:lpstr>Microsoft 公式 3.0</vt:lpstr>
      <vt:lpstr>第 4 章</vt:lpstr>
      <vt:lpstr>教学重点</vt:lpstr>
      <vt:lpstr>4.1  顺序程序设计</vt:lpstr>
      <vt:lpstr>例4.1－1/3</vt:lpstr>
      <vt:lpstr>例4.1－2/3</vt:lpstr>
      <vt:lpstr>例4.1－3/3</vt:lpstr>
      <vt:lpstr>例4.2</vt:lpstr>
      <vt:lpstr>4.2  分支程序设计</vt:lpstr>
      <vt:lpstr>4.2  分支程序设计</vt:lpstr>
      <vt:lpstr>单分支程序设计</vt:lpstr>
      <vt:lpstr>例题 求绝对值</vt:lpstr>
      <vt:lpstr>例题 无符号数除以2</vt:lpstr>
      <vt:lpstr>双分支程序设计</vt:lpstr>
      <vt:lpstr>例题 显示BX最高位</vt:lpstr>
      <vt:lpstr>例题 显示BX最高位</vt:lpstr>
      <vt:lpstr>例题 显示BX最高位</vt:lpstr>
      <vt:lpstr>例4.3 判断有无实根－1/2</vt:lpstr>
      <vt:lpstr>例4.3 判断有无实根－2/2</vt:lpstr>
      <vt:lpstr>例题 单分支和双分支</vt:lpstr>
      <vt:lpstr>多分支程序设计</vt:lpstr>
      <vt:lpstr>多分支结构</vt:lpstr>
      <vt:lpstr>地址表形成多分支</vt:lpstr>
      <vt:lpstr>例4.4 数据段－1/3</vt:lpstr>
      <vt:lpstr>例4.4 代码段－2/3</vt:lpstr>
      <vt:lpstr>例4.4 代码段－3/3</vt:lpstr>
      <vt:lpstr>4.3  循环程序设计</vt:lpstr>
      <vt:lpstr>循环结构</vt:lpstr>
      <vt:lpstr>例4.5 求和</vt:lpstr>
      <vt:lpstr>习题4.12－1/2</vt:lpstr>
      <vt:lpstr>习题4.12－2/2</vt:lpstr>
      <vt:lpstr>例4.6</vt:lpstr>
      <vt:lpstr>例4.7 大小写</vt:lpstr>
      <vt:lpstr>冒泡法</vt:lpstr>
      <vt:lpstr>冒泡法的排序过程</vt:lpstr>
      <vt:lpstr>例4.8</vt:lpstr>
      <vt:lpstr>例4.9 剔除空格－1/2</vt:lpstr>
      <vt:lpstr>例4.9 剔除空格－2/2</vt:lpstr>
      <vt:lpstr>4.3.4  串操作类指令</vt:lpstr>
      <vt:lpstr>串数据类型</vt:lpstr>
      <vt:lpstr>串寻址方式</vt:lpstr>
      <vt:lpstr>串传送MOVS（move string）</vt:lpstr>
      <vt:lpstr>串存储STOS（store string）</vt:lpstr>
      <vt:lpstr>串读取LODS（load string）</vt:lpstr>
      <vt:lpstr>重复前缀指令（repeat）</vt:lpstr>
      <vt:lpstr>REP重复前缀指令</vt:lpstr>
      <vt:lpstr>例4.10：字符串传送</vt:lpstr>
      <vt:lpstr>重复串传送（例4.10）</vt:lpstr>
      <vt:lpstr>字符串传送</vt:lpstr>
      <vt:lpstr>例4.11：设置显示缓冲区</vt:lpstr>
      <vt:lpstr>重复串存储（例4.11）</vt:lpstr>
      <vt:lpstr>例4.12：取正负数</vt:lpstr>
      <vt:lpstr>例4.12：取正负数</vt:lpstr>
      <vt:lpstr>例4.12：取正负数</vt:lpstr>
      <vt:lpstr>串比较CMPS（compare string）</vt:lpstr>
      <vt:lpstr>串扫描SCAS（scan string）</vt:lpstr>
      <vt:lpstr>REPZ重复前缀指令</vt:lpstr>
      <vt:lpstr>REPNZ重复前缀指令</vt:lpstr>
      <vt:lpstr>例4.13：比较字符串</vt:lpstr>
      <vt:lpstr>重复比较的解释</vt:lpstr>
      <vt:lpstr>例4.13：比较字符串</vt:lpstr>
      <vt:lpstr>例4.14：查找字符串</vt:lpstr>
      <vt:lpstr>例4.14：查找字符串</vt:lpstr>
      <vt:lpstr>4.4  子程序设计</vt:lpstr>
      <vt:lpstr>4.4.1 过程定义伪指令</vt:lpstr>
      <vt:lpstr>子程序的常见格式</vt:lpstr>
      <vt:lpstr>无参数传递的子程序</vt:lpstr>
      <vt:lpstr>例4.15 子程序－1/3</vt:lpstr>
      <vt:lpstr>例4.15 子程序－2/3</vt:lpstr>
      <vt:lpstr>例4.15 主程序－3/3</vt:lpstr>
      <vt:lpstr>具有多个出口的子程序</vt:lpstr>
      <vt:lpstr>4.4.2  子程序的参数传递</vt:lpstr>
      <vt:lpstr>例4.16  求校验和</vt:lpstr>
      <vt:lpstr>PowerPoint 演示文稿</vt:lpstr>
      <vt:lpstr>例4.16a 主程序</vt:lpstr>
      <vt:lpstr>例4.16a 子程序</vt:lpstr>
      <vt:lpstr>PowerPoint 演示文稿</vt:lpstr>
      <vt:lpstr>例4.16b－1/2</vt:lpstr>
      <vt:lpstr>例4.16b－2/2</vt:lpstr>
      <vt:lpstr>PowerPoint 演示文稿</vt:lpstr>
      <vt:lpstr>例4.16c 主程序</vt:lpstr>
      <vt:lpstr>例4.16c 子程序</vt:lpstr>
      <vt:lpstr>堆栈区及参数</vt:lpstr>
      <vt:lpstr>子程序的嵌套</vt:lpstr>
      <vt:lpstr>例4.15 嵌套子程序－1/3</vt:lpstr>
      <vt:lpstr>例4.15 嵌套子程序－2/3</vt:lpstr>
      <vt:lpstr>例4.15 嵌套子程序－3/3</vt:lpstr>
      <vt:lpstr>子程序的递归</vt:lpstr>
      <vt:lpstr>例4.17 主程序－1/3</vt:lpstr>
      <vt:lpstr>例4.17 递归子程序－2/3</vt:lpstr>
      <vt:lpstr>例4.17 递归子程序－3/3</vt:lpstr>
      <vt:lpstr>递归子程序</vt:lpstr>
      <vt:lpstr>子程序的重入</vt:lpstr>
      <vt:lpstr>例题4.18：从键盘输入有符号十进制数</vt:lpstr>
      <vt:lpstr>例题4.18－1/5</vt:lpstr>
      <vt:lpstr>例题4.18－2/5</vt:lpstr>
      <vt:lpstr>例题4.18－3/5</vt:lpstr>
      <vt:lpstr>例题4.18－4/5</vt:lpstr>
      <vt:lpstr>例题4.18－5/5</vt:lpstr>
      <vt:lpstr>ASCII码转换为二进制数</vt:lpstr>
      <vt:lpstr>例题4.19：显示有符号十进制数</vt:lpstr>
      <vt:lpstr>例题4.19－1/5</vt:lpstr>
      <vt:lpstr>例题4.19－2/5</vt:lpstr>
      <vt:lpstr>例题4.19－3/5</vt:lpstr>
      <vt:lpstr>例题4.19－4/5</vt:lpstr>
      <vt:lpstr>例题4.19－5/5</vt:lpstr>
      <vt:lpstr>二进制数转换为ASCII码</vt:lpstr>
      <vt:lpstr>例题4.20：计算有符号数平均值</vt:lpstr>
      <vt:lpstr>例题4.20－1/4</vt:lpstr>
      <vt:lpstr>例题4.20－2/4</vt:lpstr>
      <vt:lpstr>例题4.20－3/4</vt:lpstr>
      <vt:lpstr>例题4.20－4/4</vt:lpstr>
      <vt:lpstr>例题4.20的堆栈区</vt:lpstr>
      <vt:lpstr>有符号数如何避免溢出</vt:lpstr>
      <vt:lpstr>第4章 教学要求</vt:lpstr>
      <vt:lpstr>本章作业</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汇编语言第4章</dc:title>
  <dc:creator>qxj</dc:creator>
  <cp:lastModifiedBy>Wang Zhengru</cp:lastModifiedBy>
  <cp:revision>119</cp:revision>
  <dcterms:created xsi:type="dcterms:W3CDTF">2002-07-02T07:48:12Z</dcterms:created>
  <dcterms:modified xsi:type="dcterms:W3CDTF">2019-11-18T07:03:50Z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2052-11.1.0.9022</vt:lpwstr>
  </property>
</Properties>
</file>