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79"/>
  </p:handoutMasterIdLst>
  <p:sldIdLst>
    <p:sldId id="261" r:id="rId4"/>
    <p:sldId id="474" r:id="rId5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257" r:id="rId42"/>
    <p:sldId id="411" r:id="rId43"/>
    <p:sldId id="412" r:id="rId44"/>
    <p:sldId id="413" r:id="rId45"/>
    <p:sldId id="414" r:id="rId46"/>
    <p:sldId id="424" r:id="rId47"/>
    <p:sldId id="425" r:id="rId48"/>
    <p:sldId id="426" r:id="rId49"/>
    <p:sldId id="427" r:id="rId50"/>
    <p:sldId id="429" r:id="rId51"/>
    <p:sldId id="428" r:id="rId52"/>
    <p:sldId id="438" r:id="rId53"/>
    <p:sldId id="454" r:id="rId54"/>
    <p:sldId id="439" r:id="rId55"/>
    <p:sldId id="440" r:id="rId56"/>
    <p:sldId id="416" r:id="rId57"/>
    <p:sldId id="456" r:id="rId58"/>
    <p:sldId id="417" r:id="rId59"/>
    <p:sldId id="418" r:id="rId60"/>
    <p:sldId id="441" r:id="rId61"/>
    <p:sldId id="443" r:id="rId62"/>
    <p:sldId id="455" r:id="rId63"/>
    <p:sldId id="442" r:id="rId64"/>
    <p:sldId id="449" r:id="rId65"/>
    <p:sldId id="451" r:id="rId66"/>
    <p:sldId id="452" r:id="rId67"/>
    <p:sldId id="453" r:id="rId68"/>
    <p:sldId id="457" r:id="rId69"/>
    <p:sldId id="458" r:id="rId70"/>
    <p:sldId id="459" r:id="rId71"/>
    <p:sldId id="510" r:id="rId72"/>
    <p:sldId id="511" r:id="rId73"/>
    <p:sldId id="512" r:id="rId74"/>
    <p:sldId id="513" r:id="rId75"/>
    <p:sldId id="514" r:id="rId76"/>
    <p:sldId id="515" r:id="rId77"/>
    <p:sldId id="289" r:id="rId7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306" y="-102"/>
      </p:cViewPr>
      <p:guideLst>
        <p:guide orient="horz" pos="2160"/>
        <p:guide orient="horz" pos="12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4.xml"/><Relationship Id="rId79" Type="http://schemas.openxmlformats.org/officeDocument/2006/relationships/handoutMaster" Target="handoutMasters/handoutMaster1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页眉占位符 225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2531" name="日期占位符 22530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2532" name="页脚占位符 22531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2533" name="灯片编号占位符 22532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页眉占位符 2150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1507" name="日期占位符 21506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1508" name="幻灯片图像占位符 21507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文本占位符 21508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510" name="页脚占位符 2150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1511" name="灯片编号占位符 21510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4578" name="幻灯片图像占位符 24577"/>
          <p:cNvSpPr>
            <a:spLocks noTextEdit="1"/>
          </p:cNvSpPr>
          <p:nvPr>
            <p:ph type="sldImg"/>
          </p:nvPr>
        </p:nvSpPr>
        <p:spPr/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.model small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.data</a:t>
            </a:r>
            <a:endParaRPr lang="zh-CN" altLang="en-US"/>
          </a:p>
          <a:p>
            <a:r>
              <a:rPr lang="zh-CN" altLang="en-US"/>
              <a:t> source byte 10 dup( '0123456789' )</a:t>
            </a:r>
            <a:endParaRPr lang="zh-CN" altLang="en-US"/>
          </a:p>
          <a:p>
            <a:r>
              <a:rPr lang="zh-CN" altLang="en-US"/>
              <a:t> destin byte 100 dup( ? 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.code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.startup</a:t>
            </a:r>
            <a:endParaRPr lang="zh-CN" altLang="en-US"/>
          </a:p>
          <a:p>
            <a:r>
              <a:rPr lang="zh-CN" altLang="en-US"/>
              <a:t> mov ax, @data</a:t>
            </a:r>
            <a:endParaRPr lang="zh-CN" altLang="en-US"/>
          </a:p>
          <a:p>
            <a:r>
              <a:rPr lang="zh-CN" altLang="en-US"/>
              <a:t> mov ds, ax</a:t>
            </a:r>
            <a:endParaRPr lang="zh-CN" altLang="en-US"/>
          </a:p>
          <a:p>
            <a:r>
              <a:rPr lang="zh-CN" altLang="en-US"/>
              <a:t> mov es, ax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29378" name="幻灯片图像占位符 229377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379" name="文本占位符 229378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76802" name="幻灯片图像占位符 7680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3" name="文本占位符 76802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4578" name="幻灯片图像占位符 2457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C/C++与汇编的函数相互调用分析：https://blog.csdn.net/woshiyuanlei/article/details/54668607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76802" name="幻灯片图像占位符 7680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3" name="文本占位符 76802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9" name="标题 19458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lvl="0">
              <a:lnSpc>
                <a:spcPct val="90000"/>
              </a:lnSpc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0" name="副标题 19459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1pPr>
            <a:lvl2pPr marL="457200" lvl="1" indent="0" algn="ctr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2pPr>
            <a:lvl3pPr marL="914400" lvl="2" indent="0" algn="ctr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3pPr>
            <a:lvl4pPr marL="1371600" lvl="3" indent="0" algn="ctr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4pPr>
            <a:lvl5pPr marL="1828800" lvl="4" indent="0" algn="ctr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9479" name="日期占位符 19478"/>
          <p:cNvSpPr>
            <a:spLocks noGrp="1"/>
          </p:cNvSpPr>
          <p:nvPr>
            <p:ph type="dt" sz="half" idx="2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algn="r"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80" name="页脚占位符 19479"/>
          <p:cNvSpPr>
            <a:spLocks noGrp="1"/>
          </p:cNvSpPr>
          <p:nvPr>
            <p:ph type="ftr" sz="quarter" idx="3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19483" name="组合 19482"/>
          <p:cNvGrpSpPr/>
          <p:nvPr userDrawn="1"/>
        </p:nvGrpSpPr>
        <p:grpSpPr>
          <a:xfrm>
            <a:off x="25400" y="25400"/>
            <a:ext cx="8686800" cy="1600200"/>
            <a:chOff x="0" y="0"/>
            <a:chExt cx="5472" cy="1008"/>
          </a:xfrm>
        </p:grpSpPr>
        <p:sp>
          <p:nvSpPr>
            <p:cNvPr id="19484" name="矩形 19483"/>
            <p:cNvSpPr/>
            <p:nvPr userDrawn="1"/>
          </p:nvSpPr>
          <p:spPr>
            <a:xfrm>
              <a:off x="0" y="672"/>
              <a:ext cx="5472" cy="336"/>
            </a:xfrm>
            <a:prstGeom prst="rect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9485" name="矩形 19484"/>
            <p:cNvSpPr/>
            <p:nvPr userDrawn="1"/>
          </p:nvSpPr>
          <p:spPr>
            <a:xfrm>
              <a:off x="336" y="0"/>
              <a:ext cx="336" cy="336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6" name="矩形 19485"/>
            <p:cNvSpPr/>
            <p:nvPr userDrawn="1"/>
          </p:nvSpPr>
          <p:spPr>
            <a:xfrm>
              <a:off x="672" y="336"/>
              <a:ext cx="336" cy="336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7" name="矩形 19486"/>
            <p:cNvSpPr/>
            <p:nvPr userDrawn="1"/>
          </p:nvSpPr>
          <p:spPr>
            <a:xfrm>
              <a:off x="1008" y="672"/>
              <a:ext cx="336" cy="336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8" name="矩形 19487"/>
            <p:cNvSpPr/>
            <p:nvPr userDrawn="1"/>
          </p:nvSpPr>
          <p:spPr>
            <a:xfrm>
              <a:off x="2064" y="672"/>
              <a:ext cx="336" cy="336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9" name="矩形 19488"/>
            <p:cNvSpPr/>
            <p:nvPr userDrawn="1"/>
          </p:nvSpPr>
          <p:spPr>
            <a:xfrm>
              <a:off x="1728" y="336"/>
              <a:ext cx="336" cy="336"/>
            </a:xfrm>
            <a:prstGeom prst="rect">
              <a:avLst/>
            </a:prstGeom>
            <a:solidFill>
              <a:srgbClr val="CCCC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8613" y="88900"/>
            <a:ext cx="2070100" cy="6364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88900"/>
            <a:ext cx="6090294" cy="6364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9" name="标题 19458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lvl="0">
              <a:lnSpc>
                <a:spcPct val="90000"/>
              </a:lnSpc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0" name="副标题 19459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lnSpc>
                <a:spcPct val="8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1pPr>
            <a:lvl2pPr marL="457200" lvl="1" indent="0" algn="ctr">
              <a:lnSpc>
                <a:spcPct val="80000"/>
              </a:lnSpc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2pPr>
            <a:lvl3pPr marL="914400" lvl="2" indent="0" algn="ctr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3pPr>
            <a:lvl4pPr marL="1371600" lvl="3" indent="0" algn="ctr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4pPr>
            <a:lvl5pPr marL="1828800" lvl="4" indent="0" algn="ctr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32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9479" name="日期占位符 19478"/>
          <p:cNvSpPr>
            <a:spLocks noGrp="1"/>
          </p:cNvSpPr>
          <p:nvPr>
            <p:ph type="dt" sz="half" idx="2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algn="r"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80" name="页脚占位符 19479"/>
          <p:cNvSpPr>
            <a:spLocks noGrp="1"/>
          </p:cNvSpPr>
          <p:nvPr>
            <p:ph type="ftr" sz="quarter" idx="3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19483" name="组合 19482"/>
          <p:cNvGrpSpPr/>
          <p:nvPr userDrawn="1"/>
        </p:nvGrpSpPr>
        <p:grpSpPr>
          <a:xfrm>
            <a:off x="25400" y="25400"/>
            <a:ext cx="8686800" cy="1600200"/>
            <a:chOff x="0" y="0"/>
            <a:chExt cx="5472" cy="1008"/>
          </a:xfrm>
        </p:grpSpPr>
        <p:sp>
          <p:nvSpPr>
            <p:cNvPr id="19484" name="矩形 19483"/>
            <p:cNvSpPr/>
            <p:nvPr userDrawn="1"/>
          </p:nvSpPr>
          <p:spPr>
            <a:xfrm>
              <a:off x="0" y="672"/>
              <a:ext cx="5472" cy="336"/>
            </a:xfrm>
            <a:prstGeom prst="rect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9485" name="矩形 19484"/>
            <p:cNvSpPr/>
            <p:nvPr userDrawn="1"/>
          </p:nvSpPr>
          <p:spPr>
            <a:xfrm>
              <a:off x="336" y="0"/>
              <a:ext cx="336" cy="336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6" name="矩形 19485"/>
            <p:cNvSpPr/>
            <p:nvPr userDrawn="1"/>
          </p:nvSpPr>
          <p:spPr>
            <a:xfrm>
              <a:off x="672" y="336"/>
              <a:ext cx="336" cy="336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7" name="矩形 19486"/>
            <p:cNvSpPr/>
            <p:nvPr userDrawn="1"/>
          </p:nvSpPr>
          <p:spPr>
            <a:xfrm>
              <a:off x="1008" y="672"/>
              <a:ext cx="336" cy="336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8" name="矩形 19487"/>
            <p:cNvSpPr/>
            <p:nvPr userDrawn="1"/>
          </p:nvSpPr>
          <p:spPr>
            <a:xfrm>
              <a:off x="2064" y="672"/>
              <a:ext cx="336" cy="336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9" name="矩形 19488"/>
            <p:cNvSpPr/>
            <p:nvPr userDrawn="1"/>
          </p:nvSpPr>
          <p:spPr>
            <a:xfrm>
              <a:off x="1728" y="336"/>
              <a:ext cx="336" cy="336"/>
            </a:xfrm>
            <a:prstGeom prst="rect">
              <a:avLst/>
            </a:prstGeom>
            <a:solidFill>
              <a:srgbClr val="CCCC00">
                <a:alpha val="50000"/>
              </a:srgbClr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57396" cy="5472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1317" y="981075"/>
            <a:ext cx="4057396" cy="5472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8613" y="88900"/>
            <a:ext cx="2070100" cy="6364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88900"/>
            <a:ext cx="6090294" cy="6364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57396" cy="5472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1317" y="981075"/>
            <a:ext cx="4057396" cy="5472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文本占位符 18433"/>
          <p:cNvSpPr>
            <a:spLocks noGrp="1"/>
          </p:cNvSpPr>
          <p:nvPr>
            <p:ph type="body" idx="1"/>
          </p:nvPr>
        </p:nvSpPr>
        <p:spPr>
          <a:xfrm>
            <a:off x="468313" y="981075"/>
            <a:ext cx="8280400" cy="5472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第二层</a:t>
            </a:r>
            <a:endParaRPr lang="zh-CN" altLang="en-US" dirty="0"/>
          </a:p>
          <a:p>
            <a:pPr lvl="2"/>
            <a:r>
              <a:rPr lang="zh-CN" altLang="en-US" dirty="0"/>
              <a:t>第三层</a:t>
            </a:r>
            <a:endParaRPr lang="zh-CN" altLang="en-US" dirty="0"/>
          </a:p>
          <a:p>
            <a:pPr lvl="3"/>
            <a:r>
              <a:rPr lang="zh-CN" altLang="en-US" dirty="0"/>
              <a:t>第四层</a:t>
            </a:r>
            <a:endParaRPr lang="zh-CN" altLang="en-US" dirty="0"/>
          </a:p>
          <a:p>
            <a:pPr lvl="4"/>
            <a:r>
              <a:rPr lang="zh-CN" altLang="en-US" dirty="0"/>
              <a:t>第五层</a:t>
            </a:r>
            <a:endParaRPr lang="zh-CN" altLang="en-US" dirty="0"/>
          </a:p>
        </p:txBody>
      </p:sp>
      <p:sp>
        <p:nvSpPr>
          <p:cNvPr id="18449" name="标题 18448"/>
          <p:cNvSpPr>
            <a:spLocks noGrp="1"/>
          </p:cNvSpPr>
          <p:nvPr>
            <p:ph type="title"/>
          </p:nvPr>
        </p:nvSpPr>
        <p:spPr>
          <a:xfrm>
            <a:off x="1979613" y="88900"/>
            <a:ext cx="6019800" cy="6159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50" name="日期占位符 18449"/>
          <p:cNvSpPr>
            <a:spLocks noGrp="1"/>
          </p:cNvSpPr>
          <p:nvPr>
            <p:ph type="dt" sz="half" idx="2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algn="r"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51" name="页脚占位符 18450"/>
          <p:cNvSpPr>
            <a:spLocks noGrp="1"/>
          </p:cNvSpPr>
          <p:nvPr>
            <p:ph type="ftr" sz="quarter" idx="3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grpSp>
        <p:nvGrpSpPr>
          <p:cNvPr id="18461" name="组合 18460"/>
          <p:cNvGrpSpPr/>
          <p:nvPr userDrawn="1"/>
        </p:nvGrpSpPr>
        <p:grpSpPr>
          <a:xfrm>
            <a:off x="12700" y="44450"/>
            <a:ext cx="9118600" cy="6794500"/>
            <a:chOff x="0" y="28"/>
            <a:chExt cx="5744" cy="4280"/>
          </a:xfrm>
        </p:grpSpPr>
        <p:sp>
          <p:nvSpPr>
            <p:cNvPr id="18462" name="矩形 18461"/>
            <p:cNvSpPr/>
            <p:nvPr/>
          </p:nvSpPr>
          <p:spPr>
            <a:xfrm>
              <a:off x="0" y="436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463" name="矩形 18462"/>
            <p:cNvSpPr/>
            <p:nvPr userDrawn="1"/>
          </p:nvSpPr>
          <p:spPr>
            <a:xfrm>
              <a:off x="5360" y="40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464" name="矩形 18463"/>
            <p:cNvSpPr/>
            <p:nvPr userDrawn="1"/>
          </p:nvSpPr>
          <p:spPr>
            <a:xfrm>
              <a:off x="5504" y="3876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465" name="矩形 18464"/>
            <p:cNvSpPr/>
            <p:nvPr userDrawn="1"/>
          </p:nvSpPr>
          <p:spPr>
            <a:xfrm>
              <a:off x="790" y="2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66" name="矩形 18465"/>
            <p:cNvSpPr/>
            <p:nvPr userDrawn="1"/>
          </p:nvSpPr>
          <p:spPr>
            <a:xfrm>
              <a:off x="22" y="604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67" name="矩形 18466"/>
            <p:cNvSpPr/>
            <p:nvPr userDrawn="1"/>
          </p:nvSpPr>
          <p:spPr>
            <a:xfrm>
              <a:off x="262" y="364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68" name="矩形 18467"/>
            <p:cNvSpPr/>
            <p:nvPr userDrawn="1"/>
          </p:nvSpPr>
          <p:spPr>
            <a:xfrm>
              <a:off x="1030" y="28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469" name="文本框 18468"/>
          <p:cNvSpPr txBox="1"/>
          <p:nvPr userDrawn="1"/>
        </p:nvSpPr>
        <p:spPr>
          <a:xfrm>
            <a:off x="179388" y="79375"/>
            <a:ext cx="1008062" cy="3968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  <a:tileRect/>
          </a:gradFill>
          <a:ln w="9525">
            <a:noFill/>
          </a:ln>
          <a:effectLst>
            <a:outerShdw dist="35921" dir="2699999" algn="ctr" rotWithShape="0">
              <a:schemeClr val="folHlink"/>
            </a:outerShdw>
          </a:effectLst>
        </p:spPr>
        <p:txBody>
          <a:bodyPr>
            <a:spAutoFit/>
          </a:bodyPr>
          <a:p>
            <a:pPr lvl="0" algn="ctr"/>
            <a:r>
              <a: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第 </a:t>
            </a:r>
            <a:r>
              <a:rPr lang="en-US" altLang="zh-CN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7 </a:t>
            </a:r>
            <a:r>
              <a: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endParaRPr lang="zh-CN" altLang="en-US" sz="20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Ø"/>
        <a:defRPr sz="3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n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文本占位符 18433"/>
          <p:cNvSpPr>
            <a:spLocks noGrp="1"/>
          </p:cNvSpPr>
          <p:nvPr>
            <p:ph type="body" idx="1"/>
          </p:nvPr>
        </p:nvSpPr>
        <p:spPr>
          <a:xfrm>
            <a:off x="468313" y="981075"/>
            <a:ext cx="8280400" cy="5472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第二层</a:t>
            </a:r>
            <a:endParaRPr lang="zh-CN" altLang="en-US" dirty="0"/>
          </a:p>
          <a:p>
            <a:pPr lvl="2"/>
            <a:r>
              <a:rPr lang="zh-CN" altLang="en-US" dirty="0"/>
              <a:t>第三层</a:t>
            </a:r>
            <a:endParaRPr lang="zh-CN" altLang="en-US" dirty="0"/>
          </a:p>
          <a:p>
            <a:pPr lvl="3"/>
            <a:r>
              <a:rPr lang="zh-CN" altLang="en-US" dirty="0"/>
              <a:t>第四层</a:t>
            </a:r>
            <a:endParaRPr lang="zh-CN" altLang="en-US" dirty="0"/>
          </a:p>
          <a:p>
            <a:pPr lvl="4"/>
            <a:r>
              <a:rPr lang="zh-CN" altLang="en-US" dirty="0"/>
              <a:t>第五层</a:t>
            </a:r>
            <a:endParaRPr lang="zh-CN" altLang="en-US" dirty="0"/>
          </a:p>
        </p:txBody>
      </p:sp>
      <p:sp>
        <p:nvSpPr>
          <p:cNvPr id="18449" name="标题 18448"/>
          <p:cNvSpPr>
            <a:spLocks noGrp="1"/>
          </p:cNvSpPr>
          <p:nvPr>
            <p:ph type="title"/>
          </p:nvPr>
        </p:nvSpPr>
        <p:spPr>
          <a:xfrm>
            <a:off x="1979613" y="88900"/>
            <a:ext cx="6019800" cy="6159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50" name="日期占位符 18449"/>
          <p:cNvSpPr>
            <a:spLocks noGrp="1"/>
          </p:cNvSpPr>
          <p:nvPr>
            <p:ph type="dt" sz="half" idx="2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algn="r"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51" name="页脚占位符 18450"/>
          <p:cNvSpPr>
            <a:spLocks noGrp="1"/>
          </p:cNvSpPr>
          <p:nvPr>
            <p:ph type="ftr" sz="quarter" idx="3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>
              <a:defRPr sz="1200">
                <a:solidFill>
                  <a:schemeClr val="folHlink"/>
                </a:solidFill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grpSp>
        <p:nvGrpSpPr>
          <p:cNvPr id="18461" name="组合 18460"/>
          <p:cNvGrpSpPr/>
          <p:nvPr userDrawn="1"/>
        </p:nvGrpSpPr>
        <p:grpSpPr>
          <a:xfrm>
            <a:off x="12700" y="44450"/>
            <a:ext cx="9118600" cy="6794500"/>
            <a:chOff x="0" y="28"/>
            <a:chExt cx="5744" cy="4280"/>
          </a:xfrm>
        </p:grpSpPr>
        <p:sp>
          <p:nvSpPr>
            <p:cNvPr id="18462" name="矩形 18461"/>
            <p:cNvSpPr/>
            <p:nvPr/>
          </p:nvSpPr>
          <p:spPr>
            <a:xfrm>
              <a:off x="0" y="436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463" name="矩形 18462"/>
            <p:cNvSpPr/>
            <p:nvPr userDrawn="1"/>
          </p:nvSpPr>
          <p:spPr>
            <a:xfrm>
              <a:off x="5360" y="40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464" name="矩形 18463"/>
            <p:cNvSpPr/>
            <p:nvPr userDrawn="1"/>
          </p:nvSpPr>
          <p:spPr>
            <a:xfrm>
              <a:off x="5504" y="3876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18465" name="矩形 18464"/>
            <p:cNvSpPr/>
            <p:nvPr userDrawn="1"/>
          </p:nvSpPr>
          <p:spPr>
            <a:xfrm>
              <a:off x="790" y="2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66" name="矩形 18465"/>
            <p:cNvSpPr/>
            <p:nvPr userDrawn="1"/>
          </p:nvSpPr>
          <p:spPr>
            <a:xfrm>
              <a:off x="22" y="604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67" name="矩形 18466"/>
            <p:cNvSpPr/>
            <p:nvPr userDrawn="1"/>
          </p:nvSpPr>
          <p:spPr>
            <a:xfrm>
              <a:off x="262" y="364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68" name="矩形 18467"/>
            <p:cNvSpPr/>
            <p:nvPr userDrawn="1"/>
          </p:nvSpPr>
          <p:spPr>
            <a:xfrm>
              <a:off x="1030" y="28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469" name="文本框 18468"/>
          <p:cNvSpPr txBox="1"/>
          <p:nvPr userDrawn="1"/>
        </p:nvSpPr>
        <p:spPr>
          <a:xfrm>
            <a:off x="179388" y="79375"/>
            <a:ext cx="1008062" cy="3968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  <a:tileRect/>
          </a:gradFill>
          <a:ln w="9525">
            <a:noFill/>
          </a:ln>
          <a:effectLst>
            <a:outerShdw dist="35921" dir="2699999" algn="ctr" rotWithShape="0">
              <a:schemeClr val="folHlink"/>
            </a:outerShdw>
          </a:effectLst>
        </p:spPr>
        <p:txBody>
          <a:bodyPr>
            <a:spAutoFit/>
          </a:bodyPr>
          <a:p>
            <a:pPr lvl="0" algn="ctr"/>
            <a:r>
              <a: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第 </a:t>
            </a:r>
            <a:r>
              <a:rPr lang="en-US" altLang="zh-CN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7 </a:t>
            </a:r>
            <a:r>
              <a: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endParaRPr lang="zh-CN" altLang="en-US" sz="2000" dirty="0">
              <a:solidFill>
                <a:schemeClr val="accent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Ø"/>
        <a:defRPr sz="36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n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GI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image" Target="../media/image6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GIF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52.xml"/><Relationship Id="rId1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slide" Target="slide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1" Type="http://schemas.openxmlformats.org/officeDocument/2006/relationships/image" Target="../media/image6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GI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GI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slide" Target="slide58.xml"/><Relationship Id="rId1" Type="http://schemas.openxmlformats.org/officeDocument/2006/relationships/image" Target="../media/image6.GI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1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7.GI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1" Type="http://schemas.openxmlformats.org/officeDocument/2006/relationships/image" Target="../media/image6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1" Type="http://schemas.openxmlformats.org/officeDocument/2006/relationships/image" Target="../media/image6.GI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GI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6386830" cy="990600"/>
          </a:xfrm>
          <a:ln/>
        </p:spPr>
        <p:txBody>
          <a:bodyPr anchor="ctr"/>
          <a:p>
            <a:r>
              <a:rPr lang="zh-CN" altLang="en-US" sz="4800" b="1" u="sng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第 </a:t>
            </a:r>
            <a:r>
              <a:rPr lang="en-US" altLang="zh-CN" sz="4800" b="1" u="sng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5-7</a:t>
            </a:r>
            <a:r>
              <a:rPr lang="en-US" altLang="zh-CN" sz="4800" b="1" u="sng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800" b="1" u="sng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章部分内容</a:t>
            </a:r>
            <a:endParaRPr lang="zh-CN" altLang="en-US" sz="4800" b="1" u="sng" dirty="0">
              <a:solidFill>
                <a:schemeClr val="hlink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4" name="文本占位符 294913"/>
          <p:cNvSpPr>
            <a:spLocks noGrp="1"/>
          </p:cNvSpPr>
          <p:nvPr>
            <p:ph type="body" idx="1"/>
          </p:nvPr>
        </p:nvSpPr>
        <p:spPr>
          <a:xfrm>
            <a:off x="838200" y="381000"/>
            <a:ext cx="7239000" cy="6248400"/>
          </a:xfrm>
        </p:spPr>
        <p:txBody>
          <a:bodyPr/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；统一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条移位指令的宏指令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shift	macro soprand,snum,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sopcode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push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mov cl,snum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s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sopcode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 dirty="0" err="1">
                <a:latin typeface="宋体" panose="02010600030101010101" pitchFamily="2" charset="-122"/>
              </a:rPr>
              <a:t> soprand,cl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pop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endm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；统一移位和循环移位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条指令的宏指令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shrot	macro sroprand,srnum,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sropcode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push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mov cl,srnum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sropcode</a:t>
            </a:r>
            <a:r>
              <a:rPr lang="en-US" altLang="zh-CN" sz="2800" dirty="0" err="1">
                <a:latin typeface="宋体" panose="02010600030101010101" pitchFamily="2" charset="-122"/>
              </a:rPr>
              <a:t> sroprand,cl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pop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endm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94916" name="标题 294915"/>
          <p:cNvSpPr>
            <a:spLocks noGrp="1"/>
          </p:cNvSpPr>
          <p:nvPr>
            <p:ph type="title"/>
          </p:nvPr>
        </p:nvSpPr>
        <p:spPr>
          <a:xfrm>
            <a:off x="7199313" y="188913"/>
            <a:ext cx="1693862" cy="695325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gamma/>
                  <a:shade val="46275"/>
                  <a:invGamma/>
                  <a:alpha val="100000"/>
                </a:schemeClr>
              </a:gs>
            </a:gsLst>
            <a:lin ang="5400000" scaled="1"/>
            <a:tileRect/>
          </a:gradFill>
        </p:spPr>
        <p:txBody>
          <a:bodyPr anchor="ctr"/>
          <a:p>
            <a:r>
              <a:rPr lang="zh-CN" altLang="en-US" sz="2400" dirty="0">
                <a:solidFill>
                  <a:srgbClr val="151AF7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400">
                <a:solidFill>
                  <a:srgbClr val="151AF7"/>
                </a:solidFill>
                <a:latin typeface="黑体" panose="02010609060101010101" pitchFamily="2" charset="-122"/>
              </a:rPr>
              <a:t>5.5b</a:t>
            </a:r>
            <a:endParaRPr lang="en-US" altLang="zh-CN" sz="2400"/>
          </a:p>
        </p:txBody>
      </p:sp>
      <p:grpSp>
        <p:nvGrpSpPr>
          <p:cNvPr id="294917" name="组合 294916"/>
          <p:cNvGrpSpPr/>
          <p:nvPr/>
        </p:nvGrpSpPr>
        <p:grpSpPr>
          <a:xfrm>
            <a:off x="3886200" y="1905000"/>
            <a:ext cx="2225675" cy="701675"/>
            <a:chOff x="3110" y="2074"/>
            <a:chExt cx="1402" cy="442"/>
          </a:xfrm>
        </p:grpSpPr>
        <p:sp>
          <p:nvSpPr>
            <p:cNvPr id="294918" name="椭圆 294917"/>
            <p:cNvSpPr/>
            <p:nvPr/>
          </p:nvSpPr>
          <p:spPr>
            <a:xfrm>
              <a:off x="3110" y="2180"/>
              <a:ext cx="240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4919" name="直接连接符 294918"/>
            <p:cNvSpPr/>
            <p:nvPr/>
          </p:nvSpPr>
          <p:spPr>
            <a:xfrm flipV="1">
              <a:off x="3302" y="2074"/>
              <a:ext cx="1210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94920" name="流程图: 可选过程 294919">
            <a:hlinkClick r:id="rId1" action="ppaction://hlinksldjump"/>
          </p:cNvPr>
          <p:cNvSpPr/>
          <p:nvPr/>
        </p:nvSpPr>
        <p:spPr>
          <a:xfrm>
            <a:off x="6111875" y="1597025"/>
            <a:ext cx="1736725" cy="612775"/>
          </a:xfrm>
          <a:prstGeom prst="flowChartAlternateProcess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替换操作符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5938" name="文本占位符 295937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8458200" cy="5486400"/>
          </a:xfrm>
        </p:spPr>
        <p:txBody>
          <a:bodyPr/>
          <a:p>
            <a:pPr marL="0" indent="0" defTabSz="914400"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；宏定义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dstring</a:t>
            </a:r>
            <a:r>
              <a:rPr lang="en-US" altLang="zh-CN" sz="2800">
                <a:latin typeface="宋体" panose="02010600030101010101" pitchFamily="2" charset="-122"/>
              </a:rPr>
              <a:t>	macro string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db ’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>
                <a:latin typeface="宋体" panose="02010600030101010101" pitchFamily="2" charset="-122"/>
              </a:rPr>
              <a:t>string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en-US" altLang="zh-CN" sz="2800">
                <a:latin typeface="宋体" panose="02010600030101010101" pitchFamily="2" charset="-122"/>
              </a:rPr>
              <a:t>’,0dh,0ah,’$’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endm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spcBef>
                <a:spcPct val="50000"/>
              </a:spcBef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；宏调用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dstring</a:t>
            </a: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&lt;</a:t>
            </a:r>
            <a:r>
              <a:rPr lang="en-US" altLang="zh-CN" sz="2800">
                <a:latin typeface="宋体" panose="02010600030101010101" pitchFamily="2" charset="-122"/>
              </a:rPr>
              <a:t> This is a example.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&gt;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dstring</a:t>
            </a:r>
            <a:r>
              <a:rPr lang="en-US" altLang="zh-CN" sz="2800">
                <a:latin typeface="宋体" panose="02010600030101010101" pitchFamily="2" charset="-122"/>
              </a:rPr>
              <a:t>	&lt; 0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!</a:t>
            </a:r>
            <a:r>
              <a:rPr lang="en-US" altLang="zh-CN" sz="2800">
                <a:latin typeface="宋体" panose="02010600030101010101" pitchFamily="2" charset="-122"/>
              </a:rPr>
              <a:t>&lt; Number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!</a:t>
            </a:r>
            <a:r>
              <a:rPr lang="en-US" altLang="zh-CN" sz="2800">
                <a:latin typeface="宋体" panose="02010600030101010101" pitchFamily="2" charset="-122"/>
              </a:rPr>
              <a:t>&lt; 10 &gt;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spcBef>
                <a:spcPct val="50000"/>
              </a:spcBef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；宏展开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en-US" altLang="zh-CN" sz="2800">
                <a:latin typeface="宋体" panose="02010600030101010101" pitchFamily="2" charset="-122"/>
              </a:rPr>
              <a:t>1	db ’This is a example.’, 0dh,0ah,’$’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43065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 1	db </a:t>
            </a:r>
            <a:r>
              <a:rPr lang="en-US" altLang="zh-CN" sz="2800">
                <a:latin typeface="宋体" panose="02010600030101010101" pitchFamily="2" charset="-122"/>
              </a:rPr>
              <a:t>’</a:t>
            </a:r>
            <a:r>
              <a:rPr lang="en-US" altLang="zh-CN" sz="2800">
                <a:latin typeface="宋体" panose="02010600030101010101" pitchFamily="2" charset="-122"/>
              </a:rPr>
              <a:t>0 &lt; Number &lt; 10</a:t>
            </a:r>
            <a:r>
              <a:rPr lang="en-US" altLang="zh-CN" sz="2800">
                <a:latin typeface="宋体" panose="02010600030101010101" pitchFamily="2" charset="-122"/>
              </a:rPr>
              <a:t>’</a:t>
            </a:r>
            <a:r>
              <a:rPr lang="en-US" altLang="zh-CN" sz="2800">
                <a:latin typeface="宋体" panose="02010600030101010101" pitchFamily="2" charset="-122"/>
              </a:rPr>
              <a:t>, 0dh,0ah, </a:t>
            </a:r>
            <a:r>
              <a:rPr lang="en-US" altLang="zh-CN" sz="2800">
                <a:latin typeface="宋体" panose="02010600030101010101" pitchFamily="2" charset="-122"/>
              </a:rPr>
              <a:t>’</a:t>
            </a:r>
            <a:r>
              <a:rPr lang="en-US" altLang="zh-CN" sz="2800">
                <a:latin typeface="宋体" panose="02010600030101010101" pitchFamily="2" charset="-122"/>
              </a:rPr>
              <a:t>$</a:t>
            </a:r>
            <a:r>
              <a:rPr lang="en-US" altLang="zh-CN" sz="2800">
                <a:latin typeface="宋体" panose="02010600030101010101" pitchFamily="2" charset="-122"/>
              </a:rPr>
              <a:t>’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95940" name="标题 295939"/>
          <p:cNvSpPr>
            <a:spLocks noGrp="1"/>
          </p:cNvSpPr>
          <p:nvPr>
            <p:ph type="title"/>
          </p:nvPr>
        </p:nvSpPr>
        <p:spPr>
          <a:xfrm>
            <a:off x="7126288" y="188913"/>
            <a:ext cx="1766887" cy="6223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gamma/>
                  <a:shade val="46275"/>
                  <a:invGamma/>
                  <a:alpha val="100000"/>
                </a:schemeClr>
              </a:gs>
            </a:gsLst>
            <a:lin ang="5400000" scaled="1"/>
            <a:tileRect/>
          </a:gradFill>
        </p:spPr>
        <p:txBody>
          <a:bodyPr anchor="ctr"/>
          <a:p>
            <a:r>
              <a:rPr lang="zh-CN" altLang="en-US" sz="2400" dirty="0">
                <a:solidFill>
                  <a:srgbClr val="151AF7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400">
                <a:solidFill>
                  <a:srgbClr val="151AF7"/>
                </a:solidFill>
                <a:latin typeface="黑体" panose="02010609060101010101" pitchFamily="2" charset="-122"/>
              </a:rPr>
              <a:t>5.6</a:t>
            </a:r>
            <a:endParaRPr lang="en-US" altLang="zh-CN" sz="2400"/>
          </a:p>
        </p:txBody>
      </p:sp>
      <p:grpSp>
        <p:nvGrpSpPr>
          <p:cNvPr id="295941" name="组合 295940"/>
          <p:cNvGrpSpPr/>
          <p:nvPr/>
        </p:nvGrpSpPr>
        <p:grpSpPr>
          <a:xfrm>
            <a:off x="4419600" y="3489325"/>
            <a:ext cx="2225675" cy="701675"/>
            <a:chOff x="3110" y="2074"/>
            <a:chExt cx="1402" cy="442"/>
          </a:xfrm>
        </p:grpSpPr>
        <p:sp>
          <p:nvSpPr>
            <p:cNvPr id="295942" name="椭圆 295941"/>
            <p:cNvSpPr/>
            <p:nvPr/>
          </p:nvSpPr>
          <p:spPr>
            <a:xfrm>
              <a:off x="3110" y="2180"/>
              <a:ext cx="240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5943" name="直接连接符 295942"/>
            <p:cNvSpPr/>
            <p:nvPr/>
          </p:nvSpPr>
          <p:spPr>
            <a:xfrm flipV="1">
              <a:off x="3302" y="2074"/>
              <a:ext cx="1210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95944" name="流程图: 可选过程 295943">
            <a:hlinkClick r:id="rId1" action="ppaction://hlinksldjump"/>
          </p:cNvPr>
          <p:cNvSpPr/>
          <p:nvPr/>
        </p:nvSpPr>
        <p:spPr>
          <a:xfrm>
            <a:off x="6645275" y="3117850"/>
            <a:ext cx="1660525" cy="612775"/>
          </a:xfrm>
          <a:prstGeom prst="flowChartAlternateProcess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转义注释符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pSp>
        <p:nvGrpSpPr>
          <p:cNvPr id="295945" name="组合 295944"/>
          <p:cNvGrpSpPr/>
          <p:nvPr/>
        </p:nvGrpSpPr>
        <p:grpSpPr>
          <a:xfrm>
            <a:off x="1905000" y="2955925"/>
            <a:ext cx="2225675" cy="701675"/>
            <a:chOff x="3110" y="2074"/>
            <a:chExt cx="1402" cy="442"/>
          </a:xfrm>
        </p:grpSpPr>
        <p:sp>
          <p:nvSpPr>
            <p:cNvPr id="295946" name="椭圆 295945"/>
            <p:cNvSpPr/>
            <p:nvPr/>
          </p:nvSpPr>
          <p:spPr>
            <a:xfrm>
              <a:off x="3110" y="2180"/>
              <a:ext cx="240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5947" name="直接连接符 295946"/>
            <p:cNvSpPr/>
            <p:nvPr/>
          </p:nvSpPr>
          <p:spPr>
            <a:xfrm flipV="1">
              <a:off x="3302" y="2074"/>
              <a:ext cx="1210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95948" name="流程图: 可选过程 295947">
            <a:hlinkClick r:id="rId1" action="ppaction://hlinksldjump"/>
          </p:cNvPr>
          <p:cNvSpPr/>
          <p:nvPr/>
        </p:nvSpPr>
        <p:spPr>
          <a:xfrm>
            <a:off x="4130675" y="2543175"/>
            <a:ext cx="1584325" cy="609600"/>
          </a:xfrm>
          <a:prstGeom prst="flowChartAlternateProcess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传递注释符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4" grpId="0" bldLvl="0" animBg="1"/>
      <p:bldP spid="29594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96964" name="标题 29696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宏操作符</a:t>
            </a:r>
            <a:endParaRPr lang="zh-CN" altLang="en-US"/>
          </a:p>
        </p:txBody>
      </p:sp>
      <p:sp>
        <p:nvSpPr>
          <p:cNvPr id="296965" name="文本占位符 296964"/>
          <p:cNvSpPr>
            <a:spLocks noGrp="1"/>
          </p:cNvSpPr>
          <p:nvPr>
            <p:ph type="body" idx="1"/>
          </p:nvPr>
        </p:nvSpPr>
        <p:spPr>
          <a:xfrm>
            <a:off x="946150" y="1052513"/>
            <a:ext cx="7400925" cy="5127625"/>
          </a:xfrm>
        </p:spPr>
        <p:txBody>
          <a:bodyPr/>
          <a:p>
            <a:r>
              <a:rPr lang="en-US" altLang="zh-CN" sz="3200">
                <a:solidFill>
                  <a:schemeClr val="tx2"/>
                </a:solidFill>
              </a:rPr>
              <a:t>;;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宏注释符，用于表示在宏定义中的注释。采用这个符号的注释，在宏展开时不出现</a:t>
            </a:r>
            <a:endParaRPr lang="zh-CN" altLang="en-US" sz="3200" dirty="0"/>
          </a:p>
          <a:p>
            <a:r>
              <a:rPr lang="en-US" altLang="zh-CN" sz="3200">
                <a:solidFill>
                  <a:schemeClr val="tx2"/>
                </a:solidFill>
              </a:rPr>
              <a:t>&amp;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替换操作符，用于将参数与其他字符分开。如果参数紧接在其他字符之前或之后，或者参数出现在带引号的字符串中，就必须使用该伪操作符</a:t>
            </a:r>
            <a:endParaRPr lang="zh-CN" altLang="en-US" sz="3200" dirty="0"/>
          </a:p>
        </p:txBody>
      </p:sp>
      <p:pic>
        <p:nvPicPr>
          <p:cNvPr id="296966" name="图片 296965" descr="14_6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73" name="组合 296972"/>
          <p:cNvGrpSpPr/>
          <p:nvPr/>
        </p:nvGrpSpPr>
        <p:grpSpPr>
          <a:xfrm>
            <a:off x="-1587" y="34925"/>
            <a:ext cx="6629400" cy="1295400"/>
            <a:chOff x="-1" y="22"/>
            <a:chExt cx="4176" cy="816"/>
          </a:xfrm>
        </p:grpSpPr>
        <p:sp>
          <p:nvSpPr>
            <p:cNvPr id="296974" name="矩形 296973"/>
            <p:cNvSpPr/>
            <p:nvPr/>
          </p:nvSpPr>
          <p:spPr>
            <a:xfrm>
              <a:off x="-1" y="430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96975" name="矩形 296974"/>
            <p:cNvSpPr/>
            <p:nvPr/>
          </p:nvSpPr>
          <p:spPr>
            <a:xfrm>
              <a:off x="789" y="262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6976" name="矩形 296975"/>
            <p:cNvSpPr/>
            <p:nvPr/>
          </p:nvSpPr>
          <p:spPr>
            <a:xfrm>
              <a:off x="21" y="59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6977" name="矩形 296976"/>
            <p:cNvSpPr/>
            <p:nvPr/>
          </p:nvSpPr>
          <p:spPr>
            <a:xfrm>
              <a:off x="261" y="358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6978" name="矩形 296977"/>
            <p:cNvSpPr/>
            <p:nvPr/>
          </p:nvSpPr>
          <p:spPr>
            <a:xfrm>
              <a:off x="1029" y="22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6979" name="文本框 296978"/>
            <p:cNvSpPr txBox="1"/>
            <p:nvPr/>
          </p:nvSpPr>
          <p:spPr>
            <a:xfrm>
              <a:off x="104" y="44"/>
              <a:ext cx="649" cy="25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  <a:effectLst>
              <a:outerShdw dist="35921" dir="2699999" algn="ctr" rotWithShape="0">
                <a:schemeClr val="folHlink"/>
              </a:outerShdw>
            </a:effectLst>
          </p:spPr>
          <p:txBody>
            <a:bodyPr>
              <a:spAutoFit/>
            </a:bodyPr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5 </a:t>
              </a:r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  <a:endPara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ransition spd="med" advClick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60450" name="标题 3604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宏操作符</a:t>
            </a:r>
            <a:endParaRPr lang="zh-CN" altLang="en-US"/>
          </a:p>
        </p:txBody>
      </p:sp>
      <p:sp>
        <p:nvSpPr>
          <p:cNvPr id="360451" name="文本占位符 360450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353425" cy="5327650"/>
          </a:xfrm>
        </p:spPr>
        <p:txBody>
          <a:bodyPr/>
          <a:p>
            <a:r>
              <a:rPr lang="en-US" altLang="zh-CN" sz="3200">
                <a:solidFill>
                  <a:schemeClr val="tx2"/>
                </a:solidFill>
              </a:rPr>
              <a:t>&lt; &gt;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字符串传递操作符，用于括起字符串。在宏调用中，如果传递的字符串实参数含有逗号、空格等间隔符号，则必须用这对操作符，以保证字符串的完整</a:t>
            </a:r>
            <a:endParaRPr lang="zh-CN" altLang="en-US" sz="3200" dirty="0"/>
          </a:p>
          <a:p>
            <a:r>
              <a:rPr lang="en-US" altLang="zh-CN" sz="3200">
                <a:solidFill>
                  <a:schemeClr val="tx2"/>
                </a:solidFill>
              </a:rPr>
              <a:t>!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转义操作符，用于指示其后的一个字符作为一般字符，不含特殊意义</a:t>
            </a:r>
            <a:endParaRPr lang="zh-CN" altLang="en-US" sz="3200" dirty="0"/>
          </a:p>
          <a:p>
            <a:r>
              <a:rPr lang="en-US" altLang="zh-CN" sz="3200">
                <a:solidFill>
                  <a:schemeClr val="tx2"/>
                </a:solidFill>
              </a:rPr>
              <a:t>%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表达式操作符，用在宏调用中，表示将后跟的一个表达式的值作为实参，而不是将表达式本身作为参数</a:t>
            </a:r>
            <a:endParaRPr lang="zh-CN" altLang="en-US" sz="3200" dirty="0"/>
          </a:p>
        </p:txBody>
      </p:sp>
      <p:pic>
        <p:nvPicPr>
          <p:cNvPr id="360452" name="图片 360451" descr="14_6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60459" name="组合 360458"/>
          <p:cNvGrpSpPr/>
          <p:nvPr/>
        </p:nvGrpSpPr>
        <p:grpSpPr>
          <a:xfrm>
            <a:off x="-1587" y="34925"/>
            <a:ext cx="6629400" cy="1295400"/>
            <a:chOff x="-1" y="22"/>
            <a:chExt cx="4176" cy="816"/>
          </a:xfrm>
        </p:grpSpPr>
        <p:sp>
          <p:nvSpPr>
            <p:cNvPr id="360460" name="矩形 360459"/>
            <p:cNvSpPr/>
            <p:nvPr/>
          </p:nvSpPr>
          <p:spPr>
            <a:xfrm>
              <a:off x="-1" y="430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60461" name="矩形 360460"/>
            <p:cNvSpPr/>
            <p:nvPr/>
          </p:nvSpPr>
          <p:spPr>
            <a:xfrm>
              <a:off x="789" y="262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0462" name="矩形 360461"/>
            <p:cNvSpPr/>
            <p:nvPr/>
          </p:nvSpPr>
          <p:spPr>
            <a:xfrm>
              <a:off x="21" y="59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0463" name="矩形 360462"/>
            <p:cNvSpPr/>
            <p:nvPr/>
          </p:nvSpPr>
          <p:spPr>
            <a:xfrm>
              <a:off x="261" y="358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0464" name="矩形 360463"/>
            <p:cNvSpPr/>
            <p:nvPr/>
          </p:nvSpPr>
          <p:spPr>
            <a:xfrm>
              <a:off x="1029" y="22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0465" name="文本框 360464"/>
            <p:cNvSpPr txBox="1"/>
            <p:nvPr/>
          </p:nvSpPr>
          <p:spPr>
            <a:xfrm>
              <a:off x="104" y="44"/>
              <a:ext cx="649" cy="25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  <a:effectLst>
              <a:outerShdw dist="35921" dir="2699999" algn="ctr" rotWithShape="0">
                <a:schemeClr val="folHlink"/>
              </a:outerShdw>
            </a:effectLst>
          </p:spPr>
          <p:txBody>
            <a:bodyPr>
              <a:spAutoFit/>
            </a:bodyPr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5 </a:t>
              </a:r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  <a:endPara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ransition spd="med" advClick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986" name="标题 297985"/>
          <p:cNvSpPr>
            <a:spLocks noGrp="1"/>
          </p:cNvSpPr>
          <p:nvPr>
            <p:ph type="title"/>
          </p:nvPr>
        </p:nvSpPr>
        <p:spPr>
          <a:xfrm>
            <a:off x="1908175" y="188913"/>
            <a:ext cx="4114800" cy="447675"/>
          </a:xfrm>
        </p:spPr>
        <p:txBody>
          <a:bodyPr anchor="ctr"/>
          <a:p>
            <a:r>
              <a:rPr lang="zh-CN" altLang="en-US" sz="2800" dirty="0">
                <a:latin typeface="黑体" panose="02010609060101010101" pitchFamily="2" charset="-122"/>
              </a:rPr>
              <a:t>与宏有关的伪指令</a:t>
            </a:r>
            <a:endParaRPr lang="zh-CN" altLang="en-US" sz="3600"/>
          </a:p>
        </p:txBody>
      </p:sp>
      <p:sp>
        <p:nvSpPr>
          <p:cNvPr id="297987" name="文本占位符 297986"/>
          <p:cNvSpPr>
            <a:spLocks noGrp="1"/>
          </p:cNvSpPr>
          <p:nvPr>
            <p:ph type="body" sz="half" idx="2"/>
          </p:nvPr>
        </p:nvSpPr>
        <p:spPr>
          <a:xfrm>
            <a:off x="468313" y="1052513"/>
            <a:ext cx="8458200" cy="5181600"/>
          </a:xfrm>
        </p:spPr>
        <p:txBody>
          <a:bodyPr/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局部标号伪指令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LOCAL   </a:t>
            </a:r>
            <a:r>
              <a:rPr lang="zh-CN" altLang="en-US" sz="2800" dirty="0">
                <a:solidFill>
                  <a:schemeClr val="tx2"/>
                </a:solidFill>
              </a:rPr>
              <a:t>标号列表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宏定义体采用了标号，应使用</a:t>
            </a:r>
            <a:r>
              <a:rPr lang="en-US" altLang="zh-CN" sz="2800" dirty="0"/>
              <a:t>LOCAL</a:t>
            </a:r>
            <a:r>
              <a:rPr lang="zh-CN" altLang="en-US" sz="2800" dirty="0"/>
              <a:t>加以说明</a:t>
            </a:r>
            <a:endParaRPr lang="zh-CN" altLang="en-US" sz="2800" dirty="0"/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它必须是宏定义</a:t>
            </a:r>
            <a:r>
              <a:rPr lang="en-US" altLang="zh-CN" sz="2800" dirty="0"/>
              <a:t>MACRO</a:t>
            </a:r>
            <a:r>
              <a:rPr lang="zh-CN" altLang="en-US" sz="2800" dirty="0"/>
              <a:t>语句之后的第一条语句</a:t>
            </a:r>
            <a:endParaRPr lang="zh-CN" altLang="en-US" sz="2800" dirty="0"/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宏定义删除伪指令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PURGE 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宏名表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不需要某个宏定义时，可以把它删除</a:t>
            </a:r>
            <a:endParaRPr lang="zh-CN" altLang="en-US" sz="28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宏定义退出伪指令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EXITM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5683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伪指令</a:t>
            </a:r>
            <a:r>
              <a:rPr lang="en-US" altLang="zh-CN" sz="2800" dirty="0">
                <a:latin typeface="宋体" panose="02010600030101010101" pitchFamily="2" charset="-122"/>
              </a:rPr>
              <a:t>EXITM</a:t>
            </a:r>
            <a:r>
              <a:rPr lang="zh-CN" altLang="en-US" sz="2800" dirty="0">
                <a:latin typeface="宋体" panose="02010600030101010101" pitchFamily="2" charset="-122"/>
              </a:rPr>
              <a:t>表示结束当前宏调用的展开</a:t>
            </a:r>
            <a:endParaRPr lang="zh-CN" altLang="en-US" sz="2800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9010" name="文本占位符 299009"/>
          <p:cNvSpPr>
            <a:spLocks noGrp="1"/>
          </p:cNvSpPr>
          <p:nvPr>
            <p:ph type="body" idx="1"/>
          </p:nvPr>
        </p:nvSpPr>
        <p:spPr>
          <a:xfrm>
            <a:off x="452438" y="2362200"/>
            <a:ext cx="3475037" cy="3886200"/>
          </a:xfrm>
          <a:solidFill>
            <a:schemeClr val="bg1"/>
          </a:solidFill>
          <a:ln>
            <a:solidFill>
              <a:srgbClr val="151AF7"/>
            </a:solidFill>
            <a:miter/>
          </a:ln>
        </p:spPr>
        <p:txBody>
          <a:bodyPr/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；宏定义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absol	macro oprd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local next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cmp</a:t>
            </a:r>
            <a:r>
              <a:rPr lang="en-US" altLang="zh-CN" sz="2800">
                <a:latin typeface="宋体" panose="02010600030101010101" pitchFamily="2" charset="-122"/>
              </a:rPr>
              <a:t>  oprd,0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jge</a:t>
            </a:r>
            <a:r>
              <a:rPr lang="en-US" altLang="zh-CN" sz="2800">
                <a:latin typeface="宋体" panose="02010600030101010101" pitchFamily="2" charset="-122"/>
              </a:rPr>
              <a:t> next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neg  oprd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next: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93980" defTabSz="914400">
              <a:lnSpc>
                <a:spcPct val="90000"/>
              </a:lnSpc>
              <a:buNone/>
              <a:tabLst>
                <a:tab pos="115252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endm</a:t>
            </a:r>
            <a:r>
              <a:rPr lang="en-US" altLang="zh-CN" sz="2800">
                <a:latin typeface="宋体" panose="02010600030101010101" pitchFamily="2" charset="-122"/>
              </a:rPr>
              <a:t>	</a:t>
            </a:r>
            <a:endParaRPr lang="en-US" altLang="zh-CN" sz="28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299012" name="标题 299011"/>
          <p:cNvSpPr>
            <a:spLocks noGrp="1"/>
          </p:cNvSpPr>
          <p:nvPr>
            <p:ph type="title"/>
          </p:nvPr>
        </p:nvSpPr>
        <p:spPr>
          <a:xfrm>
            <a:off x="250825" y="188913"/>
            <a:ext cx="1511300" cy="6477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gamma/>
                  <a:shade val="46275"/>
                  <a:invGamma/>
                  <a:alpha val="100000"/>
                </a:schemeClr>
              </a:gs>
            </a:gsLst>
            <a:lin ang="5400000" scaled="1"/>
            <a:tileRect/>
          </a:gradFill>
        </p:spPr>
        <p:txBody>
          <a:bodyPr anchor="ctr"/>
          <a:p>
            <a:r>
              <a:rPr lang="zh-CN" altLang="en-US" sz="2400" dirty="0">
                <a:solidFill>
                  <a:srgbClr val="151AF7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400">
                <a:solidFill>
                  <a:srgbClr val="151AF7"/>
                </a:solidFill>
                <a:latin typeface="黑体" panose="02010609060101010101" pitchFamily="2" charset="-122"/>
              </a:rPr>
              <a:t>5.7</a:t>
            </a:r>
            <a:endParaRPr lang="en-US" altLang="zh-CN" sz="2400"/>
          </a:p>
        </p:txBody>
      </p:sp>
      <p:sp>
        <p:nvSpPr>
          <p:cNvPr id="299013" name="矩形 299012"/>
          <p:cNvSpPr/>
          <p:nvPr/>
        </p:nvSpPr>
        <p:spPr>
          <a:xfrm>
            <a:off x="4267200" y="381000"/>
            <a:ext cx="4419600" cy="5867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151AF7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6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defTabSz="914400">
              <a:buNone/>
              <a:tabLst>
                <a:tab pos="768350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；宏调用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latin typeface="宋体" panose="02010600030101010101" pitchFamily="2" charset="-122"/>
              </a:rPr>
              <a:t>absol</a:t>
            </a:r>
            <a:r>
              <a:rPr lang="en-US" altLang="zh-CN" sz="2800" dirty="0" err="1">
                <a:latin typeface="宋体" panose="02010600030101010101" pitchFamily="2" charset="-122"/>
              </a:rPr>
              <a:t> word ptr</a:t>
            </a:r>
            <a:r>
              <a:rPr lang="en-US" altLang="zh-CN" sz="2800" dirty="0" err="1">
                <a:latin typeface="宋体" panose="02010600030101010101" pitchFamily="2" charset="-122"/>
              </a:rPr>
              <a:t> [bx</a:t>
            </a:r>
            <a:r>
              <a:rPr lang="en-US" altLang="zh-CN" sz="2800">
                <a:latin typeface="宋体" panose="02010600030101010101" pitchFamily="2" charset="-122"/>
              </a:rPr>
              <a:t>]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absol</a:t>
            </a:r>
            <a:r>
              <a:rPr lang="en-US" altLang="zh-CN" sz="2800" dirty="0" err="1">
                <a:latin typeface="宋体" panose="02010600030101010101" pitchFamily="2" charset="-122"/>
              </a:rPr>
              <a:t> bx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lvl="0" indent="0" defTabSz="914400">
              <a:buNone/>
              <a:tabLst>
                <a:tab pos="768350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；宏展开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宋体" panose="02010600030101010101" pitchFamily="2" charset="-122"/>
              </a:rPr>
              <a:t>1	cmp</a:t>
            </a:r>
            <a:r>
              <a:rPr lang="en-US" altLang="zh-CN" sz="2800" dirty="0" err="1">
                <a:latin typeface="宋体" panose="02010600030101010101" pitchFamily="2" charset="-122"/>
              </a:rPr>
              <a:t> word ptr</a:t>
            </a:r>
            <a:r>
              <a:rPr lang="en-US" altLang="zh-CN" sz="2800">
                <a:latin typeface="宋体" panose="02010600030101010101" pitchFamily="2" charset="-122"/>
              </a:rPr>
              <a:t> [bx],0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jge</a:t>
            </a:r>
            <a:r>
              <a:rPr lang="en-US" altLang="zh-CN" sz="2800">
                <a:latin typeface="宋体" panose="02010600030101010101" pitchFamily="2" charset="-122"/>
              </a:rPr>
              <a:t> ??0000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neg</a:t>
            </a:r>
            <a:r>
              <a:rPr lang="en-US" altLang="zh-CN" sz="2800" dirty="0" err="1">
                <a:latin typeface="宋体" panose="02010600030101010101" pitchFamily="2" charset="-122"/>
              </a:rPr>
              <a:t> word ptr</a:t>
            </a:r>
            <a:r>
              <a:rPr lang="en-US" altLang="zh-CN" sz="2800" dirty="0" err="1">
                <a:latin typeface="宋体" panose="02010600030101010101" pitchFamily="2" charset="-122"/>
              </a:rPr>
              <a:t> [bx</a:t>
            </a:r>
            <a:r>
              <a:rPr lang="en-US" altLang="zh-CN" sz="2800">
                <a:latin typeface="宋体" panose="02010600030101010101" pitchFamily="2" charset="-122"/>
              </a:rPr>
              <a:t>]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 1	??0000: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cmp</a:t>
            </a:r>
            <a:r>
              <a:rPr lang="en-US" altLang="zh-CN" sz="2800">
                <a:latin typeface="宋体" panose="02010600030101010101" pitchFamily="2" charset="-122"/>
              </a:rPr>
              <a:t> bx,0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jge</a:t>
            </a:r>
            <a:r>
              <a:rPr lang="en-US" altLang="zh-CN" sz="2800">
                <a:latin typeface="宋体" panose="02010600030101010101" pitchFamily="2" charset="-122"/>
              </a:rPr>
              <a:t> ??0001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neg</a:t>
            </a:r>
            <a:r>
              <a:rPr lang="en-US" altLang="zh-CN" sz="2800" dirty="0" err="1">
                <a:latin typeface="宋体" panose="02010600030101010101" pitchFamily="2" charset="-122"/>
              </a:rPr>
              <a:t> bx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lvl="0" indent="0" defTabSz="914400">
              <a:lnSpc>
                <a:spcPct val="90000"/>
              </a:lnSpc>
              <a:buNone/>
              <a:tabLst>
                <a:tab pos="768350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 1	??0001: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grpSp>
        <p:nvGrpSpPr>
          <p:cNvPr id="299018" name="组合 299017"/>
          <p:cNvGrpSpPr/>
          <p:nvPr/>
        </p:nvGrpSpPr>
        <p:grpSpPr>
          <a:xfrm>
            <a:off x="1524000" y="1187450"/>
            <a:ext cx="1917700" cy="5016500"/>
            <a:chOff x="960" y="748"/>
            <a:chExt cx="1208" cy="3160"/>
          </a:xfrm>
        </p:grpSpPr>
        <p:sp>
          <p:nvSpPr>
            <p:cNvPr id="299015" name="椭圆 299014"/>
            <p:cNvSpPr/>
            <p:nvPr/>
          </p:nvSpPr>
          <p:spPr>
            <a:xfrm>
              <a:off x="960" y="3572"/>
              <a:ext cx="576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9016" name="直接连接符 299015"/>
            <p:cNvSpPr/>
            <p:nvPr/>
          </p:nvSpPr>
          <p:spPr>
            <a:xfrm flipV="1">
              <a:off x="1246" y="1124"/>
              <a:ext cx="384" cy="243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9017" name="流程图: 可选过程 299016"/>
            <p:cNvSpPr/>
            <p:nvPr/>
          </p:nvSpPr>
          <p:spPr>
            <a:xfrm>
              <a:off x="1074" y="748"/>
              <a:ext cx="1094" cy="386"/>
            </a:xfrm>
            <a:prstGeom prst="flowChartAlternateProcess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</a:rPr>
                <a:t>单独占一行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0040" name="标题 300039"/>
          <p:cNvSpPr>
            <a:spLocks noGrp="1"/>
          </p:cNvSpPr>
          <p:nvPr>
            <p:ph type="title"/>
          </p:nvPr>
        </p:nvSpPr>
        <p:spPr>
          <a:xfrm>
            <a:off x="3962400" y="0"/>
            <a:ext cx="1219200" cy="838200"/>
          </a:xfrm>
        </p:spPr>
        <p:txBody>
          <a:bodyPr anchor="ctr"/>
          <a:p>
            <a:r>
              <a:rPr lang="zh-CN" altLang="en-US" dirty="0"/>
              <a:t>比较</a:t>
            </a:r>
            <a:endParaRPr lang="zh-CN" altLang="en-US"/>
          </a:p>
        </p:txBody>
      </p:sp>
      <p:sp>
        <p:nvSpPr>
          <p:cNvPr id="300041" name="文本占位符 300040"/>
          <p:cNvSpPr>
            <a:spLocks noGrp="1"/>
          </p:cNvSpPr>
          <p:nvPr>
            <p:ph type="body" sz="half" idx="1"/>
          </p:nvPr>
        </p:nvSpPr>
        <p:spPr>
          <a:xfrm>
            <a:off x="228600" y="1524000"/>
            <a:ext cx="4114800" cy="4572000"/>
          </a:xfrm>
        </p:spPr>
        <p:txBody>
          <a:bodyPr/>
          <a:p>
            <a:pPr marL="384175" indent="-38417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/>
              <a:t>仅是</a:t>
            </a:r>
            <a:r>
              <a:rPr lang="zh-CN" altLang="en-US" sz="2800" dirty="0">
                <a:solidFill>
                  <a:schemeClr val="accent2"/>
                </a:solidFill>
              </a:rPr>
              <a:t>源程序级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chemeClr val="tx2"/>
                </a:solidFill>
              </a:rPr>
              <a:t>简化</a:t>
            </a:r>
            <a:r>
              <a:rPr lang="zh-CN" altLang="en-US" sz="2800" dirty="0"/>
              <a:t>：宏调用</a:t>
            </a:r>
            <a:r>
              <a:rPr lang="zh-CN" altLang="en-US" sz="2800" dirty="0">
                <a:solidFill>
                  <a:schemeClr val="tx2"/>
                </a:solidFill>
              </a:rPr>
              <a:t>在汇编时</a:t>
            </a:r>
            <a:r>
              <a:rPr lang="zh-CN" altLang="en-US" sz="2800" dirty="0"/>
              <a:t>进行程序语句的展开，不需要返回；不减小目标程序，执行速度没有改变</a:t>
            </a:r>
            <a:endParaRPr lang="zh-CN" altLang="en-US" sz="2800" dirty="0"/>
          </a:p>
          <a:p>
            <a:pPr marL="384175" indent="-384175">
              <a:buClr>
                <a:schemeClr val="accent2"/>
              </a:buClr>
              <a:buSzPct val="90000"/>
              <a:buFont typeface="Wingdings" panose="05000000000000000000" pitchFamily="2" charset="2"/>
            </a:pPr>
            <a:endParaRPr lang="zh-CN" altLang="en-US" sz="2800" dirty="0"/>
          </a:p>
          <a:p>
            <a:pPr marL="384175" indent="-38417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/>
              <a:t>通过形参、实参结合实现参数传递，简捷直观、灵活多变</a:t>
            </a:r>
            <a:endParaRPr lang="zh-CN" altLang="en-US" sz="2800" dirty="0"/>
          </a:p>
        </p:txBody>
      </p:sp>
      <p:sp>
        <p:nvSpPr>
          <p:cNvPr id="300037" name="矩形 300036"/>
          <p:cNvSpPr/>
          <p:nvPr/>
        </p:nvSpPr>
        <p:spPr>
          <a:xfrm>
            <a:off x="4648200" y="1524000"/>
            <a:ext cx="4114800" cy="434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84175" lvl="0" indent="-384175"/>
            <a:r>
              <a:rPr lang="zh-CN" altLang="en-US" sz="2800" dirty="0">
                <a:latin typeface="宋体" panose="02010600030101010101" pitchFamily="2" charset="-122"/>
              </a:rPr>
              <a:t>还是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目标程序级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简化</a:t>
            </a:r>
            <a:r>
              <a:rPr lang="zh-CN" altLang="en-US" sz="2800" dirty="0">
                <a:latin typeface="宋体" panose="02010600030101010101" pitchFamily="2" charset="-122"/>
              </a:rPr>
              <a:t>：子程序调用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在执行时</a:t>
            </a:r>
            <a:r>
              <a:rPr lang="zh-CN" altLang="en-US" sz="2800" dirty="0">
                <a:latin typeface="宋体" panose="02010600030101010101" pitchFamily="2" charset="-122"/>
              </a:rPr>
              <a:t>由</a:t>
            </a:r>
            <a:r>
              <a:rPr lang="en-US" altLang="zh-CN" sz="2800" dirty="0">
                <a:latin typeface="宋体" panose="02010600030101010101" pitchFamily="2" charset="-122"/>
              </a:rPr>
              <a:t>CALL</a:t>
            </a:r>
            <a:r>
              <a:rPr lang="zh-CN" altLang="en-US" sz="2800" dirty="0">
                <a:latin typeface="宋体" panose="02010600030101010101" pitchFamily="2" charset="-122"/>
              </a:rPr>
              <a:t>指令转向、</a:t>
            </a:r>
            <a:r>
              <a:rPr lang="en-US" altLang="zh-CN" sz="2800" dirty="0">
                <a:latin typeface="宋体" panose="02010600030101010101" pitchFamily="2" charset="-122"/>
              </a:rPr>
              <a:t>RET</a:t>
            </a:r>
            <a:r>
              <a:rPr lang="zh-CN" altLang="en-US" sz="2800" dirty="0">
                <a:latin typeface="宋体" panose="02010600030101010101" pitchFamily="2" charset="-122"/>
              </a:rPr>
              <a:t>指令返回；形成的目标代码较短，执行速度减慢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384175" lvl="0" indent="-384175"/>
            <a:endParaRPr lang="zh-CN" altLang="en-US" sz="2800" dirty="0">
              <a:latin typeface="宋体" panose="02010600030101010101" pitchFamily="2" charset="-122"/>
            </a:endParaRPr>
          </a:p>
          <a:p>
            <a:pPr marL="384175" lvl="0" indent="-384175"/>
            <a:r>
              <a:rPr lang="zh-CN" altLang="en-US" sz="2800" dirty="0"/>
              <a:t>需要利用寄存器、存储单元或堆栈等传递参数</a:t>
            </a:r>
            <a:endParaRPr lang="zh-CN" altLang="en-US" sz="2800" dirty="0"/>
          </a:p>
        </p:txBody>
      </p:sp>
      <p:sp>
        <p:nvSpPr>
          <p:cNvPr id="300043" name="椭圆 300042"/>
          <p:cNvSpPr/>
          <p:nvPr/>
        </p:nvSpPr>
        <p:spPr>
          <a:xfrm>
            <a:off x="1828800" y="457200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dist="35921" dir="2699999" algn="ctr" rotWithShape="0">
              <a:schemeClr val="folHlink"/>
            </a:outerShdw>
          </a:effectLst>
        </p:spPr>
        <p:txBody>
          <a:bodyPr wrap="none" anchor="ctr"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隶书" pitchFamily="49" charset="-122"/>
              </a:rPr>
              <a:t>宏</a:t>
            </a:r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  <a:ea typeface="隶书" pitchFamily="49" charset="-122"/>
            </a:endParaRPr>
          </a:p>
        </p:txBody>
      </p:sp>
      <p:sp>
        <p:nvSpPr>
          <p:cNvPr id="300045" name="椭圆 300044"/>
          <p:cNvSpPr/>
          <p:nvPr/>
        </p:nvSpPr>
        <p:spPr>
          <a:xfrm>
            <a:off x="5715000" y="457200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dist="35921" dir="2699999" algn="ctr" rotWithShape="0">
              <a:schemeClr val="folHlink"/>
            </a:outerShdw>
          </a:effectLst>
        </p:spPr>
        <p:txBody>
          <a:bodyPr wrap="none" anchor="ctr"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隶书" pitchFamily="49" charset="-122"/>
              </a:rPr>
              <a:t>子程序</a:t>
            </a:r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  <a:ea typeface="隶书" pitchFamily="49" charset="-122"/>
            </a:endParaRPr>
          </a:p>
        </p:txBody>
      </p:sp>
      <p:pic>
        <p:nvPicPr>
          <p:cNvPr id="300046" name="图片 300045" descr="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398963"/>
            <a:ext cx="80772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0047" name="直接连接符 300046"/>
          <p:cNvSpPr/>
          <p:nvPr/>
        </p:nvSpPr>
        <p:spPr>
          <a:xfrm flipV="1">
            <a:off x="3352800" y="457200"/>
            <a:ext cx="685800" cy="152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0048" name="直接连接符 300047"/>
          <p:cNvSpPr/>
          <p:nvPr/>
        </p:nvSpPr>
        <p:spPr>
          <a:xfrm flipH="1" flipV="1">
            <a:off x="5181600" y="457200"/>
            <a:ext cx="685800" cy="152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1475" name="文本占位符 361474"/>
          <p:cNvSpPr>
            <a:spLocks noGrp="1"/>
          </p:cNvSpPr>
          <p:nvPr>
            <p:ph type="body" sz="half" idx="1"/>
          </p:nvPr>
        </p:nvSpPr>
        <p:spPr>
          <a:xfrm>
            <a:off x="461963" y="1966913"/>
            <a:ext cx="8147050" cy="3536950"/>
          </a:xfrm>
        </p:spPr>
        <p:txBody>
          <a:bodyPr/>
          <a:p>
            <a:pPr marL="0" indent="39052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3200" dirty="0"/>
              <a:t>宏与子程序具有各自的特点，程序员应该根据具体问题选择使用那种方法</a:t>
            </a:r>
            <a:endParaRPr lang="zh-CN" altLang="en-US" sz="3200" dirty="0"/>
          </a:p>
          <a:p>
            <a:pPr marL="0" indent="390525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endParaRPr lang="zh-CN" altLang="en-US" sz="3200" dirty="0"/>
          </a:p>
          <a:p>
            <a:pPr marL="0" indent="390525">
              <a:buClr>
                <a:schemeClr val="accent2"/>
              </a:buClr>
              <a:buSzPct val="90000"/>
              <a:buFont typeface="Wingdings" panose="05000000000000000000" pitchFamily="2" charset="2"/>
            </a:pPr>
            <a:r>
              <a:rPr lang="zh-CN" altLang="en-US" sz="3200" dirty="0"/>
              <a:t>通常，当程序段较短或要求较快执行时，应选用宏；当程序段较长或为减小目标代码时，要选用子程序</a:t>
            </a:r>
            <a:endParaRPr lang="zh-CN" altLang="en-US" sz="3200" dirty="0"/>
          </a:p>
        </p:txBody>
      </p:sp>
      <p:sp>
        <p:nvSpPr>
          <p:cNvPr id="361480" name="标题 361479"/>
          <p:cNvSpPr>
            <a:spLocks noGrp="1"/>
          </p:cNvSpPr>
          <p:nvPr>
            <p:ph type="title"/>
          </p:nvPr>
        </p:nvSpPr>
        <p:spPr>
          <a:xfrm>
            <a:off x="3962400" y="304800"/>
            <a:ext cx="1219200" cy="1066800"/>
          </a:xfrm>
        </p:spPr>
        <p:txBody>
          <a:bodyPr anchor="ctr"/>
          <a:p>
            <a:r>
              <a:rPr lang="zh-CN" altLang="en-US" dirty="0"/>
              <a:t>比较</a:t>
            </a:r>
            <a:br>
              <a:rPr lang="zh-CN" altLang="en-US" dirty="0"/>
            </a:br>
            <a:r>
              <a:rPr lang="zh-CN" altLang="en-US" dirty="0"/>
              <a:t>结论</a:t>
            </a:r>
            <a:endParaRPr lang="zh-CN" altLang="en-US"/>
          </a:p>
        </p:txBody>
      </p:sp>
      <p:sp>
        <p:nvSpPr>
          <p:cNvPr id="361481" name="椭圆 361480"/>
          <p:cNvSpPr/>
          <p:nvPr/>
        </p:nvSpPr>
        <p:spPr>
          <a:xfrm>
            <a:off x="1828800" y="685800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dist="35921" dir="2699999" algn="ctr" rotWithShape="0">
              <a:schemeClr val="folHlink"/>
            </a:outerShdw>
          </a:effectLst>
        </p:spPr>
        <p:txBody>
          <a:bodyPr wrap="none" anchor="ctr"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隶书" pitchFamily="49" charset="-122"/>
              </a:rPr>
              <a:t>宏</a:t>
            </a:r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  <a:ea typeface="隶书" pitchFamily="49" charset="-122"/>
            </a:endParaRPr>
          </a:p>
        </p:txBody>
      </p:sp>
      <p:sp>
        <p:nvSpPr>
          <p:cNvPr id="361482" name="椭圆 361481"/>
          <p:cNvSpPr/>
          <p:nvPr/>
        </p:nvSpPr>
        <p:spPr>
          <a:xfrm>
            <a:off x="5715000" y="685800"/>
            <a:ext cx="1676400" cy="6858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3137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3137"/>
                  <a:invGamma/>
                </a:schemeClr>
              </a:gs>
            </a:gsLst>
            <a:lin ang="5400000" scaled="1"/>
            <a:tileRect/>
          </a:gradFill>
          <a:ln w="9525">
            <a:noFill/>
          </a:ln>
          <a:effectLst>
            <a:outerShdw dist="35921" dir="2699999" algn="ctr" rotWithShape="0">
              <a:schemeClr val="folHlink"/>
            </a:outerShdw>
          </a:effectLst>
        </p:spPr>
        <p:txBody>
          <a:bodyPr wrap="none" anchor="ctr"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隶书" pitchFamily="49" charset="-122"/>
              </a:rPr>
              <a:t>子程序</a:t>
            </a:r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  <a:ea typeface="隶书" pitchFamily="49" charset="-122"/>
            </a:endParaRPr>
          </a:p>
        </p:txBody>
      </p:sp>
      <p:sp>
        <p:nvSpPr>
          <p:cNvPr id="361483" name="直接连接符 361482"/>
          <p:cNvSpPr/>
          <p:nvPr/>
        </p:nvSpPr>
        <p:spPr>
          <a:xfrm flipV="1">
            <a:off x="3352800" y="685800"/>
            <a:ext cx="685800" cy="152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1484" name="直接连接符 361483"/>
          <p:cNvSpPr/>
          <p:nvPr/>
        </p:nvSpPr>
        <p:spPr>
          <a:xfrm flipH="1" flipV="1">
            <a:off x="5181600" y="685800"/>
            <a:ext cx="685800" cy="152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1061" name="标题 30106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5.2.2  </a:t>
            </a:r>
            <a:r>
              <a:rPr lang="zh-CN" altLang="en-US" dirty="0"/>
              <a:t>重复汇编</a:t>
            </a:r>
            <a:endParaRPr lang="zh-CN" altLang="en-US"/>
          </a:p>
        </p:txBody>
      </p:sp>
      <p:sp>
        <p:nvSpPr>
          <p:cNvPr id="301062" name="文本占位符 301061"/>
          <p:cNvSpPr>
            <a:spLocks noGrp="1"/>
          </p:cNvSpPr>
          <p:nvPr>
            <p:ph type="body" idx="1"/>
          </p:nvPr>
        </p:nvSpPr>
        <p:spPr>
          <a:xfrm>
            <a:off x="611188" y="981075"/>
            <a:ext cx="8137525" cy="5543550"/>
          </a:xfrm>
        </p:spPr>
        <p:txBody>
          <a:bodyPr/>
          <a:p>
            <a:r>
              <a:rPr lang="zh-CN" altLang="en-US" sz="3200" dirty="0">
                <a:solidFill>
                  <a:schemeClr val="accent2"/>
                </a:solidFill>
              </a:rPr>
              <a:t>重复汇编</a:t>
            </a:r>
            <a:r>
              <a:rPr lang="zh-CN" altLang="en-US" sz="3200" dirty="0"/>
              <a:t>指在汇编过程中，重复展开一段（基本）相同的语句</a:t>
            </a:r>
            <a:endParaRPr lang="zh-CN" altLang="en-US" sz="3200" dirty="0"/>
          </a:p>
          <a:p>
            <a:r>
              <a:rPr lang="zh-CN" altLang="en-US" sz="3200" dirty="0"/>
              <a:t>重复汇编没有名字，不能被调用</a:t>
            </a:r>
            <a:endParaRPr lang="zh-CN" altLang="en-US" sz="3200" dirty="0"/>
          </a:p>
          <a:p>
            <a:r>
              <a:rPr lang="zh-CN" altLang="en-US" sz="3200" dirty="0"/>
              <a:t>重复汇编常用在宏定义体中，也可以在一般汇编语句中使用</a:t>
            </a:r>
            <a:endParaRPr lang="zh-CN" altLang="en-US" sz="3200" dirty="0"/>
          </a:p>
          <a:p>
            <a:r>
              <a:rPr lang="zh-CN" altLang="en-US" sz="3200" dirty="0"/>
              <a:t>重复汇编伪指令有三个：</a:t>
            </a:r>
            <a:endParaRPr lang="zh-CN" altLang="en-US" sz="3200" dirty="0"/>
          </a:p>
          <a:p>
            <a:pPr lvl="1">
              <a:buNone/>
            </a:pPr>
            <a:r>
              <a:rPr lang="en-US" altLang="zh-CN" sz="2800">
                <a:solidFill>
                  <a:schemeClr val="tx2"/>
                </a:solidFill>
              </a:rPr>
              <a:t>REPEAT</a:t>
            </a:r>
            <a:r>
              <a:rPr lang="en-US" altLang="zh-CN" sz="2800">
                <a:latin typeface="Arial" panose="020B0604020202020204" pitchFamily="34" charset="0"/>
              </a:rPr>
              <a:t>——</a:t>
            </a:r>
            <a:r>
              <a:rPr lang="zh-CN" altLang="en-US" sz="2800" dirty="0"/>
              <a:t>按参数值重复</a:t>
            </a:r>
            <a:endParaRPr lang="zh-CN" altLang="en-US" sz="2800" dirty="0"/>
          </a:p>
          <a:p>
            <a:pPr lvl="1">
              <a:buNone/>
            </a:pPr>
            <a:r>
              <a:rPr lang="en-US" altLang="zh-CN" sz="2800">
                <a:solidFill>
                  <a:schemeClr val="tx2"/>
                </a:solidFill>
              </a:rPr>
              <a:t>FOR</a:t>
            </a:r>
            <a:r>
              <a:rPr lang="en-US" altLang="zh-CN" sz="2800">
                <a:latin typeface="Arial" panose="020B0604020202020204" pitchFamily="34" charset="0"/>
              </a:rPr>
              <a:t>——</a:t>
            </a:r>
            <a:r>
              <a:rPr lang="zh-CN" altLang="en-US" sz="2800" dirty="0"/>
              <a:t>按参数个数重复</a:t>
            </a:r>
            <a:endParaRPr lang="zh-CN" altLang="en-US" sz="2800" dirty="0"/>
          </a:p>
          <a:p>
            <a:pPr lvl="1">
              <a:buNone/>
            </a:pPr>
            <a:r>
              <a:rPr lang="en-US" altLang="zh-CN" sz="2800">
                <a:solidFill>
                  <a:schemeClr val="tx2"/>
                </a:solidFill>
              </a:rPr>
              <a:t>FORC</a:t>
            </a:r>
            <a:r>
              <a:rPr lang="en-US" altLang="zh-CN" sz="2800">
                <a:latin typeface="Arial" panose="020B0604020202020204" pitchFamily="34" charset="0"/>
              </a:rPr>
              <a:t>——</a:t>
            </a:r>
            <a:r>
              <a:rPr lang="zh-CN" altLang="en-US" sz="2800" dirty="0"/>
              <a:t>按参数的字符个数重复</a:t>
            </a:r>
            <a:endParaRPr lang="zh-CN" altLang="en-US" sz="2800" dirty="0"/>
          </a:p>
          <a:p>
            <a:r>
              <a:rPr lang="zh-CN" altLang="en-US" sz="3200" dirty="0"/>
              <a:t>最后，用</a:t>
            </a:r>
            <a:r>
              <a:rPr lang="en-US" altLang="zh-CN" sz="3200" dirty="0"/>
              <a:t>ENDM</a:t>
            </a:r>
            <a:r>
              <a:rPr lang="zh-CN" altLang="en-US" sz="3200" dirty="0"/>
              <a:t>结束</a:t>
            </a:r>
            <a:endParaRPr lang="zh-CN" altLang="en-US" sz="3200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2082" name="双大括号 302081"/>
          <p:cNvSpPr/>
          <p:nvPr/>
        </p:nvSpPr>
        <p:spPr>
          <a:xfrm>
            <a:off x="3048000" y="457200"/>
            <a:ext cx="3200400" cy="1752600"/>
          </a:xfrm>
          <a:prstGeom prst="bracePair">
            <a:avLst>
              <a:gd name="adj" fmla="val 8333"/>
            </a:avLst>
          </a:prstGeom>
          <a:solidFill>
            <a:schemeClr val="bg1"/>
          </a:solidFill>
          <a:ln w="38100" cap="flat" cmpd="sng">
            <a:solidFill>
              <a:srgbClr val="0FCF05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2083" name="矩形 302082"/>
          <p:cNvSpPr/>
          <p:nvPr/>
        </p:nvSpPr>
        <p:spPr>
          <a:xfrm>
            <a:off x="381000" y="609600"/>
            <a:ext cx="251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u="none" kern="1200" baseline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sz="2400" b="1" dirty="0">
                <a:solidFill>
                  <a:srgbClr val="800000"/>
                </a:solidFill>
                <a:latin typeface="黑体" panose="02010609060101010101" pitchFamily="2" charset="-122"/>
              </a:rPr>
              <a:t>按参数值重复</a:t>
            </a:r>
            <a:endParaRPr lang="zh-CN" altLang="en-US"/>
          </a:p>
        </p:txBody>
      </p:sp>
      <p:sp>
        <p:nvSpPr>
          <p:cNvPr id="302084" name="矩形 302083"/>
          <p:cNvSpPr/>
          <p:nvPr/>
        </p:nvSpPr>
        <p:spPr>
          <a:xfrm>
            <a:off x="3276600" y="609600"/>
            <a:ext cx="28956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defTabSz="914400">
              <a:buNone/>
              <a:tabLst>
                <a:tab pos="295465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REPEAT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重复次数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lvl="0" indent="0" defTabSz="914400">
              <a:buNone/>
              <a:tabLst>
                <a:tab pos="2954655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   重复体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lvl="0" indent="0" defTabSz="914400">
              <a:buNone/>
              <a:tabLst>
                <a:tab pos="295465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302085" name="矩形 302084"/>
          <p:cNvSpPr/>
          <p:nvPr/>
        </p:nvSpPr>
        <p:spPr>
          <a:xfrm>
            <a:off x="6172200" y="2057400"/>
            <a:ext cx="2743200" cy="23622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char = 'A'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REPEAT 26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 db char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 char = char +1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02086" name="矩形 302085"/>
          <p:cNvSpPr/>
          <p:nvPr/>
        </p:nvSpPr>
        <p:spPr>
          <a:xfrm>
            <a:off x="381000" y="3124200"/>
            <a:ext cx="5181600" cy="32004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1	db char	;</a:t>
            </a:r>
            <a:r>
              <a:rPr lang="zh-CN" altLang="en-US" sz="2400" dirty="0">
                <a:latin typeface="宋体" panose="02010600030101010101" pitchFamily="2" charset="-122"/>
              </a:rPr>
              <a:t>等效于</a:t>
            </a:r>
            <a:r>
              <a:rPr lang="en-US" altLang="zh-CN" sz="2400">
                <a:latin typeface="宋体" panose="02010600030101010101" pitchFamily="2" charset="-122"/>
              </a:rPr>
              <a:t>db 'A'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1	char = char +1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1	db char	;</a:t>
            </a:r>
            <a:r>
              <a:rPr lang="zh-CN" altLang="en-US" sz="2400" dirty="0">
                <a:latin typeface="宋体" panose="02010600030101010101" pitchFamily="2" charset="-122"/>
              </a:rPr>
              <a:t>等效于</a:t>
            </a:r>
            <a:r>
              <a:rPr lang="en-US" altLang="zh-CN" sz="2400">
                <a:latin typeface="宋体" panose="02010600030101010101" pitchFamily="2" charset="-122"/>
              </a:rPr>
              <a:t>db 'B'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1	char = char +1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	...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1	db char	;</a:t>
            </a:r>
            <a:r>
              <a:rPr lang="zh-CN" altLang="en-US" sz="2400" dirty="0">
                <a:latin typeface="宋体" panose="02010600030101010101" pitchFamily="2" charset="-122"/>
              </a:rPr>
              <a:t>等效于</a:t>
            </a:r>
            <a:r>
              <a:rPr lang="en-US" altLang="zh-CN" sz="2400">
                <a:latin typeface="宋体" panose="02010600030101010101" pitchFamily="2" charset="-122"/>
              </a:rPr>
              <a:t>db 'Z'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1	char = char +1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cxnSp>
        <p:nvCxnSpPr>
          <p:cNvPr id="302087" name="曲线连接符 302086"/>
          <p:cNvCxnSpPr>
            <a:stCxn id="302085" idx="2"/>
          </p:cNvCxnSpPr>
          <p:nvPr/>
        </p:nvCxnSpPr>
        <p:spPr>
          <a:xfrm rot="5400000">
            <a:off x="6172200" y="3819525"/>
            <a:ext cx="762000" cy="1981200"/>
          </a:xfrm>
          <a:prstGeom prst="curvedConnector2">
            <a:avLst/>
          </a:prstGeom>
          <a:ln w="38100" cap="flat" cmpd="sng">
            <a:solidFill>
              <a:srgbClr val="0FCF05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bldLvl="0" animBg="1"/>
      <p:bldP spid="30208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90" name="图片 3089" descr="biaoti5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0825" y="2584450"/>
            <a:ext cx="3048000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标题 3083"/>
          <p:cNvSpPr>
            <a:spLocks noGrp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 anchor="t"/>
          <a:p>
            <a:pPr defTabSz="914400">
              <a:buSzTx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教学重点</a:t>
            </a:r>
            <a:endParaRPr lang="zh-CN" altLang="en-US" kern="1200" baseline="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3085" name="副标题 3084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4495800" cy="3886200"/>
          </a:xfrm>
        </p:spPr>
        <p:txBody>
          <a:bodyPr anchor="t"/>
          <a:p>
            <a:pPr algn="just" defTabSz="914400">
              <a:lnSpc>
                <a:spcPct val="120000"/>
              </a:lnSpc>
              <a:buSzPct val="90000"/>
            </a:pP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在掌握基本的汇编语言程序设计方法之后，进一步学习如何提高编程效率的各种实用方法：</a:t>
            </a:r>
            <a:endParaRPr lang="zh-CN" altLang="en-US" sz="2800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defTabSz="914400">
              <a:lnSpc>
                <a:spcPct val="100000"/>
              </a:lnSpc>
              <a:buSzTx/>
              <a:buChar char="ü"/>
            </a:pPr>
            <a:r>
              <a:rPr lang="zh-CN" altLang="en-US" sz="2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宏结构</a:t>
            </a:r>
            <a:endParaRPr lang="zh-CN" altLang="en-US" sz="28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9" name="组合 3078"/>
          <p:cNvGrpSpPr/>
          <p:nvPr/>
        </p:nvGrpSpPr>
        <p:grpSpPr>
          <a:xfrm>
            <a:off x="5181600" y="5562600"/>
            <a:ext cx="3276600" cy="211138"/>
            <a:chOff x="1824" y="2640"/>
            <a:chExt cx="2064" cy="133"/>
          </a:xfrm>
        </p:grpSpPr>
        <p:sp>
          <p:nvSpPr>
            <p:cNvPr id="3080" name="直接连接符 3079"/>
            <p:cNvSpPr/>
            <p:nvPr/>
          </p:nvSpPr>
          <p:spPr>
            <a:xfrm>
              <a:off x="1824" y="2711"/>
              <a:ext cx="2064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" name="矩形 3080"/>
            <p:cNvSpPr/>
            <p:nvPr/>
          </p:nvSpPr>
          <p:spPr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082" name="矩形 3081"/>
            <p:cNvSpPr/>
            <p:nvPr/>
          </p:nvSpPr>
          <p:spPr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083" name="矩形 3082"/>
            <p:cNvSpPr/>
            <p:nvPr/>
          </p:nvSpPr>
          <p:spPr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3106" name="双大括号 303105"/>
          <p:cNvSpPr/>
          <p:nvPr/>
        </p:nvSpPr>
        <p:spPr>
          <a:xfrm>
            <a:off x="3886200" y="381000"/>
            <a:ext cx="3886200" cy="1752600"/>
          </a:xfrm>
          <a:prstGeom prst="bracePair">
            <a:avLst>
              <a:gd name="adj" fmla="val 8333"/>
            </a:avLst>
          </a:prstGeom>
          <a:solidFill>
            <a:schemeClr val="bg1"/>
          </a:solidFill>
          <a:ln w="38100" cap="flat" cmpd="sng">
            <a:solidFill>
              <a:srgbClr val="0FCF05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3107" name="矩形 303106"/>
          <p:cNvSpPr/>
          <p:nvPr/>
        </p:nvSpPr>
        <p:spPr>
          <a:xfrm>
            <a:off x="304800" y="533400"/>
            <a:ext cx="2895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u="none" kern="1200" baseline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sz="2400" b="1" dirty="0">
                <a:solidFill>
                  <a:srgbClr val="800000"/>
                </a:solidFill>
                <a:latin typeface="黑体" panose="02010609060101010101" pitchFamily="2" charset="-122"/>
              </a:rPr>
              <a:t>按参数个数重复</a:t>
            </a:r>
            <a:endParaRPr lang="zh-CN" altLang="en-US"/>
          </a:p>
        </p:txBody>
      </p:sp>
      <p:sp>
        <p:nvSpPr>
          <p:cNvPr id="303108" name="矩形 303107"/>
          <p:cNvSpPr/>
          <p:nvPr/>
        </p:nvSpPr>
        <p:spPr>
          <a:xfrm>
            <a:off x="4191000" y="533400"/>
            <a:ext cx="333375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defTabSz="914400">
              <a:buNone/>
              <a:tabLst>
                <a:tab pos="295465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FOR</a:t>
            </a: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形参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〈实参表</a:t>
            </a:r>
            <a:r>
              <a:rPr lang="zh-CN" altLang="en-US" sz="2400">
                <a:latin typeface="宋体" panose="02010600030101010101" pitchFamily="2" charset="-122"/>
              </a:rPr>
              <a:t>〉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lvl="0" indent="0" defTabSz="914400">
              <a:buNone/>
              <a:tabLst>
                <a:tab pos="2954655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   重复体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lvl="0" indent="0" defTabSz="914400">
              <a:buNone/>
              <a:tabLst>
                <a:tab pos="295465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303109" name="矩形 303108"/>
          <p:cNvSpPr/>
          <p:nvPr/>
        </p:nvSpPr>
        <p:spPr>
          <a:xfrm>
            <a:off x="762000" y="2514600"/>
            <a:ext cx="4038600" cy="1524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FOR regad</a:t>
            </a:r>
            <a:r>
              <a:rPr lang="en-US" altLang="zh-CN" sz="2400" dirty="0" err="1">
                <a:latin typeface="宋体" panose="02010600030101010101" pitchFamily="2" charset="-122"/>
              </a:rPr>
              <a:t>, &lt;ax,bx,cx,dx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 push  regad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03110" name="矩形 303109"/>
          <p:cNvSpPr/>
          <p:nvPr/>
        </p:nvSpPr>
        <p:spPr>
          <a:xfrm>
            <a:off x="5029200" y="4495800"/>
            <a:ext cx="2743200" cy="19812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</a:rPr>
              <a:t>1	push  ax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1	push  bx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1	push  cx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1	push  dx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cxnSp>
        <p:nvCxnSpPr>
          <p:cNvPr id="303111" name="曲线连接符 303110"/>
          <p:cNvCxnSpPr>
            <a:stCxn id="303109" idx="3"/>
            <a:endCxn id="303110" idx="0"/>
          </p:cNvCxnSpPr>
          <p:nvPr/>
        </p:nvCxnSpPr>
        <p:spPr>
          <a:xfrm>
            <a:off x="4810125" y="3276600"/>
            <a:ext cx="1590675" cy="1209675"/>
          </a:xfrm>
          <a:prstGeom prst="curvedConnector2">
            <a:avLst/>
          </a:prstGeom>
          <a:ln w="38100" cap="flat" cmpd="sng">
            <a:solidFill>
              <a:srgbClr val="0FCF05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 bldLvl="0" animBg="1"/>
      <p:bldP spid="30311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4130" name="双大括号 304129"/>
          <p:cNvSpPr/>
          <p:nvPr/>
        </p:nvSpPr>
        <p:spPr>
          <a:xfrm>
            <a:off x="5029200" y="457200"/>
            <a:ext cx="3657600" cy="1752600"/>
          </a:xfrm>
          <a:prstGeom prst="bracePair">
            <a:avLst>
              <a:gd name="adj" fmla="val 8333"/>
            </a:avLst>
          </a:prstGeom>
          <a:solidFill>
            <a:schemeClr val="bg1"/>
          </a:solidFill>
          <a:ln w="38100" cap="flat" cmpd="sng">
            <a:solidFill>
              <a:srgbClr val="0FCF05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4131" name="矩形 304130"/>
          <p:cNvSpPr/>
          <p:nvPr/>
        </p:nvSpPr>
        <p:spPr>
          <a:xfrm>
            <a:off x="381000" y="609600"/>
            <a:ext cx="35052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u="none" kern="1200" baseline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sz="2400" b="1" dirty="0">
                <a:solidFill>
                  <a:srgbClr val="800000"/>
                </a:solidFill>
                <a:latin typeface="黑体" panose="02010609060101010101" pitchFamily="2" charset="-122"/>
              </a:rPr>
              <a:t>按参数字符个数重复</a:t>
            </a:r>
            <a:endParaRPr lang="zh-CN" altLang="en-US"/>
          </a:p>
        </p:txBody>
      </p:sp>
      <p:sp>
        <p:nvSpPr>
          <p:cNvPr id="304132" name="矩形 304131"/>
          <p:cNvSpPr/>
          <p:nvPr/>
        </p:nvSpPr>
        <p:spPr>
          <a:xfrm>
            <a:off x="5410200" y="609600"/>
            <a:ext cx="30480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defTabSz="914400">
              <a:buNone/>
              <a:tabLst>
                <a:tab pos="295465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FORC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形参</a:t>
            </a:r>
            <a:r>
              <a:rPr lang="en-US" altLang="zh-CN" sz="2400" dirty="0">
                <a:latin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</a:rPr>
              <a:t>字符串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lvl="0" indent="0" defTabSz="914400">
              <a:buNone/>
              <a:tabLst>
                <a:tab pos="2954655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   重复体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lvl="0" indent="0" defTabSz="914400">
              <a:buNone/>
              <a:tabLst>
                <a:tab pos="2954655" algn="l"/>
              </a:tabLst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304133" name="矩形 304132"/>
          <p:cNvSpPr/>
          <p:nvPr/>
        </p:nvSpPr>
        <p:spPr>
          <a:xfrm>
            <a:off x="1600200" y="2438400"/>
            <a:ext cx="2895600" cy="12954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FORC regad,dcba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   pop  &amp;regad&amp;x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04134" name="矩形 304133"/>
          <p:cNvSpPr/>
          <p:nvPr/>
        </p:nvSpPr>
        <p:spPr>
          <a:xfrm>
            <a:off x="4648200" y="4343400"/>
            <a:ext cx="2590800" cy="19812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defRPr sz="32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</a:rPr>
              <a:t>1	pop  dx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1	pop  cx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 1	pop  bx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>
                <a:latin typeface="宋体" panose="02010600030101010101" pitchFamily="2" charset="-122"/>
              </a:rPr>
              <a:t> 1	pop  ax</a:t>
            </a:r>
            <a:endParaRPr lang="en-US" altLang="zh-CN" sz="240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cxnSp>
        <p:nvCxnSpPr>
          <p:cNvPr id="304135" name="曲线连接符 304134"/>
          <p:cNvCxnSpPr>
            <a:stCxn id="304133" idx="2"/>
            <a:endCxn id="304134" idx="0"/>
          </p:cNvCxnSpPr>
          <p:nvPr/>
        </p:nvCxnSpPr>
        <p:spPr>
          <a:xfrm rot="-5400000" flipH="1">
            <a:off x="4200525" y="2590800"/>
            <a:ext cx="590550" cy="2895600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rgbClr val="0FCF05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bldLvl="0" animBg="1"/>
      <p:bldP spid="30413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5161" name="标题 305160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5.2.3  </a:t>
            </a:r>
            <a:r>
              <a:rPr lang="zh-CN" altLang="en-US" dirty="0"/>
              <a:t>条件汇编</a:t>
            </a:r>
            <a:endParaRPr lang="zh-CN" altLang="en-US"/>
          </a:p>
        </p:txBody>
      </p:sp>
      <p:sp>
        <p:nvSpPr>
          <p:cNvPr id="305162" name="文本占位符 305161"/>
          <p:cNvSpPr>
            <a:spLocks noGrp="1"/>
          </p:cNvSpPr>
          <p:nvPr>
            <p:ph type="body" idx="1"/>
          </p:nvPr>
        </p:nvSpPr>
        <p:spPr>
          <a:xfrm>
            <a:off x="684213" y="1196975"/>
            <a:ext cx="7802562" cy="4889500"/>
          </a:xfrm>
        </p:spPr>
        <p:txBody>
          <a:bodyPr/>
          <a:p>
            <a:pPr defTabSz="914400">
              <a:tabLst>
                <a:tab pos="2673350" algn="l"/>
              </a:tabLst>
            </a:pPr>
            <a:r>
              <a:rPr lang="zh-CN" altLang="en-US" dirty="0"/>
              <a:t>条件汇编伪指令在汇编过程中，根据条件决定汇编的语句</a:t>
            </a:r>
            <a:endParaRPr lang="zh-CN" altLang="en-US" dirty="0"/>
          </a:p>
          <a:p>
            <a:pPr defTabSz="914400">
              <a:spcBef>
                <a:spcPct val="100000"/>
              </a:spcBef>
              <a:buNone/>
              <a:tabLst>
                <a:tab pos="2673350" algn="l"/>
              </a:tabLst>
            </a:pPr>
            <a:r>
              <a:rPr lang="en-US" altLang="zh-CN" sz="3200" dirty="0" err="1">
                <a:solidFill>
                  <a:schemeClr val="bg2"/>
                </a:solidFill>
              </a:rPr>
              <a:t>IFxx</a:t>
            </a:r>
            <a:r>
              <a:rPr lang="en-US" altLang="zh-CN" sz="3200">
                <a:solidFill>
                  <a:schemeClr val="bg2"/>
                </a:solidFill>
              </a:rPr>
              <a:t> </a:t>
            </a:r>
            <a:r>
              <a:rPr lang="zh-CN" altLang="en-US" sz="3200" dirty="0">
                <a:solidFill>
                  <a:schemeClr val="tx2"/>
                </a:solidFill>
              </a:rPr>
              <a:t>表达式</a:t>
            </a:r>
            <a:r>
              <a:rPr lang="zh-CN" altLang="en-US" sz="3200" dirty="0"/>
              <a:t>	</a:t>
            </a:r>
            <a:r>
              <a:rPr lang="en-US" altLang="zh-CN" sz="2800" dirty="0"/>
              <a:t>;</a:t>
            </a:r>
            <a:r>
              <a:rPr lang="zh-CN" altLang="en-US" sz="2800" dirty="0"/>
              <a:t>满足，汇编分支语句体</a:t>
            </a:r>
            <a:r>
              <a:rPr lang="en-US" altLang="zh-CN" sz="2800"/>
              <a:t>1</a:t>
            </a:r>
            <a:endParaRPr lang="en-US" altLang="zh-CN" sz="2800"/>
          </a:p>
          <a:p>
            <a:pPr defTabSz="914400">
              <a:buNone/>
              <a:tabLst>
                <a:tab pos="2673350" algn="l"/>
              </a:tabLst>
            </a:pPr>
            <a:r>
              <a:rPr lang="en-US" altLang="zh-CN" sz="3200"/>
              <a:t>	</a:t>
            </a:r>
            <a:r>
              <a:rPr lang="zh-CN" altLang="en-US" sz="3200" dirty="0">
                <a:solidFill>
                  <a:schemeClr val="accent2"/>
                </a:solidFill>
              </a:rPr>
              <a:t>分支语句体</a:t>
            </a:r>
            <a:r>
              <a:rPr lang="en-US" altLang="zh-CN" sz="3200">
                <a:solidFill>
                  <a:schemeClr val="accent2"/>
                </a:solidFill>
              </a:rPr>
              <a:t>1</a:t>
            </a:r>
            <a:endParaRPr lang="en-US" altLang="zh-CN" sz="3200">
              <a:solidFill>
                <a:schemeClr val="accent2"/>
              </a:solidFill>
            </a:endParaRPr>
          </a:p>
          <a:p>
            <a:pPr defTabSz="914400">
              <a:buNone/>
              <a:tabLst>
                <a:tab pos="2673350" algn="l"/>
              </a:tabLst>
            </a:pPr>
            <a:r>
              <a:rPr lang="en-US" altLang="zh-CN" sz="3200"/>
              <a:t>[    </a:t>
            </a:r>
            <a:r>
              <a:rPr lang="en-US" altLang="zh-CN" sz="3200">
                <a:solidFill>
                  <a:schemeClr val="bg2"/>
                </a:solidFill>
              </a:rPr>
              <a:t>ELSE</a:t>
            </a:r>
            <a:r>
              <a:rPr lang="en-US" altLang="zh-CN" sz="3200"/>
              <a:t>	</a:t>
            </a:r>
            <a:r>
              <a:rPr lang="en-US" altLang="zh-CN" sz="2800" dirty="0"/>
              <a:t>;</a:t>
            </a:r>
            <a:r>
              <a:rPr lang="zh-CN" altLang="en-US" sz="2800" dirty="0"/>
              <a:t>不满足，汇编分支语句体</a:t>
            </a:r>
            <a:r>
              <a:rPr lang="en-US" altLang="zh-CN" sz="2800"/>
              <a:t>2</a:t>
            </a:r>
            <a:endParaRPr lang="en-US" altLang="zh-CN" sz="2800"/>
          </a:p>
          <a:p>
            <a:pPr defTabSz="914400">
              <a:buNone/>
              <a:tabLst>
                <a:tab pos="2673350" algn="l"/>
              </a:tabLst>
            </a:pPr>
            <a:r>
              <a:rPr lang="en-US" altLang="zh-CN" sz="3200"/>
              <a:t>	</a:t>
            </a:r>
            <a:r>
              <a:rPr lang="zh-CN" altLang="en-US" sz="3200" dirty="0">
                <a:solidFill>
                  <a:schemeClr val="accent2"/>
                </a:solidFill>
              </a:rPr>
              <a:t>分支语句体</a:t>
            </a:r>
            <a:r>
              <a:rPr lang="en-US" altLang="zh-CN" sz="3200">
                <a:solidFill>
                  <a:schemeClr val="accent2"/>
                </a:solidFill>
              </a:rPr>
              <a:t>2</a:t>
            </a:r>
            <a:r>
              <a:rPr lang="en-US" altLang="zh-CN" sz="3200"/>
              <a:t>    ]</a:t>
            </a:r>
            <a:endParaRPr lang="en-US" altLang="zh-CN" sz="3200"/>
          </a:p>
          <a:p>
            <a:pPr defTabSz="914400">
              <a:buNone/>
              <a:tabLst>
                <a:tab pos="2673350" algn="l"/>
              </a:tabLst>
            </a:pPr>
            <a:r>
              <a:rPr lang="en-US" altLang="zh-CN" sz="3200">
                <a:solidFill>
                  <a:schemeClr val="bg2"/>
                </a:solidFill>
              </a:rPr>
              <a:t>ENDIF</a:t>
            </a:r>
            <a:r>
              <a:rPr lang="en-US" altLang="zh-CN" sz="3200"/>
              <a:t>	</a:t>
            </a:r>
            <a:r>
              <a:rPr lang="en-US" altLang="zh-CN" sz="2800" dirty="0"/>
              <a:t>;</a:t>
            </a:r>
            <a:r>
              <a:rPr lang="zh-CN" altLang="en-US" sz="2800" dirty="0"/>
              <a:t>条件汇编结束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178" name="文本占位符 306177"/>
          <p:cNvSpPr>
            <a:spLocks noGrp="1"/>
          </p:cNvSpPr>
          <p:nvPr>
            <p:ph type="body" idx="1"/>
          </p:nvPr>
        </p:nvSpPr>
        <p:spPr>
          <a:xfrm>
            <a:off x="533400" y="762000"/>
            <a:ext cx="8229600" cy="5486400"/>
          </a:xfrm>
        </p:spPr>
        <p:txBody>
          <a:bodyPr/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 dirty="0" err="1">
                <a:latin typeface="宋体" panose="02010600030101010101" pitchFamily="2" charset="-122"/>
              </a:rPr>
              <a:t>pdata</a:t>
            </a:r>
            <a:r>
              <a:rPr lang="en-US" altLang="zh-CN" sz="2400">
                <a:latin typeface="宋体" panose="02010600030101010101" pitchFamily="2" charset="-122"/>
              </a:rPr>
              <a:t>	macro num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IF</a:t>
            </a:r>
            <a:r>
              <a:rPr lang="en-US" altLang="zh-CN" sz="2400" dirty="0" err="1">
                <a:latin typeface="宋体" panose="02010600030101010101" pitchFamily="2" charset="-122"/>
              </a:rPr>
              <a:t> num lt</a:t>
            </a:r>
            <a:r>
              <a:rPr lang="en-US" altLang="zh-CN" sz="2400" dirty="0">
                <a:latin typeface="宋体" panose="02010600030101010101" pitchFamily="2" charset="-122"/>
              </a:rPr>
              <a:t> 100	;;</a:t>
            </a:r>
            <a:r>
              <a:rPr lang="zh-CN" altLang="en-US" sz="2400" dirty="0">
                <a:latin typeface="宋体" panose="02010600030101010101" pitchFamily="2" charset="-122"/>
              </a:rPr>
              <a:t>如果</a:t>
            </a:r>
            <a:r>
              <a:rPr lang="en-US" altLang="zh-CN" sz="2400" dirty="0">
                <a:latin typeface="宋体" panose="02010600030101010101" pitchFamily="2" charset="-122"/>
              </a:rPr>
              <a:t>num &lt; 100</a:t>
            </a:r>
            <a:r>
              <a:rPr lang="zh-CN" altLang="en-US" sz="2400" dirty="0">
                <a:latin typeface="宋体" panose="02010600030101010101" pitchFamily="2" charset="-122"/>
              </a:rPr>
              <a:t>，则汇编如下语句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db num dup (?)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ELSE</a:t>
            </a:r>
            <a:r>
              <a:rPr lang="en-US" altLang="zh-CN" sz="2400" dirty="0">
                <a:latin typeface="宋体" panose="02010600030101010101" pitchFamily="2" charset="-122"/>
              </a:rPr>
              <a:t>	;;</a:t>
            </a:r>
            <a:r>
              <a:rPr lang="zh-CN" altLang="en-US" sz="2400" dirty="0">
                <a:latin typeface="宋体" panose="02010600030101010101" pitchFamily="2" charset="-122"/>
              </a:rPr>
              <a:t>否则，汇编如下语句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>
                <a:latin typeface="宋体" panose="02010600030101010101" pitchFamily="2" charset="-122"/>
              </a:rPr>
              <a:t>db 100 dup (?)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ENDIF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 dirty="0" err="1">
                <a:latin typeface="宋体" panose="02010600030101010101" pitchFamily="2" charset="-122"/>
              </a:rPr>
              <a:t>	endm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defTabSz="914400">
              <a:spcBef>
                <a:spcPct val="100000"/>
              </a:spcBef>
              <a:buNone/>
              <a:tabLst>
                <a:tab pos="1041400" algn="l"/>
                <a:tab pos="3048000" algn="l"/>
              </a:tabLst>
            </a:pPr>
            <a:r>
              <a:rPr lang="en-US" altLang="zh-CN" sz="2400" dirty="0" err="1">
                <a:latin typeface="宋体" panose="02010600030101010101" pitchFamily="2" charset="-122"/>
              </a:rPr>
              <a:t>	pdata</a:t>
            </a:r>
            <a:r>
              <a:rPr lang="en-US" altLang="zh-CN" sz="2400" dirty="0">
                <a:latin typeface="宋体" panose="02010600030101010101" pitchFamily="2" charset="-122"/>
              </a:rPr>
              <a:t> 12	  ;</a:t>
            </a:r>
            <a:r>
              <a:rPr lang="zh-CN" altLang="en-US" sz="2400" dirty="0">
                <a:latin typeface="宋体" panose="02010600030101010101" pitchFamily="2" charset="-122"/>
              </a:rPr>
              <a:t>宏调用</a:t>
            </a:r>
            <a:r>
              <a:rPr lang="en-US" altLang="zh-CN" sz="2400">
                <a:latin typeface="宋体" panose="02010600030101010101" pitchFamily="2" charset="-122"/>
              </a:rPr>
              <a:t>①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 dirty="0">
                <a:latin typeface="宋体" panose="02010600030101010101" pitchFamily="2" charset="-122"/>
              </a:rPr>
              <a:t>	db 12 dup(?)	  ;</a:t>
            </a:r>
            <a:r>
              <a:rPr lang="zh-CN" altLang="en-US" sz="2400" dirty="0">
                <a:latin typeface="宋体" panose="02010600030101010101" pitchFamily="2" charset="-122"/>
              </a:rPr>
              <a:t>宏汇编结果</a:t>
            </a:r>
            <a:r>
              <a:rPr lang="en-US" altLang="zh-CN" sz="2400">
                <a:latin typeface="宋体" panose="02010600030101010101" pitchFamily="2" charset="-122"/>
              </a:rPr>
              <a:t>①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defTabSz="914400">
              <a:spcBef>
                <a:spcPct val="50000"/>
              </a:spcBef>
              <a:buNone/>
              <a:tabLst>
                <a:tab pos="1041400" algn="l"/>
                <a:tab pos="3048000" algn="l"/>
              </a:tabLst>
            </a:pPr>
            <a:r>
              <a:rPr lang="en-US" altLang="zh-CN" sz="2400" dirty="0" err="1">
                <a:latin typeface="宋体" panose="02010600030101010101" pitchFamily="2" charset="-122"/>
              </a:rPr>
              <a:t>	pdata</a:t>
            </a:r>
            <a:r>
              <a:rPr lang="en-US" altLang="zh-CN" sz="2400" dirty="0">
                <a:latin typeface="宋体" panose="02010600030101010101" pitchFamily="2" charset="-122"/>
              </a:rPr>
              <a:t> 102	  ;</a:t>
            </a:r>
            <a:r>
              <a:rPr lang="zh-CN" altLang="en-US" sz="2400" dirty="0">
                <a:latin typeface="宋体" panose="02010600030101010101" pitchFamily="2" charset="-122"/>
              </a:rPr>
              <a:t>宏调用</a:t>
            </a:r>
            <a:r>
              <a:rPr lang="en-US" altLang="zh-CN" sz="2400">
                <a:latin typeface="宋体" panose="02010600030101010101" pitchFamily="2" charset="-122"/>
              </a:rPr>
              <a:t>②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041400" algn="l"/>
                <a:tab pos="3048000" algn="l"/>
              </a:tabLst>
            </a:pPr>
            <a:r>
              <a:rPr lang="en-US" altLang="zh-CN" sz="2400" dirty="0">
                <a:latin typeface="宋体" panose="02010600030101010101" pitchFamily="2" charset="-122"/>
              </a:rPr>
              <a:t>	db 100 dup(?)	  ;</a:t>
            </a:r>
            <a:r>
              <a:rPr lang="zh-CN" altLang="en-US" sz="2400" dirty="0">
                <a:latin typeface="宋体" panose="02010600030101010101" pitchFamily="2" charset="-122"/>
              </a:rPr>
              <a:t>宏汇编结果</a:t>
            </a:r>
            <a:r>
              <a:rPr lang="en-US" altLang="zh-CN" sz="2400">
                <a:latin typeface="宋体" panose="02010600030101010101" pitchFamily="2" charset="-122"/>
              </a:rPr>
              <a:t>②</a:t>
            </a:r>
            <a:endParaRPr lang="en-US" altLang="zh-CN" sz="2400"/>
          </a:p>
        </p:txBody>
      </p:sp>
      <p:sp>
        <p:nvSpPr>
          <p:cNvPr id="306180" name="标题 306179"/>
          <p:cNvSpPr>
            <a:spLocks noGrp="1"/>
          </p:cNvSpPr>
          <p:nvPr>
            <p:ph type="title"/>
          </p:nvPr>
        </p:nvSpPr>
        <p:spPr>
          <a:xfrm>
            <a:off x="7342188" y="142875"/>
            <a:ext cx="1622425" cy="6223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gamma/>
                  <a:shade val="46275"/>
                  <a:invGamma/>
                  <a:alpha val="100000"/>
                </a:schemeClr>
              </a:gs>
            </a:gsLst>
            <a:lin ang="5400000" scaled="1"/>
            <a:tileRect/>
          </a:gradFill>
        </p:spPr>
        <p:txBody>
          <a:bodyPr anchor="ctr"/>
          <a:p>
            <a:r>
              <a:rPr lang="zh-CN" altLang="en-US" sz="2400" dirty="0">
                <a:solidFill>
                  <a:srgbClr val="151AF7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400">
                <a:solidFill>
                  <a:srgbClr val="151AF7"/>
                </a:solidFill>
                <a:latin typeface="黑体" panose="02010609060101010101" pitchFamily="2" charset="-122"/>
              </a:rPr>
              <a:t>5.10</a:t>
            </a:r>
            <a:endParaRPr lang="en-US" altLang="zh-CN" sz="2400"/>
          </a:p>
        </p:txBody>
      </p:sp>
      <p:sp>
        <p:nvSpPr>
          <p:cNvPr id="306181" name="直接连接符 306180"/>
          <p:cNvSpPr/>
          <p:nvPr/>
        </p:nvSpPr>
        <p:spPr>
          <a:xfrm>
            <a:off x="838200" y="4038600"/>
            <a:ext cx="5791200" cy="0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6182" name="直接连接符 306181"/>
          <p:cNvSpPr/>
          <p:nvPr/>
        </p:nvSpPr>
        <p:spPr>
          <a:xfrm>
            <a:off x="914400" y="5105400"/>
            <a:ext cx="5486400" cy="0"/>
          </a:xfrm>
          <a:prstGeom prst="line">
            <a:avLst/>
          </a:prstGeom>
          <a:ln w="19050" cap="rnd" cmpd="sng">
            <a:solidFill>
              <a:srgbClr val="800000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0274" name="标题 31027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609600" cy="3048000"/>
          </a:xfrm>
        </p:spPr>
        <p:txBody>
          <a:bodyPr anchor="ctr"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800000"/>
                </a:solidFill>
              </a:rPr>
              <a:t>宏</a:t>
            </a:r>
            <a:br>
              <a:rPr lang="zh-CN" altLang="en-US" dirty="0">
                <a:solidFill>
                  <a:srgbClr val="800000"/>
                </a:solidFill>
              </a:rPr>
            </a:br>
            <a:r>
              <a:rPr lang="zh-CN" altLang="en-US" dirty="0">
                <a:solidFill>
                  <a:srgbClr val="800000"/>
                </a:solidFill>
              </a:rPr>
              <a:t>结</a:t>
            </a:r>
            <a:br>
              <a:rPr lang="zh-CN" altLang="en-US" dirty="0">
                <a:solidFill>
                  <a:srgbClr val="800000"/>
                </a:solidFill>
              </a:rPr>
            </a:br>
            <a:r>
              <a:rPr lang="zh-CN" altLang="en-US" dirty="0">
                <a:solidFill>
                  <a:srgbClr val="800000"/>
                </a:solidFill>
              </a:rPr>
              <a:t>构</a:t>
            </a:r>
            <a:br>
              <a:rPr lang="zh-CN" altLang="en-US" dirty="0">
                <a:solidFill>
                  <a:srgbClr val="800000"/>
                </a:solidFill>
              </a:rPr>
            </a:br>
            <a:r>
              <a:rPr lang="zh-CN" altLang="en-US" dirty="0">
                <a:solidFill>
                  <a:srgbClr val="800000"/>
                </a:solidFill>
              </a:rPr>
              <a:t>的</a:t>
            </a:r>
            <a:br>
              <a:rPr lang="zh-CN" altLang="en-US" dirty="0">
                <a:solidFill>
                  <a:srgbClr val="800000"/>
                </a:solidFill>
              </a:rPr>
            </a:br>
            <a:r>
              <a:rPr lang="zh-CN" altLang="en-US" dirty="0">
                <a:solidFill>
                  <a:srgbClr val="800000"/>
                </a:solidFill>
              </a:rPr>
              <a:t>作</a:t>
            </a:r>
            <a:br>
              <a:rPr lang="zh-CN" altLang="en-US" dirty="0">
                <a:solidFill>
                  <a:srgbClr val="800000"/>
                </a:solidFill>
              </a:rPr>
            </a:br>
            <a:r>
              <a:rPr lang="zh-CN" altLang="en-US" dirty="0">
                <a:solidFill>
                  <a:srgbClr val="800000"/>
                </a:solidFill>
              </a:rPr>
              <a:t>用</a:t>
            </a:r>
            <a:endParaRPr lang="zh-CN" altLang="en-US" sz="3600" dirty="0"/>
          </a:p>
        </p:txBody>
      </p:sp>
      <p:sp>
        <p:nvSpPr>
          <p:cNvPr id="310275" name="文本占位符 310274"/>
          <p:cNvSpPr>
            <a:spLocks noGrp="1"/>
          </p:cNvSpPr>
          <p:nvPr>
            <p:ph type="body" idx="1"/>
          </p:nvPr>
        </p:nvSpPr>
        <p:spPr>
          <a:xfrm>
            <a:off x="614363" y="914400"/>
            <a:ext cx="7994650" cy="4589463"/>
          </a:xfrm>
        </p:spPr>
        <p:txBody>
          <a:bodyPr/>
          <a:p>
            <a:pPr marL="0" indent="279400" defTabSz="914400"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>
                <a:solidFill>
                  <a:schemeClr val="tx2"/>
                </a:solidFill>
              </a:rPr>
              <a:t>宏汇编、重复汇编和条件汇编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marL="0" indent="279400" defTabSz="914400"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>
                <a:solidFill>
                  <a:schemeClr val="tx2"/>
                </a:solidFill>
              </a:rPr>
              <a:t>	为源程序的编写提供了很多方便，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marL="0" indent="279400" defTabSz="914400"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>
                <a:solidFill>
                  <a:schemeClr val="tx2"/>
                </a:solidFill>
              </a:rPr>
              <a:t>		灵活运用它们可以编写出非常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marL="0" indent="279400" defTabSz="914400"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>
                <a:solidFill>
                  <a:schemeClr val="tx2"/>
                </a:solidFill>
              </a:rPr>
              <a:t>				良好的源程序来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marL="0" indent="279400" defTabSz="914400">
              <a:spcBef>
                <a:spcPct val="50000"/>
              </a:spcBef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/>
              <a:t>			</a:t>
            </a:r>
            <a:r>
              <a:rPr lang="zh-CN" altLang="en-US" sz="3200" dirty="0">
                <a:solidFill>
                  <a:schemeClr val="accent2"/>
                </a:solidFill>
              </a:rPr>
              <a:t>汇编系统中有些以圆点起始的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pPr marL="0" indent="279400" defTabSz="914400"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>
                <a:solidFill>
                  <a:schemeClr val="accent2"/>
                </a:solidFill>
              </a:rPr>
              <a:t>			 	伪指令（如</a:t>
            </a:r>
            <a:r>
              <a:rPr lang="en-US" altLang="zh-CN" sz="3200" dirty="0">
                <a:solidFill>
                  <a:schemeClr val="accent2"/>
                </a:solidFill>
              </a:rPr>
              <a:t>.startup</a:t>
            </a:r>
            <a:r>
              <a:rPr lang="zh-CN" altLang="en-US" sz="3200" dirty="0">
                <a:solidFill>
                  <a:schemeClr val="accent2"/>
                </a:solidFill>
              </a:rPr>
              <a:t>、</a:t>
            </a:r>
            <a:r>
              <a:rPr lang="en-US" altLang="zh-CN" sz="3200" dirty="0">
                <a:solidFill>
                  <a:schemeClr val="accent2"/>
                </a:solidFill>
              </a:rPr>
              <a:t>.exit</a:t>
            </a:r>
            <a:r>
              <a:rPr lang="zh-CN" altLang="en-US" sz="3200" dirty="0">
                <a:solidFill>
                  <a:schemeClr val="accent2"/>
                </a:solidFill>
              </a:rPr>
              <a:t>等）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pPr marL="0" indent="279400" defTabSz="914400">
              <a:buNone/>
              <a:tabLst>
                <a:tab pos="576580" algn="l"/>
                <a:tab pos="1041400" algn="l"/>
                <a:tab pos="1430655" algn="l"/>
                <a:tab pos="1805305" algn="l"/>
                <a:tab pos="2379980" algn="l"/>
              </a:tabLst>
            </a:pPr>
            <a:r>
              <a:rPr lang="zh-CN" altLang="en-US" sz="3200" dirty="0">
                <a:solidFill>
                  <a:schemeClr val="accent2"/>
                </a:solidFill>
              </a:rPr>
              <a:t>					实际上是一种宏结构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2498" name="文本占位符 362497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8153400" cy="5638800"/>
          </a:xfrm>
        </p:spPr>
        <p:txBody>
          <a:bodyPr/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dstring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MACRO string	</a:t>
            </a:r>
            <a:r>
              <a:rPr lang="en-US" altLang="zh-CN" sz="2800" dirty="0">
                <a:latin typeface="宋体" panose="02010600030101010101" pitchFamily="2" charset="-122"/>
              </a:rPr>
              <a:t>;;</a:t>
            </a:r>
            <a:r>
              <a:rPr lang="zh-CN" altLang="en-US" sz="2800" dirty="0">
                <a:latin typeface="宋体" panose="02010600030101010101" pitchFamily="2" charset="-122"/>
              </a:rPr>
              <a:t>定义字符串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db '&amp;string&amp;',0dh,0ah,'$'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ENDM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mainbegin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MACRO dsseg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;;</a:t>
            </a:r>
            <a:r>
              <a:rPr lang="zh-CN" altLang="en-US" sz="2800" dirty="0">
                <a:latin typeface="宋体" panose="02010600030101010101" pitchFamily="2" charset="-122"/>
              </a:rPr>
              <a:t>设置数据段地址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mov ax,dsseg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mov ds,ax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ENDM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dispmsg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MACRO message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mov dx,offset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message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mov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ah,09h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int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21h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905000" algn="l"/>
                <a:tab pos="466280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ENDM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362499" name="组合 362498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362500" name="矩形 362499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2501" name="矩形 362500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2502" name="组合 362501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362503" name="矩形 362502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2504" name="矩形 362503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62505" name="组合 362504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362506" name="矩形 362505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2507" name="矩形 362506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62508" name="组合 362507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362509" name="矩形 362508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2510" name="矩形 362509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62511" name="标题 362510"/>
          <p:cNvSpPr>
            <a:spLocks noGrp="1"/>
          </p:cNvSpPr>
          <p:nvPr>
            <p:ph type="title"/>
          </p:nvPr>
        </p:nvSpPr>
        <p:spPr>
          <a:xfrm>
            <a:off x="5942013" y="361950"/>
            <a:ext cx="2819400" cy="390525"/>
          </a:xfrm>
          <a:ln>
            <a:solidFill>
              <a:schemeClr val="folHlink"/>
            </a:solidFill>
            <a:miter/>
          </a:ln>
        </p:spPr>
        <p:txBody>
          <a:bodyPr anchor="ctr"/>
          <a:p>
            <a:r>
              <a:rPr lang="zh-CN" altLang="en-US" sz="2400" dirty="0">
                <a:latin typeface="黑体" panose="02010609060101010101" pitchFamily="2" charset="-122"/>
              </a:rPr>
              <a:t>例题</a:t>
            </a:r>
            <a:r>
              <a:rPr lang="en-US" altLang="zh-CN" sz="2400" dirty="0">
                <a:latin typeface="黑体" panose="02010609060101010101" pitchFamily="2" charset="-122"/>
              </a:rPr>
              <a:t>5.4</a:t>
            </a:r>
            <a:r>
              <a:rPr lang="zh-CN" altLang="en-US" sz="2400" dirty="0">
                <a:latin typeface="黑体" panose="02010609060101010101" pitchFamily="2" charset="-122"/>
              </a:rPr>
              <a:t>－</a:t>
            </a:r>
            <a:r>
              <a:rPr lang="en-US" altLang="zh-CN" sz="2400">
                <a:latin typeface="黑体" panose="02010609060101010101" pitchFamily="2" charset="-122"/>
              </a:rPr>
              <a:t>1/3</a:t>
            </a:r>
            <a:endParaRPr lang="en-US" altLang="zh-CN" sz="2400">
              <a:latin typeface="黑体" panose="02010609060101010101" pitchFamily="2" charset="-122"/>
            </a:endParaRPr>
          </a:p>
        </p:txBody>
      </p:sp>
      <p:pic>
        <p:nvPicPr>
          <p:cNvPr id="362512" name="图片 362511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4546" name="文本占位符 364545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8153400" cy="5638800"/>
          </a:xfrm>
        </p:spPr>
        <p:txBody>
          <a:bodyPr/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mainend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MACRO retnum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;;</a:t>
            </a:r>
            <a:r>
              <a:rPr lang="zh-CN" altLang="en-US" sz="2800" dirty="0">
                <a:latin typeface="宋体" panose="02010600030101010101" pitchFamily="2" charset="-122"/>
              </a:rPr>
              <a:t>返回</a:t>
            </a:r>
            <a:r>
              <a:rPr lang="en-US" altLang="zh-CN" sz="2800" dirty="0">
                <a:latin typeface="宋体" panose="02010600030101010101" pitchFamily="2" charset="-122"/>
              </a:rPr>
              <a:t>DOS</a:t>
            </a:r>
            <a:r>
              <a:rPr lang="zh-CN" altLang="en-US" sz="2800" dirty="0">
                <a:latin typeface="宋体" panose="02010600030101010101" pitchFamily="2" charset="-122"/>
              </a:rPr>
              <a:t>，可不带参数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ifb &lt;retnum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&gt;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  mov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ah,4ch	</a:t>
            </a:r>
            <a:r>
              <a:rPr lang="en-US" altLang="zh-CN" sz="2800" dirty="0">
                <a:latin typeface="宋体" panose="02010600030101010101" pitchFamily="2" charset="-122"/>
              </a:rPr>
              <a:t>;;</a:t>
            </a:r>
            <a:r>
              <a:rPr lang="zh-CN" altLang="en-US" sz="2800" dirty="0">
                <a:latin typeface="宋体" panose="02010600030101010101" pitchFamily="2" charset="-122"/>
              </a:rPr>
              <a:t>没有参数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else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  mov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ax,4c00h+(retnum AND 0ffh)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;; </a:t>
            </a:r>
            <a:r>
              <a:rPr lang="zh-CN" altLang="en-US" sz="2800" dirty="0">
                <a:latin typeface="宋体" panose="02010600030101010101" pitchFamily="2" charset="-122"/>
              </a:rPr>
              <a:t>有参数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endif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int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21h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buNone/>
              <a:tabLst>
                <a:tab pos="1520825" algn="l"/>
                <a:tab pos="41941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ENDM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364547" name="组合 364546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364548" name="矩形 364547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4549" name="矩形 364548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4550" name="组合 364549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364551" name="矩形 364550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4552" name="矩形 364551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64553" name="组合 364552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364554" name="矩形 364553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4555" name="矩形 364554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64556" name="组合 364555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364557" name="矩形 364556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4558" name="矩形 364557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64559" name="标题 364558"/>
          <p:cNvSpPr>
            <a:spLocks noGrp="1"/>
          </p:cNvSpPr>
          <p:nvPr>
            <p:ph type="title"/>
          </p:nvPr>
        </p:nvSpPr>
        <p:spPr>
          <a:xfrm>
            <a:off x="5942013" y="361950"/>
            <a:ext cx="2819400" cy="390525"/>
          </a:xfrm>
          <a:ln>
            <a:solidFill>
              <a:schemeClr val="folHlink"/>
            </a:solidFill>
            <a:miter/>
          </a:ln>
        </p:spPr>
        <p:txBody>
          <a:bodyPr anchor="ctr"/>
          <a:p>
            <a:r>
              <a:rPr lang="zh-CN" altLang="en-US" sz="2400" dirty="0">
                <a:latin typeface="黑体" panose="02010609060101010101" pitchFamily="2" charset="-122"/>
              </a:rPr>
              <a:t>例题</a:t>
            </a:r>
            <a:r>
              <a:rPr lang="en-US" altLang="zh-CN" sz="2400" dirty="0">
                <a:latin typeface="黑体" panose="02010609060101010101" pitchFamily="2" charset="-122"/>
              </a:rPr>
              <a:t>5.4</a:t>
            </a:r>
            <a:r>
              <a:rPr lang="zh-CN" altLang="en-US" sz="2400" dirty="0">
                <a:latin typeface="黑体" panose="02010609060101010101" pitchFamily="2" charset="-122"/>
              </a:rPr>
              <a:t>－</a:t>
            </a:r>
            <a:r>
              <a:rPr lang="en-US" altLang="zh-CN" sz="2400">
                <a:latin typeface="黑体" panose="02010609060101010101" pitchFamily="2" charset="-122"/>
              </a:rPr>
              <a:t>2/3</a:t>
            </a:r>
            <a:endParaRPr lang="en-US" altLang="zh-CN" sz="2400">
              <a:latin typeface="黑体" panose="02010609060101010101" pitchFamily="2" charset="-122"/>
            </a:endParaRPr>
          </a:p>
        </p:txBody>
      </p:sp>
      <p:pic>
        <p:nvPicPr>
          <p:cNvPr id="364560" name="图片 364559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4561" name="图片 364560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64563" name="组合 364562"/>
          <p:cNvGrpSpPr/>
          <p:nvPr/>
        </p:nvGrpSpPr>
        <p:grpSpPr>
          <a:xfrm>
            <a:off x="5807075" y="5454650"/>
            <a:ext cx="2725738" cy="638175"/>
            <a:chOff x="2304" y="3168"/>
            <a:chExt cx="3432" cy="864"/>
          </a:xfrm>
        </p:grpSpPr>
        <p:pic>
          <p:nvPicPr>
            <p:cNvPr id="364564" name="图片 364563" descr="00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4" y="3168"/>
              <a:ext cx="1152" cy="86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64565" name="图片 364564" descr="00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4" y="3168"/>
              <a:ext cx="1152" cy="86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64566" name="图片 364565" descr="00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4" y="3168"/>
              <a:ext cx="1152" cy="86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5570" name="文本占位符 365569"/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8153400" cy="6096000"/>
          </a:xfrm>
        </p:spPr>
        <p:txBody>
          <a:bodyPr/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.model small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.stack 256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.data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msg1	equ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this byte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dstring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&lt;Hello,Everybody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!!&gt;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msg2	equ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this byte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dstring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	&lt;You see,I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made it.&gt;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.code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start: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mainbegin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@data	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  <a:r>
              <a:rPr lang="zh-CN" altLang="en-US" sz="2800" dirty="0">
                <a:latin typeface="宋体" panose="02010600030101010101" pitchFamily="2" charset="-122"/>
              </a:rPr>
              <a:t>建立</a:t>
            </a:r>
            <a:r>
              <a:rPr lang="en-US" altLang="zh-CN" sz="2800" dirty="0">
                <a:latin typeface="宋体" panose="02010600030101010101" pitchFamily="2" charset="-122"/>
              </a:rPr>
              <a:t>DS</a:t>
            </a:r>
            <a:r>
              <a:rPr lang="zh-CN" altLang="en-US" sz="2800" dirty="0">
                <a:latin typeface="宋体" panose="02010600030101010101" pitchFamily="2" charset="-122"/>
              </a:rPr>
              <a:t>内容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dispmsg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msg1	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  <a:r>
              <a:rPr lang="zh-CN" altLang="en-US" sz="2800" dirty="0">
                <a:latin typeface="宋体" panose="02010600030101010101" pitchFamily="2" charset="-122"/>
              </a:rPr>
              <a:t>显示</a:t>
            </a:r>
            <a:r>
              <a:rPr lang="en-US" altLang="zh-CN" sz="2800" dirty="0">
                <a:latin typeface="宋体" panose="02010600030101010101" pitchFamily="2" charset="-122"/>
              </a:rPr>
              <a:t>msg1</a:t>
            </a:r>
            <a:r>
              <a:rPr lang="zh-CN" altLang="en-US" sz="2800" dirty="0">
                <a:latin typeface="宋体" panose="02010600030101010101" pitchFamily="2" charset="-122"/>
              </a:rPr>
              <a:t>字符串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dispmsg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msg2	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  <a:r>
              <a:rPr lang="zh-CN" altLang="en-US" sz="2800" dirty="0">
                <a:latin typeface="宋体" panose="02010600030101010101" pitchFamily="2" charset="-122"/>
              </a:rPr>
              <a:t>显示</a:t>
            </a:r>
            <a:r>
              <a:rPr lang="en-US" altLang="zh-CN" sz="2800" dirty="0">
                <a:latin typeface="宋体" panose="02010600030101010101" pitchFamily="2" charset="-122"/>
              </a:rPr>
              <a:t>msg2</a:t>
            </a:r>
            <a:r>
              <a:rPr lang="zh-CN" altLang="en-US" sz="2800" dirty="0">
                <a:latin typeface="宋体" panose="02010600030101010101" pitchFamily="2" charset="-122"/>
              </a:rPr>
              <a:t>字符串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mainend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  <a:r>
              <a:rPr lang="zh-CN" altLang="en-US" sz="2800" dirty="0">
                <a:latin typeface="宋体" panose="02010600030101010101" pitchFamily="2" charset="-122"/>
              </a:rPr>
              <a:t>返回</a:t>
            </a:r>
            <a:r>
              <a:rPr lang="en-US" altLang="zh-CN" sz="2800">
                <a:latin typeface="宋体" panose="02010600030101010101" pitchFamily="2" charset="-122"/>
              </a:rPr>
              <a:t>DOS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end start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365571" name="组合 365570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365572" name="矩形 365571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5573" name="矩形 365572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5574" name="组合 365573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365575" name="矩形 365574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5576" name="矩形 365575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65577" name="组合 365576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365578" name="矩形 365577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5579" name="矩形 365578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65580" name="组合 365579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365581" name="矩形 365580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5582" name="矩形 365581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65583" name="标题 365582"/>
          <p:cNvSpPr>
            <a:spLocks noGrp="1"/>
          </p:cNvSpPr>
          <p:nvPr>
            <p:ph type="title"/>
          </p:nvPr>
        </p:nvSpPr>
        <p:spPr>
          <a:xfrm>
            <a:off x="5942013" y="361950"/>
            <a:ext cx="2819400" cy="390525"/>
          </a:xfrm>
          <a:ln>
            <a:solidFill>
              <a:schemeClr val="folHlink"/>
            </a:solidFill>
            <a:miter/>
          </a:ln>
        </p:spPr>
        <p:txBody>
          <a:bodyPr anchor="ctr"/>
          <a:p>
            <a:r>
              <a:rPr lang="zh-CN" altLang="en-US" sz="2400" dirty="0">
                <a:latin typeface="黑体" panose="02010609060101010101" pitchFamily="2" charset="-122"/>
              </a:rPr>
              <a:t>例题</a:t>
            </a:r>
            <a:r>
              <a:rPr lang="en-US" altLang="zh-CN" sz="2400" dirty="0">
                <a:latin typeface="黑体" panose="02010609060101010101" pitchFamily="2" charset="-122"/>
              </a:rPr>
              <a:t>5.4</a:t>
            </a:r>
            <a:r>
              <a:rPr lang="zh-CN" altLang="en-US" sz="2400" dirty="0">
                <a:latin typeface="黑体" panose="02010609060101010101" pitchFamily="2" charset="-122"/>
              </a:rPr>
              <a:t>－</a:t>
            </a:r>
            <a:r>
              <a:rPr lang="en-US" altLang="zh-CN" sz="2400">
                <a:latin typeface="黑体" panose="02010609060101010101" pitchFamily="2" charset="-122"/>
              </a:rPr>
              <a:t>3/3</a:t>
            </a:r>
            <a:endParaRPr lang="en-US" altLang="zh-CN" sz="2400">
              <a:latin typeface="黑体" panose="02010609060101010101" pitchFamily="2" charset="-122"/>
            </a:endParaRPr>
          </a:p>
        </p:txBody>
      </p:sp>
      <p:pic>
        <p:nvPicPr>
          <p:cNvPr id="365585" name="图片 365584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354" name="标题 228353"/>
          <p:cNvSpPr>
            <a:spLocks noGrp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 anchor="t"/>
          <a:p>
            <a:pPr defTabSz="914400">
              <a:buSzTx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教学要求</a:t>
            </a:r>
            <a:endParaRPr lang="zh-CN" altLang="en-US" sz="2400" kern="1200" baseline="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28355" name="副标题 228354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7924800" cy="4413250"/>
          </a:xfrm>
        </p:spPr>
        <p:txBody>
          <a:bodyPr anchor="t"/>
          <a:p>
            <a:pPr marL="384175" indent="-384175" algn="just" defTabSz="914400">
              <a:lnSpc>
                <a:spcPct val="100000"/>
              </a:lnSpc>
              <a:buSzPct val="90000"/>
              <a:buAutoNum type="arabicPeriod"/>
            </a:pP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了解宏操作符、宏汇编、条件汇编和重复汇编、源程序包含、代码连接和子程序库等程序设计方法</a:t>
            </a:r>
            <a:endParaRPr lang="zh-CN" altLang="en-US" sz="2800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84175" indent="-384175" algn="just" defTabSz="914400">
              <a:lnSpc>
                <a:spcPct val="100000"/>
              </a:lnSpc>
              <a:buSzPct val="90000"/>
              <a:buAutoNum type="arabicPeriod"/>
            </a:pP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作业：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5.10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5.13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5.15</a:t>
            </a:r>
            <a:endParaRPr lang="zh-CN" altLang="en-US" sz="2800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84175" indent="-384175" algn="just" defTabSz="914400">
              <a:lnSpc>
                <a:spcPct val="100000"/>
              </a:lnSpc>
              <a:buSzPct val="90000"/>
              <a:buAutoNum type="arabicPeriod"/>
            </a:pPr>
            <a:endParaRPr lang="en-US" altLang="zh-CN" sz="2800" kern="1200" baseline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28356" name="组合 228355"/>
          <p:cNvGrpSpPr/>
          <p:nvPr/>
        </p:nvGrpSpPr>
        <p:grpSpPr>
          <a:xfrm>
            <a:off x="5181600" y="6113463"/>
            <a:ext cx="3276600" cy="211137"/>
            <a:chOff x="1824" y="2640"/>
            <a:chExt cx="2064" cy="133"/>
          </a:xfrm>
        </p:grpSpPr>
        <p:sp>
          <p:nvSpPr>
            <p:cNvPr id="228357" name="直接连接符 228356"/>
            <p:cNvSpPr/>
            <p:nvPr/>
          </p:nvSpPr>
          <p:spPr>
            <a:xfrm>
              <a:off x="1824" y="2711"/>
              <a:ext cx="2064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8358" name="矩形 228357"/>
            <p:cNvSpPr/>
            <p:nvPr/>
          </p:nvSpPr>
          <p:spPr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8359" name="矩形 228358"/>
            <p:cNvSpPr/>
            <p:nvPr/>
          </p:nvSpPr>
          <p:spPr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8360" name="矩形 228359"/>
            <p:cNvSpPr/>
            <p:nvPr/>
          </p:nvSpPr>
          <p:spPr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</p:grpSp>
      <p:pic>
        <p:nvPicPr>
          <p:cNvPr id="228361" name="图片 228360" descr="1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0" y="6237288"/>
            <a:ext cx="385763" cy="503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6" name="标题 2099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zh-CN" dirty="0"/>
              <a:t>6.1  32</a:t>
            </a:r>
            <a:r>
              <a:rPr lang="zh-CN" altLang="en-US" dirty="0"/>
              <a:t>位指令的运行环境</a:t>
            </a:r>
            <a:endParaRPr lang="zh-CN" altLang="en-US" dirty="0"/>
          </a:p>
        </p:txBody>
      </p:sp>
      <p:sp>
        <p:nvSpPr>
          <p:cNvPr id="209927" name="文本占位符 209926"/>
          <p:cNvSpPr>
            <a:spLocks noGrp="1"/>
          </p:cNvSpPr>
          <p:nvPr>
            <p:ph type="body" idx="1"/>
          </p:nvPr>
        </p:nvSpPr>
        <p:spPr>
          <a:xfrm>
            <a:off x="2692400" y="1397000"/>
            <a:ext cx="4064000" cy="2327275"/>
          </a:xfrm>
        </p:spPr>
        <p:txBody>
          <a:bodyPr/>
          <a:p>
            <a:pPr>
              <a:buSzTx/>
              <a:buBlip>
                <a:blip r:embed="rId1"/>
              </a:buBlip>
            </a:pPr>
            <a:r>
              <a:rPr lang="en-US" altLang="zh-CN" dirty="0"/>
              <a:t> </a:t>
            </a:r>
            <a:r>
              <a:rPr lang="zh-CN" altLang="en-US" dirty="0">
                <a:hlinkClick r:id="rId2" action="ppaction://hlinksldjump"/>
              </a:rPr>
              <a:t>实地址方式</a:t>
            </a:r>
            <a:endParaRPr lang="zh-CN" altLang="en-US" dirty="0"/>
          </a:p>
          <a:p>
            <a:pPr>
              <a:buSzTx/>
              <a:buBlip>
                <a:blip r:embed="rId1"/>
              </a:buBlip>
            </a:pPr>
            <a:r>
              <a:rPr lang="zh-CN" altLang="en-US" dirty="0"/>
              <a:t> </a:t>
            </a:r>
            <a:r>
              <a:rPr lang="zh-CN" altLang="en-US" dirty="0">
                <a:hlinkClick r:id="rId3" action="ppaction://hlinksldjump"/>
              </a:rPr>
              <a:t>保护方式</a:t>
            </a:r>
            <a:endParaRPr lang="zh-CN" altLang="en-US" dirty="0"/>
          </a:p>
          <a:p>
            <a:pPr>
              <a:buSzTx/>
              <a:buBlip>
                <a:blip r:embed="rId1"/>
              </a:buBlip>
            </a:pPr>
            <a:r>
              <a:rPr lang="zh-CN" altLang="en-US" dirty="0"/>
              <a:t> </a:t>
            </a:r>
            <a:r>
              <a:rPr lang="zh-CN" altLang="en-US" dirty="0">
                <a:hlinkClick r:id="rId4" action="ppaction://hlinksldjump"/>
              </a:rPr>
              <a:t>虚拟</a:t>
            </a:r>
            <a:r>
              <a:rPr lang="en-US" altLang="zh-CN" dirty="0">
                <a:hlinkClick r:id="rId4" action="ppaction://hlinksldjump"/>
              </a:rPr>
              <a:t>8086</a:t>
            </a:r>
            <a:r>
              <a:rPr lang="zh-CN" altLang="en-US" dirty="0">
                <a:hlinkClick r:id="rId4" action="ppaction://hlinksldjump"/>
              </a:rPr>
              <a:t>方式</a:t>
            </a:r>
            <a:endParaRPr lang="zh-CN" altLang="en-US" dirty="0"/>
          </a:p>
        </p:txBody>
      </p:sp>
      <p:sp>
        <p:nvSpPr>
          <p:cNvPr id="209924" name="文本框 209923"/>
          <p:cNvSpPr txBox="1"/>
          <p:nvPr/>
        </p:nvSpPr>
        <p:spPr>
          <a:xfrm>
            <a:off x="609600" y="3810000"/>
            <a:ext cx="8001000" cy="242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位逻辑段：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段地址和偏移地址都是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3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段地址左移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位加偏移地址形成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20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位物理地址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32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位逻辑段：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段地址和偏移地址都是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3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段地址加偏移地址形成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位线性地址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7750" name="标题 2877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5.2  </a:t>
            </a:r>
            <a:r>
              <a:rPr lang="zh-CN" altLang="en-US" dirty="0"/>
              <a:t>宏结构程序设计</a:t>
            </a:r>
            <a:endParaRPr lang="zh-CN" altLang="en-US"/>
          </a:p>
        </p:txBody>
      </p:sp>
      <p:sp>
        <p:nvSpPr>
          <p:cNvPr id="287751" name="文本占位符 287750"/>
          <p:cNvSpPr>
            <a:spLocks noGrp="1"/>
          </p:cNvSpPr>
          <p:nvPr>
            <p:ph type="body" idx="1"/>
          </p:nvPr>
        </p:nvSpPr>
        <p:spPr>
          <a:xfrm>
            <a:off x="1000125" y="908050"/>
            <a:ext cx="6715125" cy="3397250"/>
          </a:xfrm>
        </p:spPr>
        <p:txBody>
          <a:bodyPr/>
          <a:p>
            <a:pPr>
              <a:buNone/>
            </a:pPr>
            <a:r>
              <a:rPr lang="zh-CN" altLang="en-US" dirty="0"/>
              <a:t>宏汇编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重复汇编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条件汇编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	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 dirty="0"/>
              <a:t>统称宏结构</a:t>
            </a:r>
            <a:endParaRPr lang="zh-CN" altLang="en-US" dirty="0"/>
          </a:p>
        </p:txBody>
      </p:sp>
      <p:sp>
        <p:nvSpPr>
          <p:cNvPr id="287749" name="文本框 287748"/>
          <p:cNvSpPr txBox="1"/>
          <p:nvPr/>
        </p:nvSpPr>
        <p:spPr>
          <a:xfrm>
            <a:off x="1244600" y="4313238"/>
            <a:ext cx="6832600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762000">
              <a:spcBef>
                <a:spcPct val="50000"/>
              </a:spcBef>
            </a:pPr>
            <a:r>
              <a:rPr lang="zh-CN" altLang="en-US" sz="32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宏（</a:t>
            </a:r>
            <a:r>
              <a:rPr lang="en-US" altLang="zh-CN" sz="32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Macro</a:t>
            </a:r>
            <a:r>
              <a:rPr lang="zh-CN" altLang="en-US" sz="3200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）是汇编语言的一个特点，它是与子程序类似又独具特色的另一种简化源程序的方法</a:t>
            </a:r>
            <a:endParaRPr lang="zh-CN" altLang="en-US" sz="320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18114" name="标题 2181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实地址方式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18115" name="文本占位符 218114"/>
          <p:cNvSpPr>
            <a:spLocks noGrp="1"/>
          </p:cNvSpPr>
          <p:nvPr>
            <p:ph type="body" idx="1"/>
          </p:nvPr>
        </p:nvSpPr>
        <p:spPr>
          <a:xfrm>
            <a:off x="395288" y="908050"/>
            <a:ext cx="8353425" cy="5099050"/>
          </a:xfrm>
        </p:spPr>
        <p:txBody>
          <a:bodyPr/>
          <a:p>
            <a:r>
              <a:rPr lang="zh-CN" altLang="en-US" sz="3200" dirty="0"/>
              <a:t>实方式</a:t>
            </a:r>
            <a:r>
              <a:rPr lang="zh-CN" altLang="en-US" sz="2800" dirty="0"/>
              <a:t>（</a:t>
            </a:r>
            <a:r>
              <a:rPr lang="en-US" altLang="zh-CN" sz="2800" dirty="0"/>
              <a:t>Real Mode</a:t>
            </a:r>
            <a:r>
              <a:rPr lang="zh-CN" altLang="en-US" sz="2800" dirty="0"/>
              <a:t>）</a:t>
            </a:r>
            <a:r>
              <a:rPr lang="zh-CN" altLang="en-US" sz="3200" dirty="0"/>
              <a:t>与</a:t>
            </a:r>
            <a:r>
              <a:rPr lang="en-US" altLang="zh-CN" sz="3200" dirty="0"/>
              <a:t>8086/80186</a:t>
            </a:r>
            <a:r>
              <a:rPr lang="zh-CN" altLang="en-US" sz="3200" dirty="0"/>
              <a:t>的工作方式以及</a:t>
            </a:r>
            <a:r>
              <a:rPr lang="en-US" altLang="zh-CN" sz="3200" dirty="0"/>
              <a:t>80286</a:t>
            </a:r>
            <a:r>
              <a:rPr lang="zh-CN" altLang="en-US" sz="3200" dirty="0"/>
              <a:t>的实地址方式具有相同的基本结构</a:t>
            </a:r>
            <a:endParaRPr lang="zh-CN" altLang="en-US" sz="3200" dirty="0"/>
          </a:p>
          <a:p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x86 CPU</a:t>
            </a:r>
            <a:r>
              <a:rPr lang="zh-CN" altLang="en-US" sz="3200" dirty="0"/>
              <a:t>只能寻址</a:t>
            </a:r>
            <a:r>
              <a:rPr lang="en-US" altLang="zh-CN" sz="3200" dirty="0"/>
              <a:t>1MB</a:t>
            </a:r>
            <a:r>
              <a:rPr lang="zh-CN" altLang="en-US" sz="3200" dirty="0"/>
              <a:t>物理存储器空间，分段最大</a:t>
            </a:r>
            <a:r>
              <a:rPr lang="en-US" altLang="zh-CN" sz="3200" dirty="0"/>
              <a:t>64KB</a:t>
            </a:r>
            <a:r>
              <a:rPr lang="zh-CN" altLang="en-US" sz="3200" dirty="0"/>
              <a:t>，采用</a:t>
            </a:r>
            <a:r>
              <a:rPr lang="en-US" altLang="zh-CN" sz="3200" dirty="0">
                <a:solidFill>
                  <a:schemeClr val="tx2"/>
                </a:solidFill>
              </a:rPr>
              <a:t>16</a:t>
            </a:r>
            <a:r>
              <a:rPr lang="zh-CN" altLang="en-US" sz="3200" dirty="0">
                <a:solidFill>
                  <a:schemeClr val="tx2"/>
                </a:solidFill>
              </a:rPr>
              <a:t>位逻辑段</a:t>
            </a:r>
            <a:endParaRPr lang="zh-CN" altLang="en-US" sz="3200" dirty="0">
              <a:solidFill>
                <a:schemeClr val="tx2"/>
              </a:solidFill>
            </a:endParaRPr>
          </a:p>
          <a:p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x86 CPU</a:t>
            </a:r>
            <a:r>
              <a:rPr lang="zh-CN" altLang="en-US" sz="3200" dirty="0"/>
              <a:t>可以使用</a:t>
            </a:r>
            <a:r>
              <a:rPr lang="en-US" altLang="zh-CN" sz="3200" dirty="0">
                <a:solidFill>
                  <a:schemeClr val="tx2"/>
                </a:solidFill>
              </a:rPr>
              <a:t>32</a:t>
            </a:r>
            <a:r>
              <a:rPr lang="zh-CN" altLang="en-US" sz="3200" dirty="0">
                <a:solidFill>
                  <a:schemeClr val="tx2"/>
                </a:solidFill>
              </a:rPr>
              <a:t>位寄存器和</a:t>
            </a:r>
            <a:r>
              <a:rPr lang="en-US" altLang="zh-CN" sz="3200" dirty="0">
                <a:solidFill>
                  <a:schemeClr val="tx2"/>
                </a:solidFill>
              </a:rPr>
              <a:t>32</a:t>
            </a:r>
            <a:r>
              <a:rPr lang="zh-CN" altLang="en-US" sz="3200" dirty="0">
                <a:solidFill>
                  <a:schemeClr val="tx2"/>
                </a:solidFill>
              </a:rPr>
              <a:t>位操作数</a:t>
            </a:r>
            <a:r>
              <a:rPr lang="zh-CN" altLang="en-US" sz="3200" dirty="0"/>
              <a:t>，也可以采用</a:t>
            </a:r>
            <a:r>
              <a:rPr lang="en-US" altLang="zh-CN" sz="3200" dirty="0">
                <a:solidFill>
                  <a:schemeClr val="tx2"/>
                </a:solidFill>
              </a:rPr>
              <a:t>32</a:t>
            </a:r>
            <a:r>
              <a:rPr lang="zh-CN" altLang="en-US" sz="3200" dirty="0">
                <a:solidFill>
                  <a:schemeClr val="tx2"/>
                </a:solidFill>
              </a:rPr>
              <a:t>位寻址方式</a:t>
            </a:r>
            <a:endParaRPr lang="zh-CN" altLang="en-US" sz="3200" dirty="0">
              <a:solidFill>
                <a:schemeClr val="tx2"/>
              </a:solidFill>
            </a:endParaRPr>
          </a:p>
          <a:p>
            <a:r>
              <a:rPr lang="zh-CN" altLang="en-US" sz="3200" dirty="0"/>
              <a:t>相当于可以</a:t>
            </a:r>
            <a:r>
              <a:rPr lang="zh-CN" altLang="en-US" sz="3200" dirty="0">
                <a:solidFill>
                  <a:schemeClr val="tx2"/>
                </a:solidFill>
              </a:rPr>
              <a:t>进行</a:t>
            </a:r>
            <a:r>
              <a:rPr lang="en-US" altLang="zh-CN" sz="3200" dirty="0">
                <a:solidFill>
                  <a:schemeClr val="tx2"/>
                </a:solidFill>
              </a:rPr>
              <a:t>32</a:t>
            </a:r>
            <a:r>
              <a:rPr lang="zh-CN" altLang="en-US" sz="3200" dirty="0">
                <a:solidFill>
                  <a:schemeClr val="tx2"/>
                </a:solidFill>
              </a:rPr>
              <a:t>位处理的快速</a:t>
            </a:r>
            <a:r>
              <a:rPr lang="en-US" altLang="zh-CN" sz="3200">
                <a:solidFill>
                  <a:schemeClr val="tx2"/>
                </a:solidFill>
              </a:rPr>
              <a:t>8086</a:t>
            </a:r>
            <a:endParaRPr lang="en-US" altLang="zh-CN" sz="3200">
              <a:solidFill>
                <a:schemeClr val="tx2"/>
              </a:solidFill>
            </a:endParaRPr>
          </a:p>
        </p:txBody>
      </p:sp>
      <p:pic>
        <p:nvPicPr>
          <p:cNvPr id="218116" name="图片 218115" descr="14_6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8117" name="组合 218116"/>
          <p:cNvGrpSpPr/>
          <p:nvPr/>
        </p:nvGrpSpPr>
        <p:grpSpPr>
          <a:xfrm>
            <a:off x="12700" y="44450"/>
            <a:ext cx="6629400" cy="1295400"/>
            <a:chOff x="8" y="28"/>
            <a:chExt cx="4176" cy="816"/>
          </a:xfrm>
        </p:grpSpPr>
        <p:sp>
          <p:nvSpPr>
            <p:cNvPr id="218118" name="矩形 218117"/>
            <p:cNvSpPr/>
            <p:nvPr userDrawn="1"/>
          </p:nvSpPr>
          <p:spPr>
            <a:xfrm>
              <a:off x="8" y="436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8119" name="矩形 218118"/>
            <p:cNvSpPr/>
            <p:nvPr userDrawn="1"/>
          </p:nvSpPr>
          <p:spPr>
            <a:xfrm>
              <a:off x="798" y="2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120" name="矩形 218119"/>
            <p:cNvSpPr/>
            <p:nvPr userDrawn="1"/>
          </p:nvSpPr>
          <p:spPr>
            <a:xfrm>
              <a:off x="30" y="604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121" name="矩形 218120"/>
            <p:cNvSpPr/>
            <p:nvPr userDrawn="1"/>
          </p:nvSpPr>
          <p:spPr>
            <a:xfrm>
              <a:off x="270" y="364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122" name="矩形 218121"/>
            <p:cNvSpPr/>
            <p:nvPr userDrawn="1"/>
          </p:nvSpPr>
          <p:spPr>
            <a:xfrm>
              <a:off x="1038" y="28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123" name="文本框 218122"/>
            <p:cNvSpPr txBox="1"/>
            <p:nvPr userDrawn="1"/>
          </p:nvSpPr>
          <p:spPr>
            <a:xfrm>
              <a:off x="113" y="50"/>
              <a:ext cx="635" cy="25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  <a:effectLst>
              <a:outerShdw dist="35921" dir="2699999" algn="ctr" rotWithShape="0">
                <a:schemeClr val="folHlink"/>
              </a:outerShdw>
            </a:effectLst>
          </p:spPr>
          <p:txBody>
            <a:bodyPr>
              <a:spAutoFit/>
            </a:bodyPr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6 </a:t>
              </a:r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  <a:endPara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ransition advClick="0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19138" name="标题 2191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保护方式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19139" name="文本占位符 21913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sz="3200" dirty="0"/>
              <a:t>保护方式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Protected Mode</a:t>
            </a:r>
            <a:r>
              <a:rPr lang="zh-CN" altLang="en-US" sz="2400" b="0" dirty="0"/>
              <a:t>）</a:t>
            </a:r>
            <a:r>
              <a:rPr lang="zh-CN" altLang="en-US" sz="3200" dirty="0"/>
              <a:t>不仅具有段式存储管理功能，还提供页式存储管理功能，可以更好地支持虚拟存储器</a:t>
            </a:r>
            <a:endParaRPr lang="zh-CN" altLang="en-US" sz="3200" dirty="0"/>
          </a:p>
          <a:p>
            <a:pPr>
              <a:lnSpc>
                <a:spcPct val="90000"/>
              </a:lnSpc>
            </a:pPr>
            <a:r>
              <a:rPr lang="zh-CN" altLang="en-US" sz="3200" dirty="0"/>
              <a:t>在保护方式下，</a:t>
            </a:r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x86 CPU</a:t>
            </a:r>
            <a:r>
              <a:rPr lang="zh-CN" altLang="en-US" sz="3200" dirty="0"/>
              <a:t>才能</a:t>
            </a:r>
            <a:r>
              <a:rPr lang="zh-CN" altLang="en-US" sz="3200" dirty="0">
                <a:solidFill>
                  <a:schemeClr val="tx2"/>
                </a:solidFill>
              </a:rPr>
              <a:t>发挥其全部功能</a:t>
            </a:r>
            <a:r>
              <a:rPr lang="zh-CN" altLang="en-US" sz="3200" dirty="0"/>
              <a:t>，可以充分利用其强大的存储管理和保护能力</a:t>
            </a:r>
            <a:endParaRPr lang="zh-CN" altLang="en-US" sz="3200" dirty="0"/>
          </a:p>
          <a:p>
            <a:pPr>
              <a:lnSpc>
                <a:spcPct val="90000"/>
              </a:lnSpc>
            </a:pPr>
            <a:r>
              <a:rPr lang="zh-CN" altLang="en-US" sz="3200" dirty="0"/>
              <a:t>在保护方式下，</a:t>
            </a:r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x86 CPU</a:t>
            </a:r>
            <a:r>
              <a:rPr lang="zh-CN" altLang="en-US" sz="3200" dirty="0"/>
              <a:t>可以使用全部</a:t>
            </a:r>
            <a:r>
              <a:rPr lang="en-US" altLang="zh-CN" sz="3200" dirty="0"/>
              <a:t>32</a:t>
            </a:r>
            <a:r>
              <a:rPr lang="zh-CN" altLang="en-US" sz="3200" dirty="0"/>
              <a:t>条地址线，使微处理器可寻址的物理存储器达到</a:t>
            </a:r>
            <a:r>
              <a:rPr lang="en-US" altLang="zh-CN" sz="3200" dirty="0"/>
              <a:t>4GB</a:t>
            </a:r>
            <a:r>
              <a:rPr lang="zh-CN" altLang="en-US" sz="3200" dirty="0"/>
              <a:t>，采用</a:t>
            </a:r>
            <a:r>
              <a:rPr lang="en-US" altLang="zh-CN" sz="3200" dirty="0">
                <a:solidFill>
                  <a:schemeClr val="tx2"/>
                </a:solidFill>
              </a:rPr>
              <a:t>32</a:t>
            </a:r>
            <a:r>
              <a:rPr lang="zh-CN" altLang="en-US" sz="3200" dirty="0">
                <a:solidFill>
                  <a:schemeClr val="tx2"/>
                </a:solidFill>
              </a:rPr>
              <a:t>位逻辑段</a:t>
            </a:r>
            <a:r>
              <a:rPr lang="zh-CN" altLang="en-US" sz="3200" dirty="0"/>
              <a:t>，其段地址和偏移量都是</a:t>
            </a:r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endParaRPr lang="zh-CN" altLang="en-US" sz="3200" dirty="0"/>
          </a:p>
        </p:txBody>
      </p:sp>
      <p:pic>
        <p:nvPicPr>
          <p:cNvPr id="219140" name="图片 219139" descr="14_6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9141" name="组合 219140"/>
          <p:cNvGrpSpPr/>
          <p:nvPr/>
        </p:nvGrpSpPr>
        <p:grpSpPr>
          <a:xfrm>
            <a:off x="12700" y="44450"/>
            <a:ext cx="6629400" cy="1295400"/>
            <a:chOff x="8" y="28"/>
            <a:chExt cx="4176" cy="816"/>
          </a:xfrm>
        </p:grpSpPr>
        <p:sp>
          <p:nvSpPr>
            <p:cNvPr id="219142" name="矩形 219141"/>
            <p:cNvSpPr/>
            <p:nvPr userDrawn="1"/>
          </p:nvSpPr>
          <p:spPr>
            <a:xfrm>
              <a:off x="8" y="436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9143" name="矩形 219142"/>
            <p:cNvSpPr/>
            <p:nvPr userDrawn="1"/>
          </p:nvSpPr>
          <p:spPr>
            <a:xfrm>
              <a:off x="798" y="2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144" name="矩形 219143"/>
            <p:cNvSpPr/>
            <p:nvPr userDrawn="1"/>
          </p:nvSpPr>
          <p:spPr>
            <a:xfrm>
              <a:off x="30" y="604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145" name="矩形 219144"/>
            <p:cNvSpPr/>
            <p:nvPr userDrawn="1"/>
          </p:nvSpPr>
          <p:spPr>
            <a:xfrm>
              <a:off x="270" y="364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146" name="矩形 219145"/>
            <p:cNvSpPr/>
            <p:nvPr userDrawn="1"/>
          </p:nvSpPr>
          <p:spPr>
            <a:xfrm>
              <a:off x="1038" y="28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147" name="文本框 219146"/>
            <p:cNvSpPr txBox="1"/>
            <p:nvPr userDrawn="1"/>
          </p:nvSpPr>
          <p:spPr>
            <a:xfrm>
              <a:off x="113" y="50"/>
              <a:ext cx="635" cy="25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  <a:effectLst>
              <a:outerShdw dist="35921" dir="2699999" algn="ctr" rotWithShape="0">
                <a:schemeClr val="folHlink"/>
              </a:outerShdw>
            </a:effectLst>
          </p:spPr>
          <p:txBody>
            <a:bodyPr>
              <a:spAutoFit/>
            </a:bodyPr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6 </a:t>
              </a:r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  <a:endPara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ransition advClick="0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20162" name="标题 2201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虚拟</a:t>
            </a:r>
            <a:r>
              <a:rPr lang="en-US" altLang="zh-CN" dirty="0"/>
              <a:t>8086</a:t>
            </a:r>
            <a:r>
              <a:rPr lang="zh-CN" altLang="en-US" dirty="0"/>
              <a:t>方式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20163" name="文本占位符 2201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dirty="0"/>
              <a:t>虚拟</a:t>
            </a:r>
            <a:r>
              <a:rPr lang="en-US" altLang="zh-CN" sz="2800" dirty="0"/>
              <a:t>8086</a:t>
            </a:r>
            <a:r>
              <a:rPr lang="zh-CN" altLang="en-US" sz="2800" dirty="0"/>
              <a:t>方式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Virtual-8086 Mode</a:t>
            </a:r>
            <a:r>
              <a:rPr lang="zh-CN" altLang="en-US" sz="2400" b="0" dirty="0"/>
              <a:t>）</a:t>
            </a:r>
            <a:r>
              <a:rPr lang="zh-CN" altLang="en-US" sz="2800" dirty="0"/>
              <a:t>是一种在</a:t>
            </a:r>
            <a:r>
              <a:rPr lang="zh-CN" altLang="en-US" sz="2800" dirty="0">
                <a:solidFill>
                  <a:schemeClr val="tx2"/>
                </a:solidFill>
              </a:rPr>
              <a:t>保护方式下</a:t>
            </a:r>
            <a:r>
              <a:rPr lang="zh-CN" altLang="en-US" sz="2800" dirty="0"/>
              <a:t>运行的</a:t>
            </a:r>
            <a:r>
              <a:rPr lang="zh-CN" altLang="en-US" sz="2800" dirty="0">
                <a:solidFill>
                  <a:schemeClr val="tx2"/>
                </a:solidFill>
              </a:rPr>
              <a:t>类似实方式</a:t>
            </a:r>
            <a:r>
              <a:rPr lang="zh-CN" altLang="en-US" sz="2800" dirty="0"/>
              <a:t>的工作环境</a:t>
            </a:r>
            <a:endParaRPr lang="zh-CN" altLang="en-US" sz="2800" dirty="0"/>
          </a:p>
          <a:p>
            <a:r>
              <a:rPr lang="zh-CN" altLang="en-US" sz="2800" dirty="0"/>
              <a:t>虚拟</a:t>
            </a:r>
            <a:r>
              <a:rPr lang="en-US" altLang="zh-CN" sz="2800" dirty="0"/>
              <a:t>8086</a:t>
            </a:r>
            <a:r>
              <a:rPr lang="zh-CN" altLang="en-US" sz="2800" dirty="0"/>
              <a:t>方式下仍然采用</a:t>
            </a:r>
            <a:r>
              <a:rPr lang="en-US" altLang="zh-CN" sz="2800" dirty="0">
                <a:solidFill>
                  <a:schemeClr val="tx2"/>
                </a:solidFill>
              </a:rPr>
              <a:t>16</a:t>
            </a:r>
            <a:r>
              <a:rPr lang="zh-CN" altLang="en-US" sz="2800" dirty="0">
                <a:solidFill>
                  <a:schemeClr val="tx2"/>
                </a:solidFill>
              </a:rPr>
              <a:t>位逻辑段</a:t>
            </a:r>
            <a:r>
              <a:rPr lang="zh-CN" altLang="en-US" sz="2800" dirty="0"/>
              <a:t>：段寄存器的使用与实方式一样，左移</a:t>
            </a:r>
            <a:r>
              <a:rPr lang="en-US" altLang="zh-CN" sz="2800" dirty="0"/>
              <a:t>4</a:t>
            </a:r>
            <a:r>
              <a:rPr lang="zh-CN" altLang="en-US" sz="2800" dirty="0"/>
              <a:t>位加</a:t>
            </a:r>
            <a:r>
              <a:rPr lang="en-US" altLang="zh-CN" sz="2800" dirty="0"/>
              <a:t>16</a:t>
            </a:r>
            <a:r>
              <a:rPr lang="zh-CN" altLang="en-US" sz="2800" dirty="0"/>
              <a:t>位偏移量得到</a:t>
            </a:r>
            <a:r>
              <a:rPr lang="en-US" altLang="zh-CN" sz="2800" dirty="0"/>
              <a:t>20</a:t>
            </a:r>
            <a:r>
              <a:rPr lang="zh-CN" altLang="en-US" sz="2800" dirty="0"/>
              <a:t>位地址</a:t>
            </a:r>
            <a:endParaRPr lang="zh-CN" altLang="en-US" sz="2800" dirty="0"/>
          </a:p>
          <a:p>
            <a:r>
              <a:rPr lang="zh-CN" altLang="en-US" sz="2800" dirty="0"/>
              <a:t>多个</a:t>
            </a:r>
            <a:r>
              <a:rPr lang="en-US" altLang="zh-CN" sz="2800" dirty="0"/>
              <a:t>8086</a:t>
            </a:r>
            <a:r>
              <a:rPr lang="zh-CN" altLang="en-US" sz="2800" dirty="0"/>
              <a:t>程序可以利用分页机构将各自的逻辑</a:t>
            </a:r>
            <a:r>
              <a:rPr lang="en-US" altLang="zh-CN" sz="2800" dirty="0"/>
              <a:t>1MB</a:t>
            </a:r>
            <a:r>
              <a:rPr lang="zh-CN" altLang="en-US" sz="2800" dirty="0"/>
              <a:t>空间映射到不同的物理地址，从而实现共存于主存并行运行</a:t>
            </a:r>
            <a:endParaRPr lang="zh-CN" altLang="en-US" sz="2800" dirty="0"/>
          </a:p>
          <a:p>
            <a:r>
              <a:rPr lang="zh-CN" altLang="en-US" sz="2800" dirty="0"/>
              <a:t>虚拟</a:t>
            </a:r>
            <a:r>
              <a:rPr lang="en-US" altLang="zh-CN" sz="2800" dirty="0"/>
              <a:t>8086</a:t>
            </a:r>
            <a:r>
              <a:rPr lang="zh-CN" altLang="en-US" sz="2800" dirty="0"/>
              <a:t>方式的程序在</a:t>
            </a:r>
            <a:r>
              <a:rPr lang="zh-CN" altLang="en-US" sz="2800" dirty="0">
                <a:solidFill>
                  <a:schemeClr val="tx2"/>
                </a:solidFill>
              </a:rPr>
              <a:t>最低特权层</a:t>
            </a:r>
            <a:r>
              <a:rPr lang="en-US" altLang="zh-CN" sz="2800">
                <a:solidFill>
                  <a:schemeClr val="tx2"/>
                </a:solidFill>
              </a:rPr>
              <a:t>3</a:t>
            </a:r>
            <a:r>
              <a:rPr lang="zh-CN" altLang="en-US" sz="2800" dirty="0"/>
              <a:t>下运行</a:t>
            </a:r>
            <a:endParaRPr lang="zh-CN" altLang="en-US" sz="2800" dirty="0"/>
          </a:p>
        </p:txBody>
      </p:sp>
      <p:pic>
        <p:nvPicPr>
          <p:cNvPr id="220164" name="图片 220163" descr="14_6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0165" name="组合 220164"/>
          <p:cNvGrpSpPr/>
          <p:nvPr/>
        </p:nvGrpSpPr>
        <p:grpSpPr>
          <a:xfrm>
            <a:off x="12700" y="44450"/>
            <a:ext cx="6629400" cy="1295400"/>
            <a:chOff x="8" y="28"/>
            <a:chExt cx="4176" cy="816"/>
          </a:xfrm>
        </p:grpSpPr>
        <p:sp>
          <p:nvSpPr>
            <p:cNvPr id="220166" name="矩形 220165"/>
            <p:cNvSpPr/>
            <p:nvPr userDrawn="1"/>
          </p:nvSpPr>
          <p:spPr>
            <a:xfrm>
              <a:off x="8" y="436"/>
              <a:ext cx="4176" cy="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0167" name="矩形 220166"/>
            <p:cNvSpPr/>
            <p:nvPr userDrawn="1"/>
          </p:nvSpPr>
          <p:spPr>
            <a:xfrm>
              <a:off x="798" y="268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168" name="矩形 220167"/>
            <p:cNvSpPr/>
            <p:nvPr userDrawn="1"/>
          </p:nvSpPr>
          <p:spPr>
            <a:xfrm>
              <a:off x="30" y="604"/>
              <a:ext cx="240" cy="240"/>
            </a:xfrm>
            <a:prstGeom prst="rect">
              <a:avLst/>
            </a:prstGeom>
            <a:solidFill>
              <a:srgbClr val="3333CC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169" name="矩形 220168"/>
            <p:cNvSpPr/>
            <p:nvPr userDrawn="1"/>
          </p:nvSpPr>
          <p:spPr>
            <a:xfrm>
              <a:off x="270" y="364"/>
              <a:ext cx="240" cy="24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170" name="矩形 220169"/>
            <p:cNvSpPr/>
            <p:nvPr userDrawn="1"/>
          </p:nvSpPr>
          <p:spPr>
            <a:xfrm>
              <a:off x="1038" y="28"/>
              <a:ext cx="240" cy="240"/>
            </a:xfrm>
            <a:prstGeom prst="rect">
              <a:avLst/>
            </a:prstGeom>
            <a:solidFill>
              <a:srgbClr val="CC0000">
                <a:alpha val="50000"/>
              </a:srgbClr>
            </a:solidFill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171" name="文本框 220170"/>
            <p:cNvSpPr txBox="1"/>
            <p:nvPr userDrawn="1"/>
          </p:nvSpPr>
          <p:spPr>
            <a:xfrm>
              <a:off x="113" y="50"/>
              <a:ext cx="635" cy="25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  <a:tileRect/>
            </a:gradFill>
            <a:ln w="9525">
              <a:noFill/>
            </a:ln>
            <a:effectLst>
              <a:outerShdw dist="35921" dir="2699999" algn="ctr" rotWithShape="0">
                <a:schemeClr val="folHlink"/>
              </a:outerShdw>
            </a:effectLst>
          </p:spPr>
          <p:txBody>
            <a:bodyPr>
              <a:spAutoFit/>
            </a:bodyPr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第 </a:t>
              </a:r>
              <a:r>
                <a:rPr lang="en-US" altLang="zh-CN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6 </a:t>
              </a:r>
              <a:r>
                <a:rPr lang="zh-CN" altLang="en-US" sz="2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章</a:t>
              </a:r>
              <a:endParaRPr lang="zh-CN" altLang="en-US" sz="2000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ransition advClick="0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9" name="标题 21094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zh-CN" dirty="0"/>
              <a:t>6.1.1 </a:t>
            </a:r>
            <a:r>
              <a:rPr lang="zh-CN" altLang="en-US" dirty="0"/>
              <a:t>寄存器组</a:t>
            </a:r>
            <a:endParaRPr lang="zh-CN" altLang="en-US" dirty="0"/>
          </a:p>
        </p:txBody>
      </p:sp>
      <p:sp>
        <p:nvSpPr>
          <p:cNvPr id="210950" name="文本占位符 210949"/>
          <p:cNvSpPr>
            <a:spLocks noGrp="1"/>
          </p:cNvSpPr>
          <p:nvPr>
            <p:ph type="body" idx="1"/>
          </p:nvPr>
        </p:nvSpPr>
        <p:spPr>
          <a:xfrm>
            <a:off x="611188" y="1052513"/>
            <a:ext cx="7570787" cy="4092575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3200" dirty="0"/>
              <a:t>8</a:t>
            </a:r>
            <a:r>
              <a:rPr lang="zh-CN" altLang="en-US" sz="3200" dirty="0"/>
              <a:t>个</a:t>
            </a:r>
            <a:r>
              <a:rPr lang="en-US" altLang="zh-CN" sz="3200" dirty="0"/>
              <a:t>32</a:t>
            </a:r>
            <a:r>
              <a:rPr lang="zh-CN" altLang="en-US" sz="3200" dirty="0"/>
              <a:t>位通用寄存器：</a:t>
            </a:r>
            <a:endParaRPr lang="zh-CN" altLang="en-US" sz="3200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AX    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BX    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CX    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DX</a:t>
            </a:r>
            <a:endParaRPr lang="en-US" altLang="zh-CN" sz="2800"/>
          </a:p>
          <a:p>
            <a:pPr lvl="1">
              <a:lnSpc>
                <a:spcPct val="90000"/>
              </a:lnSpc>
              <a:buNone/>
            </a:pP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SI      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DI     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BP    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en-US" altLang="zh-CN" sz="2800"/>
              <a:t>SP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3200" dirty="0"/>
              <a:t>6</a:t>
            </a:r>
            <a:r>
              <a:rPr lang="zh-CN" altLang="en-US" sz="3200" dirty="0"/>
              <a:t>个</a:t>
            </a:r>
            <a:r>
              <a:rPr lang="en-US" altLang="zh-CN" sz="3200" dirty="0"/>
              <a:t>16</a:t>
            </a:r>
            <a:r>
              <a:rPr lang="zh-CN" altLang="en-US" sz="3200" dirty="0"/>
              <a:t>位段寄存器：</a:t>
            </a:r>
            <a:endParaRPr lang="zh-CN" altLang="en-US" sz="3200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800"/>
              <a:t>CS    SS    DS    ES    </a:t>
            </a:r>
            <a:r>
              <a:rPr lang="en-US" altLang="zh-CN" sz="2800">
                <a:solidFill>
                  <a:schemeClr val="accent2"/>
                </a:solidFill>
              </a:rPr>
              <a:t>FS</a:t>
            </a:r>
            <a:r>
              <a:rPr lang="en-US" altLang="zh-CN" sz="2800">
                <a:solidFill>
                  <a:schemeClr val="bg2"/>
                </a:solidFill>
              </a:rPr>
              <a:t>    </a:t>
            </a:r>
            <a:r>
              <a:rPr lang="en-US" altLang="zh-CN" sz="2800">
                <a:solidFill>
                  <a:schemeClr val="accent2"/>
                </a:solidFill>
              </a:rPr>
              <a:t>GS</a:t>
            </a:r>
            <a:endParaRPr lang="en-US" altLang="zh-CN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/>
              <a:t>32</a:t>
            </a:r>
            <a:r>
              <a:rPr lang="zh-CN" altLang="en-US" sz="3200" dirty="0"/>
              <a:t>位指令指针寄存器：</a:t>
            </a:r>
            <a:r>
              <a:rPr lang="en-US" altLang="zh-CN" sz="3200">
                <a:solidFill>
                  <a:schemeClr val="tx2"/>
                </a:solidFill>
              </a:rPr>
              <a:t>E</a:t>
            </a:r>
            <a:r>
              <a:rPr lang="en-US" altLang="zh-CN" sz="3200"/>
              <a:t>IP</a:t>
            </a:r>
            <a:endParaRPr lang="en-US" altLang="zh-CN" sz="3200"/>
          </a:p>
          <a:p>
            <a:pPr>
              <a:lnSpc>
                <a:spcPct val="90000"/>
              </a:lnSpc>
            </a:pPr>
            <a:r>
              <a:rPr lang="en-US" altLang="zh-CN" sz="3200" dirty="0"/>
              <a:t>32</a:t>
            </a:r>
            <a:r>
              <a:rPr lang="zh-CN" altLang="en-US" sz="3200" dirty="0"/>
              <a:t>位标志寄存器：</a:t>
            </a:r>
            <a:r>
              <a:rPr lang="en-US" altLang="zh-CN" sz="3200">
                <a:solidFill>
                  <a:schemeClr val="tx2"/>
                </a:solidFill>
              </a:rPr>
              <a:t>E</a:t>
            </a:r>
            <a:r>
              <a:rPr lang="en-US" altLang="zh-CN" sz="3200"/>
              <a:t>FLAGS</a:t>
            </a:r>
            <a:endParaRPr lang="en-US" altLang="zh-CN" sz="3200"/>
          </a:p>
          <a:p>
            <a:pPr>
              <a:lnSpc>
                <a:spcPct val="90000"/>
              </a:lnSpc>
            </a:pPr>
            <a:r>
              <a:rPr lang="zh-CN" altLang="en-US" sz="3200" dirty="0"/>
              <a:t>其他的</a:t>
            </a:r>
            <a:r>
              <a:rPr lang="en-US" altLang="zh-CN" sz="3200" dirty="0"/>
              <a:t>32</a:t>
            </a:r>
            <a:r>
              <a:rPr lang="zh-CN" altLang="en-US" sz="3200" dirty="0"/>
              <a:t>位系统用寄存器</a:t>
            </a:r>
            <a:endParaRPr lang="zh-CN" altLang="en-US" sz="3200" dirty="0"/>
          </a:p>
        </p:txBody>
      </p:sp>
      <p:sp>
        <p:nvSpPr>
          <p:cNvPr id="210953" name="竖卷形 210952"/>
          <p:cNvSpPr/>
          <p:nvPr/>
        </p:nvSpPr>
        <p:spPr>
          <a:xfrm>
            <a:off x="6705600" y="1828800"/>
            <a:ext cx="1600200" cy="4343400"/>
          </a:xfrm>
          <a:prstGeom prst="verticalScroll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eaVert" wrap="none" anchor="ctr"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在原有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位寄存器</a:t>
            </a:r>
            <a:b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基础上扩展成为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32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endParaRPr lang="zh-CN" altLang="en-US" sz="2800" dirty="0">
              <a:solidFill>
                <a:schemeClr val="tx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3" name="标题 211972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zh-CN" dirty="0"/>
              <a:t>6.1.2  </a:t>
            </a:r>
            <a:r>
              <a:rPr lang="zh-CN" altLang="en-US" dirty="0"/>
              <a:t>寻址方式</a:t>
            </a:r>
            <a:endParaRPr lang="zh-CN" altLang="en-US" dirty="0"/>
          </a:p>
        </p:txBody>
      </p:sp>
      <p:sp>
        <p:nvSpPr>
          <p:cNvPr id="211974" name="文本占位符 211973"/>
          <p:cNvSpPr>
            <a:spLocks noGrp="1"/>
          </p:cNvSpPr>
          <p:nvPr>
            <p:ph type="body" idx="1"/>
          </p:nvPr>
        </p:nvSpPr>
        <p:spPr>
          <a:xfrm>
            <a:off x="779463" y="1397000"/>
            <a:ext cx="7969250" cy="1765300"/>
          </a:xfrm>
          <a:prstGeom prst="downArrowCallout">
            <a:avLst>
              <a:gd name="adj1" fmla="val 24368"/>
              <a:gd name="adj2" fmla="val 26480"/>
              <a:gd name="adj3" fmla="val 16666"/>
              <a:gd name="adj4" fmla="val 72634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  <a:tileRect/>
          </a:gradFill>
          <a:ln w="19050">
            <a:solidFill>
              <a:schemeClr val="tx2"/>
            </a:solidFill>
            <a:miter/>
          </a:ln>
        </p:spPr>
        <p:txBody>
          <a:bodyPr/>
          <a:p>
            <a:pPr marL="100330" indent="0">
              <a:buNone/>
            </a:pPr>
            <a:r>
              <a:rPr lang="en-US" altLang="zh-CN" sz="2800" dirty="0"/>
              <a:t>32</a:t>
            </a:r>
            <a:r>
              <a:rPr lang="zh-CN" altLang="en-US" sz="2800" dirty="0"/>
              <a:t>位有效地址＝</a:t>
            </a:r>
            <a:endParaRPr lang="zh-CN" altLang="en-US" sz="2800" dirty="0"/>
          </a:p>
          <a:p>
            <a:pPr marL="100330" indent="0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基址寄存器</a:t>
            </a:r>
            <a:r>
              <a:rPr lang="zh-CN" altLang="en-US" sz="2800" dirty="0"/>
              <a:t>＋（</a:t>
            </a:r>
            <a:r>
              <a:rPr lang="zh-CN" altLang="en-US" sz="2800" dirty="0">
                <a:solidFill>
                  <a:schemeClr val="accent2"/>
                </a:solidFill>
              </a:rPr>
              <a:t>变址寄存器</a:t>
            </a:r>
            <a:r>
              <a:rPr lang="en-US" altLang="zh-CN" sz="2800"/>
              <a:t>×</a:t>
            </a:r>
            <a:r>
              <a:rPr lang="zh-CN" altLang="en-US" sz="2800" dirty="0">
                <a:solidFill>
                  <a:schemeClr val="accent2"/>
                </a:solidFill>
              </a:rPr>
              <a:t>比例</a:t>
            </a:r>
            <a:r>
              <a:rPr lang="zh-CN" altLang="en-US" sz="2800" dirty="0"/>
              <a:t>）＋</a:t>
            </a:r>
            <a:r>
              <a:rPr lang="zh-CN" altLang="en-US" sz="2800" dirty="0">
                <a:solidFill>
                  <a:schemeClr val="accent2"/>
                </a:solidFill>
              </a:rPr>
              <a:t>位移量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211975" name="矩形 211974"/>
          <p:cNvSpPr/>
          <p:nvPr/>
        </p:nvSpPr>
        <p:spPr>
          <a:xfrm>
            <a:off x="990600" y="3200400"/>
            <a:ext cx="7391400" cy="3048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</a:rPr>
              <a:t>基址寄存器</a:t>
            </a:r>
            <a:r>
              <a:rPr lang="en-US" altLang="zh-CN" sz="3200" b="1" dirty="0">
                <a:latin typeface="Arial" panose="020B0604020202020204" pitchFamily="34" charset="0"/>
              </a:rPr>
              <a:t>——</a:t>
            </a:r>
            <a:r>
              <a:rPr lang="zh-CN" altLang="en-US" sz="3200" b="1" dirty="0">
                <a:latin typeface="Arial" panose="020B0604020202020204" pitchFamily="34" charset="0"/>
              </a:rPr>
              <a:t>任何</a:t>
            </a:r>
            <a:r>
              <a:rPr lang="en-US" altLang="zh-CN" sz="3200" b="1" dirty="0">
                <a:latin typeface="Arial" panose="020B0604020202020204" pitchFamily="34" charset="0"/>
              </a:rPr>
              <a:t>8</a:t>
            </a:r>
            <a:r>
              <a:rPr lang="zh-CN" altLang="en-US" sz="3200" b="1" dirty="0">
                <a:latin typeface="Arial" panose="020B0604020202020204" pitchFamily="34" charset="0"/>
              </a:rPr>
              <a:t>个</a:t>
            </a:r>
            <a:r>
              <a:rPr lang="en-US" altLang="zh-CN" sz="3200" b="1" dirty="0">
                <a:latin typeface="Arial" panose="020B0604020202020204" pitchFamily="34" charset="0"/>
              </a:rPr>
              <a:t>32</a:t>
            </a:r>
            <a:r>
              <a:rPr lang="zh-CN" altLang="en-US" sz="3200" b="1" dirty="0">
                <a:latin typeface="Arial" panose="020B0604020202020204" pitchFamily="34" charset="0"/>
              </a:rPr>
              <a:t>位通用寄存器之一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</a:rPr>
              <a:t>变址寄存器</a:t>
            </a:r>
            <a:r>
              <a:rPr lang="en-US" altLang="zh-CN" sz="3200" b="1" dirty="0">
                <a:latin typeface="Arial" panose="020B0604020202020204" pitchFamily="34" charset="0"/>
              </a:rPr>
              <a:t>——</a:t>
            </a:r>
            <a:r>
              <a:rPr lang="zh-CN" altLang="en-US" sz="3200" b="1" dirty="0">
                <a:latin typeface="Arial" panose="020B0604020202020204" pitchFamily="34" charset="0"/>
              </a:rPr>
              <a:t>除</a:t>
            </a:r>
            <a:r>
              <a:rPr lang="en-US" altLang="zh-CN" sz="3200" b="1" dirty="0">
                <a:latin typeface="Arial" panose="020B0604020202020204" pitchFamily="34" charset="0"/>
              </a:rPr>
              <a:t>ESP</a:t>
            </a:r>
            <a:r>
              <a:rPr lang="zh-CN" altLang="en-US" sz="3200" b="1" dirty="0">
                <a:latin typeface="Arial" panose="020B0604020202020204" pitchFamily="34" charset="0"/>
              </a:rPr>
              <a:t>之外的任何</a:t>
            </a:r>
            <a:r>
              <a:rPr lang="en-US" altLang="zh-CN" sz="3200" b="1" dirty="0">
                <a:latin typeface="Arial" panose="020B0604020202020204" pitchFamily="34" charset="0"/>
              </a:rPr>
              <a:t>32</a:t>
            </a:r>
            <a:r>
              <a:rPr lang="zh-CN" altLang="en-US" sz="3200" b="1" dirty="0">
                <a:latin typeface="Arial" panose="020B0604020202020204" pitchFamily="34" charset="0"/>
              </a:rPr>
              <a:t>位通用寄存器之一</a:t>
            </a:r>
            <a:endParaRPr lang="zh-CN" altLang="en-US" sz="3200" b="1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比例</a:t>
            </a:r>
            <a:r>
              <a:rPr lang="en-US" altLang="zh-CN" sz="3200" b="1" dirty="0">
                <a:latin typeface="Arial" panose="020B0604020202020204" pitchFamily="34" charset="0"/>
              </a:rPr>
              <a:t>——</a:t>
            </a:r>
            <a:r>
              <a:rPr lang="zh-CN" altLang="en-US" sz="3200" b="1" dirty="0">
                <a:latin typeface="Arial" panose="020B0604020202020204" pitchFamily="34" charset="0"/>
              </a:rPr>
              <a:t>可以是</a:t>
            </a:r>
            <a:r>
              <a:rPr lang="en-US" altLang="zh-CN" sz="3200" b="1">
                <a:latin typeface="Arial" panose="020B0604020202020204" pitchFamily="34" charset="0"/>
              </a:rPr>
              <a:t>1 / 2 / 4 / 8</a:t>
            </a:r>
            <a:endParaRPr lang="en-US" altLang="zh-CN" sz="3200" b="1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</a:rPr>
              <a:t>位移量</a:t>
            </a:r>
            <a:r>
              <a:rPr lang="en-US" altLang="zh-CN" sz="3200" b="1" dirty="0">
                <a:latin typeface="Arial" panose="020B0604020202020204" pitchFamily="34" charset="0"/>
              </a:rPr>
              <a:t>——</a:t>
            </a:r>
            <a:r>
              <a:rPr lang="zh-CN" altLang="en-US" sz="3200" b="1" dirty="0">
                <a:latin typeface="Arial" panose="020B0604020202020204" pitchFamily="34" charset="0"/>
              </a:rPr>
              <a:t>可以是</a:t>
            </a:r>
            <a:r>
              <a:rPr lang="en-US" altLang="zh-CN" sz="3200" b="1" dirty="0">
                <a:latin typeface="Arial" panose="020B0604020202020204" pitchFamily="34" charset="0"/>
              </a:rPr>
              <a:t>8 / 32</a:t>
            </a:r>
            <a:r>
              <a:rPr lang="zh-CN" altLang="en-US" sz="3200" b="1" dirty="0">
                <a:latin typeface="Arial" panose="020B0604020202020204" pitchFamily="34" charset="0"/>
              </a:rPr>
              <a:t>位值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19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1975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charRg st="4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1975">
                                            <p:txEl>
                                              <p:charRg st="49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charRg st="7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1975">
                                            <p:txEl>
                                              <p:charRg st="70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标题 2211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32</a:t>
            </a:r>
            <a:r>
              <a:rPr lang="zh-CN" altLang="en-US" dirty="0"/>
              <a:t>位寻址方式</a:t>
            </a:r>
            <a:endParaRPr lang="zh-CN" altLang="en-US" dirty="0"/>
          </a:p>
        </p:txBody>
      </p:sp>
      <p:sp>
        <p:nvSpPr>
          <p:cNvPr id="221187" name="文本占位符 221186"/>
          <p:cNvSpPr>
            <a:spLocks noGrp="1"/>
          </p:cNvSpPr>
          <p:nvPr>
            <p:ph type="body" idx="1"/>
          </p:nvPr>
        </p:nvSpPr>
        <p:spPr>
          <a:xfrm>
            <a:off x="900113" y="979488"/>
            <a:ext cx="6975475" cy="5545137"/>
          </a:xfrm>
        </p:spPr>
        <p:txBody>
          <a:bodyPr/>
          <a:p>
            <a:pPr>
              <a:buNone/>
            </a:pPr>
            <a:r>
              <a:rPr lang="en-US" altLang="zh-CN" sz="2800" dirty="0" err="1"/>
              <a:t>⑴    mov eax</a:t>
            </a:r>
            <a:r>
              <a:rPr lang="en-US" altLang="zh-CN" sz="2800"/>
              <a:t>, 44332211h</a:t>
            </a:r>
            <a:endParaRPr lang="en-US" altLang="zh-CN" sz="2800"/>
          </a:p>
          <a:p>
            <a:pPr>
              <a:buNone/>
            </a:pPr>
            <a:r>
              <a:rPr lang="en-US" altLang="zh-CN" sz="2800" dirty="0" err="1"/>
              <a:t>⑵    mov eax, ebx</a:t>
            </a:r>
            <a:endParaRPr lang="en-US" altLang="zh-CN" sz="2800"/>
          </a:p>
          <a:p>
            <a:pPr>
              <a:buNone/>
            </a:pPr>
            <a:r>
              <a:rPr lang="en-US" altLang="zh-CN" sz="2800" dirty="0" err="1"/>
              <a:t>⑶    mov eax</a:t>
            </a:r>
            <a:r>
              <a:rPr lang="en-US" altLang="zh-CN" sz="2800"/>
              <a:t>, [1234h]</a:t>
            </a:r>
            <a:endParaRPr lang="en-US" altLang="zh-CN" sz="2800"/>
          </a:p>
          <a:p>
            <a:pPr>
              <a:buNone/>
            </a:pPr>
            <a:r>
              <a:rPr lang="en-US" altLang="zh-CN" sz="2800" dirty="0" err="1"/>
              <a:t>⑷    mov eax, [ebx</a:t>
            </a:r>
            <a:r>
              <a:rPr lang="en-US" altLang="zh-CN" sz="2800"/>
              <a:t>]</a:t>
            </a:r>
            <a:endParaRPr lang="en-US" altLang="zh-CN" sz="2800"/>
          </a:p>
          <a:p>
            <a:pPr>
              <a:buNone/>
            </a:pPr>
            <a:r>
              <a:rPr lang="en-US" altLang="zh-CN" sz="2800" dirty="0" err="1"/>
              <a:t>⑸    mov eax</a:t>
            </a:r>
            <a:r>
              <a:rPr lang="en-US" altLang="zh-CN" sz="2800"/>
              <a:t>, [ebx+80h]</a:t>
            </a:r>
            <a:endParaRPr lang="en-US" altLang="zh-CN" sz="2800"/>
          </a:p>
          <a:p>
            <a:pPr>
              <a:buNone/>
            </a:pPr>
            <a:r>
              <a:rPr lang="en-US" altLang="zh-CN" sz="2800" dirty="0" err="1"/>
              <a:t>⑹    mov eax, [ebx+esi</a:t>
            </a:r>
            <a:r>
              <a:rPr lang="en-US" altLang="zh-CN" sz="2800"/>
              <a:t>]</a:t>
            </a:r>
            <a:endParaRPr lang="en-US" altLang="zh-CN" sz="2800"/>
          </a:p>
          <a:p>
            <a:pPr>
              <a:buNone/>
            </a:pPr>
            <a:r>
              <a:rPr lang="en-US" altLang="zh-CN" sz="2800" dirty="0" err="1"/>
              <a:t>⑺    mov eax</a:t>
            </a:r>
            <a:r>
              <a:rPr lang="en-US" altLang="zh-CN" sz="2800"/>
              <a:t>, [ebx+esi+80h]</a:t>
            </a:r>
            <a:endParaRPr lang="en-US" altLang="zh-CN" sz="2800"/>
          </a:p>
          <a:p>
            <a:pPr>
              <a:buNone/>
            </a:pPr>
            <a:r>
              <a:rPr lang="en-US" altLang="zh-CN" sz="2800">
                <a:solidFill>
                  <a:schemeClr val="tx2"/>
                </a:solidFill>
              </a:rPr>
              <a:t>⑻</a:t>
            </a:r>
            <a:r>
              <a:rPr lang="en-US" altLang="zh-CN" sz="2800">
                <a:solidFill>
                  <a:schemeClr val="bg2"/>
                </a:solidFill>
              </a:rPr>
              <a:t>    </a:t>
            </a:r>
            <a:r>
              <a:rPr lang="en-US" altLang="zh-CN" sz="2800" dirty="0" err="1"/>
              <a:t>mov eax</a:t>
            </a:r>
            <a:r>
              <a:rPr lang="en-US" altLang="zh-CN" sz="2800"/>
              <a:t>,</a:t>
            </a:r>
            <a:r>
              <a:rPr lang="en-US" altLang="zh-CN" sz="2800">
                <a:solidFill>
                  <a:schemeClr val="bg2"/>
                </a:solidFill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</a:rPr>
              <a:t>[esi</a:t>
            </a:r>
            <a:r>
              <a:rPr lang="en-US" altLang="zh-CN" sz="2800">
                <a:solidFill>
                  <a:schemeClr val="tx2"/>
                </a:solidFill>
              </a:rPr>
              <a:t>*2]</a:t>
            </a:r>
            <a:endParaRPr lang="en-US" altLang="zh-CN" sz="280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800">
                <a:solidFill>
                  <a:schemeClr val="tx2"/>
                </a:solidFill>
              </a:rPr>
              <a:t>⑼ </a:t>
            </a:r>
            <a:r>
              <a:rPr lang="en-US" altLang="zh-CN" sz="2800">
                <a:solidFill>
                  <a:schemeClr val="bg2"/>
                </a:solidFill>
              </a:rPr>
              <a:t>   </a:t>
            </a:r>
            <a:r>
              <a:rPr lang="en-US" altLang="zh-CN" sz="2800" dirty="0" err="1"/>
              <a:t>mov eax</a:t>
            </a:r>
            <a:r>
              <a:rPr lang="en-US" altLang="zh-CN" sz="2800"/>
              <a:t>,</a:t>
            </a:r>
            <a:r>
              <a:rPr lang="en-US" altLang="zh-CN" sz="2800">
                <a:solidFill>
                  <a:schemeClr val="bg2"/>
                </a:solidFill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</a:rPr>
              <a:t>[ebx+esi</a:t>
            </a:r>
            <a:r>
              <a:rPr lang="en-US" altLang="zh-CN" sz="2800">
                <a:solidFill>
                  <a:schemeClr val="tx2"/>
                </a:solidFill>
              </a:rPr>
              <a:t>*4]</a:t>
            </a:r>
            <a:endParaRPr lang="en-US" altLang="zh-CN" sz="280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800">
                <a:solidFill>
                  <a:schemeClr val="tx2"/>
                </a:solidFill>
              </a:rPr>
              <a:t>⑽</a:t>
            </a:r>
            <a:r>
              <a:rPr lang="en-US" altLang="zh-CN" sz="2800">
                <a:solidFill>
                  <a:schemeClr val="bg2"/>
                </a:solidFill>
              </a:rPr>
              <a:t>    </a:t>
            </a:r>
            <a:r>
              <a:rPr lang="en-US" altLang="zh-CN" sz="2800" dirty="0" err="1"/>
              <a:t>mov eax</a:t>
            </a:r>
            <a:r>
              <a:rPr lang="en-US" altLang="zh-CN" sz="2800"/>
              <a:t>,</a:t>
            </a:r>
            <a:r>
              <a:rPr lang="en-US" altLang="zh-CN" sz="2800">
                <a:solidFill>
                  <a:schemeClr val="bg2"/>
                </a:solidFill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</a:rPr>
              <a:t>[ebx+esi</a:t>
            </a:r>
            <a:r>
              <a:rPr lang="en-US" altLang="zh-CN" sz="2800">
                <a:solidFill>
                  <a:schemeClr val="tx2"/>
                </a:solidFill>
              </a:rPr>
              <a:t>*8+80h]</a:t>
            </a:r>
            <a:endParaRPr lang="en-US" altLang="zh-CN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4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1187">
                                            <p:txEl>
                                              <p:charRg st="42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64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1187">
                                            <p:txEl>
                                              <p:charRg st="64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8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1187">
                                            <p:txEl>
                                              <p:charRg st="84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10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1187">
                                            <p:txEl>
                                              <p:charRg st="108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132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1187">
                                            <p:txEl>
                                              <p:charRg st="132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16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1187">
                                            <p:txEl>
                                              <p:charRg st="160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182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1187">
                                            <p:txEl>
                                              <p:charRg st="182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20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1187">
                                            <p:txEl>
                                              <p:charRg st="20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标题 268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6.1.3 </a:t>
            </a:r>
            <a:r>
              <a:rPr lang="zh-CN" altLang="en-US" dirty="0"/>
              <a:t>机器代码格式</a:t>
            </a:r>
            <a:endParaRPr lang="zh-CN" altLang="en-US" dirty="0"/>
          </a:p>
        </p:txBody>
      </p:sp>
      <p:pic>
        <p:nvPicPr>
          <p:cNvPr id="268292" name="图片 268291" descr="hy06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12875"/>
            <a:ext cx="9144000" cy="544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75777"/>
          <p:cNvSpPr>
            <a:spLocks noGrp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 anchor="t"/>
          <a:p>
            <a:pPr defTabSz="914400">
              <a:buSzTx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第</a:t>
            </a:r>
            <a:r>
              <a:rPr lang="en-US" altLang="zh-CN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6</a:t>
            </a: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章 教学要求</a:t>
            </a:r>
            <a:endParaRPr lang="zh-CN" altLang="en-US" sz="2400" kern="1200" baseline="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75779" name="副标题 75778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075613" cy="4191000"/>
          </a:xfrm>
        </p:spPr>
        <p:txBody>
          <a:bodyPr anchor="t"/>
          <a:p>
            <a:pPr marL="533400" indent="-5334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熟悉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80x86CPU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种工作方式和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位寄存器组，掌握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位寻址方式</a:t>
            </a:r>
            <a:endParaRPr lang="zh-CN" altLang="en-US" sz="2800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作业：</a:t>
            </a:r>
            <a:r>
              <a:rPr lang="en-US" altLang="zh-CN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6.2</a:t>
            </a:r>
            <a:r>
              <a:rPr lang="zh-CN" altLang="en-US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kern="1200" baseline="0">
                <a:latin typeface="Arial" panose="020B0604020202020204" pitchFamily="34" charset="0"/>
                <a:ea typeface="宋体" panose="02010600030101010101" pitchFamily="2" charset="-122"/>
              </a:rPr>
              <a:t>6.17</a:t>
            </a:r>
            <a:endParaRPr lang="en-US" altLang="zh-CN" sz="28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5780" name="组合 75779"/>
          <p:cNvGrpSpPr/>
          <p:nvPr/>
        </p:nvGrpSpPr>
        <p:grpSpPr>
          <a:xfrm>
            <a:off x="5181600" y="6113463"/>
            <a:ext cx="3276600" cy="211137"/>
            <a:chOff x="1824" y="2640"/>
            <a:chExt cx="2064" cy="133"/>
          </a:xfrm>
        </p:grpSpPr>
        <p:sp>
          <p:nvSpPr>
            <p:cNvPr id="75781" name="直接连接符 75780"/>
            <p:cNvSpPr/>
            <p:nvPr/>
          </p:nvSpPr>
          <p:spPr>
            <a:xfrm>
              <a:off x="1824" y="2711"/>
              <a:ext cx="2064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82" name="矩形 75781"/>
            <p:cNvSpPr/>
            <p:nvPr/>
          </p:nvSpPr>
          <p:spPr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5783" name="矩形 75782"/>
            <p:cNvSpPr/>
            <p:nvPr/>
          </p:nvSpPr>
          <p:spPr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5784" name="矩形 75783"/>
            <p:cNvSpPr/>
            <p:nvPr/>
          </p:nvSpPr>
          <p:spPr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</p:grpSp>
      <p:pic>
        <p:nvPicPr>
          <p:cNvPr id="75790" name="图片 75789" descr="1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0" y="5589588"/>
            <a:ext cx="485775" cy="63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91" name="图片 3090" descr="biaoti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2590800"/>
            <a:ext cx="3048000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标题 3083"/>
          <p:cNvSpPr>
            <a:spLocks noGrp="1"/>
          </p:cNvSpPr>
          <p:nvPr>
            <p:ph type="ctrTitle"/>
          </p:nvPr>
        </p:nvSpPr>
        <p:spPr>
          <a:xfrm>
            <a:off x="3886200" y="457200"/>
            <a:ext cx="4495800" cy="685800"/>
          </a:xfrm>
          <a:ln/>
        </p:spPr>
        <p:txBody>
          <a:bodyPr anchor="t"/>
          <a:p>
            <a:pPr defTabSz="914400">
              <a:buSzTx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教学重点</a:t>
            </a:r>
            <a:endParaRPr lang="zh-CN" altLang="en-US" kern="1200" baseline="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3085" name="副标题 3084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4546600" cy="4184650"/>
          </a:xfrm>
          <a:ln/>
        </p:spPr>
        <p:txBody>
          <a:bodyPr anchor="t"/>
          <a:p>
            <a:pPr algn="just" defTabSz="914400">
              <a:lnSpc>
                <a:spcPct val="120000"/>
              </a:lnSpc>
              <a:buSzPct val="90000"/>
            </a:pP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2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章介绍实际应用当中，常见的混合编程问题，重点是参数传递方法</a:t>
            </a:r>
            <a:endParaRPr lang="zh-CN" altLang="en-US" sz="2800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defTabSz="914400">
              <a:lnSpc>
                <a:spcPct val="120000"/>
              </a:lnSpc>
              <a:buSzTx/>
              <a:buChar char="ü"/>
            </a:pPr>
            <a:r>
              <a:rPr lang="zh-CN" altLang="en-US" sz="2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混合编程的两种方式</a:t>
            </a:r>
            <a:endParaRPr lang="zh-CN" altLang="en-US" sz="28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defTabSz="914400">
              <a:lnSpc>
                <a:spcPct val="120000"/>
              </a:lnSpc>
              <a:buSzTx/>
              <a:buChar char="ü"/>
            </a:pPr>
            <a:r>
              <a:rPr lang="zh-CN" altLang="en-US" sz="2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模块连接的约定规则</a:t>
            </a:r>
            <a:endParaRPr lang="zh-CN" altLang="en-US" sz="28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defTabSz="914400">
              <a:lnSpc>
                <a:spcPct val="120000"/>
              </a:lnSpc>
              <a:buSzTx/>
              <a:buChar char="ü"/>
            </a:pPr>
            <a:r>
              <a:rPr lang="zh-CN" altLang="en-US" sz="2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模块连接的参数传递方法</a:t>
            </a:r>
            <a:endParaRPr lang="zh-CN" altLang="en-US" sz="28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defTabSz="914400">
              <a:lnSpc>
                <a:spcPct val="120000"/>
              </a:lnSpc>
              <a:buSzTx/>
              <a:buChar char="ü"/>
            </a:pPr>
            <a:r>
              <a:rPr lang="en-US" altLang="zh-CN" sz="2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lang="zh-CN" altLang="en-US" sz="28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代码优化</a:t>
            </a:r>
            <a:endParaRPr lang="zh-CN" altLang="en-US" sz="28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9" name="组合 3078"/>
          <p:cNvGrpSpPr/>
          <p:nvPr/>
        </p:nvGrpSpPr>
        <p:grpSpPr>
          <a:xfrm>
            <a:off x="5181600" y="5562600"/>
            <a:ext cx="3276600" cy="211138"/>
            <a:chOff x="1824" y="2640"/>
            <a:chExt cx="2064" cy="133"/>
          </a:xfrm>
        </p:grpSpPr>
        <p:sp>
          <p:nvSpPr>
            <p:cNvPr id="3080" name="直接连接符 3079"/>
            <p:cNvSpPr/>
            <p:nvPr/>
          </p:nvSpPr>
          <p:spPr>
            <a:xfrm>
              <a:off x="1824" y="2711"/>
              <a:ext cx="2064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" name="矩形 3080"/>
            <p:cNvSpPr/>
            <p:nvPr/>
          </p:nvSpPr>
          <p:spPr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082" name="矩形 3081"/>
            <p:cNvSpPr/>
            <p:nvPr/>
          </p:nvSpPr>
          <p:spPr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3083" name="矩形 3082"/>
            <p:cNvSpPr/>
            <p:nvPr/>
          </p:nvSpPr>
          <p:spPr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901" name="标题 208900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什么是混合编程</a:t>
            </a:r>
            <a:endParaRPr lang="zh-CN" altLang="en-US" dirty="0"/>
          </a:p>
        </p:txBody>
      </p:sp>
      <p:sp>
        <p:nvSpPr>
          <p:cNvPr id="208902" name="文本占位符 208901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多种程序设计语言间，通过相互调用、参数传递、共享数据结构和数据信息而形成程序的过程就是混合编程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程序的大部分采用高级语言编写，以提高程序的开发效率；在某些部分，利用汇编语言编写，以提高程序的运行效率</a:t>
            </a:r>
            <a:endParaRPr lang="zh-CN" altLang="en-US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8771" name="文本占位符 288770"/>
          <p:cNvSpPr>
            <a:spLocks noGrp="1"/>
          </p:cNvSpPr>
          <p:nvPr>
            <p:ph type="body" idx="1"/>
          </p:nvPr>
        </p:nvSpPr>
        <p:spPr>
          <a:xfrm>
            <a:off x="506730" y="1362710"/>
            <a:ext cx="8009890" cy="4889500"/>
          </a:xfrm>
        </p:spPr>
        <p:txBody>
          <a:bodyPr/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宏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具有宏名的一段汇编语句序列</a:t>
            </a:r>
            <a:endParaRPr lang="zh-CN" altLang="en-US" sz="3200" dirty="0"/>
          </a:p>
          <a:p>
            <a:pPr marL="0" indent="0" algn="r">
              <a:lnSpc>
                <a:spcPct val="90000"/>
              </a:lnSpc>
              <a:buNone/>
            </a:pPr>
            <a:r>
              <a:rPr lang="en-US" altLang="zh-CN" sz="3200">
                <a:solidFill>
                  <a:schemeClr val="tx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</a:rPr>
              <a:t>宏定义</a:t>
            </a:r>
            <a:r>
              <a:rPr lang="zh-CN" altLang="en-US" sz="3200" dirty="0"/>
              <a:t>时书写</a:t>
            </a:r>
            <a:endParaRPr lang="zh-CN" altLang="en-US" sz="32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宏指令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这段汇编语句序列的缩写</a:t>
            </a:r>
            <a:endParaRPr lang="zh-CN" altLang="en-US" sz="3200" dirty="0"/>
          </a:p>
          <a:p>
            <a:pPr marL="0" indent="0" algn="r">
              <a:lnSpc>
                <a:spcPct val="90000"/>
              </a:lnSpc>
              <a:buNone/>
            </a:pPr>
            <a:r>
              <a:rPr lang="en-US" altLang="zh-CN" sz="3200">
                <a:solidFill>
                  <a:schemeClr val="tx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</a:rPr>
              <a:t>宏调用</a:t>
            </a:r>
            <a:r>
              <a:rPr lang="zh-CN" altLang="en-US" sz="3200" dirty="0"/>
              <a:t>时书写</a:t>
            </a:r>
            <a:endParaRPr lang="zh-CN" altLang="en-US" sz="32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宏展开</a:t>
            </a:r>
            <a:r>
              <a:rPr lang="en-US" altLang="zh-CN" sz="3200">
                <a:latin typeface="Arial" panose="020B0604020202020204" pitchFamily="34" charset="0"/>
              </a:rPr>
              <a:t>——</a:t>
            </a:r>
            <a:r>
              <a:rPr lang="zh-CN" altLang="en-US" sz="3200" dirty="0"/>
              <a:t>宏指令处用这段宏代替的过程</a:t>
            </a:r>
            <a:endParaRPr lang="zh-CN" altLang="en-US" sz="3200" dirty="0"/>
          </a:p>
          <a:p>
            <a:pPr marL="0" indent="0" algn="r">
              <a:lnSpc>
                <a:spcPct val="90000"/>
              </a:lnSpc>
              <a:buNone/>
            </a:pPr>
            <a:r>
              <a:rPr lang="en-US" altLang="zh-CN" sz="3200">
                <a:solidFill>
                  <a:schemeClr val="tx2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3200" dirty="0">
                <a:solidFill>
                  <a:schemeClr val="tx2"/>
                </a:solidFill>
              </a:rPr>
              <a:t>宏汇编</a:t>
            </a:r>
            <a:r>
              <a:rPr lang="zh-CN" altLang="en-US" sz="3200" dirty="0"/>
              <a:t>时实现</a:t>
            </a:r>
            <a:endParaRPr lang="zh-CN" altLang="en-US" sz="3200" dirty="0"/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宏的参数</a:t>
            </a:r>
            <a:r>
              <a:rPr lang="zh-CN" altLang="en-US" sz="3200" dirty="0"/>
              <a:t>功能强大，颇具特色</a:t>
            </a:r>
            <a:endParaRPr lang="zh-CN" altLang="en-US" sz="32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/>
              <a:t>配合宏，还有</a:t>
            </a:r>
            <a:r>
              <a:rPr lang="zh-CN" altLang="en-US" sz="3200" dirty="0">
                <a:solidFill>
                  <a:schemeClr val="tx2"/>
                </a:solidFill>
              </a:rPr>
              <a:t>宏操作符</a:t>
            </a:r>
            <a:r>
              <a:rPr lang="zh-CN" altLang="en-US" sz="3200" dirty="0"/>
              <a:t>和有关伪指令</a:t>
            </a:r>
            <a:endParaRPr lang="zh-CN" altLang="en-US" sz="3200" dirty="0"/>
          </a:p>
        </p:txBody>
      </p:sp>
      <p:sp>
        <p:nvSpPr>
          <p:cNvPr id="288772" name="标题 288771"/>
          <p:cNvSpPr>
            <a:spLocks noGrp="1"/>
          </p:cNvSpPr>
          <p:nvPr>
            <p:ph type="title"/>
          </p:nvPr>
        </p:nvSpPr>
        <p:spPr>
          <a:xfrm>
            <a:off x="2555875" y="82550"/>
            <a:ext cx="3505200" cy="609600"/>
          </a:xfrm>
        </p:spPr>
        <p:txBody>
          <a:bodyPr anchor="ctr"/>
          <a:p>
            <a:r>
              <a:rPr lang="en-US" altLang="zh-CN" dirty="0"/>
              <a:t>5.2.1  </a:t>
            </a:r>
            <a:r>
              <a:rPr lang="zh-CN" altLang="en-US" dirty="0"/>
              <a:t>宏汇编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5" name="标题 209924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混合编程方法</a:t>
            </a:r>
            <a:endParaRPr lang="zh-CN" altLang="en-US" dirty="0"/>
          </a:p>
        </p:txBody>
      </p:sp>
      <p:sp>
        <p:nvSpPr>
          <p:cNvPr id="209926" name="文本占位符 209925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嵌入式汇编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endParaRPr lang="en-US" altLang="zh-CN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C/C++</a:t>
            </a:r>
            <a:r>
              <a:rPr lang="zh-CN" altLang="en-US" dirty="0"/>
              <a:t>语言中直接使用汇编语言语句，</a:t>
            </a:r>
            <a:endParaRPr lang="zh-CN" altLang="en-US" dirty="0"/>
          </a:p>
          <a:p>
            <a:pPr lvl="1"/>
            <a:r>
              <a:rPr lang="zh-CN" altLang="en-US" dirty="0"/>
              <a:t>简洁直观、功能较弱</a:t>
            </a:r>
            <a:endParaRPr lang="zh-CN" altLang="en-US" dirty="0"/>
          </a:p>
          <a:p>
            <a:r>
              <a:rPr lang="zh-CN" altLang="en-US" dirty="0"/>
              <a:t>模块连接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endParaRPr lang="en-US" altLang="zh-CN"/>
          </a:p>
          <a:p>
            <a:pPr lvl="1"/>
            <a:r>
              <a:rPr lang="zh-CN" altLang="en-US" dirty="0"/>
              <a:t>两种语言分别编写独立的程序模块，分别产生目标代码</a:t>
            </a:r>
            <a:r>
              <a:rPr lang="en-US" altLang="zh-CN" dirty="0"/>
              <a:t>OBJ</a:t>
            </a:r>
            <a:r>
              <a:rPr lang="zh-CN" altLang="en-US" dirty="0"/>
              <a:t>文件，然后进行连接，形成一个完整的程序</a:t>
            </a:r>
            <a:endParaRPr lang="zh-CN" altLang="en-US" dirty="0"/>
          </a:p>
          <a:p>
            <a:pPr lvl="1"/>
            <a:r>
              <a:rPr lang="zh-CN" altLang="en-US" dirty="0"/>
              <a:t>使用灵活、功能强，要解决参数传递问题</a:t>
            </a:r>
            <a:endParaRPr lang="zh-CN" altLang="en-US" dirty="0"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9" name="标题 210948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混合编程的关键问题</a:t>
            </a:r>
            <a:endParaRPr lang="zh-CN" altLang="en-US" dirty="0"/>
          </a:p>
        </p:txBody>
      </p:sp>
      <p:sp>
        <p:nvSpPr>
          <p:cNvPr id="210950" name="文本占位符 210949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sz="3200" dirty="0"/>
              <a:t>建立不同语言之间的接口</a:t>
            </a:r>
            <a:endParaRPr lang="zh-CN" altLang="en-US" sz="3200" dirty="0"/>
          </a:p>
          <a:p>
            <a:r>
              <a:rPr lang="zh-CN" altLang="en-US" sz="3200" dirty="0"/>
              <a:t>在不同格式的两种语言间提供有效的通讯方式，作出符合两种语言调用约定的某种形式说明，实现两种语言间的程序模块互相调用、变量的相互传送以及参数和返回值的正确使用</a:t>
            </a:r>
            <a:endParaRPr lang="zh-CN" altLang="en-US" sz="3200" dirty="0"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3" name="标题 211972"/>
          <p:cNvSpPr>
            <a:spLocks noGrp="1"/>
          </p:cNvSpPr>
          <p:nvPr>
            <p:ph type="title"/>
          </p:nvPr>
        </p:nvSpPr>
        <p:spPr>
          <a:xfrm>
            <a:off x="1979613" y="76200"/>
            <a:ext cx="6019800" cy="688975"/>
          </a:xfrm>
          <a:ln/>
        </p:spPr>
        <p:txBody>
          <a:bodyPr anchor="ctr"/>
          <a:p>
            <a:r>
              <a:rPr lang="en-US" altLang="zh-CN" dirty="0"/>
              <a:t>7.1 Turbo C</a:t>
            </a:r>
            <a:r>
              <a:rPr lang="zh-CN" altLang="en-US" dirty="0"/>
              <a:t>嵌入式汇编方式</a:t>
            </a:r>
            <a:endParaRPr lang="zh-CN" altLang="en-US" dirty="0"/>
          </a:p>
        </p:txBody>
      </p:sp>
      <p:sp>
        <p:nvSpPr>
          <p:cNvPr id="211974" name="文本占位符 211973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sz="3200" dirty="0"/>
              <a:t>格式</a:t>
            </a:r>
            <a:endParaRPr lang="zh-CN" altLang="en-US" sz="3200" dirty="0"/>
          </a:p>
          <a:p>
            <a:pPr>
              <a:buNone/>
            </a:pPr>
            <a:r>
              <a:rPr lang="zh-CN" altLang="zh-CN" sz="3200" dirty="0"/>
              <a:t>	</a:t>
            </a:r>
            <a:r>
              <a:rPr lang="en-US" altLang="zh-CN" sz="3200" dirty="0" err="1">
                <a:solidFill>
                  <a:schemeClr val="bg2"/>
                </a:solidFill>
              </a:rPr>
              <a:t>asm</a:t>
            </a:r>
            <a:r>
              <a:rPr lang="en-US" altLang="zh-CN" sz="3200" dirty="0">
                <a:solidFill>
                  <a:schemeClr val="bg2"/>
                </a:solidFill>
              </a:rPr>
              <a:t>  </a:t>
            </a:r>
            <a:r>
              <a:rPr lang="zh-CN" altLang="en-US" sz="3200" dirty="0">
                <a:solidFill>
                  <a:schemeClr val="bg2"/>
                </a:solidFill>
              </a:rPr>
              <a:t>操作码  操作数</a:t>
            </a:r>
            <a:r>
              <a:rPr lang="zh-CN" altLang="en-US" sz="3200" dirty="0"/>
              <a:t>   </a:t>
            </a:r>
            <a:r>
              <a:rPr lang="en-US" altLang="zh-CN" sz="3200"/>
              <a:t>&lt;</a:t>
            </a:r>
            <a:r>
              <a:rPr lang="en-US" altLang="zh-CN" sz="3200">
                <a:solidFill>
                  <a:schemeClr val="bg2"/>
                </a:solidFill>
              </a:rPr>
              <a:t>;</a:t>
            </a:r>
            <a:r>
              <a:rPr lang="zh-CN" altLang="en-US" sz="3200" dirty="0"/>
              <a:t>或换行</a:t>
            </a:r>
            <a:r>
              <a:rPr lang="en-US" altLang="zh-CN" sz="3200"/>
              <a:t>&gt;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 dirty="0"/>
              <a:t>举例</a:t>
            </a:r>
            <a:endParaRPr lang="zh-CN" altLang="en-US" sz="3200" dirty="0"/>
          </a:p>
          <a:p>
            <a:pPr>
              <a:buNone/>
            </a:pPr>
            <a:r>
              <a:rPr lang="zh-CN" altLang="zh-CN" sz="3200" dirty="0"/>
              <a:t>	</a:t>
            </a:r>
            <a:r>
              <a:rPr lang="en-US" altLang="zh-CN" sz="3200" dirty="0" err="1">
                <a:solidFill>
                  <a:schemeClr val="bg2"/>
                </a:solidFill>
              </a:rPr>
              <a:t>asm</a:t>
            </a:r>
            <a:r>
              <a:rPr lang="en-US" altLang="zh-CN" sz="3200" dirty="0" err="1"/>
              <a:t>  mov ax,ds</a:t>
            </a:r>
            <a:r>
              <a:rPr lang="en-US" altLang="zh-CN" sz="3200"/>
              <a:t>;</a:t>
            </a:r>
            <a:endParaRPr lang="en-US" altLang="zh-CN" sz="3200"/>
          </a:p>
          <a:p>
            <a:pPr>
              <a:buNone/>
            </a:pPr>
            <a:r>
              <a:rPr lang="en-US" altLang="zh-CN" sz="3200" dirty="0" err="1"/>
              <a:t>	asm  pop ax; asm pop ds; asm</a:t>
            </a:r>
            <a:r>
              <a:rPr lang="en-US" altLang="zh-CN" sz="3200"/>
              <a:t> ret;</a:t>
            </a:r>
            <a:endParaRPr lang="en-US" altLang="zh-CN" sz="3200"/>
          </a:p>
          <a:p>
            <a:pPr>
              <a:buNone/>
            </a:pPr>
            <a:r>
              <a:rPr lang="en-US" altLang="zh-CN" sz="3200" dirty="0" err="1"/>
              <a:t>	asm  push ds</a:t>
            </a:r>
            <a:r>
              <a:rPr lang="en-US" altLang="zh-CN" sz="3200"/>
              <a:t>	</a:t>
            </a:r>
            <a:endParaRPr lang="en-US" altLang="zh-CN" sz="3200"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10" name="标题 2222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若干注意事项</a:t>
            </a:r>
            <a:endParaRPr lang="zh-CN" altLang="en-US" dirty="0"/>
          </a:p>
        </p:txBody>
      </p:sp>
      <p:sp>
        <p:nvSpPr>
          <p:cNvPr id="222211" name="文本占位符 222210"/>
          <p:cNvSpPr>
            <a:spLocks noGrp="1"/>
          </p:cNvSpPr>
          <p:nvPr>
            <p:ph type="body" idx="1"/>
          </p:nvPr>
        </p:nvSpPr>
        <p:spPr>
          <a:xfrm>
            <a:off x="539750" y="981075"/>
            <a:ext cx="8208963" cy="5472113"/>
          </a:xfrm>
          <a:ln/>
        </p:spPr>
        <p:txBody>
          <a:bodyPr/>
          <a:p>
            <a:r>
              <a:rPr lang="zh-CN" altLang="en-US" sz="3200" dirty="0">
                <a:latin typeface="Times New Roman" panose="02020603050405020304" pitchFamily="18" charset="0"/>
              </a:rPr>
              <a:t>操作码支持</a:t>
            </a:r>
            <a:r>
              <a:rPr lang="en-US" altLang="zh-CN" sz="3200" dirty="0">
                <a:latin typeface="Times New Roman" panose="02020603050405020304" pitchFamily="18" charset="0"/>
              </a:rPr>
              <a:t>8086/8087</a:t>
            </a:r>
            <a:r>
              <a:rPr lang="zh-CN" altLang="en-US" sz="3200" dirty="0">
                <a:latin typeface="Times New Roman" panose="02020603050405020304" pitchFamily="18" charset="0"/>
              </a:rPr>
              <a:t>指令或若干伪指令：</a:t>
            </a:r>
            <a:r>
              <a:rPr lang="en-US" altLang="zh-CN" sz="3200" dirty="0" err="1">
                <a:latin typeface="Times New Roman" panose="02020603050405020304" pitchFamily="18" charset="0"/>
              </a:rPr>
              <a:t>db/dw/dd</a:t>
            </a:r>
            <a:r>
              <a:rPr lang="zh-CN" altLang="en-US" sz="3200" dirty="0">
                <a:latin typeface="Times New Roman" panose="02020603050405020304" pitchFamily="18" charset="0"/>
              </a:rPr>
              <a:t>和</a:t>
            </a:r>
            <a:r>
              <a:rPr lang="en-US" altLang="zh-CN" sz="3200">
                <a:latin typeface="Times New Roman" panose="02020603050405020304" pitchFamily="18" charset="0"/>
              </a:rPr>
              <a:t>extern </a:t>
            </a:r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操作数是操作码可接受的数据：立即数、寄存器名，还可以是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</a:rPr>
              <a:t>语言程序中的常量、变量和标号等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内嵌的汇编语句可以用分号“</a:t>
            </a:r>
            <a:r>
              <a:rPr lang="en-US" altLang="zh-CN" sz="3200" dirty="0">
                <a:latin typeface="Times New Roman" panose="02020603050405020304" pitchFamily="18" charset="0"/>
              </a:rPr>
              <a:t>;”</a:t>
            </a:r>
            <a:r>
              <a:rPr lang="zh-CN" altLang="en-US" sz="3200" dirty="0">
                <a:latin typeface="Times New Roman" panose="02020603050405020304" pitchFamily="18" charset="0"/>
              </a:rPr>
              <a:t>结束，也可以用换行符结束 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使用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</a:rPr>
              <a:t>的注释，如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/ * </a:t>
            </a:r>
            <a:r>
              <a:rPr lang="en-US" altLang="zh-CN" sz="3200">
                <a:latin typeface="Times New Roman" panose="02020603050405020304" pitchFamily="18" charset="0"/>
              </a:rPr>
              <a:t>…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* /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正确运用通用寄存器、标号等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3235" name="文本占位符 223234"/>
          <p:cNvSpPr>
            <a:spLocks noGrp="1"/>
          </p:cNvSpPr>
          <p:nvPr>
            <p:ph type="body" idx="1"/>
          </p:nvPr>
        </p:nvSpPr>
        <p:spPr>
          <a:xfrm>
            <a:off x="381000" y="765175"/>
            <a:ext cx="8305800" cy="5635625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latin typeface="Courier New" panose="02070309020205020404" pitchFamily="49" charset="0"/>
              </a:rPr>
              <a:t>/ * LT702.C */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#include &lt;stdio.h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void upper(char *dest,char *src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{	asm mov si,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src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latin typeface="Courier New" panose="02070309020205020404" pitchFamily="49" charset="0"/>
              </a:rPr>
              <a:t>	/* dest</a:t>
            </a:r>
            <a:r>
              <a:rPr lang="zh-CN" altLang="en-US" sz="2800" dirty="0">
                <a:latin typeface="Courier New" panose="02070309020205020404" pitchFamily="49" charset="0"/>
              </a:rPr>
              <a:t>和</a:t>
            </a:r>
            <a:r>
              <a:rPr lang="en-US" altLang="zh-CN" sz="2800" dirty="0" err="1">
                <a:latin typeface="Courier New" panose="02070309020205020404" pitchFamily="49" charset="0"/>
              </a:rPr>
              <a:t>src</a:t>
            </a:r>
            <a:r>
              <a:rPr lang="zh-CN" altLang="en-US" sz="2800" dirty="0">
                <a:latin typeface="Courier New" panose="02070309020205020404" pitchFamily="49" charset="0"/>
              </a:rPr>
              <a:t>是地址指针 </a:t>
            </a:r>
            <a:r>
              <a:rPr lang="en-US" altLang="zh-CN" sz="2800" dirty="0">
                <a:latin typeface="Courier New" panose="02070309020205020404" pitchFamily="49" charset="0"/>
              </a:rPr>
              <a:t>*</a:t>
            </a:r>
            <a:r>
              <a:rPr lang="en-US" altLang="zh-CN" sz="2800">
                <a:latin typeface="Courier New" panose="02070309020205020404" pitchFamily="49" charset="0"/>
              </a:rPr>
              <a:t>/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asm mov di,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dest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asm cld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loop: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asm lodsb</a:t>
            </a:r>
            <a:r>
              <a:rPr lang="en-US" altLang="zh-CN" sz="2800" dirty="0">
                <a:latin typeface="Courier New" panose="02070309020205020404" pitchFamily="49" charset="0"/>
              </a:rPr>
              <a:t>	/* C</a:t>
            </a:r>
            <a:r>
              <a:rPr lang="zh-CN" altLang="en-US" sz="2800" dirty="0">
                <a:latin typeface="Courier New" panose="02070309020205020404" pitchFamily="49" charset="0"/>
              </a:rPr>
              <a:t>语言定义的标号 </a:t>
            </a:r>
            <a:r>
              <a:rPr lang="en-US" altLang="zh-CN" sz="2800" dirty="0">
                <a:latin typeface="Courier New" panose="02070309020205020404" pitchFamily="49" charset="0"/>
              </a:rPr>
              <a:t>*</a:t>
            </a:r>
            <a:r>
              <a:rPr lang="en-US" altLang="zh-CN" sz="2800">
                <a:latin typeface="Courier New" panose="02070309020205020404" pitchFamily="49" charset="0"/>
              </a:rPr>
              <a:t>/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asm cmp al,'a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'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asm jb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copy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/* </a:t>
            </a:r>
            <a:r>
              <a:rPr lang="zh-CN" altLang="en-US" sz="2800" dirty="0">
                <a:latin typeface="Courier New" panose="02070309020205020404" pitchFamily="49" charset="0"/>
              </a:rPr>
              <a:t>转移到</a:t>
            </a:r>
            <a:r>
              <a:rPr lang="en-US" altLang="zh-CN" sz="2800" dirty="0">
                <a:latin typeface="Courier New" panose="02070309020205020404" pitchFamily="49" charset="0"/>
              </a:rPr>
              <a:t>C</a:t>
            </a:r>
            <a:r>
              <a:rPr lang="zh-CN" altLang="en-US" sz="2800" dirty="0">
                <a:latin typeface="Courier New" panose="02070309020205020404" pitchFamily="49" charset="0"/>
              </a:rPr>
              <a:t>的标号 </a:t>
            </a:r>
            <a:r>
              <a:rPr lang="en-US" altLang="zh-CN" sz="2800" dirty="0">
                <a:latin typeface="Courier New" panose="02070309020205020404" pitchFamily="49" charset="0"/>
              </a:rPr>
              <a:t>*</a:t>
            </a:r>
            <a:r>
              <a:rPr lang="en-US" altLang="zh-CN" sz="2800">
                <a:latin typeface="Courier New" panose="02070309020205020404" pitchFamily="49" charset="0"/>
              </a:rPr>
              <a:t>/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asm cmp al,'z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'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asm ja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copy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zh-CN" altLang="en-US" sz="2800" dirty="0">
                <a:latin typeface="Times New Roman" panose="02020603050405020304" pitchFamily="18" charset="0"/>
              </a:rPr>
              <a:t>不是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zh-CN" altLang="en-US" sz="2800" dirty="0">
                <a:latin typeface="Times New Roman" panose="02020603050405020304" pitchFamily="18" charset="0"/>
              </a:rPr>
              <a:t>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z’</a:t>
            </a:r>
            <a:r>
              <a:rPr lang="zh-CN" altLang="en-US" sz="2800" dirty="0">
                <a:latin typeface="Times New Roman" panose="02020603050405020304" pitchFamily="18" charset="0"/>
              </a:rPr>
              <a:t>之间的字符原样复制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sz="2800">
              <a:latin typeface="Courier New" panose="02070309020205020404" pitchFamily="49" charset="0"/>
            </a:endParaRPr>
          </a:p>
        </p:txBody>
      </p:sp>
      <p:grpSp>
        <p:nvGrpSpPr>
          <p:cNvPr id="223236" name="组合 223235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23237" name="矩形 223236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3238" name="矩形 223237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3239" name="组合 223238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23240" name="矩形 223239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3241" name="矩形 223240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3242" name="组合 223241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23243" name="矩形 223242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3244" name="矩形 223243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3245" name="组合 223244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23246" name="矩形 223245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3247" name="矩形 223246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23248" name="图片 223247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3234" name="标题 223233"/>
          <p:cNvSpPr>
            <a:spLocks noGrp="1"/>
          </p:cNvSpPr>
          <p:nvPr>
            <p:ph type="title"/>
          </p:nvPr>
        </p:nvSpPr>
        <p:spPr>
          <a:xfrm>
            <a:off x="393700" y="336550"/>
            <a:ext cx="2306638" cy="355600"/>
          </a:xfrm>
          <a:prstGeom prst="homePlate">
            <a:avLst>
              <a:gd name="adj" fmla="val 162165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1/2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4259" name="文本占位符 224258"/>
          <p:cNvSpPr>
            <a:spLocks noGrp="1"/>
          </p:cNvSpPr>
          <p:nvPr>
            <p:ph type="body" idx="1"/>
          </p:nvPr>
        </p:nvSpPr>
        <p:spPr>
          <a:xfrm>
            <a:off x="381000" y="765175"/>
            <a:ext cx="8305800" cy="5635625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asm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sub al,20h </a:t>
            </a:r>
            <a:r>
              <a:rPr lang="en-US" altLang="zh-CN" sz="2400" dirty="0">
                <a:latin typeface="Courier New" panose="02070309020205020404" pitchFamily="49" charset="0"/>
              </a:rPr>
              <a:t>/*</a:t>
            </a:r>
            <a:r>
              <a:rPr lang="zh-CN" altLang="en-US" sz="2400" dirty="0">
                <a:latin typeface="Courier New" panose="02070309020205020404" pitchFamily="49" charset="0"/>
              </a:rPr>
              <a:t>小写字母转换成大写</a:t>
            </a:r>
            <a:r>
              <a:rPr lang="en-US" altLang="zh-CN" sz="2400" dirty="0">
                <a:latin typeface="Courier New" panose="02070309020205020404" pitchFamily="49" charset="0"/>
              </a:rPr>
              <a:t>*</a:t>
            </a:r>
            <a:r>
              <a:rPr lang="en-US" altLang="zh-CN" sz="2400">
                <a:latin typeface="Courier New" panose="02070309020205020404" pitchFamily="49" charset="0"/>
              </a:rPr>
              <a:t>/</a:t>
            </a:r>
            <a:endParaRPr lang="en-US" altLang="zh-CN" sz="24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copy: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asm stosb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asm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and al,al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400" dirty="0">
                <a:latin typeface="Courier New" panose="02070309020205020404" pitchFamily="49" charset="0"/>
              </a:rPr>
              <a:t>/* C</a:t>
            </a:r>
            <a:r>
              <a:rPr lang="zh-CN" altLang="en-US" sz="2400" dirty="0">
                <a:latin typeface="Courier New" panose="02070309020205020404" pitchFamily="49" charset="0"/>
              </a:rPr>
              <a:t>语言中，字符串用</a:t>
            </a:r>
            <a:r>
              <a:rPr lang="en-US" altLang="zh-CN" sz="2400" dirty="0">
                <a:latin typeface="Courier New" panose="02070309020205020404" pitchFamily="49" charset="0"/>
              </a:rPr>
              <a:t>NULL</a:t>
            </a:r>
            <a:r>
              <a:rPr lang="zh-CN" altLang="en-US" sz="2400" dirty="0">
                <a:latin typeface="Courier New" panose="02070309020205020404" pitchFamily="49" charset="0"/>
              </a:rPr>
              <a:t>（</a:t>
            </a:r>
            <a:r>
              <a:rPr lang="en-US" altLang="zh-CN" sz="2400" dirty="0">
                <a:latin typeface="Courier New" panose="02070309020205020404" pitchFamily="49" charset="0"/>
              </a:rPr>
              <a:t>0</a:t>
            </a:r>
            <a:r>
              <a:rPr lang="zh-CN" altLang="en-US" sz="2400" dirty="0">
                <a:latin typeface="Courier New" panose="02070309020205020404" pitchFamily="49" charset="0"/>
              </a:rPr>
              <a:t>）结尾 </a:t>
            </a:r>
            <a:r>
              <a:rPr lang="en-US" altLang="zh-CN" sz="2400" dirty="0">
                <a:latin typeface="Courier New" panose="02070309020205020404" pitchFamily="49" charset="0"/>
              </a:rPr>
              <a:t>*</a:t>
            </a:r>
            <a:r>
              <a:rPr lang="en-US" altLang="zh-CN" sz="2400">
                <a:latin typeface="Courier New" panose="02070309020205020404" pitchFamily="49" charset="0"/>
              </a:rPr>
              <a:t>/</a:t>
            </a:r>
            <a:endParaRPr lang="en-US" altLang="zh-CN" sz="24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asm jnz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loop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main()	</a:t>
            </a:r>
            <a:r>
              <a:rPr lang="en-US" altLang="zh-CN" sz="2800" dirty="0">
                <a:latin typeface="Courier New" panose="02070309020205020404" pitchFamily="49" charset="0"/>
              </a:rPr>
              <a:t>/* </a:t>
            </a:r>
            <a:r>
              <a:rPr lang="zh-CN" altLang="en-US" sz="2800" dirty="0">
                <a:latin typeface="Courier New" panose="02070309020205020404" pitchFamily="49" charset="0"/>
              </a:rPr>
              <a:t>主程序 </a:t>
            </a:r>
            <a:r>
              <a:rPr lang="en-US" altLang="zh-CN" sz="2800" dirty="0">
                <a:latin typeface="Courier New" panose="02070309020205020404" pitchFamily="49" charset="0"/>
              </a:rPr>
              <a:t>*</a:t>
            </a:r>
            <a:r>
              <a:rPr lang="en-US" altLang="zh-CN" sz="2800">
                <a:latin typeface="Courier New" panose="02070309020205020404" pitchFamily="49" charset="0"/>
              </a:rPr>
              <a:t>/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char str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[]="This Started Out As Lowercase!";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char chr[100];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upper(chr,str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printf("Origin string:\n%s\n",str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printf("Uppercase String:\n%s\n",chr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33667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24260" name="组合 224259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24261" name="矩形 224260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4262" name="矩形 224261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4263" name="组合 224262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24264" name="矩形 224263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4265" name="矩形 224264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4266" name="组合 224265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24267" name="矩形 224266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4268" name="矩形 224267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4269" name="组合 224268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24270" name="矩形 224269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4271" name="矩形 224270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24273" name="图片 224272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4258" name="标题 224257"/>
          <p:cNvSpPr>
            <a:spLocks noGrp="1"/>
          </p:cNvSpPr>
          <p:nvPr>
            <p:ph type="title"/>
          </p:nvPr>
        </p:nvSpPr>
        <p:spPr>
          <a:xfrm>
            <a:off x="393700" y="336550"/>
            <a:ext cx="2378075" cy="355600"/>
          </a:xfrm>
          <a:prstGeom prst="homePlate">
            <a:avLst>
              <a:gd name="adj" fmla="val 167187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2/2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标题 225281"/>
          <p:cNvSpPr>
            <a:spLocks noGrp="1"/>
          </p:cNvSpPr>
          <p:nvPr>
            <p:ph type="title"/>
          </p:nvPr>
        </p:nvSpPr>
        <p:spPr>
          <a:xfrm>
            <a:off x="1979613" y="76200"/>
            <a:ext cx="6019800" cy="688975"/>
          </a:xfrm>
          <a:ln/>
        </p:spPr>
        <p:txBody>
          <a:bodyPr anchor="ctr"/>
          <a:p>
            <a:r>
              <a:rPr lang="en-US" altLang="zh-CN" dirty="0"/>
              <a:t>7.2 Turbo C</a:t>
            </a:r>
            <a:r>
              <a:rPr lang="zh-CN" altLang="en-US" dirty="0"/>
              <a:t>模块连接方式</a:t>
            </a:r>
            <a:endParaRPr lang="zh-CN" altLang="en-US" dirty="0"/>
          </a:p>
        </p:txBody>
      </p:sp>
      <p:sp>
        <p:nvSpPr>
          <p:cNvPr id="225283" name="文本占位符 225282"/>
          <p:cNvSpPr>
            <a:spLocks noGrp="1"/>
          </p:cNvSpPr>
          <p:nvPr>
            <p:ph type="body" idx="1"/>
          </p:nvPr>
        </p:nvSpPr>
        <p:spPr>
          <a:xfrm>
            <a:off x="468313" y="908050"/>
            <a:ext cx="8135937" cy="5545138"/>
          </a:xfrm>
          <a:ln/>
        </p:spPr>
        <p:txBody>
          <a:bodyPr/>
          <a:p>
            <a:pPr>
              <a:buSzTx/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tx2"/>
                </a:solidFill>
              </a:rPr>
              <a:t>要注意模块连接的约定规则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lvl="1"/>
            <a:r>
              <a:rPr lang="zh-CN" altLang="en-US" sz="2800" dirty="0"/>
              <a:t>命名约定：汇编语言过程应采用</a:t>
            </a:r>
            <a:r>
              <a:rPr lang="en-US" altLang="zh-CN" sz="2800" dirty="0"/>
              <a:t>C</a:t>
            </a:r>
            <a:r>
              <a:rPr lang="zh-CN" altLang="en-US" sz="2800" dirty="0"/>
              <a:t>语言类型</a:t>
            </a:r>
            <a:r>
              <a:rPr lang="zh-CN" altLang="en-US" sz="2800"/>
              <a:t> </a:t>
            </a:r>
            <a:endParaRPr lang="zh-CN" altLang="en-US" sz="2800"/>
          </a:p>
          <a:p>
            <a:pPr lvl="1"/>
            <a:r>
              <a:rPr lang="zh-CN" altLang="en-US" sz="2800" dirty="0"/>
              <a:t>声明约定</a:t>
            </a:r>
            <a:endParaRPr lang="zh-CN" altLang="en-US" sz="2800" dirty="0"/>
          </a:p>
          <a:p>
            <a:pPr lvl="1"/>
            <a:r>
              <a:rPr lang="zh-CN" altLang="en-US" sz="2800" dirty="0"/>
              <a:t>寄存器使用约定</a:t>
            </a:r>
            <a:endParaRPr lang="zh-CN" altLang="en-US" sz="2800" dirty="0"/>
          </a:p>
          <a:p>
            <a:pPr lvl="1"/>
            <a:r>
              <a:rPr lang="zh-CN" altLang="en-US" sz="2800" dirty="0"/>
              <a:t>存储模型约定：采用</a:t>
            </a:r>
            <a:r>
              <a:rPr lang="zh-CN" altLang="en-US" sz="2800" dirty="0">
                <a:solidFill>
                  <a:schemeClr val="accent2"/>
                </a:solidFill>
              </a:rPr>
              <a:t>相同的存储模型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>
              <a:buSzTx/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tx2"/>
                </a:solidFill>
              </a:rPr>
              <a:t>参数传递是关键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lvl="1"/>
            <a:r>
              <a:rPr lang="zh-CN" altLang="en-US" sz="2800" dirty="0"/>
              <a:t>通过堆栈传递入口参数</a:t>
            </a:r>
            <a:endParaRPr lang="zh-CN" altLang="en-US" sz="2800" dirty="0"/>
          </a:p>
          <a:p>
            <a:pPr lvl="1"/>
            <a:r>
              <a:rPr lang="zh-CN" altLang="en-US" sz="2800" dirty="0"/>
              <a:t>通过寄存器返回出口参数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8355" name="文本占位符 228354"/>
          <p:cNvSpPr>
            <a:spLocks noGrp="1"/>
          </p:cNvSpPr>
          <p:nvPr>
            <p:ph type="body" idx="1"/>
          </p:nvPr>
        </p:nvSpPr>
        <p:spPr>
          <a:xfrm>
            <a:off x="381000" y="476250"/>
            <a:ext cx="8305800" cy="6076950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 </a:t>
            </a:r>
            <a:r>
              <a:rPr lang="zh-CN" altLang="en-US" sz="2800" dirty="0">
                <a:latin typeface="Courier New" panose="02070309020205020404" pitchFamily="49" charset="0"/>
              </a:rPr>
              <a:t>汇编语言子程序：</a:t>
            </a:r>
            <a:r>
              <a:rPr lang="en-US" altLang="zh-CN" sz="2800">
                <a:latin typeface="Courier New" panose="02070309020205020404" pitchFamily="49" charset="0"/>
              </a:rPr>
              <a:t>lt703s.asm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.model small,c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小型存储模型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.data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db ’Hello, C and Assembly ! $’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.code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PUBLIC display</a:t>
            </a: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	</a:t>
            </a:r>
            <a:endParaRPr lang="en-US" altLang="zh-CN" sz="28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proc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ah,9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小型模型不必设置</a:t>
            </a:r>
            <a:r>
              <a:rPr lang="en-US" altLang="zh-CN" sz="2800">
                <a:latin typeface="Courier New" panose="02070309020205020404" pitchFamily="49" charset="0"/>
              </a:rPr>
              <a:t>DS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dx,offset msg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寄存器</a:t>
            </a:r>
            <a:r>
              <a:rPr lang="en-US" altLang="zh-CN" sz="2800" dirty="0">
                <a:latin typeface="Courier New" panose="02070309020205020404" pitchFamily="49" charset="0"/>
              </a:rPr>
              <a:t>AX</a:t>
            </a:r>
            <a:r>
              <a:rPr lang="zh-CN" altLang="en-US" sz="2800" dirty="0">
                <a:latin typeface="Courier New" panose="02070309020205020404" pitchFamily="49" charset="0"/>
              </a:rPr>
              <a:t>和</a:t>
            </a:r>
            <a:r>
              <a:rPr lang="en-US" altLang="zh-CN" sz="2800" dirty="0">
                <a:latin typeface="Courier New" panose="02070309020205020404" pitchFamily="49" charset="0"/>
              </a:rPr>
              <a:t>DX</a:t>
            </a:r>
            <a:r>
              <a:rPr lang="zh-CN" altLang="en-US" sz="2800" dirty="0">
                <a:latin typeface="Courier New" panose="02070309020205020404" pitchFamily="49" charset="0"/>
              </a:rPr>
              <a:t>无须保护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21h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ret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display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endp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0"/>
              </a:spcBef>
              <a:buNone/>
              <a:tabLst>
                <a:tab pos="1609725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end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28356" name="组合 228355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28357" name="矩形 228356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8358" name="矩形 228357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359" name="组合 228358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28360" name="矩形 228359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8361" name="矩形 228360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8362" name="组合 228361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28363" name="矩形 228362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8364" name="矩形 228363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8365" name="组合 228364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28366" name="矩形 228365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8367" name="矩形 228366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28370" name="图片 228369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8354" name="标题 228353"/>
          <p:cNvSpPr>
            <a:spLocks noGrp="1"/>
          </p:cNvSpPr>
          <p:nvPr>
            <p:ph type="title"/>
          </p:nvPr>
        </p:nvSpPr>
        <p:spPr>
          <a:xfrm flipH="1">
            <a:off x="6588125" y="331788"/>
            <a:ext cx="2173288" cy="336550"/>
          </a:xfrm>
          <a:prstGeom prst="homePlate">
            <a:avLst>
              <a:gd name="adj" fmla="val 161438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1/2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7331" name="文本占位符 227330"/>
          <p:cNvSpPr>
            <a:spLocks noGrp="1"/>
          </p:cNvSpPr>
          <p:nvPr>
            <p:ph type="body" idx="1"/>
          </p:nvPr>
        </p:nvSpPr>
        <p:spPr>
          <a:xfrm>
            <a:off x="381000" y="381000"/>
            <a:ext cx="8305800" cy="2976563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/* C</a:t>
            </a:r>
            <a:r>
              <a:rPr lang="zh-CN" altLang="en-US" sz="2800" dirty="0">
                <a:latin typeface="Courier New" panose="02070309020205020404" pitchFamily="49" charset="0"/>
              </a:rPr>
              <a:t>语言程序：</a:t>
            </a:r>
            <a:r>
              <a:rPr lang="en-US" altLang="zh-CN" sz="2800">
                <a:latin typeface="Courier New" panose="02070309020205020404" pitchFamily="49" charset="0"/>
              </a:rPr>
              <a:t>lt703.c */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extern void display(void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/* </a:t>
            </a:r>
            <a:r>
              <a:rPr lang="zh-CN" altLang="en-US" sz="2800" dirty="0">
                <a:latin typeface="Courier New" panose="02070309020205020404" pitchFamily="49" charset="0"/>
              </a:rPr>
              <a:t>说明</a:t>
            </a:r>
            <a:r>
              <a:rPr lang="en-US" altLang="zh-CN" sz="2800" dirty="0">
                <a:latin typeface="Courier New" panose="02070309020205020404" pitchFamily="49" charset="0"/>
              </a:rPr>
              <a:t>display</a:t>
            </a:r>
            <a:r>
              <a:rPr lang="zh-CN" altLang="en-US" sz="2800" dirty="0">
                <a:latin typeface="Courier New" panose="02070309020205020404" pitchFamily="49" charset="0"/>
              </a:rPr>
              <a:t>是外部函数 </a:t>
            </a:r>
            <a:r>
              <a:rPr lang="en-US" altLang="zh-CN" sz="2800" dirty="0">
                <a:latin typeface="Courier New" panose="02070309020205020404" pitchFamily="49" charset="0"/>
              </a:rPr>
              <a:t>*</a:t>
            </a:r>
            <a:r>
              <a:rPr lang="en-US" altLang="zh-CN" sz="2800">
                <a:latin typeface="Courier New" panose="02070309020205020404" pitchFamily="49" charset="0"/>
              </a:rPr>
              <a:t>/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{    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display();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27332" name="组合 227331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27333" name="矩形 227332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334" name="矩形 227333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7335" name="组合 227334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27336" name="矩形 227335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337" name="矩形 227336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7338" name="组合 227337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27339" name="矩形 227338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340" name="矩形 227339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7341" name="组合 227340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27342" name="矩形 227341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343" name="矩形 227342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27345" name="图片 227344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7347" name="矩形 227346"/>
          <p:cNvSpPr/>
          <p:nvPr/>
        </p:nvSpPr>
        <p:spPr>
          <a:xfrm>
            <a:off x="381000" y="3733800"/>
            <a:ext cx="8305800" cy="25749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利用汇编程序编译汇编语言程序成目标代码文件：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Courier New" panose="02070309020205020404" pitchFamily="49" charset="0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/c lt703s.asm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利用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编译程序编译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程序、连接目标代码文件：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 -ms -Iinclude -Llib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lt703.c lt703s.obj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7348" name="图片 227347" descr="BD15156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92500"/>
            <a:ext cx="841057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7330" name="标题 227329"/>
          <p:cNvSpPr>
            <a:spLocks noGrp="1"/>
          </p:cNvSpPr>
          <p:nvPr>
            <p:ph type="title"/>
          </p:nvPr>
        </p:nvSpPr>
        <p:spPr>
          <a:xfrm flipH="1">
            <a:off x="6588125" y="355600"/>
            <a:ext cx="2173288" cy="336550"/>
          </a:xfrm>
          <a:prstGeom prst="homePlate">
            <a:avLst>
              <a:gd name="adj" fmla="val 161438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2/2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7570" name="文本占位符 237569"/>
          <p:cNvSpPr>
            <a:spLocks noGrp="1"/>
          </p:cNvSpPr>
          <p:nvPr>
            <p:ph type="body" idx="1"/>
          </p:nvPr>
        </p:nvSpPr>
        <p:spPr>
          <a:xfrm>
            <a:off x="457200" y="404813"/>
            <a:ext cx="8229600" cy="6148387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 </a:t>
            </a:r>
            <a:r>
              <a:rPr lang="zh-CN" altLang="en-US" sz="2800" dirty="0">
                <a:latin typeface="Courier New" panose="02070309020205020404" pitchFamily="49" charset="0"/>
              </a:rPr>
              <a:t>汇编语言子程序：</a:t>
            </a:r>
            <a:r>
              <a:rPr lang="en-US" altLang="zh-CN" sz="2800">
                <a:latin typeface="Courier New" panose="02070309020205020404" pitchFamily="49" charset="0"/>
              </a:rPr>
              <a:t>lt704s.asm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.model small,c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PUBLIC min</a:t>
            </a:r>
            <a:endParaRPr lang="en-US" altLang="zh-CN" sz="28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.code</a:t>
            </a:r>
            <a:endParaRPr lang="en-US" altLang="zh-CN" sz="28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proc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小型模型，为近过程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push bp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bp,sp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ax,</a:t>
            </a: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[bp+4]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取第</a:t>
            </a:r>
            <a:r>
              <a:rPr lang="en-US" altLang="zh-CN" sz="2800" dirty="0">
                <a:latin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</a:rPr>
              <a:t>个参数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cmp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ax,</a:t>
            </a: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[bp+6]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与第</a:t>
            </a:r>
            <a:r>
              <a:rPr lang="en-US" altLang="zh-CN" sz="2800" dirty="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个参数比较</a:t>
            </a:r>
            <a:endParaRPr lang="zh-CN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jle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minexit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ax,</a:t>
            </a: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[bp+6]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保存返回值</a:t>
            </a:r>
            <a:endParaRPr lang="zh-CN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minexit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pop bp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6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ret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6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endp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60000"/>
              </a:lnSpc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end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37571" name="组合 237570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37572" name="矩形 237571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573" name="矩形 237572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7574" name="组合 237573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37575" name="矩形 237574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576" name="矩形 237575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37577" name="组合 237576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37578" name="矩形 237577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579" name="矩形 237578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37580" name="组合 237579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37581" name="矩形 237580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582" name="矩形 237581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37583" name="图片 237582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7584" name="标题 237583"/>
          <p:cNvSpPr>
            <a:spLocks noGrp="1"/>
          </p:cNvSpPr>
          <p:nvPr>
            <p:ph type="title"/>
          </p:nvPr>
        </p:nvSpPr>
        <p:spPr>
          <a:xfrm flipH="1">
            <a:off x="6443663" y="355600"/>
            <a:ext cx="2317750" cy="336550"/>
          </a:xfrm>
          <a:prstGeom prst="homePlate">
            <a:avLst>
              <a:gd name="adj" fmla="val 172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1/3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37585" name="二十四角星 237584">
            <a:hlinkClick r:id="rId2" action="ppaction://hlinksldjump"/>
          </p:cNvPr>
          <p:cNvSpPr/>
          <p:nvPr/>
        </p:nvSpPr>
        <p:spPr>
          <a:xfrm>
            <a:off x="7308850" y="5661025"/>
            <a:ext cx="996950" cy="358775"/>
          </a:xfrm>
          <a:prstGeom prst="star24">
            <a:avLst>
              <a:gd name="adj" fmla="val 42102"/>
            </a:avLst>
          </a:prstGeom>
          <a:solidFill>
            <a:schemeClr val="bg1"/>
          </a:solidFill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图示</a:t>
            </a:r>
            <a:endParaRPr lang="zh-CN" altLang="en-US" sz="2000" b="1" dirty="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37594" name="组合 237593"/>
          <p:cNvGrpSpPr/>
          <p:nvPr/>
        </p:nvGrpSpPr>
        <p:grpSpPr>
          <a:xfrm>
            <a:off x="3352800" y="765175"/>
            <a:ext cx="4114800" cy="685800"/>
            <a:chOff x="2112" y="528"/>
            <a:chExt cx="2592" cy="432"/>
          </a:xfrm>
        </p:grpSpPr>
        <p:sp>
          <p:nvSpPr>
            <p:cNvPr id="237586" name="椭圆 237585"/>
            <p:cNvSpPr/>
            <p:nvPr/>
          </p:nvSpPr>
          <p:spPr>
            <a:xfrm>
              <a:off x="2112" y="528"/>
              <a:ext cx="960" cy="288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587" name="直接连接符 237586"/>
            <p:cNvSpPr/>
            <p:nvPr/>
          </p:nvSpPr>
          <p:spPr>
            <a:xfrm flipH="1" flipV="1">
              <a:off x="3072" y="672"/>
              <a:ext cx="672" cy="14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7588" name="椭圆 237587"/>
            <p:cNvSpPr/>
            <p:nvPr/>
          </p:nvSpPr>
          <p:spPr>
            <a:xfrm>
              <a:off x="3744" y="672"/>
              <a:ext cx="960" cy="28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accent2"/>
                  </a:solidFill>
                  <a:latin typeface="Arial" panose="020B0604020202020204" pitchFamily="34" charset="0"/>
                </a:rPr>
                <a:t>large</a:t>
              </a:r>
              <a:endParaRPr lang="en-US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7595" name="组合 237594"/>
          <p:cNvGrpSpPr/>
          <p:nvPr/>
        </p:nvGrpSpPr>
        <p:grpSpPr>
          <a:xfrm>
            <a:off x="4387850" y="2781300"/>
            <a:ext cx="1708150" cy="930275"/>
            <a:chOff x="2764" y="1824"/>
            <a:chExt cx="1076" cy="586"/>
          </a:xfrm>
        </p:grpSpPr>
        <p:sp>
          <p:nvSpPr>
            <p:cNvPr id="237591" name="椭圆 237590"/>
            <p:cNvSpPr/>
            <p:nvPr/>
          </p:nvSpPr>
          <p:spPr>
            <a:xfrm>
              <a:off x="2764" y="2074"/>
              <a:ext cx="192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592" name="直接连接符 237591"/>
            <p:cNvSpPr/>
            <p:nvPr/>
          </p:nvSpPr>
          <p:spPr>
            <a:xfrm flipH="1">
              <a:off x="2910" y="1968"/>
              <a:ext cx="642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7593" name="椭圆 237592"/>
            <p:cNvSpPr/>
            <p:nvPr/>
          </p:nvSpPr>
          <p:spPr>
            <a:xfrm>
              <a:off x="3552" y="1824"/>
              <a:ext cx="288" cy="28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bg2"/>
                  </a:solidFill>
                  <a:latin typeface="Arial" panose="020B0604020202020204" pitchFamily="34" charset="0"/>
                </a:rPr>
                <a:t>6</a:t>
              </a:r>
              <a:endParaRPr lang="en-US" altLang="zh-CN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7596" name="组合 237595"/>
          <p:cNvGrpSpPr/>
          <p:nvPr/>
        </p:nvGrpSpPr>
        <p:grpSpPr>
          <a:xfrm>
            <a:off x="4387850" y="3284538"/>
            <a:ext cx="1708150" cy="930275"/>
            <a:chOff x="2764" y="1824"/>
            <a:chExt cx="1076" cy="586"/>
          </a:xfrm>
        </p:grpSpPr>
        <p:sp>
          <p:nvSpPr>
            <p:cNvPr id="237597" name="椭圆 237596"/>
            <p:cNvSpPr/>
            <p:nvPr/>
          </p:nvSpPr>
          <p:spPr>
            <a:xfrm>
              <a:off x="2764" y="2074"/>
              <a:ext cx="192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598" name="直接连接符 237597"/>
            <p:cNvSpPr/>
            <p:nvPr/>
          </p:nvSpPr>
          <p:spPr>
            <a:xfrm flipH="1">
              <a:off x="2910" y="1968"/>
              <a:ext cx="642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7599" name="椭圆 237598"/>
            <p:cNvSpPr/>
            <p:nvPr/>
          </p:nvSpPr>
          <p:spPr>
            <a:xfrm>
              <a:off x="3552" y="1824"/>
              <a:ext cx="288" cy="28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bg2"/>
                  </a:solidFill>
                  <a:latin typeface="Arial" panose="020B0604020202020204" pitchFamily="34" charset="0"/>
                </a:rPr>
                <a:t>8</a:t>
              </a:r>
              <a:endParaRPr lang="en-US" altLang="zh-CN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7600" name="组合 237599"/>
          <p:cNvGrpSpPr/>
          <p:nvPr/>
        </p:nvGrpSpPr>
        <p:grpSpPr>
          <a:xfrm>
            <a:off x="4387850" y="4076700"/>
            <a:ext cx="1708150" cy="930275"/>
            <a:chOff x="2764" y="1824"/>
            <a:chExt cx="1076" cy="586"/>
          </a:xfrm>
        </p:grpSpPr>
        <p:sp>
          <p:nvSpPr>
            <p:cNvPr id="237601" name="椭圆 237600"/>
            <p:cNvSpPr/>
            <p:nvPr/>
          </p:nvSpPr>
          <p:spPr>
            <a:xfrm>
              <a:off x="2764" y="2074"/>
              <a:ext cx="192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602" name="直接连接符 237601"/>
            <p:cNvSpPr/>
            <p:nvPr/>
          </p:nvSpPr>
          <p:spPr>
            <a:xfrm flipH="1">
              <a:off x="2910" y="1968"/>
              <a:ext cx="642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7603" name="椭圆 237602"/>
            <p:cNvSpPr/>
            <p:nvPr/>
          </p:nvSpPr>
          <p:spPr>
            <a:xfrm>
              <a:off x="3552" y="1824"/>
              <a:ext cx="288" cy="28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solidFill>
                    <a:schemeClr val="bg2"/>
                  </a:solidFill>
                  <a:latin typeface="Arial" panose="020B0604020202020204" pitchFamily="34" charset="0"/>
                </a:rPr>
                <a:t>8</a:t>
              </a:r>
              <a:endParaRPr lang="en-US" altLang="zh-CN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7608" name="组合 237607"/>
          <p:cNvGrpSpPr/>
          <p:nvPr/>
        </p:nvGrpSpPr>
        <p:grpSpPr>
          <a:xfrm>
            <a:off x="4860925" y="333375"/>
            <a:ext cx="1692275" cy="593725"/>
            <a:chOff x="3062" y="250"/>
            <a:chExt cx="1066" cy="374"/>
          </a:xfrm>
        </p:grpSpPr>
        <p:sp>
          <p:nvSpPr>
            <p:cNvPr id="237605" name="椭圆 237604"/>
            <p:cNvSpPr/>
            <p:nvPr/>
          </p:nvSpPr>
          <p:spPr>
            <a:xfrm>
              <a:off x="3062" y="250"/>
              <a:ext cx="192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7606" name="直接连接符 237605"/>
            <p:cNvSpPr/>
            <p:nvPr/>
          </p:nvSpPr>
          <p:spPr>
            <a:xfrm flipH="1" flipV="1">
              <a:off x="3264" y="432"/>
              <a:ext cx="624" cy="4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7607" name="椭圆 237606"/>
            <p:cNvSpPr/>
            <p:nvPr/>
          </p:nvSpPr>
          <p:spPr>
            <a:xfrm>
              <a:off x="3840" y="336"/>
              <a:ext cx="288" cy="28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>
                  <a:latin typeface="Arial" panose="020B0604020202020204" pitchFamily="34" charset="0"/>
                </a:rPr>
                <a:t>L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9794" name="标题 289793"/>
          <p:cNvSpPr>
            <a:spLocks noGrp="1"/>
          </p:cNvSpPr>
          <p:nvPr>
            <p:ph type="title"/>
          </p:nvPr>
        </p:nvSpPr>
        <p:spPr>
          <a:xfrm>
            <a:off x="685800" y="304800"/>
            <a:ext cx="1524000" cy="533400"/>
          </a:xfrm>
        </p:spPr>
        <p:txBody>
          <a:bodyPr anchor="ctr"/>
          <a:p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2" charset="-122"/>
              </a:rPr>
              <a:t>宏定义</a:t>
            </a:r>
            <a:endParaRPr lang="zh-CN" altLang="en-US" sz="3600"/>
          </a:p>
        </p:txBody>
      </p:sp>
      <p:sp>
        <p:nvSpPr>
          <p:cNvPr id="289795" name="文本占位符 289794"/>
          <p:cNvSpPr>
            <a:spLocks noGrp="1"/>
          </p:cNvSpPr>
          <p:nvPr>
            <p:ph type="body" sz="half" idx="1"/>
          </p:nvPr>
        </p:nvSpPr>
        <p:spPr>
          <a:xfrm>
            <a:off x="4800600" y="228600"/>
            <a:ext cx="4038600" cy="1600200"/>
          </a:xfrm>
          <a:solidFill>
            <a:schemeClr val="accent1"/>
          </a:solidFill>
          <a:ln>
            <a:solidFill>
              <a:schemeClr val="folHlink"/>
            </a:solidFill>
            <a:miter/>
          </a:ln>
        </p:spPr>
        <p:txBody>
          <a:bodyPr/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94805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宏名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macro</a:t>
            </a:r>
            <a:r>
              <a:rPr lang="en-US" altLang="zh-CN" sz="2800" dirty="0">
                <a:latin typeface="宋体" panose="02010600030101010101" pitchFamily="2" charset="-122"/>
              </a:rPr>
              <a:t> [</a:t>
            </a:r>
            <a:r>
              <a:rPr lang="zh-CN" altLang="en-US" sz="2800" dirty="0">
                <a:latin typeface="宋体" panose="02010600030101010101" pitchFamily="2" charset="-122"/>
              </a:rPr>
              <a:t>形参表</a:t>
            </a:r>
            <a:r>
              <a:rPr lang="en-US" altLang="zh-CN" sz="2800">
                <a:latin typeface="宋体" panose="02010600030101010101" pitchFamily="2" charset="-122"/>
              </a:rPr>
              <a:t>]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948055" algn="l"/>
              </a:tabLst>
            </a:pPr>
            <a:r>
              <a:rPr lang="en-US" altLang="zh-CN" sz="2800" dirty="0">
                <a:latin typeface="宋体" panose="02010600030101010101" pitchFamily="2" charset="-122"/>
              </a:rPr>
              <a:t>	</a:t>
            </a:r>
            <a:r>
              <a:rPr lang="zh-CN" altLang="en-US" sz="2800" dirty="0">
                <a:latin typeface="宋体" panose="02010600030101010101" pitchFamily="2" charset="-122"/>
              </a:rPr>
              <a:t>宏定义体</a:t>
            </a:r>
            <a:endParaRPr lang="zh-CN" altLang="en-US" sz="280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948055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endm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89796" name="文本占位符 289795"/>
          <p:cNvSpPr>
            <a:spLocks noGrp="1"/>
          </p:cNvSpPr>
          <p:nvPr>
            <p:ph type="body" sz="half" idx="2"/>
          </p:nvPr>
        </p:nvSpPr>
        <p:spPr>
          <a:xfrm>
            <a:off x="304800" y="2133600"/>
            <a:ext cx="8305800" cy="4343400"/>
          </a:xfrm>
        </p:spPr>
        <p:txBody>
          <a:bodyPr/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en-US" altLang="zh-CN" sz="2400" dirty="0" err="1">
                <a:solidFill>
                  <a:schemeClr val="tx2"/>
                </a:solidFill>
                <a:latin typeface="宋体" panose="02010600030101010101" pitchFamily="2" charset="-122"/>
              </a:rPr>
              <a:t>mainbegin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	MACRO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</a:rPr>
              <a:t>;;</a:t>
            </a:r>
            <a:r>
              <a:rPr lang="zh-CN" altLang="en-US" sz="2400" dirty="0">
                <a:latin typeface="宋体" panose="02010600030101010101" pitchFamily="2" charset="-122"/>
              </a:rPr>
              <a:t>定义名为</a:t>
            </a:r>
            <a:r>
              <a:rPr lang="en-US" altLang="zh-CN" sz="2400" dirty="0" err="1">
                <a:latin typeface="宋体" panose="02010600030101010101" pitchFamily="2" charset="-122"/>
              </a:rPr>
              <a:t>mainbegin</a:t>
            </a:r>
            <a:r>
              <a:rPr lang="zh-CN" altLang="en-US" sz="2400" dirty="0">
                <a:latin typeface="宋体" panose="02010600030101010101" pitchFamily="2" charset="-122"/>
              </a:rPr>
              <a:t>的宏，无参数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宋体" panose="02010600030101010101" pitchFamily="2" charset="-122"/>
              </a:rPr>
              <a:t>mov</a:t>
            </a:r>
            <a:r>
              <a:rPr lang="en-US" altLang="zh-CN" sz="2400" dirty="0">
                <a:latin typeface="宋体" panose="02010600030101010101" pitchFamily="2" charset="-122"/>
              </a:rPr>
              <a:t> ax,@data	;;</a:t>
            </a:r>
            <a:r>
              <a:rPr lang="zh-CN" altLang="en-US" sz="2400" dirty="0">
                <a:latin typeface="宋体" panose="02010600030101010101" pitchFamily="2" charset="-122"/>
              </a:rPr>
              <a:t>宏定义体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宋体" panose="02010600030101010101" pitchFamily="2" charset="-122"/>
              </a:rPr>
              <a:t>mov ds,ax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ENDM</a:t>
            </a:r>
            <a:r>
              <a:rPr lang="en-US" altLang="zh-CN" sz="2400" dirty="0">
                <a:latin typeface="宋体" panose="02010600030101010101" pitchFamily="2" charset="-122"/>
              </a:rPr>
              <a:t>	;;</a:t>
            </a:r>
            <a:r>
              <a:rPr lang="zh-CN" altLang="en-US" sz="2400" dirty="0">
                <a:latin typeface="宋体" panose="02010600030101010101" pitchFamily="2" charset="-122"/>
              </a:rPr>
              <a:t>宏定义结束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defTabSz="914400">
              <a:spcBef>
                <a:spcPct val="10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en-US" altLang="zh-CN" sz="2400" dirty="0" err="1">
                <a:solidFill>
                  <a:schemeClr val="tx2"/>
                </a:solidFill>
                <a:latin typeface="宋体" panose="02010600030101010101" pitchFamily="2" charset="-122"/>
              </a:rPr>
              <a:t>mainend	MACRO retnum</a:t>
            </a:r>
            <a:r>
              <a:rPr lang="en-US" altLang="zh-CN" sz="2400" dirty="0">
                <a:latin typeface="宋体" panose="02010600030101010101" pitchFamily="2" charset="-122"/>
              </a:rPr>
              <a:t>	;;</a:t>
            </a:r>
            <a:r>
              <a:rPr lang="zh-CN" altLang="en-US" sz="2400" dirty="0">
                <a:latin typeface="宋体" panose="02010600030101010101" pitchFamily="2" charset="-122"/>
              </a:rPr>
              <a:t>带有形参</a:t>
            </a:r>
            <a:r>
              <a:rPr lang="en-US" altLang="zh-CN" sz="2400" dirty="0" err="1">
                <a:latin typeface="宋体" panose="02010600030101010101" pitchFamily="2" charset="-122"/>
              </a:rPr>
              <a:t>retnum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en-US" altLang="zh-CN" sz="2400" dirty="0" err="1">
                <a:latin typeface="宋体" panose="02010600030101010101" pitchFamily="2" charset="-122"/>
              </a:rPr>
              <a:t>	mov al,retnum</a:t>
            </a:r>
            <a:r>
              <a:rPr lang="en-US" altLang="zh-CN" sz="2400" dirty="0">
                <a:latin typeface="宋体" panose="02010600030101010101" pitchFamily="2" charset="-122"/>
              </a:rPr>
              <a:t>	;;</a:t>
            </a:r>
            <a:r>
              <a:rPr lang="zh-CN" altLang="en-US" sz="2400" dirty="0">
                <a:latin typeface="宋体" panose="02010600030101010101" pitchFamily="2" charset="-122"/>
              </a:rPr>
              <a:t>宏定义中使用参数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宋体" panose="02010600030101010101" pitchFamily="2" charset="-122"/>
              </a:rPr>
              <a:t>mov</a:t>
            </a:r>
            <a:r>
              <a:rPr lang="en-US" altLang="zh-CN" sz="2400">
                <a:latin typeface="宋体" panose="02010600030101010101" pitchFamily="2" charset="-122"/>
              </a:rPr>
              <a:t> ah,4ch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en-US" altLang="zh-CN" sz="2400" dirty="0" err="1">
                <a:latin typeface="宋体" panose="02010600030101010101" pitchFamily="2" charset="-122"/>
              </a:rPr>
              <a:t>	int</a:t>
            </a:r>
            <a:r>
              <a:rPr lang="en-US" altLang="zh-CN" sz="2400">
                <a:latin typeface="宋体" panose="02010600030101010101" pitchFamily="2" charset="-122"/>
              </a:rPr>
              <a:t> 21h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805305" algn="l"/>
                <a:tab pos="457835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ENDM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289800" name="组合 289799"/>
          <p:cNvGrpSpPr/>
          <p:nvPr/>
        </p:nvGrpSpPr>
        <p:grpSpPr>
          <a:xfrm>
            <a:off x="4937125" y="3292475"/>
            <a:ext cx="2225675" cy="701675"/>
            <a:chOff x="3110" y="2074"/>
            <a:chExt cx="1402" cy="442"/>
          </a:xfrm>
        </p:grpSpPr>
        <p:sp>
          <p:nvSpPr>
            <p:cNvPr id="289797" name="椭圆 289796"/>
            <p:cNvSpPr/>
            <p:nvPr/>
          </p:nvSpPr>
          <p:spPr>
            <a:xfrm>
              <a:off x="3110" y="2180"/>
              <a:ext cx="240" cy="336"/>
            </a:xfrm>
            <a:prstGeom prst="ellipse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9798" name="直接连接符 289797"/>
            <p:cNvSpPr/>
            <p:nvPr/>
          </p:nvSpPr>
          <p:spPr>
            <a:xfrm flipV="1">
              <a:off x="3302" y="2074"/>
              <a:ext cx="1210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89799" name="流程图: 可选过程 289798">
            <a:hlinkClick r:id="rId1" action="ppaction://hlinksldjump"/>
          </p:cNvPr>
          <p:cNvSpPr/>
          <p:nvPr/>
        </p:nvSpPr>
        <p:spPr>
          <a:xfrm>
            <a:off x="7162800" y="2984500"/>
            <a:ext cx="1371600" cy="609600"/>
          </a:xfrm>
          <a:prstGeom prst="flowChartAlternateProcess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宏注释符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3954" name="文本占位符 253953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 </a:t>
            </a:r>
            <a:r>
              <a:rPr lang="zh-CN" altLang="en-US" sz="2800" dirty="0">
                <a:latin typeface="Courier New" panose="02070309020205020404" pitchFamily="49" charset="0"/>
              </a:rPr>
              <a:t>汇编语言子程序：</a:t>
            </a:r>
            <a:r>
              <a:rPr lang="en-US" altLang="zh-CN" sz="2800">
                <a:latin typeface="Courier New" panose="02070309020205020404" pitchFamily="49" charset="0"/>
              </a:rPr>
              <a:t>lt704.asm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.model small,c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PUBLIC min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.code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proc 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var1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:word, 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var2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:word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ax,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var1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取第</a:t>
            </a:r>
            <a:r>
              <a:rPr lang="en-US" altLang="zh-CN" sz="2800" dirty="0">
                <a:latin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</a:rPr>
              <a:t>个参数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cmp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ax,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var2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与第</a:t>
            </a:r>
            <a:r>
              <a:rPr lang="en-US" altLang="zh-CN" sz="2800" dirty="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个参数比较</a:t>
            </a:r>
            <a:endParaRPr lang="zh-CN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jle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rgbClr val="660033"/>
                </a:solidFill>
                <a:latin typeface="Courier New" panose="02070309020205020404" pitchFamily="49" charset="0"/>
              </a:rPr>
              <a:t>minexit</a:t>
            </a:r>
            <a:endParaRPr lang="en-US" altLang="zh-CN" sz="280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ax,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var2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保存返回值</a:t>
            </a:r>
            <a:endParaRPr lang="zh-CN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 dirty="0" err="1">
                <a:solidFill>
                  <a:srgbClr val="660033"/>
                </a:solidFill>
                <a:latin typeface="Courier New" panose="02070309020205020404" pitchFamily="49" charset="0"/>
              </a:rPr>
              <a:t>minexit</a:t>
            </a:r>
            <a:r>
              <a:rPr lang="en-US" altLang="zh-CN" sz="2800">
                <a:solidFill>
                  <a:srgbClr val="660033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pop bp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ret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endp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end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53955" name="组合 253954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53956" name="矩形 253955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3957" name="矩形 253956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3958" name="组合 253957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53959" name="矩形 253958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3960" name="矩形 253959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3961" name="组合 253960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53962" name="矩形 253961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3963" name="矩形 253962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3964" name="组合 253963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53965" name="矩形 253964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3966" name="矩形 253965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53967" name="图片 253966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3968" name="标题 253967"/>
          <p:cNvSpPr>
            <a:spLocks noGrp="1"/>
          </p:cNvSpPr>
          <p:nvPr>
            <p:ph type="title"/>
          </p:nvPr>
        </p:nvSpPr>
        <p:spPr>
          <a:xfrm flipH="1">
            <a:off x="6659563" y="355600"/>
            <a:ext cx="2101850" cy="336550"/>
          </a:xfrm>
          <a:prstGeom prst="homePlate">
            <a:avLst>
              <a:gd name="adj" fmla="val 156132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2/3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253991" name="图片 253990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8594" name="文本占位符 238593"/>
          <p:cNvSpPr>
            <a:spLocks noGrp="1"/>
          </p:cNvSpPr>
          <p:nvPr>
            <p:ph type="body" idx="1"/>
          </p:nvPr>
        </p:nvSpPr>
        <p:spPr>
          <a:xfrm>
            <a:off x="381000" y="381000"/>
            <a:ext cx="8305800" cy="2667000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/* C</a:t>
            </a:r>
            <a:r>
              <a:rPr lang="zh-CN" altLang="en-US" sz="2800" dirty="0">
                <a:latin typeface="Courier New" panose="02070309020205020404" pitchFamily="49" charset="0"/>
              </a:rPr>
              <a:t>语言程序：</a:t>
            </a:r>
            <a:r>
              <a:rPr lang="en-US" altLang="zh-CN" sz="2800">
                <a:latin typeface="Courier New" panose="02070309020205020404" pitchFamily="49" charset="0"/>
              </a:rPr>
              <a:t>lt704.c */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extern int min(int,int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sz="2800">
                <a:solidFill>
                  <a:schemeClr val="bg2"/>
                </a:solidFill>
                <a:latin typeface="Courier New" panose="02070309020205020404" pitchFamily="49" charset="0"/>
              </a:rPr>
              <a:t>	</a:t>
            </a:r>
            <a:endParaRPr lang="en-US" altLang="zh-CN" sz="28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{  printf(“%d”,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min(100,200)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38595" name="组合 238594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38596" name="矩形 238595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8597" name="矩形 238596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8598" name="组合 238597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38599" name="矩形 238598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8600" name="矩形 238599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38601" name="组合 238600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38602" name="矩形 238601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8603" name="矩形 238602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38604" name="组合 238603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38605" name="矩形 238604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8606" name="矩形 238605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38607" name="图片 238606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8610" name="矩形 238609"/>
          <p:cNvSpPr/>
          <p:nvPr/>
        </p:nvSpPr>
        <p:spPr>
          <a:xfrm>
            <a:off x="381000" y="3733800"/>
            <a:ext cx="8305800" cy="2286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小型模型编译程序和连接：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-ms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-Iinclude -Llib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lt70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lt70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s.obj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大型模型编译程序和连接：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-Iinclude -Llib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lt70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lt70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4l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.obj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8611" name="图片 238610" descr="BD15156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800"/>
            <a:ext cx="841057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8612" name="标题 238611"/>
          <p:cNvSpPr>
            <a:spLocks noGrp="1"/>
          </p:cNvSpPr>
          <p:nvPr>
            <p:ph type="title"/>
          </p:nvPr>
        </p:nvSpPr>
        <p:spPr>
          <a:xfrm flipH="1">
            <a:off x="6559550" y="355600"/>
            <a:ext cx="2201863" cy="336550"/>
          </a:xfrm>
          <a:prstGeom prst="homePlate">
            <a:avLst>
              <a:gd name="adj" fmla="val 163561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3/3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/>
      <p:sp>
        <p:nvSpPr>
          <p:cNvPr id="239618" name="标题 239617"/>
          <p:cNvSpPr>
            <a:spLocks noGrp="1"/>
          </p:cNvSpPr>
          <p:nvPr>
            <p:ph type="title"/>
          </p:nvPr>
        </p:nvSpPr>
        <p:spPr>
          <a:xfrm>
            <a:off x="228600" y="76200"/>
            <a:ext cx="4343400" cy="838200"/>
          </a:xfrm>
          <a:ln/>
        </p:spPr>
        <p:txBody>
          <a:bodyPr anchor="ctr"/>
          <a:p>
            <a:r>
              <a:rPr lang="zh-CN" altLang="en-US" sz="2800" u="sng" dirty="0"/>
              <a:t>例</a:t>
            </a:r>
            <a:r>
              <a:rPr lang="en-US" altLang="zh-CN" sz="2800" u="sng" dirty="0"/>
              <a:t>7.4</a:t>
            </a:r>
            <a:r>
              <a:rPr lang="zh-CN" altLang="en-US" sz="2800" u="sng" dirty="0"/>
              <a:t>的堆栈区</a:t>
            </a:r>
            <a:endParaRPr lang="zh-CN" altLang="en-US" sz="2800" u="sng" dirty="0"/>
          </a:p>
        </p:txBody>
      </p:sp>
      <p:pic>
        <p:nvPicPr>
          <p:cNvPr id="239619" name="图片 239618" descr="14_6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39709" name="表格 239708"/>
          <p:cNvGraphicFramePr/>
          <p:nvPr/>
        </p:nvGraphicFramePr>
        <p:xfrm>
          <a:off x="762000" y="1219200"/>
          <a:ext cx="2590800" cy="3790950"/>
        </p:xfrm>
        <a:graphic>
          <a:graphicData uri="http://schemas.openxmlformats.org/drawingml/2006/table">
            <a:tbl>
              <a:tblPr/>
              <a:tblGrid>
                <a:gridCol w="1828800"/>
                <a:gridCol w="762000"/>
              </a:tblGrid>
              <a:tr h="8128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/>
                        <a:t>堆栈段</a:t>
                      </a:r>
                      <a:endParaRPr lang="zh-CN" altLang="en-US" sz="2800" dirty="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CN" altLang="en-US" sz="28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 sz="28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chemeClr val="accent2"/>
                          </a:solidFill>
                        </a:rPr>
                        <a:t>偏移地址</a:t>
                      </a:r>
                      <a:endParaRPr lang="zh-CN" alt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accent2"/>
                          </a:solidFill>
                        </a:rPr>
                        <a:t>BP</a:t>
                      </a:r>
                      <a:endParaRPr lang="zh-CN" altLang="en-US" sz="28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53" name="文本框 239652"/>
          <p:cNvSpPr txBox="1"/>
          <p:nvPr/>
        </p:nvSpPr>
        <p:spPr>
          <a:xfrm>
            <a:off x="990600" y="51054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小型模型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239708" name="表格 239707"/>
          <p:cNvGraphicFramePr/>
          <p:nvPr/>
        </p:nvGraphicFramePr>
        <p:xfrm>
          <a:off x="5715000" y="1219200"/>
          <a:ext cx="2590800" cy="4251325"/>
        </p:xfrm>
        <a:graphic>
          <a:graphicData uri="http://schemas.openxmlformats.org/drawingml/2006/table">
            <a:tbl>
              <a:tblPr/>
              <a:tblGrid>
                <a:gridCol w="1828800"/>
                <a:gridCol w="762000"/>
              </a:tblGrid>
              <a:tr h="8128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/>
                        <a:t>堆栈段</a:t>
                      </a:r>
                      <a:endParaRPr lang="zh-CN" altLang="en-US" sz="2800" dirty="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bg2"/>
                          </a:solidFill>
                        </a:rPr>
                        <a:t>200</a:t>
                      </a:r>
                      <a:endParaRPr lang="zh-CN" altLang="en-US" sz="28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CN" altLang="en-US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zh-CN" altLang="en-US" sz="28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CN" altLang="en-US" sz="2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chemeClr val="accent2"/>
                          </a:solidFill>
                        </a:rPr>
                        <a:t>段地址</a:t>
                      </a:r>
                      <a:endParaRPr lang="zh-CN" alt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chemeClr val="accent2"/>
                          </a:solidFill>
                        </a:rPr>
                        <a:t>偏移地址</a:t>
                      </a:r>
                      <a:endParaRPr lang="zh-CN" alt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/>
                        <a:t>2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accent2"/>
                          </a:solidFill>
                        </a:rPr>
                        <a:t>BP</a:t>
                      </a:r>
                      <a:endParaRPr lang="zh-CN" altLang="en-US" sz="28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9710" name="组合 239709"/>
          <p:cNvGrpSpPr/>
          <p:nvPr/>
        </p:nvGrpSpPr>
        <p:grpSpPr>
          <a:xfrm>
            <a:off x="2590800" y="3595688"/>
            <a:ext cx="3092450" cy="777875"/>
            <a:chOff x="1632" y="2265"/>
            <a:chExt cx="1948" cy="490"/>
          </a:xfrm>
        </p:grpSpPr>
        <p:grpSp>
          <p:nvGrpSpPr>
            <p:cNvPr id="239663" name="组合 239662"/>
            <p:cNvGrpSpPr/>
            <p:nvPr/>
          </p:nvGrpSpPr>
          <p:grpSpPr>
            <a:xfrm>
              <a:off x="1632" y="2265"/>
              <a:ext cx="1518" cy="327"/>
              <a:chOff x="2736" y="2683"/>
              <a:chExt cx="1518" cy="327"/>
            </a:xfrm>
          </p:grpSpPr>
          <p:sp>
            <p:nvSpPr>
              <p:cNvPr id="239651" name="文本框 239650"/>
              <p:cNvSpPr txBox="1"/>
              <p:nvPr/>
            </p:nvSpPr>
            <p:spPr>
              <a:xfrm>
                <a:off x="3456" y="2683"/>
                <a:ext cx="79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b="1" dirty="0">
                    <a:latin typeface="宋体" panose="02010600030101010101" pitchFamily="2" charset="-122"/>
                  </a:rPr>
                  <a:t>BP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＝</a:t>
                </a:r>
                <a:r>
                  <a:rPr lang="en-US" altLang="zh-CN" sz="2800" b="1">
                    <a:latin typeface="宋体" panose="02010600030101010101" pitchFamily="2" charset="-122"/>
                  </a:rPr>
                  <a:t>SP</a:t>
                </a:r>
                <a:endParaRPr lang="en-US" altLang="zh-CN" sz="28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39652" name="直接连接符 239651"/>
              <p:cNvSpPr/>
              <p:nvPr/>
            </p:nvSpPr>
            <p:spPr>
              <a:xfrm flipH="1">
                <a:off x="2736" y="286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39703" name="任意多边形 239702"/>
            <p:cNvSpPr/>
            <p:nvPr/>
          </p:nvSpPr>
          <p:spPr>
            <a:xfrm>
              <a:off x="2775" y="2545"/>
              <a:ext cx="805" cy="210"/>
            </a:xfrm>
            <a:custGeom>
              <a:avLst/>
              <a:gdLst/>
              <a:ahLst/>
              <a:cxnLst/>
              <a:pathLst>
                <a:path w="805" h="210">
                  <a:moveTo>
                    <a:pt x="0" y="0"/>
                  </a:moveTo>
                  <a:lnTo>
                    <a:pt x="0" y="209"/>
                  </a:lnTo>
                  <a:lnTo>
                    <a:pt x="805" y="21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9704" name="文本框 239703"/>
          <p:cNvSpPr txBox="1"/>
          <p:nvPr/>
        </p:nvSpPr>
        <p:spPr>
          <a:xfrm>
            <a:off x="6096000" y="5867400"/>
            <a:ext cx="16113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大型模型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023" name="标题 214022"/>
          <p:cNvSpPr>
            <a:spLocks noGrp="1"/>
          </p:cNvSpPr>
          <p:nvPr>
            <p:ph type="title"/>
          </p:nvPr>
        </p:nvSpPr>
        <p:spPr>
          <a:xfrm>
            <a:off x="1979613" y="88900"/>
            <a:ext cx="6553200" cy="615950"/>
          </a:xfrm>
          <a:ln/>
        </p:spPr>
        <p:txBody>
          <a:bodyPr anchor="ctr"/>
          <a:p>
            <a:r>
              <a:rPr lang="en-US" altLang="zh-CN" dirty="0"/>
              <a:t>7.3 </a:t>
            </a:r>
            <a:r>
              <a:rPr lang="zh-CN" altLang="en-US" dirty="0"/>
              <a:t>汇编语言在</a:t>
            </a:r>
            <a:r>
              <a:rPr lang="en-US" altLang="zh-CN" dirty="0"/>
              <a:t>Visual C++</a:t>
            </a:r>
            <a:r>
              <a:rPr lang="zh-CN" altLang="en-US" dirty="0"/>
              <a:t>中的应用</a:t>
            </a:r>
            <a:endParaRPr lang="zh-CN" altLang="en-US" dirty="0"/>
          </a:p>
        </p:txBody>
      </p:sp>
      <p:sp>
        <p:nvSpPr>
          <p:cNvPr id="214024" name="文本占位符 214023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dirty="0"/>
              <a:t>Visual C++</a:t>
            </a:r>
            <a:r>
              <a:rPr lang="zh-CN" altLang="en-US" dirty="0"/>
              <a:t>逐渐将</a:t>
            </a:r>
            <a:r>
              <a:rPr lang="en-US" altLang="zh-CN" dirty="0"/>
              <a:t>MASM</a:t>
            </a:r>
            <a:r>
              <a:rPr lang="zh-CN" altLang="en-US" dirty="0"/>
              <a:t>融合进去</a:t>
            </a:r>
            <a:endParaRPr lang="zh-CN" altLang="en-US" dirty="0"/>
          </a:p>
          <a:p>
            <a:pPr lvl="1"/>
            <a:r>
              <a:rPr lang="zh-CN" altLang="en-US" dirty="0"/>
              <a:t>嵌入汇编语言指令</a:t>
            </a:r>
            <a:endParaRPr lang="zh-CN" altLang="en-US" dirty="0"/>
          </a:p>
          <a:p>
            <a:pPr lvl="1"/>
            <a:r>
              <a:rPr lang="zh-CN" altLang="en-US" dirty="0"/>
              <a:t>调用汇编语言过程</a:t>
            </a:r>
            <a:endParaRPr lang="zh-CN" altLang="en-US" dirty="0"/>
          </a:p>
          <a:p>
            <a:r>
              <a:rPr lang="en-US" altLang="zh-CN" dirty="0"/>
              <a:t>Visual C++</a:t>
            </a:r>
            <a:r>
              <a:rPr lang="zh-CN" altLang="en-US" dirty="0"/>
              <a:t>集成开发环境</a:t>
            </a:r>
            <a:endParaRPr lang="zh-CN" altLang="en-US" dirty="0"/>
          </a:p>
          <a:p>
            <a:pPr lvl="1"/>
            <a:r>
              <a:rPr lang="zh-CN" altLang="en-US" dirty="0"/>
              <a:t>编译汇编语言程序</a:t>
            </a:r>
            <a:endParaRPr lang="zh-CN" altLang="en-US" dirty="0"/>
          </a:p>
          <a:p>
            <a:pPr lvl="1"/>
            <a:r>
              <a:rPr lang="zh-CN" altLang="en-US" dirty="0"/>
              <a:t>调试汇编语言程序</a:t>
            </a:r>
            <a:endParaRPr lang="zh-CN" altLang="en-US" dirty="0"/>
          </a:p>
          <a:p>
            <a:r>
              <a:rPr lang="zh-CN" altLang="en-US" dirty="0"/>
              <a:t>应用之一：优化</a:t>
            </a:r>
            <a:r>
              <a:rPr lang="en-US" altLang="zh-CN" dirty="0"/>
              <a:t>C++</a:t>
            </a:r>
            <a:r>
              <a:rPr lang="zh-CN" altLang="en-US" dirty="0"/>
              <a:t>代码</a:t>
            </a:r>
            <a:endParaRPr lang="zh-CN" altLang="en-US" dirty="0"/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02" name="标题 25600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 dirty="0"/>
              <a:t>7.3.1 </a:t>
            </a:r>
            <a:r>
              <a:rPr lang="zh-CN" altLang="en-US" dirty="0"/>
              <a:t>嵌入汇编语言指令</a:t>
            </a:r>
            <a:endParaRPr lang="zh-CN" altLang="en-US" dirty="0"/>
          </a:p>
        </p:txBody>
      </p:sp>
      <p:sp>
        <p:nvSpPr>
          <p:cNvPr id="256003" name="文本占位符 256002"/>
          <p:cNvSpPr>
            <a:spLocks noGrp="1"/>
          </p:cNvSpPr>
          <p:nvPr>
            <p:ph type="body" idx="1"/>
          </p:nvPr>
        </p:nvSpPr>
        <p:spPr>
          <a:xfrm>
            <a:off x="468313" y="981075"/>
            <a:ext cx="7991475" cy="5472113"/>
          </a:xfrm>
          <a:ln/>
        </p:spPr>
        <p:txBody>
          <a:bodyPr/>
          <a:p>
            <a:pPr>
              <a:spcBef>
                <a:spcPct val="10000"/>
              </a:spcBef>
            </a:pPr>
            <a:r>
              <a:rPr lang="zh-CN" altLang="en-US" sz="2800" dirty="0"/>
              <a:t>格式</a:t>
            </a:r>
            <a:endParaRPr lang="zh-CN" altLang="en-US" sz="2800" dirty="0"/>
          </a:p>
          <a:p>
            <a:pPr>
              <a:spcBef>
                <a:spcPct val="10000"/>
              </a:spcBef>
              <a:buNone/>
            </a:pPr>
            <a:r>
              <a:rPr lang="zh-CN" altLang="zh-CN" sz="2800" dirty="0">
                <a:solidFill>
                  <a:schemeClr val="tx2"/>
                </a:solidFill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</a:rPr>
              <a:t>_ _asm</a:t>
            </a:r>
            <a:r>
              <a:rPr lang="en-US" altLang="zh-CN" sz="2800">
                <a:solidFill>
                  <a:schemeClr val="tx2"/>
                </a:solidFill>
              </a:rPr>
              <a:t> {</a:t>
            </a:r>
            <a:r>
              <a:rPr lang="en-US" altLang="zh-CN" sz="2800">
                <a:solidFill>
                  <a:schemeClr val="bg2"/>
                </a:solidFill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</a:rPr>
              <a:t>指令</a:t>
            </a:r>
            <a:r>
              <a:rPr lang="zh-CN" altLang="en-US" sz="2800" dirty="0">
                <a:solidFill>
                  <a:schemeClr val="bg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}</a:t>
            </a:r>
            <a:endParaRPr lang="en-US" altLang="zh-CN" sz="2800">
              <a:solidFill>
                <a:schemeClr val="tx2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sz="2800" dirty="0"/>
              <a:t>举例</a:t>
            </a:r>
            <a:endParaRPr lang="zh-CN" altLang="en-US" sz="2800" dirty="0"/>
          </a:p>
          <a:p>
            <a:pPr>
              <a:spcBef>
                <a:spcPct val="10000"/>
              </a:spcBef>
              <a:buNone/>
            </a:pPr>
            <a:r>
              <a:rPr lang="en-US" altLang="zh-CN" sz="2800" dirty="0" err="1">
                <a:solidFill>
                  <a:schemeClr val="accent2"/>
                </a:solidFill>
              </a:rPr>
              <a:t>int power2(int num,int</a:t>
            </a:r>
            <a:r>
              <a:rPr lang="en-US" altLang="zh-CN" sz="2800">
                <a:solidFill>
                  <a:schemeClr val="accent2"/>
                </a:solidFill>
              </a:rPr>
              <a:t> power)</a:t>
            </a:r>
            <a:endParaRPr lang="en-US" altLang="zh-CN" sz="28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800">
                <a:solidFill>
                  <a:schemeClr val="accent2"/>
                </a:solidFill>
              </a:rPr>
              <a:t>{</a:t>
            </a:r>
            <a:endParaRPr lang="en-US" altLang="zh-CN" sz="28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zh-CN" altLang="zh-CN" sz="2800" dirty="0">
                <a:solidFill>
                  <a:schemeClr val="bg2"/>
                </a:solidFill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</a:rPr>
              <a:t>_ _asm</a:t>
            </a:r>
            <a:endParaRPr lang="en-US" altLang="zh-CN" sz="2800">
              <a:solidFill>
                <a:schemeClr val="tx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800">
                <a:solidFill>
                  <a:schemeClr val="tx2"/>
                </a:solidFill>
              </a:rPr>
              <a:t>	{</a:t>
            </a:r>
            <a:endParaRPr lang="en-US" altLang="zh-CN" sz="2800">
              <a:solidFill>
                <a:schemeClr val="tx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800"/>
              <a:t>		</a:t>
            </a:r>
            <a:r>
              <a:rPr lang="en-US" altLang="zh-CN" sz="2800" dirty="0" err="1">
                <a:solidFill>
                  <a:schemeClr val="accent2"/>
                </a:solidFill>
              </a:rPr>
              <a:t>mov eax,num</a:t>
            </a:r>
            <a:endParaRPr lang="en-US" altLang="zh-CN" sz="28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800" dirty="0" err="1">
                <a:solidFill>
                  <a:schemeClr val="accent2"/>
                </a:solidFill>
              </a:rPr>
              <a:t>		mov ecx,power</a:t>
            </a:r>
            <a:endParaRPr lang="en-US" altLang="zh-CN" sz="28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800" dirty="0" err="1">
                <a:solidFill>
                  <a:schemeClr val="accent2"/>
                </a:solidFill>
              </a:rPr>
              <a:t>		shl eax,cl</a:t>
            </a:r>
            <a:endParaRPr lang="en-US" altLang="zh-CN" sz="28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800"/>
              <a:t>	</a:t>
            </a:r>
            <a:r>
              <a:rPr lang="en-US" altLang="zh-CN" sz="2800">
                <a:solidFill>
                  <a:schemeClr val="tx2"/>
                </a:solidFill>
              </a:rPr>
              <a:t>}</a:t>
            </a:r>
            <a:r>
              <a:rPr lang="en-US" altLang="zh-CN" sz="2800">
                <a:solidFill>
                  <a:schemeClr val="bg2"/>
                </a:solidFill>
              </a:rPr>
              <a:t>	</a:t>
            </a:r>
            <a:r>
              <a:rPr lang="en-US" altLang="zh-CN" sz="2800" dirty="0"/>
              <a:t>// </a:t>
            </a:r>
            <a:r>
              <a:rPr lang="zh-CN" altLang="en-US" sz="2800" dirty="0"/>
              <a:t>返回 </a:t>
            </a:r>
            <a:r>
              <a:rPr lang="en-US" altLang="zh-CN" sz="2800"/>
              <a:t>EAX=EAX×(2^CL)</a:t>
            </a:r>
            <a:endParaRPr lang="en-US" altLang="zh-CN" sz="2800"/>
          </a:p>
          <a:p>
            <a:pPr>
              <a:spcBef>
                <a:spcPct val="10000"/>
              </a:spcBef>
              <a:buNone/>
            </a:pPr>
            <a:r>
              <a:rPr lang="en-US" altLang="zh-CN" sz="2800">
                <a:solidFill>
                  <a:schemeClr val="accent2"/>
                </a:solidFill>
              </a:rPr>
              <a:t>}</a:t>
            </a:r>
            <a:endParaRPr lang="en-US" altLang="zh-CN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5" name="标题 215044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 dirty="0"/>
              <a:t>7.3.2  </a:t>
            </a:r>
            <a:r>
              <a:rPr lang="zh-CN" altLang="en-US" dirty="0"/>
              <a:t>调用汇编语言过程</a:t>
            </a:r>
            <a:endParaRPr lang="zh-CN" altLang="en-US" dirty="0"/>
          </a:p>
        </p:txBody>
      </p:sp>
      <p:sp>
        <p:nvSpPr>
          <p:cNvPr id="215046" name="文本占位符 215045"/>
          <p:cNvSpPr>
            <a:spLocks noGrp="1"/>
          </p:cNvSpPr>
          <p:nvPr>
            <p:ph type="body" idx="1"/>
          </p:nvPr>
        </p:nvSpPr>
        <p:spPr>
          <a:xfrm>
            <a:off x="684213" y="1052513"/>
            <a:ext cx="7991475" cy="5329237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zh-CN" altLang="en-US" dirty="0"/>
              <a:t>必须遵循共同的约定规则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命名约定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声明约定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寄存器使用约定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存储模式约定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参数传递约定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采用一致的调用规范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声明共用函数和变量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正确传递入口参数和返回参数</a:t>
            </a:r>
            <a:endParaRPr lang="zh-CN" altLang="en-US" dirty="0"/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6069" name="标题 216068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 dirty="0"/>
              <a:t>32</a:t>
            </a:r>
            <a:r>
              <a:rPr lang="zh-CN" altLang="en-US" dirty="0"/>
              <a:t>位汇编语言过程</a:t>
            </a:r>
            <a:endParaRPr lang="zh-CN" altLang="en-US" dirty="0"/>
          </a:p>
        </p:txBody>
      </p:sp>
      <p:sp>
        <p:nvSpPr>
          <p:cNvPr id="216070" name="文本占位符 216069"/>
          <p:cNvSpPr>
            <a:spLocks noGrp="1"/>
          </p:cNvSpPr>
          <p:nvPr>
            <p:ph type="body" idx="1"/>
          </p:nvPr>
        </p:nvSpPr>
        <p:spPr>
          <a:xfrm>
            <a:off x="427990" y="930910"/>
            <a:ext cx="8464550" cy="5717540"/>
          </a:xfrm>
          <a:ln/>
        </p:spPr>
        <p:txBody>
          <a:bodyPr/>
          <a:p>
            <a:r>
              <a:rPr lang="zh-CN" altLang="en-US" sz="2800" dirty="0"/>
              <a:t>用</a:t>
            </a:r>
            <a:r>
              <a:rPr lang="en-US" altLang="zh-CN" sz="2800" dirty="0"/>
              <a:t>.386p</a:t>
            </a:r>
            <a:r>
              <a:rPr lang="zh-CN" altLang="en-US" sz="2800" dirty="0"/>
              <a:t>等处理器伪指令说明采用的指令集</a:t>
            </a:r>
            <a:endParaRPr lang="zh-CN" altLang="en-US" sz="2800" dirty="0"/>
          </a:p>
          <a:p>
            <a:r>
              <a:rPr lang="en-US" altLang="zh-CN" sz="2800" dirty="0"/>
              <a:t>32</a:t>
            </a:r>
            <a:r>
              <a:rPr lang="zh-CN" altLang="en-US" sz="2800" dirty="0"/>
              <a:t>位逻辑段环境</a:t>
            </a:r>
            <a:endParaRPr lang="zh-CN" altLang="en-US" sz="2800" dirty="0"/>
          </a:p>
          <a:p>
            <a:r>
              <a:rPr lang="zh-CN" altLang="en-US" sz="2800" dirty="0"/>
              <a:t>有些指令在</a:t>
            </a:r>
            <a:r>
              <a:rPr lang="en-US" altLang="zh-CN" sz="2800" dirty="0"/>
              <a:t>32</a:t>
            </a:r>
            <a:r>
              <a:rPr lang="zh-CN" altLang="en-US" sz="2800" dirty="0"/>
              <a:t>位段与</a:t>
            </a:r>
            <a:r>
              <a:rPr lang="en-US" altLang="zh-CN" sz="2800" dirty="0"/>
              <a:t>16</a:t>
            </a:r>
            <a:r>
              <a:rPr lang="zh-CN" altLang="en-US" sz="2800" dirty="0"/>
              <a:t>位段有差别</a:t>
            </a:r>
            <a:endParaRPr lang="zh-CN" altLang="en-US" sz="2800" dirty="0"/>
          </a:p>
          <a:p>
            <a:r>
              <a:rPr lang="zh-CN" altLang="en-US" sz="2800" dirty="0">
                <a:sym typeface="+mn-ea"/>
              </a:rPr>
              <a:t>采用平展模型（</a:t>
            </a:r>
            <a:r>
              <a:rPr lang="en-US" altLang="zh-CN" sz="2800" dirty="0">
                <a:sym typeface="+mn-ea"/>
              </a:rPr>
              <a:t>flat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800" dirty="0"/>
          </a:p>
          <a:p>
            <a:pPr lvl="1"/>
            <a:r>
              <a:rPr lang="zh-CN" altLang="en-US" sz="32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平展存储模型下，对程序来说存储器是一个连续的地址空间，称为线性地址空间。程序需要的代码、数据和堆栈都包含在这个地址空间中。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dirty="0">
                <a:sym typeface="+mn-ea"/>
              </a:rPr>
              <a:t>汇编时采用选项</a:t>
            </a:r>
            <a:r>
              <a:rPr lang="en-US" altLang="zh-CN" sz="2800" dirty="0" err="1">
                <a:sym typeface="+mn-ea"/>
              </a:rPr>
              <a:t>/coff</a:t>
            </a:r>
            <a:endParaRPr lang="en-US" altLang="zh-CN" sz="2800" dirty="0" err="1"/>
          </a:p>
          <a:p>
            <a:pPr lvl="1"/>
            <a:r>
              <a:rPr lang="en-US" altLang="zh-CN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ML命令的选项/coff使得产生的.obj文件采用32位的格式。</a:t>
            </a:r>
            <a:endParaRPr lang="en-US" altLang="zh-CN" sz="3200"/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0642" name="文本占位符 240641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lnSpc>
                <a:spcPct val="9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汇编语言子程序：</a:t>
            </a:r>
            <a:r>
              <a:rPr lang="en-US" altLang="zh-CN" sz="2800">
                <a:latin typeface="Courier New" panose="02070309020205020404" pitchFamily="49" charset="0"/>
              </a:rPr>
              <a:t>lt714f.asm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.386p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.model 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flat,c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	PUBLIC power2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.code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power2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proc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push 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ebp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ebp,esp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eax,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[ebp+8]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取第</a:t>
            </a:r>
            <a:r>
              <a:rPr lang="en-US" altLang="zh-CN" sz="2800" dirty="0">
                <a:latin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</a:rPr>
              <a:t>个参数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ecx,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[ebp+12]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取第</a:t>
            </a:r>
            <a:r>
              <a:rPr lang="en-US" altLang="zh-CN" sz="2800" dirty="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个参数</a:t>
            </a:r>
            <a:endParaRPr lang="zh-CN" altLang="en-US" sz="2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shl eax,cl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pop ebp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ret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返回</a:t>
            </a:r>
            <a:r>
              <a:rPr lang="en-US" altLang="zh-CN" sz="2800">
                <a:latin typeface="Courier New" panose="02070309020205020404" pitchFamily="49" charset="0"/>
              </a:rPr>
              <a:t>EAX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power2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endp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end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40643" name="组合 240642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40644" name="矩形 240643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0645" name="矩形 240644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0646" name="组合 240645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40647" name="矩形 240646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0648" name="矩形 240647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40649" name="组合 240648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40650" name="矩形 240649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0651" name="矩形 240650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40652" name="组合 240651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40653" name="矩形 240652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0654" name="矩形 240653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40655" name="图片 240654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0656" name="标题 240655"/>
          <p:cNvSpPr>
            <a:spLocks noGrp="1"/>
          </p:cNvSpPr>
          <p:nvPr>
            <p:ph type="title"/>
          </p:nvPr>
        </p:nvSpPr>
        <p:spPr>
          <a:xfrm flipH="1">
            <a:off x="6119813" y="355600"/>
            <a:ext cx="2654300" cy="336550"/>
          </a:xfrm>
          <a:prstGeom prst="homePlate">
            <a:avLst>
              <a:gd name="adj" fmla="val 197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1/3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40657" name="二十四角星 240656">
            <a:hlinkClick r:id="rId2" action="ppaction://hlinksldjump"/>
          </p:cNvPr>
          <p:cNvSpPr/>
          <p:nvPr/>
        </p:nvSpPr>
        <p:spPr>
          <a:xfrm>
            <a:off x="7019925" y="2133600"/>
            <a:ext cx="936625" cy="431800"/>
          </a:xfrm>
          <a:prstGeom prst="star24">
            <a:avLst>
              <a:gd name="adj" fmla="val 42102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7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ea typeface="方正舒体" pitchFamily="2" charset="-122"/>
              </a:rPr>
              <a:t>图示</a:t>
            </a:r>
            <a:endParaRPr lang="zh-CN" altLang="en-US" sz="2000" dirty="0">
              <a:solidFill>
                <a:schemeClr val="bg2"/>
              </a:solidFill>
              <a:latin typeface="Arial" panose="020B0604020202020204" pitchFamily="34" charset="0"/>
              <a:ea typeface="方正舒体" pitchFamily="2" charset="-122"/>
            </a:endParaRPr>
          </a:p>
        </p:txBody>
      </p:sp>
      <p:pic>
        <p:nvPicPr>
          <p:cNvPr id="240678" name="图片 240677" descr="14_6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51435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/>
      <p:sp>
        <p:nvSpPr>
          <p:cNvPr id="242690" name="标题 242689"/>
          <p:cNvSpPr>
            <a:spLocks noGrp="1"/>
          </p:cNvSpPr>
          <p:nvPr>
            <p:ph type="title"/>
          </p:nvPr>
        </p:nvSpPr>
        <p:spPr>
          <a:xfrm>
            <a:off x="228600" y="76200"/>
            <a:ext cx="4343400" cy="838200"/>
          </a:xfrm>
          <a:ln/>
        </p:spPr>
        <p:txBody>
          <a:bodyPr anchor="ctr"/>
          <a:p>
            <a:r>
              <a:rPr lang="zh-CN" altLang="en-US" sz="2800" u="sng" dirty="0"/>
              <a:t>例</a:t>
            </a:r>
            <a:r>
              <a:rPr lang="en-US" altLang="zh-CN" sz="2800" u="sng" dirty="0"/>
              <a:t>7.14</a:t>
            </a:r>
            <a:r>
              <a:rPr lang="zh-CN" altLang="en-US" sz="2800" u="sng" dirty="0"/>
              <a:t>的堆栈区</a:t>
            </a:r>
            <a:endParaRPr lang="zh-CN" altLang="en-US" sz="2800" u="sng" dirty="0"/>
          </a:p>
        </p:txBody>
      </p:sp>
      <p:pic>
        <p:nvPicPr>
          <p:cNvPr id="242691" name="图片 242690" descr="14_6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0" y="6316663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42769" name="表格 242768"/>
          <p:cNvGraphicFramePr/>
          <p:nvPr/>
        </p:nvGraphicFramePr>
        <p:xfrm>
          <a:off x="2743200" y="1371600"/>
          <a:ext cx="2819400" cy="3790950"/>
        </p:xfrm>
        <a:graphic>
          <a:graphicData uri="http://schemas.openxmlformats.org/drawingml/2006/table">
            <a:tbl>
              <a:tblPr/>
              <a:tblGrid>
                <a:gridCol w="1752600"/>
                <a:gridCol w="1066800"/>
              </a:tblGrid>
              <a:tr h="8128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/>
                        <a:t>堆栈段</a:t>
                      </a:r>
                      <a:endParaRPr lang="zh-CN" altLang="en-US" sz="2800" dirty="0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tx2"/>
                          </a:solidFill>
                        </a:rPr>
                        <a:t>6</a:t>
                      </a:r>
                      <a:endParaRPr lang="zh-CN" altLang="en-US" sz="28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zh-CN" altLang="en-US" sz="24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tx2"/>
                          </a:solidFill>
                        </a:rPr>
                        <a:t>5</a:t>
                      </a:r>
                      <a:endParaRPr lang="zh-CN" altLang="en-US" sz="28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>
                          <a:solidFill>
                            <a:schemeClr val="tx2"/>
                          </a:solidFill>
                        </a:rPr>
                        <a:t>8</a:t>
                      </a:r>
                      <a:endParaRPr lang="zh-CN" altLang="en-US" sz="240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accent2"/>
                          </a:solidFill>
                        </a:rPr>
                        <a:t>EIP</a:t>
                      </a:r>
                      <a:endParaRPr lang="zh-CN" altLang="en-US" sz="28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＋</a:t>
                      </a:r>
                      <a:r>
                        <a:rPr lang="en-US" altLang="zh-CN" sz="2400"/>
                        <a:t>4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solidFill>
                            <a:schemeClr val="accent2"/>
                          </a:solidFill>
                        </a:rPr>
                        <a:t>EBP</a:t>
                      </a:r>
                      <a:endParaRPr lang="zh-CN" altLang="en-US" sz="280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Ø"/>
                        <a:defRPr sz="32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8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2759" name="组合 242758"/>
          <p:cNvGrpSpPr/>
          <p:nvPr/>
        </p:nvGrpSpPr>
        <p:grpSpPr>
          <a:xfrm>
            <a:off x="4572000" y="3748088"/>
            <a:ext cx="2749550" cy="519112"/>
            <a:chOff x="2736" y="2683"/>
            <a:chExt cx="1732" cy="327"/>
          </a:xfrm>
        </p:grpSpPr>
        <p:sp>
          <p:nvSpPr>
            <p:cNvPr id="242760" name="文本框 242759"/>
            <p:cNvSpPr txBox="1"/>
            <p:nvPr/>
          </p:nvSpPr>
          <p:spPr>
            <a:xfrm>
              <a:off x="3456" y="2683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b="1" dirty="0">
                  <a:latin typeface="宋体" panose="02010600030101010101" pitchFamily="2" charset="-122"/>
                </a:rPr>
                <a:t>EBP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2800" b="1">
                  <a:latin typeface="宋体" panose="02010600030101010101" pitchFamily="2" charset="-122"/>
                </a:rPr>
                <a:t>ESP</a:t>
              </a:r>
              <a:endParaRPr lang="en-US" altLang="zh-CN" sz="2800" b="1">
                <a:latin typeface="宋体" panose="02010600030101010101" pitchFamily="2" charset="-122"/>
              </a:endParaRPr>
            </a:p>
          </p:txBody>
        </p:sp>
        <p:sp>
          <p:nvSpPr>
            <p:cNvPr id="242761" name="直接连接符 242760"/>
            <p:cNvSpPr/>
            <p:nvPr/>
          </p:nvSpPr>
          <p:spPr>
            <a:xfrm flipH="1">
              <a:off x="2736" y="2860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advClick="0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4978" name="文本占位符 254977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lnSpc>
                <a:spcPct val="120000"/>
              </a:lnSpc>
              <a:buNone/>
              <a:tabLst>
                <a:tab pos="1520825" algn="l"/>
                <a:tab pos="4294505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汇编语言子程序：</a:t>
            </a:r>
            <a:r>
              <a:rPr lang="en-US" altLang="zh-CN" sz="2800">
                <a:latin typeface="Courier New" panose="02070309020205020404" pitchFamily="49" charset="0"/>
              </a:rPr>
              <a:t>lt714f.asm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520825" algn="l"/>
                <a:tab pos="4294505" algn="l"/>
              </a:tabLst>
            </a:pPr>
            <a:r>
              <a:rPr lang="en-US" altLang="zh-CN" sz="2800">
                <a:solidFill>
                  <a:schemeClr val="accent2"/>
                </a:solidFill>
              </a:rPr>
              <a:t>	.386p</a:t>
            </a:r>
            <a:endParaRPr lang="en-US" altLang="zh-CN" sz="2800">
              <a:solidFill>
                <a:schemeClr val="accent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</a:rPr>
              <a:t>	.model flat</a:t>
            </a:r>
            <a:r>
              <a:rPr lang="en-US" altLang="zh-CN" sz="2800" dirty="0" err="1">
                <a:solidFill>
                  <a:schemeClr val="tx2"/>
                </a:solidFill>
              </a:rPr>
              <a:t>,c</a:t>
            </a:r>
            <a:endParaRPr lang="en-US" altLang="zh-CN" sz="2800">
              <a:solidFill>
                <a:schemeClr val="tx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>
                <a:solidFill>
                  <a:schemeClr val="accent2"/>
                </a:solidFill>
              </a:rPr>
              <a:t>	PUBLIC power2</a:t>
            </a:r>
            <a:endParaRPr lang="en-US" altLang="zh-CN" sz="2800">
              <a:solidFill>
                <a:schemeClr val="accent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>
                <a:solidFill>
                  <a:schemeClr val="accent2"/>
                </a:solidFill>
              </a:rPr>
              <a:t>	.code</a:t>
            </a:r>
            <a:endParaRPr lang="en-US" altLang="zh-CN" sz="2800">
              <a:solidFill>
                <a:schemeClr val="accent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 dirty="0" err="1">
                <a:solidFill>
                  <a:schemeClr val="tx2"/>
                </a:solidFill>
              </a:rPr>
              <a:t>power2	PROC ,num:dword,power:dword</a:t>
            </a:r>
            <a:endParaRPr lang="en-US" altLang="zh-CN" sz="2800">
              <a:solidFill>
                <a:schemeClr val="tx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</a:rPr>
              <a:t>	mov eax,</a:t>
            </a:r>
            <a:r>
              <a:rPr lang="en-US" altLang="zh-CN" sz="2800" dirty="0" err="1">
                <a:solidFill>
                  <a:schemeClr val="tx2"/>
                </a:solidFill>
              </a:rPr>
              <a:t>num</a:t>
            </a:r>
            <a:r>
              <a:rPr lang="en-US" altLang="zh-CN" sz="2800" dirty="0">
                <a:solidFill>
                  <a:schemeClr val="accent2"/>
                </a:solidFill>
              </a:rPr>
              <a:t>	;</a:t>
            </a:r>
            <a:r>
              <a:rPr lang="zh-CN" altLang="en-US" sz="2800" dirty="0">
                <a:solidFill>
                  <a:schemeClr val="accent2"/>
                </a:solidFill>
              </a:rPr>
              <a:t>获取参数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zh-CN" altLang="en-US" sz="2800" dirty="0">
                <a:solidFill>
                  <a:schemeClr val="accent2"/>
                </a:solidFill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</a:rPr>
              <a:t>mov ecx,</a:t>
            </a:r>
            <a:r>
              <a:rPr lang="en-US" altLang="zh-CN" sz="2800" dirty="0" err="1">
                <a:solidFill>
                  <a:schemeClr val="tx2"/>
                </a:solidFill>
              </a:rPr>
              <a:t>power</a:t>
            </a:r>
            <a:endParaRPr lang="en-US" altLang="zh-CN" sz="2800">
              <a:solidFill>
                <a:schemeClr val="tx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 dirty="0" err="1">
                <a:solidFill>
                  <a:schemeClr val="accent2"/>
                </a:solidFill>
              </a:rPr>
              <a:t>	shl eax,cl</a:t>
            </a:r>
            <a:r>
              <a:rPr lang="en-US" altLang="zh-CN" sz="2800" dirty="0">
                <a:solidFill>
                  <a:schemeClr val="accent2"/>
                </a:solidFill>
              </a:rPr>
              <a:t>	;</a:t>
            </a:r>
            <a:r>
              <a:rPr lang="zh-CN" altLang="en-US" sz="2800" dirty="0">
                <a:solidFill>
                  <a:schemeClr val="accent2"/>
                </a:solidFill>
              </a:rPr>
              <a:t>计算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zh-CN" altLang="en-US" sz="2800" dirty="0">
                <a:solidFill>
                  <a:schemeClr val="accent2"/>
                </a:solidFill>
              </a:rPr>
              <a:t>	</a:t>
            </a:r>
            <a:r>
              <a:rPr lang="en-US" altLang="zh-CN" sz="2800" dirty="0">
                <a:solidFill>
                  <a:schemeClr val="accent2"/>
                </a:solidFill>
              </a:rPr>
              <a:t>ret	;EAX</a:t>
            </a:r>
            <a:r>
              <a:rPr lang="zh-CN" altLang="en-US" sz="2800" dirty="0">
                <a:solidFill>
                  <a:schemeClr val="accent2"/>
                </a:solidFill>
              </a:rPr>
              <a:t>存放返回值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>
                <a:solidFill>
                  <a:schemeClr val="tx2"/>
                </a:solidFill>
              </a:rPr>
              <a:t>power2</a:t>
            </a:r>
            <a:r>
              <a:rPr lang="en-US" altLang="zh-CN" sz="2800">
                <a:solidFill>
                  <a:schemeClr val="accent2"/>
                </a:solidFill>
              </a:rPr>
              <a:t>	ENDP</a:t>
            </a:r>
            <a:endParaRPr lang="en-US" altLang="zh-CN" sz="2800">
              <a:solidFill>
                <a:schemeClr val="accent2"/>
              </a:solidFill>
            </a:endParaRPr>
          </a:p>
          <a:p>
            <a:pPr marL="0" indent="0" defTabSz="914400">
              <a:buNone/>
              <a:tabLst>
                <a:tab pos="1520825" algn="l"/>
                <a:tab pos="4294505" algn="l"/>
              </a:tabLst>
            </a:pPr>
            <a:r>
              <a:rPr lang="en-US" altLang="zh-CN" sz="2800">
                <a:solidFill>
                  <a:schemeClr val="accent2"/>
                </a:solidFill>
              </a:rPr>
              <a:t>	end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pSp>
        <p:nvGrpSpPr>
          <p:cNvPr id="254979" name="组合 254978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54980" name="矩形 254979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4981" name="矩形 254980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4982" name="组合 254981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54983" name="矩形 254982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4984" name="矩形 254983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4985" name="组合 254984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54986" name="矩形 254985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4987" name="矩形 254986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4988" name="组合 254987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54989" name="矩形 254988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4990" name="矩形 254989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54991" name="标题 254990"/>
          <p:cNvSpPr>
            <a:spLocks noGrp="1"/>
          </p:cNvSpPr>
          <p:nvPr>
            <p:ph type="title"/>
          </p:nvPr>
        </p:nvSpPr>
        <p:spPr>
          <a:xfrm flipH="1">
            <a:off x="6076950" y="355600"/>
            <a:ext cx="2697163" cy="336550"/>
          </a:xfrm>
          <a:prstGeom prst="homePlate">
            <a:avLst>
              <a:gd name="adj" fmla="val 200353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2/3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254996" name="图片 254995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4997" name="图片 254996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0818" name="标题 290817"/>
          <p:cNvSpPr>
            <a:spLocks noGrp="1"/>
          </p:cNvSpPr>
          <p:nvPr>
            <p:ph type="title"/>
          </p:nvPr>
        </p:nvSpPr>
        <p:spPr>
          <a:xfrm>
            <a:off x="685800" y="304800"/>
            <a:ext cx="1447800" cy="533400"/>
          </a:xfrm>
        </p:spPr>
        <p:txBody>
          <a:bodyPr anchor="ctr"/>
          <a:p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2" charset="-122"/>
              </a:rPr>
              <a:t>宏调用</a:t>
            </a:r>
            <a:endParaRPr lang="zh-CN" altLang="en-US" sz="3600"/>
          </a:p>
        </p:txBody>
      </p:sp>
      <p:sp>
        <p:nvSpPr>
          <p:cNvPr id="290819" name="文本占位符 290818"/>
          <p:cNvSpPr>
            <a:spLocks noGrp="1"/>
          </p:cNvSpPr>
          <p:nvPr>
            <p:ph type="body" sz="half" idx="1"/>
          </p:nvPr>
        </p:nvSpPr>
        <p:spPr>
          <a:xfrm>
            <a:off x="3581400" y="304800"/>
            <a:ext cx="3352800" cy="609600"/>
          </a:xfrm>
          <a:solidFill>
            <a:schemeClr val="accent1"/>
          </a:solidFill>
          <a:ln>
            <a:solidFill>
              <a:schemeClr val="folHlink"/>
            </a:solidFill>
            <a:miter/>
          </a:ln>
        </p:spPr>
        <p:txBody>
          <a:bodyPr/>
          <a:p>
            <a:pPr marL="0" indent="0" algn="ctr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94805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宏名</a:t>
            </a: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>
                <a:latin typeface="宋体" panose="02010600030101010101" pitchFamily="2" charset="-122"/>
              </a:rPr>
              <a:t>[</a:t>
            </a:r>
            <a:r>
              <a:rPr lang="zh-CN" altLang="en-US" sz="2800" dirty="0">
                <a:latin typeface="宋体" panose="02010600030101010101" pitchFamily="2" charset="-122"/>
              </a:rPr>
              <a:t>实参表</a:t>
            </a:r>
            <a:r>
              <a:rPr lang="en-US" altLang="zh-CN" sz="2800">
                <a:latin typeface="宋体" panose="02010600030101010101" pitchFamily="2" charset="-122"/>
              </a:rPr>
              <a:t>]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90820" name="文本占位符 290819"/>
          <p:cNvSpPr>
            <a:spLocks noGrp="1"/>
          </p:cNvSpPr>
          <p:nvPr>
            <p:ph type="body" sz="half" idx="2"/>
          </p:nvPr>
        </p:nvSpPr>
        <p:spPr>
          <a:xfrm>
            <a:off x="304800" y="1219200"/>
            <a:ext cx="8305800" cy="5257800"/>
          </a:xfrm>
        </p:spPr>
        <p:txBody>
          <a:bodyPr/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338580" algn="l"/>
                <a:tab pos="447865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start: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mainbegin</a:t>
            </a:r>
            <a:r>
              <a:rPr lang="en-US" altLang="zh-CN" sz="2800" dirty="0">
                <a:latin typeface="宋体" panose="02010600030101010101" pitchFamily="2" charset="-122"/>
              </a:rPr>
              <a:t>	;</a:t>
            </a:r>
            <a:r>
              <a:rPr lang="zh-CN" altLang="en-US" sz="2800" dirty="0">
                <a:latin typeface="宋体" panose="02010600030101010101" pitchFamily="2" charset="-122"/>
              </a:rPr>
              <a:t>宏调用，建立</a:t>
            </a:r>
            <a:r>
              <a:rPr lang="en-US" altLang="zh-CN" sz="2800" dirty="0">
                <a:latin typeface="宋体" panose="02010600030101010101" pitchFamily="2" charset="-122"/>
              </a:rPr>
              <a:t>DS</a:t>
            </a:r>
            <a:r>
              <a:rPr lang="zh-CN" altLang="en-US" sz="2800" dirty="0">
                <a:latin typeface="宋体" panose="02010600030101010101" pitchFamily="2" charset="-122"/>
              </a:rPr>
              <a:t>内容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338580" algn="l"/>
                <a:tab pos="4478655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dispmsg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 string</a:t>
            </a:r>
            <a:r>
              <a:rPr lang="en-US" altLang="zh-CN" sz="2800" dirty="0">
                <a:latin typeface="宋体" panose="02010600030101010101" pitchFamily="2" charset="-122"/>
              </a:rPr>
              <a:t>	;</a:t>
            </a:r>
            <a:r>
              <a:rPr lang="zh-CN" altLang="en-US" sz="2800" dirty="0">
                <a:latin typeface="宋体" panose="02010600030101010101" pitchFamily="2" charset="-122"/>
              </a:rPr>
              <a:t>宏调用，显示字符串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338580" algn="l"/>
                <a:tab pos="4478655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mainend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 0</a:t>
            </a:r>
            <a:r>
              <a:rPr lang="en-US" altLang="zh-CN" sz="2800" dirty="0">
                <a:latin typeface="宋体" panose="02010600030101010101" pitchFamily="2" charset="-122"/>
              </a:rPr>
              <a:t>	;</a:t>
            </a:r>
            <a:r>
              <a:rPr lang="zh-CN" altLang="en-US" sz="2800" dirty="0">
                <a:latin typeface="宋体" panose="02010600030101010101" pitchFamily="2" charset="-122"/>
              </a:rPr>
              <a:t>宏调用，返回</a:t>
            </a:r>
            <a:r>
              <a:rPr lang="en-US" altLang="zh-CN" sz="2800">
                <a:latin typeface="宋体" panose="02010600030101010101" pitchFamily="2" charset="-122"/>
              </a:rPr>
              <a:t>DOS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338580" algn="l"/>
                <a:tab pos="4478655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end start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spcBef>
                <a:spcPct val="10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1338580" algn="l"/>
                <a:tab pos="4478655" algn="l"/>
              </a:tabLst>
            </a:pPr>
            <a:r>
              <a:rPr lang="en-US" altLang="zh-CN" sz="2800"/>
              <a:t>    </a:t>
            </a:r>
            <a:r>
              <a:rPr lang="zh-CN" altLang="en-US" sz="2800" dirty="0">
                <a:solidFill>
                  <a:srgbClr val="151AF7"/>
                </a:solidFill>
              </a:rPr>
              <a:t>宏调用的实质是在汇编过程中进行宏展开</a:t>
            </a:r>
            <a:endParaRPr lang="zh-CN" altLang="en-US" sz="2800" dirty="0"/>
          </a:p>
          <a:p>
            <a:pPr marL="0" indent="0" defTabSz="914400">
              <a:spcBef>
                <a:spcPct val="25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1338580" algn="l"/>
                <a:tab pos="4478655" algn="l"/>
              </a:tabLst>
            </a:pPr>
            <a:r>
              <a:rPr lang="zh-CN" altLang="en-US" sz="2800" dirty="0"/>
              <a:t>   宏展开的具体过程是：当汇编程序扫描源程序遇到已有定义的宏调用时，即用相应的宏定义体取代源程序的宏指令，同时用位置匹配的实参对形参进行取代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1666" name="文本占位符 241665"/>
          <p:cNvSpPr>
            <a:spLocks noGrp="1"/>
          </p:cNvSpPr>
          <p:nvPr>
            <p:ph type="body" idx="1"/>
          </p:nvPr>
        </p:nvSpPr>
        <p:spPr>
          <a:xfrm>
            <a:off x="381000" y="381000"/>
            <a:ext cx="8305800" cy="2667000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lnSpc>
                <a:spcPct val="11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// C++</a:t>
            </a:r>
            <a:r>
              <a:rPr lang="zh-CN" altLang="en-US" sz="2800" dirty="0">
                <a:latin typeface="Courier New" panose="02070309020205020404" pitchFamily="49" charset="0"/>
              </a:rPr>
              <a:t>语言程序：</a:t>
            </a:r>
            <a:r>
              <a:rPr lang="en-US" altLang="zh-CN" sz="2800">
                <a:latin typeface="Courier New" panose="02070309020205020404" pitchFamily="49" charset="0"/>
              </a:rPr>
              <a:t>lt714.cpp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latin typeface="Courier New" panose="02070309020205020404" pitchFamily="49" charset="0"/>
              </a:rPr>
              <a:t># include &lt;iostream.h</a:t>
            </a:r>
            <a:r>
              <a:rPr lang="en-US" altLang="zh-CN" sz="2800">
                <a:latin typeface="Courier New" panose="02070309020205020404" pitchFamily="49" charset="0"/>
              </a:rPr>
              <a:t>&gt;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extern “c”{int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 power2(int,int);}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void main(void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{  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cout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&lt;&lt;“2</a:t>
            </a: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的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6</a:t>
            </a: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次方乘</a:t>
            </a:r>
            <a:r>
              <a:rPr lang="en-US" altLang="zh-CN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5</a:t>
            </a: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等于：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\t”;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cout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power2(5,6)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&lt;&lt;endl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zh-CN" sz="28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336675" algn="l"/>
                <a:tab pos="40944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41667" name="组合 241666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41668" name="矩形 241667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1669" name="矩形 241668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1670" name="组合 241669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41671" name="矩形 241670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1672" name="矩形 241671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41673" name="组合 241672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41674" name="矩形 241673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1675" name="矩形 241674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41676" name="组合 241675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41677" name="矩形 241676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1678" name="矩形 241677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41679" name="图片 241678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1682" name="矩形 241681"/>
          <p:cNvSpPr/>
          <p:nvPr/>
        </p:nvSpPr>
        <p:spPr>
          <a:xfrm>
            <a:off x="381000" y="4191000"/>
            <a:ext cx="8305800" cy="2209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indent="384175"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将汇编语言程序汇编成目标代码文件：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84175"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ML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 /coff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lt714f.asm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84175"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</a:rPr>
              <a:t>Visual C++6.0</a:t>
            </a:r>
            <a:r>
              <a:rPr lang="zh-CN" altLang="en-US" sz="2800" b="1" dirty="0">
                <a:latin typeface="Times New Roman" panose="02020603050405020304" pitchFamily="18" charset="0"/>
              </a:rPr>
              <a:t>编译环境下创建项目，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indent="384175" algn="just" defTabSz="9144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插入汇编成的目标代码文，然后编译连接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41683" name="图片 241682" descr="BD15156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62400"/>
            <a:ext cx="841057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1684" name="标题 241683"/>
          <p:cNvSpPr>
            <a:spLocks noGrp="1"/>
          </p:cNvSpPr>
          <p:nvPr>
            <p:ph type="title"/>
          </p:nvPr>
        </p:nvSpPr>
        <p:spPr>
          <a:xfrm flipH="1">
            <a:off x="6119813" y="355600"/>
            <a:ext cx="2654300" cy="336550"/>
          </a:xfrm>
          <a:prstGeom prst="homePlate">
            <a:avLst>
              <a:gd name="adj" fmla="val 197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3/3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615180"/>
            <a:ext cx="1362075" cy="136207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8834" name="文本占位符 248833"/>
          <p:cNvSpPr>
            <a:spLocks noGrp="1"/>
          </p:cNvSpPr>
          <p:nvPr>
            <p:ph type="body" idx="1"/>
          </p:nvPr>
        </p:nvSpPr>
        <p:spPr>
          <a:xfrm>
            <a:off x="381000" y="381000"/>
            <a:ext cx="8382000" cy="6172200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>
                <a:latin typeface="Courier New" panose="02070309020205020404" pitchFamily="49" charset="0"/>
              </a:rPr>
              <a:t>// C++</a:t>
            </a:r>
            <a:r>
              <a:rPr lang="zh-CN" altLang="en-US" sz="2400" dirty="0">
                <a:latin typeface="Courier New" panose="02070309020205020404" pitchFamily="49" charset="0"/>
              </a:rPr>
              <a:t>程序：</a:t>
            </a:r>
            <a:r>
              <a:rPr lang="en-US" altLang="zh-CN" sz="2400">
                <a:latin typeface="Courier New" panose="02070309020205020404" pitchFamily="49" charset="0"/>
              </a:rPr>
              <a:t>LT715.CPP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&lt;iostream.h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extern "C" {long isum(int,int</a:t>
            </a:r>
            <a:r>
              <a:rPr lang="en-US" altLang="zh-CN" sz="2400">
                <a:solidFill>
                  <a:schemeClr val="tx2"/>
                </a:solidFill>
                <a:latin typeface="Courier New" panose="02070309020205020404" pitchFamily="49" charset="0"/>
              </a:rPr>
              <a:t> *);}</a:t>
            </a:r>
            <a:endParaRPr lang="en-US" altLang="zh-CN" sz="24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int imin(int,int</a:t>
            </a:r>
            <a:r>
              <a:rPr lang="en-US" altLang="zh-CN" sz="2400">
                <a:solidFill>
                  <a:schemeClr val="tx2"/>
                </a:solidFill>
                <a:latin typeface="Courier New" panose="02070309020205020404" pitchFamily="49" charset="0"/>
              </a:rPr>
              <a:t> *);</a:t>
            </a:r>
            <a:endParaRPr lang="en-US" altLang="zh-CN" sz="24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void main(void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const int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SIZE=10;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int array[SIZE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];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int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temp;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cout</a:t>
            </a:r>
            <a:r>
              <a:rPr lang="en-US" altLang="zh-CN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&lt;&lt;"</a:t>
            </a:r>
            <a:r>
              <a:rPr lang="zh-CN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请输入</a:t>
            </a:r>
            <a:r>
              <a:rPr lang="en-US" altLang="zh-CN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10</a:t>
            </a:r>
            <a:r>
              <a:rPr lang="zh-CN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个整数：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"&lt;&lt;endl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for(temp=0;temp&lt;SIZE;temp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++)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  cin&gt;&gt;array[temp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];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cout&lt;&lt;endl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cout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&lt;&lt;"</a:t>
            </a:r>
            <a:r>
              <a:rPr lang="zh-CN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整数数据之和：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\t"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isum(SIZE,array</a:t>
            </a:r>
            <a:r>
              <a:rPr lang="en-US" altLang="zh-CN" sz="240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&lt;&lt;endl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zh-CN" sz="20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 cout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&lt;&lt;"</a:t>
            </a:r>
            <a:r>
              <a:rPr lang="zh-CN" altLang="en-US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其中最小值为：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\t"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imin(SIZE,array</a:t>
            </a:r>
            <a:r>
              <a:rPr lang="en-US" altLang="zh-CN" sz="240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&lt;&lt;endl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zh-CN" sz="20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48835" name="组合 248834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48836" name="矩形 248835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8837" name="矩形 248836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8838" name="组合 248837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48839" name="矩形 248838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8840" name="矩形 248839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48841" name="组合 248840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48842" name="矩形 248841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8843" name="矩形 248842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48844" name="组合 248843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48845" name="矩形 248844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8846" name="矩形 248845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48847" name="图片 248846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8848" name="标题 248847"/>
          <p:cNvSpPr>
            <a:spLocks noGrp="1"/>
          </p:cNvSpPr>
          <p:nvPr>
            <p:ph type="title"/>
          </p:nvPr>
        </p:nvSpPr>
        <p:spPr>
          <a:xfrm flipH="1">
            <a:off x="6119813" y="355600"/>
            <a:ext cx="2654300" cy="336550"/>
          </a:xfrm>
          <a:prstGeom prst="homePlate">
            <a:avLst>
              <a:gd name="adj" fmla="val 197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1/4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0882" name="文本占位符 250881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lnSpc>
                <a:spcPct val="13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>
                <a:latin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</a:rPr>
              <a:t>求</a:t>
            </a:r>
            <a:r>
              <a:rPr lang="en-US" altLang="zh-CN" sz="2400" dirty="0" err="1">
                <a:latin typeface="Courier New" panose="02070309020205020404" pitchFamily="49" charset="0"/>
              </a:rPr>
              <a:t>itmp</a:t>
            </a:r>
            <a:r>
              <a:rPr lang="zh-CN" altLang="en-US" sz="2400" dirty="0">
                <a:latin typeface="Courier New" panose="02070309020205020404" pitchFamily="49" charset="0"/>
              </a:rPr>
              <a:t>个元素的数组</a:t>
            </a:r>
            <a:r>
              <a:rPr lang="en-US" altLang="zh-CN" sz="2400" dirty="0" err="1">
                <a:latin typeface="Courier New" panose="02070309020205020404" pitchFamily="49" charset="0"/>
              </a:rPr>
              <a:t>iarray</a:t>
            </a:r>
            <a:r>
              <a:rPr lang="zh-CN" altLang="en-US" sz="2400" dirty="0">
                <a:latin typeface="Courier New" panose="02070309020205020404" pitchFamily="49" charset="0"/>
              </a:rPr>
              <a:t>的最小数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 imin(int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itmp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,int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iarray</a:t>
            </a:r>
            <a:r>
              <a:rPr lang="en-US" altLang="zh-CN" sz="2400">
                <a:solidFill>
                  <a:schemeClr val="tx2"/>
                </a:solidFill>
                <a:latin typeface="Courier New" panose="02070309020205020404" pitchFamily="49" charset="0"/>
              </a:rPr>
              <a:t>[]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__asm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{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ecx,</a:t>
            </a: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itmp</a:t>
            </a:r>
            <a:endParaRPr lang="en-US" altLang="zh-CN" sz="24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dirty="0" err="1">
                <a:solidFill>
                  <a:srgbClr val="660033"/>
                </a:solidFill>
                <a:latin typeface="Courier New" panose="02070309020205020404" pitchFamily="49" charset="0"/>
              </a:rPr>
              <a:t>jecxz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minexit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</a:rPr>
              <a:t>;</a:t>
            </a:r>
            <a:r>
              <a:rPr lang="zh-CN" altLang="en-US" sz="2400" dirty="0">
                <a:latin typeface="Courier New" panose="02070309020205020404" pitchFamily="49" charset="0"/>
              </a:rPr>
              <a:t>个数为</a:t>
            </a:r>
            <a:r>
              <a:rPr lang="en-US" altLang="zh-CN" sz="2400" dirty="0">
                <a:latin typeface="Courier New" panose="02070309020205020404" pitchFamily="49" charset="0"/>
              </a:rPr>
              <a:t>0</a:t>
            </a:r>
            <a:r>
              <a:rPr lang="zh-CN" altLang="en-US" sz="2400" dirty="0">
                <a:latin typeface="Courier New" panose="02070309020205020404" pitchFamily="49" charset="0"/>
              </a:rPr>
              <a:t>，返回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zh-CN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dec ecx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esi,</a:t>
            </a:r>
            <a:r>
              <a:rPr lang="en-US" altLang="zh-CN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iarray</a:t>
            </a:r>
            <a:endParaRPr lang="en-US" altLang="zh-CN" sz="24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eax,[esi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]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dirty="0" err="1">
                <a:solidFill>
                  <a:srgbClr val="660033"/>
                </a:solidFill>
                <a:latin typeface="Courier New" panose="02070309020205020404" pitchFamily="49" charset="0"/>
              </a:rPr>
              <a:t>jecxz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minexit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</a:rPr>
              <a:t>;</a:t>
            </a:r>
            <a:r>
              <a:rPr lang="zh-CN" altLang="en-US" sz="2400" dirty="0">
                <a:latin typeface="Courier New" panose="02070309020205020404" pitchFamily="49" charset="0"/>
              </a:rPr>
              <a:t>个数为</a:t>
            </a:r>
            <a:r>
              <a:rPr lang="en-US" altLang="zh-CN" sz="2400" dirty="0">
                <a:latin typeface="Courier New" panose="02070309020205020404" pitchFamily="49" charset="0"/>
              </a:rPr>
              <a:t>1</a:t>
            </a:r>
            <a:r>
              <a:rPr lang="zh-CN" altLang="en-US" sz="2400" dirty="0">
                <a:latin typeface="Courier New" panose="02070309020205020404" pitchFamily="49" charset="0"/>
              </a:rPr>
              <a:t>，返回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minlp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:	add esi,4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cmp eax,[esi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]	</a:t>
            </a:r>
            <a:r>
              <a:rPr lang="en-US" altLang="zh-CN" sz="2400" dirty="0">
                <a:latin typeface="Courier New" panose="02070309020205020404" pitchFamily="49" charset="0"/>
              </a:rPr>
              <a:t>;</a:t>
            </a:r>
            <a:r>
              <a:rPr lang="zh-CN" altLang="en-US" sz="2400" dirty="0">
                <a:latin typeface="Courier New" panose="02070309020205020404" pitchFamily="49" charset="0"/>
              </a:rPr>
              <a:t>比较两个数据的大小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zh-CN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jle nochange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eax,[esi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]	</a:t>
            </a:r>
            <a:r>
              <a:rPr lang="en-US" altLang="zh-CN" sz="2400" dirty="0">
                <a:latin typeface="Courier New" panose="02070309020205020404" pitchFamily="49" charset="0"/>
              </a:rPr>
              <a:t>;</a:t>
            </a:r>
            <a:r>
              <a:rPr lang="zh-CN" altLang="en-US" sz="2400" dirty="0">
                <a:latin typeface="Courier New" panose="02070309020205020404" pitchFamily="49" charset="0"/>
              </a:rPr>
              <a:t>取得较小值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nochange:	loop minlp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minexit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: 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5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       }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50000"/>
              </a:lnSpc>
              <a:buNone/>
              <a:tabLst>
                <a:tab pos="1720850" algn="l"/>
                <a:tab pos="5046980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zh-CN" sz="24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50883" name="组合 250882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50884" name="矩形 250883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0885" name="矩形 250884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0886" name="组合 250885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50887" name="矩形 250886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0888" name="矩形 250887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0889" name="组合 250888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50890" name="矩形 250889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0891" name="矩形 250890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0892" name="组合 250891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50893" name="矩形 250892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0894" name="矩形 250893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50895" name="图片 250894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0896" name="标题 250895"/>
          <p:cNvSpPr>
            <a:spLocks noGrp="1"/>
          </p:cNvSpPr>
          <p:nvPr>
            <p:ph type="title"/>
          </p:nvPr>
        </p:nvSpPr>
        <p:spPr>
          <a:xfrm flipH="1">
            <a:off x="6119813" y="355600"/>
            <a:ext cx="2654300" cy="336550"/>
          </a:xfrm>
          <a:prstGeom prst="homePlate">
            <a:avLst>
              <a:gd name="adj" fmla="val 197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2/4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250897" name="图片 250896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1906" name="文本占位符 251905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lnSpc>
                <a:spcPct val="9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汇编语言子程序：</a:t>
            </a:r>
            <a:r>
              <a:rPr lang="en-US" altLang="zh-CN" sz="2800">
                <a:latin typeface="Courier New" panose="02070309020205020404" pitchFamily="49" charset="0"/>
              </a:rPr>
              <a:t>LT715F.ASM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.386p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.model 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flat,c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.code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>
                <a:latin typeface="Courier New" panose="02070309020205020404" pitchFamily="49" charset="0"/>
              </a:rPr>
              <a:t>;32</a:t>
            </a:r>
            <a:r>
              <a:rPr lang="zh-CN" altLang="en-US" sz="2800" dirty="0">
                <a:latin typeface="Courier New" panose="02070309020205020404" pitchFamily="49" charset="0"/>
              </a:rPr>
              <a:t>位有符号数据的求和过程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isum	proc uses ecx esi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, \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	count:dword,darray:PTR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ecx,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个数为</a:t>
            </a:r>
            <a:r>
              <a:rPr lang="en-US" altLang="zh-CN" sz="2800" dirty="0">
                <a:latin typeface="Courier New" panose="02070309020205020404" pitchFamily="49" charset="0"/>
              </a:rPr>
              <a:t>0</a:t>
            </a:r>
            <a:r>
              <a:rPr lang="zh-CN" altLang="en-US" sz="2800" dirty="0">
                <a:latin typeface="Courier New" panose="02070309020205020404" pitchFamily="49" charset="0"/>
              </a:rPr>
              <a:t>，和为</a:t>
            </a:r>
            <a:r>
              <a:rPr lang="en-US" altLang="zh-CN" sz="2800">
                <a:latin typeface="Courier New" panose="02070309020205020404" pitchFamily="49" charset="0"/>
              </a:rPr>
              <a:t>0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xor edx,edx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xor eax,eax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rgbClr val="660033"/>
                </a:solidFill>
                <a:latin typeface="Courier New" panose="02070309020205020404" pitchFamily="49" charset="0"/>
              </a:rPr>
              <a:t>jecxz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sumexit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mov esi,</a:t>
            </a: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darray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个数为</a:t>
            </a:r>
            <a:r>
              <a:rPr lang="en-US" altLang="zh-CN" sz="2800" dirty="0">
                <a:latin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</a:rPr>
              <a:t>，和为本身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 eax,[esi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]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dec ecx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136650" algn="l"/>
                <a:tab pos="457835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rgbClr val="660033"/>
                </a:solidFill>
                <a:latin typeface="Courier New" panose="02070309020205020404" pitchFamily="49" charset="0"/>
              </a:rPr>
              <a:t>jecxz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 sumexit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51907" name="组合 251906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51908" name="矩形 251907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1909" name="矩形 251908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1910" name="组合 251909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51911" name="矩形 251910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1912" name="矩形 251911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1913" name="组合 251912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51914" name="矩形 251913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1915" name="矩形 251914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1916" name="组合 251915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51917" name="矩形 251916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1918" name="矩形 251917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251919" name="图片 251918" descr="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1920" name="标题 251919"/>
          <p:cNvSpPr>
            <a:spLocks noGrp="1"/>
          </p:cNvSpPr>
          <p:nvPr>
            <p:ph type="title"/>
          </p:nvPr>
        </p:nvSpPr>
        <p:spPr>
          <a:xfrm flipH="1">
            <a:off x="6119813" y="355600"/>
            <a:ext cx="2654300" cy="336550"/>
          </a:xfrm>
          <a:prstGeom prst="homePlate">
            <a:avLst>
              <a:gd name="adj" fmla="val 197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3/4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251921" name="图片 251920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2930" name="文本占位符 252929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8229600" cy="3200400"/>
          </a:xfrm>
          <a:ln/>
        </p:spPr>
        <p:txBody>
          <a:bodyPr vert="horz" wrap="square" lIns="92075" tIns="46038" rIns="92075" bIns="46038" anchor="t"/>
          <a:p>
            <a:pPr marL="0" indent="0" defTabSz="914400">
              <a:lnSpc>
                <a:spcPct val="120000"/>
              </a:lnSpc>
              <a:buNone/>
              <a:tabLst>
                <a:tab pos="1905000" algn="l"/>
                <a:tab pos="50469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sumlp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:	add esi,4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70000"/>
              </a:lnSpc>
              <a:buNone/>
              <a:tabLst>
                <a:tab pos="1905000" algn="l"/>
                <a:tab pos="50469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	add eax,[esi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800" dirty="0">
                <a:latin typeface="Courier New" panose="02070309020205020404" pitchFamily="49" charset="0"/>
              </a:rPr>
              <a:t>	;</a:t>
            </a:r>
            <a:r>
              <a:rPr lang="zh-CN" altLang="en-US" sz="2800" dirty="0">
                <a:latin typeface="Courier New" panose="02070309020205020404" pitchFamily="49" charset="0"/>
              </a:rPr>
              <a:t>计算低</a:t>
            </a:r>
            <a:r>
              <a:rPr lang="en-US" altLang="zh-CN" sz="2800" dirty="0">
                <a:latin typeface="Courier New" panose="02070309020205020404" pitchFamily="49" charset="0"/>
              </a:rPr>
              <a:t>32</a:t>
            </a:r>
            <a:r>
              <a:rPr lang="zh-CN" altLang="en-US" sz="2800" dirty="0">
                <a:latin typeface="Courier New" panose="02070309020205020404" pitchFamily="49" charset="0"/>
              </a:rPr>
              <a:t>位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905000" algn="l"/>
                <a:tab pos="504698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adc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 edx,0	</a:t>
            </a:r>
            <a:r>
              <a:rPr lang="en-US" altLang="zh-CN" sz="2800" dirty="0">
                <a:latin typeface="Courier New" panose="02070309020205020404" pitchFamily="49" charset="0"/>
              </a:rPr>
              <a:t>;</a:t>
            </a:r>
            <a:r>
              <a:rPr lang="zh-CN" altLang="en-US" sz="2800" dirty="0">
                <a:latin typeface="Courier New" panose="02070309020205020404" pitchFamily="49" charset="0"/>
              </a:rPr>
              <a:t>计算高</a:t>
            </a:r>
            <a:r>
              <a:rPr lang="en-US" altLang="zh-CN" sz="2800" dirty="0">
                <a:latin typeface="Courier New" panose="02070309020205020404" pitchFamily="49" charset="0"/>
              </a:rPr>
              <a:t>32</a:t>
            </a:r>
            <a:r>
              <a:rPr lang="zh-CN" altLang="en-US" sz="2800" dirty="0">
                <a:latin typeface="Courier New" panose="02070309020205020404" pitchFamily="49" charset="0"/>
              </a:rPr>
              <a:t>位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905000" algn="l"/>
                <a:tab pos="5046980" algn="l"/>
              </a:tabLst>
            </a:pPr>
            <a:r>
              <a:rPr lang="zh-CN" altLang="en-US" sz="2800" dirty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loop sumlp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905000" algn="l"/>
                <a:tab pos="5046980" algn="l"/>
              </a:tabLst>
            </a:pPr>
            <a:r>
              <a:rPr lang="en-US" altLang="zh-CN" sz="2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sumexit</a:t>
            </a: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:	ret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905000" algn="l"/>
                <a:tab pos="5046980" algn="l"/>
              </a:tabLst>
            </a:pPr>
            <a:r>
              <a:rPr lang="en-US" altLang="zh-CN" sz="2800" dirty="0" err="1">
                <a:solidFill>
                  <a:schemeClr val="tx2"/>
                </a:solidFill>
                <a:latin typeface="Courier New" panose="02070309020205020404" pitchFamily="49" charset="0"/>
              </a:rPr>
              <a:t>isum	endp</a:t>
            </a:r>
            <a:endParaRPr lang="en-US" altLang="zh-CN" sz="280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905000" algn="l"/>
                <a:tab pos="504698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Courier New" panose="02070309020205020404" pitchFamily="49" charset="0"/>
              </a:rPr>
              <a:t>	end</a:t>
            </a:r>
            <a:endParaRPr lang="en-US" altLang="zh-CN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52931" name="组合 252930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52932" name="矩形 252931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2933" name="矩形 252932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algn="ctr"/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2934" name="组合 252933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52935" name="矩形 252934"/>
            <p:cNvSpPr/>
            <p:nvPr/>
          </p:nvSpPr>
          <p:spPr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2936" name="矩形 252935"/>
            <p:cNvSpPr/>
            <p:nvPr/>
          </p:nvSpPr>
          <p:spPr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2937" name="组合 252936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52938" name="矩形 252937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2939" name="矩形 252938"/>
            <p:cNvSpPr/>
            <p:nvPr/>
          </p:nvSpPr>
          <p:spPr>
            <a:xfrm rot="5400000" flipV="1">
              <a:off x="2913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2940" name="组合 252939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52941" name="矩形 252940"/>
            <p:cNvSpPr/>
            <p:nvPr/>
          </p:nvSpPr>
          <p:spPr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2942" name="矩形 252941"/>
            <p:cNvSpPr/>
            <p:nvPr/>
          </p:nvSpPr>
          <p:spPr>
            <a:xfrm rot="5400000" flipV="1">
              <a:off x="2783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52944" name="标题 252943"/>
          <p:cNvSpPr>
            <a:spLocks noGrp="1"/>
          </p:cNvSpPr>
          <p:nvPr>
            <p:ph type="title"/>
          </p:nvPr>
        </p:nvSpPr>
        <p:spPr>
          <a:xfrm flipH="1">
            <a:off x="6119813" y="355600"/>
            <a:ext cx="2654300" cy="336550"/>
          </a:xfrm>
          <a:prstGeom prst="homePlate">
            <a:avLst>
              <a:gd name="adj" fmla="val 197169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  <a:tileRect/>
          </a:gradFill>
          <a:ln w="19050">
            <a:solidFill>
              <a:schemeClr val="folHlink"/>
            </a:solidFill>
            <a:miter/>
          </a:ln>
        </p:spPr>
        <p:txBody>
          <a:bodyPr vert="horz" wrap="square" lIns="92075" tIns="46038" rIns="92075" bIns="46038" anchor="ctr"/>
          <a:p>
            <a:r>
              <a:rPr lang="zh-CN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例7.1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2" charset="-122"/>
              </a:rPr>
              <a:t>4/4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252945" name="图片 252944" descr="6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6500"/>
            <a:ext cx="571500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2949" name="矩形 252948"/>
          <p:cNvSpPr/>
          <p:nvPr/>
        </p:nvSpPr>
        <p:spPr>
          <a:xfrm>
            <a:off x="381000" y="4191000"/>
            <a:ext cx="8305800" cy="2209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indent="384175"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将汇编语言程序汇编成目标代码文件：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84175"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ML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 /coff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lt715f.asm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84175" algn="just" defTabSz="9144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</a:rPr>
              <a:t>Visual C++6.0</a:t>
            </a:r>
            <a:r>
              <a:rPr lang="zh-CN" altLang="en-US" sz="2800" b="1" dirty="0">
                <a:latin typeface="Times New Roman" panose="02020603050405020304" pitchFamily="18" charset="0"/>
              </a:rPr>
              <a:t>编译环境下创建项目，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indent="384175" algn="just" defTabSz="9144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tabLst>
                <a:tab pos="768350" algn="l"/>
                <a:tab pos="409448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插入汇编成的目标代码文件，然后编译连接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52950" name="图片 252949" descr="BD15156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62400"/>
            <a:ext cx="8410575" cy="15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6" name="标题 2570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en-US" altLang="zh-CN" sz="2800" dirty="0"/>
              <a:t>7.3.3 </a:t>
            </a:r>
            <a:r>
              <a:rPr lang="zh-CN" altLang="en-US" sz="2800" dirty="0"/>
              <a:t>使用汇编语言优化</a:t>
            </a:r>
            <a:r>
              <a:rPr lang="en-US" altLang="zh-CN" sz="2800" dirty="0"/>
              <a:t>C++</a:t>
            </a:r>
            <a:r>
              <a:rPr lang="zh-CN" altLang="en-US" sz="2800" dirty="0"/>
              <a:t>代码</a:t>
            </a:r>
            <a:endParaRPr lang="zh-CN" altLang="en-US" sz="2800" dirty="0"/>
          </a:p>
        </p:txBody>
      </p:sp>
      <p:sp>
        <p:nvSpPr>
          <p:cNvPr id="257027" name="文本占位符 2570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sz="3200" dirty="0"/>
              <a:t>例</a:t>
            </a:r>
            <a:r>
              <a:rPr lang="en-US" altLang="zh-CN" sz="3200" dirty="0"/>
              <a:t>7.16</a:t>
            </a:r>
            <a:r>
              <a:rPr lang="zh-CN" altLang="en-US" sz="3200" dirty="0"/>
              <a:t>：在整数数组查找一个数值，查找过程需要进行大量循环</a:t>
            </a:r>
            <a:endParaRPr lang="zh-CN" altLang="en-US" sz="3200" dirty="0"/>
          </a:p>
          <a:p>
            <a:r>
              <a:rPr lang="en-US" altLang="zh-CN" sz="3200" dirty="0"/>
              <a:t>C++</a:t>
            </a:r>
            <a:r>
              <a:rPr lang="zh-CN" altLang="en-US" sz="3200" dirty="0"/>
              <a:t>代码（</a:t>
            </a:r>
            <a:r>
              <a:rPr lang="en-US" altLang="zh-CN" sz="3200" dirty="0"/>
              <a:t>lt716.cpp</a:t>
            </a:r>
            <a:r>
              <a:rPr lang="zh-CN" altLang="en-US" sz="3200" dirty="0"/>
              <a:t>）</a:t>
            </a:r>
            <a:endParaRPr lang="zh-CN" altLang="en-US" sz="3200" dirty="0"/>
          </a:p>
          <a:p>
            <a:pPr lvl="1"/>
            <a:r>
              <a:rPr lang="en-US" altLang="zh-CN" sz="2800" dirty="0"/>
              <a:t>Debug</a:t>
            </a:r>
            <a:r>
              <a:rPr lang="zh-CN" altLang="en-US" sz="2800" dirty="0"/>
              <a:t>调试版本：</a:t>
            </a:r>
            <a:r>
              <a:rPr lang="en-US" altLang="zh-CN" sz="2800" dirty="0"/>
              <a:t>81000</a:t>
            </a:r>
            <a:r>
              <a:rPr lang="zh-CN" altLang="en-US" sz="2800" dirty="0"/>
              <a:t>（</a:t>
            </a:r>
            <a:r>
              <a:rPr lang="en-US" altLang="zh-CN" sz="2800" dirty="0"/>
              <a:t>0.046 ms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/>
            <a:r>
              <a:rPr lang="en-US" altLang="zh-CN" sz="2800" dirty="0">
                <a:solidFill>
                  <a:schemeClr val="tx2"/>
                </a:solidFill>
              </a:rPr>
              <a:t>Release</a:t>
            </a:r>
            <a:r>
              <a:rPr lang="zh-CN" altLang="en-US" sz="2800" dirty="0">
                <a:solidFill>
                  <a:schemeClr val="tx2"/>
                </a:solidFill>
              </a:rPr>
              <a:t>发布版本：</a:t>
            </a:r>
            <a:r>
              <a:rPr lang="en-US" altLang="zh-CN" sz="2800" dirty="0">
                <a:solidFill>
                  <a:schemeClr val="tx2"/>
                </a:solidFill>
              </a:rPr>
              <a:t>31000</a:t>
            </a:r>
            <a:r>
              <a:rPr lang="zh-CN" altLang="en-US" sz="2800" dirty="0">
                <a:solidFill>
                  <a:schemeClr val="tx2"/>
                </a:solidFill>
              </a:rPr>
              <a:t>（</a:t>
            </a:r>
            <a:r>
              <a:rPr lang="en-US" altLang="zh-CN" sz="2800" dirty="0">
                <a:solidFill>
                  <a:schemeClr val="tx2"/>
                </a:solidFill>
              </a:rPr>
              <a:t>0.018 ms</a:t>
            </a:r>
            <a:r>
              <a:rPr lang="zh-CN" altLang="en-US" sz="2800" dirty="0">
                <a:solidFill>
                  <a:schemeClr val="tx2"/>
                </a:solidFill>
              </a:rPr>
              <a:t>）</a:t>
            </a:r>
            <a:endParaRPr lang="zh-CN" altLang="en-US" sz="2800" dirty="0">
              <a:solidFill>
                <a:schemeClr val="tx2"/>
              </a:solidFill>
            </a:endParaRPr>
          </a:p>
          <a:p>
            <a:r>
              <a:rPr lang="zh-CN" altLang="en-US" sz="3200" dirty="0"/>
              <a:t>嵌入汇编语言编写查找函数</a:t>
            </a:r>
            <a:endParaRPr lang="zh-CN" altLang="en-US" sz="3200" dirty="0"/>
          </a:p>
          <a:p>
            <a:pPr lvl="1"/>
            <a:r>
              <a:rPr lang="zh-CN" altLang="en-US" sz="2800" dirty="0"/>
              <a:t>使用串操作指令： </a:t>
            </a:r>
            <a:r>
              <a:rPr lang="en-US" altLang="zh-CN" sz="2800" dirty="0"/>
              <a:t>41000 </a:t>
            </a:r>
            <a:r>
              <a:rPr lang="zh-CN" altLang="en-US" sz="2800" dirty="0"/>
              <a:t>（</a:t>
            </a:r>
            <a:r>
              <a:rPr lang="en-US" altLang="zh-CN" sz="2800" dirty="0"/>
              <a:t>0.023 ms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/>
            <a:r>
              <a:rPr lang="zh-CN" altLang="en-US" sz="2800" dirty="0">
                <a:solidFill>
                  <a:schemeClr val="tx2"/>
                </a:solidFill>
              </a:rPr>
              <a:t>不使用串操作指令：</a:t>
            </a:r>
            <a:r>
              <a:rPr lang="en-US" altLang="zh-CN" sz="2800" dirty="0">
                <a:solidFill>
                  <a:schemeClr val="tx2"/>
                </a:solidFill>
              </a:rPr>
              <a:t>31000</a:t>
            </a:r>
            <a:r>
              <a:rPr lang="zh-CN" altLang="en-US" sz="2800" dirty="0">
                <a:solidFill>
                  <a:schemeClr val="tx2"/>
                </a:solidFill>
              </a:rPr>
              <a:t>（</a:t>
            </a:r>
            <a:r>
              <a:rPr lang="en-US" altLang="zh-CN" sz="2800" dirty="0">
                <a:solidFill>
                  <a:schemeClr val="tx2"/>
                </a:solidFill>
              </a:rPr>
              <a:t>0.018 ms</a:t>
            </a:r>
            <a:r>
              <a:rPr lang="zh-CN" altLang="en-US" sz="2800" dirty="0">
                <a:solidFill>
                  <a:schemeClr val="tx2"/>
                </a:solidFill>
              </a:rPr>
              <a:t>）</a:t>
            </a:r>
            <a:endParaRPr lang="zh-CN" altLang="en-US" sz="2800" dirty="0">
              <a:solidFill>
                <a:schemeClr val="tx2"/>
              </a:solidFill>
            </a:endParaRPr>
          </a:p>
          <a:p>
            <a:r>
              <a:rPr lang="zh-CN" altLang="en-US" sz="3200" dirty="0">
                <a:solidFill>
                  <a:schemeClr val="accent2"/>
                </a:solidFill>
              </a:rPr>
              <a:t>在简单情况下，</a:t>
            </a:r>
            <a:r>
              <a:rPr lang="en-US" altLang="zh-CN" sz="3200" dirty="0">
                <a:solidFill>
                  <a:schemeClr val="accent2"/>
                </a:solidFill>
              </a:rPr>
              <a:t>Visual C++</a:t>
            </a:r>
            <a:r>
              <a:rPr lang="zh-CN" altLang="en-US" sz="3200" dirty="0">
                <a:solidFill>
                  <a:schemeClr val="accent2"/>
                </a:solidFill>
              </a:rPr>
              <a:t>的优化技术已经非常有效；但仍然可用汇编代码进行改进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50" name="标题 258049"/>
          <p:cNvSpPr>
            <a:spLocks noGrp="1"/>
          </p:cNvSpPr>
          <p:nvPr>
            <p:ph type="title"/>
          </p:nvPr>
        </p:nvSpPr>
        <p:spPr>
          <a:xfrm>
            <a:off x="1979613" y="88900"/>
            <a:ext cx="6624637" cy="615950"/>
          </a:xfrm>
          <a:ln/>
        </p:spPr>
        <p:txBody>
          <a:bodyPr anchor="ctr"/>
          <a:p>
            <a:r>
              <a:rPr lang="en-US" altLang="zh-CN" sz="2800" dirty="0"/>
              <a:t>7.3.4 </a:t>
            </a:r>
            <a:r>
              <a:rPr lang="zh-CN" altLang="en-US" sz="2800" dirty="0"/>
              <a:t>使用</a:t>
            </a:r>
            <a:r>
              <a:rPr lang="en-US" altLang="zh-CN" sz="2800" dirty="0"/>
              <a:t>Visual C++</a:t>
            </a:r>
            <a:r>
              <a:rPr lang="zh-CN" altLang="en-US" sz="2800" dirty="0"/>
              <a:t>开发汇编语言程序</a:t>
            </a:r>
            <a:endParaRPr lang="zh-CN" altLang="en-US" sz="2800" dirty="0"/>
          </a:p>
        </p:txBody>
      </p:sp>
      <p:sp>
        <p:nvSpPr>
          <p:cNvPr id="258051" name="文本占位符 2580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sz="2800" dirty="0"/>
              <a:t>创建工程项目，选择</a:t>
            </a:r>
            <a:r>
              <a:rPr lang="en-US" altLang="zh-CN" sz="2800" dirty="0"/>
              <a:t>32</a:t>
            </a:r>
            <a:r>
              <a:rPr lang="zh-CN" altLang="en-US" sz="2800" dirty="0"/>
              <a:t>位控制台或窗口应用程序</a:t>
            </a:r>
            <a:endParaRPr lang="zh-CN" altLang="en-US" sz="2800" dirty="0"/>
          </a:p>
          <a:p>
            <a:pPr lvl="1"/>
            <a:r>
              <a:rPr lang="zh-CN" altLang="en-US" sz="2400" dirty="0"/>
              <a:t>输入磁盘目录，工程名称，并选择创建一个空白工程</a:t>
            </a:r>
            <a:endParaRPr lang="zh-CN" altLang="en-US" sz="2400" dirty="0"/>
          </a:p>
          <a:p>
            <a:r>
              <a:rPr lang="zh-CN" altLang="en-US" sz="2800" dirty="0"/>
              <a:t>创建汇编语言源程序文件</a:t>
            </a:r>
            <a:endParaRPr lang="zh-CN" altLang="en-US" sz="2800" dirty="0"/>
          </a:p>
          <a:p>
            <a:pPr lvl="1"/>
            <a:r>
              <a:rPr lang="zh-CN" altLang="en-US" sz="2400" dirty="0"/>
              <a:t>输入源程序文件名以及扩展名</a:t>
            </a:r>
            <a:r>
              <a:rPr lang="en-US" altLang="zh-CN" sz="2400" dirty="0"/>
              <a:t>ASM</a:t>
            </a:r>
            <a:r>
              <a:rPr lang="zh-CN" altLang="en-US" sz="2400" dirty="0"/>
              <a:t>，加入工程项目</a:t>
            </a:r>
            <a:endParaRPr lang="zh-CN" altLang="en-US" sz="2400" dirty="0"/>
          </a:p>
          <a:p>
            <a:r>
              <a:rPr lang="zh-CN" altLang="en-US" sz="2800" dirty="0"/>
              <a:t>通过工程菜单的设置命令展开工程设置窗口</a:t>
            </a:r>
            <a:endParaRPr lang="zh-CN" altLang="en-US" sz="2800" dirty="0"/>
          </a:p>
          <a:p>
            <a:pPr lvl="1"/>
            <a:r>
              <a:rPr lang="zh-CN" altLang="en-US" sz="2400" dirty="0"/>
              <a:t>在命令文本框中输入进行汇编的命令</a:t>
            </a:r>
            <a:endParaRPr lang="zh-CN" altLang="en-US" sz="2400" dirty="0"/>
          </a:p>
          <a:p>
            <a:pPr lvl="1"/>
            <a:r>
              <a:rPr lang="zh-CN" altLang="en-US" sz="2400" dirty="0"/>
              <a:t>在输出文本框输入汇编后目标模块文件名</a:t>
            </a:r>
            <a:endParaRPr lang="zh-CN" altLang="en-US" sz="2400" dirty="0"/>
          </a:p>
          <a:p>
            <a:r>
              <a:rPr lang="zh-CN" altLang="en-US" sz="2800" dirty="0"/>
              <a:t>调用创建命令进行汇编语言程序的汇编和连接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标题 2590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dirty="0"/>
              <a:t>汇编语言程序的调试过程</a:t>
            </a:r>
            <a:endParaRPr lang="zh-CN" altLang="en-US" dirty="0"/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sz="2800" dirty="0"/>
              <a:t>工具菜单的选项命令展开调试标签页进行设置</a:t>
            </a:r>
            <a:endParaRPr lang="zh-CN" altLang="en-US" sz="2800" dirty="0"/>
          </a:p>
          <a:p>
            <a:pPr lvl="1"/>
            <a:r>
              <a:rPr lang="zh-CN" altLang="en-US" sz="2400" dirty="0"/>
              <a:t>通用下选中十六进制显示</a:t>
            </a:r>
            <a:endParaRPr lang="zh-CN" altLang="en-US" sz="2400" dirty="0"/>
          </a:p>
          <a:p>
            <a:pPr lvl="1"/>
            <a:r>
              <a:rPr lang="zh-CN" altLang="en-US" sz="2400" dirty="0"/>
              <a:t>反汇编窗口下要选中代码字节</a:t>
            </a:r>
            <a:endParaRPr lang="zh-CN" altLang="en-US" sz="2400" dirty="0"/>
          </a:p>
          <a:p>
            <a:pPr lvl="1"/>
            <a:r>
              <a:rPr lang="zh-CN" altLang="en-US" sz="2400" dirty="0"/>
              <a:t>存储器窗口下选中固定宽度，后面填入数字</a:t>
            </a:r>
            <a:r>
              <a:rPr lang="en-US" altLang="zh-CN" sz="2400" dirty="0"/>
              <a:t>16</a:t>
            </a:r>
            <a:endParaRPr lang="en-US" altLang="zh-CN" sz="2400" dirty="0"/>
          </a:p>
          <a:p>
            <a:r>
              <a:rPr lang="zh-CN" altLang="en-US" sz="2800" dirty="0"/>
              <a:t>在编辑窗口源程序的语句行，按</a:t>
            </a:r>
            <a:r>
              <a:rPr lang="en-US" altLang="zh-CN" sz="2800" dirty="0"/>
              <a:t>F9</a:t>
            </a:r>
            <a:r>
              <a:rPr lang="zh-CN" altLang="en-US" sz="2800" dirty="0"/>
              <a:t>键，设置断点</a:t>
            </a:r>
            <a:endParaRPr lang="zh-CN" altLang="en-US" sz="2800" dirty="0"/>
          </a:p>
          <a:p>
            <a:r>
              <a:rPr lang="zh-CN" altLang="en-US" sz="2800" dirty="0">
                <a:solidFill>
                  <a:schemeClr val="accent2"/>
                </a:solidFill>
              </a:rPr>
              <a:t>断点调试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r>
              <a:rPr lang="zh-CN" altLang="en-US" sz="2800" dirty="0">
                <a:solidFill>
                  <a:schemeClr val="accent2"/>
                </a:solidFill>
              </a:rPr>
              <a:t>单步调试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r>
              <a:rPr lang="zh-CN" altLang="en-US" sz="2800" dirty="0"/>
              <a:t>打开各种窗口观察程序当前的运行状态</a:t>
            </a:r>
            <a:endParaRPr lang="zh-CN" altLang="en-US" sz="2800" dirty="0"/>
          </a:p>
          <a:p>
            <a:pPr lvl="1"/>
            <a:r>
              <a:rPr lang="zh-CN" altLang="en-US" sz="2400" dirty="0"/>
              <a:t>存储器窗口查看变量</a:t>
            </a:r>
            <a:endParaRPr lang="zh-CN" altLang="en-US" sz="2400" dirty="0"/>
          </a:p>
          <a:p>
            <a:pPr lvl="1"/>
            <a:r>
              <a:rPr lang="zh-CN" altLang="en-US" sz="2400" dirty="0"/>
              <a:t>反汇编窗口有反汇编的实际执行代码</a:t>
            </a:r>
            <a:endParaRPr lang="zh-CN" altLang="en-US" sz="2400" dirty="0"/>
          </a:p>
          <a:p>
            <a:pPr lvl="1"/>
            <a:r>
              <a:rPr lang="zh-CN" altLang="en-US" sz="2400" dirty="0"/>
              <a:t>寄存器窗口显示处理器的寄存器内容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 dirty="0"/>
              <a:t>以</a:t>
            </a:r>
            <a:r>
              <a:rPr lang="en-US" altLang="zh-CN" sz="2400" dirty="0"/>
              <a:t>Visual Studio 2010</a:t>
            </a:r>
            <a:r>
              <a:rPr lang="zh-CN" altLang="en-US" sz="2400" dirty="0"/>
              <a:t>为例，创建</a:t>
            </a:r>
            <a:r>
              <a:rPr lang="en-US" altLang="zh-CN" sz="2400" dirty="0"/>
              <a:t>“win32</a:t>
            </a:r>
            <a:r>
              <a:rPr lang="zh-CN" altLang="en-US" sz="2400" dirty="0"/>
              <a:t>控制台项目</a:t>
            </a:r>
            <a:r>
              <a:rPr lang="en-US" altLang="zh-CN" sz="2400" dirty="0"/>
              <a:t>”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825" y="1609725"/>
            <a:ext cx="5086350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 dirty="0"/>
              <a:t>以</a:t>
            </a:r>
            <a:r>
              <a:rPr lang="en-US" altLang="zh-CN" sz="2400" dirty="0"/>
              <a:t>Visual Studio 2010</a:t>
            </a:r>
            <a:r>
              <a:rPr lang="zh-CN" altLang="en-US" sz="2400" dirty="0"/>
              <a:t>为例，添加</a:t>
            </a:r>
            <a:r>
              <a:rPr lang="en-US" altLang="zh-CN" sz="2400" dirty="0"/>
              <a:t>“</a:t>
            </a:r>
            <a:r>
              <a:rPr lang="zh-CN" altLang="en-US" sz="2400" dirty="0"/>
              <a:t>源文件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1576705"/>
            <a:ext cx="593407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1842" name="标题 29184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524000" cy="533400"/>
          </a:xfrm>
        </p:spPr>
        <p:txBody>
          <a:bodyPr anchor="ctr"/>
          <a:p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2" charset="-122"/>
              </a:rPr>
              <a:t>宏展开</a:t>
            </a:r>
            <a:endParaRPr lang="zh-CN" altLang="en-US" sz="3600"/>
          </a:p>
        </p:txBody>
      </p:sp>
      <p:sp>
        <p:nvSpPr>
          <p:cNvPr id="291843" name="文本占位符 291842"/>
          <p:cNvSpPr>
            <a:spLocks noGrp="1"/>
          </p:cNvSpPr>
          <p:nvPr>
            <p:ph type="body" sz="half" idx="1"/>
          </p:nvPr>
        </p:nvSpPr>
        <p:spPr>
          <a:xfrm>
            <a:off x="2805113" y="188913"/>
            <a:ext cx="5943600" cy="1179512"/>
          </a:xfrm>
          <a:solidFill>
            <a:schemeClr val="accent1"/>
          </a:solidFill>
          <a:ln>
            <a:solidFill>
              <a:schemeClr val="folHlink"/>
            </a:solidFill>
            <a:miter/>
          </a:ln>
        </p:spPr>
        <p:txBody>
          <a:bodyPr/>
          <a:p>
            <a:pPr marL="0" indent="668655">
              <a:lnSpc>
                <a:spcPct val="11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宏展开</a:t>
            </a:r>
            <a:r>
              <a:rPr lang="en-US" altLang="zh-CN" sz="2800">
                <a:latin typeface="Arial" panose="020B0604020202020204" pitchFamily="34" charset="0"/>
              </a:rPr>
              <a:t>——</a:t>
            </a:r>
            <a:r>
              <a:rPr lang="zh-CN" altLang="en-US" sz="2800" dirty="0"/>
              <a:t>在汇编时，用宏定义体的代码序列替代宏指令的过程。</a:t>
            </a:r>
            <a:endParaRPr lang="zh-CN" altLang="en-US" sz="2800" dirty="0"/>
          </a:p>
        </p:txBody>
      </p:sp>
      <p:sp>
        <p:nvSpPr>
          <p:cNvPr id="291844" name="文本占位符 291843"/>
          <p:cNvSpPr>
            <a:spLocks noGrp="1"/>
          </p:cNvSpPr>
          <p:nvPr>
            <p:ph type="body" sz="half" idx="2"/>
          </p:nvPr>
        </p:nvSpPr>
        <p:spPr>
          <a:xfrm>
            <a:off x="506413" y="1677988"/>
            <a:ext cx="7234237" cy="4343400"/>
          </a:xfrm>
        </p:spPr>
        <p:txBody>
          <a:bodyPr/>
          <a:p>
            <a:pPr marL="0" indent="0" defTabSz="914400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start:	</a:t>
            </a:r>
            <a:r>
              <a:rPr lang="en-US" altLang="zh-CN" sz="3200" dirty="0" err="1">
                <a:solidFill>
                  <a:schemeClr val="tx2"/>
                </a:solidFill>
                <a:latin typeface="宋体" panose="02010600030101010101" pitchFamily="2" charset="-122"/>
              </a:rPr>
              <a:t>mainbegin</a:t>
            </a:r>
            <a:r>
              <a:rPr lang="en-US" altLang="zh-CN" sz="3200" dirty="0">
                <a:latin typeface="宋体" panose="02010600030101010101" pitchFamily="2" charset="-122"/>
              </a:rPr>
              <a:t>	;</a:t>
            </a:r>
            <a:r>
              <a:rPr lang="zh-CN" altLang="en-US" sz="3200" dirty="0">
                <a:latin typeface="宋体" panose="02010600030101010101" pitchFamily="2" charset="-122"/>
              </a:rPr>
              <a:t>宏指令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1	mov</a:t>
            </a:r>
            <a:r>
              <a:rPr lang="en-US" altLang="zh-CN" sz="3200" dirty="0">
                <a:latin typeface="宋体" panose="02010600030101010101" pitchFamily="2" charset="-122"/>
              </a:rPr>
              <a:t> ax,@data	;</a:t>
            </a:r>
            <a:r>
              <a:rPr lang="zh-CN" altLang="en-US" sz="3200" dirty="0">
                <a:latin typeface="宋体" panose="02010600030101010101" pitchFamily="2" charset="-122"/>
              </a:rPr>
              <a:t>宏展开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1	mov ds,ax</a:t>
            </a:r>
            <a:endParaRPr lang="en-US" altLang="zh-CN" sz="32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spcBef>
                <a:spcPct val="10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	</a:t>
            </a:r>
            <a:r>
              <a:rPr lang="en-US" altLang="zh-CN" sz="3200" dirty="0" err="1">
                <a:solidFill>
                  <a:schemeClr val="tx2"/>
                </a:solidFill>
                <a:latin typeface="宋体" panose="02010600030101010101" pitchFamily="2" charset="-122"/>
              </a:rPr>
              <a:t>mainend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 0</a:t>
            </a:r>
            <a:r>
              <a:rPr lang="en-US" altLang="zh-CN" sz="3200" dirty="0">
                <a:latin typeface="宋体" panose="02010600030101010101" pitchFamily="2" charset="-122"/>
              </a:rPr>
              <a:t>	;</a:t>
            </a:r>
            <a:r>
              <a:rPr lang="zh-CN" altLang="en-US" sz="3200" dirty="0">
                <a:latin typeface="宋体" panose="02010600030101010101" pitchFamily="2" charset="-122"/>
              </a:rPr>
              <a:t>宏指令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1	mov</a:t>
            </a:r>
            <a:r>
              <a:rPr lang="en-US" altLang="zh-CN" sz="3200" dirty="0">
                <a:latin typeface="宋体" panose="02010600030101010101" pitchFamily="2" charset="-122"/>
              </a:rPr>
              <a:t> al,0	;</a:t>
            </a:r>
            <a:r>
              <a:rPr lang="zh-CN" altLang="en-US" sz="3200" dirty="0">
                <a:latin typeface="宋体" panose="02010600030101010101" pitchFamily="2" charset="-122"/>
              </a:rPr>
              <a:t>宏展开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zh-CN" altLang="en-US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</a:rPr>
              <a:t>1	mov</a:t>
            </a:r>
            <a:r>
              <a:rPr lang="en-US" altLang="zh-CN" sz="3200">
                <a:latin typeface="宋体" panose="02010600030101010101" pitchFamily="2" charset="-122"/>
              </a:rPr>
              <a:t> ah,4ch</a:t>
            </a:r>
            <a:endParaRPr lang="en-US" altLang="zh-CN" sz="32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1524000" algn="l"/>
                <a:tab pos="4292600" algn="l"/>
              </a:tabLst>
            </a:pPr>
            <a:r>
              <a:rPr lang="en-US" altLang="zh-CN" sz="3200" dirty="0" err="1">
                <a:latin typeface="宋体" panose="02010600030101010101" pitchFamily="2" charset="-122"/>
              </a:rPr>
              <a:t> 1	int</a:t>
            </a:r>
            <a:r>
              <a:rPr lang="en-US" altLang="zh-CN" sz="3200">
                <a:latin typeface="宋体" panose="02010600030101010101" pitchFamily="2" charset="-122"/>
              </a:rPr>
              <a:t> 21h</a:t>
            </a:r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 dirty="0"/>
              <a:t>以</a:t>
            </a:r>
            <a:r>
              <a:rPr lang="en-US" altLang="zh-CN" sz="2400" dirty="0"/>
              <a:t>Visual Studio 2010</a:t>
            </a:r>
            <a:r>
              <a:rPr lang="zh-CN" altLang="en-US" sz="2400" dirty="0"/>
              <a:t>为例，添加</a:t>
            </a:r>
            <a:r>
              <a:rPr lang="en-US" altLang="zh-CN" sz="2400" dirty="0"/>
              <a:t>“</a:t>
            </a:r>
            <a:r>
              <a:rPr lang="zh-CN" altLang="en-US" sz="2400" dirty="0"/>
              <a:t>源文件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1627505"/>
            <a:ext cx="5887085" cy="372618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 dirty="0"/>
              <a:t>以</a:t>
            </a:r>
            <a:r>
              <a:rPr lang="en-US" altLang="zh-CN" sz="2400" dirty="0"/>
              <a:t>Visual Studio 2010</a:t>
            </a:r>
            <a:r>
              <a:rPr lang="zh-CN" altLang="en-US" sz="2400" dirty="0"/>
              <a:t>为例，添加</a:t>
            </a:r>
            <a:r>
              <a:rPr lang="en-US" altLang="zh-CN" sz="2400" dirty="0"/>
              <a:t>“</a:t>
            </a:r>
            <a:r>
              <a:rPr lang="zh-CN" altLang="en-US" sz="2400" dirty="0"/>
              <a:t>源文件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478280"/>
            <a:ext cx="3345180" cy="2710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45610"/>
            <a:ext cx="6628130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示例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762000"/>
            <a:ext cx="5181600" cy="533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188720"/>
            <a:ext cx="447675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 dirty="0"/>
              <a:t>以</a:t>
            </a:r>
            <a:r>
              <a:rPr lang="en-US" altLang="zh-CN" sz="2400" dirty="0"/>
              <a:t>Visual Studio 2010</a:t>
            </a:r>
            <a:r>
              <a:rPr lang="zh-CN" altLang="en-US" sz="2400" dirty="0"/>
              <a:t>为例，添加</a:t>
            </a:r>
            <a:r>
              <a:rPr lang="en-US" altLang="zh-CN" sz="2400" dirty="0"/>
              <a:t>“</a:t>
            </a:r>
            <a:r>
              <a:rPr lang="zh-CN" altLang="en-US" sz="2400" dirty="0"/>
              <a:t>源文件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478280"/>
            <a:ext cx="3345180" cy="2710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45610"/>
            <a:ext cx="6628130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75777"/>
          <p:cNvSpPr>
            <a:spLocks noGrp="1"/>
          </p:cNvSpPr>
          <p:nvPr>
            <p:ph type="ctrTitle"/>
          </p:nvPr>
        </p:nvSpPr>
        <p:spPr>
          <a:xfrm>
            <a:off x="3886200" y="457200"/>
            <a:ext cx="4495800" cy="685800"/>
          </a:xfrm>
          <a:ln/>
        </p:spPr>
        <p:txBody>
          <a:bodyPr anchor="t"/>
          <a:p>
            <a:pPr defTabSz="914400">
              <a:buSzTx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第</a:t>
            </a:r>
            <a:r>
              <a:rPr lang="en-US" altLang="zh-CN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7</a:t>
            </a: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2" charset="-122"/>
              </a:rPr>
              <a:t>章 教学要求</a:t>
            </a:r>
            <a:endParaRPr lang="zh-CN" altLang="en-US" sz="2400" kern="1200" baseline="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75779" name="副标题 75778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147050" cy="3962400"/>
          </a:xfrm>
          <a:ln/>
        </p:spPr>
        <p:txBody>
          <a:bodyPr anchor="t"/>
          <a:p>
            <a:pPr marL="609600" indent="-6096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熟悉嵌入式和模块连接两种混合编程方法</a:t>
            </a:r>
            <a:endParaRPr lang="zh-CN" altLang="en-US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了解模块连接混合编程的约定规则</a:t>
            </a:r>
            <a:endParaRPr lang="zh-CN" altLang="en-US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熟悉模块链接混合编程的参数传递方法</a:t>
            </a:r>
            <a:endParaRPr lang="zh-CN" altLang="en-US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了解</a:t>
            </a:r>
            <a:r>
              <a:rPr lang="en-US" altLang="zh-CN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位环境的混合编程方法</a:t>
            </a:r>
            <a:endParaRPr lang="zh-CN" altLang="en-US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 algn="just" defTabSz="914400">
              <a:lnSpc>
                <a:spcPct val="110000"/>
              </a:lnSpc>
              <a:buSzPct val="90000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 7.9</a:t>
            </a:r>
            <a:endParaRPr lang="zh-CN" altLang="en-US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5780" name="组合 75779"/>
          <p:cNvGrpSpPr/>
          <p:nvPr/>
        </p:nvGrpSpPr>
        <p:grpSpPr>
          <a:xfrm>
            <a:off x="5181600" y="6113463"/>
            <a:ext cx="3276600" cy="211137"/>
            <a:chOff x="1824" y="2640"/>
            <a:chExt cx="2064" cy="133"/>
          </a:xfrm>
        </p:grpSpPr>
        <p:sp>
          <p:nvSpPr>
            <p:cNvPr id="75781" name="直接连接符 75780"/>
            <p:cNvSpPr/>
            <p:nvPr/>
          </p:nvSpPr>
          <p:spPr>
            <a:xfrm>
              <a:off x="1824" y="2711"/>
              <a:ext cx="2064" cy="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82" name="矩形 75781"/>
            <p:cNvSpPr/>
            <p:nvPr/>
          </p:nvSpPr>
          <p:spPr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5783" name="矩形 75782"/>
            <p:cNvSpPr/>
            <p:nvPr/>
          </p:nvSpPr>
          <p:spPr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5784" name="矩形 75783"/>
            <p:cNvSpPr/>
            <p:nvPr/>
          </p:nvSpPr>
          <p:spPr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</p:grpSp>
      <p:pic>
        <p:nvPicPr>
          <p:cNvPr id="75790" name="图片 75789" descr="1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3888" y="5589588"/>
            <a:ext cx="427037" cy="557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866" name="标题 292865"/>
          <p:cNvSpPr>
            <a:spLocks noGrp="1"/>
          </p:cNvSpPr>
          <p:nvPr>
            <p:ph type="title"/>
          </p:nvPr>
        </p:nvSpPr>
        <p:spPr>
          <a:xfrm>
            <a:off x="685800" y="304800"/>
            <a:ext cx="1981200" cy="533400"/>
          </a:xfrm>
        </p:spPr>
        <p:txBody>
          <a:bodyPr anchor="ctr"/>
          <a:p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2" charset="-122"/>
              </a:rPr>
              <a:t>宏的参数</a:t>
            </a:r>
            <a:endParaRPr lang="zh-CN" altLang="en-US" sz="3600"/>
          </a:p>
        </p:txBody>
      </p:sp>
      <p:sp>
        <p:nvSpPr>
          <p:cNvPr id="292867" name="文本占位符 292866"/>
          <p:cNvSpPr>
            <a:spLocks noGrp="1"/>
          </p:cNvSpPr>
          <p:nvPr>
            <p:ph type="body" sz="half" idx="1"/>
          </p:nvPr>
        </p:nvSpPr>
        <p:spPr>
          <a:xfrm>
            <a:off x="3810000" y="304800"/>
            <a:ext cx="4038600" cy="609600"/>
          </a:xfrm>
          <a:solidFill>
            <a:schemeClr val="accent1"/>
          </a:solidFill>
          <a:ln>
            <a:solidFill>
              <a:schemeClr val="folHlink"/>
            </a:solidFill>
            <a:miter/>
          </a:ln>
        </p:spPr>
        <p:txBody>
          <a:bodyPr/>
          <a:p>
            <a:pPr marL="0" indent="0" algn="ctr" defTabSz="9144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948055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宏的参数使用非常灵活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92868" name="文本占位符 292867"/>
          <p:cNvSpPr>
            <a:spLocks noGrp="1"/>
          </p:cNvSpPr>
          <p:nvPr>
            <p:ph type="body" sz="half" idx="2"/>
          </p:nvPr>
        </p:nvSpPr>
        <p:spPr>
          <a:xfrm>
            <a:off x="304800" y="1295400"/>
            <a:ext cx="8305800" cy="5181600"/>
          </a:xfrm>
        </p:spPr>
        <p:txBody>
          <a:bodyPr/>
          <a:p>
            <a:pPr marL="0" indent="7620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宏定义时，</a:t>
            </a:r>
            <a:endParaRPr lang="zh-CN" altLang="en-US" sz="2800" dirty="0"/>
          </a:p>
          <a:p>
            <a:pPr marL="0" indent="7620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151AF7"/>
                </a:solidFill>
              </a:rPr>
              <a:t>无参数</a:t>
            </a:r>
            <a:r>
              <a:rPr lang="zh-CN" altLang="en-US" sz="2800" dirty="0"/>
              <a:t>，例如</a:t>
            </a:r>
            <a:r>
              <a:rPr lang="en-US" altLang="zh-CN" sz="2800" dirty="0"/>
              <a:t>mainbegin</a:t>
            </a:r>
            <a:endParaRPr lang="en-US" altLang="zh-CN" sz="2800"/>
          </a:p>
          <a:p>
            <a:pPr marL="0" indent="7620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可以带有</a:t>
            </a:r>
            <a:r>
              <a:rPr lang="zh-CN" altLang="en-US" sz="2800" dirty="0">
                <a:solidFill>
                  <a:srgbClr val="151AF7"/>
                </a:solidFill>
              </a:rPr>
              <a:t>一个参数</a:t>
            </a:r>
            <a:r>
              <a:rPr lang="zh-CN" altLang="en-US" sz="2800" dirty="0"/>
              <a:t>，例如</a:t>
            </a:r>
            <a:r>
              <a:rPr lang="en-US" altLang="zh-CN" sz="2800" dirty="0"/>
              <a:t>mainend</a:t>
            </a:r>
            <a:endParaRPr lang="en-US" altLang="zh-CN" sz="2800"/>
          </a:p>
          <a:p>
            <a:pPr marL="0" indent="7620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也可以具有</a:t>
            </a:r>
            <a:r>
              <a:rPr lang="zh-CN" altLang="en-US" sz="2800" dirty="0">
                <a:solidFill>
                  <a:srgbClr val="151AF7"/>
                </a:solidFill>
              </a:rPr>
              <a:t>多个参数</a:t>
            </a:r>
            <a:r>
              <a:rPr lang="zh-CN" altLang="en-US" sz="2800" dirty="0"/>
              <a:t>；例如</a:t>
            </a:r>
            <a:r>
              <a:rPr lang="en-US" altLang="zh-CN" sz="2800" dirty="0" err="1"/>
              <a:t>5.5a</a:t>
            </a:r>
            <a:r>
              <a:rPr lang="zh-CN" altLang="en-US" sz="2800" dirty="0" err="1"/>
              <a:t>的</a:t>
            </a:r>
            <a:r>
              <a:rPr lang="en-US" altLang="zh-CN" sz="2800" dirty="0" err="1"/>
              <a:t>shlext</a:t>
            </a:r>
            <a:endParaRPr lang="en-US" altLang="zh-CN" sz="2800"/>
          </a:p>
          <a:p>
            <a:pPr marL="0" indent="7620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参数可以是</a:t>
            </a:r>
            <a:r>
              <a:rPr lang="zh-CN" altLang="en-US" sz="2800" dirty="0">
                <a:solidFill>
                  <a:srgbClr val="151AF7"/>
                </a:solidFill>
              </a:rPr>
              <a:t>常数、变量、存储单元、指令</a:t>
            </a:r>
            <a:r>
              <a:rPr lang="zh-CN" altLang="en-US" sz="2800" dirty="0"/>
              <a:t>（操作码）或它们的一部分，也可以是</a:t>
            </a:r>
            <a:r>
              <a:rPr lang="zh-CN" altLang="en-US" sz="2800" dirty="0">
                <a:solidFill>
                  <a:srgbClr val="151AF7"/>
                </a:solidFill>
              </a:rPr>
              <a:t>表达式</a:t>
            </a:r>
            <a:r>
              <a:rPr lang="zh-CN" altLang="en-US" sz="2800" dirty="0"/>
              <a:t>；例如</a:t>
            </a:r>
            <a:r>
              <a:rPr lang="en-US" altLang="zh-CN" sz="2800" dirty="0" err="1"/>
              <a:t>5.5b</a:t>
            </a:r>
            <a:r>
              <a:rPr lang="zh-CN" altLang="en-US" sz="2800" dirty="0" err="1"/>
              <a:t>的</a:t>
            </a:r>
            <a:r>
              <a:rPr lang="en-US" altLang="zh-CN" sz="2800" dirty="0" err="1"/>
              <a:t>shift</a:t>
            </a:r>
            <a:r>
              <a:rPr lang="zh-CN" altLang="en-US" sz="2800" dirty="0" err="1"/>
              <a:t>和</a:t>
            </a:r>
            <a:r>
              <a:rPr lang="en-US" altLang="zh-CN" sz="2800" dirty="0" err="1"/>
              <a:t>shrot</a:t>
            </a:r>
            <a:endParaRPr lang="en-US" altLang="zh-CN" sz="2800"/>
          </a:p>
          <a:p>
            <a:pPr marL="0" indent="762000"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/>
              <a:t>宏定义体可以是任何合法的汇编语句，既可以是</a:t>
            </a:r>
            <a:r>
              <a:rPr lang="zh-CN" altLang="en-US" sz="2800" dirty="0">
                <a:solidFill>
                  <a:srgbClr val="151AF7"/>
                </a:solidFill>
              </a:rPr>
              <a:t>硬指令序列</a:t>
            </a:r>
            <a:r>
              <a:rPr lang="zh-CN" altLang="en-US" sz="2800" dirty="0"/>
              <a:t>，又可以是</a:t>
            </a:r>
            <a:r>
              <a:rPr lang="zh-CN" altLang="en-US" sz="2800" dirty="0">
                <a:solidFill>
                  <a:srgbClr val="151AF7"/>
                </a:solidFill>
              </a:rPr>
              <a:t>伪指令序列</a:t>
            </a:r>
            <a:r>
              <a:rPr lang="zh-CN" altLang="en-US" sz="2800" dirty="0"/>
              <a:t>；例如</a:t>
            </a:r>
            <a:r>
              <a:rPr lang="en-US" altLang="zh-CN" sz="2800" dirty="0"/>
              <a:t>5.6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dstring</a:t>
            </a:r>
            <a:endParaRPr lang="en-US" altLang="zh-CN" sz="280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3890" name="文本占位符 293889"/>
          <p:cNvSpPr>
            <a:spLocks noGrp="1"/>
          </p:cNvSpPr>
          <p:nvPr>
            <p:ph type="body" idx="1"/>
          </p:nvPr>
        </p:nvSpPr>
        <p:spPr>
          <a:xfrm>
            <a:off x="838200" y="304800"/>
            <a:ext cx="6019800" cy="6248400"/>
          </a:xfrm>
        </p:spPr>
        <p:txBody>
          <a:bodyPr/>
          <a:p>
            <a:pPr marL="0" indent="0" defTabSz="914400"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；宏定义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shlext</a:t>
            </a:r>
            <a:r>
              <a:rPr lang="en-US" altLang="zh-CN" sz="2800">
                <a:latin typeface="宋体" panose="02010600030101010101" pitchFamily="2" charset="-122"/>
              </a:rPr>
              <a:t>	macro 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shloprand</a:t>
            </a:r>
            <a:r>
              <a:rPr lang="en-US" altLang="zh-CN" sz="2800" dirty="0" err="1">
                <a:latin typeface="宋体" panose="02010600030101010101" pitchFamily="2" charset="-122"/>
              </a:rPr>
              <a:t>,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shlnum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push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mov cl,</a:t>
            </a:r>
            <a:r>
              <a:rPr lang="en-US" altLang="zh-CN" sz="2800" dirty="0" err="1">
                <a:solidFill>
                  <a:schemeClr val="tx2"/>
                </a:solidFill>
                <a:latin typeface="宋体" panose="02010600030101010101" pitchFamily="2" charset="-122"/>
              </a:rPr>
              <a:t>shlnum</a:t>
            </a:r>
            <a:r>
              <a:rPr lang="en-US" altLang="zh-CN" sz="2800">
                <a:latin typeface="宋体" panose="02010600030101010101" pitchFamily="2" charset="-122"/>
              </a:rPr>
              <a:t>	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shl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shloprand</a:t>
            </a:r>
            <a:r>
              <a:rPr lang="en-US" altLang="zh-CN" sz="2800" dirty="0" err="1">
                <a:latin typeface="宋体" panose="02010600030101010101" pitchFamily="2" charset="-122"/>
              </a:rPr>
              <a:t>,cl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pop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	endm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；宏指令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	</a:t>
            </a:r>
            <a:r>
              <a:rPr lang="en-US" altLang="zh-CN" sz="2800" dirty="0" err="1">
                <a:latin typeface="宋体" panose="02010600030101010101" pitchFamily="2" charset="-122"/>
              </a:rPr>
              <a:t>shlext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ax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6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；宏展开</a:t>
            </a:r>
            <a:endParaRPr lang="zh-CN" altLang="en-US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宋体" panose="02010600030101010101" pitchFamily="2" charset="-122"/>
              </a:rPr>
              <a:t>1	push cx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mov</a:t>
            </a:r>
            <a:r>
              <a:rPr lang="en-US" altLang="zh-CN" sz="2800">
                <a:latin typeface="宋体" panose="02010600030101010101" pitchFamily="2" charset="-122"/>
              </a:rPr>
              <a:t> cl,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06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shl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宋体" panose="02010600030101010101" pitchFamily="2" charset="-122"/>
              </a:rPr>
              <a:t>ax</a:t>
            </a:r>
            <a:r>
              <a:rPr lang="en-US" altLang="zh-CN" sz="2800" dirty="0" err="1">
                <a:latin typeface="宋体" panose="02010600030101010101" pitchFamily="2" charset="-122"/>
              </a:rPr>
              <a:t>,cl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430655" algn="l"/>
              </a:tabLst>
            </a:pPr>
            <a:r>
              <a:rPr lang="en-US" altLang="zh-CN" sz="2800" dirty="0" err="1">
                <a:latin typeface="宋体" panose="02010600030101010101" pitchFamily="2" charset="-122"/>
              </a:rPr>
              <a:t> 1	pop cx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93892" name="标题 293891"/>
          <p:cNvSpPr>
            <a:spLocks noGrp="1"/>
          </p:cNvSpPr>
          <p:nvPr>
            <p:ph type="title"/>
          </p:nvPr>
        </p:nvSpPr>
        <p:spPr>
          <a:xfrm>
            <a:off x="6869113" y="115888"/>
            <a:ext cx="1879600" cy="6477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gamma/>
                  <a:shade val="46275"/>
                  <a:invGamma/>
                  <a:alpha val="100000"/>
                </a:schemeClr>
              </a:gs>
            </a:gsLst>
            <a:lin ang="5400000" scaled="1"/>
            <a:tileRect/>
          </a:gradFill>
        </p:spPr>
        <p:txBody>
          <a:bodyPr anchor="ctr"/>
          <a:p>
            <a:r>
              <a:rPr lang="zh-CN" altLang="en-US" sz="2400" dirty="0">
                <a:solidFill>
                  <a:srgbClr val="151AF7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400">
                <a:solidFill>
                  <a:srgbClr val="151AF7"/>
                </a:solidFill>
                <a:latin typeface="黑体" panose="02010609060101010101" pitchFamily="2" charset="-122"/>
              </a:rPr>
              <a:t>5.5a</a:t>
            </a:r>
            <a:endParaRPr lang="en-US" altLang="zh-CN" sz="2400"/>
          </a:p>
        </p:txBody>
      </p:sp>
      <p:grpSp>
        <p:nvGrpSpPr>
          <p:cNvPr id="293893" name="组合 293892"/>
          <p:cNvGrpSpPr/>
          <p:nvPr/>
        </p:nvGrpSpPr>
        <p:grpSpPr>
          <a:xfrm>
            <a:off x="7667625" y="3644900"/>
            <a:ext cx="892175" cy="2393950"/>
            <a:chOff x="4224" y="1440"/>
            <a:chExt cx="1168" cy="2604"/>
          </a:xfrm>
        </p:grpSpPr>
        <p:pic>
          <p:nvPicPr>
            <p:cNvPr id="293894" name="图片 293893" descr="000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24" y="1440"/>
              <a:ext cx="1168" cy="8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93895" name="图片 293894" descr="000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24" y="2304"/>
              <a:ext cx="1168" cy="8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93896" name="图片 293895" descr="000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24" y="3168"/>
              <a:ext cx="1168" cy="87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推荐策略">
  <a:themeElements>
    <a:clrScheme name="">
      <a:dk1>
        <a:srgbClr val="000000"/>
      </a:dk1>
      <a:lt1>
        <a:srgbClr val="FFFFFF"/>
      </a:lt1>
      <a:dk2>
        <a:srgbClr val="009900"/>
      </a:dk2>
      <a:lt2>
        <a:srgbClr val="CC0000"/>
      </a:lt2>
      <a:accent1>
        <a:srgbClr val="CCCC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E2E2AA"/>
      </a:accent5>
      <a:accent6>
        <a:srgbClr val="2D2DB7"/>
      </a:accent6>
      <a:hlink>
        <a:srgbClr val="000000"/>
      </a:hlink>
      <a:folHlink>
        <a:srgbClr val="808080"/>
      </a:folHlink>
    </a:clrScheme>
    <a:fontScheme name="">
      <a:majorFont>
        <a:latin typeface="Tahoma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339966"/>
        </a:dk2>
        <a:lt2>
          <a:srgbClr val="009999"/>
        </a:lt2>
        <a:accent1>
          <a:srgbClr val="00CC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E2CA"/>
        </a:accent5>
        <a:accent6>
          <a:srgbClr val="0089B7"/>
        </a:accent6>
        <a:hlink>
          <a:srgbClr val="33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7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0000FF"/>
        </a:dk2>
        <a:lt2>
          <a:srgbClr val="333399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CDCAF"/>
        </a:accent4>
        <a:accent5>
          <a:srgbClr val="C1AAAA"/>
        </a:accent5>
        <a:accent6>
          <a:srgbClr val="2D5BB7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CC6600"/>
        </a:dk2>
        <a:lt2>
          <a:srgbClr val="CC33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CDCAF"/>
        </a:accent4>
        <a:accent5>
          <a:srgbClr val="CAADAA"/>
        </a:accent5>
        <a:accent6>
          <a:srgbClr val="7272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ECFF"/>
        </a:dk1>
        <a:lt1>
          <a:srgbClr val="000000"/>
        </a:lt1>
        <a:dk2>
          <a:srgbClr val="9999FF"/>
        </a:dk2>
        <a:lt2>
          <a:srgbClr val="66CC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FCBDC"/>
        </a:accent4>
        <a:accent5>
          <a:srgbClr val="FFFFFF"/>
        </a:accent5>
        <a:accent6>
          <a:srgbClr val="89B7E5"/>
        </a:accent6>
        <a:hlink>
          <a:srgbClr val="CCE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333399"/>
        </a:lt1>
        <a:dk2>
          <a:srgbClr val="0066FF"/>
        </a:dk2>
        <a:lt2>
          <a:srgbClr val="993366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CDCAF"/>
        </a:accent4>
        <a:accent5>
          <a:srgbClr val="B9AAFF"/>
        </a:accent5>
        <a:accent6>
          <a:srgbClr val="0089B7"/>
        </a:accent6>
        <a:hlink>
          <a:srgbClr val="66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EAEAEA"/>
        </a:dk1>
        <a:lt1>
          <a:srgbClr val="660066"/>
        </a:lt1>
        <a:dk2>
          <a:srgbClr val="CC0000"/>
        </a:dk2>
        <a:lt2>
          <a:srgbClr val="993366"/>
        </a:lt2>
        <a:accent1>
          <a:srgbClr val="A50021"/>
        </a:accent1>
        <a:accent2>
          <a:srgbClr val="660033"/>
        </a:accent2>
        <a:accent3>
          <a:srgbClr val="B9AAB9"/>
        </a:accent3>
        <a:accent4>
          <a:srgbClr val="CACACA"/>
        </a:accent4>
        <a:accent5>
          <a:srgbClr val="CFAAAB"/>
        </a:accent5>
        <a:accent6>
          <a:srgbClr val="5B002D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推荐策略">
  <a:themeElements>
    <a:clrScheme name="">
      <a:dk1>
        <a:srgbClr val="000000"/>
      </a:dk1>
      <a:lt1>
        <a:srgbClr val="FFFFFF"/>
      </a:lt1>
      <a:dk2>
        <a:srgbClr val="009900"/>
      </a:dk2>
      <a:lt2>
        <a:srgbClr val="CC0000"/>
      </a:lt2>
      <a:accent1>
        <a:srgbClr val="CCCC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E2E2AA"/>
      </a:accent5>
      <a:accent6>
        <a:srgbClr val="2D2DB7"/>
      </a:accent6>
      <a:hlink>
        <a:srgbClr val="000000"/>
      </a:hlink>
      <a:folHlink>
        <a:srgbClr val="808080"/>
      </a:folHlink>
    </a:clrScheme>
    <a:fontScheme name="">
      <a:majorFont>
        <a:latin typeface="Tahoma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339966"/>
        </a:dk2>
        <a:lt2>
          <a:srgbClr val="009999"/>
        </a:lt2>
        <a:accent1>
          <a:srgbClr val="00CC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E2CA"/>
        </a:accent5>
        <a:accent6>
          <a:srgbClr val="0089B7"/>
        </a:accent6>
        <a:hlink>
          <a:srgbClr val="33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7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0000FF"/>
        </a:dk2>
        <a:lt2>
          <a:srgbClr val="333399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CDCAF"/>
        </a:accent4>
        <a:accent5>
          <a:srgbClr val="C1AAAA"/>
        </a:accent5>
        <a:accent6>
          <a:srgbClr val="2D5BB7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CC6600"/>
        </a:dk2>
        <a:lt2>
          <a:srgbClr val="CC33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CDCAF"/>
        </a:accent4>
        <a:accent5>
          <a:srgbClr val="CAADAA"/>
        </a:accent5>
        <a:accent6>
          <a:srgbClr val="7272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ECFF"/>
        </a:dk1>
        <a:lt1>
          <a:srgbClr val="000000"/>
        </a:lt1>
        <a:dk2>
          <a:srgbClr val="9999FF"/>
        </a:dk2>
        <a:lt2>
          <a:srgbClr val="66CC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FCBDC"/>
        </a:accent4>
        <a:accent5>
          <a:srgbClr val="FFFFFF"/>
        </a:accent5>
        <a:accent6>
          <a:srgbClr val="89B7E5"/>
        </a:accent6>
        <a:hlink>
          <a:srgbClr val="CCE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333399"/>
        </a:lt1>
        <a:dk2>
          <a:srgbClr val="0066FF"/>
        </a:dk2>
        <a:lt2>
          <a:srgbClr val="993366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CDCAF"/>
        </a:accent4>
        <a:accent5>
          <a:srgbClr val="B9AAFF"/>
        </a:accent5>
        <a:accent6>
          <a:srgbClr val="0089B7"/>
        </a:accent6>
        <a:hlink>
          <a:srgbClr val="66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EAEAEA"/>
        </a:dk1>
        <a:lt1>
          <a:srgbClr val="660066"/>
        </a:lt1>
        <a:dk2>
          <a:srgbClr val="CC0000"/>
        </a:dk2>
        <a:lt2>
          <a:srgbClr val="993366"/>
        </a:lt2>
        <a:accent1>
          <a:srgbClr val="A50021"/>
        </a:accent1>
        <a:accent2>
          <a:srgbClr val="660033"/>
        </a:accent2>
        <a:accent3>
          <a:srgbClr val="B9AAB9"/>
        </a:accent3>
        <a:accent4>
          <a:srgbClr val="CACACA"/>
        </a:accent4>
        <a:accent5>
          <a:srgbClr val="CFAAAB"/>
        </a:accent5>
        <a:accent6>
          <a:srgbClr val="5B002D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Data\Microsoft\Templates\推荐策略.pot</Template>
  <TotalTime>0</TotalTime>
  <Words>10649</Words>
  <Application>WPS 演示</Application>
  <PresentationFormat>在屏幕上显示</PresentationFormat>
  <Paragraphs>924</Paragraphs>
  <Slides>74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91" baseType="lpstr">
      <vt:lpstr>Arial</vt:lpstr>
      <vt:lpstr>宋体</vt:lpstr>
      <vt:lpstr>Wingdings</vt:lpstr>
      <vt:lpstr>Times New Roman</vt:lpstr>
      <vt:lpstr>Tahoma</vt:lpstr>
      <vt:lpstr>黑体</vt:lpstr>
      <vt:lpstr>华文新魏</vt:lpstr>
      <vt:lpstr>Courier New</vt:lpstr>
      <vt:lpstr>楷体_GB2312</vt:lpstr>
      <vt:lpstr>新宋体</vt:lpstr>
      <vt:lpstr>方正舒体</vt:lpstr>
      <vt:lpstr>微软雅黑</vt:lpstr>
      <vt:lpstr>Arial Unicode MS</vt:lpstr>
      <vt:lpstr>隶书</vt:lpstr>
      <vt:lpstr>仿宋</vt:lpstr>
      <vt:lpstr>推荐策略</vt:lpstr>
      <vt:lpstr>1_推荐策略</vt:lpstr>
      <vt:lpstr>PowerPoint 演示文稿</vt:lpstr>
      <vt:lpstr>教学重点</vt:lpstr>
      <vt:lpstr>5.2  宏结构程序设计</vt:lpstr>
      <vt:lpstr>5.2.1  宏汇编</vt:lpstr>
      <vt:lpstr>宏定义</vt:lpstr>
      <vt:lpstr>宏调用</vt:lpstr>
      <vt:lpstr>宏展开</vt:lpstr>
      <vt:lpstr>宏的参数</vt:lpstr>
      <vt:lpstr>例5.5a</vt:lpstr>
      <vt:lpstr>例5.5b</vt:lpstr>
      <vt:lpstr>例5.6</vt:lpstr>
      <vt:lpstr>宏操作符</vt:lpstr>
      <vt:lpstr>宏操作符</vt:lpstr>
      <vt:lpstr>与宏有关的伪指令</vt:lpstr>
      <vt:lpstr>例5.7</vt:lpstr>
      <vt:lpstr>比较</vt:lpstr>
      <vt:lpstr>比较 结论</vt:lpstr>
      <vt:lpstr>5.2.2  重复汇编</vt:lpstr>
      <vt:lpstr>PowerPoint 演示文稿</vt:lpstr>
      <vt:lpstr>PowerPoint 演示文稿</vt:lpstr>
      <vt:lpstr>PowerPoint 演示文稿</vt:lpstr>
      <vt:lpstr>5.2.3  条件汇编</vt:lpstr>
      <vt:lpstr>例5.10</vt:lpstr>
      <vt:lpstr>宏 结 构 的 作 用</vt:lpstr>
      <vt:lpstr>例题5.4－1/3</vt:lpstr>
      <vt:lpstr>例题5.4－2/3</vt:lpstr>
      <vt:lpstr>例题5.4－3/3</vt:lpstr>
      <vt:lpstr>教学要求</vt:lpstr>
      <vt:lpstr>6.1  32位指令的运行环境</vt:lpstr>
      <vt:lpstr>实地址方式</vt:lpstr>
      <vt:lpstr>保护方式</vt:lpstr>
      <vt:lpstr>虚拟8086方式</vt:lpstr>
      <vt:lpstr>6.1.1 寄存器组</vt:lpstr>
      <vt:lpstr>6.1.2  寻址方式</vt:lpstr>
      <vt:lpstr>32位寻址方式</vt:lpstr>
      <vt:lpstr>6.1.3 机器代码格式</vt:lpstr>
      <vt:lpstr>第6章 教学要求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汇编语言程序的调试过程</vt:lpstr>
      <vt:lpstr>示例</vt:lpstr>
      <vt:lpstr>示例</vt:lpstr>
      <vt:lpstr>示例</vt:lpstr>
      <vt:lpstr>示例</vt:lpstr>
      <vt:lpstr>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汇编语言第7章</dc:title>
  <dc:creator>qxj</dc:creator>
  <cp:lastModifiedBy>鲁宏伟</cp:lastModifiedBy>
  <cp:revision>79</cp:revision>
  <dcterms:created xsi:type="dcterms:W3CDTF">2002-07-02T07:48:12Z</dcterms:created>
  <dcterms:modified xsi:type="dcterms:W3CDTF">2019-10-09T12:35:00Z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