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1" r:id="rId2"/>
    <p:sldId id="263" r:id="rId3"/>
    <p:sldId id="264" r:id="rId4"/>
    <p:sldId id="269" r:id="rId5"/>
    <p:sldId id="277" r:id="rId6"/>
    <p:sldId id="281" r:id="rId7"/>
    <p:sldId id="270" r:id="rId8"/>
    <p:sldId id="305" r:id="rId9"/>
    <p:sldId id="295" r:id="rId10"/>
    <p:sldId id="296" r:id="rId11"/>
    <p:sldId id="300" r:id="rId12"/>
    <p:sldId id="290" r:id="rId13"/>
    <p:sldId id="278" r:id="rId14"/>
    <p:sldId id="280" r:id="rId15"/>
    <p:sldId id="287" r:id="rId16"/>
    <p:sldId id="304" r:id="rId17"/>
    <p:sldId id="303" r:id="rId18"/>
    <p:sldId id="297" r:id="rId19"/>
    <p:sldId id="299" r:id="rId20"/>
    <p:sldId id="307" r:id="rId21"/>
    <p:sldId id="30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8549C"/>
    <a:srgbClr val="F7F7F7"/>
    <a:srgbClr val="799FDD"/>
    <a:srgbClr val="356ECB"/>
    <a:srgbClr val="3366CC"/>
    <a:srgbClr val="3870CC"/>
    <a:srgbClr val="CAD9F2"/>
    <a:srgbClr val="2E61B4"/>
    <a:srgbClr val="326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6" autoAdjust="0"/>
    <p:restoredTop sz="93220" autoAdjust="0"/>
  </p:normalViewPr>
  <p:slideViewPr>
    <p:cSldViewPr snapToGrid="0">
      <p:cViewPr varScale="1">
        <p:scale>
          <a:sx n="108" d="100"/>
          <a:sy n="108" d="100"/>
        </p:scale>
        <p:origin x="83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D5ACF-62F0-43DD-A0E6-CFFBD661F31C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E06C2-197B-4858-BD8E-D0597FBCB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610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0391D-980E-43B6-A52C-1A01AB4BE025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F6424-45F1-4A0E-8244-42FBFAF66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1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82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 userDrawn="1"/>
        </p:nvSpPr>
        <p:spPr>
          <a:xfrm>
            <a:off x="131199" y="300303"/>
            <a:ext cx="398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连接符 55"/>
          <p:cNvCxnSpPr/>
          <p:nvPr userDrawn="1"/>
        </p:nvCxnSpPr>
        <p:spPr>
          <a:xfrm>
            <a:off x="0" y="237744"/>
            <a:ext cx="4544568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 userDrawn="1"/>
        </p:nvCxnSpPr>
        <p:spPr>
          <a:xfrm>
            <a:off x="0" y="975360"/>
            <a:ext cx="3928521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 userDrawn="1"/>
        </p:nvCxnSpPr>
        <p:spPr>
          <a:xfrm>
            <a:off x="658930" y="771144"/>
            <a:ext cx="4013654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 userDrawn="1"/>
        </p:nvSpPr>
        <p:spPr>
          <a:xfrm>
            <a:off x="657892" y="20465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基本情况介绍</a:t>
            </a:r>
          </a:p>
        </p:txBody>
      </p:sp>
      <p:cxnSp>
        <p:nvCxnSpPr>
          <p:cNvPr id="76" name="直接连接符 75"/>
          <p:cNvCxnSpPr/>
          <p:nvPr userDrawn="1"/>
        </p:nvCxnSpPr>
        <p:spPr>
          <a:xfrm>
            <a:off x="648747" y="237744"/>
            <a:ext cx="0" cy="737616"/>
          </a:xfrm>
          <a:prstGeom prst="line">
            <a:avLst/>
          </a:prstGeom>
          <a:ln w="12700" cap="rnd">
            <a:solidFill>
              <a:schemeClr val="bg1">
                <a:alpha val="56000"/>
              </a:schemeClr>
            </a:solidFill>
            <a:prstDash val="solid"/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 userDrawn="1"/>
        </p:nvSpPr>
        <p:spPr>
          <a:xfrm>
            <a:off x="709512" y="728508"/>
            <a:ext cx="1478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Brief</a:t>
            </a:r>
            <a:r>
              <a:rPr lang="en-US" altLang="zh-CN" sz="1400" baseline="0" dirty="0" smtClean="0">
                <a:solidFill>
                  <a:schemeClr val="bg1"/>
                </a:solidFill>
              </a:rPr>
              <a:t> Introduction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76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/>
          <p:cNvSpPr txBox="1"/>
          <p:nvPr userDrawn="1"/>
        </p:nvSpPr>
        <p:spPr>
          <a:xfrm>
            <a:off x="131199" y="300303"/>
            <a:ext cx="398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连接符 98"/>
          <p:cNvCxnSpPr/>
          <p:nvPr userDrawn="1"/>
        </p:nvCxnSpPr>
        <p:spPr>
          <a:xfrm>
            <a:off x="0" y="237744"/>
            <a:ext cx="4544568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 userDrawn="1"/>
        </p:nvCxnSpPr>
        <p:spPr>
          <a:xfrm>
            <a:off x="0" y="975360"/>
            <a:ext cx="3928521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 userDrawn="1"/>
        </p:nvCxnSpPr>
        <p:spPr>
          <a:xfrm>
            <a:off x="658930" y="771144"/>
            <a:ext cx="4013654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 userDrawn="1"/>
        </p:nvSpPr>
        <p:spPr>
          <a:xfrm>
            <a:off x="657892" y="204657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学术研究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文本框 106"/>
          <p:cNvSpPr txBox="1"/>
          <p:nvPr userDrawn="1"/>
        </p:nvSpPr>
        <p:spPr>
          <a:xfrm>
            <a:off x="648747" y="748760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8" name="直接连接符 107"/>
          <p:cNvCxnSpPr/>
          <p:nvPr userDrawn="1"/>
        </p:nvCxnSpPr>
        <p:spPr>
          <a:xfrm>
            <a:off x="648747" y="237744"/>
            <a:ext cx="0" cy="737616"/>
          </a:xfrm>
          <a:prstGeom prst="line">
            <a:avLst/>
          </a:prstGeom>
          <a:ln w="12700" cap="rnd">
            <a:solidFill>
              <a:schemeClr val="bg1">
                <a:alpha val="56000"/>
              </a:schemeClr>
            </a:solidFill>
            <a:prstDash val="solid"/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95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 userDrawn="1"/>
        </p:nvSpPr>
        <p:spPr>
          <a:xfrm>
            <a:off x="131199" y="300303"/>
            <a:ext cx="398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0" y="237744"/>
            <a:ext cx="4544568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0" y="975360"/>
            <a:ext cx="3928521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/>
        </p:nvCxnSpPr>
        <p:spPr>
          <a:xfrm>
            <a:off x="658930" y="771144"/>
            <a:ext cx="4013654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 userDrawn="1"/>
        </p:nvSpPr>
        <p:spPr>
          <a:xfrm>
            <a:off x="657892" y="20465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机器学习实践</a:t>
            </a:r>
          </a:p>
        </p:txBody>
      </p:sp>
      <p:sp>
        <p:nvSpPr>
          <p:cNvPr id="27" name="文本框 26"/>
          <p:cNvSpPr txBox="1"/>
          <p:nvPr userDrawn="1"/>
        </p:nvSpPr>
        <p:spPr>
          <a:xfrm>
            <a:off x="648747" y="748760"/>
            <a:ext cx="18614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Machine</a:t>
            </a:r>
            <a:r>
              <a:rPr lang="en-US" altLang="zh-CN" sz="10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Learning in Action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 userDrawn="1"/>
        </p:nvCxnSpPr>
        <p:spPr>
          <a:xfrm>
            <a:off x="648747" y="237744"/>
            <a:ext cx="0" cy="737616"/>
          </a:xfrm>
          <a:prstGeom prst="line">
            <a:avLst/>
          </a:prstGeom>
          <a:ln w="12700" cap="rnd">
            <a:solidFill>
              <a:schemeClr val="bg1">
                <a:alpha val="56000"/>
              </a:schemeClr>
            </a:solidFill>
            <a:prstDash val="solid"/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50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31199" y="300303"/>
            <a:ext cx="398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237744"/>
            <a:ext cx="4544568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0" y="975360"/>
            <a:ext cx="3928521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658930" y="771144"/>
            <a:ext cx="4013654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657892" y="20465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学术服务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48747" y="748760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648747" y="237744"/>
            <a:ext cx="0" cy="737616"/>
          </a:xfrm>
          <a:prstGeom prst="line">
            <a:avLst/>
          </a:prstGeom>
          <a:ln w="12700" cap="rnd">
            <a:solidFill>
              <a:schemeClr val="bg1">
                <a:alpha val="56000"/>
              </a:schemeClr>
            </a:solidFill>
            <a:prstDash val="solid"/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26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0" y="237744"/>
            <a:ext cx="4544568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0" y="975360"/>
            <a:ext cx="3928521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658930" y="771144"/>
            <a:ext cx="4013654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657892" y="20465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48747" y="748760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648747" y="237744"/>
            <a:ext cx="0" cy="737616"/>
          </a:xfrm>
          <a:prstGeom prst="line">
            <a:avLst/>
          </a:prstGeom>
          <a:ln w="12700" cap="rnd">
            <a:solidFill>
              <a:schemeClr val="bg1">
                <a:alpha val="56000"/>
              </a:schemeClr>
            </a:solidFill>
            <a:prstDash val="solid"/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笑脸 1"/>
          <p:cNvSpPr/>
          <p:nvPr userDrawn="1"/>
        </p:nvSpPr>
        <p:spPr>
          <a:xfrm>
            <a:off x="138892" y="392976"/>
            <a:ext cx="400050" cy="429910"/>
          </a:xfrm>
          <a:prstGeom prst="smileyFac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44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24223" y="509319"/>
            <a:ext cx="5590572" cy="650890"/>
            <a:chOff x="2824223" y="509319"/>
            <a:chExt cx="5590572" cy="650890"/>
          </a:xfrm>
        </p:grpSpPr>
        <p:sp>
          <p:nvSpPr>
            <p:cNvPr id="3" name="矩形 2"/>
            <p:cNvSpPr/>
            <p:nvPr userDrawn="1"/>
          </p:nvSpPr>
          <p:spPr>
            <a:xfrm>
              <a:off x="3634756" y="517559"/>
              <a:ext cx="4108707" cy="619500"/>
            </a:xfrm>
            <a:prstGeom prst="rect">
              <a:avLst/>
            </a:prstGeom>
            <a:blipFill dpi="0" rotWithShape="0">
              <a:blip r:embed="rId2">
                <a:alphaModFix amt="25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 userDrawn="1"/>
          </p:nvCxnSpPr>
          <p:spPr>
            <a:xfrm>
              <a:off x="2824223" y="509319"/>
              <a:ext cx="5022949" cy="0"/>
            </a:xfrm>
            <a:prstGeom prst="line">
              <a:avLst/>
            </a:prstGeom>
            <a:ln w="12700" cap="rnd">
              <a:gradFill flip="none" rotWithShape="1"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0">
                    <a:schemeClr val="accent1">
                      <a:lumMod val="45000"/>
                      <a:lumOff val="55000"/>
                      <a:alpha val="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 userDrawn="1"/>
          </p:nvCxnSpPr>
          <p:spPr>
            <a:xfrm>
              <a:off x="3509122" y="1160209"/>
              <a:ext cx="4905673" cy="0"/>
            </a:xfrm>
            <a:prstGeom prst="line">
              <a:avLst/>
            </a:prstGeom>
            <a:ln w="12700" cap="rnd">
              <a:gradFill flip="none" rotWithShape="1"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0">
                    <a:schemeClr val="accent1">
                      <a:lumMod val="45000"/>
                      <a:lumOff val="55000"/>
                      <a:alpha val="9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 userDrawn="1"/>
        </p:nvSpPr>
        <p:spPr>
          <a:xfrm>
            <a:off x="3752191" y="540709"/>
            <a:ext cx="3852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用到的主要元素</a:t>
            </a:r>
          </a:p>
        </p:txBody>
      </p:sp>
    </p:spTree>
    <p:extLst>
      <p:ext uri="{BB962C8B-B14F-4D97-AF65-F5344CB8AC3E}">
        <p14:creationId xmlns:p14="http://schemas.microsoft.com/office/powerpoint/2010/main" val="345442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79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CBF75-3C09-4567-B5B1-55F4EAC6B7EC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48BBE-9593-4D92-B676-0712D29C3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2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8" r:id="rId6"/>
    <p:sldLayoutId id="2147483666" r:id="rId7"/>
    <p:sldLayoutId id="214748366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harryshi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合 189"/>
          <p:cNvGrpSpPr/>
          <p:nvPr/>
        </p:nvGrpSpPr>
        <p:grpSpPr>
          <a:xfrm rot="2517222">
            <a:off x="-1646687" y="3477506"/>
            <a:ext cx="5227003" cy="4042367"/>
            <a:chOff x="3204345" y="1148987"/>
            <a:chExt cx="5227003" cy="4042367"/>
          </a:xfrm>
        </p:grpSpPr>
        <p:grpSp>
          <p:nvGrpSpPr>
            <p:cNvPr id="114" name="组合 113"/>
            <p:cNvGrpSpPr/>
            <p:nvPr/>
          </p:nvGrpSpPr>
          <p:grpSpPr>
            <a:xfrm>
              <a:off x="3941860" y="1686047"/>
              <a:ext cx="3240000" cy="3240000"/>
              <a:chOff x="4458000" y="1715032"/>
              <a:chExt cx="3240000" cy="3240000"/>
            </a:xfrm>
          </p:grpSpPr>
          <p:sp>
            <p:nvSpPr>
              <p:cNvPr id="115" name="椭圆 114"/>
              <p:cNvSpPr/>
              <p:nvPr userDrawn="1"/>
            </p:nvSpPr>
            <p:spPr>
              <a:xfrm>
                <a:off x="4530000" y="1787032"/>
                <a:ext cx="3096000" cy="3096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 userDrawn="1"/>
            </p:nvSpPr>
            <p:spPr>
              <a:xfrm>
                <a:off x="4494000" y="1751032"/>
                <a:ext cx="3168000" cy="3168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 userDrawn="1"/>
            </p:nvSpPr>
            <p:spPr>
              <a:xfrm>
                <a:off x="4458000" y="1715032"/>
                <a:ext cx="3240000" cy="3240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5422292" y="2072905"/>
              <a:ext cx="279136" cy="279136"/>
              <a:chOff x="6915602" y="1431728"/>
              <a:chExt cx="301944" cy="301944"/>
            </a:xfrm>
          </p:grpSpPr>
          <p:sp>
            <p:nvSpPr>
              <p:cNvPr id="119" name="椭圆 118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1" name="直接连接符 120"/>
            <p:cNvCxnSpPr/>
            <p:nvPr/>
          </p:nvCxnSpPr>
          <p:spPr>
            <a:xfrm flipV="1">
              <a:off x="3204345" y="3489380"/>
              <a:ext cx="4767309" cy="17755"/>
            </a:xfrm>
            <a:prstGeom prst="line">
              <a:avLst/>
            </a:prstGeom>
            <a:ln w="9525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组合 121"/>
            <p:cNvGrpSpPr/>
            <p:nvPr/>
          </p:nvGrpSpPr>
          <p:grpSpPr>
            <a:xfrm>
              <a:off x="5422292" y="4260054"/>
              <a:ext cx="279136" cy="279136"/>
              <a:chOff x="6915602" y="1431728"/>
              <a:chExt cx="301944" cy="301944"/>
            </a:xfrm>
          </p:grpSpPr>
          <p:sp>
            <p:nvSpPr>
              <p:cNvPr id="123" name="椭圆 122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4612292" y="2545470"/>
              <a:ext cx="279136" cy="279136"/>
              <a:chOff x="6915602" y="1431728"/>
              <a:chExt cx="301944" cy="301944"/>
            </a:xfrm>
          </p:grpSpPr>
          <p:sp>
            <p:nvSpPr>
              <p:cNvPr id="126" name="椭圆 125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4612292" y="3787489"/>
              <a:ext cx="279136" cy="279136"/>
              <a:chOff x="6915602" y="1431728"/>
              <a:chExt cx="301944" cy="301944"/>
            </a:xfrm>
          </p:grpSpPr>
          <p:sp>
            <p:nvSpPr>
              <p:cNvPr id="129" name="椭圆 128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1" name="组合 130"/>
            <p:cNvGrpSpPr/>
            <p:nvPr/>
          </p:nvGrpSpPr>
          <p:grpSpPr>
            <a:xfrm>
              <a:off x="6236828" y="2545470"/>
              <a:ext cx="279136" cy="279136"/>
              <a:chOff x="6915602" y="1431728"/>
              <a:chExt cx="301944" cy="301944"/>
            </a:xfrm>
          </p:grpSpPr>
          <p:sp>
            <p:nvSpPr>
              <p:cNvPr id="132" name="椭圆 131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6236828" y="3787489"/>
              <a:ext cx="279136" cy="279136"/>
              <a:chOff x="6915602" y="1431728"/>
              <a:chExt cx="301944" cy="301944"/>
            </a:xfrm>
          </p:grpSpPr>
          <p:sp>
            <p:nvSpPr>
              <p:cNvPr id="135" name="椭圆 134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3779520" y="1629602"/>
              <a:ext cx="3616960" cy="3561752"/>
              <a:chOff x="3779520" y="1629602"/>
              <a:chExt cx="3616960" cy="3561752"/>
            </a:xfrm>
          </p:grpSpPr>
          <p:cxnSp>
            <p:nvCxnSpPr>
              <p:cNvPr id="138" name="直接连接符 137"/>
              <p:cNvCxnSpPr/>
              <p:nvPr userDrawn="1"/>
            </p:nvCxnSpPr>
            <p:spPr>
              <a:xfrm>
                <a:off x="3779520" y="2394956"/>
                <a:ext cx="3616960" cy="1840976"/>
              </a:xfrm>
              <a:prstGeom prst="line">
                <a:avLst/>
              </a:prstGeom>
              <a:ln w="9525" cap="rnd">
                <a:gradFill>
                  <a:gsLst>
                    <a:gs pos="27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8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 userDrawn="1"/>
            </p:nvCxnSpPr>
            <p:spPr>
              <a:xfrm>
                <a:off x="4612292" y="1629602"/>
                <a:ext cx="2032348" cy="3561752"/>
              </a:xfrm>
              <a:prstGeom prst="line">
                <a:avLst/>
              </a:prstGeom>
              <a:ln w="9525" cap="rnd">
                <a:gradFill>
                  <a:gsLst>
                    <a:gs pos="2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9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组合 139"/>
            <p:cNvGrpSpPr/>
            <p:nvPr/>
          </p:nvGrpSpPr>
          <p:grpSpPr>
            <a:xfrm rot="16200000">
              <a:off x="3861896" y="1506940"/>
              <a:ext cx="3616960" cy="3561752"/>
              <a:chOff x="3779520" y="1629602"/>
              <a:chExt cx="3616960" cy="3561752"/>
            </a:xfrm>
          </p:grpSpPr>
          <p:cxnSp>
            <p:nvCxnSpPr>
              <p:cNvPr id="141" name="直接连接符 140"/>
              <p:cNvCxnSpPr/>
              <p:nvPr userDrawn="1"/>
            </p:nvCxnSpPr>
            <p:spPr>
              <a:xfrm>
                <a:off x="3779520" y="2394956"/>
                <a:ext cx="3616960" cy="1840976"/>
              </a:xfrm>
              <a:prstGeom prst="line">
                <a:avLst/>
              </a:prstGeom>
              <a:ln w="9525" cap="rnd">
                <a:gradFill>
                  <a:gsLst>
                    <a:gs pos="27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8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 userDrawn="1"/>
            </p:nvCxnSpPr>
            <p:spPr>
              <a:xfrm>
                <a:off x="4612292" y="1629602"/>
                <a:ext cx="2032348" cy="3561752"/>
              </a:xfrm>
              <a:prstGeom prst="line">
                <a:avLst/>
              </a:prstGeom>
              <a:ln w="9525" cap="rnd">
                <a:gradFill>
                  <a:gsLst>
                    <a:gs pos="2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9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组合 142"/>
            <p:cNvGrpSpPr/>
            <p:nvPr/>
          </p:nvGrpSpPr>
          <p:grpSpPr>
            <a:xfrm>
              <a:off x="6397877" y="1380037"/>
              <a:ext cx="2033471" cy="2033471"/>
              <a:chOff x="8272465" y="1479335"/>
              <a:chExt cx="1613197" cy="1613197"/>
            </a:xfrm>
          </p:grpSpPr>
          <p:grpSp>
            <p:nvGrpSpPr>
              <p:cNvPr id="144" name="组合 143"/>
              <p:cNvGrpSpPr/>
              <p:nvPr userDrawn="1"/>
            </p:nvGrpSpPr>
            <p:grpSpPr>
              <a:xfrm>
                <a:off x="8272465" y="1479335"/>
                <a:ext cx="1613197" cy="1613197"/>
                <a:chOff x="4458000" y="1715032"/>
                <a:chExt cx="3240000" cy="3240000"/>
              </a:xfrm>
            </p:grpSpPr>
            <p:sp>
              <p:nvSpPr>
                <p:cNvPr id="164" name="椭圆 163"/>
                <p:cNvSpPr/>
                <p:nvPr userDrawn="1"/>
              </p:nvSpPr>
              <p:spPr>
                <a:xfrm>
                  <a:off x="4530000" y="1787032"/>
                  <a:ext cx="3096000" cy="3096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5" name="椭圆 164"/>
                <p:cNvSpPr/>
                <p:nvPr userDrawn="1"/>
              </p:nvSpPr>
              <p:spPr>
                <a:xfrm>
                  <a:off x="4494000" y="1751032"/>
                  <a:ext cx="3168000" cy="3168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6" name="椭圆 165"/>
                <p:cNvSpPr/>
                <p:nvPr userDrawn="1"/>
              </p:nvSpPr>
              <p:spPr>
                <a:xfrm>
                  <a:off x="4458000" y="1715032"/>
                  <a:ext cx="3240000" cy="3240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5" name="组合 144"/>
              <p:cNvGrpSpPr/>
              <p:nvPr userDrawn="1"/>
            </p:nvGrpSpPr>
            <p:grpSpPr>
              <a:xfrm>
                <a:off x="8586067" y="1720236"/>
                <a:ext cx="985998" cy="1093816"/>
                <a:chOff x="8582069" y="1755978"/>
                <a:chExt cx="985998" cy="1093816"/>
              </a:xfrm>
            </p:grpSpPr>
            <p:grpSp>
              <p:nvGrpSpPr>
                <p:cNvPr id="146" name="组合 145"/>
                <p:cNvGrpSpPr/>
                <p:nvPr userDrawn="1"/>
              </p:nvGrpSpPr>
              <p:grpSpPr>
                <a:xfrm>
                  <a:off x="8998754" y="1755978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62" name="椭圆 161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3" name="椭圆 162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7" name="组合 146"/>
                <p:cNvGrpSpPr/>
                <p:nvPr userDrawn="1"/>
              </p:nvGrpSpPr>
              <p:grpSpPr>
                <a:xfrm>
                  <a:off x="8582069" y="204991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60" name="椭圆 159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1" name="椭圆 160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8" name="组合 147"/>
                <p:cNvGrpSpPr/>
                <p:nvPr userDrawn="1"/>
              </p:nvGrpSpPr>
              <p:grpSpPr>
                <a:xfrm>
                  <a:off x="8582069" y="244199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58" name="椭圆 157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9" name="椭圆 158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9" name="组合 148"/>
                <p:cNvGrpSpPr/>
                <p:nvPr userDrawn="1"/>
              </p:nvGrpSpPr>
              <p:grpSpPr>
                <a:xfrm>
                  <a:off x="9021276" y="2652765"/>
                  <a:ext cx="197029" cy="197029"/>
                  <a:chOff x="8858380" y="2543297"/>
                  <a:chExt cx="143329" cy="143329"/>
                </a:xfrm>
              </p:grpSpPr>
              <p:sp>
                <p:nvSpPr>
                  <p:cNvPr id="156" name="椭圆 155"/>
                  <p:cNvSpPr/>
                  <p:nvPr/>
                </p:nvSpPr>
                <p:spPr>
                  <a:xfrm>
                    <a:off x="8858380" y="2543297"/>
                    <a:ext cx="143329" cy="14332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7" name="椭圆 156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0" name="组合 149"/>
                <p:cNvGrpSpPr/>
                <p:nvPr userDrawn="1"/>
              </p:nvGrpSpPr>
              <p:grpSpPr>
                <a:xfrm>
                  <a:off x="9375883" y="204991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54" name="椭圆 153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5" name="椭圆 154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1" name="组合 150"/>
                <p:cNvGrpSpPr/>
                <p:nvPr userDrawn="1"/>
              </p:nvGrpSpPr>
              <p:grpSpPr>
                <a:xfrm>
                  <a:off x="9375883" y="2414592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52" name="椭圆 151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3" name="椭圆 152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67" name="组合 166"/>
            <p:cNvGrpSpPr/>
            <p:nvPr/>
          </p:nvGrpSpPr>
          <p:grpSpPr>
            <a:xfrm>
              <a:off x="3290189" y="1148987"/>
              <a:ext cx="1209969" cy="1209969"/>
              <a:chOff x="3290189" y="1148987"/>
              <a:chExt cx="1209969" cy="1209969"/>
            </a:xfrm>
          </p:grpSpPr>
          <p:grpSp>
            <p:nvGrpSpPr>
              <p:cNvPr id="168" name="组合 167"/>
              <p:cNvGrpSpPr/>
              <p:nvPr userDrawn="1"/>
            </p:nvGrpSpPr>
            <p:grpSpPr>
              <a:xfrm>
                <a:off x="3290189" y="1148987"/>
                <a:ext cx="1209969" cy="1209969"/>
                <a:chOff x="4458000" y="1715032"/>
                <a:chExt cx="3240000" cy="3240000"/>
              </a:xfrm>
            </p:grpSpPr>
            <p:sp>
              <p:nvSpPr>
                <p:cNvPr id="187" name="椭圆 186"/>
                <p:cNvSpPr/>
                <p:nvPr userDrawn="1"/>
              </p:nvSpPr>
              <p:spPr>
                <a:xfrm>
                  <a:off x="4530000" y="1787032"/>
                  <a:ext cx="3096000" cy="3096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8" name="椭圆 187"/>
                <p:cNvSpPr/>
                <p:nvPr userDrawn="1"/>
              </p:nvSpPr>
              <p:spPr>
                <a:xfrm>
                  <a:off x="4494000" y="1751032"/>
                  <a:ext cx="3168000" cy="3168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" name="椭圆 188"/>
                <p:cNvSpPr/>
                <p:nvPr userDrawn="1"/>
              </p:nvSpPr>
              <p:spPr>
                <a:xfrm>
                  <a:off x="4458000" y="1715032"/>
                  <a:ext cx="3240000" cy="3240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9" name="组合 168"/>
              <p:cNvGrpSpPr/>
              <p:nvPr userDrawn="1"/>
            </p:nvGrpSpPr>
            <p:grpSpPr>
              <a:xfrm>
                <a:off x="3838358" y="1330096"/>
                <a:ext cx="143299" cy="143299"/>
                <a:chOff x="8860553" y="2545471"/>
                <a:chExt cx="138982" cy="138982"/>
              </a:xfrm>
            </p:grpSpPr>
            <p:sp>
              <p:nvSpPr>
                <p:cNvPr id="185" name="椭圆 184"/>
                <p:cNvSpPr/>
                <p:nvPr/>
              </p:nvSpPr>
              <p:spPr>
                <a:xfrm>
                  <a:off x="8860553" y="2545471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" name="椭圆 185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0" name="组合 169"/>
              <p:cNvGrpSpPr/>
              <p:nvPr userDrawn="1"/>
            </p:nvGrpSpPr>
            <p:grpSpPr>
              <a:xfrm>
                <a:off x="3525826" y="1550558"/>
                <a:ext cx="143299" cy="143299"/>
                <a:chOff x="8860553" y="2545470"/>
                <a:chExt cx="138982" cy="138982"/>
              </a:xfrm>
            </p:grpSpPr>
            <p:sp>
              <p:nvSpPr>
                <p:cNvPr id="183" name="椭圆 182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" name="椭圆 183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1" name="组合 170"/>
              <p:cNvGrpSpPr/>
              <p:nvPr userDrawn="1"/>
            </p:nvGrpSpPr>
            <p:grpSpPr>
              <a:xfrm>
                <a:off x="3525826" y="1844636"/>
                <a:ext cx="143299" cy="143299"/>
                <a:chOff x="8860553" y="2545470"/>
                <a:chExt cx="138982" cy="138982"/>
              </a:xfrm>
            </p:grpSpPr>
            <p:sp>
              <p:nvSpPr>
                <p:cNvPr id="181" name="椭圆 180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2" name="椭圆 181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2" name="组合 171"/>
              <p:cNvGrpSpPr/>
              <p:nvPr userDrawn="1"/>
            </p:nvGrpSpPr>
            <p:grpSpPr>
              <a:xfrm>
                <a:off x="3846365" y="2008020"/>
                <a:ext cx="143299" cy="143299"/>
                <a:chOff x="8850141" y="2548833"/>
                <a:chExt cx="138982" cy="138982"/>
              </a:xfrm>
            </p:grpSpPr>
            <p:sp>
              <p:nvSpPr>
                <p:cNvPr id="179" name="椭圆 178"/>
                <p:cNvSpPr/>
                <p:nvPr/>
              </p:nvSpPr>
              <p:spPr>
                <a:xfrm>
                  <a:off x="8850141" y="2548833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" name="椭圆 179"/>
                <p:cNvSpPr/>
                <p:nvPr/>
              </p:nvSpPr>
              <p:spPr>
                <a:xfrm rot="1905853">
                  <a:off x="8883632" y="2582324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3" name="组合 172"/>
              <p:cNvGrpSpPr/>
              <p:nvPr userDrawn="1"/>
            </p:nvGrpSpPr>
            <p:grpSpPr>
              <a:xfrm>
                <a:off x="4121221" y="1550558"/>
                <a:ext cx="143299" cy="143299"/>
                <a:chOff x="8860553" y="2545470"/>
                <a:chExt cx="138982" cy="138982"/>
              </a:xfrm>
            </p:grpSpPr>
            <p:sp>
              <p:nvSpPr>
                <p:cNvPr id="177" name="椭圆 176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椭圆 177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4" name="组合 173"/>
              <p:cNvGrpSpPr/>
              <p:nvPr userDrawn="1"/>
            </p:nvGrpSpPr>
            <p:grpSpPr>
              <a:xfrm>
                <a:off x="4121221" y="1824085"/>
                <a:ext cx="143299" cy="143299"/>
                <a:chOff x="8860553" y="2545470"/>
                <a:chExt cx="138982" cy="138982"/>
              </a:xfrm>
            </p:grpSpPr>
            <p:sp>
              <p:nvSpPr>
                <p:cNvPr id="175" name="椭圆 174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椭圆 175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261" name="文本框 260"/>
          <p:cNvSpPr txBox="1"/>
          <p:nvPr/>
        </p:nvSpPr>
        <p:spPr>
          <a:xfrm>
            <a:off x="1910340" y="2535080"/>
            <a:ext cx="8937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度大搜索校招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4S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计划申请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</a:p>
        </p:txBody>
      </p:sp>
      <p:grpSp>
        <p:nvGrpSpPr>
          <p:cNvPr id="254" name="组合 253"/>
          <p:cNvGrpSpPr/>
          <p:nvPr/>
        </p:nvGrpSpPr>
        <p:grpSpPr>
          <a:xfrm>
            <a:off x="10799877" y="5565941"/>
            <a:ext cx="1622995" cy="1622995"/>
            <a:chOff x="9919874" y="407800"/>
            <a:chExt cx="2268404" cy="2268404"/>
          </a:xfrm>
        </p:grpSpPr>
        <p:sp>
          <p:nvSpPr>
            <p:cNvPr id="255" name="椭圆 254"/>
            <p:cNvSpPr/>
            <p:nvPr/>
          </p:nvSpPr>
          <p:spPr>
            <a:xfrm>
              <a:off x="10250073" y="737999"/>
              <a:ext cx="1608007" cy="1608007"/>
            </a:xfrm>
            <a:prstGeom prst="ellipse">
              <a:avLst/>
            </a:prstGeom>
            <a:noFill/>
            <a:ln w="3175">
              <a:solidFill>
                <a:schemeClr val="bg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9919874" y="407800"/>
              <a:ext cx="2268404" cy="2268404"/>
            </a:xfrm>
            <a:prstGeom prst="ellipse">
              <a:avLst/>
            </a:prstGeom>
            <a:noFill/>
            <a:ln w="3175">
              <a:solidFill>
                <a:schemeClr val="bg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10287248" y="775174"/>
              <a:ext cx="1533656" cy="1533656"/>
            </a:xfrm>
            <a:prstGeom prst="ellipse">
              <a:avLst/>
            </a:prstGeom>
            <a:blipFill dpi="0" rotWithShape="1">
              <a:blip r:embed="rId2">
                <a:alphaModFix amt="55000"/>
              </a:blip>
              <a:srcRect/>
              <a:stretch>
                <a:fillRect/>
              </a:stretch>
            </a:blipFill>
            <a:ln w="3175">
              <a:solidFill>
                <a:schemeClr val="bg1">
                  <a:alpha val="54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10056381" y="544307"/>
              <a:ext cx="1995390" cy="1995390"/>
            </a:xfrm>
            <a:prstGeom prst="ellipse">
              <a:avLst/>
            </a:prstGeom>
            <a:noFill/>
            <a:ln w="3175" cmpd="sng">
              <a:solidFill>
                <a:schemeClr val="bg1">
                  <a:alpha val="54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202312" y="6085598"/>
            <a:ext cx="922220" cy="763785"/>
            <a:chOff x="8658759" y="5376728"/>
            <a:chExt cx="922220" cy="763785"/>
          </a:xfrm>
        </p:grpSpPr>
        <p:grpSp>
          <p:nvGrpSpPr>
            <p:cNvPr id="191" name="组合 190"/>
            <p:cNvGrpSpPr/>
            <p:nvPr/>
          </p:nvGrpSpPr>
          <p:grpSpPr>
            <a:xfrm>
              <a:off x="8658759" y="5376728"/>
              <a:ext cx="478777" cy="478777"/>
              <a:chOff x="9919874" y="407800"/>
              <a:chExt cx="2268404" cy="2268404"/>
            </a:xfrm>
          </p:grpSpPr>
          <p:sp>
            <p:nvSpPr>
              <p:cNvPr id="244" name="椭圆 243"/>
              <p:cNvSpPr/>
              <p:nvPr/>
            </p:nvSpPr>
            <p:spPr>
              <a:xfrm>
                <a:off x="9919874" y="407800"/>
                <a:ext cx="2268404" cy="2268404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5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/>
              <p:nvPr/>
            </p:nvSpPr>
            <p:spPr>
              <a:xfrm>
                <a:off x="10056381" y="544307"/>
                <a:ext cx="1995390" cy="1995390"/>
              </a:xfrm>
              <a:prstGeom prst="ellipse">
                <a:avLst/>
              </a:prstGeom>
              <a:noFill/>
              <a:ln w="6350" cmpd="sng">
                <a:solidFill>
                  <a:schemeClr val="bg1">
                    <a:alpha val="54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8" name="椭圆 267"/>
            <p:cNvSpPr/>
            <p:nvPr/>
          </p:nvSpPr>
          <p:spPr>
            <a:xfrm>
              <a:off x="8744905" y="5661736"/>
              <a:ext cx="478777" cy="478777"/>
            </a:xfrm>
            <a:prstGeom prst="ellipse">
              <a:avLst/>
            </a:prstGeom>
            <a:noFill/>
            <a:ln w="6350">
              <a:solidFill>
                <a:schemeClr val="bg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8942271" y="5384993"/>
              <a:ext cx="638708" cy="638708"/>
            </a:xfrm>
            <a:prstGeom prst="ellipse">
              <a:avLst/>
            </a:prstGeom>
            <a:noFill/>
            <a:ln w="6350">
              <a:solidFill>
                <a:schemeClr val="bg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346" y="156620"/>
            <a:ext cx="2187518" cy="17960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22399" y="4139662"/>
            <a:ext cx="24929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石磊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中国科学院软件研究所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4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12666" y="1837650"/>
            <a:ext cx="2960045" cy="3437073"/>
            <a:chOff x="929919" y="1905316"/>
            <a:chExt cx="2811438" cy="3437073"/>
          </a:xfrm>
        </p:grpSpPr>
        <p:grpSp>
          <p:nvGrpSpPr>
            <p:cNvPr id="43" name="组合 42"/>
            <p:cNvGrpSpPr/>
            <p:nvPr/>
          </p:nvGrpSpPr>
          <p:grpSpPr>
            <a:xfrm>
              <a:off x="1474736" y="1905316"/>
              <a:ext cx="1721804" cy="1721804"/>
              <a:chOff x="1814109" y="1732596"/>
              <a:chExt cx="2268404" cy="2268404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2144308" y="2062795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1814109" y="1732596"/>
                <a:ext cx="2268404" cy="2268404"/>
              </a:xfrm>
              <a:prstGeom prst="ellipse">
                <a:avLst/>
              </a:prstGeom>
              <a:blipFill>
                <a:blip r:embed="rId2">
                  <a:alphaModFix amt="25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harpenSoften amount="-69000"/>
                          </a14:imgEffect>
                        </a14:imgLayer>
                      </a14:imgProps>
                    </a:ext>
                  </a:extLst>
                </a:blip>
                <a:tile tx="0" ty="0" sx="100000" sy="100000" flip="none" algn="tl"/>
              </a:blip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2181483" y="2099970"/>
                <a:ext cx="1533656" cy="1533656"/>
              </a:xfrm>
              <a:prstGeom prst="ellipse">
                <a:avLst/>
              </a:prstGeom>
              <a:solidFill>
                <a:srgbClr val="28549C"/>
              </a:solidFill>
              <a:ln w="3175">
                <a:solidFill>
                  <a:schemeClr val="bg1"/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1950616" y="1869103"/>
                <a:ext cx="1995390" cy="1995390"/>
              </a:xfrm>
              <a:prstGeom prst="ellipse">
                <a:avLst/>
              </a:prstGeom>
              <a:noFill/>
              <a:ln w="19050" cmpd="sng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2" name="文本框 71"/>
            <p:cNvSpPr txBox="1"/>
            <p:nvPr/>
          </p:nvSpPr>
          <p:spPr>
            <a:xfrm>
              <a:off x="929919" y="3780514"/>
              <a:ext cx="28114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工作一：局部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代表性样本选择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330251" y="4409826"/>
              <a:ext cx="2010773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第一作者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，发表在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ACM TOIS 2017 (</a:t>
              </a:r>
              <a:r>
                <a:rPr lang="en-US" altLang="zh-CN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CCF-A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30000"/>
                </a:lnSpc>
              </a:pP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8730" y="2361839"/>
              <a:ext cx="833816" cy="833816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/>
        </p:nvGrpSpPr>
        <p:grpSpPr>
          <a:xfrm>
            <a:off x="1969766" y="1092242"/>
            <a:ext cx="9021102" cy="892427"/>
            <a:chOff x="4174405" y="1464892"/>
            <a:chExt cx="9021102" cy="892427"/>
          </a:xfrm>
        </p:grpSpPr>
        <p:sp>
          <p:nvSpPr>
            <p:cNvPr id="44" name="矩形 43"/>
            <p:cNvSpPr/>
            <p:nvPr/>
          </p:nvSpPr>
          <p:spPr>
            <a:xfrm>
              <a:off x="4386600" y="1465067"/>
              <a:ext cx="2347089" cy="627571"/>
            </a:xfrm>
            <a:prstGeom prst="rect">
              <a:avLst/>
            </a:prstGeom>
            <a:blipFill dpi="0" rotWithShape="0">
              <a:blip r:embed="rId2">
                <a:alphaModFix amt="2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69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圆角矩形 3"/>
            <p:cNvSpPr/>
            <p:nvPr/>
          </p:nvSpPr>
          <p:spPr>
            <a:xfrm>
              <a:off x="4174405" y="1464892"/>
              <a:ext cx="198372" cy="878361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13617 w 451413"/>
                <a:gd name="connsiteY2" fmla="*/ 254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" fmla="*/ 0 w 451413"/>
                <a:gd name="connsiteY0" fmla="*/ 151436 h 1185697"/>
                <a:gd name="connsiteX1" fmla="*/ 151436 w 451413"/>
                <a:gd name="connsiteY1" fmla="*/ 0 h 1185697"/>
                <a:gd name="connsiteX2" fmla="*/ 213617 w 451413"/>
                <a:gd name="connsiteY2" fmla="*/ 2540 h 1185697"/>
                <a:gd name="connsiteX3" fmla="*/ 451413 w 451413"/>
                <a:gd name="connsiteY3" fmla="*/ 151436 h 1185697"/>
                <a:gd name="connsiteX4" fmla="*/ 451413 w 451413"/>
                <a:gd name="connsiteY4" fmla="*/ 1029181 h 1185697"/>
                <a:gd name="connsiteX5" fmla="*/ 218697 w 451413"/>
                <a:gd name="connsiteY5" fmla="*/ 1185697 h 1185697"/>
                <a:gd name="connsiteX6" fmla="*/ 151436 w 451413"/>
                <a:gd name="connsiteY6" fmla="*/ 1180617 h 1185697"/>
                <a:gd name="connsiteX7" fmla="*/ 0 w 451413"/>
                <a:gd name="connsiteY7" fmla="*/ 1029181 h 1185697"/>
                <a:gd name="connsiteX8" fmla="*/ 0 w 451413"/>
                <a:gd name="connsiteY8" fmla="*/ 151436 h 1185697"/>
                <a:gd name="connsiteX0" fmla="*/ 0 w 451413"/>
                <a:gd name="connsiteY0" fmla="*/ 151436 h 1185697"/>
                <a:gd name="connsiteX1" fmla="*/ 151436 w 451413"/>
                <a:gd name="connsiteY1" fmla="*/ 0 h 1185697"/>
                <a:gd name="connsiteX2" fmla="*/ 213617 w 451413"/>
                <a:gd name="connsiteY2" fmla="*/ 2540 h 1185697"/>
                <a:gd name="connsiteX3" fmla="*/ 451413 w 451413"/>
                <a:gd name="connsiteY3" fmla="*/ 1029181 h 1185697"/>
                <a:gd name="connsiteX4" fmla="*/ 218697 w 451413"/>
                <a:gd name="connsiteY4" fmla="*/ 1185697 h 1185697"/>
                <a:gd name="connsiteX5" fmla="*/ 151436 w 451413"/>
                <a:gd name="connsiteY5" fmla="*/ 1180617 h 1185697"/>
                <a:gd name="connsiteX6" fmla="*/ 0 w 451413"/>
                <a:gd name="connsiteY6" fmla="*/ 1029181 h 1185697"/>
                <a:gd name="connsiteX7" fmla="*/ 0 w 451413"/>
                <a:gd name="connsiteY7" fmla="*/ 151436 h 1185697"/>
                <a:gd name="connsiteX0" fmla="*/ 0 w 224614"/>
                <a:gd name="connsiteY0" fmla="*/ 151436 h 1185697"/>
                <a:gd name="connsiteX1" fmla="*/ 151436 w 224614"/>
                <a:gd name="connsiteY1" fmla="*/ 0 h 1185697"/>
                <a:gd name="connsiteX2" fmla="*/ 213617 w 224614"/>
                <a:gd name="connsiteY2" fmla="*/ 2540 h 1185697"/>
                <a:gd name="connsiteX3" fmla="*/ 218697 w 224614"/>
                <a:gd name="connsiteY3" fmla="*/ 1185697 h 1185697"/>
                <a:gd name="connsiteX4" fmla="*/ 151436 w 224614"/>
                <a:gd name="connsiteY4" fmla="*/ 1180617 h 1185697"/>
                <a:gd name="connsiteX5" fmla="*/ 0 w 224614"/>
                <a:gd name="connsiteY5" fmla="*/ 1029181 h 1185697"/>
                <a:gd name="connsiteX6" fmla="*/ 0 w 224614"/>
                <a:gd name="connsiteY6" fmla="*/ 151436 h 1185697"/>
                <a:gd name="connsiteX0" fmla="*/ 0 w 228207"/>
                <a:gd name="connsiteY0" fmla="*/ 151436 h 1185697"/>
                <a:gd name="connsiteX1" fmla="*/ 151436 w 228207"/>
                <a:gd name="connsiteY1" fmla="*/ 0 h 1185697"/>
                <a:gd name="connsiteX2" fmla="*/ 221237 w 228207"/>
                <a:gd name="connsiteY2" fmla="*/ 2540 h 1185697"/>
                <a:gd name="connsiteX3" fmla="*/ 218697 w 228207"/>
                <a:gd name="connsiteY3" fmla="*/ 1185697 h 1185697"/>
                <a:gd name="connsiteX4" fmla="*/ 151436 w 228207"/>
                <a:gd name="connsiteY4" fmla="*/ 1180617 h 1185697"/>
                <a:gd name="connsiteX5" fmla="*/ 0 w 228207"/>
                <a:gd name="connsiteY5" fmla="*/ 1029181 h 1185697"/>
                <a:gd name="connsiteX6" fmla="*/ 0 w 228207"/>
                <a:gd name="connsiteY6" fmla="*/ 151436 h 1185697"/>
                <a:gd name="connsiteX0" fmla="*/ 0 w 224379"/>
                <a:gd name="connsiteY0" fmla="*/ 151436 h 1185697"/>
                <a:gd name="connsiteX1" fmla="*/ 151436 w 224379"/>
                <a:gd name="connsiteY1" fmla="*/ 0 h 1185697"/>
                <a:gd name="connsiteX2" fmla="*/ 221237 w 224379"/>
                <a:gd name="connsiteY2" fmla="*/ 2540 h 1185697"/>
                <a:gd name="connsiteX3" fmla="*/ 218697 w 224379"/>
                <a:gd name="connsiteY3" fmla="*/ 1185697 h 1185697"/>
                <a:gd name="connsiteX4" fmla="*/ 151436 w 224379"/>
                <a:gd name="connsiteY4" fmla="*/ 1180617 h 1185697"/>
                <a:gd name="connsiteX5" fmla="*/ 0 w 224379"/>
                <a:gd name="connsiteY5" fmla="*/ 1029181 h 1185697"/>
                <a:gd name="connsiteX6" fmla="*/ 0 w 224379"/>
                <a:gd name="connsiteY6" fmla="*/ 151436 h 1185697"/>
                <a:gd name="connsiteX0" fmla="*/ 0 w 224379"/>
                <a:gd name="connsiteY0" fmla="*/ 151436 h 1185697"/>
                <a:gd name="connsiteX1" fmla="*/ 151436 w 224379"/>
                <a:gd name="connsiteY1" fmla="*/ 0 h 1185697"/>
                <a:gd name="connsiteX2" fmla="*/ 221237 w 224379"/>
                <a:gd name="connsiteY2" fmla="*/ 2540 h 1185697"/>
                <a:gd name="connsiteX3" fmla="*/ 218697 w 224379"/>
                <a:gd name="connsiteY3" fmla="*/ 1185697 h 1185697"/>
                <a:gd name="connsiteX4" fmla="*/ 151436 w 224379"/>
                <a:gd name="connsiteY4" fmla="*/ 1180617 h 1185697"/>
                <a:gd name="connsiteX5" fmla="*/ 0 w 224379"/>
                <a:gd name="connsiteY5" fmla="*/ 1029181 h 1185697"/>
                <a:gd name="connsiteX6" fmla="*/ 0 w 224379"/>
                <a:gd name="connsiteY6" fmla="*/ 151436 h 1185697"/>
                <a:gd name="connsiteX0" fmla="*/ 0 w 221438"/>
                <a:gd name="connsiteY0" fmla="*/ 151436 h 1185697"/>
                <a:gd name="connsiteX1" fmla="*/ 151436 w 221438"/>
                <a:gd name="connsiteY1" fmla="*/ 0 h 1185697"/>
                <a:gd name="connsiteX2" fmla="*/ 221237 w 221438"/>
                <a:gd name="connsiteY2" fmla="*/ 2540 h 1185697"/>
                <a:gd name="connsiteX3" fmla="*/ 218697 w 221438"/>
                <a:gd name="connsiteY3" fmla="*/ 1185697 h 1185697"/>
                <a:gd name="connsiteX4" fmla="*/ 151436 w 221438"/>
                <a:gd name="connsiteY4" fmla="*/ 1180617 h 1185697"/>
                <a:gd name="connsiteX5" fmla="*/ 0 w 221438"/>
                <a:gd name="connsiteY5" fmla="*/ 1029181 h 1185697"/>
                <a:gd name="connsiteX6" fmla="*/ 0 w 221438"/>
                <a:gd name="connsiteY6" fmla="*/ 151436 h 1185697"/>
                <a:gd name="connsiteX0" fmla="*/ 0 w 221361"/>
                <a:gd name="connsiteY0" fmla="*/ 151436 h 1183157"/>
                <a:gd name="connsiteX1" fmla="*/ 151436 w 221361"/>
                <a:gd name="connsiteY1" fmla="*/ 0 h 1183157"/>
                <a:gd name="connsiteX2" fmla="*/ 221237 w 221361"/>
                <a:gd name="connsiteY2" fmla="*/ 2540 h 1183157"/>
                <a:gd name="connsiteX3" fmla="*/ 216157 w 221361"/>
                <a:gd name="connsiteY3" fmla="*/ 1183157 h 1183157"/>
                <a:gd name="connsiteX4" fmla="*/ 151436 w 221361"/>
                <a:gd name="connsiteY4" fmla="*/ 1180617 h 1183157"/>
                <a:gd name="connsiteX5" fmla="*/ 0 w 221361"/>
                <a:gd name="connsiteY5" fmla="*/ 1029181 h 1183157"/>
                <a:gd name="connsiteX6" fmla="*/ 0 w 221361"/>
                <a:gd name="connsiteY6" fmla="*/ 151436 h 1183157"/>
                <a:gd name="connsiteX0" fmla="*/ 0 w 226324"/>
                <a:gd name="connsiteY0" fmla="*/ 151436 h 1183157"/>
                <a:gd name="connsiteX1" fmla="*/ 151436 w 226324"/>
                <a:gd name="connsiteY1" fmla="*/ 0 h 1183157"/>
                <a:gd name="connsiteX2" fmla="*/ 221237 w 226324"/>
                <a:gd name="connsiteY2" fmla="*/ 2540 h 1183157"/>
                <a:gd name="connsiteX3" fmla="*/ 226317 w 226324"/>
                <a:gd name="connsiteY3" fmla="*/ 1183157 h 1183157"/>
                <a:gd name="connsiteX4" fmla="*/ 151436 w 226324"/>
                <a:gd name="connsiteY4" fmla="*/ 1180617 h 1183157"/>
                <a:gd name="connsiteX5" fmla="*/ 0 w 226324"/>
                <a:gd name="connsiteY5" fmla="*/ 1029181 h 1183157"/>
                <a:gd name="connsiteX6" fmla="*/ 0 w 226324"/>
                <a:gd name="connsiteY6" fmla="*/ 151436 h 1183157"/>
                <a:gd name="connsiteX0" fmla="*/ 0 w 226324"/>
                <a:gd name="connsiteY0" fmla="*/ 151436 h 1183157"/>
                <a:gd name="connsiteX1" fmla="*/ 151436 w 226324"/>
                <a:gd name="connsiteY1" fmla="*/ 0 h 1183157"/>
                <a:gd name="connsiteX2" fmla="*/ 221237 w 226324"/>
                <a:gd name="connsiteY2" fmla="*/ 2540 h 1183157"/>
                <a:gd name="connsiteX3" fmla="*/ 226317 w 226324"/>
                <a:gd name="connsiteY3" fmla="*/ 1183157 h 1183157"/>
                <a:gd name="connsiteX4" fmla="*/ 151436 w 226324"/>
                <a:gd name="connsiteY4" fmla="*/ 1180617 h 1183157"/>
                <a:gd name="connsiteX5" fmla="*/ 0 w 226324"/>
                <a:gd name="connsiteY5" fmla="*/ 1029181 h 1183157"/>
                <a:gd name="connsiteX6" fmla="*/ 0 w 226324"/>
                <a:gd name="connsiteY6" fmla="*/ 151436 h 1183157"/>
                <a:gd name="connsiteX0" fmla="*/ 0 w 226324"/>
                <a:gd name="connsiteY0" fmla="*/ 151436 h 1183157"/>
                <a:gd name="connsiteX1" fmla="*/ 151436 w 226324"/>
                <a:gd name="connsiteY1" fmla="*/ 0 h 1183157"/>
                <a:gd name="connsiteX2" fmla="*/ 221237 w 226324"/>
                <a:gd name="connsiteY2" fmla="*/ 2540 h 1183157"/>
                <a:gd name="connsiteX3" fmla="*/ 226317 w 226324"/>
                <a:gd name="connsiteY3" fmla="*/ 1183157 h 1183157"/>
                <a:gd name="connsiteX4" fmla="*/ 151436 w 226324"/>
                <a:gd name="connsiteY4" fmla="*/ 1180617 h 1183157"/>
                <a:gd name="connsiteX5" fmla="*/ 0 w 226324"/>
                <a:gd name="connsiteY5" fmla="*/ 1029181 h 1183157"/>
                <a:gd name="connsiteX6" fmla="*/ 0 w 226324"/>
                <a:gd name="connsiteY6" fmla="*/ 151436 h 1183157"/>
                <a:gd name="connsiteX0" fmla="*/ 0 w 228861"/>
                <a:gd name="connsiteY0" fmla="*/ 151436 h 1183157"/>
                <a:gd name="connsiteX1" fmla="*/ 151436 w 228861"/>
                <a:gd name="connsiteY1" fmla="*/ 0 h 1183157"/>
                <a:gd name="connsiteX2" fmla="*/ 221237 w 228861"/>
                <a:gd name="connsiteY2" fmla="*/ 2540 h 1183157"/>
                <a:gd name="connsiteX3" fmla="*/ 228857 w 228861"/>
                <a:gd name="connsiteY3" fmla="*/ 1183157 h 1183157"/>
                <a:gd name="connsiteX4" fmla="*/ 151436 w 228861"/>
                <a:gd name="connsiteY4" fmla="*/ 1180617 h 1183157"/>
                <a:gd name="connsiteX5" fmla="*/ 0 w 228861"/>
                <a:gd name="connsiteY5" fmla="*/ 1029181 h 1183157"/>
                <a:gd name="connsiteX6" fmla="*/ 0 w 228861"/>
                <a:gd name="connsiteY6" fmla="*/ 151436 h 1183157"/>
                <a:gd name="connsiteX0" fmla="*/ 0 w 228866"/>
                <a:gd name="connsiteY0" fmla="*/ 152706 h 1184427"/>
                <a:gd name="connsiteX1" fmla="*/ 151436 w 228866"/>
                <a:gd name="connsiteY1" fmla="*/ 1270 h 1184427"/>
                <a:gd name="connsiteX2" fmla="*/ 225047 w 228866"/>
                <a:gd name="connsiteY2" fmla="*/ 0 h 1184427"/>
                <a:gd name="connsiteX3" fmla="*/ 228857 w 228866"/>
                <a:gd name="connsiteY3" fmla="*/ 1184427 h 1184427"/>
                <a:gd name="connsiteX4" fmla="*/ 151436 w 228866"/>
                <a:gd name="connsiteY4" fmla="*/ 1181887 h 1184427"/>
                <a:gd name="connsiteX5" fmla="*/ 0 w 228866"/>
                <a:gd name="connsiteY5" fmla="*/ 1030451 h 1184427"/>
                <a:gd name="connsiteX6" fmla="*/ 0 w 228866"/>
                <a:gd name="connsiteY6" fmla="*/ 152706 h 1184427"/>
                <a:gd name="connsiteX0" fmla="*/ 0 w 228866"/>
                <a:gd name="connsiteY0" fmla="*/ 152706 h 1181887"/>
                <a:gd name="connsiteX1" fmla="*/ 151436 w 228866"/>
                <a:gd name="connsiteY1" fmla="*/ 1270 h 1181887"/>
                <a:gd name="connsiteX2" fmla="*/ 225047 w 228866"/>
                <a:gd name="connsiteY2" fmla="*/ 0 h 1181887"/>
                <a:gd name="connsiteX3" fmla="*/ 228857 w 228866"/>
                <a:gd name="connsiteY3" fmla="*/ 1176807 h 1181887"/>
                <a:gd name="connsiteX4" fmla="*/ 151436 w 228866"/>
                <a:gd name="connsiteY4" fmla="*/ 1181887 h 1181887"/>
                <a:gd name="connsiteX5" fmla="*/ 0 w 228866"/>
                <a:gd name="connsiteY5" fmla="*/ 1030451 h 1181887"/>
                <a:gd name="connsiteX6" fmla="*/ 0 w 228866"/>
                <a:gd name="connsiteY6" fmla="*/ 152706 h 1181887"/>
                <a:gd name="connsiteX0" fmla="*/ 0 w 228866"/>
                <a:gd name="connsiteY0" fmla="*/ 152706 h 1181887"/>
                <a:gd name="connsiteX1" fmla="*/ 151436 w 228866"/>
                <a:gd name="connsiteY1" fmla="*/ 1270 h 1181887"/>
                <a:gd name="connsiteX2" fmla="*/ 225047 w 228866"/>
                <a:gd name="connsiteY2" fmla="*/ 0 h 1181887"/>
                <a:gd name="connsiteX3" fmla="*/ 228857 w 228866"/>
                <a:gd name="connsiteY3" fmla="*/ 1180617 h 1181887"/>
                <a:gd name="connsiteX4" fmla="*/ 151436 w 228866"/>
                <a:gd name="connsiteY4" fmla="*/ 1181887 h 1181887"/>
                <a:gd name="connsiteX5" fmla="*/ 0 w 228866"/>
                <a:gd name="connsiteY5" fmla="*/ 1030451 h 1181887"/>
                <a:gd name="connsiteX6" fmla="*/ 0 w 228866"/>
                <a:gd name="connsiteY6" fmla="*/ 152706 h 1181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866" h="1181887">
                  <a:moveTo>
                    <a:pt x="0" y="152706"/>
                  </a:moveTo>
                  <a:cubicBezTo>
                    <a:pt x="0" y="69070"/>
                    <a:pt x="67800" y="1270"/>
                    <a:pt x="151436" y="1270"/>
                  </a:cubicBezTo>
                  <a:cubicBezTo>
                    <a:pt x="200950" y="1270"/>
                    <a:pt x="175533" y="0"/>
                    <a:pt x="225047" y="0"/>
                  </a:cubicBezTo>
                  <a:cubicBezTo>
                    <a:pt x="226097" y="197616"/>
                    <a:pt x="229060" y="981731"/>
                    <a:pt x="228857" y="1180617"/>
                  </a:cubicBezTo>
                  <a:lnTo>
                    <a:pt x="151436" y="1181887"/>
                  </a:lnTo>
                  <a:cubicBezTo>
                    <a:pt x="67800" y="1181887"/>
                    <a:pt x="0" y="1114087"/>
                    <a:pt x="0" y="1030451"/>
                  </a:cubicBezTo>
                  <a:lnTo>
                    <a:pt x="0" y="15270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 flipV="1">
              <a:off x="4386600" y="1464892"/>
              <a:ext cx="2763778" cy="2523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4393097" y="1515084"/>
              <a:ext cx="88024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工作一：基于局部</a:t>
              </a:r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代表性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样本选择</a:t>
              </a:r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冷启动推荐</a:t>
              </a:r>
            </a:p>
          </p:txBody>
        </p:sp>
        <p:cxnSp>
          <p:nvCxnSpPr>
            <p:cNvPr id="49" name="直接连接符 48"/>
            <p:cNvCxnSpPr>
              <a:stCxn id="45" idx="1"/>
              <a:endCxn id="45" idx="4"/>
            </p:cNvCxnSpPr>
            <p:nvPr/>
          </p:nvCxnSpPr>
          <p:spPr>
            <a:xfrm>
              <a:off x="4305664" y="1465836"/>
              <a:ext cx="0" cy="877417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395667" y="2104680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4375932" y="2343253"/>
              <a:ext cx="2948066" cy="14066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2936508" y="2191780"/>
            <a:ext cx="567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代表性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样本选择</a:t>
            </a:r>
          </a:p>
        </p:txBody>
      </p:sp>
      <p:sp>
        <p:nvSpPr>
          <p:cNvPr id="62" name="矩形 61"/>
          <p:cNvSpPr/>
          <p:nvPr/>
        </p:nvSpPr>
        <p:spPr>
          <a:xfrm>
            <a:off x="2936509" y="2693497"/>
            <a:ext cx="6370359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全局代表性样本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对用户进行查询</a:t>
            </a:r>
          </a:p>
        </p:txBody>
      </p:sp>
      <p:cxnSp>
        <p:nvCxnSpPr>
          <p:cNvPr id="63" name="直接连接符 62"/>
          <p:cNvCxnSpPr/>
          <p:nvPr/>
        </p:nvCxnSpPr>
        <p:spPr>
          <a:xfrm>
            <a:off x="3016798" y="2640075"/>
            <a:ext cx="2375384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2938780" y="3354114"/>
            <a:ext cx="567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无法建模细粒度的用户信息</a:t>
            </a:r>
          </a:p>
        </p:txBody>
      </p:sp>
      <p:sp>
        <p:nvSpPr>
          <p:cNvPr id="109" name="矩形 108"/>
          <p:cNvSpPr/>
          <p:nvPr/>
        </p:nvSpPr>
        <p:spPr>
          <a:xfrm>
            <a:off x="2952429" y="3855831"/>
            <a:ext cx="6370359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全局代表性样本需要尽量覆盖整个样本集合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0" name="直接连接符 109"/>
          <p:cNvCxnSpPr/>
          <p:nvPr/>
        </p:nvCxnSpPr>
        <p:spPr>
          <a:xfrm>
            <a:off x="3060014" y="3775113"/>
            <a:ext cx="2375384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2922859" y="4746971"/>
            <a:ext cx="567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</a:t>
            </a:r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轮问询</a:t>
            </a:r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用户进行细粒度刻画</a:t>
            </a:r>
          </a:p>
        </p:txBody>
      </p:sp>
      <p:sp>
        <p:nvSpPr>
          <p:cNvPr id="112" name="矩形 111"/>
          <p:cNvSpPr/>
          <p:nvPr/>
        </p:nvSpPr>
        <p:spPr>
          <a:xfrm>
            <a:off x="2936508" y="5248688"/>
            <a:ext cx="7246179" cy="1589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问询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树结构动态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对用户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endParaRPr lang="en-US" altLang="zh-CN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问询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局部代表性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问询</a:t>
            </a:r>
            <a:endParaRPr lang="en-US" altLang="zh-CN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建模两轮问询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EachMovie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上有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16.3%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的提升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(P@1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3" name="直接连接符 112"/>
          <p:cNvCxnSpPr/>
          <p:nvPr/>
        </p:nvCxnSpPr>
        <p:spPr>
          <a:xfrm>
            <a:off x="3044093" y="5167970"/>
            <a:ext cx="2375384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8550" y="2661170"/>
            <a:ext cx="4563450" cy="28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0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1969766" y="1092242"/>
            <a:ext cx="4917414" cy="892427"/>
            <a:chOff x="4174405" y="1464892"/>
            <a:chExt cx="4917414" cy="892427"/>
          </a:xfrm>
        </p:grpSpPr>
        <p:sp>
          <p:nvSpPr>
            <p:cNvPr id="44" name="矩形 43"/>
            <p:cNvSpPr/>
            <p:nvPr/>
          </p:nvSpPr>
          <p:spPr>
            <a:xfrm>
              <a:off x="4386600" y="1465067"/>
              <a:ext cx="2347089" cy="627571"/>
            </a:xfrm>
            <a:prstGeom prst="rect">
              <a:avLst/>
            </a:prstGeom>
            <a:blipFill dpi="0" rotWithShape="0">
              <a:blip r:embed="rId2">
                <a:alphaModFix amt="2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69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圆角矩形 3"/>
            <p:cNvSpPr/>
            <p:nvPr/>
          </p:nvSpPr>
          <p:spPr>
            <a:xfrm>
              <a:off x="4174405" y="1464892"/>
              <a:ext cx="198372" cy="878361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13617 w 451413"/>
                <a:gd name="connsiteY2" fmla="*/ 254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" fmla="*/ 0 w 451413"/>
                <a:gd name="connsiteY0" fmla="*/ 151436 h 1185697"/>
                <a:gd name="connsiteX1" fmla="*/ 151436 w 451413"/>
                <a:gd name="connsiteY1" fmla="*/ 0 h 1185697"/>
                <a:gd name="connsiteX2" fmla="*/ 213617 w 451413"/>
                <a:gd name="connsiteY2" fmla="*/ 2540 h 1185697"/>
                <a:gd name="connsiteX3" fmla="*/ 451413 w 451413"/>
                <a:gd name="connsiteY3" fmla="*/ 151436 h 1185697"/>
                <a:gd name="connsiteX4" fmla="*/ 451413 w 451413"/>
                <a:gd name="connsiteY4" fmla="*/ 1029181 h 1185697"/>
                <a:gd name="connsiteX5" fmla="*/ 218697 w 451413"/>
                <a:gd name="connsiteY5" fmla="*/ 1185697 h 1185697"/>
                <a:gd name="connsiteX6" fmla="*/ 151436 w 451413"/>
                <a:gd name="connsiteY6" fmla="*/ 1180617 h 1185697"/>
                <a:gd name="connsiteX7" fmla="*/ 0 w 451413"/>
                <a:gd name="connsiteY7" fmla="*/ 1029181 h 1185697"/>
                <a:gd name="connsiteX8" fmla="*/ 0 w 451413"/>
                <a:gd name="connsiteY8" fmla="*/ 151436 h 1185697"/>
                <a:gd name="connsiteX0" fmla="*/ 0 w 451413"/>
                <a:gd name="connsiteY0" fmla="*/ 151436 h 1185697"/>
                <a:gd name="connsiteX1" fmla="*/ 151436 w 451413"/>
                <a:gd name="connsiteY1" fmla="*/ 0 h 1185697"/>
                <a:gd name="connsiteX2" fmla="*/ 213617 w 451413"/>
                <a:gd name="connsiteY2" fmla="*/ 2540 h 1185697"/>
                <a:gd name="connsiteX3" fmla="*/ 451413 w 451413"/>
                <a:gd name="connsiteY3" fmla="*/ 1029181 h 1185697"/>
                <a:gd name="connsiteX4" fmla="*/ 218697 w 451413"/>
                <a:gd name="connsiteY4" fmla="*/ 1185697 h 1185697"/>
                <a:gd name="connsiteX5" fmla="*/ 151436 w 451413"/>
                <a:gd name="connsiteY5" fmla="*/ 1180617 h 1185697"/>
                <a:gd name="connsiteX6" fmla="*/ 0 w 451413"/>
                <a:gd name="connsiteY6" fmla="*/ 1029181 h 1185697"/>
                <a:gd name="connsiteX7" fmla="*/ 0 w 451413"/>
                <a:gd name="connsiteY7" fmla="*/ 151436 h 1185697"/>
                <a:gd name="connsiteX0" fmla="*/ 0 w 224614"/>
                <a:gd name="connsiteY0" fmla="*/ 151436 h 1185697"/>
                <a:gd name="connsiteX1" fmla="*/ 151436 w 224614"/>
                <a:gd name="connsiteY1" fmla="*/ 0 h 1185697"/>
                <a:gd name="connsiteX2" fmla="*/ 213617 w 224614"/>
                <a:gd name="connsiteY2" fmla="*/ 2540 h 1185697"/>
                <a:gd name="connsiteX3" fmla="*/ 218697 w 224614"/>
                <a:gd name="connsiteY3" fmla="*/ 1185697 h 1185697"/>
                <a:gd name="connsiteX4" fmla="*/ 151436 w 224614"/>
                <a:gd name="connsiteY4" fmla="*/ 1180617 h 1185697"/>
                <a:gd name="connsiteX5" fmla="*/ 0 w 224614"/>
                <a:gd name="connsiteY5" fmla="*/ 1029181 h 1185697"/>
                <a:gd name="connsiteX6" fmla="*/ 0 w 224614"/>
                <a:gd name="connsiteY6" fmla="*/ 151436 h 1185697"/>
                <a:gd name="connsiteX0" fmla="*/ 0 w 228207"/>
                <a:gd name="connsiteY0" fmla="*/ 151436 h 1185697"/>
                <a:gd name="connsiteX1" fmla="*/ 151436 w 228207"/>
                <a:gd name="connsiteY1" fmla="*/ 0 h 1185697"/>
                <a:gd name="connsiteX2" fmla="*/ 221237 w 228207"/>
                <a:gd name="connsiteY2" fmla="*/ 2540 h 1185697"/>
                <a:gd name="connsiteX3" fmla="*/ 218697 w 228207"/>
                <a:gd name="connsiteY3" fmla="*/ 1185697 h 1185697"/>
                <a:gd name="connsiteX4" fmla="*/ 151436 w 228207"/>
                <a:gd name="connsiteY4" fmla="*/ 1180617 h 1185697"/>
                <a:gd name="connsiteX5" fmla="*/ 0 w 228207"/>
                <a:gd name="connsiteY5" fmla="*/ 1029181 h 1185697"/>
                <a:gd name="connsiteX6" fmla="*/ 0 w 228207"/>
                <a:gd name="connsiteY6" fmla="*/ 151436 h 1185697"/>
                <a:gd name="connsiteX0" fmla="*/ 0 w 224379"/>
                <a:gd name="connsiteY0" fmla="*/ 151436 h 1185697"/>
                <a:gd name="connsiteX1" fmla="*/ 151436 w 224379"/>
                <a:gd name="connsiteY1" fmla="*/ 0 h 1185697"/>
                <a:gd name="connsiteX2" fmla="*/ 221237 w 224379"/>
                <a:gd name="connsiteY2" fmla="*/ 2540 h 1185697"/>
                <a:gd name="connsiteX3" fmla="*/ 218697 w 224379"/>
                <a:gd name="connsiteY3" fmla="*/ 1185697 h 1185697"/>
                <a:gd name="connsiteX4" fmla="*/ 151436 w 224379"/>
                <a:gd name="connsiteY4" fmla="*/ 1180617 h 1185697"/>
                <a:gd name="connsiteX5" fmla="*/ 0 w 224379"/>
                <a:gd name="connsiteY5" fmla="*/ 1029181 h 1185697"/>
                <a:gd name="connsiteX6" fmla="*/ 0 w 224379"/>
                <a:gd name="connsiteY6" fmla="*/ 151436 h 1185697"/>
                <a:gd name="connsiteX0" fmla="*/ 0 w 224379"/>
                <a:gd name="connsiteY0" fmla="*/ 151436 h 1185697"/>
                <a:gd name="connsiteX1" fmla="*/ 151436 w 224379"/>
                <a:gd name="connsiteY1" fmla="*/ 0 h 1185697"/>
                <a:gd name="connsiteX2" fmla="*/ 221237 w 224379"/>
                <a:gd name="connsiteY2" fmla="*/ 2540 h 1185697"/>
                <a:gd name="connsiteX3" fmla="*/ 218697 w 224379"/>
                <a:gd name="connsiteY3" fmla="*/ 1185697 h 1185697"/>
                <a:gd name="connsiteX4" fmla="*/ 151436 w 224379"/>
                <a:gd name="connsiteY4" fmla="*/ 1180617 h 1185697"/>
                <a:gd name="connsiteX5" fmla="*/ 0 w 224379"/>
                <a:gd name="connsiteY5" fmla="*/ 1029181 h 1185697"/>
                <a:gd name="connsiteX6" fmla="*/ 0 w 224379"/>
                <a:gd name="connsiteY6" fmla="*/ 151436 h 1185697"/>
                <a:gd name="connsiteX0" fmla="*/ 0 w 221438"/>
                <a:gd name="connsiteY0" fmla="*/ 151436 h 1185697"/>
                <a:gd name="connsiteX1" fmla="*/ 151436 w 221438"/>
                <a:gd name="connsiteY1" fmla="*/ 0 h 1185697"/>
                <a:gd name="connsiteX2" fmla="*/ 221237 w 221438"/>
                <a:gd name="connsiteY2" fmla="*/ 2540 h 1185697"/>
                <a:gd name="connsiteX3" fmla="*/ 218697 w 221438"/>
                <a:gd name="connsiteY3" fmla="*/ 1185697 h 1185697"/>
                <a:gd name="connsiteX4" fmla="*/ 151436 w 221438"/>
                <a:gd name="connsiteY4" fmla="*/ 1180617 h 1185697"/>
                <a:gd name="connsiteX5" fmla="*/ 0 w 221438"/>
                <a:gd name="connsiteY5" fmla="*/ 1029181 h 1185697"/>
                <a:gd name="connsiteX6" fmla="*/ 0 w 221438"/>
                <a:gd name="connsiteY6" fmla="*/ 151436 h 1185697"/>
                <a:gd name="connsiteX0" fmla="*/ 0 w 221361"/>
                <a:gd name="connsiteY0" fmla="*/ 151436 h 1183157"/>
                <a:gd name="connsiteX1" fmla="*/ 151436 w 221361"/>
                <a:gd name="connsiteY1" fmla="*/ 0 h 1183157"/>
                <a:gd name="connsiteX2" fmla="*/ 221237 w 221361"/>
                <a:gd name="connsiteY2" fmla="*/ 2540 h 1183157"/>
                <a:gd name="connsiteX3" fmla="*/ 216157 w 221361"/>
                <a:gd name="connsiteY3" fmla="*/ 1183157 h 1183157"/>
                <a:gd name="connsiteX4" fmla="*/ 151436 w 221361"/>
                <a:gd name="connsiteY4" fmla="*/ 1180617 h 1183157"/>
                <a:gd name="connsiteX5" fmla="*/ 0 w 221361"/>
                <a:gd name="connsiteY5" fmla="*/ 1029181 h 1183157"/>
                <a:gd name="connsiteX6" fmla="*/ 0 w 221361"/>
                <a:gd name="connsiteY6" fmla="*/ 151436 h 1183157"/>
                <a:gd name="connsiteX0" fmla="*/ 0 w 226324"/>
                <a:gd name="connsiteY0" fmla="*/ 151436 h 1183157"/>
                <a:gd name="connsiteX1" fmla="*/ 151436 w 226324"/>
                <a:gd name="connsiteY1" fmla="*/ 0 h 1183157"/>
                <a:gd name="connsiteX2" fmla="*/ 221237 w 226324"/>
                <a:gd name="connsiteY2" fmla="*/ 2540 h 1183157"/>
                <a:gd name="connsiteX3" fmla="*/ 226317 w 226324"/>
                <a:gd name="connsiteY3" fmla="*/ 1183157 h 1183157"/>
                <a:gd name="connsiteX4" fmla="*/ 151436 w 226324"/>
                <a:gd name="connsiteY4" fmla="*/ 1180617 h 1183157"/>
                <a:gd name="connsiteX5" fmla="*/ 0 w 226324"/>
                <a:gd name="connsiteY5" fmla="*/ 1029181 h 1183157"/>
                <a:gd name="connsiteX6" fmla="*/ 0 w 226324"/>
                <a:gd name="connsiteY6" fmla="*/ 151436 h 1183157"/>
                <a:gd name="connsiteX0" fmla="*/ 0 w 226324"/>
                <a:gd name="connsiteY0" fmla="*/ 151436 h 1183157"/>
                <a:gd name="connsiteX1" fmla="*/ 151436 w 226324"/>
                <a:gd name="connsiteY1" fmla="*/ 0 h 1183157"/>
                <a:gd name="connsiteX2" fmla="*/ 221237 w 226324"/>
                <a:gd name="connsiteY2" fmla="*/ 2540 h 1183157"/>
                <a:gd name="connsiteX3" fmla="*/ 226317 w 226324"/>
                <a:gd name="connsiteY3" fmla="*/ 1183157 h 1183157"/>
                <a:gd name="connsiteX4" fmla="*/ 151436 w 226324"/>
                <a:gd name="connsiteY4" fmla="*/ 1180617 h 1183157"/>
                <a:gd name="connsiteX5" fmla="*/ 0 w 226324"/>
                <a:gd name="connsiteY5" fmla="*/ 1029181 h 1183157"/>
                <a:gd name="connsiteX6" fmla="*/ 0 w 226324"/>
                <a:gd name="connsiteY6" fmla="*/ 151436 h 1183157"/>
                <a:gd name="connsiteX0" fmla="*/ 0 w 226324"/>
                <a:gd name="connsiteY0" fmla="*/ 151436 h 1183157"/>
                <a:gd name="connsiteX1" fmla="*/ 151436 w 226324"/>
                <a:gd name="connsiteY1" fmla="*/ 0 h 1183157"/>
                <a:gd name="connsiteX2" fmla="*/ 221237 w 226324"/>
                <a:gd name="connsiteY2" fmla="*/ 2540 h 1183157"/>
                <a:gd name="connsiteX3" fmla="*/ 226317 w 226324"/>
                <a:gd name="connsiteY3" fmla="*/ 1183157 h 1183157"/>
                <a:gd name="connsiteX4" fmla="*/ 151436 w 226324"/>
                <a:gd name="connsiteY4" fmla="*/ 1180617 h 1183157"/>
                <a:gd name="connsiteX5" fmla="*/ 0 w 226324"/>
                <a:gd name="connsiteY5" fmla="*/ 1029181 h 1183157"/>
                <a:gd name="connsiteX6" fmla="*/ 0 w 226324"/>
                <a:gd name="connsiteY6" fmla="*/ 151436 h 1183157"/>
                <a:gd name="connsiteX0" fmla="*/ 0 w 228861"/>
                <a:gd name="connsiteY0" fmla="*/ 151436 h 1183157"/>
                <a:gd name="connsiteX1" fmla="*/ 151436 w 228861"/>
                <a:gd name="connsiteY1" fmla="*/ 0 h 1183157"/>
                <a:gd name="connsiteX2" fmla="*/ 221237 w 228861"/>
                <a:gd name="connsiteY2" fmla="*/ 2540 h 1183157"/>
                <a:gd name="connsiteX3" fmla="*/ 228857 w 228861"/>
                <a:gd name="connsiteY3" fmla="*/ 1183157 h 1183157"/>
                <a:gd name="connsiteX4" fmla="*/ 151436 w 228861"/>
                <a:gd name="connsiteY4" fmla="*/ 1180617 h 1183157"/>
                <a:gd name="connsiteX5" fmla="*/ 0 w 228861"/>
                <a:gd name="connsiteY5" fmla="*/ 1029181 h 1183157"/>
                <a:gd name="connsiteX6" fmla="*/ 0 w 228861"/>
                <a:gd name="connsiteY6" fmla="*/ 151436 h 1183157"/>
                <a:gd name="connsiteX0" fmla="*/ 0 w 228866"/>
                <a:gd name="connsiteY0" fmla="*/ 152706 h 1184427"/>
                <a:gd name="connsiteX1" fmla="*/ 151436 w 228866"/>
                <a:gd name="connsiteY1" fmla="*/ 1270 h 1184427"/>
                <a:gd name="connsiteX2" fmla="*/ 225047 w 228866"/>
                <a:gd name="connsiteY2" fmla="*/ 0 h 1184427"/>
                <a:gd name="connsiteX3" fmla="*/ 228857 w 228866"/>
                <a:gd name="connsiteY3" fmla="*/ 1184427 h 1184427"/>
                <a:gd name="connsiteX4" fmla="*/ 151436 w 228866"/>
                <a:gd name="connsiteY4" fmla="*/ 1181887 h 1184427"/>
                <a:gd name="connsiteX5" fmla="*/ 0 w 228866"/>
                <a:gd name="connsiteY5" fmla="*/ 1030451 h 1184427"/>
                <a:gd name="connsiteX6" fmla="*/ 0 w 228866"/>
                <a:gd name="connsiteY6" fmla="*/ 152706 h 1184427"/>
                <a:gd name="connsiteX0" fmla="*/ 0 w 228866"/>
                <a:gd name="connsiteY0" fmla="*/ 152706 h 1181887"/>
                <a:gd name="connsiteX1" fmla="*/ 151436 w 228866"/>
                <a:gd name="connsiteY1" fmla="*/ 1270 h 1181887"/>
                <a:gd name="connsiteX2" fmla="*/ 225047 w 228866"/>
                <a:gd name="connsiteY2" fmla="*/ 0 h 1181887"/>
                <a:gd name="connsiteX3" fmla="*/ 228857 w 228866"/>
                <a:gd name="connsiteY3" fmla="*/ 1176807 h 1181887"/>
                <a:gd name="connsiteX4" fmla="*/ 151436 w 228866"/>
                <a:gd name="connsiteY4" fmla="*/ 1181887 h 1181887"/>
                <a:gd name="connsiteX5" fmla="*/ 0 w 228866"/>
                <a:gd name="connsiteY5" fmla="*/ 1030451 h 1181887"/>
                <a:gd name="connsiteX6" fmla="*/ 0 w 228866"/>
                <a:gd name="connsiteY6" fmla="*/ 152706 h 1181887"/>
                <a:gd name="connsiteX0" fmla="*/ 0 w 228866"/>
                <a:gd name="connsiteY0" fmla="*/ 152706 h 1181887"/>
                <a:gd name="connsiteX1" fmla="*/ 151436 w 228866"/>
                <a:gd name="connsiteY1" fmla="*/ 1270 h 1181887"/>
                <a:gd name="connsiteX2" fmla="*/ 225047 w 228866"/>
                <a:gd name="connsiteY2" fmla="*/ 0 h 1181887"/>
                <a:gd name="connsiteX3" fmla="*/ 228857 w 228866"/>
                <a:gd name="connsiteY3" fmla="*/ 1180617 h 1181887"/>
                <a:gd name="connsiteX4" fmla="*/ 151436 w 228866"/>
                <a:gd name="connsiteY4" fmla="*/ 1181887 h 1181887"/>
                <a:gd name="connsiteX5" fmla="*/ 0 w 228866"/>
                <a:gd name="connsiteY5" fmla="*/ 1030451 h 1181887"/>
                <a:gd name="connsiteX6" fmla="*/ 0 w 228866"/>
                <a:gd name="connsiteY6" fmla="*/ 152706 h 1181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866" h="1181887">
                  <a:moveTo>
                    <a:pt x="0" y="152706"/>
                  </a:moveTo>
                  <a:cubicBezTo>
                    <a:pt x="0" y="69070"/>
                    <a:pt x="67800" y="1270"/>
                    <a:pt x="151436" y="1270"/>
                  </a:cubicBezTo>
                  <a:cubicBezTo>
                    <a:pt x="200950" y="1270"/>
                    <a:pt x="175533" y="0"/>
                    <a:pt x="225047" y="0"/>
                  </a:cubicBezTo>
                  <a:cubicBezTo>
                    <a:pt x="226097" y="197616"/>
                    <a:pt x="229060" y="981731"/>
                    <a:pt x="228857" y="1180617"/>
                  </a:cubicBezTo>
                  <a:lnTo>
                    <a:pt x="151436" y="1181887"/>
                  </a:lnTo>
                  <a:cubicBezTo>
                    <a:pt x="67800" y="1181887"/>
                    <a:pt x="0" y="1114087"/>
                    <a:pt x="0" y="1030451"/>
                  </a:cubicBezTo>
                  <a:lnTo>
                    <a:pt x="0" y="15270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 flipV="1">
              <a:off x="4386600" y="1464892"/>
              <a:ext cx="2763778" cy="2523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4393097" y="1515084"/>
              <a:ext cx="46987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：多样性样本选择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9" name="直接连接符 48"/>
            <p:cNvCxnSpPr>
              <a:stCxn id="45" idx="1"/>
              <a:endCxn id="45" idx="4"/>
            </p:cNvCxnSpPr>
            <p:nvPr/>
          </p:nvCxnSpPr>
          <p:spPr>
            <a:xfrm>
              <a:off x="4305664" y="1465836"/>
              <a:ext cx="0" cy="877417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395667" y="2104680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4375932" y="2343253"/>
              <a:ext cx="2948066" cy="14066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2901006" y="2191780"/>
            <a:ext cx="567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基于数据重构的样本选择方法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901007" y="2693497"/>
            <a:ext cx="6370359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SIGIR 08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SIGIR 10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TKDE 12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IJCAI 13, AAAI 15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2981296" y="2640075"/>
            <a:ext cx="2375384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片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523" y="2154057"/>
            <a:ext cx="4897341" cy="1728068"/>
          </a:xfrm>
          <a:prstGeom prst="rect">
            <a:avLst/>
          </a:prstGeom>
        </p:spPr>
      </p:pic>
      <p:sp>
        <p:nvSpPr>
          <p:cNvPr id="71" name="文本框 70"/>
          <p:cNvSpPr txBox="1"/>
          <p:nvPr/>
        </p:nvSpPr>
        <p:spPr>
          <a:xfrm>
            <a:off x="2903278" y="3354114"/>
            <a:ext cx="567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数据冗余问题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916927" y="3855831"/>
            <a:ext cx="6370359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不必要的标注开销</a:t>
            </a:r>
          </a:p>
        </p:txBody>
      </p:sp>
      <p:cxnSp>
        <p:nvCxnSpPr>
          <p:cNvPr id="110" name="直接连接符 109"/>
          <p:cNvCxnSpPr/>
          <p:nvPr/>
        </p:nvCxnSpPr>
        <p:spPr>
          <a:xfrm>
            <a:off x="3024512" y="3775113"/>
            <a:ext cx="2375384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2887357" y="4525027"/>
            <a:ext cx="567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我们提出一种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多样性机制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来解决冗余问题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901006" y="5026744"/>
            <a:ext cx="8551188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数据重构矩阵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作为新的样本表示，并定义相似度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在相似度矩阵基础上定义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多样性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多样性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机制带来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显著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的性能提升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USPS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数据上，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准确率从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0.578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提升至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0.785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3" name="直接连接符 112"/>
          <p:cNvCxnSpPr/>
          <p:nvPr/>
        </p:nvCxnSpPr>
        <p:spPr>
          <a:xfrm>
            <a:off x="3008591" y="4946026"/>
            <a:ext cx="2375384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-12666" y="1837650"/>
            <a:ext cx="2960045" cy="3437073"/>
            <a:chOff x="929919" y="1905316"/>
            <a:chExt cx="2811438" cy="3437073"/>
          </a:xfrm>
        </p:grpSpPr>
        <p:grpSp>
          <p:nvGrpSpPr>
            <p:cNvPr id="30" name="组合 29"/>
            <p:cNvGrpSpPr/>
            <p:nvPr/>
          </p:nvGrpSpPr>
          <p:grpSpPr>
            <a:xfrm>
              <a:off x="1474736" y="1905316"/>
              <a:ext cx="1721804" cy="1721804"/>
              <a:chOff x="1814109" y="1732596"/>
              <a:chExt cx="2268404" cy="2268404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144308" y="2062795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814109" y="1732596"/>
                <a:ext cx="2268404" cy="2268404"/>
              </a:xfrm>
              <a:prstGeom prst="ellipse">
                <a:avLst/>
              </a:prstGeom>
              <a:blipFill>
                <a:blip r:embed="rId2">
                  <a:alphaModFix amt="25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sharpenSoften amount="-69000"/>
                          </a14:imgEffect>
                        </a14:imgLayer>
                      </a14:imgProps>
                    </a:ext>
                  </a:extLst>
                </a:blip>
                <a:tile tx="0" ty="0" sx="100000" sy="100000" flip="none" algn="tl"/>
              </a:blip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181483" y="2099970"/>
                <a:ext cx="1533656" cy="1533656"/>
              </a:xfrm>
              <a:prstGeom prst="ellipse">
                <a:avLst/>
              </a:prstGeom>
              <a:solidFill>
                <a:srgbClr val="28549C"/>
              </a:solidFill>
              <a:ln w="3175">
                <a:solidFill>
                  <a:schemeClr val="bg1"/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950616" y="1869103"/>
                <a:ext cx="1995390" cy="1995390"/>
              </a:xfrm>
              <a:prstGeom prst="ellipse">
                <a:avLst/>
              </a:prstGeom>
              <a:noFill/>
              <a:ln w="19050" cmpd="sng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929919" y="3780514"/>
              <a:ext cx="28114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工作二：多样性样本选择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330251" y="4409826"/>
              <a:ext cx="2010773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第一作者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，发表在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IJCAI 2016 (</a:t>
              </a:r>
              <a:r>
                <a:rPr lang="en-US" altLang="zh-CN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CCF-A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30000"/>
                </a:lnSpc>
              </a:pP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8730" y="2361839"/>
              <a:ext cx="833816" cy="833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79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1969766" y="1092242"/>
            <a:ext cx="7789995" cy="892427"/>
            <a:chOff x="4174405" y="1464892"/>
            <a:chExt cx="7789995" cy="892427"/>
          </a:xfrm>
        </p:grpSpPr>
        <p:sp>
          <p:nvSpPr>
            <p:cNvPr id="44" name="矩形 43"/>
            <p:cNvSpPr/>
            <p:nvPr/>
          </p:nvSpPr>
          <p:spPr>
            <a:xfrm>
              <a:off x="4386600" y="1465067"/>
              <a:ext cx="2347089" cy="627571"/>
            </a:xfrm>
            <a:prstGeom prst="rect">
              <a:avLst/>
            </a:prstGeom>
            <a:blipFill dpi="0" rotWithShape="0">
              <a:blip r:embed="rId2">
                <a:alphaModFix amt="2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69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圆角矩形 3"/>
            <p:cNvSpPr/>
            <p:nvPr/>
          </p:nvSpPr>
          <p:spPr>
            <a:xfrm>
              <a:off x="4174405" y="1464892"/>
              <a:ext cx="198372" cy="878361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13617 w 451413"/>
                <a:gd name="connsiteY2" fmla="*/ 254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" fmla="*/ 0 w 451413"/>
                <a:gd name="connsiteY0" fmla="*/ 151436 h 1185697"/>
                <a:gd name="connsiteX1" fmla="*/ 151436 w 451413"/>
                <a:gd name="connsiteY1" fmla="*/ 0 h 1185697"/>
                <a:gd name="connsiteX2" fmla="*/ 213617 w 451413"/>
                <a:gd name="connsiteY2" fmla="*/ 2540 h 1185697"/>
                <a:gd name="connsiteX3" fmla="*/ 451413 w 451413"/>
                <a:gd name="connsiteY3" fmla="*/ 151436 h 1185697"/>
                <a:gd name="connsiteX4" fmla="*/ 451413 w 451413"/>
                <a:gd name="connsiteY4" fmla="*/ 1029181 h 1185697"/>
                <a:gd name="connsiteX5" fmla="*/ 218697 w 451413"/>
                <a:gd name="connsiteY5" fmla="*/ 1185697 h 1185697"/>
                <a:gd name="connsiteX6" fmla="*/ 151436 w 451413"/>
                <a:gd name="connsiteY6" fmla="*/ 1180617 h 1185697"/>
                <a:gd name="connsiteX7" fmla="*/ 0 w 451413"/>
                <a:gd name="connsiteY7" fmla="*/ 1029181 h 1185697"/>
                <a:gd name="connsiteX8" fmla="*/ 0 w 451413"/>
                <a:gd name="connsiteY8" fmla="*/ 151436 h 1185697"/>
                <a:gd name="connsiteX0" fmla="*/ 0 w 451413"/>
                <a:gd name="connsiteY0" fmla="*/ 151436 h 1185697"/>
                <a:gd name="connsiteX1" fmla="*/ 151436 w 451413"/>
                <a:gd name="connsiteY1" fmla="*/ 0 h 1185697"/>
                <a:gd name="connsiteX2" fmla="*/ 213617 w 451413"/>
                <a:gd name="connsiteY2" fmla="*/ 2540 h 1185697"/>
                <a:gd name="connsiteX3" fmla="*/ 451413 w 451413"/>
                <a:gd name="connsiteY3" fmla="*/ 1029181 h 1185697"/>
                <a:gd name="connsiteX4" fmla="*/ 218697 w 451413"/>
                <a:gd name="connsiteY4" fmla="*/ 1185697 h 1185697"/>
                <a:gd name="connsiteX5" fmla="*/ 151436 w 451413"/>
                <a:gd name="connsiteY5" fmla="*/ 1180617 h 1185697"/>
                <a:gd name="connsiteX6" fmla="*/ 0 w 451413"/>
                <a:gd name="connsiteY6" fmla="*/ 1029181 h 1185697"/>
                <a:gd name="connsiteX7" fmla="*/ 0 w 451413"/>
                <a:gd name="connsiteY7" fmla="*/ 151436 h 1185697"/>
                <a:gd name="connsiteX0" fmla="*/ 0 w 224614"/>
                <a:gd name="connsiteY0" fmla="*/ 151436 h 1185697"/>
                <a:gd name="connsiteX1" fmla="*/ 151436 w 224614"/>
                <a:gd name="connsiteY1" fmla="*/ 0 h 1185697"/>
                <a:gd name="connsiteX2" fmla="*/ 213617 w 224614"/>
                <a:gd name="connsiteY2" fmla="*/ 2540 h 1185697"/>
                <a:gd name="connsiteX3" fmla="*/ 218697 w 224614"/>
                <a:gd name="connsiteY3" fmla="*/ 1185697 h 1185697"/>
                <a:gd name="connsiteX4" fmla="*/ 151436 w 224614"/>
                <a:gd name="connsiteY4" fmla="*/ 1180617 h 1185697"/>
                <a:gd name="connsiteX5" fmla="*/ 0 w 224614"/>
                <a:gd name="connsiteY5" fmla="*/ 1029181 h 1185697"/>
                <a:gd name="connsiteX6" fmla="*/ 0 w 224614"/>
                <a:gd name="connsiteY6" fmla="*/ 151436 h 1185697"/>
                <a:gd name="connsiteX0" fmla="*/ 0 w 228207"/>
                <a:gd name="connsiteY0" fmla="*/ 151436 h 1185697"/>
                <a:gd name="connsiteX1" fmla="*/ 151436 w 228207"/>
                <a:gd name="connsiteY1" fmla="*/ 0 h 1185697"/>
                <a:gd name="connsiteX2" fmla="*/ 221237 w 228207"/>
                <a:gd name="connsiteY2" fmla="*/ 2540 h 1185697"/>
                <a:gd name="connsiteX3" fmla="*/ 218697 w 228207"/>
                <a:gd name="connsiteY3" fmla="*/ 1185697 h 1185697"/>
                <a:gd name="connsiteX4" fmla="*/ 151436 w 228207"/>
                <a:gd name="connsiteY4" fmla="*/ 1180617 h 1185697"/>
                <a:gd name="connsiteX5" fmla="*/ 0 w 228207"/>
                <a:gd name="connsiteY5" fmla="*/ 1029181 h 1185697"/>
                <a:gd name="connsiteX6" fmla="*/ 0 w 228207"/>
                <a:gd name="connsiteY6" fmla="*/ 151436 h 1185697"/>
                <a:gd name="connsiteX0" fmla="*/ 0 w 224379"/>
                <a:gd name="connsiteY0" fmla="*/ 151436 h 1185697"/>
                <a:gd name="connsiteX1" fmla="*/ 151436 w 224379"/>
                <a:gd name="connsiteY1" fmla="*/ 0 h 1185697"/>
                <a:gd name="connsiteX2" fmla="*/ 221237 w 224379"/>
                <a:gd name="connsiteY2" fmla="*/ 2540 h 1185697"/>
                <a:gd name="connsiteX3" fmla="*/ 218697 w 224379"/>
                <a:gd name="connsiteY3" fmla="*/ 1185697 h 1185697"/>
                <a:gd name="connsiteX4" fmla="*/ 151436 w 224379"/>
                <a:gd name="connsiteY4" fmla="*/ 1180617 h 1185697"/>
                <a:gd name="connsiteX5" fmla="*/ 0 w 224379"/>
                <a:gd name="connsiteY5" fmla="*/ 1029181 h 1185697"/>
                <a:gd name="connsiteX6" fmla="*/ 0 w 224379"/>
                <a:gd name="connsiteY6" fmla="*/ 151436 h 1185697"/>
                <a:gd name="connsiteX0" fmla="*/ 0 w 224379"/>
                <a:gd name="connsiteY0" fmla="*/ 151436 h 1185697"/>
                <a:gd name="connsiteX1" fmla="*/ 151436 w 224379"/>
                <a:gd name="connsiteY1" fmla="*/ 0 h 1185697"/>
                <a:gd name="connsiteX2" fmla="*/ 221237 w 224379"/>
                <a:gd name="connsiteY2" fmla="*/ 2540 h 1185697"/>
                <a:gd name="connsiteX3" fmla="*/ 218697 w 224379"/>
                <a:gd name="connsiteY3" fmla="*/ 1185697 h 1185697"/>
                <a:gd name="connsiteX4" fmla="*/ 151436 w 224379"/>
                <a:gd name="connsiteY4" fmla="*/ 1180617 h 1185697"/>
                <a:gd name="connsiteX5" fmla="*/ 0 w 224379"/>
                <a:gd name="connsiteY5" fmla="*/ 1029181 h 1185697"/>
                <a:gd name="connsiteX6" fmla="*/ 0 w 224379"/>
                <a:gd name="connsiteY6" fmla="*/ 151436 h 1185697"/>
                <a:gd name="connsiteX0" fmla="*/ 0 w 221438"/>
                <a:gd name="connsiteY0" fmla="*/ 151436 h 1185697"/>
                <a:gd name="connsiteX1" fmla="*/ 151436 w 221438"/>
                <a:gd name="connsiteY1" fmla="*/ 0 h 1185697"/>
                <a:gd name="connsiteX2" fmla="*/ 221237 w 221438"/>
                <a:gd name="connsiteY2" fmla="*/ 2540 h 1185697"/>
                <a:gd name="connsiteX3" fmla="*/ 218697 w 221438"/>
                <a:gd name="connsiteY3" fmla="*/ 1185697 h 1185697"/>
                <a:gd name="connsiteX4" fmla="*/ 151436 w 221438"/>
                <a:gd name="connsiteY4" fmla="*/ 1180617 h 1185697"/>
                <a:gd name="connsiteX5" fmla="*/ 0 w 221438"/>
                <a:gd name="connsiteY5" fmla="*/ 1029181 h 1185697"/>
                <a:gd name="connsiteX6" fmla="*/ 0 w 221438"/>
                <a:gd name="connsiteY6" fmla="*/ 151436 h 1185697"/>
                <a:gd name="connsiteX0" fmla="*/ 0 w 221361"/>
                <a:gd name="connsiteY0" fmla="*/ 151436 h 1183157"/>
                <a:gd name="connsiteX1" fmla="*/ 151436 w 221361"/>
                <a:gd name="connsiteY1" fmla="*/ 0 h 1183157"/>
                <a:gd name="connsiteX2" fmla="*/ 221237 w 221361"/>
                <a:gd name="connsiteY2" fmla="*/ 2540 h 1183157"/>
                <a:gd name="connsiteX3" fmla="*/ 216157 w 221361"/>
                <a:gd name="connsiteY3" fmla="*/ 1183157 h 1183157"/>
                <a:gd name="connsiteX4" fmla="*/ 151436 w 221361"/>
                <a:gd name="connsiteY4" fmla="*/ 1180617 h 1183157"/>
                <a:gd name="connsiteX5" fmla="*/ 0 w 221361"/>
                <a:gd name="connsiteY5" fmla="*/ 1029181 h 1183157"/>
                <a:gd name="connsiteX6" fmla="*/ 0 w 221361"/>
                <a:gd name="connsiteY6" fmla="*/ 151436 h 1183157"/>
                <a:gd name="connsiteX0" fmla="*/ 0 w 226324"/>
                <a:gd name="connsiteY0" fmla="*/ 151436 h 1183157"/>
                <a:gd name="connsiteX1" fmla="*/ 151436 w 226324"/>
                <a:gd name="connsiteY1" fmla="*/ 0 h 1183157"/>
                <a:gd name="connsiteX2" fmla="*/ 221237 w 226324"/>
                <a:gd name="connsiteY2" fmla="*/ 2540 h 1183157"/>
                <a:gd name="connsiteX3" fmla="*/ 226317 w 226324"/>
                <a:gd name="connsiteY3" fmla="*/ 1183157 h 1183157"/>
                <a:gd name="connsiteX4" fmla="*/ 151436 w 226324"/>
                <a:gd name="connsiteY4" fmla="*/ 1180617 h 1183157"/>
                <a:gd name="connsiteX5" fmla="*/ 0 w 226324"/>
                <a:gd name="connsiteY5" fmla="*/ 1029181 h 1183157"/>
                <a:gd name="connsiteX6" fmla="*/ 0 w 226324"/>
                <a:gd name="connsiteY6" fmla="*/ 151436 h 1183157"/>
                <a:gd name="connsiteX0" fmla="*/ 0 w 226324"/>
                <a:gd name="connsiteY0" fmla="*/ 151436 h 1183157"/>
                <a:gd name="connsiteX1" fmla="*/ 151436 w 226324"/>
                <a:gd name="connsiteY1" fmla="*/ 0 h 1183157"/>
                <a:gd name="connsiteX2" fmla="*/ 221237 w 226324"/>
                <a:gd name="connsiteY2" fmla="*/ 2540 h 1183157"/>
                <a:gd name="connsiteX3" fmla="*/ 226317 w 226324"/>
                <a:gd name="connsiteY3" fmla="*/ 1183157 h 1183157"/>
                <a:gd name="connsiteX4" fmla="*/ 151436 w 226324"/>
                <a:gd name="connsiteY4" fmla="*/ 1180617 h 1183157"/>
                <a:gd name="connsiteX5" fmla="*/ 0 w 226324"/>
                <a:gd name="connsiteY5" fmla="*/ 1029181 h 1183157"/>
                <a:gd name="connsiteX6" fmla="*/ 0 w 226324"/>
                <a:gd name="connsiteY6" fmla="*/ 151436 h 1183157"/>
                <a:gd name="connsiteX0" fmla="*/ 0 w 226324"/>
                <a:gd name="connsiteY0" fmla="*/ 151436 h 1183157"/>
                <a:gd name="connsiteX1" fmla="*/ 151436 w 226324"/>
                <a:gd name="connsiteY1" fmla="*/ 0 h 1183157"/>
                <a:gd name="connsiteX2" fmla="*/ 221237 w 226324"/>
                <a:gd name="connsiteY2" fmla="*/ 2540 h 1183157"/>
                <a:gd name="connsiteX3" fmla="*/ 226317 w 226324"/>
                <a:gd name="connsiteY3" fmla="*/ 1183157 h 1183157"/>
                <a:gd name="connsiteX4" fmla="*/ 151436 w 226324"/>
                <a:gd name="connsiteY4" fmla="*/ 1180617 h 1183157"/>
                <a:gd name="connsiteX5" fmla="*/ 0 w 226324"/>
                <a:gd name="connsiteY5" fmla="*/ 1029181 h 1183157"/>
                <a:gd name="connsiteX6" fmla="*/ 0 w 226324"/>
                <a:gd name="connsiteY6" fmla="*/ 151436 h 1183157"/>
                <a:gd name="connsiteX0" fmla="*/ 0 w 228861"/>
                <a:gd name="connsiteY0" fmla="*/ 151436 h 1183157"/>
                <a:gd name="connsiteX1" fmla="*/ 151436 w 228861"/>
                <a:gd name="connsiteY1" fmla="*/ 0 h 1183157"/>
                <a:gd name="connsiteX2" fmla="*/ 221237 w 228861"/>
                <a:gd name="connsiteY2" fmla="*/ 2540 h 1183157"/>
                <a:gd name="connsiteX3" fmla="*/ 228857 w 228861"/>
                <a:gd name="connsiteY3" fmla="*/ 1183157 h 1183157"/>
                <a:gd name="connsiteX4" fmla="*/ 151436 w 228861"/>
                <a:gd name="connsiteY4" fmla="*/ 1180617 h 1183157"/>
                <a:gd name="connsiteX5" fmla="*/ 0 w 228861"/>
                <a:gd name="connsiteY5" fmla="*/ 1029181 h 1183157"/>
                <a:gd name="connsiteX6" fmla="*/ 0 w 228861"/>
                <a:gd name="connsiteY6" fmla="*/ 151436 h 1183157"/>
                <a:gd name="connsiteX0" fmla="*/ 0 w 228866"/>
                <a:gd name="connsiteY0" fmla="*/ 152706 h 1184427"/>
                <a:gd name="connsiteX1" fmla="*/ 151436 w 228866"/>
                <a:gd name="connsiteY1" fmla="*/ 1270 h 1184427"/>
                <a:gd name="connsiteX2" fmla="*/ 225047 w 228866"/>
                <a:gd name="connsiteY2" fmla="*/ 0 h 1184427"/>
                <a:gd name="connsiteX3" fmla="*/ 228857 w 228866"/>
                <a:gd name="connsiteY3" fmla="*/ 1184427 h 1184427"/>
                <a:gd name="connsiteX4" fmla="*/ 151436 w 228866"/>
                <a:gd name="connsiteY4" fmla="*/ 1181887 h 1184427"/>
                <a:gd name="connsiteX5" fmla="*/ 0 w 228866"/>
                <a:gd name="connsiteY5" fmla="*/ 1030451 h 1184427"/>
                <a:gd name="connsiteX6" fmla="*/ 0 w 228866"/>
                <a:gd name="connsiteY6" fmla="*/ 152706 h 1184427"/>
                <a:gd name="connsiteX0" fmla="*/ 0 w 228866"/>
                <a:gd name="connsiteY0" fmla="*/ 152706 h 1181887"/>
                <a:gd name="connsiteX1" fmla="*/ 151436 w 228866"/>
                <a:gd name="connsiteY1" fmla="*/ 1270 h 1181887"/>
                <a:gd name="connsiteX2" fmla="*/ 225047 w 228866"/>
                <a:gd name="connsiteY2" fmla="*/ 0 h 1181887"/>
                <a:gd name="connsiteX3" fmla="*/ 228857 w 228866"/>
                <a:gd name="connsiteY3" fmla="*/ 1176807 h 1181887"/>
                <a:gd name="connsiteX4" fmla="*/ 151436 w 228866"/>
                <a:gd name="connsiteY4" fmla="*/ 1181887 h 1181887"/>
                <a:gd name="connsiteX5" fmla="*/ 0 w 228866"/>
                <a:gd name="connsiteY5" fmla="*/ 1030451 h 1181887"/>
                <a:gd name="connsiteX6" fmla="*/ 0 w 228866"/>
                <a:gd name="connsiteY6" fmla="*/ 152706 h 1181887"/>
                <a:gd name="connsiteX0" fmla="*/ 0 w 228866"/>
                <a:gd name="connsiteY0" fmla="*/ 152706 h 1181887"/>
                <a:gd name="connsiteX1" fmla="*/ 151436 w 228866"/>
                <a:gd name="connsiteY1" fmla="*/ 1270 h 1181887"/>
                <a:gd name="connsiteX2" fmla="*/ 225047 w 228866"/>
                <a:gd name="connsiteY2" fmla="*/ 0 h 1181887"/>
                <a:gd name="connsiteX3" fmla="*/ 228857 w 228866"/>
                <a:gd name="connsiteY3" fmla="*/ 1180617 h 1181887"/>
                <a:gd name="connsiteX4" fmla="*/ 151436 w 228866"/>
                <a:gd name="connsiteY4" fmla="*/ 1181887 h 1181887"/>
                <a:gd name="connsiteX5" fmla="*/ 0 w 228866"/>
                <a:gd name="connsiteY5" fmla="*/ 1030451 h 1181887"/>
                <a:gd name="connsiteX6" fmla="*/ 0 w 228866"/>
                <a:gd name="connsiteY6" fmla="*/ 152706 h 1181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866" h="1181887">
                  <a:moveTo>
                    <a:pt x="0" y="152706"/>
                  </a:moveTo>
                  <a:cubicBezTo>
                    <a:pt x="0" y="69070"/>
                    <a:pt x="67800" y="1270"/>
                    <a:pt x="151436" y="1270"/>
                  </a:cubicBezTo>
                  <a:cubicBezTo>
                    <a:pt x="200950" y="1270"/>
                    <a:pt x="175533" y="0"/>
                    <a:pt x="225047" y="0"/>
                  </a:cubicBezTo>
                  <a:cubicBezTo>
                    <a:pt x="226097" y="197616"/>
                    <a:pt x="229060" y="981731"/>
                    <a:pt x="228857" y="1180617"/>
                  </a:cubicBezTo>
                  <a:lnTo>
                    <a:pt x="151436" y="1181887"/>
                  </a:lnTo>
                  <a:cubicBezTo>
                    <a:pt x="67800" y="1181887"/>
                    <a:pt x="0" y="1114087"/>
                    <a:pt x="0" y="1030451"/>
                  </a:cubicBezTo>
                  <a:lnTo>
                    <a:pt x="0" y="15270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 flipV="1">
              <a:off x="4386600" y="1464892"/>
              <a:ext cx="2763778" cy="2523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4393097" y="1515084"/>
              <a:ext cx="75713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工作三：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面向多面数据的无监督特征选择</a:t>
              </a:r>
            </a:p>
          </p:txBody>
        </p:sp>
        <p:cxnSp>
          <p:nvCxnSpPr>
            <p:cNvPr id="49" name="直接连接符 48"/>
            <p:cNvCxnSpPr>
              <a:stCxn id="45" idx="1"/>
              <a:endCxn id="45" idx="4"/>
            </p:cNvCxnSpPr>
            <p:nvPr/>
          </p:nvCxnSpPr>
          <p:spPr>
            <a:xfrm>
              <a:off x="4305664" y="1465836"/>
              <a:ext cx="0" cy="877417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395667" y="2104680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4375932" y="2343253"/>
              <a:ext cx="2948066" cy="14066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2998648" y="2191780"/>
            <a:ext cx="567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无监督特征选择</a:t>
            </a:r>
          </a:p>
        </p:txBody>
      </p:sp>
      <p:sp>
        <p:nvSpPr>
          <p:cNvPr id="62" name="矩形 61"/>
          <p:cNvSpPr/>
          <p:nvPr/>
        </p:nvSpPr>
        <p:spPr>
          <a:xfrm>
            <a:off x="2998649" y="2693497"/>
            <a:ext cx="6370359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RSFS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ICDM 14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FSASL (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KDD 15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SOGFS (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AAAI 17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3078938" y="2640075"/>
            <a:ext cx="2375384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3000920" y="3354114"/>
            <a:ext cx="567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未标注数据的多面性</a:t>
            </a:r>
          </a:p>
        </p:txBody>
      </p:sp>
      <p:sp>
        <p:nvSpPr>
          <p:cNvPr id="109" name="矩形 108"/>
          <p:cNvSpPr/>
          <p:nvPr/>
        </p:nvSpPr>
        <p:spPr>
          <a:xfrm>
            <a:off x="3014569" y="3855831"/>
            <a:ext cx="6370359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脸数据：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性别；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已有算法忽略未标注数据的多面性问题</a:t>
            </a:r>
            <a:endParaRPr lang="en-US" altLang="zh-CN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0" name="直接连接符 109"/>
          <p:cNvCxnSpPr/>
          <p:nvPr/>
        </p:nvCxnSpPr>
        <p:spPr>
          <a:xfrm>
            <a:off x="3122154" y="3775113"/>
            <a:ext cx="2375384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107" y="2551585"/>
            <a:ext cx="3558199" cy="30678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81464" y="4815953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提出一种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面向多面数据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的无监督特征选择方法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3078938" y="5232536"/>
            <a:ext cx="2375384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989899" y="5253788"/>
            <a:ext cx="637035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在各个潜在的特征子空间中，进行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联合特征选择和结构学习</a:t>
            </a:r>
            <a:endParaRPr lang="en-US" altLang="zh-CN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HSIC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确保各个潜在特征空间之间的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非冗余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的算法可以发现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多组有意义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的特征子集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12666" y="1837650"/>
            <a:ext cx="2960045" cy="3129681"/>
            <a:chOff x="929919" y="1905316"/>
            <a:chExt cx="2811438" cy="3129681"/>
          </a:xfrm>
        </p:grpSpPr>
        <p:grpSp>
          <p:nvGrpSpPr>
            <p:cNvPr id="30" name="组合 29"/>
            <p:cNvGrpSpPr/>
            <p:nvPr/>
          </p:nvGrpSpPr>
          <p:grpSpPr>
            <a:xfrm>
              <a:off x="1474736" y="1905316"/>
              <a:ext cx="1721804" cy="1721804"/>
              <a:chOff x="1814109" y="1732596"/>
              <a:chExt cx="2268404" cy="2268404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2144308" y="2062795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814109" y="1732596"/>
                <a:ext cx="2268404" cy="2268404"/>
              </a:xfrm>
              <a:prstGeom prst="ellipse">
                <a:avLst/>
              </a:prstGeom>
              <a:blipFill>
                <a:blip r:embed="rId2">
                  <a:alphaModFix amt="25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harpenSoften amount="-69000"/>
                          </a14:imgEffect>
                        </a14:imgLayer>
                      </a14:imgProps>
                    </a:ext>
                  </a:extLst>
                </a:blip>
                <a:tile tx="0" ty="0" sx="100000" sy="100000" flip="none" algn="tl"/>
              </a:blip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2181483" y="2099970"/>
                <a:ext cx="1533656" cy="1533656"/>
              </a:xfrm>
              <a:prstGeom prst="ellipse">
                <a:avLst/>
              </a:prstGeom>
              <a:solidFill>
                <a:srgbClr val="28549C"/>
              </a:solidFill>
              <a:ln w="3175">
                <a:solidFill>
                  <a:schemeClr val="bg1"/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950616" y="1869103"/>
                <a:ext cx="1995390" cy="1995390"/>
              </a:xfrm>
              <a:prstGeom prst="ellipse">
                <a:avLst/>
              </a:prstGeom>
              <a:noFill/>
              <a:ln w="19050" cmpd="sng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929919" y="3780514"/>
              <a:ext cx="28114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工作三：多面特征选择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330251" y="4409826"/>
              <a:ext cx="2010773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第一作者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，已完成</a:t>
              </a:r>
            </a:p>
            <a:p>
              <a:pPr algn="ctr">
                <a:lnSpc>
                  <a:spcPct val="130000"/>
                </a:lnSpc>
              </a:pP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8730" y="2361839"/>
              <a:ext cx="833816" cy="833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17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5804890" y="3113465"/>
            <a:ext cx="6192000" cy="1292777"/>
            <a:chOff x="5804890" y="1330960"/>
            <a:chExt cx="6192000" cy="1292777"/>
          </a:xfrm>
        </p:grpSpPr>
        <p:sp>
          <p:nvSpPr>
            <p:cNvPr id="97" name="矩形 96"/>
            <p:cNvSpPr/>
            <p:nvPr/>
          </p:nvSpPr>
          <p:spPr>
            <a:xfrm>
              <a:off x="6967734" y="1594877"/>
              <a:ext cx="4086781" cy="664726"/>
            </a:xfrm>
            <a:prstGeom prst="rect">
              <a:avLst/>
            </a:prstGeom>
            <a:blipFill dpi="0" rotWithShape="0">
              <a:blip r:embed="rId2">
                <a:alphaModFix amt="25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/>
            <p:cNvCxnSpPr/>
            <p:nvPr/>
          </p:nvCxnSpPr>
          <p:spPr>
            <a:xfrm flipV="1">
              <a:off x="5804890" y="1523595"/>
              <a:ext cx="6192000" cy="17755"/>
            </a:xfrm>
            <a:prstGeom prst="line">
              <a:avLst/>
            </a:prstGeom>
            <a:ln w="57150" cap="sq" cmpd="dbl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miter lim="800000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V="1">
              <a:off x="5804890" y="2297133"/>
              <a:ext cx="6192000" cy="17755"/>
            </a:xfrm>
            <a:prstGeom prst="line">
              <a:avLst/>
            </a:prstGeom>
            <a:ln w="57150" cap="sq" cmpd="dbl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miter lim="800000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V="1">
              <a:off x="6028840" y="1330960"/>
              <a:ext cx="32139" cy="1292777"/>
            </a:xfrm>
            <a:prstGeom prst="line">
              <a:avLst/>
            </a:prstGeom>
            <a:ln w="9525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等腰三角形 94"/>
            <p:cNvSpPr/>
            <p:nvPr/>
          </p:nvSpPr>
          <p:spPr>
            <a:xfrm rot="5400000">
              <a:off x="6326206" y="1749614"/>
              <a:ext cx="408297" cy="351980"/>
            </a:xfrm>
            <a:prstGeom prst="triangl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6793733" y="1903521"/>
              <a:ext cx="64683" cy="646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98" name="等腰三角形 97"/>
            <p:cNvSpPr/>
            <p:nvPr/>
          </p:nvSpPr>
          <p:spPr>
            <a:xfrm rot="5400000">
              <a:off x="6255146" y="1761680"/>
              <a:ext cx="366724" cy="316141"/>
            </a:xfrm>
            <a:prstGeom prst="triangle">
              <a:avLst/>
            </a:prstGeom>
            <a:ln w="1270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99837" y="1413768"/>
            <a:ext cx="5227003" cy="4042367"/>
            <a:chOff x="3204345" y="1148987"/>
            <a:chExt cx="5227003" cy="4042367"/>
          </a:xfrm>
        </p:grpSpPr>
        <p:grpSp>
          <p:nvGrpSpPr>
            <p:cNvPr id="3" name="组合 2"/>
            <p:cNvGrpSpPr/>
            <p:nvPr/>
          </p:nvGrpSpPr>
          <p:grpSpPr>
            <a:xfrm>
              <a:off x="3941860" y="1686047"/>
              <a:ext cx="3240000" cy="3240000"/>
              <a:chOff x="4458000" y="1715032"/>
              <a:chExt cx="3240000" cy="3240000"/>
            </a:xfrm>
          </p:grpSpPr>
          <p:sp>
            <p:nvSpPr>
              <p:cNvPr id="76" name="椭圆 75"/>
              <p:cNvSpPr/>
              <p:nvPr userDrawn="1"/>
            </p:nvSpPr>
            <p:spPr>
              <a:xfrm>
                <a:off x="4530000" y="1787032"/>
                <a:ext cx="3096000" cy="3096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 userDrawn="1"/>
            </p:nvSpPr>
            <p:spPr>
              <a:xfrm>
                <a:off x="4494000" y="1751032"/>
                <a:ext cx="3168000" cy="3168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 userDrawn="1"/>
            </p:nvSpPr>
            <p:spPr>
              <a:xfrm>
                <a:off x="4458000" y="1715032"/>
                <a:ext cx="3240000" cy="3240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422292" y="2072905"/>
              <a:ext cx="279136" cy="279136"/>
              <a:chOff x="6915602" y="1431728"/>
              <a:chExt cx="301944" cy="301944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 flipV="1">
              <a:off x="3204345" y="3489380"/>
              <a:ext cx="4767309" cy="17755"/>
            </a:xfrm>
            <a:prstGeom prst="line">
              <a:avLst/>
            </a:prstGeom>
            <a:ln w="9525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5422292" y="4260054"/>
              <a:ext cx="279136" cy="279136"/>
              <a:chOff x="6915602" y="1431728"/>
              <a:chExt cx="301944" cy="301944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612292" y="2545470"/>
              <a:ext cx="279136" cy="279136"/>
              <a:chOff x="6915602" y="1431728"/>
              <a:chExt cx="301944" cy="301944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612292" y="3787489"/>
              <a:ext cx="279136" cy="279136"/>
              <a:chOff x="6915602" y="1431728"/>
              <a:chExt cx="301944" cy="301944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236828" y="2545470"/>
              <a:ext cx="279136" cy="279136"/>
              <a:chOff x="6915602" y="1431728"/>
              <a:chExt cx="301944" cy="301944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6236828" y="3787489"/>
              <a:ext cx="279136" cy="279136"/>
              <a:chOff x="6915602" y="1431728"/>
              <a:chExt cx="301944" cy="301944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779520" y="1629602"/>
              <a:ext cx="3616960" cy="3561752"/>
              <a:chOff x="3779520" y="1629602"/>
              <a:chExt cx="3616960" cy="3561752"/>
            </a:xfrm>
          </p:grpSpPr>
          <p:cxnSp>
            <p:nvCxnSpPr>
              <p:cNvPr id="62" name="直接连接符 61"/>
              <p:cNvCxnSpPr/>
              <p:nvPr userDrawn="1"/>
            </p:nvCxnSpPr>
            <p:spPr>
              <a:xfrm>
                <a:off x="3779520" y="2394956"/>
                <a:ext cx="3616960" cy="1840976"/>
              </a:xfrm>
              <a:prstGeom prst="line">
                <a:avLst/>
              </a:prstGeom>
              <a:ln w="9525" cap="rnd">
                <a:gradFill>
                  <a:gsLst>
                    <a:gs pos="27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8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 userDrawn="1"/>
            </p:nvCxnSpPr>
            <p:spPr>
              <a:xfrm>
                <a:off x="4612292" y="1629602"/>
                <a:ext cx="2032348" cy="3561752"/>
              </a:xfrm>
              <a:prstGeom prst="line">
                <a:avLst/>
              </a:prstGeom>
              <a:ln w="9525" cap="rnd">
                <a:gradFill>
                  <a:gsLst>
                    <a:gs pos="2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9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/>
          </p:nvGrpSpPr>
          <p:grpSpPr>
            <a:xfrm rot="16200000">
              <a:off x="3861896" y="1506940"/>
              <a:ext cx="3616960" cy="3561752"/>
              <a:chOff x="3779520" y="1629602"/>
              <a:chExt cx="3616960" cy="3561752"/>
            </a:xfrm>
          </p:grpSpPr>
          <p:cxnSp>
            <p:nvCxnSpPr>
              <p:cNvPr id="60" name="直接连接符 59"/>
              <p:cNvCxnSpPr/>
              <p:nvPr userDrawn="1"/>
            </p:nvCxnSpPr>
            <p:spPr>
              <a:xfrm>
                <a:off x="3779520" y="2394956"/>
                <a:ext cx="3616960" cy="1840976"/>
              </a:xfrm>
              <a:prstGeom prst="line">
                <a:avLst/>
              </a:prstGeom>
              <a:ln w="9525" cap="rnd">
                <a:gradFill>
                  <a:gsLst>
                    <a:gs pos="27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8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 userDrawn="1"/>
            </p:nvCxnSpPr>
            <p:spPr>
              <a:xfrm>
                <a:off x="4612292" y="1629602"/>
                <a:ext cx="2032348" cy="3561752"/>
              </a:xfrm>
              <a:prstGeom prst="line">
                <a:avLst/>
              </a:prstGeom>
              <a:ln w="9525" cap="rnd">
                <a:gradFill>
                  <a:gsLst>
                    <a:gs pos="2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9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6397877" y="1380037"/>
              <a:ext cx="2033471" cy="2033471"/>
              <a:chOff x="8272465" y="1479335"/>
              <a:chExt cx="1613197" cy="1613197"/>
            </a:xfrm>
          </p:grpSpPr>
          <p:grpSp>
            <p:nvGrpSpPr>
              <p:cNvPr id="37" name="组合 36"/>
              <p:cNvGrpSpPr/>
              <p:nvPr userDrawn="1"/>
            </p:nvGrpSpPr>
            <p:grpSpPr>
              <a:xfrm>
                <a:off x="8272465" y="1479335"/>
                <a:ext cx="1613197" cy="1613197"/>
                <a:chOff x="4458000" y="1715032"/>
                <a:chExt cx="3240000" cy="3240000"/>
              </a:xfrm>
            </p:grpSpPr>
            <p:sp>
              <p:nvSpPr>
                <p:cNvPr id="57" name="椭圆 56"/>
                <p:cNvSpPr/>
                <p:nvPr userDrawn="1"/>
              </p:nvSpPr>
              <p:spPr>
                <a:xfrm>
                  <a:off x="4530000" y="1787032"/>
                  <a:ext cx="3096000" cy="3096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/>
                <p:cNvSpPr/>
                <p:nvPr userDrawn="1"/>
              </p:nvSpPr>
              <p:spPr>
                <a:xfrm>
                  <a:off x="4494000" y="1751032"/>
                  <a:ext cx="3168000" cy="3168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/>
                <p:cNvSpPr/>
                <p:nvPr userDrawn="1"/>
              </p:nvSpPr>
              <p:spPr>
                <a:xfrm>
                  <a:off x="4458000" y="1715032"/>
                  <a:ext cx="3240000" cy="3240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 userDrawn="1"/>
            </p:nvGrpSpPr>
            <p:grpSpPr>
              <a:xfrm>
                <a:off x="8586067" y="1720236"/>
                <a:ext cx="985998" cy="1093816"/>
                <a:chOff x="8582069" y="1755978"/>
                <a:chExt cx="985998" cy="1093816"/>
              </a:xfrm>
            </p:grpSpPr>
            <p:grpSp>
              <p:nvGrpSpPr>
                <p:cNvPr id="39" name="组合 38"/>
                <p:cNvGrpSpPr/>
                <p:nvPr userDrawn="1"/>
              </p:nvGrpSpPr>
              <p:grpSpPr>
                <a:xfrm>
                  <a:off x="8998754" y="1755978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55" name="椭圆 54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椭圆 55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0" name="组合 39"/>
                <p:cNvGrpSpPr/>
                <p:nvPr userDrawn="1"/>
              </p:nvGrpSpPr>
              <p:grpSpPr>
                <a:xfrm>
                  <a:off x="8582069" y="204991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53" name="椭圆 52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椭圆 53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1" name="组合 40"/>
                <p:cNvGrpSpPr/>
                <p:nvPr userDrawn="1"/>
              </p:nvGrpSpPr>
              <p:grpSpPr>
                <a:xfrm>
                  <a:off x="8582069" y="244199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51" name="椭圆 50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椭圆 51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2" name="组合 41"/>
                <p:cNvGrpSpPr/>
                <p:nvPr userDrawn="1"/>
              </p:nvGrpSpPr>
              <p:grpSpPr>
                <a:xfrm>
                  <a:off x="9021276" y="2652765"/>
                  <a:ext cx="197029" cy="197029"/>
                  <a:chOff x="8858380" y="2543297"/>
                  <a:chExt cx="143329" cy="143329"/>
                </a:xfrm>
              </p:grpSpPr>
              <p:sp>
                <p:nvSpPr>
                  <p:cNvPr id="49" name="椭圆 48"/>
                  <p:cNvSpPr/>
                  <p:nvPr/>
                </p:nvSpPr>
                <p:spPr>
                  <a:xfrm>
                    <a:off x="8858380" y="2543297"/>
                    <a:ext cx="143329" cy="14332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椭圆 49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3" name="组合 42"/>
                <p:cNvGrpSpPr/>
                <p:nvPr userDrawn="1"/>
              </p:nvGrpSpPr>
              <p:grpSpPr>
                <a:xfrm>
                  <a:off x="9375883" y="204991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47" name="椭圆 46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椭圆 47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4" name="组合 43"/>
                <p:cNvGrpSpPr/>
                <p:nvPr userDrawn="1"/>
              </p:nvGrpSpPr>
              <p:grpSpPr>
                <a:xfrm>
                  <a:off x="9375883" y="2414592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45" name="椭圆 44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椭圆 45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4" name="组合 13"/>
            <p:cNvGrpSpPr/>
            <p:nvPr/>
          </p:nvGrpSpPr>
          <p:grpSpPr>
            <a:xfrm>
              <a:off x="3290189" y="1148987"/>
              <a:ext cx="1209969" cy="1209969"/>
              <a:chOff x="3290189" y="1148987"/>
              <a:chExt cx="1209969" cy="1209969"/>
            </a:xfrm>
          </p:grpSpPr>
          <p:grpSp>
            <p:nvGrpSpPr>
              <p:cNvPr id="15" name="组合 14"/>
              <p:cNvGrpSpPr/>
              <p:nvPr userDrawn="1"/>
            </p:nvGrpSpPr>
            <p:grpSpPr>
              <a:xfrm>
                <a:off x="3290189" y="1148987"/>
                <a:ext cx="1209969" cy="1209969"/>
                <a:chOff x="4458000" y="1715032"/>
                <a:chExt cx="3240000" cy="3240000"/>
              </a:xfrm>
            </p:grpSpPr>
            <p:sp>
              <p:nvSpPr>
                <p:cNvPr id="34" name="椭圆 33"/>
                <p:cNvSpPr/>
                <p:nvPr userDrawn="1"/>
              </p:nvSpPr>
              <p:spPr>
                <a:xfrm>
                  <a:off x="4530000" y="1787032"/>
                  <a:ext cx="3096000" cy="3096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椭圆 34"/>
                <p:cNvSpPr/>
                <p:nvPr userDrawn="1"/>
              </p:nvSpPr>
              <p:spPr>
                <a:xfrm>
                  <a:off x="4494000" y="1751032"/>
                  <a:ext cx="3168000" cy="3168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/>
                <p:cNvSpPr/>
                <p:nvPr userDrawn="1"/>
              </p:nvSpPr>
              <p:spPr>
                <a:xfrm>
                  <a:off x="4458000" y="1715032"/>
                  <a:ext cx="3240000" cy="3240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" name="组合 15"/>
              <p:cNvGrpSpPr/>
              <p:nvPr userDrawn="1"/>
            </p:nvGrpSpPr>
            <p:grpSpPr>
              <a:xfrm>
                <a:off x="3838358" y="1330096"/>
                <a:ext cx="143299" cy="143299"/>
                <a:chOff x="8860553" y="2545471"/>
                <a:chExt cx="138982" cy="138982"/>
              </a:xfrm>
            </p:grpSpPr>
            <p:sp>
              <p:nvSpPr>
                <p:cNvPr id="32" name="椭圆 31"/>
                <p:cNvSpPr/>
                <p:nvPr/>
              </p:nvSpPr>
              <p:spPr>
                <a:xfrm>
                  <a:off x="8860553" y="2545471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" name="组合 16"/>
              <p:cNvGrpSpPr/>
              <p:nvPr userDrawn="1"/>
            </p:nvGrpSpPr>
            <p:grpSpPr>
              <a:xfrm>
                <a:off x="3525826" y="1550558"/>
                <a:ext cx="143299" cy="143299"/>
                <a:chOff x="8860553" y="2545470"/>
                <a:chExt cx="138982" cy="138982"/>
              </a:xfrm>
            </p:grpSpPr>
            <p:sp>
              <p:nvSpPr>
                <p:cNvPr id="30" name="椭圆 29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" name="组合 17"/>
              <p:cNvGrpSpPr/>
              <p:nvPr userDrawn="1"/>
            </p:nvGrpSpPr>
            <p:grpSpPr>
              <a:xfrm>
                <a:off x="3525826" y="1844636"/>
                <a:ext cx="143299" cy="143299"/>
                <a:chOff x="8860553" y="2545470"/>
                <a:chExt cx="138982" cy="138982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>
                <a:off x="3846365" y="2008020"/>
                <a:ext cx="143299" cy="143299"/>
                <a:chOff x="8850141" y="2548833"/>
                <a:chExt cx="138982" cy="138982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8850141" y="2548833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 rot="1905853">
                  <a:off x="8883632" y="2582324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>
                <a:off x="4121221" y="1550558"/>
                <a:ext cx="143299" cy="143299"/>
                <a:chOff x="8860553" y="2545470"/>
                <a:chExt cx="138982" cy="138982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 userDrawn="1"/>
            </p:nvGrpSpPr>
            <p:grpSpPr>
              <a:xfrm>
                <a:off x="4121221" y="1824085"/>
                <a:ext cx="143299" cy="143299"/>
                <a:chOff x="8860553" y="2545470"/>
                <a:chExt cx="138982" cy="138982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79" name="文本框 78"/>
          <p:cNvSpPr txBox="1"/>
          <p:nvPr/>
        </p:nvSpPr>
        <p:spPr>
          <a:xfrm>
            <a:off x="1291590" y="287764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7075360" y="1620278"/>
            <a:ext cx="2986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基本情况介绍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7085520" y="2505419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研究进展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7085520" y="3427020"/>
            <a:ext cx="3017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机器学习实践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7105818" y="4261779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学术服务</a:t>
            </a:r>
          </a:p>
        </p:txBody>
      </p:sp>
      <p:cxnSp>
        <p:nvCxnSpPr>
          <p:cNvPr id="100" name="直接连接符 99"/>
          <p:cNvCxnSpPr/>
          <p:nvPr/>
        </p:nvCxnSpPr>
        <p:spPr>
          <a:xfrm>
            <a:off x="6784855" y="1358275"/>
            <a:ext cx="4942547" cy="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6784855" y="2370331"/>
            <a:ext cx="4942547" cy="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6784855" y="5024764"/>
            <a:ext cx="4942547" cy="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H="1">
            <a:off x="6904646" y="996909"/>
            <a:ext cx="11193" cy="4906741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80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712909" y="2792287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pattFill prst="ltUpDiag">
                  <a:fgClr>
                    <a:schemeClr val="bg1">
                      <a:lumMod val="75000"/>
                    </a:schemeClr>
                  </a:fgClr>
                  <a:bgClr>
                    <a:schemeClr val="bg1"/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机器学习实践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796236" y="2650850"/>
            <a:ext cx="19495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Machine Learning in Action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8160152" y="2464246"/>
            <a:ext cx="1529046" cy="0"/>
          </a:xfrm>
          <a:prstGeom prst="line">
            <a:avLst/>
          </a:prstGeom>
          <a:ln w="3175" cap="rnd">
            <a:solidFill>
              <a:schemeClr val="bg1">
                <a:alpha val="46000"/>
              </a:schemeClr>
            </a:solidFill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9305937" y="2322870"/>
            <a:ext cx="0" cy="813869"/>
          </a:xfrm>
          <a:prstGeom prst="line">
            <a:avLst/>
          </a:prstGeom>
          <a:ln w="3175" cap="rnd">
            <a:solidFill>
              <a:schemeClr val="bg1">
                <a:alpha val="46000"/>
              </a:schemeClr>
            </a:solidFill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2898837" y="1997090"/>
            <a:ext cx="3243970" cy="2652620"/>
            <a:chOff x="2898837" y="1997090"/>
            <a:chExt cx="3243970" cy="2652620"/>
          </a:xfrm>
        </p:grpSpPr>
        <p:grpSp>
          <p:nvGrpSpPr>
            <p:cNvPr id="2" name="组合 1"/>
            <p:cNvGrpSpPr/>
            <p:nvPr/>
          </p:nvGrpSpPr>
          <p:grpSpPr>
            <a:xfrm>
              <a:off x="3214889" y="2631000"/>
              <a:ext cx="1305933" cy="1305933"/>
              <a:chOff x="9919874" y="407800"/>
              <a:chExt cx="2268404" cy="2268404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0250073" y="737999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9919874" y="407800"/>
                <a:ext cx="2268404" cy="2268404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287248" y="775174"/>
                <a:ext cx="1533656" cy="1533656"/>
              </a:xfrm>
              <a:prstGeom prst="ellipse">
                <a:avLst/>
              </a:prstGeom>
              <a:blipFill dpi="0" rotWithShape="1">
                <a:blip r:embed="rId2">
                  <a:alphaModFix amt="55000"/>
                </a:blip>
                <a:srcRect/>
                <a:stretch>
                  <a:fillRect/>
                </a:stretch>
              </a:blipFill>
              <a:ln w="3175">
                <a:solidFill>
                  <a:schemeClr val="bg1">
                    <a:alpha val="65000"/>
                  </a:schemeClr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0056381" y="544307"/>
                <a:ext cx="1995390" cy="1995390"/>
              </a:xfrm>
              <a:prstGeom prst="ellipse">
                <a:avLst/>
              </a:prstGeom>
              <a:noFill/>
              <a:ln w="19050" cmpd="sng">
                <a:solidFill>
                  <a:schemeClr val="bg1">
                    <a:alpha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 flipH="1">
              <a:off x="3164305" y="1997090"/>
              <a:ext cx="19899" cy="2652620"/>
            </a:xfrm>
            <a:prstGeom prst="line">
              <a:avLst/>
            </a:prstGeom>
            <a:ln w="12700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2400000" scaled="0"/>
              </a:gra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898837" y="3949486"/>
              <a:ext cx="3243970" cy="10276"/>
            </a:xfrm>
            <a:prstGeom prst="line">
              <a:avLst/>
            </a:prstGeom>
            <a:ln w="12700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2400000" scaled="0"/>
              </a:gra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3640576" y="2969457"/>
              <a:ext cx="3985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83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98220" y="1232457"/>
            <a:ext cx="853531" cy="818285"/>
            <a:chOff x="2694974" y="1712976"/>
            <a:chExt cx="1460647" cy="1460647"/>
          </a:xfrm>
        </p:grpSpPr>
        <p:grpSp>
          <p:nvGrpSpPr>
            <p:cNvPr id="25" name="组合 24"/>
            <p:cNvGrpSpPr/>
            <p:nvPr/>
          </p:nvGrpSpPr>
          <p:grpSpPr>
            <a:xfrm>
              <a:off x="2694974" y="1712976"/>
              <a:ext cx="1460647" cy="1460647"/>
              <a:chOff x="8081716" y="1942953"/>
              <a:chExt cx="2268404" cy="2268404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8411915" y="2273152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8081716" y="1942953"/>
                <a:ext cx="2268404" cy="226840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8449090" y="2310327"/>
                <a:ext cx="1533656" cy="1533656"/>
              </a:xfrm>
              <a:prstGeom prst="ellipse">
                <a:avLst/>
              </a:prstGeom>
              <a:blipFill dpi="0" rotWithShape="1">
                <a:blip r:embed="rId2">
                  <a:alphaModFix amt="55000"/>
                </a:blip>
                <a:srcRect/>
                <a:stretch>
                  <a:fillRect/>
                </a:stretch>
              </a:blipFill>
              <a:ln w="3175">
                <a:solidFill>
                  <a:schemeClr val="bg1"/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8218223" y="2079460"/>
                <a:ext cx="1995390" cy="1995390"/>
              </a:xfrm>
              <a:prstGeom prst="ellipse">
                <a:avLst/>
              </a:prstGeom>
              <a:noFill/>
              <a:ln w="19050" cmpd="sng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819" y="2108974"/>
              <a:ext cx="648000" cy="648000"/>
            </a:xfrm>
            <a:prstGeom prst="rect">
              <a:avLst/>
            </a:prstGeom>
          </p:spPr>
        </p:pic>
      </p:grpSp>
      <p:sp>
        <p:nvSpPr>
          <p:cNvPr id="47" name="文本框 46"/>
          <p:cNvSpPr txBox="1"/>
          <p:nvPr/>
        </p:nvSpPr>
        <p:spPr>
          <a:xfrm>
            <a:off x="1283122" y="1101508"/>
            <a:ext cx="500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摩拜杯算法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挑战赛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2017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383318" y="1698761"/>
            <a:ext cx="6370359" cy="90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中国人工智能学会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摩拜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条用户行为数据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用户，</a:t>
            </a:r>
            <a:r>
              <a:rPr lang="en-US" altLang="zh-CN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单车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985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支队伍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1312681" y="1686283"/>
            <a:ext cx="2375384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268102" y="5228388"/>
            <a:ext cx="495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1,000 USD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1271968" y="5772338"/>
            <a:ext cx="2127252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425650" y="5883217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知名作家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本人是队长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302284" y="3178785"/>
            <a:ext cx="2127252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324747" y="3207668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给定一个用户和起始地，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预测用户的目的地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280662" y="2624068"/>
            <a:ext cx="495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380" y="2852649"/>
            <a:ext cx="6587231" cy="2977906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386179" y="2655530"/>
            <a:ext cx="853531" cy="818285"/>
            <a:chOff x="2694974" y="1712976"/>
            <a:chExt cx="1460647" cy="1460647"/>
          </a:xfrm>
        </p:grpSpPr>
        <p:grpSp>
          <p:nvGrpSpPr>
            <p:cNvPr id="42" name="组合 41"/>
            <p:cNvGrpSpPr/>
            <p:nvPr/>
          </p:nvGrpSpPr>
          <p:grpSpPr>
            <a:xfrm>
              <a:off x="2694974" y="1712976"/>
              <a:ext cx="1460647" cy="1460647"/>
              <a:chOff x="8081716" y="1942953"/>
              <a:chExt cx="2268404" cy="2268404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8411915" y="2273152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081716" y="1942953"/>
                <a:ext cx="2268404" cy="226840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8449090" y="2310327"/>
                <a:ext cx="1533656" cy="1533656"/>
              </a:xfrm>
              <a:prstGeom prst="ellipse">
                <a:avLst/>
              </a:prstGeom>
              <a:blipFill dpi="0" rotWithShape="1">
                <a:blip r:embed="rId2">
                  <a:alphaModFix amt="55000"/>
                </a:blip>
                <a:srcRect/>
                <a:stretch>
                  <a:fillRect/>
                </a:stretch>
              </a:blipFill>
              <a:ln w="3175">
                <a:solidFill>
                  <a:schemeClr val="bg1"/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8218223" y="2079460"/>
                <a:ext cx="1995390" cy="1995390"/>
              </a:xfrm>
              <a:prstGeom prst="ellipse">
                <a:avLst/>
              </a:prstGeom>
              <a:noFill/>
              <a:ln w="19050" cmpd="sng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819" y="2108974"/>
              <a:ext cx="648000" cy="648000"/>
            </a:xfrm>
            <a:prstGeom prst="rect">
              <a:avLst/>
            </a:prstGeom>
          </p:spPr>
        </p:pic>
      </p:grpSp>
      <p:grpSp>
        <p:nvGrpSpPr>
          <p:cNvPr id="60" name="组合 59"/>
          <p:cNvGrpSpPr/>
          <p:nvPr/>
        </p:nvGrpSpPr>
        <p:grpSpPr>
          <a:xfrm>
            <a:off x="391705" y="5411129"/>
            <a:ext cx="853531" cy="818285"/>
            <a:chOff x="2694974" y="1712976"/>
            <a:chExt cx="1460647" cy="1460647"/>
          </a:xfrm>
        </p:grpSpPr>
        <p:grpSp>
          <p:nvGrpSpPr>
            <p:cNvPr id="61" name="组合 60"/>
            <p:cNvGrpSpPr/>
            <p:nvPr/>
          </p:nvGrpSpPr>
          <p:grpSpPr>
            <a:xfrm>
              <a:off x="2694974" y="1712976"/>
              <a:ext cx="1460647" cy="1460647"/>
              <a:chOff x="8081716" y="1942953"/>
              <a:chExt cx="2268404" cy="2268404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8411915" y="2273152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8081716" y="1942953"/>
                <a:ext cx="2268404" cy="226840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8449090" y="2310327"/>
                <a:ext cx="1533656" cy="1533656"/>
              </a:xfrm>
              <a:prstGeom prst="ellipse">
                <a:avLst/>
              </a:prstGeom>
              <a:blipFill dpi="0" rotWithShape="1">
                <a:blip r:embed="rId2">
                  <a:alphaModFix amt="55000"/>
                </a:blip>
                <a:srcRect/>
                <a:stretch>
                  <a:fillRect/>
                </a:stretch>
              </a:blipFill>
              <a:ln w="3175">
                <a:solidFill>
                  <a:schemeClr val="bg1"/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8218223" y="2079460"/>
                <a:ext cx="1995390" cy="1995390"/>
              </a:xfrm>
              <a:prstGeom prst="ellipse">
                <a:avLst/>
              </a:prstGeom>
              <a:noFill/>
              <a:ln w="19050" cmpd="sng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819" y="2108974"/>
              <a:ext cx="648000" cy="648000"/>
            </a:xfrm>
            <a:prstGeom prst="rect">
              <a:avLst/>
            </a:prstGeom>
          </p:spPr>
        </p:pic>
      </p:grpSp>
      <p:grpSp>
        <p:nvGrpSpPr>
          <p:cNvPr id="67" name="组合 66"/>
          <p:cNvGrpSpPr/>
          <p:nvPr/>
        </p:nvGrpSpPr>
        <p:grpSpPr>
          <a:xfrm>
            <a:off x="379249" y="4011933"/>
            <a:ext cx="853531" cy="818285"/>
            <a:chOff x="2694974" y="1712976"/>
            <a:chExt cx="1460647" cy="1460647"/>
          </a:xfrm>
        </p:grpSpPr>
        <p:grpSp>
          <p:nvGrpSpPr>
            <p:cNvPr id="68" name="组合 67"/>
            <p:cNvGrpSpPr/>
            <p:nvPr/>
          </p:nvGrpSpPr>
          <p:grpSpPr>
            <a:xfrm>
              <a:off x="2694974" y="1712976"/>
              <a:ext cx="1460647" cy="1460647"/>
              <a:chOff x="8081716" y="1942953"/>
              <a:chExt cx="2268404" cy="2268404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8411915" y="2273152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8081716" y="1942953"/>
                <a:ext cx="2268404" cy="226840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8449090" y="2310327"/>
                <a:ext cx="1533656" cy="1533656"/>
              </a:xfrm>
              <a:prstGeom prst="ellipse">
                <a:avLst/>
              </a:prstGeom>
              <a:blipFill dpi="0" rotWithShape="1">
                <a:blip r:embed="rId2">
                  <a:alphaModFix amt="55000"/>
                </a:blip>
                <a:srcRect/>
                <a:stretch>
                  <a:fillRect/>
                </a:stretch>
              </a:blipFill>
              <a:ln w="3175">
                <a:solidFill>
                  <a:schemeClr val="bg1"/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8218223" y="2079460"/>
                <a:ext cx="1995390" cy="1995390"/>
              </a:xfrm>
              <a:prstGeom prst="ellipse">
                <a:avLst/>
              </a:prstGeom>
              <a:noFill/>
              <a:ln w="19050" cmpd="sng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819" y="2108974"/>
              <a:ext cx="648000" cy="648000"/>
            </a:xfrm>
            <a:prstGeom prst="rect">
              <a:avLst/>
            </a:prstGeom>
          </p:spPr>
        </p:pic>
      </p:grpSp>
      <p:cxnSp>
        <p:nvCxnSpPr>
          <p:cNvPr id="74" name="直接连接符 73"/>
          <p:cNvCxnSpPr/>
          <p:nvPr/>
        </p:nvCxnSpPr>
        <p:spPr>
          <a:xfrm>
            <a:off x="1351381" y="4387633"/>
            <a:ext cx="2127252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1266387" y="3868601"/>
            <a:ext cx="495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排序问题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Learning to Rank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351381" y="4439561"/>
            <a:ext cx="16209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快速构造候选集合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特征定义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近邻信息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55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98220" y="1232457"/>
            <a:ext cx="853531" cy="818285"/>
            <a:chOff x="2694974" y="1712976"/>
            <a:chExt cx="1460647" cy="1460647"/>
          </a:xfrm>
        </p:grpSpPr>
        <p:grpSp>
          <p:nvGrpSpPr>
            <p:cNvPr id="25" name="组合 24"/>
            <p:cNvGrpSpPr/>
            <p:nvPr/>
          </p:nvGrpSpPr>
          <p:grpSpPr>
            <a:xfrm>
              <a:off x="2694974" y="1712976"/>
              <a:ext cx="1460647" cy="1460647"/>
              <a:chOff x="8081716" y="1942953"/>
              <a:chExt cx="2268404" cy="2268404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8411915" y="2273152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8081716" y="1942953"/>
                <a:ext cx="2268404" cy="226840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8449090" y="2310327"/>
                <a:ext cx="1533656" cy="1533656"/>
              </a:xfrm>
              <a:prstGeom prst="ellipse">
                <a:avLst/>
              </a:prstGeom>
              <a:blipFill dpi="0" rotWithShape="1">
                <a:blip r:embed="rId2">
                  <a:alphaModFix amt="55000"/>
                </a:blip>
                <a:srcRect/>
                <a:stretch>
                  <a:fillRect/>
                </a:stretch>
              </a:blipFill>
              <a:ln w="3175">
                <a:solidFill>
                  <a:schemeClr val="bg1"/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8218223" y="2079460"/>
                <a:ext cx="1995390" cy="1995390"/>
              </a:xfrm>
              <a:prstGeom prst="ellipse">
                <a:avLst/>
              </a:prstGeom>
              <a:noFill/>
              <a:ln w="19050" cmpd="sng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819" y="2108974"/>
              <a:ext cx="648000" cy="648000"/>
            </a:xfrm>
            <a:prstGeom prst="rect">
              <a:avLst/>
            </a:prstGeom>
          </p:spPr>
        </p:pic>
      </p:grpSp>
      <p:sp>
        <p:nvSpPr>
          <p:cNvPr id="47" name="文本框 46"/>
          <p:cNvSpPr txBox="1"/>
          <p:nvPr/>
        </p:nvSpPr>
        <p:spPr>
          <a:xfrm>
            <a:off x="1283122" y="1101508"/>
            <a:ext cx="500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猫推荐算法大赛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383318" y="1698761"/>
            <a:ext cx="6370359" cy="90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阿里巴巴集团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5.7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条用户行为大数据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7276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支队伍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1312681" y="1686283"/>
            <a:ext cx="2375384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268102" y="5228388"/>
            <a:ext cx="495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1271968" y="5772338"/>
            <a:ext cx="2127252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425650" y="5883217"/>
            <a:ext cx="1363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Bazinga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302284" y="3178785"/>
            <a:ext cx="2127252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333625" y="320766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用户购买行为预测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80662" y="2624068"/>
            <a:ext cx="495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386179" y="2655530"/>
            <a:ext cx="853531" cy="818285"/>
            <a:chOff x="2694974" y="1712976"/>
            <a:chExt cx="1460647" cy="1460647"/>
          </a:xfrm>
        </p:grpSpPr>
        <p:grpSp>
          <p:nvGrpSpPr>
            <p:cNvPr id="42" name="组合 41"/>
            <p:cNvGrpSpPr/>
            <p:nvPr/>
          </p:nvGrpSpPr>
          <p:grpSpPr>
            <a:xfrm>
              <a:off x="2694974" y="1712976"/>
              <a:ext cx="1460647" cy="1460647"/>
              <a:chOff x="8081716" y="1942953"/>
              <a:chExt cx="2268404" cy="2268404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8411915" y="2273152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081716" y="1942953"/>
                <a:ext cx="2268404" cy="226840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8449090" y="2310327"/>
                <a:ext cx="1533656" cy="1533656"/>
              </a:xfrm>
              <a:prstGeom prst="ellipse">
                <a:avLst/>
              </a:prstGeom>
              <a:blipFill dpi="0" rotWithShape="1">
                <a:blip r:embed="rId2">
                  <a:alphaModFix amt="55000"/>
                </a:blip>
                <a:srcRect/>
                <a:stretch>
                  <a:fillRect/>
                </a:stretch>
              </a:blipFill>
              <a:ln w="3175">
                <a:solidFill>
                  <a:schemeClr val="bg1"/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8218223" y="2079460"/>
                <a:ext cx="1995390" cy="1995390"/>
              </a:xfrm>
              <a:prstGeom prst="ellipse">
                <a:avLst/>
              </a:prstGeom>
              <a:noFill/>
              <a:ln w="19050" cmpd="sng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819" y="2108974"/>
              <a:ext cx="648000" cy="648000"/>
            </a:xfrm>
            <a:prstGeom prst="rect">
              <a:avLst/>
            </a:prstGeom>
          </p:spPr>
        </p:pic>
      </p:grpSp>
      <p:grpSp>
        <p:nvGrpSpPr>
          <p:cNvPr id="60" name="组合 59"/>
          <p:cNvGrpSpPr/>
          <p:nvPr/>
        </p:nvGrpSpPr>
        <p:grpSpPr>
          <a:xfrm>
            <a:off x="391705" y="5411129"/>
            <a:ext cx="853531" cy="818285"/>
            <a:chOff x="2694974" y="1712976"/>
            <a:chExt cx="1460647" cy="1460647"/>
          </a:xfrm>
        </p:grpSpPr>
        <p:grpSp>
          <p:nvGrpSpPr>
            <p:cNvPr id="61" name="组合 60"/>
            <p:cNvGrpSpPr/>
            <p:nvPr/>
          </p:nvGrpSpPr>
          <p:grpSpPr>
            <a:xfrm>
              <a:off x="2694974" y="1712976"/>
              <a:ext cx="1460647" cy="1460647"/>
              <a:chOff x="8081716" y="1942953"/>
              <a:chExt cx="2268404" cy="2268404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8411915" y="2273152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8081716" y="1942953"/>
                <a:ext cx="2268404" cy="226840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8449090" y="2310327"/>
                <a:ext cx="1533656" cy="1533656"/>
              </a:xfrm>
              <a:prstGeom prst="ellipse">
                <a:avLst/>
              </a:prstGeom>
              <a:blipFill dpi="0" rotWithShape="1">
                <a:blip r:embed="rId2">
                  <a:alphaModFix amt="55000"/>
                </a:blip>
                <a:srcRect/>
                <a:stretch>
                  <a:fillRect/>
                </a:stretch>
              </a:blipFill>
              <a:ln w="3175">
                <a:solidFill>
                  <a:schemeClr val="bg1"/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8218223" y="2079460"/>
                <a:ext cx="1995390" cy="1995390"/>
              </a:xfrm>
              <a:prstGeom prst="ellipse">
                <a:avLst/>
              </a:prstGeom>
              <a:noFill/>
              <a:ln w="19050" cmpd="sng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819" y="2108974"/>
              <a:ext cx="648000" cy="648000"/>
            </a:xfrm>
            <a:prstGeom prst="rect">
              <a:avLst/>
            </a:prstGeom>
          </p:spPr>
        </p:pic>
      </p:grpSp>
      <p:grpSp>
        <p:nvGrpSpPr>
          <p:cNvPr id="67" name="组合 66"/>
          <p:cNvGrpSpPr/>
          <p:nvPr/>
        </p:nvGrpSpPr>
        <p:grpSpPr>
          <a:xfrm>
            <a:off x="379249" y="4011933"/>
            <a:ext cx="853531" cy="818285"/>
            <a:chOff x="2694974" y="1712976"/>
            <a:chExt cx="1460647" cy="1460647"/>
          </a:xfrm>
        </p:grpSpPr>
        <p:grpSp>
          <p:nvGrpSpPr>
            <p:cNvPr id="68" name="组合 67"/>
            <p:cNvGrpSpPr/>
            <p:nvPr/>
          </p:nvGrpSpPr>
          <p:grpSpPr>
            <a:xfrm>
              <a:off x="2694974" y="1712976"/>
              <a:ext cx="1460647" cy="1460647"/>
              <a:chOff x="8081716" y="1942953"/>
              <a:chExt cx="2268404" cy="2268404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8411915" y="2273152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8081716" y="1942953"/>
                <a:ext cx="2268404" cy="226840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8449090" y="2310327"/>
                <a:ext cx="1533656" cy="1533656"/>
              </a:xfrm>
              <a:prstGeom prst="ellipse">
                <a:avLst/>
              </a:prstGeom>
              <a:blipFill dpi="0" rotWithShape="1">
                <a:blip r:embed="rId2">
                  <a:alphaModFix amt="55000"/>
                </a:blip>
                <a:srcRect/>
                <a:stretch>
                  <a:fillRect/>
                </a:stretch>
              </a:blipFill>
              <a:ln w="3175">
                <a:solidFill>
                  <a:schemeClr val="bg1"/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8218223" y="2079460"/>
                <a:ext cx="1995390" cy="1995390"/>
              </a:xfrm>
              <a:prstGeom prst="ellipse">
                <a:avLst/>
              </a:prstGeom>
              <a:noFill/>
              <a:ln w="19050" cmpd="sng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819" y="2108974"/>
              <a:ext cx="648000" cy="648000"/>
            </a:xfrm>
            <a:prstGeom prst="rect">
              <a:avLst/>
            </a:prstGeom>
          </p:spPr>
        </p:pic>
      </p:grpSp>
      <p:cxnSp>
        <p:nvCxnSpPr>
          <p:cNvPr id="74" name="直接连接符 73"/>
          <p:cNvCxnSpPr/>
          <p:nvPr/>
        </p:nvCxnSpPr>
        <p:spPr>
          <a:xfrm>
            <a:off x="1351381" y="4387633"/>
            <a:ext cx="2127252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1266387" y="3868601"/>
            <a:ext cx="495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分类问题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351381" y="44395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样本集合构造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时间区间特征统计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891" y="1232457"/>
            <a:ext cx="4550097" cy="5164734"/>
          </a:xfrm>
          <a:prstGeom prst="rect">
            <a:avLst/>
          </a:prstGeom>
        </p:spPr>
      </p:pic>
      <p:sp>
        <p:nvSpPr>
          <p:cNvPr id="53" name="线形标注 1 52"/>
          <p:cNvSpPr/>
          <p:nvPr/>
        </p:nvSpPr>
        <p:spPr>
          <a:xfrm>
            <a:off x="4688591" y="5733372"/>
            <a:ext cx="1819815" cy="663819"/>
          </a:xfrm>
          <a:prstGeom prst="borderCallout1">
            <a:avLst>
              <a:gd name="adj1" fmla="val 24382"/>
              <a:gd name="adj2" fmla="val 100158"/>
              <a:gd name="adj3" fmla="val -73593"/>
              <a:gd name="adj4" fmla="val 135602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C000"/>
                </a:solidFill>
              </a:rPr>
              <a:t>CSDN</a:t>
            </a:r>
            <a:r>
              <a:rPr lang="zh-CN" altLang="en-US" b="1" dirty="0" smtClean="0">
                <a:solidFill>
                  <a:srgbClr val="FFC000"/>
                </a:solidFill>
              </a:rPr>
              <a:t>的报道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67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5819287" y="3934240"/>
            <a:ext cx="6192000" cy="1292777"/>
            <a:chOff x="5804890" y="1330960"/>
            <a:chExt cx="6192000" cy="1292777"/>
          </a:xfrm>
        </p:grpSpPr>
        <p:sp>
          <p:nvSpPr>
            <p:cNvPr id="97" name="矩形 96"/>
            <p:cNvSpPr/>
            <p:nvPr/>
          </p:nvSpPr>
          <p:spPr>
            <a:xfrm>
              <a:off x="6967734" y="1594877"/>
              <a:ext cx="4086781" cy="664726"/>
            </a:xfrm>
            <a:prstGeom prst="rect">
              <a:avLst/>
            </a:prstGeom>
            <a:blipFill dpi="0" rotWithShape="0">
              <a:blip r:embed="rId2">
                <a:alphaModFix amt="25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/>
            <p:cNvCxnSpPr/>
            <p:nvPr/>
          </p:nvCxnSpPr>
          <p:spPr>
            <a:xfrm flipV="1">
              <a:off x="5804890" y="1523595"/>
              <a:ext cx="6192000" cy="17755"/>
            </a:xfrm>
            <a:prstGeom prst="line">
              <a:avLst/>
            </a:prstGeom>
            <a:ln w="57150" cap="sq" cmpd="dbl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miter lim="800000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V="1">
              <a:off x="5804890" y="2297133"/>
              <a:ext cx="6192000" cy="17755"/>
            </a:xfrm>
            <a:prstGeom prst="line">
              <a:avLst/>
            </a:prstGeom>
            <a:ln w="57150" cap="sq" cmpd="dbl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miter lim="800000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V="1">
              <a:off x="6028840" y="1330960"/>
              <a:ext cx="32139" cy="1292777"/>
            </a:xfrm>
            <a:prstGeom prst="line">
              <a:avLst/>
            </a:prstGeom>
            <a:ln w="9525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等腰三角形 94"/>
            <p:cNvSpPr/>
            <p:nvPr/>
          </p:nvSpPr>
          <p:spPr>
            <a:xfrm rot="5400000">
              <a:off x="6326206" y="1749614"/>
              <a:ext cx="408297" cy="351980"/>
            </a:xfrm>
            <a:prstGeom prst="triangl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6793733" y="1903521"/>
              <a:ext cx="64683" cy="646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98" name="等腰三角形 97"/>
            <p:cNvSpPr/>
            <p:nvPr/>
          </p:nvSpPr>
          <p:spPr>
            <a:xfrm rot="5400000">
              <a:off x="6255146" y="1761680"/>
              <a:ext cx="366724" cy="316141"/>
            </a:xfrm>
            <a:prstGeom prst="triangle">
              <a:avLst/>
            </a:prstGeom>
            <a:ln w="1270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99837" y="1413768"/>
            <a:ext cx="5227003" cy="4042367"/>
            <a:chOff x="3204345" y="1148987"/>
            <a:chExt cx="5227003" cy="4042367"/>
          </a:xfrm>
        </p:grpSpPr>
        <p:grpSp>
          <p:nvGrpSpPr>
            <p:cNvPr id="3" name="组合 2"/>
            <p:cNvGrpSpPr/>
            <p:nvPr/>
          </p:nvGrpSpPr>
          <p:grpSpPr>
            <a:xfrm>
              <a:off x="3941860" y="1686047"/>
              <a:ext cx="3240000" cy="3240000"/>
              <a:chOff x="4458000" y="1715032"/>
              <a:chExt cx="3240000" cy="3240000"/>
            </a:xfrm>
          </p:grpSpPr>
          <p:sp>
            <p:nvSpPr>
              <p:cNvPr id="76" name="椭圆 75"/>
              <p:cNvSpPr/>
              <p:nvPr userDrawn="1"/>
            </p:nvSpPr>
            <p:spPr>
              <a:xfrm>
                <a:off x="4530000" y="1787032"/>
                <a:ext cx="3096000" cy="3096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 userDrawn="1"/>
            </p:nvSpPr>
            <p:spPr>
              <a:xfrm>
                <a:off x="4494000" y="1751032"/>
                <a:ext cx="3168000" cy="3168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 userDrawn="1"/>
            </p:nvSpPr>
            <p:spPr>
              <a:xfrm>
                <a:off x="4458000" y="1715032"/>
                <a:ext cx="3240000" cy="3240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422292" y="2072905"/>
              <a:ext cx="279136" cy="279136"/>
              <a:chOff x="6915602" y="1431728"/>
              <a:chExt cx="301944" cy="301944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 flipV="1">
              <a:off x="3204345" y="3489380"/>
              <a:ext cx="4767309" cy="17755"/>
            </a:xfrm>
            <a:prstGeom prst="line">
              <a:avLst/>
            </a:prstGeom>
            <a:ln w="9525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5422292" y="4260054"/>
              <a:ext cx="279136" cy="279136"/>
              <a:chOff x="6915602" y="1431728"/>
              <a:chExt cx="301944" cy="301944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612292" y="2545470"/>
              <a:ext cx="279136" cy="279136"/>
              <a:chOff x="6915602" y="1431728"/>
              <a:chExt cx="301944" cy="301944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612292" y="3787489"/>
              <a:ext cx="279136" cy="279136"/>
              <a:chOff x="6915602" y="1431728"/>
              <a:chExt cx="301944" cy="301944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236828" y="2545470"/>
              <a:ext cx="279136" cy="279136"/>
              <a:chOff x="6915602" y="1431728"/>
              <a:chExt cx="301944" cy="301944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6236828" y="3787489"/>
              <a:ext cx="279136" cy="279136"/>
              <a:chOff x="6915602" y="1431728"/>
              <a:chExt cx="301944" cy="301944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779520" y="1629602"/>
              <a:ext cx="3616960" cy="3561752"/>
              <a:chOff x="3779520" y="1629602"/>
              <a:chExt cx="3616960" cy="3561752"/>
            </a:xfrm>
          </p:grpSpPr>
          <p:cxnSp>
            <p:nvCxnSpPr>
              <p:cNvPr id="62" name="直接连接符 61"/>
              <p:cNvCxnSpPr/>
              <p:nvPr userDrawn="1"/>
            </p:nvCxnSpPr>
            <p:spPr>
              <a:xfrm>
                <a:off x="3779520" y="2394956"/>
                <a:ext cx="3616960" cy="1840976"/>
              </a:xfrm>
              <a:prstGeom prst="line">
                <a:avLst/>
              </a:prstGeom>
              <a:ln w="9525" cap="rnd">
                <a:gradFill>
                  <a:gsLst>
                    <a:gs pos="27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8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 userDrawn="1"/>
            </p:nvCxnSpPr>
            <p:spPr>
              <a:xfrm>
                <a:off x="4612292" y="1629602"/>
                <a:ext cx="2032348" cy="3561752"/>
              </a:xfrm>
              <a:prstGeom prst="line">
                <a:avLst/>
              </a:prstGeom>
              <a:ln w="9525" cap="rnd">
                <a:gradFill>
                  <a:gsLst>
                    <a:gs pos="2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9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/>
          </p:nvGrpSpPr>
          <p:grpSpPr>
            <a:xfrm rot="16200000">
              <a:off x="3861896" y="1506940"/>
              <a:ext cx="3616960" cy="3561752"/>
              <a:chOff x="3779520" y="1629602"/>
              <a:chExt cx="3616960" cy="3561752"/>
            </a:xfrm>
          </p:grpSpPr>
          <p:cxnSp>
            <p:nvCxnSpPr>
              <p:cNvPr id="60" name="直接连接符 59"/>
              <p:cNvCxnSpPr/>
              <p:nvPr userDrawn="1"/>
            </p:nvCxnSpPr>
            <p:spPr>
              <a:xfrm>
                <a:off x="3779520" y="2394956"/>
                <a:ext cx="3616960" cy="1840976"/>
              </a:xfrm>
              <a:prstGeom prst="line">
                <a:avLst/>
              </a:prstGeom>
              <a:ln w="9525" cap="rnd">
                <a:gradFill>
                  <a:gsLst>
                    <a:gs pos="27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8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 userDrawn="1"/>
            </p:nvCxnSpPr>
            <p:spPr>
              <a:xfrm>
                <a:off x="4612292" y="1629602"/>
                <a:ext cx="2032348" cy="3561752"/>
              </a:xfrm>
              <a:prstGeom prst="line">
                <a:avLst/>
              </a:prstGeom>
              <a:ln w="9525" cap="rnd">
                <a:gradFill>
                  <a:gsLst>
                    <a:gs pos="2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9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6397877" y="1380037"/>
              <a:ext cx="2033471" cy="2033471"/>
              <a:chOff x="8272465" y="1479335"/>
              <a:chExt cx="1613197" cy="1613197"/>
            </a:xfrm>
          </p:grpSpPr>
          <p:grpSp>
            <p:nvGrpSpPr>
              <p:cNvPr id="37" name="组合 36"/>
              <p:cNvGrpSpPr/>
              <p:nvPr userDrawn="1"/>
            </p:nvGrpSpPr>
            <p:grpSpPr>
              <a:xfrm>
                <a:off x="8272465" y="1479335"/>
                <a:ext cx="1613197" cy="1613197"/>
                <a:chOff x="4458000" y="1715032"/>
                <a:chExt cx="3240000" cy="3240000"/>
              </a:xfrm>
            </p:grpSpPr>
            <p:sp>
              <p:nvSpPr>
                <p:cNvPr id="57" name="椭圆 56"/>
                <p:cNvSpPr/>
                <p:nvPr userDrawn="1"/>
              </p:nvSpPr>
              <p:spPr>
                <a:xfrm>
                  <a:off x="4530000" y="1787032"/>
                  <a:ext cx="3096000" cy="3096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/>
                <p:cNvSpPr/>
                <p:nvPr userDrawn="1"/>
              </p:nvSpPr>
              <p:spPr>
                <a:xfrm>
                  <a:off x="4494000" y="1751032"/>
                  <a:ext cx="3168000" cy="3168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/>
                <p:cNvSpPr/>
                <p:nvPr userDrawn="1"/>
              </p:nvSpPr>
              <p:spPr>
                <a:xfrm>
                  <a:off x="4458000" y="1715032"/>
                  <a:ext cx="3240000" cy="3240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 userDrawn="1"/>
            </p:nvGrpSpPr>
            <p:grpSpPr>
              <a:xfrm>
                <a:off x="8586067" y="1720236"/>
                <a:ext cx="985998" cy="1093816"/>
                <a:chOff x="8582069" y="1755978"/>
                <a:chExt cx="985998" cy="1093816"/>
              </a:xfrm>
            </p:grpSpPr>
            <p:grpSp>
              <p:nvGrpSpPr>
                <p:cNvPr id="39" name="组合 38"/>
                <p:cNvGrpSpPr/>
                <p:nvPr userDrawn="1"/>
              </p:nvGrpSpPr>
              <p:grpSpPr>
                <a:xfrm>
                  <a:off x="8998754" y="1755978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55" name="椭圆 54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椭圆 55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0" name="组合 39"/>
                <p:cNvGrpSpPr/>
                <p:nvPr userDrawn="1"/>
              </p:nvGrpSpPr>
              <p:grpSpPr>
                <a:xfrm>
                  <a:off x="8582069" y="204991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53" name="椭圆 52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椭圆 53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1" name="组合 40"/>
                <p:cNvGrpSpPr/>
                <p:nvPr userDrawn="1"/>
              </p:nvGrpSpPr>
              <p:grpSpPr>
                <a:xfrm>
                  <a:off x="8582069" y="244199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51" name="椭圆 50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椭圆 51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2" name="组合 41"/>
                <p:cNvGrpSpPr/>
                <p:nvPr userDrawn="1"/>
              </p:nvGrpSpPr>
              <p:grpSpPr>
                <a:xfrm>
                  <a:off x="9021276" y="2652765"/>
                  <a:ext cx="197029" cy="197029"/>
                  <a:chOff x="8858380" y="2543297"/>
                  <a:chExt cx="143329" cy="143329"/>
                </a:xfrm>
              </p:grpSpPr>
              <p:sp>
                <p:nvSpPr>
                  <p:cNvPr id="49" name="椭圆 48"/>
                  <p:cNvSpPr/>
                  <p:nvPr/>
                </p:nvSpPr>
                <p:spPr>
                  <a:xfrm>
                    <a:off x="8858380" y="2543297"/>
                    <a:ext cx="143329" cy="14332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椭圆 49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3" name="组合 42"/>
                <p:cNvGrpSpPr/>
                <p:nvPr userDrawn="1"/>
              </p:nvGrpSpPr>
              <p:grpSpPr>
                <a:xfrm>
                  <a:off x="9375883" y="204991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47" name="椭圆 46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椭圆 47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4" name="组合 43"/>
                <p:cNvGrpSpPr/>
                <p:nvPr userDrawn="1"/>
              </p:nvGrpSpPr>
              <p:grpSpPr>
                <a:xfrm>
                  <a:off x="9375883" y="2414592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45" name="椭圆 44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椭圆 45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4" name="组合 13"/>
            <p:cNvGrpSpPr/>
            <p:nvPr/>
          </p:nvGrpSpPr>
          <p:grpSpPr>
            <a:xfrm>
              <a:off x="3290189" y="1148987"/>
              <a:ext cx="1209969" cy="1209969"/>
              <a:chOff x="3290189" y="1148987"/>
              <a:chExt cx="1209969" cy="1209969"/>
            </a:xfrm>
          </p:grpSpPr>
          <p:grpSp>
            <p:nvGrpSpPr>
              <p:cNvPr id="15" name="组合 14"/>
              <p:cNvGrpSpPr/>
              <p:nvPr userDrawn="1"/>
            </p:nvGrpSpPr>
            <p:grpSpPr>
              <a:xfrm>
                <a:off x="3290189" y="1148987"/>
                <a:ext cx="1209969" cy="1209969"/>
                <a:chOff x="4458000" y="1715032"/>
                <a:chExt cx="3240000" cy="3240000"/>
              </a:xfrm>
            </p:grpSpPr>
            <p:sp>
              <p:nvSpPr>
                <p:cNvPr id="34" name="椭圆 33"/>
                <p:cNvSpPr/>
                <p:nvPr userDrawn="1"/>
              </p:nvSpPr>
              <p:spPr>
                <a:xfrm>
                  <a:off x="4530000" y="1787032"/>
                  <a:ext cx="3096000" cy="3096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椭圆 34"/>
                <p:cNvSpPr/>
                <p:nvPr userDrawn="1"/>
              </p:nvSpPr>
              <p:spPr>
                <a:xfrm>
                  <a:off x="4494000" y="1751032"/>
                  <a:ext cx="3168000" cy="3168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/>
                <p:cNvSpPr/>
                <p:nvPr userDrawn="1"/>
              </p:nvSpPr>
              <p:spPr>
                <a:xfrm>
                  <a:off x="4458000" y="1715032"/>
                  <a:ext cx="3240000" cy="3240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" name="组合 15"/>
              <p:cNvGrpSpPr/>
              <p:nvPr userDrawn="1"/>
            </p:nvGrpSpPr>
            <p:grpSpPr>
              <a:xfrm>
                <a:off x="3838358" y="1330096"/>
                <a:ext cx="143299" cy="143299"/>
                <a:chOff x="8860553" y="2545471"/>
                <a:chExt cx="138982" cy="138982"/>
              </a:xfrm>
            </p:grpSpPr>
            <p:sp>
              <p:nvSpPr>
                <p:cNvPr id="32" name="椭圆 31"/>
                <p:cNvSpPr/>
                <p:nvPr/>
              </p:nvSpPr>
              <p:spPr>
                <a:xfrm>
                  <a:off x="8860553" y="2545471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" name="组合 16"/>
              <p:cNvGrpSpPr/>
              <p:nvPr userDrawn="1"/>
            </p:nvGrpSpPr>
            <p:grpSpPr>
              <a:xfrm>
                <a:off x="3525826" y="1550558"/>
                <a:ext cx="143299" cy="143299"/>
                <a:chOff x="8860553" y="2545470"/>
                <a:chExt cx="138982" cy="138982"/>
              </a:xfrm>
            </p:grpSpPr>
            <p:sp>
              <p:nvSpPr>
                <p:cNvPr id="30" name="椭圆 29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" name="组合 17"/>
              <p:cNvGrpSpPr/>
              <p:nvPr userDrawn="1"/>
            </p:nvGrpSpPr>
            <p:grpSpPr>
              <a:xfrm>
                <a:off x="3525826" y="1844636"/>
                <a:ext cx="143299" cy="143299"/>
                <a:chOff x="8860553" y="2545470"/>
                <a:chExt cx="138982" cy="138982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>
                <a:off x="3846365" y="2008020"/>
                <a:ext cx="143299" cy="143299"/>
                <a:chOff x="8850141" y="2548833"/>
                <a:chExt cx="138982" cy="138982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8850141" y="2548833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 rot="1905853">
                  <a:off x="8883632" y="2582324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>
                <a:off x="4121221" y="1550558"/>
                <a:ext cx="143299" cy="143299"/>
                <a:chOff x="8860553" y="2545470"/>
                <a:chExt cx="138982" cy="138982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 userDrawn="1"/>
            </p:nvGrpSpPr>
            <p:grpSpPr>
              <a:xfrm>
                <a:off x="4121221" y="1824085"/>
                <a:ext cx="143299" cy="143299"/>
                <a:chOff x="8860553" y="2545470"/>
                <a:chExt cx="138982" cy="138982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79" name="文本框 78"/>
          <p:cNvSpPr txBox="1"/>
          <p:nvPr/>
        </p:nvSpPr>
        <p:spPr>
          <a:xfrm>
            <a:off x="1291590" y="287764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7075360" y="1620278"/>
            <a:ext cx="2986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基本情况介绍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7085520" y="2505419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研究进展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7085520" y="3427020"/>
            <a:ext cx="3017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机器学习实践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7105818" y="4261779"/>
            <a:ext cx="2196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学术服务</a:t>
            </a:r>
          </a:p>
        </p:txBody>
      </p:sp>
      <p:cxnSp>
        <p:nvCxnSpPr>
          <p:cNvPr id="101" name="直接连接符 100"/>
          <p:cNvCxnSpPr/>
          <p:nvPr/>
        </p:nvCxnSpPr>
        <p:spPr>
          <a:xfrm>
            <a:off x="6784855" y="1509202"/>
            <a:ext cx="4942547" cy="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6784855" y="2370332"/>
            <a:ext cx="4942547" cy="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6784855" y="3187084"/>
            <a:ext cx="4942547" cy="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>
            <a:off x="6904646" y="996909"/>
            <a:ext cx="11193" cy="4906741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1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712909" y="279228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pattFill prst="ltUpDiag">
                  <a:fgClr>
                    <a:schemeClr val="bg1">
                      <a:lumMod val="75000"/>
                    </a:schemeClr>
                  </a:fgClr>
                  <a:bgClr>
                    <a:schemeClr val="bg1"/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学术服务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475921" y="2624021"/>
            <a:ext cx="6399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8160152" y="2464246"/>
            <a:ext cx="1529046" cy="0"/>
          </a:xfrm>
          <a:prstGeom prst="line">
            <a:avLst/>
          </a:prstGeom>
          <a:ln w="3175" cap="rnd">
            <a:solidFill>
              <a:schemeClr val="bg1">
                <a:alpha val="46000"/>
              </a:schemeClr>
            </a:solidFill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9305937" y="2322870"/>
            <a:ext cx="0" cy="813869"/>
          </a:xfrm>
          <a:prstGeom prst="line">
            <a:avLst/>
          </a:prstGeom>
          <a:ln w="3175" cap="rnd">
            <a:solidFill>
              <a:schemeClr val="bg1">
                <a:alpha val="46000"/>
              </a:schemeClr>
            </a:solidFill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2898837" y="1997090"/>
            <a:ext cx="3243970" cy="2652620"/>
            <a:chOff x="2898837" y="1997090"/>
            <a:chExt cx="3243970" cy="2652620"/>
          </a:xfrm>
        </p:grpSpPr>
        <p:grpSp>
          <p:nvGrpSpPr>
            <p:cNvPr id="2" name="组合 1"/>
            <p:cNvGrpSpPr/>
            <p:nvPr/>
          </p:nvGrpSpPr>
          <p:grpSpPr>
            <a:xfrm>
              <a:off x="3214889" y="2631000"/>
              <a:ext cx="1305933" cy="1305933"/>
              <a:chOff x="9919874" y="407800"/>
              <a:chExt cx="2268404" cy="2268404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0250073" y="737999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9919874" y="407800"/>
                <a:ext cx="2268404" cy="2268404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287248" y="775174"/>
                <a:ext cx="1533656" cy="1533656"/>
              </a:xfrm>
              <a:prstGeom prst="ellipse">
                <a:avLst/>
              </a:prstGeom>
              <a:blipFill dpi="0" rotWithShape="1">
                <a:blip r:embed="rId2">
                  <a:alphaModFix amt="55000"/>
                </a:blip>
                <a:srcRect/>
                <a:stretch>
                  <a:fillRect/>
                </a:stretch>
              </a:blipFill>
              <a:ln w="3175">
                <a:solidFill>
                  <a:schemeClr val="bg1">
                    <a:alpha val="65000"/>
                  </a:schemeClr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0056381" y="544307"/>
                <a:ext cx="1995390" cy="1995390"/>
              </a:xfrm>
              <a:prstGeom prst="ellipse">
                <a:avLst/>
              </a:prstGeom>
              <a:noFill/>
              <a:ln w="19050" cmpd="sng">
                <a:solidFill>
                  <a:schemeClr val="bg1">
                    <a:alpha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 flipH="1">
              <a:off x="3164305" y="1997090"/>
              <a:ext cx="19899" cy="2652620"/>
            </a:xfrm>
            <a:prstGeom prst="line">
              <a:avLst/>
            </a:prstGeom>
            <a:ln w="12700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2400000" scaled="0"/>
              </a:gra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898837" y="3949486"/>
              <a:ext cx="3243970" cy="10276"/>
            </a:xfrm>
            <a:prstGeom prst="line">
              <a:avLst/>
            </a:prstGeom>
            <a:ln w="12700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2400000" scaled="0"/>
              </a:gra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3640576" y="2969457"/>
              <a:ext cx="3985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81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15975" y="1232457"/>
            <a:ext cx="1460647" cy="1460647"/>
            <a:chOff x="2694974" y="1712976"/>
            <a:chExt cx="1460647" cy="1460647"/>
          </a:xfrm>
        </p:grpSpPr>
        <p:grpSp>
          <p:nvGrpSpPr>
            <p:cNvPr id="13" name="组合 12"/>
            <p:cNvGrpSpPr/>
            <p:nvPr/>
          </p:nvGrpSpPr>
          <p:grpSpPr>
            <a:xfrm>
              <a:off x="2694974" y="1712976"/>
              <a:ext cx="1460647" cy="1460647"/>
              <a:chOff x="8081716" y="1942953"/>
              <a:chExt cx="2268404" cy="2268404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8411915" y="2273152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8081716" y="1942953"/>
                <a:ext cx="2268404" cy="226840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449090" y="2310327"/>
                <a:ext cx="1533656" cy="1533656"/>
              </a:xfrm>
              <a:prstGeom prst="ellipse">
                <a:avLst/>
              </a:prstGeom>
              <a:blipFill dpi="0" rotWithShape="1">
                <a:blip r:embed="rId2">
                  <a:alphaModFix amt="55000"/>
                </a:blip>
                <a:srcRect/>
                <a:stretch>
                  <a:fillRect/>
                </a:stretch>
              </a:blipFill>
              <a:ln w="3175">
                <a:solidFill>
                  <a:schemeClr val="bg1"/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8218223" y="2079460"/>
                <a:ext cx="1995390" cy="1995390"/>
              </a:xfrm>
              <a:prstGeom prst="ellipse">
                <a:avLst/>
              </a:prstGeom>
              <a:noFill/>
              <a:ln w="19050" cmpd="sng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819" y="2108974"/>
              <a:ext cx="648000" cy="648000"/>
            </a:xfrm>
            <a:prstGeom prst="rect">
              <a:avLst/>
            </a:prstGeom>
          </p:spPr>
        </p:pic>
      </p:grpSp>
      <p:sp>
        <p:nvSpPr>
          <p:cNvPr id="19" name="文本框 18"/>
          <p:cNvSpPr txBox="1"/>
          <p:nvPr/>
        </p:nvSpPr>
        <p:spPr>
          <a:xfrm>
            <a:off x="1951489" y="1225800"/>
            <a:ext cx="3998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审稿人</a:t>
            </a:r>
          </a:p>
        </p:txBody>
      </p:sp>
      <p:sp>
        <p:nvSpPr>
          <p:cNvPr id="20" name="矩形 19"/>
          <p:cNvSpPr/>
          <p:nvPr/>
        </p:nvSpPr>
        <p:spPr>
          <a:xfrm>
            <a:off x="1951489" y="1823053"/>
            <a:ext cx="6370359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AAAI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16-18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IJCAI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16-17, KDD 14-16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IEEE Transactions on Cybernetics</a:t>
            </a:r>
          </a:p>
          <a:p>
            <a:pPr>
              <a:lnSpc>
                <a:spcPct val="130000"/>
              </a:lnSpc>
            </a:pPr>
            <a:endParaRPr lang="zh-CN" altLang="en-US" sz="2400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2031778" y="1810575"/>
            <a:ext cx="2375384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896012" y="3939752"/>
            <a:ext cx="2127252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456518" y="3419284"/>
            <a:ext cx="1460647" cy="1460647"/>
            <a:chOff x="2694974" y="1712976"/>
            <a:chExt cx="1460647" cy="1460647"/>
          </a:xfrm>
        </p:grpSpPr>
        <p:grpSp>
          <p:nvGrpSpPr>
            <p:cNvPr id="25" name="组合 24"/>
            <p:cNvGrpSpPr/>
            <p:nvPr/>
          </p:nvGrpSpPr>
          <p:grpSpPr>
            <a:xfrm>
              <a:off x="2694974" y="1712976"/>
              <a:ext cx="1460647" cy="1460647"/>
              <a:chOff x="8081716" y="1942953"/>
              <a:chExt cx="2268404" cy="2268404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8411915" y="2273152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8081716" y="1942953"/>
                <a:ext cx="2268404" cy="226840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8449090" y="2310327"/>
                <a:ext cx="1533656" cy="1533656"/>
              </a:xfrm>
              <a:prstGeom prst="ellipse">
                <a:avLst/>
              </a:prstGeom>
              <a:blipFill dpi="0" rotWithShape="1">
                <a:blip r:embed="rId2">
                  <a:alphaModFix amt="55000"/>
                </a:blip>
                <a:srcRect/>
                <a:stretch>
                  <a:fillRect/>
                </a:stretch>
              </a:blipFill>
              <a:ln w="3175">
                <a:solidFill>
                  <a:schemeClr val="bg1"/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218223" y="2079460"/>
                <a:ext cx="1995390" cy="1995390"/>
              </a:xfrm>
              <a:prstGeom prst="ellipse">
                <a:avLst/>
              </a:prstGeom>
              <a:noFill/>
              <a:ln w="19050" cmpd="sng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819" y="2108974"/>
              <a:ext cx="648000" cy="648000"/>
            </a:xfrm>
            <a:prstGeom prst="rect">
              <a:avLst/>
            </a:prstGeom>
          </p:spPr>
        </p:pic>
      </p:grpSp>
      <p:sp>
        <p:nvSpPr>
          <p:cNvPr id="33" name="文本框 32"/>
          <p:cNvSpPr txBox="1"/>
          <p:nvPr/>
        </p:nvSpPr>
        <p:spPr>
          <a:xfrm>
            <a:off x="1953987" y="407516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第六届全国社会媒体处理大会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851259" y="3377939"/>
            <a:ext cx="4953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程序委员会委员</a:t>
            </a:r>
          </a:p>
        </p:txBody>
      </p:sp>
    </p:spTree>
    <p:extLst>
      <p:ext uri="{BB962C8B-B14F-4D97-AF65-F5344CB8AC3E}">
        <p14:creationId xmlns:p14="http://schemas.microsoft.com/office/powerpoint/2010/main" val="13532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6967734" y="1594877"/>
            <a:ext cx="4086781" cy="664726"/>
          </a:xfrm>
          <a:prstGeom prst="rect">
            <a:avLst/>
          </a:prstGeom>
          <a:blipFill dpi="0" rotWithShape="0">
            <a:blip r:embed="rId2">
              <a:alphaModFix amt="2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99837" y="1413768"/>
            <a:ext cx="5227003" cy="4042367"/>
            <a:chOff x="3204345" y="1148987"/>
            <a:chExt cx="5227003" cy="4042367"/>
          </a:xfrm>
        </p:grpSpPr>
        <p:grpSp>
          <p:nvGrpSpPr>
            <p:cNvPr id="3" name="组合 2"/>
            <p:cNvGrpSpPr/>
            <p:nvPr/>
          </p:nvGrpSpPr>
          <p:grpSpPr>
            <a:xfrm>
              <a:off x="3941860" y="1686047"/>
              <a:ext cx="3240000" cy="3240000"/>
              <a:chOff x="4458000" y="1715032"/>
              <a:chExt cx="3240000" cy="3240000"/>
            </a:xfrm>
          </p:grpSpPr>
          <p:sp>
            <p:nvSpPr>
              <p:cNvPr id="76" name="椭圆 75"/>
              <p:cNvSpPr/>
              <p:nvPr userDrawn="1"/>
            </p:nvSpPr>
            <p:spPr>
              <a:xfrm>
                <a:off x="4530000" y="1787032"/>
                <a:ext cx="3096000" cy="3096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 userDrawn="1"/>
            </p:nvSpPr>
            <p:spPr>
              <a:xfrm>
                <a:off x="4494000" y="1751032"/>
                <a:ext cx="3168000" cy="3168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 userDrawn="1"/>
            </p:nvSpPr>
            <p:spPr>
              <a:xfrm>
                <a:off x="4458000" y="1715032"/>
                <a:ext cx="3240000" cy="3240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422292" y="2072905"/>
              <a:ext cx="279136" cy="279136"/>
              <a:chOff x="6915602" y="1431728"/>
              <a:chExt cx="301944" cy="301944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 flipV="1">
              <a:off x="3204345" y="3489380"/>
              <a:ext cx="4767309" cy="17755"/>
            </a:xfrm>
            <a:prstGeom prst="line">
              <a:avLst/>
            </a:prstGeom>
            <a:ln w="9525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5422292" y="4260054"/>
              <a:ext cx="279136" cy="279136"/>
              <a:chOff x="6915602" y="1431728"/>
              <a:chExt cx="301944" cy="301944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612292" y="2545470"/>
              <a:ext cx="279136" cy="279136"/>
              <a:chOff x="6915602" y="1431728"/>
              <a:chExt cx="301944" cy="301944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612292" y="3787489"/>
              <a:ext cx="279136" cy="279136"/>
              <a:chOff x="6915602" y="1431728"/>
              <a:chExt cx="301944" cy="301944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236828" y="2545470"/>
              <a:ext cx="279136" cy="279136"/>
              <a:chOff x="6915602" y="1431728"/>
              <a:chExt cx="301944" cy="301944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6236828" y="3787489"/>
              <a:ext cx="279136" cy="279136"/>
              <a:chOff x="6915602" y="1431728"/>
              <a:chExt cx="301944" cy="301944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779520" y="1629602"/>
              <a:ext cx="3616960" cy="3561752"/>
              <a:chOff x="3779520" y="1629602"/>
              <a:chExt cx="3616960" cy="3561752"/>
            </a:xfrm>
          </p:grpSpPr>
          <p:cxnSp>
            <p:nvCxnSpPr>
              <p:cNvPr id="62" name="直接连接符 61"/>
              <p:cNvCxnSpPr/>
              <p:nvPr userDrawn="1"/>
            </p:nvCxnSpPr>
            <p:spPr>
              <a:xfrm>
                <a:off x="3779520" y="2394956"/>
                <a:ext cx="3616960" cy="1840976"/>
              </a:xfrm>
              <a:prstGeom prst="line">
                <a:avLst/>
              </a:prstGeom>
              <a:ln w="9525" cap="rnd">
                <a:gradFill>
                  <a:gsLst>
                    <a:gs pos="27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8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 userDrawn="1"/>
            </p:nvCxnSpPr>
            <p:spPr>
              <a:xfrm>
                <a:off x="4612292" y="1629602"/>
                <a:ext cx="2032348" cy="3561752"/>
              </a:xfrm>
              <a:prstGeom prst="line">
                <a:avLst/>
              </a:prstGeom>
              <a:ln w="9525" cap="rnd">
                <a:gradFill>
                  <a:gsLst>
                    <a:gs pos="2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9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/>
          </p:nvGrpSpPr>
          <p:grpSpPr>
            <a:xfrm rot="16200000">
              <a:off x="3861896" y="1506940"/>
              <a:ext cx="3616960" cy="3561752"/>
              <a:chOff x="3779520" y="1629602"/>
              <a:chExt cx="3616960" cy="3561752"/>
            </a:xfrm>
          </p:grpSpPr>
          <p:cxnSp>
            <p:nvCxnSpPr>
              <p:cNvPr id="60" name="直接连接符 59"/>
              <p:cNvCxnSpPr/>
              <p:nvPr userDrawn="1"/>
            </p:nvCxnSpPr>
            <p:spPr>
              <a:xfrm>
                <a:off x="3779520" y="2394956"/>
                <a:ext cx="3616960" cy="1840976"/>
              </a:xfrm>
              <a:prstGeom prst="line">
                <a:avLst/>
              </a:prstGeom>
              <a:ln w="9525" cap="rnd">
                <a:gradFill>
                  <a:gsLst>
                    <a:gs pos="27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8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 userDrawn="1"/>
            </p:nvCxnSpPr>
            <p:spPr>
              <a:xfrm>
                <a:off x="4612292" y="1629602"/>
                <a:ext cx="2032348" cy="3561752"/>
              </a:xfrm>
              <a:prstGeom prst="line">
                <a:avLst/>
              </a:prstGeom>
              <a:ln w="9525" cap="rnd">
                <a:gradFill>
                  <a:gsLst>
                    <a:gs pos="2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9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6397877" y="1380037"/>
              <a:ext cx="2033471" cy="2033471"/>
              <a:chOff x="8272465" y="1479335"/>
              <a:chExt cx="1613197" cy="1613197"/>
            </a:xfrm>
          </p:grpSpPr>
          <p:grpSp>
            <p:nvGrpSpPr>
              <p:cNvPr id="37" name="组合 36"/>
              <p:cNvGrpSpPr/>
              <p:nvPr userDrawn="1"/>
            </p:nvGrpSpPr>
            <p:grpSpPr>
              <a:xfrm>
                <a:off x="8272465" y="1479335"/>
                <a:ext cx="1613197" cy="1613197"/>
                <a:chOff x="4458000" y="1715032"/>
                <a:chExt cx="3240000" cy="3240000"/>
              </a:xfrm>
            </p:grpSpPr>
            <p:sp>
              <p:nvSpPr>
                <p:cNvPr id="57" name="椭圆 56"/>
                <p:cNvSpPr/>
                <p:nvPr userDrawn="1"/>
              </p:nvSpPr>
              <p:spPr>
                <a:xfrm>
                  <a:off x="4530000" y="1787032"/>
                  <a:ext cx="3096000" cy="3096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/>
                <p:cNvSpPr/>
                <p:nvPr userDrawn="1"/>
              </p:nvSpPr>
              <p:spPr>
                <a:xfrm>
                  <a:off x="4494000" y="1751032"/>
                  <a:ext cx="3168000" cy="3168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/>
                <p:cNvSpPr/>
                <p:nvPr userDrawn="1"/>
              </p:nvSpPr>
              <p:spPr>
                <a:xfrm>
                  <a:off x="4458000" y="1715032"/>
                  <a:ext cx="3240000" cy="3240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 userDrawn="1"/>
            </p:nvGrpSpPr>
            <p:grpSpPr>
              <a:xfrm>
                <a:off x="8586067" y="1720236"/>
                <a:ext cx="985998" cy="1093816"/>
                <a:chOff x="8582069" y="1755978"/>
                <a:chExt cx="985998" cy="1093816"/>
              </a:xfrm>
            </p:grpSpPr>
            <p:grpSp>
              <p:nvGrpSpPr>
                <p:cNvPr id="39" name="组合 38"/>
                <p:cNvGrpSpPr/>
                <p:nvPr userDrawn="1"/>
              </p:nvGrpSpPr>
              <p:grpSpPr>
                <a:xfrm>
                  <a:off x="8998754" y="1755978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55" name="椭圆 54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椭圆 55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0" name="组合 39"/>
                <p:cNvGrpSpPr/>
                <p:nvPr userDrawn="1"/>
              </p:nvGrpSpPr>
              <p:grpSpPr>
                <a:xfrm>
                  <a:off x="8582069" y="204991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53" name="椭圆 52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椭圆 53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1" name="组合 40"/>
                <p:cNvGrpSpPr/>
                <p:nvPr userDrawn="1"/>
              </p:nvGrpSpPr>
              <p:grpSpPr>
                <a:xfrm>
                  <a:off x="8582069" y="244199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51" name="椭圆 50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椭圆 51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2" name="组合 41"/>
                <p:cNvGrpSpPr/>
                <p:nvPr userDrawn="1"/>
              </p:nvGrpSpPr>
              <p:grpSpPr>
                <a:xfrm>
                  <a:off x="9021276" y="2652765"/>
                  <a:ext cx="197029" cy="197029"/>
                  <a:chOff x="8858380" y="2543297"/>
                  <a:chExt cx="143329" cy="143329"/>
                </a:xfrm>
              </p:grpSpPr>
              <p:sp>
                <p:nvSpPr>
                  <p:cNvPr id="49" name="椭圆 48"/>
                  <p:cNvSpPr/>
                  <p:nvPr/>
                </p:nvSpPr>
                <p:spPr>
                  <a:xfrm>
                    <a:off x="8858380" y="2543297"/>
                    <a:ext cx="143329" cy="14332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椭圆 49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3" name="组合 42"/>
                <p:cNvGrpSpPr/>
                <p:nvPr userDrawn="1"/>
              </p:nvGrpSpPr>
              <p:grpSpPr>
                <a:xfrm>
                  <a:off x="9375883" y="204991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47" name="椭圆 46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椭圆 47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4" name="组合 43"/>
                <p:cNvGrpSpPr/>
                <p:nvPr userDrawn="1"/>
              </p:nvGrpSpPr>
              <p:grpSpPr>
                <a:xfrm>
                  <a:off x="9375883" y="2414592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45" name="椭圆 44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椭圆 45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4" name="组合 13"/>
            <p:cNvGrpSpPr/>
            <p:nvPr/>
          </p:nvGrpSpPr>
          <p:grpSpPr>
            <a:xfrm>
              <a:off x="3290189" y="1148987"/>
              <a:ext cx="1209969" cy="1209969"/>
              <a:chOff x="3290189" y="1148987"/>
              <a:chExt cx="1209969" cy="1209969"/>
            </a:xfrm>
          </p:grpSpPr>
          <p:grpSp>
            <p:nvGrpSpPr>
              <p:cNvPr id="15" name="组合 14"/>
              <p:cNvGrpSpPr/>
              <p:nvPr userDrawn="1"/>
            </p:nvGrpSpPr>
            <p:grpSpPr>
              <a:xfrm>
                <a:off x="3290189" y="1148987"/>
                <a:ext cx="1209969" cy="1209969"/>
                <a:chOff x="4458000" y="1715032"/>
                <a:chExt cx="3240000" cy="3240000"/>
              </a:xfrm>
            </p:grpSpPr>
            <p:sp>
              <p:nvSpPr>
                <p:cNvPr id="34" name="椭圆 33"/>
                <p:cNvSpPr/>
                <p:nvPr userDrawn="1"/>
              </p:nvSpPr>
              <p:spPr>
                <a:xfrm>
                  <a:off x="4530000" y="1787032"/>
                  <a:ext cx="3096000" cy="3096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椭圆 34"/>
                <p:cNvSpPr/>
                <p:nvPr userDrawn="1"/>
              </p:nvSpPr>
              <p:spPr>
                <a:xfrm>
                  <a:off x="4494000" y="1751032"/>
                  <a:ext cx="3168000" cy="3168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/>
                <p:cNvSpPr/>
                <p:nvPr userDrawn="1"/>
              </p:nvSpPr>
              <p:spPr>
                <a:xfrm>
                  <a:off x="4458000" y="1715032"/>
                  <a:ext cx="3240000" cy="3240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" name="组合 15"/>
              <p:cNvGrpSpPr/>
              <p:nvPr userDrawn="1"/>
            </p:nvGrpSpPr>
            <p:grpSpPr>
              <a:xfrm>
                <a:off x="3838358" y="1330096"/>
                <a:ext cx="143299" cy="143299"/>
                <a:chOff x="8860553" y="2545471"/>
                <a:chExt cx="138982" cy="138982"/>
              </a:xfrm>
            </p:grpSpPr>
            <p:sp>
              <p:nvSpPr>
                <p:cNvPr id="32" name="椭圆 31"/>
                <p:cNvSpPr/>
                <p:nvPr/>
              </p:nvSpPr>
              <p:spPr>
                <a:xfrm>
                  <a:off x="8860553" y="2545471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" name="组合 16"/>
              <p:cNvGrpSpPr/>
              <p:nvPr userDrawn="1"/>
            </p:nvGrpSpPr>
            <p:grpSpPr>
              <a:xfrm>
                <a:off x="3525826" y="1550558"/>
                <a:ext cx="143299" cy="143299"/>
                <a:chOff x="8860553" y="2545470"/>
                <a:chExt cx="138982" cy="138982"/>
              </a:xfrm>
            </p:grpSpPr>
            <p:sp>
              <p:nvSpPr>
                <p:cNvPr id="30" name="椭圆 29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" name="组合 17"/>
              <p:cNvGrpSpPr/>
              <p:nvPr userDrawn="1"/>
            </p:nvGrpSpPr>
            <p:grpSpPr>
              <a:xfrm>
                <a:off x="3525826" y="1844636"/>
                <a:ext cx="143299" cy="143299"/>
                <a:chOff x="8860553" y="2545470"/>
                <a:chExt cx="138982" cy="138982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>
                <a:off x="3846365" y="2008020"/>
                <a:ext cx="143299" cy="143299"/>
                <a:chOff x="8850141" y="2548833"/>
                <a:chExt cx="138982" cy="138982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8850141" y="2548833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 rot="1905853">
                  <a:off x="8883632" y="2582324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>
                <a:off x="4121221" y="1550558"/>
                <a:ext cx="143299" cy="143299"/>
                <a:chOff x="8860553" y="2545470"/>
                <a:chExt cx="138982" cy="138982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 userDrawn="1"/>
            </p:nvGrpSpPr>
            <p:grpSpPr>
              <a:xfrm>
                <a:off x="4121221" y="1824085"/>
                <a:ext cx="143299" cy="143299"/>
                <a:chOff x="8860553" y="2545470"/>
                <a:chExt cx="138982" cy="138982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79" name="文本框 78"/>
          <p:cNvSpPr txBox="1"/>
          <p:nvPr/>
        </p:nvSpPr>
        <p:spPr>
          <a:xfrm>
            <a:off x="1291590" y="287764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7075360" y="1620278"/>
            <a:ext cx="3017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基本情况介绍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7085520" y="2505419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学术研究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085520" y="3427020"/>
            <a:ext cx="2986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机器学习实践</a:t>
            </a:r>
          </a:p>
        </p:txBody>
      </p:sp>
      <p:cxnSp>
        <p:nvCxnSpPr>
          <p:cNvPr id="91" name="直接连接符 90"/>
          <p:cNvCxnSpPr/>
          <p:nvPr/>
        </p:nvCxnSpPr>
        <p:spPr>
          <a:xfrm flipV="1">
            <a:off x="5804890" y="1523595"/>
            <a:ext cx="6192000" cy="17755"/>
          </a:xfrm>
          <a:prstGeom prst="line">
            <a:avLst/>
          </a:prstGeom>
          <a:ln w="57150" cap="sq" cmpd="dbl">
            <a:gradFill>
              <a:gsLst>
                <a:gs pos="16000">
                  <a:schemeClr val="accent1">
                    <a:lumMod val="5000"/>
                    <a:lumOff val="95000"/>
                    <a:alpha val="33000"/>
                  </a:schemeClr>
                </a:gs>
                <a:gs pos="54000">
                  <a:schemeClr val="bg1"/>
                </a:gs>
                <a:gs pos="88000">
                  <a:schemeClr val="bg1">
                    <a:alpha val="38000"/>
                  </a:schemeClr>
                </a:gs>
              </a:gsLst>
              <a:lin ang="5400000" scaled="1"/>
            </a:gradFill>
            <a:miter lim="800000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5804890" y="2308708"/>
            <a:ext cx="6192000" cy="17755"/>
          </a:xfrm>
          <a:prstGeom prst="line">
            <a:avLst/>
          </a:prstGeom>
          <a:ln w="57150" cap="sq" cmpd="dbl">
            <a:gradFill>
              <a:gsLst>
                <a:gs pos="16000">
                  <a:schemeClr val="accent1">
                    <a:lumMod val="5000"/>
                    <a:lumOff val="95000"/>
                    <a:alpha val="33000"/>
                  </a:schemeClr>
                </a:gs>
                <a:gs pos="54000">
                  <a:schemeClr val="bg1"/>
                </a:gs>
                <a:gs pos="88000">
                  <a:schemeClr val="bg1">
                    <a:alpha val="38000"/>
                  </a:schemeClr>
                </a:gs>
              </a:gsLst>
              <a:lin ang="5400000" scaled="1"/>
            </a:gradFill>
            <a:miter lim="800000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V="1">
            <a:off x="6028840" y="1330960"/>
            <a:ext cx="32139" cy="1292777"/>
          </a:xfrm>
          <a:prstGeom prst="line">
            <a:avLst/>
          </a:prstGeom>
          <a:ln w="9525" cap="rnd">
            <a:gradFill>
              <a:gsLst>
                <a:gs pos="16000">
                  <a:schemeClr val="accent1">
                    <a:lumMod val="5000"/>
                    <a:lumOff val="95000"/>
                    <a:alpha val="33000"/>
                  </a:schemeClr>
                </a:gs>
                <a:gs pos="54000">
                  <a:schemeClr val="bg1"/>
                </a:gs>
                <a:gs pos="88000">
                  <a:schemeClr val="bg1">
                    <a:alpha val="38000"/>
                  </a:schemeClr>
                </a:gs>
              </a:gsLst>
              <a:lin ang="5400000" scaled="1"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等腰三角形 94"/>
          <p:cNvSpPr/>
          <p:nvPr/>
        </p:nvSpPr>
        <p:spPr>
          <a:xfrm rot="5400000">
            <a:off x="6326206" y="1749614"/>
            <a:ext cx="408297" cy="351980"/>
          </a:xfrm>
          <a:prstGeom prst="triangl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6793733" y="1903521"/>
            <a:ext cx="64683" cy="646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98" name="等腰三角形 97"/>
          <p:cNvSpPr/>
          <p:nvPr/>
        </p:nvSpPr>
        <p:spPr>
          <a:xfrm rot="5400000">
            <a:off x="6255146" y="1761680"/>
            <a:ext cx="366724" cy="316141"/>
          </a:xfrm>
          <a:prstGeom prst="triangl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105818" y="4430461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学术服务</a:t>
            </a:r>
          </a:p>
        </p:txBody>
      </p:sp>
      <p:cxnSp>
        <p:nvCxnSpPr>
          <p:cNvPr id="84" name="直接连接符 83"/>
          <p:cNvCxnSpPr/>
          <p:nvPr/>
        </p:nvCxnSpPr>
        <p:spPr>
          <a:xfrm>
            <a:off x="6784855" y="3249227"/>
            <a:ext cx="4942547" cy="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6780224" y="4191740"/>
            <a:ext cx="4942547" cy="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6780224" y="5154828"/>
            <a:ext cx="4942547" cy="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>
            <a:off x="6904646" y="996909"/>
            <a:ext cx="11193" cy="4906741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6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25272" y="1285748"/>
            <a:ext cx="1460647" cy="1460647"/>
            <a:chOff x="2694974" y="1712976"/>
            <a:chExt cx="1460647" cy="1460647"/>
          </a:xfrm>
        </p:grpSpPr>
        <p:grpSp>
          <p:nvGrpSpPr>
            <p:cNvPr id="3" name="组合 2"/>
            <p:cNvGrpSpPr/>
            <p:nvPr/>
          </p:nvGrpSpPr>
          <p:grpSpPr>
            <a:xfrm>
              <a:off x="2694974" y="1712976"/>
              <a:ext cx="1460647" cy="1460647"/>
              <a:chOff x="8081716" y="1942953"/>
              <a:chExt cx="2268404" cy="2268404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8411915" y="2273152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081716" y="1942953"/>
                <a:ext cx="2268404" cy="226840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8449090" y="2310327"/>
                <a:ext cx="1533656" cy="1533656"/>
              </a:xfrm>
              <a:prstGeom prst="ellipse">
                <a:avLst/>
              </a:prstGeom>
              <a:blipFill dpi="0" rotWithShape="1">
                <a:blip r:embed="rId2">
                  <a:alphaModFix amt="55000"/>
                </a:blip>
                <a:srcRect/>
                <a:stretch>
                  <a:fillRect/>
                </a:stretch>
              </a:blipFill>
              <a:ln w="3175">
                <a:solidFill>
                  <a:schemeClr val="bg1"/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8218223" y="2079460"/>
                <a:ext cx="1995390" cy="1995390"/>
              </a:xfrm>
              <a:prstGeom prst="ellipse">
                <a:avLst/>
              </a:prstGeom>
              <a:noFill/>
              <a:ln w="19050" cmpd="sng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819" y="2108974"/>
              <a:ext cx="648000" cy="648000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2366023" y="1307605"/>
            <a:ext cx="3998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学术研究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489179" y="1889609"/>
            <a:ext cx="2375384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464807" y="3806807"/>
            <a:ext cx="2127252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925273" y="3153064"/>
            <a:ext cx="1460647" cy="1460647"/>
            <a:chOff x="2694974" y="1712976"/>
            <a:chExt cx="1460647" cy="1460647"/>
          </a:xfrm>
        </p:grpSpPr>
        <p:grpSp>
          <p:nvGrpSpPr>
            <p:cNvPr id="13" name="组合 12"/>
            <p:cNvGrpSpPr/>
            <p:nvPr/>
          </p:nvGrpSpPr>
          <p:grpSpPr>
            <a:xfrm>
              <a:off x="2694974" y="1712976"/>
              <a:ext cx="1460647" cy="1460647"/>
              <a:chOff x="8081716" y="1942953"/>
              <a:chExt cx="2268404" cy="2268404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8411915" y="2273152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8081716" y="1942953"/>
                <a:ext cx="2268404" cy="226840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449090" y="2310327"/>
                <a:ext cx="1533656" cy="1533656"/>
              </a:xfrm>
              <a:prstGeom prst="ellipse">
                <a:avLst/>
              </a:prstGeom>
              <a:blipFill dpi="0" rotWithShape="1">
                <a:blip r:embed="rId2">
                  <a:alphaModFix amt="55000"/>
                </a:blip>
                <a:srcRect/>
                <a:stretch>
                  <a:fillRect/>
                </a:stretch>
              </a:blipFill>
              <a:ln w="3175">
                <a:solidFill>
                  <a:schemeClr val="bg1"/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8218223" y="2079460"/>
                <a:ext cx="1995390" cy="1995390"/>
              </a:xfrm>
              <a:prstGeom prst="ellipse">
                <a:avLst/>
              </a:prstGeom>
              <a:noFill/>
              <a:ln w="19050" cmpd="sng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819" y="2108974"/>
              <a:ext cx="648000" cy="648000"/>
            </a:xfrm>
            <a:prstGeom prst="rect">
              <a:avLst/>
            </a:prstGeom>
          </p:spPr>
        </p:pic>
      </p:grpSp>
      <p:sp>
        <p:nvSpPr>
          <p:cNvPr id="19" name="文本框 18"/>
          <p:cNvSpPr txBox="1"/>
          <p:nvPr/>
        </p:nvSpPr>
        <p:spPr>
          <a:xfrm>
            <a:off x="2331274" y="3156217"/>
            <a:ext cx="4953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实践能力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438619" y="199130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理论基础和创新能力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34002" y="390631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解决实际问题的能力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16394" y="5039896"/>
            <a:ext cx="1460647" cy="1460647"/>
            <a:chOff x="2694974" y="1712976"/>
            <a:chExt cx="1460647" cy="1460647"/>
          </a:xfrm>
        </p:grpSpPr>
        <p:grpSp>
          <p:nvGrpSpPr>
            <p:cNvPr id="23" name="组合 22"/>
            <p:cNvGrpSpPr/>
            <p:nvPr/>
          </p:nvGrpSpPr>
          <p:grpSpPr>
            <a:xfrm>
              <a:off x="2694974" y="1712976"/>
              <a:ext cx="1460647" cy="1460647"/>
              <a:chOff x="8081716" y="1942953"/>
              <a:chExt cx="2268404" cy="2268404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8411915" y="2273152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081716" y="1942953"/>
                <a:ext cx="2268404" cy="226840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449090" y="2310327"/>
                <a:ext cx="1533656" cy="1533656"/>
              </a:xfrm>
              <a:prstGeom prst="ellipse">
                <a:avLst/>
              </a:prstGeom>
              <a:blipFill dpi="0" rotWithShape="1">
                <a:blip r:embed="rId2">
                  <a:alphaModFix amt="55000"/>
                </a:blip>
                <a:srcRect/>
                <a:stretch>
                  <a:fillRect/>
                </a:stretch>
              </a:blipFill>
              <a:ln w="3175">
                <a:solidFill>
                  <a:schemeClr val="bg1"/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8218223" y="2079460"/>
                <a:ext cx="1995390" cy="1995390"/>
              </a:xfrm>
              <a:prstGeom prst="ellipse">
                <a:avLst/>
              </a:prstGeom>
              <a:noFill/>
              <a:ln w="19050" cmpd="sng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819" y="2108974"/>
              <a:ext cx="648000" cy="648000"/>
            </a:xfrm>
            <a:prstGeom prst="rect">
              <a:avLst/>
            </a:prstGeom>
          </p:spPr>
        </p:pic>
      </p:grpSp>
      <p:cxnSp>
        <p:nvCxnSpPr>
          <p:cNvPr id="29" name="直接连接符 28"/>
          <p:cNvCxnSpPr/>
          <p:nvPr/>
        </p:nvCxnSpPr>
        <p:spPr>
          <a:xfrm>
            <a:off x="2443359" y="5688761"/>
            <a:ext cx="2127252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313698" y="5065224"/>
            <a:ext cx="4953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对搜索和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的热情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385920" y="584047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时间和精力的投入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46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合 189"/>
          <p:cNvGrpSpPr/>
          <p:nvPr/>
        </p:nvGrpSpPr>
        <p:grpSpPr>
          <a:xfrm rot="2517222">
            <a:off x="-652381" y="4523523"/>
            <a:ext cx="3608920" cy="2791003"/>
            <a:chOff x="3204345" y="1148987"/>
            <a:chExt cx="5227003" cy="4042367"/>
          </a:xfrm>
        </p:grpSpPr>
        <p:grpSp>
          <p:nvGrpSpPr>
            <p:cNvPr id="114" name="组合 113"/>
            <p:cNvGrpSpPr/>
            <p:nvPr/>
          </p:nvGrpSpPr>
          <p:grpSpPr>
            <a:xfrm>
              <a:off x="3941860" y="1686047"/>
              <a:ext cx="3240000" cy="3240000"/>
              <a:chOff x="4458000" y="1715032"/>
              <a:chExt cx="3240000" cy="3240000"/>
            </a:xfrm>
          </p:grpSpPr>
          <p:sp>
            <p:nvSpPr>
              <p:cNvPr id="115" name="椭圆 114"/>
              <p:cNvSpPr/>
              <p:nvPr userDrawn="1"/>
            </p:nvSpPr>
            <p:spPr>
              <a:xfrm>
                <a:off x="4530000" y="1787032"/>
                <a:ext cx="3096000" cy="3096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 userDrawn="1"/>
            </p:nvSpPr>
            <p:spPr>
              <a:xfrm>
                <a:off x="4494000" y="1751032"/>
                <a:ext cx="3168000" cy="3168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 userDrawn="1"/>
            </p:nvSpPr>
            <p:spPr>
              <a:xfrm>
                <a:off x="4458000" y="1715032"/>
                <a:ext cx="3240000" cy="3240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5422292" y="2072905"/>
              <a:ext cx="279136" cy="279136"/>
              <a:chOff x="6915602" y="1431728"/>
              <a:chExt cx="301944" cy="301944"/>
            </a:xfrm>
          </p:grpSpPr>
          <p:sp>
            <p:nvSpPr>
              <p:cNvPr id="119" name="椭圆 118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1" name="直接连接符 120"/>
            <p:cNvCxnSpPr/>
            <p:nvPr/>
          </p:nvCxnSpPr>
          <p:spPr>
            <a:xfrm flipV="1">
              <a:off x="3204345" y="3489380"/>
              <a:ext cx="4767309" cy="17755"/>
            </a:xfrm>
            <a:prstGeom prst="line">
              <a:avLst/>
            </a:prstGeom>
            <a:ln w="9525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组合 121"/>
            <p:cNvGrpSpPr/>
            <p:nvPr/>
          </p:nvGrpSpPr>
          <p:grpSpPr>
            <a:xfrm>
              <a:off x="5422292" y="4260054"/>
              <a:ext cx="279136" cy="279136"/>
              <a:chOff x="6915602" y="1431728"/>
              <a:chExt cx="301944" cy="301944"/>
            </a:xfrm>
          </p:grpSpPr>
          <p:sp>
            <p:nvSpPr>
              <p:cNvPr id="123" name="椭圆 122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4612292" y="2545470"/>
              <a:ext cx="279136" cy="279136"/>
              <a:chOff x="6915602" y="1431728"/>
              <a:chExt cx="301944" cy="301944"/>
            </a:xfrm>
          </p:grpSpPr>
          <p:sp>
            <p:nvSpPr>
              <p:cNvPr id="126" name="椭圆 125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4612292" y="3787489"/>
              <a:ext cx="279136" cy="279136"/>
              <a:chOff x="6915602" y="1431728"/>
              <a:chExt cx="301944" cy="301944"/>
            </a:xfrm>
          </p:grpSpPr>
          <p:sp>
            <p:nvSpPr>
              <p:cNvPr id="129" name="椭圆 128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1" name="组合 130"/>
            <p:cNvGrpSpPr/>
            <p:nvPr/>
          </p:nvGrpSpPr>
          <p:grpSpPr>
            <a:xfrm>
              <a:off x="6236828" y="2545470"/>
              <a:ext cx="279136" cy="279136"/>
              <a:chOff x="6915602" y="1431728"/>
              <a:chExt cx="301944" cy="301944"/>
            </a:xfrm>
          </p:grpSpPr>
          <p:sp>
            <p:nvSpPr>
              <p:cNvPr id="132" name="椭圆 131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6236828" y="3787489"/>
              <a:ext cx="279136" cy="279136"/>
              <a:chOff x="6915602" y="1431728"/>
              <a:chExt cx="301944" cy="301944"/>
            </a:xfrm>
          </p:grpSpPr>
          <p:sp>
            <p:nvSpPr>
              <p:cNvPr id="135" name="椭圆 134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3779520" y="1629602"/>
              <a:ext cx="3616960" cy="3561752"/>
              <a:chOff x="3779520" y="1629602"/>
              <a:chExt cx="3616960" cy="3561752"/>
            </a:xfrm>
          </p:grpSpPr>
          <p:cxnSp>
            <p:nvCxnSpPr>
              <p:cNvPr id="138" name="直接连接符 137"/>
              <p:cNvCxnSpPr/>
              <p:nvPr userDrawn="1"/>
            </p:nvCxnSpPr>
            <p:spPr>
              <a:xfrm>
                <a:off x="3779520" y="2394956"/>
                <a:ext cx="3616960" cy="1840976"/>
              </a:xfrm>
              <a:prstGeom prst="line">
                <a:avLst/>
              </a:prstGeom>
              <a:ln w="9525" cap="rnd">
                <a:gradFill>
                  <a:gsLst>
                    <a:gs pos="27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8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 userDrawn="1"/>
            </p:nvCxnSpPr>
            <p:spPr>
              <a:xfrm>
                <a:off x="4612292" y="1629602"/>
                <a:ext cx="2032348" cy="3561752"/>
              </a:xfrm>
              <a:prstGeom prst="line">
                <a:avLst/>
              </a:prstGeom>
              <a:ln w="9525" cap="rnd">
                <a:gradFill>
                  <a:gsLst>
                    <a:gs pos="2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9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组合 139"/>
            <p:cNvGrpSpPr/>
            <p:nvPr/>
          </p:nvGrpSpPr>
          <p:grpSpPr>
            <a:xfrm rot="16200000">
              <a:off x="3861896" y="1506940"/>
              <a:ext cx="3616960" cy="3561752"/>
              <a:chOff x="3779520" y="1629602"/>
              <a:chExt cx="3616960" cy="3561752"/>
            </a:xfrm>
          </p:grpSpPr>
          <p:cxnSp>
            <p:nvCxnSpPr>
              <p:cNvPr id="141" name="直接连接符 140"/>
              <p:cNvCxnSpPr/>
              <p:nvPr userDrawn="1"/>
            </p:nvCxnSpPr>
            <p:spPr>
              <a:xfrm>
                <a:off x="3779520" y="2394956"/>
                <a:ext cx="3616960" cy="1840976"/>
              </a:xfrm>
              <a:prstGeom prst="line">
                <a:avLst/>
              </a:prstGeom>
              <a:ln w="9525" cap="rnd">
                <a:gradFill>
                  <a:gsLst>
                    <a:gs pos="27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8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 userDrawn="1"/>
            </p:nvCxnSpPr>
            <p:spPr>
              <a:xfrm>
                <a:off x="4612292" y="1629602"/>
                <a:ext cx="2032348" cy="3561752"/>
              </a:xfrm>
              <a:prstGeom prst="line">
                <a:avLst/>
              </a:prstGeom>
              <a:ln w="9525" cap="rnd">
                <a:gradFill>
                  <a:gsLst>
                    <a:gs pos="2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9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组合 142"/>
            <p:cNvGrpSpPr/>
            <p:nvPr/>
          </p:nvGrpSpPr>
          <p:grpSpPr>
            <a:xfrm>
              <a:off x="6397877" y="1380037"/>
              <a:ext cx="2033471" cy="2033471"/>
              <a:chOff x="8272465" y="1479335"/>
              <a:chExt cx="1613197" cy="1613197"/>
            </a:xfrm>
          </p:grpSpPr>
          <p:grpSp>
            <p:nvGrpSpPr>
              <p:cNvPr id="144" name="组合 143"/>
              <p:cNvGrpSpPr/>
              <p:nvPr userDrawn="1"/>
            </p:nvGrpSpPr>
            <p:grpSpPr>
              <a:xfrm>
                <a:off x="8272465" y="1479335"/>
                <a:ext cx="1613197" cy="1613197"/>
                <a:chOff x="4458000" y="1715032"/>
                <a:chExt cx="3240000" cy="3240000"/>
              </a:xfrm>
            </p:grpSpPr>
            <p:sp>
              <p:nvSpPr>
                <p:cNvPr id="164" name="椭圆 163"/>
                <p:cNvSpPr/>
                <p:nvPr userDrawn="1"/>
              </p:nvSpPr>
              <p:spPr>
                <a:xfrm>
                  <a:off x="4530000" y="1787032"/>
                  <a:ext cx="3096000" cy="3096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5" name="椭圆 164"/>
                <p:cNvSpPr/>
                <p:nvPr userDrawn="1"/>
              </p:nvSpPr>
              <p:spPr>
                <a:xfrm>
                  <a:off x="4494000" y="1751032"/>
                  <a:ext cx="3168000" cy="3168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6" name="椭圆 165"/>
                <p:cNvSpPr/>
                <p:nvPr userDrawn="1"/>
              </p:nvSpPr>
              <p:spPr>
                <a:xfrm>
                  <a:off x="4458000" y="1715032"/>
                  <a:ext cx="3240000" cy="3240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5" name="组合 144"/>
              <p:cNvGrpSpPr/>
              <p:nvPr userDrawn="1"/>
            </p:nvGrpSpPr>
            <p:grpSpPr>
              <a:xfrm>
                <a:off x="8586067" y="1720236"/>
                <a:ext cx="985998" cy="1093816"/>
                <a:chOff x="8582069" y="1755978"/>
                <a:chExt cx="985998" cy="1093816"/>
              </a:xfrm>
            </p:grpSpPr>
            <p:grpSp>
              <p:nvGrpSpPr>
                <p:cNvPr id="146" name="组合 145"/>
                <p:cNvGrpSpPr/>
                <p:nvPr userDrawn="1"/>
              </p:nvGrpSpPr>
              <p:grpSpPr>
                <a:xfrm>
                  <a:off x="8998754" y="1755978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62" name="椭圆 161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3" name="椭圆 162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7" name="组合 146"/>
                <p:cNvGrpSpPr/>
                <p:nvPr userDrawn="1"/>
              </p:nvGrpSpPr>
              <p:grpSpPr>
                <a:xfrm>
                  <a:off x="8582069" y="204991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60" name="椭圆 159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1" name="椭圆 160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8" name="组合 147"/>
                <p:cNvGrpSpPr/>
                <p:nvPr userDrawn="1"/>
              </p:nvGrpSpPr>
              <p:grpSpPr>
                <a:xfrm>
                  <a:off x="8582069" y="244199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58" name="椭圆 157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9" name="椭圆 158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9" name="组合 148"/>
                <p:cNvGrpSpPr/>
                <p:nvPr userDrawn="1"/>
              </p:nvGrpSpPr>
              <p:grpSpPr>
                <a:xfrm>
                  <a:off x="9021276" y="2652765"/>
                  <a:ext cx="197029" cy="197029"/>
                  <a:chOff x="8858380" y="2543297"/>
                  <a:chExt cx="143329" cy="143329"/>
                </a:xfrm>
              </p:grpSpPr>
              <p:sp>
                <p:nvSpPr>
                  <p:cNvPr id="156" name="椭圆 155"/>
                  <p:cNvSpPr/>
                  <p:nvPr/>
                </p:nvSpPr>
                <p:spPr>
                  <a:xfrm>
                    <a:off x="8858380" y="2543297"/>
                    <a:ext cx="143329" cy="14332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7" name="椭圆 156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0" name="组合 149"/>
                <p:cNvGrpSpPr/>
                <p:nvPr userDrawn="1"/>
              </p:nvGrpSpPr>
              <p:grpSpPr>
                <a:xfrm>
                  <a:off x="9375883" y="204991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54" name="椭圆 153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5" name="椭圆 154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1" name="组合 150"/>
                <p:cNvGrpSpPr/>
                <p:nvPr userDrawn="1"/>
              </p:nvGrpSpPr>
              <p:grpSpPr>
                <a:xfrm>
                  <a:off x="9375883" y="2414592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52" name="椭圆 151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3" name="椭圆 152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67" name="组合 166"/>
            <p:cNvGrpSpPr/>
            <p:nvPr/>
          </p:nvGrpSpPr>
          <p:grpSpPr>
            <a:xfrm>
              <a:off x="3290189" y="1148987"/>
              <a:ext cx="1209969" cy="1209969"/>
              <a:chOff x="3290189" y="1148987"/>
              <a:chExt cx="1209969" cy="1209969"/>
            </a:xfrm>
          </p:grpSpPr>
          <p:grpSp>
            <p:nvGrpSpPr>
              <p:cNvPr id="168" name="组合 167"/>
              <p:cNvGrpSpPr/>
              <p:nvPr userDrawn="1"/>
            </p:nvGrpSpPr>
            <p:grpSpPr>
              <a:xfrm>
                <a:off x="3290189" y="1148987"/>
                <a:ext cx="1209969" cy="1209969"/>
                <a:chOff x="4458000" y="1715032"/>
                <a:chExt cx="3240000" cy="3240000"/>
              </a:xfrm>
            </p:grpSpPr>
            <p:sp>
              <p:nvSpPr>
                <p:cNvPr id="187" name="椭圆 186"/>
                <p:cNvSpPr/>
                <p:nvPr userDrawn="1"/>
              </p:nvSpPr>
              <p:spPr>
                <a:xfrm>
                  <a:off x="4530000" y="1787032"/>
                  <a:ext cx="3096000" cy="3096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8" name="椭圆 187"/>
                <p:cNvSpPr/>
                <p:nvPr userDrawn="1"/>
              </p:nvSpPr>
              <p:spPr>
                <a:xfrm>
                  <a:off x="4494000" y="1751032"/>
                  <a:ext cx="3168000" cy="3168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" name="椭圆 188"/>
                <p:cNvSpPr/>
                <p:nvPr userDrawn="1"/>
              </p:nvSpPr>
              <p:spPr>
                <a:xfrm>
                  <a:off x="4458000" y="1715032"/>
                  <a:ext cx="3240000" cy="3240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9" name="组合 168"/>
              <p:cNvGrpSpPr/>
              <p:nvPr userDrawn="1"/>
            </p:nvGrpSpPr>
            <p:grpSpPr>
              <a:xfrm>
                <a:off x="3838358" y="1330096"/>
                <a:ext cx="143299" cy="143299"/>
                <a:chOff x="8860553" y="2545471"/>
                <a:chExt cx="138982" cy="138982"/>
              </a:xfrm>
            </p:grpSpPr>
            <p:sp>
              <p:nvSpPr>
                <p:cNvPr id="185" name="椭圆 184"/>
                <p:cNvSpPr/>
                <p:nvPr/>
              </p:nvSpPr>
              <p:spPr>
                <a:xfrm>
                  <a:off x="8860553" y="2545471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" name="椭圆 185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0" name="组合 169"/>
              <p:cNvGrpSpPr/>
              <p:nvPr userDrawn="1"/>
            </p:nvGrpSpPr>
            <p:grpSpPr>
              <a:xfrm>
                <a:off x="3525826" y="1550558"/>
                <a:ext cx="143299" cy="143299"/>
                <a:chOff x="8860553" y="2545470"/>
                <a:chExt cx="138982" cy="138982"/>
              </a:xfrm>
            </p:grpSpPr>
            <p:sp>
              <p:nvSpPr>
                <p:cNvPr id="183" name="椭圆 182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" name="椭圆 183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1" name="组合 170"/>
              <p:cNvGrpSpPr/>
              <p:nvPr userDrawn="1"/>
            </p:nvGrpSpPr>
            <p:grpSpPr>
              <a:xfrm>
                <a:off x="3525826" y="1844636"/>
                <a:ext cx="143299" cy="143299"/>
                <a:chOff x="8860553" y="2545470"/>
                <a:chExt cx="138982" cy="138982"/>
              </a:xfrm>
            </p:grpSpPr>
            <p:sp>
              <p:nvSpPr>
                <p:cNvPr id="181" name="椭圆 180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2" name="椭圆 181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2" name="组合 171"/>
              <p:cNvGrpSpPr/>
              <p:nvPr userDrawn="1"/>
            </p:nvGrpSpPr>
            <p:grpSpPr>
              <a:xfrm>
                <a:off x="3846365" y="2008020"/>
                <a:ext cx="143299" cy="143299"/>
                <a:chOff x="8850141" y="2548833"/>
                <a:chExt cx="138982" cy="138982"/>
              </a:xfrm>
            </p:grpSpPr>
            <p:sp>
              <p:nvSpPr>
                <p:cNvPr id="179" name="椭圆 178"/>
                <p:cNvSpPr/>
                <p:nvPr/>
              </p:nvSpPr>
              <p:spPr>
                <a:xfrm>
                  <a:off x="8850141" y="2548833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" name="椭圆 179"/>
                <p:cNvSpPr/>
                <p:nvPr/>
              </p:nvSpPr>
              <p:spPr>
                <a:xfrm rot="1905853">
                  <a:off x="8883632" y="2582324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3" name="组合 172"/>
              <p:cNvGrpSpPr/>
              <p:nvPr userDrawn="1"/>
            </p:nvGrpSpPr>
            <p:grpSpPr>
              <a:xfrm>
                <a:off x="4121221" y="1550558"/>
                <a:ext cx="143299" cy="143299"/>
                <a:chOff x="8860553" y="2545470"/>
                <a:chExt cx="138982" cy="138982"/>
              </a:xfrm>
            </p:grpSpPr>
            <p:sp>
              <p:nvSpPr>
                <p:cNvPr id="177" name="椭圆 176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椭圆 177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4" name="组合 173"/>
              <p:cNvGrpSpPr/>
              <p:nvPr userDrawn="1"/>
            </p:nvGrpSpPr>
            <p:grpSpPr>
              <a:xfrm>
                <a:off x="4121221" y="1824085"/>
                <a:ext cx="143299" cy="143299"/>
                <a:chOff x="8860553" y="2545470"/>
                <a:chExt cx="138982" cy="138982"/>
              </a:xfrm>
            </p:grpSpPr>
            <p:sp>
              <p:nvSpPr>
                <p:cNvPr id="175" name="椭圆 174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椭圆 175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261" name="文本框 260"/>
          <p:cNvSpPr txBox="1"/>
          <p:nvPr/>
        </p:nvSpPr>
        <p:spPr>
          <a:xfrm>
            <a:off x="4996507" y="2756342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10738334" y="-181625"/>
            <a:ext cx="1622995" cy="1622995"/>
            <a:chOff x="9919874" y="407800"/>
            <a:chExt cx="2268404" cy="2268404"/>
          </a:xfrm>
        </p:grpSpPr>
        <p:sp>
          <p:nvSpPr>
            <p:cNvPr id="255" name="椭圆 254"/>
            <p:cNvSpPr/>
            <p:nvPr/>
          </p:nvSpPr>
          <p:spPr>
            <a:xfrm>
              <a:off x="10250073" y="737999"/>
              <a:ext cx="1608007" cy="1608007"/>
            </a:xfrm>
            <a:prstGeom prst="ellipse">
              <a:avLst/>
            </a:prstGeom>
            <a:noFill/>
            <a:ln w="3175">
              <a:solidFill>
                <a:schemeClr val="bg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9919874" y="407800"/>
              <a:ext cx="2268404" cy="2268404"/>
            </a:xfrm>
            <a:prstGeom prst="ellipse">
              <a:avLst/>
            </a:prstGeom>
            <a:noFill/>
            <a:ln w="3175">
              <a:solidFill>
                <a:schemeClr val="bg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10287248" y="775174"/>
              <a:ext cx="1533656" cy="1533656"/>
            </a:xfrm>
            <a:prstGeom prst="ellipse">
              <a:avLst/>
            </a:prstGeom>
            <a:blipFill dpi="0" rotWithShape="1">
              <a:blip r:embed="rId2">
                <a:alphaModFix amt="55000"/>
              </a:blip>
              <a:srcRect/>
              <a:stretch>
                <a:fillRect/>
              </a:stretch>
            </a:blipFill>
            <a:ln w="3175">
              <a:solidFill>
                <a:schemeClr val="bg1">
                  <a:alpha val="54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10056381" y="544307"/>
              <a:ext cx="1995390" cy="1995390"/>
            </a:xfrm>
            <a:prstGeom prst="ellipse">
              <a:avLst/>
            </a:prstGeom>
            <a:noFill/>
            <a:ln w="3175" cmpd="sng">
              <a:solidFill>
                <a:schemeClr val="bg1">
                  <a:alpha val="54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140769" y="338032"/>
            <a:ext cx="922220" cy="763785"/>
            <a:chOff x="8658759" y="5376728"/>
            <a:chExt cx="922220" cy="763785"/>
          </a:xfrm>
        </p:grpSpPr>
        <p:grpSp>
          <p:nvGrpSpPr>
            <p:cNvPr id="191" name="组合 190"/>
            <p:cNvGrpSpPr/>
            <p:nvPr/>
          </p:nvGrpSpPr>
          <p:grpSpPr>
            <a:xfrm>
              <a:off x="8658759" y="5376728"/>
              <a:ext cx="478777" cy="478777"/>
              <a:chOff x="9919874" y="407800"/>
              <a:chExt cx="2268404" cy="2268404"/>
            </a:xfrm>
          </p:grpSpPr>
          <p:sp>
            <p:nvSpPr>
              <p:cNvPr id="244" name="椭圆 243"/>
              <p:cNvSpPr/>
              <p:nvPr/>
            </p:nvSpPr>
            <p:spPr>
              <a:xfrm>
                <a:off x="9919874" y="407800"/>
                <a:ext cx="2268404" cy="2268404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5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/>
              <p:nvPr/>
            </p:nvSpPr>
            <p:spPr>
              <a:xfrm>
                <a:off x="10056381" y="544307"/>
                <a:ext cx="1995390" cy="1995390"/>
              </a:xfrm>
              <a:prstGeom prst="ellipse">
                <a:avLst/>
              </a:prstGeom>
              <a:noFill/>
              <a:ln w="6350" cmpd="sng">
                <a:solidFill>
                  <a:schemeClr val="bg1">
                    <a:alpha val="54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8" name="椭圆 267"/>
            <p:cNvSpPr/>
            <p:nvPr/>
          </p:nvSpPr>
          <p:spPr>
            <a:xfrm>
              <a:off x="8744905" y="5661736"/>
              <a:ext cx="478777" cy="478777"/>
            </a:xfrm>
            <a:prstGeom prst="ellipse">
              <a:avLst/>
            </a:prstGeom>
            <a:noFill/>
            <a:ln w="6350">
              <a:solidFill>
                <a:schemeClr val="bg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8942271" y="5384993"/>
              <a:ext cx="638708" cy="638708"/>
            </a:xfrm>
            <a:prstGeom prst="ellipse">
              <a:avLst/>
            </a:prstGeom>
            <a:noFill/>
            <a:ln w="6350">
              <a:solidFill>
                <a:schemeClr val="bg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601913" y="4138632"/>
            <a:ext cx="532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更多关于我的信息，请访问我的主页：</a:t>
            </a:r>
            <a:r>
              <a:rPr lang="en-US" altLang="zh-CN" dirty="0" smtClean="0">
                <a:solidFill>
                  <a:schemeClr val="bg1"/>
                </a:solidFill>
                <a:hlinkClick r:id="rId3"/>
              </a:rPr>
              <a:t>harryshi.com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1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072457" y="3949486"/>
            <a:ext cx="3243970" cy="10276"/>
          </a:xfrm>
          <a:prstGeom prst="line">
            <a:avLst/>
          </a:prstGeom>
          <a:ln w="12700" cap="rnd">
            <a:gradFill>
              <a:gsLst>
                <a:gs pos="16000">
                  <a:schemeClr val="accent1">
                    <a:lumMod val="5000"/>
                    <a:lumOff val="95000"/>
                    <a:alpha val="33000"/>
                  </a:schemeClr>
                </a:gs>
                <a:gs pos="54000">
                  <a:schemeClr val="bg1"/>
                </a:gs>
                <a:gs pos="88000">
                  <a:schemeClr val="bg1">
                    <a:alpha val="38000"/>
                  </a:schemeClr>
                </a:gs>
              </a:gsLst>
              <a:lin ang="2400000" scaled="0"/>
            </a:gra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886529" y="2792287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pattFill prst="ltUpDiag">
                  <a:fgClr>
                    <a:schemeClr val="bg1">
                      <a:lumMod val="75000"/>
                    </a:schemeClr>
                  </a:fgClr>
                  <a:bgClr>
                    <a:schemeClr val="bg1"/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基本情况介绍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438852" y="2642438"/>
            <a:ext cx="13195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Brief Introduction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266842" y="2449879"/>
            <a:ext cx="1879776" cy="5955"/>
          </a:xfrm>
          <a:prstGeom prst="line">
            <a:avLst/>
          </a:prstGeom>
          <a:ln w="3175" cap="rnd">
            <a:solidFill>
              <a:schemeClr val="bg1">
                <a:alpha val="46000"/>
              </a:schemeClr>
            </a:solidFill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8855954" y="2257063"/>
            <a:ext cx="0" cy="1154047"/>
          </a:xfrm>
          <a:prstGeom prst="line">
            <a:avLst/>
          </a:prstGeom>
          <a:ln w="3175" cap="rnd">
            <a:solidFill>
              <a:schemeClr val="bg1">
                <a:alpha val="46000"/>
              </a:schemeClr>
            </a:solidFill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337925" y="1997090"/>
            <a:ext cx="1356517" cy="2652620"/>
            <a:chOff x="3337925" y="1997090"/>
            <a:chExt cx="1356517" cy="2652620"/>
          </a:xfrm>
        </p:grpSpPr>
        <p:grpSp>
          <p:nvGrpSpPr>
            <p:cNvPr id="2" name="组合 1"/>
            <p:cNvGrpSpPr/>
            <p:nvPr/>
          </p:nvGrpSpPr>
          <p:grpSpPr>
            <a:xfrm>
              <a:off x="3388509" y="2631000"/>
              <a:ext cx="1305933" cy="1305933"/>
              <a:chOff x="9919874" y="407800"/>
              <a:chExt cx="2268404" cy="2268404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0250073" y="737999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9919874" y="407800"/>
                <a:ext cx="2268404" cy="2268404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287248" y="775174"/>
                <a:ext cx="1533656" cy="1533656"/>
              </a:xfrm>
              <a:prstGeom prst="ellipse">
                <a:avLst/>
              </a:prstGeom>
              <a:blipFill dpi="0" rotWithShape="1">
                <a:blip r:embed="rId2">
                  <a:alphaModFix amt="55000"/>
                </a:blip>
                <a:srcRect/>
                <a:stretch>
                  <a:fillRect/>
                </a:stretch>
              </a:blipFill>
              <a:ln w="3175">
                <a:solidFill>
                  <a:schemeClr val="bg1">
                    <a:alpha val="65000"/>
                  </a:schemeClr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0056381" y="544307"/>
                <a:ext cx="1995390" cy="1995390"/>
              </a:xfrm>
              <a:prstGeom prst="ellipse">
                <a:avLst/>
              </a:prstGeom>
              <a:noFill/>
              <a:ln w="19050" cmpd="sng">
                <a:solidFill>
                  <a:schemeClr val="bg1">
                    <a:alpha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 flipH="1">
              <a:off x="3337925" y="1997090"/>
              <a:ext cx="19899" cy="2652620"/>
            </a:xfrm>
            <a:prstGeom prst="line">
              <a:avLst/>
            </a:prstGeom>
            <a:ln w="12700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2400000" scaled="0"/>
              </a:gra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3814196" y="2969457"/>
              <a:ext cx="3985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758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67713" y="2514806"/>
            <a:ext cx="2149486" cy="2149486"/>
            <a:chOff x="330498" y="3055877"/>
            <a:chExt cx="2149486" cy="2149486"/>
          </a:xfrm>
        </p:grpSpPr>
        <p:grpSp>
          <p:nvGrpSpPr>
            <p:cNvPr id="14" name="组合 13"/>
            <p:cNvGrpSpPr/>
            <p:nvPr/>
          </p:nvGrpSpPr>
          <p:grpSpPr>
            <a:xfrm>
              <a:off x="330498" y="3055877"/>
              <a:ext cx="2149486" cy="2149486"/>
              <a:chOff x="3282050" y="1720501"/>
              <a:chExt cx="2902298" cy="2902298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3929196" y="2367647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3598997" y="2037448"/>
                <a:ext cx="2268404" cy="226840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3282050" y="1720501"/>
                <a:ext cx="2902298" cy="2902298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3966371" y="2404822"/>
                <a:ext cx="1533656" cy="1533656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3629184" y="2067635"/>
                <a:ext cx="2208030" cy="2208030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4656063" y="2140505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3966371" y="2407097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320889" y="2407097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610072" y="3094514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3704460" y="3094514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4656063" y="4054331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3966371" y="3720176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5360849" y="3720176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32" name="图片 131"/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916" y="3732605"/>
              <a:ext cx="833816" cy="833816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4494975" y="1636539"/>
            <a:ext cx="6370360" cy="950136"/>
            <a:chOff x="4544566" y="1534101"/>
            <a:chExt cx="6370360" cy="917224"/>
          </a:xfrm>
        </p:grpSpPr>
        <p:sp>
          <p:nvSpPr>
            <p:cNvPr id="139" name="文本框 138"/>
            <p:cNvSpPr txBox="1"/>
            <p:nvPr/>
          </p:nvSpPr>
          <p:spPr>
            <a:xfrm>
              <a:off x="4544566" y="1534101"/>
              <a:ext cx="5806887" cy="35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2008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级本科生，武汉大学 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湖北省优秀学士学位论文</a:t>
              </a:r>
              <a:r>
                <a:rPr lang="zh-CN" altLang="en-US" sz="14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奖</a:t>
              </a:r>
              <a:r>
                <a:rPr lang="en-US" altLang="zh-CN" sz="14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5/278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4544567" y="1998893"/>
              <a:ext cx="6370359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2012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级直博生，中科院软件所 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机器学习，推荐系统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b="1" dirty="0"/>
            </a:p>
          </p:txBody>
        </p:sp>
        <p:cxnSp>
          <p:nvCxnSpPr>
            <p:cNvPr id="141" name="直接连接符 140"/>
            <p:cNvCxnSpPr/>
            <p:nvPr/>
          </p:nvCxnSpPr>
          <p:spPr>
            <a:xfrm>
              <a:off x="4622009" y="1972258"/>
              <a:ext cx="2375384" cy="0"/>
            </a:xfrm>
            <a:prstGeom prst="line">
              <a:avLst/>
            </a:prstGeom>
            <a:ln w="12700" cap="rnd">
              <a:gradFill flip="none" rotWithShape="1"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0">
                    <a:schemeClr val="accent1">
                      <a:lumMod val="45000"/>
                      <a:lumOff val="55000"/>
                      <a:alpha val="9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4468341" y="2892841"/>
            <a:ext cx="7223550" cy="1685620"/>
            <a:chOff x="4461465" y="3200500"/>
            <a:chExt cx="6715651" cy="818259"/>
          </a:xfrm>
        </p:grpSpPr>
        <p:sp>
          <p:nvSpPr>
            <p:cNvPr id="142" name="文本框 141"/>
            <p:cNvSpPr txBox="1"/>
            <p:nvPr/>
          </p:nvSpPr>
          <p:spPr>
            <a:xfrm>
              <a:off x="4486227" y="3200500"/>
              <a:ext cx="6690889" cy="384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实习生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2011.11 - 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2012.04, 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微软亚洲搜索技术中心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STCA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--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负责一项图片搜索算法的产品转化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4461465" y="3633853"/>
              <a:ext cx="6548846" cy="3849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实习生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2013.04 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2014.01, 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微软亚洲研究院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MSRA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--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参与语义挖掘项目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(NeedleSeek)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，在顶级会议</a:t>
              </a:r>
              <a:r>
                <a:rPr lang="en-US" altLang="zh-CN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EMNLP 2014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发表相关成果</a:t>
              </a:r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4" name="直接连接符 143"/>
            <p:cNvCxnSpPr/>
            <p:nvPr/>
          </p:nvCxnSpPr>
          <p:spPr>
            <a:xfrm>
              <a:off x="4563670" y="3620796"/>
              <a:ext cx="2127252" cy="0"/>
            </a:xfrm>
            <a:prstGeom prst="line">
              <a:avLst/>
            </a:prstGeom>
            <a:ln w="12700" cap="rnd">
              <a:gradFill flip="none" rotWithShape="1"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0">
                    <a:schemeClr val="accent1">
                      <a:lumMod val="45000"/>
                      <a:lumOff val="55000"/>
                      <a:alpha val="9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3344667" y="1619547"/>
            <a:ext cx="919130" cy="908021"/>
            <a:chOff x="2694974" y="1712976"/>
            <a:chExt cx="1460647" cy="1460647"/>
          </a:xfrm>
        </p:grpSpPr>
        <p:grpSp>
          <p:nvGrpSpPr>
            <p:cNvPr id="43" name="组合 42"/>
            <p:cNvGrpSpPr/>
            <p:nvPr/>
          </p:nvGrpSpPr>
          <p:grpSpPr>
            <a:xfrm>
              <a:off x="2694974" y="1712976"/>
              <a:ext cx="1460647" cy="1460647"/>
              <a:chOff x="8081716" y="1942953"/>
              <a:chExt cx="2268404" cy="2268404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8411915" y="2273152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8081716" y="1942953"/>
                <a:ext cx="2268404" cy="226840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8449090" y="2310327"/>
                <a:ext cx="1533656" cy="1533656"/>
              </a:xfrm>
              <a:prstGeom prst="ellipse">
                <a:avLst/>
              </a:prstGeom>
              <a:blipFill dpi="0" rotWithShape="1">
                <a:blip r:embed="rId3">
                  <a:alphaModFix amt="55000"/>
                </a:blip>
                <a:srcRect/>
                <a:stretch>
                  <a:fillRect/>
                </a:stretch>
              </a:blipFill>
              <a:ln w="3175">
                <a:solidFill>
                  <a:schemeClr val="bg1"/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8218223" y="2079460"/>
                <a:ext cx="1995390" cy="1995390"/>
              </a:xfrm>
              <a:prstGeom prst="ellipse">
                <a:avLst/>
              </a:prstGeom>
              <a:noFill/>
              <a:ln w="19050" cmpd="sng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819" y="2108974"/>
              <a:ext cx="648000" cy="648000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4494975" y="5242226"/>
            <a:ext cx="6376697" cy="609307"/>
            <a:chOff x="4538229" y="4783366"/>
            <a:chExt cx="6376697" cy="886499"/>
          </a:xfrm>
        </p:grpSpPr>
        <p:sp>
          <p:nvSpPr>
            <p:cNvPr id="41" name="文本框 40"/>
            <p:cNvSpPr txBox="1"/>
            <p:nvPr/>
          </p:nvSpPr>
          <p:spPr>
            <a:xfrm>
              <a:off x="4538229" y="4783366"/>
              <a:ext cx="5591283" cy="537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次获得国家奖学金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4544567" y="5247826"/>
              <a:ext cx="6370359" cy="4220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dirty="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344667" y="3304666"/>
            <a:ext cx="919130" cy="908021"/>
            <a:chOff x="2694974" y="1712976"/>
            <a:chExt cx="1460647" cy="1460647"/>
          </a:xfrm>
        </p:grpSpPr>
        <p:grpSp>
          <p:nvGrpSpPr>
            <p:cNvPr id="66" name="组合 65"/>
            <p:cNvGrpSpPr/>
            <p:nvPr/>
          </p:nvGrpSpPr>
          <p:grpSpPr>
            <a:xfrm>
              <a:off x="2694974" y="1712976"/>
              <a:ext cx="1460647" cy="1460647"/>
              <a:chOff x="8081716" y="1942953"/>
              <a:chExt cx="2268404" cy="2268404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8411915" y="2273152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8081716" y="1942953"/>
                <a:ext cx="2268404" cy="226840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8449090" y="2310327"/>
                <a:ext cx="1533656" cy="1533656"/>
              </a:xfrm>
              <a:prstGeom prst="ellipse">
                <a:avLst/>
              </a:prstGeom>
              <a:blipFill dpi="0" rotWithShape="1">
                <a:blip r:embed="rId3">
                  <a:alphaModFix amt="55000"/>
                </a:blip>
                <a:srcRect/>
                <a:stretch>
                  <a:fillRect/>
                </a:stretch>
              </a:blipFill>
              <a:ln w="3175">
                <a:solidFill>
                  <a:schemeClr val="bg1"/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8218223" y="2079460"/>
                <a:ext cx="1995390" cy="1995390"/>
              </a:xfrm>
              <a:prstGeom prst="ellipse">
                <a:avLst/>
              </a:prstGeom>
              <a:noFill/>
              <a:ln w="19050" cmpd="sng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819" y="2108974"/>
              <a:ext cx="648000" cy="648000"/>
            </a:xfrm>
            <a:prstGeom prst="rect">
              <a:avLst/>
            </a:prstGeom>
          </p:spPr>
        </p:pic>
      </p:grpSp>
      <p:grpSp>
        <p:nvGrpSpPr>
          <p:cNvPr id="79" name="组合 78"/>
          <p:cNvGrpSpPr/>
          <p:nvPr/>
        </p:nvGrpSpPr>
        <p:grpSpPr>
          <a:xfrm>
            <a:off x="3355693" y="4991196"/>
            <a:ext cx="919130" cy="908021"/>
            <a:chOff x="2694974" y="1712976"/>
            <a:chExt cx="1460647" cy="1460647"/>
          </a:xfrm>
        </p:grpSpPr>
        <p:grpSp>
          <p:nvGrpSpPr>
            <p:cNvPr id="80" name="组合 79"/>
            <p:cNvGrpSpPr/>
            <p:nvPr/>
          </p:nvGrpSpPr>
          <p:grpSpPr>
            <a:xfrm>
              <a:off x="2694974" y="1712976"/>
              <a:ext cx="1460647" cy="1460647"/>
              <a:chOff x="8081716" y="1942953"/>
              <a:chExt cx="2268404" cy="2268404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8411915" y="2273152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8081716" y="1942953"/>
                <a:ext cx="2268404" cy="226840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449090" y="2310327"/>
                <a:ext cx="1533656" cy="1533656"/>
              </a:xfrm>
              <a:prstGeom prst="ellipse">
                <a:avLst/>
              </a:prstGeom>
              <a:blipFill dpi="0" rotWithShape="1">
                <a:blip r:embed="rId3">
                  <a:alphaModFix amt="55000"/>
                </a:blip>
                <a:srcRect/>
                <a:stretch>
                  <a:fillRect/>
                </a:stretch>
              </a:blipFill>
              <a:ln w="3175">
                <a:solidFill>
                  <a:schemeClr val="bg1"/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218223" y="2079460"/>
                <a:ext cx="1995390" cy="1995390"/>
              </a:xfrm>
              <a:prstGeom prst="ellipse">
                <a:avLst/>
              </a:prstGeom>
              <a:noFill/>
              <a:ln w="19050" cmpd="sng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819" y="2108974"/>
              <a:ext cx="648000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26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5804890" y="2199060"/>
            <a:ext cx="6192000" cy="1292777"/>
            <a:chOff x="5804890" y="1330960"/>
            <a:chExt cx="6192000" cy="1292777"/>
          </a:xfrm>
        </p:grpSpPr>
        <p:sp>
          <p:nvSpPr>
            <p:cNvPr id="97" name="矩形 96"/>
            <p:cNvSpPr/>
            <p:nvPr/>
          </p:nvSpPr>
          <p:spPr>
            <a:xfrm>
              <a:off x="6967734" y="1594877"/>
              <a:ext cx="4086781" cy="664726"/>
            </a:xfrm>
            <a:prstGeom prst="rect">
              <a:avLst/>
            </a:prstGeom>
            <a:blipFill dpi="0" rotWithShape="0">
              <a:blip r:embed="rId2">
                <a:alphaModFix amt="25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/>
            <p:cNvCxnSpPr/>
            <p:nvPr/>
          </p:nvCxnSpPr>
          <p:spPr>
            <a:xfrm flipV="1">
              <a:off x="5804890" y="1523595"/>
              <a:ext cx="6192000" cy="17755"/>
            </a:xfrm>
            <a:prstGeom prst="line">
              <a:avLst/>
            </a:prstGeom>
            <a:ln w="57150" cap="sq" cmpd="dbl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miter lim="800000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V="1">
              <a:off x="5804890" y="2297133"/>
              <a:ext cx="6192000" cy="17755"/>
            </a:xfrm>
            <a:prstGeom prst="line">
              <a:avLst/>
            </a:prstGeom>
            <a:ln w="57150" cap="sq" cmpd="dbl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miter lim="800000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V="1">
              <a:off x="6028840" y="1330960"/>
              <a:ext cx="32139" cy="1292777"/>
            </a:xfrm>
            <a:prstGeom prst="line">
              <a:avLst/>
            </a:prstGeom>
            <a:ln w="9525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等腰三角形 94"/>
            <p:cNvSpPr/>
            <p:nvPr/>
          </p:nvSpPr>
          <p:spPr>
            <a:xfrm rot="5400000">
              <a:off x="6326206" y="1749614"/>
              <a:ext cx="408297" cy="351980"/>
            </a:xfrm>
            <a:prstGeom prst="triangl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6793733" y="1903521"/>
              <a:ext cx="64683" cy="646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98" name="等腰三角形 97"/>
            <p:cNvSpPr/>
            <p:nvPr/>
          </p:nvSpPr>
          <p:spPr>
            <a:xfrm rot="5400000">
              <a:off x="6255146" y="1761680"/>
              <a:ext cx="366724" cy="316141"/>
            </a:xfrm>
            <a:prstGeom prst="triangle">
              <a:avLst/>
            </a:prstGeom>
            <a:ln w="1270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99837" y="1413768"/>
            <a:ext cx="5227003" cy="4042367"/>
            <a:chOff x="3204345" y="1148987"/>
            <a:chExt cx="5227003" cy="4042367"/>
          </a:xfrm>
        </p:grpSpPr>
        <p:grpSp>
          <p:nvGrpSpPr>
            <p:cNvPr id="3" name="组合 2"/>
            <p:cNvGrpSpPr/>
            <p:nvPr/>
          </p:nvGrpSpPr>
          <p:grpSpPr>
            <a:xfrm>
              <a:off x="3941860" y="1686047"/>
              <a:ext cx="3240000" cy="3240000"/>
              <a:chOff x="4458000" y="1715032"/>
              <a:chExt cx="3240000" cy="3240000"/>
            </a:xfrm>
          </p:grpSpPr>
          <p:sp>
            <p:nvSpPr>
              <p:cNvPr id="76" name="椭圆 75"/>
              <p:cNvSpPr/>
              <p:nvPr userDrawn="1"/>
            </p:nvSpPr>
            <p:spPr>
              <a:xfrm>
                <a:off x="4530000" y="1787032"/>
                <a:ext cx="3096000" cy="3096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 userDrawn="1"/>
            </p:nvSpPr>
            <p:spPr>
              <a:xfrm>
                <a:off x="4494000" y="1751032"/>
                <a:ext cx="3168000" cy="3168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 userDrawn="1"/>
            </p:nvSpPr>
            <p:spPr>
              <a:xfrm>
                <a:off x="4458000" y="1715032"/>
                <a:ext cx="3240000" cy="3240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422292" y="2072905"/>
              <a:ext cx="279136" cy="279136"/>
              <a:chOff x="6915602" y="1431728"/>
              <a:chExt cx="301944" cy="301944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 flipV="1">
              <a:off x="3204345" y="3489380"/>
              <a:ext cx="4767309" cy="17755"/>
            </a:xfrm>
            <a:prstGeom prst="line">
              <a:avLst/>
            </a:prstGeom>
            <a:ln w="9525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5422292" y="4260054"/>
              <a:ext cx="279136" cy="279136"/>
              <a:chOff x="6915602" y="1431728"/>
              <a:chExt cx="301944" cy="301944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612292" y="2545470"/>
              <a:ext cx="279136" cy="279136"/>
              <a:chOff x="6915602" y="1431728"/>
              <a:chExt cx="301944" cy="301944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612292" y="3787489"/>
              <a:ext cx="279136" cy="279136"/>
              <a:chOff x="6915602" y="1431728"/>
              <a:chExt cx="301944" cy="301944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236828" y="2545470"/>
              <a:ext cx="279136" cy="279136"/>
              <a:chOff x="6915602" y="1431728"/>
              <a:chExt cx="301944" cy="301944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6236828" y="3787489"/>
              <a:ext cx="279136" cy="279136"/>
              <a:chOff x="6915602" y="1431728"/>
              <a:chExt cx="301944" cy="301944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779520" y="1629602"/>
              <a:ext cx="3616960" cy="3561752"/>
              <a:chOff x="3779520" y="1629602"/>
              <a:chExt cx="3616960" cy="3561752"/>
            </a:xfrm>
          </p:grpSpPr>
          <p:cxnSp>
            <p:nvCxnSpPr>
              <p:cNvPr id="62" name="直接连接符 61"/>
              <p:cNvCxnSpPr/>
              <p:nvPr userDrawn="1"/>
            </p:nvCxnSpPr>
            <p:spPr>
              <a:xfrm>
                <a:off x="3779520" y="2394956"/>
                <a:ext cx="3616960" cy="1840976"/>
              </a:xfrm>
              <a:prstGeom prst="line">
                <a:avLst/>
              </a:prstGeom>
              <a:ln w="9525" cap="rnd">
                <a:gradFill>
                  <a:gsLst>
                    <a:gs pos="27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8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 userDrawn="1"/>
            </p:nvCxnSpPr>
            <p:spPr>
              <a:xfrm>
                <a:off x="4612292" y="1629602"/>
                <a:ext cx="2032348" cy="3561752"/>
              </a:xfrm>
              <a:prstGeom prst="line">
                <a:avLst/>
              </a:prstGeom>
              <a:ln w="9525" cap="rnd">
                <a:gradFill>
                  <a:gsLst>
                    <a:gs pos="2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9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/>
          </p:nvGrpSpPr>
          <p:grpSpPr>
            <a:xfrm rot="16200000">
              <a:off x="3861896" y="1506940"/>
              <a:ext cx="3616960" cy="3561752"/>
              <a:chOff x="3779520" y="1629602"/>
              <a:chExt cx="3616960" cy="3561752"/>
            </a:xfrm>
          </p:grpSpPr>
          <p:cxnSp>
            <p:nvCxnSpPr>
              <p:cNvPr id="60" name="直接连接符 59"/>
              <p:cNvCxnSpPr/>
              <p:nvPr userDrawn="1"/>
            </p:nvCxnSpPr>
            <p:spPr>
              <a:xfrm>
                <a:off x="3779520" y="2394956"/>
                <a:ext cx="3616960" cy="1840976"/>
              </a:xfrm>
              <a:prstGeom prst="line">
                <a:avLst/>
              </a:prstGeom>
              <a:ln w="9525" cap="rnd">
                <a:gradFill>
                  <a:gsLst>
                    <a:gs pos="27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8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 userDrawn="1"/>
            </p:nvCxnSpPr>
            <p:spPr>
              <a:xfrm>
                <a:off x="4612292" y="1629602"/>
                <a:ext cx="2032348" cy="3561752"/>
              </a:xfrm>
              <a:prstGeom prst="line">
                <a:avLst/>
              </a:prstGeom>
              <a:ln w="9525" cap="rnd">
                <a:gradFill>
                  <a:gsLst>
                    <a:gs pos="2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9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6397877" y="1380037"/>
              <a:ext cx="2033471" cy="2033471"/>
              <a:chOff x="8272465" y="1479335"/>
              <a:chExt cx="1613197" cy="1613197"/>
            </a:xfrm>
          </p:grpSpPr>
          <p:grpSp>
            <p:nvGrpSpPr>
              <p:cNvPr id="37" name="组合 36"/>
              <p:cNvGrpSpPr/>
              <p:nvPr userDrawn="1"/>
            </p:nvGrpSpPr>
            <p:grpSpPr>
              <a:xfrm>
                <a:off x="8272465" y="1479335"/>
                <a:ext cx="1613197" cy="1613197"/>
                <a:chOff x="4458000" y="1715032"/>
                <a:chExt cx="3240000" cy="3240000"/>
              </a:xfrm>
            </p:grpSpPr>
            <p:sp>
              <p:nvSpPr>
                <p:cNvPr id="57" name="椭圆 56"/>
                <p:cNvSpPr/>
                <p:nvPr userDrawn="1"/>
              </p:nvSpPr>
              <p:spPr>
                <a:xfrm>
                  <a:off x="4530000" y="1787032"/>
                  <a:ext cx="3096000" cy="3096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/>
                <p:cNvSpPr/>
                <p:nvPr userDrawn="1"/>
              </p:nvSpPr>
              <p:spPr>
                <a:xfrm>
                  <a:off x="4494000" y="1751032"/>
                  <a:ext cx="3168000" cy="3168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/>
                <p:cNvSpPr/>
                <p:nvPr userDrawn="1"/>
              </p:nvSpPr>
              <p:spPr>
                <a:xfrm>
                  <a:off x="4458000" y="1715032"/>
                  <a:ext cx="3240000" cy="3240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 userDrawn="1"/>
            </p:nvGrpSpPr>
            <p:grpSpPr>
              <a:xfrm>
                <a:off x="8586067" y="1720236"/>
                <a:ext cx="985998" cy="1093816"/>
                <a:chOff x="8582069" y="1755978"/>
                <a:chExt cx="985998" cy="1093816"/>
              </a:xfrm>
            </p:grpSpPr>
            <p:grpSp>
              <p:nvGrpSpPr>
                <p:cNvPr id="39" name="组合 38"/>
                <p:cNvGrpSpPr/>
                <p:nvPr userDrawn="1"/>
              </p:nvGrpSpPr>
              <p:grpSpPr>
                <a:xfrm>
                  <a:off x="8998754" y="1755978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55" name="椭圆 54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椭圆 55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0" name="组合 39"/>
                <p:cNvGrpSpPr/>
                <p:nvPr userDrawn="1"/>
              </p:nvGrpSpPr>
              <p:grpSpPr>
                <a:xfrm>
                  <a:off x="8582069" y="204991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53" name="椭圆 52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椭圆 53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1" name="组合 40"/>
                <p:cNvGrpSpPr/>
                <p:nvPr userDrawn="1"/>
              </p:nvGrpSpPr>
              <p:grpSpPr>
                <a:xfrm>
                  <a:off x="8582069" y="244199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51" name="椭圆 50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椭圆 51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2" name="组合 41"/>
                <p:cNvGrpSpPr/>
                <p:nvPr userDrawn="1"/>
              </p:nvGrpSpPr>
              <p:grpSpPr>
                <a:xfrm>
                  <a:off x="9021276" y="2652765"/>
                  <a:ext cx="197029" cy="197029"/>
                  <a:chOff x="8858380" y="2543297"/>
                  <a:chExt cx="143329" cy="143329"/>
                </a:xfrm>
              </p:grpSpPr>
              <p:sp>
                <p:nvSpPr>
                  <p:cNvPr id="49" name="椭圆 48"/>
                  <p:cNvSpPr/>
                  <p:nvPr/>
                </p:nvSpPr>
                <p:spPr>
                  <a:xfrm>
                    <a:off x="8858380" y="2543297"/>
                    <a:ext cx="143329" cy="14332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椭圆 49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3" name="组合 42"/>
                <p:cNvGrpSpPr/>
                <p:nvPr userDrawn="1"/>
              </p:nvGrpSpPr>
              <p:grpSpPr>
                <a:xfrm>
                  <a:off x="9375883" y="204991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47" name="椭圆 46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椭圆 47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4" name="组合 43"/>
                <p:cNvGrpSpPr/>
                <p:nvPr userDrawn="1"/>
              </p:nvGrpSpPr>
              <p:grpSpPr>
                <a:xfrm>
                  <a:off x="9375883" y="2414592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45" name="椭圆 44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椭圆 45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4" name="组合 13"/>
            <p:cNvGrpSpPr/>
            <p:nvPr/>
          </p:nvGrpSpPr>
          <p:grpSpPr>
            <a:xfrm>
              <a:off x="3290189" y="1148987"/>
              <a:ext cx="1209969" cy="1209969"/>
              <a:chOff x="3290189" y="1148987"/>
              <a:chExt cx="1209969" cy="1209969"/>
            </a:xfrm>
          </p:grpSpPr>
          <p:grpSp>
            <p:nvGrpSpPr>
              <p:cNvPr id="15" name="组合 14"/>
              <p:cNvGrpSpPr/>
              <p:nvPr userDrawn="1"/>
            </p:nvGrpSpPr>
            <p:grpSpPr>
              <a:xfrm>
                <a:off x="3290189" y="1148987"/>
                <a:ext cx="1209969" cy="1209969"/>
                <a:chOff x="4458000" y="1715032"/>
                <a:chExt cx="3240000" cy="3240000"/>
              </a:xfrm>
            </p:grpSpPr>
            <p:sp>
              <p:nvSpPr>
                <p:cNvPr id="34" name="椭圆 33"/>
                <p:cNvSpPr/>
                <p:nvPr userDrawn="1"/>
              </p:nvSpPr>
              <p:spPr>
                <a:xfrm>
                  <a:off x="4530000" y="1787032"/>
                  <a:ext cx="3096000" cy="3096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椭圆 34"/>
                <p:cNvSpPr/>
                <p:nvPr userDrawn="1"/>
              </p:nvSpPr>
              <p:spPr>
                <a:xfrm>
                  <a:off x="4494000" y="1751032"/>
                  <a:ext cx="3168000" cy="3168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/>
                <p:cNvSpPr/>
                <p:nvPr userDrawn="1"/>
              </p:nvSpPr>
              <p:spPr>
                <a:xfrm>
                  <a:off x="4458000" y="1715032"/>
                  <a:ext cx="3240000" cy="3240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" name="组合 15"/>
              <p:cNvGrpSpPr/>
              <p:nvPr userDrawn="1"/>
            </p:nvGrpSpPr>
            <p:grpSpPr>
              <a:xfrm>
                <a:off x="3838358" y="1330096"/>
                <a:ext cx="143299" cy="143299"/>
                <a:chOff x="8860553" y="2545471"/>
                <a:chExt cx="138982" cy="138982"/>
              </a:xfrm>
            </p:grpSpPr>
            <p:sp>
              <p:nvSpPr>
                <p:cNvPr id="32" name="椭圆 31"/>
                <p:cNvSpPr/>
                <p:nvPr/>
              </p:nvSpPr>
              <p:spPr>
                <a:xfrm>
                  <a:off x="8860553" y="2545471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" name="组合 16"/>
              <p:cNvGrpSpPr/>
              <p:nvPr userDrawn="1"/>
            </p:nvGrpSpPr>
            <p:grpSpPr>
              <a:xfrm>
                <a:off x="3525826" y="1550558"/>
                <a:ext cx="143299" cy="143299"/>
                <a:chOff x="8860553" y="2545470"/>
                <a:chExt cx="138982" cy="138982"/>
              </a:xfrm>
            </p:grpSpPr>
            <p:sp>
              <p:nvSpPr>
                <p:cNvPr id="30" name="椭圆 29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" name="组合 17"/>
              <p:cNvGrpSpPr/>
              <p:nvPr userDrawn="1"/>
            </p:nvGrpSpPr>
            <p:grpSpPr>
              <a:xfrm>
                <a:off x="3525826" y="1844636"/>
                <a:ext cx="143299" cy="143299"/>
                <a:chOff x="8860553" y="2545470"/>
                <a:chExt cx="138982" cy="138982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>
                <a:off x="3846365" y="2008020"/>
                <a:ext cx="143299" cy="143299"/>
                <a:chOff x="8850141" y="2548833"/>
                <a:chExt cx="138982" cy="138982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8850141" y="2548833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 rot="1905853">
                  <a:off x="8883632" y="2582324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>
                <a:off x="4121221" y="1550558"/>
                <a:ext cx="143299" cy="143299"/>
                <a:chOff x="8860553" y="2545470"/>
                <a:chExt cx="138982" cy="138982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 userDrawn="1"/>
            </p:nvGrpSpPr>
            <p:grpSpPr>
              <a:xfrm>
                <a:off x="4121221" y="1824085"/>
                <a:ext cx="143299" cy="143299"/>
                <a:chOff x="8860553" y="2545470"/>
                <a:chExt cx="138982" cy="138982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79" name="文本框 78"/>
          <p:cNvSpPr txBox="1"/>
          <p:nvPr/>
        </p:nvSpPr>
        <p:spPr>
          <a:xfrm>
            <a:off x="1291590" y="287764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7075360" y="1620278"/>
            <a:ext cx="2986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基本情况介绍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7085520" y="2505419"/>
            <a:ext cx="2196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学术研究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085520" y="3427020"/>
            <a:ext cx="2986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机器学习实践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7105818" y="4430461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学术服务</a:t>
            </a:r>
          </a:p>
        </p:txBody>
      </p:sp>
      <p:cxnSp>
        <p:nvCxnSpPr>
          <p:cNvPr id="101" name="直接连接符 100"/>
          <p:cNvCxnSpPr/>
          <p:nvPr/>
        </p:nvCxnSpPr>
        <p:spPr>
          <a:xfrm>
            <a:off x="6791644" y="4198240"/>
            <a:ext cx="4942547" cy="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6810681" y="1520558"/>
            <a:ext cx="4942547" cy="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6784855" y="5122419"/>
            <a:ext cx="4942547" cy="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H="1">
            <a:off x="6904646" y="996909"/>
            <a:ext cx="11193" cy="4906741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01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210620" y="279228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学术研究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616824" y="2642438"/>
            <a:ext cx="764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743463" y="2499403"/>
            <a:ext cx="1122745" cy="0"/>
          </a:xfrm>
          <a:prstGeom prst="line">
            <a:avLst/>
          </a:prstGeom>
          <a:ln w="3175" cap="rnd">
            <a:solidFill>
              <a:schemeClr val="bg1">
                <a:alpha val="46000"/>
              </a:schemeClr>
            </a:solidFill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8555012" y="2349615"/>
            <a:ext cx="0" cy="835020"/>
          </a:xfrm>
          <a:prstGeom prst="line">
            <a:avLst/>
          </a:prstGeom>
          <a:ln w="3175" cap="rnd">
            <a:solidFill>
              <a:schemeClr val="bg1">
                <a:alpha val="46000"/>
              </a:schemeClr>
            </a:solidFill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3396548" y="2199190"/>
            <a:ext cx="3243970" cy="2450520"/>
            <a:chOff x="3396548" y="2199190"/>
            <a:chExt cx="3243970" cy="245052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396548" y="3949486"/>
              <a:ext cx="3243970" cy="10276"/>
            </a:xfrm>
            <a:prstGeom prst="line">
              <a:avLst/>
            </a:prstGeom>
            <a:ln w="12700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2400000" scaled="0"/>
              </a:gra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3662017" y="2199190"/>
              <a:ext cx="1356516" cy="2450520"/>
              <a:chOff x="3662017" y="2199190"/>
              <a:chExt cx="1356516" cy="245052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3712600" y="2631000"/>
                <a:ext cx="1305933" cy="1305933"/>
                <a:chOff x="9919874" y="407800"/>
                <a:chExt cx="2268404" cy="2268404"/>
              </a:xfrm>
            </p:grpSpPr>
            <p:sp>
              <p:nvSpPr>
                <p:cNvPr id="3" name="椭圆 2"/>
                <p:cNvSpPr/>
                <p:nvPr/>
              </p:nvSpPr>
              <p:spPr>
                <a:xfrm>
                  <a:off x="10250073" y="737999"/>
                  <a:ext cx="1608007" cy="1608007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alpha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椭圆 3"/>
                <p:cNvSpPr/>
                <p:nvPr/>
              </p:nvSpPr>
              <p:spPr>
                <a:xfrm>
                  <a:off x="9919874" y="407800"/>
                  <a:ext cx="2268404" cy="2268404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alpha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10287248" y="775174"/>
                  <a:ext cx="1533656" cy="1533656"/>
                </a:xfrm>
                <a:prstGeom prst="ellipse">
                  <a:avLst/>
                </a:prstGeom>
                <a:blipFill dpi="0" rotWithShape="1">
                  <a:blip r:embed="rId2">
                    <a:alphaModFix amt="55000"/>
                  </a:blip>
                  <a:srcRect/>
                  <a:stretch>
                    <a:fillRect/>
                  </a:stretch>
                </a:blipFill>
                <a:ln w="3175">
                  <a:solidFill>
                    <a:schemeClr val="bg1">
                      <a:alpha val="65000"/>
                    </a:schemeClr>
                  </a:solidFill>
                  <a:prstDash val="sysDot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10056381" y="544307"/>
                  <a:ext cx="1995390" cy="1995390"/>
                </a:xfrm>
                <a:prstGeom prst="ellipse">
                  <a:avLst/>
                </a:prstGeom>
                <a:noFill/>
                <a:ln w="19050" cmpd="sng">
                  <a:solidFill>
                    <a:schemeClr val="bg1">
                      <a:alpha val="6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7" name="直接连接符 6"/>
              <p:cNvCxnSpPr/>
              <p:nvPr/>
            </p:nvCxnSpPr>
            <p:spPr>
              <a:xfrm flipH="1">
                <a:off x="3662017" y="2199190"/>
                <a:ext cx="18382" cy="2450520"/>
              </a:xfrm>
              <a:prstGeom prst="line">
                <a:avLst/>
              </a:prstGeom>
              <a:ln w="12700" cap="rnd">
                <a:gradFill>
                  <a:gsLst>
                    <a:gs pos="1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88000">
                      <a:schemeClr val="bg1">
                        <a:alpha val="38000"/>
                      </a:schemeClr>
                    </a:gs>
                  </a:gsLst>
                  <a:lin ang="2400000" scaled="0"/>
                </a:gradFill>
                <a:round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4138287" y="2969457"/>
                <a:ext cx="3985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23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822340" y="3025028"/>
            <a:ext cx="3595856" cy="185281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标注数据量 </a:t>
            </a:r>
            <a:r>
              <a:rPr lang="en-US" altLang="zh-CN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未标注数据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大量新用户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0.0001</a:t>
            </a:r>
            <a:r>
              <a:rPr lang="en-US" altLang="zh-CN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的网页具有主题标签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标注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高（时间，人力）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选择样本进行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标注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174405" y="1099855"/>
            <a:ext cx="3522473" cy="899126"/>
            <a:chOff x="4174405" y="1460923"/>
            <a:chExt cx="3522473" cy="899126"/>
          </a:xfrm>
        </p:grpSpPr>
        <p:sp>
          <p:nvSpPr>
            <p:cNvPr id="91" name="矩形 90"/>
            <p:cNvSpPr/>
            <p:nvPr/>
          </p:nvSpPr>
          <p:spPr>
            <a:xfrm>
              <a:off x="4386600" y="1465067"/>
              <a:ext cx="3118293" cy="627571"/>
            </a:xfrm>
            <a:prstGeom prst="rect">
              <a:avLst/>
            </a:prstGeom>
            <a:blipFill dpi="0" rotWithShape="0">
              <a:blip r:embed="rId2">
                <a:alphaModFix amt="2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69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圆角矩形 3"/>
            <p:cNvSpPr/>
            <p:nvPr/>
          </p:nvSpPr>
          <p:spPr>
            <a:xfrm>
              <a:off x="4174405" y="1464892"/>
              <a:ext cx="198372" cy="878361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13617 w 451413"/>
                <a:gd name="connsiteY2" fmla="*/ 254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" fmla="*/ 0 w 451413"/>
                <a:gd name="connsiteY0" fmla="*/ 151436 h 1185697"/>
                <a:gd name="connsiteX1" fmla="*/ 151436 w 451413"/>
                <a:gd name="connsiteY1" fmla="*/ 0 h 1185697"/>
                <a:gd name="connsiteX2" fmla="*/ 213617 w 451413"/>
                <a:gd name="connsiteY2" fmla="*/ 2540 h 1185697"/>
                <a:gd name="connsiteX3" fmla="*/ 451413 w 451413"/>
                <a:gd name="connsiteY3" fmla="*/ 151436 h 1185697"/>
                <a:gd name="connsiteX4" fmla="*/ 451413 w 451413"/>
                <a:gd name="connsiteY4" fmla="*/ 1029181 h 1185697"/>
                <a:gd name="connsiteX5" fmla="*/ 218697 w 451413"/>
                <a:gd name="connsiteY5" fmla="*/ 1185697 h 1185697"/>
                <a:gd name="connsiteX6" fmla="*/ 151436 w 451413"/>
                <a:gd name="connsiteY6" fmla="*/ 1180617 h 1185697"/>
                <a:gd name="connsiteX7" fmla="*/ 0 w 451413"/>
                <a:gd name="connsiteY7" fmla="*/ 1029181 h 1185697"/>
                <a:gd name="connsiteX8" fmla="*/ 0 w 451413"/>
                <a:gd name="connsiteY8" fmla="*/ 151436 h 1185697"/>
                <a:gd name="connsiteX0" fmla="*/ 0 w 451413"/>
                <a:gd name="connsiteY0" fmla="*/ 151436 h 1185697"/>
                <a:gd name="connsiteX1" fmla="*/ 151436 w 451413"/>
                <a:gd name="connsiteY1" fmla="*/ 0 h 1185697"/>
                <a:gd name="connsiteX2" fmla="*/ 213617 w 451413"/>
                <a:gd name="connsiteY2" fmla="*/ 2540 h 1185697"/>
                <a:gd name="connsiteX3" fmla="*/ 451413 w 451413"/>
                <a:gd name="connsiteY3" fmla="*/ 1029181 h 1185697"/>
                <a:gd name="connsiteX4" fmla="*/ 218697 w 451413"/>
                <a:gd name="connsiteY4" fmla="*/ 1185697 h 1185697"/>
                <a:gd name="connsiteX5" fmla="*/ 151436 w 451413"/>
                <a:gd name="connsiteY5" fmla="*/ 1180617 h 1185697"/>
                <a:gd name="connsiteX6" fmla="*/ 0 w 451413"/>
                <a:gd name="connsiteY6" fmla="*/ 1029181 h 1185697"/>
                <a:gd name="connsiteX7" fmla="*/ 0 w 451413"/>
                <a:gd name="connsiteY7" fmla="*/ 151436 h 1185697"/>
                <a:gd name="connsiteX0" fmla="*/ 0 w 224614"/>
                <a:gd name="connsiteY0" fmla="*/ 151436 h 1185697"/>
                <a:gd name="connsiteX1" fmla="*/ 151436 w 224614"/>
                <a:gd name="connsiteY1" fmla="*/ 0 h 1185697"/>
                <a:gd name="connsiteX2" fmla="*/ 213617 w 224614"/>
                <a:gd name="connsiteY2" fmla="*/ 2540 h 1185697"/>
                <a:gd name="connsiteX3" fmla="*/ 218697 w 224614"/>
                <a:gd name="connsiteY3" fmla="*/ 1185697 h 1185697"/>
                <a:gd name="connsiteX4" fmla="*/ 151436 w 224614"/>
                <a:gd name="connsiteY4" fmla="*/ 1180617 h 1185697"/>
                <a:gd name="connsiteX5" fmla="*/ 0 w 224614"/>
                <a:gd name="connsiteY5" fmla="*/ 1029181 h 1185697"/>
                <a:gd name="connsiteX6" fmla="*/ 0 w 224614"/>
                <a:gd name="connsiteY6" fmla="*/ 151436 h 1185697"/>
                <a:gd name="connsiteX0" fmla="*/ 0 w 228207"/>
                <a:gd name="connsiteY0" fmla="*/ 151436 h 1185697"/>
                <a:gd name="connsiteX1" fmla="*/ 151436 w 228207"/>
                <a:gd name="connsiteY1" fmla="*/ 0 h 1185697"/>
                <a:gd name="connsiteX2" fmla="*/ 221237 w 228207"/>
                <a:gd name="connsiteY2" fmla="*/ 2540 h 1185697"/>
                <a:gd name="connsiteX3" fmla="*/ 218697 w 228207"/>
                <a:gd name="connsiteY3" fmla="*/ 1185697 h 1185697"/>
                <a:gd name="connsiteX4" fmla="*/ 151436 w 228207"/>
                <a:gd name="connsiteY4" fmla="*/ 1180617 h 1185697"/>
                <a:gd name="connsiteX5" fmla="*/ 0 w 228207"/>
                <a:gd name="connsiteY5" fmla="*/ 1029181 h 1185697"/>
                <a:gd name="connsiteX6" fmla="*/ 0 w 228207"/>
                <a:gd name="connsiteY6" fmla="*/ 151436 h 1185697"/>
                <a:gd name="connsiteX0" fmla="*/ 0 w 224379"/>
                <a:gd name="connsiteY0" fmla="*/ 151436 h 1185697"/>
                <a:gd name="connsiteX1" fmla="*/ 151436 w 224379"/>
                <a:gd name="connsiteY1" fmla="*/ 0 h 1185697"/>
                <a:gd name="connsiteX2" fmla="*/ 221237 w 224379"/>
                <a:gd name="connsiteY2" fmla="*/ 2540 h 1185697"/>
                <a:gd name="connsiteX3" fmla="*/ 218697 w 224379"/>
                <a:gd name="connsiteY3" fmla="*/ 1185697 h 1185697"/>
                <a:gd name="connsiteX4" fmla="*/ 151436 w 224379"/>
                <a:gd name="connsiteY4" fmla="*/ 1180617 h 1185697"/>
                <a:gd name="connsiteX5" fmla="*/ 0 w 224379"/>
                <a:gd name="connsiteY5" fmla="*/ 1029181 h 1185697"/>
                <a:gd name="connsiteX6" fmla="*/ 0 w 224379"/>
                <a:gd name="connsiteY6" fmla="*/ 151436 h 1185697"/>
                <a:gd name="connsiteX0" fmla="*/ 0 w 224379"/>
                <a:gd name="connsiteY0" fmla="*/ 151436 h 1185697"/>
                <a:gd name="connsiteX1" fmla="*/ 151436 w 224379"/>
                <a:gd name="connsiteY1" fmla="*/ 0 h 1185697"/>
                <a:gd name="connsiteX2" fmla="*/ 221237 w 224379"/>
                <a:gd name="connsiteY2" fmla="*/ 2540 h 1185697"/>
                <a:gd name="connsiteX3" fmla="*/ 218697 w 224379"/>
                <a:gd name="connsiteY3" fmla="*/ 1185697 h 1185697"/>
                <a:gd name="connsiteX4" fmla="*/ 151436 w 224379"/>
                <a:gd name="connsiteY4" fmla="*/ 1180617 h 1185697"/>
                <a:gd name="connsiteX5" fmla="*/ 0 w 224379"/>
                <a:gd name="connsiteY5" fmla="*/ 1029181 h 1185697"/>
                <a:gd name="connsiteX6" fmla="*/ 0 w 224379"/>
                <a:gd name="connsiteY6" fmla="*/ 151436 h 1185697"/>
                <a:gd name="connsiteX0" fmla="*/ 0 w 221438"/>
                <a:gd name="connsiteY0" fmla="*/ 151436 h 1185697"/>
                <a:gd name="connsiteX1" fmla="*/ 151436 w 221438"/>
                <a:gd name="connsiteY1" fmla="*/ 0 h 1185697"/>
                <a:gd name="connsiteX2" fmla="*/ 221237 w 221438"/>
                <a:gd name="connsiteY2" fmla="*/ 2540 h 1185697"/>
                <a:gd name="connsiteX3" fmla="*/ 218697 w 221438"/>
                <a:gd name="connsiteY3" fmla="*/ 1185697 h 1185697"/>
                <a:gd name="connsiteX4" fmla="*/ 151436 w 221438"/>
                <a:gd name="connsiteY4" fmla="*/ 1180617 h 1185697"/>
                <a:gd name="connsiteX5" fmla="*/ 0 w 221438"/>
                <a:gd name="connsiteY5" fmla="*/ 1029181 h 1185697"/>
                <a:gd name="connsiteX6" fmla="*/ 0 w 221438"/>
                <a:gd name="connsiteY6" fmla="*/ 151436 h 1185697"/>
                <a:gd name="connsiteX0" fmla="*/ 0 w 221361"/>
                <a:gd name="connsiteY0" fmla="*/ 151436 h 1183157"/>
                <a:gd name="connsiteX1" fmla="*/ 151436 w 221361"/>
                <a:gd name="connsiteY1" fmla="*/ 0 h 1183157"/>
                <a:gd name="connsiteX2" fmla="*/ 221237 w 221361"/>
                <a:gd name="connsiteY2" fmla="*/ 2540 h 1183157"/>
                <a:gd name="connsiteX3" fmla="*/ 216157 w 221361"/>
                <a:gd name="connsiteY3" fmla="*/ 1183157 h 1183157"/>
                <a:gd name="connsiteX4" fmla="*/ 151436 w 221361"/>
                <a:gd name="connsiteY4" fmla="*/ 1180617 h 1183157"/>
                <a:gd name="connsiteX5" fmla="*/ 0 w 221361"/>
                <a:gd name="connsiteY5" fmla="*/ 1029181 h 1183157"/>
                <a:gd name="connsiteX6" fmla="*/ 0 w 221361"/>
                <a:gd name="connsiteY6" fmla="*/ 151436 h 1183157"/>
                <a:gd name="connsiteX0" fmla="*/ 0 w 226324"/>
                <a:gd name="connsiteY0" fmla="*/ 151436 h 1183157"/>
                <a:gd name="connsiteX1" fmla="*/ 151436 w 226324"/>
                <a:gd name="connsiteY1" fmla="*/ 0 h 1183157"/>
                <a:gd name="connsiteX2" fmla="*/ 221237 w 226324"/>
                <a:gd name="connsiteY2" fmla="*/ 2540 h 1183157"/>
                <a:gd name="connsiteX3" fmla="*/ 226317 w 226324"/>
                <a:gd name="connsiteY3" fmla="*/ 1183157 h 1183157"/>
                <a:gd name="connsiteX4" fmla="*/ 151436 w 226324"/>
                <a:gd name="connsiteY4" fmla="*/ 1180617 h 1183157"/>
                <a:gd name="connsiteX5" fmla="*/ 0 w 226324"/>
                <a:gd name="connsiteY5" fmla="*/ 1029181 h 1183157"/>
                <a:gd name="connsiteX6" fmla="*/ 0 w 226324"/>
                <a:gd name="connsiteY6" fmla="*/ 151436 h 1183157"/>
                <a:gd name="connsiteX0" fmla="*/ 0 w 226324"/>
                <a:gd name="connsiteY0" fmla="*/ 151436 h 1183157"/>
                <a:gd name="connsiteX1" fmla="*/ 151436 w 226324"/>
                <a:gd name="connsiteY1" fmla="*/ 0 h 1183157"/>
                <a:gd name="connsiteX2" fmla="*/ 221237 w 226324"/>
                <a:gd name="connsiteY2" fmla="*/ 2540 h 1183157"/>
                <a:gd name="connsiteX3" fmla="*/ 226317 w 226324"/>
                <a:gd name="connsiteY3" fmla="*/ 1183157 h 1183157"/>
                <a:gd name="connsiteX4" fmla="*/ 151436 w 226324"/>
                <a:gd name="connsiteY4" fmla="*/ 1180617 h 1183157"/>
                <a:gd name="connsiteX5" fmla="*/ 0 w 226324"/>
                <a:gd name="connsiteY5" fmla="*/ 1029181 h 1183157"/>
                <a:gd name="connsiteX6" fmla="*/ 0 w 226324"/>
                <a:gd name="connsiteY6" fmla="*/ 151436 h 1183157"/>
                <a:gd name="connsiteX0" fmla="*/ 0 w 226324"/>
                <a:gd name="connsiteY0" fmla="*/ 151436 h 1183157"/>
                <a:gd name="connsiteX1" fmla="*/ 151436 w 226324"/>
                <a:gd name="connsiteY1" fmla="*/ 0 h 1183157"/>
                <a:gd name="connsiteX2" fmla="*/ 221237 w 226324"/>
                <a:gd name="connsiteY2" fmla="*/ 2540 h 1183157"/>
                <a:gd name="connsiteX3" fmla="*/ 226317 w 226324"/>
                <a:gd name="connsiteY3" fmla="*/ 1183157 h 1183157"/>
                <a:gd name="connsiteX4" fmla="*/ 151436 w 226324"/>
                <a:gd name="connsiteY4" fmla="*/ 1180617 h 1183157"/>
                <a:gd name="connsiteX5" fmla="*/ 0 w 226324"/>
                <a:gd name="connsiteY5" fmla="*/ 1029181 h 1183157"/>
                <a:gd name="connsiteX6" fmla="*/ 0 w 226324"/>
                <a:gd name="connsiteY6" fmla="*/ 151436 h 1183157"/>
                <a:gd name="connsiteX0" fmla="*/ 0 w 228861"/>
                <a:gd name="connsiteY0" fmla="*/ 151436 h 1183157"/>
                <a:gd name="connsiteX1" fmla="*/ 151436 w 228861"/>
                <a:gd name="connsiteY1" fmla="*/ 0 h 1183157"/>
                <a:gd name="connsiteX2" fmla="*/ 221237 w 228861"/>
                <a:gd name="connsiteY2" fmla="*/ 2540 h 1183157"/>
                <a:gd name="connsiteX3" fmla="*/ 228857 w 228861"/>
                <a:gd name="connsiteY3" fmla="*/ 1183157 h 1183157"/>
                <a:gd name="connsiteX4" fmla="*/ 151436 w 228861"/>
                <a:gd name="connsiteY4" fmla="*/ 1180617 h 1183157"/>
                <a:gd name="connsiteX5" fmla="*/ 0 w 228861"/>
                <a:gd name="connsiteY5" fmla="*/ 1029181 h 1183157"/>
                <a:gd name="connsiteX6" fmla="*/ 0 w 228861"/>
                <a:gd name="connsiteY6" fmla="*/ 151436 h 1183157"/>
                <a:gd name="connsiteX0" fmla="*/ 0 w 228866"/>
                <a:gd name="connsiteY0" fmla="*/ 152706 h 1184427"/>
                <a:gd name="connsiteX1" fmla="*/ 151436 w 228866"/>
                <a:gd name="connsiteY1" fmla="*/ 1270 h 1184427"/>
                <a:gd name="connsiteX2" fmla="*/ 225047 w 228866"/>
                <a:gd name="connsiteY2" fmla="*/ 0 h 1184427"/>
                <a:gd name="connsiteX3" fmla="*/ 228857 w 228866"/>
                <a:gd name="connsiteY3" fmla="*/ 1184427 h 1184427"/>
                <a:gd name="connsiteX4" fmla="*/ 151436 w 228866"/>
                <a:gd name="connsiteY4" fmla="*/ 1181887 h 1184427"/>
                <a:gd name="connsiteX5" fmla="*/ 0 w 228866"/>
                <a:gd name="connsiteY5" fmla="*/ 1030451 h 1184427"/>
                <a:gd name="connsiteX6" fmla="*/ 0 w 228866"/>
                <a:gd name="connsiteY6" fmla="*/ 152706 h 1184427"/>
                <a:gd name="connsiteX0" fmla="*/ 0 w 228866"/>
                <a:gd name="connsiteY0" fmla="*/ 152706 h 1181887"/>
                <a:gd name="connsiteX1" fmla="*/ 151436 w 228866"/>
                <a:gd name="connsiteY1" fmla="*/ 1270 h 1181887"/>
                <a:gd name="connsiteX2" fmla="*/ 225047 w 228866"/>
                <a:gd name="connsiteY2" fmla="*/ 0 h 1181887"/>
                <a:gd name="connsiteX3" fmla="*/ 228857 w 228866"/>
                <a:gd name="connsiteY3" fmla="*/ 1176807 h 1181887"/>
                <a:gd name="connsiteX4" fmla="*/ 151436 w 228866"/>
                <a:gd name="connsiteY4" fmla="*/ 1181887 h 1181887"/>
                <a:gd name="connsiteX5" fmla="*/ 0 w 228866"/>
                <a:gd name="connsiteY5" fmla="*/ 1030451 h 1181887"/>
                <a:gd name="connsiteX6" fmla="*/ 0 w 228866"/>
                <a:gd name="connsiteY6" fmla="*/ 152706 h 1181887"/>
                <a:gd name="connsiteX0" fmla="*/ 0 w 228866"/>
                <a:gd name="connsiteY0" fmla="*/ 152706 h 1181887"/>
                <a:gd name="connsiteX1" fmla="*/ 151436 w 228866"/>
                <a:gd name="connsiteY1" fmla="*/ 1270 h 1181887"/>
                <a:gd name="connsiteX2" fmla="*/ 225047 w 228866"/>
                <a:gd name="connsiteY2" fmla="*/ 0 h 1181887"/>
                <a:gd name="connsiteX3" fmla="*/ 228857 w 228866"/>
                <a:gd name="connsiteY3" fmla="*/ 1180617 h 1181887"/>
                <a:gd name="connsiteX4" fmla="*/ 151436 w 228866"/>
                <a:gd name="connsiteY4" fmla="*/ 1181887 h 1181887"/>
                <a:gd name="connsiteX5" fmla="*/ 0 w 228866"/>
                <a:gd name="connsiteY5" fmla="*/ 1030451 h 1181887"/>
                <a:gd name="connsiteX6" fmla="*/ 0 w 228866"/>
                <a:gd name="connsiteY6" fmla="*/ 152706 h 1181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866" h="1181887">
                  <a:moveTo>
                    <a:pt x="0" y="152706"/>
                  </a:moveTo>
                  <a:cubicBezTo>
                    <a:pt x="0" y="69070"/>
                    <a:pt x="67800" y="1270"/>
                    <a:pt x="151436" y="1270"/>
                  </a:cubicBezTo>
                  <a:cubicBezTo>
                    <a:pt x="200950" y="1270"/>
                    <a:pt x="175533" y="0"/>
                    <a:pt x="225047" y="0"/>
                  </a:cubicBezTo>
                  <a:cubicBezTo>
                    <a:pt x="226097" y="197616"/>
                    <a:pt x="229060" y="981731"/>
                    <a:pt x="228857" y="1180617"/>
                  </a:cubicBezTo>
                  <a:lnTo>
                    <a:pt x="151436" y="1181887"/>
                  </a:lnTo>
                  <a:cubicBezTo>
                    <a:pt x="67800" y="1181887"/>
                    <a:pt x="0" y="1114087"/>
                    <a:pt x="0" y="1030451"/>
                  </a:cubicBezTo>
                  <a:lnTo>
                    <a:pt x="0" y="15270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4386600" y="1467415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/>
            <p:cNvSpPr txBox="1"/>
            <p:nvPr/>
          </p:nvSpPr>
          <p:spPr>
            <a:xfrm>
              <a:off x="4823677" y="1502522"/>
              <a:ext cx="20697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研究背景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5240835" y="2113828"/>
              <a:ext cx="15103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0" name="直接连接符 99"/>
            <p:cNvCxnSpPr>
              <a:stCxn id="93" idx="1"/>
              <a:endCxn id="93" idx="4"/>
            </p:cNvCxnSpPr>
            <p:nvPr/>
          </p:nvCxnSpPr>
          <p:spPr>
            <a:xfrm>
              <a:off x="4305664" y="1465836"/>
              <a:ext cx="0" cy="877417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4395667" y="2104680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375932" y="2343253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圆角矩形 3"/>
            <p:cNvSpPr/>
            <p:nvPr/>
          </p:nvSpPr>
          <p:spPr>
            <a:xfrm flipH="1">
              <a:off x="7517757" y="1464892"/>
              <a:ext cx="179121" cy="878361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13617 w 451413"/>
                <a:gd name="connsiteY2" fmla="*/ 254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" fmla="*/ 0 w 451413"/>
                <a:gd name="connsiteY0" fmla="*/ 151436 h 1185697"/>
                <a:gd name="connsiteX1" fmla="*/ 151436 w 451413"/>
                <a:gd name="connsiteY1" fmla="*/ 0 h 1185697"/>
                <a:gd name="connsiteX2" fmla="*/ 213617 w 451413"/>
                <a:gd name="connsiteY2" fmla="*/ 2540 h 1185697"/>
                <a:gd name="connsiteX3" fmla="*/ 451413 w 451413"/>
                <a:gd name="connsiteY3" fmla="*/ 151436 h 1185697"/>
                <a:gd name="connsiteX4" fmla="*/ 451413 w 451413"/>
                <a:gd name="connsiteY4" fmla="*/ 1029181 h 1185697"/>
                <a:gd name="connsiteX5" fmla="*/ 218697 w 451413"/>
                <a:gd name="connsiteY5" fmla="*/ 1185697 h 1185697"/>
                <a:gd name="connsiteX6" fmla="*/ 151436 w 451413"/>
                <a:gd name="connsiteY6" fmla="*/ 1180617 h 1185697"/>
                <a:gd name="connsiteX7" fmla="*/ 0 w 451413"/>
                <a:gd name="connsiteY7" fmla="*/ 1029181 h 1185697"/>
                <a:gd name="connsiteX8" fmla="*/ 0 w 451413"/>
                <a:gd name="connsiteY8" fmla="*/ 151436 h 1185697"/>
                <a:gd name="connsiteX0" fmla="*/ 0 w 451413"/>
                <a:gd name="connsiteY0" fmla="*/ 151436 h 1185697"/>
                <a:gd name="connsiteX1" fmla="*/ 151436 w 451413"/>
                <a:gd name="connsiteY1" fmla="*/ 0 h 1185697"/>
                <a:gd name="connsiteX2" fmla="*/ 213617 w 451413"/>
                <a:gd name="connsiteY2" fmla="*/ 2540 h 1185697"/>
                <a:gd name="connsiteX3" fmla="*/ 451413 w 451413"/>
                <a:gd name="connsiteY3" fmla="*/ 1029181 h 1185697"/>
                <a:gd name="connsiteX4" fmla="*/ 218697 w 451413"/>
                <a:gd name="connsiteY4" fmla="*/ 1185697 h 1185697"/>
                <a:gd name="connsiteX5" fmla="*/ 151436 w 451413"/>
                <a:gd name="connsiteY5" fmla="*/ 1180617 h 1185697"/>
                <a:gd name="connsiteX6" fmla="*/ 0 w 451413"/>
                <a:gd name="connsiteY6" fmla="*/ 1029181 h 1185697"/>
                <a:gd name="connsiteX7" fmla="*/ 0 w 451413"/>
                <a:gd name="connsiteY7" fmla="*/ 151436 h 1185697"/>
                <a:gd name="connsiteX0" fmla="*/ 0 w 224614"/>
                <a:gd name="connsiteY0" fmla="*/ 151436 h 1185697"/>
                <a:gd name="connsiteX1" fmla="*/ 151436 w 224614"/>
                <a:gd name="connsiteY1" fmla="*/ 0 h 1185697"/>
                <a:gd name="connsiteX2" fmla="*/ 213617 w 224614"/>
                <a:gd name="connsiteY2" fmla="*/ 2540 h 1185697"/>
                <a:gd name="connsiteX3" fmla="*/ 218697 w 224614"/>
                <a:gd name="connsiteY3" fmla="*/ 1185697 h 1185697"/>
                <a:gd name="connsiteX4" fmla="*/ 151436 w 224614"/>
                <a:gd name="connsiteY4" fmla="*/ 1180617 h 1185697"/>
                <a:gd name="connsiteX5" fmla="*/ 0 w 224614"/>
                <a:gd name="connsiteY5" fmla="*/ 1029181 h 1185697"/>
                <a:gd name="connsiteX6" fmla="*/ 0 w 224614"/>
                <a:gd name="connsiteY6" fmla="*/ 151436 h 1185697"/>
                <a:gd name="connsiteX0" fmla="*/ 0 w 228207"/>
                <a:gd name="connsiteY0" fmla="*/ 151436 h 1185697"/>
                <a:gd name="connsiteX1" fmla="*/ 151436 w 228207"/>
                <a:gd name="connsiteY1" fmla="*/ 0 h 1185697"/>
                <a:gd name="connsiteX2" fmla="*/ 221237 w 228207"/>
                <a:gd name="connsiteY2" fmla="*/ 2540 h 1185697"/>
                <a:gd name="connsiteX3" fmla="*/ 218697 w 228207"/>
                <a:gd name="connsiteY3" fmla="*/ 1185697 h 1185697"/>
                <a:gd name="connsiteX4" fmla="*/ 151436 w 228207"/>
                <a:gd name="connsiteY4" fmla="*/ 1180617 h 1185697"/>
                <a:gd name="connsiteX5" fmla="*/ 0 w 228207"/>
                <a:gd name="connsiteY5" fmla="*/ 1029181 h 1185697"/>
                <a:gd name="connsiteX6" fmla="*/ 0 w 228207"/>
                <a:gd name="connsiteY6" fmla="*/ 151436 h 1185697"/>
                <a:gd name="connsiteX0" fmla="*/ 0 w 224379"/>
                <a:gd name="connsiteY0" fmla="*/ 151436 h 1185697"/>
                <a:gd name="connsiteX1" fmla="*/ 151436 w 224379"/>
                <a:gd name="connsiteY1" fmla="*/ 0 h 1185697"/>
                <a:gd name="connsiteX2" fmla="*/ 221237 w 224379"/>
                <a:gd name="connsiteY2" fmla="*/ 2540 h 1185697"/>
                <a:gd name="connsiteX3" fmla="*/ 218697 w 224379"/>
                <a:gd name="connsiteY3" fmla="*/ 1185697 h 1185697"/>
                <a:gd name="connsiteX4" fmla="*/ 151436 w 224379"/>
                <a:gd name="connsiteY4" fmla="*/ 1180617 h 1185697"/>
                <a:gd name="connsiteX5" fmla="*/ 0 w 224379"/>
                <a:gd name="connsiteY5" fmla="*/ 1029181 h 1185697"/>
                <a:gd name="connsiteX6" fmla="*/ 0 w 224379"/>
                <a:gd name="connsiteY6" fmla="*/ 151436 h 1185697"/>
                <a:gd name="connsiteX0" fmla="*/ 0 w 224379"/>
                <a:gd name="connsiteY0" fmla="*/ 151436 h 1185697"/>
                <a:gd name="connsiteX1" fmla="*/ 151436 w 224379"/>
                <a:gd name="connsiteY1" fmla="*/ 0 h 1185697"/>
                <a:gd name="connsiteX2" fmla="*/ 221237 w 224379"/>
                <a:gd name="connsiteY2" fmla="*/ 2540 h 1185697"/>
                <a:gd name="connsiteX3" fmla="*/ 218697 w 224379"/>
                <a:gd name="connsiteY3" fmla="*/ 1185697 h 1185697"/>
                <a:gd name="connsiteX4" fmla="*/ 151436 w 224379"/>
                <a:gd name="connsiteY4" fmla="*/ 1180617 h 1185697"/>
                <a:gd name="connsiteX5" fmla="*/ 0 w 224379"/>
                <a:gd name="connsiteY5" fmla="*/ 1029181 h 1185697"/>
                <a:gd name="connsiteX6" fmla="*/ 0 w 224379"/>
                <a:gd name="connsiteY6" fmla="*/ 151436 h 1185697"/>
                <a:gd name="connsiteX0" fmla="*/ 0 w 221438"/>
                <a:gd name="connsiteY0" fmla="*/ 151436 h 1185697"/>
                <a:gd name="connsiteX1" fmla="*/ 151436 w 221438"/>
                <a:gd name="connsiteY1" fmla="*/ 0 h 1185697"/>
                <a:gd name="connsiteX2" fmla="*/ 221237 w 221438"/>
                <a:gd name="connsiteY2" fmla="*/ 2540 h 1185697"/>
                <a:gd name="connsiteX3" fmla="*/ 218697 w 221438"/>
                <a:gd name="connsiteY3" fmla="*/ 1185697 h 1185697"/>
                <a:gd name="connsiteX4" fmla="*/ 151436 w 221438"/>
                <a:gd name="connsiteY4" fmla="*/ 1180617 h 1185697"/>
                <a:gd name="connsiteX5" fmla="*/ 0 w 221438"/>
                <a:gd name="connsiteY5" fmla="*/ 1029181 h 1185697"/>
                <a:gd name="connsiteX6" fmla="*/ 0 w 221438"/>
                <a:gd name="connsiteY6" fmla="*/ 151436 h 1185697"/>
                <a:gd name="connsiteX0" fmla="*/ 0 w 221361"/>
                <a:gd name="connsiteY0" fmla="*/ 151436 h 1183157"/>
                <a:gd name="connsiteX1" fmla="*/ 151436 w 221361"/>
                <a:gd name="connsiteY1" fmla="*/ 0 h 1183157"/>
                <a:gd name="connsiteX2" fmla="*/ 221237 w 221361"/>
                <a:gd name="connsiteY2" fmla="*/ 2540 h 1183157"/>
                <a:gd name="connsiteX3" fmla="*/ 216157 w 221361"/>
                <a:gd name="connsiteY3" fmla="*/ 1183157 h 1183157"/>
                <a:gd name="connsiteX4" fmla="*/ 151436 w 221361"/>
                <a:gd name="connsiteY4" fmla="*/ 1180617 h 1183157"/>
                <a:gd name="connsiteX5" fmla="*/ 0 w 221361"/>
                <a:gd name="connsiteY5" fmla="*/ 1029181 h 1183157"/>
                <a:gd name="connsiteX6" fmla="*/ 0 w 221361"/>
                <a:gd name="connsiteY6" fmla="*/ 151436 h 1183157"/>
                <a:gd name="connsiteX0" fmla="*/ 0 w 226324"/>
                <a:gd name="connsiteY0" fmla="*/ 151436 h 1183157"/>
                <a:gd name="connsiteX1" fmla="*/ 151436 w 226324"/>
                <a:gd name="connsiteY1" fmla="*/ 0 h 1183157"/>
                <a:gd name="connsiteX2" fmla="*/ 221237 w 226324"/>
                <a:gd name="connsiteY2" fmla="*/ 2540 h 1183157"/>
                <a:gd name="connsiteX3" fmla="*/ 226317 w 226324"/>
                <a:gd name="connsiteY3" fmla="*/ 1183157 h 1183157"/>
                <a:gd name="connsiteX4" fmla="*/ 151436 w 226324"/>
                <a:gd name="connsiteY4" fmla="*/ 1180617 h 1183157"/>
                <a:gd name="connsiteX5" fmla="*/ 0 w 226324"/>
                <a:gd name="connsiteY5" fmla="*/ 1029181 h 1183157"/>
                <a:gd name="connsiteX6" fmla="*/ 0 w 226324"/>
                <a:gd name="connsiteY6" fmla="*/ 151436 h 1183157"/>
                <a:gd name="connsiteX0" fmla="*/ 0 w 226324"/>
                <a:gd name="connsiteY0" fmla="*/ 151436 h 1183157"/>
                <a:gd name="connsiteX1" fmla="*/ 151436 w 226324"/>
                <a:gd name="connsiteY1" fmla="*/ 0 h 1183157"/>
                <a:gd name="connsiteX2" fmla="*/ 221237 w 226324"/>
                <a:gd name="connsiteY2" fmla="*/ 2540 h 1183157"/>
                <a:gd name="connsiteX3" fmla="*/ 226317 w 226324"/>
                <a:gd name="connsiteY3" fmla="*/ 1183157 h 1183157"/>
                <a:gd name="connsiteX4" fmla="*/ 151436 w 226324"/>
                <a:gd name="connsiteY4" fmla="*/ 1180617 h 1183157"/>
                <a:gd name="connsiteX5" fmla="*/ 0 w 226324"/>
                <a:gd name="connsiteY5" fmla="*/ 1029181 h 1183157"/>
                <a:gd name="connsiteX6" fmla="*/ 0 w 226324"/>
                <a:gd name="connsiteY6" fmla="*/ 151436 h 1183157"/>
                <a:gd name="connsiteX0" fmla="*/ 0 w 226324"/>
                <a:gd name="connsiteY0" fmla="*/ 151436 h 1183157"/>
                <a:gd name="connsiteX1" fmla="*/ 151436 w 226324"/>
                <a:gd name="connsiteY1" fmla="*/ 0 h 1183157"/>
                <a:gd name="connsiteX2" fmla="*/ 221237 w 226324"/>
                <a:gd name="connsiteY2" fmla="*/ 2540 h 1183157"/>
                <a:gd name="connsiteX3" fmla="*/ 226317 w 226324"/>
                <a:gd name="connsiteY3" fmla="*/ 1183157 h 1183157"/>
                <a:gd name="connsiteX4" fmla="*/ 151436 w 226324"/>
                <a:gd name="connsiteY4" fmla="*/ 1180617 h 1183157"/>
                <a:gd name="connsiteX5" fmla="*/ 0 w 226324"/>
                <a:gd name="connsiteY5" fmla="*/ 1029181 h 1183157"/>
                <a:gd name="connsiteX6" fmla="*/ 0 w 226324"/>
                <a:gd name="connsiteY6" fmla="*/ 151436 h 1183157"/>
                <a:gd name="connsiteX0" fmla="*/ 0 w 228861"/>
                <a:gd name="connsiteY0" fmla="*/ 151436 h 1183157"/>
                <a:gd name="connsiteX1" fmla="*/ 151436 w 228861"/>
                <a:gd name="connsiteY1" fmla="*/ 0 h 1183157"/>
                <a:gd name="connsiteX2" fmla="*/ 221237 w 228861"/>
                <a:gd name="connsiteY2" fmla="*/ 2540 h 1183157"/>
                <a:gd name="connsiteX3" fmla="*/ 228857 w 228861"/>
                <a:gd name="connsiteY3" fmla="*/ 1183157 h 1183157"/>
                <a:gd name="connsiteX4" fmla="*/ 151436 w 228861"/>
                <a:gd name="connsiteY4" fmla="*/ 1180617 h 1183157"/>
                <a:gd name="connsiteX5" fmla="*/ 0 w 228861"/>
                <a:gd name="connsiteY5" fmla="*/ 1029181 h 1183157"/>
                <a:gd name="connsiteX6" fmla="*/ 0 w 228861"/>
                <a:gd name="connsiteY6" fmla="*/ 151436 h 1183157"/>
                <a:gd name="connsiteX0" fmla="*/ 0 w 228866"/>
                <a:gd name="connsiteY0" fmla="*/ 152706 h 1184427"/>
                <a:gd name="connsiteX1" fmla="*/ 151436 w 228866"/>
                <a:gd name="connsiteY1" fmla="*/ 1270 h 1184427"/>
                <a:gd name="connsiteX2" fmla="*/ 225047 w 228866"/>
                <a:gd name="connsiteY2" fmla="*/ 0 h 1184427"/>
                <a:gd name="connsiteX3" fmla="*/ 228857 w 228866"/>
                <a:gd name="connsiteY3" fmla="*/ 1184427 h 1184427"/>
                <a:gd name="connsiteX4" fmla="*/ 151436 w 228866"/>
                <a:gd name="connsiteY4" fmla="*/ 1181887 h 1184427"/>
                <a:gd name="connsiteX5" fmla="*/ 0 w 228866"/>
                <a:gd name="connsiteY5" fmla="*/ 1030451 h 1184427"/>
                <a:gd name="connsiteX6" fmla="*/ 0 w 228866"/>
                <a:gd name="connsiteY6" fmla="*/ 152706 h 1184427"/>
                <a:gd name="connsiteX0" fmla="*/ 0 w 228866"/>
                <a:gd name="connsiteY0" fmla="*/ 152706 h 1181887"/>
                <a:gd name="connsiteX1" fmla="*/ 151436 w 228866"/>
                <a:gd name="connsiteY1" fmla="*/ 1270 h 1181887"/>
                <a:gd name="connsiteX2" fmla="*/ 225047 w 228866"/>
                <a:gd name="connsiteY2" fmla="*/ 0 h 1181887"/>
                <a:gd name="connsiteX3" fmla="*/ 228857 w 228866"/>
                <a:gd name="connsiteY3" fmla="*/ 1176807 h 1181887"/>
                <a:gd name="connsiteX4" fmla="*/ 151436 w 228866"/>
                <a:gd name="connsiteY4" fmla="*/ 1181887 h 1181887"/>
                <a:gd name="connsiteX5" fmla="*/ 0 w 228866"/>
                <a:gd name="connsiteY5" fmla="*/ 1030451 h 1181887"/>
                <a:gd name="connsiteX6" fmla="*/ 0 w 228866"/>
                <a:gd name="connsiteY6" fmla="*/ 152706 h 1181887"/>
                <a:gd name="connsiteX0" fmla="*/ 0 w 228866"/>
                <a:gd name="connsiteY0" fmla="*/ 152706 h 1181887"/>
                <a:gd name="connsiteX1" fmla="*/ 151436 w 228866"/>
                <a:gd name="connsiteY1" fmla="*/ 1270 h 1181887"/>
                <a:gd name="connsiteX2" fmla="*/ 225047 w 228866"/>
                <a:gd name="connsiteY2" fmla="*/ 0 h 1181887"/>
                <a:gd name="connsiteX3" fmla="*/ 228857 w 228866"/>
                <a:gd name="connsiteY3" fmla="*/ 1180617 h 1181887"/>
                <a:gd name="connsiteX4" fmla="*/ 151436 w 228866"/>
                <a:gd name="connsiteY4" fmla="*/ 1181887 h 1181887"/>
                <a:gd name="connsiteX5" fmla="*/ 0 w 228866"/>
                <a:gd name="connsiteY5" fmla="*/ 1030451 h 1181887"/>
                <a:gd name="connsiteX6" fmla="*/ 0 w 228866"/>
                <a:gd name="connsiteY6" fmla="*/ 152706 h 1181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866" h="1181887">
                  <a:moveTo>
                    <a:pt x="0" y="152706"/>
                  </a:moveTo>
                  <a:cubicBezTo>
                    <a:pt x="0" y="69070"/>
                    <a:pt x="67800" y="1270"/>
                    <a:pt x="151436" y="1270"/>
                  </a:cubicBezTo>
                  <a:cubicBezTo>
                    <a:pt x="200950" y="1270"/>
                    <a:pt x="175533" y="0"/>
                    <a:pt x="225047" y="0"/>
                  </a:cubicBezTo>
                  <a:cubicBezTo>
                    <a:pt x="226097" y="197616"/>
                    <a:pt x="229060" y="981731"/>
                    <a:pt x="228857" y="1180617"/>
                  </a:cubicBezTo>
                  <a:lnTo>
                    <a:pt x="151436" y="1181887"/>
                  </a:lnTo>
                  <a:cubicBezTo>
                    <a:pt x="67800" y="1181887"/>
                    <a:pt x="0" y="1114087"/>
                    <a:pt x="0" y="1030451"/>
                  </a:cubicBezTo>
                  <a:lnTo>
                    <a:pt x="0" y="15270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7577561" y="1460923"/>
              <a:ext cx="0" cy="877417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直接连接符 105"/>
          <p:cNvCxnSpPr/>
          <p:nvPr/>
        </p:nvCxnSpPr>
        <p:spPr>
          <a:xfrm flipV="1">
            <a:off x="2488557" y="2434938"/>
            <a:ext cx="7436635" cy="1466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prstDash val="sysDot"/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785" y="5494531"/>
            <a:ext cx="6658225" cy="88683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480699" y="3029807"/>
            <a:ext cx="3694299" cy="185281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表示在高维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度高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存储复杂度高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泛化能力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得到数据的有效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514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735165" y="2474612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174405" y="1099855"/>
            <a:ext cx="3522473" cy="892502"/>
            <a:chOff x="4174405" y="1460923"/>
            <a:chExt cx="3522473" cy="892502"/>
          </a:xfrm>
        </p:grpSpPr>
        <p:sp>
          <p:nvSpPr>
            <p:cNvPr id="91" name="矩形 90"/>
            <p:cNvSpPr/>
            <p:nvPr/>
          </p:nvSpPr>
          <p:spPr>
            <a:xfrm>
              <a:off x="4386600" y="1465067"/>
              <a:ext cx="3118293" cy="627571"/>
            </a:xfrm>
            <a:prstGeom prst="rect">
              <a:avLst/>
            </a:prstGeom>
            <a:blipFill dpi="0" rotWithShape="0">
              <a:blip r:embed="rId2">
                <a:alphaModFix amt="2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69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圆角矩形 3"/>
            <p:cNvSpPr/>
            <p:nvPr/>
          </p:nvSpPr>
          <p:spPr>
            <a:xfrm>
              <a:off x="4174405" y="1464892"/>
              <a:ext cx="198372" cy="878361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13617 w 451413"/>
                <a:gd name="connsiteY2" fmla="*/ 254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" fmla="*/ 0 w 451413"/>
                <a:gd name="connsiteY0" fmla="*/ 151436 h 1185697"/>
                <a:gd name="connsiteX1" fmla="*/ 151436 w 451413"/>
                <a:gd name="connsiteY1" fmla="*/ 0 h 1185697"/>
                <a:gd name="connsiteX2" fmla="*/ 213617 w 451413"/>
                <a:gd name="connsiteY2" fmla="*/ 2540 h 1185697"/>
                <a:gd name="connsiteX3" fmla="*/ 451413 w 451413"/>
                <a:gd name="connsiteY3" fmla="*/ 151436 h 1185697"/>
                <a:gd name="connsiteX4" fmla="*/ 451413 w 451413"/>
                <a:gd name="connsiteY4" fmla="*/ 1029181 h 1185697"/>
                <a:gd name="connsiteX5" fmla="*/ 218697 w 451413"/>
                <a:gd name="connsiteY5" fmla="*/ 1185697 h 1185697"/>
                <a:gd name="connsiteX6" fmla="*/ 151436 w 451413"/>
                <a:gd name="connsiteY6" fmla="*/ 1180617 h 1185697"/>
                <a:gd name="connsiteX7" fmla="*/ 0 w 451413"/>
                <a:gd name="connsiteY7" fmla="*/ 1029181 h 1185697"/>
                <a:gd name="connsiteX8" fmla="*/ 0 w 451413"/>
                <a:gd name="connsiteY8" fmla="*/ 151436 h 1185697"/>
                <a:gd name="connsiteX0" fmla="*/ 0 w 451413"/>
                <a:gd name="connsiteY0" fmla="*/ 151436 h 1185697"/>
                <a:gd name="connsiteX1" fmla="*/ 151436 w 451413"/>
                <a:gd name="connsiteY1" fmla="*/ 0 h 1185697"/>
                <a:gd name="connsiteX2" fmla="*/ 213617 w 451413"/>
                <a:gd name="connsiteY2" fmla="*/ 2540 h 1185697"/>
                <a:gd name="connsiteX3" fmla="*/ 451413 w 451413"/>
                <a:gd name="connsiteY3" fmla="*/ 1029181 h 1185697"/>
                <a:gd name="connsiteX4" fmla="*/ 218697 w 451413"/>
                <a:gd name="connsiteY4" fmla="*/ 1185697 h 1185697"/>
                <a:gd name="connsiteX5" fmla="*/ 151436 w 451413"/>
                <a:gd name="connsiteY5" fmla="*/ 1180617 h 1185697"/>
                <a:gd name="connsiteX6" fmla="*/ 0 w 451413"/>
                <a:gd name="connsiteY6" fmla="*/ 1029181 h 1185697"/>
                <a:gd name="connsiteX7" fmla="*/ 0 w 451413"/>
                <a:gd name="connsiteY7" fmla="*/ 151436 h 1185697"/>
                <a:gd name="connsiteX0" fmla="*/ 0 w 224614"/>
                <a:gd name="connsiteY0" fmla="*/ 151436 h 1185697"/>
                <a:gd name="connsiteX1" fmla="*/ 151436 w 224614"/>
                <a:gd name="connsiteY1" fmla="*/ 0 h 1185697"/>
                <a:gd name="connsiteX2" fmla="*/ 213617 w 224614"/>
                <a:gd name="connsiteY2" fmla="*/ 2540 h 1185697"/>
                <a:gd name="connsiteX3" fmla="*/ 218697 w 224614"/>
                <a:gd name="connsiteY3" fmla="*/ 1185697 h 1185697"/>
                <a:gd name="connsiteX4" fmla="*/ 151436 w 224614"/>
                <a:gd name="connsiteY4" fmla="*/ 1180617 h 1185697"/>
                <a:gd name="connsiteX5" fmla="*/ 0 w 224614"/>
                <a:gd name="connsiteY5" fmla="*/ 1029181 h 1185697"/>
                <a:gd name="connsiteX6" fmla="*/ 0 w 224614"/>
                <a:gd name="connsiteY6" fmla="*/ 151436 h 1185697"/>
                <a:gd name="connsiteX0" fmla="*/ 0 w 228207"/>
                <a:gd name="connsiteY0" fmla="*/ 151436 h 1185697"/>
                <a:gd name="connsiteX1" fmla="*/ 151436 w 228207"/>
                <a:gd name="connsiteY1" fmla="*/ 0 h 1185697"/>
                <a:gd name="connsiteX2" fmla="*/ 221237 w 228207"/>
                <a:gd name="connsiteY2" fmla="*/ 2540 h 1185697"/>
                <a:gd name="connsiteX3" fmla="*/ 218697 w 228207"/>
                <a:gd name="connsiteY3" fmla="*/ 1185697 h 1185697"/>
                <a:gd name="connsiteX4" fmla="*/ 151436 w 228207"/>
                <a:gd name="connsiteY4" fmla="*/ 1180617 h 1185697"/>
                <a:gd name="connsiteX5" fmla="*/ 0 w 228207"/>
                <a:gd name="connsiteY5" fmla="*/ 1029181 h 1185697"/>
                <a:gd name="connsiteX6" fmla="*/ 0 w 228207"/>
                <a:gd name="connsiteY6" fmla="*/ 151436 h 1185697"/>
                <a:gd name="connsiteX0" fmla="*/ 0 w 224379"/>
                <a:gd name="connsiteY0" fmla="*/ 151436 h 1185697"/>
                <a:gd name="connsiteX1" fmla="*/ 151436 w 224379"/>
                <a:gd name="connsiteY1" fmla="*/ 0 h 1185697"/>
                <a:gd name="connsiteX2" fmla="*/ 221237 w 224379"/>
                <a:gd name="connsiteY2" fmla="*/ 2540 h 1185697"/>
                <a:gd name="connsiteX3" fmla="*/ 218697 w 224379"/>
                <a:gd name="connsiteY3" fmla="*/ 1185697 h 1185697"/>
                <a:gd name="connsiteX4" fmla="*/ 151436 w 224379"/>
                <a:gd name="connsiteY4" fmla="*/ 1180617 h 1185697"/>
                <a:gd name="connsiteX5" fmla="*/ 0 w 224379"/>
                <a:gd name="connsiteY5" fmla="*/ 1029181 h 1185697"/>
                <a:gd name="connsiteX6" fmla="*/ 0 w 224379"/>
                <a:gd name="connsiteY6" fmla="*/ 151436 h 1185697"/>
                <a:gd name="connsiteX0" fmla="*/ 0 w 224379"/>
                <a:gd name="connsiteY0" fmla="*/ 151436 h 1185697"/>
                <a:gd name="connsiteX1" fmla="*/ 151436 w 224379"/>
                <a:gd name="connsiteY1" fmla="*/ 0 h 1185697"/>
                <a:gd name="connsiteX2" fmla="*/ 221237 w 224379"/>
                <a:gd name="connsiteY2" fmla="*/ 2540 h 1185697"/>
                <a:gd name="connsiteX3" fmla="*/ 218697 w 224379"/>
                <a:gd name="connsiteY3" fmla="*/ 1185697 h 1185697"/>
                <a:gd name="connsiteX4" fmla="*/ 151436 w 224379"/>
                <a:gd name="connsiteY4" fmla="*/ 1180617 h 1185697"/>
                <a:gd name="connsiteX5" fmla="*/ 0 w 224379"/>
                <a:gd name="connsiteY5" fmla="*/ 1029181 h 1185697"/>
                <a:gd name="connsiteX6" fmla="*/ 0 w 224379"/>
                <a:gd name="connsiteY6" fmla="*/ 151436 h 1185697"/>
                <a:gd name="connsiteX0" fmla="*/ 0 w 221438"/>
                <a:gd name="connsiteY0" fmla="*/ 151436 h 1185697"/>
                <a:gd name="connsiteX1" fmla="*/ 151436 w 221438"/>
                <a:gd name="connsiteY1" fmla="*/ 0 h 1185697"/>
                <a:gd name="connsiteX2" fmla="*/ 221237 w 221438"/>
                <a:gd name="connsiteY2" fmla="*/ 2540 h 1185697"/>
                <a:gd name="connsiteX3" fmla="*/ 218697 w 221438"/>
                <a:gd name="connsiteY3" fmla="*/ 1185697 h 1185697"/>
                <a:gd name="connsiteX4" fmla="*/ 151436 w 221438"/>
                <a:gd name="connsiteY4" fmla="*/ 1180617 h 1185697"/>
                <a:gd name="connsiteX5" fmla="*/ 0 w 221438"/>
                <a:gd name="connsiteY5" fmla="*/ 1029181 h 1185697"/>
                <a:gd name="connsiteX6" fmla="*/ 0 w 221438"/>
                <a:gd name="connsiteY6" fmla="*/ 151436 h 1185697"/>
                <a:gd name="connsiteX0" fmla="*/ 0 w 221361"/>
                <a:gd name="connsiteY0" fmla="*/ 151436 h 1183157"/>
                <a:gd name="connsiteX1" fmla="*/ 151436 w 221361"/>
                <a:gd name="connsiteY1" fmla="*/ 0 h 1183157"/>
                <a:gd name="connsiteX2" fmla="*/ 221237 w 221361"/>
                <a:gd name="connsiteY2" fmla="*/ 2540 h 1183157"/>
                <a:gd name="connsiteX3" fmla="*/ 216157 w 221361"/>
                <a:gd name="connsiteY3" fmla="*/ 1183157 h 1183157"/>
                <a:gd name="connsiteX4" fmla="*/ 151436 w 221361"/>
                <a:gd name="connsiteY4" fmla="*/ 1180617 h 1183157"/>
                <a:gd name="connsiteX5" fmla="*/ 0 w 221361"/>
                <a:gd name="connsiteY5" fmla="*/ 1029181 h 1183157"/>
                <a:gd name="connsiteX6" fmla="*/ 0 w 221361"/>
                <a:gd name="connsiteY6" fmla="*/ 151436 h 1183157"/>
                <a:gd name="connsiteX0" fmla="*/ 0 w 226324"/>
                <a:gd name="connsiteY0" fmla="*/ 151436 h 1183157"/>
                <a:gd name="connsiteX1" fmla="*/ 151436 w 226324"/>
                <a:gd name="connsiteY1" fmla="*/ 0 h 1183157"/>
                <a:gd name="connsiteX2" fmla="*/ 221237 w 226324"/>
                <a:gd name="connsiteY2" fmla="*/ 2540 h 1183157"/>
                <a:gd name="connsiteX3" fmla="*/ 226317 w 226324"/>
                <a:gd name="connsiteY3" fmla="*/ 1183157 h 1183157"/>
                <a:gd name="connsiteX4" fmla="*/ 151436 w 226324"/>
                <a:gd name="connsiteY4" fmla="*/ 1180617 h 1183157"/>
                <a:gd name="connsiteX5" fmla="*/ 0 w 226324"/>
                <a:gd name="connsiteY5" fmla="*/ 1029181 h 1183157"/>
                <a:gd name="connsiteX6" fmla="*/ 0 w 226324"/>
                <a:gd name="connsiteY6" fmla="*/ 151436 h 1183157"/>
                <a:gd name="connsiteX0" fmla="*/ 0 w 226324"/>
                <a:gd name="connsiteY0" fmla="*/ 151436 h 1183157"/>
                <a:gd name="connsiteX1" fmla="*/ 151436 w 226324"/>
                <a:gd name="connsiteY1" fmla="*/ 0 h 1183157"/>
                <a:gd name="connsiteX2" fmla="*/ 221237 w 226324"/>
                <a:gd name="connsiteY2" fmla="*/ 2540 h 1183157"/>
                <a:gd name="connsiteX3" fmla="*/ 226317 w 226324"/>
                <a:gd name="connsiteY3" fmla="*/ 1183157 h 1183157"/>
                <a:gd name="connsiteX4" fmla="*/ 151436 w 226324"/>
                <a:gd name="connsiteY4" fmla="*/ 1180617 h 1183157"/>
                <a:gd name="connsiteX5" fmla="*/ 0 w 226324"/>
                <a:gd name="connsiteY5" fmla="*/ 1029181 h 1183157"/>
                <a:gd name="connsiteX6" fmla="*/ 0 w 226324"/>
                <a:gd name="connsiteY6" fmla="*/ 151436 h 1183157"/>
                <a:gd name="connsiteX0" fmla="*/ 0 w 226324"/>
                <a:gd name="connsiteY0" fmla="*/ 151436 h 1183157"/>
                <a:gd name="connsiteX1" fmla="*/ 151436 w 226324"/>
                <a:gd name="connsiteY1" fmla="*/ 0 h 1183157"/>
                <a:gd name="connsiteX2" fmla="*/ 221237 w 226324"/>
                <a:gd name="connsiteY2" fmla="*/ 2540 h 1183157"/>
                <a:gd name="connsiteX3" fmla="*/ 226317 w 226324"/>
                <a:gd name="connsiteY3" fmla="*/ 1183157 h 1183157"/>
                <a:gd name="connsiteX4" fmla="*/ 151436 w 226324"/>
                <a:gd name="connsiteY4" fmla="*/ 1180617 h 1183157"/>
                <a:gd name="connsiteX5" fmla="*/ 0 w 226324"/>
                <a:gd name="connsiteY5" fmla="*/ 1029181 h 1183157"/>
                <a:gd name="connsiteX6" fmla="*/ 0 w 226324"/>
                <a:gd name="connsiteY6" fmla="*/ 151436 h 1183157"/>
                <a:gd name="connsiteX0" fmla="*/ 0 w 228861"/>
                <a:gd name="connsiteY0" fmla="*/ 151436 h 1183157"/>
                <a:gd name="connsiteX1" fmla="*/ 151436 w 228861"/>
                <a:gd name="connsiteY1" fmla="*/ 0 h 1183157"/>
                <a:gd name="connsiteX2" fmla="*/ 221237 w 228861"/>
                <a:gd name="connsiteY2" fmla="*/ 2540 h 1183157"/>
                <a:gd name="connsiteX3" fmla="*/ 228857 w 228861"/>
                <a:gd name="connsiteY3" fmla="*/ 1183157 h 1183157"/>
                <a:gd name="connsiteX4" fmla="*/ 151436 w 228861"/>
                <a:gd name="connsiteY4" fmla="*/ 1180617 h 1183157"/>
                <a:gd name="connsiteX5" fmla="*/ 0 w 228861"/>
                <a:gd name="connsiteY5" fmla="*/ 1029181 h 1183157"/>
                <a:gd name="connsiteX6" fmla="*/ 0 w 228861"/>
                <a:gd name="connsiteY6" fmla="*/ 151436 h 1183157"/>
                <a:gd name="connsiteX0" fmla="*/ 0 w 228866"/>
                <a:gd name="connsiteY0" fmla="*/ 152706 h 1184427"/>
                <a:gd name="connsiteX1" fmla="*/ 151436 w 228866"/>
                <a:gd name="connsiteY1" fmla="*/ 1270 h 1184427"/>
                <a:gd name="connsiteX2" fmla="*/ 225047 w 228866"/>
                <a:gd name="connsiteY2" fmla="*/ 0 h 1184427"/>
                <a:gd name="connsiteX3" fmla="*/ 228857 w 228866"/>
                <a:gd name="connsiteY3" fmla="*/ 1184427 h 1184427"/>
                <a:gd name="connsiteX4" fmla="*/ 151436 w 228866"/>
                <a:gd name="connsiteY4" fmla="*/ 1181887 h 1184427"/>
                <a:gd name="connsiteX5" fmla="*/ 0 w 228866"/>
                <a:gd name="connsiteY5" fmla="*/ 1030451 h 1184427"/>
                <a:gd name="connsiteX6" fmla="*/ 0 w 228866"/>
                <a:gd name="connsiteY6" fmla="*/ 152706 h 1184427"/>
                <a:gd name="connsiteX0" fmla="*/ 0 w 228866"/>
                <a:gd name="connsiteY0" fmla="*/ 152706 h 1181887"/>
                <a:gd name="connsiteX1" fmla="*/ 151436 w 228866"/>
                <a:gd name="connsiteY1" fmla="*/ 1270 h 1181887"/>
                <a:gd name="connsiteX2" fmla="*/ 225047 w 228866"/>
                <a:gd name="connsiteY2" fmla="*/ 0 h 1181887"/>
                <a:gd name="connsiteX3" fmla="*/ 228857 w 228866"/>
                <a:gd name="connsiteY3" fmla="*/ 1176807 h 1181887"/>
                <a:gd name="connsiteX4" fmla="*/ 151436 w 228866"/>
                <a:gd name="connsiteY4" fmla="*/ 1181887 h 1181887"/>
                <a:gd name="connsiteX5" fmla="*/ 0 w 228866"/>
                <a:gd name="connsiteY5" fmla="*/ 1030451 h 1181887"/>
                <a:gd name="connsiteX6" fmla="*/ 0 w 228866"/>
                <a:gd name="connsiteY6" fmla="*/ 152706 h 1181887"/>
                <a:gd name="connsiteX0" fmla="*/ 0 w 228866"/>
                <a:gd name="connsiteY0" fmla="*/ 152706 h 1181887"/>
                <a:gd name="connsiteX1" fmla="*/ 151436 w 228866"/>
                <a:gd name="connsiteY1" fmla="*/ 1270 h 1181887"/>
                <a:gd name="connsiteX2" fmla="*/ 225047 w 228866"/>
                <a:gd name="connsiteY2" fmla="*/ 0 h 1181887"/>
                <a:gd name="connsiteX3" fmla="*/ 228857 w 228866"/>
                <a:gd name="connsiteY3" fmla="*/ 1180617 h 1181887"/>
                <a:gd name="connsiteX4" fmla="*/ 151436 w 228866"/>
                <a:gd name="connsiteY4" fmla="*/ 1181887 h 1181887"/>
                <a:gd name="connsiteX5" fmla="*/ 0 w 228866"/>
                <a:gd name="connsiteY5" fmla="*/ 1030451 h 1181887"/>
                <a:gd name="connsiteX6" fmla="*/ 0 w 228866"/>
                <a:gd name="connsiteY6" fmla="*/ 152706 h 1181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866" h="1181887">
                  <a:moveTo>
                    <a:pt x="0" y="152706"/>
                  </a:moveTo>
                  <a:cubicBezTo>
                    <a:pt x="0" y="69070"/>
                    <a:pt x="67800" y="1270"/>
                    <a:pt x="151436" y="1270"/>
                  </a:cubicBezTo>
                  <a:cubicBezTo>
                    <a:pt x="200950" y="1270"/>
                    <a:pt x="175533" y="0"/>
                    <a:pt x="225047" y="0"/>
                  </a:cubicBezTo>
                  <a:cubicBezTo>
                    <a:pt x="226097" y="197616"/>
                    <a:pt x="229060" y="981731"/>
                    <a:pt x="228857" y="1180617"/>
                  </a:cubicBezTo>
                  <a:lnTo>
                    <a:pt x="151436" y="1181887"/>
                  </a:lnTo>
                  <a:cubicBezTo>
                    <a:pt x="67800" y="1181887"/>
                    <a:pt x="0" y="1114087"/>
                    <a:pt x="0" y="1030451"/>
                  </a:cubicBezTo>
                  <a:lnTo>
                    <a:pt x="0" y="15270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4386600" y="1467415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/>
            <p:cNvSpPr txBox="1"/>
            <p:nvPr/>
          </p:nvSpPr>
          <p:spPr>
            <a:xfrm>
              <a:off x="4823677" y="1502522"/>
              <a:ext cx="20697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概览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5313217" y="2107204"/>
              <a:ext cx="1340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Overview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0" name="直接连接符 99"/>
            <p:cNvCxnSpPr>
              <a:stCxn id="93" idx="1"/>
              <a:endCxn id="93" idx="4"/>
            </p:cNvCxnSpPr>
            <p:nvPr/>
          </p:nvCxnSpPr>
          <p:spPr>
            <a:xfrm>
              <a:off x="4305664" y="1465836"/>
              <a:ext cx="0" cy="877417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4395667" y="2104680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375932" y="2343253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圆角矩形 3"/>
            <p:cNvSpPr/>
            <p:nvPr/>
          </p:nvSpPr>
          <p:spPr>
            <a:xfrm flipH="1">
              <a:off x="7517757" y="1464892"/>
              <a:ext cx="179121" cy="878361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13617 w 451413"/>
                <a:gd name="connsiteY2" fmla="*/ 254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" fmla="*/ 0 w 451413"/>
                <a:gd name="connsiteY0" fmla="*/ 151436 h 1185697"/>
                <a:gd name="connsiteX1" fmla="*/ 151436 w 451413"/>
                <a:gd name="connsiteY1" fmla="*/ 0 h 1185697"/>
                <a:gd name="connsiteX2" fmla="*/ 213617 w 451413"/>
                <a:gd name="connsiteY2" fmla="*/ 2540 h 1185697"/>
                <a:gd name="connsiteX3" fmla="*/ 451413 w 451413"/>
                <a:gd name="connsiteY3" fmla="*/ 151436 h 1185697"/>
                <a:gd name="connsiteX4" fmla="*/ 451413 w 451413"/>
                <a:gd name="connsiteY4" fmla="*/ 1029181 h 1185697"/>
                <a:gd name="connsiteX5" fmla="*/ 218697 w 451413"/>
                <a:gd name="connsiteY5" fmla="*/ 1185697 h 1185697"/>
                <a:gd name="connsiteX6" fmla="*/ 151436 w 451413"/>
                <a:gd name="connsiteY6" fmla="*/ 1180617 h 1185697"/>
                <a:gd name="connsiteX7" fmla="*/ 0 w 451413"/>
                <a:gd name="connsiteY7" fmla="*/ 1029181 h 1185697"/>
                <a:gd name="connsiteX8" fmla="*/ 0 w 451413"/>
                <a:gd name="connsiteY8" fmla="*/ 151436 h 1185697"/>
                <a:gd name="connsiteX0" fmla="*/ 0 w 451413"/>
                <a:gd name="connsiteY0" fmla="*/ 151436 h 1185697"/>
                <a:gd name="connsiteX1" fmla="*/ 151436 w 451413"/>
                <a:gd name="connsiteY1" fmla="*/ 0 h 1185697"/>
                <a:gd name="connsiteX2" fmla="*/ 213617 w 451413"/>
                <a:gd name="connsiteY2" fmla="*/ 2540 h 1185697"/>
                <a:gd name="connsiteX3" fmla="*/ 451413 w 451413"/>
                <a:gd name="connsiteY3" fmla="*/ 1029181 h 1185697"/>
                <a:gd name="connsiteX4" fmla="*/ 218697 w 451413"/>
                <a:gd name="connsiteY4" fmla="*/ 1185697 h 1185697"/>
                <a:gd name="connsiteX5" fmla="*/ 151436 w 451413"/>
                <a:gd name="connsiteY5" fmla="*/ 1180617 h 1185697"/>
                <a:gd name="connsiteX6" fmla="*/ 0 w 451413"/>
                <a:gd name="connsiteY6" fmla="*/ 1029181 h 1185697"/>
                <a:gd name="connsiteX7" fmla="*/ 0 w 451413"/>
                <a:gd name="connsiteY7" fmla="*/ 151436 h 1185697"/>
                <a:gd name="connsiteX0" fmla="*/ 0 w 224614"/>
                <a:gd name="connsiteY0" fmla="*/ 151436 h 1185697"/>
                <a:gd name="connsiteX1" fmla="*/ 151436 w 224614"/>
                <a:gd name="connsiteY1" fmla="*/ 0 h 1185697"/>
                <a:gd name="connsiteX2" fmla="*/ 213617 w 224614"/>
                <a:gd name="connsiteY2" fmla="*/ 2540 h 1185697"/>
                <a:gd name="connsiteX3" fmla="*/ 218697 w 224614"/>
                <a:gd name="connsiteY3" fmla="*/ 1185697 h 1185697"/>
                <a:gd name="connsiteX4" fmla="*/ 151436 w 224614"/>
                <a:gd name="connsiteY4" fmla="*/ 1180617 h 1185697"/>
                <a:gd name="connsiteX5" fmla="*/ 0 w 224614"/>
                <a:gd name="connsiteY5" fmla="*/ 1029181 h 1185697"/>
                <a:gd name="connsiteX6" fmla="*/ 0 w 224614"/>
                <a:gd name="connsiteY6" fmla="*/ 151436 h 1185697"/>
                <a:gd name="connsiteX0" fmla="*/ 0 w 228207"/>
                <a:gd name="connsiteY0" fmla="*/ 151436 h 1185697"/>
                <a:gd name="connsiteX1" fmla="*/ 151436 w 228207"/>
                <a:gd name="connsiteY1" fmla="*/ 0 h 1185697"/>
                <a:gd name="connsiteX2" fmla="*/ 221237 w 228207"/>
                <a:gd name="connsiteY2" fmla="*/ 2540 h 1185697"/>
                <a:gd name="connsiteX3" fmla="*/ 218697 w 228207"/>
                <a:gd name="connsiteY3" fmla="*/ 1185697 h 1185697"/>
                <a:gd name="connsiteX4" fmla="*/ 151436 w 228207"/>
                <a:gd name="connsiteY4" fmla="*/ 1180617 h 1185697"/>
                <a:gd name="connsiteX5" fmla="*/ 0 w 228207"/>
                <a:gd name="connsiteY5" fmla="*/ 1029181 h 1185697"/>
                <a:gd name="connsiteX6" fmla="*/ 0 w 228207"/>
                <a:gd name="connsiteY6" fmla="*/ 151436 h 1185697"/>
                <a:gd name="connsiteX0" fmla="*/ 0 w 224379"/>
                <a:gd name="connsiteY0" fmla="*/ 151436 h 1185697"/>
                <a:gd name="connsiteX1" fmla="*/ 151436 w 224379"/>
                <a:gd name="connsiteY1" fmla="*/ 0 h 1185697"/>
                <a:gd name="connsiteX2" fmla="*/ 221237 w 224379"/>
                <a:gd name="connsiteY2" fmla="*/ 2540 h 1185697"/>
                <a:gd name="connsiteX3" fmla="*/ 218697 w 224379"/>
                <a:gd name="connsiteY3" fmla="*/ 1185697 h 1185697"/>
                <a:gd name="connsiteX4" fmla="*/ 151436 w 224379"/>
                <a:gd name="connsiteY4" fmla="*/ 1180617 h 1185697"/>
                <a:gd name="connsiteX5" fmla="*/ 0 w 224379"/>
                <a:gd name="connsiteY5" fmla="*/ 1029181 h 1185697"/>
                <a:gd name="connsiteX6" fmla="*/ 0 w 224379"/>
                <a:gd name="connsiteY6" fmla="*/ 151436 h 1185697"/>
                <a:gd name="connsiteX0" fmla="*/ 0 w 224379"/>
                <a:gd name="connsiteY0" fmla="*/ 151436 h 1185697"/>
                <a:gd name="connsiteX1" fmla="*/ 151436 w 224379"/>
                <a:gd name="connsiteY1" fmla="*/ 0 h 1185697"/>
                <a:gd name="connsiteX2" fmla="*/ 221237 w 224379"/>
                <a:gd name="connsiteY2" fmla="*/ 2540 h 1185697"/>
                <a:gd name="connsiteX3" fmla="*/ 218697 w 224379"/>
                <a:gd name="connsiteY3" fmla="*/ 1185697 h 1185697"/>
                <a:gd name="connsiteX4" fmla="*/ 151436 w 224379"/>
                <a:gd name="connsiteY4" fmla="*/ 1180617 h 1185697"/>
                <a:gd name="connsiteX5" fmla="*/ 0 w 224379"/>
                <a:gd name="connsiteY5" fmla="*/ 1029181 h 1185697"/>
                <a:gd name="connsiteX6" fmla="*/ 0 w 224379"/>
                <a:gd name="connsiteY6" fmla="*/ 151436 h 1185697"/>
                <a:gd name="connsiteX0" fmla="*/ 0 w 221438"/>
                <a:gd name="connsiteY0" fmla="*/ 151436 h 1185697"/>
                <a:gd name="connsiteX1" fmla="*/ 151436 w 221438"/>
                <a:gd name="connsiteY1" fmla="*/ 0 h 1185697"/>
                <a:gd name="connsiteX2" fmla="*/ 221237 w 221438"/>
                <a:gd name="connsiteY2" fmla="*/ 2540 h 1185697"/>
                <a:gd name="connsiteX3" fmla="*/ 218697 w 221438"/>
                <a:gd name="connsiteY3" fmla="*/ 1185697 h 1185697"/>
                <a:gd name="connsiteX4" fmla="*/ 151436 w 221438"/>
                <a:gd name="connsiteY4" fmla="*/ 1180617 h 1185697"/>
                <a:gd name="connsiteX5" fmla="*/ 0 w 221438"/>
                <a:gd name="connsiteY5" fmla="*/ 1029181 h 1185697"/>
                <a:gd name="connsiteX6" fmla="*/ 0 w 221438"/>
                <a:gd name="connsiteY6" fmla="*/ 151436 h 1185697"/>
                <a:gd name="connsiteX0" fmla="*/ 0 w 221361"/>
                <a:gd name="connsiteY0" fmla="*/ 151436 h 1183157"/>
                <a:gd name="connsiteX1" fmla="*/ 151436 w 221361"/>
                <a:gd name="connsiteY1" fmla="*/ 0 h 1183157"/>
                <a:gd name="connsiteX2" fmla="*/ 221237 w 221361"/>
                <a:gd name="connsiteY2" fmla="*/ 2540 h 1183157"/>
                <a:gd name="connsiteX3" fmla="*/ 216157 w 221361"/>
                <a:gd name="connsiteY3" fmla="*/ 1183157 h 1183157"/>
                <a:gd name="connsiteX4" fmla="*/ 151436 w 221361"/>
                <a:gd name="connsiteY4" fmla="*/ 1180617 h 1183157"/>
                <a:gd name="connsiteX5" fmla="*/ 0 w 221361"/>
                <a:gd name="connsiteY5" fmla="*/ 1029181 h 1183157"/>
                <a:gd name="connsiteX6" fmla="*/ 0 w 221361"/>
                <a:gd name="connsiteY6" fmla="*/ 151436 h 1183157"/>
                <a:gd name="connsiteX0" fmla="*/ 0 w 226324"/>
                <a:gd name="connsiteY0" fmla="*/ 151436 h 1183157"/>
                <a:gd name="connsiteX1" fmla="*/ 151436 w 226324"/>
                <a:gd name="connsiteY1" fmla="*/ 0 h 1183157"/>
                <a:gd name="connsiteX2" fmla="*/ 221237 w 226324"/>
                <a:gd name="connsiteY2" fmla="*/ 2540 h 1183157"/>
                <a:gd name="connsiteX3" fmla="*/ 226317 w 226324"/>
                <a:gd name="connsiteY3" fmla="*/ 1183157 h 1183157"/>
                <a:gd name="connsiteX4" fmla="*/ 151436 w 226324"/>
                <a:gd name="connsiteY4" fmla="*/ 1180617 h 1183157"/>
                <a:gd name="connsiteX5" fmla="*/ 0 w 226324"/>
                <a:gd name="connsiteY5" fmla="*/ 1029181 h 1183157"/>
                <a:gd name="connsiteX6" fmla="*/ 0 w 226324"/>
                <a:gd name="connsiteY6" fmla="*/ 151436 h 1183157"/>
                <a:gd name="connsiteX0" fmla="*/ 0 w 226324"/>
                <a:gd name="connsiteY0" fmla="*/ 151436 h 1183157"/>
                <a:gd name="connsiteX1" fmla="*/ 151436 w 226324"/>
                <a:gd name="connsiteY1" fmla="*/ 0 h 1183157"/>
                <a:gd name="connsiteX2" fmla="*/ 221237 w 226324"/>
                <a:gd name="connsiteY2" fmla="*/ 2540 h 1183157"/>
                <a:gd name="connsiteX3" fmla="*/ 226317 w 226324"/>
                <a:gd name="connsiteY3" fmla="*/ 1183157 h 1183157"/>
                <a:gd name="connsiteX4" fmla="*/ 151436 w 226324"/>
                <a:gd name="connsiteY4" fmla="*/ 1180617 h 1183157"/>
                <a:gd name="connsiteX5" fmla="*/ 0 w 226324"/>
                <a:gd name="connsiteY5" fmla="*/ 1029181 h 1183157"/>
                <a:gd name="connsiteX6" fmla="*/ 0 w 226324"/>
                <a:gd name="connsiteY6" fmla="*/ 151436 h 1183157"/>
                <a:gd name="connsiteX0" fmla="*/ 0 w 226324"/>
                <a:gd name="connsiteY0" fmla="*/ 151436 h 1183157"/>
                <a:gd name="connsiteX1" fmla="*/ 151436 w 226324"/>
                <a:gd name="connsiteY1" fmla="*/ 0 h 1183157"/>
                <a:gd name="connsiteX2" fmla="*/ 221237 w 226324"/>
                <a:gd name="connsiteY2" fmla="*/ 2540 h 1183157"/>
                <a:gd name="connsiteX3" fmla="*/ 226317 w 226324"/>
                <a:gd name="connsiteY3" fmla="*/ 1183157 h 1183157"/>
                <a:gd name="connsiteX4" fmla="*/ 151436 w 226324"/>
                <a:gd name="connsiteY4" fmla="*/ 1180617 h 1183157"/>
                <a:gd name="connsiteX5" fmla="*/ 0 w 226324"/>
                <a:gd name="connsiteY5" fmla="*/ 1029181 h 1183157"/>
                <a:gd name="connsiteX6" fmla="*/ 0 w 226324"/>
                <a:gd name="connsiteY6" fmla="*/ 151436 h 1183157"/>
                <a:gd name="connsiteX0" fmla="*/ 0 w 228861"/>
                <a:gd name="connsiteY0" fmla="*/ 151436 h 1183157"/>
                <a:gd name="connsiteX1" fmla="*/ 151436 w 228861"/>
                <a:gd name="connsiteY1" fmla="*/ 0 h 1183157"/>
                <a:gd name="connsiteX2" fmla="*/ 221237 w 228861"/>
                <a:gd name="connsiteY2" fmla="*/ 2540 h 1183157"/>
                <a:gd name="connsiteX3" fmla="*/ 228857 w 228861"/>
                <a:gd name="connsiteY3" fmla="*/ 1183157 h 1183157"/>
                <a:gd name="connsiteX4" fmla="*/ 151436 w 228861"/>
                <a:gd name="connsiteY4" fmla="*/ 1180617 h 1183157"/>
                <a:gd name="connsiteX5" fmla="*/ 0 w 228861"/>
                <a:gd name="connsiteY5" fmla="*/ 1029181 h 1183157"/>
                <a:gd name="connsiteX6" fmla="*/ 0 w 228861"/>
                <a:gd name="connsiteY6" fmla="*/ 151436 h 1183157"/>
                <a:gd name="connsiteX0" fmla="*/ 0 w 228866"/>
                <a:gd name="connsiteY0" fmla="*/ 152706 h 1184427"/>
                <a:gd name="connsiteX1" fmla="*/ 151436 w 228866"/>
                <a:gd name="connsiteY1" fmla="*/ 1270 h 1184427"/>
                <a:gd name="connsiteX2" fmla="*/ 225047 w 228866"/>
                <a:gd name="connsiteY2" fmla="*/ 0 h 1184427"/>
                <a:gd name="connsiteX3" fmla="*/ 228857 w 228866"/>
                <a:gd name="connsiteY3" fmla="*/ 1184427 h 1184427"/>
                <a:gd name="connsiteX4" fmla="*/ 151436 w 228866"/>
                <a:gd name="connsiteY4" fmla="*/ 1181887 h 1184427"/>
                <a:gd name="connsiteX5" fmla="*/ 0 w 228866"/>
                <a:gd name="connsiteY5" fmla="*/ 1030451 h 1184427"/>
                <a:gd name="connsiteX6" fmla="*/ 0 w 228866"/>
                <a:gd name="connsiteY6" fmla="*/ 152706 h 1184427"/>
                <a:gd name="connsiteX0" fmla="*/ 0 w 228866"/>
                <a:gd name="connsiteY0" fmla="*/ 152706 h 1181887"/>
                <a:gd name="connsiteX1" fmla="*/ 151436 w 228866"/>
                <a:gd name="connsiteY1" fmla="*/ 1270 h 1181887"/>
                <a:gd name="connsiteX2" fmla="*/ 225047 w 228866"/>
                <a:gd name="connsiteY2" fmla="*/ 0 h 1181887"/>
                <a:gd name="connsiteX3" fmla="*/ 228857 w 228866"/>
                <a:gd name="connsiteY3" fmla="*/ 1176807 h 1181887"/>
                <a:gd name="connsiteX4" fmla="*/ 151436 w 228866"/>
                <a:gd name="connsiteY4" fmla="*/ 1181887 h 1181887"/>
                <a:gd name="connsiteX5" fmla="*/ 0 w 228866"/>
                <a:gd name="connsiteY5" fmla="*/ 1030451 h 1181887"/>
                <a:gd name="connsiteX6" fmla="*/ 0 w 228866"/>
                <a:gd name="connsiteY6" fmla="*/ 152706 h 1181887"/>
                <a:gd name="connsiteX0" fmla="*/ 0 w 228866"/>
                <a:gd name="connsiteY0" fmla="*/ 152706 h 1181887"/>
                <a:gd name="connsiteX1" fmla="*/ 151436 w 228866"/>
                <a:gd name="connsiteY1" fmla="*/ 1270 h 1181887"/>
                <a:gd name="connsiteX2" fmla="*/ 225047 w 228866"/>
                <a:gd name="connsiteY2" fmla="*/ 0 h 1181887"/>
                <a:gd name="connsiteX3" fmla="*/ 228857 w 228866"/>
                <a:gd name="connsiteY3" fmla="*/ 1180617 h 1181887"/>
                <a:gd name="connsiteX4" fmla="*/ 151436 w 228866"/>
                <a:gd name="connsiteY4" fmla="*/ 1181887 h 1181887"/>
                <a:gd name="connsiteX5" fmla="*/ 0 w 228866"/>
                <a:gd name="connsiteY5" fmla="*/ 1030451 h 1181887"/>
                <a:gd name="connsiteX6" fmla="*/ 0 w 228866"/>
                <a:gd name="connsiteY6" fmla="*/ 152706 h 1181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866" h="1181887">
                  <a:moveTo>
                    <a:pt x="0" y="152706"/>
                  </a:moveTo>
                  <a:cubicBezTo>
                    <a:pt x="0" y="69070"/>
                    <a:pt x="67800" y="1270"/>
                    <a:pt x="151436" y="1270"/>
                  </a:cubicBezTo>
                  <a:cubicBezTo>
                    <a:pt x="200950" y="1270"/>
                    <a:pt x="175533" y="0"/>
                    <a:pt x="225047" y="0"/>
                  </a:cubicBezTo>
                  <a:cubicBezTo>
                    <a:pt x="226097" y="197616"/>
                    <a:pt x="229060" y="981731"/>
                    <a:pt x="228857" y="1180617"/>
                  </a:cubicBezTo>
                  <a:lnTo>
                    <a:pt x="151436" y="1181887"/>
                  </a:lnTo>
                  <a:cubicBezTo>
                    <a:pt x="67800" y="1181887"/>
                    <a:pt x="0" y="1114087"/>
                    <a:pt x="0" y="1030451"/>
                  </a:cubicBezTo>
                  <a:lnTo>
                    <a:pt x="0" y="15270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7577561" y="1460923"/>
              <a:ext cx="0" cy="877417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直接连接符 105"/>
          <p:cNvCxnSpPr/>
          <p:nvPr/>
        </p:nvCxnSpPr>
        <p:spPr>
          <a:xfrm flipV="1">
            <a:off x="2319881" y="2434938"/>
            <a:ext cx="7436635" cy="1466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prstDash val="sysDot"/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1584940" y="2915907"/>
            <a:ext cx="9094897" cy="3119823"/>
            <a:chOff x="919806" y="1202384"/>
            <a:chExt cx="9647968" cy="3772836"/>
          </a:xfrm>
        </p:grpSpPr>
        <p:sp>
          <p:nvSpPr>
            <p:cNvPr id="34" name="流程图: 多文档 33"/>
            <p:cNvSpPr/>
            <p:nvPr/>
          </p:nvSpPr>
          <p:spPr>
            <a:xfrm>
              <a:off x="4553311" y="3622379"/>
              <a:ext cx="2290910" cy="1352841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Unlabeled </a:t>
              </a:r>
              <a:r>
                <a:rPr lang="en-US" altLang="zh-CN" b="1" dirty="0">
                  <a:solidFill>
                    <a:schemeClr val="bg1"/>
                  </a:solidFill>
                </a:rPr>
                <a:t>D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ata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右箭头 34"/>
            <p:cNvSpPr/>
            <p:nvPr/>
          </p:nvSpPr>
          <p:spPr>
            <a:xfrm>
              <a:off x="7286263" y="4005933"/>
              <a:ext cx="601987" cy="474618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8203974" y="3622380"/>
              <a:ext cx="2363800" cy="126130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Sample Selection</a:t>
              </a:r>
            </a:p>
            <a:p>
              <a:pPr algn="ctr"/>
              <a:r>
                <a:rPr lang="en-US" altLang="zh-CN" sz="1600" dirty="0" smtClean="0"/>
                <a:t>Classification</a:t>
              </a:r>
            </a:p>
            <a:p>
              <a:pPr algn="ctr"/>
              <a:r>
                <a:rPr lang="en-US" altLang="zh-CN" sz="1600" dirty="0" smtClean="0"/>
                <a:t>Recommendation</a:t>
              </a:r>
              <a:endParaRPr lang="zh-CN" altLang="en-US" sz="16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919806" y="3600591"/>
              <a:ext cx="2342836" cy="128309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r>
                <a:rPr lang="en-US" altLang="zh-CN" sz="2000" b="1" dirty="0" smtClean="0"/>
                <a:t>Feature Selection</a:t>
              </a:r>
            </a:p>
            <a:p>
              <a:pPr algn="ctr"/>
              <a:r>
                <a:rPr lang="en-US" altLang="zh-CN" sz="1600" dirty="0" smtClean="0"/>
                <a:t>Noisy Data</a:t>
              </a:r>
            </a:p>
            <a:p>
              <a:pPr algn="ctr"/>
              <a:r>
                <a:rPr lang="en-US" altLang="zh-CN" sz="1600" dirty="0" smtClean="0"/>
                <a:t>Multi-Facets Data</a:t>
              </a:r>
              <a:endParaRPr lang="zh-CN" altLang="en-US" sz="1600" dirty="0" smtClean="0"/>
            </a:p>
            <a:p>
              <a:pPr algn="ctr"/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056812" y="1202384"/>
              <a:ext cx="5283906" cy="13214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</a:rPr>
                <a:t>Representation Learning + Sample Selection</a:t>
              </a:r>
            </a:p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</a:rPr>
                <a:t>Dual feature and sample selection</a:t>
              </a:r>
            </a:p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</a:rPr>
                <a:t>Deep learning based sample selection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2" name="右箭头 41"/>
            <p:cNvSpPr/>
            <p:nvPr/>
          </p:nvSpPr>
          <p:spPr>
            <a:xfrm rot="16200000">
              <a:off x="5317581" y="2752394"/>
              <a:ext cx="668242" cy="474618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099054" y="4430558"/>
            <a:ext cx="150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数据表示</a:t>
            </a:r>
            <a:endParaRPr lang="zh-CN" altLang="en-US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491717" y="4430558"/>
            <a:ext cx="212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数据标注</a:t>
            </a:r>
            <a:endParaRPr lang="zh-CN" altLang="en-US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右箭头 45"/>
          <p:cNvSpPr/>
          <p:nvPr/>
        </p:nvSpPr>
        <p:spPr>
          <a:xfrm rot="10800000">
            <a:off x="3991290" y="5233297"/>
            <a:ext cx="564601" cy="39247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713913" y="1284086"/>
            <a:ext cx="10515600" cy="500130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第一作者</a:t>
            </a:r>
            <a:r>
              <a:rPr lang="en-US" altLang="zh-CN" sz="1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CCF-A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Local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Representative Matrix Factorization for Cold-Start Recommendation. ACM Transactions on Information Systems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OIS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36(2) 22:1-28. </a:t>
            </a:r>
            <a:endParaRPr lang="en-US" altLang="zh-CN" sz="16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第一作者</a:t>
            </a:r>
            <a:r>
              <a:rPr lang="en-US" altLang="zh-CN" sz="1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CCF-A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Diversifying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Convex Transductive Experimental Design for Active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Learning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In Proceedings of the 25th International Joint Conference on Artificial Intelligence (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IJCAI 2016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 </a:t>
            </a:r>
            <a:endParaRPr lang="en-US" altLang="zh-CN" sz="16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第一作者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CCF-B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Unsupervised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Mining for Semantic Category Understanding. In Proceedings of the 2014 Conference on Empirical Methods in Natural Language Processing (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EMNLP 2014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 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第一作者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CCF-B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Robust Spectral Learning for Unsupervised Feature Selection. In Proceedings of the 14th IEEE International Conference on Data Mining (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ICDM 2014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 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1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Unsupervised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Selection for Multi-Facets Data Analysis.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1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Unsupervised Dual Learning for Feature and Instance Selection. </a:t>
            </a:r>
            <a:endParaRPr lang="en-US" altLang="zh-CN" sz="16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174405" y="1099855"/>
            <a:ext cx="3522473" cy="902021"/>
            <a:chOff x="4174405" y="1460923"/>
            <a:chExt cx="3522473" cy="902021"/>
          </a:xfrm>
        </p:grpSpPr>
        <p:sp>
          <p:nvSpPr>
            <p:cNvPr id="28" name="矩形 27"/>
            <p:cNvSpPr/>
            <p:nvPr/>
          </p:nvSpPr>
          <p:spPr>
            <a:xfrm>
              <a:off x="4386600" y="1465067"/>
              <a:ext cx="3118293" cy="627571"/>
            </a:xfrm>
            <a:prstGeom prst="rect">
              <a:avLst/>
            </a:prstGeom>
            <a:blipFill dpi="0" rotWithShape="0">
              <a:blip r:embed="rId2">
                <a:alphaModFix amt="2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69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3"/>
            <p:cNvSpPr/>
            <p:nvPr/>
          </p:nvSpPr>
          <p:spPr>
            <a:xfrm>
              <a:off x="4174405" y="1464892"/>
              <a:ext cx="198372" cy="878361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13617 w 451413"/>
                <a:gd name="connsiteY2" fmla="*/ 254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" fmla="*/ 0 w 451413"/>
                <a:gd name="connsiteY0" fmla="*/ 151436 h 1185697"/>
                <a:gd name="connsiteX1" fmla="*/ 151436 w 451413"/>
                <a:gd name="connsiteY1" fmla="*/ 0 h 1185697"/>
                <a:gd name="connsiteX2" fmla="*/ 213617 w 451413"/>
                <a:gd name="connsiteY2" fmla="*/ 2540 h 1185697"/>
                <a:gd name="connsiteX3" fmla="*/ 451413 w 451413"/>
                <a:gd name="connsiteY3" fmla="*/ 151436 h 1185697"/>
                <a:gd name="connsiteX4" fmla="*/ 451413 w 451413"/>
                <a:gd name="connsiteY4" fmla="*/ 1029181 h 1185697"/>
                <a:gd name="connsiteX5" fmla="*/ 218697 w 451413"/>
                <a:gd name="connsiteY5" fmla="*/ 1185697 h 1185697"/>
                <a:gd name="connsiteX6" fmla="*/ 151436 w 451413"/>
                <a:gd name="connsiteY6" fmla="*/ 1180617 h 1185697"/>
                <a:gd name="connsiteX7" fmla="*/ 0 w 451413"/>
                <a:gd name="connsiteY7" fmla="*/ 1029181 h 1185697"/>
                <a:gd name="connsiteX8" fmla="*/ 0 w 451413"/>
                <a:gd name="connsiteY8" fmla="*/ 151436 h 1185697"/>
                <a:gd name="connsiteX0" fmla="*/ 0 w 451413"/>
                <a:gd name="connsiteY0" fmla="*/ 151436 h 1185697"/>
                <a:gd name="connsiteX1" fmla="*/ 151436 w 451413"/>
                <a:gd name="connsiteY1" fmla="*/ 0 h 1185697"/>
                <a:gd name="connsiteX2" fmla="*/ 213617 w 451413"/>
                <a:gd name="connsiteY2" fmla="*/ 2540 h 1185697"/>
                <a:gd name="connsiteX3" fmla="*/ 451413 w 451413"/>
                <a:gd name="connsiteY3" fmla="*/ 1029181 h 1185697"/>
                <a:gd name="connsiteX4" fmla="*/ 218697 w 451413"/>
                <a:gd name="connsiteY4" fmla="*/ 1185697 h 1185697"/>
                <a:gd name="connsiteX5" fmla="*/ 151436 w 451413"/>
                <a:gd name="connsiteY5" fmla="*/ 1180617 h 1185697"/>
                <a:gd name="connsiteX6" fmla="*/ 0 w 451413"/>
                <a:gd name="connsiteY6" fmla="*/ 1029181 h 1185697"/>
                <a:gd name="connsiteX7" fmla="*/ 0 w 451413"/>
                <a:gd name="connsiteY7" fmla="*/ 151436 h 1185697"/>
                <a:gd name="connsiteX0" fmla="*/ 0 w 224614"/>
                <a:gd name="connsiteY0" fmla="*/ 151436 h 1185697"/>
                <a:gd name="connsiteX1" fmla="*/ 151436 w 224614"/>
                <a:gd name="connsiteY1" fmla="*/ 0 h 1185697"/>
                <a:gd name="connsiteX2" fmla="*/ 213617 w 224614"/>
                <a:gd name="connsiteY2" fmla="*/ 2540 h 1185697"/>
                <a:gd name="connsiteX3" fmla="*/ 218697 w 224614"/>
                <a:gd name="connsiteY3" fmla="*/ 1185697 h 1185697"/>
                <a:gd name="connsiteX4" fmla="*/ 151436 w 224614"/>
                <a:gd name="connsiteY4" fmla="*/ 1180617 h 1185697"/>
                <a:gd name="connsiteX5" fmla="*/ 0 w 224614"/>
                <a:gd name="connsiteY5" fmla="*/ 1029181 h 1185697"/>
                <a:gd name="connsiteX6" fmla="*/ 0 w 224614"/>
                <a:gd name="connsiteY6" fmla="*/ 151436 h 1185697"/>
                <a:gd name="connsiteX0" fmla="*/ 0 w 228207"/>
                <a:gd name="connsiteY0" fmla="*/ 151436 h 1185697"/>
                <a:gd name="connsiteX1" fmla="*/ 151436 w 228207"/>
                <a:gd name="connsiteY1" fmla="*/ 0 h 1185697"/>
                <a:gd name="connsiteX2" fmla="*/ 221237 w 228207"/>
                <a:gd name="connsiteY2" fmla="*/ 2540 h 1185697"/>
                <a:gd name="connsiteX3" fmla="*/ 218697 w 228207"/>
                <a:gd name="connsiteY3" fmla="*/ 1185697 h 1185697"/>
                <a:gd name="connsiteX4" fmla="*/ 151436 w 228207"/>
                <a:gd name="connsiteY4" fmla="*/ 1180617 h 1185697"/>
                <a:gd name="connsiteX5" fmla="*/ 0 w 228207"/>
                <a:gd name="connsiteY5" fmla="*/ 1029181 h 1185697"/>
                <a:gd name="connsiteX6" fmla="*/ 0 w 228207"/>
                <a:gd name="connsiteY6" fmla="*/ 151436 h 1185697"/>
                <a:gd name="connsiteX0" fmla="*/ 0 w 224379"/>
                <a:gd name="connsiteY0" fmla="*/ 151436 h 1185697"/>
                <a:gd name="connsiteX1" fmla="*/ 151436 w 224379"/>
                <a:gd name="connsiteY1" fmla="*/ 0 h 1185697"/>
                <a:gd name="connsiteX2" fmla="*/ 221237 w 224379"/>
                <a:gd name="connsiteY2" fmla="*/ 2540 h 1185697"/>
                <a:gd name="connsiteX3" fmla="*/ 218697 w 224379"/>
                <a:gd name="connsiteY3" fmla="*/ 1185697 h 1185697"/>
                <a:gd name="connsiteX4" fmla="*/ 151436 w 224379"/>
                <a:gd name="connsiteY4" fmla="*/ 1180617 h 1185697"/>
                <a:gd name="connsiteX5" fmla="*/ 0 w 224379"/>
                <a:gd name="connsiteY5" fmla="*/ 1029181 h 1185697"/>
                <a:gd name="connsiteX6" fmla="*/ 0 w 224379"/>
                <a:gd name="connsiteY6" fmla="*/ 151436 h 1185697"/>
                <a:gd name="connsiteX0" fmla="*/ 0 w 224379"/>
                <a:gd name="connsiteY0" fmla="*/ 151436 h 1185697"/>
                <a:gd name="connsiteX1" fmla="*/ 151436 w 224379"/>
                <a:gd name="connsiteY1" fmla="*/ 0 h 1185697"/>
                <a:gd name="connsiteX2" fmla="*/ 221237 w 224379"/>
                <a:gd name="connsiteY2" fmla="*/ 2540 h 1185697"/>
                <a:gd name="connsiteX3" fmla="*/ 218697 w 224379"/>
                <a:gd name="connsiteY3" fmla="*/ 1185697 h 1185697"/>
                <a:gd name="connsiteX4" fmla="*/ 151436 w 224379"/>
                <a:gd name="connsiteY4" fmla="*/ 1180617 h 1185697"/>
                <a:gd name="connsiteX5" fmla="*/ 0 w 224379"/>
                <a:gd name="connsiteY5" fmla="*/ 1029181 h 1185697"/>
                <a:gd name="connsiteX6" fmla="*/ 0 w 224379"/>
                <a:gd name="connsiteY6" fmla="*/ 151436 h 1185697"/>
                <a:gd name="connsiteX0" fmla="*/ 0 w 221438"/>
                <a:gd name="connsiteY0" fmla="*/ 151436 h 1185697"/>
                <a:gd name="connsiteX1" fmla="*/ 151436 w 221438"/>
                <a:gd name="connsiteY1" fmla="*/ 0 h 1185697"/>
                <a:gd name="connsiteX2" fmla="*/ 221237 w 221438"/>
                <a:gd name="connsiteY2" fmla="*/ 2540 h 1185697"/>
                <a:gd name="connsiteX3" fmla="*/ 218697 w 221438"/>
                <a:gd name="connsiteY3" fmla="*/ 1185697 h 1185697"/>
                <a:gd name="connsiteX4" fmla="*/ 151436 w 221438"/>
                <a:gd name="connsiteY4" fmla="*/ 1180617 h 1185697"/>
                <a:gd name="connsiteX5" fmla="*/ 0 w 221438"/>
                <a:gd name="connsiteY5" fmla="*/ 1029181 h 1185697"/>
                <a:gd name="connsiteX6" fmla="*/ 0 w 221438"/>
                <a:gd name="connsiteY6" fmla="*/ 151436 h 1185697"/>
                <a:gd name="connsiteX0" fmla="*/ 0 w 221361"/>
                <a:gd name="connsiteY0" fmla="*/ 151436 h 1183157"/>
                <a:gd name="connsiteX1" fmla="*/ 151436 w 221361"/>
                <a:gd name="connsiteY1" fmla="*/ 0 h 1183157"/>
                <a:gd name="connsiteX2" fmla="*/ 221237 w 221361"/>
                <a:gd name="connsiteY2" fmla="*/ 2540 h 1183157"/>
                <a:gd name="connsiteX3" fmla="*/ 216157 w 221361"/>
                <a:gd name="connsiteY3" fmla="*/ 1183157 h 1183157"/>
                <a:gd name="connsiteX4" fmla="*/ 151436 w 221361"/>
                <a:gd name="connsiteY4" fmla="*/ 1180617 h 1183157"/>
                <a:gd name="connsiteX5" fmla="*/ 0 w 221361"/>
                <a:gd name="connsiteY5" fmla="*/ 1029181 h 1183157"/>
                <a:gd name="connsiteX6" fmla="*/ 0 w 221361"/>
                <a:gd name="connsiteY6" fmla="*/ 151436 h 1183157"/>
                <a:gd name="connsiteX0" fmla="*/ 0 w 226324"/>
                <a:gd name="connsiteY0" fmla="*/ 151436 h 1183157"/>
                <a:gd name="connsiteX1" fmla="*/ 151436 w 226324"/>
                <a:gd name="connsiteY1" fmla="*/ 0 h 1183157"/>
                <a:gd name="connsiteX2" fmla="*/ 221237 w 226324"/>
                <a:gd name="connsiteY2" fmla="*/ 2540 h 1183157"/>
                <a:gd name="connsiteX3" fmla="*/ 226317 w 226324"/>
                <a:gd name="connsiteY3" fmla="*/ 1183157 h 1183157"/>
                <a:gd name="connsiteX4" fmla="*/ 151436 w 226324"/>
                <a:gd name="connsiteY4" fmla="*/ 1180617 h 1183157"/>
                <a:gd name="connsiteX5" fmla="*/ 0 w 226324"/>
                <a:gd name="connsiteY5" fmla="*/ 1029181 h 1183157"/>
                <a:gd name="connsiteX6" fmla="*/ 0 w 226324"/>
                <a:gd name="connsiteY6" fmla="*/ 151436 h 1183157"/>
                <a:gd name="connsiteX0" fmla="*/ 0 w 226324"/>
                <a:gd name="connsiteY0" fmla="*/ 151436 h 1183157"/>
                <a:gd name="connsiteX1" fmla="*/ 151436 w 226324"/>
                <a:gd name="connsiteY1" fmla="*/ 0 h 1183157"/>
                <a:gd name="connsiteX2" fmla="*/ 221237 w 226324"/>
                <a:gd name="connsiteY2" fmla="*/ 2540 h 1183157"/>
                <a:gd name="connsiteX3" fmla="*/ 226317 w 226324"/>
                <a:gd name="connsiteY3" fmla="*/ 1183157 h 1183157"/>
                <a:gd name="connsiteX4" fmla="*/ 151436 w 226324"/>
                <a:gd name="connsiteY4" fmla="*/ 1180617 h 1183157"/>
                <a:gd name="connsiteX5" fmla="*/ 0 w 226324"/>
                <a:gd name="connsiteY5" fmla="*/ 1029181 h 1183157"/>
                <a:gd name="connsiteX6" fmla="*/ 0 w 226324"/>
                <a:gd name="connsiteY6" fmla="*/ 151436 h 1183157"/>
                <a:gd name="connsiteX0" fmla="*/ 0 w 226324"/>
                <a:gd name="connsiteY0" fmla="*/ 151436 h 1183157"/>
                <a:gd name="connsiteX1" fmla="*/ 151436 w 226324"/>
                <a:gd name="connsiteY1" fmla="*/ 0 h 1183157"/>
                <a:gd name="connsiteX2" fmla="*/ 221237 w 226324"/>
                <a:gd name="connsiteY2" fmla="*/ 2540 h 1183157"/>
                <a:gd name="connsiteX3" fmla="*/ 226317 w 226324"/>
                <a:gd name="connsiteY3" fmla="*/ 1183157 h 1183157"/>
                <a:gd name="connsiteX4" fmla="*/ 151436 w 226324"/>
                <a:gd name="connsiteY4" fmla="*/ 1180617 h 1183157"/>
                <a:gd name="connsiteX5" fmla="*/ 0 w 226324"/>
                <a:gd name="connsiteY5" fmla="*/ 1029181 h 1183157"/>
                <a:gd name="connsiteX6" fmla="*/ 0 w 226324"/>
                <a:gd name="connsiteY6" fmla="*/ 151436 h 1183157"/>
                <a:gd name="connsiteX0" fmla="*/ 0 w 228861"/>
                <a:gd name="connsiteY0" fmla="*/ 151436 h 1183157"/>
                <a:gd name="connsiteX1" fmla="*/ 151436 w 228861"/>
                <a:gd name="connsiteY1" fmla="*/ 0 h 1183157"/>
                <a:gd name="connsiteX2" fmla="*/ 221237 w 228861"/>
                <a:gd name="connsiteY2" fmla="*/ 2540 h 1183157"/>
                <a:gd name="connsiteX3" fmla="*/ 228857 w 228861"/>
                <a:gd name="connsiteY3" fmla="*/ 1183157 h 1183157"/>
                <a:gd name="connsiteX4" fmla="*/ 151436 w 228861"/>
                <a:gd name="connsiteY4" fmla="*/ 1180617 h 1183157"/>
                <a:gd name="connsiteX5" fmla="*/ 0 w 228861"/>
                <a:gd name="connsiteY5" fmla="*/ 1029181 h 1183157"/>
                <a:gd name="connsiteX6" fmla="*/ 0 w 228861"/>
                <a:gd name="connsiteY6" fmla="*/ 151436 h 1183157"/>
                <a:gd name="connsiteX0" fmla="*/ 0 w 228866"/>
                <a:gd name="connsiteY0" fmla="*/ 152706 h 1184427"/>
                <a:gd name="connsiteX1" fmla="*/ 151436 w 228866"/>
                <a:gd name="connsiteY1" fmla="*/ 1270 h 1184427"/>
                <a:gd name="connsiteX2" fmla="*/ 225047 w 228866"/>
                <a:gd name="connsiteY2" fmla="*/ 0 h 1184427"/>
                <a:gd name="connsiteX3" fmla="*/ 228857 w 228866"/>
                <a:gd name="connsiteY3" fmla="*/ 1184427 h 1184427"/>
                <a:gd name="connsiteX4" fmla="*/ 151436 w 228866"/>
                <a:gd name="connsiteY4" fmla="*/ 1181887 h 1184427"/>
                <a:gd name="connsiteX5" fmla="*/ 0 w 228866"/>
                <a:gd name="connsiteY5" fmla="*/ 1030451 h 1184427"/>
                <a:gd name="connsiteX6" fmla="*/ 0 w 228866"/>
                <a:gd name="connsiteY6" fmla="*/ 152706 h 1184427"/>
                <a:gd name="connsiteX0" fmla="*/ 0 w 228866"/>
                <a:gd name="connsiteY0" fmla="*/ 152706 h 1181887"/>
                <a:gd name="connsiteX1" fmla="*/ 151436 w 228866"/>
                <a:gd name="connsiteY1" fmla="*/ 1270 h 1181887"/>
                <a:gd name="connsiteX2" fmla="*/ 225047 w 228866"/>
                <a:gd name="connsiteY2" fmla="*/ 0 h 1181887"/>
                <a:gd name="connsiteX3" fmla="*/ 228857 w 228866"/>
                <a:gd name="connsiteY3" fmla="*/ 1176807 h 1181887"/>
                <a:gd name="connsiteX4" fmla="*/ 151436 w 228866"/>
                <a:gd name="connsiteY4" fmla="*/ 1181887 h 1181887"/>
                <a:gd name="connsiteX5" fmla="*/ 0 w 228866"/>
                <a:gd name="connsiteY5" fmla="*/ 1030451 h 1181887"/>
                <a:gd name="connsiteX6" fmla="*/ 0 w 228866"/>
                <a:gd name="connsiteY6" fmla="*/ 152706 h 1181887"/>
                <a:gd name="connsiteX0" fmla="*/ 0 w 228866"/>
                <a:gd name="connsiteY0" fmla="*/ 152706 h 1181887"/>
                <a:gd name="connsiteX1" fmla="*/ 151436 w 228866"/>
                <a:gd name="connsiteY1" fmla="*/ 1270 h 1181887"/>
                <a:gd name="connsiteX2" fmla="*/ 225047 w 228866"/>
                <a:gd name="connsiteY2" fmla="*/ 0 h 1181887"/>
                <a:gd name="connsiteX3" fmla="*/ 228857 w 228866"/>
                <a:gd name="connsiteY3" fmla="*/ 1180617 h 1181887"/>
                <a:gd name="connsiteX4" fmla="*/ 151436 w 228866"/>
                <a:gd name="connsiteY4" fmla="*/ 1181887 h 1181887"/>
                <a:gd name="connsiteX5" fmla="*/ 0 w 228866"/>
                <a:gd name="connsiteY5" fmla="*/ 1030451 h 1181887"/>
                <a:gd name="connsiteX6" fmla="*/ 0 w 228866"/>
                <a:gd name="connsiteY6" fmla="*/ 152706 h 1181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866" h="1181887">
                  <a:moveTo>
                    <a:pt x="0" y="152706"/>
                  </a:moveTo>
                  <a:cubicBezTo>
                    <a:pt x="0" y="69070"/>
                    <a:pt x="67800" y="1270"/>
                    <a:pt x="151436" y="1270"/>
                  </a:cubicBezTo>
                  <a:cubicBezTo>
                    <a:pt x="200950" y="1270"/>
                    <a:pt x="175533" y="0"/>
                    <a:pt x="225047" y="0"/>
                  </a:cubicBezTo>
                  <a:cubicBezTo>
                    <a:pt x="226097" y="197616"/>
                    <a:pt x="229060" y="981731"/>
                    <a:pt x="228857" y="1180617"/>
                  </a:cubicBezTo>
                  <a:lnTo>
                    <a:pt x="151436" y="1181887"/>
                  </a:lnTo>
                  <a:cubicBezTo>
                    <a:pt x="67800" y="1181887"/>
                    <a:pt x="0" y="1114087"/>
                    <a:pt x="0" y="1030451"/>
                  </a:cubicBezTo>
                  <a:lnTo>
                    <a:pt x="0" y="15270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386600" y="1467415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4823677" y="1502522"/>
              <a:ext cx="20697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549209" y="2116723"/>
              <a:ext cx="9268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Publications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连接符 32"/>
            <p:cNvCxnSpPr>
              <a:stCxn id="29" idx="1"/>
              <a:endCxn id="29" idx="4"/>
            </p:cNvCxnSpPr>
            <p:nvPr/>
          </p:nvCxnSpPr>
          <p:spPr>
            <a:xfrm>
              <a:off x="4305664" y="1465836"/>
              <a:ext cx="0" cy="877417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395667" y="2104680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375932" y="2343253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圆角矩形 3"/>
            <p:cNvSpPr/>
            <p:nvPr/>
          </p:nvSpPr>
          <p:spPr>
            <a:xfrm flipH="1">
              <a:off x="7517757" y="1464892"/>
              <a:ext cx="179121" cy="878361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13617 w 451413"/>
                <a:gd name="connsiteY2" fmla="*/ 254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" fmla="*/ 0 w 451413"/>
                <a:gd name="connsiteY0" fmla="*/ 151436 h 1185697"/>
                <a:gd name="connsiteX1" fmla="*/ 151436 w 451413"/>
                <a:gd name="connsiteY1" fmla="*/ 0 h 1185697"/>
                <a:gd name="connsiteX2" fmla="*/ 213617 w 451413"/>
                <a:gd name="connsiteY2" fmla="*/ 2540 h 1185697"/>
                <a:gd name="connsiteX3" fmla="*/ 451413 w 451413"/>
                <a:gd name="connsiteY3" fmla="*/ 151436 h 1185697"/>
                <a:gd name="connsiteX4" fmla="*/ 451413 w 451413"/>
                <a:gd name="connsiteY4" fmla="*/ 1029181 h 1185697"/>
                <a:gd name="connsiteX5" fmla="*/ 218697 w 451413"/>
                <a:gd name="connsiteY5" fmla="*/ 1185697 h 1185697"/>
                <a:gd name="connsiteX6" fmla="*/ 151436 w 451413"/>
                <a:gd name="connsiteY6" fmla="*/ 1180617 h 1185697"/>
                <a:gd name="connsiteX7" fmla="*/ 0 w 451413"/>
                <a:gd name="connsiteY7" fmla="*/ 1029181 h 1185697"/>
                <a:gd name="connsiteX8" fmla="*/ 0 w 451413"/>
                <a:gd name="connsiteY8" fmla="*/ 151436 h 1185697"/>
                <a:gd name="connsiteX0" fmla="*/ 0 w 451413"/>
                <a:gd name="connsiteY0" fmla="*/ 151436 h 1185697"/>
                <a:gd name="connsiteX1" fmla="*/ 151436 w 451413"/>
                <a:gd name="connsiteY1" fmla="*/ 0 h 1185697"/>
                <a:gd name="connsiteX2" fmla="*/ 213617 w 451413"/>
                <a:gd name="connsiteY2" fmla="*/ 2540 h 1185697"/>
                <a:gd name="connsiteX3" fmla="*/ 451413 w 451413"/>
                <a:gd name="connsiteY3" fmla="*/ 1029181 h 1185697"/>
                <a:gd name="connsiteX4" fmla="*/ 218697 w 451413"/>
                <a:gd name="connsiteY4" fmla="*/ 1185697 h 1185697"/>
                <a:gd name="connsiteX5" fmla="*/ 151436 w 451413"/>
                <a:gd name="connsiteY5" fmla="*/ 1180617 h 1185697"/>
                <a:gd name="connsiteX6" fmla="*/ 0 w 451413"/>
                <a:gd name="connsiteY6" fmla="*/ 1029181 h 1185697"/>
                <a:gd name="connsiteX7" fmla="*/ 0 w 451413"/>
                <a:gd name="connsiteY7" fmla="*/ 151436 h 1185697"/>
                <a:gd name="connsiteX0" fmla="*/ 0 w 224614"/>
                <a:gd name="connsiteY0" fmla="*/ 151436 h 1185697"/>
                <a:gd name="connsiteX1" fmla="*/ 151436 w 224614"/>
                <a:gd name="connsiteY1" fmla="*/ 0 h 1185697"/>
                <a:gd name="connsiteX2" fmla="*/ 213617 w 224614"/>
                <a:gd name="connsiteY2" fmla="*/ 2540 h 1185697"/>
                <a:gd name="connsiteX3" fmla="*/ 218697 w 224614"/>
                <a:gd name="connsiteY3" fmla="*/ 1185697 h 1185697"/>
                <a:gd name="connsiteX4" fmla="*/ 151436 w 224614"/>
                <a:gd name="connsiteY4" fmla="*/ 1180617 h 1185697"/>
                <a:gd name="connsiteX5" fmla="*/ 0 w 224614"/>
                <a:gd name="connsiteY5" fmla="*/ 1029181 h 1185697"/>
                <a:gd name="connsiteX6" fmla="*/ 0 w 224614"/>
                <a:gd name="connsiteY6" fmla="*/ 151436 h 1185697"/>
                <a:gd name="connsiteX0" fmla="*/ 0 w 228207"/>
                <a:gd name="connsiteY0" fmla="*/ 151436 h 1185697"/>
                <a:gd name="connsiteX1" fmla="*/ 151436 w 228207"/>
                <a:gd name="connsiteY1" fmla="*/ 0 h 1185697"/>
                <a:gd name="connsiteX2" fmla="*/ 221237 w 228207"/>
                <a:gd name="connsiteY2" fmla="*/ 2540 h 1185697"/>
                <a:gd name="connsiteX3" fmla="*/ 218697 w 228207"/>
                <a:gd name="connsiteY3" fmla="*/ 1185697 h 1185697"/>
                <a:gd name="connsiteX4" fmla="*/ 151436 w 228207"/>
                <a:gd name="connsiteY4" fmla="*/ 1180617 h 1185697"/>
                <a:gd name="connsiteX5" fmla="*/ 0 w 228207"/>
                <a:gd name="connsiteY5" fmla="*/ 1029181 h 1185697"/>
                <a:gd name="connsiteX6" fmla="*/ 0 w 228207"/>
                <a:gd name="connsiteY6" fmla="*/ 151436 h 1185697"/>
                <a:gd name="connsiteX0" fmla="*/ 0 w 224379"/>
                <a:gd name="connsiteY0" fmla="*/ 151436 h 1185697"/>
                <a:gd name="connsiteX1" fmla="*/ 151436 w 224379"/>
                <a:gd name="connsiteY1" fmla="*/ 0 h 1185697"/>
                <a:gd name="connsiteX2" fmla="*/ 221237 w 224379"/>
                <a:gd name="connsiteY2" fmla="*/ 2540 h 1185697"/>
                <a:gd name="connsiteX3" fmla="*/ 218697 w 224379"/>
                <a:gd name="connsiteY3" fmla="*/ 1185697 h 1185697"/>
                <a:gd name="connsiteX4" fmla="*/ 151436 w 224379"/>
                <a:gd name="connsiteY4" fmla="*/ 1180617 h 1185697"/>
                <a:gd name="connsiteX5" fmla="*/ 0 w 224379"/>
                <a:gd name="connsiteY5" fmla="*/ 1029181 h 1185697"/>
                <a:gd name="connsiteX6" fmla="*/ 0 w 224379"/>
                <a:gd name="connsiteY6" fmla="*/ 151436 h 1185697"/>
                <a:gd name="connsiteX0" fmla="*/ 0 w 224379"/>
                <a:gd name="connsiteY0" fmla="*/ 151436 h 1185697"/>
                <a:gd name="connsiteX1" fmla="*/ 151436 w 224379"/>
                <a:gd name="connsiteY1" fmla="*/ 0 h 1185697"/>
                <a:gd name="connsiteX2" fmla="*/ 221237 w 224379"/>
                <a:gd name="connsiteY2" fmla="*/ 2540 h 1185697"/>
                <a:gd name="connsiteX3" fmla="*/ 218697 w 224379"/>
                <a:gd name="connsiteY3" fmla="*/ 1185697 h 1185697"/>
                <a:gd name="connsiteX4" fmla="*/ 151436 w 224379"/>
                <a:gd name="connsiteY4" fmla="*/ 1180617 h 1185697"/>
                <a:gd name="connsiteX5" fmla="*/ 0 w 224379"/>
                <a:gd name="connsiteY5" fmla="*/ 1029181 h 1185697"/>
                <a:gd name="connsiteX6" fmla="*/ 0 w 224379"/>
                <a:gd name="connsiteY6" fmla="*/ 151436 h 1185697"/>
                <a:gd name="connsiteX0" fmla="*/ 0 w 221438"/>
                <a:gd name="connsiteY0" fmla="*/ 151436 h 1185697"/>
                <a:gd name="connsiteX1" fmla="*/ 151436 w 221438"/>
                <a:gd name="connsiteY1" fmla="*/ 0 h 1185697"/>
                <a:gd name="connsiteX2" fmla="*/ 221237 w 221438"/>
                <a:gd name="connsiteY2" fmla="*/ 2540 h 1185697"/>
                <a:gd name="connsiteX3" fmla="*/ 218697 w 221438"/>
                <a:gd name="connsiteY3" fmla="*/ 1185697 h 1185697"/>
                <a:gd name="connsiteX4" fmla="*/ 151436 w 221438"/>
                <a:gd name="connsiteY4" fmla="*/ 1180617 h 1185697"/>
                <a:gd name="connsiteX5" fmla="*/ 0 w 221438"/>
                <a:gd name="connsiteY5" fmla="*/ 1029181 h 1185697"/>
                <a:gd name="connsiteX6" fmla="*/ 0 w 221438"/>
                <a:gd name="connsiteY6" fmla="*/ 151436 h 1185697"/>
                <a:gd name="connsiteX0" fmla="*/ 0 w 221361"/>
                <a:gd name="connsiteY0" fmla="*/ 151436 h 1183157"/>
                <a:gd name="connsiteX1" fmla="*/ 151436 w 221361"/>
                <a:gd name="connsiteY1" fmla="*/ 0 h 1183157"/>
                <a:gd name="connsiteX2" fmla="*/ 221237 w 221361"/>
                <a:gd name="connsiteY2" fmla="*/ 2540 h 1183157"/>
                <a:gd name="connsiteX3" fmla="*/ 216157 w 221361"/>
                <a:gd name="connsiteY3" fmla="*/ 1183157 h 1183157"/>
                <a:gd name="connsiteX4" fmla="*/ 151436 w 221361"/>
                <a:gd name="connsiteY4" fmla="*/ 1180617 h 1183157"/>
                <a:gd name="connsiteX5" fmla="*/ 0 w 221361"/>
                <a:gd name="connsiteY5" fmla="*/ 1029181 h 1183157"/>
                <a:gd name="connsiteX6" fmla="*/ 0 w 221361"/>
                <a:gd name="connsiteY6" fmla="*/ 151436 h 1183157"/>
                <a:gd name="connsiteX0" fmla="*/ 0 w 226324"/>
                <a:gd name="connsiteY0" fmla="*/ 151436 h 1183157"/>
                <a:gd name="connsiteX1" fmla="*/ 151436 w 226324"/>
                <a:gd name="connsiteY1" fmla="*/ 0 h 1183157"/>
                <a:gd name="connsiteX2" fmla="*/ 221237 w 226324"/>
                <a:gd name="connsiteY2" fmla="*/ 2540 h 1183157"/>
                <a:gd name="connsiteX3" fmla="*/ 226317 w 226324"/>
                <a:gd name="connsiteY3" fmla="*/ 1183157 h 1183157"/>
                <a:gd name="connsiteX4" fmla="*/ 151436 w 226324"/>
                <a:gd name="connsiteY4" fmla="*/ 1180617 h 1183157"/>
                <a:gd name="connsiteX5" fmla="*/ 0 w 226324"/>
                <a:gd name="connsiteY5" fmla="*/ 1029181 h 1183157"/>
                <a:gd name="connsiteX6" fmla="*/ 0 w 226324"/>
                <a:gd name="connsiteY6" fmla="*/ 151436 h 1183157"/>
                <a:gd name="connsiteX0" fmla="*/ 0 w 226324"/>
                <a:gd name="connsiteY0" fmla="*/ 151436 h 1183157"/>
                <a:gd name="connsiteX1" fmla="*/ 151436 w 226324"/>
                <a:gd name="connsiteY1" fmla="*/ 0 h 1183157"/>
                <a:gd name="connsiteX2" fmla="*/ 221237 w 226324"/>
                <a:gd name="connsiteY2" fmla="*/ 2540 h 1183157"/>
                <a:gd name="connsiteX3" fmla="*/ 226317 w 226324"/>
                <a:gd name="connsiteY3" fmla="*/ 1183157 h 1183157"/>
                <a:gd name="connsiteX4" fmla="*/ 151436 w 226324"/>
                <a:gd name="connsiteY4" fmla="*/ 1180617 h 1183157"/>
                <a:gd name="connsiteX5" fmla="*/ 0 w 226324"/>
                <a:gd name="connsiteY5" fmla="*/ 1029181 h 1183157"/>
                <a:gd name="connsiteX6" fmla="*/ 0 w 226324"/>
                <a:gd name="connsiteY6" fmla="*/ 151436 h 1183157"/>
                <a:gd name="connsiteX0" fmla="*/ 0 w 226324"/>
                <a:gd name="connsiteY0" fmla="*/ 151436 h 1183157"/>
                <a:gd name="connsiteX1" fmla="*/ 151436 w 226324"/>
                <a:gd name="connsiteY1" fmla="*/ 0 h 1183157"/>
                <a:gd name="connsiteX2" fmla="*/ 221237 w 226324"/>
                <a:gd name="connsiteY2" fmla="*/ 2540 h 1183157"/>
                <a:gd name="connsiteX3" fmla="*/ 226317 w 226324"/>
                <a:gd name="connsiteY3" fmla="*/ 1183157 h 1183157"/>
                <a:gd name="connsiteX4" fmla="*/ 151436 w 226324"/>
                <a:gd name="connsiteY4" fmla="*/ 1180617 h 1183157"/>
                <a:gd name="connsiteX5" fmla="*/ 0 w 226324"/>
                <a:gd name="connsiteY5" fmla="*/ 1029181 h 1183157"/>
                <a:gd name="connsiteX6" fmla="*/ 0 w 226324"/>
                <a:gd name="connsiteY6" fmla="*/ 151436 h 1183157"/>
                <a:gd name="connsiteX0" fmla="*/ 0 w 228861"/>
                <a:gd name="connsiteY0" fmla="*/ 151436 h 1183157"/>
                <a:gd name="connsiteX1" fmla="*/ 151436 w 228861"/>
                <a:gd name="connsiteY1" fmla="*/ 0 h 1183157"/>
                <a:gd name="connsiteX2" fmla="*/ 221237 w 228861"/>
                <a:gd name="connsiteY2" fmla="*/ 2540 h 1183157"/>
                <a:gd name="connsiteX3" fmla="*/ 228857 w 228861"/>
                <a:gd name="connsiteY3" fmla="*/ 1183157 h 1183157"/>
                <a:gd name="connsiteX4" fmla="*/ 151436 w 228861"/>
                <a:gd name="connsiteY4" fmla="*/ 1180617 h 1183157"/>
                <a:gd name="connsiteX5" fmla="*/ 0 w 228861"/>
                <a:gd name="connsiteY5" fmla="*/ 1029181 h 1183157"/>
                <a:gd name="connsiteX6" fmla="*/ 0 w 228861"/>
                <a:gd name="connsiteY6" fmla="*/ 151436 h 1183157"/>
                <a:gd name="connsiteX0" fmla="*/ 0 w 228866"/>
                <a:gd name="connsiteY0" fmla="*/ 152706 h 1184427"/>
                <a:gd name="connsiteX1" fmla="*/ 151436 w 228866"/>
                <a:gd name="connsiteY1" fmla="*/ 1270 h 1184427"/>
                <a:gd name="connsiteX2" fmla="*/ 225047 w 228866"/>
                <a:gd name="connsiteY2" fmla="*/ 0 h 1184427"/>
                <a:gd name="connsiteX3" fmla="*/ 228857 w 228866"/>
                <a:gd name="connsiteY3" fmla="*/ 1184427 h 1184427"/>
                <a:gd name="connsiteX4" fmla="*/ 151436 w 228866"/>
                <a:gd name="connsiteY4" fmla="*/ 1181887 h 1184427"/>
                <a:gd name="connsiteX5" fmla="*/ 0 w 228866"/>
                <a:gd name="connsiteY5" fmla="*/ 1030451 h 1184427"/>
                <a:gd name="connsiteX6" fmla="*/ 0 w 228866"/>
                <a:gd name="connsiteY6" fmla="*/ 152706 h 1184427"/>
                <a:gd name="connsiteX0" fmla="*/ 0 w 228866"/>
                <a:gd name="connsiteY0" fmla="*/ 152706 h 1181887"/>
                <a:gd name="connsiteX1" fmla="*/ 151436 w 228866"/>
                <a:gd name="connsiteY1" fmla="*/ 1270 h 1181887"/>
                <a:gd name="connsiteX2" fmla="*/ 225047 w 228866"/>
                <a:gd name="connsiteY2" fmla="*/ 0 h 1181887"/>
                <a:gd name="connsiteX3" fmla="*/ 228857 w 228866"/>
                <a:gd name="connsiteY3" fmla="*/ 1176807 h 1181887"/>
                <a:gd name="connsiteX4" fmla="*/ 151436 w 228866"/>
                <a:gd name="connsiteY4" fmla="*/ 1181887 h 1181887"/>
                <a:gd name="connsiteX5" fmla="*/ 0 w 228866"/>
                <a:gd name="connsiteY5" fmla="*/ 1030451 h 1181887"/>
                <a:gd name="connsiteX6" fmla="*/ 0 w 228866"/>
                <a:gd name="connsiteY6" fmla="*/ 152706 h 1181887"/>
                <a:gd name="connsiteX0" fmla="*/ 0 w 228866"/>
                <a:gd name="connsiteY0" fmla="*/ 152706 h 1181887"/>
                <a:gd name="connsiteX1" fmla="*/ 151436 w 228866"/>
                <a:gd name="connsiteY1" fmla="*/ 1270 h 1181887"/>
                <a:gd name="connsiteX2" fmla="*/ 225047 w 228866"/>
                <a:gd name="connsiteY2" fmla="*/ 0 h 1181887"/>
                <a:gd name="connsiteX3" fmla="*/ 228857 w 228866"/>
                <a:gd name="connsiteY3" fmla="*/ 1180617 h 1181887"/>
                <a:gd name="connsiteX4" fmla="*/ 151436 w 228866"/>
                <a:gd name="connsiteY4" fmla="*/ 1181887 h 1181887"/>
                <a:gd name="connsiteX5" fmla="*/ 0 w 228866"/>
                <a:gd name="connsiteY5" fmla="*/ 1030451 h 1181887"/>
                <a:gd name="connsiteX6" fmla="*/ 0 w 228866"/>
                <a:gd name="connsiteY6" fmla="*/ 152706 h 1181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866" h="1181887">
                  <a:moveTo>
                    <a:pt x="0" y="152706"/>
                  </a:moveTo>
                  <a:cubicBezTo>
                    <a:pt x="0" y="69070"/>
                    <a:pt x="67800" y="1270"/>
                    <a:pt x="151436" y="1270"/>
                  </a:cubicBezTo>
                  <a:cubicBezTo>
                    <a:pt x="200950" y="1270"/>
                    <a:pt x="175533" y="0"/>
                    <a:pt x="225047" y="0"/>
                  </a:cubicBezTo>
                  <a:cubicBezTo>
                    <a:pt x="226097" y="197616"/>
                    <a:pt x="229060" y="981731"/>
                    <a:pt x="228857" y="1180617"/>
                  </a:cubicBezTo>
                  <a:lnTo>
                    <a:pt x="151436" y="1181887"/>
                  </a:lnTo>
                  <a:cubicBezTo>
                    <a:pt x="67800" y="1181887"/>
                    <a:pt x="0" y="1114087"/>
                    <a:pt x="0" y="1030451"/>
                  </a:cubicBezTo>
                  <a:lnTo>
                    <a:pt x="0" y="15270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7577561" y="1460923"/>
              <a:ext cx="0" cy="877417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连接符 37"/>
          <p:cNvCxnSpPr/>
          <p:nvPr/>
        </p:nvCxnSpPr>
        <p:spPr>
          <a:xfrm flipV="1">
            <a:off x="2488557" y="2434938"/>
            <a:ext cx="7436635" cy="1466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prstDash val="sysDot"/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C000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bg1"/>
          </a:solidFill>
          <a:round/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955</Words>
  <Application>Microsoft Office PowerPoint</Application>
  <PresentationFormat>宽屏</PresentationFormat>
  <Paragraphs>162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杨健</dc:creator>
  <cp:lastModifiedBy>Harry Shi</cp:lastModifiedBy>
  <cp:revision>732</cp:revision>
  <dcterms:created xsi:type="dcterms:W3CDTF">2015-11-30T07:24:09Z</dcterms:created>
  <dcterms:modified xsi:type="dcterms:W3CDTF">2017-12-14T16:24:15Z</dcterms:modified>
</cp:coreProperties>
</file>