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Space Mono"/>
      <p:regular r:id="rId54"/>
      <p:bold r:id="rId55"/>
      <p:italic r:id="rId56"/>
      <p:boldItalic r:id="rId57"/>
    </p:embeddedFont>
    <p:embeddedFont>
      <p:font typeface="Poppins"/>
      <p:regular r:id="rId58"/>
      <p:bold r:id="rId59"/>
      <p:italic r:id="rId60"/>
      <p:boldItalic r:id="rId61"/>
    </p:embeddedFont>
    <p:embeddedFont>
      <p:font typeface="Poppins Medium"/>
      <p:regular r:id="rId62"/>
      <p:bold r:id="rId63"/>
      <p:italic r:id="rId64"/>
      <p:boldItalic r:id="rId65"/>
    </p:embeddedFont>
    <p:embeddedFont>
      <p:font typeface="Reggae One"/>
      <p:regular r:id="rId66"/>
    </p:embeddedFont>
    <p:embeddedFont>
      <p:font typeface="Poppins SemiBol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6B0B97-0062-484B-B04D-01ED141B1F8D}">
  <a:tblStyle styleId="{836B0B97-0062-484B-B04D-01ED141B1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PoppinsSemi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oppinsMedium-regular.fntdata"/><Relationship Id="rId61" Type="http://schemas.openxmlformats.org/officeDocument/2006/relationships/font" Target="fonts/Poppins-boldItalic.fntdata"/><Relationship Id="rId20" Type="http://schemas.openxmlformats.org/officeDocument/2006/relationships/slide" Target="slides/slide15.xml"/><Relationship Id="rId64" Type="http://schemas.openxmlformats.org/officeDocument/2006/relationships/font" Target="fonts/PoppinsMedium-italic.fntdata"/><Relationship Id="rId63" Type="http://schemas.openxmlformats.org/officeDocument/2006/relationships/font" Target="fonts/PoppinsMedium-bold.fntdata"/><Relationship Id="rId22" Type="http://schemas.openxmlformats.org/officeDocument/2006/relationships/slide" Target="slides/slide17.xml"/><Relationship Id="rId66" Type="http://schemas.openxmlformats.org/officeDocument/2006/relationships/font" Target="fonts/ReggaeOne-regular.fntdata"/><Relationship Id="rId21" Type="http://schemas.openxmlformats.org/officeDocument/2006/relationships/slide" Target="slides/slide16.xml"/><Relationship Id="rId65" Type="http://schemas.openxmlformats.org/officeDocument/2006/relationships/font" Target="fonts/PoppinsMedium-boldItalic.fntdata"/><Relationship Id="rId24" Type="http://schemas.openxmlformats.org/officeDocument/2006/relationships/slide" Target="slides/slide19.xml"/><Relationship Id="rId68" Type="http://schemas.openxmlformats.org/officeDocument/2006/relationships/font" Target="fonts/PoppinsSemiBold-bold.fntdata"/><Relationship Id="rId23" Type="http://schemas.openxmlformats.org/officeDocument/2006/relationships/slide" Target="slides/slide18.xml"/><Relationship Id="rId67" Type="http://schemas.openxmlformats.org/officeDocument/2006/relationships/font" Target="fonts/PoppinsSemiBold-regular.fntdata"/><Relationship Id="rId60" Type="http://schemas.openxmlformats.org/officeDocument/2006/relationships/font" Target="fonts/Poppi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oppinsSemiBol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SpaceMono-bold.fntdata"/><Relationship Id="rId10" Type="http://schemas.openxmlformats.org/officeDocument/2006/relationships/slide" Target="slides/slide5.xml"/><Relationship Id="rId54" Type="http://schemas.openxmlformats.org/officeDocument/2006/relationships/font" Target="fonts/SpaceMono-regular.fntdata"/><Relationship Id="rId13" Type="http://schemas.openxmlformats.org/officeDocument/2006/relationships/slide" Target="slides/slide8.xml"/><Relationship Id="rId57" Type="http://schemas.openxmlformats.org/officeDocument/2006/relationships/font" Target="fonts/SpaceMono-boldItalic.fntdata"/><Relationship Id="rId12" Type="http://schemas.openxmlformats.org/officeDocument/2006/relationships/slide" Target="slides/slide7.xml"/><Relationship Id="rId56" Type="http://schemas.openxmlformats.org/officeDocument/2006/relationships/font" Target="fonts/SpaceMono-italic.fntdata"/><Relationship Id="rId15" Type="http://schemas.openxmlformats.org/officeDocument/2006/relationships/slide" Target="slides/slide10.xml"/><Relationship Id="rId59" Type="http://schemas.openxmlformats.org/officeDocument/2006/relationships/font" Target="fonts/Poppins-bold.fntdata"/><Relationship Id="rId14" Type="http://schemas.openxmlformats.org/officeDocument/2006/relationships/slide" Target="slides/slide9.xml"/><Relationship Id="rId58" Type="http://schemas.openxmlformats.org/officeDocument/2006/relationships/font" Target="fonts/Poppi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f51112aedd_15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f51112aedd_15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a41cb8921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a41cb8921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f51112aedd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f51112aedd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51112aedd_2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51112aedd_2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51112aedd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f51112aedd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51112aedd_2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f51112aedd_2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51112aedd_2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51112aedd_2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f51112aedd_2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f51112aedd_2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f51112aedd_2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f51112aedd_2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f51112aedd_2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f51112aedd_2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200d38227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200d38227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f51112aedd_2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f51112aedd_2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f51112aedd_2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f51112aedd_2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51112aedd_2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51112aedd_2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f51112aedd_2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f51112aedd_2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a41cb8921_1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1a41cb8921_1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f51112aed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f51112aed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1112aedd_15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1112aedd_15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f51112aedd_1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f51112aedd_1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51112aedd_15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51112aedd_15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51112aedd_1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51112aedd_1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f500f13b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f500f13b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f51112aedd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f51112aedd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a41cb8921_1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a41cb8921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4991049705d311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4991049705d31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f50f8607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f50f8607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4991049705d311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54991049705d311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f51078b34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f51078b3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f51078b3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f51078b3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f51078b34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f51078b34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f51112aedd_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f51112aedd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991049705d311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991049705d311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0d3822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0d3822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f510522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f510522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f5105226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f5105226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5105226f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f5105226f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f5105226f3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f5105226f3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f5105226f3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f5105226f3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4991049705d311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4991049705d31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f5105226f3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f5105226f3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19a9a3fc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19a9a3fc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a41cb8921_1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1a41cb8921_1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200d38227_3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200d38227_3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51112aedd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51112aedd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51112aedd_15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51112aedd_15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51112aedd_15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51112aedd_15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51112aedd_15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f51112aedd_15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8448" y="-142087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26235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708462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500" y="-548699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70975" y="4401125"/>
            <a:ext cx="1539000" cy="15390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341275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7673100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8255925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510411" y="1987905"/>
            <a:ext cx="1631789" cy="146443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713225" y="1772700"/>
            <a:ext cx="54051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713225" y="3668063"/>
            <a:ext cx="30168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2"/>
          <p:cNvSpPr txBox="1"/>
          <p:nvPr>
            <p:ph idx="2" type="ctrTitle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431172" y="-328528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0" y="-142087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2404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 txBox="1"/>
          <p:nvPr>
            <p:ph hasCustomPrompt="1" type="title"/>
          </p:nvPr>
        </p:nvSpPr>
        <p:spPr>
          <a:xfrm>
            <a:off x="2010900" y="1549200"/>
            <a:ext cx="64197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49" y="4615826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2011091" y="3139800"/>
            <a:ext cx="6419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8150174" y="-71475"/>
            <a:ext cx="1036592" cy="93069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4553483" y="-669473"/>
            <a:ext cx="1945080" cy="174586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87744" y="3583389"/>
            <a:ext cx="1642131" cy="14739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564600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1082404" y="-142087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6002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902146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235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04446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517804" y="1331476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6" type="subTitle"/>
          </p:nvPr>
        </p:nvSpPr>
        <p:spPr>
          <a:xfrm>
            <a:off x="5515449" y="3012857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485750" y="3504750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5515449" y="1454475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5" type="subTitle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7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flipH="1">
            <a:off x="517811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35607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2259175" y="3011550"/>
            <a:ext cx="61716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2259100" y="1593750"/>
            <a:ext cx="6171600" cy="13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>
            <a:off x="287150" y="3581029"/>
            <a:ext cx="1412082" cy="126745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5812" y="1525534"/>
            <a:ext cx="811732" cy="72859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204344" y="83055"/>
            <a:ext cx="1494819" cy="1341494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3117197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599393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-17317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430778" y="4279052"/>
            <a:ext cx="1479684" cy="1328362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2506950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15"/>
          <p:cNvSpPr txBox="1"/>
          <p:nvPr>
            <p:ph hasCustomPrompt="1" idx="2" type="title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3193150" y="3398849"/>
            <a:ext cx="2757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102945" y="-142018"/>
            <a:ext cx="6564681" cy="5427560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31385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16"/>
          <p:cNvSpPr txBox="1"/>
          <p:nvPr>
            <p:ph hasCustomPrompt="1" idx="2" type="title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/>
          <p:nvPr>
            <p:ph idx="1" type="subTitle"/>
          </p:nvPr>
        </p:nvSpPr>
        <p:spPr>
          <a:xfrm>
            <a:off x="4986875" y="3398849"/>
            <a:ext cx="2757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6"/>
          <p:cNvSpPr/>
          <p:nvPr/>
        </p:nvSpPr>
        <p:spPr>
          <a:xfrm flipH="1">
            <a:off x="902146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65235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04446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-364795" y="2220751"/>
            <a:ext cx="1444369" cy="129643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924950" y="-632602"/>
            <a:ext cx="1679100" cy="16791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-2329526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-2847330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7178425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300675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17"/>
          <p:cNvSpPr txBox="1"/>
          <p:nvPr>
            <p:ph hasCustomPrompt="1" idx="2" type="title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5672875" y="3398849"/>
            <a:ext cx="2757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 flipH="1">
            <a:off x="2868861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62003" y="24587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-939350" y="3699577"/>
            <a:ext cx="1818000" cy="18180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545716" y="2522723"/>
            <a:ext cx="1547034" cy="13885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/>
          <p:nvPr>
            <p:ph hasCustomPrompt="1" type="title"/>
          </p:nvPr>
        </p:nvSpPr>
        <p:spPr>
          <a:xfrm>
            <a:off x="911231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/>
          <p:nvPr>
            <p:ph hasCustomPrompt="1" idx="2" type="title"/>
          </p:nvPr>
        </p:nvSpPr>
        <p:spPr>
          <a:xfrm>
            <a:off x="3442637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8"/>
          <p:cNvSpPr txBox="1"/>
          <p:nvPr>
            <p:ph hasCustomPrompt="1" idx="3" type="title"/>
          </p:nvPr>
        </p:nvSpPr>
        <p:spPr>
          <a:xfrm>
            <a:off x="5974069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8"/>
          <p:cNvSpPr txBox="1"/>
          <p:nvPr>
            <p:ph idx="1" type="subTitle"/>
          </p:nvPr>
        </p:nvSpPr>
        <p:spPr>
          <a:xfrm>
            <a:off x="911231" y="40012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4" type="subTitle"/>
          </p:nvPr>
        </p:nvSpPr>
        <p:spPr>
          <a:xfrm>
            <a:off x="3442637" y="40012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5" type="subTitle"/>
          </p:nvPr>
        </p:nvSpPr>
        <p:spPr>
          <a:xfrm>
            <a:off x="5974069" y="40012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6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-817575" y="-608499"/>
            <a:ext cx="1617915" cy="14522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522941" y="448220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288593" y="913313"/>
            <a:ext cx="1088952" cy="97742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8232751" y="219502"/>
            <a:ext cx="712641" cy="63999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idx="7" type="subTitle"/>
          </p:nvPr>
        </p:nvSpPr>
        <p:spPr>
          <a:xfrm>
            <a:off x="911231" y="34441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8" type="subTitle"/>
          </p:nvPr>
        </p:nvSpPr>
        <p:spPr>
          <a:xfrm>
            <a:off x="3442637" y="34441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9" type="subTitle"/>
          </p:nvPr>
        </p:nvSpPr>
        <p:spPr>
          <a:xfrm>
            <a:off x="5974069" y="34441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-2329539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-2847330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02" name="Google Shape;202;p19"/>
          <p:cNvSpPr txBox="1"/>
          <p:nvPr>
            <p:ph idx="1" type="subTitle"/>
          </p:nvPr>
        </p:nvSpPr>
        <p:spPr>
          <a:xfrm>
            <a:off x="3724025" y="1459561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19"/>
          <p:cNvSpPr txBox="1"/>
          <p:nvPr>
            <p:ph hasCustomPrompt="1" type="title"/>
          </p:nvPr>
        </p:nvSpPr>
        <p:spPr>
          <a:xfrm>
            <a:off x="3724025" y="1934994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/>
          <p:nvPr>
            <p:ph idx="2" type="subTitle"/>
          </p:nvPr>
        </p:nvSpPr>
        <p:spPr>
          <a:xfrm>
            <a:off x="3724064" y="2763306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19"/>
          <p:cNvSpPr txBox="1"/>
          <p:nvPr>
            <p:ph hasCustomPrompt="1" idx="3" type="title"/>
          </p:nvPr>
        </p:nvSpPr>
        <p:spPr>
          <a:xfrm>
            <a:off x="3724025" y="631249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/>
          <p:nvPr>
            <p:ph hasCustomPrompt="1" idx="4" type="title"/>
          </p:nvPr>
        </p:nvSpPr>
        <p:spPr>
          <a:xfrm>
            <a:off x="3724025" y="3238739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53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-7178425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>
            <p:ph idx="5" type="subTitle"/>
          </p:nvPr>
        </p:nvSpPr>
        <p:spPr>
          <a:xfrm>
            <a:off x="3724064" y="4067051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19"/>
          <p:cNvSpPr/>
          <p:nvPr/>
        </p:nvSpPr>
        <p:spPr>
          <a:xfrm flipH="1">
            <a:off x="-459903" y="1267501"/>
            <a:ext cx="1384154" cy="124305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flipH="1">
            <a:off x="713215" y="2510550"/>
            <a:ext cx="980738" cy="88006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6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2329539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 flipH="1">
            <a:off x="4238100" y="3075450"/>
            <a:ext cx="36957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 flipH="1">
            <a:off x="3741150" y="1574250"/>
            <a:ext cx="4689600" cy="15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>
            <a:off x="-2847330" y="-14203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-7178425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08572" y="41722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-61237" y="-87777"/>
            <a:ext cx="1265338" cy="113635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91962" y="3512559"/>
            <a:ext cx="811732" cy="72859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713225" y="3459360"/>
            <a:ext cx="2891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4460295" y="-142030"/>
            <a:ext cx="6564681" cy="5427560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549590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94032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417494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6971556" y="17432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430785" y="1413851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8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 flipH="1">
            <a:off x="688178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 flipH="1">
            <a:off x="1205982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723778" y="-142025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228" name="Google Shape;228;p21"/>
          <p:cNvSpPr txBox="1"/>
          <p:nvPr>
            <p:ph idx="1" type="subTitle"/>
          </p:nvPr>
        </p:nvSpPr>
        <p:spPr>
          <a:xfrm flipH="1">
            <a:off x="3706075" y="3736775"/>
            <a:ext cx="47247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 flipH="1">
            <a:off x="2749075" y="2647775"/>
            <a:ext cx="5681700" cy="10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flipH="1">
            <a:off x="200906" y="38446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flipH="1">
            <a:off x="-633353" y="3748900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>
            <a:off x="298869" y="539500"/>
            <a:ext cx="1872181" cy="168020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2"/>
          <p:cNvSpPr/>
          <p:nvPr/>
        </p:nvSpPr>
        <p:spPr>
          <a:xfrm rot="10800000">
            <a:off x="3097133" y="-142063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40780"/>
                </a:srgbClr>
              </a:gs>
              <a:gs pos="48000">
                <a:srgbClr val="00216E">
                  <a:alpha val="34509"/>
                  <a:alpha val="40780"/>
                </a:srgbClr>
              </a:gs>
              <a:gs pos="100000">
                <a:srgbClr val="00216E">
                  <a:alpha val="34509"/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10800000">
            <a:off x="2579329" y="-142063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17320"/>
                </a:srgbClr>
              </a:gs>
              <a:gs pos="48000">
                <a:srgbClr val="00216E">
                  <a:alpha val="34509"/>
                  <a:alpha val="17320"/>
                </a:srgbClr>
              </a:gs>
              <a:gs pos="100000">
                <a:srgbClr val="00216E">
                  <a:alpha val="34509"/>
                  <a:alpha val="1732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751772" y="-142025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 flipH="1">
            <a:off x="713186" y="3899750"/>
            <a:ext cx="6294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 flipH="1">
            <a:off x="713225" y="3247475"/>
            <a:ext cx="6294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2"/>
          <p:cNvSpPr/>
          <p:nvPr/>
        </p:nvSpPr>
        <p:spPr>
          <a:xfrm>
            <a:off x="8626203" y="38364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 flipH="1" rot="10800000">
            <a:off x="7660709" y="6037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8726174" y="36317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554810" y="-524849"/>
            <a:ext cx="1389485" cy="124761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 flipH="1">
            <a:off x="0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flipH="1">
            <a:off x="517804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3"/>
          <p:cNvSpPr txBox="1"/>
          <p:nvPr>
            <p:ph idx="1" type="subTitle"/>
          </p:nvPr>
        </p:nvSpPr>
        <p:spPr>
          <a:xfrm flipH="1">
            <a:off x="2177811" y="3899750"/>
            <a:ext cx="6294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 flipH="1">
            <a:off x="2177850" y="3247475"/>
            <a:ext cx="6294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3" name="Google Shape;253;p23"/>
          <p:cNvSpPr/>
          <p:nvPr/>
        </p:nvSpPr>
        <p:spPr>
          <a:xfrm flipH="1">
            <a:off x="8036840" y="-253649"/>
            <a:ext cx="1389485" cy="124761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61078" y="349172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flipH="1" rot="10800000">
            <a:off x="-488605" y="-508814"/>
            <a:ext cx="1551574" cy="139243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335243" y="674700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 flipH="1">
            <a:off x="1645745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 flipH="1">
            <a:off x="2163549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26813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24"/>
          <p:cNvSpPr txBox="1"/>
          <p:nvPr>
            <p:ph idx="1" type="subTitle"/>
          </p:nvPr>
        </p:nvSpPr>
        <p:spPr>
          <a:xfrm>
            <a:off x="3437850" y="3481325"/>
            <a:ext cx="24393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idx="2" type="subTitle"/>
          </p:nvPr>
        </p:nvSpPr>
        <p:spPr>
          <a:xfrm>
            <a:off x="5991425" y="3481325"/>
            <a:ext cx="24393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4"/>
          <p:cNvSpPr txBox="1"/>
          <p:nvPr>
            <p:ph idx="3" type="subTitle"/>
          </p:nvPr>
        </p:nvSpPr>
        <p:spPr>
          <a:xfrm>
            <a:off x="3437850" y="3089575"/>
            <a:ext cx="2439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67" name="Google Shape;267;p24"/>
          <p:cNvSpPr txBox="1"/>
          <p:nvPr>
            <p:ph idx="4" type="subTitle"/>
          </p:nvPr>
        </p:nvSpPr>
        <p:spPr>
          <a:xfrm>
            <a:off x="5991350" y="3089575"/>
            <a:ext cx="2439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grpSp>
        <p:nvGrpSpPr>
          <p:cNvPr id="268" name="Google Shape;268;p24"/>
          <p:cNvGrpSpPr/>
          <p:nvPr/>
        </p:nvGrpSpPr>
        <p:grpSpPr>
          <a:xfrm>
            <a:off x="292881" y="158021"/>
            <a:ext cx="1714779" cy="4808830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1917968" y="-142050"/>
            <a:ext cx="6564681" cy="5427560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241312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idx="1" type="subTitle"/>
          </p:nvPr>
        </p:nvSpPr>
        <p:spPr>
          <a:xfrm>
            <a:off x="1947100" y="1689573"/>
            <a:ext cx="3875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8" name="Google Shape;278;p25"/>
          <p:cNvSpPr txBox="1"/>
          <p:nvPr>
            <p:ph idx="2" type="subTitle"/>
          </p:nvPr>
        </p:nvSpPr>
        <p:spPr>
          <a:xfrm>
            <a:off x="1947100" y="2788995"/>
            <a:ext cx="3875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9" name="Google Shape;279;p25"/>
          <p:cNvSpPr txBox="1"/>
          <p:nvPr>
            <p:ph idx="3" type="subTitle"/>
          </p:nvPr>
        </p:nvSpPr>
        <p:spPr>
          <a:xfrm>
            <a:off x="1947100" y="1310141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280" name="Google Shape;280;p25"/>
          <p:cNvSpPr txBox="1"/>
          <p:nvPr>
            <p:ph idx="4" type="subTitle"/>
          </p:nvPr>
        </p:nvSpPr>
        <p:spPr>
          <a:xfrm>
            <a:off x="1947100" y="2409591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281" name="Google Shape;281;p25"/>
          <p:cNvSpPr txBox="1"/>
          <p:nvPr>
            <p:ph idx="5" type="subTitle"/>
          </p:nvPr>
        </p:nvSpPr>
        <p:spPr>
          <a:xfrm>
            <a:off x="1947100" y="3888432"/>
            <a:ext cx="3875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2" name="Google Shape;282;p25"/>
          <p:cNvSpPr txBox="1"/>
          <p:nvPr>
            <p:ph idx="6" type="subTitle"/>
          </p:nvPr>
        </p:nvSpPr>
        <p:spPr>
          <a:xfrm flipH="1">
            <a:off x="1947100" y="3509054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283" name="Google Shape;283;p25"/>
          <p:cNvSpPr/>
          <p:nvPr/>
        </p:nvSpPr>
        <p:spPr>
          <a:xfrm>
            <a:off x="7874855" y="-50882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7215855" y="35780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8085968" y="1792776"/>
            <a:ext cx="1444369" cy="129643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 flipH="1">
            <a:off x="-311404" y="-38836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_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661350" y="-142030"/>
            <a:ext cx="6564681" cy="5427560"/>
            <a:chOff x="557725" y="-142050"/>
            <a:chExt cx="6564681" cy="5427560"/>
          </a:xfrm>
        </p:grpSpPr>
        <p:sp>
          <p:nvSpPr>
            <p:cNvPr id="291" name="Google Shape;291;p26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>
            <a:off x="1696945" y="-141968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3199125" y="539500"/>
            <a:ext cx="52314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3199113" y="3410375"/>
            <a:ext cx="52314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/>
        </p:txBody>
      </p:sp>
      <p:sp>
        <p:nvSpPr>
          <p:cNvPr id="298" name="Google Shape;298;p26"/>
          <p:cNvSpPr txBox="1"/>
          <p:nvPr>
            <p:ph idx="2" type="body"/>
          </p:nvPr>
        </p:nvSpPr>
        <p:spPr>
          <a:xfrm>
            <a:off x="3199278" y="2609675"/>
            <a:ext cx="5231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>
                <a:solidFill>
                  <a:schemeClr val="hlink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200"/>
            </a:lvl9pPr>
          </a:lstStyle>
          <a:p/>
        </p:txBody>
      </p:sp>
      <p:sp>
        <p:nvSpPr>
          <p:cNvPr id="299" name="Google Shape;299;p26"/>
          <p:cNvSpPr txBox="1"/>
          <p:nvPr>
            <p:ph idx="3" type="body"/>
          </p:nvPr>
        </p:nvSpPr>
        <p:spPr>
          <a:xfrm>
            <a:off x="3199243" y="1835133"/>
            <a:ext cx="5231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347"/>
              </a:buClr>
              <a:buSzPts val="1400"/>
              <a:buFont typeface="Roboto Mon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200"/>
            </a:lvl9pPr>
          </a:lstStyle>
          <a:p/>
        </p:txBody>
      </p:sp>
      <p:sp>
        <p:nvSpPr>
          <p:cNvPr id="300" name="Google Shape;300;p26"/>
          <p:cNvSpPr/>
          <p:nvPr/>
        </p:nvSpPr>
        <p:spPr>
          <a:xfrm>
            <a:off x="-221032" y="-190050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-260674" y="4065149"/>
            <a:ext cx="1443865" cy="129575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807374" y="1162576"/>
            <a:ext cx="1024629" cy="919461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 txBox="1"/>
          <p:nvPr>
            <p:ph idx="4" type="subTitle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304" name="Google Shape;304;p26"/>
          <p:cNvSpPr txBox="1"/>
          <p:nvPr>
            <p:ph idx="5" type="subTitle"/>
          </p:nvPr>
        </p:nvSpPr>
        <p:spPr>
          <a:xfrm>
            <a:off x="3199265" y="2238873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305" name="Google Shape;305;p26"/>
          <p:cNvSpPr txBox="1"/>
          <p:nvPr>
            <p:ph idx="6" type="subTitle"/>
          </p:nvPr>
        </p:nvSpPr>
        <p:spPr>
          <a:xfrm>
            <a:off x="3199265" y="3039571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000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/>
        </p:txBody>
      </p:sp>
      <p:sp>
        <p:nvSpPr>
          <p:cNvPr id="306" name="Google Shape;306;p26"/>
          <p:cNvSpPr/>
          <p:nvPr/>
        </p:nvSpPr>
        <p:spPr>
          <a:xfrm>
            <a:off x="1971049" y="2313751"/>
            <a:ext cx="1024629" cy="919461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2579168" y="-142025"/>
            <a:ext cx="6564831" cy="5427560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175177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769128" y="89517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 flipH="1" rot="10800000">
            <a:off x="8108409" y="376247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228562" y="2156088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27"/>
          <p:cNvSpPr/>
          <p:nvPr/>
        </p:nvSpPr>
        <p:spPr>
          <a:xfrm>
            <a:off x="-412372" y="44479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 flipH="1" rot="10800000">
            <a:off x="-362966" y="3645032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7"/>
          <p:cNvSpPr txBox="1"/>
          <p:nvPr>
            <p:ph idx="1" type="subTitle"/>
          </p:nvPr>
        </p:nvSpPr>
        <p:spPr>
          <a:xfrm flipH="1">
            <a:off x="4854099" y="1976038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2" type="subTitle"/>
          </p:nvPr>
        </p:nvSpPr>
        <p:spPr>
          <a:xfrm flipH="1">
            <a:off x="1721900" y="1976039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3" type="subTitle"/>
          </p:nvPr>
        </p:nvSpPr>
        <p:spPr>
          <a:xfrm flipH="1">
            <a:off x="4854099" y="159092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24" name="Google Shape;324;p27"/>
          <p:cNvSpPr txBox="1"/>
          <p:nvPr>
            <p:ph idx="4" type="subTitle"/>
          </p:nvPr>
        </p:nvSpPr>
        <p:spPr>
          <a:xfrm flipH="1">
            <a:off x="1721900" y="159092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25" name="Google Shape;325;p27"/>
          <p:cNvSpPr txBox="1"/>
          <p:nvPr>
            <p:ph idx="5" type="subTitle"/>
          </p:nvPr>
        </p:nvSpPr>
        <p:spPr>
          <a:xfrm flipH="1">
            <a:off x="4854099" y="3424720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6" type="subTitle"/>
          </p:nvPr>
        </p:nvSpPr>
        <p:spPr>
          <a:xfrm>
            <a:off x="4854099" y="303960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27" name="Google Shape;327;p27"/>
          <p:cNvSpPr txBox="1"/>
          <p:nvPr>
            <p:ph idx="7" type="subTitle"/>
          </p:nvPr>
        </p:nvSpPr>
        <p:spPr>
          <a:xfrm flipH="1">
            <a:off x="1721900" y="3424722"/>
            <a:ext cx="2049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7"/>
          <p:cNvSpPr txBox="1"/>
          <p:nvPr>
            <p:ph idx="8" type="subTitle"/>
          </p:nvPr>
        </p:nvSpPr>
        <p:spPr>
          <a:xfrm flipH="1">
            <a:off x="1721900" y="3039607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332" name="Google Shape;332;p28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idx="1" type="subTitle"/>
          </p:nvPr>
        </p:nvSpPr>
        <p:spPr>
          <a:xfrm>
            <a:off x="5642148" y="2295529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2" type="subTitle"/>
          </p:nvPr>
        </p:nvSpPr>
        <p:spPr>
          <a:xfrm>
            <a:off x="5642138" y="1868029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3" type="subTitle"/>
          </p:nvPr>
        </p:nvSpPr>
        <p:spPr>
          <a:xfrm>
            <a:off x="5642148" y="3459044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4" type="subTitle"/>
          </p:nvPr>
        </p:nvSpPr>
        <p:spPr>
          <a:xfrm>
            <a:off x="5642138" y="3030042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37" name="Google Shape;337;p28"/>
          <p:cNvSpPr txBox="1"/>
          <p:nvPr>
            <p:ph idx="5" type="subTitle"/>
          </p:nvPr>
        </p:nvSpPr>
        <p:spPr>
          <a:xfrm>
            <a:off x="1882723" y="1791083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idx="6" type="subTitle"/>
          </p:nvPr>
        </p:nvSpPr>
        <p:spPr>
          <a:xfrm>
            <a:off x="1882713" y="1362076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39" name="Google Shape;339;p28"/>
          <p:cNvSpPr txBox="1"/>
          <p:nvPr>
            <p:ph idx="7" type="subTitle"/>
          </p:nvPr>
        </p:nvSpPr>
        <p:spPr>
          <a:xfrm>
            <a:off x="1882723" y="2876933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8"/>
          <p:cNvSpPr txBox="1"/>
          <p:nvPr>
            <p:ph idx="8" type="subTitle"/>
          </p:nvPr>
        </p:nvSpPr>
        <p:spPr>
          <a:xfrm>
            <a:off x="1882713" y="2449433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41" name="Google Shape;341;p28"/>
          <p:cNvSpPr txBox="1"/>
          <p:nvPr>
            <p:ph idx="9" type="subTitle"/>
          </p:nvPr>
        </p:nvSpPr>
        <p:spPr>
          <a:xfrm>
            <a:off x="1882723" y="3964270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8"/>
          <p:cNvSpPr txBox="1"/>
          <p:nvPr>
            <p:ph idx="13" type="subTitle"/>
          </p:nvPr>
        </p:nvSpPr>
        <p:spPr>
          <a:xfrm>
            <a:off x="1882713" y="3536770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43" name="Google Shape;343;p28"/>
          <p:cNvSpPr/>
          <p:nvPr/>
        </p:nvSpPr>
        <p:spPr>
          <a:xfrm rot="10800000">
            <a:off x="7335644" y="-1025561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8671106" y="989157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 flipH="1" rot="10800000">
            <a:off x="-706715" y="4399486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29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29"/>
          <p:cNvSpPr txBox="1"/>
          <p:nvPr>
            <p:ph idx="1" type="subTitle"/>
          </p:nvPr>
        </p:nvSpPr>
        <p:spPr>
          <a:xfrm>
            <a:off x="935375" y="23120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9"/>
          <p:cNvSpPr txBox="1"/>
          <p:nvPr>
            <p:ph idx="2" type="subTitle"/>
          </p:nvPr>
        </p:nvSpPr>
        <p:spPr>
          <a:xfrm>
            <a:off x="3488875" y="23120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9"/>
          <p:cNvSpPr txBox="1"/>
          <p:nvPr>
            <p:ph idx="3" type="subTitle"/>
          </p:nvPr>
        </p:nvSpPr>
        <p:spPr>
          <a:xfrm>
            <a:off x="935375" y="19583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3" name="Google Shape;353;p29"/>
          <p:cNvSpPr txBox="1"/>
          <p:nvPr>
            <p:ph idx="4" type="subTitle"/>
          </p:nvPr>
        </p:nvSpPr>
        <p:spPr>
          <a:xfrm>
            <a:off x="3488875" y="19583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4" name="Google Shape;354;p29"/>
          <p:cNvSpPr txBox="1"/>
          <p:nvPr>
            <p:ph idx="5" type="subTitle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9"/>
          <p:cNvSpPr txBox="1"/>
          <p:nvPr>
            <p:ph idx="6" type="subTitle"/>
          </p:nvPr>
        </p:nvSpPr>
        <p:spPr>
          <a:xfrm>
            <a:off x="3488875" y="40689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9"/>
          <p:cNvSpPr txBox="1"/>
          <p:nvPr>
            <p:ph idx="7" type="subTitle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7" name="Google Shape;357;p29"/>
          <p:cNvSpPr txBox="1"/>
          <p:nvPr>
            <p:ph idx="8" type="subTitle"/>
          </p:nvPr>
        </p:nvSpPr>
        <p:spPr>
          <a:xfrm>
            <a:off x="3488875" y="37152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58" name="Google Shape;358;p29"/>
          <p:cNvSpPr txBox="1"/>
          <p:nvPr>
            <p:ph idx="9" type="subTitle"/>
          </p:nvPr>
        </p:nvSpPr>
        <p:spPr>
          <a:xfrm>
            <a:off x="6046525" y="23120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9"/>
          <p:cNvSpPr txBox="1"/>
          <p:nvPr>
            <p:ph idx="13" type="subTitle"/>
          </p:nvPr>
        </p:nvSpPr>
        <p:spPr>
          <a:xfrm>
            <a:off x="6046525" y="19583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60" name="Google Shape;360;p29"/>
          <p:cNvSpPr txBox="1"/>
          <p:nvPr>
            <p:ph idx="14" type="subTitle"/>
          </p:nvPr>
        </p:nvSpPr>
        <p:spPr>
          <a:xfrm>
            <a:off x="6046525" y="40689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29"/>
          <p:cNvSpPr txBox="1"/>
          <p:nvPr>
            <p:ph idx="15" type="subTitle"/>
          </p:nvPr>
        </p:nvSpPr>
        <p:spPr>
          <a:xfrm>
            <a:off x="6046525" y="37152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362" name="Google Shape;362;p29"/>
          <p:cNvSpPr/>
          <p:nvPr/>
        </p:nvSpPr>
        <p:spPr>
          <a:xfrm flipH="1">
            <a:off x="-255755" y="440350"/>
            <a:ext cx="710329" cy="637351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 flipH="1">
            <a:off x="-255738" y="-704705"/>
            <a:ext cx="1191113" cy="106889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-250313" y="-616254"/>
            <a:ext cx="908595" cy="81553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105460" y="243841"/>
            <a:ext cx="543089" cy="48746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 flipH="1">
            <a:off x="-459659" y="4433376"/>
            <a:ext cx="1327285" cy="119198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 flipH="1">
            <a:off x="0" y="-14210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517804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 rot="10800000">
            <a:off x="286571" y="-307655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-370272" y="4062726"/>
            <a:ext cx="1533413" cy="1376362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 flipH="1" rot="10800000">
            <a:off x="-115879" y="-438015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2921750" y="539500"/>
            <a:ext cx="55089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3117197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2579168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-175192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719153" y="5394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 flipH="1" rot="10800000">
            <a:off x="7063109" y="17532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85412" y="35058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 txBox="1"/>
          <p:nvPr>
            <p:ph idx="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600"/>
            </a:lvl1pPr>
            <a:lvl2pPr lvl="1">
              <a:buNone/>
              <a:defRPr b="1" sz="1600"/>
            </a:lvl2pPr>
            <a:lvl3pPr lvl="2">
              <a:buNone/>
              <a:defRPr b="1" sz="1600"/>
            </a:lvl3pPr>
            <a:lvl4pPr lvl="3">
              <a:buNone/>
              <a:defRPr b="1" sz="1600"/>
            </a:lvl4pPr>
            <a:lvl5pPr lvl="4">
              <a:buNone/>
              <a:defRPr b="1" sz="1600"/>
            </a:lvl5pPr>
            <a:lvl6pPr lvl="5">
              <a:buNone/>
              <a:defRPr b="1" sz="1600"/>
            </a:lvl6pPr>
            <a:lvl7pPr lvl="6">
              <a:buNone/>
              <a:defRPr b="1" sz="1600"/>
            </a:lvl7pPr>
            <a:lvl8pPr lvl="7">
              <a:buNone/>
              <a:defRPr b="1" sz="1600"/>
            </a:lvl8pPr>
            <a:lvl9pPr lvl="8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>
            <a:off x="-412372" y="44479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 rot="10800000">
            <a:off x="864009" y="4907370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 flipH="1">
            <a:off x="0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 flipH="1">
            <a:off x="517804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10356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161078" y="349172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 flipH="1" rot="10800000">
            <a:off x="-488605" y="-508814"/>
            <a:ext cx="1551574" cy="139243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484387" y="28890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 txBox="1"/>
          <p:nvPr>
            <p:ph type="title"/>
          </p:nvPr>
        </p:nvSpPr>
        <p:spPr>
          <a:xfrm>
            <a:off x="2075350" y="539500"/>
            <a:ext cx="6355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3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 txBox="1"/>
          <p:nvPr>
            <p:ph idx="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600"/>
            </a:lvl1pPr>
            <a:lvl2pPr lvl="1" rtl="0">
              <a:buNone/>
              <a:defRPr b="1" sz="1600"/>
            </a:lvl2pPr>
            <a:lvl3pPr lvl="2" rtl="0">
              <a:buNone/>
              <a:defRPr b="1" sz="1600"/>
            </a:lvl3pPr>
            <a:lvl4pPr lvl="3" rtl="0">
              <a:buNone/>
              <a:defRPr b="1" sz="1600"/>
            </a:lvl4pPr>
            <a:lvl5pPr lvl="4" rtl="0">
              <a:buNone/>
              <a:defRPr b="1" sz="1600"/>
            </a:lvl5pPr>
            <a:lvl6pPr lvl="5" rtl="0">
              <a:buNone/>
              <a:defRPr b="1" sz="1600"/>
            </a:lvl6pPr>
            <a:lvl7pPr lvl="6" rtl="0">
              <a:buNone/>
              <a:defRPr b="1" sz="1600"/>
            </a:lvl7pPr>
            <a:lvl8pPr lvl="7" rtl="0">
              <a:buNone/>
              <a:defRPr b="1" sz="1600"/>
            </a:lvl8pPr>
            <a:lvl9pPr lvl="8" rtl="0">
              <a:buNone/>
              <a:defRPr b="1"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1645745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2163549" y="-142018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813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3142075" y="539500"/>
            <a:ext cx="52887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0" name="Google Shape;410;p34"/>
          <p:cNvSpPr txBox="1"/>
          <p:nvPr/>
        </p:nvSpPr>
        <p:spPr>
          <a:xfrm>
            <a:off x="4388575" y="3600075"/>
            <a:ext cx="38898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150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b="1" lang="en" sz="1150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150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5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/>
          <p:nvPr>
            <p:ph idx="1" type="subTitle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34"/>
          <p:cNvSpPr/>
          <p:nvPr/>
        </p:nvSpPr>
        <p:spPr>
          <a:xfrm>
            <a:off x="161078" y="349172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 flipH="1" rot="10800000">
            <a:off x="441645" y="352461"/>
            <a:ext cx="1551574" cy="1392437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1321737" y="3195813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180464" y="4315000"/>
            <a:ext cx="1323300" cy="13233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2608118" y="-142050"/>
            <a:ext cx="6504081" cy="5427560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17317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422" name="Google Shape;422;p35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7646278" y="4237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 flipH="1" rot="10800000">
            <a:off x="6907409" y="166807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7528787" y="1722838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00195" y="-142018"/>
            <a:ext cx="6580281" cy="5427560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2681350" y="-14203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 flipH="1">
            <a:off x="902146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65235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404446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flipH="1">
            <a:off x="4016096" y="3579376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1548550" y="-142050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2073004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25908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3683000" y="539500"/>
            <a:ext cx="47478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3856700" y="2987238"/>
            <a:ext cx="3407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b="1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856700" y="3478226"/>
            <a:ext cx="34074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 flipH="1" rot="10800000">
            <a:off x="201084" y="227507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335025" y="-676899"/>
            <a:ext cx="1323300" cy="13233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-381906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939953" y="4844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2599393" y="-142050"/>
            <a:ext cx="6544456" cy="5427560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1731700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8179678" y="4237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 rot="10800000">
            <a:off x="7440809" y="166807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439011" y="4429300"/>
            <a:ext cx="1323300" cy="1323300"/>
          </a:xfrm>
          <a:prstGeom prst="donut">
            <a:avLst>
              <a:gd fmla="val 141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062187" y="1722838"/>
            <a:ext cx="671483" cy="60271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435722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1917918" y="-142025"/>
            <a:ext cx="6046877" cy="54275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-241317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-164285" y="4291676"/>
            <a:ext cx="1389485" cy="124761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713225" y="1472000"/>
            <a:ext cx="48378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6925856" y="277075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 flipH="1">
            <a:off x="564610" y="-142025"/>
            <a:ext cx="6563681" cy="5427560"/>
            <a:chOff x="1727035" y="-142050"/>
            <a:chExt cx="6563681" cy="5427560"/>
          </a:xfrm>
        </p:grpSpPr>
        <p:sp>
          <p:nvSpPr>
            <p:cNvPr id="78" name="Google Shape;78;p8"/>
            <p:cNvSpPr/>
            <p:nvPr/>
          </p:nvSpPr>
          <p:spPr>
            <a:xfrm>
              <a:off x="2243839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72703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1600200" y="-142050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2382325" y="1331550"/>
            <a:ext cx="6048600" cy="24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8"/>
          <p:cNvSpPr/>
          <p:nvPr/>
        </p:nvSpPr>
        <p:spPr>
          <a:xfrm flipH="1">
            <a:off x="200919" y="337371"/>
            <a:ext cx="1024629" cy="91968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-633353" y="3748900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713233" y="-849787"/>
            <a:ext cx="2053042" cy="1842545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775507" y="-697977"/>
            <a:ext cx="1714779" cy="1538926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872025" y="4256762"/>
            <a:ext cx="1452900" cy="1452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014734" y="-142025"/>
            <a:ext cx="6564656" cy="5427560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rect b="b" l="l" r="r" t="t"/>
              <a:pathLst>
                <a:path extrusionOk="0" h="90565" w="100899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7874850" y="4607076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-2316375" y="-141987"/>
            <a:ext cx="9860179" cy="5427467"/>
          </a:xfrm>
          <a:custGeom>
            <a:rect b="b" l="l" r="r" t="t"/>
            <a:pathLst>
              <a:path extrusionOk="0" h="90571" w="164542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713225" y="2272825"/>
            <a:ext cx="4746600" cy="1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b="1" sz="16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288600" y="3991025"/>
            <a:ext cx="1619400" cy="16194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88360" y="-648249"/>
            <a:ext cx="1655500" cy="148571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66344" y="1877375"/>
            <a:ext cx="4011300" cy="1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/>
        </p:txBody>
      </p:sp>
      <p:sp>
        <p:nvSpPr>
          <p:cNvPr id="100" name="Google Shape;100;p10"/>
          <p:cNvSpPr/>
          <p:nvPr/>
        </p:nvSpPr>
        <p:spPr>
          <a:xfrm>
            <a:off x="-145175" y="4002525"/>
            <a:ext cx="1092600" cy="1092600"/>
          </a:xfrm>
          <a:prstGeom prst="donut">
            <a:avLst>
              <a:gd fmla="val 815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42650"/>
            <a:ext cx="77175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3.png"/><Relationship Id="rId11" Type="http://schemas.openxmlformats.org/officeDocument/2006/relationships/image" Target="../media/image6.png"/><Relationship Id="rId10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3" Type="http://schemas.openxmlformats.org/officeDocument/2006/relationships/image" Target="../media/image20.png"/><Relationship Id="rId12" Type="http://schemas.openxmlformats.org/officeDocument/2006/relationships/image" Target="../media/image11.png"/><Relationship Id="rId15" Type="http://schemas.openxmlformats.org/officeDocument/2006/relationships/image" Target="../media/image9.png"/><Relationship Id="rId14" Type="http://schemas.openxmlformats.org/officeDocument/2006/relationships/image" Target="../media/image27.png"/><Relationship Id="rId17" Type="http://schemas.openxmlformats.org/officeDocument/2006/relationships/image" Target="../media/image13.png"/><Relationship Id="rId16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 flipH="1">
            <a:off x="4409987" y="3821522"/>
            <a:ext cx="1016536" cy="91291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 txBox="1"/>
          <p:nvPr>
            <p:ph type="ctrTitle"/>
          </p:nvPr>
        </p:nvSpPr>
        <p:spPr>
          <a:xfrm>
            <a:off x="151200" y="1772700"/>
            <a:ext cx="71232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Understanding Mobile Application Architecture</a:t>
            </a:r>
            <a:endParaRPr sz="3900"/>
          </a:p>
        </p:txBody>
      </p:sp>
      <p:sp>
        <p:nvSpPr>
          <p:cNvPr id="444" name="Google Shape;444;p37"/>
          <p:cNvSpPr txBox="1"/>
          <p:nvPr>
            <p:ph idx="1" type="subTitle"/>
          </p:nvPr>
        </p:nvSpPr>
        <p:spPr>
          <a:xfrm>
            <a:off x="256025" y="3668075"/>
            <a:ext cx="37863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Frameworks, Patterns and Best Practices for Efficient Mobile App Development</a:t>
            </a:r>
            <a:endParaRPr/>
          </a:p>
        </p:txBody>
      </p:sp>
      <p:sp>
        <p:nvSpPr>
          <p:cNvPr id="445" name="Google Shape;445;p37"/>
          <p:cNvSpPr txBox="1"/>
          <p:nvPr>
            <p:ph idx="2" type="ctrTitle"/>
          </p:nvPr>
        </p:nvSpPr>
        <p:spPr>
          <a:xfrm>
            <a:off x="708400" y="851575"/>
            <a:ext cx="12810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/>
          <p:nvPr>
            <p:ph type="title"/>
          </p:nvPr>
        </p:nvSpPr>
        <p:spPr>
          <a:xfrm>
            <a:off x="2382325" y="122575"/>
            <a:ext cx="6048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Progressive Web</a:t>
            </a:r>
            <a:r>
              <a:rPr lang="en" sz="3200"/>
              <a:t> App</a:t>
            </a:r>
            <a:endParaRPr sz="3200"/>
          </a:p>
        </p:txBody>
      </p:sp>
      <p:sp>
        <p:nvSpPr>
          <p:cNvPr id="559" name="Google Shape;559;p46"/>
          <p:cNvSpPr txBox="1"/>
          <p:nvPr/>
        </p:nvSpPr>
        <p:spPr>
          <a:xfrm>
            <a:off x="2547350" y="1054125"/>
            <a:ext cx="70608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web applications that use modern web technologies to provide an app-like experience.E.g Twitter Lite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PWAs can be accessed through a mobile browser and can be installed on the user's home screen.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offer features like push notifications, offline mode, and access to device features, making them a good compromise between web and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/>
          <p:nvPr>
            <p:ph type="title"/>
          </p:nvPr>
        </p:nvSpPr>
        <p:spPr>
          <a:xfrm>
            <a:off x="1197450" y="2449350"/>
            <a:ext cx="69519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Mobile Apps Programming Languages</a:t>
            </a:r>
            <a:endParaRPr sz="4000"/>
          </a:p>
        </p:txBody>
      </p:sp>
      <p:sp>
        <p:nvSpPr>
          <p:cNvPr id="565" name="Google Shape;565;p47"/>
          <p:cNvSpPr txBox="1"/>
          <p:nvPr>
            <p:ph idx="2" type="title"/>
          </p:nvPr>
        </p:nvSpPr>
        <p:spPr>
          <a:xfrm>
            <a:off x="3509250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6" name="Google Shape;566;p47"/>
          <p:cNvSpPr/>
          <p:nvPr/>
        </p:nvSpPr>
        <p:spPr>
          <a:xfrm>
            <a:off x="-381906" y="3625714"/>
            <a:ext cx="2190265" cy="1965713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 flipH="1">
            <a:off x="734680" y="1198126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7"/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fmla="val 1851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/>
          <p:nvPr>
            <p:ph type="title"/>
          </p:nvPr>
        </p:nvSpPr>
        <p:spPr>
          <a:xfrm>
            <a:off x="3576725" y="625750"/>
            <a:ext cx="5335200" cy="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Here,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will review popular mobile app programming languages in terms of performance characteristics, optimisations, advantages and disadvantages.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48"/>
          <p:cNvSpPr txBox="1"/>
          <p:nvPr>
            <p:ph idx="1" type="subTitle"/>
          </p:nvPr>
        </p:nvSpPr>
        <p:spPr>
          <a:xfrm>
            <a:off x="2780525" y="1609275"/>
            <a:ext cx="2981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(Android)</a:t>
            </a:r>
            <a:endParaRPr/>
          </a:p>
        </p:txBody>
      </p:sp>
      <p:sp>
        <p:nvSpPr>
          <p:cNvPr id="575" name="Google Shape;575;p48"/>
          <p:cNvSpPr txBox="1"/>
          <p:nvPr>
            <p:ph idx="2" type="subTitle"/>
          </p:nvPr>
        </p:nvSpPr>
        <p:spPr>
          <a:xfrm>
            <a:off x="5930217" y="1609275"/>
            <a:ext cx="2981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(Android)</a:t>
            </a:r>
            <a:endParaRPr/>
          </a:p>
        </p:txBody>
      </p:sp>
      <p:sp>
        <p:nvSpPr>
          <p:cNvPr id="576" name="Google Shape;576;p4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780525" y="2257165"/>
            <a:ext cx="2981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(iOS)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/>
          <p:nvPr>
            <p:ph type="title"/>
          </p:nvPr>
        </p:nvSpPr>
        <p:spPr>
          <a:xfrm>
            <a:off x="850550" y="157725"/>
            <a:ext cx="12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583" name="Google Shape;583;p4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4" name="Google Shape;5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374" y="371050"/>
            <a:ext cx="2671476" cy="26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9"/>
          <p:cNvSpPr txBox="1"/>
          <p:nvPr>
            <p:ph idx="4294967295" type="body"/>
          </p:nvPr>
        </p:nvSpPr>
        <p:spPr>
          <a:xfrm>
            <a:off x="-1132625" y="1432500"/>
            <a:ext cx="69252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It is known for its versatility, reliability and extensive ecosystem.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It is object-oriented which facilitates modular and reusable code.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858675" y="51305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591" name="Google Shape;591;p50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50"/>
          <p:cNvSpPr/>
          <p:nvPr/>
        </p:nvSpPr>
        <p:spPr>
          <a:xfrm>
            <a:off x="858675" y="1251725"/>
            <a:ext cx="3760200" cy="1877700"/>
          </a:xfrm>
          <a:prstGeom prst="roundRect">
            <a:avLst>
              <a:gd fmla="val 16667" name="adj"/>
            </a:avLst>
          </a:prstGeom>
          <a:solidFill>
            <a:srgbClr val="A309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Footprint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amount of memory and CPU resources consumed by a Java application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50"/>
          <p:cNvSpPr/>
          <p:nvPr/>
        </p:nvSpPr>
        <p:spPr>
          <a:xfrm>
            <a:off x="4977775" y="1251725"/>
            <a:ext cx="3760200" cy="1877700"/>
          </a:xfrm>
          <a:prstGeom prst="roundRect">
            <a:avLst>
              <a:gd fmla="val 16667" name="adj"/>
            </a:avLst>
          </a:prstGeom>
          <a:solidFill>
            <a:srgbClr val="A309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Throughput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amount of work that can be performed by a Java application within a given period of time.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50"/>
          <p:cNvSpPr/>
          <p:nvPr/>
        </p:nvSpPr>
        <p:spPr>
          <a:xfrm>
            <a:off x="2837325" y="3209325"/>
            <a:ext cx="3760200" cy="1877700"/>
          </a:xfrm>
          <a:prstGeom prst="roundRect">
            <a:avLst>
              <a:gd fmla="val 16667" name="adj"/>
            </a:avLst>
          </a:prstGeom>
          <a:solidFill>
            <a:srgbClr val="A309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Latency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time it takes for a Java application to respond to user requests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Optimisations</a:t>
            </a:r>
            <a:endParaRPr/>
          </a:p>
        </p:txBody>
      </p:sp>
      <p:sp>
        <p:nvSpPr>
          <p:cNvPr id="600" name="Google Shape;600;p51"/>
          <p:cNvSpPr txBox="1"/>
          <p:nvPr>
            <p:ph idx="1" type="body"/>
          </p:nvPr>
        </p:nvSpPr>
        <p:spPr>
          <a:xfrm>
            <a:off x="713225" y="1300475"/>
            <a:ext cx="7624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Optimize Memory Usage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Use StringBuilder for string Concatenation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Use Caching and Memoization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601" name="Google Shape;601;p5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type="title"/>
          </p:nvPr>
        </p:nvSpPr>
        <p:spPr>
          <a:xfrm>
            <a:off x="713225" y="539500"/>
            <a:ext cx="77175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Java</a:t>
            </a:r>
            <a:endParaRPr/>
          </a:p>
        </p:txBody>
      </p:sp>
      <p:sp>
        <p:nvSpPr>
          <p:cNvPr id="607" name="Google Shape;607;p52"/>
          <p:cNvSpPr txBox="1"/>
          <p:nvPr>
            <p:ph idx="1" type="body"/>
          </p:nvPr>
        </p:nvSpPr>
        <p:spPr>
          <a:xfrm>
            <a:off x="713225" y="1459150"/>
            <a:ext cx="3760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50"/>
              <a:t>Straightforward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/>
              <a:t>Object-oriented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/>
              <a:t>Memory distribution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50"/>
              <a:t>Multithreaded</a:t>
            </a:r>
            <a:endParaRPr sz="1750"/>
          </a:p>
        </p:txBody>
      </p:sp>
      <p:sp>
        <p:nvSpPr>
          <p:cNvPr id="608" name="Google Shape;608;p5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52"/>
          <p:cNvSpPr txBox="1"/>
          <p:nvPr>
            <p:ph idx="1" type="body"/>
          </p:nvPr>
        </p:nvSpPr>
        <p:spPr>
          <a:xfrm>
            <a:off x="4711950" y="1459150"/>
            <a:ext cx="3760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550"/>
              <a:t>Slower language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/>
              <a:t>Default GUI (Swinng) is not so good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/>
              <a:t>Requires  a lot of  memory space</a:t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550"/>
              <a:t>Codes are verbose</a:t>
            </a:r>
            <a:endParaRPr sz="15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/>
          <p:nvPr>
            <p:ph idx="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3"/>
          <p:cNvSpPr txBox="1"/>
          <p:nvPr>
            <p:ph type="title"/>
          </p:nvPr>
        </p:nvSpPr>
        <p:spPr>
          <a:xfrm>
            <a:off x="2303425" y="210750"/>
            <a:ext cx="20892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616" name="Google Shape;616;p5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7" name="Google Shape;6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402" y="-84773"/>
            <a:ext cx="2301800" cy="2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3"/>
          <p:cNvSpPr txBox="1"/>
          <p:nvPr>
            <p:ph idx="4294967295" type="subTitle"/>
          </p:nvPr>
        </p:nvSpPr>
        <p:spPr>
          <a:xfrm>
            <a:off x="2572350" y="1190275"/>
            <a:ext cx="65715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Released in 2016 by JetBrains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compatible with Java.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</a:rPr>
              <a:t>Modern, statically typed language becoming the standard for Android development.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"/>
          <p:cNvSpPr txBox="1"/>
          <p:nvPr>
            <p:ph type="title"/>
          </p:nvPr>
        </p:nvSpPr>
        <p:spPr>
          <a:xfrm>
            <a:off x="3048000" y="452325"/>
            <a:ext cx="55770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624" name="Google Shape;624;p54"/>
          <p:cNvSpPr txBox="1"/>
          <p:nvPr>
            <p:ph idx="1" type="subTitle"/>
          </p:nvPr>
        </p:nvSpPr>
        <p:spPr>
          <a:xfrm>
            <a:off x="3856700" y="1497988"/>
            <a:ext cx="3407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Null-safety</a:t>
            </a:r>
            <a:endParaRPr/>
          </a:p>
        </p:txBody>
      </p:sp>
      <p:sp>
        <p:nvSpPr>
          <p:cNvPr id="625" name="Google Shape;625;p54"/>
          <p:cNvSpPr txBox="1"/>
          <p:nvPr>
            <p:ph idx="2" type="subTitle"/>
          </p:nvPr>
        </p:nvSpPr>
        <p:spPr>
          <a:xfrm>
            <a:off x="4466675" y="2955375"/>
            <a:ext cx="42663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inline functions and lambda</a:t>
            </a:r>
            <a:endParaRPr/>
          </a:p>
        </p:txBody>
      </p:sp>
      <p:sp>
        <p:nvSpPr>
          <p:cNvPr id="626" name="Google Shape;626;p54"/>
          <p:cNvSpPr txBox="1"/>
          <p:nvPr>
            <p:ph idx="3" type="subTitle"/>
          </p:nvPr>
        </p:nvSpPr>
        <p:spPr>
          <a:xfrm>
            <a:off x="3856700" y="1988976"/>
            <a:ext cx="34074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 prevents null pointer exceptions, which is advantageous for reliability</a:t>
            </a:r>
            <a:endParaRPr sz="1600"/>
          </a:p>
        </p:txBody>
      </p:sp>
      <p:sp>
        <p:nvSpPr>
          <p:cNvPr id="627" name="Google Shape;627;p54"/>
          <p:cNvSpPr txBox="1"/>
          <p:nvPr>
            <p:ph idx="4" type="subTitle"/>
          </p:nvPr>
        </p:nvSpPr>
        <p:spPr>
          <a:xfrm>
            <a:off x="3803800" y="3549751"/>
            <a:ext cx="34074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Inline functions are a powerful tool that can reduce overhead</a:t>
            </a:r>
            <a:endParaRPr sz="1600"/>
          </a:p>
        </p:txBody>
      </p:sp>
      <p:sp>
        <p:nvSpPr>
          <p:cNvPr id="628" name="Google Shape;628;p5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5"/>
          <p:cNvSpPr txBox="1"/>
          <p:nvPr>
            <p:ph type="title"/>
          </p:nvPr>
        </p:nvSpPr>
        <p:spPr>
          <a:xfrm>
            <a:off x="96875" y="56595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</a:t>
            </a:r>
            <a:endParaRPr/>
          </a:p>
        </p:txBody>
      </p:sp>
      <p:sp>
        <p:nvSpPr>
          <p:cNvPr id="634" name="Google Shape;634;p55"/>
          <p:cNvSpPr txBox="1"/>
          <p:nvPr>
            <p:ph idx="3" type="subTitle"/>
          </p:nvPr>
        </p:nvSpPr>
        <p:spPr>
          <a:xfrm>
            <a:off x="175125" y="1366400"/>
            <a:ext cx="4430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“val” instead or “var” where possible</a:t>
            </a:r>
            <a:endParaRPr/>
          </a:p>
        </p:txBody>
      </p:sp>
      <p:sp>
        <p:nvSpPr>
          <p:cNvPr id="635" name="Google Shape;635;p55"/>
          <p:cNvSpPr txBox="1"/>
          <p:nvPr>
            <p:ph idx="4" type="subTitle"/>
          </p:nvPr>
        </p:nvSpPr>
        <p:spPr>
          <a:xfrm>
            <a:off x="925375" y="2358300"/>
            <a:ext cx="545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the power of inline functions</a:t>
            </a:r>
            <a:endParaRPr/>
          </a:p>
        </p:txBody>
      </p:sp>
      <p:sp>
        <p:nvSpPr>
          <p:cNvPr id="636" name="Google Shape;636;p55"/>
          <p:cNvSpPr txBox="1"/>
          <p:nvPr>
            <p:ph idx="6" type="subTitle"/>
          </p:nvPr>
        </p:nvSpPr>
        <p:spPr>
          <a:xfrm flipH="1">
            <a:off x="1273475" y="3350200"/>
            <a:ext cx="5262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casting over Manual casting</a:t>
            </a:r>
            <a:endParaRPr/>
          </a:p>
        </p:txBody>
      </p:sp>
      <p:sp>
        <p:nvSpPr>
          <p:cNvPr id="637" name="Google Shape;637;p5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/>
          <p:nvPr/>
        </p:nvSpPr>
        <p:spPr>
          <a:xfrm>
            <a:off x="4500550" y="1700000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7530250" y="1700000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4500550" y="3257325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7530250" y="3257325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55" name="Google Shape;455;p38"/>
          <p:cNvSpPr txBox="1"/>
          <p:nvPr>
            <p:ph idx="2" type="title"/>
          </p:nvPr>
        </p:nvSpPr>
        <p:spPr>
          <a:xfrm>
            <a:off x="4555525" y="1851013"/>
            <a:ext cx="659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6" name="Google Shape;456;p38"/>
          <p:cNvSpPr txBox="1"/>
          <p:nvPr>
            <p:ph idx="3" type="title"/>
          </p:nvPr>
        </p:nvSpPr>
        <p:spPr>
          <a:xfrm>
            <a:off x="7584174" y="1851013"/>
            <a:ext cx="659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7" name="Google Shape;457;p38"/>
          <p:cNvSpPr txBox="1"/>
          <p:nvPr>
            <p:ph idx="4" type="title"/>
          </p:nvPr>
        </p:nvSpPr>
        <p:spPr>
          <a:xfrm>
            <a:off x="4555525" y="3407925"/>
            <a:ext cx="659400" cy="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8" name="Google Shape;458;p38"/>
          <p:cNvSpPr txBox="1"/>
          <p:nvPr>
            <p:ph idx="5" type="title"/>
          </p:nvPr>
        </p:nvSpPr>
        <p:spPr>
          <a:xfrm>
            <a:off x="7584174" y="3408800"/>
            <a:ext cx="659400" cy="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9" name="Google Shape;459;p38"/>
          <p:cNvSpPr txBox="1"/>
          <p:nvPr>
            <p:ph idx="1" type="subTitle"/>
          </p:nvPr>
        </p:nvSpPr>
        <p:spPr>
          <a:xfrm>
            <a:off x="2485738" y="3012858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Apps Frameworks</a:t>
            </a:r>
            <a:endParaRPr sz="1400"/>
          </a:p>
        </p:txBody>
      </p:sp>
      <p:sp>
        <p:nvSpPr>
          <p:cNvPr id="460" name="Google Shape;460;p38"/>
          <p:cNvSpPr txBox="1"/>
          <p:nvPr>
            <p:ph idx="6" type="subTitle"/>
          </p:nvPr>
        </p:nvSpPr>
        <p:spPr>
          <a:xfrm>
            <a:off x="5214925" y="3012850"/>
            <a:ext cx="21630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Architecture and design patterns</a:t>
            </a:r>
            <a:endParaRPr sz="1400"/>
          </a:p>
        </p:txBody>
      </p:sp>
      <p:sp>
        <p:nvSpPr>
          <p:cNvPr id="461" name="Google Shape;461;p38"/>
          <p:cNvSpPr txBox="1"/>
          <p:nvPr>
            <p:ph idx="7" type="subTitle"/>
          </p:nvPr>
        </p:nvSpPr>
        <p:spPr>
          <a:xfrm>
            <a:off x="2485750" y="3504750"/>
            <a:ext cx="20148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Key features, language, performance, cost, UX, UI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2" name="Google Shape;462;p38"/>
          <p:cNvSpPr txBox="1"/>
          <p:nvPr>
            <p:ph idx="8" type="subTitle"/>
          </p:nvPr>
        </p:nvSpPr>
        <p:spPr>
          <a:xfrm>
            <a:off x="5515451" y="3501688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Rules, processes and internal structure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3" name="Google Shape;463;p38"/>
          <p:cNvSpPr txBox="1"/>
          <p:nvPr>
            <p:ph idx="9" type="subTitle"/>
          </p:nvPr>
        </p:nvSpPr>
        <p:spPr>
          <a:xfrm>
            <a:off x="2485738" y="1454475"/>
            <a:ext cx="1862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Types of Mobile Apps</a:t>
            </a:r>
            <a:endParaRPr sz="1400"/>
          </a:p>
        </p:txBody>
      </p:sp>
      <p:sp>
        <p:nvSpPr>
          <p:cNvPr id="464" name="Google Shape;464;p38"/>
          <p:cNvSpPr txBox="1"/>
          <p:nvPr>
            <p:ph idx="13" type="subTitle"/>
          </p:nvPr>
        </p:nvSpPr>
        <p:spPr>
          <a:xfrm>
            <a:off x="5286850" y="1454475"/>
            <a:ext cx="24999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Apps Programming Languages</a:t>
            </a:r>
            <a:endParaRPr sz="1400"/>
          </a:p>
        </p:txBody>
      </p:sp>
      <p:sp>
        <p:nvSpPr>
          <p:cNvPr id="465" name="Google Shape;465;p38"/>
          <p:cNvSpPr txBox="1"/>
          <p:nvPr>
            <p:ph idx="14" type="subTitle"/>
          </p:nvPr>
        </p:nvSpPr>
        <p:spPr>
          <a:xfrm>
            <a:off x="2485750" y="1945451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Review, compare and difference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66" name="Google Shape;466;p38"/>
          <p:cNvSpPr txBox="1"/>
          <p:nvPr>
            <p:ph idx="15" type="subTitle"/>
          </p:nvPr>
        </p:nvSpPr>
        <p:spPr>
          <a:xfrm>
            <a:off x="5515450" y="1945450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Review and </a:t>
            </a:r>
            <a:r>
              <a:rPr lang="en" sz="1100">
                <a:solidFill>
                  <a:srgbClr val="783F04"/>
                </a:solidFill>
              </a:rPr>
              <a:t>comparison</a:t>
            </a:r>
            <a:r>
              <a:rPr lang="en" sz="1100">
                <a:solidFill>
                  <a:srgbClr val="783F04"/>
                </a:solidFill>
              </a:rPr>
              <a:t> of mobile of Mobile App PLs 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467" name="Google Shape;467;p3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6"/>
          <p:cNvSpPr txBox="1"/>
          <p:nvPr>
            <p:ph type="title"/>
          </p:nvPr>
        </p:nvSpPr>
        <p:spPr>
          <a:xfrm>
            <a:off x="713225" y="539500"/>
            <a:ext cx="77175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Kotlin</a:t>
            </a:r>
            <a:endParaRPr/>
          </a:p>
        </p:txBody>
      </p:sp>
      <p:sp>
        <p:nvSpPr>
          <p:cNvPr id="643" name="Google Shape;643;p56"/>
          <p:cNvSpPr txBox="1"/>
          <p:nvPr>
            <p:ph idx="1" type="body"/>
          </p:nvPr>
        </p:nvSpPr>
        <p:spPr>
          <a:xfrm>
            <a:off x="713225" y="1459150"/>
            <a:ext cx="3826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Smaller learning curve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Productivity</a:t>
            </a:r>
            <a:r>
              <a:rPr lang="en" sz="1750"/>
              <a:t> improvement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Fewer bugs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Incorporate with Java</a:t>
            </a:r>
            <a:endParaRPr sz="1750"/>
          </a:p>
        </p:txBody>
      </p:sp>
      <p:sp>
        <p:nvSpPr>
          <p:cNvPr id="644" name="Google Shape;644;p5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56"/>
          <p:cNvSpPr txBox="1"/>
          <p:nvPr>
            <p:ph idx="1" type="body"/>
          </p:nvPr>
        </p:nvSpPr>
        <p:spPr>
          <a:xfrm>
            <a:off x="4726550" y="1393025"/>
            <a:ext cx="3826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Not as mature as Java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A bit slower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Hiring can be difficult</a:t>
            </a:r>
            <a:endParaRPr sz="17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 txBox="1"/>
          <p:nvPr>
            <p:ph type="title"/>
          </p:nvPr>
        </p:nvSpPr>
        <p:spPr>
          <a:xfrm>
            <a:off x="3199125" y="330600"/>
            <a:ext cx="5231400" cy="9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Characteristics</a:t>
            </a:r>
            <a:endParaRPr/>
          </a:p>
        </p:txBody>
      </p:sp>
      <p:sp>
        <p:nvSpPr>
          <p:cNvPr id="651" name="Google Shape;651;p57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57"/>
          <p:cNvSpPr txBox="1"/>
          <p:nvPr>
            <p:ph idx="1" type="body"/>
          </p:nvPr>
        </p:nvSpPr>
        <p:spPr>
          <a:xfrm>
            <a:off x="3199275" y="3925450"/>
            <a:ext cx="52314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Contains</a:t>
            </a:r>
            <a:r>
              <a:rPr lang="en"/>
              <a:t> many useful </a:t>
            </a:r>
            <a:r>
              <a:rPr lang="en"/>
              <a:t>libraries</a:t>
            </a:r>
            <a:r>
              <a:rPr lang="en"/>
              <a:t> and tools</a:t>
            </a:r>
            <a:endParaRPr/>
          </a:p>
        </p:txBody>
      </p:sp>
      <p:sp>
        <p:nvSpPr>
          <p:cNvPr id="653" name="Google Shape;653;p57"/>
          <p:cNvSpPr txBox="1"/>
          <p:nvPr>
            <p:ph idx="4" type="subTitle"/>
          </p:nvPr>
        </p:nvSpPr>
        <p:spPr>
          <a:xfrm>
            <a:off x="3199265" y="1464325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Quick start-up time</a:t>
            </a:r>
            <a:endParaRPr/>
          </a:p>
        </p:txBody>
      </p:sp>
      <p:sp>
        <p:nvSpPr>
          <p:cNvPr id="654" name="Google Shape;654;p57"/>
          <p:cNvSpPr txBox="1"/>
          <p:nvPr>
            <p:ph idx="5" type="subTitle"/>
          </p:nvPr>
        </p:nvSpPr>
        <p:spPr>
          <a:xfrm>
            <a:off x="3199265" y="2439110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Expressive and safe</a:t>
            </a:r>
            <a:endParaRPr/>
          </a:p>
        </p:txBody>
      </p:sp>
      <p:sp>
        <p:nvSpPr>
          <p:cNvPr id="655" name="Google Shape;655;p57"/>
          <p:cNvSpPr txBox="1"/>
          <p:nvPr>
            <p:ph idx="6" type="subTitle"/>
          </p:nvPr>
        </p:nvSpPr>
        <p:spPr>
          <a:xfrm>
            <a:off x="3199415" y="3554646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Supported ecosystem</a:t>
            </a:r>
            <a:endParaRPr/>
          </a:p>
        </p:txBody>
      </p:sp>
      <p:sp>
        <p:nvSpPr>
          <p:cNvPr id="656" name="Google Shape;656;p57"/>
          <p:cNvSpPr txBox="1"/>
          <p:nvPr>
            <p:ph idx="1" type="body"/>
          </p:nvPr>
        </p:nvSpPr>
        <p:spPr>
          <a:xfrm>
            <a:off x="3199275" y="2839600"/>
            <a:ext cx="52314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Enforces type-safety, optionals and memory-safety features</a:t>
            </a:r>
            <a:endParaRPr/>
          </a:p>
        </p:txBody>
      </p:sp>
      <p:sp>
        <p:nvSpPr>
          <p:cNvPr id="657" name="Google Shape;657;p57"/>
          <p:cNvSpPr txBox="1"/>
          <p:nvPr>
            <p:ph idx="1" type="body"/>
          </p:nvPr>
        </p:nvSpPr>
        <p:spPr>
          <a:xfrm>
            <a:off x="3199275" y="1808950"/>
            <a:ext cx="52314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Swift-based apps start quickly since there is almost no warm-up operations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58"/>
          <p:cNvSpPr txBox="1"/>
          <p:nvPr>
            <p:ph type="title"/>
          </p:nvPr>
        </p:nvSpPr>
        <p:spPr>
          <a:xfrm>
            <a:off x="3199125" y="414775"/>
            <a:ext cx="52314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Optimisation</a:t>
            </a:r>
            <a:endParaRPr/>
          </a:p>
        </p:txBody>
      </p:sp>
      <p:sp>
        <p:nvSpPr>
          <p:cNvPr id="664" name="Google Shape;664;p58"/>
          <p:cNvSpPr txBox="1"/>
          <p:nvPr>
            <p:ph idx="1" type="body"/>
          </p:nvPr>
        </p:nvSpPr>
        <p:spPr>
          <a:xfrm>
            <a:off x="3404550" y="3681200"/>
            <a:ext cx="45642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It’s always best practice to create small functions, with each function dedicated to a single task.</a:t>
            </a:r>
            <a:endParaRPr sz="1600"/>
          </a:p>
        </p:txBody>
      </p:sp>
      <p:sp>
        <p:nvSpPr>
          <p:cNvPr id="665" name="Google Shape;665;p58"/>
          <p:cNvSpPr txBox="1"/>
          <p:nvPr>
            <p:ph idx="3" type="body"/>
          </p:nvPr>
        </p:nvSpPr>
        <p:spPr>
          <a:xfrm>
            <a:off x="3199118" y="2021883"/>
            <a:ext cx="5231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optimise your </a:t>
            </a:r>
            <a:r>
              <a:rPr lang="en"/>
              <a:t>code</a:t>
            </a:r>
            <a:r>
              <a:rPr lang="en"/>
              <a:t>, let XCode do that itself</a:t>
            </a:r>
            <a:endParaRPr/>
          </a:p>
        </p:txBody>
      </p:sp>
      <p:sp>
        <p:nvSpPr>
          <p:cNvPr id="666" name="Google Shape;666;p58"/>
          <p:cNvSpPr txBox="1"/>
          <p:nvPr>
            <p:ph idx="4" type="subTitle"/>
          </p:nvPr>
        </p:nvSpPr>
        <p:spPr>
          <a:xfrm>
            <a:off x="3199125" y="1556275"/>
            <a:ext cx="4610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optimisation level in build settings</a:t>
            </a:r>
            <a:endParaRPr sz="1600"/>
          </a:p>
        </p:txBody>
      </p:sp>
      <p:sp>
        <p:nvSpPr>
          <p:cNvPr id="667" name="Google Shape;667;p58"/>
          <p:cNvSpPr txBox="1"/>
          <p:nvPr>
            <p:ph idx="5" type="subTitle"/>
          </p:nvPr>
        </p:nvSpPr>
        <p:spPr>
          <a:xfrm>
            <a:off x="3283290" y="2593723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“Final” and “Private”</a:t>
            </a:r>
            <a:endParaRPr sz="1600"/>
          </a:p>
        </p:txBody>
      </p:sp>
      <p:sp>
        <p:nvSpPr>
          <p:cNvPr id="668" name="Google Shape;668;p58"/>
          <p:cNvSpPr txBox="1"/>
          <p:nvPr>
            <p:ph idx="6" type="subTitle"/>
          </p:nvPr>
        </p:nvSpPr>
        <p:spPr>
          <a:xfrm>
            <a:off x="3283290" y="3394421"/>
            <a:ext cx="46104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“Inline” your code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/>
          <p:nvPr>
            <p:ph type="title"/>
          </p:nvPr>
        </p:nvSpPr>
        <p:spPr>
          <a:xfrm>
            <a:off x="713225" y="245900"/>
            <a:ext cx="5359800" cy="11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Advantages and Disadvantages of Swift</a:t>
            </a:r>
            <a:endParaRPr sz="2900"/>
          </a:p>
        </p:txBody>
      </p:sp>
      <p:sp>
        <p:nvSpPr>
          <p:cNvPr id="674" name="Google Shape;674;p59"/>
          <p:cNvSpPr txBox="1"/>
          <p:nvPr>
            <p:ph idx="1" type="body"/>
          </p:nvPr>
        </p:nvSpPr>
        <p:spPr>
          <a:xfrm>
            <a:off x="264575" y="1472000"/>
            <a:ext cx="28950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/>
              <a:t>Easy to learn and understand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/>
              <a:t>Powerful programming language for building better apps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/>
              <a:t>Trust and Security</a:t>
            </a: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/>
              <a:t>Long term </a:t>
            </a:r>
            <a:r>
              <a:rPr lang="en" sz="1300"/>
              <a:t>development</a:t>
            </a:r>
            <a:r>
              <a:rPr lang="en" sz="1300"/>
              <a:t> support and great community</a:t>
            </a:r>
            <a:endParaRPr sz="1300"/>
          </a:p>
        </p:txBody>
      </p:sp>
      <p:sp>
        <p:nvSpPr>
          <p:cNvPr id="675" name="Google Shape;675;p5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59"/>
          <p:cNvSpPr txBox="1"/>
          <p:nvPr>
            <p:ph idx="1" type="body"/>
          </p:nvPr>
        </p:nvSpPr>
        <p:spPr>
          <a:xfrm>
            <a:off x="3424300" y="1472000"/>
            <a:ext cx="2895000" cy="24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Not really popular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Poor </a:t>
            </a:r>
            <a:r>
              <a:rPr lang="en" sz="1300"/>
              <a:t>interoperability with third-party</a:t>
            </a:r>
            <a:r>
              <a:rPr lang="en" sz="1300"/>
              <a:t> tools and IDEs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Lacks support for previous iOS versions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0"/>
          <p:cNvSpPr txBox="1"/>
          <p:nvPr>
            <p:ph type="title"/>
          </p:nvPr>
        </p:nvSpPr>
        <p:spPr>
          <a:xfrm>
            <a:off x="4605475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Mobile Apps Frameworks</a:t>
            </a:r>
            <a:endParaRPr sz="4400"/>
          </a:p>
        </p:txBody>
      </p:sp>
      <p:sp>
        <p:nvSpPr>
          <p:cNvPr id="682" name="Google Shape;682;p60"/>
          <p:cNvSpPr txBox="1"/>
          <p:nvPr>
            <p:ph idx="2" type="title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 flipH="1">
            <a:off x="4072081" y="1792802"/>
            <a:ext cx="910921" cy="81806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"/>
          <p:cNvSpPr txBox="1"/>
          <p:nvPr/>
        </p:nvSpPr>
        <p:spPr>
          <a:xfrm>
            <a:off x="0" y="374225"/>
            <a:ext cx="694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Here, we review and </a:t>
            </a:r>
            <a:r>
              <a:rPr lang="en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compare</a:t>
            </a:r>
            <a:r>
              <a:rPr lang="en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 popular mobile app development </a:t>
            </a:r>
            <a:r>
              <a:rPr lang="en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framework based on key features:</a:t>
            </a:r>
            <a:r>
              <a:rPr lang="en" sz="2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2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86950" y="1690450"/>
            <a:ext cx="46875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Language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&amp; Time to Market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UX &amp; UI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Complexity</a:t>
            </a:r>
            <a:endParaRPr sz="1600">
              <a:solidFill>
                <a:srgbClr val="1F1F1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Poppins Medium"/>
              <a:buChar char="●"/>
            </a:pPr>
            <a:r>
              <a:rPr lang="en" sz="1600">
                <a:solidFill>
                  <a:srgbClr val="1F1F1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Community Support</a:t>
            </a:r>
            <a:endParaRPr sz="1800">
              <a:solidFill>
                <a:schemeClr val="l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2"/>
          <p:cNvSpPr/>
          <p:nvPr/>
        </p:nvSpPr>
        <p:spPr>
          <a:xfrm>
            <a:off x="3961337" y="1557713"/>
            <a:ext cx="1068900" cy="1068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2"/>
          <p:cNvSpPr/>
          <p:nvPr/>
        </p:nvSpPr>
        <p:spPr>
          <a:xfrm>
            <a:off x="6721369" y="1557687"/>
            <a:ext cx="1068900" cy="1068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2"/>
          <p:cNvSpPr/>
          <p:nvPr/>
        </p:nvSpPr>
        <p:spPr>
          <a:xfrm>
            <a:off x="1201331" y="1557713"/>
            <a:ext cx="1068900" cy="1068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2"/>
          <p:cNvSpPr txBox="1"/>
          <p:nvPr>
            <p:ph idx="6" type="title"/>
          </p:nvPr>
        </p:nvSpPr>
        <p:spPr>
          <a:xfrm>
            <a:off x="637025" y="82300"/>
            <a:ext cx="7717500" cy="11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Mobile App Dev Frameworks</a:t>
            </a:r>
            <a:endParaRPr/>
          </a:p>
        </p:txBody>
      </p:sp>
      <p:sp>
        <p:nvSpPr>
          <p:cNvPr id="698" name="Google Shape;698;p62"/>
          <p:cNvSpPr txBox="1"/>
          <p:nvPr>
            <p:ph type="title"/>
          </p:nvPr>
        </p:nvSpPr>
        <p:spPr>
          <a:xfrm>
            <a:off x="606431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</a:t>
            </a:r>
            <a:endParaRPr/>
          </a:p>
        </p:txBody>
      </p:sp>
      <p:sp>
        <p:nvSpPr>
          <p:cNvPr id="699" name="Google Shape;699;p6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62"/>
          <p:cNvSpPr txBox="1"/>
          <p:nvPr>
            <p:ph idx="2" type="title"/>
          </p:nvPr>
        </p:nvSpPr>
        <p:spPr>
          <a:xfrm>
            <a:off x="3442622" y="2976750"/>
            <a:ext cx="27741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endParaRPr/>
          </a:p>
        </p:txBody>
      </p:sp>
      <p:sp>
        <p:nvSpPr>
          <p:cNvPr id="701" name="Google Shape;701;p62"/>
          <p:cNvSpPr txBox="1"/>
          <p:nvPr>
            <p:ph idx="3" type="title"/>
          </p:nvPr>
        </p:nvSpPr>
        <p:spPr>
          <a:xfrm>
            <a:off x="6202669" y="2976738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702" name="Google Shape;702;p62"/>
          <p:cNvSpPr txBox="1"/>
          <p:nvPr>
            <p:ph idx="1" type="subTitle"/>
          </p:nvPr>
        </p:nvSpPr>
        <p:spPr>
          <a:xfrm>
            <a:off x="758831" y="4306088"/>
            <a:ext cx="22587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Swift(iOS)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Kotlin(Android)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3" name="Google Shape;703;p62"/>
          <p:cNvSpPr txBox="1"/>
          <p:nvPr>
            <p:ph idx="4" type="subTitle"/>
          </p:nvPr>
        </p:nvSpPr>
        <p:spPr>
          <a:xfrm>
            <a:off x="3518825" y="4229900"/>
            <a:ext cx="203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React Native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Flutter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Xamarin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4" name="Google Shape;704;p62"/>
          <p:cNvSpPr txBox="1"/>
          <p:nvPr>
            <p:ph idx="5" type="subTitle"/>
          </p:nvPr>
        </p:nvSpPr>
        <p:spPr>
          <a:xfrm>
            <a:off x="5974075" y="4153700"/>
            <a:ext cx="30105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Apache Cordova(Adobe)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 SemiBold"/>
              <a:buChar char="➔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Ionic( Angular)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5" name="Google Shape;705;p62"/>
          <p:cNvSpPr/>
          <p:nvPr/>
        </p:nvSpPr>
        <p:spPr>
          <a:xfrm>
            <a:off x="1128131" y="1484500"/>
            <a:ext cx="1215300" cy="1215300"/>
          </a:xfrm>
          <a:prstGeom prst="blockArc">
            <a:avLst>
              <a:gd fmla="val 16210260" name="adj1"/>
              <a:gd fmla="val 10710117" name="adj2"/>
              <a:gd fmla="val 12938" name="adj3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2"/>
          <p:cNvSpPr/>
          <p:nvPr/>
        </p:nvSpPr>
        <p:spPr>
          <a:xfrm>
            <a:off x="3888137" y="1484500"/>
            <a:ext cx="1215300" cy="1215300"/>
          </a:xfrm>
          <a:prstGeom prst="blockArc">
            <a:avLst>
              <a:gd fmla="val 16210260" name="adj1"/>
              <a:gd fmla="val 5388513" name="adj2"/>
              <a:gd fmla="val 12750" name="adj3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2"/>
          <p:cNvSpPr/>
          <p:nvPr/>
        </p:nvSpPr>
        <p:spPr>
          <a:xfrm>
            <a:off x="6648169" y="1484500"/>
            <a:ext cx="1215300" cy="1215300"/>
          </a:xfrm>
          <a:prstGeom prst="blockArc">
            <a:avLst>
              <a:gd fmla="val 16210260" name="adj1"/>
              <a:gd fmla="val 7712793" name="adj2"/>
              <a:gd fmla="val 13229" name="adj3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7356D"/>
              </a:solidFill>
            </a:endParaRPr>
          </a:p>
        </p:txBody>
      </p:sp>
      <p:sp>
        <p:nvSpPr>
          <p:cNvPr id="708" name="Google Shape;708;p62"/>
          <p:cNvSpPr txBox="1"/>
          <p:nvPr>
            <p:ph idx="1" type="subTitle"/>
          </p:nvPr>
        </p:nvSpPr>
        <p:spPr>
          <a:xfrm>
            <a:off x="208325" y="3326500"/>
            <a:ext cx="28209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An application specifically designed for a particular platform or device</a:t>
            </a:r>
            <a:endParaRPr/>
          </a:p>
        </p:txBody>
      </p:sp>
      <p:sp>
        <p:nvSpPr>
          <p:cNvPr id="709" name="Google Shape;709;p62"/>
          <p:cNvSpPr txBox="1"/>
          <p:nvPr>
            <p:ph idx="4" type="subTitle"/>
          </p:nvPr>
        </p:nvSpPr>
        <p:spPr>
          <a:xfrm>
            <a:off x="3105500" y="3358375"/>
            <a:ext cx="29589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</a:rPr>
              <a:t>A combination of both native &amp; web applications. It can be developed for any platform from a single</a:t>
            </a:r>
            <a:endParaRPr sz="1300"/>
          </a:p>
        </p:txBody>
      </p:sp>
      <p:sp>
        <p:nvSpPr>
          <p:cNvPr id="710" name="Google Shape;710;p62"/>
          <p:cNvSpPr txBox="1"/>
          <p:nvPr>
            <p:ph idx="4" type="subTitle"/>
          </p:nvPr>
        </p:nvSpPr>
        <p:spPr>
          <a:xfrm>
            <a:off x="5988275" y="3335575"/>
            <a:ext cx="29589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application that is designed to deliiver web pages on different web platforms for any device</a:t>
            </a:r>
            <a:endParaRPr sz="1300"/>
          </a:p>
        </p:txBody>
      </p:sp>
      <p:grpSp>
        <p:nvGrpSpPr>
          <p:cNvPr id="711" name="Google Shape;711;p62"/>
          <p:cNvGrpSpPr/>
          <p:nvPr/>
        </p:nvGrpSpPr>
        <p:grpSpPr>
          <a:xfrm>
            <a:off x="6569100" y="1885213"/>
            <a:ext cx="1410725" cy="413875"/>
            <a:chOff x="5739275" y="3065294"/>
            <a:chExt cx="1410725" cy="413875"/>
          </a:xfrm>
        </p:grpSpPr>
        <p:pic>
          <p:nvPicPr>
            <p:cNvPr id="712" name="Google Shape;712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4" name="Google Shape;714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5" name="Google Shape;71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374" y="2080975"/>
            <a:ext cx="430500" cy="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3675" y="17126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1000" y="18589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3125" y="1600995"/>
            <a:ext cx="677100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1250" y="1955875"/>
            <a:ext cx="7851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26825" y="1582925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6" name="Google Shape;726;p63"/>
          <p:cNvGraphicFramePr/>
          <p:nvPr/>
        </p:nvGraphicFramePr>
        <p:xfrm>
          <a:off x="92463" y="10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/>
                <a:gridCol w="1617075"/>
                <a:gridCol w="1479200"/>
                <a:gridCol w="1383250"/>
                <a:gridCol w="1493175"/>
                <a:gridCol w="1493175"/>
              </a:tblGrid>
              <a:tr h="63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b="1" sz="1500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</a:tr>
              <a:tr h="10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Swift(Native - iOS)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Excellent(Optimized for Apple hardware)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Higher (Potentially)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Full access to native UI components &amp; design patterns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Swift)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Apple documentation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Kotlin(Native - adroid)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Excellent(Optimized for Android)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Higher (Potentially)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Full access to native UI components &amp; design patterns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Kotlin)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Apple documentation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7" name="Google Shape;727;p63"/>
          <p:cNvSpPr txBox="1"/>
          <p:nvPr/>
        </p:nvSpPr>
        <p:spPr>
          <a:xfrm>
            <a:off x="2504950" y="290575"/>
            <a:ext cx="4337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Native Development Frameworks</a:t>
            </a:r>
            <a:endParaRPr b="1" sz="17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33" name="Google Shape;733;p64"/>
          <p:cNvGraphicFramePr/>
          <p:nvPr/>
        </p:nvGraphicFramePr>
        <p:xfrm>
          <a:off x="92463" y="6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/>
                <a:gridCol w="1617075"/>
                <a:gridCol w="1479200"/>
                <a:gridCol w="1383250"/>
                <a:gridCol w="1493175"/>
                <a:gridCol w="1493175"/>
              </a:tblGrid>
              <a:tr h="7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b="1" sz="1500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</a:t>
                      </a: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</a:tr>
              <a:tr h="10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React Native (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Hybrid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Good(may have 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limitations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Moderate(faster with single codebase)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Near-native look &amp; feel with good libraries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Javascript and React)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&amp; active community, extensive 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Flutter (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Hybrid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Very Good(custom rendering engine)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Moderate(faster with single codebase)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 UI capabilities with rich widgets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Moderate(Learn Dart)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Growing community, good resources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2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Xamarin( 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Hybrid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Good(may have limitations)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Moderate( faster with single codebase)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 UI with integration of native controls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(learn C#)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 .NET developer community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4" name="Google Shape;734;p64"/>
          <p:cNvSpPr txBox="1"/>
          <p:nvPr/>
        </p:nvSpPr>
        <p:spPr>
          <a:xfrm>
            <a:off x="1475250" y="163300"/>
            <a:ext cx="6193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Hybrid</a:t>
            </a: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Development Frameworks</a:t>
            </a:r>
            <a:endParaRPr b="1" sz="17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0" name="Google Shape;740;p65"/>
          <p:cNvGraphicFramePr/>
          <p:nvPr/>
        </p:nvGraphicFramePr>
        <p:xfrm>
          <a:off x="76188" y="57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{836B0B97-0062-484B-B04D-01ED141B1F8D}</a:tableStyleId>
              </a:tblPr>
              <a:tblGrid>
                <a:gridCol w="1493175"/>
                <a:gridCol w="1617075"/>
                <a:gridCol w="1479200"/>
                <a:gridCol w="1383250"/>
                <a:gridCol w="1493175"/>
                <a:gridCol w="1493175"/>
              </a:tblGrid>
              <a:tr h="7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Framework</a:t>
                      </a:r>
                      <a:endParaRPr b="1" sz="1500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Performance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Cost &amp; Time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To Market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UX &amp; UI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Complexity</a:t>
                      </a: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/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Language</a:t>
                      </a: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 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8FAFB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Community Support</a:t>
                      </a:r>
                      <a:endParaRPr b="1">
                        <a:solidFill>
                          <a:srgbClr val="F8FAFB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T="91425" marB="91425" marR="91425" marL="91425"/>
                </a:tc>
              </a:tr>
              <a:tr h="142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Apache Cordava( web-based)</a:t>
                      </a:r>
                      <a:endParaRPr>
                        <a:solidFill>
                          <a:srgbClr val="F3F3F3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Lower(limited native 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features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Lower(faster with web skills)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limited UI capabilities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Lower(familiar web technologies like 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HTML,CSS, Javascript 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community, Adobe documentation</a:t>
                      </a: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228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Ionic(Web-based)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Lower(limited native features)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Lower(faster with web skills)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limited UI capabilities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Lower(familiar web technologies, might involve additional frameworks like HTML,CSS, Javascript with frameworks)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8FAF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Moderate community, Angular community support</a:t>
                      </a:r>
                      <a:endParaRPr>
                        <a:solidFill>
                          <a:srgbClr val="F8FAFB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1" name="Google Shape;741;p65"/>
          <p:cNvSpPr txBox="1"/>
          <p:nvPr/>
        </p:nvSpPr>
        <p:spPr>
          <a:xfrm>
            <a:off x="2504950" y="61975"/>
            <a:ext cx="485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Web-Based</a:t>
            </a:r>
            <a:r>
              <a:rPr b="1" lang="en" sz="17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 Development Frameworks</a:t>
            </a:r>
            <a:endParaRPr b="1" sz="17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/>
          <p:nvPr/>
        </p:nvSpPr>
        <p:spPr>
          <a:xfrm>
            <a:off x="4500550" y="2004800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7530250" y="2004800"/>
            <a:ext cx="769355" cy="69055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 txBox="1"/>
          <p:nvPr>
            <p:ph type="title"/>
          </p:nvPr>
        </p:nvSpPr>
        <p:spPr>
          <a:xfrm>
            <a:off x="2354575" y="539500"/>
            <a:ext cx="60762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75" name="Google Shape;475;p39"/>
          <p:cNvSpPr txBox="1"/>
          <p:nvPr>
            <p:ph idx="2" type="title"/>
          </p:nvPr>
        </p:nvSpPr>
        <p:spPr>
          <a:xfrm>
            <a:off x="4555525" y="2155813"/>
            <a:ext cx="659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6" name="Google Shape;476;p39"/>
          <p:cNvSpPr txBox="1"/>
          <p:nvPr>
            <p:ph idx="3" type="title"/>
          </p:nvPr>
        </p:nvSpPr>
        <p:spPr>
          <a:xfrm>
            <a:off x="7584174" y="2155813"/>
            <a:ext cx="6594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7" name="Google Shape;477;p39"/>
          <p:cNvSpPr txBox="1"/>
          <p:nvPr>
            <p:ph idx="9" type="subTitle"/>
          </p:nvPr>
        </p:nvSpPr>
        <p:spPr>
          <a:xfrm>
            <a:off x="2294701" y="1759275"/>
            <a:ext cx="2053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requirements for a mobile App</a:t>
            </a:r>
            <a:endParaRPr sz="1400"/>
          </a:p>
        </p:txBody>
      </p:sp>
      <p:sp>
        <p:nvSpPr>
          <p:cNvPr id="478" name="Google Shape;478;p39"/>
          <p:cNvSpPr txBox="1"/>
          <p:nvPr>
            <p:ph idx="13" type="subTitle"/>
          </p:nvPr>
        </p:nvSpPr>
        <p:spPr>
          <a:xfrm>
            <a:off x="5286850" y="1759275"/>
            <a:ext cx="24999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Mobile App Cost</a:t>
            </a:r>
            <a:endParaRPr sz="1400"/>
          </a:p>
        </p:txBody>
      </p:sp>
      <p:sp>
        <p:nvSpPr>
          <p:cNvPr id="479" name="Google Shape;479;p39"/>
          <p:cNvSpPr txBox="1"/>
          <p:nvPr>
            <p:ph idx="14" type="subTitle"/>
          </p:nvPr>
        </p:nvSpPr>
        <p:spPr>
          <a:xfrm>
            <a:off x="2485750" y="2250250"/>
            <a:ext cx="20148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3F04"/>
                </a:solidFill>
              </a:rPr>
              <a:t>Study of the collection and analysis</a:t>
            </a:r>
            <a:endParaRPr sz="1200">
              <a:solidFill>
                <a:srgbClr val="783F04"/>
              </a:solidFill>
            </a:endParaRPr>
          </a:p>
        </p:txBody>
      </p:sp>
      <p:sp>
        <p:nvSpPr>
          <p:cNvPr id="480" name="Google Shape;480;p39"/>
          <p:cNvSpPr txBox="1"/>
          <p:nvPr>
            <p:ph idx="15" type="subTitle"/>
          </p:nvPr>
        </p:nvSpPr>
        <p:spPr>
          <a:xfrm>
            <a:off x="5515450" y="2250250"/>
            <a:ext cx="18624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How to estimate  the development cost 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481" name="Google Shape;481;p3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6"/>
          <p:cNvSpPr/>
          <p:nvPr/>
        </p:nvSpPr>
        <p:spPr>
          <a:xfrm flipH="1">
            <a:off x="7554897" y="83051"/>
            <a:ext cx="1384154" cy="124305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6"/>
          <p:cNvSpPr txBox="1"/>
          <p:nvPr>
            <p:ph type="title"/>
          </p:nvPr>
        </p:nvSpPr>
        <p:spPr>
          <a:xfrm>
            <a:off x="713225" y="823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to use</a:t>
            </a:r>
            <a:endParaRPr b="1"/>
          </a:p>
        </p:txBody>
      </p:sp>
      <p:sp>
        <p:nvSpPr>
          <p:cNvPr id="748" name="Google Shape;748;p66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9" name="Google Shape;7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150" y="2384220"/>
            <a:ext cx="1897000" cy="18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650" y="2364450"/>
            <a:ext cx="1814300" cy="18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32275" y="2476275"/>
            <a:ext cx="1769100" cy="17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249" y="733850"/>
            <a:ext cx="993475" cy="9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713" y="379175"/>
            <a:ext cx="1576125" cy="15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825" y="433900"/>
            <a:ext cx="14605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868750" y="433900"/>
            <a:ext cx="1576125" cy="157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66"/>
          <p:cNvGrpSpPr/>
          <p:nvPr/>
        </p:nvGrpSpPr>
        <p:grpSpPr>
          <a:xfrm>
            <a:off x="4540137" y="3831494"/>
            <a:ext cx="1410725" cy="413875"/>
            <a:chOff x="5739275" y="3065294"/>
            <a:chExt cx="1410725" cy="413875"/>
          </a:xfrm>
        </p:grpSpPr>
        <p:pic>
          <p:nvPicPr>
            <p:cNvPr id="757" name="Google Shape;757;p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8" name="Google Shape;758;p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9" name="Google Shape;759;p6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0" name="Google Shape;760;p6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9725" y="671800"/>
            <a:ext cx="812774" cy="81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677459" y="3548500"/>
            <a:ext cx="413875" cy="4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28925" y="1259188"/>
            <a:ext cx="341574" cy="341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66"/>
          <p:cNvGrpSpPr/>
          <p:nvPr/>
        </p:nvGrpSpPr>
        <p:grpSpPr>
          <a:xfrm>
            <a:off x="1149262" y="3735494"/>
            <a:ext cx="1410725" cy="413875"/>
            <a:chOff x="5739275" y="3065294"/>
            <a:chExt cx="1410725" cy="413875"/>
          </a:xfrm>
        </p:grpSpPr>
        <p:pic>
          <p:nvPicPr>
            <p:cNvPr id="764" name="Google Shape;764;p6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6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6" name="Google Shape;766;p6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7" name="Google Shape;767;p66"/>
          <p:cNvSpPr txBox="1"/>
          <p:nvPr/>
        </p:nvSpPr>
        <p:spPr>
          <a:xfrm>
            <a:off x="-1769100" y="1829350"/>
            <a:ext cx="1769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iOS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68" name="Google Shape;768;p66"/>
          <p:cNvSpPr txBox="1"/>
          <p:nvPr/>
        </p:nvSpPr>
        <p:spPr>
          <a:xfrm>
            <a:off x="178650" y="1803525"/>
            <a:ext cx="1769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Space Mono"/>
                <a:ea typeface="Space Mono"/>
                <a:cs typeface="Space Mono"/>
                <a:sym typeface="Space Mono"/>
              </a:rPr>
              <a:t>Android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2008075" y="1833375"/>
            <a:ext cx="25863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</a:t>
            </a: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 (iOS, Android)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5136900" y="1833375"/>
            <a:ext cx="2479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</a:t>
            </a: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 (iOS, Android)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1" name="Google Shape;771;p66"/>
          <p:cNvSpPr txBox="1"/>
          <p:nvPr/>
        </p:nvSpPr>
        <p:spPr>
          <a:xfrm>
            <a:off x="3617650" y="4149375"/>
            <a:ext cx="2952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</a:t>
            </a: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 (iOS, Android, Web)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2" name="Google Shape;772;p66"/>
          <p:cNvSpPr txBox="1"/>
          <p:nvPr/>
        </p:nvSpPr>
        <p:spPr>
          <a:xfrm>
            <a:off x="783300" y="4151300"/>
            <a:ext cx="2923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</a:t>
            </a: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 (iOS, Android, Web)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73" name="Google Shape;773;p66"/>
          <p:cNvSpPr txBox="1"/>
          <p:nvPr/>
        </p:nvSpPr>
        <p:spPr>
          <a:xfrm>
            <a:off x="-2008475" y="4075100"/>
            <a:ext cx="2923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Space Mono"/>
              <a:buChar char="❏"/>
            </a:pP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Hybrid</a:t>
            </a:r>
            <a:r>
              <a:rPr lang="en" sz="1600">
                <a:solidFill>
                  <a:srgbClr val="0D0D0D"/>
                </a:solidFill>
                <a:latin typeface="Space Mono"/>
                <a:ea typeface="Space Mono"/>
                <a:cs typeface="Space Mono"/>
                <a:sym typeface="Space Mono"/>
              </a:rPr>
              <a:t> (iOS, Android, Windows)</a:t>
            </a:r>
            <a:endParaRPr sz="16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74" name="Google Shape;774;p6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07900" y="3755688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230025" y="1600751"/>
            <a:ext cx="341575" cy="3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-717512" y="1484575"/>
            <a:ext cx="341575" cy="3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7"/>
          <p:cNvSpPr txBox="1"/>
          <p:nvPr>
            <p:ph type="title"/>
          </p:nvPr>
        </p:nvSpPr>
        <p:spPr>
          <a:xfrm>
            <a:off x="3265700" y="2449350"/>
            <a:ext cx="59319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Architecture and Design </a:t>
            </a:r>
            <a:r>
              <a:rPr lang="en" sz="4200"/>
              <a:t>Pattern</a:t>
            </a:r>
            <a:endParaRPr sz="4200"/>
          </a:p>
        </p:txBody>
      </p:sp>
      <p:sp>
        <p:nvSpPr>
          <p:cNvPr id="782" name="Google Shape;782;p67"/>
          <p:cNvSpPr txBox="1"/>
          <p:nvPr>
            <p:ph idx="2" type="title"/>
          </p:nvPr>
        </p:nvSpPr>
        <p:spPr>
          <a:xfrm>
            <a:off x="6305275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>
            <a:off x="3608278" y="539497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68"/>
          <p:cNvSpPr txBox="1"/>
          <p:nvPr>
            <p:ph idx="1" type="subTitle"/>
          </p:nvPr>
        </p:nvSpPr>
        <p:spPr>
          <a:xfrm>
            <a:off x="2227800" y="404850"/>
            <a:ext cx="6171600" cy="13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app development, architecture refers to an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app’s rules, processes, and internal structure—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essentially, how it’s built.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0" name="Google Shape;790;p68"/>
          <p:cNvSpPr/>
          <p:nvPr/>
        </p:nvSpPr>
        <p:spPr>
          <a:xfrm flipH="1">
            <a:off x="8088297" y="83051"/>
            <a:ext cx="1384154" cy="1243056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1" name="Google Shape;79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600" y="1326100"/>
            <a:ext cx="3953650" cy="33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8"/>
          <p:cNvSpPr txBox="1"/>
          <p:nvPr>
            <p:ph idx="1" type="subTitle"/>
          </p:nvPr>
        </p:nvSpPr>
        <p:spPr>
          <a:xfrm>
            <a:off x="1577450" y="1517850"/>
            <a:ext cx="3494400" cy="22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I</a:t>
            </a:r>
            <a:r>
              <a:rPr i="1" lang="en" sz="1300"/>
              <a:t>t determines how the different 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components communicate with each 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other to process app inputs and deliver 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output for the user.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A good analogy is the human body. Any changes in the structure of your organs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 would affect the body irreversibly. 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The same is true with mobile app architecture</a:t>
            </a:r>
            <a:endParaRPr i="1"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8" name="Google Shape;798;p69"/>
          <p:cNvSpPr txBox="1"/>
          <p:nvPr>
            <p:ph idx="1" type="subTitle"/>
          </p:nvPr>
        </p:nvSpPr>
        <p:spPr>
          <a:xfrm flipH="1">
            <a:off x="4854125" y="1671250"/>
            <a:ext cx="2541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Divides the app into independent components, making it easier to develop, update, and test new features without impacting the entire app</a:t>
            </a:r>
            <a:endParaRPr sz="900"/>
          </a:p>
        </p:txBody>
      </p:sp>
      <p:sp>
        <p:nvSpPr>
          <p:cNvPr id="799" name="Google Shape;799;p69"/>
          <p:cNvSpPr txBox="1"/>
          <p:nvPr>
            <p:ph idx="2" type="subTitle"/>
          </p:nvPr>
        </p:nvSpPr>
        <p:spPr>
          <a:xfrm flipH="1">
            <a:off x="1721763" y="1671250"/>
            <a:ext cx="23412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mobile app operates smoothly and efficiently, minimizing crashes and slowdowns</a:t>
            </a:r>
            <a:endParaRPr sz="1000"/>
          </a:p>
        </p:txBody>
      </p:sp>
      <p:sp>
        <p:nvSpPr>
          <p:cNvPr id="800" name="Google Shape;800;p69"/>
          <p:cNvSpPr txBox="1"/>
          <p:nvPr>
            <p:ph idx="3" type="subTitle"/>
          </p:nvPr>
        </p:nvSpPr>
        <p:spPr>
          <a:xfrm flipH="1">
            <a:off x="4854124" y="128612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Modularity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1" name="Google Shape;801;p69"/>
          <p:cNvSpPr txBox="1"/>
          <p:nvPr>
            <p:ph idx="4" type="subTitle"/>
          </p:nvPr>
        </p:nvSpPr>
        <p:spPr>
          <a:xfrm flipH="1">
            <a:off x="1721900" y="128612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Stability and Efficiency</a:t>
            </a:r>
            <a:endParaRPr sz="1400"/>
          </a:p>
        </p:txBody>
      </p:sp>
      <p:sp>
        <p:nvSpPr>
          <p:cNvPr id="802" name="Google Shape;802;p69"/>
          <p:cNvSpPr txBox="1"/>
          <p:nvPr>
            <p:ph idx="5" type="subTitle"/>
          </p:nvPr>
        </p:nvSpPr>
        <p:spPr>
          <a:xfrm flipH="1">
            <a:off x="1769650" y="4340000"/>
            <a:ext cx="24912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Compartmentalization of sensitive code improves security.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Implementation of security protocols, such as encryption layers, to protect data integrity and user privacy</a:t>
            </a:r>
            <a:endParaRPr sz="1000"/>
          </a:p>
        </p:txBody>
      </p:sp>
      <p:sp>
        <p:nvSpPr>
          <p:cNvPr id="803" name="Google Shape;803;p69"/>
          <p:cNvSpPr txBox="1"/>
          <p:nvPr>
            <p:ph idx="6" type="subTitle"/>
          </p:nvPr>
        </p:nvSpPr>
        <p:spPr>
          <a:xfrm>
            <a:off x="1815174" y="3823380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Enhanced Security</a:t>
            </a:r>
            <a:endParaRPr sz="1400"/>
          </a:p>
        </p:txBody>
      </p:sp>
      <p:sp>
        <p:nvSpPr>
          <p:cNvPr id="804" name="Google Shape;804;p69"/>
          <p:cNvSpPr txBox="1"/>
          <p:nvPr>
            <p:ph idx="7" type="subTitle"/>
          </p:nvPr>
        </p:nvSpPr>
        <p:spPr>
          <a:xfrm flipH="1">
            <a:off x="1721825" y="2967525"/>
            <a:ext cx="22494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Simplifies the process of adding new capabilities to the app, reducing development costs and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time-to-market.</a:t>
            </a:r>
            <a:endParaRPr sz="900"/>
          </a:p>
        </p:txBody>
      </p:sp>
      <p:sp>
        <p:nvSpPr>
          <p:cNvPr id="805" name="Google Shape;805;p69"/>
          <p:cNvSpPr txBox="1"/>
          <p:nvPr>
            <p:ph idx="8" type="subTitle"/>
          </p:nvPr>
        </p:nvSpPr>
        <p:spPr>
          <a:xfrm flipH="1">
            <a:off x="1721900" y="2582407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Cost and Time Savings</a:t>
            </a:r>
            <a:endParaRPr sz="1200"/>
          </a:p>
        </p:txBody>
      </p:sp>
      <p:sp>
        <p:nvSpPr>
          <p:cNvPr id="806" name="Google Shape;806;p69"/>
          <p:cNvSpPr/>
          <p:nvPr/>
        </p:nvSpPr>
        <p:spPr>
          <a:xfrm>
            <a:off x="839013" y="1387000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9"/>
          <p:cNvSpPr/>
          <p:nvPr/>
        </p:nvSpPr>
        <p:spPr>
          <a:xfrm>
            <a:off x="3971213" y="1387000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9"/>
          <p:cNvSpPr/>
          <p:nvPr/>
        </p:nvSpPr>
        <p:spPr>
          <a:xfrm>
            <a:off x="839013" y="2683275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9"/>
          <p:cNvSpPr/>
          <p:nvPr/>
        </p:nvSpPr>
        <p:spPr>
          <a:xfrm>
            <a:off x="932288" y="3924250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9"/>
          <p:cNvSpPr txBox="1"/>
          <p:nvPr>
            <p:ph type="title"/>
          </p:nvPr>
        </p:nvSpPr>
        <p:spPr>
          <a:xfrm>
            <a:off x="713225" y="3109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Architecture </a:t>
            </a:r>
            <a:br>
              <a:rPr lang="en"/>
            </a:br>
            <a:r>
              <a:rPr lang="en"/>
              <a:t>of a Mobile App important</a:t>
            </a:r>
            <a:endParaRPr/>
          </a:p>
        </p:txBody>
      </p:sp>
      <p:grpSp>
        <p:nvGrpSpPr>
          <p:cNvPr id="811" name="Google Shape;811;p69"/>
          <p:cNvGrpSpPr/>
          <p:nvPr/>
        </p:nvGrpSpPr>
        <p:grpSpPr>
          <a:xfrm>
            <a:off x="1029683" y="1581673"/>
            <a:ext cx="399105" cy="311527"/>
            <a:chOff x="1082325" y="3378125"/>
            <a:chExt cx="263175" cy="205425"/>
          </a:xfrm>
        </p:grpSpPr>
        <p:sp>
          <p:nvSpPr>
            <p:cNvPr id="812" name="Google Shape;812;p69"/>
            <p:cNvSpPr/>
            <p:nvPr/>
          </p:nvSpPr>
          <p:spPr>
            <a:xfrm>
              <a:off x="1082325" y="3378125"/>
              <a:ext cx="263175" cy="205425"/>
            </a:xfrm>
            <a:custGeom>
              <a:rect b="b" l="l" r="r" t="t"/>
              <a:pathLst>
                <a:path extrusionOk="0" h="8217" w="10527">
                  <a:moveTo>
                    <a:pt x="10194" y="2454"/>
                  </a:moveTo>
                  <a:lnTo>
                    <a:pt x="10194" y="2811"/>
                  </a:lnTo>
                  <a:lnTo>
                    <a:pt x="8527" y="2811"/>
                  </a:lnTo>
                  <a:lnTo>
                    <a:pt x="8550" y="2454"/>
                  </a:lnTo>
                  <a:close/>
                  <a:moveTo>
                    <a:pt x="10217" y="3120"/>
                  </a:moveTo>
                  <a:lnTo>
                    <a:pt x="10217" y="5097"/>
                  </a:lnTo>
                  <a:lnTo>
                    <a:pt x="8550" y="5097"/>
                  </a:lnTo>
                  <a:lnTo>
                    <a:pt x="8550" y="3120"/>
                  </a:lnTo>
                  <a:close/>
                  <a:moveTo>
                    <a:pt x="10241" y="5430"/>
                  </a:moveTo>
                  <a:lnTo>
                    <a:pt x="10241" y="5788"/>
                  </a:lnTo>
                  <a:lnTo>
                    <a:pt x="8598" y="5788"/>
                  </a:lnTo>
                  <a:lnTo>
                    <a:pt x="8574" y="5764"/>
                  </a:lnTo>
                  <a:lnTo>
                    <a:pt x="8574" y="5430"/>
                  </a:lnTo>
                  <a:close/>
                  <a:moveTo>
                    <a:pt x="8265" y="3120"/>
                  </a:moveTo>
                  <a:lnTo>
                    <a:pt x="8265" y="5764"/>
                  </a:lnTo>
                  <a:cubicBezTo>
                    <a:pt x="8265" y="5930"/>
                    <a:pt x="8407" y="6097"/>
                    <a:pt x="8598" y="6097"/>
                  </a:cubicBezTo>
                  <a:lnTo>
                    <a:pt x="9241" y="6097"/>
                  </a:lnTo>
                  <a:lnTo>
                    <a:pt x="9241" y="6597"/>
                  </a:lnTo>
                  <a:lnTo>
                    <a:pt x="6431" y="6597"/>
                  </a:lnTo>
                  <a:lnTo>
                    <a:pt x="6431" y="3120"/>
                  </a:lnTo>
                  <a:close/>
                  <a:moveTo>
                    <a:pt x="9217" y="6931"/>
                  </a:moveTo>
                  <a:lnTo>
                    <a:pt x="9217" y="7288"/>
                  </a:lnTo>
                  <a:lnTo>
                    <a:pt x="6431" y="7288"/>
                  </a:lnTo>
                  <a:lnTo>
                    <a:pt x="6383" y="7240"/>
                  </a:lnTo>
                  <a:lnTo>
                    <a:pt x="6383" y="6931"/>
                  </a:lnTo>
                  <a:close/>
                  <a:moveTo>
                    <a:pt x="9234" y="7267"/>
                  </a:moveTo>
                  <a:cubicBezTo>
                    <a:pt x="9241" y="7267"/>
                    <a:pt x="9241" y="7288"/>
                    <a:pt x="9241" y="7288"/>
                  </a:cubicBezTo>
                  <a:lnTo>
                    <a:pt x="9217" y="7288"/>
                  </a:lnTo>
                  <a:cubicBezTo>
                    <a:pt x="9225" y="7272"/>
                    <a:pt x="9230" y="7267"/>
                    <a:pt x="9234" y="7267"/>
                  </a:cubicBezTo>
                  <a:close/>
                  <a:moveTo>
                    <a:pt x="5431" y="6931"/>
                  </a:moveTo>
                  <a:lnTo>
                    <a:pt x="5431" y="7931"/>
                  </a:lnTo>
                  <a:lnTo>
                    <a:pt x="4097" y="7931"/>
                  </a:lnTo>
                  <a:lnTo>
                    <a:pt x="4097" y="6931"/>
                  </a:lnTo>
                  <a:close/>
                  <a:moveTo>
                    <a:pt x="311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6597"/>
                  </a:lnTo>
                  <a:cubicBezTo>
                    <a:pt x="1" y="6764"/>
                    <a:pt x="144" y="6931"/>
                    <a:pt x="311" y="6931"/>
                  </a:cubicBezTo>
                  <a:lnTo>
                    <a:pt x="3764" y="6931"/>
                  </a:lnTo>
                  <a:lnTo>
                    <a:pt x="3764" y="7931"/>
                  </a:lnTo>
                  <a:lnTo>
                    <a:pt x="3121" y="7931"/>
                  </a:lnTo>
                  <a:lnTo>
                    <a:pt x="3121" y="8217"/>
                  </a:lnTo>
                  <a:lnTo>
                    <a:pt x="6431" y="8217"/>
                  </a:lnTo>
                  <a:lnTo>
                    <a:pt x="6431" y="7931"/>
                  </a:lnTo>
                  <a:lnTo>
                    <a:pt x="5740" y="7931"/>
                  </a:lnTo>
                  <a:lnTo>
                    <a:pt x="5740" y="6931"/>
                  </a:lnTo>
                  <a:lnTo>
                    <a:pt x="6097" y="6931"/>
                  </a:lnTo>
                  <a:lnTo>
                    <a:pt x="6097" y="7240"/>
                  </a:lnTo>
                  <a:cubicBezTo>
                    <a:pt x="6097" y="7431"/>
                    <a:pt x="6240" y="7574"/>
                    <a:pt x="6407" y="7574"/>
                  </a:cubicBezTo>
                  <a:lnTo>
                    <a:pt x="9217" y="7574"/>
                  </a:lnTo>
                  <a:cubicBezTo>
                    <a:pt x="9384" y="7574"/>
                    <a:pt x="9503" y="7431"/>
                    <a:pt x="9503" y="7240"/>
                  </a:cubicBezTo>
                  <a:lnTo>
                    <a:pt x="9503" y="6097"/>
                  </a:lnTo>
                  <a:lnTo>
                    <a:pt x="10194" y="6097"/>
                  </a:lnTo>
                  <a:cubicBezTo>
                    <a:pt x="10384" y="6097"/>
                    <a:pt x="10503" y="5930"/>
                    <a:pt x="10503" y="5764"/>
                  </a:cubicBezTo>
                  <a:lnTo>
                    <a:pt x="10503" y="2454"/>
                  </a:lnTo>
                  <a:cubicBezTo>
                    <a:pt x="10527" y="2287"/>
                    <a:pt x="10408" y="2168"/>
                    <a:pt x="10241" y="2168"/>
                  </a:cubicBezTo>
                  <a:lnTo>
                    <a:pt x="8598" y="2168"/>
                  </a:lnTo>
                  <a:cubicBezTo>
                    <a:pt x="8407" y="2168"/>
                    <a:pt x="8265" y="2263"/>
                    <a:pt x="8265" y="2454"/>
                  </a:cubicBezTo>
                  <a:lnTo>
                    <a:pt x="8265" y="2811"/>
                  </a:lnTo>
                  <a:lnTo>
                    <a:pt x="6431" y="2811"/>
                  </a:lnTo>
                  <a:cubicBezTo>
                    <a:pt x="6240" y="2811"/>
                    <a:pt x="6097" y="2930"/>
                    <a:pt x="6097" y="3120"/>
                  </a:cubicBezTo>
                  <a:lnTo>
                    <a:pt x="6097" y="6597"/>
                  </a:lnTo>
                  <a:lnTo>
                    <a:pt x="311" y="6597"/>
                  </a:lnTo>
                  <a:lnTo>
                    <a:pt x="287" y="6550"/>
                  </a:lnTo>
                  <a:lnTo>
                    <a:pt x="287" y="5907"/>
                  </a:lnTo>
                  <a:lnTo>
                    <a:pt x="5764" y="5907"/>
                  </a:lnTo>
                  <a:lnTo>
                    <a:pt x="5764" y="5597"/>
                  </a:lnTo>
                  <a:lnTo>
                    <a:pt x="287" y="5597"/>
                  </a:lnTo>
                  <a:lnTo>
                    <a:pt x="287" y="310"/>
                  </a:lnTo>
                  <a:lnTo>
                    <a:pt x="9241" y="310"/>
                  </a:lnTo>
                  <a:lnTo>
                    <a:pt x="9241" y="1787"/>
                  </a:lnTo>
                  <a:lnTo>
                    <a:pt x="9551" y="1787"/>
                  </a:lnTo>
                  <a:lnTo>
                    <a:pt x="9551" y="310"/>
                  </a:lnTo>
                  <a:cubicBezTo>
                    <a:pt x="9551" y="120"/>
                    <a:pt x="9431" y="1"/>
                    <a:pt x="92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3" name="Google Shape;813;p69"/>
            <p:cNvSpPr/>
            <p:nvPr/>
          </p:nvSpPr>
          <p:spPr>
            <a:xfrm>
              <a:off x="1181175" y="3501975"/>
              <a:ext cx="8350" cy="7750"/>
            </a:xfrm>
            <a:custGeom>
              <a:rect b="b" l="l" r="r" t="t"/>
              <a:pathLst>
                <a:path extrusionOk="0" h="310" w="334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4" name="Google Shape;814;p69"/>
            <p:cNvSpPr/>
            <p:nvPr/>
          </p:nvSpPr>
          <p:spPr>
            <a:xfrm>
              <a:off x="1197250" y="3501975"/>
              <a:ext cx="8350" cy="7750"/>
            </a:xfrm>
            <a:custGeom>
              <a:rect b="b" l="l" r="r" t="t"/>
              <a:pathLst>
                <a:path extrusionOk="0" h="310" w="334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1213900" y="3501975"/>
              <a:ext cx="7775" cy="7750"/>
            </a:xfrm>
            <a:custGeom>
              <a:rect b="b" l="l" r="r" t="t"/>
              <a:pathLst>
                <a:path extrusionOk="0" h="310" w="311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1097825" y="3394800"/>
              <a:ext cx="20850" cy="20275"/>
            </a:xfrm>
            <a:custGeom>
              <a:rect b="b" l="l" r="r" t="t"/>
              <a:pathLst>
                <a:path extrusionOk="0" h="811" w="834">
                  <a:moveTo>
                    <a:pt x="0" y="0"/>
                  </a:moveTo>
                  <a:lnTo>
                    <a:pt x="0" y="810"/>
                  </a:lnTo>
                  <a:lnTo>
                    <a:pt x="334" y="810"/>
                  </a:lnTo>
                  <a:lnTo>
                    <a:pt x="334" y="310"/>
                  </a:lnTo>
                  <a:lnTo>
                    <a:pt x="834" y="31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7" name="Google Shape;817;p69"/>
            <p:cNvSpPr/>
            <p:nvPr/>
          </p:nvSpPr>
          <p:spPr>
            <a:xfrm>
              <a:off x="1247250" y="3460875"/>
              <a:ext cx="16100" cy="16100"/>
            </a:xfrm>
            <a:custGeom>
              <a:rect b="b" l="l" r="r" t="t"/>
              <a:pathLst>
                <a:path extrusionOk="0" h="644" w="644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44" y="31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8" name="Google Shape;818;p69"/>
            <p:cNvSpPr/>
            <p:nvPr/>
          </p:nvSpPr>
          <p:spPr>
            <a:xfrm>
              <a:off x="1300825" y="3460875"/>
              <a:ext cx="16700" cy="16100"/>
            </a:xfrm>
            <a:custGeom>
              <a:rect b="b" l="l" r="r" t="t"/>
              <a:pathLst>
                <a:path extrusionOk="0" h="644" w="668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68" y="31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19" name="Google Shape;819;p69"/>
          <p:cNvGrpSpPr/>
          <p:nvPr/>
        </p:nvGrpSpPr>
        <p:grpSpPr>
          <a:xfrm>
            <a:off x="1190920" y="4075061"/>
            <a:ext cx="263177" cy="399250"/>
            <a:chOff x="1609825" y="3378725"/>
            <a:chExt cx="173875" cy="263775"/>
          </a:xfrm>
        </p:grpSpPr>
        <p:sp>
          <p:nvSpPr>
            <p:cNvPr id="820" name="Google Shape;820;p69"/>
            <p:cNvSpPr/>
            <p:nvPr/>
          </p:nvSpPr>
          <p:spPr>
            <a:xfrm>
              <a:off x="1709250" y="3378725"/>
              <a:ext cx="74450" cy="144100"/>
            </a:xfrm>
            <a:custGeom>
              <a:rect b="b" l="l" r="r" t="t"/>
              <a:pathLst>
                <a:path extrusionOk="0" h="5764" w="2978">
                  <a:moveTo>
                    <a:pt x="1953" y="286"/>
                  </a:moveTo>
                  <a:lnTo>
                    <a:pt x="1953" y="1310"/>
                  </a:lnTo>
                  <a:lnTo>
                    <a:pt x="929" y="1310"/>
                  </a:lnTo>
                  <a:lnTo>
                    <a:pt x="929" y="286"/>
                  </a:lnTo>
                  <a:close/>
                  <a:moveTo>
                    <a:pt x="2596" y="1596"/>
                  </a:moveTo>
                  <a:lnTo>
                    <a:pt x="2596" y="1953"/>
                  </a:lnTo>
                  <a:lnTo>
                    <a:pt x="286" y="1953"/>
                  </a:lnTo>
                  <a:lnTo>
                    <a:pt x="286" y="1596"/>
                  </a:lnTo>
                  <a:close/>
                  <a:moveTo>
                    <a:pt x="1953" y="3596"/>
                  </a:moveTo>
                  <a:lnTo>
                    <a:pt x="1953" y="4549"/>
                  </a:lnTo>
                  <a:lnTo>
                    <a:pt x="1525" y="5430"/>
                  </a:lnTo>
                  <a:lnTo>
                    <a:pt x="1382" y="5430"/>
                  </a:lnTo>
                  <a:lnTo>
                    <a:pt x="929" y="4549"/>
                  </a:lnTo>
                  <a:lnTo>
                    <a:pt x="929" y="3596"/>
                  </a:lnTo>
                  <a:close/>
                  <a:moveTo>
                    <a:pt x="1001" y="0"/>
                  </a:moveTo>
                  <a:cubicBezTo>
                    <a:pt x="810" y="0"/>
                    <a:pt x="667" y="120"/>
                    <a:pt x="667" y="286"/>
                  </a:cubicBezTo>
                  <a:lnTo>
                    <a:pt x="667" y="1310"/>
                  </a:lnTo>
                  <a:lnTo>
                    <a:pt x="1" y="1310"/>
                  </a:lnTo>
                  <a:lnTo>
                    <a:pt x="1" y="2287"/>
                  </a:lnTo>
                  <a:lnTo>
                    <a:pt x="2001" y="2287"/>
                  </a:lnTo>
                  <a:lnTo>
                    <a:pt x="2001" y="3287"/>
                  </a:lnTo>
                  <a:lnTo>
                    <a:pt x="1001" y="3287"/>
                  </a:lnTo>
                  <a:lnTo>
                    <a:pt x="1001" y="2620"/>
                  </a:lnTo>
                  <a:lnTo>
                    <a:pt x="691" y="2620"/>
                  </a:lnTo>
                  <a:lnTo>
                    <a:pt x="691" y="4644"/>
                  </a:lnTo>
                  <a:lnTo>
                    <a:pt x="1263" y="5764"/>
                  </a:lnTo>
                  <a:lnTo>
                    <a:pt x="1787" y="5764"/>
                  </a:lnTo>
                  <a:lnTo>
                    <a:pt x="2334" y="4644"/>
                  </a:lnTo>
                  <a:lnTo>
                    <a:pt x="2334" y="2287"/>
                  </a:lnTo>
                  <a:lnTo>
                    <a:pt x="2977" y="2287"/>
                  </a:lnTo>
                  <a:lnTo>
                    <a:pt x="2977" y="1310"/>
                  </a:lnTo>
                  <a:lnTo>
                    <a:pt x="2263" y="1310"/>
                  </a:lnTo>
                  <a:lnTo>
                    <a:pt x="2263" y="286"/>
                  </a:lnTo>
                  <a:cubicBezTo>
                    <a:pt x="2263" y="120"/>
                    <a:pt x="2144" y="0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1" name="Google Shape;821;p69"/>
            <p:cNvSpPr/>
            <p:nvPr/>
          </p:nvSpPr>
          <p:spPr>
            <a:xfrm>
              <a:off x="1642575" y="3530550"/>
              <a:ext cx="114325" cy="111950"/>
            </a:xfrm>
            <a:custGeom>
              <a:rect b="b" l="l" r="r" t="t"/>
              <a:pathLst>
                <a:path extrusionOk="0" h="4478" w="4573">
                  <a:moveTo>
                    <a:pt x="4144" y="667"/>
                  </a:moveTo>
                  <a:cubicBezTo>
                    <a:pt x="4216" y="881"/>
                    <a:pt x="4311" y="1096"/>
                    <a:pt x="4311" y="1143"/>
                  </a:cubicBezTo>
                  <a:cubicBezTo>
                    <a:pt x="4287" y="1238"/>
                    <a:pt x="4216" y="1334"/>
                    <a:pt x="4144" y="1334"/>
                  </a:cubicBezTo>
                  <a:cubicBezTo>
                    <a:pt x="4049" y="1334"/>
                    <a:pt x="3954" y="1238"/>
                    <a:pt x="3954" y="1143"/>
                  </a:cubicBezTo>
                  <a:cubicBezTo>
                    <a:pt x="3954" y="1096"/>
                    <a:pt x="4049" y="881"/>
                    <a:pt x="4144" y="667"/>
                  </a:cubicBezTo>
                  <a:close/>
                  <a:moveTo>
                    <a:pt x="1953" y="500"/>
                  </a:moveTo>
                  <a:lnTo>
                    <a:pt x="1953" y="2167"/>
                  </a:lnTo>
                  <a:lnTo>
                    <a:pt x="286" y="2167"/>
                  </a:lnTo>
                  <a:lnTo>
                    <a:pt x="286" y="500"/>
                  </a:lnTo>
                  <a:close/>
                  <a:moveTo>
                    <a:pt x="1953" y="2453"/>
                  </a:moveTo>
                  <a:lnTo>
                    <a:pt x="1953" y="4120"/>
                  </a:lnTo>
                  <a:lnTo>
                    <a:pt x="286" y="4120"/>
                  </a:lnTo>
                  <a:lnTo>
                    <a:pt x="286" y="2453"/>
                  </a:lnTo>
                  <a:close/>
                  <a:moveTo>
                    <a:pt x="3954" y="2501"/>
                  </a:moveTo>
                  <a:lnTo>
                    <a:pt x="3954" y="4168"/>
                  </a:lnTo>
                  <a:lnTo>
                    <a:pt x="2287" y="4168"/>
                  </a:lnTo>
                  <a:lnTo>
                    <a:pt x="2287" y="2501"/>
                  </a:lnTo>
                  <a:close/>
                  <a:moveTo>
                    <a:pt x="4144" y="0"/>
                  </a:moveTo>
                  <a:lnTo>
                    <a:pt x="3977" y="262"/>
                  </a:lnTo>
                  <a:cubicBezTo>
                    <a:pt x="3906" y="405"/>
                    <a:pt x="3620" y="953"/>
                    <a:pt x="3620" y="1143"/>
                  </a:cubicBezTo>
                  <a:cubicBezTo>
                    <a:pt x="3620" y="1358"/>
                    <a:pt x="3787" y="1548"/>
                    <a:pt x="3954" y="1596"/>
                  </a:cubicBezTo>
                  <a:lnTo>
                    <a:pt x="3954" y="2167"/>
                  </a:lnTo>
                  <a:lnTo>
                    <a:pt x="2287" y="2167"/>
                  </a:lnTo>
                  <a:lnTo>
                    <a:pt x="2287" y="500"/>
                  </a:lnTo>
                  <a:lnTo>
                    <a:pt x="3620" y="500"/>
                  </a:lnTo>
                  <a:lnTo>
                    <a:pt x="3620" y="191"/>
                  </a:lnTo>
                  <a:lnTo>
                    <a:pt x="0" y="191"/>
                  </a:lnTo>
                  <a:lnTo>
                    <a:pt x="0" y="4477"/>
                  </a:lnTo>
                  <a:lnTo>
                    <a:pt x="4263" y="4477"/>
                  </a:lnTo>
                  <a:lnTo>
                    <a:pt x="4263" y="1596"/>
                  </a:lnTo>
                  <a:cubicBezTo>
                    <a:pt x="4454" y="1548"/>
                    <a:pt x="4573" y="1358"/>
                    <a:pt x="4573" y="1143"/>
                  </a:cubicBezTo>
                  <a:cubicBezTo>
                    <a:pt x="4573" y="953"/>
                    <a:pt x="4311" y="405"/>
                    <a:pt x="4216" y="262"/>
                  </a:cubicBezTo>
                  <a:lnTo>
                    <a:pt x="4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2" name="Google Shape;822;p69"/>
            <p:cNvSpPr/>
            <p:nvPr/>
          </p:nvSpPr>
          <p:spPr>
            <a:xfrm>
              <a:off x="1666975" y="3560300"/>
              <a:ext cx="8375" cy="7175"/>
            </a:xfrm>
            <a:custGeom>
              <a:rect b="b" l="l" r="r" t="t"/>
              <a:pathLst>
                <a:path extrusionOk="0" h="287" w="335">
                  <a:moveTo>
                    <a:pt x="1" y="1"/>
                  </a:moveTo>
                  <a:lnTo>
                    <a:pt x="1" y="287"/>
                  </a:lnTo>
                  <a:lnTo>
                    <a:pt x="334" y="2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3" name="Google Shape;823;p69"/>
            <p:cNvSpPr/>
            <p:nvPr/>
          </p:nvSpPr>
          <p:spPr>
            <a:xfrm>
              <a:off x="1717000" y="3609125"/>
              <a:ext cx="8350" cy="7775"/>
            </a:xfrm>
            <a:custGeom>
              <a:rect b="b" l="l" r="r" t="t"/>
              <a:pathLst>
                <a:path extrusionOk="0" h="311" w="334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1609825" y="3440050"/>
              <a:ext cx="73850" cy="73850"/>
            </a:xfrm>
            <a:custGeom>
              <a:rect b="b" l="l" r="r" t="t"/>
              <a:pathLst>
                <a:path extrusionOk="0" h="2954" w="2954">
                  <a:moveTo>
                    <a:pt x="1096" y="310"/>
                  </a:moveTo>
                  <a:lnTo>
                    <a:pt x="286" y="1072"/>
                  </a:lnTo>
                  <a:lnTo>
                    <a:pt x="286" y="310"/>
                  </a:lnTo>
                  <a:close/>
                  <a:moveTo>
                    <a:pt x="1310" y="524"/>
                  </a:moveTo>
                  <a:lnTo>
                    <a:pt x="1310" y="1310"/>
                  </a:lnTo>
                  <a:lnTo>
                    <a:pt x="524" y="1310"/>
                  </a:lnTo>
                  <a:lnTo>
                    <a:pt x="1310" y="524"/>
                  </a:lnTo>
                  <a:close/>
                  <a:moveTo>
                    <a:pt x="2620" y="1644"/>
                  </a:moveTo>
                  <a:lnTo>
                    <a:pt x="2620" y="2668"/>
                  </a:lnTo>
                  <a:lnTo>
                    <a:pt x="1596" y="2668"/>
                  </a:lnTo>
                  <a:lnTo>
                    <a:pt x="1596" y="1644"/>
                  </a:lnTo>
                  <a:close/>
                  <a:moveTo>
                    <a:pt x="1" y="0"/>
                  </a:moveTo>
                  <a:lnTo>
                    <a:pt x="1" y="1644"/>
                  </a:lnTo>
                  <a:lnTo>
                    <a:pt x="1310" y="1644"/>
                  </a:lnTo>
                  <a:lnTo>
                    <a:pt x="1310" y="2953"/>
                  </a:lnTo>
                  <a:lnTo>
                    <a:pt x="2954" y="2953"/>
                  </a:lnTo>
                  <a:lnTo>
                    <a:pt x="2954" y="1310"/>
                  </a:lnTo>
                  <a:lnTo>
                    <a:pt x="1644" y="131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25" name="Google Shape;825;p69"/>
          <p:cNvGrpSpPr/>
          <p:nvPr/>
        </p:nvGrpSpPr>
        <p:grpSpPr>
          <a:xfrm>
            <a:off x="4161815" y="1550051"/>
            <a:ext cx="399092" cy="374770"/>
            <a:chOff x="1082325" y="4432500"/>
            <a:chExt cx="263775" cy="247700"/>
          </a:xfrm>
        </p:grpSpPr>
        <p:sp>
          <p:nvSpPr>
            <p:cNvPr id="826" name="Google Shape;826;p69"/>
            <p:cNvSpPr/>
            <p:nvPr/>
          </p:nvSpPr>
          <p:spPr>
            <a:xfrm>
              <a:off x="1110925" y="4590275"/>
              <a:ext cx="57775" cy="32775"/>
            </a:xfrm>
            <a:custGeom>
              <a:rect b="b" l="l" r="r" t="t"/>
              <a:pathLst>
                <a:path extrusionOk="0" h="1311" w="2311">
                  <a:moveTo>
                    <a:pt x="1977" y="286"/>
                  </a:moveTo>
                  <a:lnTo>
                    <a:pt x="1977" y="977"/>
                  </a:lnTo>
                  <a:lnTo>
                    <a:pt x="310" y="977"/>
                  </a:lnTo>
                  <a:lnTo>
                    <a:pt x="310" y="286"/>
                  </a:lnTo>
                  <a:close/>
                  <a:moveTo>
                    <a:pt x="0" y="1"/>
                  </a:moveTo>
                  <a:lnTo>
                    <a:pt x="0" y="1310"/>
                  </a:lnTo>
                  <a:lnTo>
                    <a:pt x="2310" y="1310"/>
                  </a:lnTo>
                  <a:lnTo>
                    <a:pt x="2310" y="126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7" name="Google Shape;827;p69"/>
            <p:cNvSpPr/>
            <p:nvPr/>
          </p:nvSpPr>
          <p:spPr>
            <a:xfrm>
              <a:off x="1276425" y="4659925"/>
              <a:ext cx="24425" cy="7775"/>
            </a:xfrm>
            <a:custGeom>
              <a:rect b="b" l="l" r="r" t="t"/>
              <a:pathLst>
                <a:path extrusionOk="0" h="311" w="977">
                  <a:moveTo>
                    <a:pt x="0" y="1"/>
                  </a:moveTo>
                  <a:lnTo>
                    <a:pt x="0" y="311"/>
                  </a:lnTo>
                  <a:lnTo>
                    <a:pt x="977" y="31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8" name="Google Shape;828;p69"/>
            <p:cNvSpPr/>
            <p:nvPr/>
          </p:nvSpPr>
          <p:spPr>
            <a:xfrm>
              <a:off x="1082325" y="4432500"/>
              <a:ext cx="263775" cy="247700"/>
            </a:xfrm>
            <a:custGeom>
              <a:rect b="b" l="l" r="r" t="t"/>
              <a:pathLst>
                <a:path extrusionOk="0" h="9908" w="10551">
                  <a:moveTo>
                    <a:pt x="7907" y="310"/>
                  </a:moveTo>
                  <a:lnTo>
                    <a:pt x="7907" y="1335"/>
                  </a:lnTo>
                  <a:lnTo>
                    <a:pt x="287" y="1335"/>
                  </a:lnTo>
                  <a:lnTo>
                    <a:pt x="287" y="310"/>
                  </a:lnTo>
                  <a:close/>
                  <a:moveTo>
                    <a:pt x="10217" y="2311"/>
                  </a:moveTo>
                  <a:lnTo>
                    <a:pt x="10217" y="3002"/>
                  </a:lnTo>
                  <a:lnTo>
                    <a:pt x="6264" y="3002"/>
                  </a:lnTo>
                  <a:lnTo>
                    <a:pt x="6264" y="2311"/>
                  </a:lnTo>
                  <a:close/>
                  <a:moveTo>
                    <a:pt x="10241" y="8931"/>
                  </a:moveTo>
                  <a:lnTo>
                    <a:pt x="10241" y="9598"/>
                  </a:lnTo>
                  <a:lnTo>
                    <a:pt x="6312" y="9598"/>
                  </a:lnTo>
                  <a:lnTo>
                    <a:pt x="6264" y="9574"/>
                  </a:lnTo>
                  <a:lnTo>
                    <a:pt x="6264" y="8931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7907" y="1620"/>
                  </a:lnTo>
                  <a:lnTo>
                    <a:pt x="7907" y="1977"/>
                  </a:lnTo>
                  <a:lnTo>
                    <a:pt x="6264" y="1977"/>
                  </a:lnTo>
                  <a:cubicBezTo>
                    <a:pt x="6097" y="1977"/>
                    <a:pt x="5955" y="2097"/>
                    <a:pt x="5955" y="2287"/>
                  </a:cubicBezTo>
                  <a:lnTo>
                    <a:pt x="5955" y="3263"/>
                  </a:lnTo>
                  <a:lnTo>
                    <a:pt x="10241" y="3263"/>
                  </a:lnTo>
                  <a:lnTo>
                    <a:pt x="10241" y="8574"/>
                  </a:lnTo>
                  <a:lnTo>
                    <a:pt x="6264" y="8574"/>
                  </a:lnTo>
                  <a:lnTo>
                    <a:pt x="6264" y="3621"/>
                  </a:lnTo>
                  <a:lnTo>
                    <a:pt x="5978" y="3621"/>
                  </a:lnTo>
                  <a:lnTo>
                    <a:pt x="5978" y="4311"/>
                  </a:lnTo>
                  <a:lnTo>
                    <a:pt x="1477" y="4311"/>
                  </a:lnTo>
                  <a:lnTo>
                    <a:pt x="1477" y="2311"/>
                  </a:lnTo>
                  <a:lnTo>
                    <a:pt x="5621" y="2311"/>
                  </a:lnTo>
                  <a:lnTo>
                    <a:pt x="5621" y="2025"/>
                  </a:lnTo>
                  <a:lnTo>
                    <a:pt x="1144" y="2025"/>
                  </a:lnTo>
                  <a:lnTo>
                    <a:pt x="1144" y="4645"/>
                  </a:lnTo>
                  <a:lnTo>
                    <a:pt x="5978" y="4645"/>
                  </a:lnTo>
                  <a:lnTo>
                    <a:pt x="5978" y="5002"/>
                  </a:lnTo>
                  <a:lnTo>
                    <a:pt x="1144" y="5002"/>
                  </a:lnTo>
                  <a:lnTo>
                    <a:pt x="1144" y="5288"/>
                  </a:lnTo>
                  <a:lnTo>
                    <a:pt x="5978" y="5288"/>
                  </a:lnTo>
                  <a:lnTo>
                    <a:pt x="5978" y="6312"/>
                  </a:lnTo>
                  <a:lnTo>
                    <a:pt x="3978" y="6312"/>
                  </a:lnTo>
                  <a:lnTo>
                    <a:pt x="3978" y="7621"/>
                  </a:lnTo>
                  <a:lnTo>
                    <a:pt x="5621" y="7621"/>
                  </a:lnTo>
                  <a:lnTo>
                    <a:pt x="5621" y="7312"/>
                  </a:lnTo>
                  <a:lnTo>
                    <a:pt x="4288" y="7312"/>
                  </a:lnTo>
                  <a:lnTo>
                    <a:pt x="4288" y="6597"/>
                  </a:lnTo>
                  <a:lnTo>
                    <a:pt x="5978" y="6597"/>
                  </a:lnTo>
                  <a:lnTo>
                    <a:pt x="5978" y="7931"/>
                  </a:lnTo>
                  <a:lnTo>
                    <a:pt x="311" y="7931"/>
                  </a:lnTo>
                  <a:lnTo>
                    <a:pt x="311" y="1977"/>
                  </a:lnTo>
                  <a:lnTo>
                    <a:pt x="25" y="1977"/>
                  </a:lnTo>
                  <a:lnTo>
                    <a:pt x="25" y="8264"/>
                  </a:lnTo>
                  <a:lnTo>
                    <a:pt x="5978" y="8264"/>
                  </a:lnTo>
                  <a:lnTo>
                    <a:pt x="5978" y="9574"/>
                  </a:lnTo>
                  <a:cubicBezTo>
                    <a:pt x="5978" y="9765"/>
                    <a:pt x="6121" y="9908"/>
                    <a:pt x="6312" y="9908"/>
                  </a:cubicBezTo>
                  <a:lnTo>
                    <a:pt x="10217" y="9908"/>
                  </a:lnTo>
                  <a:cubicBezTo>
                    <a:pt x="10408" y="9908"/>
                    <a:pt x="10551" y="9765"/>
                    <a:pt x="10551" y="9574"/>
                  </a:cubicBezTo>
                  <a:lnTo>
                    <a:pt x="10551" y="2311"/>
                  </a:lnTo>
                  <a:cubicBezTo>
                    <a:pt x="10527" y="2144"/>
                    <a:pt x="10408" y="1977"/>
                    <a:pt x="10241" y="1977"/>
                  </a:cubicBezTo>
                  <a:lnTo>
                    <a:pt x="8241" y="1977"/>
                  </a:lnTo>
                  <a:lnTo>
                    <a:pt x="82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9" name="Google Shape;829;p69"/>
            <p:cNvSpPr/>
            <p:nvPr/>
          </p:nvSpPr>
          <p:spPr>
            <a:xfrm>
              <a:off x="1250825" y="4523600"/>
              <a:ext cx="73850" cy="49450"/>
            </a:xfrm>
            <a:custGeom>
              <a:rect b="b" l="l" r="r" t="t"/>
              <a:pathLst>
                <a:path extrusionOk="0" h="1978" w="2954">
                  <a:moveTo>
                    <a:pt x="2668" y="310"/>
                  </a:moveTo>
                  <a:lnTo>
                    <a:pt x="2668" y="1644"/>
                  </a:lnTo>
                  <a:lnTo>
                    <a:pt x="334" y="1644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977"/>
                  </a:lnTo>
                  <a:lnTo>
                    <a:pt x="2953" y="1977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0" name="Google Shape;830;p69"/>
            <p:cNvSpPr/>
            <p:nvPr/>
          </p:nvSpPr>
          <p:spPr>
            <a:xfrm>
              <a:off x="1250825" y="4581950"/>
              <a:ext cx="74450" cy="7175"/>
            </a:xfrm>
            <a:custGeom>
              <a:rect b="b" l="l" r="r" t="t"/>
              <a:pathLst>
                <a:path extrusionOk="0" h="287" w="2978">
                  <a:moveTo>
                    <a:pt x="0" y="0"/>
                  </a:moveTo>
                  <a:lnTo>
                    <a:pt x="0" y="286"/>
                  </a:lnTo>
                  <a:lnTo>
                    <a:pt x="2977" y="286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1" name="Google Shape;831;p69"/>
            <p:cNvSpPr/>
            <p:nvPr/>
          </p:nvSpPr>
          <p:spPr>
            <a:xfrm>
              <a:off x="1250825" y="4598025"/>
              <a:ext cx="74450" cy="7750"/>
            </a:xfrm>
            <a:custGeom>
              <a:rect b="b" l="l" r="r" t="t"/>
              <a:pathLst>
                <a:path extrusionOk="0" h="310" w="2978">
                  <a:moveTo>
                    <a:pt x="0" y="0"/>
                  </a:moveTo>
                  <a:lnTo>
                    <a:pt x="0" y="310"/>
                  </a:lnTo>
                  <a:lnTo>
                    <a:pt x="2977" y="31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2" name="Google Shape;832;p69"/>
            <p:cNvSpPr/>
            <p:nvPr/>
          </p:nvSpPr>
          <p:spPr>
            <a:xfrm>
              <a:off x="1250825" y="4614700"/>
              <a:ext cx="32775" cy="24425"/>
            </a:xfrm>
            <a:custGeom>
              <a:rect b="b" l="l" r="r" t="t"/>
              <a:pathLst>
                <a:path extrusionOk="0" h="977" w="1311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10" y="97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3" name="Google Shape;833;p69"/>
            <p:cNvSpPr/>
            <p:nvPr/>
          </p:nvSpPr>
          <p:spPr>
            <a:xfrm>
              <a:off x="1296075" y="4614700"/>
              <a:ext cx="33350" cy="24425"/>
            </a:xfrm>
            <a:custGeom>
              <a:rect b="b" l="l" r="r" t="t"/>
              <a:pathLst>
                <a:path extrusionOk="0" h="977" w="1334">
                  <a:moveTo>
                    <a:pt x="1024" y="286"/>
                  </a:moveTo>
                  <a:lnTo>
                    <a:pt x="1024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0" y="0"/>
                  </a:moveTo>
                  <a:lnTo>
                    <a:pt x="0" y="976"/>
                  </a:lnTo>
                  <a:lnTo>
                    <a:pt x="1334" y="97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4" name="Google Shape;834;p69"/>
            <p:cNvSpPr/>
            <p:nvPr/>
          </p:nvSpPr>
          <p:spPr>
            <a:xfrm>
              <a:off x="1110925" y="4573600"/>
              <a:ext cx="111950" cy="7775"/>
            </a:xfrm>
            <a:custGeom>
              <a:rect b="b" l="l" r="r" t="t"/>
              <a:pathLst>
                <a:path extrusionOk="0" h="311" w="4478">
                  <a:moveTo>
                    <a:pt x="0" y="1"/>
                  </a:moveTo>
                  <a:lnTo>
                    <a:pt x="0" y="310"/>
                  </a:lnTo>
                  <a:lnTo>
                    <a:pt x="4477" y="310"/>
                  </a:lnTo>
                  <a:lnTo>
                    <a:pt x="4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835" name="Google Shape;835;p69"/>
          <p:cNvGrpSpPr/>
          <p:nvPr/>
        </p:nvGrpSpPr>
        <p:grpSpPr>
          <a:xfrm>
            <a:off x="1056602" y="2846341"/>
            <a:ext cx="345094" cy="374740"/>
            <a:chOff x="2219466" y="1500293"/>
            <a:chExt cx="330613" cy="359015"/>
          </a:xfrm>
        </p:grpSpPr>
        <p:sp>
          <p:nvSpPr>
            <p:cNvPr id="836" name="Google Shape;836;p69"/>
            <p:cNvSpPr/>
            <p:nvPr/>
          </p:nvSpPr>
          <p:spPr>
            <a:xfrm>
              <a:off x="2353906" y="1635560"/>
              <a:ext cx="65518" cy="82121"/>
            </a:xfrm>
            <a:custGeom>
              <a:rect b="b" l="l" r="r" t="t"/>
              <a:pathLst>
                <a:path extrusionOk="0" h="2582" w="206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7" name="Google Shape;837;p69"/>
            <p:cNvSpPr/>
            <p:nvPr/>
          </p:nvSpPr>
          <p:spPr>
            <a:xfrm>
              <a:off x="2219466" y="1500293"/>
              <a:ext cx="330613" cy="359015"/>
            </a:xfrm>
            <a:custGeom>
              <a:rect b="b" l="l" r="r" t="t"/>
              <a:pathLst>
                <a:path extrusionOk="0" h="11288" w="10395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838" name="Google Shape;838;p69"/>
          <p:cNvPicPr preferRelativeResize="0"/>
          <p:nvPr/>
        </p:nvPicPr>
        <p:blipFill rotWithShape="1">
          <a:blip r:embed="rId3">
            <a:alphaModFix/>
          </a:blip>
          <a:srcRect b="-12943" l="0" r="-4986" t="0"/>
          <a:stretch/>
        </p:blipFill>
        <p:spPr>
          <a:xfrm>
            <a:off x="4405501" y="2416225"/>
            <a:ext cx="3610100" cy="23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69"/>
          <p:cNvSpPr txBox="1"/>
          <p:nvPr>
            <p:ph idx="3" type="subTitle"/>
          </p:nvPr>
        </p:nvSpPr>
        <p:spPr>
          <a:xfrm flipH="1">
            <a:off x="4853975" y="3953125"/>
            <a:ext cx="28341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Fosters </a:t>
            </a:r>
            <a:r>
              <a:rPr lang="en" sz="1400">
                <a:solidFill>
                  <a:srgbClr val="FF0000"/>
                </a:solidFill>
              </a:rPr>
              <a:t>reusability</a:t>
            </a:r>
            <a:endParaRPr sz="1400">
              <a:solidFill>
                <a:srgbClr val="FF0000"/>
              </a:solidFill>
            </a:endParaRPr>
          </a:p>
        </p:txBody>
      </p:sp>
      <p:grpSp>
        <p:nvGrpSpPr>
          <p:cNvPr id="840" name="Google Shape;840;p69"/>
          <p:cNvGrpSpPr/>
          <p:nvPr/>
        </p:nvGrpSpPr>
        <p:grpSpPr>
          <a:xfrm rot="5400000">
            <a:off x="7239160" y="1883639"/>
            <a:ext cx="374753" cy="523066"/>
            <a:chOff x="1697726" y="3244179"/>
            <a:chExt cx="788124" cy="1146069"/>
          </a:xfrm>
        </p:grpSpPr>
        <p:sp>
          <p:nvSpPr>
            <p:cNvPr id="841" name="Google Shape;841;p69"/>
            <p:cNvSpPr/>
            <p:nvPr/>
          </p:nvSpPr>
          <p:spPr>
            <a:xfrm>
              <a:off x="1697726" y="3244179"/>
              <a:ext cx="788124" cy="1146069"/>
            </a:xfrm>
            <a:custGeom>
              <a:rect b="b" l="l" r="r" t="t"/>
              <a:pathLst>
                <a:path extrusionOk="0" h="44156" w="30365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9"/>
            <p:cNvSpPr/>
            <p:nvPr/>
          </p:nvSpPr>
          <p:spPr>
            <a:xfrm>
              <a:off x="1743302" y="4053603"/>
              <a:ext cx="291293" cy="291267"/>
            </a:xfrm>
            <a:custGeom>
              <a:rect b="b" l="l" r="r" t="t"/>
              <a:pathLst>
                <a:path extrusionOk="0" h="11222" w="11223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/>
          <p:nvPr/>
        </p:nvSpPr>
        <p:spPr>
          <a:xfrm>
            <a:off x="3687666" y="3748900"/>
            <a:ext cx="1184350" cy="1063620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8" name="Google Shape;84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98" y="152400"/>
            <a:ext cx="2572300" cy="31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0"/>
          <p:cNvSpPr txBox="1"/>
          <p:nvPr>
            <p:ph idx="4294967295" type="subTitle"/>
          </p:nvPr>
        </p:nvSpPr>
        <p:spPr>
          <a:xfrm flipH="1">
            <a:off x="2810827" y="1247975"/>
            <a:ext cx="2878800" cy="14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- </a:t>
            </a:r>
            <a:r>
              <a:rPr lang="en" sz="1000"/>
              <a:t>Intermediary between app layers and external resources. </a:t>
            </a:r>
            <a:br>
              <a:rPr lang="en" sz="1000"/>
            </a:br>
            <a:r>
              <a:rPr lang="en" sz="1000"/>
              <a:t>- Gathers raw data from sources like databases, cloud servers, or APIs. </a:t>
            </a:r>
            <a:br>
              <a:rPr lang="en" sz="1000"/>
            </a:br>
            <a:r>
              <a:rPr lang="en" sz="1000"/>
              <a:t>- Ensures proper segregation of data and handles security measures. </a:t>
            </a:r>
            <a:br>
              <a:rPr lang="en" sz="1000"/>
            </a:br>
            <a:r>
              <a:rPr lang="en" sz="1000"/>
              <a:t>- Example: Retrieves user profile data from the database for display.</a:t>
            </a:r>
            <a:endParaRPr sz="1000"/>
          </a:p>
        </p:txBody>
      </p:sp>
      <p:sp>
        <p:nvSpPr>
          <p:cNvPr id="850" name="Google Shape;850;p70"/>
          <p:cNvSpPr txBox="1"/>
          <p:nvPr>
            <p:ph idx="4294967295" type="subTitle"/>
          </p:nvPr>
        </p:nvSpPr>
        <p:spPr>
          <a:xfrm flipH="1">
            <a:off x="2810787" y="87897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Data 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1" name="Google Shape;851;p70"/>
          <p:cNvSpPr txBox="1"/>
          <p:nvPr>
            <p:ph idx="4294967295" type="subTitle"/>
          </p:nvPr>
        </p:nvSpPr>
        <p:spPr>
          <a:xfrm flipH="1">
            <a:off x="5961400" y="1026100"/>
            <a:ext cx="2461800" cy="16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Contains core application logic and instructions for behavior. </a:t>
            </a:r>
            <a:br>
              <a:rPr lang="en" sz="1000"/>
            </a:br>
            <a:r>
              <a:rPr lang="en" sz="1000"/>
              <a:t>- Processes data received from the data layer. </a:t>
            </a:r>
            <a:br>
              <a:rPr lang="en" sz="1000"/>
            </a:br>
            <a:r>
              <a:rPr lang="en" sz="1000"/>
              <a:t>- Can be divided into sublayers or components for specific functionalities.  Example: Performs calculations in a calculator app.</a:t>
            </a:r>
            <a:endParaRPr sz="1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2" name="Google Shape;852;p70"/>
          <p:cNvSpPr txBox="1"/>
          <p:nvPr>
            <p:ph idx="4294967295" type="subTitle"/>
          </p:nvPr>
        </p:nvSpPr>
        <p:spPr>
          <a:xfrm flipH="1">
            <a:off x="5942283" y="657100"/>
            <a:ext cx="2193900" cy="3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Business 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3" name="Google Shape;853;p70"/>
          <p:cNvSpPr txBox="1"/>
          <p:nvPr>
            <p:ph idx="4294967295" type="subTitle"/>
          </p:nvPr>
        </p:nvSpPr>
        <p:spPr>
          <a:xfrm flipH="1">
            <a:off x="6317363" y="3757950"/>
            <a:ext cx="2541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- </a:t>
            </a:r>
            <a:r>
              <a:rPr lang="en" sz="1000"/>
              <a:t>Visible part of the app, including the user interface (UI). </a:t>
            </a:r>
            <a:br>
              <a:rPr lang="en" sz="1000"/>
            </a:br>
            <a:r>
              <a:rPr lang="en" sz="1000"/>
              <a:t>- Displays data received from the business layer in a user-friendly manner. </a:t>
            </a:r>
            <a:br>
              <a:rPr lang="en" sz="1000"/>
            </a:br>
            <a:r>
              <a:rPr lang="en" sz="1000"/>
              <a:t>– Utilizes UI and UX design principles for optimal user experience. </a:t>
            </a:r>
            <a:br>
              <a:rPr lang="en" sz="1000"/>
            </a:br>
            <a:r>
              <a:rPr lang="en" sz="1000"/>
              <a:t>- Example: Displays live stock market data in a graph or chart format in a trading app.</a:t>
            </a:r>
            <a:endParaRPr sz="1000"/>
          </a:p>
        </p:txBody>
      </p:sp>
      <p:sp>
        <p:nvSpPr>
          <p:cNvPr id="854" name="Google Shape;854;p70"/>
          <p:cNvSpPr txBox="1"/>
          <p:nvPr>
            <p:ph idx="4294967295" type="subTitle"/>
          </p:nvPr>
        </p:nvSpPr>
        <p:spPr>
          <a:xfrm flipH="1">
            <a:off x="6317337" y="2915625"/>
            <a:ext cx="20493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Presentation Layer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855" name="Google Shape;855;p70"/>
          <p:cNvGrpSpPr/>
          <p:nvPr/>
        </p:nvGrpSpPr>
        <p:grpSpPr>
          <a:xfrm>
            <a:off x="5259350" y="657102"/>
            <a:ext cx="3924843" cy="3253127"/>
            <a:chOff x="4881578" y="1139867"/>
            <a:chExt cx="495680" cy="410852"/>
          </a:xfrm>
        </p:grpSpPr>
        <p:sp>
          <p:nvSpPr>
            <p:cNvPr id="856" name="Google Shape;856;p70"/>
            <p:cNvSpPr/>
            <p:nvPr/>
          </p:nvSpPr>
          <p:spPr>
            <a:xfrm>
              <a:off x="4881578" y="1139867"/>
              <a:ext cx="69223" cy="81938"/>
            </a:xfrm>
            <a:custGeom>
              <a:rect b="b" l="l" r="r" t="t"/>
              <a:pathLst>
                <a:path extrusionOk="0" h="2086" w="1724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3A54A3"/>
            </a:solidFill>
            <a:ln cap="flat" cmpd="sng" w="9525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5297596" y="1329497"/>
              <a:ext cx="79662" cy="95802"/>
            </a:xfrm>
            <a:custGeom>
              <a:rect b="b" l="l" r="r" t="t"/>
              <a:pathLst>
                <a:path extrusionOk="0" h="2050" w="1104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A61C00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4926834" y="1530344"/>
              <a:ext cx="49250" cy="20375"/>
            </a:xfrm>
            <a:custGeom>
              <a:rect b="b" l="l" r="r" t="t"/>
              <a:pathLst>
                <a:path extrusionOk="0" h="815" w="197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274E13"/>
            </a:solidFill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70"/>
          <p:cNvSpPr txBox="1"/>
          <p:nvPr/>
        </p:nvSpPr>
        <p:spPr>
          <a:xfrm>
            <a:off x="3425350" y="0"/>
            <a:ext cx="421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Mobile App Layers</a:t>
            </a:r>
            <a:endParaRPr sz="220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860" name="Google Shape;86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44351" y="2725950"/>
            <a:ext cx="1042600" cy="2257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70"/>
          <p:cNvGrpSpPr/>
          <p:nvPr/>
        </p:nvGrpSpPr>
        <p:grpSpPr>
          <a:xfrm>
            <a:off x="3788197" y="2987253"/>
            <a:ext cx="498590" cy="653765"/>
            <a:chOff x="3086313" y="2877049"/>
            <a:chExt cx="320143" cy="392581"/>
          </a:xfrm>
        </p:grpSpPr>
        <p:sp>
          <p:nvSpPr>
            <p:cNvPr id="862" name="Google Shape;862;p70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863" name="Google Shape;863;p70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0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0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0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0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0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0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0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0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0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1"/>
          <p:cNvSpPr txBox="1"/>
          <p:nvPr>
            <p:ph type="title"/>
          </p:nvPr>
        </p:nvSpPr>
        <p:spPr>
          <a:xfrm>
            <a:off x="-180050" y="189525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Macro Architecture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of Mobile App</a:t>
            </a:r>
            <a:endParaRPr sz="2800"/>
          </a:p>
        </p:txBody>
      </p:sp>
      <p:sp>
        <p:nvSpPr>
          <p:cNvPr id="879" name="Google Shape;879;p71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0" name="Google Shape;880;p71"/>
          <p:cNvSpPr txBox="1"/>
          <p:nvPr>
            <p:ph idx="1" type="subTitle"/>
          </p:nvPr>
        </p:nvSpPr>
        <p:spPr>
          <a:xfrm>
            <a:off x="3166300" y="1689573"/>
            <a:ext cx="3875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Components organized based on their logic purpose.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 May comprise of additional layers to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accommodate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intricacies out of the 3 main layer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Layers can only pass data to and from an adjacent layer.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as it helps manage dependencies and enforce security.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71"/>
          <p:cNvSpPr txBox="1"/>
          <p:nvPr>
            <p:ph idx="2" type="subTitle"/>
          </p:nvPr>
        </p:nvSpPr>
        <p:spPr>
          <a:xfrm>
            <a:off x="3242500" y="2704200"/>
            <a:ext cx="3875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onsolidates all app components into a cohesive unit referred to as a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Suitable for smaller applications for its 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simplicity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Complex modification of code base in case of feature changes, making it complex to scale and update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1"/>
          <p:cNvSpPr txBox="1"/>
          <p:nvPr>
            <p:ph idx="3" type="subTitle"/>
          </p:nvPr>
        </p:nvSpPr>
        <p:spPr>
          <a:xfrm>
            <a:off x="3242500" y="1005350"/>
            <a:ext cx="12906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Layered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3" name="Google Shape;883;p71"/>
          <p:cNvSpPr txBox="1"/>
          <p:nvPr>
            <p:ph idx="4" type="subTitle"/>
          </p:nvPr>
        </p:nvSpPr>
        <p:spPr>
          <a:xfrm>
            <a:off x="3318700" y="2409591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Monolithic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4" name="Google Shape;884;p71"/>
          <p:cNvSpPr txBox="1"/>
          <p:nvPr>
            <p:ph idx="5" type="subTitle"/>
          </p:nvPr>
        </p:nvSpPr>
        <p:spPr>
          <a:xfrm>
            <a:off x="3242500" y="4269425"/>
            <a:ext cx="35889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Decomposes the application into smaller standalone and independently-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operable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components known as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Communicate with the main client app through APIs. </a:t>
            </a: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enables rapid scaling, of apps 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suitable for developing complex 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cloud and hybrid applications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1"/>
          <p:cNvSpPr txBox="1"/>
          <p:nvPr>
            <p:ph idx="6" type="subTitle"/>
          </p:nvPr>
        </p:nvSpPr>
        <p:spPr>
          <a:xfrm flipH="1">
            <a:off x="3242500" y="3636729"/>
            <a:ext cx="35127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Microservices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6" name="Google Shape;88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50" y="877425"/>
            <a:ext cx="2250225" cy="13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375" y="2338100"/>
            <a:ext cx="1896499" cy="129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50" y="3914250"/>
            <a:ext cx="2185800" cy="1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 txBox="1"/>
          <p:nvPr>
            <p:ph type="title"/>
          </p:nvPr>
        </p:nvSpPr>
        <p:spPr>
          <a:xfrm>
            <a:off x="48550" y="189525"/>
            <a:ext cx="7166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Mobile App Architecture Patterns</a:t>
            </a:r>
            <a:endParaRPr sz="2800"/>
          </a:p>
        </p:txBody>
      </p:sp>
      <p:pic>
        <p:nvPicPr>
          <p:cNvPr id="894" name="Google Shape;89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525"/>
            <a:ext cx="2671600" cy="22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600" y="727725"/>
            <a:ext cx="3027600" cy="19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600" y="2657675"/>
            <a:ext cx="2965251" cy="2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850" y="1649700"/>
            <a:ext cx="3027599" cy="22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3"/>
          <p:cNvSpPr txBox="1"/>
          <p:nvPr>
            <p:ph type="title"/>
          </p:nvPr>
        </p:nvSpPr>
        <p:spPr>
          <a:xfrm>
            <a:off x="713225" y="1585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Mobile App Design Patterns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903" name="Google Shape;903;p73"/>
          <p:cNvSpPr txBox="1"/>
          <p:nvPr>
            <p:ph idx="12" type="sldNum"/>
          </p:nvPr>
        </p:nvSpPr>
        <p:spPr>
          <a:xfrm>
            <a:off x="85486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904" name="Google Shape;904;p73"/>
          <p:cNvSpPr txBox="1"/>
          <p:nvPr>
            <p:ph idx="4294967295" type="subTitle"/>
          </p:nvPr>
        </p:nvSpPr>
        <p:spPr>
          <a:xfrm>
            <a:off x="6046525" y="18548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Establishes one-to-many dependencies between objects, notifying dependents, of state changes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05" name="Google Shape;905;p73"/>
          <p:cNvSpPr txBox="1"/>
          <p:nvPr>
            <p:ph idx="4294967295" type="subTitle"/>
          </p:nvPr>
        </p:nvSpPr>
        <p:spPr>
          <a:xfrm>
            <a:off x="935375" y="1854850"/>
            <a:ext cx="2278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Ensures there is only one instance of a class and provides global access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906" name="Google Shape;906;p73"/>
          <p:cNvSpPr txBox="1"/>
          <p:nvPr>
            <p:ph idx="4294967295" type="subTitle"/>
          </p:nvPr>
        </p:nvSpPr>
        <p:spPr>
          <a:xfrm>
            <a:off x="3488875" y="1854840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Defines an interface for creating objects, allowing subclasses to modify the type of the created object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07" name="Google Shape;907;p73"/>
          <p:cNvSpPr txBox="1"/>
          <p:nvPr>
            <p:ph idx="4294967295" type="subTitle"/>
          </p:nvPr>
        </p:nvSpPr>
        <p:spPr>
          <a:xfrm>
            <a:off x="935375" y="15011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Singleton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8" name="Google Shape;908;p73"/>
          <p:cNvSpPr txBox="1"/>
          <p:nvPr>
            <p:ph idx="4294967295" type="subTitle"/>
          </p:nvPr>
        </p:nvSpPr>
        <p:spPr>
          <a:xfrm>
            <a:off x="3488875" y="15011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Factory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9" name="Google Shape;909;p73"/>
          <p:cNvSpPr txBox="1"/>
          <p:nvPr>
            <p:ph idx="4294967295" type="subTitle"/>
          </p:nvPr>
        </p:nvSpPr>
        <p:spPr>
          <a:xfrm>
            <a:off x="6046525" y="41451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Defines a family of algorithm, providing flexibility to select the appropriate at run time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0" name="Google Shape;910;p73"/>
          <p:cNvSpPr txBox="1"/>
          <p:nvPr>
            <p:ph idx="4294967295" type="subTitle"/>
          </p:nvPr>
        </p:nvSpPr>
        <p:spPr>
          <a:xfrm>
            <a:off x="6046525" y="37914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Strategy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1" name="Google Shape;911;p73"/>
          <p:cNvSpPr txBox="1"/>
          <p:nvPr>
            <p:ph idx="4294967295" type="subTitle"/>
          </p:nvPr>
        </p:nvSpPr>
        <p:spPr>
          <a:xfrm>
            <a:off x="935375" y="40689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Provides class dependencies externally rather than creating them within the class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2" name="Google Shape;912;p73"/>
          <p:cNvSpPr txBox="1"/>
          <p:nvPr>
            <p:ph idx="4294967295" type="subTitle"/>
          </p:nvPr>
        </p:nvSpPr>
        <p:spPr>
          <a:xfrm>
            <a:off x="3488875" y="4145113"/>
            <a:ext cx="2162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Allows using interface of an existing class as a link to a new one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913" name="Google Shape;913;p73"/>
          <p:cNvSpPr txBox="1"/>
          <p:nvPr>
            <p:ph idx="4294967295" type="subTitle"/>
          </p:nvPr>
        </p:nvSpPr>
        <p:spPr>
          <a:xfrm>
            <a:off x="935375" y="37152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Injection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4" name="Google Shape;914;p73"/>
          <p:cNvSpPr txBox="1"/>
          <p:nvPr>
            <p:ph idx="4294967295" type="subTitle"/>
          </p:nvPr>
        </p:nvSpPr>
        <p:spPr>
          <a:xfrm>
            <a:off x="3488875" y="3791474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Adapter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5" name="Google Shape;915;p73"/>
          <p:cNvSpPr/>
          <p:nvPr/>
        </p:nvSpPr>
        <p:spPr>
          <a:xfrm>
            <a:off x="1626200" y="2962901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6" name="Google Shape;916;p73"/>
          <p:cNvSpPr/>
          <p:nvPr/>
        </p:nvSpPr>
        <p:spPr>
          <a:xfrm>
            <a:off x="4179713" y="3039101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7" name="Google Shape;917;p73"/>
          <p:cNvSpPr/>
          <p:nvPr/>
        </p:nvSpPr>
        <p:spPr>
          <a:xfrm>
            <a:off x="6737362" y="3039101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8" name="Google Shape;918;p73"/>
          <p:cNvSpPr txBox="1"/>
          <p:nvPr>
            <p:ph idx="4294967295" type="subTitle"/>
          </p:nvPr>
        </p:nvSpPr>
        <p:spPr>
          <a:xfrm>
            <a:off x="6046525" y="1501199"/>
            <a:ext cx="21621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</a:t>
            </a:r>
            <a:r>
              <a:rPr b="1" lang="en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rver Method</a:t>
            </a:r>
            <a:endParaRPr b="1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9" name="Google Shape;919;p73"/>
          <p:cNvSpPr/>
          <p:nvPr/>
        </p:nvSpPr>
        <p:spPr>
          <a:xfrm>
            <a:off x="6737362" y="748819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0" name="Google Shape;920;p73"/>
          <p:cNvSpPr/>
          <p:nvPr/>
        </p:nvSpPr>
        <p:spPr>
          <a:xfrm>
            <a:off x="1626213" y="748819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1" name="Google Shape;921;p73"/>
          <p:cNvSpPr/>
          <p:nvPr/>
        </p:nvSpPr>
        <p:spPr>
          <a:xfrm>
            <a:off x="4179700" y="748819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2" name="Google Shape;922;p73"/>
          <p:cNvSpPr txBox="1"/>
          <p:nvPr/>
        </p:nvSpPr>
        <p:spPr>
          <a:xfrm>
            <a:off x="1816950" y="917050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1"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3" name="Google Shape;923;p73"/>
          <p:cNvSpPr txBox="1"/>
          <p:nvPr/>
        </p:nvSpPr>
        <p:spPr>
          <a:xfrm>
            <a:off x="4372500" y="917050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4" name="Google Shape;924;p73"/>
          <p:cNvSpPr txBox="1"/>
          <p:nvPr/>
        </p:nvSpPr>
        <p:spPr>
          <a:xfrm>
            <a:off x="6923875" y="947477"/>
            <a:ext cx="399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5" name="Google Shape;925;p73"/>
          <p:cNvSpPr txBox="1"/>
          <p:nvPr/>
        </p:nvSpPr>
        <p:spPr>
          <a:xfrm>
            <a:off x="1816950" y="3161553"/>
            <a:ext cx="399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6" name="Google Shape;926;p73"/>
          <p:cNvSpPr txBox="1"/>
          <p:nvPr/>
        </p:nvSpPr>
        <p:spPr>
          <a:xfrm>
            <a:off x="4372488" y="3237738"/>
            <a:ext cx="399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1"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7" name="Google Shape;927;p73"/>
          <p:cNvSpPr txBox="1"/>
          <p:nvPr/>
        </p:nvSpPr>
        <p:spPr>
          <a:xfrm>
            <a:off x="6923925" y="3237750"/>
            <a:ext cx="399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1" sz="2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4"/>
          <p:cNvSpPr txBox="1"/>
          <p:nvPr>
            <p:ph type="title"/>
          </p:nvPr>
        </p:nvSpPr>
        <p:spPr>
          <a:xfrm>
            <a:off x="484625" y="234700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933" name="Google Shape;933;p7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4" name="Google Shape;93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675" y="758950"/>
            <a:ext cx="1327600" cy="1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8226" y="1967425"/>
            <a:ext cx="2082800" cy="1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400" y="2069975"/>
            <a:ext cx="1920525" cy="1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374" y="1932575"/>
            <a:ext cx="2239149" cy="168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0487" y="3458325"/>
            <a:ext cx="2036925" cy="15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4"/>
          <p:cNvSpPr txBox="1"/>
          <p:nvPr/>
        </p:nvSpPr>
        <p:spPr>
          <a:xfrm>
            <a:off x="4420725" y="-4445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MVP and MVVM</a:t>
            </a: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Observer, to handle user interaction and UI updates</a:t>
            </a:r>
            <a:b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 enables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real-time updates of the UI for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seamless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experience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0" name="Google Shape;940;p74"/>
          <p:cNvSpPr txBox="1"/>
          <p:nvPr/>
        </p:nvSpPr>
        <p:spPr>
          <a:xfrm>
            <a:off x="6474850" y="880125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Micro services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Factory pattern to create various types of rides and services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Factory pattern helps to dynamically create different rides based on user request and preferences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1" name="Google Shape;941;p74"/>
          <p:cNvSpPr txBox="1"/>
          <p:nvPr/>
        </p:nvSpPr>
        <p:spPr>
          <a:xfrm>
            <a:off x="4390925" y="1920825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MVP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Strategy pattern to implement different routing algorithms and map display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Strategy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pattern allows Google Map to switch between different routing algorithm, providing users with optimized navigation routes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2" name="Google Shape;942;p74"/>
          <p:cNvSpPr txBox="1"/>
          <p:nvPr/>
        </p:nvSpPr>
        <p:spPr>
          <a:xfrm>
            <a:off x="6627250" y="303670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VIPER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Dependency Injection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DI simplifies management of dependencies and 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facilitates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unit testing of individual components, enhancing quality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3" name="Google Shape;9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625" y="130700"/>
            <a:ext cx="671400" cy="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600" y="1109250"/>
            <a:ext cx="1058424" cy="8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6050" y="2234525"/>
            <a:ext cx="929700" cy="6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917" y="3182675"/>
            <a:ext cx="889534" cy="6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4"/>
          <p:cNvSpPr txBox="1"/>
          <p:nvPr/>
        </p:nvSpPr>
        <p:spPr>
          <a:xfrm>
            <a:off x="4341250" y="3951100"/>
            <a:ext cx="27354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micro services (backend), 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MVVM (mobile apps)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Design Pattern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Case Study</a:t>
            </a:r>
            <a:r>
              <a:rPr lang="en" sz="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Observer pattern enables Netflix to deliver personalized content recommendation to users based on their view history or preferences</a:t>
            </a:r>
            <a:endParaRPr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8" name="Google Shape;948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9901" y="4232640"/>
            <a:ext cx="1150150" cy="86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5"/>
          <p:cNvSpPr txBox="1"/>
          <p:nvPr>
            <p:ph type="title"/>
          </p:nvPr>
        </p:nvSpPr>
        <p:spPr>
          <a:xfrm>
            <a:off x="283325" y="1687325"/>
            <a:ext cx="52314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User Requirements for a Mobile App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Collection</a:t>
            </a:r>
            <a:endParaRPr sz="33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&amp;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Analysis</a:t>
            </a:r>
            <a:endParaRPr sz="3300"/>
          </a:p>
        </p:txBody>
      </p:sp>
      <p:sp>
        <p:nvSpPr>
          <p:cNvPr id="954" name="Google Shape;954;p75"/>
          <p:cNvSpPr txBox="1"/>
          <p:nvPr>
            <p:ph idx="2" type="title"/>
          </p:nvPr>
        </p:nvSpPr>
        <p:spPr>
          <a:xfrm>
            <a:off x="1299375" y="238715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55" name="Google Shape;955;p75"/>
          <p:cNvSpPr/>
          <p:nvPr/>
        </p:nvSpPr>
        <p:spPr>
          <a:xfrm flipH="1">
            <a:off x="-1419945" y="3543201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5"/>
          <p:cNvSpPr/>
          <p:nvPr/>
        </p:nvSpPr>
        <p:spPr>
          <a:xfrm>
            <a:off x="5295913" y="27188"/>
            <a:ext cx="1024500" cy="1024500"/>
          </a:xfrm>
          <a:prstGeom prst="donut">
            <a:avLst>
              <a:gd fmla="val 1851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/>
          <p:nvPr>
            <p:ph type="title"/>
          </p:nvPr>
        </p:nvSpPr>
        <p:spPr>
          <a:xfrm>
            <a:off x="713225" y="1407000"/>
            <a:ext cx="47466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7" name="Google Shape;487;p40"/>
          <p:cNvSpPr txBox="1"/>
          <p:nvPr>
            <p:ph idx="1" type="subTitle"/>
          </p:nvPr>
        </p:nvSpPr>
        <p:spPr>
          <a:xfrm>
            <a:off x="713225" y="2272825"/>
            <a:ext cx="47466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/>
              <a:t>A mobile App is a computer or software application designed to run on mobile devices.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/>
              <a:t>They are designed to provide specific functions and services and they might not be able to provide the same level of functionality as a desktop application</a:t>
            </a:r>
            <a:br>
              <a:rPr lang="en" sz="1500"/>
            </a:br>
            <a:br>
              <a:rPr lang="en" sz="1500"/>
            </a:br>
            <a:r>
              <a:rPr lang="en" sz="1500"/>
              <a:t>That is why understanding their structure is key</a:t>
            </a:r>
            <a:endParaRPr sz="1500"/>
          </a:p>
        </p:txBody>
      </p:sp>
      <p:sp>
        <p:nvSpPr>
          <p:cNvPr id="488" name="Google Shape;488;p40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5348653" y="837572"/>
            <a:ext cx="1323290" cy="1187760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 flipH="1" rot="10800000">
            <a:off x="4609784" y="580582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6"/>
          <p:cNvSpPr txBox="1"/>
          <p:nvPr/>
        </p:nvSpPr>
        <p:spPr>
          <a:xfrm>
            <a:off x="139900" y="374225"/>
            <a:ext cx="55215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-&gt; User requirements refer to the needs expectations and preferences of the people (users) that will use a system.</a:t>
            </a: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-&gt; They essential for designing and developing a system that meets the goals and solves the problem of the users.</a:t>
            </a:r>
            <a:endParaRPr sz="24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7"/>
          <p:cNvSpPr txBox="1"/>
          <p:nvPr/>
        </p:nvSpPr>
        <p:spPr>
          <a:xfrm>
            <a:off x="1875700" y="67550"/>
            <a:ext cx="7151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“Early mistakes lead to costly fixes” - Anonymous</a:t>
            </a:r>
            <a:endParaRPr b="1" sz="18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67" name="Google Shape;967;p77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600"/>
          </a:p>
        </p:txBody>
      </p:sp>
      <p:sp>
        <p:nvSpPr>
          <p:cNvPr id="968" name="Google Shape;968;p77"/>
          <p:cNvSpPr txBox="1"/>
          <p:nvPr>
            <p:ph type="title"/>
          </p:nvPr>
        </p:nvSpPr>
        <p:spPr>
          <a:xfrm>
            <a:off x="4046450" y="1751394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36%</a:t>
            </a:r>
            <a:endParaRPr/>
          </a:p>
        </p:txBody>
      </p:sp>
      <p:sp>
        <p:nvSpPr>
          <p:cNvPr id="969" name="Google Shape;969;p77"/>
          <p:cNvSpPr txBox="1"/>
          <p:nvPr>
            <p:ph idx="2" type="subTitle"/>
          </p:nvPr>
        </p:nvSpPr>
        <p:spPr>
          <a:xfrm>
            <a:off x="4046439" y="2579706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Coding/</a:t>
            </a:r>
            <a:r>
              <a:rPr lang="en"/>
              <a:t>Implementation</a:t>
            </a:r>
            <a:r>
              <a:rPr lang="en"/>
              <a:t> Phase</a:t>
            </a:r>
            <a:endParaRPr/>
          </a:p>
        </p:txBody>
      </p:sp>
      <p:sp>
        <p:nvSpPr>
          <p:cNvPr id="970" name="Google Shape;970;p77"/>
          <p:cNvSpPr txBox="1"/>
          <p:nvPr>
            <p:ph idx="4" type="title"/>
          </p:nvPr>
        </p:nvSpPr>
        <p:spPr>
          <a:xfrm>
            <a:off x="4046400" y="3055139"/>
            <a:ext cx="4706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64%</a:t>
            </a:r>
            <a:endParaRPr/>
          </a:p>
        </p:txBody>
      </p:sp>
      <p:sp>
        <p:nvSpPr>
          <p:cNvPr id="971" name="Google Shape;971;p77"/>
          <p:cNvSpPr txBox="1"/>
          <p:nvPr>
            <p:ph idx="5" type="subTitle"/>
          </p:nvPr>
        </p:nvSpPr>
        <p:spPr>
          <a:xfrm>
            <a:off x="4046439" y="3883451"/>
            <a:ext cx="4706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 and Design Phase</a:t>
            </a:r>
            <a:endParaRPr/>
          </a:p>
        </p:txBody>
      </p:sp>
      <p:sp>
        <p:nvSpPr>
          <p:cNvPr id="972" name="Google Shape;972;p77"/>
          <p:cNvSpPr txBox="1"/>
          <p:nvPr/>
        </p:nvSpPr>
        <p:spPr>
          <a:xfrm>
            <a:off x="2144350" y="589825"/>
            <a:ext cx="6799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rPr>
              <a:t>From Origin of Software Defects (Source: Crosstalk, the Journal of Defense Software Engineering)</a:t>
            </a:r>
            <a:endParaRPr sz="2000">
              <a:solidFill>
                <a:schemeClr val="dk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8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8" name="Google Shape;978;p78"/>
          <p:cNvSpPr txBox="1"/>
          <p:nvPr>
            <p:ph type="title"/>
          </p:nvPr>
        </p:nvSpPr>
        <p:spPr>
          <a:xfrm>
            <a:off x="509150" y="0"/>
            <a:ext cx="7076700" cy="7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 Collection Methods</a:t>
            </a:r>
            <a:endParaRPr/>
          </a:p>
        </p:txBody>
      </p:sp>
      <p:sp>
        <p:nvSpPr>
          <p:cNvPr id="979" name="Google Shape;979;p78"/>
          <p:cNvSpPr txBox="1"/>
          <p:nvPr>
            <p:ph idx="4294967295" type="subTitle"/>
          </p:nvPr>
        </p:nvSpPr>
        <p:spPr>
          <a:xfrm>
            <a:off x="5098273" y="1763117"/>
            <a:ext cx="23613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Utilize analytics tools within 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existing 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apps to gather data on user interactions.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0" name="Google Shape;980;p78"/>
          <p:cNvSpPr txBox="1"/>
          <p:nvPr>
            <p:ph idx="4294967295" type="subTitle"/>
          </p:nvPr>
        </p:nvSpPr>
        <p:spPr>
          <a:xfrm>
            <a:off x="5098263" y="1163079"/>
            <a:ext cx="18222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Space Mono"/>
                <a:ea typeface="Space Mono"/>
                <a:cs typeface="Space Mono"/>
                <a:sym typeface="Space Mono"/>
              </a:rPr>
              <a:t>User Analytics</a:t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1" name="Google Shape;981;p78"/>
          <p:cNvSpPr txBox="1"/>
          <p:nvPr>
            <p:ph idx="4294967295" type="subTitle"/>
          </p:nvPr>
        </p:nvSpPr>
        <p:spPr>
          <a:xfrm>
            <a:off x="5119048" y="3714194"/>
            <a:ext cx="23613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Provide channels for users to submit feedback, feature requests, and bug reports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2" name="Google Shape;982;p78"/>
          <p:cNvSpPr txBox="1"/>
          <p:nvPr>
            <p:ph idx="4294967295" type="subTitle"/>
          </p:nvPr>
        </p:nvSpPr>
        <p:spPr>
          <a:xfrm>
            <a:off x="5119050" y="3201925"/>
            <a:ext cx="2605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latin typeface="Space Mono"/>
                <a:ea typeface="Space Mono"/>
                <a:cs typeface="Space Mono"/>
                <a:sym typeface="Space Mono"/>
              </a:rPr>
              <a:t>Feedback via prototypes</a:t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3" name="Google Shape;983;p78"/>
          <p:cNvSpPr txBox="1"/>
          <p:nvPr>
            <p:ph idx="4294967295" type="subTitle"/>
          </p:nvPr>
        </p:nvSpPr>
        <p:spPr>
          <a:xfrm>
            <a:off x="1465113" y="1563875"/>
            <a:ext cx="2361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To gather quantitative data on user preferences.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4" name="Google Shape;984;p78"/>
          <p:cNvSpPr txBox="1"/>
          <p:nvPr>
            <p:ph idx="4294967295" type="subTitle"/>
          </p:nvPr>
        </p:nvSpPr>
        <p:spPr>
          <a:xfrm>
            <a:off x="1412325" y="998363"/>
            <a:ext cx="210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Space Mono"/>
                <a:ea typeface="Space Mono"/>
                <a:cs typeface="Space Mono"/>
                <a:sym typeface="Space Mono"/>
              </a:rPr>
              <a:t>Surveys</a:t>
            </a:r>
            <a:r>
              <a:rPr b="1" lang="en" sz="1600">
                <a:latin typeface="Space Mono"/>
                <a:ea typeface="Space Mono"/>
                <a:cs typeface="Space Mono"/>
                <a:sym typeface="Space Mono"/>
              </a:rPr>
              <a:t> and Questionnaires</a:t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5" name="Google Shape;985;p78"/>
          <p:cNvSpPr txBox="1"/>
          <p:nvPr>
            <p:ph idx="4294967295" type="subTitle"/>
          </p:nvPr>
        </p:nvSpPr>
        <p:spPr>
          <a:xfrm>
            <a:off x="1412325" y="2802457"/>
            <a:ext cx="23613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Conduct one-on-one or interviews group interviews to gather qualitative analysis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6" name="Google Shape;986;p78"/>
          <p:cNvSpPr txBox="1"/>
          <p:nvPr>
            <p:ph idx="4294967295" type="subTitle"/>
          </p:nvPr>
        </p:nvSpPr>
        <p:spPr>
          <a:xfrm>
            <a:off x="1412325" y="2536195"/>
            <a:ext cx="18222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Space Mono"/>
                <a:ea typeface="Space Mono"/>
                <a:cs typeface="Space Mono"/>
                <a:sym typeface="Space Mono"/>
              </a:rPr>
              <a:t>Interviews</a:t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7" name="Google Shape;987;p78"/>
          <p:cNvSpPr txBox="1"/>
          <p:nvPr>
            <p:ph idx="4294967295" type="subTitle"/>
          </p:nvPr>
        </p:nvSpPr>
        <p:spPr>
          <a:xfrm>
            <a:off x="1412313" y="3936020"/>
            <a:ext cx="18222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Space Mono"/>
                <a:ea typeface="Space Mono"/>
                <a:cs typeface="Space Mono"/>
                <a:sym typeface="Space Mono"/>
              </a:rPr>
              <a:t>Observation</a:t>
            </a:r>
            <a:endParaRPr b="1" sz="16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8" name="Google Shape;988;p78"/>
          <p:cNvSpPr txBox="1"/>
          <p:nvPr>
            <p:ph idx="4294967295" type="subTitle"/>
          </p:nvPr>
        </p:nvSpPr>
        <p:spPr>
          <a:xfrm>
            <a:off x="1412325" y="4231974"/>
            <a:ext cx="23613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Observe app users as they interact with similar mobile apps.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9" name="Google Shape;989;p78"/>
          <p:cNvSpPr/>
          <p:nvPr/>
        </p:nvSpPr>
        <p:spPr>
          <a:xfrm>
            <a:off x="423058" y="1163084"/>
            <a:ext cx="813685" cy="730740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78"/>
          <p:cNvSpPr txBox="1"/>
          <p:nvPr/>
        </p:nvSpPr>
        <p:spPr>
          <a:xfrm>
            <a:off x="609938" y="1351738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1" name="Google Shape;991;p78"/>
          <p:cNvSpPr/>
          <p:nvPr/>
        </p:nvSpPr>
        <p:spPr>
          <a:xfrm>
            <a:off x="422958" y="2656222"/>
            <a:ext cx="813685" cy="730740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8"/>
          <p:cNvSpPr txBox="1"/>
          <p:nvPr/>
        </p:nvSpPr>
        <p:spPr>
          <a:xfrm>
            <a:off x="609838" y="2844875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422958" y="4149359"/>
            <a:ext cx="813685" cy="730740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78"/>
          <p:cNvSpPr txBox="1"/>
          <p:nvPr/>
        </p:nvSpPr>
        <p:spPr>
          <a:xfrm>
            <a:off x="609738" y="4363513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5" name="Google Shape;995;p78"/>
          <p:cNvSpPr/>
          <p:nvPr/>
        </p:nvSpPr>
        <p:spPr>
          <a:xfrm>
            <a:off x="4136008" y="1222697"/>
            <a:ext cx="813685" cy="730740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8"/>
          <p:cNvSpPr txBox="1"/>
          <p:nvPr/>
        </p:nvSpPr>
        <p:spPr>
          <a:xfrm>
            <a:off x="4322788" y="1436850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7" name="Google Shape;997;p78"/>
          <p:cNvSpPr/>
          <p:nvPr/>
        </p:nvSpPr>
        <p:spPr>
          <a:xfrm>
            <a:off x="4156658" y="3153597"/>
            <a:ext cx="813685" cy="730740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78"/>
          <p:cNvSpPr txBox="1"/>
          <p:nvPr/>
        </p:nvSpPr>
        <p:spPr>
          <a:xfrm>
            <a:off x="4343538" y="3342250"/>
            <a:ext cx="440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endParaRPr sz="4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9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4" name="Google Shape;1004;p79"/>
          <p:cNvSpPr txBox="1"/>
          <p:nvPr>
            <p:ph type="title"/>
          </p:nvPr>
        </p:nvSpPr>
        <p:spPr>
          <a:xfrm>
            <a:off x="711163" y="202475"/>
            <a:ext cx="77175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User Requirement Data Collected</a:t>
            </a:r>
            <a:endParaRPr/>
          </a:p>
        </p:txBody>
      </p:sp>
      <p:sp>
        <p:nvSpPr>
          <p:cNvPr id="1005" name="Google Shape;1005;p79"/>
          <p:cNvSpPr/>
          <p:nvPr/>
        </p:nvSpPr>
        <p:spPr>
          <a:xfrm>
            <a:off x="512513" y="1241857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9"/>
          <p:cNvSpPr/>
          <p:nvPr/>
        </p:nvSpPr>
        <p:spPr>
          <a:xfrm flipH="1" rot="10800000">
            <a:off x="8166885" y="-408789"/>
            <a:ext cx="1419951" cy="127520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9"/>
          <p:cNvSpPr txBox="1"/>
          <p:nvPr/>
        </p:nvSpPr>
        <p:spPr>
          <a:xfrm>
            <a:off x="654192" y="13460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08" name="Google Shape;1008;p79"/>
          <p:cNvSpPr/>
          <p:nvPr/>
        </p:nvSpPr>
        <p:spPr>
          <a:xfrm>
            <a:off x="512538" y="2721944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9"/>
          <p:cNvSpPr txBox="1"/>
          <p:nvPr/>
        </p:nvSpPr>
        <p:spPr>
          <a:xfrm>
            <a:off x="654217" y="2826088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0" name="Google Shape;1010;p79"/>
          <p:cNvSpPr/>
          <p:nvPr/>
        </p:nvSpPr>
        <p:spPr>
          <a:xfrm>
            <a:off x="512525" y="4084757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9"/>
          <p:cNvSpPr txBox="1"/>
          <p:nvPr/>
        </p:nvSpPr>
        <p:spPr>
          <a:xfrm>
            <a:off x="654204" y="41889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2" name="Google Shape;1012;p79"/>
          <p:cNvSpPr/>
          <p:nvPr/>
        </p:nvSpPr>
        <p:spPr>
          <a:xfrm>
            <a:off x="4868850" y="1241857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9"/>
          <p:cNvSpPr txBox="1"/>
          <p:nvPr/>
        </p:nvSpPr>
        <p:spPr>
          <a:xfrm>
            <a:off x="5010529" y="1346000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4" name="Google Shape;1014;p79"/>
          <p:cNvSpPr/>
          <p:nvPr/>
        </p:nvSpPr>
        <p:spPr>
          <a:xfrm>
            <a:off x="4868850" y="2721944"/>
            <a:ext cx="780427" cy="700872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9"/>
          <p:cNvSpPr txBox="1"/>
          <p:nvPr/>
        </p:nvSpPr>
        <p:spPr>
          <a:xfrm>
            <a:off x="5010517" y="2826075"/>
            <a:ext cx="49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endParaRPr sz="30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6" name="Google Shape;1016;p79"/>
          <p:cNvSpPr txBox="1"/>
          <p:nvPr/>
        </p:nvSpPr>
        <p:spPr>
          <a:xfrm>
            <a:off x="1426300" y="1005500"/>
            <a:ext cx="23646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Analyze survey responses to identify common trends, preferences, and pain points</a:t>
            </a:r>
            <a:endParaRPr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7" name="Google Shape;1017;p79"/>
          <p:cNvSpPr txBox="1"/>
          <p:nvPr/>
        </p:nvSpPr>
        <p:spPr>
          <a:xfrm>
            <a:off x="1426300" y="2384875"/>
            <a:ext cx="29889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Space Mono"/>
                <a:ea typeface="Space Mono"/>
                <a:cs typeface="Space Mono"/>
                <a:sym typeface="Space Mono"/>
              </a:rPr>
              <a:t>Transcribe and analyze interview recordings or notes to identify recurring themes, motivations, and specific requirements.</a:t>
            </a:r>
            <a:endParaRPr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8" name="Google Shape;1018;p79"/>
          <p:cNvSpPr txBox="1"/>
          <p:nvPr/>
        </p:nvSpPr>
        <p:spPr>
          <a:xfrm>
            <a:off x="1426300" y="4019538"/>
            <a:ext cx="350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Document user behaviors, pain points, and workflow inefficiencies.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19" name="Google Shape;1019;p79"/>
          <p:cNvSpPr txBox="1"/>
          <p:nvPr/>
        </p:nvSpPr>
        <p:spPr>
          <a:xfrm>
            <a:off x="5832225" y="10689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Analyze quantitative data to identify patterns, trends, and areas for improvement.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20" name="Google Shape;1020;p79"/>
          <p:cNvSpPr txBox="1"/>
          <p:nvPr/>
        </p:nvSpPr>
        <p:spPr>
          <a:xfrm>
            <a:off x="5832225" y="25490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Monitor and analyze user feedback regularly to identify common issues, feature requests, and areas for improvement.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80"/>
          <p:cNvSpPr txBox="1"/>
          <p:nvPr>
            <p:ph idx="6" type="title"/>
          </p:nvPr>
        </p:nvSpPr>
        <p:spPr>
          <a:xfrm>
            <a:off x="527150" y="522650"/>
            <a:ext cx="85185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free platforms for user requirement data collection and analysis</a:t>
            </a:r>
            <a:endParaRPr b="1"/>
          </a:p>
        </p:txBody>
      </p:sp>
      <p:sp>
        <p:nvSpPr>
          <p:cNvPr id="1026" name="Google Shape;1026;p80"/>
          <p:cNvSpPr txBox="1"/>
          <p:nvPr>
            <p:ph type="title"/>
          </p:nvPr>
        </p:nvSpPr>
        <p:spPr>
          <a:xfrm>
            <a:off x="955106" y="3486913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Forms</a:t>
            </a:r>
            <a:endParaRPr/>
          </a:p>
        </p:txBody>
      </p:sp>
      <p:sp>
        <p:nvSpPr>
          <p:cNvPr id="1027" name="Google Shape;1027;p80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8" name="Google Shape;1028;p80"/>
          <p:cNvSpPr txBox="1"/>
          <p:nvPr>
            <p:ph idx="2" type="title"/>
          </p:nvPr>
        </p:nvSpPr>
        <p:spPr>
          <a:xfrm>
            <a:off x="3486498" y="3486925"/>
            <a:ext cx="2599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Monkey</a:t>
            </a:r>
            <a:endParaRPr/>
          </a:p>
        </p:txBody>
      </p:sp>
      <p:sp>
        <p:nvSpPr>
          <p:cNvPr id="1029" name="Google Shape;1029;p80"/>
          <p:cNvSpPr txBox="1"/>
          <p:nvPr>
            <p:ph idx="3" type="title"/>
          </p:nvPr>
        </p:nvSpPr>
        <p:spPr>
          <a:xfrm>
            <a:off x="6213756" y="3486913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JotForm</a:t>
            </a:r>
            <a:endParaRPr/>
          </a:p>
        </p:txBody>
      </p:sp>
      <p:pic>
        <p:nvPicPr>
          <p:cNvPr id="1030" name="Google Shape;103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00" y="1902175"/>
            <a:ext cx="922499" cy="12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750" y="2068812"/>
            <a:ext cx="1482253" cy="10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050" y="1946200"/>
            <a:ext cx="1314113" cy="131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1"/>
          <p:cNvSpPr txBox="1"/>
          <p:nvPr>
            <p:ph type="title"/>
          </p:nvPr>
        </p:nvSpPr>
        <p:spPr>
          <a:xfrm>
            <a:off x="4605475" y="2449346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Mobile App Cost</a:t>
            </a:r>
            <a:endParaRPr sz="4400"/>
          </a:p>
        </p:txBody>
      </p:sp>
      <p:sp>
        <p:nvSpPr>
          <p:cNvPr id="1038" name="Google Shape;1038;p81"/>
          <p:cNvSpPr txBox="1"/>
          <p:nvPr>
            <p:ph idx="2" type="title"/>
          </p:nvPr>
        </p:nvSpPr>
        <p:spPr>
          <a:xfrm>
            <a:off x="5302975" y="1046551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9" name="Google Shape;1039;p81"/>
          <p:cNvSpPr/>
          <p:nvPr/>
        </p:nvSpPr>
        <p:spPr>
          <a:xfrm flipH="1">
            <a:off x="4072081" y="1792802"/>
            <a:ext cx="910921" cy="818064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5" name="Google Shape;1045;p82"/>
          <p:cNvSpPr txBox="1"/>
          <p:nvPr/>
        </p:nvSpPr>
        <p:spPr>
          <a:xfrm>
            <a:off x="-920525" y="523900"/>
            <a:ext cx="6426600" cy="3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oppins"/>
              <a:buChar char="➔"/>
            </a:pPr>
            <a:r>
              <a:rPr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Features and Functionality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Platform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Complexity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Design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Team Size and Location</a:t>
            </a:r>
            <a:endParaRPr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6" name="Google Shape;1046;p82"/>
          <p:cNvSpPr txBox="1"/>
          <p:nvPr/>
        </p:nvSpPr>
        <p:spPr>
          <a:xfrm>
            <a:off x="-1111425" y="57275"/>
            <a:ext cx="8155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The final cost of an application depends on several factors:</a:t>
            </a:r>
            <a:endParaRPr b="1" sz="1700">
              <a:solidFill>
                <a:schemeClr val="lt2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/>
          <p:nvPr>
            <p:ph type="title"/>
          </p:nvPr>
        </p:nvSpPr>
        <p:spPr>
          <a:xfrm flipH="1">
            <a:off x="2608425" y="1236325"/>
            <a:ext cx="6307200" cy="19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Conclusion</a:t>
            </a:r>
            <a:endParaRPr sz="7700"/>
          </a:p>
        </p:txBody>
      </p:sp>
      <p:sp>
        <p:nvSpPr>
          <p:cNvPr id="1052" name="Google Shape;1052;p83"/>
          <p:cNvSpPr/>
          <p:nvPr/>
        </p:nvSpPr>
        <p:spPr>
          <a:xfrm>
            <a:off x="2725674" y="3434987"/>
            <a:ext cx="1172951" cy="1052818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83"/>
          <p:cNvSpPr/>
          <p:nvPr/>
        </p:nvSpPr>
        <p:spPr>
          <a:xfrm flipH="1" rot="10800000">
            <a:off x="7557584" y="643732"/>
            <a:ext cx="811732" cy="728369"/>
          </a:xfrm>
          <a:custGeom>
            <a:rect b="b" l="l" r="r" t="t"/>
            <a:pathLst>
              <a:path extrusionOk="0" h="90565" w="100899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8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4"/>
          <p:cNvSpPr txBox="1"/>
          <p:nvPr>
            <p:ph type="title"/>
          </p:nvPr>
        </p:nvSpPr>
        <p:spPr>
          <a:xfrm>
            <a:off x="1717225" y="539500"/>
            <a:ext cx="6713700" cy="1221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60" name="Google Shape;1060;p84"/>
          <p:cNvSpPr txBox="1"/>
          <p:nvPr>
            <p:ph idx="1" type="subTitle"/>
          </p:nvPr>
        </p:nvSpPr>
        <p:spPr>
          <a:xfrm>
            <a:off x="3142075" y="1675400"/>
            <a:ext cx="5288700" cy="1156200"/>
          </a:xfrm>
          <a:prstGeom prst="rect">
            <a:avLst/>
          </a:prstGeom>
          <a:solidFill>
            <a:srgbClr val="F2F2F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Do you have any questions?</a:t>
            </a:r>
            <a:endParaRPr sz="220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1" name="Google Shape;1061;p84"/>
          <p:cNvSpPr/>
          <p:nvPr/>
        </p:nvSpPr>
        <p:spPr>
          <a:xfrm flipH="1">
            <a:off x="3572643" y="3261451"/>
            <a:ext cx="821556" cy="737808"/>
          </a:xfrm>
          <a:custGeom>
            <a:rect b="b" l="l" r="r" t="t"/>
            <a:pathLst>
              <a:path extrusionOk="0" h="91200" w="101552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84"/>
          <p:cNvSpPr/>
          <p:nvPr/>
        </p:nvSpPr>
        <p:spPr>
          <a:xfrm>
            <a:off x="4498400" y="3338900"/>
            <a:ext cx="4011000" cy="982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>
            <p:ph type="title"/>
          </p:nvPr>
        </p:nvSpPr>
        <p:spPr>
          <a:xfrm>
            <a:off x="713225" y="2449335"/>
            <a:ext cx="4130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Types of Mobile </a:t>
            </a:r>
            <a:r>
              <a:rPr lang="en" sz="4400"/>
              <a:t>Apps</a:t>
            </a:r>
            <a:endParaRPr sz="4400"/>
          </a:p>
        </p:txBody>
      </p:sp>
      <p:sp>
        <p:nvSpPr>
          <p:cNvPr id="496" name="Google Shape;496;p41"/>
          <p:cNvSpPr txBox="1"/>
          <p:nvPr>
            <p:ph idx="2" type="title"/>
          </p:nvPr>
        </p:nvSpPr>
        <p:spPr>
          <a:xfrm>
            <a:off x="713225" y="986040"/>
            <a:ext cx="21255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idx="6" type="title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Mobile Apps</a:t>
            </a:r>
            <a:endParaRPr/>
          </a:p>
        </p:txBody>
      </p:sp>
      <p:sp>
        <p:nvSpPr>
          <p:cNvPr id="502" name="Google Shape;502;p42"/>
          <p:cNvSpPr txBox="1"/>
          <p:nvPr>
            <p:ph type="title"/>
          </p:nvPr>
        </p:nvSpPr>
        <p:spPr>
          <a:xfrm>
            <a:off x="118606" y="2934313"/>
            <a:ext cx="22587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App</a:t>
            </a:r>
            <a:endParaRPr/>
          </a:p>
        </p:txBody>
      </p:sp>
      <p:sp>
        <p:nvSpPr>
          <p:cNvPr id="503" name="Google Shape;503;p42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42"/>
          <p:cNvSpPr txBox="1"/>
          <p:nvPr>
            <p:ph idx="2" type="title"/>
          </p:nvPr>
        </p:nvSpPr>
        <p:spPr>
          <a:xfrm>
            <a:off x="2741146" y="2934313"/>
            <a:ext cx="18516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05" name="Google Shape;505;p42"/>
          <p:cNvSpPr txBox="1"/>
          <p:nvPr>
            <p:ph idx="3" type="title"/>
          </p:nvPr>
        </p:nvSpPr>
        <p:spPr>
          <a:xfrm>
            <a:off x="4956585" y="2934313"/>
            <a:ext cx="16485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>
            <a:off x="2903870" y="1557713"/>
            <a:ext cx="1068900" cy="1068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2830670" y="1484500"/>
            <a:ext cx="1215300" cy="1215300"/>
          </a:xfrm>
          <a:prstGeom prst="blockArc">
            <a:avLst>
              <a:gd fmla="val 16210260" name="adj1"/>
              <a:gd fmla="val 5388513" name="adj2"/>
              <a:gd fmla="val 12750" name="adj3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667931" y="1557713"/>
            <a:ext cx="1068900" cy="1068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594731" y="1484500"/>
            <a:ext cx="1215300" cy="1215300"/>
          </a:xfrm>
          <a:prstGeom prst="blockArc">
            <a:avLst>
              <a:gd fmla="val 16210260" name="adj1"/>
              <a:gd fmla="val 10710117" name="adj2"/>
              <a:gd fmla="val 12938" name="adj3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5139808" y="1557713"/>
            <a:ext cx="1068900" cy="1068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5066608" y="1484500"/>
            <a:ext cx="1215300" cy="1215300"/>
          </a:xfrm>
          <a:prstGeom prst="blockArc">
            <a:avLst>
              <a:gd fmla="val 16210260" name="adj1"/>
              <a:gd fmla="val 5388513" name="adj2"/>
              <a:gd fmla="val 12750" name="adj3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2"/>
          <p:cNvSpPr txBox="1"/>
          <p:nvPr>
            <p:ph idx="3" type="title"/>
          </p:nvPr>
        </p:nvSpPr>
        <p:spPr>
          <a:xfrm>
            <a:off x="6968925" y="2934313"/>
            <a:ext cx="20787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</a:t>
            </a:r>
            <a:r>
              <a:rPr lang="en"/>
              <a:t>Web App</a:t>
            </a: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00" y="1858900"/>
            <a:ext cx="565500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25" y="1600995"/>
            <a:ext cx="677100" cy="67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42"/>
          <p:cNvGrpSpPr/>
          <p:nvPr/>
        </p:nvGrpSpPr>
        <p:grpSpPr>
          <a:xfrm>
            <a:off x="4968900" y="1885232"/>
            <a:ext cx="1410725" cy="413875"/>
            <a:chOff x="5739275" y="3065294"/>
            <a:chExt cx="1410725" cy="413875"/>
          </a:xfrm>
        </p:grpSpPr>
        <p:pic>
          <p:nvPicPr>
            <p:cNvPr id="516" name="Google Shape;516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8425" y="3101444"/>
              <a:ext cx="341574" cy="34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39275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73850" y="3065294"/>
              <a:ext cx="413875" cy="413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9" name="Google Shape;51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8574" y="2080975"/>
            <a:ext cx="430500" cy="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6875" y="1712600"/>
            <a:ext cx="565500" cy="5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2"/>
          <p:cNvSpPr/>
          <p:nvPr/>
        </p:nvSpPr>
        <p:spPr>
          <a:xfrm>
            <a:off x="7473825" y="1557687"/>
            <a:ext cx="1068900" cy="1068900"/>
          </a:xfrm>
          <a:prstGeom prst="donut">
            <a:avLst>
              <a:gd fmla="val 1199" name="adj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7400625" y="1484500"/>
            <a:ext cx="1215300" cy="1215300"/>
          </a:xfrm>
          <a:prstGeom prst="blockArc">
            <a:avLst>
              <a:gd fmla="val 16210260" name="adj1"/>
              <a:gd fmla="val 7712793" name="adj2"/>
              <a:gd fmla="val 13229" name="adj3"/>
            </a:avLst>
          </a:pr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7356D"/>
              </a:solidFill>
            </a:endParaRPr>
          </a:p>
        </p:txBody>
      </p:sp>
      <p:grpSp>
        <p:nvGrpSpPr>
          <p:cNvPr id="523" name="Google Shape;523;p42"/>
          <p:cNvGrpSpPr/>
          <p:nvPr/>
        </p:nvGrpSpPr>
        <p:grpSpPr>
          <a:xfrm>
            <a:off x="7710070" y="1878638"/>
            <a:ext cx="615093" cy="469417"/>
            <a:chOff x="1082325" y="3378125"/>
            <a:chExt cx="263175" cy="205425"/>
          </a:xfrm>
        </p:grpSpPr>
        <p:sp>
          <p:nvSpPr>
            <p:cNvPr id="524" name="Google Shape;524;p42"/>
            <p:cNvSpPr/>
            <p:nvPr/>
          </p:nvSpPr>
          <p:spPr>
            <a:xfrm>
              <a:off x="1082325" y="3378125"/>
              <a:ext cx="263175" cy="205425"/>
            </a:xfrm>
            <a:custGeom>
              <a:rect b="b" l="l" r="r" t="t"/>
              <a:pathLst>
                <a:path extrusionOk="0" h="8217" w="10527">
                  <a:moveTo>
                    <a:pt x="10194" y="2454"/>
                  </a:moveTo>
                  <a:lnTo>
                    <a:pt x="10194" y="2811"/>
                  </a:lnTo>
                  <a:lnTo>
                    <a:pt x="8527" y="2811"/>
                  </a:lnTo>
                  <a:lnTo>
                    <a:pt x="8550" y="2454"/>
                  </a:lnTo>
                  <a:close/>
                  <a:moveTo>
                    <a:pt x="10217" y="3120"/>
                  </a:moveTo>
                  <a:lnTo>
                    <a:pt x="10217" y="5097"/>
                  </a:lnTo>
                  <a:lnTo>
                    <a:pt x="8550" y="5097"/>
                  </a:lnTo>
                  <a:lnTo>
                    <a:pt x="8550" y="3120"/>
                  </a:lnTo>
                  <a:close/>
                  <a:moveTo>
                    <a:pt x="10241" y="5430"/>
                  </a:moveTo>
                  <a:lnTo>
                    <a:pt x="10241" y="5788"/>
                  </a:lnTo>
                  <a:lnTo>
                    <a:pt x="8598" y="5788"/>
                  </a:lnTo>
                  <a:lnTo>
                    <a:pt x="8574" y="5764"/>
                  </a:lnTo>
                  <a:lnTo>
                    <a:pt x="8574" y="5430"/>
                  </a:lnTo>
                  <a:close/>
                  <a:moveTo>
                    <a:pt x="8265" y="3120"/>
                  </a:moveTo>
                  <a:lnTo>
                    <a:pt x="8265" y="5764"/>
                  </a:lnTo>
                  <a:cubicBezTo>
                    <a:pt x="8265" y="5930"/>
                    <a:pt x="8407" y="6097"/>
                    <a:pt x="8598" y="6097"/>
                  </a:cubicBezTo>
                  <a:lnTo>
                    <a:pt x="9241" y="6097"/>
                  </a:lnTo>
                  <a:lnTo>
                    <a:pt x="9241" y="6597"/>
                  </a:lnTo>
                  <a:lnTo>
                    <a:pt x="6431" y="6597"/>
                  </a:lnTo>
                  <a:lnTo>
                    <a:pt x="6431" y="3120"/>
                  </a:lnTo>
                  <a:close/>
                  <a:moveTo>
                    <a:pt x="9217" y="6931"/>
                  </a:moveTo>
                  <a:lnTo>
                    <a:pt x="9217" y="7288"/>
                  </a:lnTo>
                  <a:lnTo>
                    <a:pt x="6431" y="7288"/>
                  </a:lnTo>
                  <a:lnTo>
                    <a:pt x="6383" y="7240"/>
                  </a:lnTo>
                  <a:lnTo>
                    <a:pt x="6383" y="6931"/>
                  </a:lnTo>
                  <a:close/>
                  <a:moveTo>
                    <a:pt x="9234" y="7267"/>
                  </a:moveTo>
                  <a:cubicBezTo>
                    <a:pt x="9241" y="7267"/>
                    <a:pt x="9241" y="7288"/>
                    <a:pt x="9241" y="7288"/>
                  </a:cubicBezTo>
                  <a:lnTo>
                    <a:pt x="9217" y="7288"/>
                  </a:lnTo>
                  <a:cubicBezTo>
                    <a:pt x="9225" y="7272"/>
                    <a:pt x="9230" y="7267"/>
                    <a:pt x="9234" y="7267"/>
                  </a:cubicBezTo>
                  <a:close/>
                  <a:moveTo>
                    <a:pt x="5431" y="6931"/>
                  </a:moveTo>
                  <a:lnTo>
                    <a:pt x="5431" y="7931"/>
                  </a:lnTo>
                  <a:lnTo>
                    <a:pt x="4097" y="7931"/>
                  </a:lnTo>
                  <a:lnTo>
                    <a:pt x="4097" y="6931"/>
                  </a:lnTo>
                  <a:close/>
                  <a:moveTo>
                    <a:pt x="311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6597"/>
                  </a:lnTo>
                  <a:cubicBezTo>
                    <a:pt x="1" y="6764"/>
                    <a:pt x="144" y="6931"/>
                    <a:pt x="311" y="6931"/>
                  </a:cubicBezTo>
                  <a:lnTo>
                    <a:pt x="3764" y="6931"/>
                  </a:lnTo>
                  <a:lnTo>
                    <a:pt x="3764" y="7931"/>
                  </a:lnTo>
                  <a:lnTo>
                    <a:pt x="3121" y="7931"/>
                  </a:lnTo>
                  <a:lnTo>
                    <a:pt x="3121" y="8217"/>
                  </a:lnTo>
                  <a:lnTo>
                    <a:pt x="6431" y="8217"/>
                  </a:lnTo>
                  <a:lnTo>
                    <a:pt x="6431" y="7931"/>
                  </a:lnTo>
                  <a:lnTo>
                    <a:pt x="5740" y="7931"/>
                  </a:lnTo>
                  <a:lnTo>
                    <a:pt x="5740" y="6931"/>
                  </a:lnTo>
                  <a:lnTo>
                    <a:pt x="6097" y="6931"/>
                  </a:lnTo>
                  <a:lnTo>
                    <a:pt x="6097" y="7240"/>
                  </a:lnTo>
                  <a:cubicBezTo>
                    <a:pt x="6097" y="7431"/>
                    <a:pt x="6240" y="7574"/>
                    <a:pt x="6407" y="7574"/>
                  </a:cubicBezTo>
                  <a:lnTo>
                    <a:pt x="9217" y="7574"/>
                  </a:lnTo>
                  <a:cubicBezTo>
                    <a:pt x="9384" y="7574"/>
                    <a:pt x="9503" y="7431"/>
                    <a:pt x="9503" y="7240"/>
                  </a:cubicBezTo>
                  <a:lnTo>
                    <a:pt x="9503" y="6097"/>
                  </a:lnTo>
                  <a:lnTo>
                    <a:pt x="10194" y="6097"/>
                  </a:lnTo>
                  <a:cubicBezTo>
                    <a:pt x="10384" y="6097"/>
                    <a:pt x="10503" y="5930"/>
                    <a:pt x="10503" y="5764"/>
                  </a:cubicBezTo>
                  <a:lnTo>
                    <a:pt x="10503" y="2454"/>
                  </a:lnTo>
                  <a:cubicBezTo>
                    <a:pt x="10527" y="2287"/>
                    <a:pt x="10408" y="2168"/>
                    <a:pt x="10241" y="2168"/>
                  </a:cubicBezTo>
                  <a:lnTo>
                    <a:pt x="8598" y="2168"/>
                  </a:lnTo>
                  <a:cubicBezTo>
                    <a:pt x="8407" y="2168"/>
                    <a:pt x="8265" y="2263"/>
                    <a:pt x="8265" y="2454"/>
                  </a:cubicBezTo>
                  <a:lnTo>
                    <a:pt x="8265" y="2811"/>
                  </a:lnTo>
                  <a:lnTo>
                    <a:pt x="6431" y="2811"/>
                  </a:lnTo>
                  <a:cubicBezTo>
                    <a:pt x="6240" y="2811"/>
                    <a:pt x="6097" y="2930"/>
                    <a:pt x="6097" y="3120"/>
                  </a:cubicBezTo>
                  <a:lnTo>
                    <a:pt x="6097" y="6597"/>
                  </a:lnTo>
                  <a:lnTo>
                    <a:pt x="311" y="6597"/>
                  </a:lnTo>
                  <a:lnTo>
                    <a:pt x="287" y="6550"/>
                  </a:lnTo>
                  <a:lnTo>
                    <a:pt x="287" y="5907"/>
                  </a:lnTo>
                  <a:lnTo>
                    <a:pt x="5764" y="5907"/>
                  </a:lnTo>
                  <a:lnTo>
                    <a:pt x="5764" y="5597"/>
                  </a:lnTo>
                  <a:lnTo>
                    <a:pt x="287" y="5597"/>
                  </a:lnTo>
                  <a:lnTo>
                    <a:pt x="287" y="310"/>
                  </a:lnTo>
                  <a:lnTo>
                    <a:pt x="9241" y="310"/>
                  </a:lnTo>
                  <a:lnTo>
                    <a:pt x="9241" y="1787"/>
                  </a:lnTo>
                  <a:lnTo>
                    <a:pt x="9551" y="1787"/>
                  </a:lnTo>
                  <a:lnTo>
                    <a:pt x="9551" y="310"/>
                  </a:lnTo>
                  <a:cubicBezTo>
                    <a:pt x="9551" y="120"/>
                    <a:pt x="943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181175" y="3501975"/>
              <a:ext cx="8350" cy="7750"/>
            </a:xfrm>
            <a:custGeom>
              <a:rect b="b" l="l" r="r" t="t"/>
              <a:pathLst>
                <a:path extrusionOk="0" h="310" w="334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1197250" y="3501975"/>
              <a:ext cx="8350" cy="7750"/>
            </a:xfrm>
            <a:custGeom>
              <a:rect b="b" l="l" r="r" t="t"/>
              <a:pathLst>
                <a:path extrusionOk="0" h="310" w="334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1213900" y="3501975"/>
              <a:ext cx="7775" cy="7750"/>
            </a:xfrm>
            <a:custGeom>
              <a:rect b="b" l="l" r="r" t="t"/>
              <a:pathLst>
                <a:path extrusionOk="0" h="310" w="311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1097825" y="3394800"/>
              <a:ext cx="20850" cy="20275"/>
            </a:xfrm>
            <a:custGeom>
              <a:rect b="b" l="l" r="r" t="t"/>
              <a:pathLst>
                <a:path extrusionOk="0" h="811" w="834">
                  <a:moveTo>
                    <a:pt x="0" y="0"/>
                  </a:moveTo>
                  <a:lnTo>
                    <a:pt x="0" y="810"/>
                  </a:lnTo>
                  <a:lnTo>
                    <a:pt x="334" y="810"/>
                  </a:lnTo>
                  <a:lnTo>
                    <a:pt x="334" y="310"/>
                  </a:lnTo>
                  <a:lnTo>
                    <a:pt x="834" y="31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1247250" y="3460875"/>
              <a:ext cx="16100" cy="16100"/>
            </a:xfrm>
            <a:custGeom>
              <a:rect b="b" l="l" r="r" t="t"/>
              <a:pathLst>
                <a:path extrusionOk="0" h="644" w="644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44" y="31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1300825" y="3460875"/>
              <a:ext cx="16700" cy="16100"/>
            </a:xfrm>
            <a:custGeom>
              <a:rect b="b" l="l" r="r" t="t"/>
              <a:pathLst>
                <a:path extrusionOk="0" h="644" w="668">
                  <a:moveTo>
                    <a:pt x="1" y="1"/>
                  </a:moveTo>
                  <a:lnTo>
                    <a:pt x="1" y="644"/>
                  </a:lnTo>
                  <a:lnTo>
                    <a:pt x="310" y="644"/>
                  </a:lnTo>
                  <a:lnTo>
                    <a:pt x="310" y="310"/>
                  </a:lnTo>
                  <a:lnTo>
                    <a:pt x="668" y="31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1" name="Google Shape;531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1675" y="1631600"/>
            <a:ext cx="430500" cy="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7929375" y="1555388"/>
            <a:ext cx="615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Lite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/>
          <p:nvPr>
            <p:ph idx="6" type="title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Native App</a:t>
            </a:r>
            <a:endParaRPr/>
          </a:p>
        </p:txBody>
      </p:sp>
      <p:sp>
        <p:nvSpPr>
          <p:cNvPr id="538" name="Google Shape;538;p43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are specifically designed and developed for a particular mobile platform, such as iOS or Android, and can be downloaded from the platform's app store.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Native apps are optimized for the platform they are built on and can access device features, such as GPS, camera, and contacts.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typically offer the best performance and user experience.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 txBox="1"/>
          <p:nvPr>
            <p:ph idx="6" type="title"/>
          </p:nvPr>
        </p:nvSpPr>
        <p:spPr>
          <a:xfrm>
            <a:off x="637025" y="82300"/>
            <a:ext cx="77175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r>
              <a:rPr lang="en"/>
              <a:t> App</a:t>
            </a:r>
            <a:endParaRPr/>
          </a:p>
        </p:txBody>
      </p:sp>
      <p:sp>
        <p:nvSpPr>
          <p:cNvPr id="545" name="Google Shape;545;p44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44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combine the features of native and web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are built using web technologies but are packaged as native apps and can be downloaded from app stores.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Hybrid apps can access device features and offer better performance than web apps, but may not be as optimized as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>
            <p:ph type="title"/>
          </p:nvPr>
        </p:nvSpPr>
        <p:spPr>
          <a:xfrm>
            <a:off x="713225" y="539500"/>
            <a:ext cx="77175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App</a:t>
            </a:r>
            <a:endParaRPr/>
          </a:p>
        </p:txBody>
      </p:sp>
      <p:sp>
        <p:nvSpPr>
          <p:cNvPr id="552" name="Google Shape;552;p45"/>
          <p:cNvSpPr txBox="1"/>
          <p:nvPr/>
        </p:nvSpPr>
        <p:spPr>
          <a:xfrm>
            <a:off x="1242925" y="1170800"/>
            <a:ext cx="68298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mobile applications that are accessed through a mobile browser and are built using web technologies like HTML, CSS, and JavaScript.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Web apps are not installed on the device, and users can access them using a URL.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➔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can work across different platforms and do not require any installation, but may have limited functionality compared to native apps.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45"/>
          <p:cNvSpPr txBox="1"/>
          <p:nvPr>
            <p:ph idx="12" type="sldNum"/>
          </p:nvPr>
        </p:nvSpPr>
        <p:spPr>
          <a:xfrm>
            <a:off x="8472449" y="4607079"/>
            <a:ext cx="671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