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6d0854f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6d0854f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will start us off with how we set up our graph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Very easy to use class that is our neo4j integrator</a:t>
            </a:r>
            <a:endParaRPr/>
          </a:p>
          <a:p>
            <a:pPr indent="0" lvl="0" marL="0" rtl="0" algn="l">
              <a:spcBef>
                <a:spcPts val="0"/>
              </a:spcBef>
              <a:spcAft>
                <a:spcPts val="0"/>
              </a:spcAft>
              <a:buNone/>
            </a:pPr>
            <a:r>
              <a:rPr lang="en"/>
              <a:t>Topic nodes based on what we found with the articles and the tweets</a:t>
            </a:r>
            <a:endParaRPr/>
          </a:p>
          <a:p>
            <a:pPr indent="0" lvl="0" marL="0" rtl="0" algn="l">
              <a:spcBef>
                <a:spcPts val="0"/>
              </a:spcBef>
              <a:spcAft>
                <a:spcPts val="0"/>
              </a:spcAft>
              <a:buNone/>
            </a:pPr>
            <a:r>
              <a:rPr lang="en"/>
              <a:t>If those nodes already exist it will create a relationship from those existing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in each of these node create processes we are pulling from API’s and creating nodes, for this 11 month time free, it takes about 3-8 minutes to pull the whole tree for a given stock, of course depending on how many quote nodes are considered event nodes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365f2bb7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365f2bb7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Stock and quote nodes, the data was pretty well structured and no transformation was needed.  We were able to simply pass the ticker to the API request and retrieve the company full name, the industry, and the daily pricing and </a:t>
            </a:r>
            <a:r>
              <a:rPr lang="en"/>
              <a:t>volume</a:t>
            </a:r>
            <a:r>
              <a:rPr lang="en"/>
              <a:t>.</a:t>
            </a:r>
            <a:endParaRPr/>
          </a:p>
          <a:p>
            <a:pPr indent="0" lvl="0" marL="0" rtl="0" algn="l">
              <a:spcBef>
                <a:spcPts val="0"/>
              </a:spcBef>
              <a:spcAft>
                <a:spcPts val="0"/>
              </a:spcAft>
              <a:buNone/>
            </a:pPr>
            <a:r>
              <a:rPr lang="en"/>
              <a:t>The only data we had to look for was the day of the week the </a:t>
            </a:r>
            <a:r>
              <a:rPr lang="en"/>
              <a:t>quote</a:t>
            </a:r>
            <a:r>
              <a:rPr lang="en"/>
              <a:t> fell one, and the event property boolean which as discussed before was determined by if the volume of that day, exceeded 2x the volume of the average of that same weekday.</a:t>
            </a:r>
            <a:endParaRPr/>
          </a:p>
          <a:p>
            <a:pPr indent="0" lvl="0" marL="0" rtl="0" algn="l">
              <a:spcBef>
                <a:spcPts val="0"/>
              </a:spcBef>
              <a:spcAft>
                <a:spcPts val="0"/>
              </a:spcAft>
              <a:buNone/>
            </a:pPr>
            <a:r>
              <a:rPr lang="en"/>
              <a:t>The reason we did this was because we found different days have different  volumes in general, for example, Mondays and Friday typically have more volume because people are trying to close out their positions before the uncertainty of what could happen over the weekend, or open positions</a:t>
            </a:r>
            <a:endParaRPr/>
          </a:p>
          <a:p>
            <a:pPr indent="0" lvl="0" marL="0" rtl="0" algn="l">
              <a:spcBef>
                <a:spcPts val="0"/>
              </a:spcBef>
              <a:spcAft>
                <a:spcPts val="0"/>
              </a:spcAft>
              <a:buNone/>
            </a:pPr>
            <a:r>
              <a:rPr lang="en"/>
              <a:t>We tried different multiplying factors, but 2x ended up being a sweet spot in returning the amount of results we desired.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d0854f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d0854f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articles were our first set of unstructured data.  Our API was able to pull a large amount of articles given a keyword and timeframe, but even still we had to do some work before loading the parameters of those articles into our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of searches contained duplicate articles because in some cases the same article may have had different URL’s within the same domain, for some reason some sources posted their article multiple times, so we had to make sure to remove duplicate or almost duplicate articles.  So although we could have done identical matching, to be safe we utilized using qgram (2) tokenization and cosine sim scoring to filter out duplicates.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many of the articles that are pulled when searching for Tesla have very little to do with what you actually searched for.  In the cases of the blue box, we found many articles that briefly mentioned the stock we searched for, but they were not mainly about that ticker.  To resolve this, we performed a whitespace tokenization on the company name and scored it against what appears in the title or </a:t>
            </a:r>
            <a:r>
              <a:rPr lang="en"/>
              <a:t>description of the articles and it actually worked pretty well.</a:t>
            </a:r>
            <a:endParaRPr/>
          </a:p>
          <a:p>
            <a:pPr indent="0" lvl="0" marL="0" rtl="0" algn="l">
              <a:spcBef>
                <a:spcPts val="0"/>
              </a:spcBef>
              <a:spcAft>
                <a:spcPts val="0"/>
              </a:spcAft>
              <a:buNone/>
            </a:pPr>
            <a:r>
              <a:rPr lang="en"/>
              <a:t>On the left is what we got when we did not perform these transformations, and on the right we get a much better list.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6d0854f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6d0854f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 post nodes required a search which we provided the company name for.</a:t>
            </a:r>
            <a:endParaRPr/>
          </a:p>
          <a:p>
            <a:pPr indent="0" lvl="0" marL="0" rtl="0" algn="l">
              <a:spcBef>
                <a:spcPts val="0"/>
              </a:spcBef>
              <a:spcAft>
                <a:spcPts val="0"/>
              </a:spcAft>
              <a:buNone/>
            </a:pPr>
            <a:r>
              <a:rPr lang="en"/>
              <a:t>The API provided a list of tweets </a:t>
            </a:r>
            <a:r>
              <a:rPr lang="en"/>
              <a:t>which</a:t>
            </a:r>
            <a:r>
              <a:rPr lang="en"/>
              <a:t> we used to create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biggest issue we faced with tweets was that many of the ones we came across were duplicates.  We felt it was okay if they just reinstated the headline of an article or the title of a video, but it seemed as if many accounts were bots that posted the same thing.</a:t>
            </a:r>
            <a:endParaRPr/>
          </a:p>
          <a:p>
            <a:pPr indent="0" lvl="0" marL="0" rtl="0" algn="l">
              <a:spcBef>
                <a:spcPts val="0"/>
              </a:spcBef>
              <a:spcAft>
                <a:spcPts val="0"/>
              </a:spcAft>
              <a:buNone/>
            </a:pPr>
            <a:r>
              <a:rPr lang="en"/>
              <a:t>In this case we performed alphanumeric tokenization with cosine similarity scoring to search for duplicate tweets and remove them.  You can see in the top example, they overall say the same thing, but you can see some difference like #bitcoin, and By BTC peers which is why string matching came in handy.</a:t>
            </a:r>
            <a:endParaRPr/>
          </a:p>
          <a:p>
            <a:pPr indent="0" lvl="0" marL="0" rtl="0" algn="l">
              <a:spcBef>
                <a:spcPts val="0"/>
              </a:spcBef>
              <a:spcAft>
                <a:spcPts val="0"/>
              </a:spcAft>
              <a:buNone/>
            </a:pPr>
            <a:r>
              <a:rPr lang="en"/>
              <a:t>The reason we did this was because if there were many of the same tweet, and but did not pertain to the overall topic of that day, it could saturate the data and skew the classification for the topic node in our bag of words approach which Steven will describe on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d0854fc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d0854fc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70743cc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70743cc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5365f2bb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5365f2bb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58a33d84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58a33d84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5365f2bb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5365f2bb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5365f2bb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5365f2bb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365f2bb7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365f2bb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5365f2bb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5365f2bb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5365f2bb7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5365f2bb7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365f2bb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365f2bb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365f2b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365f2b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5365f2bb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5365f2bb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5365f2bb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5365f2bb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example before string matching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5365f2bb7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5365f2bb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co/sPcf0als2c" TargetMode="External"/><Relationship Id="rId4" Type="http://schemas.openxmlformats.org/officeDocument/2006/relationships/hyperlink" Target="https://t.co/CQN2aJw90y" TargetMode="External"/><Relationship Id="rId5" Type="http://schemas.openxmlformats.org/officeDocument/2006/relationships/hyperlink" Target="https://t.co/VnWJpjXe5f" TargetMode="External"/><Relationship Id="rId6" Type="http://schemas.openxmlformats.org/officeDocument/2006/relationships/hyperlink" Target="https://t.co/WmQIuCwkyS" TargetMode="External"/><Relationship Id="rId7" Type="http://schemas.openxmlformats.org/officeDocument/2006/relationships/hyperlink" Target="https://t.co/tCHCb0e9YS" TargetMode="External"/><Relationship Id="rId8"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apidapi.com/contextualwebsearch/api/web-search" TargetMode="External"/><Relationship Id="rId4" Type="http://schemas.openxmlformats.org/officeDocument/2006/relationships/image" Target="../media/image4.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Automotive Companies Stock Volume Context with Tweets and News Articles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Presented by Harrison Kim, Steve Cozine, Christina Nguyen &amp; Darrick Suen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 of Neo4j database</a:t>
            </a:r>
            <a:endParaRPr/>
          </a:p>
          <a:p>
            <a:pPr indent="0" lvl="0" marL="0" rtl="0" algn="l">
              <a:spcBef>
                <a:spcPts val="0"/>
              </a:spcBef>
              <a:spcAft>
                <a:spcPts val="0"/>
              </a:spcAft>
              <a:buNone/>
            </a:pPr>
            <a:r>
              <a:t/>
            </a:r>
            <a:endParaRPr/>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User Input</a:t>
            </a:r>
            <a:endParaRPr b="1"/>
          </a:p>
          <a:p>
            <a:pPr indent="0" lvl="0" marL="0" rtl="0" algn="l">
              <a:spcBef>
                <a:spcPts val="1200"/>
              </a:spcBef>
              <a:spcAft>
                <a:spcPts val="0"/>
              </a:spcAft>
              <a:buNone/>
            </a:pPr>
            <a:r>
              <a:rPr lang="en"/>
              <a:t>(Ticker, Start Date, End Date)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Node Creation Process</a:t>
            </a:r>
            <a:endParaRPr b="1"/>
          </a:p>
          <a:p>
            <a:pPr indent="0" lvl="0" marL="0" rtl="0" algn="l">
              <a:spcBef>
                <a:spcPts val="1200"/>
              </a:spcBef>
              <a:spcAft>
                <a:spcPts val="1200"/>
              </a:spcAft>
              <a:buNone/>
            </a:pPr>
            <a:r>
              <a:rPr lang="en"/>
              <a:t>Stock Node -&gt; Quote Node -&gt; Article Node -&gt; New Source Node -&gt; Topic Node       							-&gt; Tweet Node -&gt; User Node -&gt; Topic Node</a:t>
            </a:r>
            <a:endParaRPr/>
          </a:p>
        </p:txBody>
      </p:sp>
      <p:pic>
        <p:nvPicPr>
          <p:cNvPr id="145" name="Google Shape;145;p22"/>
          <p:cNvPicPr preferRelativeResize="0"/>
          <p:nvPr/>
        </p:nvPicPr>
        <p:blipFill>
          <a:blip r:embed="rId3">
            <a:alphaModFix/>
          </a:blip>
          <a:stretch>
            <a:fillRect/>
          </a:stretch>
        </p:blipFill>
        <p:spPr>
          <a:xfrm>
            <a:off x="375613" y="2222850"/>
            <a:ext cx="7267575" cy="81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Stock &amp; Quote Nodes</a:t>
            </a:r>
            <a:endParaRPr/>
          </a:p>
        </p:txBody>
      </p:sp>
      <p:sp>
        <p:nvSpPr>
          <p:cNvPr id="151" name="Google Shape;151;p23"/>
          <p:cNvSpPr txBox="1"/>
          <p:nvPr>
            <p:ph idx="1" type="body"/>
          </p:nvPr>
        </p:nvSpPr>
        <p:spPr>
          <a:xfrm>
            <a:off x="311700" y="1229875"/>
            <a:ext cx="5099400" cy="333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u="sng"/>
              <a:t>Stock Node </a:t>
            </a:r>
            <a:endParaRPr b="1" u="sng"/>
          </a:p>
          <a:p>
            <a:pPr indent="457200" lvl="0" marL="0" rtl="0" algn="l">
              <a:spcBef>
                <a:spcPts val="1200"/>
              </a:spcBef>
              <a:spcAft>
                <a:spcPts val="0"/>
              </a:spcAft>
              <a:buNone/>
            </a:pPr>
            <a:r>
              <a:rPr b="1" lang="en"/>
              <a:t>Properties	</a:t>
            </a:r>
            <a:r>
              <a:rPr lang="en"/>
              <a:t>	</a:t>
            </a:r>
            <a:endParaRPr/>
          </a:p>
          <a:p>
            <a:pPr indent="-308610" lvl="0" marL="457200" rtl="0" algn="l">
              <a:spcBef>
                <a:spcPts val="1200"/>
              </a:spcBef>
              <a:spcAft>
                <a:spcPts val="0"/>
              </a:spcAft>
              <a:buSzPct val="100000"/>
              <a:buChar char="-"/>
            </a:pPr>
            <a:r>
              <a:rPr lang="en"/>
              <a:t>{compName, industry} - From IEX API given stock ticker</a:t>
            </a:r>
            <a:endParaRPr/>
          </a:p>
          <a:p>
            <a:pPr indent="-308610" lvl="0" marL="457200" rtl="0" algn="l">
              <a:spcBef>
                <a:spcPts val="0"/>
              </a:spcBef>
              <a:spcAft>
                <a:spcPts val="0"/>
              </a:spcAft>
              <a:buSzPct val="100000"/>
              <a:buChar char="-"/>
            </a:pPr>
            <a:r>
              <a:rPr lang="en"/>
              <a:t>{ticker} - User Input</a:t>
            </a:r>
            <a:endParaRPr/>
          </a:p>
          <a:p>
            <a:pPr indent="0" lvl="0" marL="0" rtl="0" algn="l">
              <a:spcBef>
                <a:spcPts val="1200"/>
              </a:spcBef>
              <a:spcAft>
                <a:spcPts val="0"/>
              </a:spcAft>
              <a:buNone/>
            </a:pPr>
            <a:r>
              <a:rPr b="1" lang="en" u="sng"/>
              <a:t>Quote Node</a:t>
            </a:r>
            <a:endParaRPr b="1" u="sng"/>
          </a:p>
          <a:p>
            <a:pPr indent="0" lvl="0" marL="0" rtl="0" algn="l">
              <a:spcBef>
                <a:spcPts val="1200"/>
              </a:spcBef>
              <a:spcAft>
                <a:spcPts val="0"/>
              </a:spcAft>
              <a:buNone/>
            </a:pPr>
            <a:r>
              <a:rPr lang="en"/>
              <a:t>	</a:t>
            </a:r>
            <a:r>
              <a:rPr b="1" lang="en"/>
              <a:t>Properties</a:t>
            </a:r>
            <a:endParaRPr b="1"/>
          </a:p>
          <a:p>
            <a:pPr indent="-308610" lvl="0" marL="457200" rtl="0" algn="l">
              <a:spcBef>
                <a:spcPts val="1200"/>
              </a:spcBef>
              <a:spcAft>
                <a:spcPts val="0"/>
              </a:spcAft>
              <a:buSzPct val="100000"/>
              <a:buChar char="-"/>
            </a:pPr>
            <a:r>
              <a:rPr lang="en"/>
              <a:t>{close, date, event, high, low, open, volume} -  from IEX API for every day in date range</a:t>
            </a:r>
            <a:endParaRPr/>
          </a:p>
          <a:p>
            <a:pPr indent="-308610" lvl="0" marL="457200" rtl="0" algn="l">
              <a:spcBef>
                <a:spcPts val="0"/>
              </a:spcBef>
              <a:spcAft>
                <a:spcPts val="0"/>
              </a:spcAft>
              <a:buSzPct val="100000"/>
              <a:buChar char="-"/>
            </a:pPr>
            <a:r>
              <a:rPr lang="en"/>
              <a:t>{day} - Weekday that quote for stock </a:t>
            </a:r>
            <a:r>
              <a:rPr lang="en"/>
              <a:t>occurred</a:t>
            </a:r>
            <a:endParaRPr/>
          </a:p>
          <a:p>
            <a:pPr indent="-308610" lvl="0" marL="457200" rtl="0" algn="l">
              <a:spcBef>
                <a:spcPts val="0"/>
              </a:spcBef>
              <a:spcAft>
                <a:spcPts val="0"/>
              </a:spcAft>
              <a:buSzPct val="100000"/>
              <a:buChar char="-"/>
            </a:pPr>
            <a:r>
              <a:rPr lang="en"/>
              <a:t>{event} - True if volume of the node exceeds 2x the average of volume of the same weekday and stock, otherwise false</a:t>
            </a:r>
            <a:endParaRPr/>
          </a:p>
          <a:p>
            <a:pPr indent="-308610" lvl="0" marL="457200" rtl="0" algn="l">
              <a:spcBef>
                <a:spcPts val="0"/>
              </a:spcBef>
              <a:spcAft>
                <a:spcPts val="0"/>
              </a:spcAft>
              <a:buSzPct val="100000"/>
              <a:buChar char="-"/>
            </a:pPr>
            <a:r>
              <a:rPr lang="en"/>
              <a:t>{ticker} - User Input</a:t>
            </a:r>
            <a:endParaRPr/>
          </a:p>
        </p:txBody>
      </p:sp>
      <p:pic>
        <p:nvPicPr>
          <p:cNvPr id="152" name="Google Shape;152;p23"/>
          <p:cNvPicPr preferRelativeResize="0"/>
          <p:nvPr/>
        </p:nvPicPr>
        <p:blipFill>
          <a:blip r:embed="rId3">
            <a:alphaModFix/>
          </a:blip>
          <a:stretch>
            <a:fillRect/>
          </a:stretch>
        </p:blipFill>
        <p:spPr>
          <a:xfrm>
            <a:off x="5675550" y="1269775"/>
            <a:ext cx="3033175" cy="1259825"/>
          </a:xfrm>
          <a:prstGeom prst="rect">
            <a:avLst/>
          </a:prstGeom>
          <a:noFill/>
          <a:ln>
            <a:noFill/>
          </a:ln>
        </p:spPr>
      </p:pic>
      <p:pic>
        <p:nvPicPr>
          <p:cNvPr id="153" name="Google Shape;153;p23"/>
          <p:cNvPicPr preferRelativeResize="0"/>
          <p:nvPr/>
        </p:nvPicPr>
        <p:blipFill>
          <a:blip r:embed="rId4">
            <a:alphaModFix/>
          </a:blip>
          <a:stretch>
            <a:fillRect/>
          </a:stretch>
        </p:blipFill>
        <p:spPr>
          <a:xfrm>
            <a:off x="5746450" y="2781575"/>
            <a:ext cx="2483125" cy="197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and News Source Nodes</a:t>
            </a:r>
            <a:endParaRPr/>
          </a:p>
        </p:txBody>
      </p:sp>
      <p:sp>
        <p:nvSpPr>
          <p:cNvPr id="159" name="Google Shape;159;p24"/>
          <p:cNvSpPr txBox="1"/>
          <p:nvPr>
            <p:ph idx="1" type="body"/>
          </p:nvPr>
        </p:nvSpPr>
        <p:spPr>
          <a:xfrm>
            <a:off x="311700" y="1229875"/>
            <a:ext cx="37287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t>  </a:t>
            </a:r>
            <a:r>
              <a:rPr b="1" lang="en" sz="1500"/>
              <a:t>Properties</a:t>
            </a:r>
            <a:endParaRPr b="1" sz="1500"/>
          </a:p>
          <a:p>
            <a:pPr indent="-323850" lvl="0" marL="457200" rtl="0" algn="l">
              <a:lnSpc>
                <a:spcPct val="95000"/>
              </a:lnSpc>
              <a:spcBef>
                <a:spcPts val="1200"/>
              </a:spcBef>
              <a:spcAft>
                <a:spcPts val="0"/>
              </a:spcAft>
              <a:buSzPts val="1500"/>
              <a:buChar char="-"/>
            </a:pPr>
            <a:r>
              <a:rPr lang="en" sz="1500"/>
              <a:t>{date_published, description, id, language, title, url}  - From Article API</a:t>
            </a:r>
            <a:endParaRPr sz="1500"/>
          </a:p>
          <a:p>
            <a:pPr indent="0" lvl="0" marL="0" rtl="0" algn="l">
              <a:lnSpc>
                <a:spcPct val="95000"/>
              </a:lnSpc>
              <a:spcBef>
                <a:spcPts val="1200"/>
              </a:spcBef>
              <a:spcAft>
                <a:spcPts val="0"/>
              </a:spcAft>
              <a:buNone/>
            </a:pPr>
            <a:r>
              <a:rPr b="1" lang="en" sz="1500"/>
              <a:t>  Transformation</a:t>
            </a:r>
            <a:endParaRPr b="1" sz="1500"/>
          </a:p>
          <a:p>
            <a:pPr indent="-323850" lvl="0" marL="457200" rtl="0" algn="l">
              <a:lnSpc>
                <a:spcPct val="95000"/>
              </a:lnSpc>
              <a:spcBef>
                <a:spcPts val="1200"/>
              </a:spcBef>
              <a:spcAft>
                <a:spcPts val="0"/>
              </a:spcAft>
              <a:buSzPts val="1500"/>
              <a:buChar char="-"/>
            </a:pPr>
            <a:r>
              <a:rPr lang="en" sz="1500"/>
              <a:t>Duplicate article removal</a:t>
            </a:r>
            <a:endParaRPr sz="1500"/>
          </a:p>
          <a:p>
            <a:pPr indent="-323850" lvl="0" marL="457200" rtl="0" algn="l">
              <a:lnSpc>
                <a:spcPct val="95000"/>
              </a:lnSpc>
              <a:spcBef>
                <a:spcPts val="0"/>
              </a:spcBef>
              <a:spcAft>
                <a:spcPts val="0"/>
              </a:spcAft>
              <a:buSzPts val="1500"/>
              <a:buChar char="-"/>
            </a:pPr>
            <a:r>
              <a:rPr lang="en" sz="1500"/>
              <a:t>Removal of non ticker specific articles</a:t>
            </a:r>
            <a:endParaRPr sz="1500"/>
          </a:p>
          <a:p>
            <a:pPr indent="0" lvl="0" marL="0" rtl="0" algn="l">
              <a:lnSpc>
                <a:spcPct val="95000"/>
              </a:lnSpc>
              <a:spcBef>
                <a:spcPts val="1200"/>
              </a:spcBef>
              <a:spcAft>
                <a:spcPts val="1200"/>
              </a:spcAft>
              <a:buNone/>
            </a:pPr>
            <a:r>
              <a:t/>
            </a:r>
            <a:endParaRPr sz="1500"/>
          </a:p>
        </p:txBody>
      </p:sp>
      <p:pic>
        <p:nvPicPr>
          <p:cNvPr id="160" name="Google Shape;160;p24"/>
          <p:cNvPicPr preferRelativeResize="0"/>
          <p:nvPr/>
        </p:nvPicPr>
        <p:blipFill rotWithShape="1">
          <a:blip r:embed="rId3">
            <a:alphaModFix/>
          </a:blip>
          <a:srcRect b="0" l="7045" r="2045" t="0"/>
          <a:stretch/>
        </p:blipFill>
        <p:spPr>
          <a:xfrm>
            <a:off x="6688250" y="2366050"/>
            <a:ext cx="2432875" cy="2436744"/>
          </a:xfrm>
          <a:prstGeom prst="rect">
            <a:avLst/>
          </a:prstGeom>
          <a:noFill/>
          <a:ln>
            <a:noFill/>
          </a:ln>
        </p:spPr>
      </p:pic>
      <p:grpSp>
        <p:nvGrpSpPr>
          <p:cNvPr id="161" name="Google Shape;161;p24"/>
          <p:cNvGrpSpPr/>
          <p:nvPr/>
        </p:nvGrpSpPr>
        <p:grpSpPr>
          <a:xfrm>
            <a:off x="3911400" y="2168225"/>
            <a:ext cx="2432875" cy="2657750"/>
            <a:chOff x="4292400" y="1177625"/>
            <a:chExt cx="2432875" cy="2657750"/>
          </a:xfrm>
        </p:grpSpPr>
        <p:pic>
          <p:nvPicPr>
            <p:cNvPr id="162" name="Google Shape;162;p24"/>
            <p:cNvPicPr preferRelativeResize="0"/>
            <p:nvPr/>
          </p:nvPicPr>
          <p:blipFill rotWithShape="1">
            <a:blip r:embed="rId4">
              <a:alphaModFix/>
            </a:blip>
            <a:srcRect b="0" l="15424" r="2962" t="0"/>
            <a:stretch/>
          </p:blipFill>
          <p:spPr>
            <a:xfrm>
              <a:off x="4292400" y="1177625"/>
              <a:ext cx="2432875" cy="2657750"/>
            </a:xfrm>
            <a:prstGeom prst="rect">
              <a:avLst/>
            </a:prstGeom>
            <a:noFill/>
            <a:ln>
              <a:noFill/>
            </a:ln>
          </p:spPr>
        </p:pic>
        <p:sp>
          <p:nvSpPr>
            <p:cNvPr id="163" name="Google Shape;163;p24"/>
            <p:cNvSpPr/>
            <p:nvPr/>
          </p:nvSpPr>
          <p:spPr>
            <a:xfrm>
              <a:off x="5568000" y="1375450"/>
              <a:ext cx="303600" cy="3447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
          <p:nvSpPr>
            <p:cNvPr id="164" name="Google Shape;164;p24"/>
            <p:cNvSpPr/>
            <p:nvPr/>
          </p:nvSpPr>
          <p:spPr>
            <a:xfrm>
              <a:off x="6106175" y="1641675"/>
              <a:ext cx="303600" cy="3447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
          <p:nvSpPr>
            <p:cNvPr id="165" name="Google Shape;165;p24"/>
            <p:cNvSpPr/>
            <p:nvPr/>
          </p:nvSpPr>
          <p:spPr>
            <a:xfrm>
              <a:off x="4710375" y="2571750"/>
              <a:ext cx="303600" cy="344700"/>
            </a:xfrm>
            <a:prstGeom prst="rect">
              <a:avLst/>
            </a:prstGeom>
            <a:noFill/>
            <a:ln cap="flat" cmpd="sng" w="9525">
              <a:solidFill>
                <a:srgbClr val="4A86E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sp>
          <p:nvSpPr>
            <p:cNvPr id="166" name="Google Shape;166;p24"/>
            <p:cNvSpPr/>
            <p:nvPr/>
          </p:nvSpPr>
          <p:spPr>
            <a:xfrm>
              <a:off x="5746000" y="1720150"/>
              <a:ext cx="303600" cy="344700"/>
            </a:xfrm>
            <a:prstGeom prst="rect">
              <a:avLst/>
            </a:prstGeom>
            <a:noFill/>
            <a:ln cap="flat" cmpd="sng" w="9525">
              <a:solidFill>
                <a:srgbClr val="4A86E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grpSp>
      <p:sp>
        <p:nvSpPr>
          <p:cNvPr id="167" name="Google Shape;167;p24"/>
          <p:cNvSpPr/>
          <p:nvPr/>
        </p:nvSpPr>
        <p:spPr>
          <a:xfrm>
            <a:off x="6401250" y="3405725"/>
            <a:ext cx="282900" cy="406200"/>
          </a:xfrm>
          <a:prstGeom prst="chevron">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4"/>
          <p:cNvPicPr preferRelativeResize="0"/>
          <p:nvPr/>
        </p:nvPicPr>
        <p:blipFill>
          <a:blip r:embed="rId5">
            <a:alphaModFix/>
          </a:blip>
          <a:stretch>
            <a:fillRect/>
          </a:stretch>
        </p:blipFill>
        <p:spPr>
          <a:xfrm>
            <a:off x="5501649" y="166225"/>
            <a:ext cx="2082100" cy="206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and User Nodes</a:t>
            </a:r>
            <a:endParaRPr/>
          </a:p>
        </p:txBody>
      </p:sp>
      <p:sp>
        <p:nvSpPr>
          <p:cNvPr id="174" name="Google Shape;174;p25"/>
          <p:cNvSpPr txBox="1"/>
          <p:nvPr>
            <p:ph idx="1" type="body"/>
          </p:nvPr>
        </p:nvSpPr>
        <p:spPr>
          <a:xfrm>
            <a:off x="311700" y="1077475"/>
            <a:ext cx="6230400" cy="3339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b="1" lang="en" sz="1037"/>
              <a:t>  Properties</a:t>
            </a:r>
            <a:endParaRPr b="1" sz="1037"/>
          </a:p>
          <a:p>
            <a:pPr indent="-294481" lvl="0" marL="457200" rtl="0" algn="l">
              <a:lnSpc>
                <a:spcPct val="80000"/>
              </a:lnSpc>
              <a:spcBef>
                <a:spcPts val="1200"/>
              </a:spcBef>
              <a:spcAft>
                <a:spcPts val="0"/>
              </a:spcAft>
              <a:buSzPts val="1038"/>
              <a:buChar char="-"/>
            </a:pPr>
            <a:r>
              <a:rPr lang="en" sz="1037"/>
              <a:t>{date_published, description, id, language, title, url}  - From Snscrape API, using comp name</a:t>
            </a:r>
            <a:endParaRPr sz="1037"/>
          </a:p>
          <a:p>
            <a:pPr indent="0" lvl="0" marL="0" rtl="0" algn="l">
              <a:lnSpc>
                <a:spcPct val="80000"/>
              </a:lnSpc>
              <a:spcBef>
                <a:spcPts val="1200"/>
              </a:spcBef>
              <a:spcAft>
                <a:spcPts val="0"/>
              </a:spcAft>
              <a:buSzPts val="688"/>
              <a:buNone/>
            </a:pPr>
            <a:r>
              <a:rPr b="1" lang="en" sz="1037"/>
              <a:t>  Transformation</a:t>
            </a:r>
            <a:endParaRPr b="1" sz="1037"/>
          </a:p>
          <a:p>
            <a:pPr indent="-294481" lvl="0" marL="457200" rtl="0" algn="l">
              <a:lnSpc>
                <a:spcPct val="80000"/>
              </a:lnSpc>
              <a:spcBef>
                <a:spcPts val="1200"/>
              </a:spcBef>
              <a:spcAft>
                <a:spcPts val="0"/>
              </a:spcAft>
              <a:buSzPts val="1038"/>
              <a:buChar char="-"/>
            </a:pPr>
            <a:r>
              <a:rPr lang="en" sz="1037"/>
              <a:t>Duplicate tweet removal</a:t>
            </a:r>
            <a:endParaRPr sz="1037"/>
          </a:p>
          <a:p>
            <a:pPr indent="0" lvl="0" marL="457200" rtl="0" algn="l">
              <a:lnSpc>
                <a:spcPct val="80000"/>
              </a:lnSpc>
              <a:spcBef>
                <a:spcPts val="1200"/>
              </a:spcBef>
              <a:spcAft>
                <a:spcPts val="0"/>
              </a:spcAft>
              <a:buSzPts val="688"/>
              <a:buNone/>
            </a:pPr>
            <a:r>
              <a:rPr lang="en" sz="1037"/>
              <a:t>“Twitter and General Motors eyes #bitcoin, may expose their portfolio to the digital gold By BTC Peers #gold https://t.co/lSUtnBuV67 </a:t>
            </a:r>
            <a:r>
              <a:rPr lang="en" sz="1037" u="sng">
                <a:solidFill>
                  <a:schemeClr val="hlink"/>
                </a:solidFill>
                <a:hlinkClick r:id="rId3"/>
              </a:rPr>
              <a:t>https://t.co/sPcf0als2c</a:t>
            </a:r>
            <a:r>
              <a:rPr lang="en" sz="1037"/>
              <a:t>” (1359610650893447173)</a:t>
            </a:r>
            <a:endParaRPr sz="1037"/>
          </a:p>
          <a:p>
            <a:pPr indent="0" lvl="0" marL="457200" rtl="0" algn="l">
              <a:lnSpc>
                <a:spcPct val="80000"/>
              </a:lnSpc>
              <a:spcBef>
                <a:spcPts val="1200"/>
              </a:spcBef>
              <a:spcAft>
                <a:spcPts val="0"/>
              </a:spcAft>
              <a:buSzPts val="688"/>
              <a:buNone/>
            </a:pPr>
            <a:r>
              <a:rPr lang="en" sz="1037"/>
              <a:t>“Twitter and General Motors eyes Bitcoin, may expose their portfolio to the digital #gold - </a:t>
            </a:r>
            <a:r>
              <a:rPr lang="en" sz="1037" u="sng">
                <a:solidFill>
                  <a:schemeClr val="hlink"/>
                </a:solidFill>
                <a:hlinkClick r:id="rId4"/>
              </a:rPr>
              <a:t>https://t.co/CQN2aJw90y</a:t>
            </a:r>
            <a:r>
              <a:rPr lang="en" sz="1037"/>
              <a:t>” (1359610621512327174)</a:t>
            </a:r>
            <a:endParaRPr sz="1037"/>
          </a:p>
          <a:p>
            <a:pPr indent="0" lvl="0" marL="457200" rtl="0" algn="l">
              <a:lnSpc>
                <a:spcPct val="80000"/>
              </a:lnSpc>
              <a:spcBef>
                <a:spcPts val="1200"/>
              </a:spcBef>
              <a:spcAft>
                <a:spcPts val="0"/>
              </a:spcAft>
              <a:buSzPts val="688"/>
              <a:buNone/>
            </a:pPr>
            <a:r>
              <a:t/>
            </a:r>
            <a:endParaRPr sz="1037"/>
          </a:p>
          <a:p>
            <a:pPr indent="0" lvl="0" marL="457200" rtl="0" algn="l">
              <a:lnSpc>
                <a:spcPct val="80000"/>
              </a:lnSpc>
              <a:spcBef>
                <a:spcPts val="1200"/>
              </a:spcBef>
              <a:spcAft>
                <a:spcPts val="0"/>
              </a:spcAft>
              <a:buSzPts val="688"/>
              <a:buNone/>
            </a:pPr>
            <a:r>
              <a:rPr lang="en" sz="1037"/>
              <a:t>“About 44,000 members of the United Auto Workers union will be getting $9,000 checks as a part of a profit-sharing agreement after General Motors brought in $9 billion in revenue in North America.</a:t>
            </a:r>
            <a:r>
              <a:rPr lang="en" sz="1037">
                <a:uFill>
                  <a:noFill/>
                </a:uFill>
                <a:hlinkClick r:id="rId5"/>
              </a:rPr>
              <a:t> https://t.co/VnWJpjXe5f</a:t>
            </a:r>
            <a:r>
              <a:rPr lang="en" sz="1037"/>
              <a:t>” (1359612919802191874)</a:t>
            </a:r>
            <a:endParaRPr sz="1037"/>
          </a:p>
          <a:p>
            <a:pPr indent="0" lvl="0" marL="457200" rtl="0" algn="l">
              <a:lnSpc>
                <a:spcPct val="80000"/>
              </a:lnSpc>
              <a:spcBef>
                <a:spcPts val="1200"/>
              </a:spcBef>
              <a:spcAft>
                <a:spcPts val="0"/>
              </a:spcAft>
              <a:buSzPts val="688"/>
              <a:buNone/>
            </a:pPr>
            <a:r>
              <a:rPr lang="en" sz="1037"/>
              <a:t>“About 44,000 members of the United Auto Workers union will be getting $9,000 checks as a part of a profit-sharing agreement after General Motors brought in $9 billion in revenue in North America. </a:t>
            </a:r>
            <a:r>
              <a:rPr lang="en" sz="1037">
                <a:uFill>
                  <a:noFill/>
                </a:uFill>
                <a:hlinkClick r:id="rId6"/>
              </a:rPr>
              <a:t>https://t.co/WmQIuCwkyS</a:t>
            </a:r>
            <a:r>
              <a:rPr lang="en" sz="1037"/>
              <a:t>”  (1359635894056157184)</a:t>
            </a:r>
            <a:endParaRPr sz="1037"/>
          </a:p>
          <a:p>
            <a:pPr indent="0" lvl="0" marL="457200" rtl="0" algn="l">
              <a:lnSpc>
                <a:spcPct val="80000"/>
              </a:lnSpc>
              <a:spcBef>
                <a:spcPts val="1200"/>
              </a:spcBef>
              <a:spcAft>
                <a:spcPts val="0"/>
              </a:spcAft>
              <a:buSzPts val="688"/>
              <a:buNone/>
            </a:pPr>
            <a:r>
              <a:rPr lang="en" sz="1037"/>
              <a:t>“About 44,000 members of the United Auto Workers union will be getting $9,000 checks as a part of a profit-sharing agreement after General Motors brought in $9 billion in revenue in North America.</a:t>
            </a:r>
            <a:r>
              <a:rPr lang="en" sz="1037">
                <a:uFill>
                  <a:noFill/>
                </a:uFill>
                <a:hlinkClick r:id="rId7"/>
              </a:rPr>
              <a:t> https://t.co/tCHCb0e9YS</a:t>
            </a:r>
            <a:r>
              <a:rPr lang="en" sz="1037"/>
              <a:t>” (1359622053473648642)</a:t>
            </a:r>
            <a:endParaRPr sz="1225"/>
          </a:p>
        </p:txBody>
      </p:sp>
      <p:sp>
        <p:nvSpPr>
          <p:cNvPr id="175" name="Google Shape;175;p25"/>
          <p:cNvSpPr/>
          <p:nvPr/>
        </p:nvSpPr>
        <p:spPr>
          <a:xfrm>
            <a:off x="720500" y="2234400"/>
            <a:ext cx="5745600" cy="82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745850" y="3323750"/>
            <a:ext cx="5694900" cy="1506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5"/>
          <p:cNvPicPr preferRelativeResize="0"/>
          <p:nvPr/>
        </p:nvPicPr>
        <p:blipFill>
          <a:blip r:embed="rId8">
            <a:alphaModFix/>
          </a:blip>
          <a:stretch>
            <a:fillRect/>
          </a:stretch>
        </p:blipFill>
        <p:spPr>
          <a:xfrm>
            <a:off x="6646450" y="1213150"/>
            <a:ext cx="2367200" cy="148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Node</a:t>
            </a:r>
            <a:endParaRPr/>
          </a:p>
        </p:txBody>
      </p:sp>
      <p:sp>
        <p:nvSpPr>
          <p:cNvPr id="183" name="Google Shape;183;p26"/>
          <p:cNvSpPr txBox="1"/>
          <p:nvPr>
            <p:ph idx="1" type="body"/>
          </p:nvPr>
        </p:nvSpPr>
        <p:spPr>
          <a:xfrm>
            <a:off x="311700" y="1077475"/>
            <a:ext cx="8520600" cy="33390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Clr>
                <a:srgbClr val="000000"/>
              </a:buClr>
              <a:buSzPts val="440"/>
              <a:buFont typeface="Arial"/>
              <a:buNone/>
            </a:pPr>
            <a:r>
              <a:rPr b="1" lang="en" sz="928"/>
              <a:t> </a:t>
            </a:r>
            <a:r>
              <a:rPr b="1" lang="en" sz="1008"/>
              <a:t> Properties</a:t>
            </a:r>
            <a:endParaRPr b="1" sz="1008"/>
          </a:p>
          <a:p>
            <a:pPr indent="-292663" lvl="0" marL="457200" rtl="0" algn="l">
              <a:lnSpc>
                <a:spcPct val="70000"/>
              </a:lnSpc>
              <a:spcBef>
                <a:spcPts val="1200"/>
              </a:spcBef>
              <a:spcAft>
                <a:spcPts val="0"/>
              </a:spcAft>
              <a:buSzPts val="1009"/>
              <a:buChar char="-"/>
            </a:pPr>
            <a:r>
              <a:rPr lang="en" sz="1008"/>
              <a:t>{name}</a:t>
            </a:r>
            <a:endParaRPr sz="1008"/>
          </a:p>
          <a:p>
            <a:pPr indent="0" lvl="0" marL="0" rtl="0" algn="l">
              <a:lnSpc>
                <a:spcPct val="70000"/>
              </a:lnSpc>
              <a:spcBef>
                <a:spcPts val="1200"/>
              </a:spcBef>
              <a:spcAft>
                <a:spcPts val="0"/>
              </a:spcAft>
              <a:buClr>
                <a:srgbClr val="000000"/>
              </a:buClr>
              <a:buSzPts val="440"/>
              <a:buFont typeface="Arial"/>
              <a:buNone/>
            </a:pPr>
            <a:r>
              <a:rPr b="1" lang="en" sz="1008"/>
              <a:t>  Transformation</a:t>
            </a:r>
            <a:endParaRPr b="1" sz="1008"/>
          </a:p>
          <a:p>
            <a:pPr indent="-292663" lvl="0" marL="457200" rtl="0" algn="l">
              <a:lnSpc>
                <a:spcPct val="140000"/>
              </a:lnSpc>
              <a:spcBef>
                <a:spcPts val="1200"/>
              </a:spcBef>
              <a:spcAft>
                <a:spcPts val="0"/>
              </a:spcAft>
              <a:buSzPts val="1009"/>
              <a:buChar char="-"/>
            </a:pPr>
            <a:r>
              <a:rPr lang="en" sz="1008"/>
              <a:t>Topic Modelling using LDA</a:t>
            </a:r>
            <a:endParaRPr sz="1008"/>
          </a:p>
          <a:p>
            <a:pPr indent="-292663" lvl="0" marL="457200" rtl="0" algn="l">
              <a:lnSpc>
                <a:spcPct val="140000"/>
              </a:lnSpc>
              <a:spcBef>
                <a:spcPts val="0"/>
              </a:spcBef>
              <a:spcAft>
                <a:spcPts val="0"/>
              </a:spcAft>
              <a:buSzPts val="1009"/>
              <a:buChar char="-"/>
            </a:pPr>
            <a:r>
              <a:rPr lang="en" sz="1008"/>
              <a:t>Remove links and @Twitterhandles from Tweets</a:t>
            </a:r>
            <a:endParaRPr sz="1008"/>
          </a:p>
          <a:p>
            <a:pPr indent="0" lvl="0" marL="0" rtl="0" algn="l">
              <a:lnSpc>
                <a:spcPct val="105000"/>
              </a:lnSpc>
              <a:spcBef>
                <a:spcPts val="1200"/>
              </a:spcBef>
              <a:spcAft>
                <a:spcPts val="0"/>
              </a:spcAft>
              <a:buSzPts val="440"/>
              <a:buNone/>
            </a:pPr>
            <a:r>
              <a:t/>
            </a:r>
            <a:endParaRPr sz="615"/>
          </a:p>
          <a:p>
            <a:pPr indent="-290195" lvl="0" marL="457200" rtl="0" algn="l">
              <a:lnSpc>
                <a:spcPct val="140000"/>
              </a:lnSpc>
              <a:spcBef>
                <a:spcPts val="1200"/>
              </a:spcBef>
              <a:spcAft>
                <a:spcPts val="0"/>
              </a:spcAft>
              <a:buSzPts val="970"/>
              <a:buChar char="●"/>
            </a:pPr>
            <a:r>
              <a:rPr lang="en" sz="970"/>
              <a:t>Conceptually, if we perform LDA on a set of Tweets/Articles from one day, we should be able to find the “topic” of that day</a:t>
            </a:r>
            <a:endParaRPr sz="970"/>
          </a:p>
          <a:p>
            <a:pPr indent="-290195" lvl="0" marL="457200" rtl="0" algn="l">
              <a:lnSpc>
                <a:spcPct val="140000"/>
              </a:lnSpc>
              <a:spcBef>
                <a:spcPts val="0"/>
              </a:spcBef>
              <a:spcAft>
                <a:spcPts val="0"/>
              </a:spcAft>
              <a:buSzPts val="970"/>
              <a:buChar char="●"/>
            </a:pPr>
            <a:r>
              <a:rPr lang="en" sz="970"/>
              <a:t>We apply this methodology to our stock event days</a:t>
            </a:r>
            <a:endParaRPr sz="970"/>
          </a:p>
          <a:p>
            <a:pPr indent="-290195" lvl="0" marL="457200" rtl="0" algn="l">
              <a:lnSpc>
                <a:spcPct val="140000"/>
              </a:lnSpc>
              <a:spcBef>
                <a:spcPts val="0"/>
              </a:spcBef>
              <a:spcAft>
                <a:spcPts val="0"/>
              </a:spcAft>
              <a:buSzPts val="970"/>
              <a:buChar char="●"/>
            </a:pPr>
            <a:r>
              <a:rPr lang="en" sz="970"/>
              <a:t>With a set of day-of-tweets we clean, tokenize, and lemmatize each tweet and combine all into a single list, then process into distinct topics using LDA (we generated 3 per day-of-Tweets)</a:t>
            </a:r>
            <a:endParaRPr sz="970"/>
          </a:p>
          <a:p>
            <a:pPr indent="-290195" lvl="0" marL="457200" rtl="0" algn="l">
              <a:lnSpc>
                <a:spcPct val="140000"/>
              </a:lnSpc>
              <a:spcBef>
                <a:spcPts val="0"/>
              </a:spcBef>
              <a:spcAft>
                <a:spcPts val="0"/>
              </a:spcAft>
              <a:buSzPts val="970"/>
              <a:buChar char="●"/>
            </a:pPr>
            <a:r>
              <a:rPr lang="en" sz="970"/>
              <a:t>Manually label a number of these topics (i.e. “Global”, “Chip”, “Semiconductor”, “Shortage” into “Supply Chain Topic”)</a:t>
            </a:r>
            <a:endParaRPr sz="970"/>
          </a:p>
          <a:p>
            <a:pPr indent="-290195" lvl="0" marL="457200" rtl="0" algn="l">
              <a:lnSpc>
                <a:spcPct val="140000"/>
              </a:lnSpc>
              <a:spcBef>
                <a:spcPts val="0"/>
              </a:spcBef>
              <a:spcAft>
                <a:spcPts val="0"/>
              </a:spcAft>
              <a:buSzPts val="970"/>
              <a:buChar char="●"/>
            </a:pPr>
            <a:r>
              <a:rPr lang="en" sz="970"/>
              <a:t>Combine topics of the same type by doing a full outer join on words, and combining the weights</a:t>
            </a:r>
            <a:endParaRPr sz="970"/>
          </a:p>
          <a:p>
            <a:pPr indent="-290195" lvl="0" marL="457200" rtl="0" algn="l">
              <a:lnSpc>
                <a:spcPct val="140000"/>
              </a:lnSpc>
              <a:spcBef>
                <a:spcPts val="0"/>
              </a:spcBef>
              <a:spcAft>
                <a:spcPts val="0"/>
              </a:spcAft>
              <a:buSzPts val="970"/>
              <a:buChar char="●"/>
            </a:pPr>
            <a:r>
              <a:rPr lang="en" sz="970"/>
              <a:t>Use these master sets to evaluate unlabelled Tweets from an event day with an inner join and combining weights</a:t>
            </a:r>
            <a:endParaRPr sz="970"/>
          </a:p>
          <a:p>
            <a:pPr indent="-290195" lvl="0" marL="457200" rtl="0" algn="l">
              <a:lnSpc>
                <a:spcPct val="140000"/>
              </a:lnSpc>
              <a:spcBef>
                <a:spcPts val="0"/>
              </a:spcBef>
              <a:spcAft>
                <a:spcPts val="0"/>
              </a:spcAft>
              <a:buSzPts val="970"/>
              <a:buChar char="●"/>
            </a:pPr>
            <a:r>
              <a:rPr lang="en" sz="970"/>
              <a:t>The max of the combined weights is the assigned topic</a:t>
            </a:r>
            <a:endParaRPr sz="970"/>
          </a:p>
          <a:p>
            <a:pPr indent="-290195" lvl="0" marL="457200" rtl="0" algn="l">
              <a:lnSpc>
                <a:spcPct val="140000"/>
              </a:lnSpc>
              <a:spcBef>
                <a:spcPts val="0"/>
              </a:spcBef>
              <a:spcAft>
                <a:spcPts val="0"/>
              </a:spcAft>
              <a:buSzPts val="970"/>
              <a:buChar char="●"/>
            </a:pPr>
            <a:r>
              <a:rPr lang="en" sz="970"/>
              <a:t>Repeat for article descriptions</a:t>
            </a:r>
            <a:endParaRPr sz="920"/>
          </a:p>
        </p:txBody>
      </p:sp>
      <p:pic>
        <p:nvPicPr>
          <p:cNvPr id="184" name="Google Shape;184;p26"/>
          <p:cNvPicPr preferRelativeResize="0"/>
          <p:nvPr/>
        </p:nvPicPr>
        <p:blipFill>
          <a:blip r:embed="rId3">
            <a:alphaModFix/>
          </a:blip>
          <a:stretch>
            <a:fillRect/>
          </a:stretch>
        </p:blipFill>
        <p:spPr>
          <a:xfrm>
            <a:off x="4819073" y="713225"/>
            <a:ext cx="2871100" cy="82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7"/>
          <p:cNvPicPr preferRelativeResize="0"/>
          <p:nvPr/>
        </p:nvPicPr>
        <p:blipFill rotWithShape="1">
          <a:blip r:embed="rId3">
            <a:alphaModFix/>
          </a:blip>
          <a:srcRect b="0" l="-4744" r="0" t="0"/>
          <a:stretch/>
        </p:blipFill>
        <p:spPr>
          <a:xfrm>
            <a:off x="-390000" y="0"/>
            <a:ext cx="9533998" cy="5143500"/>
          </a:xfrm>
          <a:prstGeom prst="rect">
            <a:avLst/>
          </a:prstGeom>
          <a:noFill/>
          <a:ln>
            <a:noFill/>
          </a:ln>
        </p:spPr>
      </p:pic>
      <p:pic>
        <p:nvPicPr>
          <p:cNvPr id="192" name="Google Shape;192;p27"/>
          <p:cNvPicPr preferRelativeResize="0"/>
          <p:nvPr/>
        </p:nvPicPr>
        <p:blipFill>
          <a:blip r:embed="rId4">
            <a:alphaModFix/>
          </a:blip>
          <a:stretch>
            <a:fillRect/>
          </a:stretch>
        </p:blipFill>
        <p:spPr>
          <a:xfrm>
            <a:off x="41600" y="73069"/>
            <a:ext cx="1890925" cy="1501600"/>
          </a:xfrm>
          <a:prstGeom prst="rect">
            <a:avLst/>
          </a:prstGeom>
          <a:noFill/>
          <a:ln>
            <a:noFill/>
          </a:ln>
        </p:spPr>
      </p:pic>
      <p:pic>
        <p:nvPicPr>
          <p:cNvPr id="193" name="Google Shape;193;p27"/>
          <p:cNvPicPr preferRelativeResize="0"/>
          <p:nvPr/>
        </p:nvPicPr>
        <p:blipFill>
          <a:blip r:embed="rId5">
            <a:alphaModFix/>
          </a:blip>
          <a:stretch>
            <a:fillRect/>
          </a:stretch>
        </p:blipFill>
        <p:spPr>
          <a:xfrm>
            <a:off x="0" y="3691538"/>
            <a:ext cx="1932525" cy="1451961"/>
          </a:xfrm>
          <a:prstGeom prst="rect">
            <a:avLst/>
          </a:prstGeom>
          <a:noFill/>
          <a:ln>
            <a:noFill/>
          </a:ln>
        </p:spPr>
      </p:pic>
      <p:pic>
        <p:nvPicPr>
          <p:cNvPr id="194" name="Google Shape;194;p27"/>
          <p:cNvPicPr preferRelativeResize="0"/>
          <p:nvPr/>
        </p:nvPicPr>
        <p:blipFill>
          <a:blip r:embed="rId6">
            <a:alphaModFix/>
          </a:blip>
          <a:stretch>
            <a:fillRect/>
          </a:stretch>
        </p:blipFill>
        <p:spPr>
          <a:xfrm>
            <a:off x="5892125" y="2715625"/>
            <a:ext cx="2312925" cy="234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Demonstration of Graph and Report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Neo4j Queries</a:t>
            </a:r>
            <a:endParaRPr/>
          </a:p>
        </p:txBody>
      </p:sp>
      <p:sp>
        <p:nvSpPr>
          <p:cNvPr id="205" name="Google Shape;205;p29"/>
          <p:cNvSpPr txBox="1"/>
          <p:nvPr>
            <p:ph idx="1" type="body"/>
          </p:nvPr>
        </p:nvSpPr>
        <p:spPr>
          <a:xfrm>
            <a:off x="311700" y="1229875"/>
            <a:ext cx="8520600" cy="3339000"/>
          </a:xfrm>
          <a:prstGeom prst="rect">
            <a:avLst/>
          </a:prstGeom>
          <a:solidFill>
            <a:schemeClr val="lt1"/>
          </a:solidFill>
          <a:ln cap="flat" cmpd="sng" w="9525">
            <a:solidFill>
              <a:srgbClr val="1E1E1E"/>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286385" lvl="0" marL="457200" rtl="0" algn="l">
              <a:spcBef>
                <a:spcPts val="0"/>
              </a:spcBef>
              <a:spcAft>
                <a:spcPts val="0"/>
              </a:spcAft>
              <a:buClr>
                <a:srgbClr val="1E1E1E"/>
              </a:buClr>
              <a:buSzPct val="100000"/>
              <a:buChar char="●"/>
            </a:pPr>
            <a:r>
              <a:rPr lang="en" sz="1300">
                <a:solidFill>
                  <a:srgbClr val="1E1E1E"/>
                </a:solidFill>
              </a:rPr>
              <a:t>Search for specific Stock, Events, and Articles/Tweets</a:t>
            </a:r>
            <a:endParaRPr sz="1200">
              <a:solidFill>
                <a:srgbClr val="1E1E1E"/>
              </a:solidFill>
            </a:endParaRPr>
          </a:p>
          <a:p>
            <a:pPr indent="457200" lvl="0" marL="0" rtl="0" algn="l">
              <a:spcBef>
                <a:spcPts val="1200"/>
              </a:spcBef>
              <a:spcAft>
                <a:spcPts val="0"/>
              </a:spcAft>
              <a:buNone/>
            </a:pPr>
            <a:r>
              <a:rPr lang="en" sz="1000">
                <a:solidFill>
                  <a:srgbClr val="1E1E1E"/>
                </a:solidFill>
              </a:rPr>
              <a:t>MATCH (s:Stock {ticker: 'F'})-[]-(e:Quote)-[]-(n) WHERE e.event = 'True' RETURN *</a:t>
            </a:r>
            <a:endParaRPr sz="1000">
              <a:solidFill>
                <a:srgbClr val="1E1E1E"/>
              </a:solidFill>
            </a:endParaRPr>
          </a:p>
          <a:p>
            <a:pPr indent="-286385" lvl="0" marL="457200" rtl="0" algn="l">
              <a:spcBef>
                <a:spcPts val="1200"/>
              </a:spcBef>
              <a:spcAft>
                <a:spcPts val="0"/>
              </a:spcAft>
              <a:buClr>
                <a:srgbClr val="1E1E1E"/>
              </a:buClr>
              <a:buSzPct val="100000"/>
              <a:buChar char="●"/>
            </a:pPr>
            <a:r>
              <a:rPr lang="en" sz="1300">
                <a:solidFill>
                  <a:srgbClr val="1E1E1E"/>
                </a:solidFill>
              </a:rPr>
              <a:t>Search for Articles or Topics that Reference More than One Event Node</a:t>
            </a:r>
            <a:endParaRPr sz="1300">
              <a:solidFill>
                <a:srgbClr val="1E1E1E"/>
              </a:solidFill>
            </a:endParaRPr>
          </a:p>
          <a:p>
            <a:pPr indent="0" lvl="0" marL="457200" rtl="0" algn="l">
              <a:spcBef>
                <a:spcPts val="1200"/>
              </a:spcBef>
              <a:spcAft>
                <a:spcPts val="0"/>
              </a:spcAft>
              <a:buNone/>
            </a:pPr>
            <a:r>
              <a:rPr lang="en" sz="1000">
                <a:solidFill>
                  <a:srgbClr val="1E1E1E"/>
                </a:solidFill>
              </a:rPr>
              <a:t>MATCH (s:Stock {ticker: 'F'})-[]-(e:Quote)-[]-(a:Article) WHERE e.event = 'True' RETURN *</a:t>
            </a:r>
            <a:endParaRPr sz="1000">
              <a:solidFill>
                <a:srgbClr val="1E1E1E"/>
              </a:solidFill>
            </a:endParaRPr>
          </a:p>
          <a:p>
            <a:pPr indent="0" lvl="0" marL="457200" rtl="0" algn="l">
              <a:spcBef>
                <a:spcPts val="1200"/>
              </a:spcBef>
              <a:spcAft>
                <a:spcPts val="0"/>
              </a:spcAft>
              <a:buNone/>
            </a:pPr>
            <a:r>
              <a:rPr lang="en" sz="1000">
                <a:solidFill>
                  <a:srgbClr val="1E1E1E"/>
                </a:solidFill>
              </a:rPr>
              <a:t>MATCH (s:Stock {ticker: 'F'})-[]-(e:Quote)-[]-(t:Topic) WHERE e.event = 'True' RETURN *</a:t>
            </a:r>
            <a:endParaRPr sz="1000">
              <a:solidFill>
                <a:srgbClr val="1E1E1E"/>
              </a:solidFill>
            </a:endParaRPr>
          </a:p>
          <a:p>
            <a:pPr indent="-286385" lvl="0" marL="457200" rtl="0" algn="l">
              <a:spcBef>
                <a:spcPts val="1200"/>
              </a:spcBef>
              <a:spcAft>
                <a:spcPts val="0"/>
              </a:spcAft>
              <a:buClr>
                <a:srgbClr val="1E1E1E"/>
              </a:buClr>
              <a:buSzPct val="100000"/>
              <a:buChar char="●"/>
            </a:pPr>
            <a:r>
              <a:rPr lang="en" sz="1300">
                <a:solidFill>
                  <a:srgbClr val="1E1E1E"/>
                </a:solidFill>
              </a:rPr>
              <a:t>Articles that Referenced Two or More Stocks</a:t>
            </a:r>
            <a:endParaRPr sz="1200">
              <a:solidFill>
                <a:srgbClr val="1E1E1E"/>
              </a:solidFill>
            </a:endParaRPr>
          </a:p>
          <a:p>
            <a:pPr indent="457200" lvl="0" marL="0" rtl="0" algn="l">
              <a:spcBef>
                <a:spcPts val="1200"/>
              </a:spcBef>
              <a:spcAft>
                <a:spcPts val="0"/>
              </a:spcAft>
              <a:buNone/>
            </a:pPr>
            <a:r>
              <a:rPr lang="en" sz="1000">
                <a:solidFill>
                  <a:srgbClr val="1E1E1E"/>
                </a:solidFill>
              </a:rPr>
              <a:t>MATCH (s1:Stock)-[]-(q1:Quote)-[]-(a:Article)-[]-(q2:Quote)-[]-(s2:Stock) RETURN *</a:t>
            </a:r>
            <a:endParaRPr sz="1000">
              <a:solidFill>
                <a:srgbClr val="1E1E1E"/>
              </a:solidFill>
            </a:endParaRPr>
          </a:p>
          <a:p>
            <a:pPr indent="-286385" lvl="0" marL="457200" rtl="0" algn="l">
              <a:spcBef>
                <a:spcPts val="1200"/>
              </a:spcBef>
              <a:spcAft>
                <a:spcPts val="0"/>
              </a:spcAft>
              <a:buClr>
                <a:srgbClr val="1E1E1E"/>
              </a:buClr>
              <a:buSzPct val="100000"/>
              <a:buChar char="●"/>
            </a:pPr>
            <a:r>
              <a:rPr lang="en" sz="1300">
                <a:solidFill>
                  <a:srgbClr val="1E1E1E"/>
                </a:solidFill>
              </a:rPr>
              <a:t>Stocks with Topics in Common</a:t>
            </a:r>
            <a:endParaRPr sz="1000">
              <a:solidFill>
                <a:srgbClr val="1E1E1E"/>
              </a:solidFill>
            </a:endParaRPr>
          </a:p>
          <a:p>
            <a:pPr indent="457200" lvl="0" marL="0" rtl="0" algn="l">
              <a:spcBef>
                <a:spcPts val="1200"/>
              </a:spcBef>
              <a:spcAft>
                <a:spcPts val="0"/>
              </a:spcAft>
              <a:buNone/>
            </a:pPr>
            <a:r>
              <a:rPr lang="en" sz="1000">
                <a:solidFill>
                  <a:srgbClr val="1E1E1E"/>
                </a:solidFill>
              </a:rPr>
              <a:t>MATCH (s1:Stock)-[]-(q1:Quote)-[]-(t:Topic)-[]-(q2:Quote)-[]-(s2:Stock) RETURN *</a:t>
            </a:r>
            <a:endParaRPr sz="1000">
              <a:solidFill>
                <a:srgbClr val="1E1E1E"/>
              </a:solidFill>
            </a:endParaRPr>
          </a:p>
          <a:p>
            <a:pPr indent="-286385" lvl="0" marL="457200" rtl="0" algn="l">
              <a:spcBef>
                <a:spcPts val="1200"/>
              </a:spcBef>
              <a:spcAft>
                <a:spcPts val="0"/>
              </a:spcAft>
              <a:buClr>
                <a:srgbClr val="1E1E1E"/>
              </a:buClr>
              <a:buSzPct val="100000"/>
              <a:buChar char="●"/>
            </a:pPr>
            <a:r>
              <a:rPr lang="en" sz="1300">
                <a:solidFill>
                  <a:srgbClr val="1E1E1E"/>
                </a:solidFill>
              </a:rPr>
              <a:t>All Articles from a Specific Source</a:t>
            </a:r>
            <a:endParaRPr sz="1300">
              <a:solidFill>
                <a:srgbClr val="1E1E1E"/>
              </a:solidFill>
            </a:endParaRPr>
          </a:p>
          <a:p>
            <a:pPr indent="457200" lvl="0" marL="0" rtl="0" algn="l">
              <a:spcBef>
                <a:spcPts val="1200"/>
              </a:spcBef>
              <a:spcAft>
                <a:spcPts val="0"/>
              </a:spcAft>
              <a:buNone/>
            </a:pPr>
            <a:r>
              <a:rPr lang="en" sz="1000">
                <a:solidFill>
                  <a:srgbClr val="1E1E1E"/>
                </a:solidFill>
              </a:rPr>
              <a:t>MATCH (so:Source{name:"reuters"})-[]-(a:Article)-[]-(n)-[]-(s:Stock) RETURN *</a:t>
            </a:r>
            <a:endParaRPr sz="1000">
              <a:solidFill>
                <a:srgbClr val="1E1E1E"/>
              </a:solidFill>
            </a:endParaRPr>
          </a:p>
          <a:p>
            <a:pPr indent="0" lvl="0" marL="0" rtl="0" algn="l">
              <a:spcBef>
                <a:spcPts val="1200"/>
              </a:spcBef>
              <a:spcAft>
                <a:spcPts val="1200"/>
              </a:spcAft>
              <a:buNone/>
            </a:pPr>
            <a:r>
              <a:t/>
            </a:r>
            <a:endParaRPr sz="1300">
              <a:solidFill>
                <a:srgbClr val="1E1E1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 &amp; Future Work</a:t>
            </a:r>
            <a:endParaRPr/>
          </a:p>
        </p:txBody>
      </p:sp>
      <p:sp>
        <p:nvSpPr>
          <p:cNvPr id="211" name="Google Shape;211;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Introduction to determining topics from LDA </a:t>
            </a:r>
            <a:endParaRPr/>
          </a:p>
          <a:p>
            <a:pPr indent="-334327" lvl="0" marL="457200" rtl="0" algn="l">
              <a:spcBef>
                <a:spcPts val="0"/>
              </a:spcBef>
              <a:spcAft>
                <a:spcPts val="0"/>
              </a:spcAft>
              <a:buSzPct val="100000"/>
              <a:buChar char="●"/>
            </a:pPr>
            <a:r>
              <a:rPr lang="en"/>
              <a:t>How to p</a:t>
            </a:r>
            <a:r>
              <a:rPr lang="en"/>
              <a:t>rototype</a:t>
            </a:r>
            <a:r>
              <a:rPr lang="en"/>
              <a:t> graph schemas before implementation</a:t>
            </a:r>
            <a:endParaRPr/>
          </a:p>
          <a:p>
            <a:pPr indent="-334327" lvl="0" marL="457200" rtl="0" algn="l">
              <a:spcBef>
                <a:spcPts val="0"/>
              </a:spcBef>
              <a:spcAft>
                <a:spcPts val="0"/>
              </a:spcAft>
              <a:buSzPct val="100000"/>
              <a:buChar char="●"/>
            </a:pPr>
            <a:r>
              <a:rPr lang="en"/>
              <a:t>Creating a neo4j graph with tweets, articles, and connected with stock events</a:t>
            </a:r>
            <a:endParaRPr/>
          </a:p>
          <a:p>
            <a:pPr indent="-334327" lvl="0" marL="457200" rtl="0" algn="l">
              <a:spcBef>
                <a:spcPts val="0"/>
              </a:spcBef>
              <a:spcAft>
                <a:spcPts val="0"/>
              </a:spcAft>
              <a:buSzPct val="100000"/>
              <a:buChar char="●"/>
            </a:pPr>
            <a:r>
              <a:rPr lang="en"/>
              <a:t>Addressing </a:t>
            </a:r>
            <a:r>
              <a:rPr lang="en"/>
              <a:t>challenges</a:t>
            </a:r>
            <a:r>
              <a:rPr lang="en"/>
              <a:t> with filtering text data from different sources</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Char char="●"/>
            </a:pPr>
            <a:r>
              <a:rPr lang="en"/>
              <a:t>Automate model training</a:t>
            </a:r>
            <a:endParaRPr/>
          </a:p>
          <a:p>
            <a:pPr indent="-334327" lvl="0" marL="457200" rtl="0" algn="l">
              <a:spcBef>
                <a:spcPts val="0"/>
              </a:spcBef>
              <a:spcAft>
                <a:spcPts val="0"/>
              </a:spcAft>
              <a:buSzPct val="100000"/>
              <a:buChar char="●"/>
            </a:pPr>
            <a:r>
              <a:rPr lang="en"/>
              <a:t>Pulling more years of stock</a:t>
            </a:r>
            <a:endParaRPr/>
          </a:p>
          <a:p>
            <a:pPr indent="-334327" lvl="0" marL="457200" rtl="0" algn="l">
              <a:spcBef>
                <a:spcPts val="0"/>
              </a:spcBef>
              <a:spcAft>
                <a:spcPts val="0"/>
              </a:spcAft>
              <a:buSzPct val="100000"/>
              <a:buChar char="●"/>
            </a:pPr>
            <a:r>
              <a:rPr lang="en"/>
              <a:t>Improving topic model </a:t>
            </a:r>
            <a:endParaRPr/>
          </a:p>
          <a:p>
            <a:pPr indent="-334327" lvl="0" marL="457200" rtl="0" algn="l">
              <a:spcBef>
                <a:spcPts val="0"/>
              </a:spcBef>
              <a:spcAft>
                <a:spcPts val="0"/>
              </a:spcAft>
              <a:buSzPct val="100000"/>
              <a:buChar char="●"/>
            </a:pPr>
            <a:r>
              <a:rPr lang="en"/>
              <a:t>Implement further parallelization to speed up API requests, graph creation</a:t>
            </a:r>
            <a:endParaRPr/>
          </a:p>
          <a:p>
            <a:pPr indent="-334327" lvl="0" marL="457200" rtl="0" algn="l">
              <a:spcBef>
                <a:spcPts val="0"/>
              </a:spcBef>
              <a:spcAft>
                <a:spcPts val="0"/>
              </a:spcAft>
              <a:buSzPct val="100000"/>
              <a:buChar char="●"/>
            </a:pPr>
            <a:r>
              <a:rPr lang="en"/>
              <a:t>Try on different industries</a:t>
            </a:r>
            <a:endParaRPr/>
          </a:p>
          <a:p>
            <a:pPr indent="-334327" lvl="0" marL="457200" rtl="0" algn="l">
              <a:spcBef>
                <a:spcPts val="0"/>
              </a:spcBef>
              <a:spcAft>
                <a:spcPts val="0"/>
              </a:spcAft>
              <a:buSzPct val="100000"/>
              <a:buChar char="●"/>
            </a:pPr>
            <a:r>
              <a:rPr lang="en"/>
              <a:t>Drawing more conclusions on analysis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4511500" y="731325"/>
            <a:ext cx="4180050" cy="3296751"/>
          </a:xfrm>
          <a:prstGeom prst="rect">
            <a:avLst/>
          </a:prstGeom>
          <a:noFill/>
          <a:ln>
            <a:noFill/>
          </a:ln>
        </p:spPr>
      </p:pic>
      <p:pic>
        <p:nvPicPr>
          <p:cNvPr id="97" name="Google Shape;97;p15"/>
          <p:cNvPicPr preferRelativeResize="0"/>
          <p:nvPr/>
        </p:nvPicPr>
        <p:blipFill>
          <a:blip r:embed="rId4">
            <a:alphaModFix/>
          </a:blip>
          <a:stretch>
            <a:fillRect/>
          </a:stretch>
        </p:blipFill>
        <p:spPr>
          <a:xfrm>
            <a:off x="1280376" y="387151"/>
            <a:ext cx="6120961" cy="3985150"/>
          </a:xfrm>
          <a:prstGeom prst="rect">
            <a:avLst/>
          </a:prstGeom>
          <a:noFill/>
          <a:ln>
            <a:noFill/>
          </a:ln>
        </p:spPr>
      </p:pic>
      <p:cxnSp>
        <p:nvCxnSpPr>
          <p:cNvPr id="98" name="Google Shape;98;p15"/>
          <p:cNvCxnSpPr/>
          <p:nvPr/>
        </p:nvCxnSpPr>
        <p:spPr>
          <a:xfrm>
            <a:off x="6160625" y="2406375"/>
            <a:ext cx="380400" cy="363900"/>
          </a:xfrm>
          <a:prstGeom prst="straightConnector1">
            <a:avLst/>
          </a:prstGeom>
          <a:noFill/>
          <a:ln cap="flat" cmpd="sng" w="38100">
            <a:solidFill>
              <a:schemeClr val="dk2"/>
            </a:solidFill>
            <a:prstDash val="solid"/>
            <a:round/>
            <a:headEnd len="med" w="med" type="none"/>
            <a:tailEnd len="med" w="med" type="triangle"/>
          </a:ln>
        </p:spPr>
      </p:cxnSp>
      <p:pic>
        <p:nvPicPr>
          <p:cNvPr id="99" name="Google Shape;99;p15"/>
          <p:cNvPicPr preferRelativeResize="0"/>
          <p:nvPr/>
        </p:nvPicPr>
        <p:blipFill>
          <a:blip r:embed="rId5">
            <a:alphaModFix/>
          </a:blip>
          <a:stretch>
            <a:fillRect/>
          </a:stretch>
        </p:blipFill>
        <p:spPr>
          <a:xfrm>
            <a:off x="473300" y="539300"/>
            <a:ext cx="2979250" cy="368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xit" presetID="1" presetSubtype="0">
                                  <p:stCondLst>
                                    <p:cond delay="0"/>
                                  </p:stCondLst>
                                  <p:childTnLst>
                                    <p:set>
                                      <p:cBhvr>
                                        <p:cTn dur="1" fill="hold">
                                          <p:stCondLst>
                                            <p:cond delay="1000"/>
                                          </p:stCondLst>
                                        </p:cTn>
                                        <p:tgtEl>
                                          <p:spTgt spid="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Details</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00000"/>
              <a:buChar char="●"/>
            </a:pPr>
            <a:r>
              <a:rPr lang="en" sz="2000"/>
              <a:t>Focused on </a:t>
            </a:r>
            <a:r>
              <a:rPr lang="en" sz="2000"/>
              <a:t>automotive</a:t>
            </a:r>
            <a:r>
              <a:rPr lang="en" sz="2000"/>
              <a:t> industry</a:t>
            </a:r>
            <a:endParaRPr sz="2000"/>
          </a:p>
          <a:p>
            <a:pPr indent="-325755" lvl="1" marL="914400" rtl="0" algn="l">
              <a:spcBef>
                <a:spcPts val="0"/>
              </a:spcBef>
              <a:spcAft>
                <a:spcPts val="0"/>
              </a:spcAft>
              <a:buSzPct val="100000"/>
              <a:buChar char="○"/>
            </a:pPr>
            <a:r>
              <a:rPr lang="en" sz="1800"/>
              <a:t>Companies that have more than a year of stock data</a:t>
            </a:r>
            <a:endParaRPr sz="1800"/>
          </a:p>
          <a:p>
            <a:pPr indent="-325755" lvl="1" marL="914400" rtl="0" algn="l">
              <a:spcBef>
                <a:spcPts val="0"/>
              </a:spcBef>
              <a:spcAft>
                <a:spcPts val="0"/>
              </a:spcAft>
              <a:buSzPct val="100000"/>
              <a:buChar char="○"/>
            </a:pPr>
            <a:r>
              <a:rPr lang="en" sz="1800"/>
              <a:t>Companies that are on the US stock market</a:t>
            </a:r>
            <a:endParaRPr sz="2200"/>
          </a:p>
          <a:p>
            <a:pPr indent="-325755" lvl="1" marL="914400" rtl="0" algn="l">
              <a:spcBef>
                <a:spcPts val="0"/>
              </a:spcBef>
              <a:spcAft>
                <a:spcPts val="0"/>
              </a:spcAft>
              <a:buSzPct val="100000"/>
              <a:buChar char="○"/>
            </a:pPr>
            <a:r>
              <a:rPr lang="en" sz="1800"/>
              <a:t>Company list: Ford, Tesla, GM, Stellantis, Honda, Toyota, Ferrari, Tata Motors, NIO</a:t>
            </a:r>
            <a:endParaRPr sz="1800"/>
          </a:p>
          <a:p>
            <a:pPr indent="-336550" lvl="0" marL="457200" rtl="0" algn="l">
              <a:spcBef>
                <a:spcPts val="0"/>
              </a:spcBef>
              <a:spcAft>
                <a:spcPts val="0"/>
              </a:spcAft>
              <a:buSzPct val="100000"/>
              <a:buChar char="●"/>
            </a:pPr>
            <a:r>
              <a:rPr lang="en" sz="2000"/>
              <a:t>Focused on these topics: </a:t>
            </a:r>
            <a:endParaRPr sz="2000"/>
          </a:p>
          <a:p>
            <a:pPr indent="-325755" lvl="1" marL="914400" rtl="0" algn="l">
              <a:spcBef>
                <a:spcPts val="0"/>
              </a:spcBef>
              <a:spcAft>
                <a:spcPts val="0"/>
              </a:spcAft>
              <a:buSzPct val="100000"/>
              <a:buChar char="○"/>
            </a:pPr>
            <a:r>
              <a:rPr lang="en" sz="1800"/>
              <a:t>Earnings </a:t>
            </a:r>
            <a:endParaRPr sz="1800"/>
          </a:p>
          <a:p>
            <a:pPr indent="-325755" lvl="1" marL="914400" rtl="0" algn="l">
              <a:spcBef>
                <a:spcPts val="0"/>
              </a:spcBef>
              <a:spcAft>
                <a:spcPts val="0"/>
              </a:spcAft>
              <a:buSzPct val="100000"/>
              <a:buChar char="○"/>
            </a:pPr>
            <a:r>
              <a:rPr lang="en" sz="1800"/>
              <a:t>New product/Product announcement</a:t>
            </a:r>
            <a:endParaRPr sz="1800"/>
          </a:p>
          <a:p>
            <a:pPr indent="-325755" lvl="1" marL="914400" rtl="0" algn="l">
              <a:spcBef>
                <a:spcPts val="0"/>
              </a:spcBef>
              <a:spcAft>
                <a:spcPts val="0"/>
              </a:spcAft>
              <a:buSzPct val="100000"/>
              <a:buChar char="○"/>
            </a:pPr>
            <a:r>
              <a:rPr lang="en" sz="1800"/>
              <a:t>Supply chain</a:t>
            </a:r>
            <a:endParaRPr sz="1800"/>
          </a:p>
          <a:p>
            <a:pPr indent="-325755" lvl="1" marL="914400" rtl="0" algn="l">
              <a:spcBef>
                <a:spcPts val="0"/>
              </a:spcBef>
              <a:spcAft>
                <a:spcPts val="0"/>
              </a:spcAft>
              <a:buSzPct val="100000"/>
              <a:buChar char="○"/>
            </a:pPr>
            <a:r>
              <a:rPr lang="en" sz="1800"/>
              <a:t>Investing analysis</a:t>
            </a:r>
            <a:endParaRPr sz="1800"/>
          </a:p>
          <a:p>
            <a:pPr indent="-325755" lvl="1" marL="914400" rtl="0" algn="l">
              <a:spcBef>
                <a:spcPts val="0"/>
              </a:spcBef>
              <a:spcAft>
                <a:spcPts val="0"/>
              </a:spcAft>
              <a:buSzPct val="100000"/>
              <a:buChar char="○"/>
            </a:pPr>
            <a:r>
              <a:rPr lang="en" sz="1800"/>
              <a:t>Partnership announcement</a:t>
            </a:r>
            <a:endParaRPr sz="1800"/>
          </a:p>
          <a:p>
            <a:pPr indent="-325755" lvl="1" marL="914400" rtl="0" algn="l">
              <a:spcBef>
                <a:spcPts val="0"/>
              </a:spcBef>
              <a:spcAft>
                <a:spcPts val="0"/>
              </a:spcAft>
              <a:buSzPct val="100000"/>
              <a:buChar char="○"/>
            </a:pPr>
            <a:r>
              <a:rPr lang="en" sz="1800"/>
              <a:t>Critique of company performance</a:t>
            </a:r>
            <a:endParaRPr sz="1800"/>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771725" y="0"/>
            <a:ext cx="7600548" cy="5065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Stock Data</a:t>
            </a:r>
            <a:endParaRPr/>
          </a:p>
        </p:txBody>
      </p:sp>
      <p:sp>
        <p:nvSpPr>
          <p:cNvPr id="121" name="Google Shape;121;p19"/>
          <p:cNvSpPr txBox="1"/>
          <p:nvPr>
            <p:ph idx="1" type="body"/>
          </p:nvPr>
        </p:nvSpPr>
        <p:spPr>
          <a:xfrm>
            <a:off x="311700" y="1229875"/>
            <a:ext cx="40527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Pull stock data from </a:t>
            </a:r>
            <a:r>
              <a:rPr lang="en">
                <a:highlight>
                  <a:srgbClr val="FFFFFF"/>
                </a:highlight>
              </a:rPr>
              <a:t>IEX Cloud </a:t>
            </a:r>
            <a:r>
              <a:rPr lang="en"/>
              <a:t>API in JSON format</a:t>
            </a:r>
            <a:endParaRPr/>
          </a:p>
          <a:p>
            <a:pPr indent="-342900" lvl="0" marL="457200" rtl="0" algn="l">
              <a:spcBef>
                <a:spcPts val="0"/>
              </a:spcBef>
              <a:spcAft>
                <a:spcPts val="0"/>
              </a:spcAft>
              <a:buSzPts val="1800"/>
              <a:buChar char="●"/>
            </a:pPr>
            <a:r>
              <a:rPr lang="en"/>
              <a:t>Structured</a:t>
            </a:r>
            <a:endParaRPr/>
          </a:p>
        </p:txBody>
      </p:sp>
      <p:pic>
        <p:nvPicPr>
          <p:cNvPr id="122" name="Google Shape;122;p19"/>
          <p:cNvPicPr preferRelativeResize="0"/>
          <p:nvPr/>
        </p:nvPicPr>
        <p:blipFill>
          <a:blip r:embed="rId3">
            <a:alphaModFix/>
          </a:blip>
          <a:stretch>
            <a:fillRect/>
          </a:stretch>
        </p:blipFill>
        <p:spPr>
          <a:xfrm>
            <a:off x="5821913" y="868300"/>
            <a:ext cx="2924175" cy="3962400"/>
          </a:xfrm>
          <a:prstGeom prst="rect">
            <a:avLst/>
          </a:prstGeom>
          <a:noFill/>
          <a:ln>
            <a:noFill/>
          </a:ln>
        </p:spPr>
      </p:pic>
      <p:pic>
        <p:nvPicPr>
          <p:cNvPr id="123" name="Google Shape;123;p19"/>
          <p:cNvPicPr preferRelativeResize="0"/>
          <p:nvPr/>
        </p:nvPicPr>
        <p:blipFill>
          <a:blip r:embed="rId4">
            <a:alphaModFix/>
          </a:blip>
          <a:stretch>
            <a:fillRect/>
          </a:stretch>
        </p:blipFill>
        <p:spPr>
          <a:xfrm>
            <a:off x="2631038" y="2011300"/>
            <a:ext cx="3190875" cy="28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Tweet Data</a:t>
            </a:r>
            <a:endParaRPr/>
          </a:p>
        </p:txBody>
      </p:sp>
      <p:sp>
        <p:nvSpPr>
          <p:cNvPr id="129" name="Google Shape;129;p20"/>
          <p:cNvSpPr txBox="1"/>
          <p:nvPr>
            <p:ph idx="1" type="body"/>
          </p:nvPr>
        </p:nvSpPr>
        <p:spPr>
          <a:xfrm>
            <a:off x="311700" y="11536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Used package called </a:t>
            </a:r>
            <a:r>
              <a:rPr i="1" lang="en" sz="2000"/>
              <a:t>snscrape </a:t>
            </a:r>
            <a:r>
              <a:rPr lang="en" sz="2000"/>
              <a:t>to pull tweets for the days associated with the stock event</a:t>
            </a:r>
            <a:endParaRPr sz="2000"/>
          </a:p>
          <a:p>
            <a:pPr indent="-355600" lvl="0" marL="457200" rtl="0" algn="l">
              <a:spcBef>
                <a:spcPts val="0"/>
              </a:spcBef>
              <a:spcAft>
                <a:spcPts val="0"/>
              </a:spcAft>
              <a:buSzPts val="2000"/>
              <a:buChar char="●"/>
            </a:pPr>
            <a:r>
              <a:rPr lang="en" sz="2000"/>
              <a:t>Semi-structured, but organized tweets into pandas dataframe</a:t>
            </a:r>
            <a:endParaRPr sz="2000"/>
          </a:p>
          <a:p>
            <a:pPr indent="0" lvl="0" marL="457200" rtl="0" algn="l">
              <a:spcBef>
                <a:spcPts val="1200"/>
              </a:spcBef>
              <a:spcAft>
                <a:spcPts val="1200"/>
              </a:spcAft>
              <a:buNone/>
            </a:pPr>
            <a:r>
              <a:t/>
            </a:r>
            <a:endParaRPr sz="2000"/>
          </a:p>
        </p:txBody>
      </p:sp>
      <p:pic>
        <p:nvPicPr>
          <p:cNvPr id="130" name="Google Shape;130;p20"/>
          <p:cNvPicPr preferRelativeResize="0"/>
          <p:nvPr/>
        </p:nvPicPr>
        <p:blipFill>
          <a:blip r:embed="rId3">
            <a:alphaModFix/>
          </a:blip>
          <a:stretch>
            <a:fillRect/>
          </a:stretch>
        </p:blipFill>
        <p:spPr>
          <a:xfrm>
            <a:off x="916050" y="2260950"/>
            <a:ext cx="7311901" cy="257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News Article Data</a:t>
            </a:r>
            <a:endParaRPr/>
          </a:p>
        </p:txBody>
      </p:sp>
      <p:sp>
        <p:nvSpPr>
          <p:cNvPr id="136" name="Google Shape;136;p21"/>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SzPts val="1650"/>
              <a:buChar char="●"/>
            </a:pPr>
            <a:r>
              <a:rPr lang="en" sz="1650"/>
              <a:t>Used </a:t>
            </a:r>
            <a:r>
              <a:rPr i="1" lang="en" sz="1650"/>
              <a:t>contextual web search</a:t>
            </a:r>
            <a:r>
              <a:rPr lang="en" sz="1650"/>
              <a:t> API to pull news articles </a:t>
            </a:r>
            <a:endParaRPr sz="1650"/>
          </a:p>
          <a:p>
            <a:pPr indent="-333375" lvl="1" marL="914400" rtl="0" algn="l">
              <a:spcBef>
                <a:spcPts val="0"/>
              </a:spcBef>
              <a:spcAft>
                <a:spcPts val="0"/>
              </a:spcAft>
              <a:buSzPts val="1650"/>
              <a:buChar char="○"/>
            </a:pPr>
            <a:r>
              <a:rPr lang="en" sz="1650" u="sng">
                <a:solidFill>
                  <a:schemeClr val="hlink"/>
                </a:solidFill>
                <a:hlinkClick r:id="rId3"/>
              </a:rPr>
              <a:t>https://rapidapi.com/contextualwebsearch/api/web-search</a:t>
            </a:r>
            <a:endParaRPr sz="1650"/>
          </a:p>
          <a:p>
            <a:pPr indent="-333375" lvl="0" marL="457200" rtl="0" algn="l">
              <a:spcBef>
                <a:spcPts val="0"/>
              </a:spcBef>
              <a:spcAft>
                <a:spcPts val="0"/>
              </a:spcAft>
              <a:buSzPts val="1650"/>
              <a:buChar char="●"/>
            </a:pPr>
            <a:r>
              <a:rPr lang="en" sz="1650"/>
              <a:t>Semi-structured</a:t>
            </a:r>
            <a:endParaRPr sz="1650"/>
          </a:p>
          <a:p>
            <a:pPr indent="-333375" lvl="0" marL="457200" rtl="0" algn="l">
              <a:spcBef>
                <a:spcPts val="0"/>
              </a:spcBef>
              <a:spcAft>
                <a:spcPts val="0"/>
              </a:spcAft>
              <a:buSzPts val="1650"/>
              <a:buChar char="●"/>
            </a:pPr>
            <a:r>
              <a:rPr lang="en" sz="1650"/>
              <a:t>Extracted: article title, article description, date published, website, URL</a:t>
            </a:r>
            <a:endParaRPr sz="1650"/>
          </a:p>
          <a:p>
            <a:pPr indent="-333375" lvl="0" marL="457200" rtl="0" algn="l">
              <a:spcBef>
                <a:spcPts val="0"/>
              </a:spcBef>
              <a:spcAft>
                <a:spcPts val="0"/>
              </a:spcAft>
              <a:buSzPts val="1650"/>
              <a:buChar char="●"/>
            </a:pPr>
            <a:r>
              <a:rPr lang="en" sz="1650"/>
              <a:t>Querying filters: </a:t>
            </a:r>
            <a:endParaRPr sz="1650"/>
          </a:p>
          <a:p>
            <a:pPr indent="-333375" lvl="1" marL="914400" rtl="0" algn="l">
              <a:spcBef>
                <a:spcPts val="0"/>
              </a:spcBef>
              <a:spcAft>
                <a:spcPts val="0"/>
              </a:spcAft>
              <a:buSzPts val="1650"/>
              <a:buChar char="○"/>
            </a:pPr>
            <a:r>
              <a:rPr lang="en" sz="1650"/>
              <a:t>Used list of top 40 news/financial sources like Forbes</a:t>
            </a:r>
            <a:endParaRPr sz="1650"/>
          </a:p>
        </p:txBody>
      </p:sp>
      <p:pic>
        <p:nvPicPr>
          <p:cNvPr id="137" name="Google Shape;137;p21"/>
          <p:cNvPicPr preferRelativeResize="0"/>
          <p:nvPr/>
        </p:nvPicPr>
        <p:blipFill>
          <a:blip r:embed="rId4">
            <a:alphaModFix/>
          </a:blip>
          <a:stretch>
            <a:fillRect/>
          </a:stretch>
        </p:blipFill>
        <p:spPr>
          <a:xfrm>
            <a:off x="4724400" y="141375"/>
            <a:ext cx="4267201" cy="1999887"/>
          </a:xfrm>
          <a:prstGeom prst="rect">
            <a:avLst/>
          </a:prstGeom>
          <a:noFill/>
          <a:ln>
            <a:noFill/>
          </a:ln>
        </p:spPr>
      </p:pic>
      <p:pic>
        <p:nvPicPr>
          <p:cNvPr id="138" name="Google Shape;138;p21"/>
          <p:cNvPicPr preferRelativeResize="0"/>
          <p:nvPr/>
        </p:nvPicPr>
        <p:blipFill>
          <a:blip r:embed="rId5">
            <a:alphaModFix/>
          </a:blip>
          <a:stretch>
            <a:fillRect/>
          </a:stretch>
        </p:blipFill>
        <p:spPr>
          <a:xfrm>
            <a:off x="5675250" y="2141248"/>
            <a:ext cx="2365500" cy="275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