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84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entury Gothic" panose="020B0502020202020204" pitchFamily="34" charset="0"/>
      <p:regular r:id="rId32"/>
      <p:bold r:id="rId33"/>
      <p:italic r:id="rId34"/>
      <p:boldItalic r:id="rId35"/>
    </p:embeddedFont>
    <p:embeddedFont>
      <p:font typeface="Comfortaa" panose="020B0604020202020204" charset="0"/>
      <p:regular r:id="rId36"/>
      <p:bold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29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5eb9fa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5eb9fa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5eb9fa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5eb9fa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891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5eb9fa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5eb9fa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3185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5eb9fa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5eb9fa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6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5eb9fa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5eb9fa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2997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5eb9fa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5eb9fa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597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5eb9fa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5eb9fa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994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5eb9fa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5eb9fa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528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5eb9fa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5eb9fa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746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5eb9fa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5eb9fa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496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5eb9fa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5eb9fa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217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5eb9fa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5eb9fa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932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5eb9fa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5eb9fa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26753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5eb9fa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5eb9fa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17475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5eb9fa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5eb9fa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196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5eb9fa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5eb9fa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994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5eb9fa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5eb9fa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5891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5eb9fa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5eb9fa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030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5eb9fa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5eb9fa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785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5eb9fa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5eb9fa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455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5eb9fa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5eb9fa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701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5eb9fa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5eb9fa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703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5eb9fa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5eb9fa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087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5eb9fa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5eb9fa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979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5eb9fa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5eb9fa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558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3" y="744575"/>
            <a:ext cx="55989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E7D"/>
              </a:buClr>
              <a:buSzPts val="5200"/>
              <a:buFont typeface="Comfortaa"/>
              <a:buNone/>
              <a:defRPr sz="5200">
                <a:solidFill>
                  <a:srgbClr val="003E7D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98375" y="3601300"/>
            <a:ext cx="7194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E7D"/>
              </a:buClr>
              <a:buSzPts val="2800"/>
              <a:buFont typeface="Comfortaa"/>
              <a:buNone/>
              <a:defRPr sz="2800">
                <a:solidFill>
                  <a:srgbClr val="003E7D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4544550"/>
            <a:ext cx="2204225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 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127635" y="4869224"/>
            <a:ext cx="1512000" cy="1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dt" idx="10"/>
          </p:nvPr>
        </p:nvSpPr>
        <p:spPr>
          <a:xfrm>
            <a:off x="4007929" y="4824238"/>
            <a:ext cx="11286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3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-Blue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omfortaa"/>
              <a:buNone/>
              <a:defRPr sz="400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0115" y="4434625"/>
            <a:ext cx="220416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36315" y="4434625"/>
            <a:ext cx="220416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 1">
  <p:cSld name="OBJECT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ftr" idx="11"/>
          </p:nvPr>
        </p:nvSpPr>
        <p:spPr>
          <a:xfrm>
            <a:off x="127634" y="4869224"/>
            <a:ext cx="15120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4007929" y="4824238"/>
            <a:ext cx="11286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2"/>
          <p:cNvGrpSpPr/>
          <p:nvPr/>
        </p:nvGrpSpPr>
        <p:grpSpPr>
          <a:xfrm>
            <a:off x="-85" y="1434"/>
            <a:ext cx="9144087" cy="5143548"/>
            <a:chOff x="32524" y="4599878"/>
            <a:chExt cx="4014438" cy="2258121"/>
          </a:xfrm>
        </p:grpSpPr>
        <p:sp>
          <p:nvSpPr>
            <p:cNvPr id="50" name="Google Shape;50;p12"/>
            <p:cNvSpPr/>
            <p:nvPr/>
          </p:nvSpPr>
          <p:spPr>
            <a:xfrm>
              <a:off x="32524" y="6104602"/>
              <a:ext cx="384717" cy="753397"/>
            </a:xfrm>
            <a:custGeom>
              <a:avLst/>
              <a:gdLst/>
              <a:ahLst/>
              <a:cxnLst/>
              <a:rect l="l" t="t" r="r" b="b"/>
              <a:pathLst>
                <a:path w="384717" h="753397" extrusionOk="0">
                  <a:moveTo>
                    <a:pt x="98270" y="213079"/>
                  </a:moveTo>
                  <a:cubicBezTo>
                    <a:pt x="62307" y="136115"/>
                    <a:pt x="29376" y="65507"/>
                    <a:pt x="0" y="0"/>
                  </a:cubicBezTo>
                  <a:lnTo>
                    <a:pt x="0" y="753397"/>
                  </a:lnTo>
                  <a:lnTo>
                    <a:pt x="384717" y="753397"/>
                  </a:lnTo>
                  <a:cubicBezTo>
                    <a:pt x="292469" y="629640"/>
                    <a:pt x="209462" y="451666"/>
                    <a:pt x="98270" y="2130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>
              <a:off x="32524" y="4599878"/>
              <a:ext cx="4014438" cy="2258121"/>
            </a:xfrm>
            <a:custGeom>
              <a:avLst/>
              <a:gdLst/>
              <a:ahLst/>
              <a:cxnLst/>
              <a:rect l="l" t="t" r="r" b="b"/>
              <a:pathLst>
                <a:path w="4014438" h="2258121" extrusionOk="0">
                  <a:moveTo>
                    <a:pt x="0" y="0"/>
                  </a:moveTo>
                  <a:lnTo>
                    <a:pt x="0" y="663951"/>
                  </a:lnTo>
                  <a:cubicBezTo>
                    <a:pt x="122942" y="548013"/>
                    <a:pt x="321322" y="455472"/>
                    <a:pt x="605950" y="322744"/>
                  </a:cubicBezTo>
                  <a:cubicBezTo>
                    <a:pt x="1022867" y="128295"/>
                    <a:pt x="1254763" y="20197"/>
                    <a:pt x="1476624" y="100946"/>
                  </a:cubicBezTo>
                  <a:cubicBezTo>
                    <a:pt x="1698484" y="181695"/>
                    <a:pt x="1806602" y="413613"/>
                    <a:pt x="2000947" y="830508"/>
                  </a:cubicBezTo>
                  <a:cubicBezTo>
                    <a:pt x="2195292" y="1247404"/>
                    <a:pt x="2303493" y="1479321"/>
                    <a:pt x="2222745" y="1701161"/>
                  </a:cubicBezTo>
                  <a:cubicBezTo>
                    <a:pt x="2141996" y="1923000"/>
                    <a:pt x="1910099" y="2031160"/>
                    <a:pt x="1493204" y="2225567"/>
                  </a:cubicBezTo>
                  <a:lnTo>
                    <a:pt x="1423370" y="2258122"/>
                  </a:lnTo>
                  <a:lnTo>
                    <a:pt x="4014439" y="2258122"/>
                  </a:lnTo>
                  <a:lnTo>
                    <a:pt x="4014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12"/>
          <p:cNvSpPr txBox="1">
            <a:spLocks noGrp="1"/>
          </p:cNvSpPr>
          <p:nvPr>
            <p:ph type="ctrTitle"/>
          </p:nvPr>
        </p:nvSpPr>
        <p:spPr>
          <a:xfrm>
            <a:off x="3422975" y="2718475"/>
            <a:ext cx="5035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ubTitle" idx="1"/>
          </p:nvPr>
        </p:nvSpPr>
        <p:spPr>
          <a:xfrm>
            <a:off x="3422975" y="3883175"/>
            <a:ext cx="503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388100" y="5263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4811E"/>
              </a:buClr>
              <a:buSzPts val="4800"/>
              <a:buFont typeface="Comfortaa"/>
              <a:buNone/>
              <a:defRPr sz="4800">
                <a:solidFill>
                  <a:srgbClr val="F4811E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1425" y="4180825"/>
            <a:ext cx="3322578" cy="7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297636" y="548639"/>
            <a:ext cx="5598900" cy="21395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API Testing </a:t>
            </a:r>
            <a:br>
              <a:rPr lang="en" sz="4000" dirty="0"/>
            </a:br>
            <a:r>
              <a:rPr lang="en" sz="4000" dirty="0"/>
              <a:t>with Postman</a:t>
            </a:r>
            <a:endParaRPr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78933C-D4BF-4591-877A-4F744D73CAEF}"/>
              </a:ext>
            </a:extLst>
          </p:cNvPr>
          <p:cNvSpPr txBox="1"/>
          <p:nvPr/>
        </p:nvSpPr>
        <p:spPr>
          <a:xfrm>
            <a:off x="422031" y="3713871"/>
            <a:ext cx="3101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By Harry Tan</a:t>
            </a:r>
          </a:p>
          <a:p>
            <a:r>
              <a:rPr lang="en-SG" baseline="30000" dirty="0"/>
              <a:t>12th</a:t>
            </a:r>
            <a:r>
              <a:rPr lang="en-SG" dirty="0"/>
              <a:t> September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F949DE-7440-4846-86F9-ECCD6BBB9FC6}"/>
              </a:ext>
            </a:extLst>
          </p:cNvPr>
          <p:cNvSpPr txBox="1"/>
          <p:nvPr/>
        </p:nvSpPr>
        <p:spPr>
          <a:xfrm>
            <a:off x="211138" y="384629"/>
            <a:ext cx="5942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+mj-lt"/>
              </a:rPr>
              <a:t>2, Update email “Put” method from user.js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D4F60-58A4-4497-9635-FCCCD43121ED}"/>
              </a:ext>
            </a:extLst>
          </p:cNvPr>
          <p:cNvSpPr txBox="1"/>
          <p:nvPr/>
        </p:nvSpPr>
        <p:spPr>
          <a:xfrm>
            <a:off x="378136" y="4109756"/>
            <a:ext cx="8037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Results status show 1 row updated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E44008-A408-49DE-9C80-446908781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77" y="692406"/>
            <a:ext cx="7111976" cy="313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09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F949DE-7440-4846-86F9-ECCD6BBB9FC6}"/>
              </a:ext>
            </a:extLst>
          </p:cNvPr>
          <p:cNvSpPr txBox="1"/>
          <p:nvPr/>
        </p:nvSpPr>
        <p:spPr>
          <a:xfrm>
            <a:off x="211138" y="384629"/>
            <a:ext cx="5942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+mj-lt"/>
              </a:rPr>
              <a:t>2, Update email “Put” method from user.js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D4F60-58A4-4497-9635-FCCCD43121ED}"/>
              </a:ext>
            </a:extLst>
          </p:cNvPr>
          <p:cNvSpPr txBox="1"/>
          <p:nvPr/>
        </p:nvSpPr>
        <p:spPr>
          <a:xfrm>
            <a:off x="378136" y="4109756"/>
            <a:ext cx="8037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Email for </a:t>
            </a:r>
            <a:r>
              <a:rPr lang="en-SG" dirty="0" err="1"/>
              <a:t>user_id</a:t>
            </a:r>
            <a:r>
              <a:rPr lang="en-SG" dirty="0"/>
              <a:t> updated to </a:t>
            </a:r>
            <a:r>
              <a:rPr lang="en-SG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"updated@success.com"</a:t>
            </a:r>
            <a:r>
              <a:rPr lang="en-SG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FC7B57-3BF6-417B-9359-46F78C071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91" y="725967"/>
            <a:ext cx="5598329" cy="321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7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F949DE-7440-4846-86F9-ECCD6BBB9FC6}"/>
              </a:ext>
            </a:extLst>
          </p:cNvPr>
          <p:cNvSpPr txBox="1"/>
          <p:nvPr/>
        </p:nvSpPr>
        <p:spPr>
          <a:xfrm>
            <a:off x="211138" y="384629"/>
            <a:ext cx="5942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+mj-lt"/>
              </a:rPr>
              <a:t>3, </a:t>
            </a:r>
            <a:r>
              <a:rPr lang="en-US" b="0" i="0" u="none" strike="noStrike" baseline="0" dirty="0">
                <a:latin typeface="+mj-lt"/>
              </a:rPr>
              <a:t>Document for </a:t>
            </a:r>
            <a:r>
              <a:rPr lang="en-US" b="0" i="0" u="none" strike="noStrike" baseline="0" dirty="0" err="1">
                <a:latin typeface="+mj-lt"/>
              </a:rPr>
              <a:t>Create_Account</a:t>
            </a:r>
            <a:r>
              <a:rPr lang="en-US" b="0" i="0" u="none" strike="noStrike" baseline="0" dirty="0">
                <a:latin typeface="+mj-lt"/>
              </a:rPr>
              <a:t> API</a:t>
            </a:r>
            <a:endParaRPr lang="en-SG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1037D7-161F-4E26-99EB-858D9B872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891" y="110385"/>
            <a:ext cx="4316451" cy="464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25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F949DE-7440-4846-86F9-ECCD6BBB9FC6}"/>
              </a:ext>
            </a:extLst>
          </p:cNvPr>
          <p:cNvSpPr txBox="1"/>
          <p:nvPr/>
        </p:nvSpPr>
        <p:spPr>
          <a:xfrm>
            <a:off x="211138" y="384629"/>
            <a:ext cx="3198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+mj-lt"/>
              </a:rPr>
              <a:t>3, Create account “Post” method from accounts.js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D4F60-58A4-4497-9635-FCCCD43121ED}"/>
              </a:ext>
            </a:extLst>
          </p:cNvPr>
          <p:cNvSpPr txBox="1"/>
          <p:nvPr/>
        </p:nvSpPr>
        <p:spPr>
          <a:xfrm>
            <a:off x="371261" y="3368842"/>
            <a:ext cx="226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Source code for creating new account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A3A050-EF25-4BAD-86E6-2872F6C76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472" y="130629"/>
            <a:ext cx="4799797" cy="467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29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F949DE-7440-4846-86F9-ECCD6BBB9FC6}"/>
              </a:ext>
            </a:extLst>
          </p:cNvPr>
          <p:cNvSpPr txBox="1"/>
          <p:nvPr/>
        </p:nvSpPr>
        <p:spPr>
          <a:xfrm>
            <a:off x="378136" y="383983"/>
            <a:ext cx="5942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+mj-lt"/>
              </a:rPr>
              <a:t>3, Create account “Post” method from accounts.js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D4F60-58A4-4497-9635-FCCCD43121ED}"/>
              </a:ext>
            </a:extLst>
          </p:cNvPr>
          <p:cNvSpPr txBox="1"/>
          <p:nvPr/>
        </p:nvSpPr>
        <p:spPr>
          <a:xfrm>
            <a:off x="378136" y="4109756"/>
            <a:ext cx="8037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User_id</a:t>
            </a:r>
            <a:r>
              <a:rPr lang="en-SG" dirty="0"/>
              <a:t> =1002 has two saving accounts initially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9D4E92-2F8A-478D-A55E-1A948618F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81" y="862074"/>
            <a:ext cx="6224101" cy="318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28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F949DE-7440-4846-86F9-ECCD6BBB9FC6}"/>
              </a:ext>
            </a:extLst>
          </p:cNvPr>
          <p:cNvSpPr txBox="1"/>
          <p:nvPr/>
        </p:nvSpPr>
        <p:spPr>
          <a:xfrm>
            <a:off x="378136" y="383983"/>
            <a:ext cx="5942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+mj-lt"/>
              </a:rPr>
              <a:t>3, Create account “Post” method from accounts.js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D4F60-58A4-4497-9635-FCCCD43121ED}"/>
              </a:ext>
            </a:extLst>
          </p:cNvPr>
          <p:cNvSpPr txBox="1"/>
          <p:nvPr/>
        </p:nvSpPr>
        <p:spPr>
          <a:xfrm>
            <a:off x="378136" y="4109756"/>
            <a:ext cx="8037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Create new account with </a:t>
            </a:r>
            <a:r>
              <a:rPr lang="en-SG" dirty="0" err="1"/>
              <a:t>account_Id</a:t>
            </a:r>
            <a:r>
              <a:rPr lang="en-SG" dirty="0"/>
              <a:t>=150  for </a:t>
            </a:r>
            <a:r>
              <a:rPr lang="en-SG" dirty="0" err="1"/>
              <a:t>user_id</a:t>
            </a:r>
            <a:r>
              <a:rPr lang="en-SG" dirty="0"/>
              <a:t> =1002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754350-A5CB-4E6D-8F79-A97911F19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36" y="822106"/>
            <a:ext cx="5860583" cy="315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10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F949DE-7440-4846-86F9-ECCD6BBB9FC6}"/>
              </a:ext>
            </a:extLst>
          </p:cNvPr>
          <p:cNvSpPr txBox="1"/>
          <p:nvPr/>
        </p:nvSpPr>
        <p:spPr>
          <a:xfrm>
            <a:off x="378136" y="383983"/>
            <a:ext cx="5942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+mj-lt"/>
              </a:rPr>
              <a:t>3, Create account “Post” method from accounts.js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D4F60-58A4-4497-9635-FCCCD43121ED}"/>
              </a:ext>
            </a:extLst>
          </p:cNvPr>
          <p:cNvSpPr txBox="1"/>
          <p:nvPr/>
        </p:nvSpPr>
        <p:spPr>
          <a:xfrm>
            <a:off x="378136" y="4109756"/>
            <a:ext cx="8037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New investment account , </a:t>
            </a:r>
            <a:r>
              <a:rPr lang="en-SG" dirty="0" err="1"/>
              <a:t>account_id</a:t>
            </a:r>
            <a:r>
              <a:rPr lang="en-SG" dirty="0"/>
              <a:t> =150 has been successfully created for </a:t>
            </a:r>
            <a:r>
              <a:rPr lang="en-SG" dirty="0" err="1"/>
              <a:t>user_id</a:t>
            </a:r>
            <a:r>
              <a:rPr lang="en-SG" dirty="0"/>
              <a:t> =1002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DA10DE-4D83-4C80-B575-AC5AA9885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36" y="806966"/>
            <a:ext cx="7301449" cy="330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92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F949DE-7440-4846-86F9-ECCD6BBB9FC6}"/>
              </a:ext>
            </a:extLst>
          </p:cNvPr>
          <p:cNvSpPr txBox="1"/>
          <p:nvPr/>
        </p:nvSpPr>
        <p:spPr>
          <a:xfrm>
            <a:off x="211138" y="384629"/>
            <a:ext cx="5942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+mj-lt"/>
              </a:rPr>
              <a:t>4, </a:t>
            </a:r>
            <a:r>
              <a:rPr lang="en-US" b="0" i="0" u="none" strike="noStrike" baseline="0" dirty="0">
                <a:latin typeface="+mj-lt"/>
              </a:rPr>
              <a:t>Document for </a:t>
            </a:r>
            <a:r>
              <a:rPr lang="en-US" dirty="0" err="1">
                <a:latin typeface="+mj-lt"/>
              </a:rPr>
              <a:t>Delete</a:t>
            </a:r>
            <a:r>
              <a:rPr lang="en-US" b="0" i="0" u="none" strike="noStrike" baseline="0" dirty="0" err="1">
                <a:latin typeface="+mj-lt"/>
              </a:rPr>
              <a:t>_Account</a:t>
            </a:r>
            <a:r>
              <a:rPr lang="en-US" b="0" i="0" u="none" strike="noStrike" baseline="0" dirty="0">
                <a:latin typeface="+mj-lt"/>
              </a:rPr>
              <a:t> API</a:t>
            </a:r>
            <a:endParaRPr lang="en-SG" dirty="0"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7ED423-C863-4556-9028-B817E9B27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515" y="224035"/>
            <a:ext cx="4545084" cy="469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30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F949DE-7440-4846-86F9-ECCD6BBB9FC6}"/>
              </a:ext>
            </a:extLst>
          </p:cNvPr>
          <p:cNvSpPr txBox="1"/>
          <p:nvPr/>
        </p:nvSpPr>
        <p:spPr>
          <a:xfrm>
            <a:off x="211138" y="384629"/>
            <a:ext cx="3198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+mj-lt"/>
              </a:rPr>
              <a:t>4, Delete account “Delete” method from accounts.js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D4F60-58A4-4497-9635-FCCCD43121ED}"/>
              </a:ext>
            </a:extLst>
          </p:cNvPr>
          <p:cNvSpPr txBox="1"/>
          <p:nvPr/>
        </p:nvSpPr>
        <p:spPr>
          <a:xfrm>
            <a:off x="371261" y="3368842"/>
            <a:ext cx="226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Source code for deleting account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1E0379-ED16-47BE-B76A-295B68223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437" y="708144"/>
            <a:ext cx="5295415" cy="336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86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F949DE-7440-4846-86F9-ECCD6BBB9FC6}"/>
              </a:ext>
            </a:extLst>
          </p:cNvPr>
          <p:cNvSpPr txBox="1"/>
          <p:nvPr/>
        </p:nvSpPr>
        <p:spPr>
          <a:xfrm>
            <a:off x="378136" y="383983"/>
            <a:ext cx="5942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+mj-lt"/>
              </a:rPr>
              <a:t>4, Delete account “Delete” method from accounts.js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D4F60-58A4-4497-9635-FCCCD43121ED}"/>
              </a:ext>
            </a:extLst>
          </p:cNvPr>
          <p:cNvSpPr txBox="1"/>
          <p:nvPr/>
        </p:nvSpPr>
        <p:spPr>
          <a:xfrm>
            <a:off x="378136" y="4109756"/>
            <a:ext cx="8037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account_id</a:t>
            </a:r>
            <a:r>
              <a:rPr lang="en-SG" dirty="0"/>
              <a:t> =150 that was created in previous example has been deleted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F83F9A-CB33-4A98-BEF2-47F2D4966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05" y="725967"/>
            <a:ext cx="6286906" cy="31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43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F949DE-7440-4846-86F9-ECCD6BBB9FC6}"/>
              </a:ext>
            </a:extLst>
          </p:cNvPr>
          <p:cNvSpPr txBox="1"/>
          <p:nvPr/>
        </p:nvSpPr>
        <p:spPr>
          <a:xfrm>
            <a:off x="211138" y="384629"/>
            <a:ext cx="5942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+mj-lt"/>
              </a:rPr>
              <a:t>1, </a:t>
            </a:r>
            <a:r>
              <a:rPr lang="en-US" b="0" i="0" u="none" strike="noStrike" baseline="0" dirty="0">
                <a:latin typeface="+mj-lt"/>
              </a:rPr>
              <a:t>Document for </a:t>
            </a:r>
            <a:r>
              <a:rPr lang="en-US" b="0" i="0" u="none" strike="noStrike" baseline="0" dirty="0" err="1">
                <a:latin typeface="+mj-lt"/>
              </a:rPr>
              <a:t>User_information</a:t>
            </a:r>
            <a:r>
              <a:rPr lang="en-US" b="0" i="0" u="none" strike="noStrike" baseline="0" dirty="0">
                <a:latin typeface="+mj-lt"/>
              </a:rPr>
              <a:t> API</a:t>
            </a:r>
            <a:endParaRPr lang="en-SG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7F353-B3E8-4549-8D0A-A4AE692DB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32" y="745958"/>
            <a:ext cx="4540136" cy="365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36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F949DE-7440-4846-86F9-ECCD6BBB9FC6}"/>
              </a:ext>
            </a:extLst>
          </p:cNvPr>
          <p:cNvSpPr txBox="1"/>
          <p:nvPr/>
        </p:nvSpPr>
        <p:spPr>
          <a:xfrm>
            <a:off x="211139" y="384629"/>
            <a:ext cx="30064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+mj-lt"/>
              </a:rPr>
              <a:t>5, </a:t>
            </a:r>
            <a:r>
              <a:rPr lang="en-US" b="0" i="0" u="none" strike="noStrike" baseline="0" dirty="0">
                <a:latin typeface="+mj-lt"/>
              </a:rPr>
              <a:t>Document for </a:t>
            </a:r>
            <a:r>
              <a:rPr lang="en-US" dirty="0">
                <a:latin typeface="+mj-lt"/>
              </a:rPr>
              <a:t>View Transactions type frequency </a:t>
            </a:r>
            <a:r>
              <a:rPr lang="en-US" b="0" i="0" u="none" strike="noStrike" baseline="0" dirty="0">
                <a:latin typeface="+mj-lt"/>
              </a:rPr>
              <a:t>API</a:t>
            </a:r>
            <a:endParaRPr lang="en-SG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8D3B0-73EE-4BAA-A1CD-F112647D2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864" y="146743"/>
            <a:ext cx="4736617" cy="469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20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F949DE-7440-4846-86F9-ECCD6BBB9FC6}"/>
              </a:ext>
            </a:extLst>
          </p:cNvPr>
          <p:cNvSpPr txBox="1"/>
          <p:nvPr/>
        </p:nvSpPr>
        <p:spPr>
          <a:xfrm>
            <a:off x="211138" y="384629"/>
            <a:ext cx="3198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+mj-lt"/>
              </a:rPr>
              <a:t>5, View transactions Type  “GET” method from transactions.js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D4F60-58A4-4497-9635-FCCCD43121ED}"/>
              </a:ext>
            </a:extLst>
          </p:cNvPr>
          <p:cNvSpPr txBox="1"/>
          <p:nvPr/>
        </p:nvSpPr>
        <p:spPr>
          <a:xfrm>
            <a:off x="371261" y="3368842"/>
            <a:ext cx="226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Source code for viewing transactions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8A639-0862-4C3D-9BE2-3F4DF597B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382" y="770021"/>
            <a:ext cx="5689357" cy="336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14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F949DE-7440-4846-86F9-ECCD6BBB9FC6}"/>
              </a:ext>
            </a:extLst>
          </p:cNvPr>
          <p:cNvSpPr txBox="1"/>
          <p:nvPr/>
        </p:nvSpPr>
        <p:spPr>
          <a:xfrm>
            <a:off x="378136" y="383983"/>
            <a:ext cx="5942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+mj-lt"/>
              </a:rPr>
              <a:t>5, View transactions Type  “GET” method from transactions.js </a:t>
            </a:r>
          </a:p>
          <a:p>
            <a:endParaRPr lang="en-SG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D4F60-58A4-4497-9635-FCCCD43121ED}"/>
              </a:ext>
            </a:extLst>
          </p:cNvPr>
          <p:cNvSpPr txBox="1"/>
          <p:nvPr/>
        </p:nvSpPr>
        <p:spPr>
          <a:xfrm>
            <a:off x="378136" y="4109756"/>
            <a:ext cx="8037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View the frequency of transactions type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92DDF-57B3-469A-A097-EFC80C829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59" y="797522"/>
            <a:ext cx="6430181" cy="311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96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F949DE-7440-4846-86F9-ECCD6BBB9FC6}"/>
              </a:ext>
            </a:extLst>
          </p:cNvPr>
          <p:cNvSpPr txBox="1"/>
          <p:nvPr/>
        </p:nvSpPr>
        <p:spPr>
          <a:xfrm>
            <a:off x="211139" y="384629"/>
            <a:ext cx="300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+mj-lt"/>
              </a:rPr>
              <a:t>6, </a:t>
            </a:r>
            <a:r>
              <a:rPr lang="en-US" b="0" i="0" u="none" strike="noStrike" baseline="0" dirty="0">
                <a:latin typeface="+mj-lt"/>
              </a:rPr>
              <a:t>Document for </a:t>
            </a:r>
            <a:r>
              <a:rPr lang="en-US" dirty="0">
                <a:latin typeface="+mj-lt"/>
              </a:rPr>
              <a:t>secured msg by </a:t>
            </a:r>
            <a:r>
              <a:rPr lang="en-US" dirty="0" err="1">
                <a:latin typeface="+mj-lt"/>
              </a:rPr>
              <a:t>uid</a:t>
            </a:r>
            <a:endParaRPr lang="en-SG" dirty="0"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0873F8-7EE5-4F01-9A85-C8FBA9478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484" y="210077"/>
            <a:ext cx="4856862" cy="458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14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F949DE-7440-4846-86F9-ECCD6BBB9FC6}"/>
              </a:ext>
            </a:extLst>
          </p:cNvPr>
          <p:cNvSpPr txBox="1"/>
          <p:nvPr/>
        </p:nvSpPr>
        <p:spPr>
          <a:xfrm>
            <a:off x="211138" y="384629"/>
            <a:ext cx="3198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+mj-lt"/>
              </a:rPr>
              <a:t>5, View secured  </a:t>
            </a:r>
            <a:r>
              <a:rPr lang="en-SG" dirty="0" err="1">
                <a:latin typeface="+mj-lt"/>
              </a:rPr>
              <a:t>msg</a:t>
            </a:r>
            <a:r>
              <a:rPr lang="en-SG" dirty="0">
                <a:latin typeface="+mj-lt"/>
              </a:rPr>
              <a:t> “GET” method from secured_msg.js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D4F60-58A4-4497-9635-FCCCD43121ED}"/>
              </a:ext>
            </a:extLst>
          </p:cNvPr>
          <p:cNvSpPr txBox="1"/>
          <p:nvPr/>
        </p:nvSpPr>
        <p:spPr>
          <a:xfrm>
            <a:off x="371261" y="3368842"/>
            <a:ext cx="226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Source code viewing secured </a:t>
            </a:r>
            <a:r>
              <a:rPr lang="en-SG" dirty="0" err="1"/>
              <a:t>msg</a:t>
            </a:r>
            <a:r>
              <a:rPr lang="en-SG" dirty="0"/>
              <a:t> by </a:t>
            </a:r>
            <a:r>
              <a:rPr lang="en-SG" dirty="0" err="1"/>
              <a:t>uid</a:t>
            </a:r>
            <a:endParaRPr lang="en-S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C97A2D-98CA-42A3-88BE-1C316BE72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329" y="646239"/>
            <a:ext cx="5916533" cy="364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3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F949DE-7440-4846-86F9-ECCD6BBB9FC6}"/>
              </a:ext>
            </a:extLst>
          </p:cNvPr>
          <p:cNvSpPr txBox="1"/>
          <p:nvPr/>
        </p:nvSpPr>
        <p:spPr>
          <a:xfrm>
            <a:off x="378136" y="383983"/>
            <a:ext cx="5942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+mj-lt"/>
              </a:rPr>
              <a:t>5, View secured  </a:t>
            </a:r>
            <a:r>
              <a:rPr lang="en-SG" dirty="0" err="1">
                <a:latin typeface="+mj-lt"/>
              </a:rPr>
              <a:t>msg</a:t>
            </a:r>
            <a:r>
              <a:rPr lang="en-SG" dirty="0">
                <a:latin typeface="+mj-lt"/>
              </a:rPr>
              <a:t> “GET” method from secured_msg.js </a:t>
            </a:r>
          </a:p>
          <a:p>
            <a:endParaRPr lang="en-SG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D4F60-58A4-4497-9635-FCCCD43121ED}"/>
              </a:ext>
            </a:extLst>
          </p:cNvPr>
          <p:cNvSpPr txBox="1"/>
          <p:nvPr/>
        </p:nvSpPr>
        <p:spPr>
          <a:xfrm>
            <a:off x="378136" y="4109756"/>
            <a:ext cx="8037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View all secured </a:t>
            </a:r>
            <a:r>
              <a:rPr lang="en-SG" dirty="0" err="1"/>
              <a:t>msg</a:t>
            </a:r>
            <a:r>
              <a:rPr lang="en-SG" dirty="0"/>
              <a:t> of </a:t>
            </a:r>
            <a:r>
              <a:rPr lang="en-SG" dirty="0" err="1"/>
              <a:t>Uid</a:t>
            </a:r>
            <a:r>
              <a:rPr lang="en-SG" dirty="0"/>
              <a:t>= 1004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562E53-5769-4D24-A252-8A4871028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24" y="907203"/>
            <a:ext cx="6976655" cy="32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6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F949DE-7440-4846-86F9-ECCD6BBB9FC6}"/>
              </a:ext>
            </a:extLst>
          </p:cNvPr>
          <p:cNvSpPr txBox="1"/>
          <p:nvPr/>
        </p:nvSpPr>
        <p:spPr>
          <a:xfrm>
            <a:off x="211138" y="384629"/>
            <a:ext cx="5942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+mj-lt"/>
              </a:rPr>
              <a:t>1, User Information “Get” method from user.js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D4F60-58A4-4497-9635-FCCCD43121ED}"/>
              </a:ext>
            </a:extLst>
          </p:cNvPr>
          <p:cNvSpPr txBox="1"/>
          <p:nvPr/>
        </p:nvSpPr>
        <p:spPr>
          <a:xfrm>
            <a:off x="371261" y="3368842"/>
            <a:ext cx="22688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Source code for extracting user information from user.js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D5B211-FA48-4631-BB99-FF8A8B607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335" y="178754"/>
            <a:ext cx="4619187" cy="468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1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F949DE-7440-4846-86F9-ECCD6BBB9FC6}"/>
              </a:ext>
            </a:extLst>
          </p:cNvPr>
          <p:cNvSpPr txBox="1"/>
          <p:nvPr/>
        </p:nvSpPr>
        <p:spPr>
          <a:xfrm>
            <a:off x="211138" y="384629"/>
            <a:ext cx="5942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+mj-lt"/>
              </a:rPr>
              <a:t>1, User Information “Get” method from user.js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D4F60-58A4-4497-9635-FCCCD43121ED}"/>
              </a:ext>
            </a:extLst>
          </p:cNvPr>
          <p:cNvSpPr txBox="1"/>
          <p:nvPr/>
        </p:nvSpPr>
        <p:spPr>
          <a:xfrm>
            <a:off x="295633" y="3918857"/>
            <a:ext cx="8037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Checking that client has provided  “User ID” and “Password”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D2CB1A-E59E-4A15-B867-0A2292E8A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38" y="1163575"/>
            <a:ext cx="4211082" cy="21708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5415C5-FA8B-484C-AE4C-B021D84F7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39198"/>
            <a:ext cx="4387202" cy="229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2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F949DE-7440-4846-86F9-ECCD6BBB9FC6}"/>
              </a:ext>
            </a:extLst>
          </p:cNvPr>
          <p:cNvSpPr txBox="1"/>
          <p:nvPr/>
        </p:nvSpPr>
        <p:spPr>
          <a:xfrm>
            <a:off x="211138" y="384629"/>
            <a:ext cx="5942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+mj-lt"/>
              </a:rPr>
              <a:t>1, User Information “Get” method from user.js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D4F60-58A4-4497-9635-FCCCD43121ED}"/>
              </a:ext>
            </a:extLst>
          </p:cNvPr>
          <p:cNvSpPr txBox="1"/>
          <p:nvPr/>
        </p:nvSpPr>
        <p:spPr>
          <a:xfrm>
            <a:off x="378136" y="4109756"/>
            <a:ext cx="8037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Validating that “user id” and “password” match the database record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44C65D-16BD-4348-A93A-8A6826A36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81" y="845649"/>
            <a:ext cx="7198323" cy="283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67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F949DE-7440-4846-86F9-ECCD6BBB9FC6}"/>
              </a:ext>
            </a:extLst>
          </p:cNvPr>
          <p:cNvSpPr txBox="1"/>
          <p:nvPr/>
        </p:nvSpPr>
        <p:spPr>
          <a:xfrm>
            <a:off x="211138" y="384629"/>
            <a:ext cx="5942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+mj-lt"/>
              </a:rPr>
              <a:t>1, User Information “Get” method from user.js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D4F60-58A4-4497-9635-FCCCD43121ED}"/>
              </a:ext>
            </a:extLst>
          </p:cNvPr>
          <p:cNvSpPr txBox="1"/>
          <p:nvPr/>
        </p:nvSpPr>
        <p:spPr>
          <a:xfrm>
            <a:off x="378136" y="4109756"/>
            <a:ext cx="8037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Successful response after validating the “user id” and “password”.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02BE37-37AD-409F-A950-7AB345A14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47" y="692406"/>
            <a:ext cx="7371696" cy="332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91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F949DE-7440-4846-86F9-ECCD6BBB9FC6}"/>
              </a:ext>
            </a:extLst>
          </p:cNvPr>
          <p:cNvSpPr txBox="1"/>
          <p:nvPr/>
        </p:nvSpPr>
        <p:spPr>
          <a:xfrm>
            <a:off x="211138" y="384629"/>
            <a:ext cx="5942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+mj-lt"/>
              </a:rPr>
              <a:t>2, </a:t>
            </a:r>
            <a:r>
              <a:rPr lang="en-US" b="0" i="0" u="none" strike="noStrike" baseline="0" dirty="0">
                <a:latin typeface="+mj-lt"/>
              </a:rPr>
              <a:t>Document for </a:t>
            </a:r>
            <a:r>
              <a:rPr lang="en-US" b="0" i="0" u="none" strike="noStrike" baseline="0" dirty="0" err="1">
                <a:latin typeface="+mj-lt"/>
              </a:rPr>
              <a:t>Update_Email</a:t>
            </a:r>
            <a:r>
              <a:rPr lang="en-US" b="0" i="0" u="none" strike="noStrike" baseline="0" dirty="0">
                <a:latin typeface="+mj-lt"/>
              </a:rPr>
              <a:t> API</a:t>
            </a:r>
            <a:endParaRPr lang="en-SG" dirty="0"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F4C975-F034-43CE-ACA3-72BDAF297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175" y="384629"/>
            <a:ext cx="4452873" cy="450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19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F949DE-7440-4846-86F9-ECCD6BBB9FC6}"/>
              </a:ext>
            </a:extLst>
          </p:cNvPr>
          <p:cNvSpPr txBox="1"/>
          <p:nvPr/>
        </p:nvSpPr>
        <p:spPr>
          <a:xfrm>
            <a:off x="211138" y="384629"/>
            <a:ext cx="5942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+mj-lt"/>
              </a:rPr>
              <a:t>2, Update email “Put” method from user.js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D4F60-58A4-4497-9635-FCCCD43121ED}"/>
              </a:ext>
            </a:extLst>
          </p:cNvPr>
          <p:cNvSpPr txBox="1"/>
          <p:nvPr/>
        </p:nvSpPr>
        <p:spPr>
          <a:xfrm>
            <a:off x="371261" y="3368842"/>
            <a:ext cx="226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Source code for updating email from user.js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DDECEB-2C2E-46CF-9445-D18E274C9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378" y="135576"/>
            <a:ext cx="5099484" cy="453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3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F949DE-7440-4846-86F9-ECCD6BBB9FC6}"/>
              </a:ext>
            </a:extLst>
          </p:cNvPr>
          <p:cNvSpPr txBox="1"/>
          <p:nvPr/>
        </p:nvSpPr>
        <p:spPr>
          <a:xfrm>
            <a:off x="211138" y="384629"/>
            <a:ext cx="5942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+mj-lt"/>
              </a:rPr>
              <a:t>2, Update email “Put” method from user.js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D4F60-58A4-4497-9635-FCCCD43121ED}"/>
              </a:ext>
            </a:extLst>
          </p:cNvPr>
          <p:cNvSpPr txBox="1"/>
          <p:nvPr/>
        </p:nvSpPr>
        <p:spPr>
          <a:xfrm>
            <a:off x="378136" y="4109756"/>
            <a:ext cx="8037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Original email for </a:t>
            </a:r>
            <a:r>
              <a:rPr lang="en-SG" dirty="0" err="1"/>
              <a:t>user_id</a:t>
            </a:r>
            <a:r>
              <a:rPr lang="en-SG" dirty="0"/>
              <a:t> =1000 is 'tbrunelleschi0@dagondesign.com'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D6CC87-C1BB-4195-ABDA-BCF396D90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74" y="818148"/>
            <a:ext cx="6350262" cy="303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30441"/>
      </p:ext>
    </p:extLst>
  </p:cSld>
  <p:clrMapOvr>
    <a:masterClrMapping/>
  </p:clrMapOvr>
</p:sld>
</file>

<file path=ppt/theme/theme1.xml><?xml version="1.0" encoding="utf-8"?>
<a:theme xmlns:a="http://schemas.openxmlformats.org/drawingml/2006/main" name="NUS SOC (SOC-Course) 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892</TotalTime>
  <Words>474</Words>
  <Application>Microsoft Office PowerPoint</Application>
  <PresentationFormat>On-screen Show (16:9)</PresentationFormat>
  <Paragraphs>45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Comfortaa</vt:lpstr>
      <vt:lpstr>Arial</vt:lpstr>
      <vt:lpstr>Consolas</vt:lpstr>
      <vt:lpstr>Century Gothic</vt:lpstr>
      <vt:lpstr>NUS SOC (SOC-Course) </vt:lpstr>
      <vt:lpstr>API Testing  with Postman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workshop</dc:creator>
  <cp:lastModifiedBy>Tan 006</cp:lastModifiedBy>
  <cp:revision>68</cp:revision>
  <dcterms:modified xsi:type="dcterms:W3CDTF">2020-09-30T13:19:38Z</dcterms:modified>
</cp:coreProperties>
</file>