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73" r:id="rId3"/>
    <p:sldId id="274" r:id="rId4"/>
    <p:sldId id="275" r:id="rId5"/>
    <p:sldId id="276" r:id="rId6"/>
    <p:sldId id="272" r:id="rId7"/>
    <p:sldId id="261" r:id="rId8"/>
    <p:sldId id="259" r:id="rId9"/>
    <p:sldId id="258" r:id="rId10"/>
    <p:sldId id="277" r:id="rId11"/>
    <p:sldId id="278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9" r:id="rId21"/>
    <p:sldId id="270" r:id="rId22"/>
    <p:sldId id="271" r:id="rId23"/>
    <p:sldId id="280" r:id="rId24"/>
    <p:sldId id="281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mfortaa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123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24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507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809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69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127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036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88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047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5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824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356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069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426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673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32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46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72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46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10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4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27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1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3" y="744575"/>
            <a:ext cx="5598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7D"/>
              </a:buClr>
              <a:buSzPts val="5200"/>
              <a:buFont typeface="Comfortaa"/>
              <a:buNone/>
              <a:defRPr sz="5200">
                <a:solidFill>
                  <a:srgbClr val="003E7D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8375" y="3601300"/>
            <a:ext cx="7194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7D"/>
              </a:buClr>
              <a:buSzPts val="2800"/>
              <a:buFont typeface="Comfortaa"/>
              <a:buNone/>
              <a:defRPr sz="2800">
                <a:solidFill>
                  <a:srgbClr val="003E7D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4544550"/>
            <a:ext cx="220422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127635" y="4869224"/>
            <a:ext cx="1512000" cy="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4007929" y="4824238"/>
            <a:ext cx="11286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-Blue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mfortaa"/>
              <a:buNone/>
              <a:defRPr sz="400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0115" y="4434625"/>
            <a:ext cx="220416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6315" y="4434625"/>
            <a:ext cx="220416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OBJECT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127634" y="4869224"/>
            <a:ext cx="15120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007929" y="4824238"/>
            <a:ext cx="11286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-85" y="1434"/>
            <a:ext cx="9144087" cy="5143548"/>
            <a:chOff x="32524" y="4599878"/>
            <a:chExt cx="4014438" cy="2258121"/>
          </a:xfrm>
        </p:grpSpPr>
        <p:sp>
          <p:nvSpPr>
            <p:cNvPr id="50" name="Google Shape;50;p12"/>
            <p:cNvSpPr/>
            <p:nvPr/>
          </p:nvSpPr>
          <p:spPr>
            <a:xfrm>
              <a:off x="32524" y="6104602"/>
              <a:ext cx="384717" cy="753397"/>
            </a:xfrm>
            <a:custGeom>
              <a:avLst/>
              <a:gdLst/>
              <a:ahLst/>
              <a:cxnLst/>
              <a:rect l="l" t="t" r="r" b="b"/>
              <a:pathLst>
                <a:path w="384717" h="753397" extrusionOk="0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32524" y="4599878"/>
              <a:ext cx="4014438" cy="2258121"/>
            </a:xfrm>
            <a:custGeom>
              <a:avLst/>
              <a:gdLst/>
              <a:ahLst/>
              <a:cxnLst/>
              <a:rect l="l" t="t" r="r" b="b"/>
              <a:pathLst>
                <a:path w="4014438" h="2258121" extrusionOk="0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4811E"/>
              </a:buClr>
              <a:buSzPts val="4800"/>
              <a:buFont typeface="Comfortaa"/>
              <a:buNone/>
              <a:defRPr sz="4800">
                <a:solidFill>
                  <a:srgbClr val="F4811E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425" y="4180825"/>
            <a:ext cx="3322578" cy="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97636" y="548639"/>
            <a:ext cx="5598900" cy="1425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NUS Money App Database test case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8933C-D4BF-4591-877A-4F744D73CAEF}"/>
              </a:ext>
            </a:extLst>
          </p:cNvPr>
          <p:cNvSpPr txBox="1"/>
          <p:nvPr/>
        </p:nvSpPr>
        <p:spPr>
          <a:xfrm>
            <a:off x="422031" y="3713871"/>
            <a:ext cx="3101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By Harry Tan</a:t>
            </a:r>
          </a:p>
          <a:p>
            <a:r>
              <a:rPr lang="en-SG" baseline="30000" dirty="0"/>
              <a:t>6th</a:t>
            </a:r>
            <a:r>
              <a:rPr lang="en-SG" dirty="0"/>
              <a:t> September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11138" y="4027714"/>
            <a:ext cx="5598900" cy="416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Set “</a:t>
            </a:r>
            <a:r>
              <a:rPr lang="en-SG" sz="1200" dirty="0" err="1"/>
              <a:t>user_id</a:t>
            </a:r>
            <a:r>
              <a:rPr lang="en-SG" sz="1200" dirty="0"/>
              <a:t>” as primary key for the user table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2, Create Database with random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ED445-3CA4-499F-8AEE-1294859C2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50" y="921360"/>
            <a:ext cx="6096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7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11138" y="4027714"/>
            <a:ext cx="5598900" cy="416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Create Index for  “</a:t>
            </a:r>
            <a:r>
              <a:rPr lang="en-SG" sz="1200" dirty="0" err="1"/>
              <a:t>user_id</a:t>
            </a:r>
            <a:r>
              <a:rPr lang="en-SG" sz="1200" dirty="0"/>
              <a:t>” in user table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2, Create Database with random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C65484-3F8E-4121-AA18-041379220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6" y="807485"/>
            <a:ext cx="54578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9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11138" y="4027714"/>
            <a:ext cx="5598900" cy="416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Select * from user; to see all data in user table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2, Create Database with random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E46E0-B955-4007-9E09-1F78191E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8" y="776155"/>
            <a:ext cx="5628153" cy="29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23680" y="1568548"/>
            <a:ext cx="3523834" cy="674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Select * from accounts; to see all data in accounts table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2, Create Database with random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DB735-1F2D-454E-852C-91BC109B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737" y="302455"/>
            <a:ext cx="3709996" cy="41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7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23680" y="1568548"/>
            <a:ext cx="3523834" cy="674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Select * from transactions; to see all data in transactions table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2, Create Database with random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3C378-BD8E-4918-961C-CAF04CB7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799" y="246184"/>
            <a:ext cx="4513521" cy="46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4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23680" y="1568548"/>
            <a:ext cx="3523834" cy="674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Select * from </a:t>
            </a:r>
            <a:r>
              <a:rPr lang="en-SG" sz="1200" dirty="0" err="1"/>
              <a:t>secured_message</a:t>
            </a:r>
            <a:r>
              <a:rPr lang="en-SG" sz="1200" dirty="0"/>
              <a:t>; to see all data in </a:t>
            </a:r>
            <a:r>
              <a:rPr lang="en-SG" sz="1200" dirty="0" err="1"/>
              <a:t>secured_message</a:t>
            </a:r>
            <a:r>
              <a:rPr lang="en-SG" sz="1200" dirty="0"/>
              <a:t> table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2, Create Database with random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5CACC9-CAB1-455F-AB81-2036C0753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78" y="274320"/>
            <a:ext cx="4066707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71392" y="3242142"/>
            <a:ext cx="5809833" cy="879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SELECT  </a:t>
            </a:r>
            <a:r>
              <a:rPr lang="en-SG" sz="1200" dirty="0" err="1"/>
              <a:t>avg</a:t>
            </a:r>
            <a:r>
              <a:rPr lang="en-SG" sz="1200" dirty="0"/>
              <a:t>(</a:t>
            </a:r>
            <a:r>
              <a:rPr lang="en-SG" sz="1200" dirty="0" err="1"/>
              <a:t>accounts.balance</a:t>
            </a:r>
            <a:r>
              <a:rPr lang="en-SG" sz="1200" dirty="0"/>
              <a:t>), gender FROM </a:t>
            </a:r>
            <a:r>
              <a:rPr lang="en-SG" sz="1200" dirty="0" err="1"/>
              <a:t>nusmoney_db.accounts</a:t>
            </a:r>
            <a:r>
              <a:rPr lang="en-SG" sz="1200" dirty="0"/>
              <a:t> left join </a:t>
            </a:r>
            <a:r>
              <a:rPr lang="en-SG" sz="1200" dirty="0" err="1"/>
              <a:t>nusmoney_db.user</a:t>
            </a:r>
            <a:r>
              <a:rPr lang="en-SG" sz="1200" dirty="0"/>
              <a:t> on </a:t>
            </a:r>
            <a:r>
              <a:rPr lang="en-SG" sz="1200" dirty="0" err="1"/>
              <a:t>user.user_id</a:t>
            </a:r>
            <a:r>
              <a:rPr lang="en-SG" sz="1200" dirty="0"/>
              <a:t>=</a:t>
            </a:r>
            <a:r>
              <a:rPr lang="en-SG" sz="1200" dirty="0" err="1"/>
              <a:t>accounts.user_id</a:t>
            </a:r>
            <a:r>
              <a:rPr lang="en-SG" sz="1200" dirty="0"/>
              <a:t> group by gender;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3, </a:t>
            </a:r>
            <a:r>
              <a:rPr lang="en-US" sz="1800" b="0" i="0" u="none" strike="noStrike" baseline="0" dirty="0">
                <a:latin typeface="ArialMT"/>
              </a:rPr>
              <a:t>Query the database to find</a:t>
            </a:r>
          </a:p>
          <a:p>
            <a:r>
              <a:rPr lang="en-US" sz="1800" b="0" i="0" u="none" strike="noStrike" baseline="0" dirty="0">
                <a:latin typeface="ArialMT"/>
              </a:rPr>
              <a:t>a. the spending patterns like the average balance for different genders, age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C5A47-18F7-4DF5-B387-A9B6D84E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68" y="2075976"/>
            <a:ext cx="7702062" cy="1115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6FECCE-85BB-4847-999B-0BE7A10A8F85}"/>
              </a:ext>
            </a:extLst>
          </p:cNvPr>
          <p:cNvSpPr txBox="1"/>
          <p:nvPr/>
        </p:nvSpPr>
        <p:spPr>
          <a:xfrm>
            <a:off x="471392" y="1463040"/>
            <a:ext cx="433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By Gender</a:t>
            </a:r>
          </a:p>
        </p:txBody>
      </p:sp>
    </p:spTree>
    <p:extLst>
      <p:ext uri="{BB962C8B-B14F-4D97-AF65-F5344CB8AC3E}">
        <p14:creationId xmlns:p14="http://schemas.microsoft.com/office/powerpoint/2010/main" val="58080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562833" y="2002239"/>
            <a:ext cx="3664510" cy="11390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SELECT  avg(</a:t>
            </a:r>
            <a:r>
              <a:rPr lang="en-US" sz="1200" dirty="0" err="1"/>
              <a:t>accounts.balance</a:t>
            </a:r>
            <a:r>
              <a:rPr lang="en-US" sz="1200" dirty="0"/>
              <a:t>), age FROM </a:t>
            </a:r>
            <a:r>
              <a:rPr lang="en-US" sz="1200" dirty="0" err="1"/>
              <a:t>nusmoney_db.accounts</a:t>
            </a:r>
            <a:r>
              <a:rPr lang="en-US" sz="1200" dirty="0"/>
              <a:t> left join </a:t>
            </a:r>
            <a:r>
              <a:rPr lang="en-US" sz="1200" dirty="0" err="1"/>
              <a:t>nusmoney_db.user</a:t>
            </a:r>
            <a:r>
              <a:rPr lang="en-US" sz="1200" dirty="0"/>
              <a:t> on </a:t>
            </a:r>
            <a:r>
              <a:rPr lang="en-US" sz="1200" dirty="0" err="1"/>
              <a:t>user.user_id</a:t>
            </a:r>
            <a:r>
              <a:rPr lang="en-US" sz="1200" dirty="0"/>
              <a:t>=</a:t>
            </a:r>
            <a:r>
              <a:rPr lang="en-US" sz="1200" dirty="0" err="1"/>
              <a:t>accounts.user_id</a:t>
            </a:r>
            <a:r>
              <a:rPr lang="en-US" sz="1200" dirty="0"/>
              <a:t> group by age;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9" y="384628"/>
            <a:ext cx="4452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3, </a:t>
            </a:r>
            <a:r>
              <a:rPr lang="en-US" sz="1800" b="0" i="0" u="none" strike="noStrike" baseline="0" dirty="0">
                <a:latin typeface="ArialMT"/>
              </a:rPr>
              <a:t>Query the database to find</a:t>
            </a:r>
          </a:p>
          <a:p>
            <a:r>
              <a:rPr lang="en-US" sz="1800" b="0" i="0" u="none" strike="noStrike" baseline="0" dirty="0">
                <a:latin typeface="ArialMT"/>
              </a:rPr>
              <a:t>a. the spending patterns like the average balance for different genders, age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FECCE-85BB-4847-999B-0BE7A10A8F85}"/>
              </a:ext>
            </a:extLst>
          </p:cNvPr>
          <p:cNvSpPr txBox="1"/>
          <p:nvPr/>
        </p:nvSpPr>
        <p:spPr>
          <a:xfrm>
            <a:off x="471392" y="1463040"/>
            <a:ext cx="433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By 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1ACB50-59FC-47B3-8DEA-35687339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4628"/>
            <a:ext cx="389550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8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0919" y="1052669"/>
            <a:ext cx="3889469" cy="2991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select  </a:t>
            </a:r>
            <a:r>
              <a:rPr lang="en-US" sz="1200" dirty="0" err="1"/>
              <a:t>user.user_id</a:t>
            </a:r>
            <a:r>
              <a:rPr lang="en-US" sz="1200" dirty="0"/>
              <a:t>, user.name ,month(</a:t>
            </a:r>
            <a:r>
              <a:rPr lang="en-US" sz="1200" dirty="0" err="1"/>
              <a:t>transactions.date</a:t>
            </a:r>
            <a:r>
              <a:rPr lang="en-US" sz="1200" dirty="0"/>
              <a:t>),year(</a:t>
            </a:r>
            <a:r>
              <a:rPr lang="en-US" sz="1200" dirty="0" err="1"/>
              <a:t>transactions.date</a:t>
            </a:r>
            <a:r>
              <a:rPr lang="en-US" sz="1200" dirty="0"/>
              <a:t>) , avg(</a:t>
            </a:r>
            <a:r>
              <a:rPr lang="en-US" sz="1200" dirty="0" err="1"/>
              <a:t>transactions.amount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FROM </a:t>
            </a:r>
            <a:r>
              <a:rPr lang="en-US" sz="1200" dirty="0" err="1"/>
              <a:t>nusmoney_db.transactions</a:t>
            </a:r>
            <a:r>
              <a:rPr lang="en-US" sz="1200" dirty="0"/>
              <a:t>  </a:t>
            </a:r>
            <a:br>
              <a:rPr lang="en-US" sz="1200" dirty="0"/>
            </a:br>
            <a:r>
              <a:rPr lang="en-US" sz="1200" dirty="0"/>
              <a:t> left join </a:t>
            </a:r>
            <a:r>
              <a:rPr lang="en-US" sz="1200" dirty="0" err="1"/>
              <a:t>nusmoney_db.user</a:t>
            </a:r>
            <a:r>
              <a:rPr lang="en-US" sz="1200" dirty="0"/>
              <a:t> on </a:t>
            </a:r>
            <a:r>
              <a:rPr lang="en-US" sz="1200" dirty="0" err="1"/>
              <a:t>user.user_id</a:t>
            </a:r>
            <a:r>
              <a:rPr lang="en-US" sz="1200" dirty="0"/>
              <a:t>=</a:t>
            </a:r>
            <a:r>
              <a:rPr lang="en-US" sz="1200" dirty="0" err="1"/>
              <a:t>transactions.user_id</a:t>
            </a:r>
            <a:r>
              <a:rPr lang="en-US" sz="1200" dirty="0"/>
              <a:t>  </a:t>
            </a:r>
            <a:br>
              <a:rPr lang="en-US" sz="1200" dirty="0"/>
            </a:br>
            <a:r>
              <a:rPr lang="en-US" sz="1200" dirty="0"/>
              <a:t>where transactions. type= 'withdraw’ </a:t>
            </a:r>
            <a:br>
              <a:rPr lang="en-US" sz="1200" dirty="0"/>
            </a:br>
            <a:r>
              <a:rPr lang="en-US" sz="1200" dirty="0"/>
              <a:t>group by user.name, year(</a:t>
            </a:r>
            <a:r>
              <a:rPr lang="en-US" sz="1200" dirty="0" err="1"/>
              <a:t>transactions.date</a:t>
            </a:r>
            <a:r>
              <a:rPr lang="en-US" sz="1200" dirty="0"/>
              <a:t>) ,month(</a:t>
            </a:r>
            <a:r>
              <a:rPr lang="en-US" sz="1200" dirty="0" err="1"/>
              <a:t>transactions.date</a:t>
            </a:r>
            <a:r>
              <a:rPr lang="en-US" sz="1200" dirty="0"/>
              <a:t>) </a:t>
            </a:r>
            <a:br>
              <a:rPr lang="en-US" sz="1200" dirty="0"/>
            </a:br>
            <a:r>
              <a:rPr lang="en-US" sz="1200" dirty="0"/>
              <a:t>order by user.name,  year(</a:t>
            </a:r>
            <a:r>
              <a:rPr lang="en-US" sz="1200" dirty="0" err="1"/>
              <a:t>transactions.date</a:t>
            </a:r>
            <a:r>
              <a:rPr lang="en-US" sz="1200" dirty="0"/>
              <a:t>) ,month(</a:t>
            </a:r>
            <a:r>
              <a:rPr lang="en-US" sz="1200" dirty="0" err="1"/>
              <a:t>transactions.date</a:t>
            </a:r>
            <a:r>
              <a:rPr lang="en-US" sz="1200" dirty="0"/>
              <a:t>);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0" y="229883"/>
            <a:ext cx="4452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3, </a:t>
            </a:r>
            <a:r>
              <a:rPr lang="en-US" sz="1800" b="0" i="0" u="none" strike="noStrike" baseline="0" dirty="0">
                <a:latin typeface="ArialMT"/>
              </a:rPr>
              <a:t>Query the database to find</a:t>
            </a:r>
          </a:p>
          <a:p>
            <a:r>
              <a:rPr lang="en-US" sz="1800" b="0" i="0" u="none" strike="noStrike" baseline="0" dirty="0">
                <a:latin typeface="ArialMT"/>
              </a:rPr>
              <a:t>b. monthly average spending for each user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F8A01-44B2-46F9-9277-90C34D43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388" y="295421"/>
            <a:ext cx="5042155" cy="47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6878" y="3637050"/>
            <a:ext cx="7066033" cy="646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select </a:t>
            </a:r>
            <a:r>
              <a:rPr lang="en-US" sz="1200" dirty="0" err="1"/>
              <a:t>transactions.type</a:t>
            </a:r>
            <a:r>
              <a:rPr lang="en-US" sz="1200" dirty="0"/>
              <a:t>, count(</a:t>
            </a:r>
            <a:r>
              <a:rPr lang="en-US" sz="1200" dirty="0" err="1"/>
              <a:t>transactions.type</a:t>
            </a:r>
            <a:r>
              <a:rPr lang="en-US" sz="1200" dirty="0"/>
              <a:t>) from </a:t>
            </a:r>
            <a:r>
              <a:rPr lang="en-US" sz="1200" dirty="0" err="1"/>
              <a:t>nusmoney_db.transactions</a:t>
            </a:r>
            <a:r>
              <a:rPr lang="en-US" sz="1200" dirty="0"/>
              <a:t>    where </a:t>
            </a:r>
            <a:r>
              <a:rPr lang="en-US" sz="1200" dirty="0" err="1"/>
              <a:t>transactions.type</a:t>
            </a:r>
            <a:r>
              <a:rPr lang="en-US" sz="1200" dirty="0"/>
              <a:t>= </a:t>
            </a:r>
            <a:br>
              <a:rPr lang="en-US" sz="1200" dirty="0"/>
            </a:br>
            <a:r>
              <a:rPr lang="en-US" sz="1200" dirty="0"/>
              <a:t> (select max(</a:t>
            </a:r>
            <a:r>
              <a:rPr lang="en-US" sz="1200" dirty="0" err="1"/>
              <a:t>transactions.type</a:t>
            </a:r>
            <a:r>
              <a:rPr lang="en-US" sz="1200" dirty="0"/>
              <a:t>) from </a:t>
            </a:r>
            <a:r>
              <a:rPr lang="en-US" sz="1200" dirty="0" err="1"/>
              <a:t>nusmoney_db.transactions</a:t>
            </a:r>
            <a:r>
              <a:rPr lang="en-US" sz="1200" dirty="0"/>
              <a:t>); 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0" y="229883"/>
            <a:ext cx="445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3, </a:t>
            </a:r>
            <a:r>
              <a:rPr lang="en-US" sz="1800" b="0" i="0" u="none" strike="noStrike" baseline="0" dirty="0">
                <a:latin typeface="ArialMT"/>
              </a:rPr>
              <a:t>Query the database to find</a:t>
            </a:r>
          </a:p>
          <a:p>
            <a:r>
              <a:rPr lang="en-US" sz="1800" b="0" i="0" u="none" strike="noStrike" baseline="0" dirty="0">
                <a:latin typeface="ArialMT"/>
              </a:rPr>
              <a:t>c. the most frequent transaction type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4E8F23-6B62-4191-95D2-D841CF680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3" y="1728910"/>
            <a:ext cx="8690238" cy="1685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BCA18-2906-40A7-B5BE-1FF78D9FB76B}"/>
              </a:ext>
            </a:extLst>
          </p:cNvPr>
          <p:cNvSpPr txBox="1"/>
          <p:nvPr/>
        </p:nvSpPr>
        <p:spPr>
          <a:xfrm>
            <a:off x="309383" y="1010653"/>
            <a:ext cx="596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Version 2 : show only the most frequent type and its count</a:t>
            </a:r>
          </a:p>
        </p:txBody>
      </p:sp>
    </p:spTree>
    <p:extLst>
      <p:ext uri="{BB962C8B-B14F-4D97-AF65-F5344CB8AC3E}">
        <p14:creationId xmlns:p14="http://schemas.microsoft.com/office/powerpoint/2010/main" val="8245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1, </a:t>
            </a:r>
            <a:r>
              <a:rPr lang="en-US" b="0" i="0" u="none" strike="noStrike" baseline="0" dirty="0">
                <a:latin typeface="+mj-lt"/>
              </a:rPr>
              <a:t>Design a database schema to store information</a:t>
            </a:r>
            <a:endParaRPr lang="en-SG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2443F-6A12-491C-8A9D-1919253A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28" y="1246968"/>
            <a:ext cx="4781550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4CC14A-560F-43CD-98D9-DA0794E2DAC8}"/>
              </a:ext>
            </a:extLst>
          </p:cNvPr>
          <p:cNvSpPr txBox="1"/>
          <p:nvPr/>
        </p:nvSpPr>
        <p:spPr>
          <a:xfrm>
            <a:off x="1054858" y="3896532"/>
            <a:ext cx="425547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“user” table </a:t>
            </a:r>
          </a:p>
        </p:txBody>
      </p:sp>
    </p:spTree>
    <p:extLst>
      <p:ext uri="{BB962C8B-B14F-4D97-AF65-F5344CB8AC3E}">
        <p14:creationId xmlns:p14="http://schemas.microsoft.com/office/powerpoint/2010/main" val="119008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6878" y="3637050"/>
            <a:ext cx="7066033" cy="646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select </a:t>
            </a:r>
            <a:r>
              <a:rPr lang="en-US" sz="1200" dirty="0" err="1"/>
              <a:t>transactions.type</a:t>
            </a:r>
            <a:r>
              <a:rPr lang="en-US" sz="1200" dirty="0"/>
              <a:t>,  count(</a:t>
            </a:r>
            <a:r>
              <a:rPr lang="en-US" sz="1200" dirty="0" err="1"/>
              <a:t>transactions.type</a:t>
            </a:r>
            <a:r>
              <a:rPr lang="en-US" sz="1200" dirty="0"/>
              <a:t>) FROM </a:t>
            </a:r>
            <a:r>
              <a:rPr lang="en-US" sz="1200" dirty="0" err="1"/>
              <a:t>nusmoney_db.transactions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 group by </a:t>
            </a:r>
            <a:r>
              <a:rPr lang="en-US" sz="1200" dirty="0" err="1"/>
              <a:t>transactions.type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order by count(</a:t>
            </a:r>
            <a:r>
              <a:rPr lang="en-US" sz="1200" dirty="0" err="1"/>
              <a:t>transactions.type</a:t>
            </a:r>
            <a:r>
              <a:rPr lang="en-US" sz="1200" dirty="0"/>
              <a:t>) desc;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0" y="229883"/>
            <a:ext cx="445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3, </a:t>
            </a:r>
            <a:r>
              <a:rPr lang="en-US" sz="1800" b="0" i="0" u="none" strike="noStrike" baseline="0" dirty="0">
                <a:latin typeface="ArialMT"/>
              </a:rPr>
              <a:t>Query the database to find</a:t>
            </a:r>
          </a:p>
          <a:p>
            <a:r>
              <a:rPr lang="en-US" sz="1800" b="0" i="0" u="none" strike="noStrike" baseline="0" dirty="0">
                <a:latin typeface="ArialMT"/>
              </a:rPr>
              <a:t>c. the most frequent transaction type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FF5D4-7A8C-4299-9852-006DC55C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0" y="1450517"/>
            <a:ext cx="8570103" cy="20784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6752ED-7448-49B2-88EE-90CFCC1159A6}"/>
              </a:ext>
            </a:extLst>
          </p:cNvPr>
          <p:cNvSpPr txBox="1"/>
          <p:nvPr/>
        </p:nvSpPr>
        <p:spPr>
          <a:xfrm>
            <a:off x="309383" y="1010653"/>
            <a:ext cx="596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Version 2 : show all type and their count in ascending order </a:t>
            </a:r>
          </a:p>
        </p:txBody>
      </p:sp>
    </p:spTree>
    <p:extLst>
      <p:ext uri="{BB962C8B-B14F-4D97-AF65-F5344CB8AC3E}">
        <p14:creationId xmlns:p14="http://schemas.microsoft.com/office/powerpoint/2010/main" val="274358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13998" y="3608364"/>
            <a:ext cx="8121110" cy="886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Select * from </a:t>
            </a:r>
            <a:r>
              <a:rPr lang="en-US" sz="1200" dirty="0" err="1"/>
              <a:t>nusmoney_db.user</a:t>
            </a:r>
            <a:r>
              <a:rPr lang="en-US" sz="1200" dirty="0"/>
              <a:t>   where </a:t>
            </a:r>
            <a:r>
              <a:rPr lang="en-US" sz="1200" dirty="0" err="1"/>
              <a:t>user.user_id</a:t>
            </a:r>
            <a:r>
              <a:rPr lang="en-US" sz="1200" dirty="0"/>
              <a:t> =  ( Select </a:t>
            </a:r>
            <a:r>
              <a:rPr lang="en-US" sz="1200" dirty="0" err="1"/>
              <a:t>accounts.user_id</a:t>
            </a:r>
            <a:r>
              <a:rPr lang="en-US" sz="1200" dirty="0"/>
              <a:t> FROM </a:t>
            </a:r>
            <a:r>
              <a:rPr lang="en-US" sz="1200" dirty="0" err="1"/>
              <a:t>nusmoney_db.accounts</a:t>
            </a:r>
            <a:r>
              <a:rPr lang="en-US" sz="1200" dirty="0"/>
              <a:t> where  </a:t>
            </a:r>
            <a:r>
              <a:rPr lang="en-US" sz="1200" dirty="0" err="1"/>
              <a:t>accounts.balance</a:t>
            </a:r>
            <a:r>
              <a:rPr lang="en-US" sz="1200" dirty="0"/>
              <a:t>=  </a:t>
            </a:r>
            <a:br>
              <a:rPr lang="en-US" sz="1200" dirty="0"/>
            </a:br>
            <a:r>
              <a:rPr lang="en-US" sz="1200" dirty="0"/>
              <a:t>(select min(</a:t>
            </a:r>
            <a:r>
              <a:rPr lang="en-US" sz="1200" dirty="0" err="1"/>
              <a:t>accounts.balance</a:t>
            </a:r>
            <a:r>
              <a:rPr lang="en-US" sz="1200" dirty="0"/>
              <a:t>) from </a:t>
            </a:r>
            <a:r>
              <a:rPr lang="en-US" sz="1200" dirty="0" err="1"/>
              <a:t>nusmoney_db.accounts</a:t>
            </a:r>
            <a:r>
              <a:rPr lang="en-US" sz="1200" dirty="0"/>
              <a:t> ) );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0" y="229883"/>
            <a:ext cx="4452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3, </a:t>
            </a:r>
            <a:r>
              <a:rPr lang="en-US" sz="1800" b="0" i="0" u="none" strike="noStrike" baseline="0" dirty="0">
                <a:latin typeface="ArialMT"/>
              </a:rPr>
              <a:t>Query the database to find</a:t>
            </a:r>
          </a:p>
          <a:p>
            <a:r>
              <a:rPr lang="en-US" sz="1800" b="0" i="0" u="none" strike="noStrike" baseline="0" dirty="0">
                <a:latin typeface="ArialMT"/>
              </a:rPr>
              <a:t>d. information of the customers who have the highest and the lowest balance.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C7F87-DC98-4E98-B589-DCCAB3090D4C}"/>
              </a:ext>
            </a:extLst>
          </p:cNvPr>
          <p:cNvSpPr txBox="1"/>
          <p:nvPr/>
        </p:nvSpPr>
        <p:spPr>
          <a:xfrm>
            <a:off x="274321" y="1185263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Lowest Balance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A960B-C446-4696-BE99-FBF5A4D8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81" y="1565980"/>
            <a:ext cx="7959676" cy="18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46186" y="3476373"/>
            <a:ext cx="8156279" cy="953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Select * from </a:t>
            </a:r>
            <a:r>
              <a:rPr lang="en-US" sz="1200" dirty="0" err="1"/>
              <a:t>nusmoney_db.user</a:t>
            </a:r>
            <a:r>
              <a:rPr lang="en-US" sz="1200" dirty="0"/>
              <a:t>   where </a:t>
            </a:r>
            <a:r>
              <a:rPr lang="en-US" sz="1200" dirty="0" err="1"/>
              <a:t>user.user_id</a:t>
            </a:r>
            <a:r>
              <a:rPr lang="en-US" sz="1200" dirty="0"/>
              <a:t> =  ( Select </a:t>
            </a:r>
            <a:r>
              <a:rPr lang="en-US" sz="1200" dirty="0" err="1"/>
              <a:t>accounts.user_id</a:t>
            </a:r>
            <a:r>
              <a:rPr lang="en-US" sz="1200" dirty="0"/>
              <a:t> FROM </a:t>
            </a:r>
            <a:r>
              <a:rPr lang="en-US" sz="1200" dirty="0" err="1"/>
              <a:t>nusmoney_db.accounts</a:t>
            </a:r>
            <a:r>
              <a:rPr lang="en-US" sz="1200" dirty="0"/>
              <a:t> where  </a:t>
            </a:r>
            <a:r>
              <a:rPr lang="en-US" sz="1200" dirty="0" err="1"/>
              <a:t>accounts.balance</a:t>
            </a:r>
            <a:r>
              <a:rPr lang="en-US" sz="1200" dirty="0"/>
              <a:t>= </a:t>
            </a:r>
            <a:br>
              <a:rPr lang="en-US" sz="1200" dirty="0"/>
            </a:br>
            <a:r>
              <a:rPr lang="en-US" sz="1200" dirty="0"/>
              <a:t> (select min(</a:t>
            </a:r>
            <a:r>
              <a:rPr lang="en-US" sz="1200" dirty="0" err="1"/>
              <a:t>accounts.balance</a:t>
            </a:r>
            <a:r>
              <a:rPr lang="en-US" sz="1200" dirty="0"/>
              <a:t>) from </a:t>
            </a:r>
            <a:r>
              <a:rPr lang="en-US" sz="1200" dirty="0" err="1"/>
              <a:t>nusmoney_db.accounts</a:t>
            </a:r>
            <a:r>
              <a:rPr lang="en-US" sz="1200" dirty="0"/>
              <a:t> ) );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0" y="229883"/>
            <a:ext cx="4452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3, </a:t>
            </a:r>
            <a:r>
              <a:rPr lang="en-US" sz="1800" b="0" i="0" u="none" strike="noStrike" baseline="0" dirty="0">
                <a:latin typeface="ArialMT"/>
              </a:rPr>
              <a:t>Query the database to find</a:t>
            </a:r>
          </a:p>
          <a:p>
            <a:r>
              <a:rPr lang="en-US" sz="1800" b="0" i="0" u="none" strike="noStrike" baseline="0" dirty="0">
                <a:latin typeface="ArialMT"/>
              </a:rPr>
              <a:t>d. information of the customers who have the highest and the lowest balance.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FB74D-9DA5-4A34-8284-8C5744135D1D}"/>
              </a:ext>
            </a:extLst>
          </p:cNvPr>
          <p:cNvSpPr txBox="1"/>
          <p:nvPr/>
        </p:nvSpPr>
        <p:spPr>
          <a:xfrm>
            <a:off x="281355" y="1359351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Highest Balance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AFA73-C7A8-404C-B604-109DD13AA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3" y="1969196"/>
            <a:ext cx="6939290" cy="12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4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4939" y="2571750"/>
            <a:ext cx="7914662" cy="1223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 select </a:t>
            </a:r>
            <a:r>
              <a:rPr lang="en-SG" sz="1200" dirty="0" err="1"/>
              <a:t>transactions.user_id</a:t>
            </a:r>
            <a:r>
              <a:rPr lang="en-SG" sz="1200" dirty="0"/>
              <a:t>,  count( </a:t>
            </a:r>
            <a:r>
              <a:rPr lang="en-SG" sz="1200" dirty="0" err="1"/>
              <a:t>transactions.user_id</a:t>
            </a:r>
            <a:r>
              <a:rPr lang="en-SG" sz="1200" dirty="0"/>
              <a:t>),</a:t>
            </a:r>
            <a:br>
              <a:rPr lang="en-SG" sz="1200" dirty="0"/>
            </a:br>
            <a:r>
              <a:rPr lang="en-SG" sz="1200" dirty="0"/>
              <a:t>month(</a:t>
            </a:r>
            <a:r>
              <a:rPr lang="en-SG" sz="1200" dirty="0" err="1"/>
              <a:t>transactions.date</a:t>
            </a:r>
            <a:r>
              <a:rPr lang="en-SG" sz="1200" dirty="0"/>
              <a:t>),year (</a:t>
            </a:r>
            <a:r>
              <a:rPr lang="en-SG" sz="1200" dirty="0" err="1"/>
              <a:t>transactions.date</a:t>
            </a:r>
            <a:r>
              <a:rPr lang="en-SG" sz="1200" dirty="0"/>
              <a:t>) , </a:t>
            </a:r>
            <a:br>
              <a:rPr lang="en-SG" sz="1200" dirty="0"/>
            </a:br>
            <a:r>
              <a:rPr lang="en-SG" sz="1200" dirty="0"/>
              <a:t>from </a:t>
            </a:r>
            <a:r>
              <a:rPr lang="en-SG" sz="1200" dirty="0" err="1"/>
              <a:t>nusmoney_db.transactions</a:t>
            </a:r>
            <a:r>
              <a:rPr lang="en-SG" sz="1200" dirty="0"/>
              <a:t>   </a:t>
            </a:r>
            <a:br>
              <a:rPr lang="en-SG" sz="1200" dirty="0"/>
            </a:br>
            <a:r>
              <a:rPr lang="en-SG" sz="1200" dirty="0"/>
              <a:t>group by (</a:t>
            </a:r>
            <a:r>
              <a:rPr lang="en-SG" sz="1200" dirty="0" err="1"/>
              <a:t>transactions.user_id</a:t>
            </a:r>
            <a:r>
              <a:rPr lang="en-SG" sz="1200" dirty="0"/>
              <a:t>),month(</a:t>
            </a:r>
            <a:r>
              <a:rPr lang="en-SG" sz="1200" dirty="0" err="1"/>
              <a:t>transactions.date</a:t>
            </a:r>
            <a:r>
              <a:rPr lang="en-SG" sz="1200" dirty="0"/>
              <a:t>),year (</a:t>
            </a:r>
            <a:r>
              <a:rPr lang="en-SG" sz="1200" dirty="0" err="1"/>
              <a:t>transactions.date</a:t>
            </a:r>
            <a:r>
              <a:rPr lang="en-SG" sz="1200" dirty="0"/>
              <a:t>)    </a:t>
            </a:r>
            <a:br>
              <a:rPr lang="en-SG" sz="1200" dirty="0"/>
            </a:br>
            <a:r>
              <a:rPr lang="en-SG" sz="1200" dirty="0"/>
              <a:t>order by year (</a:t>
            </a:r>
            <a:r>
              <a:rPr lang="en-SG" sz="1200" dirty="0" err="1"/>
              <a:t>transactions.date</a:t>
            </a:r>
            <a:r>
              <a:rPr lang="en-SG" sz="1200" dirty="0"/>
              <a:t>),month(</a:t>
            </a:r>
            <a:r>
              <a:rPr lang="en-SG" sz="1200" dirty="0" err="1"/>
              <a:t>transactions.date</a:t>
            </a:r>
            <a:r>
              <a:rPr lang="en-SG" sz="1200" dirty="0"/>
              <a:t>), count( </a:t>
            </a:r>
            <a:r>
              <a:rPr lang="en-SG" sz="1200" dirty="0" err="1"/>
              <a:t>transactions.user_id</a:t>
            </a:r>
            <a:r>
              <a:rPr lang="en-SG" sz="1200" dirty="0"/>
              <a:t>) </a:t>
            </a:r>
            <a:r>
              <a:rPr lang="en-SG" sz="1200" dirty="0" err="1"/>
              <a:t>desc</a:t>
            </a:r>
            <a:r>
              <a:rPr lang="en-SG" sz="1200" dirty="0"/>
              <a:t> ;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0" y="229883"/>
            <a:ext cx="8669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dirty="0"/>
              <a:t>4, </a:t>
            </a:r>
            <a:r>
              <a:rPr lang="en-US" sz="1800" b="0" i="0" u="none" strike="noStrike" baseline="0" dirty="0">
                <a:latin typeface="ArialMT"/>
              </a:rPr>
              <a:t>View the users who made the most number of transactions (including all transaction </a:t>
            </a:r>
            <a:r>
              <a:rPr lang="en-SG" sz="1800" b="0" i="0" u="none" strike="noStrike" baseline="0" dirty="0">
                <a:latin typeface="ArialMT"/>
              </a:rPr>
              <a:t>types) for each month.</a:t>
            </a:r>
          </a:p>
          <a:p>
            <a:pPr algn="l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639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0" y="229883"/>
            <a:ext cx="866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dirty="0"/>
              <a:t>4, </a:t>
            </a:r>
            <a:r>
              <a:rPr lang="en-US" sz="1800" b="0" i="0" u="none" strike="noStrike" baseline="0" dirty="0">
                <a:latin typeface="ArialMT"/>
              </a:rPr>
              <a:t>View the users who made the most number of transactions</a:t>
            </a:r>
            <a:r>
              <a:rPr lang="en-SG" sz="1800" b="0" i="0" u="none" strike="noStrike" baseline="0" dirty="0">
                <a:latin typeface="ArialMT"/>
              </a:rPr>
              <a:t>for each month.</a:t>
            </a:r>
          </a:p>
          <a:p>
            <a:pPr algn="l"/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0D237F-7BD6-4DBF-9A8D-72B6AFDE3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3" y="1141281"/>
            <a:ext cx="1214589" cy="371260"/>
          </a:xfrm>
        </p:spPr>
        <p:txBody>
          <a:bodyPr/>
          <a:lstStyle/>
          <a:p>
            <a:r>
              <a:rPr lang="en-SG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7AA44-94A1-4BFD-ABF2-89D787E9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203" y="715879"/>
            <a:ext cx="5754404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7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1, </a:t>
            </a:r>
            <a:r>
              <a:rPr lang="en-US" b="0" i="0" u="none" strike="noStrike" baseline="0" dirty="0">
                <a:latin typeface="+mj-lt"/>
              </a:rPr>
              <a:t>Design a database schema to store information</a:t>
            </a:r>
            <a:endParaRPr lang="en-SG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CC14A-560F-43CD-98D9-DA0794E2DAC8}"/>
              </a:ext>
            </a:extLst>
          </p:cNvPr>
          <p:cNvSpPr txBox="1"/>
          <p:nvPr/>
        </p:nvSpPr>
        <p:spPr>
          <a:xfrm>
            <a:off x="1054858" y="3896532"/>
            <a:ext cx="425547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“accounts” table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87E3D3-E650-4A52-BC31-5873D22C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7" y="1218321"/>
            <a:ext cx="5505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1, </a:t>
            </a:r>
            <a:r>
              <a:rPr lang="en-US" b="0" i="0" u="none" strike="noStrike" baseline="0" dirty="0">
                <a:latin typeface="+mj-lt"/>
              </a:rPr>
              <a:t>Design a database schema to store information</a:t>
            </a:r>
            <a:endParaRPr lang="en-SG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CC14A-560F-43CD-98D9-DA0794E2DAC8}"/>
              </a:ext>
            </a:extLst>
          </p:cNvPr>
          <p:cNvSpPr txBox="1"/>
          <p:nvPr/>
        </p:nvSpPr>
        <p:spPr>
          <a:xfrm>
            <a:off x="1054858" y="3896532"/>
            <a:ext cx="425547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“</a:t>
            </a:r>
            <a:r>
              <a:rPr lang="en-SG" dirty="0" err="1"/>
              <a:t>secured_message</a:t>
            </a:r>
            <a:r>
              <a:rPr lang="en-SG" dirty="0"/>
              <a:t>” table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E83F1-9A1E-4173-B8DC-569710505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1" y="1390650"/>
            <a:ext cx="5010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1, </a:t>
            </a:r>
            <a:r>
              <a:rPr lang="en-US" b="0" i="0" u="none" strike="noStrike" baseline="0" dirty="0">
                <a:latin typeface="+mj-lt"/>
              </a:rPr>
              <a:t>Design a database schema to store information</a:t>
            </a:r>
            <a:endParaRPr lang="en-SG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CC14A-560F-43CD-98D9-DA0794E2DAC8}"/>
              </a:ext>
            </a:extLst>
          </p:cNvPr>
          <p:cNvSpPr txBox="1"/>
          <p:nvPr/>
        </p:nvSpPr>
        <p:spPr>
          <a:xfrm>
            <a:off x="1054858" y="3896532"/>
            <a:ext cx="425547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“transactions” table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BC4830-A537-4A94-8F47-10CA3F38E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1" y="1065847"/>
            <a:ext cx="5286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3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11138" y="4027714"/>
            <a:ext cx="5598900" cy="416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Create random data for tables with Mockaroo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2, Create Database with random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E50F8-68BA-441F-B16F-AE0A8D99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8" y="914400"/>
            <a:ext cx="5985097" cy="27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6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11138" y="1402538"/>
            <a:ext cx="3205830" cy="1340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Create all the Tables and insert data into tables for </a:t>
            </a:r>
            <a:br>
              <a:rPr lang="en" sz="1200" dirty="0"/>
            </a:br>
            <a:r>
              <a:rPr lang="en" sz="1200" dirty="0"/>
              <a:t>“</a:t>
            </a:r>
            <a:r>
              <a:rPr lang="en-SG" sz="1200" dirty="0" err="1"/>
              <a:t>NUSmoney.sql</a:t>
            </a:r>
            <a:r>
              <a:rPr lang="en-SG" sz="1200" dirty="0"/>
              <a:t>”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2, Create Database with random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04969-4BE1-458A-B86A-7B64732C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21" y="123753"/>
            <a:ext cx="5557779" cy="48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8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11138" y="4027714"/>
            <a:ext cx="5598900" cy="416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Create database “nusmoney_db”</a:t>
            </a:r>
            <a:endParaRPr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8F9319-F325-4B10-9993-8FDDE7D08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8" y="1417285"/>
            <a:ext cx="6371091" cy="2443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2, Create Database with random data</a:t>
            </a:r>
          </a:p>
        </p:txBody>
      </p:sp>
    </p:spTree>
    <p:extLst>
      <p:ext uri="{BB962C8B-B14F-4D97-AF65-F5344CB8AC3E}">
        <p14:creationId xmlns:p14="http://schemas.microsoft.com/office/powerpoint/2010/main" val="213408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11138" y="4027714"/>
            <a:ext cx="5598900" cy="416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Load data “</a:t>
            </a:r>
            <a:r>
              <a:rPr lang="en-SG" sz="1200" dirty="0" err="1"/>
              <a:t>NUSmoney.sql</a:t>
            </a:r>
            <a:r>
              <a:rPr lang="en-SG" sz="1200" dirty="0"/>
              <a:t>” </a:t>
            </a:r>
            <a:r>
              <a:rPr lang="en" sz="1200" dirty="0"/>
              <a:t> into database and show tables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2, Create Database with random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B43E2-1564-465F-915A-2102C1820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8" y="698955"/>
            <a:ext cx="4973769" cy="33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27684"/>
      </p:ext>
    </p:extLst>
  </p:cSld>
  <p:clrMapOvr>
    <a:masterClrMapping/>
  </p:clrMapOvr>
</p:sld>
</file>

<file path=ppt/theme/theme1.xml><?xml version="1.0" encoding="utf-8"?>
<a:theme xmlns:a="http://schemas.openxmlformats.org/drawingml/2006/main" name="NUS SOC (SOC-Course)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894</Words>
  <Application>Microsoft Office PowerPoint</Application>
  <PresentationFormat>On-screen Show (16:9)</PresentationFormat>
  <Paragraphs>62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Comfortaa</vt:lpstr>
      <vt:lpstr>Arial</vt:lpstr>
      <vt:lpstr>ArialMT</vt:lpstr>
      <vt:lpstr>Century Gothic</vt:lpstr>
      <vt:lpstr>Calibri</vt:lpstr>
      <vt:lpstr>NUS SOC (SOC-Course) </vt:lpstr>
      <vt:lpstr>NUS Money App Database test case</vt:lpstr>
      <vt:lpstr>PowerPoint Presentation</vt:lpstr>
      <vt:lpstr>PowerPoint Presentation</vt:lpstr>
      <vt:lpstr>PowerPoint Presentation</vt:lpstr>
      <vt:lpstr>PowerPoint Presentation</vt:lpstr>
      <vt:lpstr>Create random data for tables with Mockaroo</vt:lpstr>
      <vt:lpstr>Create all the Tables and insert data into tables for  “NUSmoney.sql”</vt:lpstr>
      <vt:lpstr>Create database “nusmoney_db”</vt:lpstr>
      <vt:lpstr>Load data “NUSmoney.sql”  into database and show tables</vt:lpstr>
      <vt:lpstr>Set “user_id” as primary key for the user table</vt:lpstr>
      <vt:lpstr>Create Index for  “user_id” in user table</vt:lpstr>
      <vt:lpstr>Select * from user; to see all data in user table</vt:lpstr>
      <vt:lpstr>Select * from accounts; to see all data in accounts table</vt:lpstr>
      <vt:lpstr>Select * from transactions; to see all data in transactions table</vt:lpstr>
      <vt:lpstr>Select * from secured_message; to see all data in secured_message table</vt:lpstr>
      <vt:lpstr>SELECT  avg(accounts.balance), gender FROM nusmoney_db.accounts left join nusmoney_db.user on user.user_id=accounts.user_id group by gender;</vt:lpstr>
      <vt:lpstr>SELECT  avg(accounts.balance), age FROM nusmoney_db.accounts left join nusmoney_db.user on user.user_id=accounts.user_id group by age;</vt:lpstr>
      <vt:lpstr>select  user.user_id, user.name ,month(transactions.date),year(transactions.date) , avg(transactions.amount)  FROM nusmoney_db.transactions    left join nusmoney_db.user on user.user_id=transactions.user_id   where transactions. type= 'withdraw’  group by user.name, year(transactions.date) ,month(transactions.date)  order by user.name,  year(transactions.date) ,month(transactions.date);</vt:lpstr>
      <vt:lpstr>select transactions.type, count(transactions.type) from nusmoney_db.transactions    where transactions.type=   (select max(transactions.type) from nusmoney_db.transactions); </vt:lpstr>
      <vt:lpstr>select transactions.type,  count(transactions.type) FROM nusmoney_db.transactions   group by transactions.type  order by count(transactions.type) desc;</vt:lpstr>
      <vt:lpstr>Select * from nusmoney_db.user   where user.user_id =  ( Select accounts.user_id FROM nusmoney_db.accounts where  accounts.balance=   (select min(accounts.balance) from nusmoney_db.accounts ) );</vt:lpstr>
      <vt:lpstr>Select * from nusmoney_db.user   where user.user_id =  ( Select accounts.user_id FROM nusmoney_db.accounts where  accounts.balance=   (select min(accounts.balance) from nusmoney_db.accounts ) );</vt:lpstr>
      <vt:lpstr> select transactions.user_id,  count( transactions.user_id), month(transactions.date),year (transactions.date) ,  from nusmoney_db.transactions    group by (transactions.user_id),month(transactions.date),year (transactions.date)     order by year (transactions.date),month(transactions.date), count( transactions.user_id) desc ;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workshop</dc:creator>
  <cp:lastModifiedBy>Tan 006</cp:lastModifiedBy>
  <cp:revision>38</cp:revision>
  <dcterms:modified xsi:type="dcterms:W3CDTF">2020-09-30T12:02:09Z</dcterms:modified>
</cp:coreProperties>
</file>