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4"/>
  </p:notesMasterIdLst>
  <p:sldIdLst>
    <p:sldId id="256" r:id="rId2"/>
    <p:sldId id="257" r:id="rId3"/>
    <p:sldId id="263" r:id="rId4"/>
    <p:sldId id="258" r:id="rId5"/>
    <p:sldId id="259" r:id="rId6"/>
    <p:sldId id="260" r:id="rId7"/>
    <p:sldId id="261" r:id="rId8"/>
    <p:sldId id="262" r:id="rId9"/>
    <p:sldId id="269" r:id="rId10"/>
    <p:sldId id="283" r:id="rId11"/>
    <p:sldId id="270" r:id="rId12"/>
    <p:sldId id="284" r:id="rId13"/>
    <p:sldId id="271" r:id="rId14"/>
    <p:sldId id="285" r:id="rId15"/>
    <p:sldId id="272" r:id="rId16"/>
    <p:sldId id="286" r:id="rId17"/>
    <p:sldId id="273" r:id="rId18"/>
    <p:sldId id="287" r:id="rId19"/>
    <p:sldId id="274" r:id="rId20"/>
    <p:sldId id="288" r:id="rId21"/>
    <p:sldId id="275" r:id="rId22"/>
    <p:sldId id="289" r:id="rId23"/>
    <p:sldId id="276" r:id="rId24"/>
    <p:sldId id="277" r:id="rId25"/>
    <p:sldId id="290" r:id="rId26"/>
    <p:sldId id="278" r:id="rId27"/>
    <p:sldId id="291" r:id="rId28"/>
    <p:sldId id="279" r:id="rId29"/>
    <p:sldId id="292" r:id="rId30"/>
    <p:sldId id="280" r:id="rId31"/>
    <p:sldId id="282"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6" d="100"/>
          <a:sy n="66" d="100"/>
        </p:scale>
        <p:origin x="90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A67D86-E754-4E04-A6A1-FDCD48729435}"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E1979-CD4F-434C-87AF-2AEA9A8BB2B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BAE1979-CD4F-434C-87AF-2AEA9A8BB2BF}"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3FB53-529A-4052-B0DC-537A17F73CC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428257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FB53-529A-4052-B0DC-537A17F73CC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36436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FB53-529A-4052-B0DC-537A17F73CC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E5050-2D24-45EE-A41B-F50036D163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044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FB53-529A-4052-B0DC-537A17F73CC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380118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FB53-529A-4052-B0DC-537A17F73CC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E5050-2D24-45EE-A41B-F50036D163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1393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FB53-529A-4052-B0DC-537A17F73CC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1397017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3FB53-529A-4052-B0DC-537A17F73CC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604707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3FB53-529A-4052-B0DC-537A17F73CC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252072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3FB53-529A-4052-B0DC-537A17F73CC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392809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3FB53-529A-4052-B0DC-537A17F73CC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139633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3FB53-529A-4052-B0DC-537A17F73CC3}"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284441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3FB53-529A-4052-B0DC-537A17F73CC3}"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305110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3FB53-529A-4052-B0DC-537A17F73CC3}"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286788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3FB53-529A-4052-B0DC-537A17F73CC3}"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89564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3FB53-529A-4052-B0DC-537A17F73CC3}"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E5050-2D24-45EE-A41B-F50036D163AD}" type="slidenum">
              <a:rPr lang="en-US" smtClean="0"/>
              <a:t>‹#›</a:t>
            </a:fld>
            <a:endParaRPr lang="en-US"/>
          </a:p>
        </p:txBody>
      </p:sp>
    </p:spTree>
    <p:extLst>
      <p:ext uri="{BB962C8B-B14F-4D97-AF65-F5344CB8AC3E}">
        <p14:creationId xmlns:p14="http://schemas.microsoft.com/office/powerpoint/2010/main" val="320612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E5050-2D24-45EE-A41B-F50036D163AD}" type="slidenum">
              <a:rPr lang="en-US" smtClean="0"/>
              <a:t>‹#›</a:t>
            </a:fld>
            <a:endParaRPr lang="en-US"/>
          </a:p>
        </p:txBody>
      </p:sp>
      <p:sp>
        <p:nvSpPr>
          <p:cNvPr id="5" name="Date Placeholder 4"/>
          <p:cNvSpPr>
            <a:spLocks noGrp="1"/>
          </p:cNvSpPr>
          <p:nvPr>
            <p:ph type="dt" sz="half" idx="10"/>
          </p:nvPr>
        </p:nvSpPr>
        <p:spPr/>
        <p:txBody>
          <a:bodyPr/>
          <a:lstStyle/>
          <a:p>
            <a:fld id="{1C23FB53-529A-4052-B0DC-537A17F73CC3}" type="datetimeFigureOut">
              <a:rPr lang="en-US" smtClean="0"/>
              <a:t>9/26/2024</a:t>
            </a:fld>
            <a:endParaRPr lang="en-US"/>
          </a:p>
        </p:txBody>
      </p:sp>
    </p:spTree>
    <p:extLst>
      <p:ext uri="{BB962C8B-B14F-4D97-AF65-F5344CB8AC3E}">
        <p14:creationId xmlns:p14="http://schemas.microsoft.com/office/powerpoint/2010/main" val="463264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23FB53-529A-4052-B0DC-537A17F73CC3}" type="datetimeFigureOut">
              <a:rPr lang="en-US" smtClean="0"/>
              <a:t>9/26/2024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3E5050-2D24-45EE-A41B-F50036D163AD}" type="slidenum">
              <a:rPr lang="en-US" smtClean="0"/>
              <a:t>‹#›</a:t>
            </a:fld>
            <a:endParaRPr lang="en-US"/>
          </a:p>
        </p:txBody>
      </p:sp>
    </p:spTree>
    <p:extLst>
      <p:ext uri="{BB962C8B-B14F-4D97-AF65-F5344CB8AC3E}">
        <p14:creationId xmlns:p14="http://schemas.microsoft.com/office/powerpoint/2010/main" val="216772912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USA USED CARS SALES REPORT</a:t>
            </a:r>
          </a:p>
        </p:txBody>
      </p:sp>
      <p:sp>
        <p:nvSpPr>
          <p:cNvPr id="3" name="Subtitle 2"/>
          <p:cNvSpPr>
            <a:spLocks noGrp="1"/>
          </p:cNvSpPr>
          <p:nvPr>
            <p:ph type="subTitle" idx="1"/>
          </p:nvPr>
        </p:nvSpPr>
        <p:spPr/>
        <p:txBody>
          <a:bodyPr/>
          <a:lstStyle/>
          <a:p>
            <a:r>
              <a:rPr lang="en-US" sz="2800" dirty="0">
                <a:latin typeface="Times New Roman" panose="02020603050405020304" pitchFamily="18" charset="0"/>
                <a:cs typeface="Times New Roman" panose="02020603050405020304" pitchFamily="18" charset="0"/>
              </a:rPr>
              <a:t>Sales  Forecast Dashboard</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D695-1AC4-EB84-1697-2DBE188A5F55}"/>
              </a:ext>
            </a:extLst>
          </p:cNvPr>
          <p:cNvSpPr>
            <a:spLocks noGrp="1"/>
          </p:cNvSpPr>
          <p:nvPr>
            <p:ph type="title"/>
          </p:nvPr>
        </p:nvSpPr>
        <p:spPr>
          <a:xfrm>
            <a:off x="537882" y="324784"/>
            <a:ext cx="10515600" cy="879902"/>
          </a:xfrm>
        </p:spPr>
        <p:txBody>
          <a:bodyPr>
            <a:normAutofit/>
          </a:bodyPr>
          <a:lstStyle/>
          <a:p>
            <a:r>
              <a:rPr lang="en-US" dirty="0">
                <a:latin typeface="Times New Roman" panose="02020603050405020304" pitchFamily="18" charset="0"/>
                <a:cs typeface="Times New Roman" panose="02020603050405020304" pitchFamily="18" charset="0"/>
              </a:rPr>
              <a:t>Total Sales Volume- Techniques used</a:t>
            </a:r>
          </a:p>
        </p:txBody>
      </p:sp>
      <p:sp>
        <p:nvSpPr>
          <p:cNvPr id="3" name="Content Placeholder 2">
            <a:extLst>
              <a:ext uri="{FF2B5EF4-FFF2-40B4-BE49-F238E27FC236}">
                <a16:creationId xmlns:a16="http://schemas.microsoft.com/office/drawing/2014/main" id="{361090F5-DEB7-CD5E-FD41-08FA46CB2DA8}"/>
              </a:ext>
            </a:extLst>
          </p:cNvPr>
          <p:cNvSpPr>
            <a:spLocks noGrp="1"/>
          </p:cNvSpPr>
          <p:nvPr>
            <p:ph idx="1"/>
          </p:nvPr>
        </p:nvSpPr>
        <p:spPr>
          <a:xfrm>
            <a:off x="537882" y="1204686"/>
            <a:ext cx="11147612" cy="4972277"/>
          </a:xfrm>
        </p:spPr>
        <p:txBody>
          <a:bodyPr/>
          <a:lstStyle/>
          <a:p>
            <a:r>
              <a:rPr lang="en-US" sz="2400" dirty="0">
                <a:latin typeface="Times New Roman" panose="02020603050405020304" pitchFamily="18" charset="0"/>
                <a:cs typeface="Times New Roman" panose="02020603050405020304" pitchFamily="18" charset="0"/>
              </a:rPr>
              <a:t>Used the </a:t>
            </a:r>
            <a:r>
              <a:rPr lang="en-US" sz="2400" dirty="0">
                <a:solidFill>
                  <a:schemeClr val="accent1"/>
                </a:solidFill>
                <a:latin typeface="Times New Roman" panose="02020603050405020304" pitchFamily="18" charset="0"/>
                <a:cs typeface="Times New Roman" panose="02020603050405020304" pitchFamily="18" charset="0"/>
              </a:rPr>
              <a:t>SUM function </a:t>
            </a:r>
            <a:r>
              <a:rPr lang="en-US" sz="2400" dirty="0">
                <a:latin typeface="Times New Roman" panose="02020603050405020304" pitchFamily="18" charset="0"/>
                <a:cs typeface="Times New Roman" panose="02020603050405020304" pitchFamily="18" charset="0"/>
              </a:rPr>
              <a:t>to calculate </a:t>
            </a:r>
            <a:r>
              <a:rPr lang="en-US" sz="2400" dirty="0">
                <a:solidFill>
                  <a:schemeClr val="accent1"/>
                </a:solidFill>
                <a:latin typeface="Times New Roman" panose="02020603050405020304" pitchFamily="18" charset="0"/>
                <a:cs typeface="Times New Roman" panose="02020603050405020304" pitchFamily="18" charset="0"/>
              </a:rPr>
              <a:t>The Total Sales.</a:t>
            </a:r>
          </a:p>
          <a:p>
            <a:r>
              <a:rPr lang="en-US" sz="2400" dirty="0">
                <a:solidFill>
                  <a:schemeClr val="accent1"/>
                </a:solidFill>
                <a:latin typeface="Times New Roman" panose="02020603050405020304" pitchFamily="18" charset="0"/>
                <a:cs typeface="Times New Roman" panose="02020603050405020304" pitchFamily="18" charset="0"/>
              </a:rPr>
              <a:t>AVERAGE function </a:t>
            </a:r>
            <a:r>
              <a:rPr lang="en-US" sz="2400" dirty="0">
                <a:latin typeface="Times New Roman" panose="02020603050405020304" pitchFamily="18" charset="0"/>
                <a:cs typeface="Times New Roman" panose="02020603050405020304" pitchFamily="18" charset="0"/>
              </a:rPr>
              <a:t>to calculate the </a:t>
            </a:r>
            <a:r>
              <a:rPr lang="en-US" sz="2400" dirty="0">
                <a:solidFill>
                  <a:schemeClr val="accent1"/>
                </a:solidFill>
                <a:latin typeface="Times New Roman" panose="02020603050405020304" pitchFamily="18" charset="0"/>
                <a:cs typeface="Times New Roman" panose="02020603050405020304" pitchFamily="18" charset="0"/>
              </a:rPr>
              <a:t>Average Selling Price</a:t>
            </a:r>
            <a:r>
              <a:rPr lang="en-US" sz="2400" dirty="0">
                <a:latin typeface="Times New Roman" panose="02020603050405020304" pitchFamily="18" charset="0"/>
                <a:cs typeface="Times New Roman" panose="02020603050405020304" pitchFamily="18" charset="0"/>
              </a:rPr>
              <a:t>.</a:t>
            </a:r>
          </a:p>
          <a:p>
            <a:r>
              <a:rPr lang="en-US" sz="2400" dirty="0">
                <a:solidFill>
                  <a:schemeClr val="accent1"/>
                </a:solidFill>
                <a:latin typeface="Times New Roman" panose="02020603050405020304" pitchFamily="18" charset="0"/>
                <a:cs typeface="Times New Roman" panose="02020603050405020304" pitchFamily="18" charset="0"/>
              </a:rPr>
              <a:t>COUNT function </a:t>
            </a:r>
            <a:r>
              <a:rPr lang="en-US" sz="2400" dirty="0">
                <a:latin typeface="Times New Roman" panose="02020603050405020304" pitchFamily="18" charset="0"/>
                <a:cs typeface="Times New Roman" panose="02020603050405020304" pitchFamily="18" charset="0"/>
              </a:rPr>
              <a:t>to calculate total </a:t>
            </a:r>
            <a:r>
              <a:rPr lang="en-US" sz="2400" dirty="0">
                <a:solidFill>
                  <a:schemeClr val="accent1"/>
                </a:solidFill>
                <a:latin typeface="Times New Roman" panose="02020603050405020304" pitchFamily="18" charset="0"/>
                <a:cs typeface="Times New Roman" panose="02020603050405020304" pitchFamily="18" charset="0"/>
              </a:rPr>
              <a:t>Number Of Cars Sold</a:t>
            </a:r>
            <a:r>
              <a:rPr lang="en-US" sz="2400" dirty="0">
                <a:latin typeface="Times New Roman" panose="02020603050405020304" pitchFamily="18" charset="0"/>
                <a:cs typeface="Times New Roman" panose="02020603050405020304" pitchFamily="18" charset="0"/>
              </a:rPr>
              <a:t>.</a:t>
            </a:r>
          </a:p>
          <a:p>
            <a:r>
              <a:rPr lang="en-US" sz="2400" dirty="0">
                <a:solidFill>
                  <a:schemeClr val="accent1"/>
                </a:solidFill>
                <a:latin typeface="Times New Roman" panose="02020603050405020304" pitchFamily="18" charset="0"/>
                <a:cs typeface="Times New Roman" panose="02020603050405020304" pitchFamily="18" charset="0"/>
              </a:rPr>
              <a:t>CASE STATEMENTS </a:t>
            </a:r>
            <a:r>
              <a:rPr lang="en-US" sz="2400" dirty="0">
                <a:latin typeface="Times New Roman" panose="02020603050405020304" pitchFamily="18" charset="0"/>
                <a:cs typeface="Times New Roman" panose="02020603050405020304" pitchFamily="18" charset="0"/>
              </a:rPr>
              <a:t>together with </a:t>
            </a:r>
            <a:r>
              <a:rPr lang="en-US" sz="2400" dirty="0">
                <a:solidFill>
                  <a:schemeClr val="accent1"/>
                </a:solidFill>
                <a:latin typeface="Times New Roman" panose="02020603050405020304" pitchFamily="18" charset="0"/>
                <a:cs typeface="Times New Roman" panose="02020603050405020304" pitchFamily="18" charset="0"/>
              </a:rPr>
              <a:t>DATEDIFF function </a:t>
            </a:r>
            <a:r>
              <a:rPr lang="en-US" sz="2400" dirty="0">
                <a:latin typeface="Times New Roman" panose="02020603050405020304" pitchFamily="18" charset="0"/>
                <a:cs typeface="Times New Roman" panose="02020603050405020304" pitchFamily="18" charset="0"/>
              </a:rPr>
              <a:t>to calculate the </a:t>
            </a:r>
            <a:r>
              <a:rPr lang="en-US" sz="2400" dirty="0">
                <a:solidFill>
                  <a:schemeClr val="accent1"/>
                </a:solidFill>
                <a:latin typeface="Times New Roman" panose="02020603050405020304" pitchFamily="18" charset="0"/>
                <a:cs typeface="Times New Roman" panose="02020603050405020304" pitchFamily="18" charset="0"/>
              </a:rPr>
              <a:t>MTD</a:t>
            </a:r>
            <a:r>
              <a:rPr lang="en-US" sz="2400" dirty="0">
                <a:latin typeface="Times New Roman" panose="02020603050405020304" pitchFamily="18" charset="0"/>
                <a:cs typeface="Times New Roman" panose="02020603050405020304" pitchFamily="18" charset="0"/>
              </a:rPr>
              <a:t> and </a:t>
            </a:r>
            <a:r>
              <a:rPr lang="en-US" sz="2400" dirty="0">
                <a:solidFill>
                  <a:schemeClr val="accent1"/>
                </a:solidFill>
                <a:latin typeface="Times New Roman" panose="02020603050405020304" pitchFamily="18" charset="0"/>
                <a:cs typeface="Times New Roman" panose="02020603050405020304" pitchFamily="18" charset="0"/>
              </a:rPr>
              <a:t>YTD sales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Added some </a:t>
            </a:r>
            <a:r>
              <a:rPr lang="en-US" sz="2400" dirty="0">
                <a:solidFill>
                  <a:schemeClr val="accent1"/>
                </a:solidFill>
                <a:latin typeface="Times New Roman" panose="02020603050405020304" pitchFamily="18" charset="0"/>
                <a:cs typeface="Times New Roman" panose="02020603050405020304" pitchFamily="18" charset="0"/>
              </a:rPr>
              <a:t>Formatting </a:t>
            </a:r>
            <a:r>
              <a:rPr lang="en-US" sz="2400" dirty="0">
                <a:latin typeface="Times New Roman" panose="02020603050405020304" pitchFamily="18" charset="0"/>
                <a:cs typeface="Times New Roman" panose="02020603050405020304" pitchFamily="18" charset="0"/>
              </a:rPr>
              <a:t>and </a:t>
            </a:r>
            <a:r>
              <a:rPr lang="en-US" sz="2400" dirty="0">
                <a:solidFill>
                  <a:schemeClr val="accent1"/>
                </a:solidFill>
                <a:latin typeface="Times New Roman" panose="02020603050405020304" pitchFamily="18" charset="0"/>
                <a:cs typeface="Times New Roman" panose="02020603050405020304" pitchFamily="18" charset="0"/>
              </a:rPr>
              <a:t>Styling</a:t>
            </a:r>
            <a:r>
              <a:rPr lang="en-US" sz="2400" dirty="0">
                <a:latin typeface="Times New Roman" panose="02020603050405020304" pitchFamily="18" charset="0"/>
                <a:cs typeface="Times New Roman" panose="02020603050405020304" pitchFamily="18" charset="0"/>
              </a:rPr>
              <a:t> to make it more presentable.</a:t>
            </a:r>
          </a:p>
          <a:p>
            <a:pPr marL="0" indent="0">
              <a:buNone/>
            </a:pPr>
            <a:endParaRPr lang="en-US" dirty="0"/>
          </a:p>
        </p:txBody>
      </p:sp>
    </p:spTree>
    <p:extLst>
      <p:ext uri="{BB962C8B-B14F-4D97-AF65-F5344CB8AC3E}">
        <p14:creationId xmlns:p14="http://schemas.microsoft.com/office/powerpoint/2010/main" val="239707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036" y="103092"/>
            <a:ext cx="10515600" cy="770679"/>
          </a:xfrm>
        </p:spPr>
        <p:txBody>
          <a:bodyPr>
            <a:normAutofit/>
          </a:bodyPr>
          <a:lstStyle/>
          <a:p>
            <a:r>
              <a:rPr lang="en-US" i="0" spc="0" dirty="0">
                <a:solidFill>
                  <a:srgbClr val="0070C0"/>
                </a:solidFill>
                <a:effectLst/>
                <a:latin typeface="Times New Roman" panose="02020603050405020304" pitchFamily="18" charset="0"/>
                <a:cs typeface="Times New Roman" panose="02020603050405020304" pitchFamily="18" charset="0"/>
              </a:rPr>
              <a:t>Total Sales Volume – Outcome.</a:t>
            </a:r>
            <a:endParaRPr lang="en-US" dirty="0"/>
          </a:p>
        </p:txBody>
      </p:sp>
      <p:pic>
        <p:nvPicPr>
          <p:cNvPr id="21" name="Content Placeholder 20"/>
          <p:cNvPicPr>
            <a:picLocks noGrp="1" noChangeAspect="1"/>
          </p:cNvPicPr>
          <p:nvPr>
            <p:ph idx="1"/>
          </p:nvPr>
        </p:nvPicPr>
        <p:blipFill>
          <a:blip r:embed="rId3"/>
          <a:stretch>
            <a:fillRect/>
          </a:stretch>
        </p:blipFill>
        <p:spPr>
          <a:xfrm>
            <a:off x="3890682" y="1288829"/>
            <a:ext cx="3424518" cy="1902398"/>
          </a:xfrm>
        </p:spPr>
      </p:pic>
      <p:pic>
        <p:nvPicPr>
          <p:cNvPr id="15" name="Picture 14"/>
          <p:cNvPicPr>
            <a:picLocks noChangeAspect="1"/>
          </p:cNvPicPr>
          <p:nvPr/>
        </p:nvPicPr>
        <p:blipFill>
          <a:blip r:embed="rId4"/>
          <a:stretch>
            <a:fillRect/>
          </a:stretch>
        </p:blipFill>
        <p:spPr>
          <a:xfrm>
            <a:off x="8090646" y="5546699"/>
            <a:ext cx="2124637" cy="1180283"/>
          </a:xfrm>
          <a:prstGeom prst="rect">
            <a:avLst/>
          </a:prstGeom>
        </p:spPr>
      </p:pic>
      <p:pic>
        <p:nvPicPr>
          <p:cNvPr id="23" name="Picture 22"/>
          <p:cNvPicPr>
            <a:picLocks noChangeAspect="1"/>
          </p:cNvPicPr>
          <p:nvPr/>
        </p:nvPicPr>
        <p:blipFill>
          <a:blip r:embed="rId5"/>
          <a:stretch>
            <a:fillRect/>
          </a:stretch>
        </p:blipFill>
        <p:spPr>
          <a:xfrm>
            <a:off x="815789" y="5546700"/>
            <a:ext cx="2030506" cy="1180283"/>
          </a:xfrm>
          <a:prstGeom prst="rect">
            <a:avLst/>
          </a:prstGeom>
        </p:spPr>
      </p:pic>
      <p:pic>
        <p:nvPicPr>
          <p:cNvPr id="25" name="Picture 24"/>
          <p:cNvPicPr>
            <a:picLocks noChangeAspect="1"/>
          </p:cNvPicPr>
          <p:nvPr/>
        </p:nvPicPr>
        <p:blipFill>
          <a:blip r:embed="rId6"/>
          <a:stretch>
            <a:fillRect/>
          </a:stretch>
        </p:blipFill>
        <p:spPr>
          <a:xfrm>
            <a:off x="753036" y="3559198"/>
            <a:ext cx="2124636" cy="1180284"/>
          </a:xfrm>
          <a:prstGeom prst="rect">
            <a:avLst/>
          </a:prstGeom>
        </p:spPr>
      </p:pic>
      <p:pic>
        <p:nvPicPr>
          <p:cNvPr id="27" name="Picture 26"/>
          <p:cNvPicPr>
            <a:picLocks noChangeAspect="1"/>
          </p:cNvPicPr>
          <p:nvPr/>
        </p:nvPicPr>
        <p:blipFill>
          <a:blip r:embed="rId7"/>
          <a:stretch>
            <a:fillRect/>
          </a:stretch>
        </p:blipFill>
        <p:spPr>
          <a:xfrm>
            <a:off x="7920316" y="3429000"/>
            <a:ext cx="2124636" cy="1180284"/>
          </a:xfrm>
          <a:prstGeom prst="rect">
            <a:avLst/>
          </a:prstGeom>
        </p:spPr>
      </p:pic>
      <p:sp>
        <p:nvSpPr>
          <p:cNvPr id="3" name="TextBox 2"/>
          <p:cNvSpPr txBox="1"/>
          <p:nvPr/>
        </p:nvSpPr>
        <p:spPr>
          <a:xfrm>
            <a:off x="363070" y="4999877"/>
            <a:ext cx="3276601" cy="369332"/>
          </a:xfrm>
          <a:prstGeom prst="rect">
            <a:avLst/>
          </a:prstGeom>
          <a:noFill/>
        </p:spPr>
        <p:txBody>
          <a:bodyPr wrap="square" rtlCol="0">
            <a:spAutoFit/>
          </a:bodyPr>
          <a:lstStyle/>
          <a:p>
            <a:r>
              <a:rPr lang="en-US" dirty="0"/>
              <a:t>Month To Date Total Cars Sold.</a:t>
            </a:r>
          </a:p>
        </p:txBody>
      </p:sp>
      <p:sp>
        <p:nvSpPr>
          <p:cNvPr id="4" name="TextBox 3"/>
          <p:cNvSpPr txBox="1"/>
          <p:nvPr/>
        </p:nvSpPr>
        <p:spPr>
          <a:xfrm>
            <a:off x="7920316" y="5024342"/>
            <a:ext cx="2595282" cy="369332"/>
          </a:xfrm>
          <a:prstGeom prst="rect">
            <a:avLst/>
          </a:prstGeom>
          <a:noFill/>
        </p:spPr>
        <p:txBody>
          <a:bodyPr wrap="square" rtlCol="0">
            <a:spAutoFit/>
          </a:bodyPr>
          <a:lstStyle/>
          <a:p>
            <a:r>
              <a:rPr lang="en-US" dirty="0"/>
              <a:t>Year To Date Total Sales.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6AF2-CD1E-7F22-C30A-177D70E3BFEB}"/>
              </a:ext>
            </a:extLst>
          </p:cNvPr>
          <p:cNvSpPr>
            <a:spLocks noGrp="1"/>
          </p:cNvSpPr>
          <p:nvPr>
            <p:ph type="title"/>
          </p:nvPr>
        </p:nvSpPr>
        <p:spPr>
          <a:xfrm>
            <a:off x="569259" y="176867"/>
            <a:ext cx="10515600" cy="737533"/>
          </a:xfrm>
        </p:spPr>
        <p:txBody>
          <a:bodyPr>
            <a:normAutofit/>
          </a:bodyPr>
          <a:lstStyle/>
          <a:p>
            <a:r>
              <a:rPr lang="en-US" dirty="0">
                <a:latin typeface="Times New Roman" panose="02020603050405020304" pitchFamily="18" charset="0"/>
                <a:cs typeface="Times New Roman" panose="02020603050405020304" pitchFamily="18" charset="0"/>
              </a:rPr>
              <a:t>Sales By Car Condition - Techniques used </a:t>
            </a:r>
          </a:p>
        </p:txBody>
      </p:sp>
      <p:sp>
        <p:nvSpPr>
          <p:cNvPr id="3" name="Content Placeholder 2">
            <a:extLst>
              <a:ext uri="{FF2B5EF4-FFF2-40B4-BE49-F238E27FC236}">
                <a16:creationId xmlns:a16="http://schemas.microsoft.com/office/drawing/2014/main" id="{4C1ED146-635B-19E1-21E1-1E4F62BC9EE8}"/>
              </a:ext>
            </a:extLst>
          </p:cNvPr>
          <p:cNvSpPr>
            <a:spLocks noGrp="1"/>
          </p:cNvSpPr>
          <p:nvPr>
            <p:ph idx="1"/>
          </p:nvPr>
        </p:nvSpPr>
        <p:spPr>
          <a:xfrm>
            <a:off x="268941" y="1016000"/>
            <a:ext cx="11698941" cy="5398247"/>
          </a:xfrm>
        </p:spPr>
        <p:txBody>
          <a:bodyPr/>
          <a:lstStyle/>
          <a:p>
            <a:r>
              <a:rPr lang="en-US" sz="2400" dirty="0">
                <a:latin typeface="Times New Roman" panose="02020603050405020304" pitchFamily="18" charset="0"/>
                <a:cs typeface="Times New Roman" panose="02020603050405020304" pitchFamily="18" charset="0"/>
              </a:rPr>
              <a:t>First of all, I used the </a:t>
            </a:r>
            <a:r>
              <a:rPr lang="en-US" sz="2400" dirty="0">
                <a:solidFill>
                  <a:schemeClr val="accent1"/>
                </a:solidFill>
                <a:latin typeface="Times New Roman" panose="02020603050405020304" pitchFamily="18" charset="0"/>
                <a:cs typeface="Times New Roman" panose="02020603050405020304" pitchFamily="18" charset="0"/>
              </a:rPr>
              <a:t>CASE STATEMENT </a:t>
            </a:r>
            <a:r>
              <a:rPr lang="en-US" sz="2400" dirty="0">
                <a:latin typeface="Times New Roman" panose="02020603050405020304" pitchFamily="18" charset="0"/>
                <a:cs typeface="Times New Roman" panose="02020603050405020304" pitchFamily="18" charset="0"/>
              </a:rPr>
              <a:t>to categorize the car condition into 3 groups namely: Good, Average and Poor conditions according to known car condition standards. The calculation was drawn from the car condition column which was in number format in the dataset.</a:t>
            </a:r>
          </a:p>
          <a:p>
            <a:r>
              <a:rPr lang="en-US" sz="2400" dirty="0">
                <a:latin typeface="Times New Roman" panose="02020603050405020304" pitchFamily="18" charset="0"/>
                <a:cs typeface="Times New Roman" panose="02020603050405020304" pitchFamily="18" charset="0"/>
              </a:rPr>
              <a:t>Then, I created a pie chart and converted it into a doughnut chart since there is no pre-made doughnut chart in tableau.</a:t>
            </a:r>
          </a:p>
          <a:p>
            <a:r>
              <a:rPr lang="en-US" sz="2400" dirty="0">
                <a:latin typeface="Times New Roman" panose="02020603050405020304" pitchFamily="18" charset="0"/>
                <a:cs typeface="Times New Roman" panose="02020603050405020304" pitchFamily="18" charset="0"/>
              </a:rPr>
              <a:t>Finally, I added some color formatting and text styling to make the chart visually appealing.</a:t>
            </a:r>
          </a:p>
          <a:p>
            <a:r>
              <a:rPr lang="en-US" sz="2400" dirty="0">
                <a:latin typeface="Times New Roman" panose="02020603050405020304" pitchFamily="18" charset="0"/>
                <a:cs typeface="Times New Roman" panose="02020603050405020304" pitchFamily="18" charset="0"/>
              </a:rPr>
              <a:t>The outcome was as shown below.</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25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3" y="201706"/>
            <a:ext cx="10515600" cy="803182"/>
          </a:xfrm>
        </p:spPr>
        <p:txBody>
          <a:bodyPr>
            <a:normAutofit/>
          </a:bodyPr>
          <a:lstStyle/>
          <a:p>
            <a:r>
              <a:rPr lang="en-US" dirty="0">
                <a:latin typeface="Times New Roman" panose="02020603050405020304" pitchFamily="18" charset="0"/>
                <a:cs typeface="Times New Roman" panose="02020603050405020304" pitchFamily="18" charset="0"/>
              </a:rPr>
              <a:t>Sales By Car Condition - Outcome</a:t>
            </a:r>
          </a:p>
        </p:txBody>
      </p:sp>
      <p:sp>
        <p:nvSpPr>
          <p:cNvPr id="3" name="Content Placeholder 2"/>
          <p:cNvSpPr>
            <a:spLocks noGrp="1"/>
          </p:cNvSpPr>
          <p:nvPr>
            <p:ph idx="1"/>
          </p:nvPr>
        </p:nvSpPr>
        <p:spPr>
          <a:xfrm>
            <a:off x="471287" y="1156447"/>
            <a:ext cx="10734596" cy="5499847"/>
          </a:xfrm>
        </p:spPr>
        <p:txBody>
          <a:bodyPr/>
          <a:lstStyle/>
          <a:p>
            <a:r>
              <a:rPr lang="en-US" sz="2000" dirty="0">
                <a:latin typeface="Times New Roman" panose="02020603050405020304" pitchFamily="18" charset="0"/>
                <a:cs typeface="Times New Roman" panose="02020603050405020304" pitchFamily="18" charset="0"/>
              </a:rPr>
              <a:t> Good condition cars contributed to the most sales as poor condition cars had the least sales as below.</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71287" y="2075543"/>
            <a:ext cx="9050085" cy="42447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6975-BAC1-1B49-A90D-7DD3385D1BF1}"/>
              </a:ext>
            </a:extLst>
          </p:cNvPr>
          <p:cNvSpPr>
            <a:spLocks noGrp="1"/>
          </p:cNvSpPr>
          <p:nvPr>
            <p:ph type="title"/>
          </p:nvPr>
        </p:nvSpPr>
        <p:spPr>
          <a:xfrm>
            <a:off x="309281" y="365126"/>
            <a:ext cx="11739283" cy="970188"/>
          </a:xfrm>
        </p:spPr>
        <p:txBody>
          <a:bodyPr/>
          <a:lstStyle/>
          <a:p>
            <a:r>
              <a:rPr lang="en-US" dirty="0">
                <a:latin typeface="Times New Roman" panose="02020603050405020304" pitchFamily="18" charset="0"/>
                <a:cs typeface="Times New Roman" panose="02020603050405020304" pitchFamily="18" charset="0"/>
              </a:rPr>
              <a:t>Sales By Location - Techniques used </a:t>
            </a:r>
          </a:p>
        </p:txBody>
      </p:sp>
      <p:sp>
        <p:nvSpPr>
          <p:cNvPr id="3" name="Content Placeholder 2">
            <a:extLst>
              <a:ext uri="{FF2B5EF4-FFF2-40B4-BE49-F238E27FC236}">
                <a16:creationId xmlns:a16="http://schemas.microsoft.com/office/drawing/2014/main" id="{22373CD5-8566-44AF-C15B-C93BDA0A58E4}"/>
              </a:ext>
            </a:extLst>
          </p:cNvPr>
          <p:cNvSpPr>
            <a:spLocks noGrp="1"/>
          </p:cNvSpPr>
          <p:nvPr>
            <p:ph idx="1"/>
          </p:nvPr>
        </p:nvSpPr>
        <p:spPr>
          <a:xfrm>
            <a:off x="309281" y="1335314"/>
            <a:ext cx="11739283" cy="5347874"/>
          </a:xfrm>
        </p:spPr>
        <p:txBody>
          <a:bodyPr>
            <a:normAutofit/>
          </a:bodyPr>
          <a:lstStyle/>
          <a:p>
            <a:r>
              <a:rPr lang="en-US" sz="2400" dirty="0">
                <a:latin typeface="Times New Roman" panose="02020603050405020304" pitchFamily="18" charset="0"/>
                <a:cs typeface="Times New Roman" panose="02020603050405020304" pitchFamily="18" charset="0"/>
              </a:rPr>
              <a:t>Using the latitudes and longitudes generated by Tableau, I plotted a map of the United States  showing the various locations on the dataset.</a:t>
            </a:r>
          </a:p>
          <a:p>
            <a:r>
              <a:rPr lang="en-US" sz="2400" dirty="0">
                <a:latin typeface="Times New Roman" panose="02020603050405020304" pitchFamily="18" charset="0"/>
                <a:cs typeface="Times New Roman" panose="02020603050405020304" pitchFamily="18" charset="0"/>
              </a:rPr>
              <a:t>Then converted the map into a field map and added a gradient color with corresponding amount of sales to show distinction.</a:t>
            </a:r>
          </a:p>
          <a:p>
            <a:r>
              <a:rPr lang="en-US" sz="2400" dirty="0">
                <a:latin typeface="Times New Roman" panose="02020603050405020304" pitchFamily="18" charset="0"/>
                <a:cs typeface="Times New Roman" panose="02020603050405020304" pitchFamily="18" charset="0"/>
              </a:rPr>
              <a:t>Finally, added a medium dark  background to the map for better visibility.</a:t>
            </a:r>
          </a:p>
          <a:p>
            <a:r>
              <a:rPr lang="en-US" sz="2400" dirty="0">
                <a:latin typeface="Times New Roman" panose="02020603050405020304" pitchFamily="18" charset="0"/>
                <a:cs typeface="Times New Roman" panose="02020603050405020304" pitchFamily="18" charset="0"/>
              </a:rPr>
              <a:t>The outcome is shown below.</a:t>
            </a:r>
          </a:p>
        </p:txBody>
      </p:sp>
    </p:spTree>
    <p:extLst>
      <p:ext uri="{BB962C8B-B14F-4D97-AF65-F5344CB8AC3E}">
        <p14:creationId xmlns:p14="http://schemas.microsoft.com/office/powerpoint/2010/main" val="154238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24" y="147919"/>
            <a:ext cx="10515600" cy="726141"/>
          </a:xfrm>
        </p:spPr>
        <p:txBody>
          <a:bodyPr/>
          <a:lstStyle/>
          <a:p>
            <a:r>
              <a:rPr lang="en-US" dirty="0">
                <a:latin typeface="Times New Roman" panose="02020603050405020304" pitchFamily="18" charset="0"/>
                <a:cs typeface="Times New Roman" panose="02020603050405020304" pitchFamily="18" charset="0"/>
              </a:rPr>
              <a:t>Sales By Location - Outcome</a:t>
            </a:r>
          </a:p>
        </p:txBody>
      </p:sp>
      <p:sp>
        <p:nvSpPr>
          <p:cNvPr id="3" name="Content Placeholder 2"/>
          <p:cNvSpPr>
            <a:spLocks noGrp="1"/>
          </p:cNvSpPr>
          <p:nvPr>
            <p:ph idx="1"/>
          </p:nvPr>
        </p:nvSpPr>
        <p:spPr>
          <a:xfrm>
            <a:off x="147918" y="874060"/>
            <a:ext cx="11205882" cy="5836022"/>
          </a:xfrm>
        </p:spPr>
        <p:txBody>
          <a:bodyPr/>
          <a:lstStyle/>
          <a:p>
            <a:r>
              <a:rPr lang="en-US" sz="2000" dirty="0">
                <a:latin typeface="Times New Roman" panose="02020603050405020304" pitchFamily="18" charset="0"/>
                <a:cs typeface="Times New Roman" panose="02020603050405020304" pitchFamily="18" charset="0"/>
              </a:rPr>
              <a:t>The sales distribution was as follows(More detailed when viewed in the Tableau software)</a:t>
            </a:r>
          </a:p>
          <a:p>
            <a:r>
              <a:rPr lang="en-US" sz="2000" dirty="0">
                <a:latin typeface="Times New Roman" panose="02020603050405020304" pitchFamily="18" charset="0"/>
                <a:cs typeface="Times New Roman" panose="02020603050405020304" pitchFamily="18" charset="0"/>
              </a:rPr>
              <a:t>California State has the highest Sales of 917.79M  while Alabama has the least sales of 0.24M.</a:t>
            </a:r>
          </a:p>
          <a:p>
            <a:r>
              <a:rPr lang="en-US" sz="2000" dirty="0">
                <a:latin typeface="Times New Roman" panose="02020603050405020304" pitchFamily="18" charset="0"/>
                <a:cs typeface="Times New Roman" panose="02020603050405020304" pitchFamily="18" charset="0"/>
              </a:rPr>
              <a:t> This means that there is a high demand for used vehicles in California, Texas and Florida.</a:t>
            </a:r>
          </a:p>
          <a:p>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78971" y="2264229"/>
            <a:ext cx="8592458" cy="44458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74C3-A4F5-1E35-51C9-B65072EB51E9}"/>
              </a:ext>
            </a:extLst>
          </p:cNvPr>
          <p:cNvSpPr>
            <a:spLocks noGrp="1"/>
          </p:cNvSpPr>
          <p:nvPr>
            <p:ph type="title"/>
          </p:nvPr>
        </p:nvSpPr>
        <p:spPr>
          <a:xfrm>
            <a:off x="322729" y="392020"/>
            <a:ext cx="11349318" cy="898898"/>
          </a:xfrm>
        </p:spPr>
        <p:txBody>
          <a:bodyPr>
            <a:normAutofit/>
          </a:bodyPr>
          <a:lstStyle/>
          <a:p>
            <a:r>
              <a:rPr lang="en-US" dirty="0">
                <a:latin typeface="Times New Roman" panose="02020603050405020304" pitchFamily="18" charset="0"/>
                <a:cs typeface="Times New Roman" panose="02020603050405020304" pitchFamily="18" charset="0"/>
              </a:rPr>
              <a:t>Price to Market Ratio - Techniques used  </a:t>
            </a:r>
          </a:p>
        </p:txBody>
      </p:sp>
      <p:sp>
        <p:nvSpPr>
          <p:cNvPr id="3" name="Content Placeholder 2">
            <a:extLst>
              <a:ext uri="{FF2B5EF4-FFF2-40B4-BE49-F238E27FC236}">
                <a16:creationId xmlns:a16="http://schemas.microsoft.com/office/drawing/2014/main" id="{7C2A4234-46A6-F41B-4049-76208EC343D5}"/>
              </a:ext>
            </a:extLst>
          </p:cNvPr>
          <p:cNvSpPr>
            <a:spLocks noGrp="1"/>
          </p:cNvSpPr>
          <p:nvPr>
            <p:ph idx="1"/>
          </p:nvPr>
        </p:nvSpPr>
        <p:spPr>
          <a:xfrm>
            <a:off x="322729" y="1425388"/>
            <a:ext cx="11577918" cy="4751575"/>
          </a:xfrm>
        </p:spPr>
        <p:txBody>
          <a:bodyPr>
            <a:normAutofit/>
          </a:bodyPr>
          <a:lstStyle/>
          <a:p>
            <a:r>
              <a:rPr lang="en-US" sz="2400" dirty="0">
                <a:latin typeface="Times New Roman" panose="02020603050405020304" pitchFamily="18" charset="0"/>
                <a:cs typeface="Times New Roman" panose="02020603050405020304" pitchFamily="18" charset="0"/>
              </a:rPr>
              <a:t>Used an </a:t>
            </a:r>
            <a:r>
              <a:rPr lang="en-US" sz="2400" dirty="0">
                <a:solidFill>
                  <a:schemeClr val="accent1"/>
                </a:solidFill>
                <a:latin typeface="Times New Roman" panose="02020603050405020304" pitchFamily="18" charset="0"/>
                <a:cs typeface="Times New Roman" panose="02020603050405020304" pitchFamily="18" charset="0"/>
              </a:rPr>
              <a:t>IF STATEMENT </a:t>
            </a:r>
            <a:r>
              <a:rPr lang="en-US" sz="2400" dirty="0">
                <a:latin typeface="Times New Roman" panose="02020603050405020304" pitchFamily="18" charset="0"/>
                <a:cs typeface="Times New Roman" panose="02020603050405020304" pitchFamily="18" charset="0"/>
              </a:rPr>
              <a:t>to form categories of sales made </a:t>
            </a:r>
            <a:r>
              <a:rPr lang="en-US" sz="2400" dirty="0">
                <a:solidFill>
                  <a:schemeClr val="accent1"/>
                </a:solidFill>
                <a:latin typeface="Times New Roman" panose="02020603050405020304" pitchFamily="18" charset="0"/>
                <a:cs typeface="Times New Roman" panose="02020603050405020304" pitchFamily="18" charset="0"/>
              </a:rPr>
              <a:t>ABOVE MARKET PRICE</a:t>
            </a:r>
            <a:r>
              <a:rPr lang="en-US" sz="2400" dirty="0">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AT THE MARKET PRICE </a:t>
            </a:r>
            <a:r>
              <a:rPr lang="en-US" sz="2400" dirty="0">
                <a:latin typeface="Times New Roman" panose="02020603050405020304" pitchFamily="18" charset="0"/>
                <a:cs typeface="Times New Roman" panose="02020603050405020304" pitchFamily="18" charset="0"/>
              </a:rPr>
              <a:t>and  </a:t>
            </a:r>
            <a:r>
              <a:rPr lang="en-US" sz="2400" dirty="0">
                <a:solidFill>
                  <a:schemeClr val="accent1"/>
                </a:solidFill>
                <a:latin typeface="Times New Roman" panose="02020603050405020304" pitchFamily="18" charset="0"/>
                <a:cs typeface="Times New Roman" panose="02020603050405020304" pitchFamily="18" charset="0"/>
              </a:rPr>
              <a:t>BELOW MARKET PRICE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Then created a doughnut chart to represent the portion of sales shared by the three categories.</a:t>
            </a:r>
          </a:p>
          <a:p>
            <a:r>
              <a:rPr lang="en-US" sz="2400" dirty="0">
                <a:latin typeface="Times New Roman" panose="02020603050405020304" pitchFamily="18" charset="0"/>
                <a:cs typeface="Times New Roman" panose="02020603050405020304" pitchFamily="18" charset="0"/>
              </a:rPr>
              <a:t>Finally, added some color formatting and text styling to make the chart visually appealing.</a:t>
            </a:r>
          </a:p>
          <a:p>
            <a:r>
              <a:rPr lang="en-US" sz="2400" dirty="0">
                <a:latin typeface="Times New Roman" panose="02020603050405020304" pitchFamily="18" charset="0"/>
                <a:cs typeface="Times New Roman" panose="02020603050405020304" pitchFamily="18" charset="0"/>
              </a:rPr>
              <a:t>The outcome was  as shown below.</a:t>
            </a:r>
          </a:p>
        </p:txBody>
      </p:sp>
    </p:spTree>
    <p:extLst>
      <p:ext uri="{BB962C8B-B14F-4D97-AF65-F5344CB8AC3E}">
        <p14:creationId xmlns:p14="http://schemas.microsoft.com/office/powerpoint/2010/main" val="295273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47" y="134471"/>
            <a:ext cx="10515600" cy="847165"/>
          </a:xfrm>
        </p:spPr>
        <p:txBody>
          <a:bodyPr>
            <a:normAutofit/>
          </a:bodyPr>
          <a:lstStyle/>
          <a:p>
            <a:r>
              <a:rPr lang="en-US" dirty="0">
                <a:latin typeface="Times New Roman" panose="02020603050405020304" pitchFamily="18" charset="0"/>
                <a:cs typeface="Times New Roman" panose="02020603050405020304" pitchFamily="18" charset="0"/>
              </a:rPr>
              <a:t>Price to Market Ratio - Outcome</a:t>
            </a:r>
          </a:p>
        </p:txBody>
      </p:sp>
      <p:sp>
        <p:nvSpPr>
          <p:cNvPr id="3" name="Content Placeholder 2"/>
          <p:cNvSpPr>
            <a:spLocks noGrp="1"/>
          </p:cNvSpPr>
          <p:nvPr>
            <p:ph idx="1"/>
          </p:nvPr>
        </p:nvSpPr>
        <p:spPr>
          <a:xfrm>
            <a:off x="242047" y="995083"/>
            <a:ext cx="11111753" cy="5728446"/>
          </a:xfrm>
        </p:spPr>
        <p:txBody>
          <a:bodyPr>
            <a:normAutofit/>
          </a:bodyPr>
          <a:lstStyle/>
          <a:p>
            <a:r>
              <a:rPr lang="en-US" sz="2000" dirty="0">
                <a:latin typeface="Times New Roman" panose="02020603050405020304" pitchFamily="18" charset="0"/>
                <a:cs typeface="Times New Roman" panose="02020603050405020304" pitchFamily="18" charset="0"/>
              </a:rPr>
              <a:t>This is the ratio of Selling Price to the Market Price of a particular vehicle.</a:t>
            </a:r>
          </a:p>
          <a:p>
            <a:r>
              <a:rPr lang="en-US" sz="2000" dirty="0">
                <a:latin typeface="Times New Roman" panose="02020603050405020304" pitchFamily="18" charset="0"/>
                <a:cs typeface="Times New Roman" panose="02020603050405020304" pitchFamily="18" charset="0"/>
              </a:rPr>
              <a:t>50.8% of  vehicles were sold above Market Price, 2.4% at the Market Price and the remaining 46.8% were sold below the Market Price.</a:t>
            </a:r>
          </a:p>
          <a:p>
            <a:r>
              <a:rPr lang="en-US" sz="2000" dirty="0">
                <a:latin typeface="Times New Roman" panose="02020603050405020304" pitchFamily="18" charset="0"/>
                <a:cs typeface="Times New Roman" panose="02020603050405020304" pitchFamily="18" charset="0"/>
              </a:rPr>
              <a:t>This means that nearly half of the vehicles were sold at some loss which in turn reduces the profit margin.</a:t>
            </a: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95726" y="2931458"/>
            <a:ext cx="8403131" cy="37920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05F3-EEF6-F3C6-F7FC-6A19BE400F43}"/>
              </a:ext>
            </a:extLst>
          </p:cNvPr>
          <p:cNvSpPr>
            <a:spLocks noGrp="1"/>
          </p:cNvSpPr>
          <p:nvPr>
            <p:ph type="title"/>
          </p:nvPr>
        </p:nvSpPr>
        <p:spPr>
          <a:xfrm>
            <a:off x="233082" y="351679"/>
            <a:ext cx="11725836" cy="1140946"/>
          </a:xfrm>
        </p:spPr>
        <p:txBody>
          <a:bodyPr>
            <a:normAutofit/>
          </a:bodyPr>
          <a:lstStyle/>
          <a:p>
            <a:r>
              <a:rPr lang="en-US" dirty="0">
                <a:latin typeface="Times New Roman" panose="02020603050405020304" pitchFamily="18" charset="0"/>
                <a:cs typeface="Times New Roman" panose="02020603050405020304" pitchFamily="18" charset="0"/>
              </a:rPr>
              <a:t>Sales By Model-Techniques used </a:t>
            </a:r>
          </a:p>
        </p:txBody>
      </p:sp>
      <p:sp>
        <p:nvSpPr>
          <p:cNvPr id="3" name="Content Placeholder 2">
            <a:extLst>
              <a:ext uri="{FF2B5EF4-FFF2-40B4-BE49-F238E27FC236}">
                <a16:creationId xmlns:a16="http://schemas.microsoft.com/office/drawing/2014/main" id="{06EEC0AC-955A-963C-3816-23116155C6CB}"/>
              </a:ext>
            </a:extLst>
          </p:cNvPr>
          <p:cNvSpPr>
            <a:spLocks noGrp="1"/>
          </p:cNvSpPr>
          <p:nvPr>
            <p:ph idx="1"/>
          </p:nvPr>
        </p:nvSpPr>
        <p:spPr>
          <a:xfrm>
            <a:off x="233082" y="1492625"/>
            <a:ext cx="11725836" cy="5013696"/>
          </a:xfrm>
        </p:spPr>
        <p:txBody>
          <a:bodyPr>
            <a:normAutofit/>
          </a:bodyPr>
          <a:lstStyle/>
          <a:p>
            <a:r>
              <a:rPr lang="en-US" sz="2400" dirty="0">
                <a:latin typeface="Times New Roman" panose="02020603050405020304" pitchFamily="18" charset="0"/>
                <a:cs typeface="Times New Roman" panose="02020603050405020304" pitchFamily="18" charset="0"/>
              </a:rPr>
              <a:t>Used the </a:t>
            </a:r>
            <a:r>
              <a:rPr lang="en-US" sz="2400" dirty="0">
                <a:solidFill>
                  <a:schemeClr val="accent1"/>
                </a:solidFill>
                <a:latin typeface="Times New Roman" panose="02020603050405020304" pitchFamily="18" charset="0"/>
                <a:cs typeface="Times New Roman" panose="02020603050405020304" pitchFamily="18" charset="0"/>
              </a:rPr>
              <a:t>COMBINED FIELD function </a:t>
            </a:r>
            <a:r>
              <a:rPr lang="en-US" sz="2400" dirty="0">
                <a:latin typeface="Times New Roman" panose="02020603050405020304" pitchFamily="18" charset="0"/>
                <a:cs typeface="Times New Roman" panose="02020603050405020304" pitchFamily="18" charset="0"/>
              </a:rPr>
              <a:t>to combine the ‘Make’ and ‘Model’ fields to  form one complete vehicle name.</a:t>
            </a:r>
          </a:p>
          <a:p>
            <a:r>
              <a:rPr lang="en-US" sz="2400" dirty="0">
                <a:latin typeface="Times New Roman" panose="02020603050405020304" pitchFamily="18" charset="0"/>
                <a:cs typeface="Times New Roman" panose="02020603050405020304" pitchFamily="18" charset="0"/>
              </a:rPr>
              <a:t>Then, represented the sales using a bar chart and added a color gradient to show hierarchy  of the amount of sales for the different vehicles. </a:t>
            </a:r>
          </a:p>
          <a:p>
            <a:r>
              <a:rPr lang="en-US" sz="2400" dirty="0">
                <a:latin typeface="Times New Roman" panose="02020603050405020304" pitchFamily="18" charset="0"/>
                <a:cs typeface="Times New Roman" panose="02020603050405020304" pitchFamily="18" charset="0"/>
              </a:rPr>
              <a:t>Also, created a parameter that can be used to display Top N Sales by model, where N is a number between 1 and 20.</a:t>
            </a:r>
          </a:p>
          <a:p>
            <a:r>
              <a:rPr lang="en-US" sz="2400" dirty="0">
                <a:latin typeface="Times New Roman" panose="02020603050405020304" pitchFamily="18" charset="0"/>
                <a:cs typeface="Times New Roman" panose="02020603050405020304" pitchFamily="18" charset="0"/>
              </a:rPr>
              <a:t>Added some text to show the average sales for each Model.</a:t>
            </a:r>
          </a:p>
          <a:p>
            <a:r>
              <a:rPr lang="en-US" sz="2400" dirty="0">
                <a:latin typeface="Times New Roman" panose="02020603050405020304" pitchFamily="18" charset="0"/>
                <a:cs typeface="Times New Roman" panose="02020603050405020304" pitchFamily="18" charset="0"/>
              </a:rPr>
              <a:t>The outcome was as shown  below.</a:t>
            </a:r>
          </a:p>
        </p:txBody>
      </p:sp>
    </p:spTree>
    <p:extLst>
      <p:ext uri="{BB962C8B-B14F-4D97-AF65-F5344CB8AC3E}">
        <p14:creationId xmlns:p14="http://schemas.microsoft.com/office/powerpoint/2010/main" val="27563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259" y="0"/>
            <a:ext cx="10515600" cy="750981"/>
          </a:xfrm>
        </p:spPr>
        <p:txBody>
          <a:bodyPr/>
          <a:lstStyle/>
          <a:p>
            <a:r>
              <a:rPr lang="en-US" dirty="0">
                <a:latin typeface="Times New Roman" panose="02020603050405020304" pitchFamily="18" charset="0"/>
                <a:cs typeface="Times New Roman" panose="02020603050405020304" pitchFamily="18" charset="0"/>
              </a:rPr>
              <a:t>Sales By Model - Outcome</a:t>
            </a:r>
          </a:p>
        </p:txBody>
      </p:sp>
      <p:sp>
        <p:nvSpPr>
          <p:cNvPr id="3" name="Content Placeholder 2"/>
          <p:cNvSpPr>
            <a:spLocks noGrp="1"/>
          </p:cNvSpPr>
          <p:nvPr>
            <p:ph idx="1"/>
          </p:nvPr>
        </p:nvSpPr>
        <p:spPr>
          <a:xfrm>
            <a:off x="569259" y="750980"/>
            <a:ext cx="10784541" cy="5878419"/>
          </a:xfrm>
        </p:spPr>
        <p:txBody>
          <a:bodyPr>
            <a:normAutofit/>
          </a:bodyPr>
          <a:lstStyle/>
          <a:p>
            <a:r>
              <a:rPr lang="en-US" sz="2000" dirty="0">
                <a:latin typeface="Times New Roman" panose="02020603050405020304" pitchFamily="18" charset="0"/>
                <a:cs typeface="Times New Roman" panose="02020603050405020304" pitchFamily="18" charset="0"/>
              </a:rPr>
              <a:t>Generally, there was a high demand for performance and luxury  cars compared to the other variants of vehicles sold as per the average sales analysis.</a:t>
            </a:r>
          </a:p>
          <a:p>
            <a:r>
              <a:rPr lang="en-US" sz="2000" dirty="0">
                <a:latin typeface="Times New Roman" panose="02020603050405020304" pitchFamily="18" charset="0"/>
                <a:cs typeface="Times New Roman" panose="02020603050405020304" pitchFamily="18" charset="0"/>
              </a:rPr>
              <a:t>The ‘Ferrari-458 Italia’ had the highest average sales of $183K from one unit sold.</a:t>
            </a:r>
          </a:p>
          <a:p>
            <a:r>
              <a:rPr lang="en-US" sz="2000" dirty="0">
                <a:latin typeface="Times New Roman" panose="02020603050405020304" pitchFamily="18" charset="0"/>
                <a:cs typeface="Times New Roman" panose="02020603050405020304" pitchFamily="18" charset="0"/>
              </a:rPr>
              <a:t>This means performance was the most sought after element in cars in the USA between 2014 and 2015.</a:t>
            </a:r>
          </a:p>
          <a:p>
            <a:r>
              <a:rPr lang="en-US" sz="2000" dirty="0">
                <a:latin typeface="Times New Roman" panose="02020603050405020304" pitchFamily="18" charset="0"/>
                <a:cs typeface="Times New Roman" panose="02020603050405020304" pitchFamily="18" charset="0"/>
              </a:rPr>
              <a:t>Below are the top 10 Models with the highest average sales.</a:t>
            </a:r>
          </a:p>
        </p:txBody>
      </p:sp>
      <p:pic>
        <p:nvPicPr>
          <p:cNvPr id="7" name="Picture 6"/>
          <p:cNvPicPr>
            <a:picLocks noChangeAspect="1"/>
          </p:cNvPicPr>
          <p:nvPr/>
        </p:nvPicPr>
        <p:blipFill>
          <a:blip r:embed="rId2"/>
          <a:stretch>
            <a:fillRect/>
          </a:stretch>
        </p:blipFill>
        <p:spPr>
          <a:xfrm>
            <a:off x="838200" y="3133164"/>
            <a:ext cx="8113233" cy="37248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76" y="432009"/>
            <a:ext cx="8596668" cy="769257"/>
          </a:xfrm>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677334" y="1378857"/>
            <a:ext cx="8596668" cy="4662505"/>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This is a data visualization project based on a USA used cars sales dataset from Kaggle.</a:t>
            </a:r>
          </a:p>
          <a:p>
            <a:r>
              <a:rPr lang="en-US" sz="2400" dirty="0">
                <a:latin typeface="Times New Roman" panose="02020603050405020304" pitchFamily="18" charset="0"/>
                <a:cs typeface="Times New Roman" panose="02020603050405020304" pitchFamily="18" charset="0"/>
              </a:rPr>
              <a:t>The aim of the project is to provide insights to individuals or companies looking to get into automobile sales business  in the United States. The results will help in making data driven decisions on matters pertaining the automobile sales industry.</a:t>
            </a:r>
          </a:p>
          <a:p>
            <a:r>
              <a:rPr lang="en-US" sz="2400" dirty="0">
                <a:latin typeface="Times New Roman" panose="02020603050405020304" pitchFamily="18" charset="0"/>
                <a:cs typeface="Times New Roman" panose="02020603050405020304" pitchFamily="18" charset="0"/>
              </a:rPr>
              <a:t>For this reason there was need to come up with KPI’s which can provide insights on the issues arising in the automobile industry.</a:t>
            </a:r>
          </a:p>
          <a:p>
            <a:r>
              <a:rPr lang="en-US" sz="2400" dirty="0">
                <a:latin typeface="Times New Roman" panose="02020603050405020304" pitchFamily="18" charset="0"/>
                <a:cs typeface="Times New Roman" panose="02020603050405020304" pitchFamily="18" charset="0"/>
              </a:rPr>
              <a:t>The results are displayed in a dynamic tableau dashboard that updates automatically when the data source is updated.</a:t>
            </a:r>
          </a:p>
          <a:p>
            <a:r>
              <a:rPr lang="en-US" sz="2400" dirty="0">
                <a:latin typeface="Times New Roman" panose="02020603050405020304" pitchFamily="18" charset="0"/>
                <a:cs typeface="Times New Roman" panose="02020603050405020304" pitchFamily="18" charset="0"/>
              </a:rPr>
              <a:t>The dataset contained  16 fields with 558838 records in a csv format</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F565-7004-46C6-50B5-AF71D0E1EDF0}"/>
              </a:ext>
            </a:extLst>
          </p:cNvPr>
          <p:cNvSpPr>
            <a:spLocks noGrp="1"/>
          </p:cNvSpPr>
          <p:nvPr>
            <p:ph type="title"/>
          </p:nvPr>
        </p:nvSpPr>
        <p:spPr>
          <a:xfrm>
            <a:off x="838200" y="365126"/>
            <a:ext cx="10515600" cy="912346"/>
          </a:xfrm>
        </p:spPr>
        <p:txBody>
          <a:bodyPr>
            <a:normAutofit/>
          </a:bodyPr>
          <a:lstStyle/>
          <a:p>
            <a:r>
              <a:rPr lang="en-US" dirty="0">
                <a:latin typeface="Times New Roman" panose="02020603050405020304" pitchFamily="18" charset="0"/>
                <a:cs typeface="Times New Roman" panose="02020603050405020304" pitchFamily="18" charset="0"/>
              </a:rPr>
              <a:t>Sales By Make - Techniques used  </a:t>
            </a:r>
          </a:p>
        </p:txBody>
      </p:sp>
      <p:sp>
        <p:nvSpPr>
          <p:cNvPr id="3" name="Content Placeholder 2">
            <a:extLst>
              <a:ext uri="{FF2B5EF4-FFF2-40B4-BE49-F238E27FC236}">
                <a16:creationId xmlns:a16="http://schemas.microsoft.com/office/drawing/2014/main" id="{14C916C6-E640-715C-C19F-C2A693C09731}"/>
              </a:ext>
            </a:extLst>
          </p:cNvPr>
          <p:cNvSpPr>
            <a:spLocks noGrp="1"/>
          </p:cNvSpPr>
          <p:nvPr>
            <p:ph idx="1"/>
          </p:nvPr>
        </p:nvSpPr>
        <p:spPr>
          <a:xfrm>
            <a:off x="838200" y="1398494"/>
            <a:ext cx="10515600" cy="4778469"/>
          </a:xfrm>
        </p:spPr>
        <p:txBody>
          <a:bodyPr>
            <a:normAutofit/>
          </a:bodyPr>
          <a:lstStyle/>
          <a:p>
            <a:r>
              <a:rPr lang="en-US" sz="2400" dirty="0">
                <a:latin typeface="Times New Roman" panose="02020603050405020304" pitchFamily="18" charset="0"/>
                <a:cs typeface="Times New Roman" panose="02020603050405020304" pitchFamily="18" charset="0"/>
              </a:rPr>
              <a:t>Created a simple bar graph to represent the average sales by make.</a:t>
            </a:r>
          </a:p>
          <a:p>
            <a:r>
              <a:rPr lang="en-US" sz="2400" dirty="0">
                <a:latin typeface="Times New Roman" panose="02020603050405020304" pitchFamily="18" charset="0"/>
                <a:cs typeface="Times New Roman" panose="02020603050405020304" pitchFamily="18" charset="0"/>
              </a:rPr>
              <a:t>Then added some text to show the average sales for each make</a:t>
            </a:r>
          </a:p>
          <a:p>
            <a:r>
              <a:rPr lang="en-US" sz="2400" dirty="0">
                <a:latin typeface="Times New Roman" panose="02020603050405020304" pitchFamily="18" charset="0"/>
                <a:cs typeface="Times New Roman" panose="02020603050405020304" pitchFamily="18" charset="0"/>
              </a:rPr>
              <a:t>Also, created a parameter that can be used to display Top N Sales by make, where N is a number between 1 and 20.</a:t>
            </a:r>
          </a:p>
          <a:p>
            <a:r>
              <a:rPr lang="en-US" sz="2400" dirty="0">
                <a:latin typeface="Times New Roman" panose="02020603050405020304" pitchFamily="18" charset="0"/>
                <a:cs typeface="Times New Roman" panose="02020603050405020304" pitchFamily="18" charset="0"/>
              </a:rPr>
              <a:t>Finally did some color styling to make the chart visually appealing.</a:t>
            </a:r>
          </a:p>
          <a:p>
            <a:r>
              <a:rPr lang="en-US" sz="2400" dirty="0">
                <a:latin typeface="Times New Roman" panose="02020603050405020304" pitchFamily="18" charset="0"/>
                <a:cs typeface="Times New Roman" panose="02020603050405020304" pitchFamily="18" charset="0"/>
              </a:rPr>
              <a:t>The outcome was as shown below.</a:t>
            </a:r>
          </a:p>
        </p:txBody>
      </p:sp>
    </p:spTree>
    <p:extLst>
      <p:ext uri="{BB962C8B-B14F-4D97-AF65-F5344CB8AC3E}">
        <p14:creationId xmlns:p14="http://schemas.microsoft.com/office/powerpoint/2010/main" val="129397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365" y="0"/>
            <a:ext cx="10515600" cy="574582"/>
          </a:xfrm>
        </p:spPr>
        <p:txBody>
          <a:bodyPr>
            <a:normAutofit fontScale="90000"/>
          </a:bodyPr>
          <a:lstStyle/>
          <a:p>
            <a:r>
              <a:rPr lang="en-US" dirty="0">
                <a:latin typeface="Times New Roman" panose="02020603050405020304" pitchFamily="18" charset="0"/>
                <a:cs typeface="Times New Roman" panose="02020603050405020304" pitchFamily="18" charset="0"/>
              </a:rPr>
              <a:t>Sales By Make - Outcome</a:t>
            </a:r>
          </a:p>
        </p:txBody>
      </p:sp>
      <p:sp>
        <p:nvSpPr>
          <p:cNvPr id="3" name="Content Placeholder 2"/>
          <p:cNvSpPr>
            <a:spLocks noGrp="1"/>
          </p:cNvSpPr>
          <p:nvPr>
            <p:ph idx="1"/>
          </p:nvPr>
        </p:nvSpPr>
        <p:spPr>
          <a:xfrm>
            <a:off x="542365" y="574582"/>
            <a:ext cx="10811435" cy="6122053"/>
          </a:xfrm>
        </p:spPr>
        <p:txBody>
          <a:bodyPr/>
          <a:lstStyle/>
          <a:p>
            <a:r>
              <a:rPr lang="en-US" sz="2000" dirty="0">
                <a:latin typeface="Times New Roman" panose="02020603050405020304" pitchFamily="18" charset="0"/>
                <a:cs typeface="Times New Roman" panose="02020603050405020304" pitchFamily="18" charset="0"/>
              </a:rPr>
              <a:t>The Luxury and performance  brands were the most in demand between 2014 and 2015.</a:t>
            </a:r>
          </a:p>
          <a:p>
            <a:r>
              <a:rPr lang="en-US" sz="2000" dirty="0">
                <a:latin typeface="Times New Roman" panose="02020603050405020304" pitchFamily="18" charset="0"/>
                <a:cs typeface="Times New Roman" panose="02020603050405020304" pitchFamily="18" charset="0"/>
              </a:rPr>
              <a:t>Rolls-Royce had the highest average sales of $153.89K.</a:t>
            </a:r>
          </a:p>
          <a:p>
            <a:r>
              <a:rPr lang="en-US" sz="2000" dirty="0">
                <a:latin typeface="Times New Roman" panose="02020603050405020304" pitchFamily="18" charset="0"/>
                <a:cs typeface="Times New Roman" panose="02020603050405020304" pitchFamily="18" charset="0"/>
              </a:rPr>
              <a:t>Below are the top 10 sales by Make.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42366" y="2191657"/>
            <a:ext cx="8659692" cy="450497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30F1-26A6-25C6-A490-AC127383E543}"/>
              </a:ext>
            </a:extLst>
          </p:cNvPr>
          <p:cNvSpPr>
            <a:spLocks noGrp="1"/>
          </p:cNvSpPr>
          <p:nvPr>
            <p:ph type="title"/>
          </p:nvPr>
        </p:nvSpPr>
        <p:spPr>
          <a:xfrm>
            <a:off x="838200" y="365125"/>
            <a:ext cx="10515600" cy="1060263"/>
          </a:xfrm>
        </p:spPr>
        <p:txBody>
          <a:bodyPr>
            <a:normAutofit/>
          </a:bodyPr>
          <a:lstStyle/>
          <a:p>
            <a:r>
              <a:rPr lang="en-US" dirty="0">
                <a:latin typeface="Times New Roman" panose="02020603050405020304" pitchFamily="18" charset="0"/>
                <a:cs typeface="Times New Roman" panose="02020603050405020304" pitchFamily="18" charset="0"/>
              </a:rPr>
              <a:t>YTD Sales Trend - Techniques used </a:t>
            </a:r>
          </a:p>
        </p:txBody>
      </p:sp>
      <p:sp>
        <p:nvSpPr>
          <p:cNvPr id="3" name="Content Placeholder 2">
            <a:extLst>
              <a:ext uri="{FF2B5EF4-FFF2-40B4-BE49-F238E27FC236}">
                <a16:creationId xmlns:a16="http://schemas.microsoft.com/office/drawing/2014/main" id="{91C70BA7-BC57-F4A6-A84F-69F417EDF489}"/>
              </a:ext>
            </a:extLst>
          </p:cNvPr>
          <p:cNvSpPr>
            <a:spLocks noGrp="1"/>
          </p:cNvSpPr>
          <p:nvPr>
            <p:ph idx="1"/>
          </p:nvPr>
        </p:nvSpPr>
        <p:spPr>
          <a:xfrm>
            <a:off x="838200" y="1532965"/>
            <a:ext cx="10515600" cy="4643998"/>
          </a:xfrm>
        </p:spPr>
        <p:txBody>
          <a:bodyPr>
            <a:normAutofit/>
          </a:bodyPr>
          <a:lstStyle/>
          <a:p>
            <a:r>
              <a:rPr lang="en-US" sz="2400" dirty="0">
                <a:latin typeface="Times New Roman" panose="02020603050405020304" pitchFamily="18" charset="0"/>
                <a:cs typeface="Times New Roman" panose="02020603050405020304" pitchFamily="18" charset="0"/>
              </a:rPr>
              <a:t>This is the Year - To - Date (Current Year), in this case 2015.</a:t>
            </a:r>
          </a:p>
          <a:p>
            <a:r>
              <a:rPr lang="en-US" sz="2400" dirty="0">
                <a:latin typeface="Times New Roman" panose="02020603050405020304" pitchFamily="18" charset="0"/>
                <a:cs typeface="Times New Roman" panose="02020603050405020304" pitchFamily="18" charset="0"/>
              </a:rPr>
              <a:t>Created a line chart and duplicated it.</a:t>
            </a:r>
          </a:p>
          <a:p>
            <a:r>
              <a:rPr lang="en-US" sz="2400" dirty="0">
                <a:latin typeface="Times New Roman" panose="02020603050405020304" pitchFamily="18" charset="0"/>
                <a:cs typeface="Times New Roman" panose="02020603050405020304" pitchFamily="18" charset="0"/>
              </a:rPr>
              <a:t>Converted the duplicate chart into an area chart and combined the two into one axis.</a:t>
            </a:r>
          </a:p>
          <a:p>
            <a:r>
              <a:rPr lang="en-US" sz="2400" dirty="0">
                <a:latin typeface="Times New Roman" panose="02020603050405020304" pitchFamily="18" charset="0"/>
                <a:cs typeface="Times New Roman" panose="02020603050405020304" pitchFamily="18" charset="0"/>
              </a:rPr>
              <a:t>Added color and text to make the chart well detailed.</a:t>
            </a:r>
          </a:p>
          <a:p>
            <a:r>
              <a:rPr lang="en-US" sz="2400" dirty="0">
                <a:latin typeface="Times New Roman" panose="02020603050405020304" pitchFamily="18" charset="0"/>
                <a:cs typeface="Times New Roman" panose="02020603050405020304" pitchFamily="18" charset="0"/>
              </a:rPr>
              <a:t>Finally included an Average line to separate sales ABOVE AVERAGE and sales BELOW AVERAGE.</a:t>
            </a:r>
          </a:p>
          <a:p>
            <a:r>
              <a:rPr lang="en-US" sz="2400" dirty="0">
                <a:latin typeface="Times New Roman" panose="02020603050405020304" pitchFamily="18" charset="0"/>
                <a:cs typeface="Times New Roman" panose="02020603050405020304" pitchFamily="18" charset="0"/>
              </a:rPr>
              <a:t>The outcome was as shown below.</a:t>
            </a:r>
          </a:p>
        </p:txBody>
      </p:sp>
    </p:spTree>
    <p:extLst>
      <p:ext uri="{BB962C8B-B14F-4D97-AF65-F5344CB8AC3E}">
        <p14:creationId xmlns:p14="http://schemas.microsoft.com/office/powerpoint/2010/main" val="2833043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388" y="116260"/>
            <a:ext cx="10515600" cy="781051"/>
          </a:xfrm>
        </p:spPr>
        <p:txBody>
          <a:bodyPr/>
          <a:lstStyle/>
          <a:p>
            <a:r>
              <a:rPr lang="en-US" dirty="0">
                <a:latin typeface="Times New Roman" panose="02020603050405020304" pitchFamily="18" charset="0"/>
                <a:cs typeface="Times New Roman" panose="02020603050405020304" pitchFamily="18" charset="0"/>
              </a:rPr>
              <a:t>YTD Sales Trend - Outcome</a:t>
            </a:r>
          </a:p>
        </p:txBody>
      </p:sp>
      <p:sp>
        <p:nvSpPr>
          <p:cNvPr id="3" name="Content Placeholder 2"/>
          <p:cNvSpPr>
            <a:spLocks noGrp="1"/>
          </p:cNvSpPr>
          <p:nvPr>
            <p:ph idx="1"/>
          </p:nvPr>
        </p:nvSpPr>
        <p:spPr>
          <a:xfrm>
            <a:off x="663388" y="897310"/>
            <a:ext cx="11022106" cy="5844429"/>
          </a:xfrm>
        </p:spPr>
        <p:txBody>
          <a:bodyPr/>
          <a:lstStyle/>
          <a:p>
            <a:r>
              <a:rPr lang="en-US" sz="2000" dirty="0">
                <a:latin typeface="Times New Roman" panose="02020603050405020304" pitchFamily="18" charset="0"/>
                <a:cs typeface="Times New Roman" panose="02020603050405020304" pitchFamily="18" charset="0"/>
              </a:rPr>
              <a:t>This the Year-To-Date(current year) sales trend that updates automatically when records for a new year is added.</a:t>
            </a:r>
          </a:p>
          <a:p>
            <a:r>
              <a:rPr lang="en-US" sz="2000" dirty="0">
                <a:latin typeface="Times New Roman" panose="02020603050405020304" pitchFamily="18" charset="0"/>
                <a:cs typeface="Times New Roman" panose="02020603050405020304" pitchFamily="18" charset="0"/>
              </a:rPr>
              <a:t>The trend(2015) shows the sales were higher during the first quarter with February having the highest sales volume of $1.47B.</a:t>
            </a:r>
          </a:p>
          <a:p>
            <a:r>
              <a:rPr lang="en-US" sz="2000" dirty="0">
                <a:latin typeface="Times New Roman" panose="02020603050405020304" pitchFamily="18" charset="0"/>
                <a:cs typeface="Times New Roman" panose="02020603050405020304" pitchFamily="18" charset="0"/>
              </a:rPr>
              <a:t>The sales were generally low during the second quarter with April having the least sales volume of $11.07M.</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79929" y="3018970"/>
            <a:ext cx="9075272" cy="372276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76" y="94129"/>
            <a:ext cx="10515600" cy="843523"/>
          </a:xfrm>
        </p:spPr>
        <p:txBody>
          <a:bodyPr/>
          <a:lstStyle/>
          <a:p>
            <a:r>
              <a:rPr lang="en-US" dirty="0">
                <a:latin typeface="Times New Roman" panose="02020603050405020304" pitchFamily="18" charset="0"/>
                <a:cs typeface="Times New Roman" panose="02020603050405020304" pitchFamily="18" charset="0"/>
              </a:rPr>
              <a:t>CUSTOMER SEGMENT ANALYSIS</a:t>
            </a:r>
          </a:p>
        </p:txBody>
      </p:sp>
      <p:sp>
        <p:nvSpPr>
          <p:cNvPr id="3" name="Content Placeholder 2"/>
          <p:cNvSpPr>
            <a:spLocks noGrp="1"/>
          </p:cNvSpPr>
          <p:nvPr>
            <p:ph idx="1"/>
          </p:nvPr>
        </p:nvSpPr>
        <p:spPr>
          <a:xfrm>
            <a:off x="488576" y="1035424"/>
            <a:ext cx="10865224" cy="5728447"/>
          </a:xfrm>
        </p:spPr>
        <p:txBody>
          <a:bodyPr>
            <a:normAutofit/>
          </a:bodyPr>
          <a:lstStyle/>
          <a:p>
            <a:r>
              <a:rPr lang="en-US" sz="2400" dirty="0">
                <a:latin typeface="Times New Roman" panose="02020603050405020304" pitchFamily="18" charset="0"/>
                <a:cs typeface="Times New Roman" panose="02020603050405020304" pitchFamily="18" charset="0"/>
              </a:rPr>
              <a:t>Refers to the sales by vehicle attributes such as: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Interior </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Color</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Trim</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Body style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3C97-F99D-DD2A-42E9-B232AA354C87}"/>
              </a:ext>
            </a:extLst>
          </p:cNvPr>
          <p:cNvSpPr>
            <a:spLocks noGrp="1"/>
          </p:cNvSpPr>
          <p:nvPr>
            <p:ph type="title"/>
          </p:nvPr>
        </p:nvSpPr>
        <p:spPr>
          <a:xfrm>
            <a:off x="457200" y="365125"/>
            <a:ext cx="10896600" cy="952687"/>
          </a:xfrm>
        </p:spPr>
        <p:txBody>
          <a:bodyPr>
            <a:normAutofit/>
          </a:bodyPr>
          <a:lstStyle/>
          <a:p>
            <a:r>
              <a:rPr lang="en-US" dirty="0">
                <a:latin typeface="Times New Roman" panose="02020603050405020304" pitchFamily="18" charset="0"/>
                <a:cs typeface="Times New Roman" panose="02020603050405020304" pitchFamily="18" charset="0"/>
              </a:rPr>
              <a:t>Most preferred interiors colors - Techniques used  </a:t>
            </a:r>
          </a:p>
        </p:txBody>
      </p:sp>
      <p:sp>
        <p:nvSpPr>
          <p:cNvPr id="3" name="Content Placeholder 2">
            <a:extLst>
              <a:ext uri="{FF2B5EF4-FFF2-40B4-BE49-F238E27FC236}">
                <a16:creationId xmlns:a16="http://schemas.microsoft.com/office/drawing/2014/main" id="{92EE7294-7A15-70BE-2803-1950D75F4C86}"/>
              </a:ext>
            </a:extLst>
          </p:cNvPr>
          <p:cNvSpPr>
            <a:spLocks noGrp="1"/>
          </p:cNvSpPr>
          <p:nvPr>
            <p:ph idx="1"/>
          </p:nvPr>
        </p:nvSpPr>
        <p:spPr>
          <a:xfrm>
            <a:off x="564776" y="1573306"/>
            <a:ext cx="10789024" cy="4603657"/>
          </a:xfrm>
        </p:spPr>
        <p:txBody>
          <a:bodyPr/>
          <a:lstStyle/>
          <a:p>
            <a:r>
              <a:rPr lang="en-US" sz="2400" dirty="0">
                <a:latin typeface="Times New Roman" panose="02020603050405020304" pitchFamily="18" charset="0"/>
                <a:cs typeface="Times New Roman" panose="02020603050405020304" pitchFamily="18" charset="0"/>
              </a:rPr>
              <a:t>Used a simple bubble chart to demonstrate the order of preferences of the interior colors.</a:t>
            </a:r>
          </a:p>
          <a:p>
            <a:r>
              <a:rPr lang="en-US" sz="2400" dirty="0">
                <a:latin typeface="Times New Roman" panose="02020603050405020304" pitchFamily="18" charset="0"/>
                <a:cs typeface="Times New Roman" panose="02020603050405020304" pitchFamily="18" charset="0"/>
              </a:rPr>
              <a:t>Grouped some of the colors with less number of customers into one group called ‘</a:t>
            </a:r>
            <a:r>
              <a:rPr lang="en-US" sz="2400" dirty="0">
                <a:solidFill>
                  <a:schemeClr val="accent1"/>
                </a:solidFill>
                <a:latin typeface="Times New Roman" panose="02020603050405020304" pitchFamily="18" charset="0"/>
                <a:cs typeface="Times New Roman" panose="02020603050405020304" pitchFamily="18" charset="0"/>
              </a:rPr>
              <a:t>Others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Added color and text to make the chart visually appealing and to add a sense of detail to it.</a:t>
            </a:r>
          </a:p>
          <a:p>
            <a:r>
              <a:rPr lang="en-US" sz="2400" dirty="0">
                <a:latin typeface="Times New Roman" panose="02020603050405020304" pitchFamily="18" charset="0"/>
                <a:cs typeface="Times New Roman" panose="02020603050405020304" pitchFamily="18" charset="0"/>
              </a:rPr>
              <a:t>The outcome was as shown below</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3444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134471"/>
            <a:ext cx="10515600" cy="709053"/>
          </a:xfrm>
        </p:spPr>
        <p:txBody>
          <a:bodyPr>
            <a:normAutofit/>
          </a:bodyPr>
          <a:lstStyle/>
          <a:p>
            <a:r>
              <a:rPr lang="en-US" dirty="0">
                <a:latin typeface="Times New Roman" panose="02020603050405020304" pitchFamily="18" charset="0"/>
                <a:cs typeface="Times New Roman" panose="02020603050405020304" pitchFamily="18" charset="0"/>
              </a:rPr>
              <a:t>Most preferred interiors colors - Outcome</a:t>
            </a:r>
          </a:p>
        </p:txBody>
      </p:sp>
      <p:sp>
        <p:nvSpPr>
          <p:cNvPr id="3" name="Content Placeholder 2"/>
          <p:cNvSpPr>
            <a:spLocks noGrp="1"/>
          </p:cNvSpPr>
          <p:nvPr>
            <p:ph idx="1"/>
          </p:nvPr>
        </p:nvSpPr>
        <p:spPr>
          <a:xfrm>
            <a:off x="376518" y="995081"/>
            <a:ext cx="11214847" cy="5593977"/>
          </a:xfrm>
        </p:spPr>
        <p:txBody>
          <a:bodyPr/>
          <a:lstStyle/>
          <a:p>
            <a:r>
              <a:rPr lang="en-US" sz="2400" dirty="0">
                <a:latin typeface="Times New Roman" panose="02020603050405020304" pitchFamily="18" charset="0"/>
                <a:cs typeface="Times New Roman" panose="02020603050405020304" pitchFamily="18" charset="0"/>
              </a:rPr>
              <a:t>The sizes shows the order of preference by customers.</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26142" y="1959428"/>
            <a:ext cx="8577515" cy="441447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B688-3809-B367-CFF1-E0341F037B8B}"/>
              </a:ext>
            </a:extLst>
          </p:cNvPr>
          <p:cNvSpPr>
            <a:spLocks noGrp="1"/>
          </p:cNvSpPr>
          <p:nvPr>
            <p:ph type="title"/>
          </p:nvPr>
        </p:nvSpPr>
        <p:spPr>
          <a:xfrm>
            <a:off x="591671" y="365125"/>
            <a:ext cx="10762129" cy="1087157"/>
          </a:xfrm>
        </p:spPr>
        <p:txBody>
          <a:bodyPr>
            <a:normAutofit/>
          </a:bodyPr>
          <a:lstStyle/>
          <a:p>
            <a:r>
              <a:rPr lang="en-US" dirty="0">
                <a:latin typeface="Times New Roman" panose="02020603050405020304" pitchFamily="18" charset="0"/>
                <a:cs typeface="Times New Roman" panose="02020603050405020304" pitchFamily="18" charset="0"/>
              </a:rPr>
              <a:t>Most Preferred cars colors - Techniques used </a:t>
            </a:r>
          </a:p>
        </p:txBody>
      </p:sp>
      <p:sp>
        <p:nvSpPr>
          <p:cNvPr id="3" name="Content Placeholder 2">
            <a:extLst>
              <a:ext uri="{FF2B5EF4-FFF2-40B4-BE49-F238E27FC236}">
                <a16:creationId xmlns:a16="http://schemas.microsoft.com/office/drawing/2014/main" id="{8B65A4F8-D9E0-9A13-C9C9-438F5BFE8225}"/>
              </a:ext>
            </a:extLst>
          </p:cNvPr>
          <p:cNvSpPr>
            <a:spLocks noGrp="1"/>
          </p:cNvSpPr>
          <p:nvPr>
            <p:ph idx="1"/>
          </p:nvPr>
        </p:nvSpPr>
        <p:spPr>
          <a:xfrm>
            <a:off x="591671" y="1627094"/>
            <a:ext cx="10762129" cy="4549869"/>
          </a:xfrm>
        </p:spPr>
        <p:txBody>
          <a:bodyPr>
            <a:normAutofit/>
          </a:bodyPr>
          <a:lstStyle/>
          <a:p>
            <a:r>
              <a:rPr lang="en-US" sz="2400" dirty="0">
                <a:latin typeface="Times New Roman" panose="02020603050405020304" pitchFamily="18" charset="0"/>
                <a:cs typeface="Times New Roman" panose="02020603050405020304" pitchFamily="18" charset="0"/>
              </a:rPr>
              <a:t>Created a simple text chart to demonstrate the order of preference of the various car colors.</a:t>
            </a:r>
          </a:p>
          <a:p>
            <a:r>
              <a:rPr lang="en-US" sz="2400" dirty="0">
                <a:latin typeface="Times New Roman" panose="02020603050405020304" pitchFamily="18" charset="0"/>
                <a:cs typeface="Times New Roman" panose="02020603050405020304" pitchFamily="18" charset="0"/>
              </a:rPr>
              <a:t>Grouped some of the colors with less number of customers into one group called ‘</a:t>
            </a:r>
            <a:r>
              <a:rPr lang="en-US" sz="2400" dirty="0">
                <a:solidFill>
                  <a:schemeClr val="accent1"/>
                </a:solidFill>
                <a:latin typeface="Times New Roman" panose="02020603050405020304" pitchFamily="18" charset="0"/>
                <a:cs typeface="Times New Roman" panose="02020603050405020304" pitchFamily="18" charset="0"/>
              </a:rPr>
              <a:t>Others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Added color and text to make the chart visually appealing and to add a sense of detail to it.</a:t>
            </a:r>
          </a:p>
          <a:p>
            <a:r>
              <a:rPr lang="en-US" sz="2400" dirty="0">
                <a:latin typeface="Times New Roman" panose="02020603050405020304" pitchFamily="18" charset="0"/>
                <a:cs typeface="Times New Roman" panose="02020603050405020304" pitchFamily="18" charset="0"/>
              </a:rPr>
              <a:t>The outcome was as shown below.</a:t>
            </a:r>
          </a:p>
        </p:txBody>
      </p:sp>
    </p:spTree>
    <p:extLst>
      <p:ext uri="{BB962C8B-B14F-4D97-AF65-F5344CB8AC3E}">
        <p14:creationId xmlns:p14="http://schemas.microsoft.com/office/powerpoint/2010/main" val="1831712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71" y="136526"/>
            <a:ext cx="10515600" cy="764428"/>
          </a:xfrm>
        </p:spPr>
        <p:txBody>
          <a:bodyPr>
            <a:normAutofit/>
          </a:bodyPr>
          <a:lstStyle/>
          <a:p>
            <a:r>
              <a:rPr lang="en-US" dirty="0">
                <a:latin typeface="Times New Roman" panose="02020603050405020304" pitchFamily="18" charset="0"/>
                <a:cs typeface="Times New Roman" panose="02020603050405020304" pitchFamily="18" charset="0"/>
              </a:rPr>
              <a:t>Most Preferred cars colors - Outcome</a:t>
            </a:r>
          </a:p>
        </p:txBody>
      </p:sp>
      <p:sp>
        <p:nvSpPr>
          <p:cNvPr id="3" name="Content Placeholder 2"/>
          <p:cNvSpPr>
            <a:spLocks noGrp="1"/>
          </p:cNvSpPr>
          <p:nvPr>
            <p:ph idx="1"/>
          </p:nvPr>
        </p:nvSpPr>
        <p:spPr>
          <a:xfrm>
            <a:off x="838199" y="900954"/>
            <a:ext cx="10780059" cy="5820520"/>
          </a:xfrm>
        </p:spPr>
        <p:txBody>
          <a:bodyPr/>
          <a:lstStyle/>
          <a:p>
            <a:r>
              <a:rPr lang="en-US" sz="2400" dirty="0">
                <a:latin typeface="Times New Roman" panose="02020603050405020304" pitchFamily="18" charset="0"/>
                <a:cs typeface="Times New Roman" panose="02020603050405020304" pitchFamily="18" charset="0"/>
              </a:rPr>
              <a:t>The sizes shows the order of preference by customers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37091" y="1901371"/>
            <a:ext cx="8264966" cy="462045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C43B-F8A1-7353-7ACA-9208CAC964E9}"/>
              </a:ext>
            </a:extLst>
          </p:cNvPr>
          <p:cNvSpPr>
            <a:spLocks noGrp="1"/>
          </p:cNvSpPr>
          <p:nvPr>
            <p:ph type="title"/>
          </p:nvPr>
        </p:nvSpPr>
        <p:spPr>
          <a:xfrm>
            <a:off x="457199" y="365126"/>
            <a:ext cx="11308975" cy="898898"/>
          </a:xfrm>
        </p:spPr>
        <p:txBody>
          <a:bodyPr>
            <a:normAutofit/>
          </a:bodyPr>
          <a:lstStyle/>
          <a:p>
            <a:r>
              <a:rPr lang="en-US" sz="3600" dirty="0">
                <a:latin typeface="Times New Roman" panose="02020603050405020304" pitchFamily="18" charset="0"/>
                <a:cs typeface="Times New Roman" panose="02020603050405020304" pitchFamily="18" charset="0"/>
              </a:rPr>
              <a:t>Relationship Between Sales and Mileage - Techniques used </a:t>
            </a:r>
          </a:p>
        </p:txBody>
      </p:sp>
      <p:sp>
        <p:nvSpPr>
          <p:cNvPr id="3" name="Content Placeholder 2">
            <a:extLst>
              <a:ext uri="{FF2B5EF4-FFF2-40B4-BE49-F238E27FC236}">
                <a16:creationId xmlns:a16="http://schemas.microsoft.com/office/drawing/2014/main" id="{EF204D19-CA5D-DA8E-5266-A8E88F90EAA7}"/>
              </a:ext>
            </a:extLst>
          </p:cNvPr>
          <p:cNvSpPr>
            <a:spLocks noGrp="1"/>
          </p:cNvSpPr>
          <p:nvPr>
            <p:ph idx="1"/>
          </p:nvPr>
        </p:nvSpPr>
        <p:spPr>
          <a:xfrm>
            <a:off x="457200" y="1519518"/>
            <a:ext cx="11308976" cy="4973356"/>
          </a:xfrm>
        </p:spPr>
        <p:txBody>
          <a:bodyPr/>
          <a:lstStyle/>
          <a:p>
            <a:r>
              <a:rPr lang="en-US" sz="2400" dirty="0">
                <a:latin typeface="Times New Roman" panose="02020603050405020304" pitchFamily="18" charset="0"/>
                <a:cs typeface="Times New Roman" panose="02020603050405020304" pitchFamily="18" charset="0"/>
              </a:rPr>
              <a:t>Created a table to show the car name and the corresponding mileage as well as the age.</a:t>
            </a:r>
          </a:p>
          <a:p>
            <a:r>
              <a:rPr lang="en-US" sz="2400" dirty="0">
                <a:latin typeface="Times New Roman" panose="02020603050405020304" pitchFamily="18" charset="0"/>
                <a:cs typeface="Times New Roman" panose="02020603050405020304" pitchFamily="18" charset="0"/>
              </a:rPr>
              <a:t>The table is capable of being filtered in terms of either car name, mileage or age.</a:t>
            </a:r>
          </a:p>
          <a:p>
            <a:r>
              <a:rPr lang="en-US" sz="2400" dirty="0">
                <a:latin typeface="Times New Roman" panose="02020603050405020304" pitchFamily="18" charset="0"/>
                <a:cs typeface="Times New Roman" panose="02020603050405020304" pitchFamily="18" charset="0"/>
              </a:rPr>
              <a:t>This can easily show the relationship between the three aspects for each vehicle in the dataset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86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88" y="237331"/>
            <a:ext cx="10515600" cy="894783"/>
          </a:xfrm>
        </p:spPr>
        <p:txBody>
          <a:bodyPr/>
          <a:lstStyle/>
          <a:p>
            <a:r>
              <a:rPr lang="en-US" dirty="0">
                <a:latin typeface="Times New Roman" panose="02020603050405020304" pitchFamily="18" charset="0"/>
                <a:cs typeface="Times New Roman" panose="02020603050405020304" pitchFamily="18" charset="0"/>
              </a:rPr>
              <a:t>Skills Demonstrated in the Project</a:t>
            </a:r>
          </a:p>
        </p:txBody>
      </p:sp>
      <p:sp>
        <p:nvSpPr>
          <p:cNvPr id="3" name="Content Placeholder 2"/>
          <p:cNvSpPr>
            <a:spLocks noGrp="1"/>
          </p:cNvSpPr>
          <p:nvPr>
            <p:ph idx="1"/>
          </p:nvPr>
        </p:nvSpPr>
        <p:spPr>
          <a:xfrm>
            <a:off x="206188" y="1132114"/>
            <a:ext cx="9373241" cy="5539985"/>
          </a:xfrm>
        </p:spPr>
        <p:txBody>
          <a:bodyPr/>
          <a:lstStyle/>
          <a:p>
            <a:r>
              <a:rPr lang="en-US" sz="2400" dirty="0">
                <a:latin typeface="Times New Roman" panose="02020603050405020304" pitchFamily="18" charset="0"/>
                <a:cs typeface="Times New Roman" panose="02020603050405020304" pitchFamily="18" charset="0"/>
              </a:rPr>
              <a:t>Data cleaning</a:t>
            </a:r>
          </a:p>
          <a:p>
            <a:r>
              <a:rPr lang="en-US" sz="2400" dirty="0">
                <a:latin typeface="Times New Roman" panose="02020603050405020304" pitchFamily="18" charset="0"/>
                <a:cs typeface="Times New Roman" panose="02020603050405020304" pitchFamily="18" charset="0"/>
              </a:rPr>
              <a:t>Data transformation</a:t>
            </a:r>
          </a:p>
          <a:p>
            <a:r>
              <a:rPr lang="en-US" sz="2400" dirty="0">
                <a:latin typeface="Times New Roman" panose="02020603050405020304" pitchFamily="18" charset="0"/>
                <a:cs typeface="Times New Roman" panose="02020603050405020304" pitchFamily="18" charset="0"/>
              </a:rPr>
              <a:t>Data analysis</a:t>
            </a:r>
          </a:p>
          <a:p>
            <a:r>
              <a:rPr lang="en-US" sz="2400" dirty="0">
                <a:latin typeface="Times New Roman" panose="02020603050405020304" pitchFamily="18" charset="0"/>
                <a:cs typeface="Times New Roman" panose="02020603050405020304" pitchFamily="18" charset="0"/>
              </a:rPr>
              <a:t>Data visualization </a:t>
            </a:r>
          </a:p>
          <a:p>
            <a:r>
              <a:rPr lang="en-US" sz="2400" dirty="0">
                <a:latin typeface="Times New Roman" panose="02020603050405020304" pitchFamily="18" charset="0"/>
                <a:cs typeface="Times New Roman" panose="02020603050405020304" pitchFamily="18" charset="0"/>
              </a:rPr>
              <a:t>Drawing insights from data</a:t>
            </a:r>
          </a:p>
          <a:p>
            <a:r>
              <a:rPr lang="en-US" sz="2400" dirty="0">
                <a:latin typeface="Times New Roman" panose="02020603050405020304" pitchFamily="18" charset="0"/>
                <a:cs typeface="Times New Roman" panose="02020603050405020304" pitchFamily="18" charset="0"/>
              </a:rPr>
              <a:t>Critical thinking </a:t>
            </a:r>
          </a:p>
          <a:p>
            <a:r>
              <a:rPr lang="en-US" sz="2400" dirty="0">
                <a:latin typeface="Times New Roman" panose="02020603050405020304" pitchFamily="18" charset="0"/>
                <a:cs typeface="Times New Roman" panose="02020603050405020304" pitchFamily="18" charset="0"/>
              </a:rPr>
              <a:t>Microsoft Power Point presentation skills</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4" y="51080"/>
            <a:ext cx="10515600" cy="621273"/>
          </a:xfrm>
        </p:spPr>
        <p:txBody>
          <a:bodyPr>
            <a:normAutofit fontScale="90000"/>
          </a:bodyPr>
          <a:lstStyle/>
          <a:p>
            <a:r>
              <a:rPr lang="en-US" sz="3600" dirty="0">
                <a:latin typeface="Times New Roman" panose="02020603050405020304" pitchFamily="18" charset="0"/>
                <a:cs typeface="Times New Roman" panose="02020603050405020304" pitchFamily="18" charset="0"/>
              </a:rPr>
              <a:t>Relationship Between Sales and Mileage - Outcome</a:t>
            </a:r>
          </a:p>
        </p:txBody>
      </p:sp>
      <p:sp>
        <p:nvSpPr>
          <p:cNvPr id="3" name="Content Placeholder 2"/>
          <p:cNvSpPr>
            <a:spLocks noGrp="1"/>
          </p:cNvSpPr>
          <p:nvPr>
            <p:ph idx="1"/>
          </p:nvPr>
        </p:nvSpPr>
        <p:spPr>
          <a:xfrm>
            <a:off x="524435" y="779929"/>
            <a:ext cx="11322424" cy="5836024"/>
          </a:xfrm>
        </p:spPr>
        <p:txBody>
          <a:bodyPr>
            <a:normAutofit/>
          </a:bodyPr>
          <a:lstStyle/>
          <a:p>
            <a:r>
              <a:rPr lang="en-US" sz="2000" dirty="0">
                <a:latin typeface="Times New Roman" panose="02020603050405020304" pitchFamily="18" charset="0"/>
                <a:cs typeface="Times New Roman" panose="02020603050405020304" pitchFamily="18" charset="0"/>
              </a:rPr>
              <a:t>Even though there was no well defined proportionality  between sales and the mileage, its safe to say ‘technically’ that the lower the mileage the higher selling price and vice versa.</a:t>
            </a:r>
          </a:p>
          <a:p>
            <a:r>
              <a:rPr lang="en-US" sz="2000" dirty="0">
                <a:latin typeface="Times New Roman" panose="02020603050405020304" pitchFamily="18" charset="0"/>
                <a:cs typeface="Times New Roman" panose="02020603050405020304" pitchFamily="18" charset="0"/>
              </a:rPr>
              <a:t>I say so because,  when other factors such as brand, interior and body type are included, the sales volume no longer obeys the above principle.</a:t>
            </a:r>
          </a:p>
          <a:p>
            <a:r>
              <a:rPr lang="en-US" sz="2000" dirty="0">
                <a:latin typeface="Times New Roman" panose="02020603050405020304" pitchFamily="18" charset="0"/>
                <a:cs typeface="Times New Roman" panose="02020603050405020304" pitchFamily="18" charset="0"/>
              </a:rPr>
              <a:t>The following table (more detailed and interactive in Tableau software) shows the relationship between sales and mileage for different vehicles.</a:t>
            </a: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24435" y="3077029"/>
            <a:ext cx="8837279" cy="35389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18257"/>
            <a:ext cx="10515600" cy="608994"/>
          </a:xfrm>
        </p:spPr>
        <p:txBody>
          <a:bodyPr>
            <a:normAutofit fontScale="90000"/>
          </a:bodyPr>
          <a:lstStyle/>
          <a:p>
            <a:r>
              <a:rPr lang="en-US" dirty="0"/>
              <a:t>Dashboard Overview</a:t>
            </a:r>
          </a:p>
        </p:txBody>
      </p:sp>
      <p:pic>
        <p:nvPicPr>
          <p:cNvPr id="5" name="Content Placeholder 4">
            <a:extLst>
              <a:ext uri="{FF2B5EF4-FFF2-40B4-BE49-F238E27FC236}">
                <a16:creationId xmlns:a16="http://schemas.microsoft.com/office/drawing/2014/main" id="{E2128BB8-89EF-F465-6B00-2BF44BA9ACB8}"/>
              </a:ext>
            </a:extLst>
          </p:cNvPr>
          <p:cNvPicPr>
            <a:picLocks noGrp="1" noChangeAspect="1"/>
          </p:cNvPicPr>
          <p:nvPr>
            <p:ph idx="1"/>
          </p:nvPr>
        </p:nvPicPr>
        <p:blipFill>
          <a:blip r:embed="rId2"/>
          <a:stretch>
            <a:fillRect/>
          </a:stretch>
        </p:blipFill>
        <p:spPr>
          <a:xfrm>
            <a:off x="161925" y="627251"/>
            <a:ext cx="11899900" cy="6212494"/>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258" y="107576"/>
            <a:ext cx="10515600" cy="846277"/>
          </a:xfrm>
        </p:spPr>
        <p:txBody>
          <a:bodyPr/>
          <a:lstStyle/>
          <a:p>
            <a:r>
              <a:rPr lang="en-US" dirty="0">
                <a:latin typeface="Times New Roman" panose="02020603050405020304" pitchFamily="18" charset="0"/>
                <a:cs typeface="Times New Roman" panose="02020603050405020304" pitchFamily="18" charset="0"/>
              </a:rPr>
              <a:t>Recommendations</a:t>
            </a:r>
          </a:p>
        </p:txBody>
      </p:sp>
      <p:sp>
        <p:nvSpPr>
          <p:cNvPr id="3" name="Content Placeholder 2"/>
          <p:cNvSpPr>
            <a:spLocks noGrp="1"/>
          </p:cNvSpPr>
          <p:nvPr>
            <p:ph idx="1"/>
          </p:nvPr>
        </p:nvSpPr>
        <p:spPr>
          <a:xfrm>
            <a:off x="349623" y="953853"/>
            <a:ext cx="11725835" cy="5662100"/>
          </a:xfrm>
        </p:spPr>
        <p:txBody>
          <a:bodyPr>
            <a:normAutofit/>
          </a:bodyPr>
          <a:lstStyle/>
          <a:p>
            <a:r>
              <a:rPr lang="en-US" sz="2000" dirty="0">
                <a:latin typeface="Times New Roman" panose="02020603050405020304" pitchFamily="18" charset="0"/>
                <a:cs typeface="Times New Roman" panose="02020603050405020304" pitchFamily="18" charset="0"/>
              </a:rPr>
              <a:t>In my capacity as a Mechanical Engineer with knowledge in motor vehicle sales, I would recommend the following considerations to those looking to venture into used vehicle sales in the United States: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It is important to stock good quality vehicles in terms of body condition, engine/battery life, etc. The bottom line is to stock ‘buy and drive’ units or units that require very little repairs after purchase.</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Sales campaigns and promotions should be concentrated in California, Texas and FI states since there is a very high demand for used vehicles in those areas.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Most vehicles should be priced and sold above market price to maximize on profit.</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When stocking, performance, luxury and comfort oriented brands/models should be given priority since there is a high demand for those elements.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According to Year To Date sales trend, it is advisable to stock more vehicles in the first and last quarter of the year due to high demand during the period and minimize the number of stocked cars in the second quarter of the year since there is a general low demand for cars during this period.</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Though customers taste may vary from time to time, generally dark, grey and beige interiors remain the most in demand interior colors. For the exterior color of the car, silver, white and black colors are given top priority among customers.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3771"/>
          </a:xfrm>
        </p:spPr>
        <p:txBody>
          <a:bodyPr/>
          <a:lstStyle/>
          <a:p>
            <a:r>
              <a:rPr lang="en-US" dirty="0">
                <a:latin typeface="Times New Roman" panose="02020603050405020304" pitchFamily="18" charset="0"/>
                <a:cs typeface="Times New Roman" panose="02020603050405020304" pitchFamily="18" charset="0"/>
              </a:rPr>
              <a:t>Steps Carried Out In The Project</a:t>
            </a:r>
          </a:p>
        </p:txBody>
      </p:sp>
      <p:sp>
        <p:nvSpPr>
          <p:cNvPr id="3" name="Content Placeholder 2"/>
          <p:cNvSpPr>
            <a:spLocks noGrp="1"/>
          </p:cNvSpPr>
          <p:nvPr>
            <p:ph idx="1"/>
          </p:nvPr>
        </p:nvSpPr>
        <p:spPr>
          <a:xfrm>
            <a:off x="677334" y="1712687"/>
            <a:ext cx="8596668" cy="4328676"/>
          </a:xfrm>
        </p:spPr>
        <p:txBody>
          <a:bodyPr/>
          <a:lstStyle/>
          <a:p>
            <a:r>
              <a:rPr lang="en-US" sz="2400" dirty="0">
                <a:latin typeface="Times New Roman" panose="02020603050405020304" pitchFamily="18" charset="0"/>
                <a:cs typeface="Times New Roman" panose="02020603050405020304" pitchFamily="18" charset="0"/>
              </a:rPr>
              <a:t>Data Cleaning and Transformation in EXCEL.</a:t>
            </a:r>
          </a:p>
          <a:p>
            <a:r>
              <a:rPr lang="en-US" sz="2400" dirty="0">
                <a:latin typeface="Times New Roman" panose="02020603050405020304" pitchFamily="18" charset="0"/>
                <a:cs typeface="Times New Roman" panose="02020603050405020304" pitchFamily="18" charset="0"/>
              </a:rPr>
              <a:t>Data Visualization in TABLEAU PUBLIC.</a:t>
            </a:r>
          </a:p>
          <a:p>
            <a:r>
              <a:rPr lang="en-US" sz="2400" dirty="0">
                <a:latin typeface="Times New Roman" panose="02020603050405020304" pitchFamily="18" charset="0"/>
                <a:cs typeface="Times New Roman" panose="02020603050405020304" pitchFamily="18" charset="0"/>
              </a:rPr>
              <a:t>Presentation in POWER POINT</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05" y="188686"/>
            <a:ext cx="8596668" cy="754743"/>
          </a:xfrm>
        </p:spPr>
        <p:txBody>
          <a:bodyPr/>
          <a:lstStyle/>
          <a:p>
            <a:r>
              <a:rPr lang="en-US" dirty="0">
                <a:latin typeface="Times New Roman" panose="02020603050405020304" pitchFamily="18" charset="0"/>
                <a:cs typeface="Times New Roman" panose="02020603050405020304" pitchFamily="18" charset="0"/>
              </a:rPr>
              <a:t>Data Cleaning  and Transformation in Excel</a:t>
            </a:r>
          </a:p>
        </p:txBody>
      </p:sp>
      <p:sp>
        <p:nvSpPr>
          <p:cNvPr id="3" name="Content Placeholder 2"/>
          <p:cNvSpPr>
            <a:spLocks noGrp="1"/>
          </p:cNvSpPr>
          <p:nvPr>
            <p:ph idx="1"/>
          </p:nvPr>
        </p:nvSpPr>
        <p:spPr>
          <a:xfrm>
            <a:off x="445104" y="1304246"/>
            <a:ext cx="9090781" cy="5365068"/>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The dataset  contained so many blanks, nulls and inconsistencies which required thorough cleaning.</a:t>
            </a:r>
          </a:p>
          <a:p>
            <a:r>
              <a:rPr lang="en-US" sz="2400" dirty="0">
                <a:latin typeface="Times New Roman" panose="02020603050405020304" pitchFamily="18" charset="0"/>
                <a:cs typeface="Times New Roman" panose="02020603050405020304" pitchFamily="18" charset="0"/>
              </a:rPr>
              <a:t>The first step was removing the duplicate records using the duplicate function and what remained was distinct records.</a:t>
            </a:r>
          </a:p>
          <a:p>
            <a:r>
              <a:rPr lang="en-US" sz="2400" dirty="0">
                <a:latin typeface="Times New Roman" panose="02020603050405020304" pitchFamily="18" charset="0"/>
                <a:cs typeface="Times New Roman" panose="02020603050405020304" pitchFamily="18" charset="0"/>
              </a:rPr>
              <a:t>Filters were added next to eliminate blanks and nulls to ensure the data was consistent.</a:t>
            </a:r>
          </a:p>
          <a:p>
            <a:r>
              <a:rPr lang="en-US" sz="2400" dirty="0">
                <a:latin typeface="Times New Roman" panose="02020603050405020304" pitchFamily="18" charset="0"/>
                <a:cs typeface="Times New Roman" panose="02020603050405020304" pitchFamily="18" charset="0"/>
              </a:rPr>
              <a:t>I capitalized the first letter of the column tittles and made them bold to make them more clear.</a:t>
            </a:r>
          </a:p>
          <a:p>
            <a:r>
              <a:rPr lang="en-US" sz="2400" dirty="0">
                <a:latin typeface="Times New Roman" panose="02020603050405020304" pitchFamily="18" charset="0"/>
                <a:cs typeface="Times New Roman" panose="02020603050405020304" pitchFamily="18" charset="0"/>
              </a:rPr>
              <a:t>Then, I modified some column names to simple names that are easy to understand.</a:t>
            </a:r>
          </a:p>
          <a:p>
            <a:r>
              <a:rPr lang="en-US" sz="2400" dirty="0">
                <a:latin typeface="Times New Roman" panose="02020603050405020304" pitchFamily="18" charset="0"/>
                <a:cs typeface="Times New Roman" panose="02020603050405020304" pitchFamily="18" charset="0"/>
              </a:rPr>
              <a:t>Finally, I changed the date format which was in date-time format to a simple date in the form YYYY-MM-DD.</a:t>
            </a:r>
          </a:p>
          <a:p>
            <a:r>
              <a:rPr lang="en-US" sz="2400" dirty="0">
                <a:latin typeface="Times New Roman" panose="02020603050405020304" pitchFamily="18" charset="0"/>
                <a:cs typeface="Times New Roman" panose="02020603050405020304" pitchFamily="18" charset="0"/>
              </a:rPr>
              <a:t>The clean dataset contained 440394 records out of the initial 558838 records</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447" y="72932"/>
            <a:ext cx="10515600" cy="653210"/>
          </a:xfrm>
        </p:spPr>
        <p:txBody>
          <a:bodyPr>
            <a:normAutofit/>
          </a:bodyPr>
          <a:lstStyle/>
          <a:p>
            <a:r>
              <a:rPr lang="en-US" dirty="0">
                <a:latin typeface="Times New Roman" panose="02020603050405020304" pitchFamily="18" charset="0"/>
                <a:cs typeface="Times New Roman" panose="02020603050405020304" pitchFamily="18" charset="0"/>
              </a:rPr>
              <a:t>Clean Dataset</a:t>
            </a:r>
          </a:p>
        </p:txBody>
      </p:sp>
      <p:pic>
        <p:nvPicPr>
          <p:cNvPr id="11" name="Content Placeholder 10"/>
          <p:cNvPicPr>
            <a:picLocks noGrp="1" noChangeAspect="1"/>
          </p:cNvPicPr>
          <p:nvPr>
            <p:ph idx="1"/>
          </p:nvPr>
        </p:nvPicPr>
        <p:blipFill>
          <a:blip r:embed="rId2"/>
          <a:stretch>
            <a:fillRect/>
          </a:stretch>
        </p:blipFill>
        <p:spPr>
          <a:xfrm>
            <a:off x="215154" y="847166"/>
            <a:ext cx="11819964" cy="584947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505" y="0"/>
            <a:ext cx="8596668" cy="783771"/>
          </a:xfrm>
        </p:spPr>
        <p:txBody>
          <a:bodyPr/>
          <a:lstStyle/>
          <a:p>
            <a:r>
              <a:rPr lang="en-US" dirty="0">
                <a:latin typeface="Times New Roman" panose="02020603050405020304" pitchFamily="18" charset="0"/>
                <a:cs typeface="Times New Roman" panose="02020603050405020304" pitchFamily="18" charset="0"/>
              </a:rPr>
              <a:t>Key Performance Indicators (KPI’s)</a:t>
            </a:r>
          </a:p>
        </p:txBody>
      </p:sp>
      <p:sp>
        <p:nvSpPr>
          <p:cNvPr id="3" name="Content Placeholder 2"/>
          <p:cNvSpPr>
            <a:spLocks noGrp="1"/>
          </p:cNvSpPr>
          <p:nvPr>
            <p:ph idx="1"/>
          </p:nvPr>
        </p:nvSpPr>
        <p:spPr>
          <a:xfrm>
            <a:off x="517677" y="783771"/>
            <a:ext cx="8596668" cy="568960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KPI’s for an Overview of sales performance.</a:t>
            </a:r>
          </a:p>
          <a:p>
            <a:r>
              <a:rPr lang="en-US" sz="2000" i="0" spc="0" dirty="0">
                <a:solidFill>
                  <a:srgbClr val="3C4043"/>
                </a:solidFill>
                <a:effectLst/>
                <a:latin typeface="Times New Roman" panose="02020603050405020304" pitchFamily="18" charset="0"/>
                <a:cs typeface="Times New Roman" panose="02020603050405020304" pitchFamily="18" charset="0"/>
              </a:rPr>
              <a:t>1. </a:t>
            </a:r>
            <a:r>
              <a:rPr lang="en-US" sz="2000" i="0" spc="0" dirty="0">
                <a:solidFill>
                  <a:srgbClr val="0070C0"/>
                </a:solidFill>
                <a:effectLst/>
                <a:latin typeface="Times New Roman" panose="02020603050405020304" pitchFamily="18" charset="0"/>
                <a:cs typeface="Times New Roman" panose="02020603050405020304" pitchFamily="18" charset="0"/>
              </a:rPr>
              <a:t>Total Sales Volume:</a:t>
            </a:r>
            <a:r>
              <a:rPr lang="en-US" sz="2000" i="0" spc="0" dirty="0">
                <a:solidFill>
                  <a:srgbClr val="3C4043"/>
                </a:solidFill>
                <a:effectLst/>
                <a:latin typeface="Times New Roman" panose="02020603050405020304" pitchFamily="18" charset="0"/>
                <a:cs typeface="Times New Roman" panose="02020603050405020304" pitchFamily="18" charset="0"/>
              </a:rPr>
              <a:t> Measures the total number of vehicles sold within a specific period (e.g., monthly, quarterly, annually). This KPI helps in understanding overall market demand and consumer interest.</a:t>
            </a:r>
          </a:p>
          <a:p>
            <a:r>
              <a:rPr lang="en-US" sz="2000" i="0" spc="0" dirty="0">
                <a:solidFill>
                  <a:srgbClr val="3C4043"/>
                </a:solidFill>
                <a:effectLst/>
                <a:latin typeface="Times New Roman" panose="02020603050405020304" pitchFamily="18" charset="0"/>
                <a:ea typeface="等线" panose="020B0503020204020204" pitchFamily="2" charset="-122"/>
                <a:cs typeface="Times New Roman" panose="02020603050405020304" pitchFamily="18" charset="0"/>
              </a:rPr>
              <a:t>2. </a:t>
            </a:r>
            <a:r>
              <a:rPr lang="en-US" sz="2000" i="0" spc="0" dirty="0">
                <a:solidFill>
                  <a:srgbClr val="0070C0"/>
                </a:solidFill>
                <a:effectLst/>
                <a:latin typeface="Times New Roman" panose="02020603050405020304" pitchFamily="18" charset="0"/>
                <a:ea typeface="等线" panose="020B0503020204020204" pitchFamily="2" charset="-122"/>
                <a:cs typeface="Times New Roman" panose="02020603050405020304" pitchFamily="18" charset="0"/>
              </a:rPr>
              <a:t>Average Selling Price (ASP)</a:t>
            </a:r>
            <a:r>
              <a:rPr lang="en-US" sz="2000" i="0" spc="0" dirty="0">
                <a:solidFill>
                  <a:srgbClr val="3C4043"/>
                </a:solidFill>
                <a:effectLst/>
                <a:latin typeface="Times New Roman" panose="02020603050405020304" pitchFamily="18" charset="0"/>
                <a:ea typeface="等线" panose="020B0503020204020204" pitchFamily="2" charset="-122"/>
                <a:cs typeface="Times New Roman" panose="02020603050405020304" pitchFamily="18" charset="0"/>
              </a:rPr>
              <a:t>: Calculates the average price at which vehicles are sold. This KPI provides insights into pricing strategies and consumer spending power.</a:t>
            </a:r>
          </a:p>
          <a:p>
            <a:r>
              <a:rPr lang="en-US" sz="2000" i="0" spc="0" dirty="0">
                <a:solidFill>
                  <a:srgbClr val="3C4043"/>
                </a:solidFill>
                <a:effectLst/>
                <a:latin typeface="Times New Roman" panose="02020603050405020304" pitchFamily="18" charset="0"/>
                <a:ea typeface="等线" panose="020B0503020204020204" pitchFamily="2" charset="-122"/>
                <a:cs typeface="Times New Roman" panose="02020603050405020304" pitchFamily="18" charset="0"/>
              </a:rPr>
              <a:t>3. </a:t>
            </a:r>
            <a:r>
              <a:rPr lang="en-US" sz="2000" i="0" spc="0" dirty="0">
                <a:solidFill>
                  <a:srgbClr val="0070C0"/>
                </a:solidFill>
                <a:effectLst/>
                <a:latin typeface="Times New Roman" panose="02020603050405020304" pitchFamily="18" charset="0"/>
                <a:ea typeface="等线" panose="020B0503020204020204" pitchFamily="2" charset="-122"/>
                <a:cs typeface="Times New Roman" panose="02020603050405020304" pitchFamily="18" charset="0"/>
              </a:rPr>
              <a:t>Sales by Condition of Vehicles:</a:t>
            </a:r>
            <a:r>
              <a:rPr lang="en-US" sz="2000" i="0" spc="0" dirty="0">
                <a:solidFill>
                  <a:srgbClr val="3C4043"/>
                </a:solidFill>
                <a:effectLst/>
                <a:latin typeface="Times New Roman" panose="02020603050405020304" pitchFamily="18" charset="0"/>
                <a:ea typeface="等线" panose="020B0503020204020204" pitchFamily="2" charset="-122"/>
                <a:cs typeface="Times New Roman" panose="02020603050405020304" pitchFamily="18" charset="0"/>
              </a:rPr>
              <a:t> Tracks the proportion of used vehicles sold. This KPI helps in identifying consumer preferences and shifts in demand in the used car market.</a:t>
            </a:r>
            <a:endParaRPr lang="en-US" sz="2000" dirty="0">
              <a:effectLst/>
              <a:latin typeface="Times New Roman" panose="02020603050405020304" pitchFamily="18" charset="0"/>
              <a:ea typeface="等线" panose="020B0503020204020204" pitchFamily="2" charset="-122"/>
              <a:cs typeface="Times New Roman" panose="02020603050405020304" pitchFamily="18" charset="0"/>
            </a:endParaRPr>
          </a:p>
          <a:p>
            <a:r>
              <a:rPr lang="en-US" sz="2000" i="0" spc="0" dirty="0">
                <a:solidFill>
                  <a:srgbClr val="3C4043"/>
                </a:solidFill>
                <a:effectLst/>
                <a:latin typeface="Times New Roman" panose="02020603050405020304" pitchFamily="18" charset="0"/>
                <a:ea typeface="等线" panose="020B0503020204020204" pitchFamily="2" charset="-122"/>
                <a:cs typeface="Times New Roman" panose="02020603050405020304" pitchFamily="18" charset="0"/>
              </a:rPr>
              <a:t>4. </a:t>
            </a:r>
            <a:r>
              <a:rPr lang="en-US" sz="2000" i="0" spc="0" dirty="0">
                <a:solidFill>
                  <a:srgbClr val="0070C0"/>
                </a:solidFill>
                <a:effectLst/>
                <a:latin typeface="Times New Roman" panose="02020603050405020304" pitchFamily="18" charset="0"/>
                <a:ea typeface="等线" panose="020B0503020204020204" pitchFamily="2" charset="-122"/>
                <a:cs typeface="Times New Roman" panose="02020603050405020304" pitchFamily="18" charset="0"/>
              </a:rPr>
              <a:t>Sales by Geography (State)</a:t>
            </a:r>
            <a:r>
              <a:rPr lang="en-US" sz="2000" i="0" spc="0" dirty="0">
                <a:solidFill>
                  <a:srgbClr val="3C4043"/>
                </a:solidFill>
                <a:effectLst/>
                <a:latin typeface="Times New Roman" panose="02020603050405020304" pitchFamily="18" charset="0"/>
                <a:ea typeface="等线" panose="020B0503020204020204" pitchFamily="2" charset="-122"/>
                <a:cs typeface="Times New Roman" panose="02020603050405020304" pitchFamily="18" charset="0"/>
              </a:rPr>
              <a:t>: Analyzes the number of vehicles sold in different states. This KPI helps identify regional demand trends and tailor marketing strategies accordingly.</a:t>
            </a:r>
            <a:endParaRPr lang="en-US" sz="2000" dirty="0">
              <a:effectLst/>
              <a:latin typeface="Times New Roman" panose="02020603050405020304" pitchFamily="18" charset="0"/>
              <a:ea typeface="等线" panose="020B0503020204020204" pitchFamily="2" charset="-122"/>
              <a:cs typeface="Times New Roman" panose="02020603050405020304" pitchFamily="18" charset="0"/>
            </a:endParaRPr>
          </a:p>
          <a:p>
            <a:endParaRPr lang="en-US" dirty="0">
              <a:effectLst/>
              <a:latin typeface="Calibri" panose="020F0502020204030204" pitchFamily="34" charset="0"/>
              <a:ea typeface="等线" panose="020B0503020204020204" pitchFamily="2" charset="-122"/>
              <a:cs typeface="Times New Roman" panose="02020603050405020304" pitchFamily="18" charset="0"/>
            </a:endParaRPr>
          </a:p>
          <a:p>
            <a:endParaRPr lang="en-US" dirty="0">
              <a:effectLst/>
              <a:latin typeface="Calibri" panose="020F0502020204030204" pitchFamily="34" charset="0"/>
              <a:cs typeface="Times New Roman" panose="02020603050405020304" pitchFamily="18" charset="0"/>
            </a:endParaRP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30976"/>
            <a:ext cx="10515600" cy="616510"/>
          </a:xfrm>
        </p:spPr>
        <p:txBody>
          <a:bodyPr>
            <a:normAutofit fontScale="90000"/>
          </a:bodyPr>
          <a:lstStyle/>
          <a:p>
            <a:r>
              <a:rPr lang="en-US" sz="3600" dirty="0">
                <a:latin typeface="Times New Roman" panose="02020603050405020304" pitchFamily="18" charset="0"/>
                <a:cs typeface="Times New Roman" panose="02020603050405020304" pitchFamily="18" charset="0"/>
              </a:rPr>
              <a:t>Key Performance Indicators (KPI’s)</a:t>
            </a:r>
            <a:endParaRPr lang="en-US" sz="3600" dirty="0"/>
          </a:p>
        </p:txBody>
      </p:sp>
      <p:sp>
        <p:nvSpPr>
          <p:cNvPr id="3" name="Content Placeholder 2"/>
          <p:cNvSpPr>
            <a:spLocks noGrp="1"/>
          </p:cNvSpPr>
          <p:nvPr>
            <p:ph idx="1"/>
          </p:nvPr>
        </p:nvSpPr>
        <p:spPr>
          <a:xfrm>
            <a:off x="580571" y="747487"/>
            <a:ext cx="10773229" cy="5363028"/>
          </a:xfrm>
        </p:spPr>
        <p:txBody>
          <a:bodyPr>
            <a:normAutofit fontScale="55000" lnSpcReduction="20000"/>
          </a:bodyPr>
          <a:lstStyle/>
          <a:p>
            <a:pPr marL="0" indent="0">
              <a:buNone/>
            </a:pPr>
            <a:r>
              <a:rPr lang="en-US" sz="4200" b="1" dirty="0">
                <a:latin typeface="Times New Roman" panose="02020603050405020304" pitchFamily="18" charset="0"/>
                <a:cs typeface="Times New Roman" panose="02020603050405020304" pitchFamily="18" charset="0"/>
              </a:rPr>
              <a:t>KPI’s </a:t>
            </a:r>
            <a:r>
              <a:rPr lang="en-US" sz="4200" i="0" spc="0" dirty="0">
                <a:solidFill>
                  <a:srgbClr val="3C4043"/>
                </a:solidFill>
                <a:effectLst/>
                <a:latin typeface="Arial" panose="020B0604020202020204" pitchFamily="34" charset="0"/>
                <a:ea typeface="等线" panose="020B0503020204020204" pitchFamily="2" charset="-122"/>
                <a:cs typeface="Times New Roman" panose="02020603050405020304" pitchFamily="18" charset="0"/>
              </a:rPr>
              <a:t> </a:t>
            </a:r>
            <a:r>
              <a:rPr lang="en-US" sz="4200" b="1" i="0" spc="0" dirty="0">
                <a:effectLst/>
                <a:latin typeface="Times New Roman" panose="02020603050405020304" pitchFamily="18" charset="0"/>
                <a:ea typeface="等线" panose="020B0503020204020204" pitchFamily="2" charset="-122"/>
                <a:cs typeface="Times New Roman" panose="02020603050405020304" pitchFamily="18" charset="0"/>
              </a:rPr>
              <a:t>for</a:t>
            </a:r>
            <a:r>
              <a:rPr lang="en-US" sz="4200" b="1" i="0" spc="0" dirty="0">
                <a:solidFill>
                  <a:srgbClr val="3C4043"/>
                </a:solidFill>
                <a:effectLst/>
                <a:latin typeface="Times New Roman" panose="02020603050405020304" pitchFamily="18" charset="0"/>
                <a:ea typeface="等线" panose="020B0503020204020204" pitchFamily="2" charset="-122"/>
                <a:cs typeface="Times New Roman" panose="02020603050405020304" pitchFamily="18" charset="0"/>
              </a:rPr>
              <a:t> </a:t>
            </a:r>
            <a:r>
              <a:rPr lang="en-US" sz="4200" b="1" i="0" spc="0" dirty="0">
                <a:effectLst/>
                <a:latin typeface="Times New Roman" panose="02020603050405020304" pitchFamily="18" charset="0"/>
                <a:ea typeface="等线" panose="020B0503020204020204" pitchFamily="2" charset="-122"/>
                <a:cs typeface="Times New Roman" panose="02020603050405020304" pitchFamily="18" charset="0"/>
              </a:rPr>
              <a:t>In-Depth Insights</a:t>
            </a:r>
            <a:r>
              <a:rPr lang="en-US" sz="4200" b="1" i="0" spc="0" dirty="0">
                <a:latin typeface="Times New Roman" panose="02020603050405020304" pitchFamily="18" charset="0"/>
                <a:ea typeface="等线" panose="020B0503020204020204" pitchFamily="2" charset="-122"/>
                <a:cs typeface="Times New Roman" panose="02020603050405020304" pitchFamily="18" charset="0"/>
              </a:rPr>
              <a:t> </a:t>
            </a:r>
            <a:r>
              <a:rPr lang="en-US" sz="4200" b="1" dirty="0">
                <a:latin typeface="Times New Roman" panose="02020603050405020304" pitchFamily="18" charset="0"/>
                <a:cs typeface="Times New Roman" panose="02020603050405020304" pitchFamily="18" charset="0"/>
              </a:rPr>
              <a:t>of sales performance</a:t>
            </a:r>
            <a:r>
              <a:rPr lang="en-US" b="1" dirty="0">
                <a:latin typeface="Times New Roman" panose="02020603050405020304" pitchFamily="18" charset="0"/>
                <a:cs typeface="Times New Roman" panose="02020603050405020304" pitchFamily="18" charset="0"/>
              </a:rPr>
              <a:t>.</a:t>
            </a:r>
          </a:p>
          <a:p>
            <a:r>
              <a:rPr lang="en-US" sz="3400" i="0" spc="0" dirty="0">
                <a:solidFill>
                  <a:srgbClr val="5B9BD5"/>
                </a:solidFill>
                <a:effectLst/>
                <a:latin typeface="Arial" panose="020B0604020202020204" pitchFamily="34" charset="0"/>
                <a:ea typeface="等线" panose="020B0503020204020204" pitchFamily="2" charset="-122"/>
                <a:cs typeface="Times New Roman" panose="02020603050405020304" pitchFamily="18" charset="0"/>
              </a:rPr>
              <a:t>1.Age of vehicle: </a:t>
            </a:r>
            <a:r>
              <a:rPr lang="en-US" sz="3400" i="0" spc="0" dirty="0">
                <a:effectLst/>
                <a:latin typeface="Arial" panose="020B0604020202020204" pitchFamily="34" charset="0"/>
                <a:ea typeface="等线" panose="020B0503020204020204" pitchFamily="2" charset="-122"/>
                <a:cs typeface="Times New Roman" panose="02020603050405020304" pitchFamily="18" charset="0"/>
              </a:rPr>
              <a:t>Measures the difference in years between the date  of manufacture and the date of sale. This KPI helps in identifying depreciation rate of various vehicle brands and the resale value of various used vehicles over a given period of time.</a:t>
            </a:r>
          </a:p>
          <a:p>
            <a:r>
              <a:rPr lang="en-US" sz="3400" i="0" spc="0" dirty="0">
                <a:solidFill>
                  <a:schemeClr val="accent1"/>
                </a:solidFill>
                <a:effectLst/>
                <a:latin typeface="Arial" panose="020B0604020202020204" pitchFamily="34" charset="0"/>
                <a:ea typeface="等线" panose="020B0503020204020204" pitchFamily="2" charset="-122"/>
                <a:cs typeface="Times New Roman" panose="02020603050405020304" pitchFamily="18" charset="0"/>
              </a:rPr>
              <a:t>2. Price to Market Ratio</a:t>
            </a:r>
            <a:r>
              <a:rPr lang="en-US" sz="3400" i="0" spc="0" dirty="0">
                <a:solidFill>
                  <a:srgbClr val="3C4043"/>
                </a:solidFill>
                <a:effectLst/>
                <a:latin typeface="Arial" panose="020B0604020202020204" pitchFamily="34" charset="0"/>
                <a:ea typeface="等线" panose="020B0503020204020204" pitchFamily="2" charset="-122"/>
                <a:cs typeface="Times New Roman" panose="02020603050405020304" pitchFamily="18" charset="0"/>
              </a:rPr>
              <a:t>: Compares the selling price of a vehicle to its Market-Minded Residual (MMR) value or simply the market price. This KPI assesses whether vehicles are being sold above or below market value, helping to refine pricing strategies.</a:t>
            </a:r>
            <a:endParaRPr lang="en-US" sz="3400" dirty="0">
              <a:effectLst/>
              <a:latin typeface="Calibri" panose="020F0502020204030204" pitchFamily="34" charset="0"/>
              <a:ea typeface="等线" panose="020B0503020204020204" pitchFamily="2" charset="-122"/>
              <a:cs typeface="Times New Roman" panose="02020603050405020304" pitchFamily="18" charset="0"/>
            </a:endParaRPr>
          </a:p>
          <a:p>
            <a:r>
              <a:rPr lang="en-US" sz="3400" i="0" spc="0" dirty="0">
                <a:solidFill>
                  <a:srgbClr val="5B9BD5"/>
                </a:solidFill>
                <a:effectLst/>
                <a:latin typeface="Arial" panose="020B0604020202020204" pitchFamily="34" charset="0"/>
                <a:ea typeface="等线" panose="020B0503020204020204" pitchFamily="2" charset="-122"/>
                <a:cs typeface="Times New Roman" panose="02020603050405020304" pitchFamily="18" charset="0"/>
              </a:rPr>
              <a:t>3. </a:t>
            </a:r>
            <a:r>
              <a:rPr lang="en-US" sz="3400" i="0" spc="0" dirty="0">
                <a:solidFill>
                  <a:srgbClr val="0070C0"/>
                </a:solidFill>
                <a:effectLst/>
                <a:latin typeface="Arial" panose="020B0604020202020204" pitchFamily="34" charset="0"/>
                <a:ea typeface="等线" panose="020B0503020204020204" pitchFamily="2" charset="-122"/>
                <a:cs typeface="Times New Roman" panose="02020603050405020304" pitchFamily="18" charset="0"/>
              </a:rPr>
              <a:t>Sales by Make and Model</a:t>
            </a:r>
            <a:r>
              <a:rPr lang="en-US" sz="3400" i="0" spc="0" dirty="0">
                <a:solidFill>
                  <a:srgbClr val="3C4043"/>
                </a:solidFill>
                <a:effectLst/>
                <a:latin typeface="Arial" panose="020B0604020202020204" pitchFamily="34" charset="0"/>
                <a:ea typeface="等线" panose="020B0503020204020204" pitchFamily="2" charset="-122"/>
                <a:cs typeface="Times New Roman" panose="02020603050405020304" pitchFamily="18" charset="0"/>
              </a:rPr>
              <a:t>: Tracks the number of vehicles sold by each manufacturer and specific model. This KPI provides insights into consumer preferences for certain brands or models, influencing inventory and marketing decisions.</a:t>
            </a:r>
            <a:endParaRPr lang="en-US" sz="3400" dirty="0">
              <a:effectLst/>
              <a:latin typeface="Calibri" panose="020F0502020204030204" pitchFamily="34" charset="0"/>
              <a:ea typeface="等线" panose="020B0503020204020204" pitchFamily="2" charset="-122"/>
              <a:cs typeface="Times New Roman" panose="02020603050405020304" pitchFamily="18" charset="0"/>
            </a:endParaRPr>
          </a:p>
          <a:p>
            <a:r>
              <a:rPr lang="en-US" sz="3400" i="0" spc="0" dirty="0">
                <a:solidFill>
                  <a:srgbClr val="5B9BD5"/>
                </a:solidFill>
                <a:effectLst/>
                <a:latin typeface="Arial" panose="020B0604020202020204" pitchFamily="34" charset="0"/>
                <a:ea typeface="等线" panose="020B0503020204020204" pitchFamily="2" charset="-122"/>
                <a:cs typeface="Times New Roman" panose="02020603050405020304" pitchFamily="18" charset="0"/>
              </a:rPr>
              <a:t>4. </a:t>
            </a:r>
            <a:r>
              <a:rPr lang="en-US" sz="3400" i="0" spc="0" dirty="0">
                <a:solidFill>
                  <a:srgbClr val="0070C0"/>
                </a:solidFill>
                <a:effectLst/>
                <a:latin typeface="Arial" panose="020B0604020202020204" pitchFamily="34" charset="0"/>
                <a:ea typeface="等线" panose="020B0503020204020204" pitchFamily="2" charset="-122"/>
                <a:cs typeface="Times New Roman" panose="02020603050405020304" pitchFamily="18" charset="0"/>
              </a:rPr>
              <a:t>Mileage Impact on Selling Price</a:t>
            </a:r>
            <a:r>
              <a:rPr lang="en-US" sz="3400" i="0" spc="0" dirty="0">
                <a:solidFill>
                  <a:srgbClr val="3C4043"/>
                </a:solidFill>
                <a:effectLst/>
                <a:latin typeface="Arial" panose="020B0604020202020204" pitchFamily="34" charset="0"/>
                <a:ea typeface="等线" panose="020B0503020204020204" pitchFamily="2" charset="-122"/>
                <a:cs typeface="Times New Roman" panose="02020603050405020304" pitchFamily="18" charset="0"/>
              </a:rPr>
              <a:t>: Analyzes the correlation between vehicle mileage and its selling price. This KPI helps in understanding how mileage affects depreciation and consumer buying decisions.</a:t>
            </a:r>
            <a:endParaRPr lang="en-US" sz="3400" dirty="0">
              <a:effectLst/>
              <a:latin typeface="Calibri" panose="020F0502020204030204" pitchFamily="34" charset="0"/>
              <a:ea typeface="等线" panose="020B0503020204020204" pitchFamily="2" charset="-122"/>
              <a:cs typeface="Times New Roman" panose="02020603050405020304" pitchFamily="18" charset="0"/>
            </a:endParaRPr>
          </a:p>
          <a:p>
            <a:r>
              <a:rPr lang="en-US" sz="3400" i="0" spc="0" dirty="0">
                <a:solidFill>
                  <a:srgbClr val="5B9BD5"/>
                </a:solidFill>
                <a:effectLst/>
                <a:latin typeface="Arial" panose="020B0604020202020204" pitchFamily="34" charset="0"/>
                <a:ea typeface="等线" panose="020B0503020204020204" pitchFamily="2" charset="-122"/>
                <a:cs typeface="Times New Roman" panose="02020603050405020304" pitchFamily="18" charset="0"/>
              </a:rPr>
              <a:t>5.</a:t>
            </a:r>
            <a:r>
              <a:rPr lang="en-US" sz="3400" i="0" spc="0" dirty="0">
                <a:solidFill>
                  <a:srgbClr val="3C4043"/>
                </a:solidFill>
                <a:effectLst/>
                <a:latin typeface="Arial" panose="020B0604020202020204" pitchFamily="34" charset="0"/>
                <a:ea typeface="等线" panose="020B0503020204020204" pitchFamily="2" charset="-122"/>
                <a:cs typeface="Times New Roman" panose="02020603050405020304" pitchFamily="18" charset="0"/>
              </a:rPr>
              <a:t> </a:t>
            </a:r>
            <a:r>
              <a:rPr lang="en-US" sz="3400" i="0" spc="0" dirty="0">
                <a:solidFill>
                  <a:srgbClr val="0070C0"/>
                </a:solidFill>
                <a:effectLst/>
                <a:latin typeface="Arial" panose="020B0604020202020204" pitchFamily="34" charset="0"/>
                <a:ea typeface="等线" panose="020B0503020204020204" pitchFamily="2" charset="-122"/>
                <a:cs typeface="Times New Roman" panose="02020603050405020304" pitchFamily="18" charset="0"/>
              </a:rPr>
              <a:t>Customer Segment Analysis by Vehicle Attributes</a:t>
            </a:r>
            <a:r>
              <a:rPr lang="en-US" sz="3400" i="0" spc="0" dirty="0">
                <a:solidFill>
                  <a:srgbClr val="3C4043"/>
                </a:solidFill>
                <a:effectLst/>
                <a:latin typeface="Arial" panose="020B0604020202020204" pitchFamily="34" charset="0"/>
                <a:ea typeface="等线" panose="020B0503020204020204" pitchFamily="2" charset="-122"/>
                <a:cs typeface="Times New Roman" panose="02020603050405020304" pitchFamily="18" charset="0"/>
              </a:rPr>
              <a:t>: Examines sales data by various vehicle attributes (e.g., color, trim, body style, interior). This KPI helps identify which features are most appealing to consumers, allowing for targeted marketing and inventory stocking strategies.</a:t>
            </a:r>
            <a:endParaRPr lang="en-US" sz="3400" dirty="0">
              <a:effectLst/>
              <a:latin typeface="Calibri" panose="020F0502020204030204" pitchFamily="34" charset="0"/>
              <a:ea typeface="等线" panose="020B0503020204020204" pitchFamily="2" charset="-122"/>
              <a:cs typeface="Times New Roman" panose="02020603050405020304" pitchFamily="18" charset="0"/>
            </a:endParaRPr>
          </a:p>
          <a:p>
            <a:endParaRPr lang="en-US" dirty="0">
              <a:effectLst/>
              <a:latin typeface="Calibri" panose="020F0502020204030204" pitchFamily="34" charset="0"/>
              <a:ea typeface="等线" panose="020B0503020204020204" pitchFamily="2" charset="-122"/>
              <a:cs typeface="Times New Roman" panose="02020603050405020304" pitchFamily="18" charset="0"/>
            </a:endParaRP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77" y="176867"/>
            <a:ext cx="10515600" cy="966134"/>
          </a:xfrm>
        </p:spPr>
        <p:txBody>
          <a:bodyPr>
            <a:normAutofit/>
          </a:bodyPr>
          <a:lstStyle/>
          <a:p>
            <a:r>
              <a:rPr lang="en-US" dirty="0">
                <a:latin typeface="Times New Roman" panose="02020603050405020304" pitchFamily="18" charset="0"/>
                <a:cs typeface="Times New Roman" panose="02020603050405020304" pitchFamily="18" charset="0"/>
              </a:rPr>
              <a:t>Data Visualization in Tableau</a:t>
            </a:r>
          </a:p>
        </p:txBody>
      </p:sp>
      <p:sp>
        <p:nvSpPr>
          <p:cNvPr id="3" name="Content Placeholder 2"/>
          <p:cNvSpPr>
            <a:spLocks noGrp="1"/>
          </p:cNvSpPr>
          <p:nvPr>
            <p:ph idx="1"/>
          </p:nvPr>
        </p:nvSpPr>
        <p:spPr>
          <a:xfrm>
            <a:off x="349623" y="1277471"/>
            <a:ext cx="11403105" cy="4899492"/>
          </a:xfrm>
        </p:spPr>
        <p:txBody>
          <a:bodyPr>
            <a:normAutofit/>
          </a:bodyPr>
          <a:lstStyle/>
          <a:p>
            <a:r>
              <a:rPr lang="en-US" sz="2400" dirty="0">
                <a:latin typeface="Times New Roman" panose="02020603050405020304" pitchFamily="18" charset="0"/>
                <a:cs typeface="Times New Roman" panose="02020603050405020304" pitchFamily="18" charset="0"/>
              </a:rPr>
              <a:t>I imported the dataset using the tableau data import wizard.</a:t>
            </a:r>
          </a:p>
          <a:p>
            <a:r>
              <a:rPr lang="en-US" sz="2400" dirty="0">
                <a:latin typeface="Times New Roman" panose="02020603050405020304" pitchFamily="18" charset="0"/>
                <a:cs typeface="Times New Roman" panose="02020603050405020304" pitchFamily="18" charset="0"/>
              </a:rPr>
              <a:t>Having cleaned the data, I started on the KPI’s .</a:t>
            </a:r>
          </a:p>
          <a:p>
            <a:r>
              <a:rPr lang="en-US" sz="2400" dirty="0">
                <a:latin typeface="Times New Roman" panose="02020603050405020304" pitchFamily="18" charset="0"/>
                <a:cs typeface="Times New Roman" panose="02020603050405020304" pitchFamily="18" charset="0"/>
              </a:rPr>
              <a:t>In order to achieve accurate results, I had to employ the use of various formulas and functions which have described in detail in the slides below.</a:t>
            </a:r>
          </a:p>
          <a:p>
            <a:r>
              <a:rPr lang="en-US" sz="2400" dirty="0">
                <a:latin typeface="Times New Roman" panose="02020603050405020304" pitchFamily="18" charset="0"/>
                <a:cs typeface="Times New Roman" panose="02020603050405020304" pitchFamily="18" charset="0"/>
              </a:rPr>
              <a:t>I used various charts depending on the KPI which best displayed the results in a detailed yet easy to draw insights from manner.</a:t>
            </a:r>
          </a:p>
          <a:p>
            <a:r>
              <a:rPr lang="en-US" sz="2400" dirty="0">
                <a:latin typeface="Times New Roman" panose="02020603050405020304" pitchFamily="18" charset="0"/>
                <a:cs typeface="Times New Roman" panose="02020603050405020304" pitchFamily="18" charset="0"/>
              </a:rPr>
              <a:t>On top of that, I used various styling and formatting techniques to ensure a visually appealing dashboard.</a:t>
            </a:r>
          </a:p>
          <a:p>
            <a:r>
              <a:rPr lang="en-US" sz="2400" dirty="0">
                <a:latin typeface="Times New Roman" panose="02020603050405020304" pitchFamily="18" charset="0"/>
                <a:cs typeface="Times New Roman" panose="02020603050405020304" pitchFamily="18" charset="0"/>
              </a:rPr>
              <a:t>Below are the outcomes of the KPI’s one by one.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381</TotalTime>
  <Words>2311</Words>
  <Application>Microsoft Office PowerPoint</Application>
  <PresentationFormat>Widescreen</PresentationFormat>
  <Paragraphs>163</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Trebuchet MS</vt:lpstr>
      <vt:lpstr>Wingdings 3</vt:lpstr>
      <vt:lpstr>Facet</vt:lpstr>
      <vt:lpstr>USA USED CARS SALES REPORT</vt:lpstr>
      <vt:lpstr>Overview</vt:lpstr>
      <vt:lpstr>Skills Demonstrated in the Project</vt:lpstr>
      <vt:lpstr>Steps Carried Out In The Project</vt:lpstr>
      <vt:lpstr>Data Cleaning  and Transformation in Excel</vt:lpstr>
      <vt:lpstr>Clean Dataset</vt:lpstr>
      <vt:lpstr>Key Performance Indicators (KPI’s)</vt:lpstr>
      <vt:lpstr>Key Performance Indicators (KPI’s)</vt:lpstr>
      <vt:lpstr>Data Visualization in Tableau</vt:lpstr>
      <vt:lpstr>Total Sales Volume- Techniques used</vt:lpstr>
      <vt:lpstr>Total Sales Volume – Outcome.</vt:lpstr>
      <vt:lpstr>Sales By Car Condition - Techniques used </vt:lpstr>
      <vt:lpstr>Sales By Car Condition - Outcome</vt:lpstr>
      <vt:lpstr>Sales By Location - Techniques used </vt:lpstr>
      <vt:lpstr>Sales By Location - Outcome</vt:lpstr>
      <vt:lpstr>Price to Market Ratio - Techniques used  </vt:lpstr>
      <vt:lpstr>Price to Market Ratio - Outcome</vt:lpstr>
      <vt:lpstr>Sales By Model-Techniques used </vt:lpstr>
      <vt:lpstr>Sales By Model - Outcome</vt:lpstr>
      <vt:lpstr>Sales By Make - Techniques used  </vt:lpstr>
      <vt:lpstr>Sales By Make - Outcome</vt:lpstr>
      <vt:lpstr>YTD Sales Trend - Techniques used </vt:lpstr>
      <vt:lpstr>YTD Sales Trend - Outcome</vt:lpstr>
      <vt:lpstr>CUSTOMER SEGMENT ANALYSIS</vt:lpstr>
      <vt:lpstr>Most preferred interiors colors - Techniques used  </vt:lpstr>
      <vt:lpstr>Most preferred interiors colors - Outcome</vt:lpstr>
      <vt:lpstr>Most Preferred cars colors - Techniques used </vt:lpstr>
      <vt:lpstr>Most Preferred cars colors - Outcome</vt:lpstr>
      <vt:lpstr>Relationship Between Sales and Mileage - Techniques used </vt:lpstr>
      <vt:lpstr>Relationship Between Sales and Mileage - Outcome</vt:lpstr>
      <vt:lpstr>Dashboard Overview</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Harrison Opondo</dc:creator>
  <cp:lastModifiedBy>Harrison Opondo</cp:lastModifiedBy>
  <cp:revision>16</cp:revision>
  <dcterms:created xsi:type="dcterms:W3CDTF">2024-09-04T09:10:00Z</dcterms:created>
  <dcterms:modified xsi:type="dcterms:W3CDTF">2024-09-26T07:51:56Z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BB9D774A612C4220BD60E8A8A1C64E75_12</vt:lpwstr>
  </property>
  <property fmtid="{D5CDD505-2E9C-101B-9397-08002B2CF9AE}" pid="3" name="KSOProductBuildVer">
    <vt:lpwstr>1033-12.2.0.17119</vt:lpwstr>
  </property>
</Properties>
</file>