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9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EC5A7-7C20-4237-972F-68F98E8559DE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132B2-5BCF-440A-B02E-570F2A9E5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032" y="4344750"/>
            <a:ext cx="5486400" cy="41146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032" y="4344750"/>
            <a:ext cx="5486400" cy="41146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C9C701-5985-4E21-8198-66E86BBB34DB}" type="datetime4">
              <a:rPr lang="en-US" sz="1200"/>
              <a:pPr/>
              <a:t>August 4, 2017</a:t>
            </a:fld>
            <a:endParaRPr lang="en-US" sz="1200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09649C-6F48-4C29-ABC3-1CC0102DCD00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tr-T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C84B69-B3DD-4E82-B8C5-C252A2DE80A2}" type="datetime4">
              <a:rPr lang="en-US"/>
              <a:pPr/>
              <a:t>August 4, 2017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AB979-5559-4B13-A899-6F1331EE1590}" type="slidenum">
              <a:rPr lang="en-US"/>
              <a:pPr/>
              <a:t>20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032" y="4344750"/>
            <a:ext cx="5486400" cy="41146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032" y="4344750"/>
            <a:ext cx="5486400" cy="41146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032" y="4344750"/>
            <a:ext cx="5486400" cy="41146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032" y="4344750"/>
            <a:ext cx="5486400" cy="41146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032" y="4344750"/>
            <a:ext cx="5486400" cy="41146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032" y="4344750"/>
            <a:ext cx="5486400" cy="41146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032" y="4344750"/>
            <a:ext cx="5486400" cy="41146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85800"/>
            <a:ext cx="4573587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032" y="4344750"/>
            <a:ext cx="5486400" cy="41146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3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7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1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F591-39C4-448E-8749-8F49AF04AC20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85260-8652-4D6B-97C0-81CDF126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00" dirty="0" err="1" smtClean="0"/>
              <a:t>Jgvldgva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Prof.Sridhar</a:t>
            </a:r>
            <a:r>
              <a:rPr lang="en-US" dirty="0" smtClean="0"/>
              <a:t> </a:t>
            </a:r>
            <a:r>
              <a:rPr lang="en-US" dirty="0" err="1" smtClean="0"/>
              <a:t>Ranganathan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fld id="{A63BDF82-4061-4821-BFEF-7DEE04C827A1}" type="slidenum">
              <a:rPr lang="en-GB" sz="1400"/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t>10</a:t>
            </a:fld>
            <a:endParaRPr lang="en-GB" sz="140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Data-Driven Approach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The issues in this approach are -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Corpora collection (coherent piece of text)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Corpora cleaning – spelling, grammar,  strange characters’ removal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Annotation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Named entity recognition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POS detection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Parsing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Meaning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The biggest challenge for NLP is </a:t>
            </a:r>
            <a:r>
              <a:rPr lang="en-GB" sz="2800" i="1"/>
              <a:t>Ambiguity.</a:t>
            </a:r>
          </a:p>
        </p:txBody>
      </p:sp>
    </p:spTree>
    <p:extLst>
      <p:ext uri="{BB962C8B-B14F-4D97-AF65-F5344CB8AC3E}">
        <p14:creationId xmlns:p14="http://schemas.microsoft.com/office/powerpoint/2010/main" val="420344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fld id="{E1B522ED-8DA5-4A01-B256-F2CA6A05E059}" type="slidenum">
              <a:rPr lang="en-GB" sz="1400"/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t>11</a:t>
            </a:fld>
            <a:endParaRPr lang="en-GB" sz="140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Ambiguity in Natural Language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Ambiguity can be of 2 types – 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Lexical – multiple meanings of words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It is dealt with in “</a:t>
            </a:r>
            <a:r>
              <a:rPr lang="en-GB" sz="2400" i="1"/>
              <a:t>lexical semantics</a:t>
            </a:r>
            <a:r>
              <a:rPr lang="en-GB" sz="2400"/>
              <a:t>”</a:t>
            </a:r>
          </a:p>
          <a:p>
            <a:pPr lvl="2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Ex - “</a:t>
            </a:r>
            <a:r>
              <a:rPr lang="en-GB" sz="2000" i="1"/>
              <a:t>The bank organized a loan mela on the </a:t>
            </a:r>
            <a:r>
              <a:rPr lang="en-GB" sz="2000" i="1" u="sng"/>
              <a:t>bank</a:t>
            </a:r>
            <a:r>
              <a:rPr lang="en-GB" sz="2000" i="1"/>
              <a:t> of the river</a:t>
            </a:r>
            <a:r>
              <a:rPr lang="en-GB" sz="2000"/>
              <a:t>”</a:t>
            </a:r>
          </a:p>
          <a:p>
            <a:pPr lvl="1"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/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Structural – 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It is dealt with in parsing.</a:t>
            </a:r>
          </a:p>
          <a:p>
            <a:pPr lvl="2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/>
              <a:t>Ex – “</a:t>
            </a:r>
            <a:r>
              <a:rPr lang="en-GB" sz="2000" i="1"/>
              <a:t>I saw the boy with a telescope</a:t>
            </a:r>
            <a:r>
              <a:rPr lang="en-GB" sz="2000"/>
              <a:t>”</a:t>
            </a:r>
          </a:p>
          <a:p>
            <a:pPr lvl="1">
              <a:spcBef>
                <a:spcPts val="5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061291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sz="1400" dirty="0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sz="1400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fld id="{03F41345-CA84-457B-9D81-19DE54703477}" type="slidenum">
              <a:rPr lang="en-GB" sz="1400"/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t>12</a:t>
            </a:fld>
            <a:endParaRPr lang="en-GB" sz="140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/>
              <a:t>Topics to be Covered in the Course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79975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Lexicon, </a:t>
            </a:r>
            <a:r>
              <a:rPr lang="en-GB" sz="2800" dirty="0" err="1"/>
              <a:t>WordNet</a:t>
            </a:r>
            <a:r>
              <a:rPr lang="en-GB" sz="2800" dirty="0"/>
              <a:t>, Ontology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Parsing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Deterministic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Probabilistic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Ambiguity &amp; Disambiguation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Part of Speech (POS) Tagging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Word Sense Disambiguation (WSD)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Named Entity Tagging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Linguistics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Applications – Question Answering, Summarization, Machine Translation, Information Retrieval (Language </a:t>
            </a:r>
            <a:r>
              <a:rPr lang="en-GB" sz="2800" dirty="0" err="1"/>
              <a:t>Modeling</a:t>
            </a:r>
            <a:r>
              <a:rPr lang="en-GB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560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B462AA-D3DE-4819-A4E8-FB50F6DA59C6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What is Natural Language Processing (NLP)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The process of computer analysis of input provided in a human language (natural language), and conversion of this input into                a useful form of representation.</a:t>
            </a:r>
          </a:p>
          <a:p>
            <a:r>
              <a:rPr lang="en-US" smtClean="0"/>
              <a:t>The field of NLP is primarily concerned with getting computers to perform useful and interesting tasks with human languages.</a:t>
            </a:r>
          </a:p>
          <a:p>
            <a:r>
              <a:rPr lang="en-US" smtClean="0"/>
              <a:t>The field of NLP is secondarily concerned with helping us come          to a better understanding of human language.</a:t>
            </a:r>
          </a:p>
        </p:txBody>
      </p:sp>
    </p:spTree>
    <p:extLst>
      <p:ext uri="{BB962C8B-B14F-4D97-AF65-F5344CB8AC3E}">
        <p14:creationId xmlns:p14="http://schemas.microsoft.com/office/powerpoint/2010/main" val="3296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594682-2FAF-4010-9BDA-ADC3A278BEF2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 of Natural Language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The input/output  of a NLP system can be:</a:t>
            </a:r>
          </a:p>
          <a:p>
            <a:pPr lvl="1"/>
            <a:r>
              <a:rPr lang="en-US" sz="2400" b="1" smtClean="0"/>
              <a:t>written text</a:t>
            </a:r>
          </a:p>
          <a:p>
            <a:pPr lvl="1"/>
            <a:r>
              <a:rPr lang="en-US" sz="2400" b="1" smtClean="0"/>
              <a:t>speech</a:t>
            </a:r>
          </a:p>
          <a:p>
            <a:r>
              <a:rPr lang="en-US" smtClean="0"/>
              <a:t>We will mostly concerned with written text (not speech).</a:t>
            </a:r>
          </a:p>
          <a:p>
            <a:r>
              <a:rPr lang="en-US" smtClean="0"/>
              <a:t>To process written text, we need:</a:t>
            </a:r>
          </a:p>
          <a:p>
            <a:pPr lvl="1"/>
            <a:r>
              <a:rPr lang="en-US" sz="2400" b="1" smtClean="0"/>
              <a:t>lexical, syntactic, semantic knowledge about the language</a:t>
            </a:r>
          </a:p>
          <a:p>
            <a:pPr lvl="1"/>
            <a:r>
              <a:rPr lang="en-US" sz="2400" b="1" smtClean="0"/>
              <a:t>discourse information, real world knowledge</a:t>
            </a:r>
          </a:p>
          <a:p>
            <a:r>
              <a:rPr lang="en-US" smtClean="0"/>
              <a:t>To process spoken language, we need everything required                     to process written text, plus the challenges of speech recognition        and speech synthesis.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56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1E4E3E-D9E7-48E0-9852-831453CB5377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of NLP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smtClean="0"/>
              <a:t>Natural Language Understanding</a:t>
            </a:r>
          </a:p>
          <a:p>
            <a:pPr lvl="1"/>
            <a:r>
              <a:rPr lang="en-US" smtClean="0"/>
              <a:t>Mapping the given input in the natural language into a useful representation.</a:t>
            </a:r>
          </a:p>
          <a:p>
            <a:pPr lvl="1"/>
            <a:r>
              <a:rPr lang="en-US" smtClean="0"/>
              <a:t>Different level of analysis required: </a:t>
            </a:r>
          </a:p>
          <a:p>
            <a:pPr lvl="1">
              <a:buFontTx/>
              <a:buNone/>
            </a:pPr>
            <a:r>
              <a:rPr lang="en-US" smtClean="0"/>
              <a:t> 		</a:t>
            </a:r>
            <a:r>
              <a:rPr lang="en-US" b="1" i="1" smtClean="0"/>
              <a:t>morphological analysis, </a:t>
            </a:r>
          </a:p>
          <a:p>
            <a:pPr lvl="1">
              <a:buFontTx/>
              <a:buNone/>
            </a:pPr>
            <a:r>
              <a:rPr lang="en-US" b="1" i="1" smtClean="0"/>
              <a:t>		syntactic analysis, </a:t>
            </a:r>
          </a:p>
          <a:p>
            <a:pPr lvl="1">
              <a:buFontTx/>
              <a:buNone/>
            </a:pPr>
            <a:r>
              <a:rPr lang="en-US" b="1" i="1" smtClean="0"/>
              <a:t>		semantic analysis, </a:t>
            </a:r>
          </a:p>
          <a:p>
            <a:pPr lvl="1">
              <a:buFontTx/>
              <a:buNone/>
            </a:pPr>
            <a:r>
              <a:rPr lang="en-US" b="1" i="1" smtClean="0"/>
              <a:t>	 	discourse analysis</a:t>
            </a:r>
            <a:r>
              <a:rPr lang="en-US" i="1" smtClean="0"/>
              <a:t>,</a:t>
            </a:r>
            <a:r>
              <a:rPr lang="en-US" smtClean="0"/>
              <a:t> …</a:t>
            </a:r>
          </a:p>
          <a:p>
            <a:r>
              <a:rPr lang="en-US" b="1" smtClean="0"/>
              <a:t>Natural Language Generation</a:t>
            </a:r>
          </a:p>
          <a:p>
            <a:pPr lvl="1"/>
            <a:r>
              <a:rPr lang="en-US" smtClean="0"/>
              <a:t>Producing output in the natural language from some internal representation.</a:t>
            </a:r>
          </a:p>
          <a:p>
            <a:pPr lvl="1"/>
            <a:r>
              <a:rPr lang="en-US" smtClean="0"/>
              <a:t>Different level of synthesis required:</a:t>
            </a:r>
          </a:p>
          <a:p>
            <a:pPr lvl="1">
              <a:buFontTx/>
              <a:buNone/>
            </a:pPr>
            <a:r>
              <a:rPr lang="en-US" smtClean="0"/>
              <a:t>		</a:t>
            </a:r>
            <a:r>
              <a:rPr lang="en-US" b="1" i="1" smtClean="0"/>
              <a:t>deep planning</a:t>
            </a:r>
            <a:r>
              <a:rPr lang="en-US" smtClean="0"/>
              <a:t> (what to say),</a:t>
            </a:r>
          </a:p>
          <a:p>
            <a:pPr lvl="1">
              <a:buFontTx/>
              <a:buNone/>
            </a:pPr>
            <a:r>
              <a:rPr lang="en-US" smtClean="0"/>
              <a:t>		</a:t>
            </a:r>
            <a:r>
              <a:rPr lang="en-US" b="1" i="1" smtClean="0"/>
              <a:t>syntactic generation</a:t>
            </a:r>
          </a:p>
          <a:p>
            <a:r>
              <a:rPr lang="en-US" smtClean="0"/>
              <a:t>NL Understanding is much harder than  NL Generation.                    But, still both of them are hard.</a:t>
            </a:r>
          </a:p>
        </p:txBody>
      </p:sp>
    </p:spTree>
    <p:extLst>
      <p:ext uri="{BB962C8B-B14F-4D97-AF65-F5344CB8AC3E}">
        <p14:creationId xmlns:p14="http://schemas.microsoft.com/office/powerpoint/2010/main" val="11382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800" dirty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B527BA-D8BE-4800-AFA0-E2451F67161D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NL Understanding is hard?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Natural language is extremely rich in form and structure, and            </a:t>
            </a:r>
            <a:r>
              <a:rPr lang="en-US" b="1" dirty="0" smtClean="0"/>
              <a:t>very ambiguous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How to represent meaning,</a:t>
            </a:r>
          </a:p>
          <a:p>
            <a:pPr lvl="1"/>
            <a:r>
              <a:rPr lang="en-US" dirty="0" smtClean="0"/>
              <a:t>Which structures map to which meaning structures.</a:t>
            </a:r>
          </a:p>
          <a:p>
            <a:r>
              <a:rPr lang="en-US" dirty="0" smtClean="0"/>
              <a:t>One input can mean many different things. Ambiguity can be at different levels.</a:t>
            </a:r>
          </a:p>
          <a:p>
            <a:pPr lvl="1"/>
            <a:r>
              <a:rPr lang="en-US" dirty="0" smtClean="0"/>
              <a:t>Lexical (word level) ambiguity  -- different meanings of words</a:t>
            </a:r>
          </a:p>
          <a:p>
            <a:pPr lvl="1"/>
            <a:r>
              <a:rPr lang="en-US" dirty="0" smtClean="0"/>
              <a:t>Syntactic ambiguity  --  different ways to parse the sentence</a:t>
            </a:r>
          </a:p>
          <a:p>
            <a:pPr lvl="1"/>
            <a:r>
              <a:rPr lang="en-US" dirty="0" smtClean="0"/>
              <a:t>Interpreting partial information  --  how to interpret pronouns</a:t>
            </a:r>
          </a:p>
          <a:p>
            <a:pPr lvl="1"/>
            <a:r>
              <a:rPr lang="en-US" dirty="0" smtClean="0"/>
              <a:t>Contextual information  --  context of the sentence may affect the meaning of that sentence.</a:t>
            </a:r>
          </a:p>
          <a:p>
            <a:r>
              <a:rPr lang="en-US" dirty="0" smtClean="0"/>
              <a:t>Many input can mean the same thing.</a:t>
            </a:r>
          </a:p>
          <a:p>
            <a:r>
              <a:rPr lang="en-US" dirty="0" smtClean="0"/>
              <a:t>Interaction among components of the input is not clear. </a:t>
            </a:r>
          </a:p>
        </p:txBody>
      </p:sp>
    </p:spTree>
    <p:extLst>
      <p:ext uri="{BB962C8B-B14F-4D97-AF65-F5344CB8AC3E}">
        <p14:creationId xmlns:p14="http://schemas.microsoft.com/office/powerpoint/2010/main" val="25156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22B549-2C0E-4B14-9AFF-BA63127BBE71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Knowledge of Language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smtClean="0"/>
              <a:t>Phonology</a:t>
            </a:r>
            <a:r>
              <a:rPr lang="en-US" smtClean="0"/>
              <a:t> – concerns how words are related to the sounds that    realize them.</a:t>
            </a:r>
          </a:p>
          <a:p>
            <a:pPr>
              <a:buFontTx/>
              <a:buNone/>
            </a:pPr>
            <a:endParaRPr lang="en-US" sz="1400" smtClean="0"/>
          </a:p>
          <a:p>
            <a:r>
              <a:rPr lang="en-US" b="1" smtClean="0"/>
              <a:t>Morphology</a:t>
            </a:r>
            <a:r>
              <a:rPr lang="en-US" smtClean="0"/>
              <a:t> – concerns how words are constructed from more       basic meaning units called morphemes. A morpheme is the primitive unit of meaning in a language.</a:t>
            </a:r>
          </a:p>
          <a:p>
            <a:endParaRPr lang="en-US" sz="1200" smtClean="0"/>
          </a:p>
          <a:p>
            <a:r>
              <a:rPr lang="en-US" b="1" smtClean="0"/>
              <a:t>Syntax</a:t>
            </a:r>
            <a:r>
              <a:rPr lang="en-US" smtClean="0"/>
              <a:t> – concerns how can be put together to form correct sentences and determines what structural role each word plays in the sentence   and what phrases are subparts of other phrases.</a:t>
            </a:r>
          </a:p>
          <a:p>
            <a:pPr>
              <a:buFontTx/>
              <a:buNone/>
            </a:pPr>
            <a:endParaRPr lang="en-US" sz="1200" smtClean="0"/>
          </a:p>
          <a:p>
            <a:r>
              <a:rPr lang="en-US" b="1" smtClean="0"/>
              <a:t>Semantics</a:t>
            </a:r>
            <a:r>
              <a:rPr lang="en-US" smtClean="0"/>
              <a:t> – concerns what words mean and how these meaning combine in sentences to form sentence meaning. The study of        context-independent meaning.</a:t>
            </a:r>
          </a:p>
        </p:txBody>
      </p:sp>
    </p:spTree>
    <p:extLst>
      <p:ext uri="{BB962C8B-B14F-4D97-AF65-F5344CB8AC3E}">
        <p14:creationId xmlns:p14="http://schemas.microsoft.com/office/powerpoint/2010/main" val="33732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800" dirty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8785D5-BFD2-4A4F-96C8-B5376468A582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Knowledge of Language (cont.)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smtClean="0"/>
              <a:t>Pragmatics</a:t>
            </a:r>
            <a:r>
              <a:rPr lang="en-US" smtClean="0"/>
              <a:t> – concerns how sentences are used in different situations and how use affects the interpretation of the sentence.</a:t>
            </a:r>
          </a:p>
          <a:p>
            <a:endParaRPr lang="en-US" smtClean="0"/>
          </a:p>
          <a:p>
            <a:r>
              <a:rPr lang="en-US" b="1" smtClean="0"/>
              <a:t>Discourse</a:t>
            </a:r>
            <a:r>
              <a:rPr lang="en-US" smtClean="0"/>
              <a:t> – concerns how the immediately preceding sentences     affect the interpretation of the next sentence.</a:t>
            </a:r>
            <a:r>
              <a:rPr lang="tr-TR" smtClean="0"/>
              <a:t> </a:t>
            </a:r>
            <a:r>
              <a:rPr lang="en-US" smtClean="0"/>
              <a:t>For example, interpreting pronouns and interpreting the temporal aspects of the information.</a:t>
            </a:r>
          </a:p>
          <a:p>
            <a:endParaRPr lang="en-US" smtClean="0"/>
          </a:p>
          <a:p>
            <a:r>
              <a:rPr lang="en-US" b="1" smtClean="0"/>
              <a:t>World Knowledge</a:t>
            </a:r>
            <a:r>
              <a:rPr lang="en-US" smtClean="0"/>
              <a:t> – includes general knowledge about the world. What each language user must know about the other’s beliefs and goals.</a:t>
            </a:r>
          </a:p>
        </p:txBody>
      </p:sp>
    </p:spTree>
    <p:extLst>
      <p:ext uri="{BB962C8B-B14F-4D97-AF65-F5344CB8AC3E}">
        <p14:creationId xmlns:p14="http://schemas.microsoft.com/office/powerpoint/2010/main" val="13978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800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0F7B73-3D0F-4639-AA8B-07D2E5181E89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Ambiguity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</a:rPr>
              <a:t>		</a:t>
            </a:r>
            <a:r>
              <a:rPr lang="en-US" sz="2800" b="1" u="sng" dirty="0" smtClean="0">
                <a:latin typeface="Courier New" pitchFamily="49" charset="0"/>
              </a:rPr>
              <a:t>I made her duck.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r>
              <a:rPr lang="en-US" dirty="0" smtClean="0"/>
              <a:t>How many different interpretations does this sentence have?</a:t>
            </a:r>
          </a:p>
          <a:p>
            <a:r>
              <a:rPr lang="en-US" dirty="0" smtClean="0"/>
              <a:t>What are the reasons for the ambiguity?</a:t>
            </a:r>
          </a:p>
          <a:p>
            <a:r>
              <a:rPr lang="en-US" dirty="0" smtClean="0"/>
              <a:t>The categories of knowledge of language can be thought of as ambiguity resolving components.</a:t>
            </a:r>
          </a:p>
          <a:p>
            <a:r>
              <a:rPr lang="en-US" dirty="0" smtClean="0"/>
              <a:t>How can each ambiguous piece be resolved?</a:t>
            </a:r>
          </a:p>
          <a:p>
            <a:r>
              <a:rPr lang="en-US" dirty="0" smtClean="0"/>
              <a:t>Does speech input make the sentence even more ambiguous?</a:t>
            </a:r>
          </a:p>
          <a:p>
            <a:pPr lvl="1"/>
            <a:r>
              <a:rPr lang="en-US" dirty="0" smtClean="0"/>
              <a:t>Yes – deciding word boundaries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93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</a:p>
          <a:p>
            <a:r>
              <a:rPr lang="en-US" dirty="0" smtClean="0"/>
              <a:t>Material by IITB Professor </a:t>
            </a:r>
            <a:r>
              <a:rPr lang="en-US" dirty="0" err="1" smtClean="0"/>
              <a:t>Pushpak</a:t>
            </a:r>
            <a:r>
              <a:rPr lang="en-US" dirty="0" smtClean="0"/>
              <a:t> Bhattacharya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1, 7/21/2005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Natural Language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9F15D-313A-4443-A6C8-C08107856342}" type="slidenum">
              <a:rPr lang="en-US"/>
              <a:pPr/>
              <a:t>20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types of ambiguities and challenges in NLP</a:t>
            </a:r>
            <a:endParaRPr lang="en-US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67995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/>
              <a:t>Word category ambiguity</a:t>
            </a:r>
          </a:p>
          <a:p>
            <a:pPr lvl="2">
              <a:lnSpc>
                <a:spcPct val="90000"/>
              </a:lnSpc>
            </a:pPr>
            <a:r>
              <a:rPr lang="en-US" b="1" i="1" dirty="0">
                <a:solidFill>
                  <a:srgbClr val="3333CC"/>
                </a:solidFill>
              </a:rPr>
              <a:t>book</a:t>
            </a:r>
            <a:r>
              <a:rPr lang="en-US" dirty="0"/>
              <a:t> --&gt;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verb? or noun?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Word sense ambiguity</a:t>
            </a:r>
          </a:p>
          <a:p>
            <a:pPr lvl="2">
              <a:lnSpc>
                <a:spcPct val="90000"/>
              </a:lnSpc>
            </a:pPr>
            <a:r>
              <a:rPr lang="en-US" b="1" i="1" dirty="0">
                <a:solidFill>
                  <a:srgbClr val="3333CC"/>
                </a:solidFill>
              </a:rPr>
              <a:t>bank</a:t>
            </a:r>
            <a:r>
              <a:rPr lang="en-US" dirty="0"/>
              <a:t> --&gt;</a:t>
            </a:r>
            <a:r>
              <a:rPr lang="en-US" dirty="0">
                <a:sym typeface="Wingdings" pitchFamily="2" charset="2"/>
              </a:rPr>
              <a:t> financial institution? building? or river side?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/>
              <a:t>Words can mean more than their sum of parts </a:t>
            </a:r>
          </a:p>
          <a:p>
            <a:pPr lvl="2">
              <a:lnSpc>
                <a:spcPct val="90000"/>
              </a:lnSpc>
            </a:pPr>
            <a:r>
              <a:rPr lang="en-US" b="1" i="1" dirty="0">
                <a:solidFill>
                  <a:srgbClr val="3333CC"/>
                </a:solidFill>
              </a:rPr>
              <a:t>make up a story</a:t>
            </a:r>
            <a:r>
              <a:rPr lang="en-US" i="1" dirty="0">
                <a:solidFill>
                  <a:srgbClr val="3333CC"/>
                </a:solidFill>
              </a:rPr>
              <a:t> </a:t>
            </a:r>
            <a:endParaRPr lang="en-US" dirty="0">
              <a:solidFill>
                <a:srgbClr val="33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Fictitious worlds </a:t>
            </a:r>
          </a:p>
          <a:p>
            <a:pPr lvl="2">
              <a:lnSpc>
                <a:spcPct val="90000"/>
              </a:lnSpc>
            </a:pPr>
            <a:r>
              <a:rPr lang="en-US" b="1" i="1" dirty="0">
                <a:solidFill>
                  <a:srgbClr val="3333CC"/>
                </a:solidFill>
              </a:rPr>
              <a:t>People on mars can fly</a:t>
            </a:r>
            <a:r>
              <a:rPr lang="en-US" i="1" dirty="0">
                <a:solidFill>
                  <a:srgbClr val="3333CC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Defining scope </a:t>
            </a:r>
          </a:p>
          <a:p>
            <a:pPr lvl="2">
              <a:lnSpc>
                <a:spcPct val="90000"/>
              </a:lnSpc>
            </a:pPr>
            <a:r>
              <a:rPr lang="en-US" b="1" i="1" dirty="0">
                <a:solidFill>
                  <a:srgbClr val="3333CC"/>
                </a:solidFill>
              </a:rPr>
              <a:t>People like ice-cream</a:t>
            </a:r>
            <a:r>
              <a:rPr lang="en-US" i="1" dirty="0">
                <a:solidFill>
                  <a:srgbClr val="3333CC"/>
                </a:solidFill>
              </a:rPr>
              <a:t>. 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Does this mean that all (or some?) people like ice cream?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Language is changing and evolving</a:t>
            </a:r>
          </a:p>
          <a:p>
            <a:pPr lvl="2">
              <a:lnSpc>
                <a:spcPct val="90000"/>
              </a:lnSpc>
            </a:pPr>
            <a:r>
              <a:rPr lang="en-US" b="1" i="1" dirty="0">
                <a:solidFill>
                  <a:srgbClr val="3333CC"/>
                </a:solidFill>
              </a:rPr>
              <a:t>I’ll email you my answer</a:t>
            </a:r>
            <a:r>
              <a:rPr lang="en-US" i="1" dirty="0">
                <a:solidFill>
                  <a:srgbClr val="3333CC"/>
                </a:solidFill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b="1" i="1" dirty="0">
                <a:solidFill>
                  <a:srgbClr val="3333CC"/>
                </a:solidFill>
              </a:rPr>
              <a:t>This new S.U.V. has a compartment for your mobile phone</a:t>
            </a:r>
            <a:r>
              <a:rPr lang="en-US" i="1" dirty="0">
                <a:solidFill>
                  <a:srgbClr val="3333CC"/>
                </a:solidFill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i="1" dirty="0" err="1">
                <a:solidFill>
                  <a:srgbClr val="3333CC"/>
                </a:solidFill>
              </a:rPr>
              <a:t>Googling</a:t>
            </a:r>
            <a:r>
              <a:rPr lang="en-US" i="1" dirty="0">
                <a:solidFill>
                  <a:srgbClr val="3333CC"/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2108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5AB297-BC83-4980-AC5D-0C85D937E478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Ambiguity (cont.)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smtClean="0"/>
              <a:t>Some interpretations of :   </a:t>
            </a:r>
            <a:r>
              <a:rPr lang="en-US" b="1" smtClean="0">
                <a:latin typeface="Courier New" pitchFamily="49" charset="0"/>
              </a:rPr>
              <a:t>I made her duck.</a:t>
            </a:r>
            <a:endParaRPr lang="en-US" smtClean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mtClean="0"/>
              <a:t>I cooked </a:t>
            </a:r>
            <a:r>
              <a:rPr lang="en-US" i="1" smtClean="0"/>
              <a:t>duck</a:t>
            </a:r>
            <a:r>
              <a:rPr lang="en-US" smtClean="0"/>
              <a:t> for her.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mtClean="0"/>
              <a:t>I cooked </a:t>
            </a:r>
            <a:r>
              <a:rPr lang="en-US" i="1" smtClean="0"/>
              <a:t>duck</a:t>
            </a:r>
            <a:r>
              <a:rPr lang="en-US" smtClean="0"/>
              <a:t> belonging to her.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mtClean="0"/>
              <a:t>I created a toy duck which she owns.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mtClean="0"/>
              <a:t>I caused her to quickly lower her head or body.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mtClean="0"/>
              <a:t>I used magic and turned her into a </a:t>
            </a:r>
            <a:r>
              <a:rPr lang="en-US" i="1" smtClean="0"/>
              <a:t>duck</a:t>
            </a:r>
            <a:r>
              <a:rPr lang="en-US" smtClean="0"/>
              <a:t>.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duck</a:t>
            </a:r>
            <a:r>
              <a:rPr lang="en-US" smtClean="0"/>
              <a:t> – morphologically and syntactically ambiguous: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mtClean="0"/>
              <a:t>		noun or verb.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her</a:t>
            </a:r>
            <a:r>
              <a:rPr lang="en-US" smtClean="0"/>
              <a:t> – syntactically ambiguous: dative or possessive.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make</a:t>
            </a:r>
            <a:r>
              <a:rPr lang="en-US" smtClean="0"/>
              <a:t> – semantically ambiguous:  cook or create.</a:t>
            </a:r>
          </a:p>
          <a:p>
            <a:pPr marL="457200" indent="-457200">
              <a:lnSpc>
                <a:spcPct val="90000"/>
              </a:lnSpc>
            </a:pPr>
            <a:r>
              <a:rPr lang="en-US" smtClean="0">
                <a:latin typeface="Courier New" pitchFamily="49" charset="0"/>
              </a:rPr>
              <a:t>make</a:t>
            </a:r>
            <a:r>
              <a:rPr lang="en-US" smtClean="0"/>
              <a:t> – syntactically ambiguous: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mtClean="0"/>
              <a:t>Transitive – takes a direct object.   =&gt;  2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mtClean="0"/>
              <a:t>Di-transitive – takes two objects.   =&gt;  5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mtClean="0"/>
              <a:t>Takes a direct object and a verb.    =&gt;  4</a:t>
            </a:r>
            <a:endParaRPr lang="en-US" b="1" smtClean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endParaRPr 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43E407-7DAA-49FD-9C70-D2DD4CB22181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Resolve Ambiguities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We will introduce </a:t>
            </a:r>
            <a:r>
              <a:rPr lang="en-US" i="1" smtClean="0"/>
              <a:t>models</a:t>
            </a:r>
            <a:r>
              <a:rPr lang="en-US" smtClean="0"/>
              <a:t> and </a:t>
            </a:r>
            <a:r>
              <a:rPr lang="en-US" i="1" smtClean="0"/>
              <a:t>algorithms</a:t>
            </a:r>
            <a:r>
              <a:rPr lang="en-US" smtClean="0"/>
              <a:t> to resolve ambiguities  at different levels.</a:t>
            </a:r>
          </a:p>
          <a:p>
            <a:r>
              <a:rPr lang="en-US" b="1" smtClean="0"/>
              <a:t>par</a:t>
            </a:r>
            <a:r>
              <a:rPr lang="tr-TR" b="1" smtClean="0"/>
              <a:t>t-of-speech tagging</a:t>
            </a:r>
            <a:r>
              <a:rPr lang="tr-TR" smtClean="0"/>
              <a:t> -- </a:t>
            </a:r>
            <a:r>
              <a:rPr lang="en-US" smtClean="0"/>
              <a:t>Deciding whether </a:t>
            </a:r>
            <a:r>
              <a:rPr lang="en-US" smtClean="0">
                <a:latin typeface="Courier New" pitchFamily="49" charset="0"/>
              </a:rPr>
              <a:t>duck</a:t>
            </a:r>
            <a:r>
              <a:rPr lang="en-US" smtClean="0"/>
              <a:t> is verb or noun. </a:t>
            </a:r>
          </a:p>
          <a:p>
            <a:r>
              <a:rPr lang="tr-TR" b="1" smtClean="0"/>
              <a:t>word-sense disambiguation</a:t>
            </a:r>
            <a:r>
              <a:rPr lang="tr-TR" smtClean="0"/>
              <a:t> -- Deciding whether </a:t>
            </a:r>
            <a:r>
              <a:rPr lang="tr-TR" smtClean="0">
                <a:latin typeface="Courier New" pitchFamily="49" charset="0"/>
              </a:rPr>
              <a:t>make</a:t>
            </a:r>
            <a:r>
              <a:rPr lang="tr-TR" smtClean="0"/>
              <a:t> is </a:t>
            </a:r>
            <a:r>
              <a:rPr lang="tr-TR" smtClean="0">
                <a:latin typeface="Courier New" pitchFamily="49" charset="0"/>
              </a:rPr>
              <a:t>create</a:t>
            </a:r>
            <a:r>
              <a:rPr lang="tr-TR" smtClean="0"/>
              <a:t> or </a:t>
            </a:r>
            <a:r>
              <a:rPr lang="tr-TR" smtClean="0">
                <a:latin typeface="Courier New" pitchFamily="49" charset="0"/>
              </a:rPr>
              <a:t>cook</a:t>
            </a:r>
            <a:r>
              <a:rPr lang="tr-TR" smtClean="0"/>
              <a:t>. </a:t>
            </a:r>
          </a:p>
          <a:p>
            <a:r>
              <a:rPr lang="tr-TR" b="1" smtClean="0"/>
              <a:t>lexical disambiguation</a:t>
            </a:r>
            <a:r>
              <a:rPr lang="tr-TR" smtClean="0"/>
              <a:t> -- Resolution of part-of-speech and            word-sense ambiguities are two important kinds of lexical disambiguation.</a:t>
            </a:r>
          </a:p>
          <a:p>
            <a:r>
              <a:rPr lang="tr-TR" b="1" smtClean="0"/>
              <a:t>syntactic ambiguity</a:t>
            </a:r>
            <a:r>
              <a:rPr lang="tr-TR" smtClean="0"/>
              <a:t> -- </a:t>
            </a:r>
            <a:r>
              <a:rPr lang="tr-TR" smtClean="0">
                <a:latin typeface="Courier New" pitchFamily="49" charset="0"/>
              </a:rPr>
              <a:t>her duck</a:t>
            </a:r>
            <a:r>
              <a:rPr lang="tr-TR" smtClean="0"/>
              <a:t> is an example of syntactic ambiguity, and can be addressed by probabilistic parsing.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93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E6853E-3B33-498C-A39D-8B7001FD5903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Resolve Ambiguities (cont.)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</a:t>
            </a:r>
            <a:r>
              <a:rPr lang="en-US" sz="2000" b="1" smtClean="0">
                <a:latin typeface="Courier New" pitchFamily="49" charset="0"/>
              </a:rPr>
              <a:t>I made her duck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S					  S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NP		VP			    NP	   VP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I	V	NP	NP		    I	   V	   NP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made	her   duck			  made   DET  N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</a:rPr>
              <a:t>								  her	duck</a:t>
            </a:r>
            <a:endParaRPr lang="en-US" sz="2000" smtClean="0"/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 flipH="1">
            <a:off x="914400" y="2438400"/>
            <a:ext cx="3524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1476375" y="2514600"/>
            <a:ext cx="7048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 flipH="1">
            <a:off x="838200" y="3429000"/>
            <a:ext cx="63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7"/>
          <p:cNvSpPr>
            <a:spLocks noChangeShapeType="1"/>
          </p:cNvSpPr>
          <p:nvPr/>
        </p:nvSpPr>
        <p:spPr bwMode="auto">
          <a:xfrm flipH="1">
            <a:off x="1524000" y="3429000"/>
            <a:ext cx="727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>
            <a:off x="2251075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>
            <a:off x="2251075" y="3429000"/>
            <a:ext cx="8445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1336675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1"/>
          <p:cNvSpPr>
            <a:spLocks noChangeShapeType="1"/>
          </p:cNvSpPr>
          <p:nvPr/>
        </p:nvSpPr>
        <p:spPr bwMode="auto">
          <a:xfrm>
            <a:off x="2320925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2"/>
          <p:cNvSpPr>
            <a:spLocks noChangeShapeType="1"/>
          </p:cNvSpPr>
          <p:nvPr/>
        </p:nvSpPr>
        <p:spPr bwMode="auto">
          <a:xfrm>
            <a:off x="3165475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3"/>
          <p:cNvSpPr>
            <a:spLocks noChangeShapeType="1"/>
          </p:cNvSpPr>
          <p:nvPr/>
        </p:nvSpPr>
        <p:spPr bwMode="auto">
          <a:xfrm flipH="1">
            <a:off x="5767388" y="2514600"/>
            <a:ext cx="63341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4"/>
          <p:cNvSpPr>
            <a:spLocks noChangeShapeType="1"/>
          </p:cNvSpPr>
          <p:nvPr/>
        </p:nvSpPr>
        <p:spPr bwMode="auto">
          <a:xfrm>
            <a:off x="6400800" y="2514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5"/>
          <p:cNvSpPr>
            <a:spLocks noChangeShapeType="1"/>
          </p:cNvSpPr>
          <p:nvPr/>
        </p:nvSpPr>
        <p:spPr bwMode="auto">
          <a:xfrm>
            <a:off x="5627688" y="3429000"/>
            <a:ext cx="1111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6"/>
          <p:cNvSpPr>
            <a:spLocks noChangeShapeType="1"/>
          </p:cNvSpPr>
          <p:nvPr/>
        </p:nvSpPr>
        <p:spPr bwMode="auto">
          <a:xfrm flipH="1">
            <a:off x="6553200" y="3352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7"/>
          <p:cNvSpPr>
            <a:spLocks noChangeShapeType="1"/>
          </p:cNvSpPr>
          <p:nvPr/>
        </p:nvSpPr>
        <p:spPr bwMode="auto">
          <a:xfrm>
            <a:off x="7315200" y="3352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18"/>
          <p:cNvSpPr>
            <a:spLocks noChangeShapeType="1"/>
          </p:cNvSpPr>
          <p:nvPr/>
        </p:nvSpPr>
        <p:spPr bwMode="auto">
          <a:xfrm>
            <a:off x="7315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19"/>
          <p:cNvSpPr>
            <a:spLocks noChangeShapeType="1"/>
          </p:cNvSpPr>
          <p:nvPr/>
        </p:nvSpPr>
        <p:spPr bwMode="auto">
          <a:xfrm>
            <a:off x="7315200" y="4267200"/>
            <a:ext cx="7731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0"/>
          <p:cNvSpPr>
            <a:spLocks noChangeShapeType="1"/>
          </p:cNvSpPr>
          <p:nvPr/>
        </p:nvSpPr>
        <p:spPr bwMode="auto">
          <a:xfrm>
            <a:off x="6400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1"/>
          <p:cNvSpPr>
            <a:spLocks noChangeShapeType="1"/>
          </p:cNvSpPr>
          <p:nvPr/>
        </p:nvSpPr>
        <p:spPr bwMode="auto">
          <a:xfrm>
            <a:off x="7315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2"/>
          <p:cNvSpPr>
            <a:spLocks noChangeShapeType="1"/>
          </p:cNvSpPr>
          <p:nvPr/>
        </p:nvSpPr>
        <p:spPr bwMode="auto">
          <a:xfrm>
            <a:off x="8077200" y="5181600"/>
            <a:ext cx="111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FEA333-7855-48EE-B155-F97A6E5CD7D9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Models to Represent Linguistic Knowledge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We will use certain formalisms (</a:t>
            </a:r>
            <a:r>
              <a:rPr lang="en-US" i="1" smtClean="0"/>
              <a:t>models</a:t>
            </a:r>
            <a:r>
              <a:rPr lang="en-US" smtClean="0"/>
              <a:t>) to represent the required linguistic knowledge.</a:t>
            </a:r>
          </a:p>
          <a:p>
            <a:r>
              <a:rPr lang="en-US" b="1" smtClean="0"/>
              <a:t>State Machines</a:t>
            </a:r>
            <a:r>
              <a:rPr lang="en-US" smtClean="0"/>
              <a:t> -- FSAs, FSTs, HMMs, ATNs, RTNs</a:t>
            </a:r>
          </a:p>
          <a:p>
            <a:r>
              <a:rPr lang="en-US" b="1" smtClean="0"/>
              <a:t>Formal Rule Systems</a:t>
            </a:r>
            <a:r>
              <a:rPr lang="en-US" smtClean="0"/>
              <a:t> -- Context Free Grammars, Unification Grammars, Probabilistic CFGs.</a:t>
            </a:r>
          </a:p>
          <a:p>
            <a:r>
              <a:rPr lang="en-US" b="1" smtClean="0"/>
              <a:t>Logic-based Formalisms</a:t>
            </a:r>
            <a:r>
              <a:rPr lang="en-US" smtClean="0"/>
              <a:t> -- first order predicate logic, some higher order logic.</a:t>
            </a:r>
          </a:p>
          <a:p>
            <a:r>
              <a:rPr lang="en-US" b="1" smtClean="0"/>
              <a:t>Models of Uncertainty</a:t>
            </a:r>
            <a:r>
              <a:rPr lang="en-US" smtClean="0"/>
              <a:t> -- Bayesian probability theory.</a:t>
            </a:r>
          </a:p>
        </p:txBody>
      </p:sp>
    </p:spTree>
    <p:extLst>
      <p:ext uri="{BB962C8B-B14F-4D97-AF65-F5344CB8AC3E}">
        <p14:creationId xmlns:p14="http://schemas.microsoft.com/office/powerpoint/2010/main" val="21499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D9D73F-3F66-42B0-A971-6A8729C7A8F2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Algorithms to Manipulate Linguistic Knowledge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We will use </a:t>
            </a:r>
            <a:r>
              <a:rPr lang="en-US" i="1" smtClean="0"/>
              <a:t>algorithms</a:t>
            </a:r>
            <a:r>
              <a:rPr lang="en-US" smtClean="0"/>
              <a:t> to manipulate the models of linguistic knowledge to produce the desired behavior.</a:t>
            </a:r>
          </a:p>
          <a:p>
            <a:r>
              <a:rPr lang="en-US" smtClean="0"/>
              <a:t>Most of the algorithms we will study are </a:t>
            </a:r>
            <a:r>
              <a:rPr lang="en-US" b="1" smtClean="0"/>
              <a:t>transducers</a:t>
            </a:r>
            <a:r>
              <a:rPr lang="en-US" smtClean="0"/>
              <a:t> and </a:t>
            </a:r>
            <a:r>
              <a:rPr lang="en-US" b="1" smtClean="0"/>
              <a:t>parsers</a:t>
            </a:r>
            <a:r>
              <a:rPr lang="en-US" smtClean="0"/>
              <a:t>.        </a:t>
            </a:r>
          </a:p>
          <a:p>
            <a:pPr lvl="1"/>
            <a:r>
              <a:rPr lang="en-US" smtClean="0"/>
              <a:t>These algorithms construct some structure based on their input.</a:t>
            </a:r>
          </a:p>
          <a:p>
            <a:r>
              <a:rPr lang="en-US" smtClean="0"/>
              <a:t>Since the language is ambiguous at all levels, </a:t>
            </a:r>
          </a:p>
          <a:p>
            <a:pPr>
              <a:buFontTx/>
              <a:buNone/>
            </a:pPr>
            <a:r>
              <a:rPr lang="en-US" smtClean="0"/>
              <a:t>	these algorithms are never simple processes.</a:t>
            </a:r>
          </a:p>
          <a:p>
            <a:r>
              <a:rPr lang="en-US" smtClean="0"/>
              <a:t>Categories of most algorithms that will be used can fall into following categories.</a:t>
            </a:r>
          </a:p>
          <a:p>
            <a:pPr lvl="1"/>
            <a:r>
              <a:rPr lang="en-US" smtClean="0"/>
              <a:t>state space search</a:t>
            </a:r>
          </a:p>
          <a:p>
            <a:pPr lvl="1"/>
            <a:r>
              <a:rPr lang="en-US" smtClean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67705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14B3FB-FA7D-425A-ABC2-E1CEF06DC9C3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and Intelligence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b="1" u="sng" smtClean="0"/>
              <a:t>Turing Test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		</a:t>
            </a:r>
            <a:r>
              <a:rPr lang="en-US" i="1" smtClean="0"/>
              <a:t>Computer</a:t>
            </a:r>
            <a:r>
              <a:rPr lang="en-US" b="1" smtClean="0"/>
              <a:t> </a:t>
            </a:r>
            <a:r>
              <a:rPr lang="en-US" smtClean="0"/>
              <a:t>		</a:t>
            </a:r>
            <a:r>
              <a:rPr lang="en-US" i="1" smtClean="0"/>
              <a:t>Human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					</a:t>
            </a:r>
            <a:r>
              <a:rPr lang="en-US" i="1" smtClean="0"/>
              <a:t>Human Judge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i="1" smtClean="0"/>
              <a:t>Human Judge</a:t>
            </a:r>
            <a:r>
              <a:rPr lang="en-US" smtClean="0"/>
              <a:t> asks tele-typed questions to </a:t>
            </a:r>
            <a:r>
              <a:rPr lang="en-US" i="1" smtClean="0"/>
              <a:t>Computer</a:t>
            </a:r>
            <a:r>
              <a:rPr lang="en-US" smtClean="0"/>
              <a:t> and </a:t>
            </a:r>
            <a:r>
              <a:rPr lang="en-US" i="1" smtClean="0"/>
              <a:t>Human.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Computer’s </a:t>
            </a:r>
            <a:r>
              <a:rPr lang="en-US" smtClean="0"/>
              <a:t>job is to act like a human.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Human’s</a:t>
            </a:r>
            <a:r>
              <a:rPr lang="en-US" smtClean="0"/>
              <a:t> job is to convince Judge that he is not machine.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Computer</a:t>
            </a:r>
            <a:r>
              <a:rPr lang="en-US" smtClean="0"/>
              <a:t> is judged “intelligent” if it can fool the judge</a:t>
            </a:r>
          </a:p>
          <a:p>
            <a:pPr>
              <a:lnSpc>
                <a:spcPct val="90000"/>
              </a:lnSpc>
            </a:pPr>
            <a:r>
              <a:rPr lang="en-US" smtClean="0"/>
              <a:t>Judgment of intelligence is linked to appropriate answers to questions from the system.</a:t>
            </a:r>
            <a:endParaRPr lang="en-US" i="1" smtClean="0"/>
          </a:p>
          <a:p>
            <a:pPr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3798888" y="2362200"/>
            <a:ext cx="561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4783138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5BC208-4ECE-4EF2-A4EB-CEC92506C5CE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NLP - an inter-disciplinary Field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NLP borrows techniques and insights from several disciplines.</a:t>
            </a:r>
          </a:p>
          <a:p>
            <a:r>
              <a:rPr lang="en-US" b="1" smtClean="0"/>
              <a:t>Linguistics</a:t>
            </a:r>
            <a:r>
              <a:rPr lang="en-US" smtClean="0"/>
              <a:t>: How do words form phrases and sentences? What constraints the possible meaning for a sentence?</a:t>
            </a:r>
          </a:p>
          <a:p>
            <a:r>
              <a:rPr lang="en-US" b="1" smtClean="0"/>
              <a:t>Computational</a:t>
            </a:r>
            <a:r>
              <a:rPr lang="en-US" smtClean="0"/>
              <a:t> </a:t>
            </a:r>
            <a:r>
              <a:rPr lang="en-US" b="1" smtClean="0"/>
              <a:t>Linguistics</a:t>
            </a:r>
            <a:r>
              <a:rPr lang="en-US" smtClean="0"/>
              <a:t>: How is the structure of sentences are identified? How can knowledge and reasoning be modeled?</a:t>
            </a:r>
          </a:p>
          <a:p>
            <a:r>
              <a:rPr lang="en-US" b="1" smtClean="0"/>
              <a:t>Computer</a:t>
            </a:r>
            <a:r>
              <a:rPr lang="en-US" smtClean="0"/>
              <a:t> </a:t>
            </a:r>
            <a:r>
              <a:rPr lang="en-US" b="1" smtClean="0"/>
              <a:t>Science</a:t>
            </a:r>
            <a:r>
              <a:rPr lang="en-US" smtClean="0"/>
              <a:t>: Algorithms for automatons, parsers.</a:t>
            </a:r>
          </a:p>
          <a:p>
            <a:r>
              <a:rPr lang="en-US" b="1" smtClean="0"/>
              <a:t>Engineering</a:t>
            </a:r>
            <a:r>
              <a:rPr lang="en-US" smtClean="0"/>
              <a:t>: Stochastic techniques for ambiguity resolution.</a:t>
            </a:r>
          </a:p>
          <a:p>
            <a:r>
              <a:rPr lang="en-US" b="1" smtClean="0"/>
              <a:t>Psychology</a:t>
            </a:r>
            <a:r>
              <a:rPr lang="en-US" smtClean="0"/>
              <a:t>: What linguistic constructions are easy or difficult for people to learn to use?</a:t>
            </a:r>
          </a:p>
          <a:p>
            <a:r>
              <a:rPr lang="en-US" b="1" smtClean="0"/>
              <a:t>Philosophy</a:t>
            </a:r>
            <a:r>
              <a:rPr lang="en-US" smtClean="0"/>
              <a:t>: What is the meaning, and how do words and sentences acquire it?</a:t>
            </a:r>
          </a:p>
        </p:txBody>
      </p:sp>
    </p:spTree>
    <p:extLst>
      <p:ext uri="{BB962C8B-B14F-4D97-AF65-F5344CB8AC3E}">
        <p14:creationId xmlns:p14="http://schemas.microsoft.com/office/powerpoint/2010/main" val="16460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EC2C3E-1B70-4B1B-BA47-A432E9302FF7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Buzz-Words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NLP – Natural Language Processing</a:t>
            </a:r>
          </a:p>
          <a:p>
            <a:r>
              <a:rPr lang="en-US" smtClean="0"/>
              <a:t>CL – Computational Linguistics</a:t>
            </a:r>
          </a:p>
          <a:p>
            <a:r>
              <a:rPr lang="en-US" smtClean="0"/>
              <a:t>SP – Speech Processing</a:t>
            </a:r>
          </a:p>
          <a:p>
            <a:r>
              <a:rPr lang="en-US" smtClean="0"/>
              <a:t>HLT – Human Language Technology</a:t>
            </a:r>
          </a:p>
          <a:p>
            <a:r>
              <a:rPr lang="en-US" smtClean="0"/>
              <a:t>NLE – Natural Language Engineering</a:t>
            </a:r>
          </a:p>
          <a:p>
            <a:r>
              <a:rPr lang="en-US" smtClean="0"/>
              <a:t>SNLP – Statistical Natural Language Processing</a:t>
            </a:r>
          </a:p>
          <a:p>
            <a:r>
              <a:rPr lang="en-US" smtClean="0"/>
              <a:t>Other Areas: </a:t>
            </a:r>
          </a:p>
          <a:p>
            <a:pPr lvl="1"/>
            <a:r>
              <a:rPr lang="en-US" smtClean="0"/>
              <a:t>Speech Generation, Text Generation, Speech Understanding, Information Retrieval,</a:t>
            </a:r>
          </a:p>
          <a:p>
            <a:pPr lvl="1"/>
            <a:r>
              <a:rPr lang="en-US" smtClean="0"/>
              <a:t>Dialogue Processing, Inference, Spelling Correction, Grammar Correction, </a:t>
            </a:r>
          </a:p>
          <a:p>
            <a:pPr lvl="1"/>
            <a:r>
              <a:rPr lang="en-US" smtClean="0"/>
              <a:t>Text Summarization, Text Categorization, </a:t>
            </a:r>
          </a:p>
        </p:txBody>
      </p:sp>
    </p:spTree>
    <p:extLst>
      <p:ext uri="{BB962C8B-B14F-4D97-AF65-F5344CB8AC3E}">
        <p14:creationId xmlns:p14="http://schemas.microsoft.com/office/powerpoint/2010/main" val="36509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57C0C24-2361-4ABF-85E9-C30468221469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NLP Applications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Machine Translation – Translation between two natural languages. </a:t>
            </a:r>
          </a:p>
          <a:p>
            <a:pPr lvl="1"/>
            <a:r>
              <a:rPr lang="en-US" smtClean="0"/>
              <a:t>See the Babel Fish translations system on Alta Vista.</a:t>
            </a:r>
          </a:p>
          <a:p>
            <a:r>
              <a:rPr lang="en-US" smtClean="0"/>
              <a:t>Information Retrieval – Web search (uni-lingual or multi-lingual).</a:t>
            </a:r>
          </a:p>
          <a:p>
            <a:r>
              <a:rPr lang="en-US" smtClean="0"/>
              <a:t>Query Answering/Dialogue – Natural language interface with a database system, or a dialogue system.</a:t>
            </a:r>
          </a:p>
          <a:p>
            <a:r>
              <a:rPr lang="en-US" smtClean="0"/>
              <a:t>Report Generation – Generation of reports such as weather reports.</a:t>
            </a:r>
          </a:p>
          <a:p>
            <a:r>
              <a:rPr lang="en-US" smtClean="0"/>
              <a:t>Some Small Applications –</a:t>
            </a:r>
          </a:p>
          <a:p>
            <a:pPr lvl="1"/>
            <a:r>
              <a:rPr lang="en-US" smtClean="0"/>
              <a:t> Grammar Checking, Spell Checking, Spell Corrector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1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fld id="{8A443B21-6351-4D66-A06A-69E4C58703A6}" type="slidenum">
              <a:rPr lang="en-GB" sz="1400"/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t>3</a:t>
            </a:fld>
            <a:endParaRPr lang="en-GB" sz="140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Motivation for NLP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Understand language analysis &amp; generation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Communication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Language is a window to the mind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Data is in linguistic form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Data can be in Structured (table form), Semi structured (XML form), Unstructured (sentence form).</a:t>
            </a:r>
          </a:p>
        </p:txBody>
      </p:sp>
    </p:spTree>
    <p:extLst>
      <p:ext uri="{BB962C8B-B14F-4D97-AF65-F5344CB8AC3E}">
        <p14:creationId xmlns:p14="http://schemas.microsoft.com/office/powerpoint/2010/main" val="207855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DDF0AA-8693-470E-A26C-0ACD2EC85D00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 History of NLP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1940s –1950s: Foundations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Development of formal language theory (Chomsky, Backus, Naur, Kleene)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Probabilities and information theory (Shannon)</a:t>
            </a:r>
          </a:p>
          <a:p>
            <a:pPr>
              <a:lnSpc>
                <a:spcPct val="90000"/>
              </a:lnSpc>
            </a:pPr>
            <a:r>
              <a:rPr lang="en-US" smtClean="0"/>
              <a:t>1957 – 1970s: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of formal grammars as basis for natural language processing (Chomsky, Kaplan)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of logic and logic based programming (Minsky, Winograd, Colmerauer, Kay)</a:t>
            </a:r>
          </a:p>
          <a:p>
            <a:pPr>
              <a:lnSpc>
                <a:spcPct val="90000"/>
              </a:lnSpc>
            </a:pPr>
            <a:r>
              <a:rPr lang="en-US" smtClean="0"/>
              <a:t>1970s – 1983: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Probabilistic methods for early speech recognition (Jelinek, Mercer)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Discourse modeling (Grosz, Sidner, Hobbs)</a:t>
            </a:r>
          </a:p>
          <a:p>
            <a:pPr>
              <a:lnSpc>
                <a:spcPct val="90000"/>
              </a:lnSpc>
            </a:pPr>
            <a:r>
              <a:rPr lang="en-US" smtClean="0"/>
              <a:t>1983 – 1993: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Finite state models (morphology) (Kaplan, Kay)</a:t>
            </a:r>
          </a:p>
          <a:p>
            <a:pPr>
              <a:lnSpc>
                <a:spcPct val="90000"/>
              </a:lnSpc>
            </a:pPr>
            <a:r>
              <a:rPr lang="en-US" smtClean="0"/>
              <a:t>1993 – present: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Strong integration of different techniques, different areas.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73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CA3C69-5151-4D06-BB69-6F41AA3B38DA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Language Understanding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Words</a:t>
            </a:r>
          </a:p>
          <a:p>
            <a:pPr>
              <a:buFontTx/>
              <a:buNone/>
            </a:pPr>
            <a:r>
              <a:rPr lang="en-US" smtClean="0"/>
              <a:t>	Morphological Analysis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Morphologically analyzed words</a:t>
            </a:r>
            <a:r>
              <a:rPr lang="en-US" smtClean="0"/>
              <a:t>   </a:t>
            </a:r>
            <a:r>
              <a:rPr lang="en-US" sz="1800" i="1" smtClean="0"/>
              <a:t>(another step: POS tagging)</a:t>
            </a:r>
          </a:p>
          <a:p>
            <a:pPr>
              <a:buFontTx/>
              <a:buNone/>
            </a:pPr>
            <a:r>
              <a:rPr lang="en-US" smtClean="0"/>
              <a:t>	Syntactic Analysis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Syntactic Structure</a:t>
            </a:r>
          </a:p>
          <a:p>
            <a:pPr>
              <a:buFontTx/>
              <a:buNone/>
            </a:pPr>
            <a:r>
              <a:rPr lang="en-US" smtClean="0"/>
              <a:t>	Semantic Analysis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Context-independent meaning representation</a:t>
            </a:r>
          </a:p>
          <a:p>
            <a:pPr>
              <a:buFontTx/>
              <a:buNone/>
            </a:pPr>
            <a:r>
              <a:rPr lang="en-US" smtClean="0"/>
              <a:t>	Discourse Processing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Final meaning representation</a:t>
            </a: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1547813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1547813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1547813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1547813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547813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E5550E-9577-44A4-AE51-6033843F6CE1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Language Generation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Meaning representation</a:t>
            </a:r>
          </a:p>
          <a:p>
            <a:pPr>
              <a:buFontTx/>
              <a:buNone/>
            </a:pPr>
            <a:r>
              <a:rPr lang="en-US" smtClean="0"/>
              <a:t>	Utterance Planning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Meaning representations for sentences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	Sentence Planning and Lexical Choice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Syntactic structures of sentences with lexical choices</a:t>
            </a:r>
          </a:p>
          <a:p>
            <a:pPr>
              <a:buFontTx/>
              <a:buNone/>
            </a:pPr>
            <a:r>
              <a:rPr lang="en-US" smtClean="0"/>
              <a:t>	Sentence Generation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Morphologically analyzed words</a:t>
            </a:r>
            <a:r>
              <a:rPr lang="en-US" smtClean="0"/>
              <a:t> </a:t>
            </a:r>
            <a:endParaRPr lang="en-US" sz="1800" smtClean="0"/>
          </a:p>
          <a:p>
            <a:pPr>
              <a:buFontTx/>
              <a:buNone/>
            </a:pPr>
            <a:r>
              <a:rPr lang="en-US" smtClean="0"/>
              <a:t>	Morphological Generation</a:t>
            </a:r>
          </a:p>
          <a:p>
            <a:pPr>
              <a:buFontTx/>
              <a:buNone/>
            </a:pPr>
            <a:r>
              <a:rPr lang="en-US" smtClean="0"/>
              <a:t>			</a:t>
            </a:r>
            <a:r>
              <a:rPr lang="en-US" sz="1800" smtClean="0"/>
              <a:t>Words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1687513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687513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1687513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1687513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1687513" y="121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6910FA-6117-4C41-B6D2-DA5B3AD56F82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Morphological Analysis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smtClean="0"/>
              <a:t>Analyzing words into their linguistic components (morphemes).</a:t>
            </a:r>
          </a:p>
          <a:p>
            <a:r>
              <a:rPr lang="en-US" sz="2000" smtClean="0"/>
              <a:t>Morphemes are the smallest meaningful units of language.</a:t>
            </a:r>
          </a:p>
          <a:p>
            <a:pPr>
              <a:buFontTx/>
              <a:buNone/>
            </a:pPr>
            <a:r>
              <a:rPr lang="en-US" sz="2000" smtClean="0"/>
              <a:t>		cars			car+PLU	</a:t>
            </a:r>
          </a:p>
          <a:p>
            <a:pPr>
              <a:buFontTx/>
              <a:buNone/>
            </a:pPr>
            <a:r>
              <a:rPr lang="en-US" sz="2000" smtClean="0"/>
              <a:t>		giving			give+PROG</a:t>
            </a:r>
          </a:p>
          <a:p>
            <a:pPr>
              <a:buFontTx/>
              <a:buNone/>
            </a:pPr>
            <a:r>
              <a:rPr lang="en-US" sz="2000" smtClean="0"/>
              <a:t>		geliyordum		gel+PROG+PAST+1SG  	</a:t>
            </a:r>
            <a:r>
              <a:rPr lang="en-US" sz="1600" smtClean="0"/>
              <a:t>- I was coming</a:t>
            </a:r>
          </a:p>
          <a:p>
            <a:r>
              <a:rPr lang="en-US" sz="2000" smtClean="0"/>
              <a:t>Ambiguity: More than one alternatives</a:t>
            </a:r>
          </a:p>
          <a:p>
            <a:pPr>
              <a:buFontTx/>
              <a:buNone/>
            </a:pPr>
            <a:r>
              <a:rPr lang="en-US" sz="2000" smtClean="0"/>
              <a:t>		flies			fly</a:t>
            </a:r>
            <a:r>
              <a:rPr lang="en-US" sz="2000" baseline="-25000" smtClean="0"/>
              <a:t>VERB</a:t>
            </a:r>
            <a:r>
              <a:rPr lang="en-US" sz="2000" smtClean="0"/>
              <a:t>+PROG</a:t>
            </a:r>
          </a:p>
          <a:p>
            <a:pPr>
              <a:buFontTx/>
              <a:buNone/>
            </a:pPr>
            <a:r>
              <a:rPr lang="en-US" sz="2000" smtClean="0"/>
              <a:t>					fly</a:t>
            </a:r>
            <a:r>
              <a:rPr lang="en-US" sz="2000" baseline="-25000" smtClean="0"/>
              <a:t>NOUN</a:t>
            </a:r>
            <a:r>
              <a:rPr lang="en-US" sz="2000" smtClean="0"/>
              <a:t>+PLU</a:t>
            </a:r>
            <a:endParaRPr lang="tr-TR" sz="2000" smtClean="0"/>
          </a:p>
          <a:p>
            <a:pPr>
              <a:buFontTx/>
              <a:buNone/>
            </a:pP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	adam</a:t>
            </a:r>
            <a:r>
              <a:rPr lang="tr-TR" sz="2000" smtClean="0"/>
              <a:t>ı			adam</a:t>
            </a:r>
            <a:r>
              <a:rPr lang="en-US" sz="2000" smtClean="0"/>
              <a:t>+ACC		</a:t>
            </a:r>
            <a:r>
              <a:rPr lang="en-US" sz="1600" smtClean="0"/>
              <a:t>- the man (accusative) </a:t>
            </a: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				adam+P1SG		</a:t>
            </a:r>
            <a:r>
              <a:rPr lang="en-US" sz="1600" smtClean="0"/>
              <a:t>- my man</a:t>
            </a:r>
            <a:endParaRPr lang="en-US" sz="2000" smtClean="0"/>
          </a:p>
          <a:p>
            <a:pPr>
              <a:buFontTx/>
              <a:buNone/>
            </a:pPr>
            <a:r>
              <a:rPr lang="en-US" sz="2000" smtClean="0"/>
              <a:t>					ada+P1SG+ACC	      	</a:t>
            </a:r>
            <a:r>
              <a:rPr lang="en-US" sz="1600" smtClean="0"/>
              <a:t>- my island (accusative)</a:t>
            </a:r>
          </a:p>
        </p:txBody>
      </p:sp>
    </p:spTree>
    <p:extLst>
      <p:ext uri="{BB962C8B-B14F-4D97-AF65-F5344CB8AC3E}">
        <p14:creationId xmlns:p14="http://schemas.microsoft.com/office/powerpoint/2010/main" val="37825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3F5FA1-AE30-48B2-8251-96F51D0B8525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2458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Part-of-Speech (POS) Tagging </a:t>
            </a:r>
          </a:p>
        </p:txBody>
      </p:sp>
      <p:sp>
        <p:nvSpPr>
          <p:cNvPr id="2458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Each word has a part-of-speech tag to describe its category.</a:t>
            </a:r>
          </a:p>
          <a:p>
            <a:r>
              <a:rPr lang="en-US" smtClean="0"/>
              <a:t>Part-of-speech tag of a word is one of major word groups </a:t>
            </a:r>
          </a:p>
          <a:p>
            <a:pPr>
              <a:buFontTx/>
              <a:buNone/>
            </a:pPr>
            <a:r>
              <a:rPr lang="en-US" smtClean="0"/>
              <a:t>	(or its subgroups).</a:t>
            </a:r>
          </a:p>
          <a:p>
            <a:pPr lvl="1"/>
            <a:r>
              <a:rPr lang="en-US" b="1" smtClean="0"/>
              <a:t>open classes</a:t>
            </a:r>
            <a:r>
              <a:rPr lang="en-US" smtClean="0"/>
              <a:t> -- noun, verb, adjective, adverb </a:t>
            </a:r>
          </a:p>
          <a:p>
            <a:pPr lvl="1"/>
            <a:r>
              <a:rPr lang="en-US" b="1" smtClean="0"/>
              <a:t>closed classes</a:t>
            </a:r>
            <a:r>
              <a:rPr lang="en-US" smtClean="0"/>
              <a:t> </a:t>
            </a:r>
            <a:r>
              <a:rPr lang="tr-TR" smtClean="0"/>
              <a:t>-- prepositions, determiners, conjuctions, pronouns, particples</a:t>
            </a:r>
          </a:p>
          <a:p>
            <a:r>
              <a:rPr lang="en-US" smtClean="0"/>
              <a:t>POS Taggers try to find POS tags for the words.</a:t>
            </a:r>
          </a:p>
          <a:p>
            <a:r>
              <a:rPr lang="en-US" smtClean="0">
                <a:latin typeface="Courier New" pitchFamily="49" charset="0"/>
              </a:rPr>
              <a:t>duck</a:t>
            </a:r>
            <a:r>
              <a:rPr lang="en-US" smtClean="0"/>
              <a:t> is a verb or noun? (morphological analyzer cannot make decision).</a:t>
            </a:r>
          </a:p>
          <a:p>
            <a:r>
              <a:rPr lang="en-US" smtClean="0"/>
              <a:t>A POS tagger may make that decision by looking the surrounding words.</a:t>
            </a:r>
          </a:p>
          <a:p>
            <a:pPr lvl="1"/>
            <a:r>
              <a:rPr lang="en-US" smtClean="0">
                <a:latin typeface="Courier New" pitchFamily="49" charset="0"/>
              </a:rPr>
              <a:t>Duck!</a:t>
            </a:r>
            <a:r>
              <a:rPr lang="en-US" smtClean="0"/>
              <a:t>  (verb)</a:t>
            </a:r>
          </a:p>
          <a:p>
            <a:pPr lvl="1"/>
            <a:r>
              <a:rPr lang="en-US" smtClean="0">
                <a:latin typeface="Courier New" pitchFamily="49" charset="0"/>
              </a:rPr>
              <a:t>Duck is delicious for dinner.</a:t>
            </a:r>
            <a:r>
              <a:rPr lang="en-US" smtClean="0"/>
              <a:t>  (noun)</a:t>
            </a:r>
          </a:p>
        </p:txBody>
      </p:sp>
    </p:spTree>
    <p:extLst>
      <p:ext uri="{BB962C8B-B14F-4D97-AF65-F5344CB8AC3E}">
        <p14:creationId xmlns:p14="http://schemas.microsoft.com/office/powerpoint/2010/main" val="15808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1E7C76-F585-4F40-887C-26E1E58FD709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Lexical Processing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The purpose of lexical processing is to determine meanings of individual words.</a:t>
            </a:r>
          </a:p>
          <a:p>
            <a:r>
              <a:rPr lang="en-US" smtClean="0"/>
              <a:t>Basic methods is to lookup in a database of meanings -- </a:t>
            </a:r>
            <a:r>
              <a:rPr lang="en-US" b="1" smtClean="0"/>
              <a:t>lexicon</a:t>
            </a:r>
          </a:p>
          <a:p>
            <a:r>
              <a:rPr lang="en-US" smtClean="0"/>
              <a:t>We should also identify non-words such as punctuation marks.</a:t>
            </a:r>
          </a:p>
          <a:p>
            <a:r>
              <a:rPr lang="en-US" smtClean="0"/>
              <a:t>Word-level ambiguity -- words may have several meanings, and the correct one cannot be chosen based solely on the word itself.</a:t>
            </a:r>
          </a:p>
          <a:p>
            <a:pPr lvl="1"/>
            <a:r>
              <a:rPr lang="en-US" smtClean="0"/>
              <a:t>bank in English</a:t>
            </a:r>
          </a:p>
          <a:p>
            <a:pPr lvl="1"/>
            <a:r>
              <a:rPr lang="en-US" smtClean="0"/>
              <a:t>yüz in Turkish</a:t>
            </a:r>
          </a:p>
          <a:p>
            <a:r>
              <a:rPr lang="en-US" smtClean="0"/>
              <a:t>Solution -- resolve the ambiguity on the spot by POS tagging               (if possible) or pass-on the ambiguity to the other levels.</a:t>
            </a:r>
          </a:p>
        </p:txBody>
      </p:sp>
    </p:spTree>
    <p:extLst>
      <p:ext uri="{BB962C8B-B14F-4D97-AF65-F5344CB8AC3E}">
        <p14:creationId xmlns:p14="http://schemas.microsoft.com/office/powerpoint/2010/main" val="17074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E0021E-2F7D-4982-BFF1-C532CD2CF35D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Syntactic Processing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smtClean="0"/>
              <a:t>Parsing</a:t>
            </a:r>
            <a:r>
              <a:rPr lang="en-US" smtClean="0"/>
              <a:t> -- converting a flat input sentence into a hierarchical structure that corresponds to the units of meaning in the sentence.</a:t>
            </a:r>
          </a:p>
          <a:p>
            <a:r>
              <a:rPr lang="en-US" smtClean="0"/>
              <a:t>There are different parsing formalisms and algorithms.</a:t>
            </a:r>
          </a:p>
          <a:p>
            <a:r>
              <a:rPr lang="en-US" smtClean="0"/>
              <a:t>Most formalisms have two main components:</a:t>
            </a:r>
          </a:p>
          <a:p>
            <a:pPr lvl="1"/>
            <a:r>
              <a:rPr lang="en-US" b="1" smtClean="0"/>
              <a:t>grammar</a:t>
            </a:r>
            <a:r>
              <a:rPr lang="en-US" smtClean="0"/>
              <a:t> -- a declarative representation describing the syntactic structure of sentences in the language.</a:t>
            </a:r>
          </a:p>
          <a:p>
            <a:pPr lvl="1"/>
            <a:r>
              <a:rPr lang="en-US" b="1" smtClean="0"/>
              <a:t>parser</a:t>
            </a:r>
            <a:r>
              <a:rPr lang="en-US" smtClean="0"/>
              <a:t> -- an algorithm that analyzes the input and outputs its structural representation (its parse) consistent with the grammar specification.</a:t>
            </a:r>
          </a:p>
          <a:p>
            <a:r>
              <a:rPr lang="en-US" smtClean="0"/>
              <a:t>CFGs are in the center of many of the parsing mechanisms. But they are complemented by some additional features that make the formalism more suitable to handle natural languages.</a:t>
            </a:r>
          </a:p>
        </p:txBody>
      </p:sp>
    </p:spTree>
    <p:extLst>
      <p:ext uri="{BB962C8B-B14F-4D97-AF65-F5344CB8AC3E}">
        <p14:creationId xmlns:p14="http://schemas.microsoft.com/office/powerpoint/2010/main" val="12436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FC7B10-E9D3-4E37-A0F4-0060C3664457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Analysis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Assigning meanings to the structures created by syntactic analysis.</a:t>
            </a:r>
          </a:p>
          <a:p>
            <a:r>
              <a:rPr lang="en-US" smtClean="0"/>
              <a:t>Mapping words and structures to particular domain objects in way consistent with our knowledge of the world.</a:t>
            </a:r>
          </a:p>
          <a:p>
            <a:r>
              <a:rPr lang="en-US" smtClean="0"/>
              <a:t>Semantic can play an import role in selecting among competing syntactic analyses and discarding illogical analyses.</a:t>
            </a:r>
          </a:p>
          <a:p>
            <a:pPr lvl="1"/>
            <a:r>
              <a:rPr lang="en-US" smtClean="0">
                <a:latin typeface="Courier New" pitchFamily="49" charset="0"/>
              </a:rPr>
              <a:t>I robbed the bank</a:t>
            </a:r>
            <a:r>
              <a:rPr lang="en-US" smtClean="0"/>
              <a:t>    -- bank is a river bank or a financial institution </a:t>
            </a:r>
          </a:p>
          <a:p>
            <a:r>
              <a:rPr lang="en-US" smtClean="0"/>
              <a:t>We have to decide the formalisms which will be used in the meaning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205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7EC220-E8FE-472E-9AE3-269544D9A9A5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Knowledge Representation for NLP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Which knowledge representation will be used depends on the application -- Machine Translation, Database Query System.</a:t>
            </a:r>
          </a:p>
          <a:p>
            <a:r>
              <a:rPr lang="en-US" smtClean="0"/>
              <a:t>Requires the choice of representational framework, as well as the specific meaning vocabulary  (what are concepts and relationship between these concepts -- ontology)</a:t>
            </a:r>
          </a:p>
          <a:p>
            <a:r>
              <a:rPr lang="en-US" smtClean="0"/>
              <a:t>Must be computationally effective.</a:t>
            </a:r>
          </a:p>
          <a:p>
            <a:r>
              <a:rPr lang="en-US" smtClean="0"/>
              <a:t>Common representational formalisms:</a:t>
            </a:r>
          </a:p>
          <a:p>
            <a:pPr lvl="1"/>
            <a:r>
              <a:rPr lang="en-US" sz="2400" smtClean="0"/>
              <a:t>first order predicate logic</a:t>
            </a:r>
          </a:p>
          <a:p>
            <a:pPr lvl="1"/>
            <a:r>
              <a:rPr lang="en-US" sz="2400" smtClean="0"/>
              <a:t>conceptual dependency graphs</a:t>
            </a:r>
          </a:p>
          <a:p>
            <a:pPr lvl="1"/>
            <a:r>
              <a:rPr lang="en-US" sz="2400" smtClean="0"/>
              <a:t>semantic networks</a:t>
            </a:r>
          </a:p>
          <a:p>
            <a:pPr lvl="1"/>
            <a:r>
              <a:rPr lang="en-US" sz="2400" smtClean="0"/>
              <a:t>Frame-based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1243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6B99E6-5DC5-4520-8069-78AA8C55419F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Discourse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Discourses are collection of coherent sentences (not arbitrary set of sentences)</a:t>
            </a:r>
          </a:p>
          <a:p>
            <a:r>
              <a:rPr lang="en-US" smtClean="0"/>
              <a:t>Discourses have also hierarchical structures (similar to sentences)</a:t>
            </a:r>
          </a:p>
          <a:p>
            <a:r>
              <a:rPr lang="en-US" b="1" smtClean="0"/>
              <a:t>anaphora resolution</a:t>
            </a:r>
            <a:r>
              <a:rPr lang="en-US" smtClean="0"/>
              <a:t> -- to resolve referring expression</a:t>
            </a:r>
          </a:p>
          <a:p>
            <a:pPr lvl="1"/>
            <a:r>
              <a:rPr lang="en-US" smtClean="0">
                <a:latin typeface="Courier New" pitchFamily="49" charset="0"/>
              </a:rPr>
              <a:t>Mary bought a book for Kelly. </a:t>
            </a:r>
            <a:r>
              <a:rPr lang="en-US" b="1" u="sng" smtClean="0">
                <a:latin typeface="Courier New" pitchFamily="49" charset="0"/>
              </a:rPr>
              <a:t>She</a:t>
            </a:r>
            <a:r>
              <a:rPr lang="en-US" smtClean="0">
                <a:latin typeface="Courier New" pitchFamily="49" charset="0"/>
              </a:rPr>
              <a:t> didn’t like </a:t>
            </a:r>
            <a:r>
              <a:rPr lang="en-US" b="1" u="sng" smtClean="0">
                <a:latin typeface="Courier New" pitchFamily="49" charset="0"/>
              </a:rPr>
              <a:t>it</a:t>
            </a:r>
            <a:r>
              <a:rPr lang="en-US" smtClean="0">
                <a:latin typeface="Courier New" pitchFamily="49" charset="0"/>
              </a:rPr>
              <a:t>.</a:t>
            </a:r>
            <a:endParaRPr lang="en-US" smtClean="0"/>
          </a:p>
          <a:p>
            <a:pPr lvl="2"/>
            <a:r>
              <a:rPr lang="en-US" b="1" smtClean="0"/>
              <a:t>She</a:t>
            </a:r>
            <a:r>
              <a:rPr lang="en-US" smtClean="0"/>
              <a:t> refers to Mary or Kelly. -- possibly Kelly</a:t>
            </a:r>
          </a:p>
          <a:p>
            <a:pPr lvl="2"/>
            <a:r>
              <a:rPr lang="en-US" b="1" smtClean="0"/>
              <a:t>It</a:t>
            </a:r>
            <a:r>
              <a:rPr lang="en-US" smtClean="0"/>
              <a:t> refers to what -- book.</a:t>
            </a:r>
          </a:p>
          <a:p>
            <a:pPr lvl="1"/>
            <a:r>
              <a:rPr lang="en-US" smtClean="0">
                <a:latin typeface="Courier New" pitchFamily="49" charset="0"/>
              </a:rPr>
              <a:t>Mary had to lie for Kelly. </a:t>
            </a:r>
            <a:r>
              <a:rPr lang="en-US" b="1" u="sng" smtClean="0">
                <a:latin typeface="Courier New" pitchFamily="49" charset="0"/>
              </a:rPr>
              <a:t>She</a:t>
            </a:r>
            <a:r>
              <a:rPr lang="en-US" smtClean="0">
                <a:latin typeface="Courier New" pitchFamily="49" charset="0"/>
              </a:rPr>
              <a:t> didn’t like </a:t>
            </a:r>
            <a:r>
              <a:rPr lang="en-US" b="1" u="sng" smtClean="0">
                <a:latin typeface="Courier New" pitchFamily="49" charset="0"/>
              </a:rPr>
              <a:t>it</a:t>
            </a:r>
            <a:r>
              <a:rPr lang="en-US" smtClean="0">
                <a:latin typeface="Courier New" pitchFamily="49" charset="0"/>
              </a:rPr>
              <a:t>.</a:t>
            </a:r>
          </a:p>
          <a:p>
            <a:r>
              <a:rPr lang="en-US" smtClean="0"/>
              <a:t>Discourse structure may depend on application.</a:t>
            </a:r>
          </a:p>
          <a:p>
            <a:pPr lvl="1"/>
            <a:r>
              <a:rPr lang="en-US" smtClean="0"/>
              <a:t>Monologue</a:t>
            </a:r>
          </a:p>
          <a:p>
            <a:pPr lvl="1"/>
            <a:r>
              <a:rPr lang="en-US" smtClean="0"/>
              <a:t>Dialogue</a:t>
            </a:r>
          </a:p>
          <a:p>
            <a:pPr lvl="1"/>
            <a:r>
              <a:rPr lang="en-US" smtClean="0"/>
              <a:t>Human-Computer Interaction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05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fld id="{2C987D2F-7BBE-4F96-8D36-2D7D387935E1}" type="slidenum">
              <a:rPr lang="en-GB" sz="1400"/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t>4</a:t>
            </a:fld>
            <a:endParaRPr lang="en-GB" sz="140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/>
              <a:t>Two Contrasting Views of Language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Language as a phenomenon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Language as a data</a:t>
            </a:r>
          </a:p>
        </p:txBody>
      </p:sp>
    </p:spTree>
    <p:extLst>
      <p:ext uri="{BB962C8B-B14F-4D97-AF65-F5344CB8AC3E}">
        <p14:creationId xmlns:p14="http://schemas.microsoft.com/office/powerpoint/2010/main" val="10437864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663ECE-D0E7-4BE2-A977-6164F1F4E861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Natural Language Generation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NLG is the process of constructing natural language outputs from    non-linguistic inputs.</a:t>
            </a:r>
          </a:p>
          <a:p>
            <a:r>
              <a:rPr lang="en-US" smtClean="0"/>
              <a:t>NLG can be viewed as the reverse process of NL understanding.</a:t>
            </a:r>
          </a:p>
          <a:p>
            <a:r>
              <a:rPr lang="en-US" smtClean="0"/>
              <a:t>A NLG system may have two main parts:</a:t>
            </a:r>
          </a:p>
          <a:p>
            <a:pPr lvl="1"/>
            <a:r>
              <a:rPr lang="en-US" sz="2400" b="1" smtClean="0"/>
              <a:t>Discourse Planner</a:t>
            </a:r>
            <a:r>
              <a:rPr lang="en-US" sz="2400" smtClean="0"/>
              <a:t> -- what will be generated. which sentences.</a:t>
            </a:r>
          </a:p>
          <a:p>
            <a:pPr lvl="1"/>
            <a:r>
              <a:rPr lang="en-US" sz="2400" b="1" smtClean="0"/>
              <a:t>Surface Realizer</a:t>
            </a:r>
            <a:r>
              <a:rPr lang="en-US" sz="2400" smtClean="0"/>
              <a:t> -- realizes a sentence from its internal representation.</a:t>
            </a:r>
          </a:p>
          <a:p>
            <a:r>
              <a:rPr lang="en-US" b="1" smtClean="0"/>
              <a:t>Lexical Selection</a:t>
            </a:r>
            <a:r>
              <a:rPr lang="en-US" smtClean="0"/>
              <a:t> -- selecting the correct words describing the concepts.</a:t>
            </a:r>
          </a:p>
        </p:txBody>
      </p:sp>
    </p:spTree>
    <p:extLst>
      <p:ext uri="{BB962C8B-B14F-4D97-AF65-F5344CB8AC3E}">
        <p14:creationId xmlns:p14="http://schemas.microsoft.com/office/powerpoint/2010/main" val="18536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/>
              <a:t>BİL711  Natural Language Processing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9D4B17-55D0-4DDF-BC98-9890DE61B2D6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Translation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Machine Translation -- converting a text in language A into the corresponding text in language B (or speech).</a:t>
            </a:r>
          </a:p>
          <a:p>
            <a:r>
              <a:rPr lang="en-US" smtClean="0"/>
              <a:t>Different Machine Translation architectures:</a:t>
            </a:r>
          </a:p>
          <a:p>
            <a:pPr lvl="1"/>
            <a:r>
              <a:rPr lang="en-US" smtClean="0"/>
              <a:t>interlingua based systems</a:t>
            </a:r>
          </a:p>
          <a:p>
            <a:pPr lvl="1"/>
            <a:r>
              <a:rPr lang="en-US" smtClean="0"/>
              <a:t>transfer based systems</a:t>
            </a:r>
          </a:p>
          <a:p>
            <a:r>
              <a:rPr lang="en-US" smtClean="0"/>
              <a:t>How to acquire the required knowledge resources such as mapping rules and bi-lingual dictionary?  By hand or acquire them automatically from corpora.</a:t>
            </a:r>
          </a:p>
          <a:p>
            <a:r>
              <a:rPr lang="en-US" smtClean="0"/>
              <a:t>Example Based Machine Translation acquires the required knowledge (some of it or all of it) from corpora.</a:t>
            </a:r>
          </a:p>
        </p:txBody>
      </p:sp>
    </p:spTree>
    <p:extLst>
      <p:ext uri="{BB962C8B-B14F-4D97-AF65-F5344CB8AC3E}">
        <p14:creationId xmlns:p14="http://schemas.microsoft.com/office/powerpoint/2010/main" val="2284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fld id="{33273B65-69D0-426B-AD02-D4D0EB6A75E0}" type="slidenum">
              <a:rPr lang="en-GB" sz="1400"/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t>5</a:t>
            </a:fld>
            <a:endParaRPr lang="en-GB" sz="140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Language Processing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/>
              <a:t>Level 1</a:t>
            </a:r>
            <a:r>
              <a:rPr lang="en-GB" sz="2800"/>
              <a:t> – Speech sound (</a:t>
            </a:r>
            <a:r>
              <a:rPr lang="en-GB" sz="2800" i="1"/>
              <a:t>Phonetics &amp; Phonology</a:t>
            </a:r>
            <a:r>
              <a:rPr lang="en-GB" sz="280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/>
              <a:t>Level 2</a:t>
            </a:r>
            <a:r>
              <a:rPr lang="en-GB" sz="2800"/>
              <a:t> – Words &amp; their forms (</a:t>
            </a:r>
            <a:r>
              <a:rPr lang="en-GB" sz="2800" i="1"/>
              <a:t>Morphology, Lexicon</a:t>
            </a:r>
            <a:r>
              <a:rPr lang="en-GB" sz="280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/>
              <a:t>Level 3</a:t>
            </a:r>
            <a:r>
              <a:rPr lang="en-GB" sz="2800"/>
              <a:t> – Structure of sentences (</a:t>
            </a:r>
            <a:r>
              <a:rPr lang="en-GB" sz="2800" i="1"/>
              <a:t>Syntax, Parsing</a:t>
            </a:r>
            <a:r>
              <a:rPr lang="en-GB" sz="280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/>
              <a:t>Level 4</a:t>
            </a:r>
            <a:r>
              <a:rPr lang="en-GB" sz="2800"/>
              <a:t> – Meaning of sentences (</a:t>
            </a:r>
            <a:r>
              <a:rPr lang="en-GB" sz="2800" i="1"/>
              <a:t>Semantics</a:t>
            </a:r>
            <a:r>
              <a:rPr lang="en-GB" sz="280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/>
              <a:t>Level 5</a:t>
            </a:r>
            <a:r>
              <a:rPr lang="en-GB" sz="2800"/>
              <a:t> – Meaning in context &amp; for a purpose (</a:t>
            </a:r>
            <a:r>
              <a:rPr lang="en-GB" sz="2800" i="1"/>
              <a:t>Pragmatics</a:t>
            </a:r>
            <a:r>
              <a:rPr lang="en-GB" sz="280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i="1"/>
              <a:t>Level 6</a:t>
            </a:r>
            <a:r>
              <a:rPr lang="en-GB" sz="2800"/>
              <a:t> – Connected sentence processing in a larger body of text (</a:t>
            </a:r>
            <a:r>
              <a:rPr lang="en-GB" sz="2800" i="1"/>
              <a:t>Discourse</a:t>
            </a:r>
            <a:r>
              <a:rPr lang="en-GB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832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fld id="{0CE3F995-1807-40EC-8801-0A267FA33FA5}" type="slidenum">
              <a:rPr lang="en-GB" sz="1400"/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t>6</a:t>
            </a:fld>
            <a:endParaRPr lang="en-GB" sz="140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Examples of Levels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4916488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L1 : sound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L2 : Dog - Dog(</a:t>
            </a:r>
            <a:r>
              <a:rPr lang="en-GB" sz="2800" i="1"/>
              <a:t>s</a:t>
            </a:r>
            <a:r>
              <a:rPr lang="en-GB" sz="2800"/>
              <a:t>), Dog(</a:t>
            </a:r>
            <a:r>
              <a:rPr lang="en-GB" sz="2800" i="1"/>
              <a:t>ged</a:t>
            </a:r>
            <a:r>
              <a:rPr lang="en-GB" sz="280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	  Lady – Lad(</a:t>
            </a:r>
            <a:r>
              <a:rPr lang="en-GB" sz="2800" i="1"/>
              <a:t>ies</a:t>
            </a:r>
            <a:r>
              <a:rPr lang="en-GB" sz="2800"/>
              <a:t>)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Should we store all forms of words in the lexicon?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L3 : Ram goes to market </a:t>
            </a:r>
            <a:r>
              <a:rPr lang="en-GB" sz="2800" b="1" i="1"/>
              <a:t>(right)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	  goes Ram to the market </a:t>
            </a:r>
            <a:r>
              <a:rPr lang="en-GB" sz="2800" b="1" i="1"/>
              <a:t>(wrong)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L4 : translation from unstructured to structured representation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</a:t>
            </a:r>
            <a:r>
              <a:rPr lang="en-GB" sz="2800" b="1" i="1"/>
              <a:t>go</a:t>
            </a:r>
            <a:r>
              <a:rPr lang="en-GB" sz="2800"/>
              <a:t> : (event)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	</a:t>
            </a:r>
            <a:r>
              <a:rPr lang="en-GB" sz="2800" i="1"/>
              <a:t>agent </a:t>
            </a:r>
            <a:r>
              <a:rPr lang="en-GB" sz="2800"/>
              <a:t>: Ram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	</a:t>
            </a:r>
            <a:r>
              <a:rPr lang="en-GB" sz="2800" i="1"/>
              <a:t>source</a:t>
            </a:r>
            <a:r>
              <a:rPr lang="en-GB" sz="2800"/>
              <a:t> : ?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	</a:t>
            </a:r>
            <a:r>
              <a:rPr lang="en-GB" sz="2800" i="1"/>
              <a:t>destination</a:t>
            </a:r>
            <a:r>
              <a:rPr lang="en-GB" sz="2800"/>
              <a:t> : market</a:t>
            </a:r>
          </a:p>
        </p:txBody>
      </p:sp>
    </p:spTree>
    <p:extLst>
      <p:ext uri="{BB962C8B-B14F-4D97-AF65-F5344CB8AC3E}">
        <p14:creationId xmlns:p14="http://schemas.microsoft.com/office/powerpoint/2010/main" val="3673235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fld id="{7BAFBE58-6078-401C-B73D-BFA96B478410}" type="slidenum">
              <a:rPr lang="en-GB" sz="1400"/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t>7</a:t>
            </a:fld>
            <a:endParaRPr lang="en-GB" sz="140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Example (Contd.)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L5 : User situation &amp; context</a:t>
            </a:r>
          </a:p>
          <a:p>
            <a:pPr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“</a:t>
            </a:r>
            <a:r>
              <a:rPr lang="en-GB" sz="2800" i="1"/>
              <a:t>Is that water?</a:t>
            </a:r>
            <a:r>
              <a:rPr lang="en-GB" sz="2800"/>
              <a:t>” – the action to be performed is different in a chemistry lab and on a dining table.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L6 : Backward &amp; forward references – 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Coreference resolution</a:t>
            </a:r>
          </a:p>
          <a:p>
            <a:pPr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“</a:t>
            </a:r>
            <a:r>
              <a:rPr lang="en-GB" sz="2800" i="1"/>
              <a:t>The man went near the dog. It bit him.</a:t>
            </a:r>
            <a:r>
              <a:rPr lang="en-GB" sz="2800"/>
              <a:t>”</a:t>
            </a:r>
          </a:p>
          <a:p>
            <a:pPr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Often co reference &amp; ambiguity go together as in – </a:t>
            </a:r>
          </a:p>
          <a:p>
            <a:pPr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“</a:t>
            </a:r>
            <a:r>
              <a:rPr lang="en-GB" sz="2800" i="1"/>
              <a:t>The dog went near the cat. It bit it.</a:t>
            </a:r>
            <a:r>
              <a:rPr lang="en-GB" sz="28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063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fld id="{05B971DA-9214-4062-924F-BE1A567595CC}" type="slidenum">
              <a:rPr lang="en-GB" sz="1400"/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t>8</a:t>
            </a:fld>
            <a:endParaRPr lang="en-GB" sz="140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Statistical Concerns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L1 : speech (make sense of sound)</a:t>
            </a:r>
          </a:p>
          <a:p>
            <a:pPr>
              <a:spcBef>
                <a:spcPts val="7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Approach – 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Learning based</a:t>
            </a:r>
          </a:p>
          <a:p>
            <a:pPr lvl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Probabilistic</a:t>
            </a:r>
          </a:p>
          <a:p>
            <a:pPr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147212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fld id="{9013DE41-9D94-42B3-BE03-E80A471CFD55}" type="slidenum">
              <a:rPr lang="en-GB" sz="1400"/>
              <a:pPr algn="r" eaLnBrk="1" hangingPunct="1">
                <a:buClr>
                  <a:srgbClr val="000000"/>
                </a:buClr>
                <a:buSzPct val="100000"/>
                <a:buFont typeface="Arial" charset="0"/>
                <a:buNone/>
              </a:pPr>
              <a:t>9</a:t>
            </a:fld>
            <a:endParaRPr lang="en-GB" sz="140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Noisy Channel Metaphor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Speech						Text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Signal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/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	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/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/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					- I want food.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					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/>
              <a:t>						- It is cold today.	</a:t>
            </a:r>
          </a:p>
        </p:txBody>
      </p:sp>
      <p:sp>
        <p:nvSpPr>
          <p:cNvPr id="10246" name="Freeform 6"/>
          <p:cNvSpPr>
            <a:spLocks noChangeArrowheads="1"/>
          </p:cNvSpPr>
          <p:nvPr/>
        </p:nvSpPr>
        <p:spPr bwMode="auto">
          <a:xfrm>
            <a:off x="2286000" y="1754188"/>
            <a:ext cx="3505200" cy="165100"/>
          </a:xfrm>
          <a:custGeom>
            <a:avLst/>
            <a:gdLst>
              <a:gd name="T0" fmla="*/ 0 w 9738"/>
              <a:gd name="T1" fmla="*/ 458 h 459"/>
              <a:gd name="T2" fmla="*/ 3175 w 9738"/>
              <a:gd name="T3" fmla="*/ 35 h 459"/>
              <a:gd name="T4" fmla="*/ 4868 w 9738"/>
              <a:gd name="T5" fmla="*/ 247 h 459"/>
              <a:gd name="T6" fmla="*/ 6774 w 9738"/>
              <a:gd name="T7" fmla="*/ 247 h 459"/>
              <a:gd name="T8" fmla="*/ 8891 w 9738"/>
              <a:gd name="T9" fmla="*/ 35 h 459"/>
              <a:gd name="T10" fmla="*/ 9737 w 9738"/>
              <a:gd name="T11" fmla="*/ 35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8" h="459">
                <a:moveTo>
                  <a:pt x="0" y="458"/>
                </a:moveTo>
                <a:cubicBezTo>
                  <a:pt x="1181" y="264"/>
                  <a:pt x="2363" y="70"/>
                  <a:pt x="3175" y="35"/>
                </a:cubicBezTo>
                <a:cubicBezTo>
                  <a:pt x="3986" y="0"/>
                  <a:pt x="4269" y="211"/>
                  <a:pt x="4868" y="247"/>
                </a:cubicBezTo>
                <a:cubicBezTo>
                  <a:pt x="5468" y="282"/>
                  <a:pt x="6103" y="282"/>
                  <a:pt x="6774" y="247"/>
                </a:cubicBezTo>
                <a:cubicBezTo>
                  <a:pt x="7444" y="211"/>
                  <a:pt x="8397" y="70"/>
                  <a:pt x="8891" y="35"/>
                </a:cubicBezTo>
                <a:cubicBezTo>
                  <a:pt x="9385" y="0"/>
                  <a:pt x="9561" y="17"/>
                  <a:pt x="9737" y="35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2286000" y="2287588"/>
            <a:ext cx="3505200" cy="166687"/>
          </a:xfrm>
          <a:custGeom>
            <a:avLst/>
            <a:gdLst>
              <a:gd name="T0" fmla="*/ 0 w 9738"/>
              <a:gd name="T1" fmla="*/ 460 h 461"/>
              <a:gd name="T2" fmla="*/ 3175 w 9738"/>
              <a:gd name="T3" fmla="*/ 35 h 461"/>
              <a:gd name="T4" fmla="*/ 4868 w 9738"/>
              <a:gd name="T5" fmla="*/ 247 h 461"/>
              <a:gd name="T6" fmla="*/ 6774 w 9738"/>
              <a:gd name="T7" fmla="*/ 247 h 461"/>
              <a:gd name="T8" fmla="*/ 8891 w 9738"/>
              <a:gd name="T9" fmla="*/ 35 h 461"/>
              <a:gd name="T10" fmla="*/ 9737 w 9738"/>
              <a:gd name="T11" fmla="*/ 35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38" h="461">
                <a:moveTo>
                  <a:pt x="0" y="460"/>
                </a:moveTo>
                <a:cubicBezTo>
                  <a:pt x="1181" y="265"/>
                  <a:pt x="2363" y="70"/>
                  <a:pt x="3175" y="35"/>
                </a:cubicBezTo>
                <a:cubicBezTo>
                  <a:pt x="3986" y="0"/>
                  <a:pt x="4269" y="212"/>
                  <a:pt x="4868" y="247"/>
                </a:cubicBezTo>
                <a:cubicBezTo>
                  <a:pt x="5468" y="283"/>
                  <a:pt x="6103" y="283"/>
                  <a:pt x="6774" y="247"/>
                </a:cubicBezTo>
                <a:cubicBezTo>
                  <a:pt x="7444" y="212"/>
                  <a:pt x="8397" y="70"/>
                  <a:pt x="8891" y="35"/>
                </a:cubicBezTo>
                <a:cubicBezTo>
                  <a:pt x="9385" y="0"/>
                  <a:pt x="9561" y="17"/>
                  <a:pt x="9737" y="35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 flipV="1">
            <a:off x="3960813" y="2527300"/>
            <a:ext cx="79375" cy="9175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3657600" y="3443288"/>
            <a:ext cx="1074738" cy="519112"/>
          </a:xfrm>
          <a:prstGeom prst="roundRect">
            <a:avLst>
              <a:gd name="adj" fmla="val 30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solidFill>
                  <a:schemeClr val="tx1"/>
                </a:solidFill>
              </a:rPr>
              <a:t>Noisy</a:t>
            </a:r>
          </a:p>
        </p:txBody>
      </p:sp>
      <p:sp>
        <p:nvSpPr>
          <p:cNvPr id="10250" name="Freeform 10"/>
          <p:cNvSpPr>
            <a:spLocks noChangeArrowheads="1"/>
          </p:cNvSpPr>
          <p:nvPr/>
        </p:nvSpPr>
        <p:spPr bwMode="auto">
          <a:xfrm>
            <a:off x="914400" y="4114800"/>
            <a:ext cx="1471613" cy="712788"/>
          </a:xfrm>
          <a:custGeom>
            <a:avLst/>
            <a:gdLst>
              <a:gd name="T0" fmla="*/ 97 w 4089"/>
              <a:gd name="T1" fmla="*/ 1778 h 1978"/>
              <a:gd name="T2" fmla="*/ 379 w 4089"/>
              <a:gd name="T3" fmla="*/ 564 h 1978"/>
              <a:gd name="T4" fmla="*/ 542 w 4089"/>
              <a:gd name="T5" fmla="*/ 1169 h 1978"/>
              <a:gd name="T6" fmla="*/ 661 w 4089"/>
              <a:gd name="T7" fmla="*/ 1977 h 1978"/>
              <a:gd name="T8" fmla="*/ 864 w 4089"/>
              <a:gd name="T9" fmla="*/ 1253 h 1978"/>
              <a:gd name="T10" fmla="*/ 1226 w 4089"/>
              <a:gd name="T11" fmla="*/ 405 h 1978"/>
              <a:gd name="T12" fmla="*/ 1548 w 4089"/>
              <a:gd name="T13" fmla="*/ 0 h 1978"/>
              <a:gd name="T14" fmla="*/ 1711 w 4089"/>
              <a:gd name="T15" fmla="*/ 1857 h 1978"/>
              <a:gd name="T16" fmla="*/ 1954 w 4089"/>
              <a:gd name="T17" fmla="*/ 887 h 1978"/>
              <a:gd name="T18" fmla="*/ 2073 w 4089"/>
              <a:gd name="T19" fmla="*/ 1857 h 1978"/>
              <a:gd name="T20" fmla="*/ 2598 w 4089"/>
              <a:gd name="T21" fmla="*/ 1818 h 1978"/>
              <a:gd name="T22" fmla="*/ 2637 w 4089"/>
              <a:gd name="T23" fmla="*/ 1694 h 1978"/>
              <a:gd name="T24" fmla="*/ 2800 w 4089"/>
              <a:gd name="T25" fmla="*/ 1253 h 1978"/>
              <a:gd name="T26" fmla="*/ 2959 w 4089"/>
              <a:gd name="T27" fmla="*/ 1412 h 1978"/>
              <a:gd name="T28" fmla="*/ 2999 w 4089"/>
              <a:gd name="T29" fmla="*/ 1734 h 1978"/>
              <a:gd name="T30" fmla="*/ 4088 w 4089"/>
              <a:gd name="T31" fmla="*/ 1734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89" h="1978">
                <a:moveTo>
                  <a:pt x="97" y="1778"/>
                </a:moveTo>
                <a:cubicBezTo>
                  <a:pt x="105" y="1579"/>
                  <a:pt x="0" y="692"/>
                  <a:pt x="379" y="564"/>
                </a:cubicBezTo>
                <a:cubicBezTo>
                  <a:pt x="679" y="666"/>
                  <a:pt x="494" y="560"/>
                  <a:pt x="542" y="1169"/>
                </a:cubicBezTo>
                <a:cubicBezTo>
                  <a:pt x="564" y="1443"/>
                  <a:pt x="573" y="1716"/>
                  <a:pt x="661" y="1977"/>
                </a:cubicBezTo>
                <a:cubicBezTo>
                  <a:pt x="741" y="1738"/>
                  <a:pt x="802" y="1495"/>
                  <a:pt x="864" y="1253"/>
                </a:cubicBezTo>
                <a:cubicBezTo>
                  <a:pt x="904" y="838"/>
                  <a:pt x="886" y="631"/>
                  <a:pt x="1226" y="405"/>
                </a:cubicBezTo>
                <a:cubicBezTo>
                  <a:pt x="1318" y="264"/>
                  <a:pt x="1429" y="123"/>
                  <a:pt x="1548" y="0"/>
                </a:cubicBezTo>
                <a:cubicBezTo>
                  <a:pt x="1746" y="600"/>
                  <a:pt x="1623" y="1235"/>
                  <a:pt x="1711" y="1857"/>
                </a:cubicBezTo>
                <a:cubicBezTo>
                  <a:pt x="1817" y="1531"/>
                  <a:pt x="1592" y="1014"/>
                  <a:pt x="1954" y="887"/>
                </a:cubicBezTo>
                <a:cubicBezTo>
                  <a:pt x="2108" y="1359"/>
                  <a:pt x="2029" y="1045"/>
                  <a:pt x="2073" y="1857"/>
                </a:cubicBezTo>
                <a:cubicBezTo>
                  <a:pt x="2249" y="1844"/>
                  <a:pt x="2430" y="1866"/>
                  <a:pt x="2598" y="1818"/>
                </a:cubicBezTo>
                <a:cubicBezTo>
                  <a:pt x="2637" y="1804"/>
                  <a:pt x="2628" y="1738"/>
                  <a:pt x="2637" y="1694"/>
                </a:cubicBezTo>
                <a:cubicBezTo>
                  <a:pt x="2681" y="1495"/>
                  <a:pt x="2655" y="1390"/>
                  <a:pt x="2800" y="1253"/>
                </a:cubicBezTo>
                <a:cubicBezTo>
                  <a:pt x="2933" y="1297"/>
                  <a:pt x="2933" y="1262"/>
                  <a:pt x="2959" y="1412"/>
                </a:cubicBezTo>
                <a:cubicBezTo>
                  <a:pt x="2977" y="1518"/>
                  <a:pt x="2893" y="1703"/>
                  <a:pt x="2999" y="1734"/>
                </a:cubicBezTo>
                <a:cubicBezTo>
                  <a:pt x="3347" y="1835"/>
                  <a:pt x="3727" y="1734"/>
                  <a:pt x="4088" y="1734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Freeform 11"/>
          <p:cNvSpPr>
            <a:spLocks noChangeArrowheads="1"/>
          </p:cNvSpPr>
          <p:nvPr/>
        </p:nvSpPr>
        <p:spPr bwMode="auto">
          <a:xfrm>
            <a:off x="914400" y="5181600"/>
            <a:ext cx="1512888" cy="685800"/>
          </a:xfrm>
          <a:custGeom>
            <a:avLst/>
            <a:gdLst>
              <a:gd name="T0" fmla="*/ 13 w 4204"/>
              <a:gd name="T1" fmla="*/ 1866 h 1903"/>
              <a:gd name="T2" fmla="*/ 52 w 4204"/>
              <a:gd name="T3" fmla="*/ 48 h 1903"/>
              <a:gd name="T4" fmla="*/ 172 w 4204"/>
              <a:gd name="T5" fmla="*/ 127 h 1903"/>
              <a:gd name="T6" fmla="*/ 295 w 4204"/>
              <a:gd name="T7" fmla="*/ 494 h 1903"/>
              <a:gd name="T8" fmla="*/ 335 w 4204"/>
              <a:gd name="T9" fmla="*/ 613 h 1903"/>
              <a:gd name="T10" fmla="*/ 577 w 4204"/>
              <a:gd name="T11" fmla="*/ 370 h 1903"/>
              <a:gd name="T12" fmla="*/ 736 w 4204"/>
              <a:gd name="T13" fmla="*/ 8 h 1903"/>
              <a:gd name="T14" fmla="*/ 1142 w 4204"/>
              <a:gd name="T15" fmla="*/ 1663 h 1903"/>
              <a:gd name="T16" fmla="*/ 1261 w 4204"/>
              <a:gd name="T17" fmla="*/ 1623 h 1903"/>
              <a:gd name="T18" fmla="*/ 1380 w 4204"/>
              <a:gd name="T19" fmla="*/ 1138 h 1903"/>
              <a:gd name="T20" fmla="*/ 1464 w 4204"/>
              <a:gd name="T21" fmla="*/ 1217 h 1903"/>
              <a:gd name="T22" fmla="*/ 1503 w 4204"/>
              <a:gd name="T23" fmla="*/ 1381 h 1903"/>
              <a:gd name="T24" fmla="*/ 1622 w 4204"/>
              <a:gd name="T25" fmla="*/ 1138 h 1903"/>
              <a:gd name="T26" fmla="*/ 1865 w 4204"/>
              <a:gd name="T27" fmla="*/ 251 h 1903"/>
              <a:gd name="T28" fmla="*/ 2028 w 4204"/>
              <a:gd name="T29" fmla="*/ 613 h 1903"/>
              <a:gd name="T30" fmla="*/ 2108 w 4204"/>
              <a:gd name="T31" fmla="*/ 935 h 1903"/>
              <a:gd name="T32" fmla="*/ 2147 w 4204"/>
              <a:gd name="T33" fmla="*/ 1663 h 1903"/>
              <a:gd name="T34" fmla="*/ 2593 w 4204"/>
              <a:gd name="T35" fmla="*/ 1540 h 1903"/>
              <a:gd name="T36" fmla="*/ 2712 w 4204"/>
              <a:gd name="T37" fmla="*/ 1540 h 1903"/>
              <a:gd name="T38" fmla="*/ 2835 w 4204"/>
              <a:gd name="T39" fmla="*/ 1584 h 1903"/>
              <a:gd name="T40" fmla="*/ 3519 w 4204"/>
              <a:gd name="T41" fmla="*/ 1540 h 1903"/>
              <a:gd name="T42" fmla="*/ 4203 w 4204"/>
              <a:gd name="T43" fmla="*/ 1623 h 1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04" h="1903">
                <a:moveTo>
                  <a:pt x="13" y="1866"/>
                </a:moveTo>
                <a:cubicBezTo>
                  <a:pt x="26" y="1262"/>
                  <a:pt x="0" y="653"/>
                  <a:pt x="52" y="48"/>
                </a:cubicBezTo>
                <a:cubicBezTo>
                  <a:pt x="57" y="0"/>
                  <a:pt x="145" y="88"/>
                  <a:pt x="172" y="127"/>
                </a:cubicBezTo>
                <a:cubicBezTo>
                  <a:pt x="238" y="238"/>
                  <a:pt x="251" y="370"/>
                  <a:pt x="295" y="494"/>
                </a:cubicBezTo>
                <a:cubicBezTo>
                  <a:pt x="308" y="533"/>
                  <a:pt x="335" y="613"/>
                  <a:pt x="335" y="613"/>
                </a:cubicBezTo>
                <a:cubicBezTo>
                  <a:pt x="520" y="551"/>
                  <a:pt x="445" y="503"/>
                  <a:pt x="577" y="370"/>
                </a:cubicBezTo>
                <a:cubicBezTo>
                  <a:pt x="670" y="83"/>
                  <a:pt x="608" y="198"/>
                  <a:pt x="736" y="8"/>
                </a:cubicBezTo>
                <a:cubicBezTo>
                  <a:pt x="1054" y="485"/>
                  <a:pt x="732" y="1275"/>
                  <a:pt x="1142" y="1663"/>
                </a:cubicBezTo>
                <a:cubicBezTo>
                  <a:pt x="1181" y="1650"/>
                  <a:pt x="1230" y="1654"/>
                  <a:pt x="1261" y="1623"/>
                </a:cubicBezTo>
                <a:cubicBezTo>
                  <a:pt x="1336" y="1548"/>
                  <a:pt x="1340" y="1262"/>
                  <a:pt x="1380" y="1138"/>
                </a:cubicBezTo>
                <a:cubicBezTo>
                  <a:pt x="1406" y="1165"/>
                  <a:pt x="1446" y="1182"/>
                  <a:pt x="1464" y="1217"/>
                </a:cubicBezTo>
                <a:cubicBezTo>
                  <a:pt x="1490" y="1266"/>
                  <a:pt x="1450" y="1363"/>
                  <a:pt x="1503" y="1381"/>
                </a:cubicBezTo>
                <a:cubicBezTo>
                  <a:pt x="1548" y="1394"/>
                  <a:pt x="1618" y="1156"/>
                  <a:pt x="1622" y="1138"/>
                </a:cubicBezTo>
                <a:cubicBezTo>
                  <a:pt x="1658" y="856"/>
                  <a:pt x="1662" y="454"/>
                  <a:pt x="1865" y="251"/>
                </a:cubicBezTo>
                <a:cubicBezTo>
                  <a:pt x="2041" y="481"/>
                  <a:pt x="1962" y="330"/>
                  <a:pt x="2028" y="613"/>
                </a:cubicBezTo>
                <a:cubicBezTo>
                  <a:pt x="2055" y="719"/>
                  <a:pt x="2108" y="935"/>
                  <a:pt x="2108" y="935"/>
                </a:cubicBezTo>
                <a:cubicBezTo>
                  <a:pt x="2121" y="1178"/>
                  <a:pt x="2099" y="1425"/>
                  <a:pt x="2147" y="1663"/>
                </a:cubicBezTo>
                <a:cubicBezTo>
                  <a:pt x="2196" y="1902"/>
                  <a:pt x="2544" y="1588"/>
                  <a:pt x="2593" y="1540"/>
                </a:cubicBezTo>
                <a:cubicBezTo>
                  <a:pt x="2663" y="1328"/>
                  <a:pt x="2588" y="1443"/>
                  <a:pt x="2712" y="1540"/>
                </a:cubicBezTo>
                <a:cubicBezTo>
                  <a:pt x="2747" y="1566"/>
                  <a:pt x="2796" y="1571"/>
                  <a:pt x="2835" y="1584"/>
                </a:cubicBezTo>
                <a:cubicBezTo>
                  <a:pt x="3065" y="1571"/>
                  <a:pt x="3290" y="1540"/>
                  <a:pt x="3519" y="1540"/>
                </a:cubicBezTo>
                <a:cubicBezTo>
                  <a:pt x="3801" y="1540"/>
                  <a:pt x="3969" y="1623"/>
                  <a:pt x="4203" y="162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87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2297</Words>
  <Application>Microsoft Office PowerPoint</Application>
  <PresentationFormat>On-screen Show (4:3)</PresentationFormat>
  <Paragraphs>440</Paragraphs>
  <Slides>41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Jgvldgva Natural language processing</vt:lpstr>
      <vt:lpstr>References</vt:lpstr>
      <vt:lpstr>Motivation for NLP</vt:lpstr>
      <vt:lpstr>Two Contrasting Views of Language</vt:lpstr>
      <vt:lpstr>Language Processing</vt:lpstr>
      <vt:lpstr>Examples of Levels</vt:lpstr>
      <vt:lpstr>Example (Contd.)</vt:lpstr>
      <vt:lpstr>Statistical Concerns</vt:lpstr>
      <vt:lpstr>Noisy Channel Metaphor</vt:lpstr>
      <vt:lpstr>Data-Driven Approach</vt:lpstr>
      <vt:lpstr>Ambiguity in Natural Language</vt:lpstr>
      <vt:lpstr>Topics to be Covered in the Course</vt:lpstr>
      <vt:lpstr>What is Natural Language Processing (NLP)</vt:lpstr>
      <vt:lpstr>Forms of Natural Language</vt:lpstr>
      <vt:lpstr>Components of NLP</vt:lpstr>
      <vt:lpstr>Why NL Understanding is hard?</vt:lpstr>
      <vt:lpstr>Knowledge of Language</vt:lpstr>
      <vt:lpstr>Knowledge of Language (cont.)</vt:lpstr>
      <vt:lpstr>Ambiguity</vt:lpstr>
      <vt:lpstr>Different types of ambiguities and challenges in NLP</vt:lpstr>
      <vt:lpstr>Ambiguity (cont.)</vt:lpstr>
      <vt:lpstr>Resolve Ambiguities</vt:lpstr>
      <vt:lpstr>Resolve Ambiguities (cont.)</vt:lpstr>
      <vt:lpstr>Models to Represent Linguistic Knowledge</vt:lpstr>
      <vt:lpstr>Algorithms to Manipulate Linguistic Knowledge</vt:lpstr>
      <vt:lpstr>Language and Intelligence</vt:lpstr>
      <vt:lpstr>NLP - an inter-disciplinary Field</vt:lpstr>
      <vt:lpstr>Some Buzz-Words</vt:lpstr>
      <vt:lpstr>Some NLP Applications</vt:lpstr>
      <vt:lpstr>Brief History of NLP</vt:lpstr>
      <vt:lpstr>Natural Language Understanding</vt:lpstr>
      <vt:lpstr>Natural Language Generation</vt:lpstr>
      <vt:lpstr>Morphological Analysis</vt:lpstr>
      <vt:lpstr>Part-of-Speech (POS) Tagging </vt:lpstr>
      <vt:lpstr>Lexical Processing</vt:lpstr>
      <vt:lpstr>Syntactic Processing</vt:lpstr>
      <vt:lpstr>Semantic Analysis</vt:lpstr>
      <vt:lpstr>Knowledge Representation for NLP</vt:lpstr>
      <vt:lpstr>Discourse</vt:lpstr>
      <vt:lpstr>Natural Language Generation</vt:lpstr>
      <vt:lpstr>Machine Translation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Jgvldgva Natural language processing</dc:title>
  <dc:creator>admin</dc:creator>
  <cp:lastModifiedBy>Administrator</cp:lastModifiedBy>
  <cp:revision>11</cp:revision>
  <dcterms:created xsi:type="dcterms:W3CDTF">2017-07-12T10:23:50Z</dcterms:created>
  <dcterms:modified xsi:type="dcterms:W3CDTF">2017-08-04T09:35:10Z</dcterms:modified>
</cp:coreProperties>
</file>