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8553" r:id="rId5"/>
    <p:sldId id="8555" r:id="rId6"/>
    <p:sldId id="656" r:id="rId7"/>
    <p:sldId id="657" r:id="rId8"/>
    <p:sldId id="8582" r:id="rId9"/>
    <p:sldId id="8583" r:id="rId10"/>
    <p:sldId id="8586" r:id="rId11"/>
    <p:sldId id="8589" r:id="rId12"/>
    <p:sldId id="8588" r:id="rId13"/>
    <p:sldId id="8587" r:id="rId14"/>
    <p:sldId id="8591" r:id="rId15"/>
    <p:sldId id="85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D524A1-614D-6547-ACD1-FDA403E94ECB}">
          <p14:sldIdLst>
            <p14:sldId id="8553"/>
            <p14:sldId id="8555"/>
            <p14:sldId id="656"/>
            <p14:sldId id="657"/>
            <p14:sldId id="8582"/>
            <p14:sldId id="8583"/>
            <p14:sldId id="8586"/>
            <p14:sldId id="8589"/>
            <p14:sldId id="8588"/>
            <p14:sldId id="8587"/>
            <p14:sldId id="8591"/>
            <p14:sldId id="85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5895-7B9F-4AF7-9579-FB9F23F8ECC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F460-6488-42ED-89B7-3FA86BC0C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6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5895-7B9F-4AF7-9579-FB9F23F8ECC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F460-6488-42ED-89B7-3FA86BC0C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0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5895-7B9F-4AF7-9579-FB9F23F8ECC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F460-6488-42ED-89B7-3FA86BC0C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7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5895-7B9F-4AF7-9579-FB9F23F8ECC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F460-6488-42ED-89B7-3FA86BC0C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5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5895-7B9F-4AF7-9579-FB9F23F8ECC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F460-6488-42ED-89B7-3FA86BC0C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7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5895-7B9F-4AF7-9579-FB9F23F8ECC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F460-6488-42ED-89B7-3FA86BC0C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8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5895-7B9F-4AF7-9579-FB9F23F8ECC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F460-6488-42ED-89B7-3FA86BC0C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5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5895-7B9F-4AF7-9579-FB9F23F8ECC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F460-6488-42ED-89B7-3FA86BC0C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6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5895-7B9F-4AF7-9579-FB9F23F8ECC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F460-6488-42ED-89B7-3FA86BC0C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6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5895-7B9F-4AF7-9579-FB9F23F8ECC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F460-6488-42ED-89B7-3FA86BC0C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9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5895-7B9F-4AF7-9579-FB9F23F8ECC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F460-6488-42ED-89B7-3FA86BC0C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1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B5895-7B9F-4AF7-9579-FB9F23F8ECC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1F460-6488-42ED-89B7-3FA86BC0C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2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emf"/><Relationship Id="rId5" Type="http://schemas.openxmlformats.org/officeDocument/2006/relationships/image" Target="../media/image34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svg"/><Relationship Id="rId18" Type="http://schemas.openxmlformats.org/officeDocument/2006/relationships/image" Target="../media/image21.svg"/><Relationship Id="rId26" Type="http://schemas.openxmlformats.org/officeDocument/2006/relationships/image" Target="../media/image27.png"/><Relationship Id="rId3" Type="http://schemas.openxmlformats.org/officeDocument/2006/relationships/image" Target="../media/image2.svg"/><Relationship Id="rId21" Type="http://schemas.openxmlformats.org/officeDocument/2006/relationships/image" Target="../media/image9.png"/><Relationship Id="rId7" Type="http://schemas.openxmlformats.org/officeDocument/2006/relationships/image" Target="../media/image6.sv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5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19.tiff"/><Relationship Id="rId20" Type="http://schemas.openxmlformats.org/officeDocument/2006/relationships/image" Target="../media/image23.sv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5.svg"/><Relationship Id="rId24" Type="http://schemas.openxmlformats.org/officeDocument/2006/relationships/image" Target="../media/image25.pn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4.png"/><Relationship Id="rId19" Type="http://schemas.openxmlformats.org/officeDocument/2006/relationships/image" Target="../media/image22.png"/><Relationship Id="rId31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3.png"/><Relationship Id="rId22" Type="http://schemas.openxmlformats.org/officeDocument/2006/relationships/image" Target="../media/image10.svg"/><Relationship Id="rId27" Type="http://schemas.openxmlformats.org/officeDocument/2006/relationships/image" Target="../media/image28.svg"/><Relationship Id="rId30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emf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1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24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0.png"/><Relationship Id="rId3" Type="http://schemas.openxmlformats.org/officeDocument/2006/relationships/image" Target="../media/image42.png"/><Relationship Id="rId7" Type="http://schemas.openxmlformats.org/officeDocument/2006/relationships/image" Target="../media/image47.emf"/><Relationship Id="rId12" Type="http://schemas.openxmlformats.org/officeDocument/2006/relationships/image" Target="../media/image4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.png"/><Relationship Id="rId5" Type="http://schemas.openxmlformats.org/officeDocument/2006/relationships/image" Target="../media/image46.png"/><Relationship Id="rId10" Type="http://schemas.openxmlformats.org/officeDocument/2006/relationships/image" Target="../media/image35.png"/><Relationship Id="rId4" Type="http://schemas.openxmlformats.org/officeDocument/2006/relationships/image" Target="../media/image24.png"/><Relationship Id="rId9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>
            <a:extLst>
              <a:ext uri="{FF2B5EF4-FFF2-40B4-BE49-F238E27FC236}">
                <a16:creationId xmlns:a16="http://schemas.microsoft.com/office/drawing/2014/main" id="{BEB2024A-14A9-834C-947A-F23E33BF35BF}"/>
              </a:ext>
            </a:extLst>
          </p:cNvPr>
          <p:cNvSpPr/>
          <p:nvPr/>
        </p:nvSpPr>
        <p:spPr>
          <a:xfrm>
            <a:off x="2913755" y="1962431"/>
            <a:ext cx="8432205" cy="2597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8E6333-9113-7448-922C-E8C7F930DD71}"/>
              </a:ext>
            </a:extLst>
          </p:cNvPr>
          <p:cNvSpPr/>
          <p:nvPr/>
        </p:nvSpPr>
        <p:spPr>
          <a:xfrm>
            <a:off x="102870" y="63670"/>
            <a:ext cx="12001500" cy="6714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3" name="Graphic 172">
            <a:extLst>
              <a:ext uri="{FF2B5EF4-FFF2-40B4-BE49-F238E27FC236}">
                <a16:creationId xmlns:a16="http://schemas.microsoft.com/office/drawing/2014/main" id="{126D50EE-5AF4-394E-A3D4-F11E166B9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708" y="1010455"/>
            <a:ext cx="308431" cy="308431"/>
          </a:xfrm>
          <a:prstGeom prst="rect">
            <a:avLst/>
          </a:prstGeom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E07E8322-FB43-C348-AED4-48B4D1B74D25}"/>
              </a:ext>
            </a:extLst>
          </p:cNvPr>
          <p:cNvSpPr/>
          <p:nvPr/>
        </p:nvSpPr>
        <p:spPr>
          <a:xfrm>
            <a:off x="9449937" y="2276831"/>
            <a:ext cx="1202064" cy="206258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18C83BD-4404-0049-AA89-641DDAB9F6A7}"/>
              </a:ext>
            </a:extLst>
          </p:cNvPr>
          <p:cNvSpPr/>
          <p:nvPr/>
        </p:nvSpPr>
        <p:spPr>
          <a:xfrm>
            <a:off x="9611273" y="2787555"/>
            <a:ext cx="946220" cy="4929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Shared Workspace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9075700-166D-8E43-8339-7A530CD723DA}"/>
              </a:ext>
            </a:extLst>
          </p:cNvPr>
          <p:cNvCxnSpPr>
            <a:cxnSpLocks/>
          </p:cNvCxnSpPr>
          <p:nvPr/>
        </p:nvCxnSpPr>
        <p:spPr>
          <a:xfrm flipV="1">
            <a:off x="8583015" y="3664697"/>
            <a:ext cx="1128555" cy="59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Graphic 200">
            <a:extLst>
              <a:ext uri="{FF2B5EF4-FFF2-40B4-BE49-F238E27FC236}">
                <a16:creationId xmlns:a16="http://schemas.microsoft.com/office/drawing/2014/main" id="{EC91D0E9-9DA1-8948-9A6C-437497989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8931" y="2575568"/>
            <a:ext cx="316404" cy="316404"/>
          </a:xfrm>
          <a:prstGeom prst="rect">
            <a:avLst/>
          </a:prstGeom>
        </p:spPr>
      </p:pic>
      <p:pic>
        <p:nvPicPr>
          <p:cNvPr id="209" name="Graphic 208">
            <a:extLst>
              <a:ext uri="{FF2B5EF4-FFF2-40B4-BE49-F238E27FC236}">
                <a16:creationId xmlns:a16="http://schemas.microsoft.com/office/drawing/2014/main" id="{3CB0E4FC-D0CA-0644-B74B-FF3AFCA566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9541" y="1418361"/>
            <a:ext cx="344707" cy="344707"/>
          </a:xfrm>
          <a:prstGeom prst="rect">
            <a:avLst/>
          </a:prstGeom>
        </p:spPr>
      </p:pic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E0E6934-7E99-F445-B706-AE3DFDF1AE83}"/>
              </a:ext>
            </a:extLst>
          </p:cNvPr>
          <p:cNvCxnSpPr>
            <a:cxnSpLocks/>
          </p:cNvCxnSpPr>
          <p:nvPr/>
        </p:nvCxnSpPr>
        <p:spPr>
          <a:xfrm flipV="1">
            <a:off x="5683759" y="1433258"/>
            <a:ext cx="1219237" cy="11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99A3549-26CA-914E-8656-CB762A875F91}"/>
              </a:ext>
            </a:extLst>
          </p:cNvPr>
          <p:cNvSpPr txBox="1"/>
          <p:nvPr/>
        </p:nvSpPr>
        <p:spPr>
          <a:xfrm>
            <a:off x="9404679" y="6129448"/>
            <a:ext cx="781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Databricks Cluster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EE1758-F24A-9C4D-8975-F4E3E945EE2C}"/>
              </a:ext>
            </a:extLst>
          </p:cNvPr>
          <p:cNvSpPr txBox="1"/>
          <p:nvPr/>
        </p:nvSpPr>
        <p:spPr>
          <a:xfrm>
            <a:off x="10616254" y="6129448"/>
            <a:ext cx="7816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Data Lake Store</a:t>
            </a:r>
          </a:p>
        </p:txBody>
      </p:sp>
      <p:pic>
        <p:nvPicPr>
          <p:cNvPr id="190" name="Graphic 189">
            <a:extLst>
              <a:ext uri="{FF2B5EF4-FFF2-40B4-BE49-F238E27FC236}">
                <a16:creationId xmlns:a16="http://schemas.microsoft.com/office/drawing/2014/main" id="{8F24302F-C1E8-6548-9B4E-94D59FA9A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3931" y="6111226"/>
            <a:ext cx="494056" cy="494056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650B7BC8-5970-A141-BFD0-9ECEC7EAE1F2}"/>
              </a:ext>
            </a:extLst>
          </p:cNvPr>
          <p:cNvSpPr txBox="1"/>
          <p:nvPr/>
        </p:nvSpPr>
        <p:spPr>
          <a:xfrm>
            <a:off x="7375340" y="6155511"/>
            <a:ext cx="679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Key Vault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6440333-3665-C54C-AA96-7511E4692951}"/>
              </a:ext>
            </a:extLst>
          </p:cNvPr>
          <p:cNvSpPr txBox="1"/>
          <p:nvPr/>
        </p:nvSpPr>
        <p:spPr>
          <a:xfrm>
            <a:off x="5664648" y="1411100"/>
            <a:ext cx="101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Deploy to Staging Pipeline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BED16635-C6BA-A349-BF4D-BC12BC7005C9}"/>
              </a:ext>
            </a:extLst>
          </p:cNvPr>
          <p:cNvSpPr/>
          <p:nvPr/>
        </p:nvSpPr>
        <p:spPr>
          <a:xfrm>
            <a:off x="2695903" y="930150"/>
            <a:ext cx="8843760" cy="3851799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55D4B354-0821-C84F-A357-0229286A7BC8}"/>
              </a:ext>
            </a:extLst>
          </p:cNvPr>
          <p:cNvSpPr txBox="1"/>
          <p:nvPr/>
        </p:nvSpPr>
        <p:spPr>
          <a:xfrm>
            <a:off x="7153571" y="2192571"/>
            <a:ext cx="1027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Deploy Notebooks &amp; ETL Package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563B9D-2572-2644-818A-A08A2E8F9B0F}"/>
              </a:ext>
            </a:extLst>
          </p:cNvPr>
          <p:cNvSpPr/>
          <p:nvPr/>
        </p:nvSpPr>
        <p:spPr>
          <a:xfrm>
            <a:off x="6794002" y="5341493"/>
            <a:ext cx="4461472" cy="511200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2" name="Graphic 191">
            <a:extLst>
              <a:ext uri="{FF2B5EF4-FFF2-40B4-BE49-F238E27FC236}">
                <a16:creationId xmlns:a16="http://schemas.microsoft.com/office/drawing/2014/main" id="{6F117A88-380C-274B-B869-87343BCCA5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5908" y="5379530"/>
            <a:ext cx="430887" cy="430887"/>
          </a:xfrm>
          <a:prstGeom prst="rect">
            <a:avLst/>
          </a:prstGeom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469A4F23-E9B9-0841-90FE-72D3EB074D20}"/>
              </a:ext>
            </a:extLst>
          </p:cNvPr>
          <p:cNvSpPr txBox="1"/>
          <p:nvPr/>
        </p:nvSpPr>
        <p:spPr>
          <a:xfrm>
            <a:off x="8516560" y="5397635"/>
            <a:ext cx="7026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DevOps Pipeline</a:t>
            </a:r>
          </a:p>
        </p:txBody>
      </p:sp>
      <p:pic>
        <p:nvPicPr>
          <p:cNvPr id="213" name="Graphic 212">
            <a:extLst>
              <a:ext uri="{FF2B5EF4-FFF2-40B4-BE49-F238E27FC236}">
                <a16:creationId xmlns:a16="http://schemas.microsoft.com/office/drawing/2014/main" id="{5D7FB83E-7123-824A-89A3-65D2B5C51F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62769" y="5391493"/>
            <a:ext cx="428342" cy="428342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A74C4C2F-0024-4A4A-9A6F-DBA8996E7A53}"/>
              </a:ext>
            </a:extLst>
          </p:cNvPr>
          <p:cNvSpPr txBox="1"/>
          <p:nvPr/>
        </p:nvSpPr>
        <p:spPr>
          <a:xfrm>
            <a:off x="10766392" y="5401360"/>
            <a:ext cx="489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Git Repo</a:t>
            </a:r>
          </a:p>
        </p:txBody>
      </p:sp>
      <p:pic>
        <p:nvPicPr>
          <p:cNvPr id="217" name="Graphic 216">
            <a:extLst>
              <a:ext uri="{FF2B5EF4-FFF2-40B4-BE49-F238E27FC236}">
                <a16:creationId xmlns:a16="http://schemas.microsoft.com/office/drawing/2014/main" id="{73CD33C8-3E81-3448-86C1-8D9264638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9675" y="5378773"/>
            <a:ext cx="428342" cy="428342"/>
          </a:xfrm>
          <a:prstGeom prst="rect">
            <a:avLst/>
          </a:prstGeom>
        </p:spPr>
      </p:pic>
      <p:sp>
        <p:nvSpPr>
          <p:cNvPr id="219" name="TextBox 218">
            <a:extLst>
              <a:ext uri="{FF2B5EF4-FFF2-40B4-BE49-F238E27FC236}">
                <a16:creationId xmlns:a16="http://schemas.microsoft.com/office/drawing/2014/main" id="{3DD5289D-DCF2-EB43-9A46-A5FB2C3D5B67}"/>
              </a:ext>
            </a:extLst>
          </p:cNvPr>
          <p:cNvSpPr txBox="1"/>
          <p:nvPr/>
        </p:nvSpPr>
        <p:spPr>
          <a:xfrm>
            <a:off x="9669051" y="5431382"/>
            <a:ext cx="710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Artifacts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A1FDB06-A940-364A-A4C7-CAE8EADA16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32770" y="5368822"/>
            <a:ext cx="440399" cy="4403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0D4CE7-CFBC-364D-8548-5F9ED13ED085}"/>
              </a:ext>
            </a:extLst>
          </p:cNvPr>
          <p:cNvSpPr txBox="1"/>
          <p:nvPr/>
        </p:nvSpPr>
        <p:spPr>
          <a:xfrm>
            <a:off x="7220473" y="5378993"/>
            <a:ext cx="7026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Azure DevOps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844902-7A61-F64D-B542-0139E9F16DC7}"/>
              </a:ext>
            </a:extLst>
          </p:cNvPr>
          <p:cNvCxnSpPr>
            <a:cxnSpLocks/>
          </p:cNvCxnSpPr>
          <p:nvPr/>
        </p:nvCxnSpPr>
        <p:spPr>
          <a:xfrm>
            <a:off x="7807927" y="5341493"/>
            <a:ext cx="0" cy="51119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386B25C-E77A-B848-9244-EA89316A90BE}"/>
              </a:ext>
            </a:extLst>
          </p:cNvPr>
          <p:cNvGrpSpPr/>
          <p:nvPr/>
        </p:nvGrpSpPr>
        <p:grpSpPr>
          <a:xfrm>
            <a:off x="10857658" y="4559880"/>
            <a:ext cx="1075469" cy="457201"/>
            <a:chOff x="8124046" y="3774182"/>
            <a:chExt cx="1075469" cy="457201"/>
          </a:xfrm>
        </p:grpSpPr>
        <p:pic>
          <p:nvPicPr>
            <p:cNvPr id="2066" name="Picture 7" descr="Hey Azure Guy! -">
              <a:extLst>
                <a:ext uri="{FF2B5EF4-FFF2-40B4-BE49-F238E27FC236}">
                  <a16:creationId xmlns:a16="http://schemas.microsoft.com/office/drawing/2014/main" id="{37085A9D-69D7-6244-AEE1-62A5867980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4" t="20807" r="18215" b="26131"/>
            <a:stretch/>
          </p:blipFill>
          <p:spPr bwMode="auto">
            <a:xfrm>
              <a:off x="8632118" y="3774182"/>
              <a:ext cx="567397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4AE7A3-8F10-F645-949B-6B96AFBD8102}"/>
                </a:ext>
              </a:extLst>
            </p:cNvPr>
            <p:cNvSpPr txBox="1"/>
            <p:nvPr/>
          </p:nvSpPr>
          <p:spPr>
            <a:xfrm>
              <a:off x="8124046" y="3951934"/>
              <a:ext cx="7026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Azure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70B3814-0766-C749-946C-E55E9B53F405}"/>
              </a:ext>
            </a:extLst>
          </p:cNvPr>
          <p:cNvSpPr/>
          <p:nvPr/>
        </p:nvSpPr>
        <p:spPr>
          <a:xfrm>
            <a:off x="6578575" y="2779669"/>
            <a:ext cx="921256" cy="36445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Virtual Machine</a:t>
            </a:r>
            <a:br>
              <a:rPr lang="en-US" sz="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Azure DevOps Self Hosted Agent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28FB44B-7A1F-8646-9FF1-D1351E4A25EC}"/>
              </a:ext>
            </a:extLst>
          </p:cNvPr>
          <p:cNvCxnSpPr>
            <a:cxnSpLocks/>
          </p:cNvCxnSpPr>
          <p:nvPr/>
        </p:nvCxnSpPr>
        <p:spPr>
          <a:xfrm>
            <a:off x="6902996" y="1445061"/>
            <a:ext cx="14769" cy="83906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58A20D11-3F55-A046-84A4-24B93E65D6F9}"/>
              </a:ext>
            </a:extLst>
          </p:cNvPr>
          <p:cNvCxnSpPr>
            <a:cxnSpLocks/>
          </p:cNvCxnSpPr>
          <p:nvPr/>
        </p:nvCxnSpPr>
        <p:spPr>
          <a:xfrm flipV="1">
            <a:off x="7199676" y="2534229"/>
            <a:ext cx="21541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854C4F7-79B4-7949-B027-A41670D35B01}"/>
              </a:ext>
            </a:extLst>
          </p:cNvPr>
          <p:cNvSpPr txBox="1"/>
          <p:nvPr/>
        </p:nvSpPr>
        <p:spPr>
          <a:xfrm>
            <a:off x="6953931" y="1437305"/>
            <a:ext cx="667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Pull artefacts</a:t>
            </a:r>
          </a:p>
        </p:txBody>
      </p:sp>
      <p:pic>
        <p:nvPicPr>
          <p:cNvPr id="43" name="Picture 1">
            <a:extLst>
              <a:ext uri="{FF2B5EF4-FFF2-40B4-BE49-F238E27FC236}">
                <a16:creationId xmlns:a16="http://schemas.microsoft.com/office/drawing/2014/main" id="{491036C5-3F5E-0B49-859E-9C86E147D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481" y="1836774"/>
            <a:ext cx="290235" cy="36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827AB3A-853E-764A-802B-65D9E6ED22CE}"/>
              </a:ext>
            </a:extLst>
          </p:cNvPr>
          <p:cNvSpPr txBox="1"/>
          <p:nvPr/>
        </p:nvSpPr>
        <p:spPr>
          <a:xfrm>
            <a:off x="10271315" y="1734806"/>
            <a:ext cx="10763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25000"/>
                  </a:schemeClr>
                </a:solidFill>
              </a:rPr>
              <a:t>Azure Subscription  AIP Non-Prod</a:t>
            </a:r>
          </a:p>
        </p:txBody>
      </p:sp>
      <p:pic>
        <p:nvPicPr>
          <p:cNvPr id="48" name="Picture 47" descr="A picture containing icon&#10;&#10;Description automatically generated">
            <a:extLst>
              <a:ext uri="{FF2B5EF4-FFF2-40B4-BE49-F238E27FC236}">
                <a16:creationId xmlns:a16="http://schemas.microsoft.com/office/drawing/2014/main" id="{80E34EF5-7BB7-3045-8424-9BBAAA0DC7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95332" y="6164482"/>
            <a:ext cx="402371" cy="40237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717F217-9AAA-A449-99B8-7711D6344419}"/>
              </a:ext>
            </a:extLst>
          </p:cNvPr>
          <p:cNvSpPr txBox="1"/>
          <p:nvPr/>
        </p:nvSpPr>
        <p:spPr>
          <a:xfrm>
            <a:off x="8311352" y="6150225"/>
            <a:ext cx="679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Virtual Machine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086CFB2-23F9-D64D-BFA5-328052BAE66D}"/>
              </a:ext>
            </a:extLst>
          </p:cNvPr>
          <p:cNvGrpSpPr/>
          <p:nvPr/>
        </p:nvGrpSpPr>
        <p:grpSpPr>
          <a:xfrm>
            <a:off x="5662133" y="1048780"/>
            <a:ext cx="1339169" cy="1260410"/>
            <a:chOff x="5933686" y="866818"/>
            <a:chExt cx="2257625" cy="1541606"/>
          </a:xfrm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8F3B7065-4754-8449-A650-266D487C3556}"/>
                </a:ext>
              </a:extLst>
            </p:cNvPr>
            <p:cNvCxnSpPr>
              <a:cxnSpLocks/>
            </p:cNvCxnSpPr>
            <p:nvPr/>
          </p:nvCxnSpPr>
          <p:spPr>
            <a:xfrm>
              <a:off x="8191311" y="866818"/>
              <a:ext cx="0" cy="1541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F214A8-C614-B441-B2CD-A2653065E2F1}"/>
                </a:ext>
              </a:extLst>
            </p:cNvPr>
            <p:cNvCxnSpPr/>
            <p:nvPr/>
          </p:nvCxnSpPr>
          <p:spPr>
            <a:xfrm>
              <a:off x="5933686" y="866818"/>
              <a:ext cx="2257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CC1A419-D9E9-7648-8003-6181FE147A92}"/>
              </a:ext>
            </a:extLst>
          </p:cNvPr>
          <p:cNvSpPr txBox="1"/>
          <p:nvPr/>
        </p:nvSpPr>
        <p:spPr>
          <a:xfrm>
            <a:off x="5628639" y="1044188"/>
            <a:ext cx="1424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Universal Feeds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E628D52F-8292-7C47-B504-56A4FA78314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79676" y="6120712"/>
            <a:ext cx="432499" cy="457940"/>
          </a:xfrm>
          <a:prstGeom prst="rect">
            <a:avLst/>
          </a:prstGeom>
        </p:spPr>
      </p:pic>
      <p:pic>
        <p:nvPicPr>
          <p:cNvPr id="161" name="Graphic 160">
            <a:extLst>
              <a:ext uri="{FF2B5EF4-FFF2-40B4-BE49-F238E27FC236}">
                <a16:creationId xmlns:a16="http://schemas.microsoft.com/office/drawing/2014/main" id="{E4739B75-B339-904A-8C52-79B529A13B9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819141" y="3652775"/>
            <a:ext cx="432499" cy="45794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05033DA2-2E48-5546-8A5C-A342584D5D4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172927" y="3430912"/>
            <a:ext cx="389292" cy="389292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EAE20809-6BF1-FA40-BB1F-8C6FEC6B0DA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297659" y="6129448"/>
            <a:ext cx="389292" cy="389292"/>
          </a:xfrm>
          <a:prstGeom prst="rect">
            <a:avLst/>
          </a:prstGeom>
        </p:spPr>
      </p:pic>
      <p:sp>
        <p:nvSpPr>
          <p:cNvPr id="138" name="Title 9">
            <a:extLst>
              <a:ext uri="{FF2B5EF4-FFF2-40B4-BE49-F238E27FC236}">
                <a16:creationId xmlns:a16="http://schemas.microsoft.com/office/drawing/2014/main" id="{1B65E34D-434C-4417-A0C6-B600B420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09" y="346472"/>
            <a:ext cx="10921834" cy="55530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Hatta Project Hatta – Architecture AIP Non-Prod</a:t>
            </a:r>
            <a:endParaRPr lang="en-US" sz="2400" dirty="0">
              <a:solidFill>
                <a:srgbClr val="0070C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8CC16C-406D-46E3-AE14-C7F9D3483CB8}"/>
              </a:ext>
            </a:extLst>
          </p:cNvPr>
          <p:cNvGrpSpPr/>
          <p:nvPr/>
        </p:nvGrpSpPr>
        <p:grpSpPr>
          <a:xfrm>
            <a:off x="6793216" y="3548276"/>
            <a:ext cx="402371" cy="438476"/>
            <a:chOff x="7000341" y="3010261"/>
            <a:chExt cx="402371" cy="438476"/>
          </a:xfrm>
        </p:grpSpPr>
        <p:pic>
          <p:nvPicPr>
            <p:cNvPr id="12" name="Picture 11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E8F7205B-CB1C-47A7-9302-6E1CBC811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000341" y="3010261"/>
              <a:ext cx="402371" cy="438476"/>
            </a:xfrm>
            <a:prstGeom prst="rect">
              <a:avLst/>
            </a:prstGeom>
          </p:spPr>
        </p:pic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C7EBCDF4-8560-48F9-B00B-747BDC02E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025165" y="3066990"/>
              <a:ext cx="357121" cy="258723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CEA1EC9-7E2E-4AAF-8377-0C5B297D315D}"/>
              </a:ext>
            </a:extLst>
          </p:cNvPr>
          <p:cNvSpPr/>
          <p:nvPr/>
        </p:nvSpPr>
        <p:spPr>
          <a:xfrm>
            <a:off x="6396998" y="4010006"/>
            <a:ext cx="1157816" cy="40237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Virtual Machine </a:t>
            </a:r>
            <a:br>
              <a:rPr lang="en-US" sz="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Windows Server 2019</a:t>
            </a:r>
            <a:br>
              <a:rPr lang="en-US" sz="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Power BI Desktop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4A8EBA1-7439-48F4-B9E8-E5BFAD2A8083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015" r="10993" b="15471"/>
          <a:stretch/>
        </p:blipFill>
        <p:spPr>
          <a:xfrm>
            <a:off x="8162357" y="3881990"/>
            <a:ext cx="440398" cy="40444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39BFF8-4B6C-402A-96EC-E8469CF25A8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018614" y="2928394"/>
            <a:ext cx="276026" cy="276026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513D0A9-2586-4898-8AC5-67C4A786668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010110" y="3261503"/>
            <a:ext cx="334993" cy="334993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BEDC0DB5-08D8-4117-B623-9B36CD2042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05678" y="1020754"/>
            <a:ext cx="440399" cy="440399"/>
          </a:xfrm>
          <a:prstGeom prst="rect">
            <a:avLst/>
          </a:prstGeom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F051BB81-203B-DD46-93F3-CF7306361ECC}"/>
              </a:ext>
            </a:extLst>
          </p:cNvPr>
          <p:cNvSpPr/>
          <p:nvPr/>
        </p:nvSpPr>
        <p:spPr>
          <a:xfrm>
            <a:off x="4130565" y="5043330"/>
            <a:ext cx="7429791" cy="16198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Legend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8ACC04-E93F-4D18-A3C0-178EC407702A}"/>
              </a:ext>
            </a:extLst>
          </p:cNvPr>
          <p:cNvSpPr txBox="1"/>
          <p:nvPr/>
        </p:nvSpPr>
        <p:spPr>
          <a:xfrm>
            <a:off x="4606148" y="6168459"/>
            <a:ext cx="847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Application Insights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95A2D5-CC73-4ED6-B5BD-9CA0FAA5EA0B}"/>
              </a:ext>
            </a:extLst>
          </p:cNvPr>
          <p:cNvSpPr txBox="1"/>
          <p:nvPr/>
        </p:nvSpPr>
        <p:spPr>
          <a:xfrm>
            <a:off x="4635276" y="5588779"/>
            <a:ext cx="958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Log Analytics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84C31CE0-03E9-467F-A4B8-0AF80101CB4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273100" y="6186747"/>
            <a:ext cx="380260" cy="38026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F0285F34-0607-4DD0-8378-12833C2291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5334" y="5489304"/>
            <a:ext cx="428205" cy="42820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7910FF5-E0E6-40DE-A769-34F229BF67F7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015" r="10993" b="15471"/>
          <a:stretch/>
        </p:blipFill>
        <p:spPr>
          <a:xfrm>
            <a:off x="5622854" y="6151402"/>
            <a:ext cx="440398" cy="404444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2918AB9-E370-4F68-A003-07719BA0C006}"/>
              </a:ext>
            </a:extLst>
          </p:cNvPr>
          <p:cNvSpPr txBox="1"/>
          <p:nvPr/>
        </p:nvSpPr>
        <p:spPr>
          <a:xfrm>
            <a:off x="6074691" y="6208047"/>
            <a:ext cx="847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Synapse</a:t>
            </a:r>
          </a:p>
        </p:txBody>
      </p:sp>
      <p:pic>
        <p:nvPicPr>
          <p:cNvPr id="73" name="Picture 72" descr="Logo&#10;&#10;Description automatically generated">
            <a:extLst>
              <a:ext uri="{FF2B5EF4-FFF2-40B4-BE49-F238E27FC236}">
                <a16:creationId xmlns:a16="http://schemas.microsoft.com/office/drawing/2014/main" id="{2C904D99-CFDB-453C-8A24-F71708E804C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620382" y="5502541"/>
            <a:ext cx="390145" cy="39014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C2722E04-29A7-4655-90FF-7A0E0B8BAC8C}"/>
              </a:ext>
            </a:extLst>
          </p:cNvPr>
          <p:cNvSpPr txBox="1"/>
          <p:nvPr/>
        </p:nvSpPr>
        <p:spPr>
          <a:xfrm>
            <a:off x="6056250" y="5475137"/>
            <a:ext cx="847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Resource</a:t>
            </a:r>
            <a:br>
              <a:rPr lang="en-US" sz="11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Group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F2D368D-FF4D-4496-8590-B8B6EFD88C95}"/>
              </a:ext>
            </a:extLst>
          </p:cNvPr>
          <p:cNvGrpSpPr/>
          <p:nvPr/>
        </p:nvGrpSpPr>
        <p:grpSpPr>
          <a:xfrm>
            <a:off x="6782935" y="2309190"/>
            <a:ext cx="402371" cy="402371"/>
            <a:chOff x="610745" y="3605572"/>
            <a:chExt cx="402371" cy="402371"/>
          </a:xfrm>
        </p:grpSpPr>
        <p:pic>
          <p:nvPicPr>
            <p:cNvPr id="13" name="Picture 1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AE123519-989C-F045-8798-6977CBA3C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10745" y="3605572"/>
              <a:ext cx="402371" cy="402371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D8B24E4-CBF4-4C86-92B8-6CB4E68FAEC8}"/>
                </a:ext>
              </a:extLst>
            </p:cNvPr>
            <p:cNvSpPr/>
            <p:nvPr/>
          </p:nvSpPr>
          <p:spPr>
            <a:xfrm>
              <a:off x="639700" y="3645963"/>
              <a:ext cx="344460" cy="2598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3603CEDA-CD19-4878-B334-2D7F322E0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3915" y="3627846"/>
              <a:ext cx="270401" cy="270401"/>
            </a:xfrm>
            <a:prstGeom prst="rect">
              <a:avLst/>
            </a:prstGeom>
          </p:spPr>
        </p:pic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96856C2C-306A-41AF-8CA4-FF5A98A9DA69}"/>
              </a:ext>
            </a:extLst>
          </p:cNvPr>
          <p:cNvSpPr/>
          <p:nvPr/>
        </p:nvSpPr>
        <p:spPr>
          <a:xfrm>
            <a:off x="8979675" y="2208870"/>
            <a:ext cx="2248313" cy="221181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7D3F7E2-1507-4035-921E-B735A2E7263E}"/>
              </a:ext>
            </a:extLst>
          </p:cNvPr>
          <p:cNvCxnSpPr>
            <a:cxnSpLocks/>
          </p:cNvCxnSpPr>
          <p:nvPr/>
        </p:nvCxnSpPr>
        <p:spPr>
          <a:xfrm>
            <a:off x="8602755" y="4110715"/>
            <a:ext cx="1085020" cy="10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 descr="Logo&#10;&#10;Description automatically generated">
            <a:extLst>
              <a:ext uri="{FF2B5EF4-FFF2-40B4-BE49-F238E27FC236}">
                <a16:creationId xmlns:a16="http://schemas.microsoft.com/office/drawing/2014/main" id="{A643395D-560D-471B-95C3-0AE2D75AC19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781823" y="4286434"/>
            <a:ext cx="238983" cy="238983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F8EEFD2F-C35A-4E7A-A2CB-081CC8BD1216}"/>
              </a:ext>
            </a:extLst>
          </p:cNvPr>
          <p:cNvSpPr/>
          <p:nvPr/>
        </p:nvSpPr>
        <p:spPr>
          <a:xfrm>
            <a:off x="4986575" y="2208201"/>
            <a:ext cx="2763258" cy="10978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7" name="Picture 106" descr="Logo&#10;&#10;Description automatically generated">
            <a:extLst>
              <a:ext uri="{FF2B5EF4-FFF2-40B4-BE49-F238E27FC236}">
                <a16:creationId xmlns:a16="http://schemas.microsoft.com/office/drawing/2014/main" id="{0DCB5A6A-1329-4D67-A8E2-746FFC553B7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889859" y="3143244"/>
            <a:ext cx="238983" cy="238983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750F10A5-A596-4719-8142-BC9A8127E407}"/>
              </a:ext>
            </a:extLst>
          </p:cNvPr>
          <p:cNvSpPr/>
          <p:nvPr/>
        </p:nvSpPr>
        <p:spPr>
          <a:xfrm>
            <a:off x="4969729" y="3419727"/>
            <a:ext cx="2780103" cy="102427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DB5BA43-4DFF-44AA-BEA0-D3605FCA963C}"/>
              </a:ext>
            </a:extLst>
          </p:cNvPr>
          <p:cNvSpPr txBox="1"/>
          <p:nvPr/>
        </p:nvSpPr>
        <p:spPr>
          <a:xfrm>
            <a:off x="9336361" y="6176745"/>
            <a:ext cx="781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Databricks Cluster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C0688A-5057-4B3E-984D-EE0424C6240E}"/>
              </a:ext>
            </a:extLst>
          </p:cNvPr>
          <p:cNvSpPr txBox="1"/>
          <p:nvPr/>
        </p:nvSpPr>
        <p:spPr>
          <a:xfrm>
            <a:off x="10547936" y="6176745"/>
            <a:ext cx="7816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Data Lake Store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B6B3DE47-6C5F-4B72-8B0B-9C89A1A5F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5613" y="6158523"/>
            <a:ext cx="494056" cy="49405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7FF71FBC-F6D7-456D-B867-3DF2C1CAF1CC}"/>
              </a:ext>
            </a:extLst>
          </p:cNvPr>
          <p:cNvSpPr txBox="1"/>
          <p:nvPr/>
        </p:nvSpPr>
        <p:spPr>
          <a:xfrm>
            <a:off x="7307022" y="6202808"/>
            <a:ext cx="679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Key Vault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6684234-2129-49DF-B02C-3755469AAD9C}"/>
              </a:ext>
            </a:extLst>
          </p:cNvPr>
          <p:cNvSpPr/>
          <p:nvPr/>
        </p:nvSpPr>
        <p:spPr>
          <a:xfrm>
            <a:off x="6839661" y="5399415"/>
            <a:ext cx="4461472" cy="511200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4318606D-9ED2-42B1-895D-83AB84F101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41567" y="5437452"/>
            <a:ext cx="430887" cy="43088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6CCC7C50-4341-4256-85C9-18A93A14B43B}"/>
              </a:ext>
            </a:extLst>
          </p:cNvPr>
          <p:cNvSpPr txBox="1"/>
          <p:nvPr/>
        </p:nvSpPr>
        <p:spPr>
          <a:xfrm>
            <a:off x="8562219" y="5455557"/>
            <a:ext cx="7026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DevOps Pipeline</a:t>
            </a:r>
          </a:p>
        </p:txBody>
      </p:sp>
      <p:pic>
        <p:nvPicPr>
          <p:cNvPr id="126" name="Graphic 125">
            <a:extLst>
              <a:ext uri="{FF2B5EF4-FFF2-40B4-BE49-F238E27FC236}">
                <a16:creationId xmlns:a16="http://schemas.microsoft.com/office/drawing/2014/main" id="{A0B52330-1640-4600-B0FA-55A446F855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08428" y="5449415"/>
            <a:ext cx="428342" cy="428342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1D3D9679-85AD-40BC-A058-0673CBC6F8F3}"/>
              </a:ext>
            </a:extLst>
          </p:cNvPr>
          <p:cNvSpPr txBox="1"/>
          <p:nvPr/>
        </p:nvSpPr>
        <p:spPr>
          <a:xfrm>
            <a:off x="10812051" y="5459282"/>
            <a:ext cx="489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Git Repo</a:t>
            </a:r>
          </a:p>
        </p:txBody>
      </p:sp>
      <p:pic>
        <p:nvPicPr>
          <p:cNvPr id="131" name="Graphic 130">
            <a:extLst>
              <a:ext uri="{FF2B5EF4-FFF2-40B4-BE49-F238E27FC236}">
                <a16:creationId xmlns:a16="http://schemas.microsoft.com/office/drawing/2014/main" id="{C3700754-9A32-4007-9229-EFA14CE4C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5334" y="5436695"/>
            <a:ext cx="428342" cy="428342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4BF42569-9833-4E1F-8E39-F0F0267D1983}"/>
              </a:ext>
            </a:extLst>
          </p:cNvPr>
          <p:cNvSpPr txBox="1"/>
          <p:nvPr/>
        </p:nvSpPr>
        <p:spPr>
          <a:xfrm>
            <a:off x="9714710" y="5489304"/>
            <a:ext cx="710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Artifacts</a:t>
            </a:r>
          </a:p>
        </p:txBody>
      </p:sp>
      <p:pic>
        <p:nvPicPr>
          <p:cNvPr id="140" name="Graphic 139">
            <a:extLst>
              <a:ext uri="{FF2B5EF4-FFF2-40B4-BE49-F238E27FC236}">
                <a16:creationId xmlns:a16="http://schemas.microsoft.com/office/drawing/2014/main" id="{E8A4E34D-4163-4BA8-891E-4AE23E9D75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78429" y="5426744"/>
            <a:ext cx="440399" cy="440399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73BB662D-0F5F-473E-939F-E7D391BF58CC}"/>
              </a:ext>
            </a:extLst>
          </p:cNvPr>
          <p:cNvSpPr txBox="1"/>
          <p:nvPr/>
        </p:nvSpPr>
        <p:spPr>
          <a:xfrm>
            <a:off x="7266132" y="5436915"/>
            <a:ext cx="7026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Azure DevOps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F8F73A9-9810-4639-91F6-1B941003DCF5}"/>
              </a:ext>
            </a:extLst>
          </p:cNvPr>
          <p:cNvCxnSpPr>
            <a:cxnSpLocks/>
          </p:cNvCxnSpPr>
          <p:nvPr/>
        </p:nvCxnSpPr>
        <p:spPr>
          <a:xfrm>
            <a:off x="7853586" y="5399415"/>
            <a:ext cx="0" cy="51119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A picture containing icon&#10;&#10;Description automatically generated">
            <a:extLst>
              <a:ext uri="{FF2B5EF4-FFF2-40B4-BE49-F238E27FC236}">
                <a16:creationId xmlns:a16="http://schemas.microsoft.com/office/drawing/2014/main" id="{948755BF-B2C4-4A45-B13A-EBE1FC5590B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27014" y="6211779"/>
            <a:ext cx="402371" cy="402371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14B63291-7BF1-4FD8-8B71-1BAA5B676D17}"/>
              </a:ext>
            </a:extLst>
          </p:cNvPr>
          <p:cNvSpPr txBox="1"/>
          <p:nvPr/>
        </p:nvSpPr>
        <p:spPr>
          <a:xfrm>
            <a:off x="8243034" y="6197522"/>
            <a:ext cx="679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Virtual Machine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96CFDC8E-BBF9-43D4-9537-1E7D1D0EB8A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11358" y="6168009"/>
            <a:ext cx="432499" cy="457940"/>
          </a:xfrm>
          <a:prstGeom prst="rect">
            <a:avLst/>
          </a:prstGeom>
        </p:spPr>
      </p:pic>
      <p:pic>
        <p:nvPicPr>
          <p:cNvPr id="169" name="Graphic 168">
            <a:extLst>
              <a:ext uri="{FF2B5EF4-FFF2-40B4-BE49-F238E27FC236}">
                <a16:creationId xmlns:a16="http://schemas.microsoft.com/office/drawing/2014/main" id="{EF906DE6-B7B3-4B2E-A206-A65626EBE6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229341" y="6176745"/>
            <a:ext cx="389292" cy="389292"/>
          </a:xfrm>
          <a:prstGeom prst="rect">
            <a:avLst/>
          </a:prstGeom>
        </p:spPr>
      </p:pic>
      <p:pic>
        <p:nvPicPr>
          <p:cNvPr id="178" name="Picture 177" descr="Logo&#10;&#10;Description automatically generated">
            <a:extLst>
              <a:ext uri="{FF2B5EF4-FFF2-40B4-BE49-F238E27FC236}">
                <a16:creationId xmlns:a16="http://schemas.microsoft.com/office/drawing/2014/main" id="{7B18E619-13C5-42A1-8050-D934ED84440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875786" y="4319577"/>
            <a:ext cx="238983" cy="238983"/>
          </a:xfrm>
          <a:prstGeom prst="rect">
            <a:avLst/>
          </a:prstGeom>
        </p:spPr>
      </p:pic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14790D3C-D228-42BE-AB2F-99624EE56674}"/>
              </a:ext>
            </a:extLst>
          </p:cNvPr>
          <p:cNvCxnSpPr>
            <a:cxnSpLocks/>
          </p:cNvCxnSpPr>
          <p:nvPr/>
        </p:nvCxnSpPr>
        <p:spPr>
          <a:xfrm flipV="1">
            <a:off x="7226364" y="3664697"/>
            <a:ext cx="915203" cy="232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4200445B-EBDC-4DCE-8E8F-16A09F1A50A3}"/>
              </a:ext>
            </a:extLst>
          </p:cNvPr>
          <p:cNvCxnSpPr>
            <a:cxnSpLocks/>
          </p:cNvCxnSpPr>
          <p:nvPr/>
        </p:nvCxnSpPr>
        <p:spPr>
          <a:xfrm>
            <a:off x="7220473" y="3840317"/>
            <a:ext cx="875435" cy="224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C107D2E-4E3E-492F-BF4F-AA947D761171}"/>
              </a:ext>
            </a:extLst>
          </p:cNvPr>
          <p:cNvSpPr/>
          <p:nvPr/>
        </p:nvSpPr>
        <p:spPr>
          <a:xfrm>
            <a:off x="4983389" y="983943"/>
            <a:ext cx="2763258" cy="92223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48" name="Picture 2047" descr="Logo&#10;&#10;Description automatically generated">
            <a:extLst>
              <a:ext uri="{FF2B5EF4-FFF2-40B4-BE49-F238E27FC236}">
                <a16:creationId xmlns:a16="http://schemas.microsoft.com/office/drawing/2014/main" id="{2E0E7D88-2725-4922-838A-04BEEAC8BA9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874256" y="4247435"/>
            <a:ext cx="238983" cy="238983"/>
          </a:xfrm>
          <a:prstGeom prst="rect">
            <a:avLst/>
          </a:prstGeom>
        </p:spPr>
      </p:pic>
      <p:sp>
        <p:nvSpPr>
          <p:cNvPr id="2049" name="Rectangle 2048">
            <a:extLst>
              <a:ext uri="{FF2B5EF4-FFF2-40B4-BE49-F238E27FC236}">
                <a16:creationId xmlns:a16="http://schemas.microsoft.com/office/drawing/2014/main" id="{434278DD-66B8-4439-902E-C31ED74FB41D}"/>
              </a:ext>
            </a:extLst>
          </p:cNvPr>
          <p:cNvSpPr/>
          <p:nvPr/>
        </p:nvSpPr>
        <p:spPr>
          <a:xfrm>
            <a:off x="7891512" y="2206164"/>
            <a:ext cx="932866" cy="221181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4" name="Picture 2053" descr="A picture containing icon&#10;&#10;Description automatically generated">
            <a:extLst>
              <a:ext uri="{FF2B5EF4-FFF2-40B4-BE49-F238E27FC236}">
                <a16:creationId xmlns:a16="http://schemas.microsoft.com/office/drawing/2014/main" id="{BF3C96C0-9E7B-4AC2-ACF8-75DB6FF965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06412" y="2513021"/>
            <a:ext cx="402371" cy="402371"/>
          </a:xfrm>
          <a:prstGeom prst="rect">
            <a:avLst/>
          </a:prstGeom>
        </p:spPr>
      </p:pic>
      <p:sp>
        <p:nvSpPr>
          <p:cNvPr id="2056" name="Rectangle 2055">
            <a:extLst>
              <a:ext uri="{FF2B5EF4-FFF2-40B4-BE49-F238E27FC236}">
                <a16:creationId xmlns:a16="http://schemas.microsoft.com/office/drawing/2014/main" id="{1806DFDD-D9E7-40D5-B912-3F933FE264A5}"/>
              </a:ext>
            </a:extLst>
          </p:cNvPr>
          <p:cNvSpPr/>
          <p:nvPr/>
        </p:nvSpPr>
        <p:spPr>
          <a:xfrm>
            <a:off x="3280788" y="2969039"/>
            <a:ext cx="877936" cy="26436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2">
                    <a:lumMod val="50000"/>
                  </a:schemeClr>
                </a:solidFill>
              </a:rPr>
              <a:t>JumpBox</a:t>
            </a:r>
            <a:br>
              <a:rPr lang="en-US" sz="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Virtual Machine</a:t>
            </a:r>
          </a:p>
        </p:txBody>
      </p:sp>
      <p:cxnSp>
        <p:nvCxnSpPr>
          <p:cNvPr id="2057" name="Straight Arrow Connector 2056">
            <a:extLst>
              <a:ext uri="{FF2B5EF4-FFF2-40B4-BE49-F238E27FC236}">
                <a16:creationId xmlns:a16="http://schemas.microsoft.com/office/drawing/2014/main" id="{D9EBC637-99F8-49EA-8175-76429C67C412}"/>
              </a:ext>
            </a:extLst>
          </p:cNvPr>
          <p:cNvCxnSpPr>
            <a:cxnSpLocks/>
          </p:cNvCxnSpPr>
          <p:nvPr/>
        </p:nvCxnSpPr>
        <p:spPr>
          <a:xfrm flipV="1">
            <a:off x="3994287" y="2575568"/>
            <a:ext cx="881499" cy="138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Arrow Connector 2059">
            <a:extLst>
              <a:ext uri="{FF2B5EF4-FFF2-40B4-BE49-F238E27FC236}">
                <a16:creationId xmlns:a16="http://schemas.microsoft.com/office/drawing/2014/main" id="{E3C198A8-5825-41E8-A76D-1153ED7762A7}"/>
              </a:ext>
            </a:extLst>
          </p:cNvPr>
          <p:cNvCxnSpPr>
            <a:cxnSpLocks/>
          </p:cNvCxnSpPr>
          <p:nvPr/>
        </p:nvCxnSpPr>
        <p:spPr>
          <a:xfrm>
            <a:off x="4013617" y="2787555"/>
            <a:ext cx="876242" cy="979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38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0EF81-6025-48F9-ACF4-346DDE350208}"/>
              </a:ext>
            </a:extLst>
          </p:cNvPr>
          <p:cNvSpPr/>
          <p:nvPr/>
        </p:nvSpPr>
        <p:spPr>
          <a:xfrm>
            <a:off x="3723721" y="1909004"/>
            <a:ext cx="3623179" cy="41310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Component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B8386-FCC4-446E-ADC8-24929181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62" y="344643"/>
            <a:ext cx="10949333" cy="1053341"/>
          </a:xfrm>
        </p:spPr>
        <p:txBody>
          <a:bodyPr>
            <a:normAutofit/>
          </a:bodyPr>
          <a:lstStyle/>
          <a:p>
            <a:r>
              <a:rPr lang="en-US" sz="4800" dirty="0"/>
              <a:t>Audio/Video Renderer Client Component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F8E9688-A50D-4408-B3C5-6920DBBF85A9}"/>
              </a:ext>
            </a:extLst>
          </p:cNvPr>
          <p:cNvSpPr/>
          <p:nvPr/>
        </p:nvSpPr>
        <p:spPr>
          <a:xfrm>
            <a:off x="4799640" y="2626237"/>
            <a:ext cx="1739013" cy="1732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COMPONENT</a:t>
            </a:r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Description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Dependencies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2429CC8-3FFA-4FAC-8393-2B3EC9A58AB3}"/>
              </a:ext>
            </a:extLst>
          </p:cNvPr>
          <p:cNvSpPr/>
          <p:nvPr/>
        </p:nvSpPr>
        <p:spPr>
          <a:xfrm>
            <a:off x="1621531" y="2717994"/>
            <a:ext cx="3296348" cy="777332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A7B531-45DE-4323-B1A7-EBADFEDA38A5}"/>
              </a:ext>
            </a:extLst>
          </p:cNvPr>
          <p:cNvSpPr/>
          <p:nvPr/>
        </p:nvSpPr>
        <p:spPr>
          <a:xfrm>
            <a:off x="2317547" y="2708174"/>
            <a:ext cx="1320856" cy="39258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INPUT FLOW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Content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Protocol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Target parameters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DAD075-8B67-4A76-A8D8-6132E1C89891}"/>
              </a:ext>
            </a:extLst>
          </p:cNvPr>
          <p:cNvSpPr/>
          <p:nvPr/>
        </p:nvSpPr>
        <p:spPr>
          <a:xfrm>
            <a:off x="1238460" y="3678638"/>
            <a:ext cx="956111" cy="5627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Target parameters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DB7C0-0AF6-4B71-A90A-782841E16032}"/>
              </a:ext>
            </a:extLst>
          </p:cNvPr>
          <p:cNvGrpSpPr/>
          <p:nvPr/>
        </p:nvGrpSpPr>
        <p:grpSpPr>
          <a:xfrm>
            <a:off x="5015001" y="5245390"/>
            <a:ext cx="2037039" cy="646244"/>
            <a:chOff x="5785517" y="5331707"/>
            <a:chExt cx="1777686" cy="64624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8A7204-B971-40C2-92F4-88A442AFAAF3}"/>
                </a:ext>
              </a:extLst>
            </p:cNvPr>
            <p:cNvSpPr/>
            <p:nvPr/>
          </p:nvSpPr>
          <p:spPr>
            <a:xfrm>
              <a:off x="5828419" y="5331707"/>
              <a:ext cx="1691885" cy="646244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Hardware: Speaker, Screen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3DC27D-3A3C-491B-9A15-903D7555DBCA}"/>
                </a:ext>
              </a:extLst>
            </p:cNvPr>
            <p:cNvCxnSpPr/>
            <p:nvPr/>
          </p:nvCxnSpPr>
          <p:spPr>
            <a:xfrm>
              <a:off x="5785518" y="5400661"/>
              <a:ext cx="1777685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828BF5-C6C8-4F29-B4BA-52614DE15F3D}"/>
                </a:ext>
              </a:extLst>
            </p:cNvPr>
            <p:cNvCxnSpPr>
              <a:cxnSpLocks/>
            </p:cNvCxnSpPr>
            <p:nvPr/>
          </p:nvCxnSpPr>
          <p:spPr>
            <a:xfrm>
              <a:off x="5785517" y="5916549"/>
              <a:ext cx="1777685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12D244B-82DC-42D7-BE2F-F2200F4BDF39}"/>
              </a:ext>
            </a:extLst>
          </p:cNvPr>
          <p:cNvSpPr/>
          <p:nvPr/>
        </p:nvSpPr>
        <p:spPr>
          <a:xfrm rot="5929811">
            <a:off x="5940863" y="4308402"/>
            <a:ext cx="1366217" cy="582142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CBC03B1-329E-4646-805F-0331BD2E44C5}"/>
              </a:ext>
            </a:extLst>
          </p:cNvPr>
          <p:cNvCxnSpPr>
            <a:cxnSpLocks/>
          </p:cNvCxnSpPr>
          <p:nvPr/>
        </p:nvCxnSpPr>
        <p:spPr>
          <a:xfrm>
            <a:off x="2927184" y="2037258"/>
            <a:ext cx="678137" cy="21376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2339" y="156745"/>
            <a:ext cx="8030225" cy="6524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2974" y="280560"/>
            <a:ext cx="6958701" cy="585008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070F45-0605-4CF0-927B-D80C580707DC}"/>
              </a:ext>
            </a:extLst>
          </p:cNvPr>
          <p:cNvGrpSpPr/>
          <p:nvPr/>
        </p:nvGrpSpPr>
        <p:grpSpPr>
          <a:xfrm>
            <a:off x="252211" y="3090074"/>
            <a:ext cx="831906" cy="909625"/>
            <a:chOff x="1010821" y="1017395"/>
            <a:chExt cx="831906" cy="909625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C79AECC-3830-41BF-A450-6372DD918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279" y="1017395"/>
              <a:ext cx="425033" cy="425033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C5E1821-A438-4991-AB5D-22C6872124E2}"/>
                </a:ext>
              </a:extLst>
            </p:cNvPr>
            <p:cNvSpPr txBox="1"/>
            <p:nvPr/>
          </p:nvSpPr>
          <p:spPr>
            <a:xfrm>
              <a:off x="1010821" y="1403800"/>
              <a:ext cx="8319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Source code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A6B489E-2DB7-4A0F-A32B-67A2D40BA33A}"/>
              </a:ext>
            </a:extLst>
          </p:cNvPr>
          <p:cNvGrpSpPr/>
          <p:nvPr/>
        </p:nvGrpSpPr>
        <p:grpSpPr>
          <a:xfrm>
            <a:off x="9479140" y="6186430"/>
            <a:ext cx="2033647" cy="390145"/>
            <a:chOff x="8190858" y="5619689"/>
            <a:chExt cx="2033647" cy="3901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691A3E2-A858-4476-AC87-059832148930}"/>
                </a:ext>
              </a:extLst>
            </p:cNvPr>
            <p:cNvSpPr txBox="1"/>
            <p:nvPr/>
          </p:nvSpPr>
          <p:spPr>
            <a:xfrm>
              <a:off x="8190858" y="5623559"/>
              <a:ext cx="168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Resource Group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472883A-0743-4311-97E9-26A62F34E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360" y="5619689"/>
              <a:ext cx="390145" cy="390145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BBB88F2-020B-427E-B4D6-5EEACB483476}"/>
              </a:ext>
            </a:extLst>
          </p:cNvPr>
          <p:cNvSpPr txBox="1"/>
          <p:nvPr/>
        </p:nvSpPr>
        <p:spPr>
          <a:xfrm>
            <a:off x="3067953" y="2389993"/>
            <a:ext cx="7649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IP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19BE68C-8D0D-42C5-A467-967A4C82B100}"/>
              </a:ext>
            </a:extLst>
          </p:cNvPr>
          <p:cNvSpPr/>
          <p:nvPr/>
        </p:nvSpPr>
        <p:spPr>
          <a:xfrm>
            <a:off x="170545" y="2428824"/>
            <a:ext cx="1242964" cy="401578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EFC19F-20B0-433C-A7FE-F2B8B6BD9F8D}"/>
              </a:ext>
            </a:extLst>
          </p:cNvPr>
          <p:cNvSpPr txBox="1"/>
          <p:nvPr/>
        </p:nvSpPr>
        <p:spPr>
          <a:xfrm>
            <a:off x="103082" y="2408545"/>
            <a:ext cx="1117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NICE </a:t>
            </a:r>
            <a:b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567204-ABAD-4210-B4DA-0BD758A02657}"/>
              </a:ext>
            </a:extLst>
          </p:cNvPr>
          <p:cNvGrpSpPr/>
          <p:nvPr/>
        </p:nvGrpSpPr>
        <p:grpSpPr>
          <a:xfrm>
            <a:off x="3948712" y="5013129"/>
            <a:ext cx="1256983" cy="1671395"/>
            <a:chOff x="10890818" y="364709"/>
            <a:chExt cx="1256983" cy="167139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BB01EE5-A06E-4E61-87F3-354404E8E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8702" y="364709"/>
              <a:ext cx="780290" cy="780290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2728EE4-2C31-43FA-941E-DD3057AF02E8}"/>
                </a:ext>
              </a:extLst>
            </p:cNvPr>
            <p:cNvSpPr txBox="1"/>
            <p:nvPr/>
          </p:nvSpPr>
          <p:spPr>
            <a:xfrm>
              <a:off x="10890818" y="1112774"/>
              <a:ext cx="12569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</a:t>
              </a:r>
              <a:b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Active </a:t>
              </a:r>
              <a:b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Directory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0" name="Title 2">
            <a:extLst>
              <a:ext uri="{FF2B5EF4-FFF2-40B4-BE49-F238E27FC236}">
                <a16:creationId xmlns:a16="http://schemas.microsoft.com/office/drawing/2014/main" id="{7F377BBF-D217-439B-9812-D11C0D5FF745}"/>
              </a:ext>
            </a:extLst>
          </p:cNvPr>
          <p:cNvSpPr txBox="1">
            <a:spLocks/>
          </p:cNvSpPr>
          <p:nvPr/>
        </p:nvSpPr>
        <p:spPr>
          <a:xfrm>
            <a:off x="24546" y="0"/>
            <a:ext cx="403779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Architecture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</a:b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  <a:ea typeface="+mj-ea"/>
              <a:cs typeface="+mj-cs"/>
            </a:endParaRP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94AB222E-3BA7-43BB-A5D8-68B1AE81B2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53" y="3948300"/>
            <a:ext cx="526175" cy="526175"/>
          </a:xfrm>
          <a:prstGeom prst="rect">
            <a:avLst/>
          </a:prstGeom>
        </p:spPr>
      </p:pic>
      <p:sp>
        <p:nvSpPr>
          <p:cNvPr id="119" name="Freeform 91">
            <a:extLst>
              <a:ext uri="{FF2B5EF4-FFF2-40B4-BE49-F238E27FC236}">
                <a16:creationId xmlns:a16="http://schemas.microsoft.com/office/drawing/2014/main" id="{BD679553-43DB-4CC3-A0C0-0E5F302EA1B1}"/>
              </a:ext>
            </a:extLst>
          </p:cNvPr>
          <p:cNvSpPr>
            <a:spLocks/>
          </p:cNvSpPr>
          <p:nvPr/>
        </p:nvSpPr>
        <p:spPr bwMode="auto">
          <a:xfrm>
            <a:off x="990792" y="742126"/>
            <a:ext cx="2825092" cy="1402015"/>
          </a:xfrm>
          <a:custGeom>
            <a:avLst/>
            <a:gdLst>
              <a:gd name="T0" fmla="*/ 1179 w 1179"/>
              <a:gd name="T1" fmla="*/ 595 h 731"/>
              <a:gd name="T2" fmla="*/ 1042 w 1179"/>
              <a:gd name="T3" fmla="*/ 458 h 731"/>
              <a:gd name="T4" fmla="*/ 1026 w 1179"/>
              <a:gd name="T5" fmla="*/ 459 h 731"/>
              <a:gd name="T6" fmla="*/ 1039 w 1179"/>
              <a:gd name="T7" fmla="*/ 363 h 731"/>
              <a:gd name="T8" fmla="*/ 675 w 1179"/>
              <a:gd name="T9" fmla="*/ 0 h 731"/>
              <a:gd name="T10" fmla="*/ 330 w 1179"/>
              <a:gd name="T11" fmla="*/ 248 h 731"/>
              <a:gd name="T12" fmla="*/ 249 w 1179"/>
              <a:gd name="T13" fmla="*/ 234 h 731"/>
              <a:gd name="T14" fmla="*/ 0 w 1179"/>
              <a:gd name="T15" fmla="*/ 483 h 731"/>
              <a:gd name="T16" fmla="*/ 249 w 1179"/>
              <a:gd name="T17" fmla="*/ 731 h 731"/>
              <a:gd name="T18" fmla="*/ 249 w 1179"/>
              <a:gd name="T19" fmla="*/ 731 h 731"/>
              <a:gd name="T20" fmla="*/ 249 w 1179"/>
              <a:gd name="T21" fmla="*/ 731 h 731"/>
              <a:gd name="T22" fmla="*/ 1054 w 1179"/>
              <a:gd name="T23" fmla="*/ 731 h 731"/>
              <a:gd name="T24" fmla="*/ 1053 w 1179"/>
              <a:gd name="T25" fmla="*/ 731 h 731"/>
              <a:gd name="T26" fmla="*/ 1179 w 1179"/>
              <a:gd name="T27" fmla="*/ 595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79" h="731">
                <a:moveTo>
                  <a:pt x="1179" y="595"/>
                </a:moveTo>
                <a:cubicBezTo>
                  <a:pt x="1179" y="519"/>
                  <a:pt x="1118" y="458"/>
                  <a:pt x="1042" y="458"/>
                </a:cubicBezTo>
                <a:cubicBezTo>
                  <a:pt x="1037" y="458"/>
                  <a:pt x="1031" y="459"/>
                  <a:pt x="1026" y="459"/>
                </a:cubicBezTo>
                <a:cubicBezTo>
                  <a:pt x="1034" y="429"/>
                  <a:pt x="1039" y="397"/>
                  <a:pt x="1039" y="363"/>
                </a:cubicBezTo>
                <a:cubicBezTo>
                  <a:pt x="1039" y="162"/>
                  <a:pt x="876" y="0"/>
                  <a:pt x="675" y="0"/>
                </a:cubicBezTo>
                <a:cubicBezTo>
                  <a:pt x="515" y="0"/>
                  <a:pt x="378" y="104"/>
                  <a:pt x="330" y="248"/>
                </a:cubicBezTo>
                <a:cubicBezTo>
                  <a:pt x="305" y="239"/>
                  <a:pt x="277" y="234"/>
                  <a:pt x="249" y="234"/>
                </a:cubicBezTo>
                <a:cubicBezTo>
                  <a:pt x="112" y="234"/>
                  <a:pt x="0" y="345"/>
                  <a:pt x="0" y="483"/>
                </a:cubicBezTo>
                <a:cubicBezTo>
                  <a:pt x="0" y="620"/>
                  <a:pt x="112" y="731"/>
                  <a:pt x="249" y="731"/>
                </a:cubicBezTo>
                <a:cubicBezTo>
                  <a:pt x="249" y="731"/>
                  <a:pt x="249" y="731"/>
                  <a:pt x="249" y="731"/>
                </a:cubicBezTo>
                <a:cubicBezTo>
                  <a:pt x="249" y="731"/>
                  <a:pt x="249" y="731"/>
                  <a:pt x="249" y="731"/>
                </a:cubicBezTo>
                <a:cubicBezTo>
                  <a:pt x="1054" y="731"/>
                  <a:pt x="1054" y="731"/>
                  <a:pt x="1054" y="731"/>
                </a:cubicBezTo>
                <a:cubicBezTo>
                  <a:pt x="1053" y="731"/>
                  <a:pt x="1053" y="731"/>
                  <a:pt x="1053" y="731"/>
                </a:cubicBezTo>
                <a:cubicBezTo>
                  <a:pt x="1124" y="725"/>
                  <a:pt x="1179" y="666"/>
                  <a:pt x="1179" y="59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Internet 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F3F9C856-41A1-4F0E-9F64-2113CCAFA40A}"/>
              </a:ext>
            </a:extLst>
          </p:cNvPr>
          <p:cNvSpPr/>
          <p:nvPr/>
        </p:nvSpPr>
        <p:spPr>
          <a:xfrm>
            <a:off x="5258697" y="500109"/>
            <a:ext cx="5455035" cy="514991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ECEC3145-C7F4-4868-94AA-753EA7B0AB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9107" y="737288"/>
            <a:ext cx="670163" cy="651240"/>
          </a:xfrm>
          <a:prstGeom prst="rect">
            <a:avLst/>
          </a:prstGeom>
        </p:spPr>
      </p:pic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EF412334-3DC5-4972-9555-E56D95323605}"/>
              </a:ext>
            </a:extLst>
          </p:cNvPr>
          <p:cNvCxnSpPr>
            <a:cxnSpLocks/>
          </p:cNvCxnSpPr>
          <p:nvPr/>
        </p:nvCxnSpPr>
        <p:spPr>
          <a:xfrm flipH="1">
            <a:off x="875462" y="1998982"/>
            <a:ext cx="289696" cy="40956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3A233BA7-E327-44A2-A36A-49D3C01DD3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745" y="5544766"/>
            <a:ext cx="1034895" cy="812441"/>
          </a:xfrm>
          <a:prstGeom prst="rect">
            <a:avLst/>
          </a:prstGeom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359CFF4-DE90-4E52-9F49-264BA0A217C2}"/>
              </a:ext>
            </a:extLst>
          </p:cNvPr>
          <p:cNvGrpSpPr/>
          <p:nvPr/>
        </p:nvGrpSpPr>
        <p:grpSpPr>
          <a:xfrm>
            <a:off x="6670456" y="1413918"/>
            <a:ext cx="3018775" cy="3564739"/>
            <a:chOff x="6506137" y="-677314"/>
            <a:chExt cx="4260917" cy="3564739"/>
          </a:xfrm>
        </p:grpSpPr>
        <p:sp>
          <p:nvSpPr>
            <p:cNvPr id="125" name="Cube 124">
              <a:extLst>
                <a:ext uri="{FF2B5EF4-FFF2-40B4-BE49-F238E27FC236}">
                  <a16:creationId xmlns:a16="http://schemas.microsoft.com/office/drawing/2014/main" id="{21818412-622E-4140-9C4B-E5576D5E1ED6}"/>
                </a:ext>
              </a:extLst>
            </p:cNvPr>
            <p:cNvSpPr/>
            <p:nvPr/>
          </p:nvSpPr>
          <p:spPr>
            <a:xfrm>
              <a:off x="6506137" y="-677314"/>
              <a:ext cx="4260917" cy="2942197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A5F712B-7E88-41E8-BCC5-7E102A1CEE25}"/>
                </a:ext>
              </a:extLst>
            </p:cNvPr>
            <p:cNvSpPr txBox="1"/>
            <p:nvPr/>
          </p:nvSpPr>
          <p:spPr>
            <a:xfrm>
              <a:off x="6902985" y="2579648"/>
              <a:ext cx="2277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r>
                <a:rPr kumimoji="0" lang="fr-F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rometheus</a:t>
              </a: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-server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70794DD-5235-4014-8726-0D007FD73D32}"/>
              </a:ext>
            </a:extLst>
          </p:cNvPr>
          <p:cNvCxnSpPr>
            <a:cxnSpLocks/>
          </p:cNvCxnSpPr>
          <p:nvPr/>
        </p:nvCxnSpPr>
        <p:spPr>
          <a:xfrm flipH="1">
            <a:off x="3605321" y="2251024"/>
            <a:ext cx="173516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99E1F7D-0CEA-4F2C-B0F0-6D007F65DA85}"/>
              </a:ext>
            </a:extLst>
          </p:cNvPr>
          <p:cNvCxnSpPr>
            <a:cxnSpLocks/>
          </p:cNvCxnSpPr>
          <p:nvPr/>
        </p:nvCxnSpPr>
        <p:spPr>
          <a:xfrm flipH="1">
            <a:off x="5340486" y="2028193"/>
            <a:ext cx="534587" cy="22853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EC8418F-3F44-4C33-A733-3BA9B69DE263}"/>
              </a:ext>
            </a:extLst>
          </p:cNvPr>
          <p:cNvCxnSpPr>
            <a:cxnSpLocks/>
          </p:cNvCxnSpPr>
          <p:nvPr/>
        </p:nvCxnSpPr>
        <p:spPr>
          <a:xfrm flipH="1" flipV="1">
            <a:off x="5340486" y="2272132"/>
            <a:ext cx="518749" cy="58679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805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0EF81-6025-48F9-ACF4-346DDE350208}"/>
              </a:ext>
            </a:extLst>
          </p:cNvPr>
          <p:cNvSpPr/>
          <p:nvPr/>
        </p:nvSpPr>
        <p:spPr>
          <a:xfrm>
            <a:off x="3723721" y="1909004"/>
            <a:ext cx="3623179" cy="41310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Component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B8386-FCC4-446E-ADC8-24929181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62" y="344643"/>
            <a:ext cx="10949333" cy="1053341"/>
          </a:xfrm>
        </p:spPr>
        <p:txBody>
          <a:bodyPr>
            <a:normAutofit/>
          </a:bodyPr>
          <a:lstStyle/>
          <a:p>
            <a:r>
              <a:rPr lang="en-US" sz="4800" dirty="0"/>
              <a:t>Audio/Video Renderer Server Component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F8E9688-A50D-4408-B3C5-6920DBBF85A9}"/>
              </a:ext>
            </a:extLst>
          </p:cNvPr>
          <p:cNvSpPr/>
          <p:nvPr/>
        </p:nvSpPr>
        <p:spPr>
          <a:xfrm>
            <a:off x="4799640" y="2626237"/>
            <a:ext cx="1739013" cy="1732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COMPONENT</a:t>
            </a:r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Description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Dependencies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2429CC8-3FFA-4FAC-8393-2B3EC9A58AB3}"/>
              </a:ext>
            </a:extLst>
          </p:cNvPr>
          <p:cNvSpPr/>
          <p:nvPr/>
        </p:nvSpPr>
        <p:spPr>
          <a:xfrm>
            <a:off x="1621531" y="2717994"/>
            <a:ext cx="3296348" cy="777332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A7B531-45DE-4323-B1A7-EBADFEDA38A5}"/>
              </a:ext>
            </a:extLst>
          </p:cNvPr>
          <p:cNvSpPr/>
          <p:nvPr/>
        </p:nvSpPr>
        <p:spPr>
          <a:xfrm>
            <a:off x="2317547" y="2708174"/>
            <a:ext cx="1320856" cy="39258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INPUT FLOW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Content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Protocol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Target parameters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DAD075-8B67-4A76-A8D8-6132E1C89891}"/>
              </a:ext>
            </a:extLst>
          </p:cNvPr>
          <p:cNvSpPr/>
          <p:nvPr/>
        </p:nvSpPr>
        <p:spPr>
          <a:xfrm>
            <a:off x="3800870" y="3024295"/>
            <a:ext cx="956111" cy="5627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Target parameters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41B71D-AEAC-43F8-B1C2-434188B448FD}"/>
              </a:ext>
            </a:extLst>
          </p:cNvPr>
          <p:cNvGrpSpPr/>
          <p:nvPr/>
        </p:nvGrpSpPr>
        <p:grpSpPr>
          <a:xfrm>
            <a:off x="5015001" y="5245390"/>
            <a:ext cx="2037039" cy="646244"/>
            <a:chOff x="5785517" y="5331707"/>
            <a:chExt cx="1777686" cy="64624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0FFD4F-4DC1-4DC9-8869-93D226757DC9}"/>
                </a:ext>
              </a:extLst>
            </p:cNvPr>
            <p:cNvSpPr/>
            <p:nvPr/>
          </p:nvSpPr>
          <p:spPr>
            <a:xfrm>
              <a:off x="5828419" y="5331707"/>
              <a:ext cx="1691885" cy="646244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Hardware: Speaker, Screen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A2DBC5-900C-4854-9CFB-6F32B092E673}"/>
                </a:ext>
              </a:extLst>
            </p:cNvPr>
            <p:cNvCxnSpPr/>
            <p:nvPr/>
          </p:nvCxnSpPr>
          <p:spPr>
            <a:xfrm>
              <a:off x="5785518" y="5400661"/>
              <a:ext cx="1777685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AEA0E60-6FBD-4289-91D3-60249B76E386}"/>
                </a:ext>
              </a:extLst>
            </p:cNvPr>
            <p:cNvCxnSpPr>
              <a:cxnSpLocks/>
            </p:cNvCxnSpPr>
            <p:nvPr/>
          </p:nvCxnSpPr>
          <p:spPr>
            <a:xfrm>
              <a:off x="5785517" y="5916549"/>
              <a:ext cx="1777685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12D244B-82DC-42D7-BE2F-F2200F4BDF39}"/>
              </a:ext>
            </a:extLst>
          </p:cNvPr>
          <p:cNvSpPr/>
          <p:nvPr/>
        </p:nvSpPr>
        <p:spPr>
          <a:xfrm rot="5929811">
            <a:off x="5940863" y="4308402"/>
            <a:ext cx="1366217" cy="582142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9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>
            <a:extLst>
              <a:ext uri="{FF2B5EF4-FFF2-40B4-BE49-F238E27FC236}">
                <a16:creationId xmlns:a16="http://schemas.microsoft.com/office/drawing/2014/main" id="{BEB2024A-14A9-834C-947A-F23E33BF35BF}"/>
              </a:ext>
            </a:extLst>
          </p:cNvPr>
          <p:cNvSpPr/>
          <p:nvPr/>
        </p:nvSpPr>
        <p:spPr>
          <a:xfrm>
            <a:off x="2913755" y="1962431"/>
            <a:ext cx="8432205" cy="2597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8E6333-9113-7448-922C-E8C7F930DD71}"/>
              </a:ext>
            </a:extLst>
          </p:cNvPr>
          <p:cNvSpPr/>
          <p:nvPr/>
        </p:nvSpPr>
        <p:spPr>
          <a:xfrm>
            <a:off x="102870" y="63670"/>
            <a:ext cx="12001500" cy="6714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3" name="Graphic 172">
            <a:extLst>
              <a:ext uri="{FF2B5EF4-FFF2-40B4-BE49-F238E27FC236}">
                <a16:creationId xmlns:a16="http://schemas.microsoft.com/office/drawing/2014/main" id="{126D50EE-5AF4-394E-A3D4-F11E166B9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708" y="1010455"/>
            <a:ext cx="308431" cy="308431"/>
          </a:xfrm>
          <a:prstGeom prst="rect">
            <a:avLst/>
          </a:prstGeom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E07E8322-FB43-C348-AED4-48B4D1B74D25}"/>
              </a:ext>
            </a:extLst>
          </p:cNvPr>
          <p:cNvSpPr/>
          <p:nvPr/>
        </p:nvSpPr>
        <p:spPr>
          <a:xfrm>
            <a:off x="9449937" y="2276831"/>
            <a:ext cx="1202064" cy="206258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18C83BD-4404-0049-AA89-641DDAB9F6A7}"/>
              </a:ext>
            </a:extLst>
          </p:cNvPr>
          <p:cNvSpPr/>
          <p:nvPr/>
        </p:nvSpPr>
        <p:spPr>
          <a:xfrm>
            <a:off x="9611273" y="2787555"/>
            <a:ext cx="946220" cy="4929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Shared Workspace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9075700-166D-8E43-8339-7A530CD723DA}"/>
              </a:ext>
            </a:extLst>
          </p:cNvPr>
          <p:cNvCxnSpPr>
            <a:cxnSpLocks/>
          </p:cNvCxnSpPr>
          <p:nvPr/>
        </p:nvCxnSpPr>
        <p:spPr>
          <a:xfrm flipV="1">
            <a:off x="8583015" y="3664697"/>
            <a:ext cx="1128555" cy="59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Graphic 200">
            <a:extLst>
              <a:ext uri="{FF2B5EF4-FFF2-40B4-BE49-F238E27FC236}">
                <a16:creationId xmlns:a16="http://schemas.microsoft.com/office/drawing/2014/main" id="{EC91D0E9-9DA1-8948-9A6C-437497989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8931" y="2575568"/>
            <a:ext cx="316404" cy="316404"/>
          </a:xfrm>
          <a:prstGeom prst="rect">
            <a:avLst/>
          </a:prstGeom>
        </p:spPr>
      </p:pic>
      <p:pic>
        <p:nvPicPr>
          <p:cNvPr id="209" name="Graphic 208">
            <a:extLst>
              <a:ext uri="{FF2B5EF4-FFF2-40B4-BE49-F238E27FC236}">
                <a16:creationId xmlns:a16="http://schemas.microsoft.com/office/drawing/2014/main" id="{3CB0E4FC-D0CA-0644-B74B-FF3AFCA566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9541" y="1418361"/>
            <a:ext cx="344707" cy="344707"/>
          </a:xfrm>
          <a:prstGeom prst="rect">
            <a:avLst/>
          </a:prstGeom>
        </p:spPr>
      </p:pic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E0E6934-7E99-F445-B706-AE3DFDF1AE83}"/>
              </a:ext>
            </a:extLst>
          </p:cNvPr>
          <p:cNvCxnSpPr>
            <a:cxnSpLocks/>
          </p:cNvCxnSpPr>
          <p:nvPr/>
        </p:nvCxnSpPr>
        <p:spPr>
          <a:xfrm flipV="1">
            <a:off x="5683759" y="1433258"/>
            <a:ext cx="1219237" cy="11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16440333-3665-C54C-AA96-7511E4692951}"/>
              </a:ext>
            </a:extLst>
          </p:cNvPr>
          <p:cNvSpPr txBox="1"/>
          <p:nvPr/>
        </p:nvSpPr>
        <p:spPr>
          <a:xfrm>
            <a:off x="5664648" y="1411100"/>
            <a:ext cx="101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Deploy to Staging Pipeline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BED16635-C6BA-A349-BF4D-BC12BC7005C9}"/>
              </a:ext>
            </a:extLst>
          </p:cNvPr>
          <p:cNvSpPr/>
          <p:nvPr/>
        </p:nvSpPr>
        <p:spPr>
          <a:xfrm>
            <a:off x="2695903" y="930150"/>
            <a:ext cx="8843760" cy="3851799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55D4B354-0821-C84F-A357-0229286A7BC8}"/>
              </a:ext>
            </a:extLst>
          </p:cNvPr>
          <p:cNvSpPr txBox="1"/>
          <p:nvPr/>
        </p:nvSpPr>
        <p:spPr>
          <a:xfrm>
            <a:off x="7153571" y="2192571"/>
            <a:ext cx="1027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Deploy Notebooks &amp; ETL Package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86B25C-E77A-B848-9244-EA89316A90BE}"/>
              </a:ext>
            </a:extLst>
          </p:cNvPr>
          <p:cNvGrpSpPr/>
          <p:nvPr/>
        </p:nvGrpSpPr>
        <p:grpSpPr>
          <a:xfrm>
            <a:off x="10857658" y="4559880"/>
            <a:ext cx="1075469" cy="457201"/>
            <a:chOff x="8124046" y="3774182"/>
            <a:chExt cx="1075469" cy="457201"/>
          </a:xfrm>
        </p:grpSpPr>
        <p:pic>
          <p:nvPicPr>
            <p:cNvPr id="2066" name="Picture 7" descr="Hey Azure Guy! -">
              <a:extLst>
                <a:ext uri="{FF2B5EF4-FFF2-40B4-BE49-F238E27FC236}">
                  <a16:creationId xmlns:a16="http://schemas.microsoft.com/office/drawing/2014/main" id="{37085A9D-69D7-6244-AEE1-62A5867980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4" t="20807" r="18215" b="26131"/>
            <a:stretch/>
          </p:blipFill>
          <p:spPr bwMode="auto">
            <a:xfrm>
              <a:off x="8632118" y="3774182"/>
              <a:ext cx="567397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4AE7A3-8F10-F645-949B-6B96AFBD8102}"/>
                </a:ext>
              </a:extLst>
            </p:cNvPr>
            <p:cNvSpPr txBox="1"/>
            <p:nvPr/>
          </p:nvSpPr>
          <p:spPr>
            <a:xfrm>
              <a:off x="8124046" y="3951934"/>
              <a:ext cx="7026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Azure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70B3814-0766-C749-946C-E55E9B53F405}"/>
              </a:ext>
            </a:extLst>
          </p:cNvPr>
          <p:cNvSpPr/>
          <p:nvPr/>
        </p:nvSpPr>
        <p:spPr>
          <a:xfrm>
            <a:off x="6578575" y="2779669"/>
            <a:ext cx="921256" cy="36445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Virtual Machine</a:t>
            </a:r>
            <a:br>
              <a:rPr lang="en-US" sz="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Azure DevOps Self Hosted Agent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28FB44B-7A1F-8646-9FF1-D1351E4A25EC}"/>
              </a:ext>
            </a:extLst>
          </p:cNvPr>
          <p:cNvCxnSpPr>
            <a:cxnSpLocks/>
          </p:cNvCxnSpPr>
          <p:nvPr/>
        </p:nvCxnSpPr>
        <p:spPr>
          <a:xfrm>
            <a:off x="6902996" y="1445061"/>
            <a:ext cx="14769" cy="83906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58A20D11-3F55-A046-84A4-24B93E65D6F9}"/>
              </a:ext>
            </a:extLst>
          </p:cNvPr>
          <p:cNvCxnSpPr>
            <a:cxnSpLocks/>
          </p:cNvCxnSpPr>
          <p:nvPr/>
        </p:nvCxnSpPr>
        <p:spPr>
          <a:xfrm flipV="1">
            <a:off x="7199676" y="2534229"/>
            <a:ext cx="21541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854C4F7-79B4-7949-B027-A41670D35B01}"/>
              </a:ext>
            </a:extLst>
          </p:cNvPr>
          <p:cNvSpPr txBox="1"/>
          <p:nvPr/>
        </p:nvSpPr>
        <p:spPr>
          <a:xfrm>
            <a:off x="6953931" y="1437305"/>
            <a:ext cx="667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Pull artefacts</a:t>
            </a:r>
          </a:p>
        </p:txBody>
      </p:sp>
      <p:pic>
        <p:nvPicPr>
          <p:cNvPr id="43" name="Picture 1">
            <a:extLst>
              <a:ext uri="{FF2B5EF4-FFF2-40B4-BE49-F238E27FC236}">
                <a16:creationId xmlns:a16="http://schemas.microsoft.com/office/drawing/2014/main" id="{491036C5-3F5E-0B49-859E-9C86E147D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481" y="1836774"/>
            <a:ext cx="290235" cy="36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827AB3A-853E-764A-802B-65D9E6ED22CE}"/>
              </a:ext>
            </a:extLst>
          </p:cNvPr>
          <p:cNvSpPr txBox="1"/>
          <p:nvPr/>
        </p:nvSpPr>
        <p:spPr>
          <a:xfrm>
            <a:off x="10271315" y="1734806"/>
            <a:ext cx="10763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25000"/>
                  </a:schemeClr>
                </a:solidFill>
              </a:rPr>
              <a:t>Azure Subscription  AIP Non-Prod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086CFB2-23F9-D64D-BFA5-328052BAE66D}"/>
              </a:ext>
            </a:extLst>
          </p:cNvPr>
          <p:cNvGrpSpPr/>
          <p:nvPr/>
        </p:nvGrpSpPr>
        <p:grpSpPr>
          <a:xfrm>
            <a:off x="5662133" y="1048780"/>
            <a:ext cx="1339169" cy="1260410"/>
            <a:chOff x="5933686" y="866818"/>
            <a:chExt cx="2257625" cy="1541606"/>
          </a:xfrm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8F3B7065-4754-8449-A650-266D487C3556}"/>
                </a:ext>
              </a:extLst>
            </p:cNvPr>
            <p:cNvCxnSpPr>
              <a:cxnSpLocks/>
            </p:cNvCxnSpPr>
            <p:nvPr/>
          </p:nvCxnSpPr>
          <p:spPr>
            <a:xfrm>
              <a:off x="8191311" y="866818"/>
              <a:ext cx="0" cy="1541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F214A8-C614-B441-B2CD-A2653065E2F1}"/>
                </a:ext>
              </a:extLst>
            </p:cNvPr>
            <p:cNvCxnSpPr/>
            <p:nvPr/>
          </p:nvCxnSpPr>
          <p:spPr>
            <a:xfrm>
              <a:off x="5933686" y="866818"/>
              <a:ext cx="2257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CC1A419-D9E9-7648-8003-6181FE147A92}"/>
              </a:ext>
            </a:extLst>
          </p:cNvPr>
          <p:cNvSpPr txBox="1"/>
          <p:nvPr/>
        </p:nvSpPr>
        <p:spPr>
          <a:xfrm>
            <a:off x="5628639" y="1044188"/>
            <a:ext cx="1424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Universal Feeds</a:t>
            </a:r>
          </a:p>
        </p:txBody>
      </p:sp>
      <p:pic>
        <p:nvPicPr>
          <p:cNvPr id="161" name="Graphic 160">
            <a:extLst>
              <a:ext uri="{FF2B5EF4-FFF2-40B4-BE49-F238E27FC236}">
                <a16:creationId xmlns:a16="http://schemas.microsoft.com/office/drawing/2014/main" id="{E4739B75-B339-904A-8C52-79B529A13B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19141" y="3652775"/>
            <a:ext cx="432499" cy="45794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05033DA2-2E48-5546-8A5C-A342584D5D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72927" y="3430912"/>
            <a:ext cx="389292" cy="389292"/>
          </a:xfrm>
          <a:prstGeom prst="rect">
            <a:avLst/>
          </a:prstGeom>
        </p:spPr>
      </p:pic>
      <p:sp>
        <p:nvSpPr>
          <p:cNvPr id="138" name="Title 9">
            <a:extLst>
              <a:ext uri="{FF2B5EF4-FFF2-40B4-BE49-F238E27FC236}">
                <a16:creationId xmlns:a16="http://schemas.microsoft.com/office/drawing/2014/main" id="{1B65E34D-434C-4417-A0C6-B600B420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09" y="346472"/>
            <a:ext cx="10921834" cy="55530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Hatta Project Hatta – Architecture AIP Non-Prod</a:t>
            </a:r>
            <a:endParaRPr lang="en-US" sz="2400" dirty="0">
              <a:solidFill>
                <a:srgbClr val="0070C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8CC16C-406D-46E3-AE14-C7F9D3483CB8}"/>
              </a:ext>
            </a:extLst>
          </p:cNvPr>
          <p:cNvGrpSpPr/>
          <p:nvPr/>
        </p:nvGrpSpPr>
        <p:grpSpPr>
          <a:xfrm>
            <a:off x="6793216" y="3548276"/>
            <a:ext cx="402371" cy="438476"/>
            <a:chOff x="7000341" y="3010261"/>
            <a:chExt cx="402371" cy="438476"/>
          </a:xfrm>
        </p:grpSpPr>
        <p:pic>
          <p:nvPicPr>
            <p:cNvPr id="12" name="Picture 11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E8F7205B-CB1C-47A7-9302-6E1CBC811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000341" y="3010261"/>
              <a:ext cx="402371" cy="438476"/>
            </a:xfrm>
            <a:prstGeom prst="rect">
              <a:avLst/>
            </a:prstGeom>
          </p:spPr>
        </p:pic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C7EBCDF4-8560-48F9-B00B-747BDC02E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025165" y="3066990"/>
              <a:ext cx="357121" cy="258723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CEA1EC9-7E2E-4AAF-8377-0C5B297D315D}"/>
              </a:ext>
            </a:extLst>
          </p:cNvPr>
          <p:cNvSpPr/>
          <p:nvPr/>
        </p:nvSpPr>
        <p:spPr>
          <a:xfrm>
            <a:off x="6396998" y="4010006"/>
            <a:ext cx="1157816" cy="40237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Virtual Machine </a:t>
            </a:r>
            <a:br>
              <a:rPr lang="en-US" sz="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Windows Server 2019</a:t>
            </a:r>
            <a:br>
              <a:rPr lang="en-US" sz="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Power BI Desktop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4A8EBA1-7439-48F4-B9E8-E5BFAD2A8083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2015" r="10993" b="15471"/>
          <a:stretch/>
        </p:blipFill>
        <p:spPr>
          <a:xfrm>
            <a:off x="8162357" y="3881990"/>
            <a:ext cx="440398" cy="40444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39BFF8-4B6C-402A-96EC-E8469CF25A8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018614" y="2928394"/>
            <a:ext cx="276026" cy="276026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513D0A9-2586-4898-8AC5-67C4A786668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010110" y="3261503"/>
            <a:ext cx="334993" cy="334993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BEDC0DB5-08D8-4117-B623-9B36CD2042B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105678" y="1020754"/>
            <a:ext cx="440399" cy="440399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FF2D368D-FF4D-4496-8590-B8B6EFD88C95}"/>
              </a:ext>
            </a:extLst>
          </p:cNvPr>
          <p:cNvGrpSpPr/>
          <p:nvPr/>
        </p:nvGrpSpPr>
        <p:grpSpPr>
          <a:xfrm>
            <a:off x="6782935" y="2309190"/>
            <a:ext cx="402371" cy="402371"/>
            <a:chOff x="610745" y="3605572"/>
            <a:chExt cx="402371" cy="402371"/>
          </a:xfrm>
        </p:grpSpPr>
        <p:pic>
          <p:nvPicPr>
            <p:cNvPr id="13" name="Picture 1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AE123519-989C-F045-8798-6977CBA3C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10745" y="3605572"/>
              <a:ext cx="402371" cy="402371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D8B24E4-CBF4-4C86-92B8-6CB4E68FAEC8}"/>
                </a:ext>
              </a:extLst>
            </p:cNvPr>
            <p:cNvSpPr/>
            <p:nvPr/>
          </p:nvSpPr>
          <p:spPr>
            <a:xfrm>
              <a:off x="639700" y="3645963"/>
              <a:ext cx="344460" cy="2598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3603CEDA-CD19-4878-B334-2D7F322E0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83915" y="3627846"/>
              <a:ext cx="270401" cy="270401"/>
            </a:xfrm>
            <a:prstGeom prst="rect">
              <a:avLst/>
            </a:prstGeom>
          </p:spPr>
        </p:pic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96856C2C-306A-41AF-8CA4-FF5A98A9DA69}"/>
              </a:ext>
            </a:extLst>
          </p:cNvPr>
          <p:cNvSpPr/>
          <p:nvPr/>
        </p:nvSpPr>
        <p:spPr>
          <a:xfrm>
            <a:off x="8979675" y="2208870"/>
            <a:ext cx="2248313" cy="221181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7D3F7E2-1507-4035-921E-B735A2E7263E}"/>
              </a:ext>
            </a:extLst>
          </p:cNvPr>
          <p:cNvCxnSpPr>
            <a:cxnSpLocks/>
          </p:cNvCxnSpPr>
          <p:nvPr/>
        </p:nvCxnSpPr>
        <p:spPr>
          <a:xfrm>
            <a:off x="8602755" y="4110715"/>
            <a:ext cx="1085020" cy="102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 descr="Logo&#10;&#10;Description automatically generated">
            <a:extLst>
              <a:ext uri="{FF2B5EF4-FFF2-40B4-BE49-F238E27FC236}">
                <a16:creationId xmlns:a16="http://schemas.microsoft.com/office/drawing/2014/main" id="{A643395D-560D-471B-95C3-0AE2D75AC19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781823" y="4286434"/>
            <a:ext cx="238983" cy="238983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F8EEFD2F-C35A-4E7A-A2CB-081CC8BD1216}"/>
              </a:ext>
            </a:extLst>
          </p:cNvPr>
          <p:cNvSpPr/>
          <p:nvPr/>
        </p:nvSpPr>
        <p:spPr>
          <a:xfrm>
            <a:off x="4986575" y="2208201"/>
            <a:ext cx="2763258" cy="10978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7" name="Picture 106" descr="Logo&#10;&#10;Description automatically generated">
            <a:extLst>
              <a:ext uri="{FF2B5EF4-FFF2-40B4-BE49-F238E27FC236}">
                <a16:creationId xmlns:a16="http://schemas.microsoft.com/office/drawing/2014/main" id="{0DCB5A6A-1329-4D67-A8E2-746FFC553B7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889859" y="3143244"/>
            <a:ext cx="238983" cy="238983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750F10A5-A596-4719-8142-BC9A8127E407}"/>
              </a:ext>
            </a:extLst>
          </p:cNvPr>
          <p:cNvSpPr/>
          <p:nvPr/>
        </p:nvSpPr>
        <p:spPr>
          <a:xfrm>
            <a:off x="4969729" y="3419727"/>
            <a:ext cx="2780103" cy="102427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78" name="Picture 177" descr="Logo&#10;&#10;Description automatically generated">
            <a:extLst>
              <a:ext uri="{FF2B5EF4-FFF2-40B4-BE49-F238E27FC236}">
                <a16:creationId xmlns:a16="http://schemas.microsoft.com/office/drawing/2014/main" id="{7B18E619-13C5-42A1-8050-D934ED84440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875786" y="4319577"/>
            <a:ext cx="238983" cy="238983"/>
          </a:xfrm>
          <a:prstGeom prst="rect">
            <a:avLst/>
          </a:prstGeom>
        </p:spPr>
      </p:pic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14790D3C-D228-42BE-AB2F-99624EE56674}"/>
              </a:ext>
            </a:extLst>
          </p:cNvPr>
          <p:cNvCxnSpPr>
            <a:cxnSpLocks/>
          </p:cNvCxnSpPr>
          <p:nvPr/>
        </p:nvCxnSpPr>
        <p:spPr>
          <a:xfrm flipV="1">
            <a:off x="7226364" y="3664697"/>
            <a:ext cx="915203" cy="232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4200445B-EBDC-4DCE-8E8F-16A09F1A50A3}"/>
              </a:ext>
            </a:extLst>
          </p:cNvPr>
          <p:cNvCxnSpPr>
            <a:cxnSpLocks/>
          </p:cNvCxnSpPr>
          <p:nvPr/>
        </p:nvCxnSpPr>
        <p:spPr>
          <a:xfrm>
            <a:off x="7220473" y="3840317"/>
            <a:ext cx="875435" cy="224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C107D2E-4E3E-492F-BF4F-AA947D761171}"/>
              </a:ext>
            </a:extLst>
          </p:cNvPr>
          <p:cNvSpPr/>
          <p:nvPr/>
        </p:nvSpPr>
        <p:spPr>
          <a:xfrm>
            <a:off x="4983389" y="983943"/>
            <a:ext cx="2763258" cy="92223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48" name="Picture 2047" descr="Logo&#10;&#10;Description automatically generated">
            <a:extLst>
              <a:ext uri="{FF2B5EF4-FFF2-40B4-BE49-F238E27FC236}">
                <a16:creationId xmlns:a16="http://schemas.microsoft.com/office/drawing/2014/main" id="{2E0E7D88-2725-4922-838A-04BEEAC8BA9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874256" y="4247435"/>
            <a:ext cx="238983" cy="238983"/>
          </a:xfrm>
          <a:prstGeom prst="rect">
            <a:avLst/>
          </a:prstGeom>
        </p:spPr>
      </p:pic>
      <p:sp>
        <p:nvSpPr>
          <p:cNvPr id="2049" name="Rectangle 2048">
            <a:extLst>
              <a:ext uri="{FF2B5EF4-FFF2-40B4-BE49-F238E27FC236}">
                <a16:creationId xmlns:a16="http://schemas.microsoft.com/office/drawing/2014/main" id="{434278DD-66B8-4439-902E-C31ED74FB41D}"/>
              </a:ext>
            </a:extLst>
          </p:cNvPr>
          <p:cNvSpPr/>
          <p:nvPr/>
        </p:nvSpPr>
        <p:spPr>
          <a:xfrm>
            <a:off x="7891512" y="2206164"/>
            <a:ext cx="932866" cy="221181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4" name="Picture 2053" descr="A picture containing icon&#10;&#10;Description automatically generated">
            <a:extLst>
              <a:ext uri="{FF2B5EF4-FFF2-40B4-BE49-F238E27FC236}">
                <a16:creationId xmlns:a16="http://schemas.microsoft.com/office/drawing/2014/main" id="{BF3C96C0-9E7B-4AC2-ACF8-75DB6FF965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06412" y="2513021"/>
            <a:ext cx="402371" cy="402371"/>
          </a:xfrm>
          <a:prstGeom prst="rect">
            <a:avLst/>
          </a:prstGeom>
        </p:spPr>
      </p:pic>
      <p:sp>
        <p:nvSpPr>
          <p:cNvPr id="2056" name="Rectangle 2055">
            <a:extLst>
              <a:ext uri="{FF2B5EF4-FFF2-40B4-BE49-F238E27FC236}">
                <a16:creationId xmlns:a16="http://schemas.microsoft.com/office/drawing/2014/main" id="{1806DFDD-D9E7-40D5-B912-3F933FE264A5}"/>
              </a:ext>
            </a:extLst>
          </p:cNvPr>
          <p:cNvSpPr/>
          <p:nvPr/>
        </p:nvSpPr>
        <p:spPr>
          <a:xfrm>
            <a:off x="3280788" y="2969039"/>
            <a:ext cx="877936" cy="26436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2">
                    <a:lumMod val="50000"/>
                  </a:schemeClr>
                </a:solidFill>
              </a:rPr>
              <a:t>JumpBox</a:t>
            </a:r>
            <a:br>
              <a:rPr lang="en-US" sz="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Virtual Machine</a:t>
            </a:r>
          </a:p>
        </p:txBody>
      </p:sp>
      <p:cxnSp>
        <p:nvCxnSpPr>
          <p:cNvPr id="2057" name="Straight Arrow Connector 2056">
            <a:extLst>
              <a:ext uri="{FF2B5EF4-FFF2-40B4-BE49-F238E27FC236}">
                <a16:creationId xmlns:a16="http://schemas.microsoft.com/office/drawing/2014/main" id="{D9EBC637-99F8-49EA-8175-76429C67C412}"/>
              </a:ext>
            </a:extLst>
          </p:cNvPr>
          <p:cNvCxnSpPr>
            <a:cxnSpLocks/>
          </p:cNvCxnSpPr>
          <p:nvPr/>
        </p:nvCxnSpPr>
        <p:spPr>
          <a:xfrm flipV="1">
            <a:off x="3994287" y="2575568"/>
            <a:ext cx="881499" cy="138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Arrow Connector 2059">
            <a:extLst>
              <a:ext uri="{FF2B5EF4-FFF2-40B4-BE49-F238E27FC236}">
                <a16:creationId xmlns:a16="http://schemas.microsoft.com/office/drawing/2014/main" id="{E3C198A8-5825-41E8-A76D-1153ED7762A7}"/>
              </a:ext>
            </a:extLst>
          </p:cNvPr>
          <p:cNvCxnSpPr>
            <a:cxnSpLocks/>
          </p:cNvCxnSpPr>
          <p:nvPr/>
        </p:nvCxnSpPr>
        <p:spPr>
          <a:xfrm>
            <a:off x="4013617" y="2787555"/>
            <a:ext cx="876242" cy="979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7F138625-8BC9-48B5-8020-8D06D626F5C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92217" y="2598713"/>
            <a:ext cx="316849" cy="31684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3B6F77C-E94F-48CB-8388-9FC63128CCB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104453" y="2284126"/>
            <a:ext cx="265620" cy="26562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D703C1A-C469-43FE-8555-1A547CECC70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131149" y="2952138"/>
            <a:ext cx="238983" cy="23898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D4C990F2-6848-4065-8B02-F224F68CDA6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139515" y="3817910"/>
            <a:ext cx="316849" cy="31684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EEA3C01-9096-4125-B1FA-586B349CABA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151751" y="3503323"/>
            <a:ext cx="265620" cy="26562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8932119-0E8D-4E31-8D51-59CDE52A38F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178447" y="4171335"/>
            <a:ext cx="238983" cy="23898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2F710814-8C83-4AF6-847F-8A80BC70B8B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957857" y="2966482"/>
            <a:ext cx="316849" cy="31684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1B7E459-F86A-4E6B-8124-C842C379666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970093" y="2651895"/>
            <a:ext cx="265620" cy="26562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0A32C50C-912E-4DA3-8ACB-1FA5ED4B0F0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792411" y="4018428"/>
            <a:ext cx="316849" cy="316849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3BC7143E-1CAD-4286-88CF-E6B2B84812B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804647" y="3703841"/>
            <a:ext cx="265620" cy="2656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2D6FEE0-2513-43EF-8539-417C8A2C5906}"/>
              </a:ext>
            </a:extLst>
          </p:cNvPr>
          <p:cNvSpPr txBox="1"/>
          <p:nvPr/>
        </p:nvSpPr>
        <p:spPr>
          <a:xfrm>
            <a:off x="9404679" y="6129448"/>
            <a:ext cx="781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Databricks Cluster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63BDF3-8EEB-441B-B8CF-B6CE90EFBC72}"/>
              </a:ext>
            </a:extLst>
          </p:cNvPr>
          <p:cNvSpPr txBox="1"/>
          <p:nvPr/>
        </p:nvSpPr>
        <p:spPr>
          <a:xfrm>
            <a:off x="10616254" y="6129448"/>
            <a:ext cx="7816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Data Lake Store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AABFC8B0-700C-49E3-A104-50200252F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3931" y="6111226"/>
            <a:ext cx="494056" cy="49405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39E88D6-C054-4F50-BD65-7F2303947FD5}"/>
              </a:ext>
            </a:extLst>
          </p:cNvPr>
          <p:cNvSpPr txBox="1"/>
          <p:nvPr/>
        </p:nvSpPr>
        <p:spPr>
          <a:xfrm>
            <a:off x="7375340" y="6155511"/>
            <a:ext cx="679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Key Vault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CCF9937-7B2D-4F4C-BA1F-A3C49ED526D8}"/>
              </a:ext>
            </a:extLst>
          </p:cNvPr>
          <p:cNvSpPr/>
          <p:nvPr/>
        </p:nvSpPr>
        <p:spPr>
          <a:xfrm>
            <a:off x="6794002" y="5341493"/>
            <a:ext cx="4461472" cy="511200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DAFFC12D-C57F-41B6-9CDF-E644C3E31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5908" y="5379530"/>
            <a:ext cx="430887" cy="43088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275194E-F9A7-4500-9653-E305DB522201}"/>
              </a:ext>
            </a:extLst>
          </p:cNvPr>
          <p:cNvSpPr txBox="1"/>
          <p:nvPr/>
        </p:nvSpPr>
        <p:spPr>
          <a:xfrm>
            <a:off x="8516560" y="5397635"/>
            <a:ext cx="7026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DevOps Pipeline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571B2E88-688C-426E-BE53-F8C3D2BDFE5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362769" y="5391493"/>
            <a:ext cx="428342" cy="42834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5987246-168D-46DB-9F71-92AFE2C3E6F5}"/>
              </a:ext>
            </a:extLst>
          </p:cNvPr>
          <p:cNvSpPr txBox="1"/>
          <p:nvPr/>
        </p:nvSpPr>
        <p:spPr>
          <a:xfrm>
            <a:off x="10766392" y="5401360"/>
            <a:ext cx="489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Git Repo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187B082C-770C-4402-B9C5-E0D2C4F42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9675" y="5378773"/>
            <a:ext cx="428342" cy="42834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1F574ED-F6BE-42EC-B3BE-55CD3BF80CBD}"/>
              </a:ext>
            </a:extLst>
          </p:cNvPr>
          <p:cNvSpPr txBox="1"/>
          <p:nvPr/>
        </p:nvSpPr>
        <p:spPr>
          <a:xfrm>
            <a:off x="9669051" y="5431382"/>
            <a:ext cx="710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Artifacts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F41CB46E-6E63-41A3-9E31-A328A8B4A89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832770" y="5368822"/>
            <a:ext cx="440399" cy="44039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8CE710F-8FA3-4585-BEB6-564867E2AA46}"/>
              </a:ext>
            </a:extLst>
          </p:cNvPr>
          <p:cNvSpPr txBox="1"/>
          <p:nvPr/>
        </p:nvSpPr>
        <p:spPr>
          <a:xfrm>
            <a:off x="7220473" y="5378993"/>
            <a:ext cx="7026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Azure DevOps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4358827-964E-42B7-93B7-883B6B25FB73}"/>
              </a:ext>
            </a:extLst>
          </p:cNvPr>
          <p:cNvCxnSpPr>
            <a:cxnSpLocks/>
          </p:cNvCxnSpPr>
          <p:nvPr/>
        </p:nvCxnSpPr>
        <p:spPr>
          <a:xfrm>
            <a:off x="7807927" y="5341493"/>
            <a:ext cx="0" cy="51119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A picture containing icon&#10;&#10;Description automatically generated">
            <a:extLst>
              <a:ext uri="{FF2B5EF4-FFF2-40B4-BE49-F238E27FC236}">
                <a16:creationId xmlns:a16="http://schemas.microsoft.com/office/drawing/2014/main" id="{BB42A10C-D247-43BD-8E42-B6A4C16CCB7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95332" y="6164482"/>
            <a:ext cx="402371" cy="402371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193BEC0-E453-43C8-BA85-542A20A4BE6E}"/>
              </a:ext>
            </a:extLst>
          </p:cNvPr>
          <p:cNvSpPr txBox="1"/>
          <p:nvPr/>
        </p:nvSpPr>
        <p:spPr>
          <a:xfrm>
            <a:off x="8311352" y="6150225"/>
            <a:ext cx="679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Virtual Machine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8B28EAE3-A1E6-474E-BF60-0376D60A3C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79676" y="6120712"/>
            <a:ext cx="432499" cy="45794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89595BF7-38EC-4D5B-8670-8E1E2F1520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97659" y="6129448"/>
            <a:ext cx="389292" cy="389292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5E5E784-B25C-40E8-809E-2C8236ABB303}"/>
              </a:ext>
            </a:extLst>
          </p:cNvPr>
          <p:cNvSpPr/>
          <p:nvPr/>
        </p:nvSpPr>
        <p:spPr>
          <a:xfrm>
            <a:off x="1429408" y="5043330"/>
            <a:ext cx="10057704" cy="16198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Legend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E00404-2CD3-4B7C-9D7A-3E32DB9333BE}"/>
              </a:ext>
            </a:extLst>
          </p:cNvPr>
          <p:cNvSpPr txBox="1"/>
          <p:nvPr/>
        </p:nvSpPr>
        <p:spPr>
          <a:xfrm>
            <a:off x="4606148" y="6168459"/>
            <a:ext cx="847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Application Insights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AE425E-74C3-48C6-A594-C805B8485126}"/>
              </a:ext>
            </a:extLst>
          </p:cNvPr>
          <p:cNvSpPr txBox="1"/>
          <p:nvPr/>
        </p:nvSpPr>
        <p:spPr>
          <a:xfrm>
            <a:off x="4635276" y="5588779"/>
            <a:ext cx="958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Log Analytics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8FD4B8A0-5A00-46DE-B96C-1AE4CFF6EF6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73100" y="6186747"/>
            <a:ext cx="380260" cy="380260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43664096-7273-4389-9FD6-E1397A2EF51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55334" y="5489304"/>
            <a:ext cx="428205" cy="428205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F64AB1D6-430A-4FC3-A8FF-CB8438E269B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977821" y="6155268"/>
            <a:ext cx="428801" cy="42880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0092AED-A4C5-44B5-A518-B9FB7E45EDB1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2015" r="10993" b="15471"/>
          <a:stretch/>
        </p:blipFill>
        <p:spPr>
          <a:xfrm>
            <a:off x="5622854" y="6151402"/>
            <a:ext cx="440398" cy="404444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A737D205-8CB6-4C39-8869-783BE199B436}"/>
              </a:ext>
            </a:extLst>
          </p:cNvPr>
          <p:cNvSpPr txBox="1"/>
          <p:nvPr/>
        </p:nvSpPr>
        <p:spPr>
          <a:xfrm>
            <a:off x="3417712" y="6161433"/>
            <a:ext cx="847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Virtual Network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4C3818-5286-46F4-950E-325A0D78BC9C}"/>
              </a:ext>
            </a:extLst>
          </p:cNvPr>
          <p:cNvSpPr txBox="1"/>
          <p:nvPr/>
        </p:nvSpPr>
        <p:spPr>
          <a:xfrm>
            <a:off x="6074691" y="6208047"/>
            <a:ext cx="847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Synapse</a:t>
            </a:r>
          </a:p>
        </p:txBody>
      </p:sp>
      <p:pic>
        <p:nvPicPr>
          <p:cNvPr id="78" name="Picture 77" descr="Logo&#10;&#10;Description automatically generated">
            <a:extLst>
              <a:ext uri="{FF2B5EF4-FFF2-40B4-BE49-F238E27FC236}">
                <a16:creationId xmlns:a16="http://schemas.microsoft.com/office/drawing/2014/main" id="{113B4B2D-694D-4196-8155-2485C9D3886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620382" y="5502541"/>
            <a:ext cx="390145" cy="390145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5F791107-9CD1-481D-B73F-F780F2842E9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527953" y="6146797"/>
            <a:ext cx="319072" cy="31907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5720825C-B184-42FE-B3C6-5162FAE980EF}"/>
              </a:ext>
            </a:extLst>
          </p:cNvPr>
          <p:cNvSpPr txBox="1"/>
          <p:nvPr/>
        </p:nvSpPr>
        <p:spPr>
          <a:xfrm>
            <a:off x="1847025" y="6089224"/>
            <a:ext cx="8470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Network Security</a:t>
            </a:r>
            <a:br>
              <a:rPr lang="en-US" sz="11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Group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E4F82A-6BC5-488D-88D3-8E1F285A95AF}"/>
              </a:ext>
            </a:extLst>
          </p:cNvPr>
          <p:cNvSpPr txBox="1"/>
          <p:nvPr/>
        </p:nvSpPr>
        <p:spPr>
          <a:xfrm>
            <a:off x="6056250" y="5475137"/>
            <a:ext cx="847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Resource</a:t>
            </a:r>
            <a:br>
              <a:rPr lang="en-US" sz="11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Group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581152-4478-46B6-BFB5-98FB01867793}"/>
              </a:ext>
            </a:extLst>
          </p:cNvPr>
          <p:cNvSpPr txBox="1"/>
          <p:nvPr/>
        </p:nvSpPr>
        <p:spPr>
          <a:xfrm>
            <a:off x="9336361" y="6176745"/>
            <a:ext cx="781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Databricks Cluster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265772-ACE6-4DF8-B4DD-2A4136C99D8C}"/>
              </a:ext>
            </a:extLst>
          </p:cNvPr>
          <p:cNvSpPr txBox="1"/>
          <p:nvPr/>
        </p:nvSpPr>
        <p:spPr>
          <a:xfrm>
            <a:off x="10547936" y="6176745"/>
            <a:ext cx="7816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Data Lake Store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C0C8FFB5-CCBA-48F1-9CAE-71AD4D0CB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5613" y="6158523"/>
            <a:ext cx="494056" cy="49405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5DC176A-29B3-407A-950E-A02D80B637B2}"/>
              </a:ext>
            </a:extLst>
          </p:cNvPr>
          <p:cNvSpPr txBox="1"/>
          <p:nvPr/>
        </p:nvSpPr>
        <p:spPr>
          <a:xfrm>
            <a:off x="7307022" y="6202808"/>
            <a:ext cx="679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Key Vault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D532F0F-74DA-41A8-BD9F-64553C21122D}"/>
              </a:ext>
            </a:extLst>
          </p:cNvPr>
          <p:cNvSpPr/>
          <p:nvPr/>
        </p:nvSpPr>
        <p:spPr>
          <a:xfrm>
            <a:off x="6839661" y="5399415"/>
            <a:ext cx="4461472" cy="511200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EAB4F22F-39F9-4D0B-A988-E471112595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41567" y="5437452"/>
            <a:ext cx="430887" cy="430887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60FD80E3-C8F7-4787-ABA4-2833BEF539BD}"/>
              </a:ext>
            </a:extLst>
          </p:cNvPr>
          <p:cNvSpPr txBox="1"/>
          <p:nvPr/>
        </p:nvSpPr>
        <p:spPr>
          <a:xfrm>
            <a:off x="8562219" y="5455557"/>
            <a:ext cx="7026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DevOps Pipeline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FB402B5D-C62F-441A-9056-5FFE6C13403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408428" y="5449415"/>
            <a:ext cx="428342" cy="42834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092A3A21-2DD6-4396-9619-24BB521AF3FE}"/>
              </a:ext>
            </a:extLst>
          </p:cNvPr>
          <p:cNvSpPr txBox="1"/>
          <p:nvPr/>
        </p:nvSpPr>
        <p:spPr>
          <a:xfrm>
            <a:off x="10812051" y="5459282"/>
            <a:ext cx="489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Git Repo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DE0C9943-2B2A-48C6-A741-854018B4D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5334" y="5436695"/>
            <a:ext cx="428342" cy="428342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BA5C4A60-ED8A-4691-9562-2BA1177844A1}"/>
              </a:ext>
            </a:extLst>
          </p:cNvPr>
          <p:cNvSpPr txBox="1"/>
          <p:nvPr/>
        </p:nvSpPr>
        <p:spPr>
          <a:xfrm>
            <a:off x="9714710" y="5489304"/>
            <a:ext cx="710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Artifacts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328A1326-CB3A-4379-AE26-FEB535BBA7E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878429" y="5426744"/>
            <a:ext cx="440399" cy="440399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5894BFC-F0B4-417D-9575-A31E5C211ACF}"/>
              </a:ext>
            </a:extLst>
          </p:cNvPr>
          <p:cNvSpPr txBox="1"/>
          <p:nvPr/>
        </p:nvSpPr>
        <p:spPr>
          <a:xfrm>
            <a:off x="7266132" y="5436915"/>
            <a:ext cx="7026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Azure DevOps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341470A-A994-408A-AFA7-C54972D21A6B}"/>
              </a:ext>
            </a:extLst>
          </p:cNvPr>
          <p:cNvCxnSpPr>
            <a:cxnSpLocks/>
          </p:cNvCxnSpPr>
          <p:nvPr/>
        </p:nvCxnSpPr>
        <p:spPr>
          <a:xfrm>
            <a:off x="7853586" y="5399415"/>
            <a:ext cx="0" cy="51119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1D46397E-5C0D-4C26-8A6A-75D0613035A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27014" y="6211779"/>
            <a:ext cx="402371" cy="402371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37BC23D3-81AF-4B20-B396-B3339B5408BA}"/>
              </a:ext>
            </a:extLst>
          </p:cNvPr>
          <p:cNvSpPr txBox="1"/>
          <p:nvPr/>
        </p:nvSpPr>
        <p:spPr>
          <a:xfrm>
            <a:off x="8243034" y="6197522"/>
            <a:ext cx="679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Virtual Machine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C3AC47F9-A1BD-453D-9432-DCAD28CBB5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11358" y="6168009"/>
            <a:ext cx="432499" cy="457940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95C7F998-7D36-477B-9808-41C15CA413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9341" y="6176745"/>
            <a:ext cx="389292" cy="389292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E7B506E7-251A-4EE8-8B24-E55504C2D0D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505107" y="5585309"/>
            <a:ext cx="339218" cy="339218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B28981A2-D03E-4CCE-B2BB-AC0671ABCC47}"/>
              </a:ext>
            </a:extLst>
          </p:cNvPr>
          <p:cNvSpPr txBox="1"/>
          <p:nvPr/>
        </p:nvSpPr>
        <p:spPr>
          <a:xfrm>
            <a:off x="1846431" y="5567918"/>
            <a:ext cx="847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Network</a:t>
            </a:r>
            <a:br>
              <a:rPr lang="en-US" sz="11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84356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27553" y="129742"/>
            <a:ext cx="6931955" cy="6524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9F6D64-BEFB-498E-AC5A-843C4EC0A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735" y="402212"/>
            <a:ext cx="5511262" cy="40724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49052" y="280560"/>
            <a:ext cx="5682623" cy="585008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95D9E3-90CF-4280-927D-EF7301AE3CC4}"/>
              </a:ext>
            </a:extLst>
          </p:cNvPr>
          <p:cNvGrpSpPr/>
          <p:nvPr/>
        </p:nvGrpSpPr>
        <p:grpSpPr>
          <a:xfrm>
            <a:off x="10594871" y="5105567"/>
            <a:ext cx="1374270" cy="1048808"/>
            <a:chOff x="8373255" y="3812283"/>
            <a:chExt cx="1374270" cy="1048808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1912F37-EF31-44A5-A598-A91B51403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8074" y="3812283"/>
              <a:ext cx="554497" cy="554497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74893AC-EC47-489D-B279-8F70CF09DD19}"/>
                </a:ext>
              </a:extLst>
            </p:cNvPr>
            <p:cNvSpPr txBox="1"/>
            <p:nvPr/>
          </p:nvSpPr>
          <p:spPr>
            <a:xfrm>
              <a:off x="8373255" y="4337871"/>
              <a:ext cx="13742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App Insights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A6B489E-2DB7-4A0F-A32B-67A2D40BA33A}"/>
              </a:ext>
            </a:extLst>
          </p:cNvPr>
          <p:cNvGrpSpPr/>
          <p:nvPr/>
        </p:nvGrpSpPr>
        <p:grpSpPr>
          <a:xfrm>
            <a:off x="9479140" y="6186430"/>
            <a:ext cx="2033647" cy="390145"/>
            <a:chOff x="8190858" y="5619689"/>
            <a:chExt cx="2033647" cy="3901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691A3E2-A858-4476-AC87-059832148930}"/>
                </a:ext>
              </a:extLst>
            </p:cNvPr>
            <p:cNvSpPr txBox="1"/>
            <p:nvPr/>
          </p:nvSpPr>
          <p:spPr>
            <a:xfrm>
              <a:off x="8190858" y="5623559"/>
              <a:ext cx="168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Resource Group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472883A-0743-4311-97E9-26A62F34E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360" y="5619689"/>
              <a:ext cx="390145" cy="390145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BBB88F2-020B-427E-B4D6-5EEACB483476}"/>
              </a:ext>
            </a:extLst>
          </p:cNvPr>
          <p:cNvSpPr txBox="1"/>
          <p:nvPr/>
        </p:nvSpPr>
        <p:spPr>
          <a:xfrm>
            <a:off x="4392722" y="1111375"/>
            <a:ext cx="7649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IP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D5C2C9-BFC7-48B1-A480-9A2936032364}"/>
              </a:ext>
            </a:extLst>
          </p:cNvPr>
          <p:cNvGrpSpPr/>
          <p:nvPr/>
        </p:nvGrpSpPr>
        <p:grpSpPr>
          <a:xfrm>
            <a:off x="9750907" y="5068839"/>
            <a:ext cx="1374270" cy="1093858"/>
            <a:chOff x="6546629" y="4352764"/>
            <a:chExt cx="1374270" cy="109385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0058A8-E5EE-4CE5-9281-6D96538E8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071" y="4352764"/>
              <a:ext cx="589014" cy="589014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BA6618-4EB5-4493-A2CF-4BE8B557AD8E}"/>
                </a:ext>
              </a:extLst>
            </p:cNvPr>
            <p:cNvSpPr txBox="1"/>
            <p:nvPr/>
          </p:nvSpPr>
          <p:spPr>
            <a:xfrm>
              <a:off x="6546629" y="4923402"/>
              <a:ext cx="13742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Log Analytics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70794DD-5235-4014-8726-0D007FD73D32}"/>
              </a:ext>
            </a:extLst>
          </p:cNvPr>
          <p:cNvCxnSpPr>
            <a:cxnSpLocks/>
          </p:cNvCxnSpPr>
          <p:nvPr/>
        </p:nvCxnSpPr>
        <p:spPr>
          <a:xfrm flipH="1">
            <a:off x="5168591" y="1976978"/>
            <a:ext cx="1914563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19BE68C-8D0D-42C5-A467-967A4C82B100}"/>
              </a:ext>
            </a:extLst>
          </p:cNvPr>
          <p:cNvSpPr/>
          <p:nvPr/>
        </p:nvSpPr>
        <p:spPr>
          <a:xfrm>
            <a:off x="170544" y="2428824"/>
            <a:ext cx="2507599" cy="401578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itle 2">
            <a:extLst>
              <a:ext uri="{FF2B5EF4-FFF2-40B4-BE49-F238E27FC236}">
                <a16:creationId xmlns:a16="http://schemas.microsoft.com/office/drawing/2014/main" id="{7F377BBF-D217-439B-9812-D11C0D5FF745}"/>
              </a:ext>
            </a:extLst>
          </p:cNvPr>
          <p:cNvSpPr txBox="1">
            <a:spLocks/>
          </p:cNvSpPr>
          <p:nvPr/>
        </p:nvSpPr>
        <p:spPr>
          <a:xfrm>
            <a:off x="24546" y="0"/>
            <a:ext cx="403779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RTMP Ingest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Architecture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</a:b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  <a:ea typeface="+mj-ea"/>
              <a:cs typeface="+mj-cs"/>
            </a:endParaRP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94AB222E-3BA7-43BB-A5D8-68B1AE81B2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630" y="2207001"/>
            <a:ext cx="526175" cy="526175"/>
          </a:xfrm>
          <a:prstGeom prst="rect">
            <a:avLst/>
          </a:prstGeom>
        </p:spPr>
      </p:pic>
      <p:sp>
        <p:nvSpPr>
          <p:cNvPr id="119" name="Freeform 91">
            <a:extLst>
              <a:ext uri="{FF2B5EF4-FFF2-40B4-BE49-F238E27FC236}">
                <a16:creationId xmlns:a16="http://schemas.microsoft.com/office/drawing/2014/main" id="{BD679553-43DB-4CC3-A0C0-0E5F302EA1B1}"/>
              </a:ext>
            </a:extLst>
          </p:cNvPr>
          <p:cNvSpPr>
            <a:spLocks/>
          </p:cNvSpPr>
          <p:nvPr/>
        </p:nvSpPr>
        <p:spPr bwMode="auto">
          <a:xfrm>
            <a:off x="1649350" y="623522"/>
            <a:ext cx="2825092" cy="1400190"/>
          </a:xfrm>
          <a:custGeom>
            <a:avLst/>
            <a:gdLst>
              <a:gd name="T0" fmla="*/ 1179 w 1179"/>
              <a:gd name="T1" fmla="*/ 595 h 731"/>
              <a:gd name="T2" fmla="*/ 1042 w 1179"/>
              <a:gd name="T3" fmla="*/ 458 h 731"/>
              <a:gd name="T4" fmla="*/ 1026 w 1179"/>
              <a:gd name="T5" fmla="*/ 459 h 731"/>
              <a:gd name="T6" fmla="*/ 1039 w 1179"/>
              <a:gd name="T7" fmla="*/ 363 h 731"/>
              <a:gd name="T8" fmla="*/ 675 w 1179"/>
              <a:gd name="T9" fmla="*/ 0 h 731"/>
              <a:gd name="T10" fmla="*/ 330 w 1179"/>
              <a:gd name="T11" fmla="*/ 248 h 731"/>
              <a:gd name="T12" fmla="*/ 249 w 1179"/>
              <a:gd name="T13" fmla="*/ 234 h 731"/>
              <a:gd name="T14" fmla="*/ 0 w 1179"/>
              <a:gd name="T15" fmla="*/ 483 h 731"/>
              <a:gd name="T16" fmla="*/ 249 w 1179"/>
              <a:gd name="T17" fmla="*/ 731 h 731"/>
              <a:gd name="T18" fmla="*/ 249 w 1179"/>
              <a:gd name="T19" fmla="*/ 731 h 731"/>
              <a:gd name="T20" fmla="*/ 249 w 1179"/>
              <a:gd name="T21" fmla="*/ 731 h 731"/>
              <a:gd name="T22" fmla="*/ 1054 w 1179"/>
              <a:gd name="T23" fmla="*/ 731 h 731"/>
              <a:gd name="T24" fmla="*/ 1053 w 1179"/>
              <a:gd name="T25" fmla="*/ 731 h 731"/>
              <a:gd name="T26" fmla="*/ 1179 w 1179"/>
              <a:gd name="T27" fmla="*/ 595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79" h="731">
                <a:moveTo>
                  <a:pt x="1179" y="595"/>
                </a:moveTo>
                <a:cubicBezTo>
                  <a:pt x="1179" y="519"/>
                  <a:pt x="1118" y="458"/>
                  <a:pt x="1042" y="458"/>
                </a:cubicBezTo>
                <a:cubicBezTo>
                  <a:pt x="1037" y="458"/>
                  <a:pt x="1031" y="459"/>
                  <a:pt x="1026" y="459"/>
                </a:cubicBezTo>
                <a:cubicBezTo>
                  <a:pt x="1034" y="429"/>
                  <a:pt x="1039" y="397"/>
                  <a:pt x="1039" y="363"/>
                </a:cubicBezTo>
                <a:cubicBezTo>
                  <a:pt x="1039" y="162"/>
                  <a:pt x="876" y="0"/>
                  <a:pt x="675" y="0"/>
                </a:cubicBezTo>
                <a:cubicBezTo>
                  <a:pt x="515" y="0"/>
                  <a:pt x="378" y="104"/>
                  <a:pt x="330" y="248"/>
                </a:cubicBezTo>
                <a:cubicBezTo>
                  <a:pt x="305" y="239"/>
                  <a:pt x="277" y="234"/>
                  <a:pt x="249" y="234"/>
                </a:cubicBezTo>
                <a:cubicBezTo>
                  <a:pt x="112" y="234"/>
                  <a:pt x="0" y="345"/>
                  <a:pt x="0" y="483"/>
                </a:cubicBezTo>
                <a:cubicBezTo>
                  <a:pt x="0" y="620"/>
                  <a:pt x="112" y="731"/>
                  <a:pt x="249" y="731"/>
                </a:cubicBezTo>
                <a:cubicBezTo>
                  <a:pt x="249" y="731"/>
                  <a:pt x="249" y="731"/>
                  <a:pt x="249" y="731"/>
                </a:cubicBezTo>
                <a:cubicBezTo>
                  <a:pt x="249" y="731"/>
                  <a:pt x="249" y="731"/>
                  <a:pt x="249" y="731"/>
                </a:cubicBezTo>
                <a:cubicBezTo>
                  <a:pt x="1054" y="731"/>
                  <a:pt x="1054" y="731"/>
                  <a:pt x="1054" y="731"/>
                </a:cubicBezTo>
                <a:cubicBezTo>
                  <a:pt x="1053" y="731"/>
                  <a:pt x="1053" y="731"/>
                  <a:pt x="1053" y="731"/>
                </a:cubicBezTo>
                <a:cubicBezTo>
                  <a:pt x="1124" y="725"/>
                  <a:pt x="1179" y="666"/>
                  <a:pt x="1179" y="59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Internet 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EF412334-3DC5-4972-9555-E56D95323605}"/>
              </a:ext>
            </a:extLst>
          </p:cNvPr>
          <p:cNvCxnSpPr>
            <a:cxnSpLocks/>
          </p:cNvCxnSpPr>
          <p:nvPr/>
        </p:nvCxnSpPr>
        <p:spPr>
          <a:xfrm flipH="1">
            <a:off x="2313507" y="2019261"/>
            <a:ext cx="289696" cy="40956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CBC03B1-329E-4646-805F-0331BD2E44C5}"/>
              </a:ext>
            </a:extLst>
          </p:cNvPr>
          <p:cNvCxnSpPr>
            <a:cxnSpLocks/>
            <a:stCxn id="119" idx="0"/>
          </p:cNvCxnSpPr>
          <p:nvPr/>
        </p:nvCxnSpPr>
        <p:spPr>
          <a:xfrm>
            <a:off x="4474442" y="1763212"/>
            <a:ext cx="678137" cy="21376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AFDDEFB8-325A-4D14-90B0-6EA17CCB16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441" y="5420393"/>
            <a:ext cx="1304657" cy="1024217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861862D4-1D76-4ED8-AD1D-9B81473CA3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027" y="5883934"/>
            <a:ext cx="491032" cy="49103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21A3C098-6119-4FF9-9A08-B05057DB56A4}"/>
              </a:ext>
            </a:extLst>
          </p:cNvPr>
          <p:cNvGrpSpPr/>
          <p:nvPr/>
        </p:nvGrpSpPr>
        <p:grpSpPr>
          <a:xfrm>
            <a:off x="7843409" y="4715422"/>
            <a:ext cx="1482865" cy="780290"/>
            <a:chOff x="7144043" y="3757293"/>
            <a:chExt cx="1482865" cy="78029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7F4EEE3-0DDC-481F-80FE-518A71151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4043" y="3757293"/>
              <a:ext cx="780290" cy="780290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1C6D9407-1FC1-4B35-8287-A688F8013DFA}"/>
                </a:ext>
              </a:extLst>
            </p:cNvPr>
            <p:cNvSpPr txBox="1"/>
            <p:nvPr/>
          </p:nvSpPr>
          <p:spPr>
            <a:xfrm>
              <a:off x="7757328" y="3820969"/>
              <a:ext cx="869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</a:t>
              </a:r>
              <a:b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Storage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8D63DF0-5CED-41A8-939D-47F250E7B345}"/>
              </a:ext>
            </a:extLst>
          </p:cNvPr>
          <p:cNvSpPr/>
          <p:nvPr/>
        </p:nvSpPr>
        <p:spPr>
          <a:xfrm>
            <a:off x="1117377" y="389234"/>
            <a:ext cx="5877418" cy="2032970"/>
          </a:xfrm>
          <a:custGeom>
            <a:avLst/>
            <a:gdLst>
              <a:gd name="connsiteX0" fmla="*/ 121835 w 5577755"/>
              <a:gd name="connsiteY0" fmla="*/ 2282847 h 2282847"/>
              <a:gd name="connsiteX1" fmla="*/ 284395 w 5577755"/>
              <a:gd name="connsiteY1" fmla="*/ 946807 h 2282847"/>
              <a:gd name="connsiteX2" fmla="*/ 2611035 w 5577755"/>
              <a:gd name="connsiteY2" fmla="*/ 1927 h 2282847"/>
              <a:gd name="connsiteX3" fmla="*/ 3947075 w 5577755"/>
              <a:gd name="connsiteY3" fmla="*/ 723287 h 2282847"/>
              <a:gd name="connsiteX4" fmla="*/ 5577755 w 5577755"/>
              <a:gd name="connsiteY4" fmla="*/ 1480207 h 22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7755" h="2282847">
                <a:moveTo>
                  <a:pt x="121835" y="2282847"/>
                </a:moveTo>
                <a:cubicBezTo>
                  <a:pt x="-4319" y="1804903"/>
                  <a:pt x="-130472" y="1326960"/>
                  <a:pt x="284395" y="946807"/>
                </a:cubicBezTo>
                <a:cubicBezTo>
                  <a:pt x="699262" y="566654"/>
                  <a:pt x="2000588" y="39180"/>
                  <a:pt x="2611035" y="1927"/>
                </a:cubicBezTo>
                <a:cubicBezTo>
                  <a:pt x="3221482" y="-35326"/>
                  <a:pt x="3452622" y="476907"/>
                  <a:pt x="3947075" y="723287"/>
                </a:cubicBezTo>
                <a:cubicBezTo>
                  <a:pt x="4441528" y="969667"/>
                  <a:pt x="5009641" y="1224937"/>
                  <a:pt x="5577755" y="1480207"/>
                </a:cubicBezTo>
              </a:path>
            </a:pathLst>
          </a:custGeom>
          <a:noFill/>
          <a:ln w="4445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9" name="Graphic 78" descr="Security camera">
            <a:extLst>
              <a:ext uri="{FF2B5EF4-FFF2-40B4-BE49-F238E27FC236}">
                <a16:creationId xmlns:a16="http://schemas.microsoft.com/office/drawing/2014/main" id="{BF4811AE-3BC8-47FC-9D69-6201E6EB3D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0325" y="2680869"/>
            <a:ext cx="570198" cy="57019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124EC36D-B881-4EDD-8EA7-19E10318F5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6" y="3144408"/>
            <a:ext cx="495281" cy="49528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EA2159E-399C-4168-89FC-38633CB2A0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757" y="5121063"/>
            <a:ext cx="495281" cy="495281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1684D706-A9B1-4C05-B971-0F66FDFC240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90181" y="2873474"/>
            <a:ext cx="814211" cy="749247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E166CD29-E12C-48C4-A514-41805AA4E178}"/>
              </a:ext>
            </a:extLst>
          </p:cNvPr>
          <p:cNvGrpSpPr/>
          <p:nvPr/>
        </p:nvGrpSpPr>
        <p:grpSpPr>
          <a:xfrm>
            <a:off x="3094594" y="2822029"/>
            <a:ext cx="950313" cy="1337679"/>
            <a:chOff x="958474" y="1017395"/>
            <a:chExt cx="950313" cy="1337679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8E1A8EB1-4AD4-423D-8296-D1C878EFD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279" y="1017395"/>
              <a:ext cx="425033" cy="425033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B4D5A32-0500-472D-B535-C3E98F28BA5C}"/>
                </a:ext>
              </a:extLst>
            </p:cNvPr>
            <p:cNvSpPr txBox="1"/>
            <p:nvPr/>
          </p:nvSpPr>
          <p:spPr>
            <a:xfrm>
              <a:off x="958474" y="1400967"/>
              <a:ext cx="95031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Scripts and ARM Template</a:t>
              </a:r>
              <a:b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GITHUB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5652FB52-0412-4496-9341-8DC99F7948F0}"/>
              </a:ext>
            </a:extLst>
          </p:cNvPr>
          <p:cNvSpPr txBox="1"/>
          <p:nvPr/>
        </p:nvSpPr>
        <p:spPr>
          <a:xfrm>
            <a:off x="1548681" y="3629341"/>
            <a:ext cx="9557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Computer </a:t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FFMPEG</a:t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RTMP </a:t>
            </a: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E619B4F-EB49-4B53-877E-DC3970430B56}"/>
              </a:ext>
            </a:extLst>
          </p:cNvPr>
          <p:cNvSpPr txBox="1"/>
          <p:nvPr/>
        </p:nvSpPr>
        <p:spPr>
          <a:xfrm>
            <a:off x="110005" y="3682654"/>
            <a:ext cx="955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RTMP </a:t>
            </a: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B8584952-E355-4733-8330-18D22480FC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355" y="1050281"/>
            <a:ext cx="495281" cy="495281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995E1B1F-38CF-412F-B0BE-5A5738A36C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80" y="2438453"/>
            <a:ext cx="495281" cy="495281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58F6D007-2774-4EF0-B890-0DCBBD82A099}"/>
              </a:ext>
            </a:extLst>
          </p:cNvPr>
          <p:cNvSpPr txBox="1"/>
          <p:nvPr/>
        </p:nvSpPr>
        <p:spPr>
          <a:xfrm>
            <a:off x="7306169" y="5591098"/>
            <a:ext cx="9044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Audio/</a:t>
            </a: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Video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Chunks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449D67-C9BF-437D-A623-5A1759C9113A}"/>
              </a:ext>
            </a:extLst>
          </p:cNvPr>
          <p:cNvSpPr/>
          <p:nvPr/>
        </p:nvSpPr>
        <p:spPr>
          <a:xfrm>
            <a:off x="3798652" y="2067890"/>
            <a:ext cx="3196144" cy="344570"/>
          </a:xfrm>
          <a:custGeom>
            <a:avLst/>
            <a:gdLst>
              <a:gd name="connsiteX0" fmla="*/ 0 w 3331723"/>
              <a:gd name="connsiteY0" fmla="*/ 344570 h 344570"/>
              <a:gd name="connsiteX1" fmla="*/ 967902 w 3331723"/>
              <a:gd name="connsiteY1" fmla="*/ 4101 h 344570"/>
              <a:gd name="connsiteX2" fmla="*/ 2164404 w 3331723"/>
              <a:gd name="connsiteY2" fmla="*/ 150016 h 344570"/>
              <a:gd name="connsiteX3" fmla="*/ 3331723 w 3331723"/>
              <a:gd name="connsiteY3" fmla="*/ 52740 h 34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1723" h="344570">
                <a:moveTo>
                  <a:pt x="0" y="344570"/>
                </a:moveTo>
                <a:cubicBezTo>
                  <a:pt x="303584" y="190548"/>
                  <a:pt x="607168" y="36527"/>
                  <a:pt x="967902" y="4101"/>
                </a:cubicBezTo>
                <a:cubicBezTo>
                  <a:pt x="1328636" y="-28325"/>
                  <a:pt x="1770434" y="141910"/>
                  <a:pt x="2164404" y="150016"/>
                </a:cubicBezTo>
                <a:cubicBezTo>
                  <a:pt x="2558374" y="158122"/>
                  <a:pt x="2945048" y="105431"/>
                  <a:pt x="3331723" y="5274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CA26949-C208-4334-A239-F67095DA76DA}"/>
              </a:ext>
            </a:extLst>
          </p:cNvPr>
          <p:cNvSpPr txBox="1"/>
          <p:nvPr/>
        </p:nvSpPr>
        <p:spPr>
          <a:xfrm>
            <a:off x="9105128" y="4041725"/>
            <a:ext cx="2639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SUBNET 10.0.0.0/24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C630272C-E418-40AE-9F4A-3A5AEA5E0D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726" y="615222"/>
            <a:ext cx="587380" cy="58738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F6A9BF39-8D46-4A89-B526-A9C9429AB3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490" y="1467394"/>
            <a:ext cx="786015" cy="786015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0654400-EF17-41FD-9417-82319AFC9F76}"/>
              </a:ext>
            </a:extLst>
          </p:cNvPr>
          <p:cNvCxnSpPr>
            <a:cxnSpLocks/>
          </p:cNvCxnSpPr>
          <p:nvPr/>
        </p:nvCxnSpPr>
        <p:spPr>
          <a:xfrm flipH="1">
            <a:off x="7993507" y="2207001"/>
            <a:ext cx="141500" cy="250842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10A089D3-C84A-4141-9ACC-4EC5CCE92D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87694" y="1722496"/>
            <a:ext cx="561733" cy="411024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39CA49C8-CE14-4791-B433-C82E8B1E50AF}"/>
              </a:ext>
            </a:extLst>
          </p:cNvPr>
          <p:cNvSpPr txBox="1"/>
          <p:nvPr/>
        </p:nvSpPr>
        <p:spPr>
          <a:xfrm>
            <a:off x="7158493" y="2078308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NIC</a:t>
            </a:r>
            <a:b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10.0.0.1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5A2765E-E8EE-4BE4-824E-A869AC650F08}"/>
              </a:ext>
            </a:extLst>
          </p:cNvPr>
          <p:cNvSpPr/>
          <p:nvPr/>
        </p:nvSpPr>
        <p:spPr>
          <a:xfrm>
            <a:off x="8952145" y="1050281"/>
            <a:ext cx="1472843" cy="926697"/>
          </a:xfrm>
          <a:prstGeom prst="ellipse">
            <a:avLst/>
          </a:prstGeom>
          <a:solidFill>
            <a:srgbClr val="F3650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NGINX RTMP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AF6494A-658C-4545-BF2B-3C0496C0B0D4}"/>
              </a:ext>
            </a:extLst>
          </p:cNvPr>
          <p:cNvSpPr/>
          <p:nvPr/>
        </p:nvSpPr>
        <p:spPr>
          <a:xfrm>
            <a:off x="8961339" y="2039271"/>
            <a:ext cx="1472843" cy="926697"/>
          </a:xfrm>
          <a:prstGeom prst="ellipse">
            <a:avLst/>
          </a:prstGeom>
          <a:solidFill>
            <a:srgbClr val="F3650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FFMPEG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5D6E882-99B5-417A-9EDC-BA3E906F632E}"/>
              </a:ext>
            </a:extLst>
          </p:cNvPr>
          <p:cNvSpPr/>
          <p:nvPr/>
        </p:nvSpPr>
        <p:spPr>
          <a:xfrm>
            <a:off x="8961338" y="2993571"/>
            <a:ext cx="1472843" cy="926697"/>
          </a:xfrm>
          <a:prstGeom prst="ellipse">
            <a:avLst/>
          </a:prstGeom>
          <a:solidFill>
            <a:srgbClr val="F3650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 CLI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010D1B2-992E-4D44-8503-88D6DC4A7968}"/>
              </a:ext>
            </a:extLst>
          </p:cNvPr>
          <p:cNvSpPr txBox="1"/>
          <p:nvPr/>
        </p:nvSpPr>
        <p:spPr>
          <a:xfrm>
            <a:off x="8961558" y="2367975"/>
            <a:ext cx="15456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Split the RTMP </a:t>
            </a: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into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MP4 files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417917D-5941-49BC-9E76-DF4C66A93BB8}"/>
              </a:ext>
            </a:extLst>
          </p:cNvPr>
          <p:cNvSpPr txBox="1"/>
          <p:nvPr/>
        </p:nvSpPr>
        <p:spPr>
          <a:xfrm>
            <a:off x="9083386" y="1554703"/>
            <a:ext cx="130195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Capture Live RTMP </a:t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streams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16FAA88-EA5C-432C-869E-CB95232E2307}"/>
              </a:ext>
            </a:extLst>
          </p:cNvPr>
          <p:cNvSpPr txBox="1"/>
          <p:nvPr/>
        </p:nvSpPr>
        <p:spPr>
          <a:xfrm>
            <a:off x="9070628" y="3356965"/>
            <a:ext cx="13083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 the MP4 Files </a:t>
            </a:r>
            <a:b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Azure Storage</a:t>
            </a:r>
          </a:p>
        </p:txBody>
      </p:sp>
    </p:spTree>
    <p:extLst>
      <p:ext uri="{BB962C8B-B14F-4D97-AF65-F5344CB8AC3E}">
        <p14:creationId xmlns:p14="http://schemas.microsoft.com/office/powerpoint/2010/main" val="373270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CBC03B1-329E-4646-805F-0331BD2E44C5}"/>
              </a:ext>
            </a:extLst>
          </p:cNvPr>
          <p:cNvCxnSpPr>
            <a:cxnSpLocks/>
          </p:cNvCxnSpPr>
          <p:nvPr/>
        </p:nvCxnSpPr>
        <p:spPr>
          <a:xfrm>
            <a:off x="2927184" y="2037258"/>
            <a:ext cx="678137" cy="21376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2339" y="156745"/>
            <a:ext cx="8030225" cy="6524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2974" y="280560"/>
            <a:ext cx="6958701" cy="585008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95D9E3-90CF-4280-927D-EF7301AE3CC4}"/>
              </a:ext>
            </a:extLst>
          </p:cNvPr>
          <p:cNvGrpSpPr/>
          <p:nvPr/>
        </p:nvGrpSpPr>
        <p:grpSpPr>
          <a:xfrm>
            <a:off x="11030775" y="5185187"/>
            <a:ext cx="1135360" cy="879221"/>
            <a:chOff x="8373255" y="3812283"/>
            <a:chExt cx="1374270" cy="1048808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1912F37-EF31-44A5-A598-A91B51403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8074" y="3812283"/>
              <a:ext cx="554497" cy="554497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74893AC-EC47-489D-B279-8F70CF09DD19}"/>
                </a:ext>
              </a:extLst>
            </p:cNvPr>
            <p:cNvSpPr txBox="1"/>
            <p:nvPr/>
          </p:nvSpPr>
          <p:spPr>
            <a:xfrm>
              <a:off x="8373255" y="4337871"/>
              <a:ext cx="13742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App Insights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070F45-0605-4CF0-927B-D80C580707DC}"/>
              </a:ext>
            </a:extLst>
          </p:cNvPr>
          <p:cNvGrpSpPr/>
          <p:nvPr/>
        </p:nvGrpSpPr>
        <p:grpSpPr>
          <a:xfrm>
            <a:off x="252211" y="3090074"/>
            <a:ext cx="831906" cy="909625"/>
            <a:chOff x="1010821" y="1017395"/>
            <a:chExt cx="831906" cy="909625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C79AECC-3830-41BF-A450-6372DD918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279" y="1017395"/>
              <a:ext cx="425033" cy="425033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C5E1821-A438-4991-AB5D-22C6872124E2}"/>
                </a:ext>
              </a:extLst>
            </p:cNvPr>
            <p:cNvSpPr txBox="1"/>
            <p:nvPr/>
          </p:nvSpPr>
          <p:spPr>
            <a:xfrm>
              <a:off x="1010821" y="1403800"/>
              <a:ext cx="8319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Source code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A6B489E-2DB7-4A0F-A32B-67A2D40BA33A}"/>
              </a:ext>
            </a:extLst>
          </p:cNvPr>
          <p:cNvGrpSpPr/>
          <p:nvPr/>
        </p:nvGrpSpPr>
        <p:grpSpPr>
          <a:xfrm>
            <a:off x="9479140" y="6186430"/>
            <a:ext cx="2033647" cy="390145"/>
            <a:chOff x="8190858" y="5619689"/>
            <a:chExt cx="2033647" cy="3901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691A3E2-A858-4476-AC87-059832148930}"/>
                </a:ext>
              </a:extLst>
            </p:cNvPr>
            <p:cNvSpPr txBox="1"/>
            <p:nvPr/>
          </p:nvSpPr>
          <p:spPr>
            <a:xfrm>
              <a:off x="8190858" y="5623559"/>
              <a:ext cx="168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Resource Group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472883A-0743-4311-97E9-26A62F34E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360" y="5619689"/>
              <a:ext cx="390145" cy="390145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BBB88F2-020B-427E-B4D6-5EEACB483476}"/>
              </a:ext>
            </a:extLst>
          </p:cNvPr>
          <p:cNvSpPr txBox="1"/>
          <p:nvPr/>
        </p:nvSpPr>
        <p:spPr>
          <a:xfrm>
            <a:off x="3067953" y="2389993"/>
            <a:ext cx="7649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IP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19BE68C-8D0D-42C5-A467-967A4C82B100}"/>
              </a:ext>
            </a:extLst>
          </p:cNvPr>
          <p:cNvSpPr/>
          <p:nvPr/>
        </p:nvSpPr>
        <p:spPr>
          <a:xfrm>
            <a:off x="170545" y="2428824"/>
            <a:ext cx="1242964" cy="401578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EFC19F-20B0-433C-A7FE-F2B8B6BD9F8D}"/>
              </a:ext>
            </a:extLst>
          </p:cNvPr>
          <p:cNvSpPr txBox="1"/>
          <p:nvPr/>
        </p:nvSpPr>
        <p:spPr>
          <a:xfrm>
            <a:off x="103082" y="2408545"/>
            <a:ext cx="1117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NICE </a:t>
            </a:r>
            <a:b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567204-ABAD-4210-B4DA-0BD758A02657}"/>
              </a:ext>
            </a:extLst>
          </p:cNvPr>
          <p:cNvGrpSpPr/>
          <p:nvPr/>
        </p:nvGrpSpPr>
        <p:grpSpPr>
          <a:xfrm>
            <a:off x="3948712" y="5013129"/>
            <a:ext cx="1256983" cy="1671395"/>
            <a:chOff x="10890818" y="364709"/>
            <a:chExt cx="1256983" cy="167139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BB01EE5-A06E-4E61-87F3-354404E8E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8702" y="364709"/>
              <a:ext cx="780290" cy="780290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2728EE4-2C31-43FA-941E-DD3057AF02E8}"/>
                </a:ext>
              </a:extLst>
            </p:cNvPr>
            <p:cNvSpPr txBox="1"/>
            <p:nvPr/>
          </p:nvSpPr>
          <p:spPr>
            <a:xfrm>
              <a:off x="10890818" y="1112774"/>
              <a:ext cx="12569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</a:t>
              </a:r>
              <a:b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Active </a:t>
              </a:r>
              <a:b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Directory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0" name="Title 2">
            <a:extLst>
              <a:ext uri="{FF2B5EF4-FFF2-40B4-BE49-F238E27FC236}">
                <a16:creationId xmlns:a16="http://schemas.microsoft.com/office/drawing/2014/main" id="{7F377BBF-D217-439B-9812-D11C0D5FF745}"/>
              </a:ext>
            </a:extLst>
          </p:cNvPr>
          <p:cNvSpPr txBox="1">
            <a:spLocks/>
          </p:cNvSpPr>
          <p:nvPr/>
        </p:nvSpPr>
        <p:spPr>
          <a:xfrm>
            <a:off x="24546" y="0"/>
            <a:ext cx="403779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Architecture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</a:b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  <a:ea typeface="+mj-ea"/>
              <a:cs typeface="+mj-cs"/>
            </a:endParaRP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94AB222E-3BA7-43BB-A5D8-68B1AE81B2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53" y="3948300"/>
            <a:ext cx="526175" cy="526175"/>
          </a:xfrm>
          <a:prstGeom prst="rect">
            <a:avLst/>
          </a:prstGeom>
        </p:spPr>
      </p:pic>
      <p:sp>
        <p:nvSpPr>
          <p:cNvPr id="119" name="Freeform 91">
            <a:extLst>
              <a:ext uri="{FF2B5EF4-FFF2-40B4-BE49-F238E27FC236}">
                <a16:creationId xmlns:a16="http://schemas.microsoft.com/office/drawing/2014/main" id="{BD679553-43DB-4CC3-A0C0-0E5F302EA1B1}"/>
              </a:ext>
            </a:extLst>
          </p:cNvPr>
          <p:cNvSpPr>
            <a:spLocks/>
          </p:cNvSpPr>
          <p:nvPr/>
        </p:nvSpPr>
        <p:spPr bwMode="auto">
          <a:xfrm>
            <a:off x="990792" y="742126"/>
            <a:ext cx="2825092" cy="1402015"/>
          </a:xfrm>
          <a:custGeom>
            <a:avLst/>
            <a:gdLst>
              <a:gd name="T0" fmla="*/ 1179 w 1179"/>
              <a:gd name="T1" fmla="*/ 595 h 731"/>
              <a:gd name="T2" fmla="*/ 1042 w 1179"/>
              <a:gd name="T3" fmla="*/ 458 h 731"/>
              <a:gd name="T4" fmla="*/ 1026 w 1179"/>
              <a:gd name="T5" fmla="*/ 459 h 731"/>
              <a:gd name="T6" fmla="*/ 1039 w 1179"/>
              <a:gd name="T7" fmla="*/ 363 h 731"/>
              <a:gd name="T8" fmla="*/ 675 w 1179"/>
              <a:gd name="T9" fmla="*/ 0 h 731"/>
              <a:gd name="T10" fmla="*/ 330 w 1179"/>
              <a:gd name="T11" fmla="*/ 248 h 731"/>
              <a:gd name="T12" fmla="*/ 249 w 1179"/>
              <a:gd name="T13" fmla="*/ 234 h 731"/>
              <a:gd name="T14" fmla="*/ 0 w 1179"/>
              <a:gd name="T15" fmla="*/ 483 h 731"/>
              <a:gd name="T16" fmla="*/ 249 w 1179"/>
              <a:gd name="T17" fmla="*/ 731 h 731"/>
              <a:gd name="T18" fmla="*/ 249 w 1179"/>
              <a:gd name="T19" fmla="*/ 731 h 731"/>
              <a:gd name="T20" fmla="*/ 249 w 1179"/>
              <a:gd name="T21" fmla="*/ 731 h 731"/>
              <a:gd name="T22" fmla="*/ 1054 w 1179"/>
              <a:gd name="T23" fmla="*/ 731 h 731"/>
              <a:gd name="T24" fmla="*/ 1053 w 1179"/>
              <a:gd name="T25" fmla="*/ 731 h 731"/>
              <a:gd name="T26" fmla="*/ 1179 w 1179"/>
              <a:gd name="T27" fmla="*/ 595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79" h="731">
                <a:moveTo>
                  <a:pt x="1179" y="595"/>
                </a:moveTo>
                <a:cubicBezTo>
                  <a:pt x="1179" y="519"/>
                  <a:pt x="1118" y="458"/>
                  <a:pt x="1042" y="458"/>
                </a:cubicBezTo>
                <a:cubicBezTo>
                  <a:pt x="1037" y="458"/>
                  <a:pt x="1031" y="459"/>
                  <a:pt x="1026" y="459"/>
                </a:cubicBezTo>
                <a:cubicBezTo>
                  <a:pt x="1034" y="429"/>
                  <a:pt x="1039" y="397"/>
                  <a:pt x="1039" y="363"/>
                </a:cubicBezTo>
                <a:cubicBezTo>
                  <a:pt x="1039" y="162"/>
                  <a:pt x="876" y="0"/>
                  <a:pt x="675" y="0"/>
                </a:cubicBezTo>
                <a:cubicBezTo>
                  <a:pt x="515" y="0"/>
                  <a:pt x="378" y="104"/>
                  <a:pt x="330" y="248"/>
                </a:cubicBezTo>
                <a:cubicBezTo>
                  <a:pt x="305" y="239"/>
                  <a:pt x="277" y="234"/>
                  <a:pt x="249" y="234"/>
                </a:cubicBezTo>
                <a:cubicBezTo>
                  <a:pt x="112" y="234"/>
                  <a:pt x="0" y="345"/>
                  <a:pt x="0" y="483"/>
                </a:cubicBezTo>
                <a:cubicBezTo>
                  <a:pt x="0" y="620"/>
                  <a:pt x="112" y="731"/>
                  <a:pt x="249" y="731"/>
                </a:cubicBezTo>
                <a:cubicBezTo>
                  <a:pt x="249" y="731"/>
                  <a:pt x="249" y="731"/>
                  <a:pt x="249" y="731"/>
                </a:cubicBezTo>
                <a:cubicBezTo>
                  <a:pt x="249" y="731"/>
                  <a:pt x="249" y="731"/>
                  <a:pt x="249" y="731"/>
                </a:cubicBezTo>
                <a:cubicBezTo>
                  <a:pt x="1054" y="731"/>
                  <a:pt x="1054" y="731"/>
                  <a:pt x="1054" y="731"/>
                </a:cubicBezTo>
                <a:cubicBezTo>
                  <a:pt x="1053" y="731"/>
                  <a:pt x="1053" y="731"/>
                  <a:pt x="1053" y="731"/>
                </a:cubicBezTo>
                <a:cubicBezTo>
                  <a:pt x="1124" y="725"/>
                  <a:pt x="1179" y="666"/>
                  <a:pt x="1179" y="59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Internet 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F3F9C856-41A1-4F0E-9F64-2113CCAFA40A}"/>
              </a:ext>
            </a:extLst>
          </p:cNvPr>
          <p:cNvSpPr/>
          <p:nvPr/>
        </p:nvSpPr>
        <p:spPr>
          <a:xfrm>
            <a:off x="5258697" y="500109"/>
            <a:ext cx="5455035" cy="514991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ECEC3145-C7F4-4868-94AA-753EA7B0AB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4891" y="596637"/>
            <a:ext cx="670163" cy="651240"/>
          </a:xfrm>
          <a:prstGeom prst="rect">
            <a:avLst/>
          </a:prstGeom>
        </p:spPr>
      </p:pic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7CBDE71-184F-419E-9BC1-98077CD15143}"/>
              </a:ext>
            </a:extLst>
          </p:cNvPr>
          <p:cNvGrpSpPr/>
          <p:nvPr/>
        </p:nvGrpSpPr>
        <p:grpSpPr>
          <a:xfrm>
            <a:off x="10841288" y="596637"/>
            <a:ext cx="1190387" cy="1155164"/>
            <a:chOff x="10213420" y="4220227"/>
            <a:chExt cx="1190387" cy="11551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2066DD9-25B0-473F-9BBF-DE661C1DECD2}"/>
                </a:ext>
              </a:extLst>
            </p:cNvPr>
            <p:cNvSpPr txBox="1"/>
            <p:nvPr/>
          </p:nvSpPr>
          <p:spPr>
            <a:xfrm>
              <a:off x="10213420" y="4636727"/>
              <a:ext cx="11903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Container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Registry</a:t>
              </a: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946CDAFE-E7CF-4C2F-84E0-AF71E1851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8688" y="4220227"/>
              <a:ext cx="526488" cy="526488"/>
            </a:xfrm>
            <a:prstGeom prst="rect">
              <a:avLst/>
            </a:prstGeom>
          </p:spPr>
        </p:pic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A5CEF29-9DC0-4B10-8003-5A5D850CA1CB}"/>
              </a:ext>
            </a:extLst>
          </p:cNvPr>
          <p:cNvGrpSpPr/>
          <p:nvPr/>
        </p:nvGrpSpPr>
        <p:grpSpPr>
          <a:xfrm>
            <a:off x="5464006" y="609496"/>
            <a:ext cx="873958" cy="1013438"/>
            <a:chOff x="8152572" y="3197060"/>
            <a:chExt cx="873958" cy="1013438"/>
          </a:xfrm>
        </p:grpSpPr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EDBDF724-CF1D-429F-B58C-776060FDB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3384" y="3197060"/>
              <a:ext cx="523049" cy="523049"/>
            </a:xfrm>
            <a:prstGeom prst="rect">
              <a:avLst/>
            </a:prstGeom>
          </p:spPr>
        </p:pic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2B1F5B6-F869-4042-B9EA-449C4FEC9753}"/>
                </a:ext>
              </a:extLst>
            </p:cNvPr>
            <p:cNvSpPr txBox="1"/>
            <p:nvPr/>
          </p:nvSpPr>
          <p:spPr>
            <a:xfrm>
              <a:off x="8152572" y="3610334"/>
              <a:ext cx="87395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</a:t>
              </a:r>
              <a:br>
                <a:rPr kumimoji="0" lang="fr-F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Kubernetes</a:t>
              </a:r>
              <a:r>
                <a:rPr kumimoji="0" lang="fr-F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br>
                <a:rPr kumimoji="0" lang="fr-F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</a:t>
              </a:r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EF412334-3DC5-4972-9555-E56D95323605}"/>
              </a:ext>
            </a:extLst>
          </p:cNvPr>
          <p:cNvCxnSpPr>
            <a:cxnSpLocks/>
          </p:cNvCxnSpPr>
          <p:nvPr/>
        </p:nvCxnSpPr>
        <p:spPr>
          <a:xfrm flipH="1">
            <a:off x="875462" y="1998982"/>
            <a:ext cx="289696" cy="40956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3A233BA7-E327-44A2-A36A-49D3C01DD3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3745" y="5544766"/>
            <a:ext cx="1034895" cy="812441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3E37D63D-010C-4616-BA16-B8E1B9B3F2B4}"/>
              </a:ext>
            </a:extLst>
          </p:cNvPr>
          <p:cNvGrpSpPr/>
          <p:nvPr/>
        </p:nvGrpSpPr>
        <p:grpSpPr>
          <a:xfrm>
            <a:off x="10848660" y="1807589"/>
            <a:ext cx="1068645" cy="826851"/>
            <a:chOff x="8248425" y="4605635"/>
            <a:chExt cx="1374270" cy="1027890"/>
          </a:xfrm>
        </p:grpSpPr>
        <p:pic>
          <p:nvPicPr>
            <p:cNvPr id="99" name="Graphic 98">
              <a:extLst>
                <a:ext uri="{FF2B5EF4-FFF2-40B4-BE49-F238E27FC236}">
                  <a16:creationId xmlns:a16="http://schemas.microsoft.com/office/drawing/2014/main" id="{E684CB51-60F5-4564-9E38-347AFA8E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708171" y="4605635"/>
              <a:ext cx="583264" cy="553363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DE503A-2C26-4862-B9B0-0B65FDC81AFD}"/>
                </a:ext>
              </a:extLst>
            </p:cNvPr>
            <p:cNvSpPr txBox="1"/>
            <p:nvPr/>
          </p:nvSpPr>
          <p:spPr>
            <a:xfrm>
              <a:off x="8248425" y="5110305"/>
              <a:ext cx="13742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Key </a:t>
              </a:r>
              <a:b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Vault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803A2E4-45C4-4E1E-ACB5-DAD3E4EDD4D8}"/>
              </a:ext>
            </a:extLst>
          </p:cNvPr>
          <p:cNvGrpSpPr/>
          <p:nvPr/>
        </p:nvGrpSpPr>
        <p:grpSpPr>
          <a:xfrm>
            <a:off x="5243031" y="2610415"/>
            <a:ext cx="1613721" cy="866064"/>
            <a:chOff x="6902985" y="2236804"/>
            <a:chExt cx="2277722" cy="866064"/>
          </a:xfrm>
        </p:grpSpPr>
        <p:sp>
          <p:nvSpPr>
            <p:cNvPr id="102" name="Cube 101">
              <a:extLst>
                <a:ext uri="{FF2B5EF4-FFF2-40B4-BE49-F238E27FC236}">
                  <a16:creationId xmlns:a16="http://schemas.microsoft.com/office/drawing/2014/main" id="{C0C14ED0-1FA6-4851-A56C-C03D4D49110C}"/>
                </a:ext>
              </a:extLst>
            </p:cNvPr>
            <p:cNvSpPr/>
            <p:nvPr/>
          </p:nvSpPr>
          <p:spPr>
            <a:xfrm>
              <a:off x="7772739" y="2236804"/>
              <a:ext cx="538216" cy="401699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DF00763-426C-4443-B4C1-FAE23C1DA360}"/>
                </a:ext>
              </a:extLst>
            </p:cNvPr>
            <p:cNvSpPr txBox="1"/>
            <p:nvPr/>
          </p:nvSpPr>
          <p:spPr>
            <a:xfrm>
              <a:off x="6902985" y="2579648"/>
              <a:ext cx="22777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nginx-ingress-controller-2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D890BDE-6364-49B4-B9B6-A6DBCE869BF9}"/>
              </a:ext>
            </a:extLst>
          </p:cNvPr>
          <p:cNvGrpSpPr/>
          <p:nvPr/>
        </p:nvGrpSpPr>
        <p:grpSpPr>
          <a:xfrm>
            <a:off x="6190888" y="708532"/>
            <a:ext cx="1613721" cy="866064"/>
            <a:chOff x="6902985" y="2236804"/>
            <a:chExt cx="2277722" cy="866064"/>
          </a:xfrm>
        </p:grpSpPr>
        <p:sp>
          <p:nvSpPr>
            <p:cNvPr id="105" name="Cube 104">
              <a:extLst>
                <a:ext uri="{FF2B5EF4-FFF2-40B4-BE49-F238E27FC236}">
                  <a16:creationId xmlns:a16="http://schemas.microsoft.com/office/drawing/2014/main" id="{623E5793-FBFA-4131-B2D2-21667D453156}"/>
                </a:ext>
              </a:extLst>
            </p:cNvPr>
            <p:cNvSpPr/>
            <p:nvPr/>
          </p:nvSpPr>
          <p:spPr>
            <a:xfrm>
              <a:off x="7772739" y="2236804"/>
              <a:ext cx="538216" cy="401699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A341775-7C36-42F7-BD82-17D5FCE16DB5}"/>
                </a:ext>
              </a:extLst>
            </p:cNvPr>
            <p:cNvSpPr txBox="1"/>
            <p:nvPr/>
          </p:nvSpPr>
          <p:spPr>
            <a:xfrm>
              <a:off x="6902985" y="2579648"/>
              <a:ext cx="22777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</a:t>
              </a:r>
              <a:r>
                <a:rPr kumimoji="0" lang="fr-F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ginx</a:t>
              </a: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r>
                <a:rPr kumimoji="0" lang="fr-F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ingress</a:t>
              </a: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-default-backend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C31EB8D-9B3E-4215-B8B7-33EFE049099E}"/>
              </a:ext>
            </a:extLst>
          </p:cNvPr>
          <p:cNvGrpSpPr/>
          <p:nvPr/>
        </p:nvGrpSpPr>
        <p:grpSpPr>
          <a:xfrm>
            <a:off x="7207028" y="1114744"/>
            <a:ext cx="1613721" cy="650621"/>
            <a:chOff x="6902985" y="2236804"/>
            <a:chExt cx="2277722" cy="650621"/>
          </a:xfrm>
        </p:grpSpPr>
        <p:sp>
          <p:nvSpPr>
            <p:cNvPr id="109" name="Cube 108">
              <a:extLst>
                <a:ext uri="{FF2B5EF4-FFF2-40B4-BE49-F238E27FC236}">
                  <a16:creationId xmlns:a16="http://schemas.microsoft.com/office/drawing/2014/main" id="{5D97F094-4490-4113-A0D7-09E0CF0DEE19}"/>
                </a:ext>
              </a:extLst>
            </p:cNvPr>
            <p:cNvSpPr/>
            <p:nvPr/>
          </p:nvSpPr>
          <p:spPr>
            <a:xfrm>
              <a:off x="7772739" y="2236804"/>
              <a:ext cx="538216" cy="401699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FB8DF09-7FBF-46F3-B8E9-789029A68883}"/>
                </a:ext>
              </a:extLst>
            </p:cNvPr>
            <p:cNvSpPr txBox="1"/>
            <p:nvPr/>
          </p:nvSpPr>
          <p:spPr>
            <a:xfrm>
              <a:off x="6902985" y="2579648"/>
              <a:ext cx="2277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ingest-WebApi-1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04D7B1B-B184-499E-9732-AB4B377530C8}"/>
              </a:ext>
            </a:extLst>
          </p:cNvPr>
          <p:cNvGrpSpPr/>
          <p:nvPr/>
        </p:nvGrpSpPr>
        <p:grpSpPr>
          <a:xfrm>
            <a:off x="7243312" y="3328219"/>
            <a:ext cx="1613721" cy="650621"/>
            <a:chOff x="6902985" y="2236804"/>
            <a:chExt cx="2277722" cy="650621"/>
          </a:xfrm>
        </p:grpSpPr>
        <p:sp>
          <p:nvSpPr>
            <p:cNvPr id="112" name="Cube 111">
              <a:extLst>
                <a:ext uri="{FF2B5EF4-FFF2-40B4-BE49-F238E27FC236}">
                  <a16:creationId xmlns:a16="http://schemas.microsoft.com/office/drawing/2014/main" id="{8E3AF6A6-6F1C-43B3-9D13-F6052F544AB6}"/>
                </a:ext>
              </a:extLst>
            </p:cNvPr>
            <p:cNvSpPr/>
            <p:nvPr/>
          </p:nvSpPr>
          <p:spPr>
            <a:xfrm>
              <a:off x="7772739" y="2236804"/>
              <a:ext cx="538216" cy="401699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8C28A01-BA3F-4BA4-B3FB-8CDF4D4C2218}"/>
                </a:ext>
              </a:extLst>
            </p:cNvPr>
            <p:cNvSpPr txBox="1"/>
            <p:nvPr/>
          </p:nvSpPr>
          <p:spPr>
            <a:xfrm>
              <a:off x="6902985" y="2579648"/>
              <a:ext cx="2277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r>
                <a:rPr kumimoji="0" lang="fr-F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ngest</a:t>
              </a: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r>
                <a:rPr kumimoji="0" lang="fr-F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WebApi</a:t>
              </a: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-N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96C0469-F6DC-40AF-84F4-9FE822E7F37F}"/>
              </a:ext>
            </a:extLst>
          </p:cNvPr>
          <p:cNvGrpSpPr/>
          <p:nvPr/>
        </p:nvGrpSpPr>
        <p:grpSpPr>
          <a:xfrm>
            <a:off x="8990352" y="2645743"/>
            <a:ext cx="1613721" cy="650621"/>
            <a:chOff x="6902985" y="2236804"/>
            <a:chExt cx="2277722" cy="650621"/>
          </a:xfrm>
        </p:grpSpPr>
        <p:sp>
          <p:nvSpPr>
            <p:cNvPr id="115" name="Cube 114">
              <a:extLst>
                <a:ext uri="{FF2B5EF4-FFF2-40B4-BE49-F238E27FC236}">
                  <a16:creationId xmlns:a16="http://schemas.microsoft.com/office/drawing/2014/main" id="{1B86F7DF-E83E-4B04-A406-B2C47F81F377}"/>
                </a:ext>
              </a:extLst>
            </p:cNvPr>
            <p:cNvSpPr/>
            <p:nvPr/>
          </p:nvSpPr>
          <p:spPr>
            <a:xfrm>
              <a:off x="7772739" y="2236804"/>
              <a:ext cx="538216" cy="401699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A2A0147-0B0B-48DF-8073-F4391AACDA49}"/>
                </a:ext>
              </a:extLst>
            </p:cNvPr>
            <p:cNvSpPr txBox="1"/>
            <p:nvPr/>
          </p:nvSpPr>
          <p:spPr>
            <a:xfrm>
              <a:off x="6902985" y="2579648"/>
              <a:ext cx="2277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</a:t>
              </a:r>
              <a:r>
                <a:rPr kumimoji="0" lang="fr-F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eda-operator</a:t>
              </a: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27FD628-6794-40B8-91DB-54342650F3A2}"/>
              </a:ext>
            </a:extLst>
          </p:cNvPr>
          <p:cNvGrpSpPr/>
          <p:nvPr/>
        </p:nvGrpSpPr>
        <p:grpSpPr>
          <a:xfrm>
            <a:off x="8952122" y="1699466"/>
            <a:ext cx="1613721" cy="866064"/>
            <a:chOff x="6902985" y="2236804"/>
            <a:chExt cx="2277722" cy="866064"/>
          </a:xfrm>
        </p:grpSpPr>
        <p:sp>
          <p:nvSpPr>
            <p:cNvPr id="120" name="Cube 119">
              <a:extLst>
                <a:ext uri="{FF2B5EF4-FFF2-40B4-BE49-F238E27FC236}">
                  <a16:creationId xmlns:a16="http://schemas.microsoft.com/office/drawing/2014/main" id="{7F5E96E9-E1A8-49A3-8D56-39CADB8EA4B9}"/>
                </a:ext>
              </a:extLst>
            </p:cNvPr>
            <p:cNvSpPr/>
            <p:nvPr/>
          </p:nvSpPr>
          <p:spPr>
            <a:xfrm>
              <a:off x="7772739" y="2236804"/>
              <a:ext cx="538216" cy="401699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F730FA6-4DD5-4CC5-8D33-833DB614A364}"/>
                </a:ext>
              </a:extLst>
            </p:cNvPr>
            <p:cNvSpPr txBox="1"/>
            <p:nvPr/>
          </p:nvSpPr>
          <p:spPr>
            <a:xfrm>
              <a:off x="6902985" y="2579648"/>
              <a:ext cx="22777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</a:t>
              </a:r>
              <a:r>
                <a:rPr kumimoji="0" lang="fr-F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eda-operator-metrics</a:t>
              </a: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359CFF4-DE90-4E52-9F49-264BA0A217C2}"/>
              </a:ext>
            </a:extLst>
          </p:cNvPr>
          <p:cNvGrpSpPr/>
          <p:nvPr/>
        </p:nvGrpSpPr>
        <p:grpSpPr>
          <a:xfrm>
            <a:off x="6951616" y="4328036"/>
            <a:ext cx="1613721" cy="650621"/>
            <a:chOff x="6902985" y="2236804"/>
            <a:chExt cx="2277722" cy="650621"/>
          </a:xfrm>
        </p:grpSpPr>
        <p:sp>
          <p:nvSpPr>
            <p:cNvPr id="125" name="Cube 124">
              <a:extLst>
                <a:ext uri="{FF2B5EF4-FFF2-40B4-BE49-F238E27FC236}">
                  <a16:creationId xmlns:a16="http://schemas.microsoft.com/office/drawing/2014/main" id="{21818412-622E-4140-9C4B-E5576D5E1ED6}"/>
                </a:ext>
              </a:extLst>
            </p:cNvPr>
            <p:cNvSpPr/>
            <p:nvPr/>
          </p:nvSpPr>
          <p:spPr>
            <a:xfrm>
              <a:off x="7772739" y="2236804"/>
              <a:ext cx="538216" cy="401699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A5F712B-7E88-41E8-BCC5-7E102A1CEE25}"/>
                </a:ext>
              </a:extLst>
            </p:cNvPr>
            <p:cNvSpPr txBox="1"/>
            <p:nvPr/>
          </p:nvSpPr>
          <p:spPr>
            <a:xfrm>
              <a:off x="6902985" y="2579648"/>
              <a:ext cx="2277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  <a:r>
                <a:rPr kumimoji="0" lang="fr-F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rometheus</a:t>
              </a: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-server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70794DD-5235-4014-8726-0D007FD73D32}"/>
              </a:ext>
            </a:extLst>
          </p:cNvPr>
          <p:cNvCxnSpPr>
            <a:cxnSpLocks/>
          </p:cNvCxnSpPr>
          <p:nvPr/>
        </p:nvCxnSpPr>
        <p:spPr>
          <a:xfrm flipH="1">
            <a:off x="3605321" y="2251024"/>
            <a:ext cx="173516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99E1F7D-0CEA-4F2C-B0F0-6D007F65DA85}"/>
              </a:ext>
            </a:extLst>
          </p:cNvPr>
          <p:cNvCxnSpPr>
            <a:cxnSpLocks/>
            <a:stCxn id="168" idx="2"/>
          </p:cNvCxnSpPr>
          <p:nvPr/>
        </p:nvCxnSpPr>
        <p:spPr>
          <a:xfrm flipH="1">
            <a:off x="5340486" y="2028193"/>
            <a:ext cx="534587" cy="22853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85B8D3A-2DDF-4102-93FA-B9A66361DD9A}"/>
              </a:ext>
            </a:extLst>
          </p:cNvPr>
          <p:cNvGrpSpPr/>
          <p:nvPr/>
        </p:nvGrpSpPr>
        <p:grpSpPr>
          <a:xfrm>
            <a:off x="5258869" y="1779679"/>
            <a:ext cx="1613721" cy="866064"/>
            <a:chOff x="6902985" y="2236804"/>
            <a:chExt cx="2277722" cy="866064"/>
          </a:xfrm>
        </p:grpSpPr>
        <p:sp>
          <p:nvSpPr>
            <p:cNvPr id="168" name="Cube 167">
              <a:extLst>
                <a:ext uri="{FF2B5EF4-FFF2-40B4-BE49-F238E27FC236}">
                  <a16:creationId xmlns:a16="http://schemas.microsoft.com/office/drawing/2014/main" id="{66F5010C-34DB-482C-8E62-E52DBE6D3C1D}"/>
                </a:ext>
              </a:extLst>
            </p:cNvPr>
            <p:cNvSpPr/>
            <p:nvPr/>
          </p:nvSpPr>
          <p:spPr>
            <a:xfrm>
              <a:off x="7772739" y="2236804"/>
              <a:ext cx="538216" cy="401699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3E08A1A3-A053-4816-82F2-60F003E04DEF}"/>
                </a:ext>
              </a:extLst>
            </p:cNvPr>
            <p:cNvSpPr txBox="1"/>
            <p:nvPr/>
          </p:nvSpPr>
          <p:spPr>
            <a:xfrm>
              <a:off x="6902985" y="2579648"/>
              <a:ext cx="22777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nginx-ingress-controller-1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EC8418F-3F44-4C33-A733-3BA9B69DE263}"/>
              </a:ext>
            </a:extLst>
          </p:cNvPr>
          <p:cNvCxnSpPr>
            <a:cxnSpLocks/>
            <a:stCxn id="102" idx="2"/>
          </p:cNvCxnSpPr>
          <p:nvPr/>
        </p:nvCxnSpPr>
        <p:spPr>
          <a:xfrm flipH="1" flipV="1">
            <a:off x="5340486" y="2272132"/>
            <a:ext cx="518749" cy="58679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7501DC0-0CF6-418F-A769-FC5413183FD6}"/>
              </a:ext>
            </a:extLst>
          </p:cNvPr>
          <p:cNvGrpSpPr/>
          <p:nvPr/>
        </p:nvGrpSpPr>
        <p:grpSpPr>
          <a:xfrm>
            <a:off x="7203030" y="1724796"/>
            <a:ext cx="1613721" cy="650621"/>
            <a:chOff x="6902985" y="2236804"/>
            <a:chExt cx="2277722" cy="650621"/>
          </a:xfrm>
        </p:grpSpPr>
        <p:sp>
          <p:nvSpPr>
            <p:cNvPr id="133" name="Cube 132">
              <a:extLst>
                <a:ext uri="{FF2B5EF4-FFF2-40B4-BE49-F238E27FC236}">
                  <a16:creationId xmlns:a16="http://schemas.microsoft.com/office/drawing/2014/main" id="{AEE3EA1F-C71E-4ABB-8A02-4D72C4B5FA70}"/>
                </a:ext>
              </a:extLst>
            </p:cNvPr>
            <p:cNvSpPr/>
            <p:nvPr/>
          </p:nvSpPr>
          <p:spPr>
            <a:xfrm>
              <a:off x="7772739" y="2236804"/>
              <a:ext cx="538216" cy="401699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1E3D3BC-35DC-4708-9966-6A4EB461E728}"/>
                </a:ext>
              </a:extLst>
            </p:cNvPr>
            <p:cNvSpPr txBox="1"/>
            <p:nvPr/>
          </p:nvSpPr>
          <p:spPr>
            <a:xfrm>
              <a:off x="6902985" y="2579648"/>
              <a:ext cx="2277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ingest-WebApi-2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DD91CE2-9AAB-4DDB-8846-B3B03D4B5705}"/>
              </a:ext>
            </a:extLst>
          </p:cNvPr>
          <p:cNvGrpSpPr/>
          <p:nvPr/>
        </p:nvGrpSpPr>
        <p:grpSpPr>
          <a:xfrm>
            <a:off x="7203029" y="2328791"/>
            <a:ext cx="1613721" cy="650621"/>
            <a:chOff x="6902985" y="2236804"/>
            <a:chExt cx="2277722" cy="650621"/>
          </a:xfrm>
        </p:grpSpPr>
        <p:sp>
          <p:nvSpPr>
            <p:cNvPr id="136" name="Cube 135">
              <a:extLst>
                <a:ext uri="{FF2B5EF4-FFF2-40B4-BE49-F238E27FC236}">
                  <a16:creationId xmlns:a16="http://schemas.microsoft.com/office/drawing/2014/main" id="{63565256-96E8-4B37-8D18-BF0C86A6F0F1}"/>
                </a:ext>
              </a:extLst>
            </p:cNvPr>
            <p:cNvSpPr/>
            <p:nvPr/>
          </p:nvSpPr>
          <p:spPr>
            <a:xfrm>
              <a:off x="7772739" y="2236804"/>
              <a:ext cx="538216" cy="401699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9279A93-B666-417D-8408-822E34D282ED}"/>
                </a:ext>
              </a:extLst>
            </p:cNvPr>
            <p:cNvSpPr txBox="1"/>
            <p:nvPr/>
          </p:nvSpPr>
          <p:spPr>
            <a:xfrm>
              <a:off x="6902985" y="2579648"/>
              <a:ext cx="2277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ingest-WebApi-3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C604F9-84FC-4AF3-941D-20D45E1A68B3}"/>
              </a:ext>
            </a:extLst>
          </p:cNvPr>
          <p:cNvCxnSpPr>
            <a:cxnSpLocks/>
          </p:cNvCxnSpPr>
          <p:nvPr/>
        </p:nvCxnSpPr>
        <p:spPr>
          <a:xfrm flipH="1" flipV="1">
            <a:off x="6289349" y="3437382"/>
            <a:ext cx="1270103" cy="970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6058CD4-4413-4FEB-8438-84B24D6F0AAB}"/>
              </a:ext>
            </a:extLst>
          </p:cNvPr>
          <p:cNvCxnSpPr>
            <a:cxnSpLocks/>
          </p:cNvCxnSpPr>
          <p:nvPr/>
        </p:nvCxnSpPr>
        <p:spPr>
          <a:xfrm flipH="1">
            <a:off x="7949137" y="3339822"/>
            <a:ext cx="1423463" cy="1162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0D8EB19-7C26-4AEE-96C8-15C5A429DF23}"/>
              </a:ext>
            </a:extLst>
          </p:cNvPr>
          <p:cNvCxnSpPr>
            <a:cxnSpLocks/>
            <a:endCxn id="134" idx="3"/>
          </p:cNvCxnSpPr>
          <p:nvPr/>
        </p:nvCxnSpPr>
        <p:spPr>
          <a:xfrm flipH="1" flipV="1">
            <a:off x="8816751" y="2221529"/>
            <a:ext cx="550691" cy="442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744FDE4A-6719-4D3D-9A1D-1B53386FDB1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66111" y="2769557"/>
            <a:ext cx="216267" cy="216267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ECADF00B-D3C8-4F24-BADC-921233E5C80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66111" y="1701173"/>
            <a:ext cx="216267" cy="216267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0B428ADD-B007-4076-845C-7A4E97BB5F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88280" y="4513468"/>
            <a:ext cx="216267" cy="216267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5ED6CE9C-8232-4D6F-BBE0-0A18F2E3E0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13622" y="2750795"/>
            <a:ext cx="216267" cy="216267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D139177F-EF0D-468E-A337-0FFE82F3D6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74621" y="5295140"/>
            <a:ext cx="216267" cy="216267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41C3F92C-6BE4-48C1-A167-206A1037BFE6}"/>
              </a:ext>
            </a:extLst>
          </p:cNvPr>
          <p:cNvSpPr txBox="1"/>
          <p:nvPr/>
        </p:nvSpPr>
        <p:spPr>
          <a:xfrm>
            <a:off x="6157763" y="5236616"/>
            <a:ext cx="164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Prometheus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metrics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3709B27-75DC-4F20-814A-BD1C0D2D841C}"/>
              </a:ext>
            </a:extLst>
          </p:cNvPr>
          <p:cNvSpPr txBox="1"/>
          <p:nvPr/>
        </p:nvSpPr>
        <p:spPr>
          <a:xfrm>
            <a:off x="8134858" y="4514291"/>
            <a:ext cx="1268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http://&lt;IP&gt;:9090/metrics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B8FDED0-EC80-4F89-BB7C-4D710E3EE112}"/>
              </a:ext>
            </a:extLst>
          </p:cNvPr>
          <p:cNvSpPr txBox="1"/>
          <p:nvPr/>
        </p:nvSpPr>
        <p:spPr>
          <a:xfrm>
            <a:off x="9315189" y="3255055"/>
            <a:ext cx="1268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http://&lt;IP&gt;:8383/metrics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294D4E4-D05E-43F0-8021-104E614BD6DA}"/>
              </a:ext>
            </a:extLst>
          </p:cNvPr>
          <p:cNvSpPr txBox="1"/>
          <p:nvPr/>
        </p:nvSpPr>
        <p:spPr>
          <a:xfrm>
            <a:off x="6383943" y="2882939"/>
            <a:ext cx="13410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http://&lt;IP&gt;:10254/metrics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58803A7-DEC6-43EC-86E7-4218ED48821C}"/>
              </a:ext>
            </a:extLst>
          </p:cNvPr>
          <p:cNvSpPr txBox="1"/>
          <p:nvPr/>
        </p:nvSpPr>
        <p:spPr>
          <a:xfrm>
            <a:off x="6383944" y="1712554"/>
            <a:ext cx="13410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http://&lt;IP&gt;:10254/metrics</a:t>
            </a:r>
          </a:p>
        </p:txBody>
      </p:sp>
    </p:spTree>
    <p:extLst>
      <p:ext uri="{BB962C8B-B14F-4D97-AF65-F5344CB8AC3E}">
        <p14:creationId xmlns:p14="http://schemas.microsoft.com/office/powerpoint/2010/main" val="238596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0D0B0B-6606-4EA9-8F93-3C584E1E92CA}"/>
              </a:ext>
            </a:extLst>
          </p:cNvPr>
          <p:cNvSpPr/>
          <p:nvPr/>
        </p:nvSpPr>
        <p:spPr>
          <a:xfrm>
            <a:off x="9423613" y="1620306"/>
            <a:ext cx="2365895" cy="17702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Azure VNET Boundary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F0EF81-6025-48F9-ACF4-346DDE350208}"/>
              </a:ext>
            </a:extLst>
          </p:cNvPr>
          <p:cNvSpPr/>
          <p:nvPr/>
        </p:nvSpPr>
        <p:spPr>
          <a:xfrm>
            <a:off x="5127275" y="1887364"/>
            <a:ext cx="2673726" cy="17702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Azure VNET Boundary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B8386-FCC4-446E-ADC8-24929181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62" y="377894"/>
            <a:ext cx="10949333" cy="1053341"/>
          </a:xfrm>
        </p:spPr>
        <p:txBody>
          <a:bodyPr>
            <a:normAutofit/>
          </a:bodyPr>
          <a:lstStyle/>
          <a:p>
            <a:r>
              <a:rPr lang="en-US" sz="4800" dirty="0"/>
              <a:t>Threat Model: dev-sandbox – Azure DevOps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64433-03BE-470E-95C8-5C6DDD5B2FEC}"/>
              </a:ext>
            </a:extLst>
          </p:cNvPr>
          <p:cNvSpPr/>
          <p:nvPr/>
        </p:nvSpPr>
        <p:spPr>
          <a:xfrm>
            <a:off x="8864104" y="4327066"/>
            <a:ext cx="2815798" cy="104723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>
                <a:solidFill>
                  <a:srgbClr val="FF0000"/>
                </a:solidFill>
              </a:rPr>
              <a:t>Azure VNET </a:t>
            </a:r>
            <a:r>
              <a:rPr lang="en-US" sz="1400" dirty="0">
                <a:solidFill>
                  <a:srgbClr val="FF0000"/>
                </a:solidFill>
              </a:rPr>
              <a:t>Boundary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0131BBF-2878-4A12-94EA-3A1A152F25DF}"/>
              </a:ext>
            </a:extLst>
          </p:cNvPr>
          <p:cNvSpPr/>
          <p:nvPr/>
        </p:nvSpPr>
        <p:spPr>
          <a:xfrm>
            <a:off x="269896" y="2918935"/>
            <a:ext cx="1362275" cy="1053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Engineer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85414D-C0FF-4D5C-8D85-613B08213EDC}"/>
              </a:ext>
            </a:extLst>
          </p:cNvPr>
          <p:cNvSpPr/>
          <p:nvPr/>
        </p:nvSpPr>
        <p:spPr>
          <a:xfrm>
            <a:off x="1239040" y="4781596"/>
            <a:ext cx="2191684" cy="392583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Internet Boundary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F8E9688-A50D-4408-B3C5-6920DBBF85A9}"/>
              </a:ext>
            </a:extLst>
          </p:cNvPr>
          <p:cNvSpPr/>
          <p:nvPr/>
        </p:nvSpPr>
        <p:spPr>
          <a:xfrm>
            <a:off x="5838530" y="2311558"/>
            <a:ext cx="1209734" cy="1192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DevOps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C7B15F7-311F-4A74-92F6-9F49CB7E6501}"/>
              </a:ext>
            </a:extLst>
          </p:cNvPr>
          <p:cNvGrpSpPr/>
          <p:nvPr/>
        </p:nvGrpSpPr>
        <p:grpSpPr>
          <a:xfrm>
            <a:off x="9516950" y="4654765"/>
            <a:ext cx="1777686" cy="646244"/>
            <a:chOff x="5785517" y="5331707"/>
            <a:chExt cx="1777686" cy="64624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6AFE79C-8676-4D5D-BCA5-936F979511F8}"/>
                </a:ext>
              </a:extLst>
            </p:cNvPr>
            <p:cNvSpPr/>
            <p:nvPr/>
          </p:nvSpPr>
          <p:spPr>
            <a:xfrm>
              <a:off x="5828419" y="5331707"/>
              <a:ext cx="1691885" cy="646244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Azure Storage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B12A438-3751-4AFA-8CFE-7608D898642B}"/>
                </a:ext>
              </a:extLst>
            </p:cNvPr>
            <p:cNvCxnSpPr/>
            <p:nvPr/>
          </p:nvCxnSpPr>
          <p:spPr>
            <a:xfrm>
              <a:off x="5785518" y="5400661"/>
              <a:ext cx="1777685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DBD1EB9-1E7E-4EF8-8706-B278DE801489}"/>
                </a:ext>
              </a:extLst>
            </p:cNvPr>
            <p:cNvCxnSpPr>
              <a:cxnSpLocks/>
            </p:cNvCxnSpPr>
            <p:nvPr/>
          </p:nvCxnSpPr>
          <p:spPr>
            <a:xfrm>
              <a:off x="5785517" y="5916549"/>
              <a:ext cx="1777685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4B4D94C3-76A8-4D2E-8BC6-1B71E9A60A0B}"/>
              </a:ext>
            </a:extLst>
          </p:cNvPr>
          <p:cNvSpPr/>
          <p:nvPr/>
        </p:nvSpPr>
        <p:spPr>
          <a:xfrm>
            <a:off x="9867829" y="2125151"/>
            <a:ext cx="1209734" cy="1192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 Databricks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Cluster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4C540F4-3618-41EA-ABE9-9B10D0373C95}"/>
              </a:ext>
            </a:extLst>
          </p:cNvPr>
          <p:cNvSpPr/>
          <p:nvPr/>
        </p:nvSpPr>
        <p:spPr>
          <a:xfrm>
            <a:off x="1632171" y="2215250"/>
            <a:ext cx="4268832" cy="1192694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E42717-F627-463D-94F4-73EAB978AB1E}"/>
              </a:ext>
            </a:extLst>
          </p:cNvPr>
          <p:cNvSpPr/>
          <p:nvPr/>
        </p:nvSpPr>
        <p:spPr>
          <a:xfrm>
            <a:off x="3362204" y="1922649"/>
            <a:ext cx="1320856" cy="39258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Https Request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Publish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Python scripts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ETL Packages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Jupyter</a:t>
            </a:r>
            <a:r>
              <a:rPr lang="en-US" sz="1200" dirty="0">
                <a:solidFill>
                  <a:schemeClr val="tx1"/>
                </a:solidFill>
              </a:rPr>
              <a:t> Notebook</a:t>
            </a: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4CE9EC6B-BAC3-4F17-8370-472636BAEC19}"/>
              </a:ext>
            </a:extLst>
          </p:cNvPr>
          <p:cNvSpPr/>
          <p:nvPr/>
        </p:nvSpPr>
        <p:spPr>
          <a:xfrm>
            <a:off x="2228333" y="1378782"/>
            <a:ext cx="1431823" cy="5186988"/>
          </a:xfrm>
          <a:custGeom>
            <a:avLst/>
            <a:gdLst>
              <a:gd name="connsiteX0" fmla="*/ 566137 w 1431823"/>
              <a:gd name="connsiteY0" fmla="*/ 5186988 h 5186988"/>
              <a:gd name="connsiteX1" fmla="*/ 26585 w 1431823"/>
              <a:gd name="connsiteY1" fmla="*/ 2625532 h 5186988"/>
              <a:gd name="connsiteX2" fmla="*/ 1310152 w 1431823"/>
              <a:gd name="connsiteY2" fmla="*/ 228781 h 5186988"/>
              <a:gd name="connsiteX3" fmla="*/ 1304473 w 1431823"/>
              <a:gd name="connsiteY3" fmla="*/ 234461 h 518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1823" h="5186988">
                <a:moveTo>
                  <a:pt x="566137" y="5186988"/>
                </a:moveTo>
                <a:cubicBezTo>
                  <a:pt x="234360" y="4319444"/>
                  <a:pt x="-97417" y="3451900"/>
                  <a:pt x="26585" y="2625532"/>
                </a:cubicBezTo>
                <a:cubicBezTo>
                  <a:pt x="150587" y="1799164"/>
                  <a:pt x="1310152" y="228781"/>
                  <a:pt x="1310152" y="228781"/>
                </a:cubicBezTo>
                <a:cubicBezTo>
                  <a:pt x="1523133" y="-169731"/>
                  <a:pt x="1413803" y="32365"/>
                  <a:pt x="1304473" y="234461"/>
                </a:cubicBezTo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12D244B-82DC-42D7-BE2F-F2200F4BDF39}"/>
              </a:ext>
            </a:extLst>
          </p:cNvPr>
          <p:cNvSpPr/>
          <p:nvPr/>
        </p:nvSpPr>
        <p:spPr>
          <a:xfrm>
            <a:off x="7056473" y="2215250"/>
            <a:ext cx="2865620" cy="646244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3BBE29-8F95-4990-A1B1-8BA37B66C8A3}"/>
              </a:ext>
            </a:extLst>
          </p:cNvPr>
          <p:cNvSpPr/>
          <p:nvPr/>
        </p:nvSpPr>
        <p:spPr>
          <a:xfrm>
            <a:off x="7879477" y="1960660"/>
            <a:ext cx="1304386" cy="39258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Https Request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Publish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Python scripts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ETL Packages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Jupyter</a:t>
            </a:r>
            <a:r>
              <a:rPr lang="en-US" sz="1200" dirty="0">
                <a:solidFill>
                  <a:schemeClr val="tx1"/>
                </a:solidFill>
              </a:rPr>
              <a:t> Notebook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94F06B71-A358-480C-8D31-426CD02FD231}"/>
              </a:ext>
            </a:extLst>
          </p:cNvPr>
          <p:cNvSpPr/>
          <p:nvPr/>
        </p:nvSpPr>
        <p:spPr>
          <a:xfrm rot="16719167">
            <a:off x="9030304" y="3510032"/>
            <a:ext cx="1690615" cy="657126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982D890-46BC-494F-AA1F-2F5B65689969}"/>
              </a:ext>
            </a:extLst>
          </p:cNvPr>
          <p:cNvSpPr/>
          <p:nvPr/>
        </p:nvSpPr>
        <p:spPr>
          <a:xfrm>
            <a:off x="9026087" y="3436533"/>
            <a:ext cx="1117666" cy="459187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Https Request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Get/Set Data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8BE7F27-A0B7-4D2F-AC66-724EF97B1AF0}"/>
              </a:ext>
            </a:extLst>
          </p:cNvPr>
          <p:cNvSpPr/>
          <p:nvPr/>
        </p:nvSpPr>
        <p:spPr>
          <a:xfrm>
            <a:off x="800449" y="5631084"/>
            <a:ext cx="1362275" cy="1053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Python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Package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B820E23D-3F4D-43A1-9D5B-2BCCAAF795C3}"/>
              </a:ext>
            </a:extLst>
          </p:cNvPr>
          <p:cNvSpPr/>
          <p:nvPr/>
        </p:nvSpPr>
        <p:spPr>
          <a:xfrm>
            <a:off x="2162724" y="3151774"/>
            <a:ext cx="9787498" cy="3005981"/>
          </a:xfrm>
          <a:custGeom>
            <a:avLst/>
            <a:gdLst>
              <a:gd name="connsiteX0" fmla="*/ 0 w 11039983"/>
              <a:gd name="connsiteY0" fmla="*/ 2805674 h 2805674"/>
              <a:gd name="connsiteX1" fmla="*/ 10160631 w 11039983"/>
              <a:gd name="connsiteY1" fmla="*/ 2572815 h 2805674"/>
              <a:gd name="connsiteX2" fmla="*/ 9842579 w 11039983"/>
              <a:gd name="connsiteY2" fmla="*/ 0 h 2805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9983" h="2805674">
                <a:moveTo>
                  <a:pt x="0" y="2805674"/>
                </a:moveTo>
                <a:lnTo>
                  <a:pt x="10160631" y="2572815"/>
                </a:lnTo>
                <a:cubicBezTo>
                  <a:pt x="11801061" y="2105203"/>
                  <a:pt x="10821820" y="1052601"/>
                  <a:pt x="9842579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83AFA30-D8F6-444B-9D43-F7DFF0454687}"/>
              </a:ext>
            </a:extLst>
          </p:cNvPr>
          <p:cNvSpPr/>
          <p:nvPr/>
        </p:nvSpPr>
        <p:spPr>
          <a:xfrm>
            <a:off x="10802415" y="3503137"/>
            <a:ext cx="1106876" cy="693898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Https Request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Get Python Packages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05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0EF81-6025-48F9-ACF4-346DDE350208}"/>
              </a:ext>
            </a:extLst>
          </p:cNvPr>
          <p:cNvSpPr/>
          <p:nvPr/>
        </p:nvSpPr>
        <p:spPr>
          <a:xfrm>
            <a:off x="3828321" y="1835854"/>
            <a:ext cx="3623179" cy="41310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Component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B8386-FCC4-446E-ADC8-24929181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62" y="344643"/>
            <a:ext cx="10949333" cy="1053341"/>
          </a:xfrm>
        </p:spPr>
        <p:txBody>
          <a:bodyPr>
            <a:normAutofit/>
          </a:bodyPr>
          <a:lstStyle/>
          <a:p>
            <a:r>
              <a:rPr lang="en-US" sz="4800" dirty="0"/>
              <a:t>Audio/Video Source Server Component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F8E9688-A50D-4408-B3C5-6920DBBF85A9}"/>
              </a:ext>
            </a:extLst>
          </p:cNvPr>
          <p:cNvSpPr/>
          <p:nvPr/>
        </p:nvSpPr>
        <p:spPr>
          <a:xfrm>
            <a:off x="4799640" y="2626237"/>
            <a:ext cx="1739013" cy="1732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COMPONENT</a:t>
            </a:r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Description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Dependencies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12D244B-82DC-42D7-BE2F-F2200F4BDF39}"/>
              </a:ext>
            </a:extLst>
          </p:cNvPr>
          <p:cNvSpPr/>
          <p:nvPr/>
        </p:nvSpPr>
        <p:spPr>
          <a:xfrm rot="672151">
            <a:off x="6490111" y="2855536"/>
            <a:ext cx="3697944" cy="646244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3BBE29-8F95-4990-A1B1-8BA37B66C8A3}"/>
              </a:ext>
            </a:extLst>
          </p:cNvPr>
          <p:cNvSpPr/>
          <p:nvPr/>
        </p:nvSpPr>
        <p:spPr>
          <a:xfrm>
            <a:off x="7633193" y="2561894"/>
            <a:ext cx="1347546" cy="1412636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OUTPUT FLOW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Content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Protocol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Target parameters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Min Instance = 0 Max Instance &gt;=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468DFE-205A-47D7-901B-73BF36C9C59D}"/>
              </a:ext>
            </a:extLst>
          </p:cNvPr>
          <p:cNvSpPr/>
          <p:nvPr/>
        </p:nvSpPr>
        <p:spPr>
          <a:xfrm>
            <a:off x="6306860" y="2221084"/>
            <a:ext cx="1010954" cy="5627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Target parameters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E5A2EF-91DA-4FFC-BCF7-65C18B27086B}"/>
              </a:ext>
            </a:extLst>
          </p:cNvPr>
          <p:cNvGrpSpPr/>
          <p:nvPr/>
        </p:nvGrpSpPr>
        <p:grpSpPr>
          <a:xfrm>
            <a:off x="4127094" y="5247065"/>
            <a:ext cx="1777686" cy="646244"/>
            <a:chOff x="5785517" y="5331707"/>
            <a:chExt cx="1777686" cy="64624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4CA58AC-4D92-4C27-BEFE-7459C0320827}"/>
                </a:ext>
              </a:extLst>
            </p:cNvPr>
            <p:cNvSpPr/>
            <p:nvPr/>
          </p:nvSpPr>
          <p:spPr>
            <a:xfrm>
              <a:off x="5828419" y="5331707"/>
              <a:ext cx="1691885" cy="646244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Storage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06E1055-18A3-4A0D-A0BE-C7AE20790E23}"/>
                </a:ext>
              </a:extLst>
            </p:cNvPr>
            <p:cNvCxnSpPr/>
            <p:nvPr/>
          </p:nvCxnSpPr>
          <p:spPr>
            <a:xfrm>
              <a:off x="5785518" y="5400661"/>
              <a:ext cx="1777685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3EFE2FD-C037-4A2F-AD1E-4A38FE29AB41}"/>
                </a:ext>
              </a:extLst>
            </p:cNvPr>
            <p:cNvCxnSpPr>
              <a:cxnSpLocks/>
            </p:cNvCxnSpPr>
            <p:nvPr/>
          </p:nvCxnSpPr>
          <p:spPr>
            <a:xfrm>
              <a:off x="5785517" y="5916549"/>
              <a:ext cx="1777685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4C540F4-3618-41EA-ABE9-9B10D0373C95}"/>
              </a:ext>
            </a:extLst>
          </p:cNvPr>
          <p:cNvSpPr/>
          <p:nvPr/>
        </p:nvSpPr>
        <p:spPr>
          <a:xfrm rot="17771415">
            <a:off x="3996120" y="3856862"/>
            <a:ext cx="1316163" cy="1196931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0EF81-6025-48F9-ACF4-346DDE350208}"/>
              </a:ext>
            </a:extLst>
          </p:cNvPr>
          <p:cNvSpPr/>
          <p:nvPr/>
        </p:nvSpPr>
        <p:spPr>
          <a:xfrm>
            <a:off x="3723721" y="1909004"/>
            <a:ext cx="3623179" cy="41310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Component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B8386-FCC4-446E-ADC8-24929181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62" y="344643"/>
            <a:ext cx="10949333" cy="1053341"/>
          </a:xfrm>
        </p:spPr>
        <p:txBody>
          <a:bodyPr>
            <a:normAutofit/>
          </a:bodyPr>
          <a:lstStyle/>
          <a:p>
            <a:r>
              <a:rPr lang="en-US" sz="4800" dirty="0"/>
              <a:t>Audio/Video Adaptor Server Component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F8E9688-A50D-4408-B3C5-6920DBBF85A9}"/>
              </a:ext>
            </a:extLst>
          </p:cNvPr>
          <p:cNvSpPr/>
          <p:nvPr/>
        </p:nvSpPr>
        <p:spPr>
          <a:xfrm>
            <a:off x="4799640" y="2626237"/>
            <a:ext cx="1739013" cy="1732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COMPONENT</a:t>
            </a:r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Description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Dependencies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12D244B-82DC-42D7-BE2F-F2200F4BDF39}"/>
              </a:ext>
            </a:extLst>
          </p:cNvPr>
          <p:cNvSpPr/>
          <p:nvPr/>
        </p:nvSpPr>
        <p:spPr>
          <a:xfrm rot="672151">
            <a:off x="6490111" y="2855536"/>
            <a:ext cx="3697944" cy="646244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3BBE29-8F95-4990-A1B1-8BA37B66C8A3}"/>
              </a:ext>
            </a:extLst>
          </p:cNvPr>
          <p:cNvSpPr/>
          <p:nvPr/>
        </p:nvSpPr>
        <p:spPr>
          <a:xfrm>
            <a:off x="7633193" y="2561894"/>
            <a:ext cx="1862936" cy="1412636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OUTPUT FLOW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Content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Protocol != Input Protocol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Target parameters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Min Instance =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Max Instance =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468DFE-205A-47D7-901B-73BF36C9C59D}"/>
              </a:ext>
            </a:extLst>
          </p:cNvPr>
          <p:cNvSpPr/>
          <p:nvPr/>
        </p:nvSpPr>
        <p:spPr>
          <a:xfrm>
            <a:off x="6306860" y="2221084"/>
            <a:ext cx="1010954" cy="5627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Target parameters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2429CC8-3FFA-4FAC-8393-2B3EC9A58AB3}"/>
              </a:ext>
            </a:extLst>
          </p:cNvPr>
          <p:cNvSpPr/>
          <p:nvPr/>
        </p:nvSpPr>
        <p:spPr>
          <a:xfrm>
            <a:off x="1621531" y="2717994"/>
            <a:ext cx="3296348" cy="777332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A7B531-45DE-4323-B1A7-EBADFEDA38A5}"/>
              </a:ext>
            </a:extLst>
          </p:cNvPr>
          <p:cNvSpPr/>
          <p:nvPr/>
        </p:nvSpPr>
        <p:spPr>
          <a:xfrm>
            <a:off x="2317547" y="2708174"/>
            <a:ext cx="1320856" cy="39258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INPUT FLOW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Content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Protocol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Target parameters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DAD075-8B67-4A76-A8D8-6132E1C89891}"/>
              </a:ext>
            </a:extLst>
          </p:cNvPr>
          <p:cNvSpPr/>
          <p:nvPr/>
        </p:nvSpPr>
        <p:spPr>
          <a:xfrm>
            <a:off x="3794107" y="3048410"/>
            <a:ext cx="956111" cy="5627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Target parameters</a:t>
            </a:r>
          </a:p>
        </p:txBody>
      </p:sp>
    </p:spTree>
    <p:extLst>
      <p:ext uri="{BB962C8B-B14F-4D97-AF65-F5344CB8AC3E}">
        <p14:creationId xmlns:p14="http://schemas.microsoft.com/office/powerpoint/2010/main" val="297573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0EF81-6025-48F9-ACF4-346DDE350208}"/>
              </a:ext>
            </a:extLst>
          </p:cNvPr>
          <p:cNvSpPr/>
          <p:nvPr/>
        </p:nvSpPr>
        <p:spPr>
          <a:xfrm>
            <a:off x="3723721" y="1909004"/>
            <a:ext cx="3623179" cy="41310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Component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B8386-FCC4-446E-ADC8-24929181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62" y="344643"/>
            <a:ext cx="10949333" cy="1053341"/>
          </a:xfrm>
        </p:spPr>
        <p:txBody>
          <a:bodyPr>
            <a:normAutofit/>
          </a:bodyPr>
          <a:lstStyle/>
          <a:p>
            <a:r>
              <a:rPr lang="en-US" sz="4800" dirty="0"/>
              <a:t>Audio/Video Adaptor Client Component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F8E9688-A50D-4408-B3C5-6920DBBF85A9}"/>
              </a:ext>
            </a:extLst>
          </p:cNvPr>
          <p:cNvSpPr/>
          <p:nvPr/>
        </p:nvSpPr>
        <p:spPr>
          <a:xfrm>
            <a:off x="4799640" y="2626237"/>
            <a:ext cx="1739013" cy="1732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COMPONENT</a:t>
            </a:r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Description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Dependencies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12D244B-82DC-42D7-BE2F-F2200F4BDF39}"/>
              </a:ext>
            </a:extLst>
          </p:cNvPr>
          <p:cNvSpPr/>
          <p:nvPr/>
        </p:nvSpPr>
        <p:spPr>
          <a:xfrm rot="672151">
            <a:off x="6490111" y="2855536"/>
            <a:ext cx="3697944" cy="646244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3BBE29-8F95-4990-A1B1-8BA37B66C8A3}"/>
              </a:ext>
            </a:extLst>
          </p:cNvPr>
          <p:cNvSpPr/>
          <p:nvPr/>
        </p:nvSpPr>
        <p:spPr>
          <a:xfrm>
            <a:off x="7633193" y="2561894"/>
            <a:ext cx="1862936" cy="1412636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OUTPUT FLOW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Content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Protocol != Input Protocol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Target parameters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Min Instance =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Max Instance =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468DFE-205A-47D7-901B-73BF36C9C59D}"/>
              </a:ext>
            </a:extLst>
          </p:cNvPr>
          <p:cNvSpPr/>
          <p:nvPr/>
        </p:nvSpPr>
        <p:spPr>
          <a:xfrm>
            <a:off x="10215602" y="3429398"/>
            <a:ext cx="1010954" cy="5627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Target parameters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2429CC8-3FFA-4FAC-8393-2B3EC9A58AB3}"/>
              </a:ext>
            </a:extLst>
          </p:cNvPr>
          <p:cNvSpPr/>
          <p:nvPr/>
        </p:nvSpPr>
        <p:spPr>
          <a:xfrm>
            <a:off x="1621531" y="2717994"/>
            <a:ext cx="3296348" cy="777332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A7B531-45DE-4323-B1A7-EBADFEDA38A5}"/>
              </a:ext>
            </a:extLst>
          </p:cNvPr>
          <p:cNvSpPr/>
          <p:nvPr/>
        </p:nvSpPr>
        <p:spPr>
          <a:xfrm>
            <a:off x="2317547" y="2708174"/>
            <a:ext cx="1320856" cy="39258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INPUT FLOW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Content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Protocol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Target parameters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DAD075-8B67-4A76-A8D8-6132E1C89891}"/>
              </a:ext>
            </a:extLst>
          </p:cNvPr>
          <p:cNvSpPr/>
          <p:nvPr/>
        </p:nvSpPr>
        <p:spPr>
          <a:xfrm>
            <a:off x="3794107" y="3048410"/>
            <a:ext cx="956111" cy="5627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Target parameters</a:t>
            </a:r>
          </a:p>
        </p:txBody>
      </p:sp>
    </p:spTree>
    <p:extLst>
      <p:ext uri="{BB962C8B-B14F-4D97-AF65-F5344CB8AC3E}">
        <p14:creationId xmlns:p14="http://schemas.microsoft.com/office/powerpoint/2010/main" val="317644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0EF81-6025-48F9-ACF4-346DDE350208}"/>
              </a:ext>
            </a:extLst>
          </p:cNvPr>
          <p:cNvSpPr/>
          <p:nvPr/>
        </p:nvSpPr>
        <p:spPr>
          <a:xfrm>
            <a:off x="3723721" y="1909004"/>
            <a:ext cx="3623179" cy="41310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Component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B8386-FCC4-446E-ADC8-24929181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62" y="344643"/>
            <a:ext cx="10949333" cy="1053341"/>
          </a:xfrm>
        </p:spPr>
        <p:txBody>
          <a:bodyPr>
            <a:normAutofit/>
          </a:bodyPr>
          <a:lstStyle/>
          <a:p>
            <a:r>
              <a:rPr lang="en-US" sz="4800" dirty="0"/>
              <a:t>Audio/Video Splitter Server Component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F8E9688-A50D-4408-B3C5-6920DBBF85A9}"/>
              </a:ext>
            </a:extLst>
          </p:cNvPr>
          <p:cNvSpPr/>
          <p:nvPr/>
        </p:nvSpPr>
        <p:spPr>
          <a:xfrm>
            <a:off x="4799640" y="2626237"/>
            <a:ext cx="1739013" cy="1732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COMPONENT</a:t>
            </a:r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Description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Dependencies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12D244B-82DC-42D7-BE2F-F2200F4BDF39}"/>
              </a:ext>
            </a:extLst>
          </p:cNvPr>
          <p:cNvSpPr/>
          <p:nvPr/>
        </p:nvSpPr>
        <p:spPr>
          <a:xfrm rot="672151">
            <a:off x="6490111" y="2855536"/>
            <a:ext cx="3697944" cy="646244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468DFE-205A-47D7-901B-73BF36C9C59D}"/>
              </a:ext>
            </a:extLst>
          </p:cNvPr>
          <p:cNvSpPr/>
          <p:nvPr/>
        </p:nvSpPr>
        <p:spPr>
          <a:xfrm>
            <a:off x="6217748" y="2221085"/>
            <a:ext cx="1010954" cy="5627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Target parameters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2429CC8-3FFA-4FAC-8393-2B3EC9A58AB3}"/>
              </a:ext>
            </a:extLst>
          </p:cNvPr>
          <p:cNvSpPr/>
          <p:nvPr/>
        </p:nvSpPr>
        <p:spPr>
          <a:xfrm>
            <a:off x="1621531" y="2717994"/>
            <a:ext cx="3296348" cy="777332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A7B531-45DE-4323-B1A7-EBADFEDA38A5}"/>
              </a:ext>
            </a:extLst>
          </p:cNvPr>
          <p:cNvSpPr/>
          <p:nvPr/>
        </p:nvSpPr>
        <p:spPr>
          <a:xfrm>
            <a:off x="2317547" y="2708174"/>
            <a:ext cx="1320856" cy="39258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INPUT FLOW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Content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Protocol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Target parameters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DAD075-8B67-4A76-A8D8-6132E1C89891}"/>
              </a:ext>
            </a:extLst>
          </p:cNvPr>
          <p:cNvSpPr/>
          <p:nvPr/>
        </p:nvSpPr>
        <p:spPr>
          <a:xfrm>
            <a:off x="3794107" y="3048410"/>
            <a:ext cx="956111" cy="5627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Target parameters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9847F1B-1565-4E46-9322-24B99D148C7B}"/>
              </a:ext>
            </a:extLst>
          </p:cNvPr>
          <p:cNvSpPr/>
          <p:nvPr/>
        </p:nvSpPr>
        <p:spPr>
          <a:xfrm rot="2096676">
            <a:off x="6390850" y="3693971"/>
            <a:ext cx="3644174" cy="663358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B15BE2B-3813-4A18-BF1C-37EACAAB8D60}"/>
              </a:ext>
            </a:extLst>
          </p:cNvPr>
          <p:cNvSpPr/>
          <p:nvPr/>
        </p:nvSpPr>
        <p:spPr>
          <a:xfrm rot="2574155">
            <a:off x="6277060" y="3986061"/>
            <a:ext cx="3644174" cy="663358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F3EE94-C4CB-4DE6-9034-9C0912C1F24E}"/>
              </a:ext>
            </a:extLst>
          </p:cNvPr>
          <p:cNvSpPr/>
          <p:nvPr/>
        </p:nvSpPr>
        <p:spPr>
          <a:xfrm rot="1116353">
            <a:off x="6503723" y="3159048"/>
            <a:ext cx="3697944" cy="646244"/>
          </a:xfrm>
          <a:custGeom>
            <a:avLst/>
            <a:gdLst>
              <a:gd name="connsiteX0" fmla="*/ 0 w 4253948"/>
              <a:gd name="connsiteY0" fmla="*/ 1141336 h 1141336"/>
              <a:gd name="connsiteX1" fmla="*/ 1976467 w 4253948"/>
              <a:gd name="connsiteY1" fmla="*/ 28154 h 1141336"/>
              <a:gd name="connsiteX2" fmla="*/ 4253948 w 4253948"/>
              <a:gd name="connsiteY2" fmla="*/ 442757 h 114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948" h="1141336">
                <a:moveTo>
                  <a:pt x="0" y="1141336"/>
                </a:moveTo>
                <a:cubicBezTo>
                  <a:pt x="633738" y="642960"/>
                  <a:pt x="1267476" y="144584"/>
                  <a:pt x="1976467" y="28154"/>
                </a:cubicBezTo>
                <a:cubicBezTo>
                  <a:pt x="2685458" y="-88276"/>
                  <a:pt x="3469703" y="177240"/>
                  <a:pt x="4253948" y="44275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3BBE29-8F95-4990-A1B1-8BA37B66C8A3}"/>
              </a:ext>
            </a:extLst>
          </p:cNvPr>
          <p:cNvSpPr/>
          <p:nvPr/>
        </p:nvSpPr>
        <p:spPr>
          <a:xfrm>
            <a:off x="7473517" y="2780633"/>
            <a:ext cx="2073728" cy="141084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OUTPUT FLOW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Name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Content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Protocol == Input Protocol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Target parameters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Min Instance =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Max Instance &gt; 1</a:t>
            </a:r>
          </a:p>
        </p:txBody>
      </p:sp>
    </p:spTree>
    <p:extLst>
      <p:ext uri="{BB962C8B-B14F-4D97-AF65-F5344CB8AC3E}">
        <p14:creationId xmlns:p14="http://schemas.microsoft.com/office/powerpoint/2010/main" val="1461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599EC3925EBB498DAF568307326E64" ma:contentTypeVersion="13" ma:contentTypeDescription="Create a new document." ma:contentTypeScope="" ma:versionID="c607b39e76150f58a085fdf99920d4a0">
  <xsd:schema xmlns:xsd="http://www.w3.org/2001/XMLSchema" xmlns:xs="http://www.w3.org/2001/XMLSchema" xmlns:p="http://schemas.microsoft.com/office/2006/metadata/properties" xmlns:ns1="http://schemas.microsoft.com/sharepoint/v3" xmlns:ns2="11dc60da-624f-4bcf-ab54-280f05acbfd6" xmlns:ns3="dd63a190-f25a-4c07-af75-42fe88b4826d" targetNamespace="http://schemas.microsoft.com/office/2006/metadata/properties" ma:root="true" ma:fieldsID="e2077c902ec3c7e358adf0c5ed142082" ns1:_="" ns2:_="" ns3:_="">
    <xsd:import namespace="http://schemas.microsoft.com/sharepoint/v3"/>
    <xsd:import namespace="11dc60da-624f-4bcf-ab54-280f05acbfd6"/>
    <xsd:import namespace="dd63a190-f25a-4c07-af75-42fe88b482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c60da-624f-4bcf-ab54-280f05acbf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63a190-f25a-4c07-af75-42fe88b4826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dd63a190-f25a-4c07-af75-42fe88b4826d">
      <UserInfo>
        <DisplayName>Etisalat - 4G 5G Parameter Optimization Members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AFFE6AEC-A7CA-4BE5-B2CE-215E1D00E6A4}">
  <ds:schemaRefs>
    <ds:schemaRef ds:uri="11dc60da-624f-4bcf-ab54-280f05acbfd6"/>
    <ds:schemaRef ds:uri="dd63a190-f25a-4c07-af75-42fe88b482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84EF9D8-7F39-48A6-BDF2-A85390E6C9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F9EA9F-3DCF-49B2-8B93-37018A3924CE}">
  <ds:schemaRefs>
    <ds:schemaRef ds:uri="11dc60da-624f-4bcf-ab54-280f05acbfd6"/>
    <ds:schemaRef ds:uri="dd63a190-f25a-4c07-af75-42fe88b4826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707</Words>
  <Application>Microsoft Office PowerPoint</Application>
  <PresentationFormat>Widescreen</PresentationFormat>
  <Paragraphs>269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Segoe UI Semibold</vt:lpstr>
      <vt:lpstr>Office Theme</vt:lpstr>
      <vt:lpstr>Hatta Project Hatta – Architecture AIP Non-Prod</vt:lpstr>
      <vt:lpstr>Hatta Project Hatta – Architecture AIP Non-Prod</vt:lpstr>
      <vt:lpstr>PowerPoint Presentation</vt:lpstr>
      <vt:lpstr>PowerPoint Presentation</vt:lpstr>
      <vt:lpstr>Threat Model: dev-sandbox – Azure DevOps</vt:lpstr>
      <vt:lpstr>Audio/Video Source Server Component</vt:lpstr>
      <vt:lpstr>Audio/Video Adaptor Server Component</vt:lpstr>
      <vt:lpstr>Audio/Video Adaptor Client Component</vt:lpstr>
      <vt:lpstr>Audio/Video Splitter Server Component</vt:lpstr>
      <vt:lpstr>Audio/Video Renderer Client Component</vt:lpstr>
      <vt:lpstr>PowerPoint Presentation</vt:lpstr>
      <vt:lpstr>Audio/Video Renderer Server Component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Srikantan Sankaran</dc:creator>
  <cp:lastModifiedBy>Frédéric Le Coquil</cp:lastModifiedBy>
  <cp:revision>160</cp:revision>
  <dcterms:created xsi:type="dcterms:W3CDTF">2020-10-26T16:57:23Z</dcterms:created>
  <dcterms:modified xsi:type="dcterms:W3CDTF">2021-02-05T11:03:45Z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0x0101001D599EC3925EBB498DAF568307326E64</vt:lpwstr>
  </property>
</Properties>
</file>