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89" r:id="rId3"/>
    <p:sldId id="266" r:id="rId4"/>
    <p:sldId id="294" r:id="rId5"/>
    <p:sldId id="299" r:id="rId6"/>
    <p:sldId id="275" r:id="rId7"/>
    <p:sldId id="279" r:id="rId8"/>
    <p:sldId id="273" r:id="rId9"/>
    <p:sldId id="300" r:id="rId10"/>
    <p:sldId id="280" r:id="rId11"/>
    <p:sldId id="292" r:id="rId12"/>
    <p:sldId id="296" r:id="rId13"/>
    <p:sldId id="297" r:id="rId14"/>
    <p:sldId id="286" r:id="rId15"/>
    <p:sldId id="298" r:id="rId16"/>
    <p:sldId id="285" r:id="rId17"/>
    <p:sldId id="272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2" autoAdjust="0"/>
    <p:restoredTop sz="94660"/>
  </p:normalViewPr>
  <p:slideViewPr>
    <p:cSldViewPr snapToGrid="0">
      <p:cViewPr>
        <p:scale>
          <a:sx n="68" d="100"/>
          <a:sy n="68" d="100"/>
        </p:scale>
        <p:origin x="3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0EC3-25EB-4431-B138-0342F1F38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536-EE5A-43F2-AD3A-DBABBF1F1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E33C6-E389-4484-9E45-461097A6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A95-E2A6-4DF3-9BFC-568EF50BE0BE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F24C-08C0-4B29-8519-13A62C56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ACA4-E0DD-4C0D-85C8-DC56D187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33F8-18AB-4349-B4B2-5924D321FB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90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95BD-3983-4429-B584-4666715B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FD159-EFC1-456A-8323-9CF4482A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1FA05-7526-408C-8816-FAFC019B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A95-E2A6-4DF3-9BFC-568EF50BE0BE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528B5-C8E8-48B2-9FE6-E619F632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3183-66CF-4C85-8D6A-80DC6C54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33F8-18AB-4349-B4B2-5924D321FB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9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ECFA3-996B-4C9D-93CF-3CFBBC022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CA066-D8D9-4061-8FC5-9A9F101D1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D6592-C636-4394-913F-38D65391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A95-E2A6-4DF3-9BFC-568EF50BE0BE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9ACE-52A0-415F-957A-7B5AAF83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AF41A-F9A2-4D9F-8BAA-9099A135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33F8-18AB-4349-B4B2-5924D321FB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93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2801-5FB2-4710-9B33-5D71DA69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5BB7-7DF3-41D3-A673-E24461BB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41E9F-6189-4407-AA7D-03150125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A95-E2A6-4DF3-9BFC-568EF50BE0BE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AAFE0-859E-4DFE-8D63-5A254FF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46523-26CB-483C-BDB2-C1A927BA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33F8-18AB-4349-B4B2-5924D321FB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42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6C71-3C32-411B-81BB-E697668D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AC6F-7362-46F8-AB53-D56F7066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4B761-A67E-40D9-9B04-9719C752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A95-E2A6-4DF3-9BFC-568EF50BE0BE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0579D-6EFE-4E5A-ADA6-1CB58ECB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A047-C001-40D7-A5E4-7067A662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33F8-18AB-4349-B4B2-5924D321FB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002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435A-2F3C-4521-A304-49128A83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93CD-BE06-4410-8B8A-E29A20589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A6CBC-88AC-493F-AA73-C307B9D95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6226A-3521-474C-9F5A-57D06B54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A95-E2A6-4DF3-9BFC-568EF50BE0BE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A1E44-C85F-47BE-A824-1146FB9F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42DC8-8EFD-456B-A6F5-432A1CC4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33F8-18AB-4349-B4B2-5924D321FB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05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F483-341E-40C7-BD55-34CB09D9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4C6F3-D193-4B8E-83D7-24551CA27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06D82-702B-4F84-93EE-B77DEA3B1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BA701-4F0A-4DEB-88AD-232C0DE52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AD549-A9BC-45F3-87ED-2F1C39818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799ED-29BC-4D87-97BC-4566E96F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A95-E2A6-4DF3-9BFC-568EF50BE0BE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9BBA1-6661-485E-BA3F-C4939EEF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FA74E-E50A-4E6C-A4CA-FACA7AAD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33F8-18AB-4349-B4B2-5924D321FB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28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FCA8-1B6B-4D59-BDC6-0C52A7CD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7CB9C-307E-4D02-AD12-8C8E9AEC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A95-E2A6-4DF3-9BFC-568EF50BE0BE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5CFBE-EFB1-49ED-8219-A8952AB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701FE-A4F3-4886-A391-75487E6F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33F8-18AB-4349-B4B2-5924D321FB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46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78041-49F0-4E3A-86E3-42CDD8BD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A95-E2A6-4DF3-9BFC-568EF50BE0BE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9D467-94E3-4F92-98CF-9452EDF2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6B25-8CAC-4B9E-B013-F2423E82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33F8-18AB-4349-B4B2-5924D321FB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88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3A46-7CB2-4E6A-BB9C-A0F6D391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5B34-B9F4-456C-A4A4-58407217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DF305-5C81-4DDB-AC57-EA04849F1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5AB0F-5671-419D-8BE4-C8A00658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A95-E2A6-4DF3-9BFC-568EF50BE0BE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D4E3E-2A36-4ADB-B2F7-D5C2FBEF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62042-A788-4DDF-81B1-43679AB2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33F8-18AB-4349-B4B2-5924D321FB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089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1E60-E146-4F8B-A333-3821721D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B145F-0570-4ABC-BD7E-6094886D5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2D68D-80F1-46C2-B65E-8CFF5A35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93914-B4C5-4004-BD87-58662F6D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FA95-E2A6-4DF3-9BFC-568EF50BE0BE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1AF11-1850-4DB6-8802-D82536C5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59B0D-B7C9-40DB-806B-F22D920F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33F8-18AB-4349-B4B2-5924D321FB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675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E1A8C-8356-43BD-AB78-981E5F99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4139C-76FA-4C91-BE1C-C38043FB6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AAC04-9535-4499-B8B5-AA9E4A5EB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CFA95-E2A6-4DF3-9BFC-568EF50BE0BE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E69FE-AA0A-452B-A2A4-5234BAF02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3AD1-CE42-482F-AB1E-A8ED96999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033F8-18AB-4349-B4B2-5924D321FB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3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m.gov.au/climate/data/stations/" TargetMode="External"/><Relationship Id="rId2" Type="http://schemas.openxmlformats.org/officeDocument/2006/relationships/hyperlink" Target="https://lms.curtin.edu.au/bbcswebdav/pid-5806167-dt-content-rid-30797293_1/courses/2018_1_STAT1003_V1_L1_A1_INT_639263/Week%2010/S1_2018_STAT1003_Workshop_10_Solu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bom.gov.au/climate/data/stati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cid:d3ac5513-c015-4e1b-a469-213c15a8df5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3082-F40F-4374-BE58-7774ED487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64973"/>
            <a:ext cx="9144000" cy="728053"/>
          </a:xfrm>
        </p:spPr>
        <p:txBody>
          <a:bodyPr>
            <a:prstTxWarp prst="textWave4">
              <a:avLst/>
            </a:prstTxWarp>
            <a:normAutofit fontScale="90000"/>
          </a:bodyPr>
          <a:lstStyle/>
          <a:p>
            <a:r>
              <a:rPr lang="en-AU" dirty="0">
                <a:latin typeface="Comic Sans MS" panose="030F0702030302020204" pitchFamily="66" charset="0"/>
              </a:rPr>
              <a:t>Let’s Predict the </a:t>
            </a:r>
            <a:r>
              <a:rPr lang="en-AU" dirty="0">
                <a:ln w="0"/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Weather</a:t>
            </a:r>
            <a:r>
              <a:rPr lang="en-AU" dirty="0">
                <a:solidFill>
                  <a:srgbClr val="0070C0"/>
                </a:solidFill>
                <a:latin typeface="Comic Sans MS" panose="030F0702030302020204" pitchFamily="66" charset="0"/>
              </a:rPr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8C581-15CA-48AA-841A-B67543843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pPr algn="ctr"/>
            <a:r>
              <a:rPr lang="en-AU" dirty="0">
                <a:latin typeface="Comic Sans MS" panose="030F0702030302020204" pitchFamily="66" charset="0"/>
              </a:rPr>
              <a:t>By Gabriel Muller and Harry Walters</a:t>
            </a:r>
          </a:p>
        </p:txBody>
      </p:sp>
    </p:spTree>
    <p:extLst>
      <p:ext uri="{BB962C8B-B14F-4D97-AF65-F5344CB8AC3E}">
        <p14:creationId xmlns:p14="http://schemas.microsoft.com/office/powerpoint/2010/main" val="54112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2DC2-BDDC-4A7C-845E-CBD71E9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Restructuring the raw data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3DD0A2C-6439-4E7B-8E18-2CC69425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18296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Inspired by Workshop 10 (Thanks, Aloke!)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Broke down data into lagged terms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RainState – TRUE if it rained, FALSE if it didn’t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Mean and Median lag also created as parameters</a:t>
            </a:r>
          </a:p>
        </p:txBody>
      </p:sp>
      <p:pic>
        <p:nvPicPr>
          <p:cNvPr id="27" name="Content Placeholder 6">
            <a:extLst>
              <a:ext uri="{FF2B5EF4-FFF2-40B4-BE49-F238E27FC236}">
                <a16:creationId xmlns:a16="http://schemas.microsoft.com/office/drawing/2014/main" id="{BE99E3E4-3B3B-4335-9543-77F2AB8AA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7"/>
          <a:stretch/>
        </p:blipFill>
        <p:spPr>
          <a:xfrm>
            <a:off x="4420442" y="2272370"/>
            <a:ext cx="7199065" cy="231325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F56886-1F58-4629-A703-1FB73BE25266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10722919" y="4613659"/>
            <a:ext cx="0" cy="85009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A05530-1FF3-468E-9E84-2C47A5F547A3}"/>
              </a:ext>
            </a:extLst>
          </p:cNvPr>
          <p:cNvCxnSpPr>
            <a:cxnSpLocks/>
          </p:cNvCxnSpPr>
          <p:nvPr/>
        </p:nvCxnSpPr>
        <p:spPr>
          <a:xfrm>
            <a:off x="10094457" y="1882772"/>
            <a:ext cx="0" cy="36776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C028ED-7295-44B0-BCB6-3E44BBB8CC7A}"/>
              </a:ext>
            </a:extLst>
          </p:cNvPr>
          <p:cNvSpPr txBox="1"/>
          <p:nvPr/>
        </p:nvSpPr>
        <p:spPr>
          <a:xfrm>
            <a:off x="7207623" y="4969284"/>
            <a:ext cx="13084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How much rain fell n days ago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D2A75E-3E1B-4AA0-AF57-40E18DC419C0}"/>
              </a:ext>
            </a:extLst>
          </p:cNvPr>
          <p:cNvSpPr txBox="1"/>
          <p:nvPr/>
        </p:nvSpPr>
        <p:spPr>
          <a:xfrm>
            <a:off x="8105723" y="1345537"/>
            <a:ext cx="198873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Average rainfall over the last week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C45F93-123F-4124-A0EA-62EC656A7368}"/>
              </a:ext>
            </a:extLst>
          </p:cNvPr>
          <p:cNvSpPr txBox="1"/>
          <p:nvPr/>
        </p:nvSpPr>
        <p:spPr>
          <a:xfrm>
            <a:off x="10332141" y="979957"/>
            <a:ext cx="145185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Did it rain today? (TRUE if it did),</a:t>
            </a:r>
          </a:p>
          <a:p>
            <a:r>
              <a:rPr lang="en-AU" sz="1400" dirty="0"/>
              <a:t>(FALSE if it didn’t)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2B8494-FC46-4BCB-BFC4-5909D47448F9}"/>
              </a:ext>
            </a:extLst>
          </p:cNvPr>
          <p:cNvSpPr txBox="1"/>
          <p:nvPr/>
        </p:nvSpPr>
        <p:spPr>
          <a:xfrm>
            <a:off x="9935934" y="5463752"/>
            <a:ext cx="15739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Median rainfall over the last week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E28690-2579-45F3-B7F7-BBF630C95BC2}"/>
              </a:ext>
            </a:extLst>
          </p:cNvPr>
          <p:cNvSpPr txBox="1"/>
          <p:nvPr/>
        </p:nvSpPr>
        <p:spPr>
          <a:xfrm>
            <a:off x="4258849" y="4986698"/>
            <a:ext cx="145185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/>
              <a:t>The date that our data was collected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59B6BB-EAA0-4AE2-8625-1D6DA16AAF9D}"/>
              </a:ext>
            </a:extLst>
          </p:cNvPr>
          <p:cNvCxnSpPr>
            <a:cxnSpLocks/>
          </p:cNvCxnSpPr>
          <p:nvPr/>
        </p:nvCxnSpPr>
        <p:spPr>
          <a:xfrm>
            <a:off x="11212416" y="1743675"/>
            <a:ext cx="0" cy="46832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D526F6D3-CA85-4A73-B58C-A532EE547A5D}"/>
              </a:ext>
            </a:extLst>
          </p:cNvPr>
          <p:cNvSpPr/>
          <p:nvPr/>
        </p:nvSpPr>
        <p:spPr>
          <a:xfrm rot="5400000">
            <a:off x="7714512" y="2873461"/>
            <a:ext cx="294674" cy="37750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088A0E13-EADA-4417-93E6-D9DFA90ED232}"/>
              </a:ext>
            </a:extLst>
          </p:cNvPr>
          <p:cNvSpPr/>
          <p:nvPr/>
        </p:nvSpPr>
        <p:spPr>
          <a:xfrm rot="5400000">
            <a:off x="4791655" y="4230365"/>
            <a:ext cx="306755" cy="10491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59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FD7C-4314-49F0-846E-CB09DB5A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our limits?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AC3A-DA40-4593-AFDD-EE706610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Our raw data isn’t complete</a:t>
            </a:r>
          </a:p>
          <a:p>
            <a:r>
              <a:rPr lang="en-AU" dirty="0"/>
              <a:t>The logistic model worked well with the large dataset, but it only makes a yes/no prediction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Our neural network takes a very long time for the many rows </a:t>
            </a:r>
          </a:p>
          <a:p>
            <a:r>
              <a:rPr lang="en-AU" dirty="0"/>
              <a:t>Our neural network isn’t as reliable; it can converge to different solutions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43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FC8B-3F8C-44AA-AB74-92B191A3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53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41E2EC-BA5E-4A29-B928-12BBB0792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55220"/>
              </p:ext>
            </p:extLst>
          </p:nvPr>
        </p:nvGraphicFramePr>
        <p:xfrm>
          <a:off x="1730077" y="1380225"/>
          <a:ext cx="1359274" cy="305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274">
                  <a:extLst>
                    <a:ext uri="{9D8B030D-6E8A-4147-A177-3AD203B41FA5}">
                      <a16:colId xmlns:a16="http://schemas.microsoft.com/office/drawing/2014/main" val="1215929365"/>
                    </a:ext>
                  </a:extLst>
                </a:gridCol>
              </a:tblGrid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807841"/>
                  </a:ext>
                </a:extLst>
              </a:tr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108541"/>
                  </a:ext>
                </a:extLst>
              </a:tr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336915"/>
                  </a:ext>
                </a:extLst>
              </a:tr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120864"/>
                  </a:ext>
                </a:extLst>
              </a:tr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385442"/>
                  </a:ext>
                </a:extLst>
              </a:tr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961"/>
                  </a:ext>
                </a:extLst>
              </a:tr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77334"/>
                  </a:ext>
                </a:extLst>
              </a:tr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543587"/>
                  </a:ext>
                </a:extLst>
              </a:tr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68818"/>
                  </a:ext>
                </a:extLst>
              </a:tr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823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465ABC-B692-4343-B31F-58DCA6F8E19D}"/>
              </a:ext>
            </a:extLst>
          </p:cNvPr>
          <p:cNvSpPr txBox="1"/>
          <p:nvPr/>
        </p:nvSpPr>
        <p:spPr>
          <a:xfrm>
            <a:off x="1590204" y="2254376"/>
            <a:ext cx="1639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Comic Sans MS" panose="030F0702030302020204" pitchFamily="66" charset="0"/>
              </a:rPr>
              <a:t>Training </a:t>
            </a:r>
          </a:p>
          <a:p>
            <a:pPr algn="ctr"/>
            <a:r>
              <a:rPr lang="en-AU" sz="1600" dirty="0">
                <a:latin typeface="Comic Sans MS" panose="030F0702030302020204" pitchFamily="66" charset="0"/>
              </a:rPr>
              <a:t>(3531)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E9A20-D299-46D6-A4C4-1C05BEFC4057}"/>
              </a:ext>
            </a:extLst>
          </p:cNvPr>
          <p:cNvSpPr txBox="1"/>
          <p:nvPr/>
        </p:nvSpPr>
        <p:spPr>
          <a:xfrm>
            <a:off x="1619026" y="3911175"/>
            <a:ext cx="163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Comic Sans MS" panose="030F0702030302020204" pitchFamily="66" charset="0"/>
              </a:rPr>
              <a:t>Test (882)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92DC90-E3E3-4115-9BBF-6072BB48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50242"/>
              </p:ext>
            </p:extLst>
          </p:nvPr>
        </p:nvGraphicFramePr>
        <p:xfrm>
          <a:off x="8810443" y="1401212"/>
          <a:ext cx="1359274" cy="305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274">
                  <a:extLst>
                    <a:ext uri="{9D8B030D-6E8A-4147-A177-3AD203B41FA5}">
                      <a16:colId xmlns:a16="http://schemas.microsoft.com/office/drawing/2014/main" val="1215929365"/>
                    </a:ext>
                  </a:extLst>
                </a:gridCol>
              </a:tblGrid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807841"/>
                  </a:ext>
                </a:extLst>
              </a:tr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108541"/>
                  </a:ext>
                </a:extLst>
              </a:tr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336915"/>
                  </a:ext>
                </a:extLst>
              </a:tr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120864"/>
                  </a:ext>
                </a:extLst>
              </a:tr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385442"/>
                  </a:ext>
                </a:extLst>
              </a:tr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961"/>
                  </a:ext>
                </a:extLst>
              </a:tr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77334"/>
                  </a:ext>
                </a:extLst>
              </a:tr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543587"/>
                  </a:ext>
                </a:extLst>
              </a:tr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68818"/>
                  </a:ext>
                </a:extLst>
              </a:tr>
              <a:tr h="305225"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L="75261" marR="75261" marT="37631" marB="376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8232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1F95B75-B43B-47E0-90E3-860B8624F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600591"/>
              </p:ext>
            </p:extLst>
          </p:nvPr>
        </p:nvGraphicFramePr>
        <p:xfrm>
          <a:off x="5124159" y="885345"/>
          <a:ext cx="1651478" cy="3708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478">
                  <a:extLst>
                    <a:ext uri="{9D8B030D-6E8A-4147-A177-3AD203B41FA5}">
                      <a16:colId xmlns:a16="http://schemas.microsoft.com/office/drawing/2014/main" val="4068162058"/>
                    </a:ext>
                  </a:extLst>
                </a:gridCol>
              </a:tblGrid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latin typeface="Comic Sans MS" panose="030F0702030302020204" pitchFamily="66" charset="0"/>
                        </a:rPr>
                        <a:t>2004</a:t>
                      </a:r>
                    </a:p>
                  </a:txBody>
                  <a:tcPr marL="60315" marR="60315" marT="30158" marB="30158"/>
                </a:tc>
                <a:extLst>
                  <a:ext uri="{0D108BD9-81ED-4DB2-BD59-A6C34878D82A}">
                    <a16:rowId xmlns:a16="http://schemas.microsoft.com/office/drawing/2014/main" val="1796919800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latin typeface="Comic Sans MS" panose="030F0702030302020204" pitchFamily="66" charset="0"/>
                        </a:rPr>
                        <a:t>2005</a:t>
                      </a:r>
                    </a:p>
                  </a:txBody>
                  <a:tcPr marL="60315" marR="60315" marT="30158" marB="30158"/>
                </a:tc>
                <a:extLst>
                  <a:ext uri="{0D108BD9-81ED-4DB2-BD59-A6C34878D82A}">
                    <a16:rowId xmlns:a16="http://schemas.microsoft.com/office/drawing/2014/main" val="3045210206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latin typeface="Comic Sans MS" panose="030F0702030302020204" pitchFamily="66" charset="0"/>
                        </a:rPr>
                        <a:t>2006</a:t>
                      </a:r>
                    </a:p>
                  </a:txBody>
                  <a:tcPr marL="60315" marR="60315" marT="30158" marB="30158"/>
                </a:tc>
                <a:extLst>
                  <a:ext uri="{0D108BD9-81ED-4DB2-BD59-A6C34878D82A}">
                    <a16:rowId xmlns:a16="http://schemas.microsoft.com/office/drawing/2014/main" val="3496196037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latin typeface="Comic Sans MS" panose="030F0702030302020204" pitchFamily="66" charset="0"/>
                        </a:rPr>
                        <a:t>2007</a:t>
                      </a:r>
                    </a:p>
                  </a:txBody>
                  <a:tcPr marL="60315" marR="60315" marT="30158" marB="30158"/>
                </a:tc>
                <a:extLst>
                  <a:ext uri="{0D108BD9-81ED-4DB2-BD59-A6C34878D82A}">
                    <a16:rowId xmlns:a16="http://schemas.microsoft.com/office/drawing/2014/main" val="3335598833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latin typeface="Comic Sans MS" panose="030F0702030302020204" pitchFamily="66" charset="0"/>
                        </a:rPr>
                        <a:t>2008</a:t>
                      </a:r>
                    </a:p>
                  </a:txBody>
                  <a:tcPr marL="60315" marR="60315" marT="30158" marB="30158"/>
                </a:tc>
                <a:extLst>
                  <a:ext uri="{0D108BD9-81ED-4DB2-BD59-A6C34878D82A}">
                    <a16:rowId xmlns:a16="http://schemas.microsoft.com/office/drawing/2014/main" val="2502223691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latin typeface="Comic Sans MS" panose="030F0702030302020204" pitchFamily="66" charset="0"/>
                        </a:rPr>
                        <a:t>2009</a:t>
                      </a:r>
                    </a:p>
                  </a:txBody>
                  <a:tcPr marL="60315" marR="60315" marT="30158" marB="30158"/>
                </a:tc>
                <a:extLst>
                  <a:ext uri="{0D108BD9-81ED-4DB2-BD59-A6C34878D82A}">
                    <a16:rowId xmlns:a16="http://schemas.microsoft.com/office/drawing/2014/main" val="3861793554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latin typeface="Comic Sans MS" panose="030F0702030302020204" pitchFamily="66" charset="0"/>
                        </a:rPr>
                        <a:t>2010</a:t>
                      </a:r>
                    </a:p>
                  </a:txBody>
                  <a:tcPr marL="60315" marR="60315" marT="30158" marB="30158"/>
                </a:tc>
                <a:extLst>
                  <a:ext uri="{0D108BD9-81ED-4DB2-BD59-A6C34878D82A}">
                    <a16:rowId xmlns:a16="http://schemas.microsoft.com/office/drawing/2014/main" val="725971847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latin typeface="Comic Sans MS" panose="030F0702030302020204" pitchFamily="66" charset="0"/>
                        </a:rPr>
                        <a:t>2011</a:t>
                      </a:r>
                    </a:p>
                  </a:txBody>
                  <a:tcPr marL="60315" marR="60315" marT="30158" marB="30158"/>
                </a:tc>
                <a:extLst>
                  <a:ext uri="{0D108BD9-81ED-4DB2-BD59-A6C34878D82A}">
                    <a16:rowId xmlns:a16="http://schemas.microsoft.com/office/drawing/2014/main" val="4121563333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latin typeface="Comic Sans MS" panose="030F0702030302020204" pitchFamily="66" charset="0"/>
                        </a:rPr>
                        <a:t>2012</a:t>
                      </a:r>
                    </a:p>
                  </a:txBody>
                  <a:tcPr marL="60315" marR="60315" marT="30158" marB="30158"/>
                </a:tc>
                <a:extLst>
                  <a:ext uri="{0D108BD9-81ED-4DB2-BD59-A6C34878D82A}">
                    <a16:rowId xmlns:a16="http://schemas.microsoft.com/office/drawing/2014/main" val="3222374181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latin typeface="Comic Sans MS" panose="030F0702030302020204" pitchFamily="66" charset="0"/>
                        </a:rPr>
                        <a:t>2013</a:t>
                      </a:r>
                    </a:p>
                  </a:txBody>
                  <a:tcPr marL="60315" marR="60315" marT="30158" marB="30158"/>
                </a:tc>
                <a:extLst>
                  <a:ext uri="{0D108BD9-81ED-4DB2-BD59-A6C34878D82A}">
                    <a16:rowId xmlns:a16="http://schemas.microsoft.com/office/drawing/2014/main" val="1708632337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latin typeface="Comic Sans MS" panose="030F0702030302020204" pitchFamily="66" charset="0"/>
                        </a:rPr>
                        <a:t>2014</a:t>
                      </a:r>
                    </a:p>
                  </a:txBody>
                  <a:tcPr marL="60315" marR="60315" marT="30158" marB="30158"/>
                </a:tc>
                <a:extLst>
                  <a:ext uri="{0D108BD9-81ED-4DB2-BD59-A6C34878D82A}">
                    <a16:rowId xmlns:a16="http://schemas.microsoft.com/office/drawing/2014/main" val="493820066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latin typeface="Comic Sans MS" panose="030F0702030302020204" pitchFamily="66" charset="0"/>
                        </a:rPr>
                        <a:t>2015</a:t>
                      </a:r>
                    </a:p>
                  </a:txBody>
                  <a:tcPr marL="60315" marR="60315" marT="30158" marB="30158"/>
                </a:tc>
                <a:extLst>
                  <a:ext uri="{0D108BD9-81ED-4DB2-BD59-A6C34878D82A}">
                    <a16:rowId xmlns:a16="http://schemas.microsoft.com/office/drawing/2014/main" val="1074575647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latin typeface="Comic Sans MS" panose="030F0702030302020204" pitchFamily="66" charset="0"/>
                        </a:rPr>
                        <a:t>2016</a:t>
                      </a:r>
                    </a:p>
                  </a:txBody>
                  <a:tcPr marL="60315" marR="60315" marT="30158" marB="30158"/>
                </a:tc>
                <a:extLst>
                  <a:ext uri="{0D108BD9-81ED-4DB2-BD59-A6C34878D82A}">
                    <a16:rowId xmlns:a16="http://schemas.microsoft.com/office/drawing/2014/main" val="1320847176"/>
                  </a:ext>
                </a:extLst>
              </a:tr>
              <a:tr h="26488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latin typeface="Comic Sans MS" panose="030F0702030302020204" pitchFamily="66" charset="0"/>
                        </a:rPr>
                        <a:t>2017</a:t>
                      </a:r>
                    </a:p>
                  </a:txBody>
                  <a:tcPr marL="60315" marR="60315" marT="30158" marB="30158"/>
                </a:tc>
                <a:extLst>
                  <a:ext uri="{0D108BD9-81ED-4DB2-BD59-A6C34878D82A}">
                    <a16:rowId xmlns:a16="http://schemas.microsoft.com/office/drawing/2014/main" val="14751725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3E95BA4-DD53-48DE-86E4-BF0F6837B97C}"/>
              </a:ext>
            </a:extLst>
          </p:cNvPr>
          <p:cNvSpPr txBox="1"/>
          <p:nvPr/>
        </p:nvSpPr>
        <p:spPr>
          <a:xfrm>
            <a:off x="8670572" y="1842389"/>
            <a:ext cx="163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Comic Sans MS" panose="030F0702030302020204" pitchFamily="66" charset="0"/>
              </a:rPr>
              <a:t>Training (349)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E4FA39-F8FF-49FE-B347-1C2C882754FB}"/>
              </a:ext>
            </a:extLst>
          </p:cNvPr>
          <p:cNvSpPr txBox="1"/>
          <p:nvPr/>
        </p:nvSpPr>
        <p:spPr>
          <a:xfrm>
            <a:off x="8670571" y="3316026"/>
            <a:ext cx="163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Comic Sans MS" panose="030F0702030302020204" pitchFamily="66" charset="0"/>
              </a:rPr>
              <a:t>Test </a:t>
            </a:r>
          </a:p>
          <a:p>
            <a:pPr algn="ctr"/>
            <a:r>
              <a:rPr lang="en-AU" dirty="0">
                <a:latin typeface="Comic Sans MS" panose="030F0702030302020204" pitchFamily="66" charset="0"/>
              </a:rPr>
              <a:t>(350)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B44B95-E0C0-4247-BA18-B3DC2DC192B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62904" y="2165555"/>
            <a:ext cx="1907668" cy="1523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353940-5C3D-4045-9B6D-5D582736804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775637" y="3639192"/>
            <a:ext cx="1894934" cy="58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4C5E74F-E359-4107-AE80-C62B9387020E}"/>
              </a:ext>
            </a:extLst>
          </p:cNvPr>
          <p:cNvSpPr/>
          <p:nvPr/>
        </p:nvSpPr>
        <p:spPr>
          <a:xfrm flipH="1">
            <a:off x="3332807" y="2151865"/>
            <a:ext cx="1651478" cy="1487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Comic Sans MS" panose="030F0702030302020204" pitchFamily="66" charset="0"/>
              </a:rPr>
              <a:t>Randomly Selected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D7EF10-0585-42E7-BEE2-4C57BC40D7AF}"/>
              </a:ext>
            </a:extLst>
          </p:cNvPr>
          <p:cNvSpPr txBox="1"/>
          <p:nvPr/>
        </p:nvSpPr>
        <p:spPr>
          <a:xfrm>
            <a:off x="1098498" y="4927355"/>
            <a:ext cx="26224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Logistic Model (to predict if it will rain or not)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9A12E5-A2D2-4CB6-A5BE-303FC3E262C9}"/>
              </a:ext>
            </a:extLst>
          </p:cNvPr>
          <p:cNvSpPr txBox="1"/>
          <p:nvPr/>
        </p:nvSpPr>
        <p:spPr>
          <a:xfrm>
            <a:off x="7945951" y="4927355"/>
            <a:ext cx="30882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Neural Network (to predict how much rain will fall)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C93B8-3B6A-40C4-BDD5-3F83C4984C2D}"/>
              </a:ext>
            </a:extLst>
          </p:cNvPr>
          <p:cNvSpPr txBox="1"/>
          <p:nvPr/>
        </p:nvSpPr>
        <p:spPr>
          <a:xfrm>
            <a:off x="4638683" y="4927354"/>
            <a:ext cx="26224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Our cleaned dataset</a:t>
            </a:r>
          </a:p>
        </p:txBody>
      </p:sp>
    </p:spTree>
    <p:extLst>
      <p:ext uri="{BB962C8B-B14F-4D97-AF65-F5344CB8AC3E}">
        <p14:creationId xmlns:p14="http://schemas.microsoft.com/office/powerpoint/2010/main" val="128559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>
            <a:extLst>
              <a:ext uri="{FF2B5EF4-FFF2-40B4-BE49-F238E27FC236}">
                <a16:creationId xmlns:a16="http://schemas.microsoft.com/office/drawing/2014/main" id="{3C03F105-BCB1-41A9-8D63-4B64D1E8D1B7}"/>
              </a:ext>
            </a:extLst>
          </p:cNvPr>
          <p:cNvSpPr txBox="1"/>
          <p:nvPr/>
        </p:nvSpPr>
        <p:spPr>
          <a:xfrm>
            <a:off x="971030" y="3629295"/>
            <a:ext cx="3550358" cy="2747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399DEAB-8237-44A8-B1A8-4F1702B4F697}"/>
              </a:ext>
            </a:extLst>
          </p:cNvPr>
          <p:cNvSpPr txBox="1"/>
          <p:nvPr/>
        </p:nvSpPr>
        <p:spPr>
          <a:xfrm>
            <a:off x="978511" y="481314"/>
            <a:ext cx="3550358" cy="2747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E0BA3D-697B-49D8-8E7C-DCC5971719F2}"/>
              </a:ext>
            </a:extLst>
          </p:cNvPr>
          <p:cNvSpPr txBox="1"/>
          <p:nvPr/>
        </p:nvSpPr>
        <p:spPr>
          <a:xfrm>
            <a:off x="4528869" y="481314"/>
            <a:ext cx="7228936" cy="2747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96CC49A6-ADA2-423E-8F5E-59988A2A339D}"/>
              </a:ext>
            </a:extLst>
          </p:cNvPr>
          <p:cNvSpPr/>
          <p:nvPr/>
        </p:nvSpPr>
        <p:spPr>
          <a:xfrm>
            <a:off x="9018427" y="1705569"/>
            <a:ext cx="797117" cy="616528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4D36CD7C-2512-4C1D-A55B-84892459EE54}"/>
              </a:ext>
            </a:extLst>
          </p:cNvPr>
          <p:cNvSpPr/>
          <p:nvPr/>
        </p:nvSpPr>
        <p:spPr>
          <a:xfrm>
            <a:off x="6254361" y="1382413"/>
            <a:ext cx="797117" cy="616528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E649A6D-561E-491A-A5A1-EE7719029421}"/>
              </a:ext>
            </a:extLst>
          </p:cNvPr>
          <p:cNvSpPr/>
          <p:nvPr/>
        </p:nvSpPr>
        <p:spPr>
          <a:xfrm>
            <a:off x="6254361" y="2145809"/>
            <a:ext cx="797117" cy="616528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F5E0E-4715-4846-9411-B834E9A76074}"/>
              </a:ext>
            </a:extLst>
          </p:cNvPr>
          <p:cNvSpPr txBox="1"/>
          <p:nvPr/>
        </p:nvSpPr>
        <p:spPr>
          <a:xfrm>
            <a:off x="982250" y="850646"/>
            <a:ext cx="35346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Each input is a parameter (Lag1, Lag2)</a:t>
            </a:r>
          </a:p>
          <a:p>
            <a:endParaRPr lang="en-AU" sz="1600" dirty="0"/>
          </a:p>
          <a:p>
            <a:r>
              <a:rPr lang="en-AU" sz="1600" dirty="0"/>
              <a:t>The network will randomly assign weights to each input. (Gold)</a:t>
            </a:r>
          </a:p>
          <a:p>
            <a:endParaRPr lang="en-AU" sz="1600" dirty="0"/>
          </a:p>
          <a:p>
            <a:r>
              <a:rPr lang="en-AU" sz="1600" dirty="0"/>
              <a:t>It will try to approach the output it knows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29424D-DEB4-4E0E-B408-A8341176BE1D}"/>
              </a:ext>
            </a:extLst>
          </p:cNvPr>
          <p:cNvSpPr/>
          <p:nvPr/>
        </p:nvSpPr>
        <p:spPr>
          <a:xfrm>
            <a:off x="7761074" y="1644802"/>
            <a:ext cx="776756" cy="7767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9CEACD-9CDA-46F0-8FF1-537499D8354B}"/>
              </a:ext>
            </a:extLst>
          </p:cNvPr>
          <p:cNvCxnSpPr>
            <a:cxnSpLocks/>
          </p:cNvCxnSpPr>
          <p:nvPr/>
        </p:nvCxnSpPr>
        <p:spPr>
          <a:xfrm flipV="1">
            <a:off x="5824147" y="2633356"/>
            <a:ext cx="646808" cy="1397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FCD925-4258-47D1-8BE1-064D62D4D50E}"/>
              </a:ext>
            </a:extLst>
          </p:cNvPr>
          <p:cNvCxnSpPr>
            <a:cxnSpLocks/>
          </p:cNvCxnSpPr>
          <p:nvPr/>
        </p:nvCxnSpPr>
        <p:spPr>
          <a:xfrm flipV="1">
            <a:off x="7051477" y="2287787"/>
            <a:ext cx="746019" cy="156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786185-2FD6-4250-A856-D2DEE572190D}"/>
              </a:ext>
            </a:extLst>
          </p:cNvPr>
          <p:cNvSpPr txBox="1"/>
          <p:nvPr/>
        </p:nvSpPr>
        <p:spPr>
          <a:xfrm>
            <a:off x="6296917" y="2269407"/>
            <a:ext cx="71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Comic Sans MS" panose="030F0702030302020204" pitchFamily="66" charset="0"/>
              </a:rPr>
              <a:t>3.2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2C173D-6D82-4D44-B44E-AFECFF3322C4}"/>
              </a:ext>
            </a:extLst>
          </p:cNvPr>
          <p:cNvSpPr txBox="1"/>
          <p:nvPr/>
        </p:nvSpPr>
        <p:spPr>
          <a:xfrm>
            <a:off x="7815577" y="1870311"/>
            <a:ext cx="6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Comic Sans MS" panose="030F0702030302020204" pitchFamily="66" charset="0"/>
              </a:rPr>
              <a:t>41.6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1291CC-D628-4EA2-9CBB-E941BA656B2D}"/>
              </a:ext>
            </a:extLst>
          </p:cNvPr>
          <p:cNvCxnSpPr>
            <a:cxnSpLocks/>
          </p:cNvCxnSpPr>
          <p:nvPr/>
        </p:nvCxnSpPr>
        <p:spPr>
          <a:xfrm>
            <a:off x="5824147" y="1375681"/>
            <a:ext cx="646808" cy="163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EE8F10F-56EE-4C38-9CC1-F7BE4598B4F3}"/>
              </a:ext>
            </a:extLst>
          </p:cNvPr>
          <p:cNvSpPr txBox="1"/>
          <p:nvPr/>
        </p:nvSpPr>
        <p:spPr>
          <a:xfrm>
            <a:off x="6300499" y="1498345"/>
            <a:ext cx="71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Comic Sans MS" panose="030F0702030302020204" pitchFamily="66" charset="0"/>
              </a:rPr>
              <a:t>-2.4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23D82D-49B9-4D82-B68E-D01F669607FD}"/>
              </a:ext>
            </a:extLst>
          </p:cNvPr>
          <p:cNvCxnSpPr>
            <a:cxnSpLocks/>
          </p:cNvCxnSpPr>
          <p:nvPr/>
        </p:nvCxnSpPr>
        <p:spPr>
          <a:xfrm>
            <a:off x="7016961" y="1658208"/>
            <a:ext cx="780535" cy="17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518160-9E35-4FAE-A6C2-9784DB06C951}"/>
              </a:ext>
            </a:extLst>
          </p:cNvPr>
          <p:cNvSpPr txBox="1"/>
          <p:nvPr/>
        </p:nvSpPr>
        <p:spPr>
          <a:xfrm>
            <a:off x="4991524" y="543723"/>
            <a:ext cx="897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Inputs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4627E6-9D80-4A08-B218-D8AF57E16AB2}"/>
              </a:ext>
            </a:extLst>
          </p:cNvPr>
          <p:cNvSpPr txBox="1"/>
          <p:nvPr/>
        </p:nvSpPr>
        <p:spPr>
          <a:xfrm>
            <a:off x="7705662" y="543723"/>
            <a:ext cx="897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Hidden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2FEA7-BB10-4CAD-9262-95B52568CA4A}"/>
              </a:ext>
            </a:extLst>
          </p:cNvPr>
          <p:cNvSpPr txBox="1"/>
          <p:nvPr/>
        </p:nvSpPr>
        <p:spPr>
          <a:xfrm>
            <a:off x="10365319" y="558642"/>
            <a:ext cx="897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Output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E4D7A33-1AE3-40C8-BD30-26E7236B0401}"/>
              </a:ext>
            </a:extLst>
          </p:cNvPr>
          <p:cNvSpPr/>
          <p:nvPr/>
        </p:nvSpPr>
        <p:spPr>
          <a:xfrm>
            <a:off x="5039910" y="975464"/>
            <a:ext cx="776756" cy="7767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F72770-6B4A-4204-B74F-CCE9D3DBD567}"/>
              </a:ext>
            </a:extLst>
          </p:cNvPr>
          <p:cNvSpPr txBox="1"/>
          <p:nvPr/>
        </p:nvSpPr>
        <p:spPr>
          <a:xfrm>
            <a:off x="5161147" y="1182358"/>
            <a:ext cx="534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37C8B03-6A8D-4176-AC19-1CB915D32B7A}"/>
              </a:ext>
            </a:extLst>
          </p:cNvPr>
          <p:cNvSpPr/>
          <p:nvPr/>
        </p:nvSpPr>
        <p:spPr>
          <a:xfrm>
            <a:off x="5054860" y="2287787"/>
            <a:ext cx="776756" cy="7767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D0301C-6B99-4E1A-96BB-E10BBFB5F0BD}"/>
              </a:ext>
            </a:extLst>
          </p:cNvPr>
          <p:cNvSpPr txBox="1"/>
          <p:nvPr/>
        </p:nvSpPr>
        <p:spPr>
          <a:xfrm>
            <a:off x="5123379" y="2506888"/>
            <a:ext cx="632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Comic Sans MS" panose="030F0702030302020204" pitchFamily="66" charset="0"/>
              </a:rPr>
              <a:t>12.5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A22D3B7-4750-4C7C-9BF2-71E4B9BB3C7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8545467" y="2013381"/>
            <a:ext cx="472960" cy="4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FBE528-FCD9-41A7-B833-513981752D1D}"/>
              </a:ext>
            </a:extLst>
          </p:cNvPr>
          <p:cNvCxnSpPr>
            <a:cxnSpLocks/>
          </p:cNvCxnSpPr>
          <p:nvPr/>
        </p:nvCxnSpPr>
        <p:spPr>
          <a:xfrm flipV="1">
            <a:off x="9815544" y="2013382"/>
            <a:ext cx="5786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84550B9-51F4-417D-88F6-7558C4324D9A}"/>
              </a:ext>
            </a:extLst>
          </p:cNvPr>
          <p:cNvSpPr txBox="1"/>
          <p:nvPr/>
        </p:nvSpPr>
        <p:spPr>
          <a:xfrm>
            <a:off x="9060983" y="1828715"/>
            <a:ext cx="71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Comic Sans MS" panose="030F0702030302020204" pitchFamily="66" charset="0"/>
              </a:rPr>
              <a:t>98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8BA1299-F84E-43EB-AD9B-3A5B6415DF98}"/>
              </a:ext>
            </a:extLst>
          </p:cNvPr>
          <p:cNvSpPr/>
          <p:nvPr/>
        </p:nvSpPr>
        <p:spPr>
          <a:xfrm>
            <a:off x="10429336" y="1604034"/>
            <a:ext cx="776756" cy="7767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ED941F-53C4-4AAE-AAED-59E27507A26D}"/>
              </a:ext>
            </a:extLst>
          </p:cNvPr>
          <p:cNvSpPr txBox="1"/>
          <p:nvPr/>
        </p:nvSpPr>
        <p:spPr>
          <a:xfrm>
            <a:off x="10436733" y="1848271"/>
            <a:ext cx="776756" cy="307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Comic Sans MS" panose="030F0702030302020204" pitchFamily="66" charset="0"/>
              </a:rPr>
              <a:t>4076.8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5EBDD7-CA7F-4CF3-B07B-D541BB82405B}"/>
              </a:ext>
            </a:extLst>
          </p:cNvPr>
          <p:cNvSpPr txBox="1"/>
          <p:nvPr/>
        </p:nvSpPr>
        <p:spPr>
          <a:xfrm>
            <a:off x="4525128" y="3629294"/>
            <a:ext cx="7228936" cy="2747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69" name="Flowchart: Decision 68">
            <a:extLst>
              <a:ext uri="{FF2B5EF4-FFF2-40B4-BE49-F238E27FC236}">
                <a16:creationId xmlns:a16="http://schemas.microsoft.com/office/drawing/2014/main" id="{5B74E82C-B52A-4738-AD4B-45BD8B91873C}"/>
              </a:ext>
            </a:extLst>
          </p:cNvPr>
          <p:cNvSpPr/>
          <p:nvPr/>
        </p:nvSpPr>
        <p:spPr>
          <a:xfrm>
            <a:off x="9018427" y="4853550"/>
            <a:ext cx="797117" cy="616528"/>
          </a:xfrm>
          <a:prstGeom prst="flowChartDecision">
            <a:avLst/>
          </a:prstGeom>
          <a:solidFill>
            <a:srgbClr val="FF8B8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3277A29F-0C84-48E2-BFE8-4C7FA1B89E44}"/>
              </a:ext>
            </a:extLst>
          </p:cNvPr>
          <p:cNvSpPr/>
          <p:nvPr/>
        </p:nvSpPr>
        <p:spPr>
          <a:xfrm>
            <a:off x="6254361" y="4530394"/>
            <a:ext cx="797117" cy="616528"/>
          </a:xfrm>
          <a:prstGeom prst="flowChartDecision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lowchart: Decision 70">
            <a:extLst>
              <a:ext uri="{FF2B5EF4-FFF2-40B4-BE49-F238E27FC236}">
                <a16:creationId xmlns:a16="http://schemas.microsoft.com/office/drawing/2014/main" id="{681D758B-2790-4F87-B8AC-4F8892B797C2}"/>
              </a:ext>
            </a:extLst>
          </p:cNvPr>
          <p:cNvSpPr/>
          <p:nvPr/>
        </p:nvSpPr>
        <p:spPr>
          <a:xfrm>
            <a:off x="6254361" y="5293790"/>
            <a:ext cx="797117" cy="616528"/>
          </a:xfrm>
          <a:prstGeom prst="flowChartDecision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9D27C17-3DC5-4D83-9D1A-CE2FCC0C5D47}"/>
              </a:ext>
            </a:extLst>
          </p:cNvPr>
          <p:cNvSpPr/>
          <p:nvPr/>
        </p:nvSpPr>
        <p:spPr>
          <a:xfrm>
            <a:off x="7761074" y="4792783"/>
            <a:ext cx="776756" cy="776756"/>
          </a:xfrm>
          <a:prstGeom prst="ellipse">
            <a:avLst/>
          </a:prstGeom>
          <a:solidFill>
            <a:srgbClr val="FF8B8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DAFEFCF-065C-4884-AD8B-A5124E070B8A}"/>
              </a:ext>
            </a:extLst>
          </p:cNvPr>
          <p:cNvCxnSpPr>
            <a:cxnSpLocks/>
          </p:cNvCxnSpPr>
          <p:nvPr/>
        </p:nvCxnSpPr>
        <p:spPr>
          <a:xfrm flipV="1">
            <a:off x="5824147" y="5781337"/>
            <a:ext cx="646808" cy="1397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8FA0F4E-E781-4CF0-BDF0-EDFB8FC2B0CD}"/>
              </a:ext>
            </a:extLst>
          </p:cNvPr>
          <p:cNvCxnSpPr>
            <a:cxnSpLocks/>
          </p:cNvCxnSpPr>
          <p:nvPr/>
        </p:nvCxnSpPr>
        <p:spPr>
          <a:xfrm flipH="1">
            <a:off x="7073486" y="5448659"/>
            <a:ext cx="748809" cy="157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CB607C9-6825-436F-B8AF-D69A21FDA219}"/>
              </a:ext>
            </a:extLst>
          </p:cNvPr>
          <p:cNvSpPr txBox="1"/>
          <p:nvPr/>
        </p:nvSpPr>
        <p:spPr>
          <a:xfrm>
            <a:off x="6296917" y="5417388"/>
            <a:ext cx="71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Comic Sans MS" panose="030F0702030302020204" pitchFamily="66" charset="0"/>
              </a:rPr>
              <a:t>9.61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44E4D9-59A4-4AA5-836D-5E73B4B06BBB}"/>
              </a:ext>
            </a:extLst>
          </p:cNvPr>
          <p:cNvSpPr txBox="1"/>
          <p:nvPr/>
        </p:nvSpPr>
        <p:spPr>
          <a:xfrm>
            <a:off x="7882311" y="5002991"/>
            <a:ext cx="53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Comic Sans MS" panose="030F0702030302020204" pitchFamily="66" charset="0"/>
              </a:rPr>
              <a:t>1.3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F3FA64F-82F3-40D3-93B8-B802C49E0E11}"/>
              </a:ext>
            </a:extLst>
          </p:cNvPr>
          <p:cNvCxnSpPr>
            <a:cxnSpLocks/>
          </p:cNvCxnSpPr>
          <p:nvPr/>
        </p:nvCxnSpPr>
        <p:spPr>
          <a:xfrm>
            <a:off x="5824147" y="4523662"/>
            <a:ext cx="646808" cy="163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F3F37BB-0501-4C34-8059-697F3F0A785A}"/>
              </a:ext>
            </a:extLst>
          </p:cNvPr>
          <p:cNvSpPr txBox="1"/>
          <p:nvPr/>
        </p:nvSpPr>
        <p:spPr>
          <a:xfrm>
            <a:off x="6300499" y="4646326"/>
            <a:ext cx="71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Comic Sans MS" panose="030F0702030302020204" pitchFamily="66" charset="0"/>
              </a:rPr>
              <a:t>3.08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ABDF52E-22E5-4D3D-9125-2B9061526BD0}"/>
              </a:ext>
            </a:extLst>
          </p:cNvPr>
          <p:cNvCxnSpPr>
            <a:cxnSpLocks/>
          </p:cNvCxnSpPr>
          <p:nvPr/>
        </p:nvCxnSpPr>
        <p:spPr>
          <a:xfrm flipH="1" flipV="1">
            <a:off x="7044808" y="4796951"/>
            <a:ext cx="752688" cy="163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639CB83-6CBA-45E8-A904-DE03FAD7B9C3}"/>
              </a:ext>
            </a:extLst>
          </p:cNvPr>
          <p:cNvSpPr txBox="1"/>
          <p:nvPr/>
        </p:nvSpPr>
        <p:spPr>
          <a:xfrm>
            <a:off x="4991524" y="3691704"/>
            <a:ext cx="897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Inputs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DD50E63-7EB9-4704-849F-13BAE0EA0B45}"/>
              </a:ext>
            </a:extLst>
          </p:cNvPr>
          <p:cNvSpPr txBox="1"/>
          <p:nvPr/>
        </p:nvSpPr>
        <p:spPr>
          <a:xfrm>
            <a:off x="7705662" y="3691704"/>
            <a:ext cx="897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Hidden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A0C36C2-7B91-4D39-9529-1C1B679DAAD4}"/>
              </a:ext>
            </a:extLst>
          </p:cNvPr>
          <p:cNvSpPr txBox="1"/>
          <p:nvPr/>
        </p:nvSpPr>
        <p:spPr>
          <a:xfrm>
            <a:off x="10365319" y="3706623"/>
            <a:ext cx="897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Output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09C03C0-6327-4D39-BA4F-5820F6723BDB}"/>
              </a:ext>
            </a:extLst>
          </p:cNvPr>
          <p:cNvSpPr/>
          <p:nvPr/>
        </p:nvSpPr>
        <p:spPr>
          <a:xfrm>
            <a:off x="5039910" y="4123445"/>
            <a:ext cx="776756" cy="7767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1FDF0BA-9A83-4E47-AB48-5A9E47A11519}"/>
              </a:ext>
            </a:extLst>
          </p:cNvPr>
          <p:cNvSpPr txBox="1"/>
          <p:nvPr/>
        </p:nvSpPr>
        <p:spPr>
          <a:xfrm>
            <a:off x="5161147" y="4330339"/>
            <a:ext cx="534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1A3514D-95B3-4595-B03B-9DF75D48E29A}"/>
              </a:ext>
            </a:extLst>
          </p:cNvPr>
          <p:cNvSpPr/>
          <p:nvPr/>
        </p:nvSpPr>
        <p:spPr>
          <a:xfrm>
            <a:off x="5054860" y="5435768"/>
            <a:ext cx="776756" cy="7767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4AD957-F1FC-4EB9-8C3C-97DF07A2927D}"/>
              </a:ext>
            </a:extLst>
          </p:cNvPr>
          <p:cNvSpPr txBox="1"/>
          <p:nvPr/>
        </p:nvSpPr>
        <p:spPr>
          <a:xfrm>
            <a:off x="5123379" y="5654869"/>
            <a:ext cx="632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Comic Sans MS" panose="030F0702030302020204" pitchFamily="66" charset="0"/>
              </a:rPr>
              <a:t>12.5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C4E81F9-70CA-4CEF-99D1-426F8EB87CC6}"/>
              </a:ext>
            </a:extLst>
          </p:cNvPr>
          <p:cNvCxnSpPr>
            <a:cxnSpLocks/>
          </p:cNvCxnSpPr>
          <p:nvPr/>
        </p:nvCxnSpPr>
        <p:spPr>
          <a:xfrm>
            <a:off x="9815544" y="5162109"/>
            <a:ext cx="5786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0A2CCC-650D-4EDF-B8D4-9D3257310C7F}"/>
              </a:ext>
            </a:extLst>
          </p:cNvPr>
          <p:cNvCxnSpPr>
            <a:cxnSpLocks/>
          </p:cNvCxnSpPr>
          <p:nvPr/>
        </p:nvCxnSpPr>
        <p:spPr>
          <a:xfrm flipH="1">
            <a:off x="8580386" y="5161362"/>
            <a:ext cx="4380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43C4693-53C3-4285-984F-BD30F7DC4768}"/>
              </a:ext>
            </a:extLst>
          </p:cNvPr>
          <p:cNvSpPr txBox="1"/>
          <p:nvPr/>
        </p:nvSpPr>
        <p:spPr>
          <a:xfrm>
            <a:off x="9060983" y="4976696"/>
            <a:ext cx="712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5F46958-AC0E-49BF-8FB4-D6F6EA83E51F}"/>
              </a:ext>
            </a:extLst>
          </p:cNvPr>
          <p:cNvSpPr/>
          <p:nvPr/>
        </p:nvSpPr>
        <p:spPr>
          <a:xfrm>
            <a:off x="10429336" y="4752015"/>
            <a:ext cx="776756" cy="776756"/>
          </a:xfrm>
          <a:prstGeom prst="ellipse">
            <a:avLst/>
          </a:prstGeom>
          <a:solidFill>
            <a:srgbClr val="FF8B8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AE9D77-29B6-4552-B4CE-97F7B072F012}"/>
              </a:ext>
            </a:extLst>
          </p:cNvPr>
          <p:cNvSpPr txBox="1"/>
          <p:nvPr/>
        </p:nvSpPr>
        <p:spPr>
          <a:xfrm>
            <a:off x="10497855" y="4971116"/>
            <a:ext cx="632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Comic Sans MS" panose="030F0702030302020204" pitchFamily="66" charset="0"/>
              </a:rPr>
              <a:t>6.5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70E84F5-73D3-4529-9C71-966E13A76A81}"/>
              </a:ext>
            </a:extLst>
          </p:cNvPr>
          <p:cNvSpPr txBox="1"/>
          <p:nvPr/>
        </p:nvSpPr>
        <p:spPr>
          <a:xfrm>
            <a:off x="985908" y="3998626"/>
            <a:ext cx="35569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We can adjust the weights so that the model will predict correctly. </a:t>
            </a:r>
          </a:p>
          <a:p>
            <a:endParaRPr lang="en-AU" sz="1600" dirty="0"/>
          </a:p>
          <a:p>
            <a:r>
              <a:rPr lang="en-AU" sz="1600" dirty="0"/>
              <a:t>If we repeat this process for all the training data, we should (hopefully!) converge on optimal weights, and have ourselves a decent generalised model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47618F-EDFA-4B3E-9C56-D0B848D8AB80}"/>
              </a:ext>
            </a:extLst>
          </p:cNvPr>
          <p:cNvSpPr txBox="1"/>
          <p:nvPr/>
        </p:nvSpPr>
        <p:spPr>
          <a:xfrm>
            <a:off x="982251" y="481313"/>
            <a:ext cx="35428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Forward Propagation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54EBBB9-CFA7-43EE-B45C-DEDD710099A6}"/>
              </a:ext>
            </a:extLst>
          </p:cNvPr>
          <p:cNvSpPr txBox="1"/>
          <p:nvPr/>
        </p:nvSpPr>
        <p:spPr>
          <a:xfrm>
            <a:off x="967290" y="3629294"/>
            <a:ext cx="35594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Backward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2520777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87FF-EB28-4FB5-9B27-181552AB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21" y="2766218"/>
            <a:ext cx="10515600" cy="1325563"/>
          </a:xfrm>
        </p:spPr>
        <p:txBody>
          <a:bodyPr/>
          <a:lstStyle/>
          <a:p>
            <a:r>
              <a:rPr lang="en-AU" dirty="0"/>
              <a:t>Our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F4BCAF-A102-462F-8E88-878A72FEE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642"/>
          <a:stretch/>
        </p:blipFill>
        <p:spPr>
          <a:xfrm>
            <a:off x="4304984" y="590031"/>
            <a:ext cx="7369566" cy="4382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AB33A8-DA58-484C-8A52-971F0B586844}"/>
              </a:ext>
            </a:extLst>
          </p:cNvPr>
          <p:cNvSpPr txBox="1"/>
          <p:nvPr/>
        </p:nvSpPr>
        <p:spPr>
          <a:xfrm>
            <a:off x="5007293" y="5433237"/>
            <a:ext cx="16380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Inputs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3BABE-F54F-4C34-9F4B-8901ADA08B44}"/>
              </a:ext>
            </a:extLst>
          </p:cNvPr>
          <p:cNvSpPr txBox="1"/>
          <p:nvPr/>
        </p:nvSpPr>
        <p:spPr>
          <a:xfrm>
            <a:off x="7170739" y="5433237"/>
            <a:ext cx="16380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Hidden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C4E81-2F4A-47B3-A7E9-0B2C03ED2EFD}"/>
              </a:ext>
            </a:extLst>
          </p:cNvPr>
          <p:cNvSpPr txBox="1"/>
          <p:nvPr/>
        </p:nvSpPr>
        <p:spPr>
          <a:xfrm>
            <a:off x="9334185" y="5433237"/>
            <a:ext cx="16380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5172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E677-55FE-4E6E-9817-4826BF28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55" y="1281181"/>
            <a:ext cx="3947204" cy="1325563"/>
          </a:xfrm>
        </p:spPr>
        <p:txBody>
          <a:bodyPr/>
          <a:lstStyle/>
          <a:p>
            <a:r>
              <a:rPr lang="en-AU" dirty="0"/>
              <a:t>Diagnostic plots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0DA6CE-BF31-4FF7-8732-64E9F2047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2840" y="728438"/>
            <a:ext cx="4445228" cy="2743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E1F145-503D-4ECF-BC1F-3A4BE6F88CE2}"/>
              </a:ext>
            </a:extLst>
          </p:cNvPr>
          <p:cNvSpPr txBox="1"/>
          <p:nvPr/>
        </p:nvSpPr>
        <p:spPr>
          <a:xfrm>
            <a:off x="8357107" y="276407"/>
            <a:ext cx="299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Logistic regression (Predicting if it will rain or not)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32074-D2DD-49FD-B10F-0E6D21FD6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51" y="3610411"/>
            <a:ext cx="3070511" cy="626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7CFD7-35F4-433B-BE21-D2EF561937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77" r="22065"/>
          <a:stretch/>
        </p:blipFill>
        <p:spPr>
          <a:xfrm>
            <a:off x="4320549" y="728438"/>
            <a:ext cx="2891994" cy="27433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8BD394-42FA-4C5F-96CA-66D806FD2971}"/>
              </a:ext>
            </a:extLst>
          </p:cNvPr>
          <p:cNvSpPr txBox="1"/>
          <p:nvPr/>
        </p:nvSpPr>
        <p:spPr>
          <a:xfrm>
            <a:off x="4472411" y="276407"/>
            <a:ext cx="299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Neural network (Predicting how much rain will fall)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79BB6B-983E-4850-8294-C6CE1C647E3B}"/>
              </a:ext>
            </a:extLst>
          </p:cNvPr>
          <p:cNvCxnSpPr>
            <a:cxnSpLocks/>
          </p:cNvCxnSpPr>
          <p:nvPr/>
        </p:nvCxnSpPr>
        <p:spPr>
          <a:xfrm flipH="1">
            <a:off x="9042149" y="1022329"/>
            <a:ext cx="19032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588462-FC8F-4463-BFA5-9117927E8703}"/>
              </a:ext>
            </a:extLst>
          </p:cNvPr>
          <p:cNvCxnSpPr>
            <a:cxnSpLocks/>
          </p:cNvCxnSpPr>
          <p:nvPr/>
        </p:nvCxnSpPr>
        <p:spPr>
          <a:xfrm flipV="1">
            <a:off x="9042149" y="1022330"/>
            <a:ext cx="0" cy="18713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DC1735-81FC-470D-B34C-A41932EC732E}"/>
              </a:ext>
            </a:extLst>
          </p:cNvPr>
          <p:cNvCxnSpPr>
            <a:cxnSpLocks/>
          </p:cNvCxnSpPr>
          <p:nvPr/>
        </p:nvCxnSpPr>
        <p:spPr>
          <a:xfrm flipH="1">
            <a:off x="5123091" y="994267"/>
            <a:ext cx="19032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B00C0-D8EE-4293-9D6F-75F7CAFACD0B}"/>
              </a:ext>
            </a:extLst>
          </p:cNvPr>
          <p:cNvCxnSpPr>
            <a:cxnSpLocks/>
          </p:cNvCxnSpPr>
          <p:nvPr/>
        </p:nvCxnSpPr>
        <p:spPr>
          <a:xfrm flipV="1">
            <a:off x="5123091" y="994268"/>
            <a:ext cx="0" cy="18993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1D9D37C-5F4A-4ED5-8000-F502F89C4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9182"/>
              </p:ext>
            </p:extLst>
          </p:nvPr>
        </p:nvGraphicFramePr>
        <p:xfrm>
          <a:off x="8902830" y="4300762"/>
          <a:ext cx="21210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516">
                  <a:extLst>
                    <a:ext uri="{9D8B030D-6E8A-4147-A177-3AD203B41FA5}">
                      <a16:colId xmlns:a16="http://schemas.microsoft.com/office/drawing/2014/main" val="1153435718"/>
                    </a:ext>
                  </a:extLst>
                </a:gridCol>
                <a:gridCol w="1060516">
                  <a:extLst>
                    <a:ext uri="{9D8B030D-6E8A-4147-A177-3AD203B41FA5}">
                      <a16:colId xmlns:a16="http://schemas.microsoft.com/office/drawing/2014/main" val="2248127578"/>
                    </a:ext>
                  </a:extLst>
                </a:gridCol>
              </a:tblGrid>
              <a:tr h="770868">
                <a:tc>
                  <a:txBody>
                    <a:bodyPr/>
                    <a:lstStyle/>
                    <a:p>
                      <a:r>
                        <a:rPr lang="en-AU" dirty="0"/>
                        <a:t>Predicts it won’t 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82.8%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8373"/>
                  </a:ext>
                </a:extLst>
              </a:tr>
              <a:tr h="770868">
                <a:tc>
                  <a:txBody>
                    <a:bodyPr/>
                    <a:lstStyle/>
                    <a:p>
                      <a:r>
                        <a:rPr lang="en-AU" dirty="0"/>
                        <a:t>Predicts it will 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76.9%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48643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5AD96B22-5E9F-4DA2-A479-9F0E21C6C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7054" y="3653651"/>
            <a:ext cx="5192231" cy="320434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0F411A-195D-4DF3-AED5-DA505F539446}"/>
              </a:ext>
            </a:extLst>
          </p:cNvPr>
          <p:cNvCxnSpPr>
            <a:cxnSpLocks/>
          </p:cNvCxnSpPr>
          <p:nvPr/>
        </p:nvCxnSpPr>
        <p:spPr>
          <a:xfrm flipV="1">
            <a:off x="7632840" y="44572"/>
            <a:ext cx="0" cy="67333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2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1379-5714-4F3E-B5C7-6C105D6C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can we do next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150C-CA79-4F70-871E-97499D45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Find a larger, cleaner dataset</a:t>
            </a:r>
          </a:p>
          <a:p>
            <a:r>
              <a:rPr lang="en-AU" dirty="0"/>
              <a:t>Construct a network that is more dense. </a:t>
            </a:r>
          </a:p>
          <a:p>
            <a:r>
              <a:rPr lang="en-AU" dirty="0"/>
              <a:t>Explore other machine learning statistical models</a:t>
            </a:r>
          </a:p>
          <a:p>
            <a:r>
              <a:rPr lang="en-AU" dirty="0"/>
              <a:t>Find a neural network package with GPU support (CUDA)</a:t>
            </a:r>
          </a:p>
          <a:p>
            <a:r>
              <a:rPr lang="en-AU" dirty="0"/>
              <a:t>Make predictions using 80% of the data, rather than 2%</a:t>
            </a:r>
          </a:p>
          <a:p>
            <a:r>
              <a:rPr lang="en-AU" dirty="0"/>
              <a:t>Try predict the next 5-7 days of rainfall, instead of just the next day.</a:t>
            </a:r>
          </a:p>
        </p:txBody>
      </p:sp>
    </p:spTree>
    <p:extLst>
      <p:ext uri="{BB962C8B-B14F-4D97-AF65-F5344CB8AC3E}">
        <p14:creationId xmlns:p14="http://schemas.microsoft.com/office/powerpoint/2010/main" val="428328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4ACC-0D80-4DA0-8EDF-5C0F6737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have we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A26B-CD93-459C-8225-566C80DC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bureau of meteorology aren’t that good at recording data</a:t>
            </a:r>
          </a:p>
          <a:p>
            <a:r>
              <a:rPr lang="en-AU" dirty="0"/>
              <a:t>(The biggest thing); Surprisingly, you don’t always need a lot of data to train a neural net. </a:t>
            </a:r>
          </a:p>
          <a:p>
            <a:r>
              <a:rPr lang="en-AU" dirty="0"/>
              <a:t>Using ‘generalised’ parameters (mean/median) gave a better conclusion than without</a:t>
            </a:r>
          </a:p>
          <a:p>
            <a:r>
              <a:rPr lang="en-AU" dirty="0"/>
              <a:t>Anything is possible through the power of interpretive dance</a:t>
            </a:r>
          </a:p>
        </p:txBody>
      </p:sp>
    </p:spTree>
    <p:extLst>
      <p:ext uri="{BB962C8B-B14F-4D97-AF65-F5344CB8AC3E}">
        <p14:creationId xmlns:p14="http://schemas.microsoft.com/office/powerpoint/2010/main" val="239390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55D1-4FF7-47FA-8A2A-EA93BB90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Structure/Documentation &amp;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20C8-7542-4AF0-A31A-A52F4949C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u="sng" dirty="0"/>
          </a:p>
          <a:p>
            <a:pPr marL="0" indent="0">
              <a:buNone/>
            </a:pPr>
            <a:r>
              <a:rPr lang="en-AU" dirty="0"/>
              <a:t>Structure based on </a:t>
            </a:r>
            <a:r>
              <a:rPr lang="en-AU" i="1" dirty="0" err="1"/>
              <a:t>Smarket</a:t>
            </a:r>
            <a:r>
              <a:rPr lang="en-AU" dirty="0"/>
              <a:t> Data – Workshop 10</a:t>
            </a:r>
            <a:endParaRPr lang="en-AU" u="sng" dirty="0">
              <a:hlinkClick r:id="rId2"/>
            </a:endParaRPr>
          </a:p>
          <a:p>
            <a:r>
              <a:rPr lang="en-AU" dirty="0">
                <a:hlinkClick r:id="rId2"/>
              </a:rPr>
              <a:t>https://lms.curtin.edu.au/bbcswebdav/pid-5806167-dt-content-rid-30797293_1/courses/2018_1_STAT1003_V1_L1_A1_INT_639263/Week%2010/S1_2018_STAT1003_Workshop_10_Solution.html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Accessing the raw weather data from the Bureau of Meteorology  </a:t>
            </a:r>
          </a:p>
          <a:p>
            <a:r>
              <a:rPr lang="en-AU" dirty="0">
                <a:hlinkClick r:id="rId3"/>
              </a:rPr>
              <a:t>http://www.bom.gov.au/climate/data/stations/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444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05F6-C38C-492C-A07D-0443EF99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 we want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F98A-9175-45B6-B83D-B8E7B269B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/>
              <a:t>Predict whether it will rain given </a:t>
            </a:r>
            <a:r>
              <a:rPr lang="en-AU" i="1" dirty="0"/>
              <a:t>some</a:t>
            </a:r>
            <a:r>
              <a:rPr lang="en-AU" dirty="0"/>
              <a:t> basic parameters</a:t>
            </a:r>
          </a:p>
          <a:p>
            <a:r>
              <a:rPr lang="en-AU" dirty="0"/>
              <a:t>Apply different statistical models to predict with much less data and less computational power</a:t>
            </a:r>
          </a:p>
          <a:p>
            <a:r>
              <a:rPr lang="en-AU" dirty="0"/>
              <a:t>We’ll explore the data, clean the data, apply 2 models to the data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Logistic regression </a:t>
            </a:r>
            <a:r>
              <a:rPr lang="en-AU" dirty="0">
                <a:solidFill>
                  <a:srgbClr val="FF0000"/>
                </a:solidFill>
              </a:rPr>
              <a:t>(finding how important each parameter is to predict a binary output)</a:t>
            </a:r>
          </a:p>
          <a:p>
            <a:r>
              <a:rPr lang="en-AU" dirty="0"/>
              <a:t>Multi-layer-perceptron (neural network) </a:t>
            </a:r>
            <a:r>
              <a:rPr lang="en-AU" dirty="0">
                <a:solidFill>
                  <a:srgbClr val="FF0000"/>
                </a:solidFill>
              </a:rPr>
              <a:t>(finding the optimal weights of each parameter to predict a numerical output)</a:t>
            </a:r>
          </a:p>
          <a:p>
            <a:endParaRPr lang="en-AU" dirty="0">
              <a:solidFill>
                <a:srgbClr val="FF0000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553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7F13-459C-490E-B7A1-A8B63B81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40AB-07A9-43A9-B5C4-C81FF344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For each day, we will condense the past 7 days of rainfall, the date and some summary data (mean and median rainfall for the week)</a:t>
            </a:r>
          </a:p>
          <a:p>
            <a:r>
              <a:rPr lang="en-AU" sz="2400" dirty="0"/>
              <a:t>We will then find how important each off the 11 parameters are for predicting rainfall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88C0C3-75E4-4E3A-859E-0A9F04E7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15887"/>
              </p:ext>
            </p:extLst>
          </p:nvPr>
        </p:nvGraphicFramePr>
        <p:xfrm>
          <a:off x="626100" y="4001294"/>
          <a:ext cx="10727700" cy="101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2770">
                  <a:extLst>
                    <a:ext uri="{9D8B030D-6E8A-4147-A177-3AD203B41FA5}">
                      <a16:colId xmlns:a16="http://schemas.microsoft.com/office/drawing/2014/main" val="1501673926"/>
                    </a:ext>
                  </a:extLst>
                </a:gridCol>
                <a:gridCol w="1072770">
                  <a:extLst>
                    <a:ext uri="{9D8B030D-6E8A-4147-A177-3AD203B41FA5}">
                      <a16:colId xmlns:a16="http://schemas.microsoft.com/office/drawing/2014/main" val="490587578"/>
                    </a:ext>
                  </a:extLst>
                </a:gridCol>
                <a:gridCol w="1072770">
                  <a:extLst>
                    <a:ext uri="{9D8B030D-6E8A-4147-A177-3AD203B41FA5}">
                      <a16:colId xmlns:a16="http://schemas.microsoft.com/office/drawing/2014/main" val="3976064675"/>
                    </a:ext>
                  </a:extLst>
                </a:gridCol>
                <a:gridCol w="1072770">
                  <a:extLst>
                    <a:ext uri="{9D8B030D-6E8A-4147-A177-3AD203B41FA5}">
                      <a16:colId xmlns:a16="http://schemas.microsoft.com/office/drawing/2014/main" val="1903783877"/>
                    </a:ext>
                  </a:extLst>
                </a:gridCol>
                <a:gridCol w="1072770">
                  <a:extLst>
                    <a:ext uri="{9D8B030D-6E8A-4147-A177-3AD203B41FA5}">
                      <a16:colId xmlns:a16="http://schemas.microsoft.com/office/drawing/2014/main" val="3709068036"/>
                    </a:ext>
                  </a:extLst>
                </a:gridCol>
                <a:gridCol w="1072770">
                  <a:extLst>
                    <a:ext uri="{9D8B030D-6E8A-4147-A177-3AD203B41FA5}">
                      <a16:colId xmlns:a16="http://schemas.microsoft.com/office/drawing/2014/main" val="1630254696"/>
                    </a:ext>
                  </a:extLst>
                </a:gridCol>
                <a:gridCol w="1072770">
                  <a:extLst>
                    <a:ext uri="{9D8B030D-6E8A-4147-A177-3AD203B41FA5}">
                      <a16:colId xmlns:a16="http://schemas.microsoft.com/office/drawing/2014/main" val="251355517"/>
                    </a:ext>
                  </a:extLst>
                </a:gridCol>
                <a:gridCol w="1072770">
                  <a:extLst>
                    <a:ext uri="{9D8B030D-6E8A-4147-A177-3AD203B41FA5}">
                      <a16:colId xmlns:a16="http://schemas.microsoft.com/office/drawing/2014/main" val="222853166"/>
                    </a:ext>
                  </a:extLst>
                </a:gridCol>
                <a:gridCol w="1072770">
                  <a:extLst>
                    <a:ext uri="{9D8B030D-6E8A-4147-A177-3AD203B41FA5}">
                      <a16:colId xmlns:a16="http://schemas.microsoft.com/office/drawing/2014/main" val="1383060768"/>
                    </a:ext>
                  </a:extLst>
                </a:gridCol>
                <a:gridCol w="1072770">
                  <a:extLst>
                    <a:ext uri="{9D8B030D-6E8A-4147-A177-3AD203B41FA5}">
                      <a16:colId xmlns:a16="http://schemas.microsoft.com/office/drawing/2014/main" val="2977070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Rainfall 1 day 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Rainfall 2 days 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Rainfall 3 days ago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Rainfall 4 days 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Rainfall 5 days 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Rainfall 6 days 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Rainfall 7 days 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Today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1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8.5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733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2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AF4D-93C1-467A-BB77-DECD7FB4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do we get our data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481B-13D9-464F-8BA3-8D00E280C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58" y="1477926"/>
            <a:ext cx="9209567" cy="4699037"/>
          </a:xfrm>
        </p:spPr>
        <p:txBody>
          <a:bodyPr/>
          <a:lstStyle/>
          <a:p>
            <a:r>
              <a:rPr lang="en-AU" dirty="0">
                <a:hlinkClick r:id="rId2"/>
              </a:rPr>
              <a:t>http://www.bom.gov.au/climate/data/stations/</a:t>
            </a:r>
            <a:endParaRPr lang="en-AU" dirty="0"/>
          </a:p>
          <a:p>
            <a:r>
              <a:rPr lang="en-AU" dirty="0"/>
              <a:t>We wanted a dataset recorded over many years that we could clean up</a:t>
            </a:r>
          </a:p>
          <a:p>
            <a:r>
              <a:rPr lang="en-AU" dirty="0"/>
              <a:t>There are 5227 observations in our data</a:t>
            </a:r>
          </a:p>
          <a:p>
            <a:r>
              <a:rPr lang="en-AU" dirty="0"/>
              <a:t>There are 300 missing rainfall values from our raw data (our data is about 94.3% complete)</a:t>
            </a:r>
          </a:p>
          <a:p>
            <a:endParaRPr lang="en-AU" dirty="0"/>
          </a:p>
          <a:p>
            <a:r>
              <a:rPr lang="en-AU" dirty="0"/>
              <a:t>The daily rainfall data was free</a:t>
            </a:r>
            <a:br>
              <a:rPr lang="en-AU" dirty="0"/>
            </a:b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14082-66F0-4C09-B5B9-6D059DAB3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07" t="14520"/>
          <a:stretch/>
        </p:blipFill>
        <p:spPr>
          <a:xfrm>
            <a:off x="5454502" y="4438022"/>
            <a:ext cx="6407888" cy="188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1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26B2-F9D1-433D-AE28-57BC2DB9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D531-924F-429A-A2F6-FBF31343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Bureau of Meteorology’s weather model uses hundreds of thousands of datapoints and parameters to predict the weather forecast.</a:t>
            </a:r>
          </a:p>
          <a:p>
            <a:r>
              <a:rPr lang="en-AU" dirty="0"/>
              <a:t>The models are computationally expensive.</a:t>
            </a:r>
          </a:p>
          <a:p>
            <a:r>
              <a:rPr lang="en-AU" dirty="0"/>
              <a:t>It’s also financially expensive!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2B6A2-888F-4A52-A4C2-A3DCCFBF1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502" y="3701775"/>
            <a:ext cx="4721298" cy="2360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EDA88-724D-41B9-8199-65A895087F0B}"/>
              </a:ext>
            </a:extLst>
          </p:cNvPr>
          <p:cNvSpPr txBox="1"/>
          <p:nvPr/>
        </p:nvSpPr>
        <p:spPr>
          <a:xfrm>
            <a:off x="6007394" y="6062425"/>
            <a:ext cx="573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Source: https://www.hlrs.de/systems/cray-xc40-hornet/</a:t>
            </a:r>
          </a:p>
        </p:txBody>
      </p:sp>
    </p:spTree>
    <p:extLst>
      <p:ext uri="{BB962C8B-B14F-4D97-AF65-F5344CB8AC3E}">
        <p14:creationId xmlns:p14="http://schemas.microsoft.com/office/powerpoint/2010/main" val="56626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A8589E0A-A5DF-43B0-ACC7-B2547D84D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" r="-1" b="-1"/>
          <a:stretch/>
        </p:blipFill>
        <p:spPr>
          <a:xfrm>
            <a:off x="4417869" y="640081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7F8096-63F8-4DF9-A8AF-EF362BDF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kern="1200" dirty="0">
                <a:latin typeface="+mj-lt"/>
                <a:ea typeface="+mj-ea"/>
                <a:cs typeface="+mj-cs"/>
              </a:rPr>
              <a:t>What does our raw data look like?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0D79B749-9430-40DD-ADBD-8C43FDE7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Y = a day of data passed a quality check.</a:t>
            </a:r>
          </a:p>
          <a:p>
            <a:r>
              <a:rPr lang="en-US" dirty="0"/>
              <a:t>N = a day of data hasn’t been checked.</a:t>
            </a:r>
          </a:p>
          <a:p>
            <a:r>
              <a:rPr lang="en-US" dirty="0"/>
              <a:t>NA = data wasn’t recorded/didn’t meet quality standards or was measured over multiple days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C90B0B-3F99-4102-9CD1-791B1A33731D}"/>
              </a:ext>
            </a:extLst>
          </p:cNvPr>
          <p:cNvSpPr/>
          <p:nvPr/>
        </p:nvSpPr>
        <p:spPr>
          <a:xfrm>
            <a:off x="8780745" y="2943616"/>
            <a:ext cx="989556" cy="889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31F18-1BBD-4703-9A3C-A1160F6EBC3C}"/>
              </a:ext>
            </a:extLst>
          </p:cNvPr>
          <p:cNvSpPr/>
          <p:nvPr/>
        </p:nvSpPr>
        <p:spPr>
          <a:xfrm>
            <a:off x="8780745" y="4434213"/>
            <a:ext cx="989556" cy="591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10189-8674-4DDB-B38E-9524841BE5A9}"/>
              </a:ext>
            </a:extLst>
          </p:cNvPr>
          <p:cNvSpPr/>
          <p:nvPr/>
        </p:nvSpPr>
        <p:spPr>
          <a:xfrm>
            <a:off x="9770301" y="3544866"/>
            <a:ext cx="789140" cy="288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9E9338-201C-4BE2-B7A2-3DD9EF311168}"/>
              </a:ext>
            </a:extLst>
          </p:cNvPr>
          <p:cNvSpPr/>
          <p:nvPr/>
        </p:nvSpPr>
        <p:spPr>
          <a:xfrm>
            <a:off x="9770301" y="4737342"/>
            <a:ext cx="789140" cy="288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355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0965-480F-4ADC-B63C-6570628F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closer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5E432-178E-4E2D-B8DD-351B25438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2064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We don’t need the product code or the station number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AU" sz="2600" dirty="0"/>
              <a:t>We will remove any rows with an NA rain value</a:t>
            </a:r>
          </a:p>
          <a:p>
            <a:pPr marL="0" indent="0">
              <a:buNone/>
            </a:pPr>
            <a:endParaRPr lang="en-AU" sz="2600" dirty="0"/>
          </a:p>
          <a:p>
            <a:r>
              <a:rPr lang="en-AU" sz="2600" dirty="0"/>
              <a:t>We will remove any rows which measured rainfall over multiple days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8BED8C-6DFF-4BE0-BC10-F4DA52F6C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" r="-1" b="-1"/>
          <a:stretch/>
        </p:blipFill>
        <p:spPr>
          <a:xfrm>
            <a:off x="4417869" y="640081"/>
            <a:ext cx="6916329" cy="5577837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3EB92C-6163-41F4-B6A7-C2B39832BCE0}"/>
              </a:ext>
            </a:extLst>
          </p:cNvPr>
          <p:cNvSpPr/>
          <p:nvPr/>
        </p:nvSpPr>
        <p:spPr>
          <a:xfrm>
            <a:off x="6701426" y="640081"/>
            <a:ext cx="3074170" cy="5577837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CD630E-A532-4896-BC28-F7FB265D4930}"/>
              </a:ext>
            </a:extLst>
          </p:cNvPr>
          <p:cNvSpPr/>
          <p:nvPr/>
        </p:nvSpPr>
        <p:spPr>
          <a:xfrm>
            <a:off x="6701426" y="2993251"/>
            <a:ext cx="3074170" cy="852885"/>
          </a:xfrm>
          <a:prstGeom prst="rect">
            <a:avLst/>
          </a:prstGeom>
          <a:solidFill>
            <a:srgbClr val="ED7D31">
              <a:alpha val="50196"/>
            </a:srgbClr>
          </a:solidFill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36A168-6033-4E18-8A0F-52A40E77B8F7}"/>
              </a:ext>
            </a:extLst>
          </p:cNvPr>
          <p:cNvSpPr/>
          <p:nvPr/>
        </p:nvSpPr>
        <p:spPr>
          <a:xfrm>
            <a:off x="6701426" y="4458878"/>
            <a:ext cx="3074170" cy="593889"/>
          </a:xfrm>
          <a:prstGeom prst="rect">
            <a:avLst/>
          </a:prstGeom>
          <a:solidFill>
            <a:srgbClr val="ED7D31">
              <a:alpha val="50196"/>
            </a:srgbClr>
          </a:solidFill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1C1DD2-AE16-4939-9C31-F3CC4C7A4CB2}"/>
              </a:ext>
            </a:extLst>
          </p:cNvPr>
          <p:cNvSpPr/>
          <p:nvPr/>
        </p:nvSpPr>
        <p:spPr>
          <a:xfrm>
            <a:off x="4417868" y="640081"/>
            <a:ext cx="2283557" cy="5577837"/>
          </a:xfrm>
          <a:prstGeom prst="rect">
            <a:avLst/>
          </a:prstGeom>
          <a:solidFill>
            <a:srgbClr val="ED7D31">
              <a:alpha val="50196"/>
            </a:srgbClr>
          </a:solidFill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8D074B-0207-4971-A4C8-1E8E35216CDF}"/>
              </a:ext>
            </a:extLst>
          </p:cNvPr>
          <p:cNvSpPr/>
          <p:nvPr/>
        </p:nvSpPr>
        <p:spPr>
          <a:xfrm>
            <a:off x="9775596" y="640081"/>
            <a:ext cx="1558603" cy="5577837"/>
          </a:xfrm>
          <a:prstGeom prst="rect">
            <a:avLst/>
          </a:prstGeom>
          <a:solidFill>
            <a:srgbClr val="ED7D31">
              <a:alpha val="50196"/>
            </a:srgbClr>
          </a:solidFill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5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68FF-CBFC-4B6E-9441-0A72BD0E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558A2-4137-4B54-A12F-AD549534D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16" y="2070625"/>
            <a:ext cx="5271976" cy="3253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2BA60-87DE-4C56-ADF6-E5D18FCB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92" y="2070625"/>
            <a:ext cx="6077613" cy="37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1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5C15-78D7-4602-9AC8-B6777F6D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img402801" descr="cid:d3ac5513-c015-4e1b-a469-213c15a8df57">
            <a:extLst>
              <a:ext uri="{FF2B5EF4-FFF2-40B4-BE49-F238E27FC236}">
                <a16:creationId xmlns:a16="http://schemas.microsoft.com/office/drawing/2014/main" id="{07775B18-E454-464E-B51B-1E79CCE01A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6" y="1690688"/>
            <a:ext cx="5755619" cy="3552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63FA7C-DF99-45FF-A8A5-1B7FCD230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665" y="1754039"/>
            <a:ext cx="5654258" cy="34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8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</TotalTime>
  <Words>919</Words>
  <Application>Microsoft Office PowerPoint</Application>
  <PresentationFormat>Widescreen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Office Theme</vt:lpstr>
      <vt:lpstr>Let’s Predict the Weather!</vt:lpstr>
      <vt:lpstr>What do we want to do?</vt:lpstr>
      <vt:lpstr>How?</vt:lpstr>
      <vt:lpstr>Where do we get our data from?</vt:lpstr>
      <vt:lpstr>BOM Model</vt:lpstr>
      <vt:lpstr>What does our raw data look like?</vt:lpstr>
      <vt:lpstr>A closer look</vt:lpstr>
      <vt:lpstr>Exploratory Data Analysis</vt:lpstr>
      <vt:lpstr>PowerPoint Presentation</vt:lpstr>
      <vt:lpstr>Restructuring the raw data</vt:lpstr>
      <vt:lpstr>What are our limits?</vt:lpstr>
      <vt:lpstr>PowerPoint Presentation</vt:lpstr>
      <vt:lpstr>PowerPoint Presentation</vt:lpstr>
      <vt:lpstr>Our Network</vt:lpstr>
      <vt:lpstr>Diagnostic plots</vt:lpstr>
      <vt:lpstr>What can we do next time?</vt:lpstr>
      <vt:lpstr>What have we learned?</vt:lpstr>
      <vt:lpstr>Structure/Documentation &amp;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Predict the Weather!</dc:title>
  <dc:creator>Harry Walters</dc:creator>
  <cp:lastModifiedBy>Harry Walters</cp:lastModifiedBy>
  <cp:revision>176</cp:revision>
  <dcterms:created xsi:type="dcterms:W3CDTF">2018-05-30T05:50:43Z</dcterms:created>
  <dcterms:modified xsi:type="dcterms:W3CDTF">2018-05-31T07:28:57Z</dcterms:modified>
</cp:coreProperties>
</file>