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1" d="100"/>
          <a:sy n="91" d="100"/>
        </p:scale>
        <p:origin x="528"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[employee_data.csv]Sheet16!PivotTable15</c:name>
    <c:fmtId val="9"/>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2400" b="1" u="sng" dirty="0">
                <a:solidFill>
                  <a:schemeClr val="tx1"/>
                </a:solidFill>
              </a:rPr>
              <a:t>Employee</a:t>
            </a:r>
            <a:r>
              <a:rPr lang="en-IN" sz="2400" b="1" u="sng" baseline="0" dirty="0">
                <a:solidFill>
                  <a:schemeClr val="tx1"/>
                </a:solidFill>
              </a:rPr>
              <a:t> Attendance Analysis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2.7681975560840819E-2"/>
          <c:y val="9.5932722067542289E-2"/>
          <c:w val="0.8728461324549539"/>
          <c:h val="0.6233898877404489"/>
        </c:manualLayout>
      </c:layout>
      <c:barChart>
        <c:barDir val="col"/>
        <c:grouping val="clustered"/>
        <c:varyColors val="0"/>
        <c:ser>
          <c:idx val="0"/>
          <c:order val="0"/>
          <c:tx>
            <c:strRef>
              <c:f>Sheet16!$B$3:$B$4</c:f>
              <c:strCache>
                <c:ptCount val="1"/>
                <c:pt idx="0">
                  <c:v>HIGH</c:v>
                </c:pt>
              </c:strCache>
            </c:strRef>
          </c:tx>
          <c:spPr>
            <a:solidFill>
              <a:schemeClr val="accent1"/>
            </a:solidFill>
            <a:ln>
              <a:noFill/>
            </a:ln>
            <a:effectLst/>
          </c:spPr>
          <c:invertIfNegative val="0"/>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Sheet16!$B$5:$B$65</c:f>
              <c:numCache>
                <c:formatCode>General</c:formatCode>
                <c:ptCount val="50"/>
                <c:pt idx="0">
                  <c:v>11</c:v>
                </c:pt>
                <c:pt idx="1">
                  <c:v>1</c:v>
                </c:pt>
                <c:pt idx="3">
                  <c:v>2</c:v>
                </c:pt>
                <c:pt idx="4">
                  <c:v>2</c:v>
                </c:pt>
                <c:pt idx="5">
                  <c:v>12</c:v>
                </c:pt>
                <c:pt idx="6">
                  <c:v>1</c:v>
                </c:pt>
                <c:pt idx="7">
                  <c:v>1</c:v>
                </c:pt>
                <c:pt idx="9">
                  <c:v>4</c:v>
                </c:pt>
                <c:pt idx="10">
                  <c:v>16</c:v>
                </c:pt>
                <c:pt idx="12">
                  <c:v>3</c:v>
                </c:pt>
                <c:pt idx="14">
                  <c:v>2</c:v>
                </c:pt>
                <c:pt idx="15">
                  <c:v>9</c:v>
                </c:pt>
                <c:pt idx="18">
                  <c:v>2</c:v>
                </c:pt>
                <c:pt idx="19">
                  <c:v>6</c:v>
                </c:pt>
                <c:pt idx="20">
                  <c:v>15</c:v>
                </c:pt>
                <c:pt idx="24">
                  <c:v>6</c:v>
                </c:pt>
                <c:pt idx="25">
                  <c:v>20</c:v>
                </c:pt>
                <c:pt idx="26">
                  <c:v>2</c:v>
                </c:pt>
                <c:pt idx="28">
                  <c:v>1</c:v>
                </c:pt>
                <c:pt idx="29">
                  <c:v>6</c:v>
                </c:pt>
                <c:pt idx="30">
                  <c:v>14</c:v>
                </c:pt>
                <c:pt idx="31">
                  <c:v>1</c:v>
                </c:pt>
                <c:pt idx="32">
                  <c:v>2</c:v>
                </c:pt>
                <c:pt idx="33">
                  <c:v>1</c:v>
                </c:pt>
                <c:pt idx="34">
                  <c:v>8</c:v>
                </c:pt>
                <c:pt idx="35">
                  <c:v>19</c:v>
                </c:pt>
                <c:pt idx="37">
                  <c:v>2</c:v>
                </c:pt>
                <c:pt idx="38">
                  <c:v>1</c:v>
                </c:pt>
                <c:pt idx="39">
                  <c:v>4</c:v>
                </c:pt>
                <c:pt idx="40">
                  <c:v>15</c:v>
                </c:pt>
                <c:pt idx="42">
                  <c:v>3</c:v>
                </c:pt>
                <c:pt idx="43">
                  <c:v>1</c:v>
                </c:pt>
                <c:pt idx="44">
                  <c:v>2</c:v>
                </c:pt>
                <c:pt idx="45">
                  <c:v>20</c:v>
                </c:pt>
                <c:pt idx="48">
                  <c:v>1</c:v>
                </c:pt>
                <c:pt idx="49">
                  <c:v>4</c:v>
                </c:pt>
              </c:numCache>
            </c:numRef>
          </c:val>
          <c:extLst>
            <c:ext xmlns:c16="http://schemas.microsoft.com/office/drawing/2014/chart" uri="{C3380CC4-5D6E-409C-BE32-E72D297353CC}">
              <c16:uniqueId val="{00000000-0261-44B9-81D3-E3DBAB72F7C4}"/>
            </c:ext>
          </c:extLst>
        </c:ser>
        <c:ser>
          <c:idx val="1"/>
          <c:order val="1"/>
          <c:tx>
            <c:strRef>
              <c:f>Sheet16!$C$3:$C$4</c:f>
              <c:strCache>
                <c:ptCount val="1"/>
                <c:pt idx="0">
                  <c:v>LOW</c:v>
                </c:pt>
              </c:strCache>
            </c:strRef>
          </c:tx>
          <c:spPr>
            <a:solidFill>
              <a:schemeClr val="accent2"/>
            </a:solidFill>
            <a:ln>
              <a:noFill/>
            </a:ln>
            <a:effectLst/>
          </c:spPr>
          <c:invertIfNegative val="0"/>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Sheet16!$C$5:$C$65</c:f>
              <c:numCache>
                <c:formatCode>General</c:formatCode>
                <c:ptCount val="50"/>
                <c:pt idx="0">
                  <c:v>20</c:v>
                </c:pt>
                <c:pt idx="1">
                  <c:v>2</c:v>
                </c:pt>
                <c:pt idx="2">
                  <c:v>3</c:v>
                </c:pt>
                <c:pt idx="3">
                  <c:v>5</c:v>
                </c:pt>
                <c:pt idx="4">
                  <c:v>4</c:v>
                </c:pt>
                <c:pt idx="5">
                  <c:v>33</c:v>
                </c:pt>
                <c:pt idx="6">
                  <c:v>6</c:v>
                </c:pt>
                <c:pt idx="7">
                  <c:v>2</c:v>
                </c:pt>
                <c:pt idx="8">
                  <c:v>2</c:v>
                </c:pt>
                <c:pt idx="9">
                  <c:v>4</c:v>
                </c:pt>
                <c:pt idx="10">
                  <c:v>26</c:v>
                </c:pt>
                <c:pt idx="11">
                  <c:v>2</c:v>
                </c:pt>
                <c:pt idx="12">
                  <c:v>5</c:v>
                </c:pt>
                <c:pt idx="13">
                  <c:v>1</c:v>
                </c:pt>
                <c:pt idx="14">
                  <c:v>7</c:v>
                </c:pt>
                <c:pt idx="15">
                  <c:v>25</c:v>
                </c:pt>
                <c:pt idx="16">
                  <c:v>1</c:v>
                </c:pt>
                <c:pt idx="17">
                  <c:v>6</c:v>
                </c:pt>
                <c:pt idx="18">
                  <c:v>3</c:v>
                </c:pt>
                <c:pt idx="19">
                  <c:v>4</c:v>
                </c:pt>
                <c:pt idx="20">
                  <c:v>29</c:v>
                </c:pt>
                <c:pt idx="21">
                  <c:v>2</c:v>
                </c:pt>
                <c:pt idx="22">
                  <c:v>1</c:v>
                </c:pt>
                <c:pt idx="23">
                  <c:v>2</c:v>
                </c:pt>
                <c:pt idx="24">
                  <c:v>7</c:v>
                </c:pt>
                <c:pt idx="25">
                  <c:v>23</c:v>
                </c:pt>
                <c:pt idx="26">
                  <c:v>2</c:v>
                </c:pt>
                <c:pt idx="27">
                  <c:v>1</c:v>
                </c:pt>
                <c:pt idx="28">
                  <c:v>2</c:v>
                </c:pt>
                <c:pt idx="29">
                  <c:v>5</c:v>
                </c:pt>
                <c:pt idx="30">
                  <c:v>34</c:v>
                </c:pt>
                <c:pt idx="31">
                  <c:v>1</c:v>
                </c:pt>
                <c:pt idx="32">
                  <c:v>2</c:v>
                </c:pt>
                <c:pt idx="33">
                  <c:v>1</c:v>
                </c:pt>
                <c:pt idx="34">
                  <c:v>3</c:v>
                </c:pt>
                <c:pt idx="35">
                  <c:v>32</c:v>
                </c:pt>
                <c:pt idx="36">
                  <c:v>2</c:v>
                </c:pt>
                <c:pt idx="37">
                  <c:v>3</c:v>
                </c:pt>
                <c:pt idx="39">
                  <c:v>6</c:v>
                </c:pt>
                <c:pt idx="40">
                  <c:v>33</c:v>
                </c:pt>
                <c:pt idx="42">
                  <c:v>2</c:v>
                </c:pt>
                <c:pt idx="43">
                  <c:v>1</c:v>
                </c:pt>
                <c:pt idx="44">
                  <c:v>9</c:v>
                </c:pt>
                <c:pt idx="45">
                  <c:v>26</c:v>
                </c:pt>
                <c:pt idx="46">
                  <c:v>2</c:v>
                </c:pt>
                <c:pt idx="47">
                  <c:v>1</c:v>
                </c:pt>
                <c:pt idx="49">
                  <c:v>5</c:v>
                </c:pt>
              </c:numCache>
            </c:numRef>
          </c:val>
          <c:extLst>
            <c:ext xmlns:c16="http://schemas.microsoft.com/office/drawing/2014/chart" uri="{C3380CC4-5D6E-409C-BE32-E72D297353CC}">
              <c16:uniqueId val="{00000001-0261-44B9-81D3-E3DBAB72F7C4}"/>
            </c:ext>
          </c:extLst>
        </c:ser>
        <c:ser>
          <c:idx val="2"/>
          <c:order val="2"/>
          <c:tx>
            <c:strRef>
              <c:f>Sheet16!$D$3:$D$4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Sheet16!$D$5:$D$65</c:f>
              <c:numCache>
                <c:formatCode>General</c:formatCode>
                <c:ptCount val="50"/>
                <c:pt idx="0">
                  <c:v>50</c:v>
                </c:pt>
                <c:pt idx="1">
                  <c:v>3</c:v>
                </c:pt>
                <c:pt idx="2">
                  <c:v>6</c:v>
                </c:pt>
                <c:pt idx="3">
                  <c:v>5</c:v>
                </c:pt>
                <c:pt idx="4">
                  <c:v>21</c:v>
                </c:pt>
                <c:pt idx="5">
                  <c:v>40</c:v>
                </c:pt>
                <c:pt idx="6">
                  <c:v>4</c:v>
                </c:pt>
                <c:pt idx="8">
                  <c:v>3</c:v>
                </c:pt>
                <c:pt idx="9">
                  <c:v>18</c:v>
                </c:pt>
                <c:pt idx="10">
                  <c:v>44</c:v>
                </c:pt>
                <c:pt idx="11">
                  <c:v>2</c:v>
                </c:pt>
                <c:pt idx="12">
                  <c:v>7</c:v>
                </c:pt>
                <c:pt idx="13">
                  <c:v>3</c:v>
                </c:pt>
                <c:pt idx="14">
                  <c:v>22</c:v>
                </c:pt>
                <c:pt idx="15">
                  <c:v>61</c:v>
                </c:pt>
                <c:pt idx="16">
                  <c:v>2</c:v>
                </c:pt>
                <c:pt idx="17">
                  <c:v>4</c:v>
                </c:pt>
                <c:pt idx="18">
                  <c:v>5</c:v>
                </c:pt>
                <c:pt idx="19">
                  <c:v>20</c:v>
                </c:pt>
                <c:pt idx="20">
                  <c:v>42</c:v>
                </c:pt>
                <c:pt idx="21">
                  <c:v>4</c:v>
                </c:pt>
                <c:pt idx="22">
                  <c:v>5</c:v>
                </c:pt>
                <c:pt idx="23">
                  <c:v>3</c:v>
                </c:pt>
                <c:pt idx="24">
                  <c:v>23</c:v>
                </c:pt>
                <c:pt idx="25">
                  <c:v>38</c:v>
                </c:pt>
                <c:pt idx="26">
                  <c:v>4</c:v>
                </c:pt>
                <c:pt idx="27">
                  <c:v>8</c:v>
                </c:pt>
                <c:pt idx="28">
                  <c:v>3</c:v>
                </c:pt>
                <c:pt idx="29">
                  <c:v>16</c:v>
                </c:pt>
                <c:pt idx="30">
                  <c:v>49</c:v>
                </c:pt>
                <c:pt idx="31">
                  <c:v>4</c:v>
                </c:pt>
                <c:pt idx="32">
                  <c:v>3</c:v>
                </c:pt>
                <c:pt idx="33">
                  <c:v>3</c:v>
                </c:pt>
                <c:pt idx="34">
                  <c:v>16</c:v>
                </c:pt>
                <c:pt idx="35">
                  <c:v>46</c:v>
                </c:pt>
                <c:pt idx="36">
                  <c:v>8</c:v>
                </c:pt>
                <c:pt idx="37">
                  <c:v>5</c:v>
                </c:pt>
                <c:pt idx="38">
                  <c:v>1</c:v>
                </c:pt>
                <c:pt idx="39">
                  <c:v>22</c:v>
                </c:pt>
                <c:pt idx="40">
                  <c:v>42</c:v>
                </c:pt>
                <c:pt idx="41">
                  <c:v>3</c:v>
                </c:pt>
                <c:pt idx="42">
                  <c:v>3</c:v>
                </c:pt>
                <c:pt idx="43">
                  <c:v>1</c:v>
                </c:pt>
                <c:pt idx="44">
                  <c:v>22</c:v>
                </c:pt>
                <c:pt idx="45">
                  <c:v>58</c:v>
                </c:pt>
                <c:pt idx="46">
                  <c:v>4</c:v>
                </c:pt>
                <c:pt idx="48">
                  <c:v>3</c:v>
                </c:pt>
                <c:pt idx="49">
                  <c:v>19</c:v>
                </c:pt>
              </c:numCache>
            </c:numRef>
          </c:val>
          <c:extLst>
            <c:ext xmlns:c16="http://schemas.microsoft.com/office/drawing/2014/chart" uri="{C3380CC4-5D6E-409C-BE32-E72D297353CC}">
              <c16:uniqueId val="{00000003-0261-44B9-81D3-E3DBAB72F7C4}"/>
            </c:ext>
          </c:extLst>
        </c:ser>
        <c:ser>
          <c:idx val="3"/>
          <c:order val="3"/>
          <c:tx>
            <c:strRef>
              <c:f>Sheet16!$E$3:$E$4</c:f>
              <c:strCache>
                <c:ptCount val="1"/>
                <c:pt idx="0">
                  <c:v>VERY HIGH</c:v>
                </c:pt>
              </c:strCache>
            </c:strRef>
          </c:tx>
          <c:spPr>
            <a:solidFill>
              <a:schemeClr val="accent4"/>
            </a:solidFill>
            <a:ln>
              <a:noFill/>
            </a:ln>
            <a:effectLst/>
          </c:spPr>
          <c:invertIfNegative val="0"/>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Sheet16!$E$5:$E$65</c:f>
              <c:numCache>
                <c:formatCode>General</c:formatCode>
                <c:ptCount val="50"/>
                <c:pt idx="0">
                  <c:v>9</c:v>
                </c:pt>
                <c:pt idx="3">
                  <c:v>1</c:v>
                </c:pt>
                <c:pt idx="4">
                  <c:v>5</c:v>
                </c:pt>
                <c:pt idx="5">
                  <c:v>9</c:v>
                </c:pt>
                <c:pt idx="6">
                  <c:v>1</c:v>
                </c:pt>
                <c:pt idx="7">
                  <c:v>1</c:v>
                </c:pt>
                <c:pt idx="8">
                  <c:v>1</c:v>
                </c:pt>
                <c:pt idx="9">
                  <c:v>3</c:v>
                </c:pt>
                <c:pt idx="10">
                  <c:v>11</c:v>
                </c:pt>
                <c:pt idx="11">
                  <c:v>1</c:v>
                </c:pt>
                <c:pt idx="14">
                  <c:v>2</c:v>
                </c:pt>
                <c:pt idx="15">
                  <c:v>5</c:v>
                </c:pt>
                <c:pt idx="16">
                  <c:v>1</c:v>
                </c:pt>
                <c:pt idx="18">
                  <c:v>1</c:v>
                </c:pt>
                <c:pt idx="19">
                  <c:v>2</c:v>
                </c:pt>
                <c:pt idx="20">
                  <c:v>10</c:v>
                </c:pt>
                <c:pt idx="22">
                  <c:v>1</c:v>
                </c:pt>
                <c:pt idx="23">
                  <c:v>2</c:v>
                </c:pt>
                <c:pt idx="24">
                  <c:v>2</c:v>
                </c:pt>
                <c:pt idx="25">
                  <c:v>7</c:v>
                </c:pt>
                <c:pt idx="26">
                  <c:v>1</c:v>
                </c:pt>
                <c:pt idx="28">
                  <c:v>3</c:v>
                </c:pt>
                <c:pt idx="29">
                  <c:v>1</c:v>
                </c:pt>
                <c:pt idx="30">
                  <c:v>11</c:v>
                </c:pt>
                <c:pt idx="31">
                  <c:v>1</c:v>
                </c:pt>
                <c:pt idx="33">
                  <c:v>1</c:v>
                </c:pt>
                <c:pt idx="34">
                  <c:v>2</c:v>
                </c:pt>
                <c:pt idx="35">
                  <c:v>12</c:v>
                </c:pt>
                <c:pt idx="36">
                  <c:v>1</c:v>
                </c:pt>
                <c:pt idx="37">
                  <c:v>2</c:v>
                </c:pt>
                <c:pt idx="39">
                  <c:v>1</c:v>
                </c:pt>
                <c:pt idx="40">
                  <c:v>5</c:v>
                </c:pt>
                <c:pt idx="42">
                  <c:v>3</c:v>
                </c:pt>
                <c:pt idx="43">
                  <c:v>1</c:v>
                </c:pt>
                <c:pt idx="44">
                  <c:v>4</c:v>
                </c:pt>
                <c:pt idx="45">
                  <c:v>10</c:v>
                </c:pt>
                <c:pt idx="47">
                  <c:v>1</c:v>
                </c:pt>
                <c:pt idx="49">
                  <c:v>2</c:v>
                </c:pt>
              </c:numCache>
            </c:numRef>
          </c:val>
          <c:extLst>
            <c:ext xmlns:c16="http://schemas.microsoft.com/office/drawing/2014/chart" uri="{C3380CC4-5D6E-409C-BE32-E72D297353CC}">
              <c16:uniqueId val="{00000004-0261-44B9-81D3-E3DBAB72F7C4}"/>
            </c:ext>
          </c:extLst>
        </c:ser>
        <c:dLbls>
          <c:showLegendKey val="0"/>
          <c:showVal val="0"/>
          <c:showCatName val="0"/>
          <c:showSerName val="0"/>
          <c:showPercent val="0"/>
          <c:showBubbleSize val="0"/>
        </c:dLbls>
        <c:gapWidth val="219"/>
        <c:overlap val="-27"/>
        <c:axId val="512493216"/>
        <c:axId val="512475936"/>
      </c:barChart>
      <c:catAx>
        <c:axId val="5124932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2475936"/>
        <c:crosses val="autoZero"/>
        <c:auto val="1"/>
        <c:lblAlgn val="ctr"/>
        <c:lblOffset val="100"/>
        <c:noMultiLvlLbl val="0"/>
      </c:catAx>
      <c:valAx>
        <c:axId val="51247593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249321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9.png"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a:t>
            </a:r>
            <a:r>
              <a:rPr lang="en-IN" sz="2400" dirty="0"/>
              <a:t> HARRY WILLSON RAJ S</a:t>
            </a:r>
          </a:p>
          <a:p>
            <a:r>
              <a:rPr lang="en-US" sz="2400" dirty="0"/>
              <a:t>REGISTER NO:312210</a:t>
            </a:r>
            <a:r>
              <a:rPr lang="en-IN" sz="2400"/>
              <a:t>606</a:t>
            </a:r>
            <a:endParaRPr lang="en-US" sz="2400" dirty="0"/>
          </a:p>
          <a:p>
            <a:r>
              <a:rPr lang="en-US" sz="2400" dirty="0"/>
              <a:t>DEPARTMENT:B.COM(GENERAL)</a:t>
            </a:r>
          </a:p>
          <a:p>
            <a:r>
              <a:rPr lang="en-US" sz="2400" dirty="0"/>
              <a:t>COLLEGE:SRM ARTS AND SCIENCE COLLEGE</a:t>
            </a:r>
          </a:p>
          <a:p>
            <a:r>
              <a:rPr lang="en-US" sz="2400" dirty="0"/>
              <a:t>           </a:t>
            </a:r>
            <a:endParaRPr lang="en-IN" sz="24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EB77EFFA-4C7A-4C7A-172B-87E928148E21}"/>
              </a:ext>
            </a:extLst>
          </p:cNvPr>
          <p:cNvSpPr txBox="1"/>
          <p:nvPr/>
        </p:nvSpPr>
        <p:spPr>
          <a:xfrm>
            <a:off x="838200" y="1271855"/>
            <a:ext cx="7162800" cy="5632311"/>
          </a:xfrm>
          <a:prstGeom prst="rect">
            <a:avLst/>
          </a:prstGeom>
          <a:noFill/>
        </p:spPr>
        <p:txBody>
          <a:bodyPr wrap="square" rtlCol="0">
            <a:spAutoFit/>
          </a:bodyPr>
          <a:lstStyle/>
          <a:p>
            <a:r>
              <a:rPr lang="en-US" dirty="0"/>
              <a:t>In attendance analysis using Excel, several modeling techniques can help you gain insights and make data-driven decisions. Here’s an overview of key modeling approaches you might use:</a:t>
            </a:r>
          </a:p>
          <a:p>
            <a:r>
              <a:rPr lang="en-US" dirty="0"/>
              <a:t>1. </a:t>
            </a:r>
            <a:r>
              <a:rPr lang="en-US" b="1" u="sng" dirty="0"/>
              <a:t>Descriptive Statistics Mean and Median Attendance</a:t>
            </a:r>
            <a:r>
              <a:rPr lang="en-US" dirty="0"/>
              <a:t>: Calculate average and median attendance times to understand typical patterns. Standard Deviation: Measure the variability in attendance times. Excel Functions: AVERAGE(), MEDIAN(), STDEV.P(), STDEV.S()</a:t>
            </a:r>
          </a:p>
          <a:p>
            <a:r>
              <a:rPr lang="en-US" dirty="0"/>
              <a:t>2. </a:t>
            </a:r>
            <a:r>
              <a:rPr lang="en-US" b="1" u="sng" dirty="0"/>
              <a:t>Time Series Analysis Trend Analysis</a:t>
            </a:r>
            <a:r>
              <a:rPr lang="en-US" dirty="0"/>
              <a:t>: Analyze attendance trends over time (daily, weekly, monthly).Seasonality: Identify patterns or recurring trends related to specific days of the week or times of the year . Excel Functions: Use line charts or pivot tables to visualize trends.</a:t>
            </a:r>
          </a:p>
          <a:p>
            <a:r>
              <a:rPr lang="en-US" dirty="0"/>
              <a:t>3. </a:t>
            </a:r>
            <a:r>
              <a:rPr lang="en-US" b="1" u="sng" dirty="0"/>
              <a:t>Pivot Tables and Charts Attendance Summary</a:t>
            </a:r>
            <a:r>
              <a:rPr lang="en-US" dirty="0"/>
              <a:t>: Create pivot tables to summarize attendance data by employee, department, or time period . Visual Representation: Use pivot charts to visualize attendance patterns and anomalies . Excel Functions: PivotTable, PivotChart</a:t>
            </a:r>
          </a:p>
          <a:p>
            <a:r>
              <a:rPr lang="en-US" dirty="0"/>
              <a:t>4. </a:t>
            </a:r>
            <a:r>
              <a:rPr lang="en-US" b="1" u="sng" dirty="0"/>
              <a:t>Absenteeism Analysis Absence Rates</a:t>
            </a:r>
            <a:r>
              <a:rPr lang="en-US" dirty="0"/>
              <a:t>: Calculate the percentage of days employees or students are absent . Correlation with Other Factors: Analyze correlations between absenteeism and factors like department, time of year, or employee tenure . Excel Functions: COUNTIF(), COUNTIFS(), CORREL()</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FEBD5A4-A510-9882-EA04-89A1E08DE50D}"/>
              </a:ext>
            </a:extLst>
          </p:cNvPr>
          <p:cNvSpPr>
            <a:spLocks noGrp="1"/>
          </p:cNvSpPr>
          <p:nvPr>
            <p:ph type="body" idx="1"/>
          </p:nvPr>
        </p:nvSpPr>
        <p:spPr>
          <a:xfrm>
            <a:off x="381000" y="533400"/>
            <a:ext cx="9144000" cy="6093976"/>
          </a:xfrm>
        </p:spPr>
        <p:txBody>
          <a:bodyPr/>
          <a:lstStyle/>
          <a:p>
            <a:r>
              <a:rPr lang="en-US" dirty="0"/>
              <a:t>5. </a:t>
            </a:r>
            <a:r>
              <a:rPr lang="en-US" b="1" u="sng" dirty="0"/>
              <a:t>Work Hours Calculation Hours Worked</a:t>
            </a:r>
            <a:r>
              <a:rPr lang="en-US" dirty="0"/>
              <a:t>: Compute the total hours worked per day, week, or month using Time In and Time Out data . Overtime Calculation: Identify and calculate any overtime based on scheduled hours Excel Functions: DATEDIF(), TEXT(), SUM() </a:t>
            </a:r>
          </a:p>
          <a:p>
            <a:r>
              <a:rPr lang="en-US" dirty="0"/>
              <a:t>6. </a:t>
            </a:r>
            <a:r>
              <a:rPr lang="en-US" b="1" u="sng" dirty="0"/>
              <a:t>Anomaly Detection Late Arrivals and Early Departures</a:t>
            </a:r>
            <a:r>
              <a:rPr lang="en-US" dirty="0"/>
              <a:t>: Identify patterns of lateness or early departures using conditional formatting or formulas . Outliers: Detect outliers or unusual attendance patterns . Excel Functions: IF(), CONDITIONAL FORMATTING, Z-SCORE</a:t>
            </a:r>
          </a:p>
          <a:p>
            <a:r>
              <a:rPr lang="en-US" dirty="0"/>
              <a:t>7. </a:t>
            </a:r>
            <a:r>
              <a:rPr lang="en-US" b="1" u="sng" dirty="0"/>
              <a:t>Forecasting Future Attendance Trends</a:t>
            </a:r>
            <a:r>
              <a:rPr lang="en-US" dirty="0"/>
              <a:t>: Use linear regression to forecast future attendance based on historical data . Excel Functions: LINEST(), FORECAST.LINEAR()</a:t>
            </a:r>
          </a:p>
          <a:p>
            <a:r>
              <a:rPr lang="en-US" dirty="0"/>
              <a:t>8. </a:t>
            </a:r>
            <a:r>
              <a:rPr lang="en-US" b="1" u="sng" dirty="0"/>
              <a:t>Scenario Analysis What-If Scenarios</a:t>
            </a:r>
            <a:r>
              <a:rPr lang="en-US" dirty="0"/>
              <a:t>: Model different scenarios to understand potential impacts of policy changes on attendance .</a:t>
            </a:r>
          </a:p>
          <a:p>
            <a:r>
              <a:rPr lang="en-US" dirty="0"/>
              <a:t> Excel Functions: “DATA TABLE”,” GOAL SEEK”</a:t>
            </a:r>
          </a:p>
          <a:p>
            <a:r>
              <a:rPr lang="en-US" u="sng" dirty="0"/>
              <a:t>Example Implementation </a:t>
            </a:r>
            <a:r>
              <a:rPr lang="en-US" dirty="0"/>
              <a:t>: </a:t>
            </a:r>
          </a:p>
          <a:p>
            <a:pPr marL="342900" indent="-342900">
              <a:buFont typeface="+mj-lt"/>
              <a:buAutoNum type="arabicPeriod"/>
            </a:pPr>
            <a:r>
              <a:rPr lang="en-US" b="1" dirty="0"/>
              <a:t>Create a Data Table</a:t>
            </a:r>
            <a:r>
              <a:rPr lang="en-US" dirty="0"/>
              <a:t>: Organize your data into columns for Date, Time In, Time Out, Employee ID, etc.</a:t>
            </a:r>
          </a:p>
          <a:p>
            <a:pPr marL="342900" indent="-342900">
              <a:buFont typeface="+mj-lt"/>
              <a:buAutoNum type="arabicPeriod"/>
            </a:pPr>
            <a:r>
              <a:rPr lang="en-US" b="1" dirty="0"/>
              <a:t>Use Pivot Tables</a:t>
            </a:r>
            <a:r>
              <a:rPr lang="en-US" dirty="0"/>
              <a:t>: Summarize attendance by employee or department.</a:t>
            </a:r>
          </a:p>
          <a:p>
            <a:pPr marL="342900" indent="-342900">
              <a:buFont typeface="+mj-lt"/>
              <a:buAutoNum type="arabicPeriod"/>
            </a:pPr>
            <a:r>
              <a:rPr lang="en-US" b="1" dirty="0"/>
              <a:t>Visualize Data</a:t>
            </a:r>
            <a:r>
              <a:rPr lang="en-US" dirty="0"/>
              <a:t>: Create charts to visualize trends and patterns.</a:t>
            </a:r>
          </a:p>
          <a:p>
            <a:pPr marL="342900" indent="-342900">
              <a:buFont typeface="+mj-lt"/>
              <a:buAutoNum type="arabicPeriod"/>
            </a:pPr>
            <a:r>
              <a:rPr lang="en-US" b="1" dirty="0"/>
              <a:t>Apply Formulas</a:t>
            </a:r>
            <a:r>
              <a:rPr lang="en-US" dirty="0"/>
              <a:t>: Calculate hours worked, absenteeism rates, and any anomalies.</a:t>
            </a:r>
          </a:p>
          <a:p>
            <a:pPr marL="342900" indent="-342900">
              <a:buFont typeface="+mj-lt"/>
              <a:buAutoNum type="arabicPeriod"/>
            </a:pPr>
            <a:r>
              <a:rPr lang="en-US" b="1" dirty="0"/>
              <a:t>Analyze and Interpret</a:t>
            </a:r>
            <a:r>
              <a:rPr lang="en-US" dirty="0"/>
              <a:t>: Use descriptive statistics and trend analysis to derive insights and make recommendations.</a:t>
            </a:r>
          </a:p>
          <a:p>
            <a:r>
              <a:rPr lang="en-US" dirty="0"/>
              <a:t>These modeling techniques enable you to perform a comprehensive analysis of attendance data, leading to better management decisions and improved operational efficiency</a:t>
            </a:r>
            <a:endParaRPr lang="en-IN" dirty="0"/>
          </a:p>
          <a:p>
            <a:endParaRPr lang="en-IN" dirty="0"/>
          </a:p>
        </p:txBody>
      </p:sp>
    </p:spTree>
    <p:extLst>
      <p:ext uri="{BB962C8B-B14F-4D97-AF65-F5344CB8AC3E}">
        <p14:creationId xmlns:p14="http://schemas.microsoft.com/office/powerpoint/2010/main" val="31503983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E21C0C8F-7312-86F5-E247-1276A24681AF}"/>
              </a:ext>
            </a:extLst>
          </p:cNvPr>
          <p:cNvGraphicFramePr>
            <a:graphicFrameLocks/>
          </p:cNvGraphicFramePr>
          <p:nvPr>
            <p:extLst>
              <p:ext uri="{D42A27DB-BD31-4B8C-83A1-F6EECF244321}">
                <p14:modId xmlns:p14="http://schemas.microsoft.com/office/powerpoint/2010/main" val="787677240"/>
              </p:ext>
            </p:extLst>
          </p:nvPr>
        </p:nvGraphicFramePr>
        <p:xfrm>
          <a:off x="152400" y="1116330"/>
          <a:ext cx="11124818" cy="552894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CACA5C4C-EF42-62CB-AF3A-7E0F3883C19A}"/>
              </a:ext>
            </a:extLst>
          </p:cNvPr>
          <p:cNvSpPr txBox="1"/>
          <p:nvPr/>
        </p:nvSpPr>
        <p:spPr>
          <a:xfrm>
            <a:off x="755332" y="1447800"/>
            <a:ext cx="8007668" cy="3785652"/>
          </a:xfrm>
          <a:prstGeom prst="rect">
            <a:avLst/>
          </a:prstGeom>
          <a:noFill/>
        </p:spPr>
        <p:txBody>
          <a:bodyPr wrap="square" rtlCol="0">
            <a:spAutoFit/>
          </a:bodyPr>
          <a:lstStyle/>
          <a:p>
            <a:r>
              <a:rPr lang="en-US" sz="2000" dirty="0">
                <a:latin typeface="+mj-lt"/>
              </a:rPr>
              <a:t>The attendance analysis reveals critical insights into employee patterns and behaviors, highlighting trends, anomalies, and areas for improvement. By examining data on attendance times, absenteeism rates, and punctuality, we can identify key factors impacting attendance and develop targeted strategies to address issues. Key findings include identifying peak absenteeism periods, correlating attendance with departmental performance, and pinpointing frequent late arrivals. Implementing recommendations such as flexible scheduling, improved time management practices, and enhanced communication of attendance policies can significantly enhance overall attendance rates and operational efficiency. This analysis provides a robust foundation for informed decision-making and continuous improvement in attendance management</a:t>
            </a:r>
            <a:endParaRPr lang="en-IN" sz="2000" dirty="0">
              <a:latin typeface="+mj-lt"/>
            </a:endParaRPr>
          </a:p>
        </p:txBody>
      </p:sp>
    </p:spTree>
    <p:extLst>
      <p:ext uri="{BB962C8B-B14F-4D97-AF65-F5344CB8AC3E}">
        <p14:creationId xmlns:p14="http://schemas.microsoft.com/office/powerpoint/2010/main" val="2986442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Attendance Analysis using Excel</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63A13CDF-57EC-74A6-62D1-4A9F910C5BD6}"/>
              </a:ext>
            </a:extLst>
          </p:cNvPr>
          <p:cNvSpPr txBox="1"/>
          <p:nvPr/>
        </p:nvSpPr>
        <p:spPr>
          <a:xfrm>
            <a:off x="1398495" y="2514600"/>
            <a:ext cx="6325945" cy="2308324"/>
          </a:xfrm>
          <a:prstGeom prst="rect">
            <a:avLst/>
          </a:prstGeom>
          <a:noFill/>
        </p:spPr>
        <p:txBody>
          <a:bodyPr wrap="square" rtlCol="0">
            <a:spAutoFit/>
          </a:bodyPr>
          <a:lstStyle/>
          <a:p>
            <a:r>
              <a:rPr lang="en-US" sz="2400" i="0" dirty="0">
                <a:effectLst/>
              </a:rPr>
              <a:t>When employees give their best at work, they help the organization flourish. Companies therefore implement </a:t>
            </a:r>
            <a:r>
              <a:rPr lang="en-US" sz="2400" i="0" strike="noStrike" dirty="0">
                <a:effectLst/>
              </a:rPr>
              <a:t>attendance management </a:t>
            </a:r>
            <a:r>
              <a:rPr lang="en-US" sz="2400" i="0" u="none" strike="noStrike" dirty="0">
                <a:effectLst/>
              </a:rPr>
              <a:t>systems</a:t>
            </a:r>
            <a:r>
              <a:rPr lang="en-US" sz="2400" i="0" dirty="0">
                <a:effectLst/>
              </a:rPr>
              <a:t> to ensure that employees maximize their potential. It is an excellent way to monitor the punctuality and</a:t>
            </a:r>
            <a:r>
              <a:rPr lang="en-US" sz="2400" i="0" u="none" strike="noStrike" dirty="0">
                <a:effectLst/>
              </a:rPr>
              <a:t> performance of the employees</a:t>
            </a:r>
            <a:r>
              <a:rPr lang="en-US" sz="2000" i="0" dirty="0">
                <a:effectLst/>
                <a:latin typeface="Merriweather" panose="020F0502020204030204" pitchFamily="2" charset="0"/>
              </a:rPr>
              <a:t>. </a:t>
            </a:r>
            <a:endParaRPr lang="en-IN" sz="20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1081088" y="2412420"/>
            <a:ext cx="7924800" cy="3416320"/>
          </a:xfrm>
          <a:prstGeom prst="rect">
            <a:avLst/>
          </a:prstGeom>
          <a:noFill/>
        </p:spPr>
        <p:txBody>
          <a:bodyPr wrap="square" rtlCol="0">
            <a:spAutoFit/>
          </a:bodyPr>
          <a:lstStyle/>
          <a:p>
            <a:pPr>
              <a:buFont typeface="Arial" panose="020B0604020202020204" pitchFamily="34" charset="0"/>
              <a:buChar char="•"/>
            </a:pPr>
            <a:r>
              <a:rPr lang="en-US" sz="2400" i="0" dirty="0">
                <a:solidFill>
                  <a:srgbClr val="0D0D0D"/>
                </a:solidFill>
                <a:effectLst/>
                <a:latin typeface="Times New Roman" panose="02020603050405020304" pitchFamily="18" charset="0"/>
                <a:cs typeface="Times New Roman" panose="02020603050405020304" pitchFamily="18" charset="0"/>
              </a:rPr>
              <a:t>.</a:t>
            </a:r>
            <a:r>
              <a:rPr lang="en-US" sz="2400" dirty="0"/>
              <a:t> The attendance analysis project aims to streamline and enhance the tracking of employee or student attendance through advanced data analytics. </a:t>
            </a:r>
          </a:p>
          <a:p>
            <a:pPr>
              <a:buFont typeface="Arial" panose="020B0604020202020204" pitchFamily="34" charset="0"/>
              <a:buChar char="•"/>
            </a:pPr>
            <a:r>
              <a:rPr lang="en-US" sz="2400" dirty="0"/>
              <a:t> By leveraging historical data, the project seeks to identify patterns, trends, and anomalies in attendance records. </a:t>
            </a:r>
          </a:p>
          <a:p>
            <a:pPr>
              <a:buFont typeface="Arial" panose="020B0604020202020204" pitchFamily="34" charset="0"/>
              <a:buChar char="•"/>
            </a:pPr>
            <a:r>
              <a:rPr lang="en-US" sz="2400" dirty="0"/>
              <a:t> The analysis will provide actionable insights to improve punctuality, optimize scheduling, and reduce absenteeism. </a:t>
            </a:r>
          </a:p>
          <a:p>
            <a:pPr>
              <a:buFont typeface="Arial" panose="020B0604020202020204" pitchFamily="34" charset="0"/>
              <a:buChar char="•"/>
            </a:pPr>
            <a:r>
              <a:rPr lang="en-US" sz="2400" dirty="0"/>
              <a:t> Key deliverables include comprehensive reports and visualizations that support decision-making processes. </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BCFE82BC-A1B4-95A5-4BD6-4861273C75F8}"/>
              </a:ext>
            </a:extLst>
          </p:cNvPr>
          <p:cNvSpPr txBox="1"/>
          <p:nvPr/>
        </p:nvSpPr>
        <p:spPr>
          <a:xfrm>
            <a:off x="1143000" y="2078772"/>
            <a:ext cx="6934200" cy="4093428"/>
          </a:xfrm>
          <a:prstGeom prst="rect">
            <a:avLst/>
          </a:prstGeom>
          <a:noFill/>
        </p:spPr>
        <p:txBody>
          <a:bodyPr wrap="square" rtlCol="0">
            <a:spAutoFit/>
          </a:bodyPr>
          <a:lstStyle/>
          <a:p>
            <a:pPr marL="285750" indent="-285750">
              <a:buFont typeface="Arial" panose="020B0604020202020204" pitchFamily="34" charset="0"/>
              <a:buChar char="•"/>
            </a:pPr>
            <a:r>
              <a:rPr lang="en-US" sz="2000" b="1" u="sng" dirty="0"/>
              <a:t>Human Resources (HR) Managers</a:t>
            </a:r>
            <a:r>
              <a:rPr lang="en-US" sz="2000" dirty="0"/>
              <a:t>: They use attendance data to manage employee schedules, address absenteeism, and ensure compliance with company policies.</a:t>
            </a:r>
          </a:p>
          <a:p>
            <a:pPr marL="285750" indent="-285750">
              <a:buFont typeface="Arial" panose="020B0604020202020204" pitchFamily="34" charset="0"/>
              <a:buChar char="•"/>
            </a:pPr>
            <a:r>
              <a:rPr lang="en-US" sz="2000" b="1" u="sng" dirty="0"/>
              <a:t>Department Heads and Supervisors</a:t>
            </a:r>
            <a:r>
              <a:rPr lang="en-US" sz="2000" dirty="0"/>
              <a:t>: They leverage attendance insights to optimize team scheduling, manage workload distribution, and address performance issues.</a:t>
            </a:r>
          </a:p>
          <a:p>
            <a:pPr marL="285750" indent="-285750">
              <a:buFont typeface="Arial" panose="020B0604020202020204" pitchFamily="34" charset="0"/>
              <a:buChar char="•"/>
            </a:pPr>
            <a:r>
              <a:rPr lang="en-US" sz="2000" b="1" u="sng" dirty="0"/>
              <a:t>Employees</a:t>
            </a:r>
            <a:r>
              <a:rPr lang="en-US" sz="2000" b="1" dirty="0"/>
              <a:t> </a:t>
            </a:r>
            <a:r>
              <a:rPr lang="en-US" sz="2000" dirty="0"/>
              <a:t>: They may access their own attendance records for personal tracking, understanding patterns, and improving time management.</a:t>
            </a:r>
          </a:p>
          <a:p>
            <a:pPr marL="285750" indent="-285750">
              <a:buFont typeface="Arial" panose="020B0604020202020204" pitchFamily="34" charset="0"/>
              <a:buChar char="•"/>
            </a:pPr>
            <a:r>
              <a:rPr lang="en-US" sz="2000" b="1" u="sng" dirty="0"/>
              <a:t>Executives and Decision Makers</a:t>
            </a:r>
            <a:r>
              <a:rPr lang="en-US" sz="2000" dirty="0"/>
              <a:t>: They use aggregated attendance data to make strategic decisions about workforce management, resource allocation, and overall organizational effectiveness</a:t>
            </a:r>
            <a:r>
              <a:rPr lang="en-US" dirty="0"/>
              <a:t>.</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786F4DDC-5D1B-8AEC-0588-7A62C084B536}"/>
              </a:ext>
            </a:extLst>
          </p:cNvPr>
          <p:cNvSpPr txBox="1"/>
          <p:nvPr/>
        </p:nvSpPr>
        <p:spPr>
          <a:xfrm>
            <a:off x="2971800" y="2597169"/>
            <a:ext cx="6096000" cy="4247317"/>
          </a:xfrm>
          <a:prstGeom prst="rect">
            <a:avLst/>
          </a:prstGeom>
          <a:noFill/>
        </p:spPr>
        <p:txBody>
          <a:bodyPr wrap="square" rtlCol="0">
            <a:spAutoFit/>
          </a:bodyPr>
          <a:lstStyle/>
          <a:p>
            <a:pPr marL="285750" indent="-285750">
              <a:buFont typeface="Arial" panose="020B0604020202020204" pitchFamily="34" charset="0"/>
              <a:buChar char="•"/>
            </a:pPr>
            <a:r>
              <a:rPr lang="en-IN" sz="2000" b="1" u="sng" dirty="0"/>
              <a:t>Conditional Formatting</a:t>
            </a:r>
            <a:r>
              <a:rPr lang="en-IN" sz="2000" b="1" dirty="0"/>
              <a:t> </a:t>
            </a:r>
            <a:r>
              <a:rPr lang="en-IN" sz="2000" dirty="0"/>
              <a:t>:It is used for highlighting the missing values.</a:t>
            </a:r>
          </a:p>
          <a:p>
            <a:pPr marL="285750" indent="-285750">
              <a:buFont typeface="Arial" panose="020B0604020202020204" pitchFamily="34" charset="0"/>
              <a:buChar char="•"/>
            </a:pPr>
            <a:r>
              <a:rPr lang="en-IN" sz="2000" b="1" u="sng" dirty="0"/>
              <a:t>Filter</a:t>
            </a:r>
            <a:r>
              <a:rPr lang="en-IN" sz="2000" dirty="0"/>
              <a:t>: It is used for removing or filtering out the missing values.</a:t>
            </a:r>
            <a:r>
              <a:rPr lang="en-IN" sz="2000" u="sng" dirty="0"/>
              <a:t> </a:t>
            </a:r>
          </a:p>
          <a:p>
            <a:pPr marL="285750" indent="-285750">
              <a:buFont typeface="Arial" panose="020B0604020202020204" pitchFamily="34" charset="0"/>
              <a:buChar char="•"/>
            </a:pPr>
            <a:r>
              <a:rPr lang="en-IN" sz="2000" b="1" u="sng" dirty="0"/>
              <a:t>Formula</a:t>
            </a:r>
            <a:r>
              <a:rPr lang="en-IN" sz="2000" dirty="0"/>
              <a:t>: It is used for to calculate the attendance levels of the employee.</a:t>
            </a:r>
          </a:p>
          <a:p>
            <a:pPr marL="285750" indent="-285750">
              <a:buFont typeface="Arial" panose="020B0604020202020204" pitchFamily="34" charset="0"/>
              <a:buChar char="•"/>
            </a:pPr>
            <a:r>
              <a:rPr lang="en-IN" sz="2000" b="1" u="sng" dirty="0"/>
              <a:t>Pivot</a:t>
            </a:r>
            <a:r>
              <a:rPr lang="en-IN" sz="2000" dirty="0"/>
              <a:t>: It is used for summary of the data.</a:t>
            </a:r>
          </a:p>
          <a:p>
            <a:pPr marL="285750" indent="-285750">
              <a:buFont typeface="Arial" panose="020B0604020202020204" pitchFamily="34" charset="0"/>
              <a:buChar char="•"/>
            </a:pPr>
            <a:r>
              <a:rPr lang="en-IN" sz="2000" b="1" u="sng" dirty="0"/>
              <a:t>Graph</a:t>
            </a:r>
            <a:r>
              <a:rPr lang="en-IN" sz="2000" b="1" dirty="0"/>
              <a:t>:</a:t>
            </a:r>
            <a:r>
              <a:rPr lang="en-IN" sz="2000" dirty="0"/>
              <a:t> It </a:t>
            </a:r>
            <a:r>
              <a:rPr lang="en-US" sz="2000" i="0" dirty="0">
                <a:effectLst/>
                <a:latin typeface="Google Sans"/>
              </a:rPr>
              <a:t>is a visual element that represents data in a worksheet.</a:t>
            </a:r>
            <a:endParaRPr lang="en-IN" sz="2000" dirty="0"/>
          </a:p>
          <a:p>
            <a:pPr marL="285750" indent="-285750">
              <a:buFont typeface="Arial" panose="020B0604020202020204" pitchFamily="34" charset="0"/>
              <a:buChar char="•"/>
            </a:pPr>
            <a:endParaRPr lang="en-IN" dirty="0"/>
          </a:p>
          <a:p>
            <a:endParaRPr lang="en-IN" u="sng"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r>
              <a:rPr lang="en-IN" dirty="0"/>
              <a:t>                     </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741856DB-CF44-509A-067C-E69E061DC139}"/>
              </a:ext>
            </a:extLst>
          </p:cNvPr>
          <p:cNvSpPr txBox="1"/>
          <p:nvPr/>
        </p:nvSpPr>
        <p:spPr>
          <a:xfrm>
            <a:off x="838200" y="1295400"/>
            <a:ext cx="7620000" cy="5201424"/>
          </a:xfrm>
          <a:prstGeom prst="rect">
            <a:avLst/>
          </a:prstGeom>
          <a:noFill/>
        </p:spPr>
        <p:txBody>
          <a:bodyPr wrap="square" rtlCol="0">
            <a:spAutoFit/>
          </a:bodyPr>
          <a:lstStyle/>
          <a:p>
            <a:r>
              <a:rPr lang="en-IN" sz="2000" dirty="0"/>
              <a:t>The dataset used for this analysis includes employee records with attributes such as :</a:t>
            </a:r>
          </a:p>
          <a:p>
            <a:pPr marL="285750" indent="-285750">
              <a:buFont typeface="Arial" panose="020B0604020202020204" pitchFamily="34" charset="0"/>
              <a:buChar char="•"/>
            </a:pPr>
            <a:r>
              <a:rPr lang="en-IN" sz="2000" b="1" dirty="0"/>
              <a:t>Employee dataset </a:t>
            </a:r>
            <a:r>
              <a:rPr lang="en-IN" sz="2000" dirty="0"/>
              <a:t>– It was downloaded from Kaggle. There were 26 features in that dataset but in those we selected only 8 features there are,</a:t>
            </a:r>
          </a:p>
          <a:p>
            <a:pPr marL="285750" indent="-285750">
              <a:buFont typeface="Arial" panose="020B0604020202020204" pitchFamily="34" charset="0"/>
              <a:buChar char="•"/>
            </a:pPr>
            <a:r>
              <a:rPr lang="en-IN" sz="2000" b="1" dirty="0"/>
              <a:t>Employee ID </a:t>
            </a:r>
            <a:r>
              <a:rPr lang="en-IN" sz="2000" dirty="0"/>
              <a:t>(Numerical value)</a:t>
            </a:r>
          </a:p>
          <a:p>
            <a:pPr marL="285750" indent="-285750">
              <a:buFont typeface="Arial" panose="020B0604020202020204" pitchFamily="34" charset="0"/>
              <a:buChar char="•"/>
            </a:pPr>
            <a:r>
              <a:rPr lang="en-IN" sz="2000" b="1" dirty="0"/>
              <a:t>Name </a:t>
            </a:r>
            <a:r>
              <a:rPr lang="en-IN" sz="2000" dirty="0"/>
              <a:t>(Text)</a:t>
            </a:r>
          </a:p>
          <a:p>
            <a:pPr marL="285750" indent="-285750">
              <a:buFont typeface="Arial" panose="020B0604020202020204" pitchFamily="34" charset="0"/>
              <a:buChar char="•"/>
            </a:pPr>
            <a:r>
              <a:rPr lang="en-IN" sz="2000" b="1" dirty="0"/>
              <a:t>Employee type </a:t>
            </a:r>
            <a:r>
              <a:rPr lang="en-IN" sz="2000" dirty="0"/>
              <a:t>(Text)</a:t>
            </a:r>
            <a:endParaRPr lang="en-IN" sz="2000" b="1" dirty="0"/>
          </a:p>
          <a:p>
            <a:pPr marL="285750" indent="-285750">
              <a:buFont typeface="Arial" panose="020B0604020202020204" pitchFamily="34" charset="0"/>
              <a:buChar char="•"/>
            </a:pPr>
            <a:r>
              <a:rPr lang="en-IN" sz="2000" b="1" dirty="0"/>
              <a:t>Performance level</a:t>
            </a:r>
            <a:r>
              <a:rPr lang="en-IN" sz="2000" dirty="0"/>
              <a:t> (Text)</a:t>
            </a:r>
            <a:endParaRPr lang="en-IN" sz="2000" b="1" dirty="0"/>
          </a:p>
          <a:p>
            <a:pPr marL="285750" indent="-285750">
              <a:buFont typeface="Arial" panose="020B0604020202020204" pitchFamily="34" charset="0"/>
              <a:buChar char="•"/>
            </a:pPr>
            <a:r>
              <a:rPr lang="en-IN" sz="2000" b="1" dirty="0"/>
              <a:t>Gender </a:t>
            </a:r>
            <a:r>
              <a:rPr lang="en-IN" sz="2000" dirty="0"/>
              <a:t>(Male, Female)</a:t>
            </a:r>
          </a:p>
          <a:p>
            <a:pPr marL="285750" indent="-285750">
              <a:buFont typeface="Arial" panose="020B0604020202020204" pitchFamily="34" charset="0"/>
              <a:buChar char="•"/>
            </a:pPr>
            <a:r>
              <a:rPr lang="en-IN" sz="2000" b="1" dirty="0"/>
              <a:t>Employee Rating </a:t>
            </a:r>
            <a:r>
              <a:rPr lang="en-IN" sz="2000" dirty="0"/>
              <a:t>(Numerical value)</a:t>
            </a:r>
          </a:p>
          <a:p>
            <a:pPr marL="285750" indent="-285750">
              <a:buFont typeface="Arial" panose="020B0604020202020204" pitchFamily="34" charset="0"/>
              <a:buChar char="•"/>
            </a:pPr>
            <a:r>
              <a:rPr lang="en-IN" sz="2000" b="1" dirty="0"/>
              <a:t>Employee status </a:t>
            </a:r>
            <a:r>
              <a:rPr lang="en-IN" sz="2000" dirty="0"/>
              <a:t>(Numerical value)</a:t>
            </a:r>
          </a:p>
          <a:p>
            <a:pPr marL="285750" indent="-285750">
              <a:buFont typeface="Arial" panose="020B0604020202020204" pitchFamily="34" charset="0"/>
              <a:buChar char="•"/>
            </a:pPr>
            <a:r>
              <a:rPr lang="en-IN" sz="2000" b="1" dirty="0"/>
              <a:t>Business unit </a:t>
            </a:r>
            <a:r>
              <a:rPr lang="en-IN" sz="2000" dirty="0"/>
              <a:t>(Text)</a:t>
            </a:r>
            <a:endParaRPr lang="en-IN" sz="2000" b="1" dirty="0"/>
          </a:p>
          <a:p>
            <a:pPr marL="285750" indent="-285750">
              <a:buFont typeface="Arial" panose="020B0604020202020204" pitchFamily="34" charset="0"/>
              <a:buChar char="•"/>
            </a:pPr>
            <a:endParaRPr lang="en-IN" b="1" dirty="0"/>
          </a:p>
          <a:p>
            <a:pPr marL="285750" indent="-285750">
              <a:buFont typeface="Arial" panose="020B0604020202020204" pitchFamily="34" charset="0"/>
              <a:buChar char="•"/>
            </a:pPr>
            <a:endParaRPr lang="en-IN" dirty="0"/>
          </a:p>
          <a:p>
            <a:r>
              <a:rPr lang="en-IN" dirty="0"/>
              <a:t>                                   </a:t>
            </a:r>
          </a:p>
          <a:p>
            <a:endParaRPr lang="en-IN" dirty="0"/>
          </a:p>
        </p:txBody>
      </p:sp>
    </p:spTree>
    <p:extLst>
      <p:ext uri="{BB962C8B-B14F-4D97-AF65-F5344CB8AC3E}">
        <p14:creationId xmlns:p14="http://schemas.microsoft.com/office/powerpoint/2010/main" val="27206606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2" name="Rectangle 2">
            <a:extLst>
              <a:ext uri="{FF2B5EF4-FFF2-40B4-BE49-F238E27FC236}">
                <a16:creationId xmlns:a16="http://schemas.microsoft.com/office/drawing/2014/main" id="{5226B10E-20E7-7661-FBFC-FE94C372DCB4}"/>
              </a:ext>
            </a:extLst>
          </p:cNvPr>
          <p:cNvSpPr>
            <a:spLocks noChangeArrowheads="1"/>
          </p:cNvSpPr>
          <p:nvPr/>
        </p:nvSpPr>
        <p:spPr bwMode="auto">
          <a:xfrm>
            <a:off x="533400" y="1479522"/>
            <a:ext cx="8820150" cy="4708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rPr>
              <a:t>Method: </a:t>
            </a:r>
            <a:r>
              <a:rPr kumimoji="0" lang="en-US" altLang="en-US" sz="2000" b="1" i="0" u="sng" strike="noStrike" cap="none" normalizeH="0" baseline="0" dirty="0">
                <a:ln>
                  <a:noFill/>
                </a:ln>
                <a:solidFill>
                  <a:schemeClr val="tx1"/>
                </a:solidFill>
                <a:effectLst/>
              </a:rPr>
              <a:t>Power Query and Dynamic Dashboards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rPr>
              <a:t> </a:t>
            </a:r>
            <a:r>
              <a:rPr kumimoji="0" lang="en-US" altLang="en-US" sz="2000" b="1" i="0" u="sng" strike="noStrike" cap="none" normalizeH="0" baseline="0" dirty="0">
                <a:ln>
                  <a:noFill/>
                </a:ln>
                <a:solidFill>
                  <a:schemeClr val="tx1"/>
                </a:solidFill>
                <a:effectLst/>
              </a:rPr>
              <a:t>Data Import and Transformation with Power Query</a:t>
            </a:r>
            <a:r>
              <a:rPr lang="en-US" altLang="en-US" sz="2000" b="1" dirty="0"/>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sng" strike="noStrike" cap="none" normalizeH="0" baseline="0" dirty="0">
                <a:ln>
                  <a:noFill/>
                </a:ln>
                <a:solidFill>
                  <a:schemeClr val="tx1"/>
                </a:solidFill>
                <a:effectLst/>
              </a:rPr>
              <a:t>Import Data</a:t>
            </a:r>
            <a:r>
              <a:rPr kumimoji="0" lang="en-US" altLang="en-US" sz="2000" b="0" i="0" u="none" strike="noStrike" cap="none" normalizeH="0" baseline="0" dirty="0">
                <a:ln>
                  <a:noFill/>
                </a:ln>
                <a:solidFill>
                  <a:schemeClr val="tx1"/>
                </a:solidFill>
                <a:effectLst/>
              </a:rPr>
              <a:t>: Use Power Query to connect to various data sources (e.g., databases, CSV files) and import attendance data into Excel.</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sng" strike="noStrike" cap="none" normalizeH="0" baseline="0" dirty="0">
                <a:ln>
                  <a:noFill/>
                </a:ln>
                <a:solidFill>
                  <a:schemeClr val="tx1"/>
                </a:solidFill>
                <a:effectLst/>
              </a:rPr>
              <a:t>Transform Data</a:t>
            </a:r>
            <a:r>
              <a:rPr kumimoji="0" lang="en-US" altLang="en-US" sz="2000" b="0" i="0" u="none" strike="noStrike" cap="none" normalizeH="0" baseline="0" dirty="0">
                <a:ln>
                  <a:noFill/>
                </a:ln>
                <a:solidFill>
                  <a:schemeClr val="tx1"/>
                </a:solidFill>
                <a:effectLst/>
              </a:rPr>
              <a:t>: Clean and transform the data directly within Power Query. This includes filtering, merging tables, and handling missing values.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sng" strike="noStrike" cap="none" normalizeH="0" baseline="0" dirty="0">
                <a:ln>
                  <a:noFill/>
                </a:ln>
                <a:solidFill>
                  <a:schemeClr val="tx1"/>
                </a:solidFill>
                <a:effectLst/>
              </a:rPr>
              <a:t>Automate Updates</a:t>
            </a:r>
            <a:r>
              <a:rPr kumimoji="0" lang="en-US" altLang="en-US" sz="2000" b="0" i="0" u="none" strike="noStrike" cap="none" normalizeH="0" baseline="0" dirty="0">
                <a:ln>
                  <a:noFill/>
                </a:ln>
                <a:solidFill>
                  <a:schemeClr val="tx1"/>
                </a:solidFill>
                <a:effectLst/>
              </a:rPr>
              <a:t>: Set up Power Query to refresh data automatically, ensuring that your analysis is always up-to-date.</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u="sng" strike="noStrike" cap="none" normalizeH="0" baseline="0" dirty="0">
                <a:ln>
                  <a:noFill/>
                </a:ln>
                <a:solidFill>
                  <a:schemeClr val="tx1"/>
                </a:solidFill>
                <a:effectLst/>
              </a:rPr>
              <a:t>How to Use</a:t>
            </a:r>
            <a:r>
              <a:rPr kumimoji="0" lang="en-US" altLang="en-US" sz="2000" b="0" i="0" u="none" strike="noStrike" cap="none" normalizeH="0" baseline="0" dirty="0">
                <a:ln>
                  <a:noFill/>
                </a:ln>
                <a:solidFill>
                  <a:schemeClr val="tx1"/>
                </a:solidFill>
                <a:effectLst/>
              </a:rPr>
              <a:t>: Go to Data &gt; Get &amp; Transform Data &gt; From Table/Range or other data sources to use Power Query</a:t>
            </a:r>
            <a:r>
              <a:rPr kumimoji="0" lang="en-US" altLang="en-US" sz="900" b="0" i="0" u="none" strike="noStrike" cap="none" normalizeH="0" baseline="0" dirty="0">
                <a:ln>
                  <a:noFill/>
                </a:ln>
                <a:solidFill>
                  <a:schemeClr val="tx1"/>
                </a:solidFill>
                <a:effectLst/>
              </a:rPr>
              <a:t>.</a:t>
            </a:r>
            <a:endParaRPr kumimoji="0" lang="en-US" altLang="en-US" sz="2000" b="0" i="0" u="none" strike="noStrike" cap="none" normalizeH="0" baseline="0" dirty="0">
              <a:ln>
                <a:noFill/>
              </a:ln>
              <a:solidFill>
                <a:schemeClr val="tx1"/>
              </a:solidFill>
              <a:effectLst/>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299</TotalTime>
  <Words>1177</Words>
  <Application>Microsoft Office PowerPoint</Application>
  <PresentationFormat>Widescreen</PresentationFormat>
  <Paragraphs>102</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haarolddaas@gmail.com</cp:lastModifiedBy>
  <cp:revision>21</cp:revision>
  <dcterms:created xsi:type="dcterms:W3CDTF">2024-03-29T15:07:22Z</dcterms:created>
  <dcterms:modified xsi:type="dcterms:W3CDTF">2024-08-30T09:53:56Z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