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notesMasterIdLst>
    <p:notesMasterId r:id="rId9"/>
  </p:notesMasterIdLst>
  <p:handoutMasterIdLst>
    <p:handoutMasterId r:id="rId10"/>
  </p:handoutMasterIdLst>
  <p:sldIdLst>
    <p:sldId id="834" r:id="rId2"/>
    <p:sldId id="893" r:id="rId3"/>
    <p:sldId id="894" r:id="rId4"/>
    <p:sldId id="895" r:id="rId5"/>
    <p:sldId id="896" r:id="rId6"/>
    <p:sldId id="897" r:id="rId7"/>
    <p:sldId id="898" r:id="rId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14ED05-3171-4E21-874A-C6F27B23C6FD}">
          <p14:sldIdLst>
            <p14:sldId id="834"/>
            <p14:sldId id="893"/>
            <p14:sldId id="894"/>
            <p14:sldId id="895"/>
            <p14:sldId id="896"/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FFFF93"/>
    <a:srgbClr val="FFFF66"/>
    <a:srgbClr val="CBA9E5"/>
    <a:srgbClr val="B6DF89"/>
    <a:srgbClr val="FF00FF"/>
    <a:srgbClr val="FF3399"/>
    <a:srgbClr val="FFFF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87" autoAdjust="0"/>
  </p:normalViewPr>
  <p:slideViewPr>
    <p:cSldViewPr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1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3DA8A-A077-479B-8E53-2623908510D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BDFA-69D8-4BDD-882A-8E0CF483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6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A75D8-E72B-463D-9CD6-A13B7BE75328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FAFC-774C-44F1-8627-2F2848B83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B2CF12-DB6C-4AA5-A68A-5E5F13459CDE}" type="slidenum">
              <a:rPr lang="en-GB" altLang="en-US" sz="13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GB" altLang="en-US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Section one takes about ? min. </a:t>
            </a:r>
            <a:endParaRPr lang="en-US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Section two takes about ? min.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3000" b="1" i="0"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noProof="0" dirty="0"/>
              <a:t>Title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C7E5EE11-B15A-4C57-86DE-6B49DE778508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2" y="288925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8451"/>
            <a:ext cx="8229600" cy="91893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250000"/>
              </a:lnSpc>
              <a:defRPr sz="1100"/>
            </a:lvl1pPr>
          </a:lstStyle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6EBD3ABE-E84C-4691-9D2F-4A05684F6767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56C5A564-8724-4135-A767-94587534F063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95536" y="1268760"/>
            <a:ext cx="828092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06094"/>
            <a:ext cx="8229600" cy="918931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8C5AAA5D-B21B-4936-B6F8-2D44BC7C703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2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336"/>
            <a:ext cx="21336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283337"/>
            <a:ext cx="2133600" cy="4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250000"/>
              </a:lnSpc>
              <a:defRPr sz="10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71C88EC-66AB-47BF-AFDF-0695C6489FF9}" type="slidenum">
              <a:rPr lang="en-US" smtClean="0">
                <a:solidFill>
                  <a:prstClr val="black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-7315"/>
            <a:ext cx="342029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00392" y="6230382"/>
            <a:ext cx="962907" cy="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7" r:id="rId3"/>
    <p:sldLayoutId id="2147484230" r:id="rId4"/>
    <p:sldLayoutId id="2147484231" r:id="rId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1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Verdana" panose="020B0604030504040204" pitchFamily="34" charset="0"/>
              </a:rPr>
              <a:t>© copyright UEA</a:t>
            </a:r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400">
                <a:latin typeface="Times New Roman" panose="02020603050405020304" pitchFamily="18" charset="0"/>
              </a:rPr>
              <a:t>slide </a:t>
            </a:r>
            <a:fld id="{1010D064-77DF-4B55-80BD-1876EBCED9D8}" type="slidenum">
              <a:rPr lang="en-GB" altLang="en-US" sz="1400">
                <a:latin typeface="Times New Roman" panose="02020603050405020304" pitchFamily="18" charset="0"/>
              </a:rPr>
              <a:pPr/>
              <a:t>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052736"/>
            <a:ext cx="8784976" cy="1537518"/>
          </a:xfrm>
        </p:spPr>
        <p:txBody>
          <a:bodyPr/>
          <a:lstStyle/>
          <a:p>
            <a:r>
              <a:rPr lang="en-GB" altLang="en-US" dirty="0"/>
              <a:t>CMP-5045B: Embedded Systems</a:t>
            </a:r>
            <a:endParaRPr lang="en-GB" altLang="en-US" sz="3000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6912768" cy="2376264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Demo: Secure Home System</a:t>
            </a:r>
          </a:p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Student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: Harry Yelland</a:t>
            </a:r>
          </a:p>
          <a:p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eaLnBrk="1" hangingPunct="1"/>
            <a:fld id="{A34DF992-6B3D-4CF4-BF18-84F1D192D4A2}" type="datetime3">
              <a:rPr lang="en-US" altLang="en-US" sz="2000" b="1" smtClean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25 May 2021</a:t>
            </a:fld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University of East Anglia</a:t>
            </a:r>
            <a:endParaRPr lang="en-GB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2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functions as a basic home security system that could be extended with further features to enhance functionality.</a:t>
            </a:r>
          </a:p>
          <a:p>
            <a:r>
              <a:rPr lang="en-GB" dirty="0"/>
              <a:t>Adds small home automation functionality into the system to improve on other systems available on the market</a:t>
            </a:r>
          </a:p>
          <a:p>
            <a:r>
              <a:rPr lang="en-GB" dirty="0"/>
              <a:t>Can be used in other building environments if scaled upwards.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AB78EBA-8898-46C7-A89E-DD425D3FF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94152"/>
            <a:ext cx="5652120" cy="31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lang="en-GB" dirty="0"/>
          </a:p>
          <a:p>
            <a:pPr lvl="1"/>
            <a:r>
              <a:rPr lang="en-GB" dirty="0"/>
              <a:t>STM32f7-discovery Board (inc. GLCD, Touchscreen)</a:t>
            </a:r>
          </a:p>
          <a:p>
            <a:pPr lvl="1"/>
            <a:r>
              <a:rPr lang="en-GB" dirty="0"/>
              <a:t>Button, Touch Sensor, LED</a:t>
            </a:r>
          </a:p>
          <a:p>
            <a:pPr lvl="1"/>
            <a:r>
              <a:rPr lang="en-GB" dirty="0"/>
              <a:t>Flame Sensor, Buzzer, Keypad</a:t>
            </a:r>
          </a:p>
          <a:p>
            <a:r>
              <a:rPr lang="en-US" dirty="0"/>
              <a:t>Software</a:t>
            </a:r>
            <a:endParaRPr lang="en-GB" dirty="0"/>
          </a:p>
          <a:p>
            <a:pPr lvl="1"/>
            <a:r>
              <a:rPr lang="en-GB" dirty="0"/>
              <a:t>Board Support: STM32F746G Discovery (v1.1.1) </a:t>
            </a:r>
          </a:p>
          <a:p>
            <a:pPr lvl="1"/>
            <a:r>
              <a:rPr lang="en-GB" dirty="0" err="1"/>
              <a:t>Keil</a:t>
            </a:r>
            <a:r>
              <a:rPr lang="en-GB" dirty="0"/>
              <a:t> uVision5 MDK-</a:t>
            </a:r>
            <a:r>
              <a:rPr lang="en-GB" dirty="0" err="1"/>
              <a:t>Lite</a:t>
            </a:r>
            <a:r>
              <a:rPr lang="en-GB" dirty="0"/>
              <a:t> (v5.17.0.0)</a:t>
            </a:r>
          </a:p>
          <a:p>
            <a:pPr lvl="1"/>
            <a:r>
              <a:rPr lang="en-GB" dirty="0" err="1"/>
              <a:t>Keil</a:t>
            </a:r>
            <a:r>
              <a:rPr lang="en-GB" dirty="0"/>
              <a:t>::MDK-Middleware (v7.0.0beta) </a:t>
            </a:r>
          </a:p>
          <a:p>
            <a:pPr lvl="1"/>
            <a:r>
              <a:rPr lang="en-GB" dirty="0"/>
              <a:t>ARM::CMSIS CORE (v4.5.0)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9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20B5-5892-4E01-80BA-5A2A8F4E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F5D5-EAC0-41BB-94F5-F29A4228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4114800" cy="4530725"/>
          </a:xfrm>
        </p:spPr>
        <p:txBody>
          <a:bodyPr/>
          <a:lstStyle/>
          <a:p>
            <a:r>
              <a:rPr lang="en-GB" dirty="0"/>
              <a:t>LED (D0)</a:t>
            </a:r>
          </a:p>
          <a:p>
            <a:r>
              <a:rPr lang="en-GB" dirty="0"/>
              <a:t>Buzzer (D1)</a:t>
            </a:r>
          </a:p>
          <a:p>
            <a:r>
              <a:rPr lang="en-GB" dirty="0"/>
              <a:t>Flame (D2)</a:t>
            </a:r>
          </a:p>
          <a:p>
            <a:r>
              <a:rPr lang="en-GB" dirty="0"/>
              <a:t>Button (D4)</a:t>
            </a:r>
          </a:p>
          <a:p>
            <a:r>
              <a:rPr lang="en-GB" dirty="0"/>
              <a:t>Touch (D5)</a:t>
            </a:r>
          </a:p>
          <a:p>
            <a:r>
              <a:rPr lang="en-GB" dirty="0"/>
              <a:t>Keypad (D7-D15)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6D5D-24D5-4FF2-85E9-8DD97D48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244E9-09C4-4D28-B634-6F25996F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B39B3-6382-43AC-9DD7-C50E029F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70" y="1479787"/>
            <a:ext cx="4130618" cy="46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20B5-5892-4E01-80BA-5A2A8F4E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GPIO Clock/Pin/Modes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F5D5-EAC0-41BB-94F5-F29A4228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5266928" cy="4530725"/>
          </a:xfrm>
        </p:spPr>
        <p:txBody>
          <a:bodyPr/>
          <a:lstStyle/>
          <a:p>
            <a:r>
              <a:rPr lang="en-GB" dirty="0"/>
              <a:t>LED – Clock C, Pin 7, Output, Pulldown</a:t>
            </a:r>
          </a:p>
          <a:p>
            <a:r>
              <a:rPr lang="en-GB" dirty="0"/>
              <a:t>Buzzer – Clock C, Pin 6, Output Pulldown</a:t>
            </a:r>
          </a:p>
          <a:p>
            <a:r>
              <a:rPr lang="en-GB" dirty="0"/>
              <a:t>Flame – Clock G, Pin 6, Input Pulldown</a:t>
            </a:r>
          </a:p>
          <a:p>
            <a:r>
              <a:rPr lang="en-GB" dirty="0"/>
              <a:t>Button – Clock G, Pin 7, Input Pulldown</a:t>
            </a:r>
          </a:p>
          <a:p>
            <a:r>
              <a:rPr lang="en-GB" dirty="0"/>
              <a:t>Touch – Clock B, Pin 4, Input Pulldown</a:t>
            </a:r>
          </a:p>
          <a:p>
            <a:r>
              <a:rPr lang="en-GB" dirty="0"/>
              <a:t>Keypad – Clock A Pins 8, 15</a:t>
            </a:r>
          </a:p>
          <a:p>
            <a:pPr marL="0" indent="0">
              <a:buNone/>
            </a:pPr>
            <a:r>
              <a:rPr lang="en-GB" dirty="0"/>
              <a:t>                      Clock B Pins 8, 9, 14, 15</a:t>
            </a:r>
          </a:p>
          <a:p>
            <a:pPr marL="0" indent="0">
              <a:buNone/>
            </a:pPr>
            <a:r>
              <a:rPr lang="en-GB" dirty="0"/>
              <a:t>                      Clock I Pins 1, 2</a:t>
            </a:r>
          </a:p>
          <a:p>
            <a:pPr marL="0" indent="0">
              <a:buNone/>
            </a:pPr>
            <a:r>
              <a:rPr lang="en-GB" dirty="0"/>
              <a:t>                      Input &amp; Output Pulldown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6D5D-24D5-4FF2-85E9-8DD97D48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244E9-09C4-4D28-B634-6F25996F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0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B3D-72D7-489F-8421-0A94308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6A-F4FA-4653-9AA1-918901D4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3C6B2-B990-495B-BF50-1B793B7D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0BACFA-C193-4E0D-BE3E-4E090980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02" y="1591977"/>
            <a:ext cx="6186796" cy="4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0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87A1-765F-401E-8DFC-FD0E91D3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46AB-0DFF-4719-9250-97B9BEF6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Hearing Impairments?</a:t>
            </a:r>
          </a:p>
          <a:p>
            <a:pPr marL="0" indent="0">
              <a:buNone/>
            </a:pPr>
            <a:r>
              <a:rPr lang="en-GB" dirty="0"/>
              <a:t>- Can use visual elements to help convey data</a:t>
            </a:r>
          </a:p>
          <a:p>
            <a:pPr>
              <a:buFontTx/>
              <a:buChar char="-"/>
            </a:pPr>
            <a:endParaRPr lang="en-GB" dirty="0"/>
          </a:p>
          <a:p>
            <a:r>
              <a:rPr lang="en-GB" dirty="0"/>
              <a:t>Visual Impairments?</a:t>
            </a:r>
          </a:p>
          <a:p>
            <a:pPr marL="0" indent="0">
              <a:buNone/>
            </a:pPr>
            <a:r>
              <a:rPr lang="en-GB"/>
              <a:t>- Can </a:t>
            </a:r>
            <a:r>
              <a:rPr lang="en-GB" dirty="0"/>
              <a:t>use audio elements to help convey data</a:t>
            </a:r>
          </a:p>
          <a:p>
            <a:pPr>
              <a:buFontTx/>
              <a:buChar char="-"/>
            </a:pPr>
            <a:endParaRPr lang="en-GB" dirty="0"/>
          </a:p>
          <a:p>
            <a:r>
              <a:rPr lang="en-GB" dirty="0"/>
              <a:t>Mobility Issues?</a:t>
            </a:r>
          </a:p>
          <a:p>
            <a:pPr marL="0" indent="0">
              <a:buNone/>
            </a:pPr>
            <a:r>
              <a:rPr lang="en-GB" dirty="0"/>
              <a:t>- Could implement ease-of-access features</a:t>
            </a:r>
          </a:p>
          <a:p>
            <a:pPr marL="0" indent="0">
              <a:buNone/>
            </a:pPr>
            <a:r>
              <a:rPr lang="en-GB" dirty="0"/>
              <a:t>- (</a:t>
            </a:r>
            <a:r>
              <a:rPr lang="en-GB" dirty="0" err="1"/>
              <a:t>i.e</a:t>
            </a:r>
            <a:r>
              <a:rPr lang="en-GB" dirty="0"/>
              <a:t>: light switch on screen as well as physical button)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068E-C08A-44C6-95BA-61AAC868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E2B9-9E49-499E-8CF4-47FFF2D4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9310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16672</TotalTime>
  <Words>334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Level</vt:lpstr>
      <vt:lpstr>CMP-5045B: Embedded Systems</vt:lpstr>
      <vt:lpstr>Application Scenario</vt:lpstr>
      <vt:lpstr>Hardware and Software Specification</vt:lpstr>
      <vt:lpstr>Connections</vt:lpstr>
      <vt:lpstr>GPIO Clock/Pin/Modes</vt:lpstr>
      <vt:lpstr>System Architecture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Self-Localization</dc:title>
  <dc:creator>yctseng</dc:creator>
  <cp:lastModifiedBy>Harry Yelland</cp:lastModifiedBy>
  <cp:revision>765</cp:revision>
  <cp:lastPrinted>2014-10-09T09:28:50Z</cp:lastPrinted>
  <dcterms:created xsi:type="dcterms:W3CDTF">2013-06-26T18:21:01Z</dcterms:created>
  <dcterms:modified xsi:type="dcterms:W3CDTF">2021-05-25T09:26:41Z</dcterms:modified>
</cp:coreProperties>
</file>