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sldIdLst>
    <p:sldId id="256" r:id="rId2"/>
    <p:sldId id="310" r:id="rId3"/>
    <p:sldId id="257" r:id="rId4"/>
    <p:sldId id="263" r:id="rId5"/>
    <p:sldId id="283" r:id="rId6"/>
    <p:sldId id="281" r:id="rId7"/>
    <p:sldId id="308" r:id="rId8"/>
    <p:sldId id="282" r:id="rId9"/>
    <p:sldId id="307" r:id="rId10"/>
    <p:sldId id="287" r:id="rId11"/>
    <p:sldId id="265" r:id="rId12"/>
    <p:sldId id="266" r:id="rId13"/>
    <p:sldId id="269" r:id="rId14"/>
    <p:sldId id="271" r:id="rId15"/>
    <p:sldId id="272" r:id="rId16"/>
    <p:sldId id="273" r:id="rId17"/>
    <p:sldId id="275" r:id="rId18"/>
    <p:sldId id="276" r:id="rId19"/>
    <p:sldId id="290" r:id="rId20"/>
    <p:sldId id="289" r:id="rId21"/>
    <p:sldId id="294" r:id="rId22"/>
    <p:sldId id="296" r:id="rId23"/>
    <p:sldId id="297" r:id="rId24"/>
    <p:sldId id="298" r:id="rId25"/>
    <p:sldId id="301" r:id="rId26"/>
    <p:sldId id="303" r:id="rId27"/>
    <p:sldId id="302" r:id="rId28"/>
    <p:sldId id="305" r:id="rId29"/>
    <p:sldId id="314" r:id="rId30"/>
    <p:sldId id="315" r:id="rId31"/>
    <p:sldId id="316" r:id="rId32"/>
    <p:sldId id="312" r:id="rId33"/>
    <p:sldId id="311" r:id="rId34"/>
    <p:sldId id="317" r:id="rId35"/>
    <p:sldId id="320" r:id="rId36"/>
    <p:sldId id="321" r:id="rId37"/>
    <p:sldId id="322" r:id="rId38"/>
    <p:sldId id="327" r:id="rId39"/>
    <p:sldId id="324" r:id="rId40"/>
    <p:sldId id="369" r:id="rId41"/>
    <p:sldId id="325" r:id="rId42"/>
    <p:sldId id="326" r:id="rId43"/>
    <p:sldId id="328" r:id="rId44"/>
    <p:sldId id="329" r:id="rId45"/>
    <p:sldId id="330" r:id="rId46"/>
    <p:sldId id="336" r:id="rId47"/>
    <p:sldId id="337" r:id="rId48"/>
    <p:sldId id="331" r:id="rId49"/>
    <p:sldId id="332" r:id="rId50"/>
    <p:sldId id="334" r:id="rId51"/>
    <p:sldId id="335" r:id="rId52"/>
    <p:sldId id="338" r:id="rId53"/>
    <p:sldId id="339" r:id="rId54"/>
    <p:sldId id="370" r:id="rId55"/>
    <p:sldId id="376" r:id="rId56"/>
    <p:sldId id="333" r:id="rId57"/>
    <p:sldId id="372" r:id="rId58"/>
    <p:sldId id="373" r:id="rId59"/>
    <p:sldId id="374" r:id="rId60"/>
    <p:sldId id="375" r:id="rId61"/>
    <p:sldId id="377" r:id="rId62"/>
    <p:sldId id="371" r:id="rId63"/>
    <p:sldId id="340" r:id="rId64"/>
    <p:sldId id="343" r:id="rId65"/>
    <p:sldId id="342" r:id="rId66"/>
    <p:sldId id="344" r:id="rId67"/>
    <p:sldId id="345" r:id="rId68"/>
    <p:sldId id="346" r:id="rId69"/>
    <p:sldId id="347" r:id="rId70"/>
    <p:sldId id="348" r:id="rId71"/>
    <p:sldId id="349" r:id="rId72"/>
    <p:sldId id="350" r:id="rId73"/>
    <p:sldId id="361" r:id="rId74"/>
    <p:sldId id="362" r:id="rId75"/>
    <p:sldId id="363" r:id="rId76"/>
    <p:sldId id="364" r:id="rId77"/>
    <p:sldId id="365" r:id="rId78"/>
    <p:sldId id="366" r:id="rId79"/>
    <p:sldId id="367" r:id="rId80"/>
    <p:sldId id="368" r:id="rId81"/>
    <p:sldId id="351" r:id="rId82"/>
    <p:sldId id="378" r:id="rId83"/>
    <p:sldId id="379" r:id="rId84"/>
    <p:sldId id="380" r:id="rId85"/>
    <p:sldId id="354" r:id="rId86"/>
    <p:sldId id="355" r:id="rId87"/>
    <p:sldId id="356" r:id="rId88"/>
    <p:sldId id="381" r:id="rId8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9999"/>
    <a:srgbClr val="00CC00"/>
    <a:srgbClr val="FFFF00"/>
    <a:srgbClr val="FF3399"/>
    <a:srgbClr val="00FFCC"/>
    <a:srgbClr val="003399"/>
    <a:srgbClr val="CC9900"/>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C9E3C-4594-49B2-A883-0CCA0ADA23B6}" v="10" dt="2020-12-25T08:19:05.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300" autoAdjust="0"/>
    <p:restoredTop sz="94660"/>
  </p:normalViewPr>
  <p:slideViewPr>
    <p:cSldViewPr>
      <p:cViewPr varScale="1">
        <p:scale>
          <a:sx n="111" d="100"/>
          <a:sy n="111" d="100"/>
        </p:scale>
        <p:origin x="-186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slide" Target="slides/slide56.xml"/><Relationship Id="rId1" Type="http://schemas.openxmlformats.org/officeDocument/2006/relationships/slide" Target="slides/slide54.xml"/><Relationship Id="rId4"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 Huan" userId="Ca1xbIGa6q0I96Not5shxkRgFtPiNmrP/haYOyFBCcY=" providerId="None" clId="Web-{F73C9E3C-4594-49B2-A883-0CCA0ADA23B6}"/>
    <pc:docChg chg="addSld delSld">
      <pc:chgData name="VU Huan" userId="Ca1xbIGa6q0I96Not5shxkRgFtPiNmrP/haYOyFBCcY=" providerId="None" clId="Web-{F73C9E3C-4594-49B2-A883-0CCA0ADA23B6}" dt="2020-12-25T08:19:04.644" v="7"/>
      <pc:docMkLst>
        <pc:docMk/>
      </pc:docMkLst>
      <pc:sldChg chg="add del">
        <pc:chgData name="VU Huan" userId="Ca1xbIGa6q0I96Not5shxkRgFtPiNmrP/haYOyFBCcY=" providerId="None" clId="Web-{F73C9E3C-4594-49B2-A883-0CCA0ADA23B6}" dt="2020-12-25T08:19:04.644" v="7"/>
        <pc:sldMkLst>
          <pc:docMk/>
          <pc:sldMk cId="0" sldId="356"/>
        </pc:sldMkLst>
      </pc:sldChg>
      <pc:sldChg chg="del">
        <pc:chgData name="VU Huan" userId="Ca1xbIGa6q0I96Not5shxkRgFtPiNmrP/haYOyFBCcY=" providerId="None" clId="Web-{F73C9E3C-4594-49B2-A883-0CCA0ADA23B6}" dt="2020-12-25T08:18:53.097" v="1"/>
        <pc:sldMkLst>
          <pc:docMk/>
          <pc:sldMk cId="0" sldId="357"/>
        </pc:sldMkLst>
      </pc:sldChg>
      <pc:sldChg chg="del">
        <pc:chgData name="VU Huan" userId="Ca1xbIGa6q0I96Not5shxkRgFtPiNmrP/haYOyFBCcY=" providerId="None" clId="Web-{F73C9E3C-4594-49B2-A883-0CCA0ADA23B6}" dt="2020-12-25T08:18:53.987" v="2"/>
        <pc:sldMkLst>
          <pc:docMk/>
          <pc:sldMk cId="0" sldId="358"/>
        </pc:sldMkLst>
      </pc:sldChg>
      <pc:sldChg chg="del">
        <pc:chgData name="VU Huan" userId="Ca1xbIGa6q0I96Not5shxkRgFtPiNmrP/haYOyFBCcY=" providerId="None" clId="Web-{F73C9E3C-4594-49B2-A883-0CCA0ADA23B6}" dt="2020-12-25T08:18:55.144" v="3"/>
        <pc:sldMkLst>
          <pc:docMk/>
          <pc:sldMk cId="0" sldId="359"/>
        </pc:sldMkLst>
      </pc:sldChg>
      <pc:sldChg chg="del">
        <pc:chgData name="VU Huan" userId="Ca1xbIGa6q0I96Not5shxkRgFtPiNmrP/haYOyFBCcY=" providerId="None" clId="Web-{F73C9E3C-4594-49B2-A883-0CCA0ADA23B6}" dt="2020-12-25T08:19:00.081" v="4"/>
        <pc:sldMkLst>
          <pc:docMk/>
          <pc:sldMk cId="0" sldId="360"/>
        </pc:sldMkLst>
      </pc:sldChg>
      <pc:sldChg chg="del">
        <pc:chgData name="VU Huan" userId="Ca1xbIGa6q0I96Not5shxkRgFtPiNmrP/haYOyFBCcY=" providerId="None" clId="Web-{F73C9E3C-4594-49B2-A883-0CCA0ADA23B6}" dt="2020-12-25T08:18:52.581" v="0"/>
        <pc:sldMkLst>
          <pc:docMk/>
          <pc:sldMk cId="3533786195" sldId="369"/>
        </pc:sldMkLst>
      </pc:sldChg>
      <pc:sldChg chg="del">
        <pc:chgData name="VU Huan" userId="Ca1xbIGa6q0I96Not5shxkRgFtPiNmrP/haYOyFBCcY=" providerId="None" clId="Web-{F73C9E3C-4594-49B2-A883-0CCA0ADA23B6}" dt="2020-12-25T08:19:01.003" v="5"/>
        <pc:sldMkLst>
          <pc:docMk/>
          <pc:sldMk cId="3003953392" sldId="37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xmlns="" id="{A493FC62-F857-4AE8-AB31-DD05FE9521B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p>
        </p:txBody>
      </p:sp>
      <p:sp>
        <p:nvSpPr>
          <p:cNvPr id="101379" name="Rectangle 3">
            <a:extLst>
              <a:ext uri="{FF2B5EF4-FFF2-40B4-BE49-F238E27FC236}">
                <a16:creationId xmlns:a16="http://schemas.microsoft.com/office/drawing/2014/main" xmlns="" id="{15EAA53D-E5BF-449D-9B6F-EFE2A0B3F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xmlns="" id="{49246AD3-29C9-4C2D-9A12-C193D52850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xmlns="" id="{FD48A9E9-1AF7-472D-9D42-CE47C746FA0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xmlns="" id="{CD63B797-6C21-4097-BD10-576DC06896E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a:latin typeface="Arial" charset="0"/>
              </a:defRPr>
            </a:lvl1pPr>
          </a:lstStyle>
          <a:p>
            <a:pPr>
              <a:defRPr/>
            </a:pPr>
            <a:endParaRPr lang="en-US"/>
          </a:p>
        </p:txBody>
      </p:sp>
      <p:sp>
        <p:nvSpPr>
          <p:cNvPr id="101383" name="Rectangle 7">
            <a:extLst>
              <a:ext uri="{FF2B5EF4-FFF2-40B4-BE49-F238E27FC236}">
                <a16:creationId xmlns:a16="http://schemas.microsoft.com/office/drawing/2014/main" xmlns="" id="{C89F7E48-46BA-4123-B7B7-5246B460FD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8DEE489-4F1C-4378-9E66-8AE921263AE1}" type="slidenum">
              <a:rPr lang="en-US" altLang="en-US"/>
              <a:pPr/>
              <a:t>‹#›</a:t>
            </a:fld>
            <a:endParaRPr lang="en-US" altLang="en-US"/>
          </a:p>
        </p:txBody>
      </p:sp>
    </p:spTree>
    <p:extLst>
      <p:ext uri="{BB962C8B-B14F-4D97-AF65-F5344CB8AC3E}">
        <p14:creationId xmlns="" xmlns:p14="http://schemas.microsoft.com/office/powerpoint/2010/main" val="4278925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xmlns="" id="{A2B9D616-BDFA-4B26-AAE4-23FD63B6880C}"/>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5" name="Group 8">
            <a:extLst>
              <a:ext uri="{FF2B5EF4-FFF2-40B4-BE49-F238E27FC236}">
                <a16:creationId xmlns:a16="http://schemas.microsoft.com/office/drawing/2014/main" xmlns="" id="{21C228C5-E258-45DE-B7FC-A226FEA54957}"/>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xmlns="" id="{89F2AFAF-2503-4206-966E-84DD06FECABE}"/>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7" name="Oval 10">
              <a:extLst>
                <a:ext uri="{FF2B5EF4-FFF2-40B4-BE49-F238E27FC236}">
                  <a16:creationId xmlns:a16="http://schemas.microsoft.com/office/drawing/2014/main" xmlns="" id="{0C5B0B8C-D5E2-4523-9CD4-DA01A6B3A030}"/>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8" name="Oval 11">
              <a:extLst>
                <a:ext uri="{FF2B5EF4-FFF2-40B4-BE49-F238E27FC236}">
                  <a16:creationId xmlns:a16="http://schemas.microsoft.com/office/drawing/2014/main" xmlns="" id="{DF3A8F94-E5D3-4809-BF55-7A87068A5298}"/>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9" name="Oval 12">
              <a:extLst>
                <a:ext uri="{FF2B5EF4-FFF2-40B4-BE49-F238E27FC236}">
                  <a16:creationId xmlns:a16="http://schemas.microsoft.com/office/drawing/2014/main" xmlns="" id="{09265C39-BD5D-44EC-90A3-EEDE69C1EB85}"/>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 name="Oval 13">
              <a:extLst>
                <a:ext uri="{FF2B5EF4-FFF2-40B4-BE49-F238E27FC236}">
                  <a16:creationId xmlns:a16="http://schemas.microsoft.com/office/drawing/2014/main" xmlns="" id="{EC02E5F4-A29C-42D8-9C2F-F025C77C704B}"/>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1" name="Oval 14">
              <a:extLst>
                <a:ext uri="{FF2B5EF4-FFF2-40B4-BE49-F238E27FC236}">
                  <a16:creationId xmlns:a16="http://schemas.microsoft.com/office/drawing/2014/main" xmlns="" id="{498493AC-40C5-4599-872E-1733ADE61A2D}"/>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2" name="Oval 15">
              <a:extLst>
                <a:ext uri="{FF2B5EF4-FFF2-40B4-BE49-F238E27FC236}">
                  <a16:creationId xmlns:a16="http://schemas.microsoft.com/office/drawing/2014/main" xmlns="" id="{7967E2AF-90DE-4443-AC30-50873FE4AC9F}"/>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3" name="Oval 16">
              <a:extLst>
                <a:ext uri="{FF2B5EF4-FFF2-40B4-BE49-F238E27FC236}">
                  <a16:creationId xmlns:a16="http://schemas.microsoft.com/office/drawing/2014/main" xmlns="" id="{856B259C-FD06-4BC1-B18C-8BC95FDF3366}"/>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4" name="Oval 17">
              <a:extLst>
                <a:ext uri="{FF2B5EF4-FFF2-40B4-BE49-F238E27FC236}">
                  <a16:creationId xmlns:a16="http://schemas.microsoft.com/office/drawing/2014/main" xmlns="" id="{14F3B12D-EF06-4160-ADE1-2B1B104EB263}"/>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5" name="Oval 18">
              <a:extLst>
                <a:ext uri="{FF2B5EF4-FFF2-40B4-BE49-F238E27FC236}">
                  <a16:creationId xmlns:a16="http://schemas.microsoft.com/office/drawing/2014/main" xmlns="" id="{D0581FDA-FF85-4B71-98AA-413D4DAFEB20}"/>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6" name="Oval 19">
              <a:extLst>
                <a:ext uri="{FF2B5EF4-FFF2-40B4-BE49-F238E27FC236}">
                  <a16:creationId xmlns:a16="http://schemas.microsoft.com/office/drawing/2014/main" xmlns="" id="{93A3C845-97EF-4B0D-A6C1-AC1BE26C9718}"/>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7" name="Oval 20">
              <a:extLst>
                <a:ext uri="{FF2B5EF4-FFF2-40B4-BE49-F238E27FC236}">
                  <a16:creationId xmlns:a16="http://schemas.microsoft.com/office/drawing/2014/main" xmlns="" id="{804F469B-2F84-4B65-B448-8EC626EE932A}"/>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8" name="Oval 21">
              <a:extLst>
                <a:ext uri="{FF2B5EF4-FFF2-40B4-BE49-F238E27FC236}">
                  <a16:creationId xmlns:a16="http://schemas.microsoft.com/office/drawing/2014/main" xmlns="" id="{735C3DE6-F5E3-4832-A4A8-7842E42D8071}"/>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9" name="Oval 22">
              <a:extLst>
                <a:ext uri="{FF2B5EF4-FFF2-40B4-BE49-F238E27FC236}">
                  <a16:creationId xmlns:a16="http://schemas.microsoft.com/office/drawing/2014/main" xmlns="" id="{1925181C-98F6-4AA2-9F0D-20DF776662F0}"/>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0" name="Oval 23">
              <a:extLst>
                <a:ext uri="{FF2B5EF4-FFF2-40B4-BE49-F238E27FC236}">
                  <a16:creationId xmlns:a16="http://schemas.microsoft.com/office/drawing/2014/main" xmlns="" id="{EFDB25E0-4854-4069-B386-4FF132FC4741}"/>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1" name="Oval 24">
              <a:extLst>
                <a:ext uri="{FF2B5EF4-FFF2-40B4-BE49-F238E27FC236}">
                  <a16:creationId xmlns:a16="http://schemas.microsoft.com/office/drawing/2014/main" xmlns="" id="{6B607AC3-9DB9-4E08-8DDC-43B7F519B924}"/>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2" name="Oval 25">
              <a:extLst>
                <a:ext uri="{FF2B5EF4-FFF2-40B4-BE49-F238E27FC236}">
                  <a16:creationId xmlns:a16="http://schemas.microsoft.com/office/drawing/2014/main" xmlns="" id="{FBF29828-0D2F-43A0-949C-40DD7B80BBE0}"/>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3" name="Oval 26">
              <a:extLst>
                <a:ext uri="{FF2B5EF4-FFF2-40B4-BE49-F238E27FC236}">
                  <a16:creationId xmlns:a16="http://schemas.microsoft.com/office/drawing/2014/main" xmlns="" id="{BA6D6CF0-04BE-4AC3-809F-7D76559ECBDF}"/>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4" name="Oval 27">
              <a:extLst>
                <a:ext uri="{FF2B5EF4-FFF2-40B4-BE49-F238E27FC236}">
                  <a16:creationId xmlns:a16="http://schemas.microsoft.com/office/drawing/2014/main" xmlns="" id="{9041CE9C-4D7B-4857-ADE7-E6B1096F87F7}"/>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5" name="Oval 28">
              <a:extLst>
                <a:ext uri="{FF2B5EF4-FFF2-40B4-BE49-F238E27FC236}">
                  <a16:creationId xmlns:a16="http://schemas.microsoft.com/office/drawing/2014/main" xmlns="" id="{3F26370D-E438-46F6-8624-07A9FE74B7EC}"/>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6" name="Oval 29">
              <a:extLst>
                <a:ext uri="{FF2B5EF4-FFF2-40B4-BE49-F238E27FC236}">
                  <a16:creationId xmlns:a16="http://schemas.microsoft.com/office/drawing/2014/main" xmlns="" id="{8719C993-A4C5-464E-AB50-162A6E4908EC}"/>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7" name="Oval 30">
              <a:extLst>
                <a:ext uri="{FF2B5EF4-FFF2-40B4-BE49-F238E27FC236}">
                  <a16:creationId xmlns:a16="http://schemas.microsoft.com/office/drawing/2014/main" xmlns="" id="{24BBF266-2946-47D4-8A62-A99348861952}"/>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8" name="Oval 31">
              <a:extLst>
                <a:ext uri="{FF2B5EF4-FFF2-40B4-BE49-F238E27FC236}">
                  <a16:creationId xmlns:a16="http://schemas.microsoft.com/office/drawing/2014/main" xmlns="" id="{B3B5164C-1A2C-41BC-8543-A1454DF84544}"/>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29" name="Oval 32">
              <a:extLst>
                <a:ext uri="{FF2B5EF4-FFF2-40B4-BE49-F238E27FC236}">
                  <a16:creationId xmlns:a16="http://schemas.microsoft.com/office/drawing/2014/main" xmlns="" id="{9611EBD6-EED7-4836-B6F0-2ACEEA00A139}"/>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0" name="Oval 33">
              <a:extLst>
                <a:ext uri="{FF2B5EF4-FFF2-40B4-BE49-F238E27FC236}">
                  <a16:creationId xmlns:a16="http://schemas.microsoft.com/office/drawing/2014/main" xmlns="" id="{AA2B5DFF-1F3F-43E5-A9B7-F1F07B04BFFA}"/>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1" name="Oval 34">
              <a:extLst>
                <a:ext uri="{FF2B5EF4-FFF2-40B4-BE49-F238E27FC236}">
                  <a16:creationId xmlns:a16="http://schemas.microsoft.com/office/drawing/2014/main" xmlns="" id="{8C6786DB-4941-4858-AF70-338F953DA394}"/>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2" name="Oval 35">
              <a:extLst>
                <a:ext uri="{FF2B5EF4-FFF2-40B4-BE49-F238E27FC236}">
                  <a16:creationId xmlns:a16="http://schemas.microsoft.com/office/drawing/2014/main" xmlns="" id="{D5C1352E-6D5F-4991-A088-FFB85892227E}"/>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3" name="Oval 36">
              <a:extLst>
                <a:ext uri="{FF2B5EF4-FFF2-40B4-BE49-F238E27FC236}">
                  <a16:creationId xmlns:a16="http://schemas.microsoft.com/office/drawing/2014/main" xmlns="" id="{8D895159-9E4F-41E6-8B39-E46E4624CAB6}"/>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4" name="Oval 37">
              <a:extLst>
                <a:ext uri="{FF2B5EF4-FFF2-40B4-BE49-F238E27FC236}">
                  <a16:creationId xmlns:a16="http://schemas.microsoft.com/office/drawing/2014/main" xmlns="" id="{99A45797-FC40-41B7-B0E9-C46D90D093B7}"/>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5" name="Oval 38">
              <a:extLst>
                <a:ext uri="{FF2B5EF4-FFF2-40B4-BE49-F238E27FC236}">
                  <a16:creationId xmlns:a16="http://schemas.microsoft.com/office/drawing/2014/main" xmlns="" id="{5D2400A7-B111-4936-BE0E-24D84FC93CE7}"/>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36" name="Oval 39">
              <a:extLst>
                <a:ext uri="{FF2B5EF4-FFF2-40B4-BE49-F238E27FC236}">
                  <a16:creationId xmlns:a16="http://schemas.microsoft.com/office/drawing/2014/main" xmlns="" id="{AE54B44E-7293-4642-9B7E-DE76FACF9525}"/>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grpSp>
      <p:sp>
        <p:nvSpPr>
          <p:cNvPr id="37" name="Line 40">
            <a:extLst>
              <a:ext uri="{FF2B5EF4-FFF2-40B4-BE49-F238E27FC236}">
                <a16:creationId xmlns:a16="http://schemas.microsoft.com/office/drawing/2014/main" xmlns="" id="{0AC979AD-7B50-4CB2-B359-844F67941B41}"/>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a:extLst>
              <a:ext uri="{FF2B5EF4-FFF2-40B4-BE49-F238E27FC236}">
                <a16:creationId xmlns:a16="http://schemas.microsoft.com/office/drawing/2014/main" xmlns="" id="{6E220A9A-5964-454E-8F21-AFCBC95CE023}"/>
              </a:ext>
            </a:extLst>
          </p:cNvPr>
          <p:cNvSpPr>
            <a:spLocks noGrp="1" noChangeArrowheads="1"/>
          </p:cNvSpPr>
          <p:nvPr>
            <p:ph type="dt" sz="half" idx="10"/>
          </p:nvPr>
        </p:nvSpPr>
        <p:spPr/>
        <p:txBody>
          <a:bodyPr/>
          <a:lstStyle>
            <a:lvl1pPr>
              <a:defRPr/>
            </a:lvl1pPr>
          </a:lstStyle>
          <a:p>
            <a:pPr>
              <a:defRPr/>
            </a:pPr>
            <a:endParaRPr lang="en-US" altLang="en-US"/>
          </a:p>
        </p:txBody>
      </p:sp>
      <p:sp>
        <p:nvSpPr>
          <p:cNvPr id="39" name="Rectangle 6">
            <a:extLst>
              <a:ext uri="{FF2B5EF4-FFF2-40B4-BE49-F238E27FC236}">
                <a16:creationId xmlns:a16="http://schemas.microsoft.com/office/drawing/2014/main" xmlns="" id="{6FE04C12-F249-4653-BF55-167308DC3D7D}"/>
              </a:ext>
            </a:extLst>
          </p:cNvPr>
          <p:cNvSpPr>
            <a:spLocks noGrp="1" noChangeArrowheads="1"/>
          </p:cNvSpPr>
          <p:nvPr>
            <p:ph type="ftr" sz="quarter" idx="11"/>
          </p:nvPr>
        </p:nvSpPr>
        <p:spPr/>
        <p:txBody>
          <a:bodyPr/>
          <a:lstStyle>
            <a:lvl1pPr>
              <a:defRPr/>
            </a:lvl1pPr>
          </a:lstStyle>
          <a:p>
            <a:pPr>
              <a:defRPr/>
            </a:pPr>
            <a:r>
              <a:rPr lang="en-US" altLang="en-US"/>
              <a:t>Tin hoc dai cuong - Ngon ngu lap trinh C</a:t>
            </a:r>
          </a:p>
        </p:txBody>
      </p:sp>
      <p:sp>
        <p:nvSpPr>
          <p:cNvPr id="40" name="Rectangle 7">
            <a:extLst>
              <a:ext uri="{FF2B5EF4-FFF2-40B4-BE49-F238E27FC236}">
                <a16:creationId xmlns:a16="http://schemas.microsoft.com/office/drawing/2014/main" xmlns="" id="{B4A6B872-230D-4CA4-BAE7-247F52B92708}"/>
              </a:ext>
            </a:extLst>
          </p:cNvPr>
          <p:cNvSpPr>
            <a:spLocks noGrp="1" noChangeArrowheads="1"/>
          </p:cNvSpPr>
          <p:nvPr>
            <p:ph type="sldNum" sz="quarter" idx="12"/>
          </p:nvPr>
        </p:nvSpPr>
        <p:spPr/>
        <p:txBody>
          <a:bodyPr/>
          <a:lstStyle>
            <a:lvl1pPr>
              <a:defRPr/>
            </a:lvl1pPr>
          </a:lstStyle>
          <a:p>
            <a:fld id="{EA111726-1D40-4C53-90D6-71F0CDD7F08F}" type="slidenum">
              <a:rPr lang="en-US" altLang="en-US"/>
              <a:pPr/>
              <a:t>‹#›</a:t>
            </a:fld>
            <a:endParaRPr lang="en-US" altLang="en-US"/>
          </a:p>
        </p:txBody>
      </p:sp>
    </p:spTree>
    <p:extLst>
      <p:ext uri="{BB962C8B-B14F-4D97-AF65-F5344CB8AC3E}">
        <p14:creationId xmlns="" xmlns:p14="http://schemas.microsoft.com/office/powerpoint/2010/main" val="45967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7B538E4A-B8CC-4A1E-A8DB-51328CAA0B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30B5BA75-6491-4E69-B9FD-4488EC618396}"/>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6" name="Rectangle 7">
            <a:extLst>
              <a:ext uri="{FF2B5EF4-FFF2-40B4-BE49-F238E27FC236}">
                <a16:creationId xmlns:a16="http://schemas.microsoft.com/office/drawing/2014/main" xmlns="" id="{E154ACFD-79FC-41A8-9330-216E80AC9713}"/>
              </a:ext>
            </a:extLst>
          </p:cNvPr>
          <p:cNvSpPr>
            <a:spLocks noGrp="1" noChangeArrowheads="1"/>
          </p:cNvSpPr>
          <p:nvPr>
            <p:ph type="sldNum" sz="quarter" idx="12"/>
          </p:nvPr>
        </p:nvSpPr>
        <p:spPr>
          <a:ln/>
        </p:spPr>
        <p:txBody>
          <a:bodyPr/>
          <a:lstStyle>
            <a:lvl1pPr>
              <a:defRPr/>
            </a:lvl1pPr>
          </a:lstStyle>
          <a:p>
            <a:fld id="{1078278F-3229-48B9-872A-573CCDF6DC67}" type="slidenum">
              <a:rPr lang="en-US" altLang="en-US"/>
              <a:pPr/>
              <a:t>‹#›</a:t>
            </a:fld>
            <a:endParaRPr lang="en-US" altLang="en-US"/>
          </a:p>
        </p:txBody>
      </p:sp>
    </p:spTree>
    <p:extLst>
      <p:ext uri="{BB962C8B-B14F-4D97-AF65-F5344CB8AC3E}">
        <p14:creationId xmlns="" xmlns:p14="http://schemas.microsoft.com/office/powerpoint/2010/main" val="174247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E516E194-BBD4-4ECE-BBFD-04813FECAEC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B0DE71D7-93CA-4EF8-AE4B-613A45ACBD9D}"/>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6" name="Rectangle 7">
            <a:extLst>
              <a:ext uri="{FF2B5EF4-FFF2-40B4-BE49-F238E27FC236}">
                <a16:creationId xmlns:a16="http://schemas.microsoft.com/office/drawing/2014/main" xmlns="" id="{185559A2-FA31-4191-AA94-D77313B505F2}"/>
              </a:ext>
            </a:extLst>
          </p:cNvPr>
          <p:cNvSpPr>
            <a:spLocks noGrp="1" noChangeArrowheads="1"/>
          </p:cNvSpPr>
          <p:nvPr>
            <p:ph type="sldNum" sz="quarter" idx="12"/>
          </p:nvPr>
        </p:nvSpPr>
        <p:spPr>
          <a:ln/>
        </p:spPr>
        <p:txBody>
          <a:bodyPr/>
          <a:lstStyle>
            <a:lvl1pPr>
              <a:defRPr/>
            </a:lvl1pPr>
          </a:lstStyle>
          <a:p>
            <a:fld id="{30BFD4C4-E9C0-4D17-B154-D903348CCC75}" type="slidenum">
              <a:rPr lang="en-US" altLang="en-US"/>
              <a:pPr/>
              <a:t>‹#›</a:t>
            </a:fld>
            <a:endParaRPr lang="en-US" altLang="en-US"/>
          </a:p>
        </p:txBody>
      </p:sp>
    </p:spTree>
    <p:extLst>
      <p:ext uri="{BB962C8B-B14F-4D97-AF65-F5344CB8AC3E}">
        <p14:creationId xmlns="" xmlns:p14="http://schemas.microsoft.com/office/powerpoint/2010/main" val="1729882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707A66A8-5C43-46D0-82A7-3535138ECCC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0C871BD3-78A9-48ED-944C-7F866DF992DA}"/>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7" name="Rectangle 7">
            <a:extLst>
              <a:ext uri="{FF2B5EF4-FFF2-40B4-BE49-F238E27FC236}">
                <a16:creationId xmlns:a16="http://schemas.microsoft.com/office/drawing/2014/main" xmlns="" id="{42C93932-E649-47FC-8A63-258C9A8DC880}"/>
              </a:ext>
            </a:extLst>
          </p:cNvPr>
          <p:cNvSpPr>
            <a:spLocks noGrp="1" noChangeArrowheads="1"/>
          </p:cNvSpPr>
          <p:nvPr>
            <p:ph type="sldNum" sz="quarter" idx="12"/>
          </p:nvPr>
        </p:nvSpPr>
        <p:spPr>
          <a:ln/>
        </p:spPr>
        <p:txBody>
          <a:bodyPr/>
          <a:lstStyle>
            <a:lvl1pPr>
              <a:defRPr/>
            </a:lvl1pPr>
          </a:lstStyle>
          <a:p>
            <a:fld id="{16F21D0A-6392-44A0-B351-B5741A07931B}" type="slidenum">
              <a:rPr lang="en-US" altLang="en-US"/>
              <a:pPr/>
              <a:t>‹#›</a:t>
            </a:fld>
            <a:endParaRPr lang="en-US" altLang="en-US"/>
          </a:p>
        </p:txBody>
      </p:sp>
    </p:spTree>
    <p:extLst>
      <p:ext uri="{BB962C8B-B14F-4D97-AF65-F5344CB8AC3E}">
        <p14:creationId xmlns="" xmlns:p14="http://schemas.microsoft.com/office/powerpoint/2010/main" val="1305213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xmlns="" id="{7A757A0B-5056-4DEB-B561-215A4AC60D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758C56D8-0B77-4D7C-B234-B5040BB53F8F}"/>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8" name="Rectangle 7">
            <a:extLst>
              <a:ext uri="{FF2B5EF4-FFF2-40B4-BE49-F238E27FC236}">
                <a16:creationId xmlns:a16="http://schemas.microsoft.com/office/drawing/2014/main" xmlns="" id="{1B74236B-4571-482B-A71D-39D7577142CB}"/>
              </a:ext>
            </a:extLst>
          </p:cNvPr>
          <p:cNvSpPr>
            <a:spLocks noGrp="1" noChangeArrowheads="1"/>
          </p:cNvSpPr>
          <p:nvPr>
            <p:ph type="sldNum" sz="quarter" idx="12"/>
          </p:nvPr>
        </p:nvSpPr>
        <p:spPr>
          <a:ln/>
        </p:spPr>
        <p:txBody>
          <a:bodyPr/>
          <a:lstStyle>
            <a:lvl1pPr>
              <a:defRPr/>
            </a:lvl1pPr>
          </a:lstStyle>
          <a:p>
            <a:fld id="{ED89534E-B9E2-45F0-AD44-BEEB2DC4D3EC}" type="slidenum">
              <a:rPr lang="en-US" altLang="en-US"/>
              <a:pPr/>
              <a:t>‹#›</a:t>
            </a:fld>
            <a:endParaRPr lang="en-US" altLang="en-US"/>
          </a:p>
        </p:txBody>
      </p:sp>
    </p:spTree>
    <p:extLst>
      <p:ext uri="{BB962C8B-B14F-4D97-AF65-F5344CB8AC3E}">
        <p14:creationId xmlns="" xmlns:p14="http://schemas.microsoft.com/office/powerpoint/2010/main" val="251460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xmlns="" id="{547BE317-BE80-47A2-AA49-B40DEB401E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979488F6-17F8-48C7-AD8E-0BCABB927813}"/>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6" name="Rectangle 7">
            <a:extLst>
              <a:ext uri="{FF2B5EF4-FFF2-40B4-BE49-F238E27FC236}">
                <a16:creationId xmlns:a16="http://schemas.microsoft.com/office/drawing/2014/main" xmlns="" id="{23F3B6FA-4029-44AF-A2EC-C4488C2507B8}"/>
              </a:ext>
            </a:extLst>
          </p:cNvPr>
          <p:cNvSpPr>
            <a:spLocks noGrp="1" noChangeArrowheads="1"/>
          </p:cNvSpPr>
          <p:nvPr>
            <p:ph type="sldNum" sz="quarter" idx="12"/>
          </p:nvPr>
        </p:nvSpPr>
        <p:spPr>
          <a:ln/>
        </p:spPr>
        <p:txBody>
          <a:bodyPr/>
          <a:lstStyle>
            <a:lvl1pPr>
              <a:defRPr/>
            </a:lvl1pPr>
          </a:lstStyle>
          <a:p>
            <a:fld id="{4D8AE43C-6C21-4E00-A1FD-613BE656326A}" type="slidenum">
              <a:rPr lang="en-US" altLang="en-US"/>
              <a:pPr/>
              <a:t>‹#›</a:t>
            </a:fld>
            <a:endParaRPr lang="en-US" altLang="en-US"/>
          </a:p>
        </p:txBody>
      </p:sp>
    </p:spTree>
    <p:extLst>
      <p:ext uri="{BB962C8B-B14F-4D97-AF65-F5344CB8AC3E}">
        <p14:creationId xmlns="" xmlns:p14="http://schemas.microsoft.com/office/powerpoint/2010/main" val="111623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xmlns="" id="{D705D42C-3A77-4ED8-B3F0-FD9A020DB11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9CE935BC-B741-4FC9-AE0C-2CFDD4256607}"/>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6" name="Rectangle 7">
            <a:extLst>
              <a:ext uri="{FF2B5EF4-FFF2-40B4-BE49-F238E27FC236}">
                <a16:creationId xmlns:a16="http://schemas.microsoft.com/office/drawing/2014/main" xmlns="" id="{9934AB7F-6E69-4F60-8E63-1203616B11E8}"/>
              </a:ext>
            </a:extLst>
          </p:cNvPr>
          <p:cNvSpPr>
            <a:spLocks noGrp="1" noChangeArrowheads="1"/>
          </p:cNvSpPr>
          <p:nvPr>
            <p:ph type="sldNum" sz="quarter" idx="12"/>
          </p:nvPr>
        </p:nvSpPr>
        <p:spPr>
          <a:ln/>
        </p:spPr>
        <p:txBody>
          <a:bodyPr/>
          <a:lstStyle>
            <a:lvl1pPr>
              <a:defRPr/>
            </a:lvl1pPr>
          </a:lstStyle>
          <a:p>
            <a:fld id="{E84E58C1-D6D7-4F5E-A7E2-1938F2022204}" type="slidenum">
              <a:rPr lang="en-US" altLang="en-US"/>
              <a:pPr/>
              <a:t>‹#›</a:t>
            </a:fld>
            <a:endParaRPr lang="en-US" altLang="en-US"/>
          </a:p>
        </p:txBody>
      </p:sp>
    </p:spTree>
    <p:extLst>
      <p:ext uri="{BB962C8B-B14F-4D97-AF65-F5344CB8AC3E}">
        <p14:creationId xmlns="" xmlns:p14="http://schemas.microsoft.com/office/powerpoint/2010/main" val="301949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xmlns="" id="{42DA1557-CA8E-4728-8736-05B07263F9B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CC967990-1AA5-4C4C-BBE9-03F7D1F22817}"/>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7" name="Rectangle 7">
            <a:extLst>
              <a:ext uri="{FF2B5EF4-FFF2-40B4-BE49-F238E27FC236}">
                <a16:creationId xmlns:a16="http://schemas.microsoft.com/office/drawing/2014/main" xmlns="" id="{99026E53-E9AD-4B2E-A5B4-6007A559099D}"/>
              </a:ext>
            </a:extLst>
          </p:cNvPr>
          <p:cNvSpPr>
            <a:spLocks noGrp="1" noChangeArrowheads="1"/>
          </p:cNvSpPr>
          <p:nvPr>
            <p:ph type="sldNum" sz="quarter" idx="12"/>
          </p:nvPr>
        </p:nvSpPr>
        <p:spPr>
          <a:ln/>
        </p:spPr>
        <p:txBody>
          <a:bodyPr/>
          <a:lstStyle>
            <a:lvl1pPr>
              <a:defRPr/>
            </a:lvl1pPr>
          </a:lstStyle>
          <a:p>
            <a:fld id="{A9E7B270-5B83-45EF-9AC2-9ABBE1C8E4DB}" type="slidenum">
              <a:rPr lang="en-US" altLang="en-US"/>
              <a:pPr/>
              <a:t>‹#›</a:t>
            </a:fld>
            <a:endParaRPr lang="en-US" altLang="en-US"/>
          </a:p>
        </p:txBody>
      </p:sp>
    </p:spTree>
    <p:extLst>
      <p:ext uri="{BB962C8B-B14F-4D97-AF65-F5344CB8AC3E}">
        <p14:creationId xmlns="" xmlns:p14="http://schemas.microsoft.com/office/powerpoint/2010/main" val="133188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xmlns="" id="{BF76F093-3E6D-421E-801C-F15F55D7977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xmlns="" id="{E62EEB16-0A42-4CA8-8EA1-DAAA85FE0DED}"/>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9" name="Rectangle 7">
            <a:extLst>
              <a:ext uri="{FF2B5EF4-FFF2-40B4-BE49-F238E27FC236}">
                <a16:creationId xmlns:a16="http://schemas.microsoft.com/office/drawing/2014/main" xmlns="" id="{6D1A08AB-FC18-4407-9B71-9FD2F0C81965}"/>
              </a:ext>
            </a:extLst>
          </p:cNvPr>
          <p:cNvSpPr>
            <a:spLocks noGrp="1" noChangeArrowheads="1"/>
          </p:cNvSpPr>
          <p:nvPr>
            <p:ph type="sldNum" sz="quarter" idx="12"/>
          </p:nvPr>
        </p:nvSpPr>
        <p:spPr>
          <a:ln/>
        </p:spPr>
        <p:txBody>
          <a:bodyPr/>
          <a:lstStyle>
            <a:lvl1pPr>
              <a:defRPr/>
            </a:lvl1pPr>
          </a:lstStyle>
          <a:p>
            <a:fld id="{4506422E-D703-4EF7-8912-465C8BA659A5}" type="slidenum">
              <a:rPr lang="en-US" altLang="en-US"/>
              <a:pPr/>
              <a:t>‹#›</a:t>
            </a:fld>
            <a:endParaRPr lang="en-US" altLang="en-US"/>
          </a:p>
        </p:txBody>
      </p:sp>
    </p:spTree>
    <p:extLst>
      <p:ext uri="{BB962C8B-B14F-4D97-AF65-F5344CB8AC3E}">
        <p14:creationId xmlns="" xmlns:p14="http://schemas.microsoft.com/office/powerpoint/2010/main" val="224042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xmlns="" id="{B1760118-DA54-4237-8FC1-BBC480E7D2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4989D653-8971-4FDC-AF15-B753C6CDDE63}"/>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5" name="Rectangle 7">
            <a:extLst>
              <a:ext uri="{FF2B5EF4-FFF2-40B4-BE49-F238E27FC236}">
                <a16:creationId xmlns:a16="http://schemas.microsoft.com/office/drawing/2014/main" xmlns="" id="{D59D7A8A-E2AE-4853-A2FD-742906C04508}"/>
              </a:ext>
            </a:extLst>
          </p:cNvPr>
          <p:cNvSpPr>
            <a:spLocks noGrp="1" noChangeArrowheads="1"/>
          </p:cNvSpPr>
          <p:nvPr>
            <p:ph type="sldNum" sz="quarter" idx="12"/>
          </p:nvPr>
        </p:nvSpPr>
        <p:spPr>
          <a:ln/>
        </p:spPr>
        <p:txBody>
          <a:bodyPr/>
          <a:lstStyle>
            <a:lvl1pPr>
              <a:defRPr/>
            </a:lvl1pPr>
          </a:lstStyle>
          <a:p>
            <a:fld id="{4C0156ED-A270-4DF6-AE04-AB70A86D8938}" type="slidenum">
              <a:rPr lang="en-US" altLang="en-US"/>
              <a:pPr/>
              <a:t>‹#›</a:t>
            </a:fld>
            <a:endParaRPr lang="en-US" altLang="en-US"/>
          </a:p>
        </p:txBody>
      </p:sp>
    </p:spTree>
    <p:extLst>
      <p:ext uri="{BB962C8B-B14F-4D97-AF65-F5344CB8AC3E}">
        <p14:creationId xmlns="" xmlns:p14="http://schemas.microsoft.com/office/powerpoint/2010/main" val="54960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DE580DE6-9DFF-4B38-A9A0-141945D2477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a:extLst>
              <a:ext uri="{FF2B5EF4-FFF2-40B4-BE49-F238E27FC236}">
                <a16:creationId xmlns:a16="http://schemas.microsoft.com/office/drawing/2014/main" xmlns="" id="{5BFE229B-7696-45E4-9CF6-EDA4624C3819}"/>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4" name="Rectangle 7">
            <a:extLst>
              <a:ext uri="{FF2B5EF4-FFF2-40B4-BE49-F238E27FC236}">
                <a16:creationId xmlns:a16="http://schemas.microsoft.com/office/drawing/2014/main" xmlns="" id="{FF074EF1-E87C-4BE4-AE38-BD83C86C320B}"/>
              </a:ext>
            </a:extLst>
          </p:cNvPr>
          <p:cNvSpPr>
            <a:spLocks noGrp="1" noChangeArrowheads="1"/>
          </p:cNvSpPr>
          <p:nvPr>
            <p:ph type="sldNum" sz="quarter" idx="12"/>
          </p:nvPr>
        </p:nvSpPr>
        <p:spPr>
          <a:ln/>
        </p:spPr>
        <p:txBody>
          <a:bodyPr/>
          <a:lstStyle>
            <a:lvl1pPr>
              <a:defRPr/>
            </a:lvl1pPr>
          </a:lstStyle>
          <a:p>
            <a:fld id="{9021BE78-77A7-441D-8642-D8077B88AF9A}" type="slidenum">
              <a:rPr lang="en-US" altLang="en-US"/>
              <a:pPr/>
              <a:t>‹#›</a:t>
            </a:fld>
            <a:endParaRPr lang="en-US" altLang="en-US"/>
          </a:p>
        </p:txBody>
      </p:sp>
    </p:spTree>
    <p:extLst>
      <p:ext uri="{BB962C8B-B14F-4D97-AF65-F5344CB8AC3E}">
        <p14:creationId xmlns="" xmlns:p14="http://schemas.microsoft.com/office/powerpoint/2010/main" val="74191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7B930B00-8D33-45DF-8AD3-93D534C0C0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DB7C8C17-8C71-43C1-9FC2-606A59FD5F14}"/>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7" name="Rectangle 7">
            <a:extLst>
              <a:ext uri="{FF2B5EF4-FFF2-40B4-BE49-F238E27FC236}">
                <a16:creationId xmlns:a16="http://schemas.microsoft.com/office/drawing/2014/main" xmlns="" id="{33B8F070-8B0A-48D5-83FE-A3CFF1EDDC39}"/>
              </a:ext>
            </a:extLst>
          </p:cNvPr>
          <p:cNvSpPr>
            <a:spLocks noGrp="1" noChangeArrowheads="1"/>
          </p:cNvSpPr>
          <p:nvPr>
            <p:ph type="sldNum" sz="quarter" idx="12"/>
          </p:nvPr>
        </p:nvSpPr>
        <p:spPr>
          <a:ln/>
        </p:spPr>
        <p:txBody>
          <a:bodyPr/>
          <a:lstStyle>
            <a:lvl1pPr>
              <a:defRPr/>
            </a:lvl1pPr>
          </a:lstStyle>
          <a:p>
            <a:fld id="{710ABB30-8A07-416E-A83D-5938D8E2251A}" type="slidenum">
              <a:rPr lang="en-US" altLang="en-US"/>
              <a:pPr/>
              <a:t>‹#›</a:t>
            </a:fld>
            <a:endParaRPr lang="en-US" altLang="en-US"/>
          </a:p>
        </p:txBody>
      </p:sp>
    </p:spTree>
    <p:extLst>
      <p:ext uri="{BB962C8B-B14F-4D97-AF65-F5344CB8AC3E}">
        <p14:creationId xmlns="" xmlns:p14="http://schemas.microsoft.com/office/powerpoint/2010/main" val="138249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xmlns="" id="{C359E418-ED82-47D8-823D-FA8BAC61159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ABCD7D9C-D4CE-49AB-A07A-9294E9BAC6D1}"/>
              </a:ext>
            </a:extLst>
          </p:cNvPr>
          <p:cNvSpPr>
            <a:spLocks noGrp="1" noChangeArrowheads="1"/>
          </p:cNvSpPr>
          <p:nvPr>
            <p:ph type="ftr" sz="quarter" idx="11"/>
          </p:nvPr>
        </p:nvSpPr>
        <p:spPr>
          <a:ln/>
        </p:spPr>
        <p:txBody>
          <a:bodyPr/>
          <a:lstStyle>
            <a:lvl1pPr>
              <a:defRPr/>
            </a:lvl1pPr>
          </a:lstStyle>
          <a:p>
            <a:pPr>
              <a:defRPr/>
            </a:pPr>
            <a:r>
              <a:rPr lang="en-US" altLang="en-US"/>
              <a:t>Tin hoc dai cuong - Ngon ngu lap trinh C</a:t>
            </a:r>
          </a:p>
        </p:txBody>
      </p:sp>
      <p:sp>
        <p:nvSpPr>
          <p:cNvPr id="7" name="Rectangle 7">
            <a:extLst>
              <a:ext uri="{FF2B5EF4-FFF2-40B4-BE49-F238E27FC236}">
                <a16:creationId xmlns:a16="http://schemas.microsoft.com/office/drawing/2014/main" xmlns="" id="{8B16C9FA-02F4-446C-8533-E7234BDC3926}"/>
              </a:ext>
            </a:extLst>
          </p:cNvPr>
          <p:cNvSpPr>
            <a:spLocks noGrp="1" noChangeArrowheads="1"/>
          </p:cNvSpPr>
          <p:nvPr>
            <p:ph type="sldNum" sz="quarter" idx="12"/>
          </p:nvPr>
        </p:nvSpPr>
        <p:spPr>
          <a:ln/>
        </p:spPr>
        <p:txBody>
          <a:bodyPr/>
          <a:lstStyle>
            <a:lvl1pPr>
              <a:defRPr/>
            </a:lvl1pPr>
          </a:lstStyle>
          <a:p>
            <a:fld id="{87D318FF-B620-43E4-BA81-345856CDB90A}" type="slidenum">
              <a:rPr lang="en-US" altLang="en-US"/>
              <a:pPr/>
              <a:t>‹#›</a:t>
            </a:fld>
            <a:endParaRPr lang="en-US" altLang="en-US"/>
          </a:p>
        </p:txBody>
      </p:sp>
    </p:spTree>
    <p:extLst>
      <p:ext uri="{BB962C8B-B14F-4D97-AF65-F5344CB8AC3E}">
        <p14:creationId xmlns="" xmlns:p14="http://schemas.microsoft.com/office/powerpoint/2010/main" val="367028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xmlns="" id="{20395D30-8F27-4FE6-9917-06BDD7F18F69}"/>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7" name="Rectangle 3">
            <a:extLst>
              <a:ext uri="{FF2B5EF4-FFF2-40B4-BE49-F238E27FC236}">
                <a16:creationId xmlns:a16="http://schemas.microsoft.com/office/drawing/2014/main" xmlns="" id="{AD075782-796A-47A7-BA0A-124247A58700}"/>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955F0319-B44C-4CEC-A2A0-5083DC3C25C1}"/>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1" name="Rectangle 5">
            <a:extLst>
              <a:ext uri="{FF2B5EF4-FFF2-40B4-BE49-F238E27FC236}">
                <a16:creationId xmlns:a16="http://schemas.microsoft.com/office/drawing/2014/main" xmlns="" id="{B45A0C1A-6BD2-4293-AA73-66AF1601992B}"/>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000">
                <a:latin typeface="Arial" charset="0"/>
              </a:defRPr>
            </a:lvl1pPr>
          </a:lstStyle>
          <a:p>
            <a:pPr>
              <a:defRPr/>
            </a:pPr>
            <a:endParaRPr lang="en-US" altLang="en-US"/>
          </a:p>
        </p:txBody>
      </p:sp>
      <p:sp>
        <p:nvSpPr>
          <p:cNvPr id="4102" name="Rectangle 6">
            <a:extLst>
              <a:ext uri="{FF2B5EF4-FFF2-40B4-BE49-F238E27FC236}">
                <a16:creationId xmlns:a16="http://schemas.microsoft.com/office/drawing/2014/main" xmlns="" id="{A36FA025-CA9E-4E7B-820D-78DE5059C91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SzTx/>
              <a:buFontTx/>
              <a:buNone/>
              <a:defRPr sz="1000">
                <a:latin typeface="Arial" charset="0"/>
              </a:defRPr>
            </a:lvl1pPr>
          </a:lstStyle>
          <a:p>
            <a:pPr>
              <a:defRPr/>
            </a:pPr>
            <a:r>
              <a:rPr lang="en-US" altLang="en-US"/>
              <a:t>Tin hoc dai cuong - Ngon ngu lap trinh C</a:t>
            </a:r>
          </a:p>
        </p:txBody>
      </p:sp>
      <p:sp>
        <p:nvSpPr>
          <p:cNvPr id="4103" name="Rectangle 7">
            <a:extLst>
              <a:ext uri="{FF2B5EF4-FFF2-40B4-BE49-F238E27FC236}">
                <a16:creationId xmlns:a16="http://schemas.microsoft.com/office/drawing/2014/main" xmlns="" id="{D99EB2A8-81FA-4821-837E-9FCE42D10D65}"/>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F5331667-AF66-4C2A-81FA-CB9165A4EC9D}" type="slidenum">
              <a:rPr lang="en-US" altLang="en-US"/>
              <a:pPr/>
              <a:t>‹#›</a:t>
            </a:fld>
            <a:endParaRPr lang="en-US" altLang="en-US"/>
          </a:p>
        </p:txBody>
      </p:sp>
      <p:grpSp>
        <p:nvGrpSpPr>
          <p:cNvPr id="1032" name="Group 8">
            <a:extLst>
              <a:ext uri="{FF2B5EF4-FFF2-40B4-BE49-F238E27FC236}">
                <a16:creationId xmlns:a16="http://schemas.microsoft.com/office/drawing/2014/main" xmlns="" id="{E44D0028-8F80-4B01-BB68-1CC02144410C}"/>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xmlns="" id="{089738AA-37DF-4E4D-97F8-5E208321D78D}"/>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4" name="Oval 10">
              <a:extLst>
                <a:ext uri="{FF2B5EF4-FFF2-40B4-BE49-F238E27FC236}">
                  <a16:creationId xmlns:a16="http://schemas.microsoft.com/office/drawing/2014/main" xmlns="" id="{03A84F61-0400-4C6D-939E-BF7164D54609}"/>
                </a:ext>
              </a:extLst>
            </p:cNvPr>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5" name="Oval 11">
              <a:extLst>
                <a:ext uri="{FF2B5EF4-FFF2-40B4-BE49-F238E27FC236}">
                  <a16:creationId xmlns:a16="http://schemas.microsoft.com/office/drawing/2014/main" xmlns="" id="{CCF05EC6-462E-4AD4-A551-5B3F1FDEA96B}"/>
                </a:ext>
              </a:extLst>
            </p:cNvPr>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6" name="Oval 12">
              <a:extLst>
                <a:ext uri="{FF2B5EF4-FFF2-40B4-BE49-F238E27FC236}">
                  <a16:creationId xmlns:a16="http://schemas.microsoft.com/office/drawing/2014/main" xmlns="" id="{BA59AF94-4ED8-4CF0-9900-A3E06BBF909B}"/>
                </a:ext>
              </a:extLst>
            </p:cNvPr>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7" name="Oval 13">
              <a:extLst>
                <a:ext uri="{FF2B5EF4-FFF2-40B4-BE49-F238E27FC236}">
                  <a16:creationId xmlns:a16="http://schemas.microsoft.com/office/drawing/2014/main" xmlns="" id="{7FA31CB6-51FE-465B-B4DF-AB8A08D5B23C}"/>
                </a:ext>
              </a:extLst>
            </p:cNvPr>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8" name="Oval 14">
              <a:extLst>
                <a:ext uri="{FF2B5EF4-FFF2-40B4-BE49-F238E27FC236}">
                  <a16:creationId xmlns:a16="http://schemas.microsoft.com/office/drawing/2014/main" xmlns="" id="{AC7EA218-F5EC-4ADA-899B-E964F6E893EA}"/>
                </a:ext>
              </a:extLst>
            </p:cNvPr>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39" name="Oval 15">
              <a:extLst>
                <a:ext uri="{FF2B5EF4-FFF2-40B4-BE49-F238E27FC236}">
                  <a16:creationId xmlns:a16="http://schemas.microsoft.com/office/drawing/2014/main" xmlns="" id="{2AF4CDB0-A5F4-4964-9FA0-B7A50A7DE81F}"/>
                </a:ext>
              </a:extLst>
            </p:cNvPr>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0" name="Oval 16">
              <a:extLst>
                <a:ext uri="{FF2B5EF4-FFF2-40B4-BE49-F238E27FC236}">
                  <a16:creationId xmlns:a16="http://schemas.microsoft.com/office/drawing/2014/main" xmlns="" id="{201B9CA9-11BD-4965-92F6-3241150C3201}"/>
                </a:ext>
              </a:extLst>
            </p:cNvPr>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1" name="Oval 17">
              <a:extLst>
                <a:ext uri="{FF2B5EF4-FFF2-40B4-BE49-F238E27FC236}">
                  <a16:creationId xmlns:a16="http://schemas.microsoft.com/office/drawing/2014/main" xmlns="" id="{4F4E4E04-4985-4E79-9A15-00A36BCC4A48}"/>
                </a:ext>
              </a:extLst>
            </p:cNvPr>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2" name="Oval 18">
              <a:extLst>
                <a:ext uri="{FF2B5EF4-FFF2-40B4-BE49-F238E27FC236}">
                  <a16:creationId xmlns:a16="http://schemas.microsoft.com/office/drawing/2014/main" xmlns="" id="{41406D4B-46C8-44EF-A2CE-335CCDCFA7B4}"/>
                </a:ext>
              </a:extLst>
            </p:cNvPr>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3" name="Oval 19">
              <a:extLst>
                <a:ext uri="{FF2B5EF4-FFF2-40B4-BE49-F238E27FC236}">
                  <a16:creationId xmlns:a16="http://schemas.microsoft.com/office/drawing/2014/main" xmlns="" id="{5FA2B856-E241-4EFD-BD28-CECD35872DE2}"/>
                </a:ext>
              </a:extLst>
            </p:cNvPr>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4" name="Oval 20">
              <a:extLst>
                <a:ext uri="{FF2B5EF4-FFF2-40B4-BE49-F238E27FC236}">
                  <a16:creationId xmlns:a16="http://schemas.microsoft.com/office/drawing/2014/main" xmlns="" id="{F3A0BE01-4767-40DD-BB66-7B3081A66420}"/>
                </a:ext>
              </a:extLst>
            </p:cNvPr>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5" name="Oval 21">
              <a:extLst>
                <a:ext uri="{FF2B5EF4-FFF2-40B4-BE49-F238E27FC236}">
                  <a16:creationId xmlns:a16="http://schemas.microsoft.com/office/drawing/2014/main" xmlns="" id="{E0128C57-9DFC-4258-A7AC-00E59B2940D2}"/>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6" name="Oval 22">
              <a:extLst>
                <a:ext uri="{FF2B5EF4-FFF2-40B4-BE49-F238E27FC236}">
                  <a16:creationId xmlns:a16="http://schemas.microsoft.com/office/drawing/2014/main" xmlns="" id="{F9B0E494-63B1-4F6B-9139-FA134F5412CC}"/>
                </a:ext>
              </a:extLst>
            </p:cNvPr>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7" name="Oval 23">
              <a:extLst>
                <a:ext uri="{FF2B5EF4-FFF2-40B4-BE49-F238E27FC236}">
                  <a16:creationId xmlns:a16="http://schemas.microsoft.com/office/drawing/2014/main" xmlns="" id="{E023C4B5-5A6B-4E90-86BA-C874D0B9F9D5}"/>
                </a:ext>
              </a:extLst>
            </p:cNvPr>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8" name="Oval 24">
              <a:extLst>
                <a:ext uri="{FF2B5EF4-FFF2-40B4-BE49-F238E27FC236}">
                  <a16:creationId xmlns:a16="http://schemas.microsoft.com/office/drawing/2014/main" xmlns="" id="{0C70E35B-8DD5-4B39-A900-F5ED00729CA9}"/>
                </a:ext>
              </a:extLst>
            </p:cNvPr>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49" name="Oval 25">
              <a:extLst>
                <a:ext uri="{FF2B5EF4-FFF2-40B4-BE49-F238E27FC236}">
                  <a16:creationId xmlns:a16="http://schemas.microsoft.com/office/drawing/2014/main" xmlns="" id="{1A9FB078-46F0-46A0-A8EB-08FEDA8541B3}"/>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0" name="Oval 26">
              <a:extLst>
                <a:ext uri="{FF2B5EF4-FFF2-40B4-BE49-F238E27FC236}">
                  <a16:creationId xmlns:a16="http://schemas.microsoft.com/office/drawing/2014/main" xmlns="" id="{C1AC72C4-0E3A-419B-9564-0510E3C3F74E}"/>
                </a:ext>
              </a:extLst>
            </p:cNvPr>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1" name="Oval 27">
              <a:extLst>
                <a:ext uri="{FF2B5EF4-FFF2-40B4-BE49-F238E27FC236}">
                  <a16:creationId xmlns:a16="http://schemas.microsoft.com/office/drawing/2014/main" xmlns="" id="{DE0F891A-CA0D-46EC-80CA-AB7CC1CDD7C0}"/>
                </a:ext>
              </a:extLst>
            </p:cNvPr>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2" name="Oval 28">
              <a:extLst>
                <a:ext uri="{FF2B5EF4-FFF2-40B4-BE49-F238E27FC236}">
                  <a16:creationId xmlns:a16="http://schemas.microsoft.com/office/drawing/2014/main" xmlns="" id="{2E8C5031-E1BB-4CEF-87F5-4DB2CAF41A7A}"/>
                </a:ext>
              </a:extLst>
            </p:cNvPr>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3" name="Oval 29">
              <a:extLst>
                <a:ext uri="{FF2B5EF4-FFF2-40B4-BE49-F238E27FC236}">
                  <a16:creationId xmlns:a16="http://schemas.microsoft.com/office/drawing/2014/main" xmlns="" id="{7878E51D-329E-4AD4-9BD3-58F669A64ED3}"/>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4" name="Oval 30">
              <a:extLst>
                <a:ext uri="{FF2B5EF4-FFF2-40B4-BE49-F238E27FC236}">
                  <a16:creationId xmlns:a16="http://schemas.microsoft.com/office/drawing/2014/main" xmlns="" id="{E930D18A-B08C-44CE-8ACC-3B8F235F8E27}"/>
                </a:ext>
              </a:extLst>
            </p:cNvPr>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5" name="Oval 31">
              <a:extLst>
                <a:ext uri="{FF2B5EF4-FFF2-40B4-BE49-F238E27FC236}">
                  <a16:creationId xmlns:a16="http://schemas.microsoft.com/office/drawing/2014/main" xmlns="" id="{50995454-EB84-4140-89E2-FC3B543F0D04}"/>
                </a:ext>
              </a:extLst>
            </p:cNvPr>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6" name="Oval 32">
              <a:extLst>
                <a:ext uri="{FF2B5EF4-FFF2-40B4-BE49-F238E27FC236}">
                  <a16:creationId xmlns:a16="http://schemas.microsoft.com/office/drawing/2014/main" xmlns="" id="{82033DF0-82E5-44D2-AAF1-87BE49649279}"/>
                </a:ext>
              </a:extLst>
            </p:cNvPr>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7" name="Oval 33">
              <a:extLst>
                <a:ext uri="{FF2B5EF4-FFF2-40B4-BE49-F238E27FC236}">
                  <a16:creationId xmlns:a16="http://schemas.microsoft.com/office/drawing/2014/main" xmlns="" id="{9BFA5D14-8D00-4A64-8202-6FB9C73DD4E9}"/>
                </a:ext>
              </a:extLst>
            </p:cNvPr>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8" name="Oval 34">
              <a:extLst>
                <a:ext uri="{FF2B5EF4-FFF2-40B4-BE49-F238E27FC236}">
                  <a16:creationId xmlns:a16="http://schemas.microsoft.com/office/drawing/2014/main" xmlns="" id="{D74C01B8-95FD-4495-9ACB-D95E54238E35}"/>
                </a:ext>
              </a:extLst>
            </p:cNvPr>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59" name="Oval 35">
              <a:extLst>
                <a:ext uri="{FF2B5EF4-FFF2-40B4-BE49-F238E27FC236}">
                  <a16:creationId xmlns:a16="http://schemas.microsoft.com/office/drawing/2014/main" xmlns="" id="{EAFE1E4E-76AB-46C6-9A85-D8C078CB5A36}"/>
                </a:ext>
              </a:extLst>
            </p:cNvPr>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60" name="Oval 36">
              <a:extLst>
                <a:ext uri="{FF2B5EF4-FFF2-40B4-BE49-F238E27FC236}">
                  <a16:creationId xmlns:a16="http://schemas.microsoft.com/office/drawing/2014/main" xmlns="" id="{57908A45-0776-4C1A-B1ED-EA8B13FE536C}"/>
                </a:ext>
              </a:extLst>
            </p:cNvPr>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61" name="Oval 37">
              <a:extLst>
                <a:ext uri="{FF2B5EF4-FFF2-40B4-BE49-F238E27FC236}">
                  <a16:creationId xmlns:a16="http://schemas.microsoft.com/office/drawing/2014/main" xmlns="" id="{118E6E99-9450-4DA4-ADE8-84FB1394D18E}"/>
                </a:ext>
              </a:extLst>
            </p:cNvPr>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62" name="Oval 38">
              <a:extLst>
                <a:ext uri="{FF2B5EF4-FFF2-40B4-BE49-F238E27FC236}">
                  <a16:creationId xmlns:a16="http://schemas.microsoft.com/office/drawing/2014/main" xmlns="" id="{FA6CDAC8-1CA3-4FB1-9706-C04E94840F8B}"/>
                </a:ext>
              </a:extLst>
            </p:cNvPr>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sp>
          <p:nvSpPr>
            <p:cNvPr id="1063" name="Oval 39">
              <a:extLst>
                <a:ext uri="{FF2B5EF4-FFF2-40B4-BE49-F238E27FC236}">
                  <a16:creationId xmlns:a16="http://schemas.microsoft.com/office/drawing/2014/main" xmlns="" id="{F0D7B5EC-FD09-4E31-8838-03D1BFA4C2A6}"/>
                </a:ext>
              </a:extLst>
            </p:cNvPr>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1pPr>
              <a:lvl2pPr marL="742950" indent="-28575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2pPr>
              <a:lvl3pPr marL="11430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3pPr>
              <a:lvl4pPr marL="16002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4pPr>
              <a:lvl5pPr marL="2057400" indent="-228600">
                <a:lnSpc>
                  <a:spcPct val="90000"/>
                </a:lnSpc>
                <a:spcBef>
                  <a:spcPct val="50000"/>
                </a:spcBef>
                <a:buClr>
                  <a:schemeClr val="tx2"/>
                </a:buClr>
                <a:buSzPct val="7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chemeClr val="tx2"/>
                </a:buClr>
                <a:buSzPct val="70000"/>
                <a:buFont typeface="Wingdings" panose="05000000000000000000" pitchFamily="2" charset="2"/>
                <a:buChar char="l"/>
                <a:defRPr sz="2000">
                  <a:solidFill>
                    <a:schemeClr val="tx1"/>
                  </a:solidFill>
                  <a:latin typeface="Arial" panose="020B0604020202020204" pitchFamily="34"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816"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hf sldNum="0"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xmlns="" id="{16DD2BCA-B5BD-4C62-9632-CC26C8EE22AB}"/>
              </a:ext>
            </a:extLst>
          </p:cNvPr>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4099" name="Rectangle 2">
            <a:extLst>
              <a:ext uri="{FF2B5EF4-FFF2-40B4-BE49-F238E27FC236}">
                <a16:creationId xmlns:a16="http://schemas.microsoft.com/office/drawing/2014/main" xmlns="" id="{BFE5EE21-9FE0-401C-8F74-0AEF41C88380}"/>
              </a:ext>
            </a:extLst>
          </p:cNvPr>
          <p:cNvSpPr>
            <a:spLocks noGrp="1" noChangeArrowheads="1"/>
          </p:cNvSpPr>
          <p:nvPr>
            <p:ph type="ctrTitle"/>
          </p:nvPr>
        </p:nvSpPr>
        <p:spPr/>
        <p:txBody>
          <a:bodyPr/>
          <a:lstStyle/>
          <a:p>
            <a:pPr eaLnBrk="1" hangingPunct="1"/>
            <a:r>
              <a:rPr lang="en-US" altLang="en-US"/>
              <a:t>Ngôn ngữ lập trình C</a:t>
            </a:r>
          </a:p>
        </p:txBody>
      </p:sp>
      <p:sp>
        <p:nvSpPr>
          <p:cNvPr id="4100" name="Rectangle 3">
            <a:extLst>
              <a:ext uri="{FF2B5EF4-FFF2-40B4-BE49-F238E27FC236}">
                <a16:creationId xmlns:a16="http://schemas.microsoft.com/office/drawing/2014/main" xmlns="" id="{72EF25E2-DC95-41C9-A47F-E8C58BC4D6A4}"/>
              </a:ext>
            </a:extLst>
          </p:cNvPr>
          <p:cNvSpPr>
            <a:spLocks noGrp="1" noChangeArrowheads="1"/>
          </p:cNvSpPr>
          <p:nvPr>
            <p:ph type="subTitle" idx="1"/>
          </p:nvPr>
        </p:nvSpPr>
        <p:spPr/>
        <p:txBody>
          <a:bodyPr/>
          <a:lstStyle/>
          <a:p>
            <a:pPr algn="just" eaLnBrk="1" hangingPunct="1"/>
            <a:r>
              <a:rPr lang="en-US" altLang="en-US"/>
              <a:t>Lập trình trong môi trường: DevC++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xmlns="" id="{5AE35DE1-035A-4AF7-B9FA-9BF6FC775078}"/>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37891" name="Rectangle 2">
            <a:extLst>
              <a:ext uri="{FF2B5EF4-FFF2-40B4-BE49-F238E27FC236}">
                <a16:creationId xmlns:a16="http://schemas.microsoft.com/office/drawing/2014/main" xmlns="" id="{F98A0850-8448-452A-98B7-7B38015EE431}"/>
              </a:ext>
            </a:extLst>
          </p:cNvPr>
          <p:cNvSpPr>
            <a:spLocks noGrp="1" noChangeArrowheads="1"/>
          </p:cNvSpPr>
          <p:nvPr>
            <p:ph type="title"/>
          </p:nvPr>
        </p:nvSpPr>
        <p:spPr/>
        <p:txBody>
          <a:bodyPr/>
          <a:lstStyle/>
          <a:p>
            <a:pPr eaLnBrk="1" hangingPunct="1"/>
            <a:r>
              <a:rPr lang="en-US" altLang="en-US"/>
              <a:t>1.9 Soạn thảo và chạy chương trình</a:t>
            </a:r>
          </a:p>
        </p:txBody>
      </p:sp>
      <p:sp>
        <p:nvSpPr>
          <p:cNvPr id="2" name="Rectangle 3">
            <a:extLst>
              <a:ext uri="{FF2B5EF4-FFF2-40B4-BE49-F238E27FC236}">
                <a16:creationId xmlns:a16="http://schemas.microsoft.com/office/drawing/2014/main" xmlns="" id="{D5FD5E90-40DA-4FA4-BAF4-E3E84CEC1069}"/>
              </a:ext>
            </a:extLst>
          </p:cNvPr>
          <p:cNvSpPr>
            <a:spLocks noGrp="1" noChangeArrowheads="1"/>
          </p:cNvSpPr>
          <p:nvPr>
            <p:ph type="body" idx="1"/>
          </p:nvPr>
        </p:nvSpPr>
        <p:spPr/>
        <p:txBody>
          <a:bodyPr/>
          <a:lstStyle/>
          <a:p>
            <a:pPr eaLnBrk="1" hangingPunct="1">
              <a:lnSpc>
                <a:spcPct val="80000"/>
              </a:lnSpc>
            </a:pPr>
            <a:r>
              <a:rPr lang="en-US" altLang="en-US" sz="2600"/>
              <a:t>Một số phím tắt:</a:t>
            </a:r>
          </a:p>
          <a:p>
            <a:pPr lvl="1" eaLnBrk="1" hangingPunct="1">
              <a:lnSpc>
                <a:spcPct val="80000"/>
              </a:lnSpc>
            </a:pPr>
            <a:r>
              <a:rPr lang="en-US" altLang="en-US" sz="2200"/>
              <a:t>Tạo file mới: </a:t>
            </a:r>
            <a:r>
              <a:rPr lang="en-US" altLang="en-US" sz="2200">
                <a:solidFill>
                  <a:srgbClr val="CC3300"/>
                </a:solidFill>
              </a:rPr>
              <a:t>Ctrl+N</a:t>
            </a:r>
          </a:p>
          <a:p>
            <a:pPr lvl="1" eaLnBrk="1" hangingPunct="1">
              <a:lnSpc>
                <a:spcPct val="80000"/>
              </a:lnSpc>
            </a:pPr>
            <a:r>
              <a:rPr lang="en-US" altLang="en-US" sz="2200"/>
              <a:t>Mở file đã có trên đĩa: </a:t>
            </a:r>
            <a:r>
              <a:rPr lang="en-US" altLang="en-US" sz="2200">
                <a:solidFill>
                  <a:srgbClr val="CC3300"/>
                </a:solidFill>
              </a:rPr>
              <a:t>Ctrl+O</a:t>
            </a:r>
          </a:p>
          <a:p>
            <a:pPr lvl="1" eaLnBrk="1" hangingPunct="1">
              <a:lnSpc>
                <a:spcPct val="80000"/>
              </a:lnSpc>
            </a:pPr>
            <a:r>
              <a:rPr lang="en-US" altLang="en-US" sz="2200"/>
              <a:t>Lưu file: </a:t>
            </a:r>
            <a:r>
              <a:rPr lang="en-US" altLang="en-US" sz="2200">
                <a:solidFill>
                  <a:srgbClr val="CC3300"/>
                </a:solidFill>
              </a:rPr>
              <a:t>Ctrl+S</a:t>
            </a:r>
          </a:p>
          <a:p>
            <a:pPr lvl="1" eaLnBrk="1" hangingPunct="1">
              <a:lnSpc>
                <a:spcPct val="80000"/>
              </a:lnSpc>
            </a:pPr>
            <a:r>
              <a:rPr lang="en-US" altLang="en-US" sz="2200"/>
              <a:t>Dịch chương trình (soát lỗi cú pháp): </a:t>
            </a:r>
            <a:r>
              <a:rPr lang="en-US" altLang="en-US" sz="2200">
                <a:solidFill>
                  <a:srgbClr val="CC3300"/>
                </a:solidFill>
              </a:rPr>
              <a:t>F9</a:t>
            </a:r>
          </a:p>
          <a:p>
            <a:pPr lvl="1" eaLnBrk="1" hangingPunct="1">
              <a:lnSpc>
                <a:spcPct val="80000"/>
              </a:lnSpc>
            </a:pPr>
            <a:r>
              <a:rPr lang="en-US" altLang="en-US" sz="2200"/>
              <a:t>Dịch đồng thời chạy chương trình: </a:t>
            </a:r>
            <a:r>
              <a:rPr lang="en-US" altLang="en-US" sz="2200">
                <a:solidFill>
                  <a:srgbClr val="CC3300"/>
                </a:solidFill>
              </a:rPr>
              <a:t>F11</a:t>
            </a:r>
          </a:p>
        </p:txBody>
      </p:sp>
    </p:spTree>
    <p:extLst>
      <p:ext uri="{BB962C8B-B14F-4D97-AF65-F5344CB8AC3E}">
        <p14:creationId xmlns="" xmlns:p14="http://schemas.microsoft.com/office/powerpoint/2010/main" val="20906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xmlns="" id="{04F9B775-82E3-47A6-91F3-924FC41784B9}"/>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4339" name="Rectangle 2">
            <a:extLst>
              <a:ext uri="{FF2B5EF4-FFF2-40B4-BE49-F238E27FC236}">
                <a16:creationId xmlns:a16="http://schemas.microsoft.com/office/drawing/2014/main" xmlns="" id="{47EB0CB7-D5FE-47C4-860B-46D2516A0677}"/>
              </a:ext>
            </a:extLst>
          </p:cNvPr>
          <p:cNvSpPr>
            <a:spLocks noGrp="1" noChangeArrowheads="1"/>
          </p:cNvSpPr>
          <p:nvPr>
            <p:ph type="title"/>
          </p:nvPr>
        </p:nvSpPr>
        <p:spPr/>
        <p:txBody>
          <a:bodyPr/>
          <a:lstStyle/>
          <a:p>
            <a:pPr eaLnBrk="1" hangingPunct="1"/>
            <a:r>
              <a:rPr lang="en-US" altLang="en-US" b="0"/>
              <a:t>1.4 </a:t>
            </a:r>
            <a:r>
              <a:rPr lang="en-US" altLang="en-US" b="0">
                <a:solidFill>
                  <a:srgbClr val="CC3300"/>
                </a:solidFill>
              </a:rPr>
              <a:t>Hằng</a:t>
            </a:r>
            <a:r>
              <a:rPr lang="en-US" altLang="en-US" b="0"/>
              <a:t>, biến, mảng</a:t>
            </a:r>
          </a:p>
        </p:txBody>
      </p:sp>
      <p:sp>
        <p:nvSpPr>
          <p:cNvPr id="2" name="Rectangle 3">
            <a:extLst>
              <a:ext uri="{FF2B5EF4-FFF2-40B4-BE49-F238E27FC236}">
                <a16:creationId xmlns:a16="http://schemas.microsoft.com/office/drawing/2014/main" xmlns="" id="{6CBD387E-7BAB-43AA-B85C-A23D52107C81}"/>
              </a:ext>
            </a:extLst>
          </p:cNvPr>
          <p:cNvSpPr>
            <a:spLocks noGrp="1" noChangeArrowheads="1"/>
          </p:cNvSpPr>
          <p:nvPr>
            <p:ph type="body" idx="1"/>
          </p:nvPr>
        </p:nvSpPr>
        <p:spPr/>
        <p:txBody>
          <a:bodyPr/>
          <a:lstStyle/>
          <a:p>
            <a:pPr eaLnBrk="1" hangingPunct="1"/>
            <a:r>
              <a:rPr lang="en-US" altLang="en-US" err="1"/>
              <a:t>Hằng</a:t>
            </a:r>
            <a:r>
              <a:rPr lang="en-US" altLang="en-US"/>
              <a:t> là một đại </a:t>
            </a:r>
            <a:r>
              <a:rPr lang="en-US" altLang="en-US" err="1"/>
              <a:t>lượng</a:t>
            </a:r>
            <a:r>
              <a:rPr lang="en-US" altLang="en-US"/>
              <a:t> của chương trình, nó </a:t>
            </a:r>
            <a:r>
              <a:rPr lang="en-US" altLang="en-US" err="1"/>
              <a:t>lưu</a:t>
            </a:r>
            <a:r>
              <a:rPr lang="en-US" altLang="en-US"/>
              <a:t> một giá </a:t>
            </a:r>
            <a:r>
              <a:rPr lang="en-US" altLang="en-US" err="1"/>
              <a:t>trị</a:t>
            </a:r>
            <a:r>
              <a:rPr lang="en-US" altLang="en-US"/>
              <a:t> và </a:t>
            </a:r>
            <a:r>
              <a:rPr lang="en-US" altLang="en-US" err="1"/>
              <a:t>không</a:t>
            </a:r>
            <a:r>
              <a:rPr lang="en-US" altLang="en-US"/>
              <a:t> thay đổi trong toàn bộ chương trình.</a:t>
            </a:r>
          </a:p>
          <a:p>
            <a:pPr eaLnBrk="1" hangingPunct="1"/>
            <a:r>
              <a:rPr lang="en-US" altLang="en-US" err="1"/>
              <a:t>Khai</a:t>
            </a:r>
            <a:r>
              <a:rPr lang="en-US" altLang="en-US"/>
              <a:t> báo </a:t>
            </a:r>
            <a:r>
              <a:rPr lang="en-US" altLang="en-US" err="1"/>
              <a:t>hằng</a:t>
            </a:r>
            <a:endParaRPr lang="en-US" altLang="en-US"/>
          </a:p>
          <a:p>
            <a:pPr lvl="1" eaLnBrk="1" hangingPunct="1">
              <a:buFont typeface="Wingdings" panose="05000000000000000000" pitchFamily="2" charset="2"/>
              <a:buNone/>
            </a:pPr>
            <a:r>
              <a:rPr lang="en-US" altLang="en-US">
                <a:solidFill>
                  <a:srgbClr val="CC3300"/>
                </a:solidFill>
              </a:rPr>
              <a:t>#define </a:t>
            </a:r>
            <a:r>
              <a:rPr lang="en-US" altLang="en-US" err="1">
                <a:solidFill>
                  <a:schemeClr val="tx2"/>
                </a:solidFill>
              </a:rPr>
              <a:t>Tên_hằng</a:t>
            </a:r>
            <a:r>
              <a:rPr lang="en-US" altLang="en-US">
                <a:solidFill>
                  <a:schemeClr val="tx2"/>
                </a:solidFill>
              </a:rPr>
              <a:t> </a:t>
            </a:r>
            <a:r>
              <a:rPr lang="en-US" altLang="en-US"/>
              <a:t> </a:t>
            </a:r>
            <a:r>
              <a:rPr lang="en-US" altLang="en-US" err="1">
                <a:solidFill>
                  <a:schemeClr val="accent2"/>
                </a:solidFill>
              </a:rPr>
              <a:t>Giá_trị</a:t>
            </a:r>
            <a:endParaRPr lang="en-US" altLang="en-US">
              <a:solidFill>
                <a:schemeClr val="accent2"/>
              </a:solidFill>
            </a:endParaRPr>
          </a:p>
          <a:p>
            <a:pPr eaLnBrk="1" hangingPunct="1"/>
            <a:r>
              <a:rPr lang="en-US" altLang="en-US" err="1"/>
              <a:t>Ví</a:t>
            </a:r>
            <a:r>
              <a:rPr lang="en-US" altLang="en-US"/>
              <a:t> </a:t>
            </a:r>
            <a:r>
              <a:rPr lang="en-US" altLang="en-US" err="1"/>
              <a:t>dụ</a:t>
            </a:r>
            <a:r>
              <a:rPr lang="en-US" altLang="en-US"/>
              <a:t>:</a:t>
            </a:r>
          </a:p>
          <a:p>
            <a:pPr lvl="1" eaLnBrk="1" hangingPunct="1">
              <a:buFont typeface="Wingdings" panose="05000000000000000000" pitchFamily="2" charset="2"/>
              <a:buNone/>
            </a:pPr>
            <a:r>
              <a:rPr lang="en-US" altLang="en-US">
                <a:solidFill>
                  <a:srgbClr val="CC3300"/>
                </a:solidFill>
              </a:rPr>
              <a:t>#define </a:t>
            </a:r>
            <a:r>
              <a:rPr lang="en-US" altLang="en-US">
                <a:solidFill>
                  <a:schemeClr val="tx2"/>
                </a:solidFill>
              </a:rPr>
              <a:t>Max</a:t>
            </a:r>
            <a:r>
              <a:rPr lang="en-US" altLang="en-US"/>
              <a:t> </a:t>
            </a:r>
            <a:r>
              <a:rPr lang="en-US" altLang="en-US">
                <a:solidFill>
                  <a:schemeClr val="accent2"/>
                </a:solidFill>
              </a:rPr>
              <a:t>100</a:t>
            </a:r>
          </a:p>
          <a:p>
            <a:pPr lvl="1" eaLnBrk="1" hangingPunct="1">
              <a:buFont typeface="Wingdings" panose="05000000000000000000" pitchFamily="2" charset="2"/>
              <a:buNone/>
            </a:pPr>
            <a:r>
              <a:rPr lang="en-US" altLang="en-US">
                <a:solidFill>
                  <a:srgbClr val="CC3300"/>
                </a:solidFill>
              </a:rPr>
              <a:t>#define </a:t>
            </a:r>
            <a:r>
              <a:rPr lang="en-US" altLang="en-US">
                <a:solidFill>
                  <a:schemeClr val="tx2"/>
                </a:solidFill>
              </a:rPr>
              <a:t>Min</a:t>
            </a:r>
            <a:r>
              <a:rPr lang="en-US" altLang="en-US"/>
              <a:t>  </a:t>
            </a:r>
            <a:r>
              <a:rPr lang="en-US" altLang="en-US">
                <a:solidFill>
                  <a:schemeClr val="accent2"/>
                </a:solidFill>
              </a:rPr>
              <a:t>0</a:t>
            </a:r>
          </a:p>
        </p:txBody>
      </p:sp>
      <p:sp>
        <p:nvSpPr>
          <p:cNvPr id="14340" name="Text Box 4">
            <a:extLst>
              <a:ext uri="{FF2B5EF4-FFF2-40B4-BE49-F238E27FC236}">
                <a16:creationId xmlns:a16="http://schemas.microsoft.com/office/drawing/2014/main" xmlns="" id="{0617ADF5-051A-4E01-A335-986818454A55}"/>
              </a:ext>
            </a:extLst>
          </p:cNvPr>
          <p:cNvSpPr txBox="1">
            <a:spLocks noChangeArrowheads="1"/>
          </p:cNvSpPr>
          <p:nvPr/>
        </p:nvSpPr>
        <p:spPr bwMode="auto">
          <a:xfrm>
            <a:off x="4648200" y="4876800"/>
            <a:ext cx="38862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Như vậy Max sẽ có giá trị là 100 và Min sẽ có giá trị là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35" dur="500"/>
                                        <p:tgtEl>
                                          <p:spTgt spid="143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xmlns="" id="{200CDC32-FFB3-4400-86CA-46BC95346F21}"/>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5363" name="Rectangle 2">
            <a:extLst>
              <a:ext uri="{FF2B5EF4-FFF2-40B4-BE49-F238E27FC236}">
                <a16:creationId xmlns:a16="http://schemas.microsoft.com/office/drawing/2014/main" xmlns="" id="{857FD62C-E37E-4A14-B7E2-0511E7A44ABE}"/>
              </a:ext>
            </a:extLst>
          </p:cNvPr>
          <p:cNvSpPr>
            <a:spLocks noGrp="1" noChangeArrowheads="1"/>
          </p:cNvSpPr>
          <p:nvPr>
            <p:ph type="title"/>
          </p:nvPr>
        </p:nvSpPr>
        <p:spPr/>
        <p:txBody>
          <a:bodyPr/>
          <a:lstStyle/>
          <a:p>
            <a:pPr eaLnBrk="1" hangingPunct="1"/>
            <a:r>
              <a:rPr lang="en-US" altLang="en-US" b="0"/>
              <a:t>1.4 Hằng, </a:t>
            </a:r>
            <a:r>
              <a:rPr lang="en-US" altLang="en-US" b="0">
                <a:solidFill>
                  <a:srgbClr val="CC3300"/>
                </a:solidFill>
              </a:rPr>
              <a:t>biến</a:t>
            </a:r>
            <a:r>
              <a:rPr lang="en-US" altLang="en-US" b="0"/>
              <a:t>, mảng (tt)</a:t>
            </a:r>
          </a:p>
        </p:txBody>
      </p:sp>
      <p:sp>
        <p:nvSpPr>
          <p:cNvPr id="2" name="Rectangle 3">
            <a:extLst>
              <a:ext uri="{FF2B5EF4-FFF2-40B4-BE49-F238E27FC236}">
                <a16:creationId xmlns:a16="http://schemas.microsoft.com/office/drawing/2014/main" xmlns="" id="{BC9B55E0-C5DA-40E8-AF87-4E5D89A6D5EA}"/>
              </a:ext>
            </a:extLst>
          </p:cNvPr>
          <p:cNvSpPr>
            <a:spLocks noGrp="1" noChangeArrowheads="1"/>
          </p:cNvSpPr>
          <p:nvPr>
            <p:ph type="body" idx="1"/>
          </p:nvPr>
        </p:nvSpPr>
        <p:spPr>
          <a:xfrm>
            <a:off x="381000" y="1440884"/>
            <a:ext cx="8229600" cy="5264715"/>
          </a:xfrm>
        </p:spPr>
        <p:txBody>
          <a:bodyPr/>
          <a:lstStyle/>
          <a:p>
            <a:pPr eaLnBrk="1" hangingPunct="1">
              <a:lnSpc>
                <a:spcPct val="90000"/>
              </a:lnSpc>
            </a:pPr>
            <a:r>
              <a:rPr lang="en-US" altLang="en-US" sz="2200" b="1"/>
              <a:t>Biến là một đại </a:t>
            </a:r>
            <a:r>
              <a:rPr lang="en-US" altLang="en-US" sz="2200" b="1" err="1"/>
              <a:t>lượng</a:t>
            </a:r>
            <a:r>
              <a:rPr lang="en-US" altLang="en-US" sz="2200" b="1"/>
              <a:t> của chương trình, nó được sử dụng để </a:t>
            </a:r>
            <a:r>
              <a:rPr lang="en-US" altLang="en-US" sz="2200" b="1" err="1"/>
              <a:t>lưu</a:t>
            </a:r>
            <a:r>
              <a:rPr lang="en-US" altLang="en-US" sz="2200" b="1"/>
              <a:t> </a:t>
            </a:r>
            <a:r>
              <a:rPr lang="en-US" altLang="en-US" sz="2200" b="1" err="1"/>
              <a:t>trữ</a:t>
            </a:r>
            <a:r>
              <a:rPr lang="en-US" altLang="en-US" sz="2200" b="1"/>
              <a:t> một giá </a:t>
            </a:r>
            <a:r>
              <a:rPr lang="en-US" altLang="en-US" sz="2200" b="1" err="1"/>
              <a:t>trị</a:t>
            </a:r>
            <a:r>
              <a:rPr lang="en-US" altLang="en-US" sz="2200" b="1"/>
              <a:t> và giá </a:t>
            </a:r>
            <a:r>
              <a:rPr lang="en-US" altLang="en-US" sz="2200" b="1" err="1"/>
              <a:t>trị</a:t>
            </a:r>
            <a:r>
              <a:rPr lang="en-US" altLang="en-US" sz="2200" b="1"/>
              <a:t> </a:t>
            </a:r>
            <a:r>
              <a:rPr lang="en-US" altLang="en-US" sz="2200" b="1" err="1"/>
              <a:t>lưu</a:t>
            </a:r>
            <a:r>
              <a:rPr lang="en-US" altLang="en-US" sz="2200" b="1"/>
              <a:t> </a:t>
            </a:r>
            <a:r>
              <a:rPr lang="en-US" altLang="en-US" sz="2200" b="1" err="1"/>
              <a:t>trữ</a:t>
            </a:r>
            <a:r>
              <a:rPr lang="en-US" altLang="en-US" sz="2200" b="1"/>
              <a:t> trong nó </a:t>
            </a:r>
            <a:r>
              <a:rPr lang="en-US" altLang="en-US" sz="2200" b="1">
                <a:solidFill>
                  <a:srgbClr val="CC3300"/>
                </a:solidFill>
              </a:rPr>
              <a:t>có thể thay đổi được</a:t>
            </a:r>
            <a:r>
              <a:rPr lang="en-US" altLang="en-US" sz="2200" b="1"/>
              <a:t>.</a:t>
            </a:r>
          </a:p>
          <a:p>
            <a:pPr eaLnBrk="1" hangingPunct="1">
              <a:lnSpc>
                <a:spcPct val="90000"/>
              </a:lnSpc>
            </a:pPr>
            <a:r>
              <a:rPr lang="en-US" altLang="en-US" sz="2200" b="1"/>
              <a:t>Các cách </a:t>
            </a:r>
            <a:r>
              <a:rPr lang="en-US" altLang="en-US" sz="2200" b="1" err="1"/>
              <a:t>khai</a:t>
            </a:r>
            <a:r>
              <a:rPr lang="en-US" altLang="en-US" sz="2200" b="1"/>
              <a:t> báo biến</a:t>
            </a:r>
          </a:p>
          <a:p>
            <a:pPr lvl="1" eaLnBrk="1" hangingPunct="1">
              <a:lnSpc>
                <a:spcPct val="90000"/>
              </a:lnSpc>
            </a:pPr>
            <a:r>
              <a:rPr lang="en-US" altLang="en-US" sz="2000"/>
              <a:t>Cách 1:</a:t>
            </a:r>
          </a:p>
          <a:p>
            <a:pPr lvl="2" eaLnBrk="1" hangingPunct="1">
              <a:lnSpc>
                <a:spcPct val="90000"/>
              </a:lnSpc>
              <a:buFont typeface="Wingdings" panose="05000000000000000000" pitchFamily="2" charset="2"/>
              <a:buNone/>
            </a:pPr>
            <a:r>
              <a:rPr lang="en-US" altLang="en-US" sz="1800" b="1" err="1">
                <a:solidFill>
                  <a:srgbClr val="CC3300"/>
                </a:solidFill>
              </a:rPr>
              <a:t>Tên_kiểu</a:t>
            </a:r>
            <a:r>
              <a:rPr lang="en-US" altLang="en-US" sz="1800" b="1">
                <a:solidFill>
                  <a:srgbClr val="CC3300"/>
                </a:solidFill>
              </a:rPr>
              <a:t>  </a:t>
            </a:r>
            <a:r>
              <a:rPr lang="en-US" altLang="en-US" sz="1800" b="1" err="1"/>
              <a:t>Danh_sách_tên_biến</a:t>
            </a:r>
            <a:r>
              <a:rPr lang="en-US" altLang="en-US" sz="1800" b="1"/>
              <a:t>;</a:t>
            </a:r>
            <a:endParaRPr lang="en-US" altLang="en-US" sz="1800" b="1" u="sng"/>
          </a:p>
          <a:p>
            <a:pPr lvl="2" eaLnBrk="1" hangingPunct="1">
              <a:lnSpc>
                <a:spcPct val="90000"/>
              </a:lnSpc>
              <a:buFont typeface="Wingdings" panose="05000000000000000000" pitchFamily="2" charset="2"/>
              <a:buNone/>
            </a:pPr>
            <a:r>
              <a:rPr lang="en-US" altLang="en-US" sz="1800" u="sng"/>
              <a:t>Ví </a:t>
            </a:r>
            <a:r>
              <a:rPr lang="en-US" altLang="en-US" sz="1800" u="sng" err="1"/>
              <a:t>dụ</a:t>
            </a:r>
            <a:r>
              <a:rPr lang="en-US" altLang="en-US" sz="1800" u="sng"/>
              <a:t>:</a:t>
            </a:r>
          </a:p>
          <a:p>
            <a:pPr lvl="2" eaLnBrk="1" hangingPunct="1">
              <a:lnSpc>
                <a:spcPct val="90000"/>
              </a:lnSpc>
              <a:buNone/>
            </a:pPr>
            <a:r>
              <a:rPr lang="en-US" altLang="en-US" sz="1800"/>
              <a:t>	</a:t>
            </a:r>
            <a:r>
              <a:rPr lang="pt-BR" altLang="en-US" sz="1800">
                <a:solidFill>
                  <a:srgbClr val="FF0000"/>
                </a:solidFill>
              </a:rPr>
              <a:t>int</a:t>
            </a:r>
            <a:r>
              <a:rPr lang="pt-BR" altLang="en-US" sz="1800"/>
              <a:t> m, n; </a:t>
            </a:r>
            <a:endParaRPr lang="en-US" altLang="en-US" sz="1200"/>
          </a:p>
          <a:p>
            <a:pPr lvl="1" eaLnBrk="1" hangingPunct="1">
              <a:lnSpc>
                <a:spcPct val="90000"/>
              </a:lnSpc>
            </a:pPr>
            <a:endParaRPr lang="en-US" altLang="en-US" sz="2000"/>
          </a:p>
          <a:p>
            <a:pPr lvl="1" eaLnBrk="1" hangingPunct="1">
              <a:lnSpc>
                <a:spcPct val="90000"/>
              </a:lnSpc>
            </a:pPr>
            <a:r>
              <a:rPr lang="en-US" altLang="en-US" sz="2000"/>
              <a:t>Cách 2:</a:t>
            </a:r>
          </a:p>
          <a:p>
            <a:pPr lvl="2" eaLnBrk="1" hangingPunct="1">
              <a:lnSpc>
                <a:spcPct val="90000"/>
              </a:lnSpc>
              <a:buFont typeface="Wingdings" panose="05000000000000000000" pitchFamily="2" charset="2"/>
              <a:buNone/>
            </a:pPr>
            <a:r>
              <a:rPr lang="en-US" altLang="en-US" sz="1800" b="1" err="1">
                <a:solidFill>
                  <a:srgbClr val="CC3300"/>
                </a:solidFill>
              </a:rPr>
              <a:t>Tên_kiểu</a:t>
            </a:r>
            <a:r>
              <a:rPr lang="en-US" altLang="en-US" sz="1800" b="1"/>
              <a:t> Tên_biến1 = giá_trị1, Tên_biến2=giá_trị2,…;</a:t>
            </a:r>
            <a:endParaRPr lang="en-US" altLang="en-US" sz="1800" b="1" u="sng"/>
          </a:p>
          <a:p>
            <a:pPr lvl="2" eaLnBrk="1" hangingPunct="1">
              <a:lnSpc>
                <a:spcPct val="90000"/>
              </a:lnSpc>
              <a:buNone/>
            </a:pPr>
            <a:r>
              <a:rPr lang="en-US" altLang="en-US" sz="1800" u="sng"/>
              <a:t>Ví </a:t>
            </a:r>
            <a:r>
              <a:rPr lang="en-US" altLang="en-US" sz="1800" u="sng" err="1"/>
              <a:t>dụ</a:t>
            </a:r>
            <a:r>
              <a:rPr lang="en-US" altLang="en-US" sz="1800" u="sng"/>
              <a:t>:</a:t>
            </a:r>
          </a:p>
          <a:p>
            <a:pPr lvl="2" eaLnBrk="1" hangingPunct="1">
              <a:lnSpc>
                <a:spcPct val="90000"/>
              </a:lnSpc>
              <a:buNone/>
            </a:pPr>
            <a:r>
              <a:rPr lang="en-US" altLang="en-US" sz="1800">
                <a:solidFill>
                  <a:srgbClr val="CC3300"/>
                </a:solidFill>
              </a:rPr>
              <a:t>	int</a:t>
            </a:r>
            <a:r>
              <a:rPr lang="en-US" altLang="en-US" sz="1800"/>
              <a:t> m=3, n = 10;  	</a:t>
            </a:r>
            <a:endParaRPr lang="en-US" altLang="en-US" sz="21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ox(in)">
                                      <p:cBhvr>
                                        <p:cTn id="31" dur="500"/>
                                        <p:tgtEl>
                                          <p:spTgt spid="2">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box(in)">
                                      <p:cBhvr>
                                        <p:cTn id="34" dur="500"/>
                                        <p:tgtEl>
                                          <p:spTgt spid="2">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ox(in)">
                                      <p:cBhvr>
                                        <p:cTn id="37" dur="500"/>
                                        <p:tgtEl>
                                          <p:spTgt spid="2">
                                            <p:txEl>
                                              <p:pRg st="9" end="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box(in)">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xmlns="" id="{2D445596-332E-4921-8322-75081523BE7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8435" name="Rectangle 2">
            <a:extLst>
              <a:ext uri="{FF2B5EF4-FFF2-40B4-BE49-F238E27FC236}">
                <a16:creationId xmlns:a16="http://schemas.microsoft.com/office/drawing/2014/main" xmlns="" id="{373EBE69-4FCC-4E9C-9D76-19190F1DB7E6}"/>
              </a:ext>
            </a:extLst>
          </p:cNvPr>
          <p:cNvSpPr>
            <a:spLocks noGrp="1" noChangeArrowheads="1"/>
          </p:cNvSpPr>
          <p:nvPr>
            <p:ph type="title"/>
          </p:nvPr>
        </p:nvSpPr>
        <p:spPr/>
        <p:txBody>
          <a:bodyPr/>
          <a:lstStyle/>
          <a:p>
            <a:pPr eaLnBrk="1" hangingPunct="1"/>
            <a:r>
              <a:rPr lang="en-US" altLang="en-US" b="0"/>
              <a:t>1.4 Hằng, biến, </a:t>
            </a:r>
            <a:r>
              <a:rPr lang="en-US" altLang="en-US" b="0">
                <a:solidFill>
                  <a:srgbClr val="CC3300"/>
                </a:solidFill>
              </a:rPr>
              <a:t>mảng</a:t>
            </a:r>
            <a:r>
              <a:rPr lang="en-US" altLang="en-US" b="0"/>
              <a:t> (tt)</a:t>
            </a:r>
          </a:p>
        </p:txBody>
      </p:sp>
      <p:sp>
        <p:nvSpPr>
          <p:cNvPr id="2" name="Rectangle 3">
            <a:extLst>
              <a:ext uri="{FF2B5EF4-FFF2-40B4-BE49-F238E27FC236}">
                <a16:creationId xmlns:a16="http://schemas.microsoft.com/office/drawing/2014/main" xmlns="" id="{9648FFB8-47BD-4C62-9B6F-BE135DE77839}"/>
              </a:ext>
            </a:extLst>
          </p:cNvPr>
          <p:cNvSpPr>
            <a:spLocks noGrp="1" noChangeArrowheads="1"/>
          </p:cNvSpPr>
          <p:nvPr>
            <p:ph type="body" idx="1"/>
          </p:nvPr>
        </p:nvSpPr>
        <p:spPr/>
        <p:txBody>
          <a:bodyPr/>
          <a:lstStyle/>
          <a:p>
            <a:pPr eaLnBrk="1" hangingPunct="1">
              <a:lnSpc>
                <a:spcPct val="80000"/>
              </a:lnSpc>
            </a:pPr>
            <a:r>
              <a:rPr lang="en-US" altLang="en-US" sz="1800">
                <a:solidFill>
                  <a:srgbClr val="CC3300"/>
                </a:solidFill>
              </a:rPr>
              <a:t>Mảng</a:t>
            </a:r>
            <a:r>
              <a:rPr lang="en-US" altLang="en-US" sz="1800"/>
              <a:t> là một đại lượng của chương trình, nó được sử dụng để lưu trữ một tập các giá trị và các giá trị lưu trữ trong nó </a:t>
            </a:r>
            <a:r>
              <a:rPr lang="en-US" altLang="en-US" sz="1800">
                <a:solidFill>
                  <a:srgbClr val="CC3300"/>
                </a:solidFill>
              </a:rPr>
              <a:t>có thể thay đổi được</a:t>
            </a:r>
            <a:r>
              <a:rPr lang="en-US" altLang="en-US" sz="1800"/>
              <a:t>.</a:t>
            </a:r>
          </a:p>
          <a:p>
            <a:pPr eaLnBrk="1" hangingPunct="1">
              <a:lnSpc>
                <a:spcPct val="80000"/>
              </a:lnSpc>
            </a:pPr>
            <a:r>
              <a:rPr lang="en-US" altLang="en-US" sz="1800"/>
              <a:t>Trong lập trình chúng ta chủ yếu sử dụng mảng một chiều và mảng hai chiều</a:t>
            </a:r>
          </a:p>
          <a:p>
            <a:pPr eaLnBrk="1" hangingPunct="1">
              <a:lnSpc>
                <a:spcPct val="80000"/>
              </a:lnSpc>
            </a:pPr>
            <a:r>
              <a:rPr lang="en-US" altLang="en-US" sz="1800" b="1"/>
              <a:t>Mảng một chiều</a:t>
            </a:r>
          </a:p>
          <a:p>
            <a:pPr lvl="1" eaLnBrk="1" hangingPunct="1">
              <a:lnSpc>
                <a:spcPct val="80000"/>
              </a:lnSpc>
            </a:pPr>
            <a:r>
              <a:rPr lang="en-US" altLang="en-US" sz="1800"/>
              <a:t>Khai báo </a:t>
            </a:r>
          </a:p>
          <a:p>
            <a:pPr lvl="1" eaLnBrk="1" hangingPunct="1">
              <a:lnSpc>
                <a:spcPct val="80000"/>
              </a:lnSpc>
              <a:buFont typeface="Wingdings" panose="05000000000000000000" pitchFamily="2" charset="2"/>
              <a:buNone/>
            </a:pPr>
            <a:r>
              <a:rPr lang="en-US" altLang="en-US" sz="1900" b="1">
                <a:solidFill>
                  <a:srgbClr val="CC3300"/>
                </a:solidFill>
              </a:rPr>
              <a:t>Tên_kiểu</a:t>
            </a:r>
            <a:r>
              <a:rPr lang="en-US" altLang="en-US" sz="1900" b="1"/>
              <a:t> </a:t>
            </a:r>
            <a:r>
              <a:rPr lang="en-US" altLang="en-US" sz="1900" b="1">
                <a:solidFill>
                  <a:schemeClr val="tx2"/>
                </a:solidFill>
              </a:rPr>
              <a:t>Tên_mảng[n]</a:t>
            </a:r>
            <a:r>
              <a:rPr lang="en-US" altLang="en-US" sz="2400" b="1">
                <a:solidFill>
                  <a:schemeClr val="tx2"/>
                </a:solidFill>
              </a:rPr>
              <a:t>;</a:t>
            </a:r>
            <a:r>
              <a:rPr lang="en-US" altLang="en-US" sz="2400" b="1"/>
              <a:t> 	</a:t>
            </a:r>
            <a:r>
              <a:rPr lang="en-US" altLang="en-US" sz="2000" b="1">
                <a:solidFill>
                  <a:srgbClr val="00B0F0"/>
                </a:solidFill>
              </a:rPr>
              <a:t>// n là một hằng số nguyên;</a:t>
            </a:r>
          </a:p>
          <a:p>
            <a:pPr lvl="1" eaLnBrk="1" hangingPunct="1">
              <a:lnSpc>
                <a:spcPct val="80000"/>
              </a:lnSpc>
            </a:pPr>
            <a:r>
              <a:rPr lang="en-US" altLang="en-US" sz="1800"/>
              <a:t>Ví dụ:</a:t>
            </a:r>
          </a:p>
          <a:p>
            <a:pPr lvl="1" eaLnBrk="1" hangingPunct="1">
              <a:lnSpc>
                <a:spcPct val="80000"/>
              </a:lnSpc>
              <a:buFont typeface="Wingdings" panose="05000000000000000000" pitchFamily="2" charset="2"/>
              <a:buNone/>
            </a:pPr>
            <a:r>
              <a:rPr lang="en-US" altLang="en-US" sz="1800" b="1"/>
              <a:t>	</a:t>
            </a:r>
            <a:r>
              <a:rPr lang="en-US" altLang="en-US" sz="1800">
                <a:solidFill>
                  <a:srgbClr val="CC3300"/>
                </a:solidFill>
              </a:rPr>
              <a:t>int </a:t>
            </a:r>
            <a:r>
              <a:rPr lang="en-US" altLang="en-US" sz="1800"/>
              <a:t> a[100], b[200];</a:t>
            </a:r>
          </a:p>
          <a:p>
            <a:pPr lvl="1" eaLnBrk="1" hangingPunct="1">
              <a:lnSpc>
                <a:spcPct val="80000"/>
              </a:lnSpc>
              <a:buFont typeface="Wingdings" panose="05000000000000000000" pitchFamily="2" charset="2"/>
              <a:buNone/>
            </a:pPr>
            <a:r>
              <a:rPr lang="en-US" altLang="en-US" sz="1800"/>
              <a:t>	</a:t>
            </a:r>
            <a:r>
              <a:rPr lang="en-US" altLang="en-US" sz="1800">
                <a:solidFill>
                  <a:srgbClr val="CC3300"/>
                </a:solidFill>
              </a:rPr>
              <a:t>float</a:t>
            </a:r>
            <a:r>
              <a:rPr lang="en-US" altLang="en-US" sz="1800"/>
              <a:t>  x[50], y[50];</a:t>
            </a:r>
          </a:p>
          <a:p>
            <a:pPr lvl="1" eaLnBrk="1" hangingPunct="1">
              <a:lnSpc>
                <a:spcPct val="80000"/>
              </a:lnSpc>
            </a:pPr>
            <a:r>
              <a:rPr lang="en-US" altLang="en-US" sz="1800"/>
              <a:t>Ta có thể khai báo và đồng thời gán giá trị cho các phần tử mảng</a:t>
            </a:r>
          </a:p>
          <a:p>
            <a:pPr lvl="1" eaLnBrk="1" hangingPunct="1">
              <a:lnSpc>
                <a:spcPct val="80000"/>
              </a:lnSpc>
              <a:buFont typeface="Wingdings" panose="05000000000000000000" pitchFamily="2" charset="2"/>
              <a:buNone/>
            </a:pPr>
            <a:r>
              <a:rPr lang="en-US" altLang="en-US" sz="1900" b="1">
                <a:solidFill>
                  <a:srgbClr val="CC3300"/>
                </a:solidFill>
              </a:rPr>
              <a:t>Tên_kiểu</a:t>
            </a:r>
            <a:r>
              <a:rPr lang="en-US" altLang="en-US" sz="1900" b="1"/>
              <a:t> Tên_mảng[n]={gt1, gt2, .., gtn }</a:t>
            </a:r>
            <a:r>
              <a:rPr lang="en-US" altLang="en-US" sz="2400" b="1"/>
              <a:t>;</a:t>
            </a:r>
          </a:p>
          <a:p>
            <a:pPr lvl="1" eaLnBrk="1" hangingPunct="1">
              <a:lnSpc>
                <a:spcPct val="80000"/>
              </a:lnSpc>
              <a:buFont typeface="Wingdings" panose="05000000000000000000" pitchFamily="2" charset="2"/>
              <a:buNone/>
            </a:pPr>
            <a:r>
              <a:rPr lang="en-US" altLang="en-US" sz="1800" b="1"/>
              <a:t>Ví dụ:</a:t>
            </a:r>
            <a:r>
              <a:rPr lang="en-US" altLang="en-US" sz="1800" b="1">
                <a:solidFill>
                  <a:srgbClr val="CC3300"/>
                </a:solidFill>
              </a:rPr>
              <a:t> int </a:t>
            </a:r>
            <a:r>
              <a:rPr lang="en-US" altLang="en-US" sz="1800" b="1"/>
              <a:t>a[5] = {3, 43, 12, 434, 123};</a:t>
            </a:r>
          </a:p>
          <a:p>
            <a:pPr lvl="2" eaLnBrk="1" hangingPunct="1">
              <a:lnSpc>
                <a:spcPct val="80000"/>
              </a:lnSpc>
              <a:buFont typeface="Wingdings" panose="05000000000000000000" pitchFamily="2" charset="2"/>
              <a:buNone/>
            </a:pPr>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ox(i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ox(in)">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i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in)">
                                      <p:cBhvr>
                                        <p:cTn id="32" dur="500"/>
                                        <p:tgtEl>
                                          <p:spTgt spid="2">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box(in)">
                                      <p:cBhvr>
                                        <p:cTn id="35" dur="500"/>
                                        <p:tgtEl>
                                          <p:spTgt spid="2">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box(in)">
                                      <p:cBhvr>
                                        <p:cTn id="38" dur="500"/>
                                        <p:tgtEl>
                                          <p:spTgt spid="2">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ox(in)">
                                      <p:cBhvr>
                                        <p:cTn id="43" dur="500"/>
                                        <p:tgtEl>
                                          <p:spTgt spid="2">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box(in)">
                                      <p:cBhvr>
                                        <p:cTn id="48" dur="500"/>
                                        <p:tgtEl>
                                          <p:spTgt spid="2">
                                            <p:txEl>
                                              <p:pRg st="9" end="9"/>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box(in)">
                                      <p:cBhvr>
                                        <p:cTn id="5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xmlns="" id="{41FF0E1F-D9FF-418F-BC65-9E621D6E1A6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9459" name="Rectangle 2">
            <a:extLst>
              <a:ext uri="{FF2B5EF4-FFF2-40B4-BE49-F238E27FC236}">
                <a16:creationId xmlns:a16="http://schemas.microsoft.com/office/drawing/2014/main" xmlns="" id="{56A0903C-0E62-4449-BE31-D2F6DC1C708F}"/>
              </a:ext>
            </a:extLst>
          </p:cNvPr>
          <p:cNvSpPr>
            <a:spLocks noGrp="1" noChangeArrowheads="1"/>
          </p:cNvSpPr>
          <p:nvPr>
            <p:ph type="title"/>
          </p:nvPr>
        </p:nvSpPr>
        <p:spPr/>
        <p:txBody>
          <a:bodyPr/>
          <a:lstStyle/>
          <a:p>
            <a:pPr eaLnBrk="1" hangingPunct="1"/>
            <a:r>
              <a:rPr lang="en-US" altLang="en-US" b="0"/>
              <a:t>1.4 Hằng, biến, </a:t>
            </a:r>
            <a:r>
              <a:rPr lang="en-US" altLang="en-US" b="0">
                <a:solidFill>
                  <a:srgbClr val="CC3300"/>
                </a:solidFill>
              </a:rPr>
              <a:t>mảng</a:t>
            </a:r>
            <a:r>
              <a:rPr lang="en-US" altLang="en-US" b="0"/>
              <a:t> (tt)</a:t>
            </a:r>
          </a:p>
        </p:txBody>
      </p:sp>
      <p:sp>
        <p:nvSpPr>
          <p:cNvPr id="20483" name="Rectangle 3">
            <a:extLst>
              <a:ext uri="{FF2B5EF4-FFF2-40B4-BE49-F238E27FC236}">
                <a16:creationId xmlns:a16="http://schemas.microsoft.com/office/drawing/2014/main" xmlns="" id="{CF13F6E0-41C5-4A0A-AF13-44DAF2B5D525}"/>
              </a:ext>
            </a:extLst>
          </p:cNvPr>
          <p:cNvSpPr>
            <a:spLocks noGrp="1" noChangeArrowheads="1"/>
          </p:cNvSpPr>
          <p:nvPr>
            <p:ph type="body" idx="1"/>
          </p:nvPr>
        </p:nvSpPr>
        <p:spPr/>
        <p:txBody>
          <a:bodyPr/>
          <a:lstStyle/>
          <a:p>
            <a:pPr eaLnBrk="1" hangingPunct="1">
              <a:lnSpc>
                <a:spcPct val="90000"/>
              </a:lnSpc>
            </a:pPr>
            <a:r>
              <a:rPr lang="en-US" altLang="en-US" sz="2600"/>
              <a:t>Truy nhập đến các phần tử mảng một chiều</a:t>
            </a:r>
          </a:p>
          <a:p>
            <a:pPr eaLnBrk="1" hangingPunct="1">
              <a:lnSpc>
                <a:spcPct val="90000"/>
              </a:lnSpc>
              <a:buFont typeface="Wingdings" panose="05000000000000000000" pitchFamily="2" charset="2"/>
              <a:buNone/>
            </a:pPr>
            <a:r>
              <a:rPr lang="en-US" altLang="en-US" sz="2600"/>
              <a:t>Các phần tử được đánh chỉ số từ 0 đến n-1. Để truy</a:t>
            </a:r>
          </a:p>
          <a:p>
            <a:pPr eaLnBrk="1" hangingPunct="1">
              <a:lnSpc>
                <a:spcPct val="90000"/>
              </a:lnSpc>
              <a:buFont typeface="Wingdings" panose="05000000000000000000" pitchFamily="2" charset="2"/>
              <a:buNone/>
            </a:pPr>
            <a:r>
              <a:rPr lang="en-US" altLang="en-US" sz="2600"/>
              <a:t>nhập đến phần tử mảng ta viết:</a:t>
            </a:r>
          </a:p>
          <a:p>
            <a:pPr eaLnBrk="1" hangingPunct="1">
              <a:lnSpc>
                <a:spcPct val="90000"/>
              </a:lnSpc>
              <a:buFont typeface="Wingdings" panose="05000000000000000000" pitchFamily="2" charset="2"/>
              <a:buNone/>
            </a:pPr>
            <a:r>
              <a:rPr lang="en-US" altLang="en-US" sz="2600"/>
              <a:t>	</a:t>
            </a:r>
          </a:p>
          <a:p>
            <a:pPr eaLnBrk="1" hangingPunct="1">
              <a:lnSpc>
                <a:spcPct val="90000"/>
              </a:lnSpc>
              <a:buFont typeface="Wingdings" panose="05000000000000000000" pitchFamily="2" charset="2"/>
              <a:buNone/>
            </a:pPr>
            <a:r>
              <a:rPr lang="en-US" altLang="en-US" sz="2600" b="1"/>
              <a:t>	Tên_mảng[</a:t>
            </a:r>
            <a:r>
              <a:rPr lang="en-US" altLang="en-US" sz="2600" b="1">
                <a:solidFill>
                  <a:srgbClr val="CC3300"/>
                </a:solidFill>
              </a:rPr>
              <a:t>chỉ_số</a:t>
            </a:r>
            <a:r>
              <a:rPr lang="en-US" altLang="en-US" sz="2600" b="1"/>
              <a:t>]</a:t>
            </a:r>
            <a:r>
              <a:rPr lang="en-US" altLang="en-US" sz="2600"/>
              <a:t>       </a:t>
            </a:r>
            <a:r>
              <a:rPr lang="en-US" altLang="en-US" sz="2600">
                <a:solidFill>
                  <a:srgbClr val="00B0F0"/>
                </a:solidFill>
              </a:rPr>
              <a:t>//ở đây chỉ_số </a:t>
            </a:r>
            <a:r>
              <a:rPr lang="en-US" altLang="en-US" sz="2600">
                <a:solidFill>
                  <a:srgbClr val="00B0F0"/>
                </a:solidFill>
                <a:sym typeface="Symbol" panose="05050102010706020507" pitchFamily="18" charset="2"/>
              </a:rPr>
              <a:t> [0,..,n-1]</a:t>
            </a:r>
          </a:p>
          <a:p>
            <a:pPr eaLnBrk="1" hangingPunct="1">
              <a:lnSpc>
                <a:spcPct val="90000"/>
              </a:lnSpc>
            </a:pPr>
            <a:endParaRPr lang="en-US" altLang="en-US" sz="2600">
              <a:sym typeface="Symbol" panose="05050102010706020507" pitchFamily="18" charset="2"/>
            </a:endParaRPr>
          </a:p>
          <a:p>
            <a:pPr eaLnBrk="1" hangingPunct="1">
              <a:lnSpc>
                <a:spcPct val="90000"/>
              </a:lnSpc>
            </a:pPr>
            <a:r>
              <a:rPr lang="en-US" altLang="en-US" sz="2600">
                <a:sym typeface="Symbol" panose="05050102010706020507" pitchFamily="18" charset="2"/>
              </a:rPr>
              <a:t>Ví dụ: </a:t>
            </a:r>
            <a:r>
              <a:rPr lang="en-US" altLang="en-US" sz="2600">
                <a:solidFill>
                  <a:srgbClr val="CC3300"/>
                </a:solidFill>
                <a:sym typeface="Symbol" panose="05050102010706020507" pitchFamily="18" charset="2"/>
              </a:rPr>
              <a:t>float</a:t>
            </a:r>
            <a:r>
              <a:rPr lang="en-US" altLang="en-US" sz="2600">
                <a:sym typeface="Symbol" panose="05050102010706020507" pitchFamily="18" charset="2"/>
              </a:rPr>
              <a:t> a[10] thì ta có các phần tử là:</a:t>
            </a:r>
          </a:p>
          <a:p>
            <a:pPr eaLnBrk="1" hangingPunct="1">
              <a:lnSpc>
                <a:spcPct val="90000"/>
              </a:lnSpc>
              <a:buFont typeface="Wingdings" panose="05000000000000000000" pitchFamily="2" charset="2"/>
              <a:buNone/>
            </a:pPr>
            <a:r>
              <a:rPr lang="en-US" altLang="en-US" sz="2600">
                <a:sym typeface="Symbol" panose="05050102010706020507" pitchFamily="18" charset="2"/>
              </a:rPr>
              <a:t>	a[0], a[1], …,a[9]. </a:t>
            </a:r>
          </a:p>
          <a:p>
            <a:pPr lvl="1" eaLnBrk="1" hangingPunct="1">
              <a:lnSpc>
                <a:spcPct val="90000"/>
              </a:lnSpc>
              <a:buFont typeface="Wingdings" panose="05000000000000000000" pitchFamily="2" charset="2"/>
              <a:buNone/>
            </a:pPr>
            <a:endParaRPr lang="en-US" altLang="en-US" sz="2200">
              <a:sym typeface="Symbol" panose="05050102010706020507" pitchFamily="18" charset="2"/>
            </a:endParaRPr>
          </a:p>
          <a:p>
            <a:pPr eaLnBrk="1" hangingPunct="1">
              <a:lnSpc>
                <a:spcPct val="90000"/>
              </a:lnSpc>
            </a:pPr>
            <a:endParaRPr lang="en-US" altLang="en-US" sz="26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in)">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in)">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7" dur="500"/>
                                        <p:tgtEl>
                                          <p:spTgt spid="20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5"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xmlns="" id="{E1C01D85-ECFE-45E9-BDEF-A29184524A7C}"/>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20483" name="Rectangle 2">
            <a:extLst>
              <a:ext uri="{FF2B5EF4-FFF2-40B4-BE49-F238E27FC236}">
                <a16:creationId xmlns:a16="http://schemas.microsoft.com/office/drawing/2014/main" xmlns="" id="{2EB5D2BC-9E78-4F7C-9255-62E78A03600F}"/>
              </a:ext>
            </a:extLst>
          </p:cNvPr>
          <p:cNvSpPr>
            <a:spLocks noGrp="1" noChangeArrowheads="1"/>
          </p:cNvSpPr>
          <p:nvPr>
            <p:ph type="title"/>
          </p:nvPr>
        </p:nvSpPr>
        <p:spPr/>
        <p:txBody>
          <a:bodyPr/>
          <a:lstStyle/>
          <a:p>
            <a:pPr eaLnBrk="1" hangingPunct="1"/>
            <a:r>
              <a:rPr lang="en-US" altLang="en-US" b="0"/>
              <a:t>1.4 Hằng, biến, </a:t>
            </a:r>
            <a:r>
              <a:rPr lang="en-US" altLang="en-US" b="0">
                <a:solidFill>
                  <a:srgbClr val="CC3300"/>
                </a:solidFill>
              </a:rPr>
              <a:t>mảng</a:t>
            </a:r>
            <a:r>
              <a:rPr lang="en-US" altLang="en-US" b="0"/>
              <a:t> (tt)</a:t>
            </a:r>
          </a:p>
        </p:txBody>
      </p:sp>
      <p:sp>
        <p:nvSpPr>
          <p:cNvPr id="21507" name="Rectangle 3">
            <a:extLst>
              <a:ext uri="{FF2B5EF4-FFF2-40B4-BE49-F238E27FC236}">
                <a16:creationId xmlns:a16="http://schemas.microsoft.com/office/drawing/2014/main" xmlns="" id="{E2D24D60-6232-4BBB-BB22-C72F677E89B8}"/>
              </a:ext>
            </a:extLst>
          </p:cNvPr>
          <p:cNvSpPr>
            <a:spLocks noGrp="1" noChangeArrowheads="1"/>
          </p:cNvSpPr>
          <p:nvPr>
            <p:ph type="body" idx="1"/>
          </p:nvPr>
        </p:nvSpPr>
        <p:spPr/>
        <p:txBody>
          <a:bodyPr/>
          <a:lstStyle/>
          <a:p>
            <a:pPr eaLnBrk="1" hangingPunct="1">
              <a:lnSpc>
                <a:spcPct val="90000"/>
              </a:lnSpc>
            </a:pPr>
            <a:r>
              <a:rPr lang="en-US" altLang="en-US" sz="2100" b="1"/>
              <a:t>Mảng hai chiều</a:t>
            </a:r>
          </a:p>
          <a:p>
            <a:pPr lvl="1" eaLnBrk="1" hangingPunct="1">
              <a:lnSpc>
                <a:spcPct val="90000"/>
              </a:lnSpc>
            </a:pPr>
            <a:r>
              <a:rPr lang="en-US" altLang="en-US" sz="2000"/>
              <a:t>Khai báo </a:t>
            </a:r>
          </a:p>
          <a:p>
            <a:pPr lvl="1" eaLnBrk="1" hangingPunct="1">
              <a:lnSpc>
                <a:spcPct val="90000"/>
              </a:lnSpc>
              <a:buFont typeface="Wingdings" panose="05000000000000000000" pitchFamily="2" charset="2"/>
              <a:buNone/>
            </a:pPr>
            <a:r>
              <a:rPr lang="en-US" altLang="en-US" sz="2400" b="1">
                <a:solidFill>
                  <a:srgbClr val="CC3300"/>
                </a:solidFill>
              </a:rPr>
              <a:t>	Tên_kiểu</a:t>
            </a:r>
            <a:r>
              <a:rPr lang="en-US" altLang="en-US" sz="2400" b="1"/>
              <a:t> Tên_mảng[m][n]</a:t>
            </a:r>
            <a:r>
              <a:rPr lang="en-US" altLang="en-US" sz="2800" b="1"/>
              <a:t>;</a:t>
            </a:r>
          </a:p>
          <a:p>
            <a:pPr lvl="1" eaLnBrk="1" hangingPunct="1">
              <a:lnSpc>
                <a:spcPct val="90000"/>
              </a:lnSpc>
              <a:buFontTx/>
              <a:buChar char="-"/>
            </a:pPr>
            <a:endParaRPr lang="en-US" altLang="en-US" sz="2000"/>
          </a:p>
          <a:p>
            <a:pPr lvl="1" eaLnBrk="1" hangingPunct="1">
              <a:lnSpc>
                <a:spcPct val="90000"/>
              </a:lnSpc>
              <a:buFontTx/>
              <a:buChar char="-"/>
            </a:pPr>
            <a:r>
              <a:rPr lang="en-US" altLang="en-US" sz="2000"/>
              <a:t>n</a:t>
            </a:r>
            <a:r>
              <a:rPr lang="en-US" altLang="en-US" sz="2000" baseline="-25000"/>
              <a:t>1</a:t>
            </a:r>
            <a:r>
              <a:rPr lang="en-US" altLang="en-US" sz="2000"/>
              <a:t>, n</a:t>
            </a:r>
            <a:r>
              <a:rPr lang="en-US" altLang="en-US" sz="2000" baseline="-25000"/>
              <a:t>2</a:t>
            </a:r>
            <a:r>
              <a:rPr lang="en-US" altLang="en-US" sz="2000"/>
              <a:t> là một hằng số nguyên</a:t>
            </a:r>
          </a:p>
          <a:p>
            <a:pPr lvl="1" eaLnBrk="1" hangingPunct="1">
              <a:lnSpc>
                <a:spcPct val="90000"/>
              </a:lnSpc>
              <a:buFontTx/>
              <a:buChar char="-"/>
            </a:pPr>
            <a:r>
              <a:rPr lang="en-US" altLang="en-US" sz="2000"/>
              <a:t>n</a:t>
            </a:r>
            <a:r>
              <a:rPr lang="en-US" altLang="en-US" sz="2000" baseline="-25000"/>
              <a:t>1 </a:t>
            </a:r>
            <a:r>
              <a:rPr lang="en-US" altLang="en-US" sz="2000"/>
              <a:t>là số hàng của mảng, n</a:t>
            </a:r>
            <a:r>
              <a:rPr lang="en-US" altLang="en-US" sz="2000" baseline="-25000"/>
              <a:t>2 </a:t>
            </a:r>
            <a:r>
              <a:rPr lang="en-US" altLang="en-US" sz="2000"/>
              <a:t>là số cột của mảng</a:t>
            </a:r>
          </a:p>
          <a:p>
            <a:pPr lvl="1" eaLnBrk="1" hangingPunct="1">
              <a:lnSpc>
                <a:spcPct val="90000"/>
              </a:lnSpc>
            </a:pPr>
            <a:r>
              <a:rPr lang="en-US" altLang="en-US" sz="2000" b="1"/>
              <a:t>Ví dụ:	</a:t>
            </a:r>
            <a:r>
              <a:rPr lang="en-US" altLang="en-US" sz="2000">
                <a:solidFill>
                  <a:srgbClr val="CC3300"/>
                </a:solidFill>
              </a:rPr>
              <a:t>int </a:t>
            </a:r>
            <a:r>
              <a:rPr lang="en-US" altLang="en-US" sz="2000"/>
              <a:t> a[10][10];</a:t>
            </a:r>
          </a:p>
          <a:p>
            <a:pPr lvl="1" eaLnBrk="1" hangingPunct="1">
              <a:lnSpc>
                <a:spcPct val="90000"/>
              </a:lnSpc>
              <a:buFont typeface="Wingdings" panose="05000000000000000000" pitchFamily="2" charset="2"/>
              <a:buNone/>
            </a:pPr>
            <a:r>
              <a:rPr lang="en-US" altLang="en-US" sz="2000"/>
              <a:t>			</a:t>
            </a:r>
            <a:r>
              <a:rPr lang="en-US" altLang="en-US" sz="2000">
                <a:solidFill>
                  <a:srgbClr val="CC3300"/>
                </a:solidFill>
              </a:rPr>
              <a:t>float </a:t>
            </a:r>
            <a:r>
              <a:rPr lang="en-US" altLang="en-US" sz="2000"/>
              <a:t>b[10][20];</a:t>
            </a:r>
          </a:p>
          <a:p>
            <a:pPr eaLnBrk="1" hangingPunct="1">
              <a:lnSpc>
                <a:spcPct val="90000"/>
              </a:lnSpc>
            </a:pPr>
            <a:r>
              <a:rPr lang="en-US" altLang="en-US" sz="2100"/>
              <a:t>Truy nhập đến các phần tử mảng hai chiều</a:t>
            </a:r>
          </a:p>
          <a:p>
            <a:pPr eaLnBrk="1" hangingPunct="1">
              <a:lnSpc>
                <a:spcPct val="90000"/>
              </a:lnSpc>
              <a:buFont typeface="Wingdings" panose="05000000000000000000" pitchFamily="2" charset="2"/>
              <a:buNone/>
            </a:pPr>
            <a:r>
              <a:rPr lang="en-US" altLang="en-US" sz="2100"/>
              <a:t>		</a:t>
            </a:r>
            <a:r>
              <a:rPr lang="en-US" altLang="en-US" sz="2100" b="1"/>
              <a:t>Tên_mảng[</a:t>
            </a:r>
            <a:r>
              <a:rPr lang="en-US" altLang="en-US" sz="2100" b="1">
                <a:solidFill>
                  <a:srgbClr val="CC3300"/>
                </a:solidFill>
              </a:rPr>
              <a:t>chỉ_số_hàng</a:t>
            </a:r>
            <a:r>
              <a:rPr lang="en-US" altLang="en-US" sz="2100" b="1"/>
              <a:t>][</a:t>
            </a:r>
            <a:r>
              <a:rPr lang="en-US" altLang="en-US" sz="2100" b="1">
                <a:solidFill>
                  <a:srgbClr val="CC3300"/>
                </a:solidFill>
              </a:rPr>
              <a:t>chỉ_số_cột</a:t>
            </a:r>
            <a:r>
              <a:rPr lang="en-US" altLang="en-US" sz="2100" b="1"/>
              <a:t>]  </a:t>
            </a:r>
          </a:p>
          <a:p>
            <a:pPr eaLnBrk="1" hangingPunct="1">
              <a:lnSpc>
                <a:spcPct val="90000"/>
              </a:lnSpc>
              <a:buFont typeface="Wingdings" panose="05000000000000000000" pitchFamily="2" charset="2"/>
              <a:buNone/>
            </a:pPr>
            <a:r>
              <a:rPr lang="en-US" altLang="en-US" sz="2100"/>
              <a:t>	ở đây </a:t>
            </a:r>
            <a:r>
              <a:rPr lang="en-US" altLang="en-US" sz="2100">
                <a:solidFill>
                  <a:srgbClr val="CC3300"/>
                </a:solidFill>
              </a:rPr>
              <a:t>chỉ_số_hàng</a:t>
            </a:r>
            <a:r>
              <a:rPr lang="en-US" altLang="en-US" sz="2100"/>
              <a:t> </a:t>
            </a:r>
            <a:r>
              <a:rPr lang="en-US" altLang="en-US" sz="2100">
                <a:sym typeface="Symbol" panose="05050102010706020507" pitchFamily="18" charset="2"/>
              </a:rPr>
              <a:t> [0,..,n</a:t>
            </a:r>
            <a:r>
              <a:rPr lang="en-US" altLang="en-US" sz="2100" baseline="-25000">
                <a:sym typeface="Symbol" panose="05050102010706020507" pitchFamily="18" charset="2"/>
              </a:rPr>
              <a:t>1</a:t>
            </a:r>
            <a:r>
              <a:rPr lang="en-US" altLang="en-US" sz="2100">
                <a:sym typeface="Symbol" panose="05050102010706020507" pitchFamily="18" charset="2"/>
              </a:rPr>
              <a:t>-1] và </a:t>
            </a:r>
            <a:r>
              <a:rPr lang="en-US" altLang="en-US" sz="2100">
                <a:solidFill>
                  <a:srgbClr val="CC3300"/>
                </a:solidFill>
              </a:rPr>
              <a:t>chỉ_số_cột</a:t>
            </a:r>
            <a:r>
              <a:rPr lang="en-US" altLang="en-US" sz="2100"/>
              <a:t> </a:t>
            </a:r>
            <a:r>
              <a:rPr lang="en-US" altLang="en-US" sz="2100">
                <a:sym typeface="Symbol" panose="05050102010706020507" pitchFamily="18" charset="2"/>
              </a:rPr>
              <a:t> [0,..,n</a:t>
            </a:r>
            <a:r>
              <a:rPr lang="en-US" altLang="en-US" sz="2100" baseline="-25000">
                <a:sym typeface="Symbol" panose="05050102010706020507" pitchFamily="18" charset="2"/>
              </a:rPr>
              <a:t>2</a:t>
            </a:r>
            <a:r>
              <a:rPr lang="en-US" altLang="en-US" sz="2100">
                <a:sym typeface="Symbol" panose="05050102010706020507" pitchFamily="18" charset="2"/>
              </a:rPr>
              <a:t>-1] </a:t>
            </a:r>
            <a:endParaRPr lang="en-US" altLang="en-US" sz="21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box(in)">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32" dur="500"/>
                                        <p:tgtEl>
                                          <p:spTgt spid="2150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35" dur="500"/>
                                        <p:tgtEl>
                                          <p:spTgt spid="21507">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1507">
                                            <p:txEl>
                                              <p:pRg st="8" end="8"/>
                                            </p:txEl>
                                          </p:spTgt>
                                        </p:tgtEl>
                                        <p:attrNameLst>
                                          <p:attrName>style.visibility</p:attrName>
                                        </p:attrNameLst>
                                      </p:cBhvr>
                                      <p:to>
                                        <p:strVal val="visible"/>
                                      </p:to>
                                    </p:set>
                                    <p:animEffect transition="in" filter="box(in)">
                                      <p:cBhvr>
                                        <p:cTn id="40" dur="500"/>
                                        <p:tgtEl>
                                          <p:spTgt spid="21507">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21507">
                                            <p:txEl>
                                              <p:pRg st="9" end="9"/>
                                            </p:txEl>
                                          </p:spTgt>
                                        </p:tgtEl>
                                        <p:attrNameLst>
                                          <p:attrName>style.visibility</p:attrName>
                                        </p:attrNameLst>
                                      </p:cBhvr>
                                      <p:to>
                                        <p:strVal val="visible"/>
                                      </p:to>
                                    </p:set>
                                    <p:animEffect transition="in" filter="box(in)">
                                      <p:cBhvr>
                                        <p:cTn id="45" dur="500"/>
                                        <p:tgtEl>
                                          <p:spTgt spid="21507">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1507">
                                            <p:txEl>
                                              <p:pRg st="10" end="10"/>
                                            </p:txEl>
                                          </p:spTgt>
                                        </p:tgtEl>
                                        <p:attrNameLst>
                                          <p:attrName>style.visibility</p:attrName>
                                        </p:attrNameLst>
                                      </p:cBhvr>
                                      <p:to>
                                        <p:strVal val="visible"/>
                                      </p:to>
                                    </p:set>
                                    <p:animEffect transition="in" filter="blinds(horizontal)">
                                      <p:cBhvr>
                                        <p:cTn id="50" dur="500"/>
                                        <p:tgtEl>
                                          <p:spTgt spid="21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a:extLst>
              <a:ext uri="{FF2B5EF4-FFF2-40B4-BE49-F238E27FC236}">
                <a16:creationId xmlns:a16="http://schemas.microsoft.com/office/drawing/2014/main" xmlns="" id="{8F36EB8D-A0FC-4067-B5EE-9065268DB1E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21507" name="Rectangle 2">
            <a:extLst>
              <a:ext uri="{FF2B5EF4-FFF2-40B4-BE49-F238E27FC236}">
                <a16:creationId xmlns:a16="http://schemas.microsoft.com/office/drawing/2014/main" xmlns="" id="{2AE7FA08-DB66-45D0-AC6D-4068E0C52A0E}"/>
              </a:ext>
            </a:extLst>
          </p:cNvPr>
          <p:cNvSpPr>
            <a:spLocks noGrp="1" noChangeArrowheads="1"/>
          </p:cNvSpPr>
          <p:nvPr>
            <p:ph type="title"/>
          </p:nvPr>
        </p:nvSpPr>
        <p:spPr>
          <a:xfrm>
            <a:off x="457200" y="381000"/>
            <a:ext cx="7543800" cy="579438"/>
          </a:xfrm>
        </p:spPr>
        <p:txBody>
          <a:bodyPr/>
          <a:lstStyle/>
          <a:p>
            <a:pPr eaLnBrk="1" hangingPunct="1"/>
            <a:r>
              <a:rPr lang="en-US" altLang="en-US" sz="3500" b="0"/>
              <a:t>1.4 Hằng, biến, </a:t>
            </a:r>
            <a:r>
              <a:rPr lang="en-US" altLang="en-US" sz="3500" b="0">
                <a:solidFill>
                  <a:srgbClr val="CC3300"/>
                </a:solidFill>
              </a:rPr>
              <a:t>mảng</a:t>
            </a:r>
            <a:r>
              <a:rPr lang="en-US" altLang="en-US" sz="3500" b="0"/>
              <a:t> (tt)</a:t>
            </a:r>
          </a:p>
        </p:txBody>
      </p:sp>
      <p:sp>
        <p:nvSpPr>
          <p:cNvPr id="21508" name="Rectangle 3">
            <a:extLst>
              <a:ext uri="{FF2B5EF4-FFF2-40B4-BE49-F238E27FC236}">
                <a16:creationId xmlns:a16="http://schemas.microsoft.com/office/drawing/2014/main" xmlns="" id="{3E1D8DE5-4052-4F48-A62C-471CF3ECC305}"/>
              </a:ext>
            </a:extLst>
          </p:cNvPr>
          <p:cNvSpPr>
            <a:spLocks noGrp="1" noChangeArrowheads="1"/>
          </p:cNvSpPr>
          <p:nvPr>
            <p:ph type="body" sz="half" idx="1"/>
          </p:nvPr>
        </p:nvSpPr>
        <p:spPr>
          <a:xfrm>
            <a:off x="457200" y="1066800"/>
            <a:ext cx="7772400" cy="490538"/>
          </a:xfrm>
        </p:spPr>
        <p:txBody>
          <a:bodyPr/>
          <a:lstStyle/>
          <a:p>
            <a:pPr eaLnBrk="1" hangingPunct="1"/>
            <a:r>
              <a:rPr lang="en-US" altLang="en-US" sz="2600"/>
              <a:t>Truy nhập đến các phần tử của mảng a (mxn)</a:t>
            </a:r>
          </a:p>
        </p:txBody>
      </p:sp>
      <p:sp>
        <p:nvSpPr>
          <p:cNvPr id="22737" name="Rectangle 209">
            <a:extLst>
              <a:ext uri="{FF2B5EF4-FFF2-40B4-BE49-F238E27FC236}">
                <a16:creationId xmlns:a16="http://schemas.microsoft.com/office/drawing/2014/main" xmlns="" id="{BE4C4579-5BC9-4877-A6FD-44A91C0422E8}"/>
              </a:ext>
            </a:extLst>
          </p:cNvPr>
          <p:cNvSpPr>
            <a:spLocks noChangeArrowheads="1"/>
          </p:cNvSpPr>
          <p:nvPr/>
        </p:nvSpPr>
        <p:spPr bwMode="auto">
          <a:xfrm>
            <a:off x="5791200" y="3335338"/>
            <a:ext cx="220980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a[m-1][n-1]</a:t>
            </a:r>
          </a:p>
        </p:txBody>
      </p:sp>
      <p:sp>
        <p:nvSpPr>
          <p:cNvPr id="22735" name="Rectangle 207">
            <a:extLst>
              <a:ext uri="{FF2B5EF4-FFF2-40B4-BE49-F238E27FC236}">
                <a16:creationId xmlns:a16="http://schemas.microsoft.com/office/drawing/2014/main" xmlns="" id="{A486974D-17A0-422F-81F0-C7950FA81791}"/>
              </a:ext>
            </a:extLst>
          </p:cNvPr>
          <p:cNvSpPr>
            <a:spLocks noChangeArrowheads="1"/>
          </p:cNvSpPr>
          <p:nvPr/>
        </p:nvSpPr>
        <p:spPr bwMode="auto">
          <a:xfrm>
            <a:off x="4024313" y="3335338"/>
            <a:ext cx="17668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200"/>
              <a:t>…</a:t>
            </a:r>
          </a:p>
        </p:txBody>
      </p:sp>
      <p:sp>
        <p:nvSpPr>
          <p:cNvPr id="22734" name="Rectangle 206">
            <a:extLst>
              <a:ext uri="{FF2B5EF4-FFF2-40B4-BE49-F238E27FC236}">
                <a16:creationId xmlns:a16="http://schemas.microsoft.com/office/drawing/2014/main" xmlns="" id="{4B339477-65B2-48FE-AE94-79EE6BA1BF0E}"/>
              </a:ext>
            </a:extLst>
          </p:cNvPr>
          <p:cNvSpPr>
            <a:spLocks noChangeArrowheads="1"/>
          </p:cNvSpPr>
          <p:nvPr/>
        </p:nvSpPr>
        <p:spPr bwMode="auto">
          <a:xfrm>
            <a:off x="2698750" y="3335338"/>
            <a:ext cx="1325563"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a[m-1][1]</a:t>
            </a:r>
          </a:p>
        </p:txBody>
      </p:sp>
      <p:sp>
        <p:nvSpPr>
          <p:cNvPr id="22733" name="Rectangle 205">
            <a:extLst>
              <a:ext uri="{FF2B5EF4-FFF2-40B4-BE49-F238E27FC236}">
                <a16:creationId xmlns:a16="http://schemas.microsoft.com/office/drawing/2014/main" xmlns="" id="{B7D3D934-A0A6-4B08-BD63-5265C44AD515}"/>
              </a:ext>
            </a:extLst>
          </p:cNvPr>
          <p:cNvSpPr>
            <a:spLocks noChangeArrowheads="1"/>
          </p:cNvSpPr>
          <p:nvPr/>
        </p:nvSpPr>
        <p:spPr bwMode="auto">
          <a:xfrm>
            <a:off x="1066800" y="3335338"/>
            <a:ext cx="16319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a[m-1][0]</a:t>
            </a:r>
          </a:p>
        </p:txBody>
      </p:sp>
      <p:sp>
        <p:nvSpPr>
          <p:cNvPr id="22732" name="Rectangle 204">
            <a:extLst>
              <a:ext uri="{FF2B5EF4-FFF2-40B4-BE49-F238E27FC236}">
                <a16:creationId xmlns:a16="http://schemas.microsoft.com/office/drawing/2014/main" xmlns="" id="{52387065-66B6-4BB3-9374-99C39E812142}"/>
              </a:ext>
            </a:extLst>
          </p:cNvPr>
          <p:cNvSpPr>
            <a:spLocks noChangeArrowheads="1"/>
          </p:cNvSpPr>
          <p:nvPr/>
        </p:nvSpPr>
        <p:spPr bwMode="auto">
          <a:xfrm>
            <a:off x="5791200" y="2909888"/>
            <a:ext cx="220980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a[m-2][n-1]</a:t>
            </a:r>
          </a:p>
        </p:txBody>
      </p:sp>
      <p:sp>
        <p:nvSpPr>
          <p:cNvPr id="22730" name="Rectangle 202">
            <a:extLst>
              <a:ext uri="{FF2B5EF4-FFF2-40B4-BE49-F238E27FC236}">
                <a16:creationId xmlns:a16="http://schemas.microsoft.com/office/drawing/2014/main" xmlns="" id="{C56D5C5B-C4A8-4515-BCDD-B7A8EB95EF50}"/>
              </a:ext>
            </a:extLst>
          </p:cNvPr>
          <p:cNvSpPr>
            <a:spLocks noChangeArrowheads="1"/>
          </p:cNvSpPr>
          <p:nvPr/>
        </p:nvSpPr>
        <p:spPr bwMode="auto">
          <a:xfrm>
            <a:off x="4024313" y="2909888"/>
            <a:ext cx="17668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200"/>
              <a:t>…</a:t>
            </a:r>
          </a:p>
        </p:txBody>
      </p:sp>
      <p:sp>
        <p:nvSpPr>
          <p:cNvPr id="22729" name="Rectangle 201">
            <a:extLst>
              <a:ext uri="{FF2B5EF4-FFF2-40B4-BE49-F238E27FC236}">
                <a16:creationId xmlns:a16="http://schemas.microsoft.com/office/drawing/2014/main" xmlns="" id="{4B9A1804-4743-400D-AE40-16CB7F3135C9}"/>
              </a:ext>
            </a:extLst>
          </p:cNvPr>
          <p:cNvSpPr>
            <a:spLocks noChangeArrowheads="1"/>
          </p:cNvSpPr>
          <p:nvPr/>
        </p:nvSpPr>
        <p:spPr bwMode="auto">
          <a:xfrm>
            <a:off x="2698750" y="2909888"/>
            <a:ext cx="1325563"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a[m-2][1]</a:t>
            </a:r>
          </a:p>
        </p:txBody>
      </p:sp>
      <p:sp>
        <p:nvSpPr>
          <p:cNvPr id="22728" name="Rectangle 200">
            <a:extLst>
              <a:ext uri="{FF2B5EF4-FFF2-40B4-BE49-F238E27FC236}">
                <a16:creationId xmlns:a16="http://schemas.microsoft.com/office/drawing/2014/main" xmlns="" id="{2045F1A0-AF3B-4386-B7C7-EADF598DFF49}"/>
              </a:ext>
            </a:extLst>
          </p:cNvPr>
          <p:cNvSpPr>
            <a:spLocks noChangeArrowheads="1"/>
          </p:cNvSpPr>
          <p:nvPr/>
        </p:nvSpPr>
        <p:spPr bwMode="auto">
          <a:xfrm>
            <a:off x="1066800" y="2909888"/>
            <a:ext cx="16319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a[m-2][0]</a:t>
            </a:r>
          </a:p>
        </p:txBody>
      </p:sp>
      <p:sp>
        <p:nvSpPr>
          <p:cNvPr id="22727" name="Rectangle 199">
            <a:extLst>
              <a:ext uri="{FF2B5EF4-FFF2-40B4-BE49-F238E27FC236}">
                <a16:creationId xmlns:a16="http://schemas.microsoft.com/office/drawing/2014/main" xmlns="" id="{4CFAFC98-9DDD-43A7-8E9D-ACD27B6079B9}"/>
              </a:ext>
            </a:extLst>
          </p:cNvPr>
          <p:cNvSpPr>
            <a:spLocks noChangeArrowheads="1"/>
          </p:cNvSpPr>
          <p:nvPr/>
        </p:nvSpPr>
        <p:spPr bwMode="auto">
          <a:xfrm>
            <a:off x="5791200" y="2484438"/>
            <a:ext cx="220980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t>
            </a:r>
          </a:p>
        </p:txBody>
      </p:sp>
      <p:sp>
        <p:nvSpPr>
          <p:cNvPr id="22725" name="Rectangle 197">
            <a:extLst>
              <a:ext uri="{FF2B5EF4-FFF2-40B4-BE49-F238E27FC236}">
                <a16:creationId xmlns:a16="http://schemas.microsoft.com/office/drawing/2014/main" xmlns="" id="{54CB1576-672B-4160-B5A8-12F4084079A7}"/>
              </a:ext>
            </a:extLst>
          </p:cNvPr>
          <p:cNvSpPr>
            <a:spLocks noChangeArrowheads="1"/>
          </p:cNvSpPr>
          <p:nvPr/>
        </p:nvSpPr>
        <p:spPr bwMode="auto">
          <a:xfrm>
            <a:off x="4024313" y="2484438"/>
            <a:ext cx="17668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200"/>
              <a:t>…</a:t>
            </a:r>
          </a:p>
        </p:txBody>
      </p:sp>
      <p:sp>
        <p:nvSpPr>
          <p:cNvPr id="22724" name="Rectangle 196">
            <a:extLst>
              <a:ext uri="{FF2B5EF4-FFF2-40B4-BE49-F238E27FC236}">
                <a16:creationId xmlns:a16="http://schemas.microsoft.com/office/drawing/2014/main" xmlns="" id="{D5D26FA4-5227-4E8A-A9E7-BFAD99F83123}"/>
              </a:ext>
            </a:extLst>
          </p:cNvPr>
          <p:cNvSpPr>
            <a:spLocks noChangeArrowheads="1"/>
          </p:cNvSpPr>
          <p:nvPr/>
        </p:nvSpPr>
        <p:spPr bwMode="auto">
          <a:xfrm>
            <a:off x="2698750" y="2484438"/>
            <a:ext cx="1325563"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t>
            </a:r>
          </a:p>
        </p:txBody>
      </p:sp>
      <p:sp>
        <p:nvSpPr>
          <p:cNvPr id="22723" name="Rectangle 195">
            <a:extLst>
              <a:ext uri="{FF2B5EF4-FFF2-40B4-BE49-F238E27FC236}">
                <a16:creationId xmlns:a16="http://schemas.microsoft.com/office/drawing/2014/main" xmlns="" id="{2748CB33-841B-4007-B8F8-24ACDCDA087D}"/>
              </a:ext>
            </a:extLst>
          </p:cNvPr>
          <p:cNvSpPr>
            <a:spLocks noChangeArrowheads="1"/>
          </p:cNvSpPr>
          <p:nvPr/>
        </p:nvSpPr>
        <p:spPr bwMode="auto">
          <a:xfrm>
            <a:off x="1066800" y="2484438"/>
            <a:ext cx="16319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t>
            </a:r>
          </a:p>
        </p:txBody>
      </p:sp>
      <p:sp>
        <p:nvSpPr>
          <p:cNvPr id="22722" name="Rectangle 194">
            <a:extLst>
              <a:ext uri="{FF2B5EF4-FFF2-40B4-BE49-F238E27FC236}">
                <a16:creationId xmlns:a16="http://schemas.microsoft.com/office/drawing/2014/main" xmlns="" id="{F4C0750C-F78B-40CF-A472-251AF40CEE30}"/>
              </a:ext>
            </a:extLst>
          </p:cNvPr>
          <p:cNvSpPr>
            <a:spLocks noChangeArrowheads="1"/>
          </p:cNvSpPr>
          <p:nvPr/>
        </p:nvSpPr>
        <p:spPr bwMode="auto">
          <a:xfrm>
            <a:off x="5791200" y="2058988"/>
            <a:ext cx="220980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a[1][n-1]</a:t>
            </a:r>
          </a:p>
        </p:txBody>
      </p:sp>
      <p:sp>
        <p:nvSpPr>
          <p:cNvPr id="22721" name="Rectangle 193">
            <a:extLst>
              <a:ext uri="{FF2B5EF4-FFF2-40B4-BE49-F238E27FC236}">
                <a16:creationId xmlns:a16="http://schemas.microsoft.com/office/drawing/2014/main" xmlns="" id="{3762F1F0-972E-414D-BADB-3685E922C581}"/>
              </a:ext>
            </a:extLst>
          </p:cNvPr>
          <p:cNvSpPr>
            <a:spLocks noChangeArrowheads="1"/>
          </p:cNvSpPr>
          <p:nvPr/>
        </p:nvSpPr>
        <p:spPr bwMode="auto">
          <a:xfrm>
            <a:off x="4024313" y="2058988"/>
            <a:ext cx="17668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200"/>
              <a:t>…</a:t>
            </a:r>
          </a:p>
        </p:txBody>
      </p:sp>
      <p:sp>
        <p:nvSpPr>
          <p:cNvPr id="22719" name="Rectangle 191">
            <a:extLst>
              <a:ext uri="{FF2B5EF4-FFF2-40B4-BE49-F238E27FC236}">
                <a16:creationId xmlns:a16="http://schemas.microsoft.com/office/drawing/2014/main" xmlns="" id="{E5DD9DD6-379A-48B4-B68B-EF637BEC4EFB}"/>
              </a:ext>
            </a:extLst>
          </p:cNvPr>
          <p:cNvSpPr>
            <a:spLocks noChangeArrowheads="1"/>
          </p:cNvSpPr>
          <p:nvPr/>
        </p:nvSpPr>
        <p:spPr bwMode="auto">
          <a:xfrm>
            <a:off x="2698750" y="2058988"/>
            <a:ext cx="1325563"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a[1][1]</a:t>
            </a:r>
          </a:p>
        </p:txBody>
      </p:sp>
      <p:sp>
        <p:nvSpPr>
          <p:cNvPr id="22718" name="Rectangle 190">
            <a:extLst>
              <a:ext uri="{FF2B5EF4-FFF2-40B4-BE49-F238E27FC236}">
                <a16:creationId xmlns:a16="http://schemas.microsoft.com/office/drawing/2014/main" xmlns="" id="{EC2828C4-421C-4066-B89A-BD27094DFC2B}"/>
              </a:ext>
            </a:extLst>
          </p:cNvPr>
          <p:cNvSpPr>
            <a:spLocks noChangeArrowheads="1"/>
          </p:cNvSpPr>
          <p:nvPr/>
        </p:nvSpPr>
        <p:spPr bwMode="auto">
          <a:xfrm>
            <a:off x="1066800" y="2058988"/>
            <a:ext cx="16319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a[1][0]</a:t>
            </a:r>
          </a:p>
        </p:txBody>
      </p:sp>
      <p:sp>
        <p:nvSpPr>
          <p:cNvPr id="22717" name="Rectangle 189">
            <a:extLst>
              <a:ext uri="{FF2B5EF4-FFF2-40B4-BE49-F238E27FC236}">
                <a16:creationId xmlns:a16="http://schemas.microsoft.com/office/drawing/2014/main" xmlns="" id="{7CD2D72A-9255-4B5C-9A1F-3370168A606D}"/>
              </a:ext>
            </a:extLst>
          </p:cNvPr>
          <p:cNvSpPr>
            <a:spLocks noChangeArrowheads="1"/>
          </p:cNvSpPr>
          <p:nvPr/>
        </p:nvSpPr>
        <p:spPr bwMode="auto">
          <a:xfrm>
            <a:off x="5791200" y="1633538"/>
            <a:ext cx="220980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a[0][n-1]</a:t>
            </a:r>
          </a:p>
        </p:txBody>
      </p:sp>
      <p:sp>
        <p:nvSpPr>
          <p:cNvPr id="22716" name="Rectangle 188">
            <a:extLst>
              <a:ext uri="{FF2B5EF4-FFF2-40B4-BE49-F238E27FC236}">
                <a16:creationId xmlns:a16="http://schemas.microsoft.com/office/drawing/2014/main" xmlns="" id="{F2627895-710F-4C6C-AD35-3D98959895D9}"/>
              </a:ext>
            </a:extLst>
          </p:cNvPr>
          <p:cNvSpPr>
            <a:spLocks noChangeArrowheads="1"/>
          </p:cNvSpPr>
          <p:nvPr/>
        </p:nvSpPr>
        <p:spPr bwMode="auto">
          <a:xfrm>
            <a:off x="4024313" y="1633538"/>
            <a:ext cx="17668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200"/>
              <a:t>…</a:t>
            </a:r>
          </a:p>
        </p:txBody>
      </p:sp>
      <p:sp>
        <p:nvSpPr>
          <p:cNvPr id="22714" name="Rectangle 186">
            <a:extLst>
              <a:ext uri="{FF2B5EF4-FFF2-40B4-BE49-F238E27FC236}">
                <a16:creationId xmlns:a16="http://schemas.microsoft.com/office/drawing/2014/main" xmlns="" id="{A8908D56-3A04-42BA-8579-1232F21C059B}"/>
              </a:ext>
            </a:extLst>
          </p:cNvPr>
          <p:cNvSpPr>
            <a:spLocks noChangeArrowheads="1"/>
          </p:cNvSpPr>
          <p:nvPr/>
        </p:nvSpPr>
        <p:spPr bwMode="auto">
          <a:xfrm>
            <a:off x="2698750" y="1700530"/>
            <a:ext cx="1325563"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a[0][1]</a:t>
            </a:r>
          </a:p>
        </p:txBody>
      </p:sp>
      <p:sp>
        <p:nvSpPr>
          <p:cNvPr id="22713" name="Rectangle 185">
            <a:extLst>
              <a:ext uri="{FF2B5EF4-FFF2-40B4-BE49-F238E27FC236}">
                <a16:creationId xmlns:a16="http://schemas.microsoft.com/office/drawing/2014/main" xmlns="" id="{E42E14B0-AC1E-4BC4-A9FB-79215B7922BC}"/>
              </a:ext>
            </a:extLst>
          </p:cNvPr>
          <p:cNvSpPr>
            <a:spLocks noChangeArrowheads="1"/>
          </p:cNvSpPr>
          <p:nvPr/>
        </p:nvSpPr>
        <p:spPr bwMode="auto">
          <a:xfrm>
            <a:off x="1066800" y="1633538"/>
            <a:ext cx="1631950"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200"/>
              <a:t>a[0][0]</a:t>
            </a:r>
          </a:p>
        </p:txBody>
      </p:sp>
      <p:sp>
        <p:nvSpPr>
          <p:cNvPr id="21529" name="Line 210">
            <a:extLst>
              <a:ext uri="{FF2B5EF4-FFF2-40B4-BE49-F238E27FC236}">
                <a16:creationId xmlns:a16="http://schemas.microsoft.com/office/drawing/2014/main" xmlns="" id="{6FCAAD8E-B69B-4CF1-81BF-085A7E164602}"/>
              </a:ext>
            </a:extLst>
          </p:cNvPr>
          <p:cNvSpPr>
            <a:spLocks noChangeShapeType="1"/>
          </p:cNvSpPr>
          <p:nvPr/>
        </p:nvSpPr>
        <p:spPr bwMode="auto">
          <a:xfrm>
            <a:off x="1066800" y="2819400"/>
            <a:ext cx="163195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0" name="Line 215">
            <a:extLst>
              <a:ext uri="{FF2B5EF4-FFF2-40B4-BE49-F238E27FC236}">
                <a16:creationId xmlns:a16="http://schemas.microsoft.com/office/drawing/2014/main" xmlns="" id="{689F8B97-CB1C-40C9-9206-D843B17E4161}"/>
              </a:ext>
            </a:extLst>
          </p:cNvPr>
          <p:cNvSpPr>
            <a:spLocks noChangeShapeType="1"/>
          </p:cNvSpPr>
          <p:nvPr/>
        </p:nvSpPr>
        <p:spPr bwMode="auto">
          <a:xfrm>
            <a:off x="1066800" y="4946650"/>
            <a:ext cx="163195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1" name="Line 216">
            <a:extLst>
              <a:ext uri="{FF2B5EF4-FFF2-40B4-BE49-F238E27FC236}">
                <a16:creationId xmlns:a16="http://schemas.microsoft.com/office/drawing/2014/main" xmlns="" id="{F8308584-5123-4BDA-B57E-CA1D82E1A3E0}"/>
              </a:ext>
            </a:extLst>
          </p:cNvPr>
          <p:cNvSpPr>
            <a:spLocks noChangeShapeType="1"/>
          </p:cNvSpPr>
          <p:nvPr/>
        </p:nvSpPr>
        <p:spPr bwMode="auto">
          <a:xfrm>
            <a:off x="1066800" y="28194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2" name="Line 221">
            <a:extLst>
              <a:ext uri="{FF2B5EF4-FFF2-40B4-BE49-F238E27FC236}">
                <a16:creationId xmlns:a16="http://schemas.microsoft.com/office/drawing/2014/main" xmlns="" id="{16FF20E1-DB38-4A26-8C79-E87A569E31B3}"/>
              </a:ext>
            </a:extLst>
          </p:cNvPr>
          <p:cNvSpPr>
            <a:spLocks noChangeShapeType="1"/>
          </p:cNvSpPr>
          <p:nvPr/>
        </p:nvSpPr>
        <p:spPr bwMode="auto">
          <a:xfrm>
            <a:off x="8001000" y="28194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3" name="Line 249">
            <a:extLst>
              <a:ext uri="{FF2B5EF4-FFF2-40B4-BE49-F238E27FC236}">
                <a16:creationId xmlns:a16="http://schemas.microsoft.com/office/drawing/2014/main" xmlns="" id="{659A5E05-161F-487C-91B1-EBD561A3C33C}"/>
              </a:ext>
            </a:extLst>
          </p:cNvPr>
          <p:cNvSpPr>
            <a:spLocks noChangeShapeType="1"/>
          </p:cNvSpPr>
          <p:nvPr/>
        </p:nvSpPr>
        <p:spPr bwMode="auto">
          <a:xfrm>
            <a:off x="2698750" y="2819400"/>
            <a:ext cx="1325563"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4" name="Line 250">
            <a:extLst>
              <a:ext uri="{FF2B5EF4-FFF2-40B4-BE49-F238E27FC236}">
                <a16:creationId xmlns:a16="http://schemas.microsoft.com/office/drawing/2014/main" xmlns="" id="{B575A791-DB73-44E8-9116-1FD0E3F63F7A}"/>
              </a:ext>
            </a:extLst>
          </p:cNvPr>
          <p:cNvSpPr>
            <a:spLocks noChangeShapeType="1"/>
          </p:cNvSpPr>
          <p:nvPr/>
        </p:nvSpPr>
        <p:spPr bwMode="auto">
          <a:xfrm>
            <a:off x="1066800" y="324485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5" name="Line 251">
            <a:extLst>
              <a:ext uri="{FF2B5EF4-FFF2-40B4-BE49-F238E27FC236}">
                <a16:creationId xmlns:a16="http://schemas.microsoft.com/office/drawing/2014/main" xmlns="" id="{641A820D-AD2E-48C4-80BA-1FD724FEEEFE}"/>
              </a:ext>
            </a:extLst>
          </p:cNvPr>
          <p:cNvSpPr>
            <a:spLocks noChangeShapeType="1"/>
          </p:cNvSpPr>
          <p:nvPr/>
        </p:nvSpPr>
        <p:spPr bwMode="auto">
          <a:xfrm>
            <a:off x="4024313" y="2819400"/>
            <a:ext cx="1766887"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6" name="Line 253">
            <a:extLst>
              <a:ext uri="{FF2B5EF4-FFF2-40B4-BE49-F238E27FC236}">
                <a16:creationId xmlns:a16="http://schemas.microsoft.com/office/drawing/2014/main" xmlns="" id="{769B88A1-05DF-49E3-B093-2D9E38E8EBEA}"/>
              </a:ext>
            </a:extLst>
          </p:cNvPr>
          <p:cNvSpPr>
            <a:spLocks noChangeShapeType="1"/>
          </p:cNvSpPr>
          <p:nvPr/>
        </p:nvSpPr>
        <p:spPr bwMode="auto">
          <a:xfrm>
            <a:off x="5791200" y="2909888"/>
            <a:ext cx="220980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7" name="Line 256">
            <a:extLst>
              <a:ext uri="{FF2B5EF4-FFF2-40B4-BE49-F238E27FC236}">
                <a16:creationId xmlns:a16="http://schemas.microsoft.com/office/drawing/2014/main" xmlns="" id="{B95E079F-7E8E-4C28-8766-8CACF0AEE255}"/>
              </a:ext>
            </a:extLst>
          </p:cNvPr>
          <p:cNvSpPr>
            <a:spLocks noChangeShapeType="1"/>
          </p:cNvSpPr>
          <p:nvPr/>
        </p:nvSpPr>
        <p:spPr bwMode="auto">
          <a:xfrm>
            <a:off x="8001000" y="324485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8" name="Line 258">
            <a:extLst>
              <a:ext uri="{FF2B5EF4-FFF2-40B4-BE49-F238E27FC236}">
                <a16:creationId xmlns:a16="http://schemas.microsoft.com/office/drawing/2014/main" xmlns="" id="{58CC6D4A-8D8A-4665-BC95-942485B55A14}"/>
              </a:ext>
            </a:extLst>
          </p:cNvPr>
          <p:cNvSpPr>
            <a:spLocks noChangeShapeType="1"/>
          </p:cNvSpPr>
          <p:nvPr/>
        </p:nvSpPr>
        <p:spPr bwMode="auto">
          <a:xfrm>
            <a:off x="1066800" y="36703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39" name="Line 264">
            <a:extLst>
              <a:ext uri="{FF2B5EF4-FFF2-40B4-BE49-F238E27FC236}">
                <a16:creationId xmlns:a16="http://schemas.microsoft.com/office/drawing/2014/main" xmlns="" id="{9FD4BEF7-02B4-42C3-826B-4849472F1572}"/>
              </a:ext>
            </a:extLst>
          </p:cNvPr>
          <p:cNvSpPr>
            <a:spLocks noChangeShapeType="1"/>
          </p:cNvSpPr>
          <p:nvPr/>
        </p:nvSpPr>
        <p:spPr bwMode="auto">
          <a:xfrm>
            <a:off x="8001000" y="36703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0" name="Line 266">
            <a:extLst>
              <a:ext uri="{FF2B5EF4-FFF2-40B4-BE49-F238E27FC236}">
                <a16:creationId xmlns:a16="http://schemas.microsoft.com/office/drawing/2014/main" xmlns="" id="{80F63D2B-E725-4ED8-BD23-51FC115BB4AD}"/>
              </a:ext>
            </a:extLst>
          </p:cNvPr>
          <p:cNvSpPr>
            <a:spLocks noChangeShapeType="1"/>
          </p:cNvSpPr>
          <p:nvPr/>
        </p:nvSpPr>
        <p:spPr bwMode="auto">
          <a:xfrm>
            <a:off x="1066800" y="409575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1" name="Line 272">
            <a:extLst>
              <a:ext uri="{FF2B5EF4-FFF2-40B4-BE49-F238E27FC236}">
                <a16:creationId xmlns:a16="http://schemas.microsoft.com/office/drawing/2014/main" xmlns="" id="{00385762-C10E-4D1A-8A8E-D4DD8DBE77D3}"/>
              </a:ext>
            </a:extLst>
          </p:cNvPr>
          <p:cNvSpPr>
            <a:spLocks noChangeShapeType="1"/>
          </p:cNvSpPr>
          <p:nvPr/>
        </p:nvSpPr>
        <p:spPr bwMode="auto">
          <a:xfrm>
            <a:off x="8001000" y="409575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2" name="Line 274">
            <a:extLst>
              <a:ext uri="{FF2B5EF4-FFF2-40B4-BE49-F238E27FC236}">
                <a16:creationId xmlns:a16="http://schemas.microsoft.com/office/drawing/2014/main" xmlns="" id="{960A1474-1974-40BE-ACD3-3C36DE0D7E2A}"/>
              </a:ext>
            </a:extLst>
          </p:cNvPr>
          <p:cNvSpPr>
            <a:spLocks noChangeShapeType="1"/>
          </p:cNvSpPr>
          <p:nvPr/>
        </p:nvSpPr>
        <p:spPr bwMode="auto">
          <a:xfrm>
            <a:off x="1066800" y="45212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3" name="Line 280">
            <a:extLst>
              <a:ext uri="{FF2B5EF4-FFF2-40B4-BE49-F238E27FC236}">
                <a16:creationId xmlns:a16="http://schemas.microsoft.com/office/drawing/2014/main" xmlns="" id="{E612398B-6471-4F0C-BF67-6896099BC982}"/>
              </a:ext>
            </a:extLst>
          </p:cNvPr>
          <p:cNvSpPr>
            <a:spLocks noChangeShapeType="1"/>
          </p:cNvSpPr>
          <p:nvPr/>
        </p:nvSpPr>
        <p:spPr bwMode="auto">
          <a:xfrm>
            <a:off x="8001000" y="4521200"/>
            <a:ext cx="0" cy="42545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4" name="Line 282">
            <a:extLst>
              <a:ext uri="{FF2B5EF4-FFF2-40B4-BE49-F238E27FC236}">
                <a16:creationId xmlns:a16="http://schemas.microsoft.com/office/drawing/2014/main" xmlns="" id="{4CEAB378-A6EB-4A68-AF7B-A354C0B10654}"/>
              </a:ext>
            </a:extLst>
          </p:cNvPr>
          <p:cNvSpPr>
            <a:spLocks noChangeShapeType="1"/>
          </p:cNvSpPr>
          <p:nvPr/>
        </p:nvSpPr>
        <p:spPr bwMode="auto">
          <a:xfrm>
            <a:off x="2698750" y="4946650"/>
            <a:ext cx="1325563"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5" name="Line 284">
            <a:extLst>
              <a:ext uri="{FF2B5EF4-FFF2-40B4-BE49-F238E27FC236}">
                <a16:creationId xmlns:a16="http://schemas.microsoft.com/office/drawing/2014/main" xmlns="" id="{4586193E-B0C2-49C0-A185-4E0D1316840A}"/>
              </a:ext>
            </a:extLst>
          </p:cNvPr>
          <p:cNvSpPr>
            <a:spLocks noChangeShapeType="1"/>
          </p:cNvSpPr>
          <p:nvPr/>
        </p:nvSpPr>
        <p:spPr bwMode="auto">
          <a:xfrm>
            <a:off x="4024313" y="4946650"/>
            <a:ext cx="1766887"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
        <p:nvSpPr>
          <p:cNvPr id="21546" name="Line 286">
            <a:extLst>
              <a:ext uri="{FF2B5EF4-FFF2-40B4-BE49-F238E27FC236}">
                <a16:creationId xmlns:a16="http://schemas.microsoft.com/office/drawing/2014/main" xmlns="" id="{D311EEF5-08B1-4DC2-879F-5EE95D608E13}"/>
              </a:ext>
            </a:extLst>
          </p:cNvPr>
          <p:cNvSpPr>
            <a:spLocks noChangeShapeType="1"/>
          </p:cNvSpPr>
          <p:nvPr/>
        </p:nvSpPr>
        <p:spPr bwMode="auto">
          <a:xfrm>
            <a:off x="5791200" y="4946650"/>
            <a:ext cx="220980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28575" cap="sq">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13"/>
                                        </p:tgtEl>
                                        <p:attrNameLst>
                                          <p:attrName>style.visibility</p:attrName>
                                        </p:attrNameLst>
                                      </p:cBhvr>
                                      <p:to>
                                        <p:strVal val="visible"/>
                                      </p:to>
                                    </p:set>
                                    <p:animEffect transition="in" filter="blinds(horizontal)">
                                      <p:cBhvr>
                                        <p:cTn id="7" dur="500"/>
                                        <p:tgtEl>
                                          <p:spTgt spid="22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14"/>
                                        </p:tgtEl>
                                        <p:attrNameLst>
                                          <p:attrName>style.visibility</p:attrName>
                                        </p:attrNameLst>
                                      </p:cBhvr>
                                      <p:to>
                                        <p:strVal val="visible"/>
                                      </p:to>
                                    </p:set>
                                    <p:animEffect transition="in" filter="blinds(horizontal)">
                                      <p:cBhvr>
                                        <p:cTn id="12" dur="500"/>
                                        <p:tgtEl>
                                          <p:spTgt spid="22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716"/>
                                        </p:tgtEl>
                                        <p:attrNameLst>
                                          <p:attrName>style.visibility</p:attrName>
                                        </p:attrNameLst>
                                      </p:cBhvr>
                                      <p:to>
                                        <p:strVal val="visible"/>
                                      </p:to>
                                    </p:set>
                                    <p:animEffect transition="in" filter="blinds(horizontal)">
                                      <p:cBhvr>
                                        <p:cTn id="17" dur="500"/>
                                        <p:tgtEl>
                                          <p:spTgt spid="22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717"/>
                                        </p:tgtEl>
                                        <p:attrNameLst>
                                          <p:attrName>style.visibility</p:attrName>
                                        </p:attrNameLst>
                                      </p:cBhvr>
                                      <p:to>
                                        <p:strVal val="visible"/>
                                      </p:to>
                                    </p:set>
                                    <p:animEffect transition="in" filter="blinds(horizontal)">
                                      <p:cBhvr>
                                        <p:cTn id="22" dur="500"/>
                                        <p:tgtEl>
                                          <p:spTgt spid="227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18"/>
                                        </p:tgtEl>
                                        <p:attrNameLst>
                                          <p:attrName>style.visibility</p:attrName>
                                        </p:attrNameLst>
                                      </p:cBhvr>
                                      <p:to>
                                        <p:strVal val="visible"/>
                                      </p:to>
                                    </p:set>
                                    <p:animEffect transition="in" filter="blinds(horizontal)">
                                      <p:cBhvr>
                                        <p:cTn id="27" dur="500"/>
                                        <p:tgtEl>
                                          <p:spTgt spid="227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719"/>
                                        </p:tgtEl>
                                        <p:attrNameLst>
                                          <p:attrName>style.visibility</p:attrName>
                                        </p:attrNameLst>
                                      </p:cBhvr>
                                      <p:to>
                                        <p:strVal val="visible"/>
                                      </p:to>
                                    </p:set>
                                    <p:animEffect transition="in" filter="blinds(horizontal)">
                                      <p:cBhvr>
                                        <p:cTn id="32" dur="500"/>
                                        <p:tgtEl>
                                          <p:spTgt spid="22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721"/>
                                        </p:tgtEl>
                                        <p:attrNameLst>
                                          <p:attrName>style.visibility</p:attrName>
                                        </p:attrNameLst>
                                      </p:cBhvr>
                                      <p:to>
                                        <p:strVal val="visible"/>
                                      </p:to>
                                    </p:set>
                                    <p:animEffect transition="in" filter="blinds(horizontal)">
                                      <p:cBhvr>
                                        <p:cTn id="37" dur="500"/>
                                        <p:tgtEl>
                                          <p:spTgt spid="227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722"/>
                                        </p:tgtEl>
                                        <p:attrNameLst>
                                          <p:attrName>style.visibility</p:attrName>
                                        </p:attrNameLst>
                                      </p:cBhvr>
                                      <p:to>
                                        <p:strVal val="visible"/>
                                      </p:to>
                                    </p:set>
                                    <p:animEffect transition="in" filter="blinds(horizontal)">
                                      <p:cBhvr>
                                        <p:cTn id="42" dur="500"/>
                                        <p:tgtEl>
                                          <p:spTgt spid="227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723"/>
                                        </p:tgtEl>
                                        <p:attrNameLst>
                                          <p:attrName>style.visibility</p:attrName>
                                        </p:attrNameLst>
                                      </p:cBhvr>
                                      <p:to>
                                        <p:strVal val="visible"/>
                                      </p:to>
                                    </p:set>
                                    <p:animEffect transition="in" filter="blinds(horizontal)">
                                      <p:cBhvr>
                                        <p:cTn id="47" dur="500"/>
                                        <p:tgtEl>
                                          <p:spTgt spid="227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724"/>
                                        </p:tgtEl>
                                        <p:attrNameLst>
                                          <p:attrName>style.visibility</p:attrName>
                                        </p:attrNameLst>
                                      </p:cBhvr>
                                      <p:to>
                                        <p:strVal val="visible"/>
                                      </p:to>
                                    </p:set>
                                    <p:animEffect transition="in" filter="blinds(horizontal)">
                                      <p:cBhvr>
                                        <p:cTn id="52" dur="500"/>
                                        <p:tgtEl>
                                          <p:spTgt spid="227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725"/>
                                        </p:tgtEl>
                                        <p:attrNameLst>
                                          <p:attrName>style.visibility</p:attrName>
                                        </p:attrNameLst>
                                      </p:cBhvr>
                                      <p:to>
                                        <p:strVal val="visible"/>
                                      </p:to>
                                    </p:set>
                                    <p:animEffect transition="in" filter="blinds(horizontal)">
                                      <p:cBhvr>
                                        <p:cTn id="57" dur="500"/>
                                        <p:tgtEl>
                                          <p:spTgt spid="227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727"/>
                                        </p:tgtEl>
                                        <p:attrNameLst>
                                          <p:attrName>style.visibility</p:attrName>
                                        </p:attrNameLst>
                                      </p:cBhvr>
                                      <p:to>
                                        <p:strVal val="visible"/>
                                      </p:to>
                                    </p:set>
                                    <p:animEffect transition="in" filter="blinds(horizontal)">
                                      <p:cBhvr>
                                        <p:cTn id="62" dur="500"/>
                                        <p:tgtEl>
                                          <p:spTgt spid="227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728"/>
                                        </p:tgtEl>
                                        <p:attrNameLst>
                                          <p:attrName>style.visibility</p:attrName>
                                        </p:attrNameLst>
                                      </p:cBhvr>
                                      <p:to>
                                        <p:strVal val="visible"/>
                                      </p:to>
                                    </p:set>
                                    <p:animEffect transition="in" filter="blinds(horizontal)">
                                      <p:cBhvr>
                                        <p:cTn id="67" dur="500"/>
                                        <p:tgtEl>
                                          <p:spTgt spid="227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729"/>
                                        </p:tgtEl>
                                        <p:attrNameLst>
                                          <p:attrName>style.visibility</p:attrName>
                                        </p:attrNameLst>
                                      </p:cBhvr>
                                      <p:to>
                                        <p:strVal val="visible"/>
                                      </p:to>
                                    </p:set>
                                    <p:animEffect transition="in" filter="blinds(horizontal)">
                                      <p:cBhvr>
                                        <p:cTn id="72" dur="500"/>
                                        <p:tgtEl>
                                          <p:spTgt spid="2272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730"/>
                                        </p:tgtEl>
                                        <p:attrNameLst>
                                          <p:attrName>style.visibility</p:attrName>
                                        </p:attrNameLst>
                                      </p:cBhvr>
                                      <p:to>
                                        <p:strVal val="visible"/>
                                      </p:to>
                                    </p:set>
                                    <p:animEffect transition="in" filter="blinds(horizontal)">
                                      <p:cBhvr>
                                        <p:cTn id="77" dur="500"/>
                                        <p:tgtEl>
                                          <p:spTgt spid="227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732"/>
                                        </p:tgtEl>
                                        <p:attrNameLst>
                                          <p:attrName>style.visibility</p:attrName>
                                        </p:attrNameLst>
                                      </p:cBhvr>
                                      <p:to>
                                        <p:strVal val="visible"/>
                                      </p:to>
                                    </p:set>
                                    <p:animEffect transition="in" filter="blinds(horizontal)">
                                      <p:cBhvr>
                                        <p:cTn id="82" dur="500"/>
                                        <p:tgtEl>
                                          <p:spTgt spid="2273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733"/>
                                        </p:tgtEl>
                                        <p:attrNameLst>
                                          <p:attrName>style.visibility</p:attrName>
                                        </p:attrNameLst>
                                      </p:cBhvr>
                                      <p:to>
                                        <p:strVal val="visible"/>
                                      </p:to>
                                    </p:set>
                                    <p:animEffect transition="in" filter="blinds(horizontal)">
                                      <p:cBhvr>
                                        <p:cTn id="87" dur="500"/>
                                        <p:tgtEl>
                                          <p:spTgt spid="2273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734"/>
                                        </p:tgtEl>
                                        <p:attrNameLst>
                                          <p:attrName>style.visibility</p:attrName>
                                        </p:attrNameLst>
                                      </p:cBhvr>
                                      <p:to>
                                        <p:strVal val="visible"/>
                                      </p:to>
                                    </p:set>
                                    <p:animEffect transition="in" filter="blinds(horizontal)">
                                      <p:cBhvr>
                                        <p:cTn id="92" dur="500"/>
                                        <p:tgtEl>
                                          <p:spTgt spid="227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2735"/>
                                        </p:tgtEl>
                                        <p:attrNameLst>
                                          <p:attrName>style.visibility</p:attrName>
                                        </p:attrNameLst>
                                      </p:cBhvr>
                                      <p:to>
                                        <p:strVal val="visible"/>
                                      </p:to>
                                    </p:set>
                                    <p:animEffect transition="in" filter="blinds(horizontal)">
                                      <p:cBhvr>
                                        <p:cTn id="97" dur="500"/>
                                        <p:tgtEl>
                                          <p:spTgt spid="2273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2737"/>
                                        </p:tgtEl>
                                        <p:attrNameLst>
                                          <p:attrName>style.visibility</p:attrName>
                                        </p:attrNameLst>
                                      </p:cBhvr>
                                      <p:to>
                                        <p:strVal val="visible"/>
                                      </p:to>
                                    </p:set>
                                    <p:animEffect transition="in" filter="blinds(horizontal)">
                                      <p:cBhvr>
                                        <p:cTn id="102" dur="500"/>
                                        <p:tgtEl>
                                          <p:spTgt spid="22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7" grpId="0"/>
      <p:bldP spid="22735" grpId="0"/>
      <p:bldP spid="22734" grpId="0"/>
      <p:bldP spid="22733" grpId="0"/>
      <p:bldP spid="22732" grpId="0"/>
      <p:bldP spid="22730" grpId="0"/>
      <p:bldP spid="22729" grpId="0"/>
      <p:bldP spid="22728" grpId="0"/>
      <p:bldP spid="22727" grpId="0"/>
      <p:bldP spid="22725" grpId="0"/>
      <p:bldP spid="22724" grpId="0"/>
      <p:bldP spid="22723" grpId="0"/>
      <p:bldP spid="22722" grpId="0"/>
      <p:bldP spid="22721" grpId="0"/>
      <p:bldP spid="22719" grpId="0"/>
      <p:bldP spid="22718" grpId="0"/>
      <p:bldP spid="22717" grpId="0"/>
      <p:bldP spid="22716" grpId="0"/>
      <p:bldP spid="22714" grpId="0"/>
      <p:bldP spid="227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xmlns="" id="{B7DBBC67-7C8F-4794-8382-2BC1E64772FD}"/>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23555" name="Rectangle 2">
            <a:extLst>
              <a:ext uri="{FF2B5EF4-FFF2-40B4-BE49-F238E27FC236}">
                <a16:creationId xmlns:a16="http://schemas.microsoft.com/office/drawing/2014/main" xmlns="" id="{672533DD-19BE-47AB-9B21-B464B0FBAD62}"/>
              </a:ext>
            </a:extLst>
          </p:cNvPr>
          <p:cNvSpPr>
            <a:spLocks noGrp="1" noChangeArrowheads="1"/>
          </p:cNvSpPr>
          <p:nvPr>
            <p:ph type="title"/>
          </p:nvPr>
        </p:nvSpPr>
        <p:spPr/>
        <p:txBody>
          <a:bodyPr/>
          <a:lstStyle/>
          <a:p>
            <a:pPr eaLnBrk="1" hangingPunct="1"/>
            <a:r>
              <a:rPr lang="en-US" altLang="en-US"/>
              <a:t>1.5 Biểu thức, </a:t>
            </a:r>
            <a:r>
              <a:rPr lang="en-US" altLang="en-US">
                <a:solidFill>
                  <a:srgbClr val="CC3300"/>
                </a:solidFill>
              </a:rPr>
              <a:t>toán tử gán</a:t>
            </a:r>
          </a:p>
        </p:txBody>
      </p:sp>
      <p:sp>
        <p:nvSpPr>
          <p:cNvPr id="25603" name="Rectangle 3">
            <a:extLst>
              <a:ext uri="{FF2B5EF4-FFF2-40B4-BE49-F238E27FC236}">
                <a16:creationId xmlns:a16="http://schemas.microsoft.com/office/drawing/2014/main" xmlns="" id="{DB3F2FEF-EC36-4C5B-90F6-16F0733A0632}"/>
              </a:ext>
            </a:extLst>
          </p:cNvPr>
          <p:cNvSpPr>
            <a:spLocks noGrp="1" noChangeArrowheads="1"/>
          </p:cNvSpPr>
          <p:nvPr>
            <p:ph type="body" idx="1"/>
          </p:nvPr>
        </p:nvSpPr>
        <p:spPr>
          <a:xfrm>
            <a:off x="457200" y="1752600"/>
            <a:ext cx="8229600" cy="4411662"/>
          </a:xfrm>
        </p:spPr>
        <p:txBody>
          <a:bodyPr/>
          <a:lstStyle/>
          <a:p>
            <a:pPr eaLnBrk="1" hangingPunct="1">
              <a:lnSpc>
                <a:spcPct val="80000"/>
              </a:lnSpc>
            </a:pPr>
            <a:r>
              <a:rPr lang="en-US" altLang="en-US" sz="2100"/>
              <a:t>Toán tử gán (</a:t>
            </a:r>
            <a:r>
              <a:rPr lang="en-US" altLang="en-US" sz="2100">
                <a:solidFill>
                  <a:srgbClr val="CC3300"/>
                </a:solidFill>
              </a:rPr>
              <a:t>=</a:t>
            </a:r>
            <a:r>
              <a:rPr lang="en-US" altLang="en-US" sz="2100"/>
              <a:t>)</a:t>
            </a:r>
          </a:p>
          <a:p>
            <a:pPr lvl="1" eaLnBrk="1" hangingPunct="1">
              <a:lnSpc>
                <a:spcPct val="80000"/>
              </a:lnSpc>
            </a:pPr>
            <a:r>
              <a:rPr lang="en-US" altLang="en-US" sz="1900"/>
              <a:t>Cú pháp của tóan tử gán</a:t>
            </a:r>
          </a:p>
          <a:p>
            <a:pPr lvl="1" eaLnBrk="1" hangingPunct="1">
              <a:lnSpc>
                <a:spcPct val="80000"/>
              </a:lnSpc>
              <a:buFont typeface="Wingdings" panose="05000000000000000000" pitchFamily="2" charset="2"/>
              <a:buNone/>
            </a:pPr>
            <a:r>
              <a:rPr lang="en-US" altLang="en-US" sz="1900" i="1"/>
              <a:t>Tên_biến hoặc phần_tử_mảng</a:t>
            </a:r>
            <a:r>
              <a:rPr lang="en-US" altLang="en-US" sz="1900"/>
              <a:t> = </a:t>
            </a:r>
            <a:r>
              <a:rPr lang="en-US" altLang="en-US" sz="1900" i="1"/>
              <a:t>Biểu_thức</a:t>
            </a:r>
            <a:r>
              <a:rPr lang="en-US" altLang="en-US" sz="1900"/>
              <a:t>;</a:t>
            </a:r>
          </a:p>
          <a:p>
            <a:pPr lvl="1" eaLnBrk="1" hangingPunct="1">
              <a:lnSpc>
                <a:spcPct val="80000"/>
              </a:lnSpc>
            </a:pPr>
            <a:r>
              <a:rPr lang="en-US" altLang="en-US" sz="1900"/>
              <a:t>Điều kiện của phép gán: giá trị </a:t>
            </a:r>
            <a:r>
              <a:rPr lang="en-US" altLang="en-US" sz="1900" i="1"/>
              <a:t>biểu thức</a:t>
            </a:r>
            <a:r>
              <a:rPr lang="en-US" altLang="en-US" sz="1900"/>
              <a:t> phải cùng kiểu với </a:t>
            </a:r>
            <a:r>
              <a:rPr lang="en-US" altLang="en-US" sz="1900" i="1"/>
              <a:t>kiểu của biến hoặc phần tử mảng</a:t>
            </a:r>
          </a:p>
          <a:p>
            <a:pPr lvl="2" eaLnBrk="1" hangingPunct="1">
              <a:lnSpc>
                <a:spcPct val="80000"/>
              </a:lnSpc>
            </a:pPr>
            <a:r>
              <a:rPr lang="en-US" altLang="en-US" sz="1800"/>
              <a:t>Ví dụ:</a:t>
            </a:r>
            <a:r>
              <a:rPr lang="en-US" altLang="en-US" sz="1800">
                <a:solidFill>
                  <a:srgbClr val="CC3300"/>
                </a:solidFill>
              </a:rPr>
              <a:t> int</a:t>
            </a:r>
            <a:r>
              <a:rPr lang="en-US" altLang="en-US" sz="1800"/>
              <a:t> a;</a:t>
            </a:r>
          </a:p>
          <a:p>
            <a:pPr lvl="1" eaLnBrk="1" hangingPunct="1">
              <a:lnSpc>
                <a:spcPct val="80000"/>
              </a:lnSpc>
              <a:buFont typeface="Wingdings" panose="05000000000000000000" pitchFamily="2" charset="2"/>
              <a:buNone/>
            </a:pPr>
            <a:r>
              <a:rPr lang="en-US" altLang="en-US" sz="1900"/>
              <a:t>		         </a:t>
            </a:r>
            <a:r>
              <a:rPr lang="en-US" altLang="en-US" sz="1900">
                <a:solidFill>
                  <a:srgbClr val="CC3300"/>
                </a:solidFill>
              </a:rPr>
              <a:t>float </a:t>
            </a:r>
            <a:r>
              <a:rPr lang="en-US" altLang="en-US" sz="1900"/>
              <a:t>x =2.12;</a:t>
            </a:r>
          </a:p>
          <a:p>
            <a:pPr lvl="2" eaLnBrk="1" hangingPunct="1">
              <a:lnSpc>
                <a:spcPct val="80000"/>
              </a:lnSpc>
              <a:buFont typeface="Wingdings" panose="05000000000000000000" pitchFamily="2" charset="2"/>
              <a:buNone/>
            </a:pPr>
            <a:r>
              <a:rPr lang="en-US" altLang="en-US" sz="1800"/>
              <a:t>	         a = 5*x ;   </a:t>
            </a:r>
            <a:r>
              <a:rPr lang="en-US" altLang="en-US" sz="1800">
                <a:solidFill>
                  <a:schemeClr val="accent2"/>
                </a:solidFill>
              </a:rPr>
              <a:t>//Sai vì a không cùng kiểu với kiểu của 		biểu thức ở bên trái</a:t>
            </a:r>
          </a:p>
          <a:p>
            <a:pPr lvl="1" eaLnBrk="1" hangingPunct="1">
              <a:lnSpc>
                <a:spcPct val="80000"/>
              </a:lnSpc>
            </a:pPr>
            <a:r>
              <a:rPr lang="en-US" altLang="en-US" sz="1900" u="sng"/>
              <a:t>Lưu ý</a:t>
            </a:r>
            <a:r>
              <a:rPr lang="en-US" altLang="en-US" sz="1900"/>
              <a:t>: Nếu </a:t>
            </a:r>
            <a:r>
              <a:rPr lang="en-US" altLang="en-US" sz="1900" i="1"/>
              <a:t>biến hoặc phần tử mảng</a:t>
            </a:r>
            <a:r>
              <a:rPr lang="en-US" altLang="en-US" sz="1900"/>
              <a:t> trước đó đã lưu giá trị thì giá trị đó sẽ bị mất đi. </a:t>
            </a:r>
          </a:p>
          <a:p>
            <a:pPr lvl="2" eaLnBrk="1" hangingPunct="1">
              <a:lnSpc>
                <a:spcPct val="80000"/>
              </a:lnSpc>
            </a:pPr>
            <a:r>
              <a:rPr lang="en-US" altLang="en-US" sz="1800"/>
              <a:t>Có thể gán biểu thức kiểu số nguyên cho biến hoặc phần tử có kiểu số thực</a:t>
            </a:r>
          </a:p>
          <a:p>
            <a:pPr lvl="2" eaLnBrk="1" hangingPunct="1">
              <a:lnSpc>
                <a:spcPct val="80000"/>
              </a:lnSpc>
            </a:pPr>
            <a:r>
              <a:rPr lang="en-US" altLang="en-US" sz="1800"/>
              <a:t>Ví dụ:    x =20;  a =5 ; x =2*a;	</a:t>
            </a:r>
          </a:p>
        </p:txBody>
      </p:sp>
      <p:sp>
        <p:nvSpPr>
          <p:cNvPr id="25606" name="AutoShape 6">
            <a:extLst>
              <a:ext uri="{FF2B5EF4-FFF2-40B4-BE49-F238E27FC236}">
                <a16:creationId xmlns:a16="http://schemas.microsoft.com/office/drawing/2014/main" xmlns="" id="{D5A011D9-FB5C-47DE-9C72-DCEF1708CCFE}"/>
              </a:ext>
            </a:extLst>
          </p:cNvPr>
          <p:cNvSpPr>
            <a:spLocks noChangeArrowheads="1"/>
          </p:cNvSpPr>
          <p:nvPr/>
        </p:nvSpPr>
        <p:spPr bwMode="auto">
          <a:xfrm>
            <a:off x="5715000" y="4997760"/>
            <a:ext cx="1143000" cy="533400"/>
          </a:xfrm>
          <a:prstGeom prst="wedgeRoundRectCallout">
            <a:avLst>
              <a:gd name="adj1" fmla="val -157778"/>
              <a:gd name="adj2" fmla="val 25597"/>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 10</a:t>
            </a:r>
          </a:p>
        </p:txBody>
      </p:sp>
      <p:sp>
        <p:nvSpPr>
          <p:cNvPr id="25604" name="AutoShape 4">
            <a:extLst>
              <a:ext uri="{FF2B5EF4-FFF2-40B4-BE49-F238E27FC236}">
                <a16:creationId xmlns:a16="http://schemas.microsoft.com/office/drawing/2014/main" xmlns="" id="{FEBF6A13-D9F4-4E6F-946C-947408067B4B}"/>
              </a:ext>
            </a:extLst>
          </p:cNvPr>
          <p:cNvSpPr>
            <a:spLocks noChangeArrowheads="1"/>
          </p:cNvSpPr>
          <p:nvPr/>
        </p:nvSpPr>
        <p:spPr bwMode="auto">
          <a:xfrm>
            <a:off x="5715000" y="4995971"/>
            <a:ext cx="1143000" cy="533400"/>
          </a:xfrm>
          <a:prstGeom prst="wedgeRoundRectCallout">
            <a:avLst>
              <a:gd name="adj1" fmla="val -157778"/>
              <a:gd name="adj2" fmla="val 25597"/>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ox(in)">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30" dur="500"/>
                                        <p:tgtEl>
                                          <p:spTgt spid="2560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33" dur="500"/>
                                        <p:tgtEl>
                                          <p:spTgt spid="2560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38" dur="500"/>
                                        <p:tgtEl>
                                          <p:spTgt spid="25603">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43" dur="500"/>
                                        <p:tgtEl>
                                          <p:spTgt spid="25603">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48" dur="500"/>
                                        <p:tgtEl>
                                          <p:spTgt spid="25603">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animEffect transition="in" filter="blinds(horizontal)">
                                      <p:cBhvr>
                                        <p:cTn id="53" dur="500"/>
                                        <p:tgtEl>
                                          <p:spTgt spid="256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5606"/>
                                        </p:tgtEl>
                                        <p:attrNameLst>
                                          <p:attrName>style.visibility</p:attrName>
                                        </p:attrNameLst>
                                      </p:cBhvr>
                                      <p:to>
                                        <p:strVal val="visible"/>
                                      </p:to>
                                    </p:set>
                                    <p:animEffect transition="in" filter="blinds(horizontal)">
                                      <p:cBhvr>
                                        <p:cTn id="58"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xmlns="" id="{29107B5F-D920-4C2E-9D29-17FCE1DEC478}"/>
              </a:ext>
            </a:extLst>
          </p:cNvPr>
          <p:cNvSpPr>
            <a:spLocks noGrp="1" noChangeArrowheads="1"/>
          </p:cNvSpPr>
          <p:nvPr>
            <p:ph type="body" idx="1"/>
          </p:nvPr>
        </p:nvSpPr>
        <p:spPr>
          <a:xfrm>
            <a:off x="533400" y="1627188"/>
            <a:ext cx="8229600" cy="4411662"/>
          </a:xfrm>
        </p:spPr>
        <p:txBody>
          <a:bodyPr/>
          <a:lstStyle/>
          <a:p>
            <a:pPr eaLnBrk="1" hangingPunct="1"/>
            <a:r>
              <a:rPr lang="en-US" altLang="en-US" sz="2600"/>
              <a:t>Để có thể gán một </a:t>
            </a:r>
            <a:r>
              <a:rPr lang="en-US" altLang="en-US" sz="2600" i="1"/>
              <a:t>biểu thức</a:t>
            </a:r>
            <a:r>
              <a:rPr lang="en-US" altLang="en-US" sz="2600"/>
              <a:t> có giá trị không cùng kiểu với kiểu của </a:t>
            </a:r>
            <a:r>
              <a:rPr lang="en-US" altLang="en-US" sz="2600" i="1"/>
              <a:t>biến </a:t>
            </a:r>
            <a:r>
              <a:rPr lang="en-US" altLang="en-US" sz="2600"/>
              <a:t>thì trong lệnh gán ta cần phải ép kiểu của </a:t>
            </a:r>
            <a:r>
              <a:rPr lang="en-US" altLang="en-US" sz="2600" i="1"/>
              <a:t>biểu thức</a:t>
            </a:r>
            <a:r>
              <a:rPr lang="en-US" altLang="en-US" sz="2600"/>
              <a:t> sang kiểu của </a:t>
            </a:r>
            <a:r>
              <a:rPr lang="en-US" altLang="en-US" sz="2600" i="1"/>
              <a:t>biến:</a:t>
            </a:r>
          </a:p>
          <a:p>
            <a:pPr lvl="1" eaLnBrk="1" hangingPunct="1">
              <a:buFont typeface="Wingdings" panose="05000000000000000000" pitchFamily="2" charset="2"/>
              <a:buNone/>
            </a:pPr>
            <a:r>
              <a:rPr lang="en-US" altLang="en-US" sz="2000" i="1"/>
              <a:t>	Tên_biến hoặc phần_tử_mảng</a:t>
            </a:r>
            <a:r>
              <a:rPr lang="en-US" altLang="en-US" sz="2000"/>
              <a:t> =(</a:t>
            </a:r>
            <a:r>
              <a:rPr lang="en-US" altLang="en-US" sz="2000">
                <a:solidFill>
                  <a:srgbClr val="CC3300"/>
                </a:solidFill>
              </a:rPr>
              <a:t>Tênkiểu</a:t>
            </a:r>
            <a:r>
              <a:rPr lang="en-US" altLang="en-US" sz="2000"/>
              <a:t>) </a:t>
            </a:r>
            <a:r>
              <a:rPr lang="en-US" altLang="en-US" sz="2000" i="1"/>
              <a:t>Biểu_thức</a:t>
            </a:r>
            <a:r>
              <a:rPr lang="en-US" altLang="en-US" sz="2000"/>
              <a:t>;</a:t>
            </a:r>
          </a:p>
          <a:p>
            <a:pPr eaLnBrk="1" hangingPunct="1">
              <a:buFont typeface="Wingdings" panose="05000000000000000000" pitchFamily="2" charset="2"/>
              <a:buNone/>
            </a:pPr>
            <a:r>
              <a:rPr lang="en-US" altLang="en-US" sz="2200" i="1"/>
              <a:t>	</a:t>
            </a:r>
            <a:r>
              <a:rPr lang="en-US" altLang="en-US" sz="2200"/>
              <a:t>Ở đây </a:t>
            </a:r>
            <a:r>
              <a:rPr lang="en-US" altLang="en-US" sz="2200">
                <a:solidFill>
                  <a:srgbClr val="CC3300"/>
                </a:solidFill>
              </a:rPr>
              <a:t>“Tênkiểu</a:t>
            </a:r>
            <a:r>
              <a:rPr lang="en-US" altLang="en-US" sz="2200"/>
              <a:t>” là tên kiểu dữ liệu của </a:t>
            </a:r>
            <a:r>
              <a:rPr lang="en-US" altLang="en-US" sz="2200" i="1"/>
              <a:t>biến</a:t>
            </a:r>
          </a:p>
          <a:p>
            <a:pPr eaLnBrk="1" hangingPunct="1"/>
            <a:r>
              <a:rPr lang="en-US" altLang="en-US" sz="2200"/>
              <a:t>Ví dụ:        </a:t>
            </a:r>
            <a:r>
              <a:rPr lang="en-US" altLang="en-US" sz="2600">
                <a:solidFill>
                  <a:srgbClr val="CC3300"/>
                </a:solidFill>
              </a:rPr>
              <a:t>int</a:t>
            </a:r>
            <a:r>
              <a:rPr lang="en-US" altLang="en-US" sz="2600"/>
              <a:t> a;</a:t>
            </a:r>
          </a:p>
          <a:p>
            <a:pPr lvl="1" eaLnBrk="1" hangingPunct="1">
              <a:buFont typeface="Wingdings" panose="05000000000000000000" pitchFamily="2" charset="2"/>
              <a:buNone/>
            </a:pPr>
            <a:r>
              <a:rPr lang="en-US" altLang="en-US" sz="2200"/>
              <a:t>		         </a:t>
            </a:r>
            <a:r>
              <a:rPr lang="en-US" altLang="en-US" sz="2200">
                <a:solidFill>
                  <a:srgbClr val="CC3300"/>
                </a:solidFill>
              </a:rPr>
              <a:t>float </a:t>
            </a:r>
            <a:r>
              <a:rPr lang="en-US" altLang="en-US" sz="2200"/>
              <a:t>x =2.12;</a:t>
            </a:r>
          </a:p>
          <a:p>
            <a:pPr lvl="2" eaLnBrk="1" hangingPunct="1">
              <a:buFont typeface="Wingdings" panose="05000000000000000000" pitchFamily="2" charset="2"/>
              <a:buNone/>
            </a:pPr>
            <a:r>
              <a:rPr lang="en-US" altLang="en-US" sz="3300"/>
              <a:t>	         a = (int)5*x ;</a:t>
            </a:r>
            <a:endParaRPr lang="en-US" altLang="en-US" sz="3300" i="1">
              <a:solidFill>
                <a:srgbClr val="CC3300"/>
              </a:solidFill>
            </a:endParaRPr>
          </a:p>
          <a:p>
            <a:pPr lvl="1" eaLnBrk="1" hangingPunct="1">
              <a:buFont typeface="Wingdings" panose="05000000000000000000" pitchFamily="2" charset="2"/>
              <a:buNone/>
            </a:pPr>
            <a:endParaRPr lang="en-US" altLang="en-US" sz="2200" i="1">
              <a:solidFill>
                <a:srgbClr val="CC3300"/>
              </a:solidFill>
            </a:endParaRPr>
          </a:p>
        </p:txBody>
      </p:sp>
      <p:sp>
        <p:nvSpPr>
          <p:cNvPr id="26628" name="AutoShape 4">
            <a:extLst>
              <a:ext uri="{FF2B5EF4-FFF2-40B4-BE49-F238E27FC236}">
                <a16:creationId xmlns:a16="http://schemas.microsoft.com/office/drawing/2014/main" xmlns="" id="{46450F77-0AEC-45A0-AE54-465192748428}"/>
              </a:ext>
            </a:extLst>
          </p:cNvPr>
          <p:cNvSpPr>
            <a:spLocks noChangeArrowheads="1"/>
          </p:cNvSpPr>
          <p:nvPr/>
        </p:nvSpPr>
        <p:spPr bwMode="auto">
          <a:xfrm>
            <a:off x="5791200" y="4361428"/>
            <a:ext cx="1828800" cy="457200"/>
          </a:xfrm>
          <a:prstGeom prst="wedgeRoundRectCallout">
            <a:avLst>
              <a:gd name="adj1" fmla="val -81509"/>
              <a:gd name="adj2" fmla="val 74653"/>
              <a:gd name="adj3" fmla="val 16667"/>
            </a:avLst>
          </a:prstGeom>
          <a:solidFill>
            <a:schemeClr val="accent1"/>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 10</a:t>
            </a:r>
          </a:p>
        </p:txBody>
      </p:sp>
      <p:sp>
        <p:nvSpPr>
          <p:cNvPr id="24578" name="Footer Placeholder 4">
            <a:extLst>
              <a:ext uri="{FF2B5EF4-FFF2-40B4-BE49-F238E27FC236}">
                <a16:creationId xmlns:a16="http://schemas.microsoft.com/office/drawing/2014/main" xmlns="" id="{84AED6A0-516D-4C1D-BBA3-CC067469756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24579" name="Rectangle 2">
            <a:extLst>
              <a:ext uri="{FF2B5EF4-FFF2-40B4-BE49-F238E27FC236}">
                <a16:creationId xmlns:a16="http://schemas.microsoft.com/office/drawing/2014/main" xmlns="" id="{F907D9EB-C84A-42EA-83D9-38B14A985696}"/>
              </a:ext>
            </a:extLst>
          </p:cNvPr>
          <p:cNvSpPr>
            <a:spLocks noGrp="1" noChangeArrowheads="1"/>
          </p:cNvSpPr>
          <p:nvPr>
            <p:ph type="title"/>
          </p:nvPr>
        </p:nvSpPr>
        <p:spPr/>
        <p:txBody>
          <a:bodyPr/>
          <a:lstStyle/>
          <a:p>
            <a:pPr eaLnBrk="1" hangingPunct="1"/>
            <a:r>
              <a:rPr lang="en-US" altLang="en-US"/>
              <a:t>1.5 Biểu thức, </a:t>
            </a:r>
            <a:r>
              <a:rPr lang="en-US" altLang="en-US">
                <a:solidFill>
                  <a:srgbClr val="CC3300"/>
                </a:solidFill>
              </a:rPr>
              <a:t>toán tử gán</a:t>
            </a:r>
          </a:p>
        </p:txBody>
      </p:sp>
      <p:sp>
        <p:nvSpPr>
          <p:cNvPr id="26629" name="AutoShape 5">
            <a:extLst>
              <a:ext uri="{FF2B5EF4-FFF2-40B4-BE49-F238E27FC236}">
                <a16:creationId xmlns:a16="http://schemas.microsoft.com/office/drawing/2014/main" xmlns="" id="{57BB798C-0FBC-4C3F-9866-53832CD016E2}"/>
              </a:ext>
            </a:extLst>
          </p:cNvPr>
          <p:cNvSpPr>
            <a:spLocks noChangeArrowheads="1"/>
          </p:cNvSpPr>
          <p:nvPr/>
        </p:nvSpPr>
        <p:spPr bwMode="auto">
          <a:xfrm>
            <a:off x="5782159" y="4361428"/>
            <a:ext cx="1828800" cy="457200"/>
          </a:xfrm>
          <a:prstGeom prst="wedgeRoundRectCallout">
            <a:avLst>
              <a:gd name="adj1" fmla="val -81509"/>
              <a:gd name="adj2" fmla="val 74653"/>
              <a:gd name="adj3" fmla="val 16667"/>
            </a:avLst>
          </a:prstGeom>
          <a:solidFill>
            <a:schemeClr val="accent1"/>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32" dur="500"/>
                                        <p:tgtEl>
                                          <p:spTgt spid="266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628"/>
                                        </p:tgtEl>
                                        <p:attrNameLst>
                                          <p:attrName>style.visibility</p:attrName>
                                        </p:attrNameLst>
                                      </p:cBhvr>
                                      <p:to>
                                        <p:strVal val="visible"/>
                                      </p:to>
                                    </p:set>
                                    <p:animEffect transition="in" filter="blinds(horizontal)">
                                      <p:cBhvr>
                                        <p:cTn id="37" dur="500"/>
                                        <p:tgtEl>
                                          <p:spTgt spid="266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629"/>
                                        </p:tgtEl>
                                        <p:attrNameLst>
                                          <p:attrName>style.visibility</p:attrName>
                                        </p:attrNameLst>
                                      </p:cBhvr>
                                      <p:to>
                                        <p:strVal val="visible"/>
                                      </p:to>
                                    </p:set>
                                    <p:animEffect transition="in" filter="blinds(horizontal)">
                                      <p:cBhvr>
                                        <p:cTn id="42"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xmlns="" id="{0479F53A-A53C-4874-8DAC-88BB68A9847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39939" name="Rectangle 2">
            <a:extLst>
              <a:ext uri="{FF2B5EF4-FFF2-40B4-BE49-F238E27FC236}">
                <a16:creationId xmlns:a16="http://schemas.microsoft.com/office/drawing/2014/main" xmlns="" id="{F46BF775-74AE-4059-9C33-6F5BA3F9128D}"/>
              </a:ext>
            </a:extLst>
          </p:cNvPr>
          <p:cNvSpPr>
            <a:spLocks noGrp="1" noChangeArrowheads="1"/>
          </p:cNvSpPr>
          <p:nvPr>
            <p:ph type="title"/>
          </p:nvPr>
        </p:nvSpPr>
        <p:spPr>
          <a:xfrm>
            <a:off x="457200" y="2362200"/>
            <a:ext cx="7543800" cy="1295400"/>
          </a:xfrm>
        </p:spPr>
        <p:txBody>
          <a:bodyPr/>
          <a:lstStyle/>
          <a:p>
            <a:pPr algn="ctr" eaLnBrk="1" hangingPunct="1"/>
            <a:r>
              <a:rPr lang="en-US" altLang="en-US"/>
              <a:t>Hết chương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xmlns="" id="{B4FE04F5-D503-4666-BEF9-769BB93B7AF8}"/>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123" name="Rectangle 2">
            <a:extLst>
              <a:ext uri="{FF2B5EF4-FFF2-40B4-BE49-F238E27FC236}">
                <a16:creationId xmlns:a16="http://schemas.microsoft.com/office/drawing/2014/main" xmlns="" id="{F4D6689F-4C15-41CF-B640-E207B87DAB52}"/>
              </a:ext>
            </a:extLst>
          </p:cNvPr>
          <p:cNvSpPr>
            <a:spLocks noGrp="1" noChangeArrowheads="1"/>
          </p:cNvSpPr>
          <p:nvPr>
            <p:ph type="title"/>
          </p:nvPr>
        </p:nvSpPr>
        <p:spPr>
          <a:xfrm>
            <a:off x="423621" y="143170"/>
            <a:ext cx="7543800" cy="884238"/>
          </a:xfrm>
        </p:spPr>
        <p:txBody>
          <a:bodyPr/>
          <a:lstStyle/>
          <a:p>
            <a:pPr algn="ctr" eaLnBrk="1" hangingPunct="1"/>
            <a:r>
              <a:rPr lang="en-US" altLang="en-US"/>
              <a:t>Nội dung (10 buổi)</a:t>
            </a:r>
          </a:p>
        </p:txBody>
      </p:sp>
      <p:sp>
        <p:nvSpPr>
          <p:cNvPr id="5124" name="Rectangle 3">
            <a:extLst>
              <a:ext uri="{FF2B5EF4-FFF2-40B4-BE49-F238E27FC236}">
                <a16:creationId xmlns:a16="http://schemas.microsoft.com/office/drawing/2014/main" xmlns="" id="{1F030F04-EB86-4D83-88D9-E8224D14D32C}"/>
              </a:ext>
            </a:extLst>
          </p:cNvPr>
          <p:cNvSpPr>
            <a:spLocks noGrp="1" noChangeArrowheads="1"/>
          </p:cNvSpPr>
          <p:nvPr>
            <p:ph type="body" idx="1"/>
          </p:nvPr>
        </p:nvSpPr>
        <p:spPr>
          <a:xfrm>
            <a:off x="228600" y="1181328"/>
            <a:ext cx="8915400" cy="5282757"/>
          </a:xfrm>
        </p:spPr>
        <p:txBody>
          <a:bodyPr/>
          <a:lstStyle/>
          <a:p>
            <a:pPr eaLnBrk="1" hangingPunct="1">
              <a:buFont typeface="Wingdings" panose="05000000000000000000" pitchFamily="2" charset="2"/>
              <a:buNone/>
            </a:pPr>
            <a:r>
              <a:rPr lang="en-US" altLang="en-US" sz="2400" b="1" dirty="0">
                <a:solidFill>
                  <a:schemeClr val="accent2"/>
                </a:solidFill>
              </a:rPr>
              <a:t>Chương 1.</a:t>
            </a:r>
            <a:r>
              <a:rPr lang="en-US" altLang="en-US" sz="2400" b="1" dirty="0">
                <a:solidFill>
                  <a:schemeClr val="tx2"/>
                </a:solidFill>
              </a:rPr>
              <a:t> Các khái niệm cơ bản   </a:t>
            </a:r>
            <a:r>
              <a:rPr lang="en-US" altLang="en-US" sz="1600" b="1" dirty="0">
                <a:solidFill>
                  <a:schemeClr val="tx2"/>
                </a:solidFill>
              </a:rPr>
              <a:t>(buổi 1) </a:t>
            </a:r>
          </a:p>
          <a:p>
            <a:pPr eaLnBrk="1" hangingPunct="1">
              <a:buFont typeface="Wingdings" panose="05000000000000000000" pitchFamily="2" charset="2"/>
              <a:buNone/>
            </a:pPr>
            <a:r>
              <a:rPr lang="en-US" altLang="en-US" sz="2400" b="1" dirty="0">
                <a:solidFill>
                  <a:schemeClr val="accent2"/>
                </a:solidFill>
              </a:rPr>
              <a:t>Chương 2.</a:t>
            </a:r>
            <a:r>
              <a:rPr lang="en-US" altLang="en-US" sz="2400" b="1" dirty="0">
                <a:solidFill>
                  <a:schemeClr val="tx2"/>
                </a:solidFill>
              </a:rPr>
              <a:t> Các kiểu dữ liệu cơ </a:t>
            </a:r>
            <a:r>
              <a:rPr lang="en-US" altLang="en-US" sz="2400" b="1" dirty="0" smtClean="0">
                <a:solidFill>
                  <a:schemeClr val="tx2"/>
                </a:solidFill>
              </a:rPr>
              <a:t>sở</a:t>
            </a:r>
            <a:endParaRPr lang="en-US" altLang="en-US" sz="1600" b="1" dirty="0" smtClean="0">
              <a:solidFill>
                <a:schemeClr val="tx2"/>
              </a:solidFill>
            </a:endParaRPr>
          </a:p>
          <a:p>
            <a:pPr eaLnBrk="1" hangingPunct="1">
              <a:buFontTx/>
              <a:buChar char="-"/>
            </a:pPr>
            <a:r>
              <a:rPr lang="en-US" altLang="en-US" sz="1600" dirty="0" smtClean="0">
                <a:solidFill>
                  <a:schemeClr val="tx2"/>
                </a:solidFill>
              </a:rPr>
              <a:t>Các hàm nhập xuất </a:t>
            </a:r>
            <a:r>
              <a:rPr lang="en-US" altLang="en-US" sz="1600" b="1" dirty="0">
                <a:solidFill>
                  <a:schemeClr val="tx2"/>
                </a:solidFill>
              </a:rPr>
              <a:t>(buổi1) </a:t>
            </a:r>
            <a:endParaRPr lang="en-US" altLang="en-US" sz="1600" dirty="0" smtClean="0">
              <a:solidFill>
                <a:schemeClr val="tx2"/>
              </a:solidFill>
            </a:endParaRPr>
          </a:p>
          <a:p>
            <a:pPr eaLnBrk="1" hangingPunct="1">
              <a:buFontTx/>
              <a:buChar char="-"/>
            </a:pPr>
            <a:r>
              <a:rPr lang="en-US" altLang="en-US" sz="1600" dirty="0" smtClean="0">
                <a:solidFill>
                  <a:schemeClr val="tx2"/>
                </a:solidFill>
              </a:rPr>
              <a:t>Mảng </a:t>
            </a:r>
            <a:r>
              <a:rPr lang="en-US" altLang="en-US" sz="1600" dirty="0">
                <a:solidFill>
                  <a:schemeClr val="tx2"/>
                </a:solidFill>
              </a:rPr>
              <a:t>1 chiều, 2 </a:t>
            </a:r>
            <a:r>
              <a:rPr lang="en-US" altLang="en-US" sz="1600" dirty="0" smtClean="0">
                <a:solidFill>
                  <a:schemeClr val="tx2"/>
                </a:solidFill>
              </a:rPr>
              <a:t>chiều (buổi 1/2)</a:t>
            </a:r>
            <a:endParaRPr lang="en-US" altLang="en-US" sz="1600" dirty="0">
              <a:solidFill>
                <a:schemeClr val="tx2"/>
              </a:solidFill>
            </a:endParaRPr>
          </a:p>
          <a:p>
            <a:pPr eaLnBrk="1" hangingPunct="1">
              <a:buFontTx/>
              <a:buChar char="-"/>
            </a:pPr>
            <a:r>
              <a:rPr lang="en-US" altLang="en-US" sz="1600" dirty="0">
                <a:solidFill>
                  <a:schemeClr val="tx2"/>
                </a:solidFill>
              </a:rPr>
              <a:t>Thao tác với xâu kí tự(buổi 2</a:t>
            </a:r>
            <a:r>
              <a:rPr lang="en-US" altLang="en-US" sz="1600" dirty="0" smtClean="0">
                <a:solidFill>
                  <a:schemeClr val="tx2"/>
                </a:solidFill>
              </a:rPr>
              <a:t>)</a:t>
            </a:r>
            <a:endParaRPr lang="en-US" altLang="en-US" sz="1600" dirty="0">
              <a:solidFill>
                <a:schemeClr val="tx2"/>
              </a:solidFill>
            </a:endParaRPr>
          </a:p>
          <a:p>
            <a:pPr eaLnBrk="1" hangingPunct="1">
              <a:buFont typeface="Wingdings" panose="05000000000000000000" pitchFamily="2" charset="2"/>
              <a:buNone/>
            </a:pPr>
            <a:r>
              <a:rPr lang="en-US" altLang="en-US" sz="2400" b="1" dirty="0">
                <a:solidFill>
                  <a:schemeClr val="accent2"/>
                </a:solidFill>
              </a:rPr>
              <a:t>Chương 3.</a:t>
            </a:r>
            <a:r>
              <a:rPr lang="en-US" altLang="en-US" sz="2400" b="1" dirty="0">
                <a:solidFill>
                  <a:schemeClr val="tx2"/>
                </a:solidFill>
              </a:rPr>
              <a:t> Các câu lệnh điều khiển</a:t>
            </a:r>
          </a:p>
          <a:p>
            <a:pPr eaLnBrk="1" hangingPunct="1">
              <a:buFontTx/>
              <a:buChar char="-"/>
            </a:pPr>
            <a:r>
              <a:rPr lang="en-US" altLang="en-US" sz="1600" dirty="0">
                <a:solidFill>
                  <a:schemeClr val="tx2"/>
                </a:solidFill>
              </a:rPr>
              <a:t>Lệnh rẽ nhanh: toán tử hỏi chấm, if else, switch case	(buổi </a:t>
            </a:r>
            <a:r>
              <a:rPr lang="en-US" altLang="en-US" sz="1600" dirty="0" smtClean="0">
                <a:solidFill>
                  <a:schemeClr val="tx2"/>
                </a:solidFill>
              </a:rPr>
              <a:t>3) </a:t>
            </a:r>
            <a:endParaRPr lang="en-US" altLang="en-US" sz="1600" dirty="0">
              <a:solidFill>
                <a:srgbClr val="FF0000"/>
              </a:solidFill>
            </a:endParaRPr>
          </a:p>
          <a:p>
            <a:pPr eaLnBrk="1" hangingPunct="1">
              <a:buFontTx/>
              <a:buChar char="-"/>
            </a:pPr>
            <a:r>
              <a:rPr lang="en-US" altLang="en-US" sz="1600" dirty="0">
                <a:solidFill>
                  <a:schemeClr val="tx2"/>
                </a:solidFill>
              </a:rPr>
              <a:t>Lệnh lặp: do while, while, for			</a:t>
            </a:r>
            <a:r>
              <a:rPr lang="en-US" altLang="en-US" sz="1600" dirty="0">
                <a:solidFill>
                  <a:srgbClr val="0070C0"/>
                </a:solidFill>
              </a:rPr>
              <a:t>(buổi </a:t>
            </a:r>
            <a:r>
              <a:rPr lang="en-US" altLang="en-US" sz="1600" dirty="0" smtClean="0">
                <a:solidFill>
                  <a:srgbClr val="0070C0"/>
                </a:solidFill>
              </a:rPr>
              <a:t>4)</a:t>
            </a:r>
            <a:endParaRPr lang="en-US" altLang="en-US" sz="1600" dirty="0">
              <a:solidFill>
                <a:srgbClr val="0070C0"/>
              </a:solidFill>
            </a:endParaRPr>
          </a:p>
          <a:p>
            <a:pPr eaLnBrk="1" hangingPunct="1">
              <a:buFontTx/>
              <a:buChar char="-"/>
            </a:pPr>
            <a:r>
              <a:rPr lang="en-US" altLang="en-US" sz="1600" dirty="0">
                <a:solidFill>
                  <a:schemeClr val="tx2"/>
                </a:solidFill>
              </a:rPr>
              <a:t>Luyện tập: </a:t>
            </a:r>
            <a:r>
              <a:rPr lang="en-US" altLang="en-US" sz="1600" dirty="0" smtClean="0">
                <a:solidFill>
                  <a:schemeClr val="tx2"/>
                </a:solidFill>
              </a:rPr>
              <a:t>bài tập </a:t>
            </a:r>
            <a:r>
              <a:rPr lang="en-US" altLang="en-US" sz="1600" dirty="0">
                <a:solidFill>
                  <a:schemeClr val="tx2"/>
                </a:solidFill>
              </a:rPr>
              <a:t>ma </a:t>
            </a:r>
            <a:r>
              <a:rPr lang="en-US" altLang="en-US" sz="1600" dirty="0" smtClean="0">
                <a:solidFill>
                  <a:schemeClr val="tx2"/>
                </a:solidFill>
              </a:rPr>
              <a:t>trận – mảng 2 chiều</a:t>
            </a:r>
            <a:r>
              <a:rPr lang="en-US" altLang="en-US" sz="1600" dirty="0">
                <a:solidFill>
                  <a:schemeClr val="tx2"/>
                </a:solidFill>
              </a:rPr>
              <a:t>		(buổi </a:t>
            </a:r>
            <a:r>
              <a:rPr lang="en-US" altLang="en-US" sz="1600" dirty="0" smtClean="0">
                <a:solidFill>
                  <a:schemeClr val="tx2"/>
                </a:solidFill>
              </a:rPr>
              <a:t>5) </a:t>
            </a:r>
            <a:endParaRPr lang="en-US" altLang="en-US" sz="1600" dirty="0">
              <a:solidFill>
                <a:srgbClr val="FF0000"/>
              </a:solidFill>
            </a:endParaRPr>
          </a:p>
          <a:p>
            <a:pPr eaLnBrk="1" hangingPunct="1">
              <a:buNone/>
            </a:pPr>
            <a:r>
              <a:rPr lang="en-US" altLang="en-US" sz="2400" b="1" dirty="0">
                <a:solidFill>
                  <a:schemeClr val="accent2"/>
                </a:solidFill>
              </a:rPr>
              <a:t>Chương 5.</a:t>
            </a:r>
            <a:r>
              <a:rPr lang="en-US" altLang="en-US" sz="2400" b="1" dirty="0">
                <a:solidFill>
                  <a:schemeClr val="tx2"/>
                </a:solidFill>
              </a:rPr>
              <a:t> Kiểu dữ liệu có cấu trúc </a:t>
            </a:r>
            <a:r>
              <a:rPr lang="en-US" altLang="en-US" sz="1600" dirty="0">
                <a:solidFill>
                  <a:schemeClr val="tx2"/>
                </a:solidFill>
              </a:rPr>
              <a:t>(buổi </a:t>
            </a:r>
            <a:r>
              <a:rPr lang="en-US" altLang="en-US" sz="1600" dirty="0" smtClean="0">
                <a:solidFill>
                  <a:schemeClr val="tx2"/>
                </a:solidFill>
              </a:rPr>
              <a:t>6, 7) </a:t>
            </a:r>
            <a:endParaRPr lang="en-US" altLang="en-US" sz="1600" dirty="0">
              <a:solidFill>
                <a:schemeClr val="tx2"/>
              </a:solidFill>
            </a:endParaRPr>
          </a:p>
          <a:p>
            <a:pPr eaLnBrk="1" hangingPunct="1">
              <a:buFont typeface="Wingdings" panose="05000000000000000000" pitchFamily="2" charset="2"/>
              <a:buNone/>
            </a:pPr>
            <a:r>
              <a:rPr lang="en-US" altLang="en-US" sz="2400" b="1" dirty="0">
                <a:solidFill>
                  <a:schemeClr val="accent2"/>
                </a:solidFill>
              </a:rPr>
              <a:t>Chương 4.</a:t>
            </a:r>
            <a:r>
              <a:rPr lang="en-US" altLang="en-US" sz="2400" b="1" dirty="0">
                <a:solidFill>
                  <a:schemeClr val="tx2"/>
                </a:solidFill>
              </a:rPr>
              <a:t> Hàm và cấu trúc chương trình </a:t>
            </a:r>
            <a:r>
              <a:rPr lang="en-US" altLang="en-US" sz="1600" dirty="0">
                <a:solidFill>
                  <a:schemeClr val="tx2"/>
                </a:solidFill>
              </a:rPr>
              <a:t>(buổi </a:t>
            </a:r>
            <a:r>
              <a:rPr lang="en-US" altLang="en-US" sz="1600" dirty="0" smtClean="0">
                <a:solidFill>
                  <a:schemeClr val="tx2"/>
                </a:solidFill>
              </a:rPr>
              <a:t>8, </a:t>
            </a:r>
            <a:r>
              <a:rPr lang="en-US" altLang="en-US" sz="1600" dirty="0">
                <a:solidFill>
                  <a:schemeClr val="tx2"/>
                </a:solidFill>
              </a:rPr>
              <a:t>9</a:t>
            </a:r>
            <a:r>
              <a:rPr lang="en-US" altLang="en-US" sz="1600" dirty="0" smtClean="0">
                <a:solidFill>
                  <a:schemeClr val="tx2"/>
                </a:solidFill>
              </a:rPr>
              <a:t>) </a:t>
            </a:r>
            <a:endParaRPr lang="en-US" altLang="en-US" sz="1600" dirty="0">
              <a:solidFill>
                <a:schemeClr val="tx2"/>
              </a:solidFill>
            </a:endParaRPr>
          </a:p>
          <a:p>
            <a:pPr eaLnBrk="1" hangingPunct="1">
              <a:buFont typeface="Wingdings" panose="05000000000000000000" pitchFamily="2" charset="2"/>
              <a:buNone/>
            </a:pPr>
            <a:r>
              <a:rPr lang="en-US" altLang="en-US" sz="1600" dirty="0">
                <a:solidFill>
                  <a:schemeClr val="tx2"/>
                </a:solidFill>
              </a:rPr>
              <a:t>-	 Hàm và con trỏ  (2 buổi) (bt nhập xuất ma trận, mảng bằng hàm) 	</a:t>
            </a:r>
          </a:p>
          <a:p>
            <a:pPr eaLnBrk="1" hangingPunct="1">
              <a:buFont typeface="Wingdings" panose="05000000000000000000" pitchFamily="2" charset="2"/>
              <a:buNone/>
            </a:pPr>
            <a:r>
              <a:rPr lang="en-US" altLang="en-US" sz="2400" b="1" dirty="0">
                <a:solidFill>
                  <a:srgbClr val="669999"/>
                </a:solidFill>
              </a:rPr>
              <a:t>Ôn tập: 	</a:t>
            </a:r>
            <a:r>
              <a:rPr lang="en-US" altLang="en-US" sz="2400" b="1" dirty="0">
                <a:solidFill>
                  <a:schemeClr val="tx2"/>
                </a:solidFill>
              </a:rPr>
              <a:t>Làm đề và chữa đề </a:t>
            </a:r>
            <a:r>
              <a:rPr lang="en-US" altLang="en-US" sz="1600" dirty="0">
                <a:solidFill>
                  <a:schemeClr val="tx2"/>
                </a:solidFill>
              </a:rPr>
              <a:t>(</a:t>
            </a:r>
            <a:r>
              <a:rPr lang="en-US" altLang="en-US" sz="1600" dirty="0" err="1" smtClean="0">
                <a:solidFill>
                  <a:schemeClr val="tx2"/>
                </a:solidFill>
              </a:rPr>
              <a:t>buổi</a:t>
            </a:r>
            <a:r>
              <a:rPr lang="en-US" altLang="en-US" sz="1600" dirty="0" smtClean="0">
                <a:solidFill>
                  <a:schemeClr val="tx2"/>
                </a:solidFill>
              </a:rPr>
              <a:t> </a:t>
            </a:r>
            <a:r>
              <a:rPr lang="en-US" altLang="en-US" sz="1600" dirty="0">
                <a:solidFill>
                  <a:schemeClr val="tx2"/>
                </a:solidFill>
              </a:rPr>
              <a:t>10) </a:t>
            </a:r>
          </a:p>
          <a:p>
            <a:pPr eaLnBrk="1" hangingPunct="1">
              <a:buFont typeface="Wingdings" panose="05000000000000000000" pitchFamily="2" charset="2"/>
              <a:buNone/>
            </a:pPr>
            <a:endParaRPr lang="en-US" altLang="en-US" sz="1600" b="1"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xmlns="" id="{0EC14593-A966-4007-AD36-CFDD928F1841}"/>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40963" name="Rectangle 2">
            <a:extLst>
              <a:ext uri="{FF2B5EF4-FFF2-40B4-BE49-F238E27FC236}">
                <a16:creationId xmlns:a16="http://schemas.microsoft.com/office/drawing/2014/main" xmlns="" id="{512786EE-2420-454C-9743-66BE476886D1}"/>
              </a:ext>
            </a:extLst>
          </p:cNvPr>
          <p:cNvSpPr>
            <a:spLocks noGrp="1" noChangeArrowheads="1"/>
          </p:cNvSpPr>
          <p:nvPr>
            <p:ph type="title"/>
          </p:nvPr>
        </p:nvSpPr>
        <p:spPr>
          <a:xfrm>
            <a:off x="457200" y="2590800"/>
            <a:ext cx="7543800" cy="1295400"/>
          </a:xfrm>
        </p:spPr>
        <p:txBody>
          <a:bodyPr/>
          <a:lstStyle/>
          <a:p>
            <a:pPr eaLnBrk="1" hangingPunct="1"/>
            <a:r>
              <a:rPr lang="en-US" altLang="en-US"/>
              <a:t>Chương II. Các kiểu dữ liệu trong 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xmlns="" id="{3FEFA0F3-E8E4-4988-9D8F-AEDB731B45B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43011" name="Rectangle 2">
            <a:extLst>
              <a:ext uri="{FF2B5EF4-FFF2-40B4-BE49-F238E27FC236}">
                <a16:creationId xmlns:a16="http://schemas.microsoft.com/office/drawing/2014/main" xmlns="" id="{DE909D4C-1414-47CB-8B3B-5717C3584AC2}"/>
              </a:ext>
            </a:extLst>
          </p:cNvPr>
          <p:cNvSpPr>
            <a:spLocks noGrp="1" noChangeArrowheads="1"/>
          </p:cNvSpPr>
          <p:nvPr>
            <p:ph type="title"/>
          </p:nvPr>
        </p:nvSpPr>
        <p:spPr/>
        <p:txBody>
          <a:bodyPr/>
          <a:lstStyle/>
          <a:p>
            <a:pPr eaLnBrk="1" hangingPunct="1"/>
            <a:r>
              <a:rPr lang="en-US" altLang="en-US" sz="3000"/>
              <a:t>2.1.1 kiểu nguyên(tt)</a:t>
            </a:r>
          </a:p>
        </p:txBody>
      </p:sp>
      <p:sp>
        <p:nvSpPr>
          <p:cNvPr id="46083" name="Rectangle 3">
            <a:extLst>
              <a:ext uri="{FF2B5EF4-FFF2-40B4-BE49-F238E27FC236}">
                <a16:creationId xmlns:a16="http://schemas.microsoft.com/office/drawing/2014/main" xmlns="" id="{2AF1C8B7-38F0-4660-8499-7B7FE5C957D2}"/>
              </a:ext>
            </a:extLst>
          </p:cNvPr>
          <p:cNvSpPr>
            <a:spLocks noGrp="1" noChangeArrowheads="1"/>
          </p:cNvSpPr>
          <p:nvPr>
            <p:ph type="body" idx="1"/>
          </p:nvPr>
        </p:nvSpPr>
        <p:spPr/>
        <p:txBody>
          <a:bodyPr/>
          <a:lstStyle/>
          <a:p>
            <a:pPr eaLnBrk="1" hangingPunct="1"/>
            <a:r>
              <a:rPr lang="en-US" altLang="en-US" sz="2000" b="1">
                <a:solidFill>
                  <a:schemeClr val="tx2"/>
                </a:solidFill>
              </a:rPr>
              <a:t>Các phép toán số học trên kiểu nguyên</a:t>
            </a:r>
          </a:p>
          <a:p>
            <a:pPr lvl="1" eaLnBrk="1" hangingPunct="1"/>
            <a:r>
              <a:rPr lang="en-US" altLang="en-US" sz="1800"/>
              <a:t>+, -, *</a:t>
            </a:r>
          </a:p>
          <a:p>
            <a:pPr lvl="2" eaLnBrk="1" hangingPunct="1"/>
            <a:r>
              <a:rPr lang="en-US" altLang="en-US" sz="2800"/>
              <a:t>Ví dụ: 12+4 = 16,  32- 50= -18,  30*5 = 150</a:t>
            </a:r>
          </a:p>
          <a:p>
            <a:pPr lvl="1" eaLnBrk="1" hangingPunct="1"/>
            <a:r>
              <a:rPr lang="en-US" altLang="en-US" sz="1800"/>
              <a:t>Phép chia được chia làm 2 phép:</a:t>
            </a:r>
          </a:p>
          <a:p>
            <a:pPr lvl="2" eaLnBrk="1" hangingPunct="1"/>
            <a:r>
              <a:rPr lang="en-US" altLang="en-US" sz="2800"/>
              <a:t>Chia lấy phần dư: %</a:t>
            </a:r>
          </a:p>
          <a:p>
            <a:pPr lvl="3" eaLnBrk="1" hangingPunct="1"/>
            <a:r>
              <a:rPr lang="en-US" altLang="en-US" sz="1400"/>
              <a:t>Ví dụ: 40 % 3 = 1,    8 % 5 = 3</a:t>
            </a:r>
          </a:p>
          <a:p>
            <a:pPr lvl="2" eaLnBrk="1" hangingPunct="1"/>
            <a:r>
              <a:rPr lang="en-US" altLang="en-US" sz="2800"/>
              <a:t>Chia lấy phần nguyên: /</a:t>
            </a:r>
          </a:p>
          <a:p>
            <a:pPr lvl="3" eaLnBrk="1" hangingPunct="1"/>
            <a:r>
              <a:rPr lang="en-US" altLang="en-US" sz="1400"/>
              <a:t>Ví dụ: 40/3 = 13,      8/5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ox(in)">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ox(in)">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ox(in)">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22" dur="500"/>
                                        <p:tgtEl>
                                          <p:spTgt spid="4608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5" dur="500"/>
                                        <p:tgtEl>
                                          <p:spTgt spid="4608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6083">
                                            <p:txEl>
                                              <p:pRg st="5" end="5"/>
                                            </p:txEl>
                                          </p:spTgt>
                                        </p:tgtEl>
                                        <p:attrNameLst>
                                          <p:attrName>style.visibility</p:attrName>
                                        </p:attrNameLst>
                                      </p:cBhvr>
                                      <p:to>
                                        <p:strVal val="visible"/>
                                      </p:to>
                                    </p:set>
                                    <p:animEffect transition="in" filter="box(in)">
                                      <p:cBhvr>
                                        <p:cTn id="30" dur="500"/>
                                        <p:tgtEl>
                                          <p:spTgt spid="4608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5" dur="500"/>
                                        <p:tgtEl>
                                          <p:spTgt spid="4608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40"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5">
            <a:extLst>
              <a:ext uri="{FF2B5EF4-FFF2-40B4-BE49-F238E27FC236}">
                <a16:creationId xmlns:a16="http://schemas.microsoft.com/office/drawing/2014/main" xmlns="" id="{3718F168-E84C-4CAA-B5D9-FC7DCD751F9A}"/>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49155" name="Rectangle 2">
            <a:extLst>
              <a:ext uri="{FF2B5EF4-FFF2-40B4-BE49-F238E27FC236}">
                <a16:creationId xmlns:a16="http://schemas.microsoft.com/office/drawing/2014/main" xmlns="" id="{92DF560A-B2B8-4EBD-9F9A-ECF5A2B58667}"/>
              </a:ext>
            </a:extLst>
          </p:cNvPr>
          <p:cNvSpPr>
            <a:spLocks noGrp="1" noChangeArrowheads="1"/>
          </p:cNvSpPr>
          <p:nvPr>
            <p:ph type="title"/>
          </p:nvPr>
        </p:nvSpPr>
        <p:spPr/>
        <p:txBody>
          <a:bodyPr/>
          <a:lstStyle/>
          <a:p>
            <a:pPr eaLnBrk="1" hangingPunct="1"/>
            <a:r>
              <a:rPr lang="en-US" altLang="en-US"/>
              <a:t>2.1.4 Phép toán tăng, giảm</a:t>
            </a:r>
          </a:p>
        </p:txBody>
      </p:sp>
      <p:sp>
        <p:nvSpPr>
          <p:cNvPr id="2" name="Rectangle 3">
            <a:extLst>
              <a:ext uri="{FF2B5EF4-FFF2-40B4-BE49-F238E27FC236}">
                <a16:creationId xmlns:a16="http://schemas.microsoft.com/office/drawing/2014/main" xmlns="" id="{0D445284-8144-4D37-A57F-079BC620CBFD}"/>
              </a:ext>
            </a:extLst>
          </p:cNvPr>
          <p:cNvSpPr>
            <a:spLocks noGrp="1" noChangeArrowheads="1"/>
          </p:cNvSpPr>
          <p:nvPr>
            <p:ph type="body" sz="half" idx="1"/>
          </p:nvPr>
        </p:nvSpPr>
        <p:spPr>
          <a:xfrm>
            <a:off x="457200" y="1719263"/>
            <a:ext cx="8229600" cy="4411662"/>
          </a:xfrm>
        </p:spPr>
        <p:txBody>
          <a:bodyPr/>
          <a:lstStyle/>
          <a:p>
            <a:pPr eaLnBrk="1" hangingPunct="1">
              <a:lnSpc>
                <a:spcPct val="90000"/>
              </a:lnSpc>
            </a:pPr>
            <a:r>
              <a:rPr lang="en-US" altLang="en-US" sz="2600"/>
              <a:t>Đối vơi các biến kiểu số ngoài các phep toán +,-,*, /, % còn có hai phép toán ++ và --</a:t>
            </a:r>
          </a:p>
          <a:p>
            <a:pPr eaLnBrk="1" hangingPunct="1">
              <a:lnSpc>
                <a:spcPct val="90000"/>
              </a:lnSpc>
            </a:pPr>
            <a:r>
              <a:rPr lang="en-US" altLang="en-US" sz="2600"/>
              <a:t>Cú pháp</a:t>
            </a:r>
          </a:p>
          <a:p>
            <a:pPr lvl="1" eaLnBrk="1" hangingPunct="1">
              <a:lnSpc>
                <a:spcPct val="90000"/>
              </a:lnSpc>
              <a:buFont typeface="Wingdings" panose="05000000000000000000" pitchFamily="2" charset="2"/>
              <a:buNone/>
            </a:pPr>
            <a:r>
              <a:rPr lang="en-US" altLang="en-US" sz="2200">
                <a:solidFill>
                  <a:srgbClr val="CC3300"/>
                </a:solidFill>
              </a:rPr>
              <a:t>	++Tên_biến</a:t>
            </a:r>
            <a:r>
              <a:rPr lang="en-US" altLang="en-US" sz="2200"/>
              <a:t>  hoặc </a:t>
            </a:r>
            <a:r>
              <a:rPr lang="en-US" altLang="en-US" sz="2200">
                <a:solidFill>
                  <a:srgbClr val="CC3300"/>
                </a:solidFill>
              </a:rPr>
              <a:t>Tên_biến++</a:t>
            </a:r>
          </a:p>
          <a:p>
            <a:pPr lvl="1" eaLnBrk="1" hangingPunct="1">
              <a:lnSpc>
                <a:spcPct val="90000"/>
              </a:lnSpc>
              <a:buFont typeface="Wingdings" panose="05000000000000000000" pitchFamily="2" charset="2"/>
              <a:buNone/>
            </a:pPr>
            <a:r>
              <a:rPr lang="en-US" altLang="en-US" sz="2200">
                <a:solidFill>
                  <a:srgbClr val="CC3300"/>
                </a:solidFill>
              </a:rPr>
              <a:t>	--Tên_biến</a:t>
            </a:r>
            <a:r>
              <a:rPr lang="en-US" altLang="en-US" sz="2200"/>
              <a:t>  hoặc </a:t>
            </a:r>
            <a:r>
              <a:rPr lang="en-US" altLang="en-US" sz="2200">
                <a:solidFill>
                  <a:srgbClr val="CC3300"/>
                </a:solidFill>
              </a:rPr>
              <a:t>Tên_biến--</a:t>
            </a:r>
          </a:p>
          <a:p>
            <a:pPr lvl="1" eaLnBrk="1" hangingPunct="1">
              <a:lnSpc>
                <a:spcPct val="90000"/>
              </a:lnSpc>
            </a:pPr>
            <a:r>
              <a:rPr lang="en-US" altLang="en-US" sz="2200">
                <a:solidFill>
                  <a:srgbClr val="CC3300"/>
                </a:solidFill>
              </a:rPr>
              <a:t>Phép</a:t>
            </a:r>
            <a:r>
              <a:rPr lang="en-US" altLang="en-US" sz="2200"/>
              <a:t> toán ++ thực hiện tăng giá trị của biến lên 1 đơn vị</a:t>
            </a:r>
          </a:p>
          <a:p>
            <a:pPr lvl="2" eaLnBrk="1" hangingPunct="1">
              <a:lnSpc>
                <a:spcPct val="90000"/>
              </a:lnSpc>
            </a:pPr>
            <a:r>
              <a:rPr lang="en-US" altLang="en-US" sz="2100"/>
              <a:t>Ví dụ: </a:t>
            </a:r>
            <a:r>
              <a:rPr lang="en-US" altLang="en-US" sz="2100">
                <a:solidFill>
                  <a:srgbClr val="CC3300"/>
                </a:solidFill>
              </a:rPr>
              <a:t>int</a:t>
            </a:r>
            <a:r>
              <a:rPr lang="en-US" altLang="en-US" sz="2100"/>
              <a:t> x = 12, float y=1.3;</a:t>
            </a:r>
          </a:p>
          <a:p>
            <a:pPr lvl="2" eaLnBrk="1" hangingPunct="1">
              <a:lnSpc>
                <a:spcPct val="90000"/>
              </a:lnSpc>
              <a:buFont typeface="Wingdings" panose="05000000000000000000" pitchFamily="2" charset="2"/>
              <a:buNone/>
            </a:pPr>
            <a:r>
              <a:rPr lang="en-US" altLang="en-US" sz="2100">
                <a:solidFill>
                  <a:srgbClr val="CC3300"/>
                </a:solidFill>
              </a:rPr>
              <a:t>		</a:t>
            </a:r>
            <a:r>
              <a:rPr lang="en-US" altLang="en-US" sz="2100"/>
              <a:t>x++;  ++y; </a:t>
            </a:r>
          </a:p>
          <a:p>
            <a:pPr lvl="1" eaLnBrk="1" hangingPunct="1">
              <a:lnSpc>
                <a:spcPct val="90000"/>
              </a:lnSpc>
            </a:pPr>
            <a:r>
              <a:rPr lang="en-US" altLang="en-US" sz="2200"/>
              <a:t>Phép toán -- thực hiện giảm giá trị của biến đi 1 đơn vị</a:t>
            </a:r>
          </a:p>
          <a:p>
            <a:pPr lvl="2" eaLnBrk="1" hangingPunct="1">
              <a:lnSpc>
                <a:spcPct val="90000"/>
              </a:lnSpc>
            </a:pPr>
            <a:r>
              <a:rPr lang="en-US" altLang="en-US" sz="2100"/>
              <a:t>Ví dụ: </a:t>
            </a:r>
            <a:r>
              <a:rPr lang="en-US" altLang="en-US" sz="2100">
                <a:solidFill>
                  <a:srgbClr val="CC3300"/>
                </a:solidFill>
              </a:rPr>
              <a:t>int</a:t>
            </a:r>
            <a:r>
              <a:rPr lang="en-US" altLang="en-US" sz="2100"/>
              <a:t> x = 12, float y=1.3;</a:t>
            </a:r>
          </a:p>
          <a:p>
            <a:pPr lvl="2" eaLnBrk="1" hangingPunct="1">
              <a:lnSpc>
                <a:spcPct val="90000"/>
              </a:lnSpc>
              <a:buFont typeface="Wingdings" panose="05000000000000000000" pitchFamily="2" charset="2"/>
              <a:buNone/>
            </a:pPr>
            <a:r>
              <a:rPr lang="en-US" altLang="en-US" sz="2100">
                <a:solidFill>
                  <a:srgbClr val="CC3300"/>
                </a:solidFill>
              </a:rPr>
              <a:t>		</a:t>
            </a:r>
            <a:r>
              <a:rPr lang="en-US" altLang="en-US" sz="2100"/>
              <a:t>x--;  --y; </a:t>
            </a:r>
          </a:p>
          <a:p>
            <a:pPr lvl="1" eaLnBrk="1" hangingPunct="1">
              <a:lnSpc>
                <a:spcPct val="90000"/>
              </a:lnSpc>
              <a:buFont typeface="Wingdings" panose="05000000000000000000" pitchFamily="2" charset="2"/>
              <a:buNone/>
            </a:pPr>
            <a:endParaRPr lang="en-US" altLang="en-US" sz="2200"/>
          </a:p>
        </p:txBody>
      </p:sp>
      <p:sp>
        <p:nvSpPr>
          <p:cNvPr id="49156" name="AutoShape 4">
            <a:extLst>
              <a:ext uri="{FF2B5EF4-FFF2-40B4-BE49-F238E27FC236}">
                <a16:creationId xmlns:a16="http://schemas.microsoft.com/office/drawing/2014/main" xmlns="" id="{5DCBDE4A-D0DB-45DA-AFE8-F708056ECDE1}"/>
              </a:ext>
            </a:extLst>
          </p:cNvPr>
          <p:cNvSpPr>
            <a:spLocks noChangeArrowheads="1"/>
          </p:cNvSpPr>
          <p:nvPr/>
        </p:nvSpPr>
        <p:spPr bwMode="auto">
          <a:xfrm>
            <a:off x="5410200" y="4114800"/>
            <a:ext cx="1524000" cy="533400"/>
          </a:xfrm>
          <a:prstGeom prst="wedgeRoundRectCallout">
            <a:avLst>
              <a:gd name="adj1" fmla="val -166148"/>
              <a:gd name="adj2" fmla="val 40773"/>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 y=?</a:t>
            </a:r>
          </a:p>
        </p:txBody>
      </p:sp>
      <p:sp>
        <p:nvSpPr>
          <p:cNvPr id="49157" name="AutoShape 5">
            <a:extLst>
              <a:ext uri="{FF2B5EF4-FFF2-40B4-BE49-F238E27FC236}">
                <a16:creationId xmlns:a16="http://schemas.microsoft.com/office/drawing/2014/main" xmlns="" id="{E6F86034-331F-4FB3-8F70-AFB51E95E4F7}"/>
              </a:ext>
            </a:extLst>
          </p:cNvPr>
          <p:cNvSpPr>
            <a:spLocks noChangeArrowheads="1"/>
          </p:cNvSpPr>
          <p:nvPr/>
        </p:nvSpPr>
        <p:spPr bwMode="auto">
          <a:xfrm>
            <a:off x="5334000" y="5410200"/>
            <a:ext cx="1752600" cy="533400"/>
          </a:xfrm>
          <a:prstGeom prst="wedgeRoundRectCallout">
            <a:avLst>
              <a:gd name="adj1" fmla="val -161866"/>
              <a:gd name="adj2" fmla="val 10120"/>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 y=?</a:t>
            </a:r>
          </a:p>
        </p:txBody>
      </p:sp>
      <p:pic>
        <p:nvPicPr>
          <p:cNvPr id="49159" name="Picture 7" descr="j0149481">
            <a:extLst>
              <a:ext uri="{FF2B5EF4-FFF2-40B4-BE49-F238E27FC236}">
                <a16:creationId xmlns:a16="http://schemas.microsoft.com/office/drawing/2014/main" xmlns="" id="{9A7DA112-79B2-4A80-B4DC-93F5E732985D}"/>
              </a:ext>
            </a:extLst>
          </p:cNvPr>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6894513" y="0"/>
            <a:ext cx="2249487" cy="1295400"/>
          </a:xfrm>
          <a:noFill/>
        </p:spPr>
      </p:pic>
      <p:sp>
        <p:nvSpPr>
          <p:cNvPr id="49161" name="AutoShape 9">
            <a:extLst>
              <a:ext uri="{FF2B5EF4-FFF2-40B4-BE49-F238E27FC236}">
                <a16:creationId xmlns:a16="http://schemas.microsoft.com/office/drawing/2014/main" xmlns="" id="{4A221A3C-E456-4055-A1E2-A0CA395A9165}"/>
              </a:ext>
            </a:extLst>
          </p:cNvPr>
          <p:cNvSpPr>
            <a:spLocks noChangeArrowheads="1"/>
          </p:cNvSpPr>
          <p:nvPr/>
        </p:nvSpPr>
        <p:spPr bwMode="auto">
          <a:xfrm>
            <a:off x="5410200" y="4114800"/>
            <a:ext cx="1752600" cy="533400"/>
          </a:xfrm>
          <a:prstGeom prst="wedgeRoundRectCallout">
            <a:avLst>
              <a:gd name="adj1" fmla="val -150995"/>
              <a:gd name="adj2" fmla="val 40773"/>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=13, y=2.3</a:t>
            </a:r>
          </a:p>
        </p:txBody>
      </p:sp>
      <p:sp>
        <p:nvSpPr>
          <p:cNvPr id="49162" name="AutoShape 10">
            <a:extLst>
              <a:ext uri="{FF2B5EF4-FFF2-40B4-BE49-F238E27FC236}">
                <a16:creationId xmlns:a16="http://schemas.microsoft.com/office/drawing/2014/main" xmlns="" id="{80A25FF4-2CBB-45E7-A602-C9FEFA860D51}"/>
              </a:ext>
            </a:extLst>
          </p:cNvPr>
          <p:cNvSpPr>
            <a:spLocks noChangeArrowheads="1"/>
          </p:cNvSpPr>
          <p:nvPr/>
        </p:nvSpPr>
        <p:spPr bwMode="auto">
          <a:xfrm>
            <a:off x="5334000" y="5410200"/>
            <a:ext cx="1752600" cy="533400"/>
          </a:xfrm>
          <a:prstGeom prst="wedgeRoundRectCallout">
            <a:avLst>
              <a:gd name="adj1" fmla="val -161866"/>
              <a:gd name="adj2" fmla="val 10120"/>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x =11, y=0.3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9156"/>
                                        </p:tgtEl>
                                        <p:attrNameLst>
                                          <p:attrName>style.visibility</p:attrName>
                                        </p:attrNameLst>
                                      </p:cBhvr>
                                      <p:to>
                                        <p:strVal val="visible"/>
                                      </p:to>
                                    </p:set>
                                    <p:animEffect transition="in" filter="blinds(horizontal)">
                                      <p:cBhvr>
                                        <p:cTn id="36" dur="500"/>
                                        <p:tgtEl>
                                          <p:spTgt spid="491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9161"/>
                                        </p:tgtEl>
                                        <p:attrNameLst>
                                          <p:attrName>style.visibility</p:attrName>
                                        </p:attrNameLst>
                                      </p:cBhvr>
                                      <p:to>
                                        <p:strVal val="visible"/>
                                      </p:to>
                                    </p:set>
                                    <p:animEffect transition="in" filter="blinds(horizontal)">
                                      <p:cBhvr>
                                        <p:cTn id="41" dur="500"/>
                                        <p:tgtEl>
                                          <p:spTgt spid="491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blinds(horizontal)">
                                      <p:cBhvr>
                                        <p:cTn id="46" dur="500"/>
                                        <p:tgtEl>
                                          <p:spTgt spid="2">
                                            <p:txEl>
                                              <p:pRg st="7" end="7"/>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blinds(horizontal)">
                                      <p:cBhvr>
                                        <p:cTn id="49" dur="500"/>
                                        <p:tgtEl>
                                          <p:spTgt spid="2">
                                            <p:txEl>
                                              <p:pRg st="8" end="8"/>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157"/>
                                        </p:tgtEl>
                                        <p:attrNameLst>
                                          <p:attrName>style.visibility</p:attrName>
                                        </p:attrNameLst>
                                      </p:cBhvr>
                                      <p:to>
                                        <p:strVal val="visible"/>
                                      </p:to>
                                    </p:set>
                                    <p:animEffect transition="in" filter="blinds(horizontal)">
                                      <p:cBhvr>
                                        <p:cTn id="57" dur="500"/>
                                        <p:tgtEl>
                                          <p:spTgt spid="491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162"/>
                                        </p:tgtEl>
                                        <p:attrNameLst>
                                          <p:attrName>style.visibility</p:attrName>
                                        </p:attrNameLst>
                                      </p:cBhvr>
                                      <p:to>
                                        <p:strVal val="visible"/>
                                      </p:to>
                                    </p:set>
                                    <p:animEffect transition="in" filter="blinds(horizontal)">
                                      <p:cBhvr>
                                        <p:cTn id="62"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61" grpId="0" animBg="1"/>
      <p:bldP spid="49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a:extLst>
              <a:ext uri="{FF2B5EF4-FFF2-40B4-BE49-F238E27FC236}">
                <a16:creationId xmlns:a16="http://schemas.microsoft.com/office/drawing/2014/main" xmlns="" id="{17FDF247-D53A-4EBF-A7DD-319A0A294FD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0179" name="Rectangle 2">
            <a:extLst>
              <a:ext uri="{FF2B5EF4-FFF2-40B4-BE49-F238E27FC236}">
                <a16:creationId xmlns:a16="http://schemas.microsoft.com/office/drawing/2014/main" xmlns="" id="{468E31D7-4749-4768-BDC1-712F309633D5}"/>
              </a:ext>
            </a:extLst>
          </p:cNvPr>
          <p:cNvSpPr>
            <a:spLocks noGrp="1" noChangeArrowheads="1"/>
          </p:cNvSpPr>
          <p:nvPr>
            <p:ph type="title"/>
          </p:nvPr>
        </p:nvSpPr>
        <p:spPr/>
        <p:txBody>
          <a:bodyPr/>
          <a:lstStyle/>
          <a:p>
            <a:pPr eaLnBrk="1" hangingPunct="1"/>
            <a:r>
              <a:rPr lang="en-US" altLang="en-US"/>
              <a:t>2.1.4 Phép toán tăng, giảm(tt)</a:t>
            </a:r>
          </a:p>
        </p:txBody>
      </p:sp>
      <p:sp>
        <p:nvSpPr>
          <p:cNvPr id="2" name="Rectangle 3">
            <a:extLst>
              <a:ext uri="{FF2B5EF4-FFF2-40B4-BE49-F238E27FC236}">
                <a16:creationId xmlns:a16="http://schemas.microsoft.com/office/drawing/2014/main" xmlns="" id="{580C6662-0233-456E-B2F5-80B1E1E4F8E1}"/>
              </a:ext>
            </a:extLst>
          </p:cNvPr>
          <p:cNvSpPr>
            <a:spLocks noGrp="1" noChangeArrowheads="1"/>
          </p:cNvSpPr>
          <p:nvPr>
            <p:ph type="body" idx="1"/>
          </p:nvPr>
        </p:nvSpPr>
        <p:spPr/>
        <p:txBody>
          <a:bodyPr/>
          <a:lstStyle/>
          <a:p>
            <a:pPr eaLnBrk="1" hangingPunct="1"/>
            <a:r>
              <a:rPr lang="en-US" altLang="en-US" sz="2600"/>
              <a:t>Khi viết </a:t>
            </a:r>
            <a:r>
              <a:rPr lang="en-US" altLang="en-US" sz="2600">
                <a:solidFill>
                  <a:srgbClr val="CC3300"/>
                </a:solidFill>
              </a:rPr>
              <a:t>++Tên_biến</a:t>
            </a:r>
            <a:r>
              <a:rPr lang="en-US" altLang="en-US" sz="2600"/>
              <a:t>  và </a:t>
            </a:r>
            <a:r>
              <a:rPr lang="en-US" altLang="en-US" sz="2600">
                <a:solidFill>
                  <a:srgbClr val="CC3300"/>
                </a:solidFill>
              </a:rPr>
              <a:t>Tên_biến++ </a:t>
            </a:r>
            <a:r>
              <a:rPr lang="en-US" altLang="en-US" sz="2600"/>
              <a:t>sẽ có sự khác nhau nếu nó được viết trong biểu thức.</a:t>
            </a:r>
          </a:p>
          <a:p>
            <a:pPr lvl="1" eaLnBrk="1" hangingPunct="1"/>
            <a:r>
              <a:rPr lang="en-US" altLang="en-US" sz="2200"/>
              <a:t> Cách viết </a:t>
            </a:r>
            <a:r>
              <a:rPr lang="en-US" altLang="en-US" sz="2200">
                <a:solidFill>
                  <a:srgbClr val="CC3300"/>
                </a:solidFill>
              </a:rPr>
              <a:t>++Tên_biến</a:t>
            </a:r>
            <a:r>
              <a:rPr lang="en-US" altLang="en-US" sz="2200"/>
              <a:t> sẽ tăng giá trị của biến trước khi lấy giá trị của nó tính toán trong biểu thức.</a:t>
            </a:r>
          </a:p>
          <a:p>
            <a:pPr lvl="1" eaLnBrk="1" hangingPunct="1"/>
            <a:r>
              <a:rPr lang="en-US" altLang="en-US" sz="2200"/>
              <a:t>Cách viết </a:t>
            </a:r>
            <a:r>
              <a:rPr lang="en-US" altLang="en-US" sz="2200">
                <a:solidFill>
                  <a:srgbClr val="CC3300"/>
                </a:solidFill>
              </a:rPr>
              <a:t>Tên_biến++</a:t>
            </a:r>
            <a:r>
              <a:rPr lang="en-US" altLang="en-US" sz="2200"/>
              <a:t> sẽ lấy giá trị của biến tính toán trong biểu thức sau đó mới tăng giá trị của biến.</a:t>
            </a:r>
          </a:p>
          <a:p>
            <a:pPr lvl="1" eaLnBrk="1" hangingPunct="1"/>
            <a:r>
              <a:rPr lang="en-US" altLang="en-US" sz="2200"/>
              <a:t>Ví dụ:	</a:t>
            </a:r>
            <a:r>
              <a:rPr lang="en-US" altLang="en-US" sz="2200">
                <a:solidFill>
                  <a:srgbClr val="CC3300"/>
                </a:solidFill>
              </a:rPr>
              <a:t>int</a:t>
            </a:r>
            <a:r>
              <a:rPr lang="en-US" altLang="en-US" sz="2200"/>
              <a:t> x=2, t=2, z, y;</a:t>
            </a:r>
          </a:p>
          <a:p>
            <a:pPr lvl="1" eaLnBrk="1" hangingPunct="1">
              <a:buFont typeface="Wingdings" panose="05000000000000000000" pitchFamily="2" charset="2"/>
              <a:buNone/>
            </a:pPr>
            <a:r>
              <a:rPr lang="en-US" altLang="en-US" sz="2200"/>
              <a:t>			z = ++x * 4;</a:t>
            </a:r>
          </a:p>
          <a:p>
            <a:pPr lvl="1" eaLnBrk="1" hangingPunct="1">
              <a:buFont typeface="Wingdings" panose="05000000000000000000" pitchFamily="2" charset="2"/>
              <a:buNone/>
            </a:pPr>
            <a:r>
              <a:rPr lang="en-US" altLang="en-US" sz="2200"/>
              <a:t>			y = t++ *4;</a:t>
            </a:r>
          </a:p>
          <a:p>
            <a:pPr eaLnBrk="1" hangingPunct="1"/>
            <a:endParaRPr lang="en-US" altLang="en-US" sz="2600"/>
          </a:p>
        </p:txBody>
      </p:sp>
      <p:sp>
        <p:nvSpPr>
          <p:cNvPr id="51204" name="AutoShape 4">
            <a:extLst>
              <a:ext uri="{FF2B5EF4-FFF2-40B4-BE49-F238E27FC236}">
                <a16:creationId xmlns:a16="http://schemas.microsoft.com/office/drawing/2014/main" xmlns="" id="{9334FC51-2D52-4CA4-A5DA-C34AD3643D85}"/>
              </a:ext>
            </a:extLst>
          </p:cNvPr>
          <p:cNvSpPr>
            <a:spLocks noChangeArrowheads="1"/>
          </p:cNvSpPr>
          <p:nvPr/>
        </p:nvSpPr>
        <p:spPr bwMode="auto">
          <a:xfrm>
            <a:off x="5181600" y="4572000"/>
            <a:ext cx="2133600" cy="685800"/>
          </a:xfrm>
          <a:prstGeom prst="wedgeRoundRectCallout">
            <a:avLst>
              <a:gd name="adj1" fmla="val -116222"/>
              <a:gd name="adj2" fmla="val 44676"/>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z = ?</a:t>
            </a:r>
          </a:p>
          <a:p>
            <a:pPr algn="ctr" eaLnBrk="1" hangingPunct="1">
              <a:spcBef>
                <a:spcPct val="0"/>
              </a:spcBef>
              <a:buClrTx/>
              <a:buSzTx/>
              <a:buFontTx/>
              <a:buNone/>
            </a:pPr>
            <a:r>
              <a:rPr lang="en-US" altLang="en-US" sz="1800"/>
              <a:t>y = ? </a:t>
            </a:r>
          </a:p>
        </p:txBody>
      </p:sp>
      <p:sp>
        <p:nvSpPr>
          <p:cNvPr id="51205" name="AutoShape 5">
            <a:extLst>
              <a:ext uri="{FF2B5EF4-FFF2-40B4-BE49-F238E27FC236}">
                <a16:creationId xmlns:a16="http://schemas.microsoft.com/office/drawing/2014/main" xmlns="" id="{66D47EBC-010B-4E52-B8CA-F0C6070EB00E}"/>
              </a:ext>
            </a:extLst>
          </p:cNvPr>
          <p:cNvSpPr>
            <a:spLocks noChangeArrowheads="1"/>
          </p:cNvSpPr>
          <p:nvPr/>
        </p:nvSpPr>
        <p:spPr bwMode="auto">
          <a:xfrm>
            <a:off x="5181600" y="4572000"/>
            <a:ext cx="2133600" cy="685800"/>
          </a:xfrm>
          <a:prstGeom prst="wedgeRoundRectCallout">
            <a:avLst>
              <a:gd name="adj1" fmla="val -116222"/>
              <a:gd name="adj2" fmla="val 44676"/>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z = 12</a:t>
            </a:r>
          </a:p>
          <a:p>
            <a:pPr algn="ctr" eaLnBrk="1" hangingPunct="1">
              <a:spcBef>
                <a:spcPct val="0"/>
              </a:spcBef>
              <a:buClrTx/>
              <a:buSzTx/>
              <a:buFontTx/>
              <a:buNone/>
            </a:pPr>
            <a:r>
              <a:rPr lang="en-US" altLang="en-US" sz="1800"/>
              <a:t>y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1204"/>
                                        </p:tgtEl>
                                        <p:attrNameLst>
                                          <p:attrName>style.visibility</p:attrName>
                                        </p:attrNameLst>
                                      </p:cBhvr>
                                      <p:to>
                                        <p:strVal val="visible"/>
                                      </p:to>
                                    </p:set>
                                    <p:animEffect transition="in" filter="blinds(horizontal)">
                                      <p:cBhvr>
                                        <p:cTn id="33" dur="500"/>
                                        <p:tgtEl>
                                          <p:spTgt spid="512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1205"/>
                                        </p:tgtEl>
                                        <p:attrNameLst>
                                          <p:attrName>style.visibility</p:attrName>
                                        </p:attrNameLst>
                                      </p:cBhvr>
                                      <p:to>
                                        <p:strVal val="visible"/>
                                      </p:to>
                                    </p:set>
                                    <p:animEffect transition="in" filter="blinds(horizontal)">
                                      <p:cBhvr>
                                        <p:cTn id="38"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a:extLst>
              <a:ext uri="{FF2B5EF4-FFF2-40B4-BE49-F238E27FC236}">
                <a16:creationId xmlns:a16="http://schemas.microsoft.com/office/drawing/2014/main" xmlns="" id="{552C943B-DFA4-4BFF-90C2-1E131EF8F74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1203" name="Rectangle 2">
            <a:extLst>
              <a:ext uri="{FF2B5EF4-FFF2-40B4-BE49-F238E27FC236}">
                <a16:creationId xmlns:a16="http://schemas.microsoft.com/office/drawing/2014/main" xmlns="" id="{DA01BD44-1930-46B2-9A68-201F77107D9F}"/>
              </a:ext>
            </a:extLst>
          </p:cNvPr>
          <p:cNvSpPr>
            <a:spLocks noGrp="1" noChangeArrowheads="1"/>
          </p:cNvSpPr>
          <p:nvPr>
            <p:ph type="title"/>
          </p:nvPr>
        </p:nvSpPr>
        <p:spPr/>
        <p:txBody>
          <a:bodyPr/>
          <a:lstStyle/>
          <a:p>
            <a:pPr eaLnBrk="1" hangingPunct="1"/>
            <a:r>
              <a:rPr lang="en-US" altLang="en-US"/>
              <a:t>2.1.4 Phép toán tăng, giảm(tt)</a:t>
            </a:r>
          </a:p>
        </p:txBody>
      </p:sp>
      <p:sp>
        <p:nvSpPr>
          <p:cNvPr id="2" name="Rectangle 3">
            <a:extLst>
              <a:ext uri="{FF2B5EF4-FFF2-40B4-BE49-F238E27FC236}">
                <a16:creationId xmlns:a16="http://schemas.microsoft.com/office/drawing/2014/main" xmlns="" id="{65348980-F457-492D-AAF4-514DB113B456}"/>
              </a:ext>
            </a:extLst>
          </p:cNvPr>
          <p:cNvSpPr>
            <a:spLocks noGrp="1" noChangeArrowheads="1"/>
          </p:cNvSpPr>
          <p:nvPr>
            <p:ph type="body" idx="1"/>
          </p:nvPr>
        </p:nvSpPr>
        <p:spPr/>
        <p:txBody>
          <a:bodyPr/>
          <a:lstStyle/>
          <a:p>
            <a:pPr eaLnBrk="1" hangingPunct="1"/>
            <a:r>
              <a:rPr lang="en-US" altLang="en-US" sz="2600"/>
              <a:t>Khi viết </a:t>
            </a:r>
            <a:r>
              <a:rPr lang="en-US" altLang="en-US" sz="2600">
                <a:solidFill>
                  <a:srgbClr val="CC3300"/>
                </a:solidFill>
              </a:rPr>
              <a:t>--Tên_biến</a:t>
            </a:r>
            <a:r>
              <a:rPr lang="en-US" altLang="en-US" sz="2600"/>
              <a:t>  và </a:t>
            </a:r>
            <a:r>
              <a:rPr lang="en-US" altLang="en-US" sz="2600">
                <a:solidFill>
                  <a:srgbClr val="CC3300"/>
                </a:solidFill>
              </a:rPr>
              <a:t>Tên_biến-- </a:t>
            </a:r>
            <a:r>
              <a:rPr lang="en-US" altLang="en-US" sz="2600"/>
              <a:t>sẽ có sự khác nhau nếu nó được viết trong biểu thức.</a:t>
            </a:r>
          </a:p>
          <a:p>
            <a:pPr lvl="1" eaLnBrk="1" hangingPunct="1"/>
            <a:r>
              <a:rPr lang="en-US" altLang="en-US" sz="2200"/>
              <a:t> Cách viết </a:t>
            </a:r>
            <a:r>
              <a:rPr lang="en-US" altLang="en-US" sz="2200">
                <a:solidFill>
                  <a:srgbClr val="CC3300"/>
                </a:solidFill>
              </a:rPr>
              <a:t>--Tên_biến</a:t>
            </a:r>
            <a:r>
              <a:rPr lang="en-US" altLang="en-US" sz="2200"/>
              <a:t> sẽ giảm giá trị của biến trước khi lấy giá trị của nó tính toán trong biểu thức.</a:t>
            </a:r>
          </a:p>
          <a:p>
            <a:pPr lvl="1" eaLnBrk="1" hangingPunct="1"/>
            <a:r>
              <a:rPr lang="en-US" altLang="en-US" sz="2200"/>
              <a:t>Cách viết </a:t>
            </a:r>
            <a:r>
              <a:rPr lang="en-US" altLang="en-US" sz="2200">
                <a:solidFill>
                  <a:srgbClr val="CC3300"/>
                </a:solidFill>
              </a:rPr>
              <a:t>Tên_biến--</a:t>
            </a:r>
            <a:r>
              <a:rPr lang="en-US" altLang="en-US" sz="2200"/>
              <a:t> sẽ lấy giá trị của biến tính toán trong biểu thức sau đó mới giảm giá trị của biến.</a:t>
            </a:r>
          </a:p>
          <a:p>
            <a:pPr lvl="1" eaLnBrk="1" hangingPunct="1"/>
            <a:r>
              <a:rPr lang="en-US" altLang="en-US" sz="2200"/>
              <a:t>Ví dụ:	</a:t>
            </a:r>
            <a:r>
              <a:rPr lang="en-US" altLang="en-US" sz="2200">
                <a:solidFill>
                  <a:srgbClr val="CC3300"/>
                </a:solidFill>
              </a:rPr>
              <a:t>int</a:t>
            </a:r>
            <a:r>
              <a:rPr lang="en-US" altLang="en-US" sz="2200"/>
              <a:t> x=2, t=2, z, y;</a:t>
            </a:r>
          </a:p>
          <a:p>
            <a:pPr lvl="1" eaLnBrk="1" hangingPunct="1">
              <a:buFont typeface="Wingdings" panose="05000000000000000000" pitchFamily="2" charset="2"/>
              <a:buNone/>
            </a:pPr>
            <a:r>
              <a:rPr lang="en-US" altLang="en-US" sz="2200"/>
              <a:t>			z = --x * 4;</a:t>
            </a:r>
          </a:p>
          <a:p>
            <a:pPr lvl="1" eaLnBrk="1" hangingPunct="1">
              <a:buFont typeface="Wingdings" panose="05000000000000000000" pitchFamily="2" charset="2"/>
              <a:buNone/>
            </a:pPr>
            <a:r>
              <a:rPr lang="en-US" altLang="en-US" sz="2200"/>
              <a:t>			y = t-- *4;</a:t>
            </a:r>
          </a:p>
          <a:p>
            <a:pPr eaLnBrk="1" hangingPunct="1">
              <a:buFont typeface="Wingdings" panose="05000000000000000000" pitchFamily="2" charset="2"/>
              <a:buNone/>
            </a:pPr>
            <a:endParaRPr lang="en-US" altLang="en-US" sz="2600"/>
          </a:p>
        </p:txBody>
      </p:sp>
      <p:sp>
        <p:nvSpPr>
          <p:cNvPr id="52228" name="AutoShape 4">
            <a:extLst>
              <a:ext uri="{FF2B5EF4-FFF2-40B4-BE49-F238E27FC236}">
                <a16:creationId xmlns:a16="http://schemas.microsoft.com/office/drawing/2014/main" xmlns="" id="{F6B3D162-5466-4C26-8A1D-9369D1D23FA9}"/>
              </a:ext>
            </a:extLst>
          </p:cNvPr>
          <p:cNvSpPr>
            <a:spLocks noChangeArrowheads="1"/>
          </p:cNvSpPr>
          <p:nvPr/>
        </p:nvSpPr>
        <p:spPr bwMode="auto">
          <a:xfrm>
            <a:off x="5181600" y="4572000"/>
            <a:ext cx="2057400" cy="685800"/>
          </a:xfrm>
          <a:prstGeom prst="wedgeRoundRectCallout">
            <a:avLst>
              <a:gd name="adj1" fmla="val -109801"/>
              <a:gd name="adj2" fmla="val 20602"/>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z = ?</a:t>
            </a:r>
          </a:p>
          <a:p>
            <a:pPr algn="ctr" eaLnBrk="1" hangingPunct="1">
              <a:spcBef>
                <a:spcPct val="0"/>
              </a:spcBef>
              <a:buClrTx/>
              <a:buSzTx/>
              <a:buFontTx/>
              <a:buNone/>
            </a:pPr>
            <a:r>
              <a:rPr lang="en-US" altLang="en-US" sz="1800"/>
              <a:t>y = ? </a:t>
            </a:r>
          </a:p>
        </p:txBody>
      </p:sp>
      <p:sp>
        <p:nvSpPr>
          <p:cNvPr id="52229" name="AutoShape 5">
            <a:extLst>
              <a:ext uri="{FF2B5EF4-FFF2-40B4-BE49-F238E27FC236}">
                <a16:creationId xmlns:a16="http://schemas.microsoft.com/office/drawing/2014/main" xmlns="" id="{E02D64EB-07A7-49CC-808B-A288ABCA502E}"/>
              </a:ext>
            </a:extLst>
          </p:cNvPr>
          <p:cNvSpPr>
            <a:spLocks noChangeArrowheads="1"/>
          </p:cNvSpPr>
          <p:nvPr/>
        </p:nvSpPr>
        <p:spPr bwMode="auto">
          <a:xfrm>
            <a:off x="5181600" y="4572000"/>
            <a:ext cx="2057400" cy="685800"/>
          </a:xfrm>
          <a:prstGeom prst="wedgeRoundRectCallout">
            <a:avLst>
              <a:gd name="adj1" fmla="val -109801"/>
              <a:gd name="adj2" fmla="val 20602"/>
              <a:gd name="adj3" fmla="val 16667"/>
            </a:avLst>
          </a:prstGeom>
          <a:solidFill>
            <a:schemeClr val="hlink"/>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z = 4</a:t>
            </a:r>
          </a:p>
          <a:p>
            <a:pPr algn="ctr" eaLnBrk="1" hangingPunct="1">
              <a:spcBef>
                <a:spcPct val="0"/>
              </a:spcBef>
              <a:buClrTx/>
              <a:buSzTx/>
              <a:buFontTx/>
              <a:buNone/>
            </a:pPr>
            <a:r>
              <a:rPr lang="en-US" altLang="en-US" sz="1800"/>
              <a:t>y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2228"/>
                                        </p:tgtEl>
                                        <p:attrNameLst>
                                          <p:attrName>style.visibility</p:attrName>
                                        </p:attrNameLst>
                                      </p:cBhvr>
                                      <p:to>
                                        <p:strVal val="visible"/>
                                      </p:to>
                                    </p:set>
                                    <p:animEffect transition="in" filter="blinds(horizontal)">
                                      <p:cBhvr>
                                        <p:cTn id="33" dur="500"/>
                                        <p:tgtEl>
                                          <p:spTgt spid="5222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2229"/>
                                        </p:tgtEl>
                                        <p:attrNameLst>
                                          <p:attrName>style.visibility</p:attrName>
                                        </p:attrNameLst>
                                      </p:cBhvr>
                                      <p:to>
                                        <p:strVal val="visible"/>
                                      </p:to>
                                    </p:set>
                                    <p:animEffect transition="in" filter="blinds(horizontal)">
                                      <p:cBhvr>
                                        <p:cTn id="38"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P spid="522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6">
            <a:extLst>
              <a:ext uri="{FF2B5EF4-FFF2-40B4-BE49-F238E27FC236}">
                <a16:creationId xmlns:a16="http://schemas.microsoft.com/office/drawing/2014/main" xmlns="" id="{48A0449D-30A4-498E-B183-9746C83DB51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4275" name="Rectangle 2">
            <a:extLst>
              <a:ext uri="{FF2B5EF4-FFF2-40B4-BE49-F238E27FC236}">
                <a16:creationId xmlns:a16="http://schemas.microsoft.com/office/drawing/2014/main" xmlns="" id="{A7FCCCDD-A486-4971-8C85-CE5AFABA26C2}"/>
              </a:ext>
            </a:extLst>
          </p:cNvPr>
          <p:cNvSpPr>
            <a:spLocks noGrp="1" noChangeArrowheads="1"/>
          </p:cNvSpPr>
          <p:nvPr>
            <p:ph type="title"/>
          </p:nvPr>
        </p:nvSpPr>
        <p:spPr/>
        <p:txBody>
          <a:bodyPr/>
          <a:lstStyle/>
          <a:p>
            <a:pPr eaLnBrk="1" hangingPunct="1"/>
            <a:r>
              <a:rPr lang="en-US" altLang="en-US"/>
              <a:t>2.2.1 Kiểu logic (tt)</a:t>
            </a:r>
          </a:p>
        </p:txBody>
      </p:sp>
      <p:sp>
        <p:nvSpPr>
          <p:cNvPr id="2" name="Rectangle 3">
            <a:extLst>
              <a:ext uri="{FF2B5EF4-FFF2-40B4-BE49-F238E27FC236}">
                <a16:creationId xmlns:a16="http://schemas.microsoft.com/office/drawing/2014/main" xmlns="" id="{98E5A501-88A5-4ACB-81D6-AB455C57833C}"/>
              </a:ext>
            </a:extLst>
          </p:cNvPr>
          <p:cNvSpPr>
            <a:spLocks noGrp="1" noChangeArrowheads="1"/>
          </p:cNvSpPr>
          <p:nvPr>
            <p:ph type="body" sz="half" idx="1"/>
          </p:nvPr>
        </p:nvSpPr>
        <p:spPr>
          <a:xfrm>
            <a:off x="457200" y="1719263"/>
            <a:ext cx="4343400" cy="4411662"/>
          </a:xfrm>
        </p:spPr>
        <p:txBody>
          <a:bodyPr/>
          <a:lstStyle/>
          <a:p>
            <a:pPr eaLnBrk="1" hangingPunct="1">
              <a:lnSpc>
                <a:spcPct val="90000"/>
              </a:lnSpc>
            </a:pPr>
            <a:r>
              <a:rPr lang="en-US" altLang="en-US" sz="2600" b="1">
                <a:solidFill>
                  <a:schemeClr val="tx2"/>
                </a:solidFill>
              </a:rPr>
              <a:t>Các phép toán logic</a:t>
            </a:r>
          </a:p>
          <a:p>
            <a:pPr eaLnBrk="1" hangingPunct="1">
              <a:lnSpc>
                <a:spcPct val="90000"/>
              </a:lnSpc>
            </a:pPr>
            <a:r>
              <a:rPr lang="en-US" altLang="en-US" sz="2600"/>
              <a:t>Giả sử A, B là hai biểu thức có giá trị kiểu logic</a:t>
            </a:r>
          </a:p>
          <a:p>
            <a:pPr lvl="1" eaLnBrk="1" hangingPunct="1">
              <a:lnSpc>
                <a:spcPct val="90000"/>
              </a:lnSpc>
            </a:pPr>
            <a:r>
              <a:rPr lang="en-US" altLang="en-US" sz="2200"/>
              <a:t>Phép và ( </a:t>
            </a:r>
            <a:r>
              <a:rPr lang="en-US" altLang="en-US" sz="2200">
                <a:solidFill>
                  <a:srgbClr val="CC3300"/>
                </a:solidFill>
              </a:rPr>
              <a:t>&amp;&amp;</a:t>
            </a:r>
            <a:r>
              <a:rPr lang="en-US" altLang="en-US" sz="2200"/>
              <a:t>) = and </a:t>
            </a:r>
          </a:p>
          <a:p>
            <a:pPr lvl="2" eaLnBrk="1" hangingPunct="1">
              <a:lnSpc>
                <a:spcPct val="90000"/>
              </a:lnSpc>
            </a:pPr>
            <a:r>
              <a:rPr lang="en-US" altLang="en-US" sz="2100" b="1"/>
              <a:t>Nhận xét:</a:t>
            </a:r>
            <a:r>
              <a:rPr lang="en-US" altLang="en-US" sz="2100"/>
              <a:t> Phép </a:t>
            </a:r>
            <a:r>
              <a:rPr lang="en-US" altLang="en-US" sz="2100">
                <a:solidFill>
                  <a:srgbClr val="CC3300"/>
                </a:solidFill>
              </a:rPr>
              <a:t>&amp;&amp;</a:t>
            </a:r>
            <a:r>
              <a:rPr lang="en-US" altLang="en-US" sz="2100"/>
              <a:t> logic chỉ cho kết quả </a:t>
            </a:r>
            <a:r>
              <a:rPr lang="en-US" altLang="en-US" sz="2100">
                <a:solidFill>
                  <a:srgbClr val="CC3300"/>
                </a:solidFill>
              </a:rPr>
              <a:t>Đúng</a:t>
            </a:r>
            <a:r>
              <a:rPr lang="en-US" altLang="en-US" sz="2100"/>
              <a:t> khi cả hai biểu thức cùng </a:t>
            </a:r>
            <a:r>
              <a:rPr lang="en-US" altLang="en-US" sz="2100">
                <a:solidFill>
                  <a:srgbClr val="CC3300"/>
                </a:solidFill>
              </a:rPr>
              <a:t>Đúng</a:t>
            </a:r>
          </a:p>
          <a:p>
            <a:pPr lvl="1" eaLnBrk="1" hangingPunct="1">
              <a:lnSpc>
                <a:spcPct val="90000"/>
              </a:lnSpc>
            </a:pPr>
            <a:r>
              <a:rPr lang="en-US" altLang="en-US" sz="2200"/>
              <a:t>Phép hoặc ( </a:t>
            </a:r>
            <a:r>
              <a:rPr lang="en-US" altLang="en-US" sz="2200">
                <a:solidFill>
                  <a:srgbClr val="CC3300"/>
                </a:solidFill>
              </a:rPr>
              <a:t>||</a:t>
            </a:r>
            <a:r>
              <a:rPr lang="en-US" altLang="en-US" sz="2200"/>
              <a:t> ) = or</a:t>
            </a:r>
          </a:p>
          <a:p>
            <a:pPr lvl="2" eaLnBrk="1" hangingPunct="1">
              <a:lnSpc>
                <a:spcPct val="90000"/>
              </a:lnSpc>
            </a:pPr>
            <a:r>
              <a:rPr lang="en-US" altLang="en-US" sz="2100" b="1"/>
              <a:t>Nhận xét:</a:t>
            </a:r>
            <a:r>
              <a:rPr lang="en-US" altLang="en-US" sz="2100"/>
              <a:t> Phép </a:t>
            </a:r>
            <a:r>
              <a:rPr lang="en-US" altLang="en-US" sz="2100">
                <a:solidFill>
                  <a:srgbClr val="CC3300"/>
                </a:solidFill>
              </a:rPr>
              <a:t>||</a:t>
            </a:r>
            <a:r>
              <a:rPr lang="en-US" altLang="en-US" sz="2100"/>
              <a:t> logic chỉ cho kết quả </a:t>
            </a:r>
            <a:r>
              <a:rPr lang="en-US" altLang="en-US" sz="2100">
                <a:solidFill>
                  <a:srgbClr val="CC3300"/>
                </a:solidFill>
              </a:rPr>
              <a:t>Sai</a:t>
            </a:r>
            <a:r>
              <a:rPr lang="en-US" altLang="en-US" sz="2100"/>
              <a:t> khi cả hai biểu thức cùng</a:t>
            </a:r>
            <a:r>
              <a:rPr lang="en-US" altLang="en-US" sz="2100">
                <a:solidFill>
                  <a:srgbClr val="CC3300"/>
                </a:solidFill>
              </a:rPr>
              <a:t> Sai</a:t>
            </a:r>
          </a:p>
          <a:p>
            <a:pPr lvl="1" eaLnBrk="1" hangingPunct="1">
              <a:lnSpc>
                <a:spcPct val="90000"/>
              </a:lnSpc>
            </a:pPr>
            <a:endParaRPr lang="en-US" altLang="en-US" sz="2200"/>
          </a:p>
        </p:txBody>
      </p:sp>
      <p:graphicFrame>
        <p:nvGraphicFramePr>
          <p:cNvPr id="55345" name="Group 49">
            <a:extLst>
              <a:ext uri="{FF2B5EF4-FFF2-40B4-BE49-F238E27FC236}">
                <a16:creationId xmlns:a16="http://schemas.microsoft.com/office/drawing/2014/main" xmlns="" id="{3E87143B-32AB-4C99-A442-0BC4A324DEDB}"/>
              </a:ext>
            </a:extLst>
          </p:cNvPr>
          <p:cNvGraphicFramePr>
            <a:graphicFrameLocks noGrp="1"/>
          </p:cNvGraphicFramePr>
          <p:nvPr>
            <p:ph sz="quarter" idx="2"/>
            <p:extLst>
              <p:ext uri="{D42A27DB-BD31-4B8C-83A1-F6EECF244321}">
                <p14:modId xmlns="" xmlns:p14="http://schemas.microsoft.com/office/powerpoint/2010/main" val="3884652204"/>
              </p:ext>
            </p:extLst>
          </p:nvPr>
        </p:nvGraphicFramePr>
        <p:xfrm>
          <a:off x="4953000" y="1719263"/>
          <a:ext cx="3352800" cy="2133646"/>
        </p:xfrm>
        <a:graphic>
          <a:graphicData uri="http://schemas.openxmlformats.org/drawingml/2006/table">
            <a:tbl>
              <a:tblPr/>
              <a:tblGrid>
                <a:gridCol w="754063">
                  <a:extLst>
                    <a:ext uri="{9D8B030D-6E8A-4147-A177-3AD203B41FA5}">
                      <a16:colId xmlns:a16="http://schemas.microsoft.com/office/drawing/2014/main" xmlns="" val="20000"/>
                    </a:ext>
                  </a:extLst>
                </a:gridCol>
                <a:gridCol w="754062">
                  <a:extLst>
                    <a:ext uri="{9D8B030D-6E8A-4147-A177-3AD203B41FA5}">
                      <a16:colId xmlns:a16="http://schemas.microsoft.com/office/drawing/2014/main" xmlns="" val="20001"/>
                    </a:ext>
                  </a:extLst>
                </a:gridCol>
                <a:gridCol w="1844675">
                  <a:extLst>
                    <a:ext uri="{9D8B030D-6E8A-4147-A177-3AD203B41FA5}">
                      <a16:colId xmlns:a16="http://schemas.microsoft.com/office/drawing/2014/main" xmlns="" val="20002"/>
                    </a:ext>
                  </a:extLst>
                </a:gridCol>
              </a:tblGrid>
              <a:tr h="42667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A</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B</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A </a:t>
                      </a:r>
                      <a:r>
                        <a:rPr kumimoji="0" lang="en-US" sz="2200" b="0" i="0" u="none" strike="noStrike" cap="none" normalizeH="0" baseline="0">
                          <a:ln>
                            <a:noFill/>
                          </a:ln>
                          <a:solidFill>
                            <a:srgbClr val="CC3300"/>
                          </a:solidFill>
                          <a:effectLst/>
                          <a:latin typeface="Arial" charset="0"/>
                        </a:rPr>
                        <a:t>&amp;&amp;</a:t>
                      </a:r>
                      <a:r>
                        <a:rPr kumimoji="0" lang="en-US" sz="2200" b="0" i="0" u="none" strike="noStrike" cap="none" normalizeH="0" baseline="0">
                          <a:ln>
                            <a:noFill/>
                          </a:ln>
                          <a:solidFill>
                            <a:schemeClr val="tx1"/>
                          </a:solidFill>
                          <a:effectLst/>
                          <a:latin typeface="Arial" charset="0"/>
                        </a:rPr>
                        <a:t> B</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667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689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667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667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55346" name="Group 50">
            <a:extLst>
              <a:ext uri="{FF2B5EF4-FFF2-40B4-BE49-F238E27FC236}">
                <a16:creationId xmlns:a16="http://schemas.microsoft.com/office/drawing/2014/main" xmlns="" id="{126CC7FA-A811-4F32-A2E2-6AF59CE01AD9}"/>
              </a:ext>
            </a:extLst>
          </p:cNvPr>
          <p:cNvGraphicFramePr>
            <a:graphicFrameLocks noGrp="1"/>
          </p:cNvGraphicFramePr>
          <p:nvPr>
            <p:ph sz="quarter" idx="3"/>
          </p:nvPr>
        </p:nvGraphicFramePr>
        <p:xfrm>
          <a:off x="4953000" y="4000500"/>
          <a:ext cx="3352800" cy="2133634"/>
        </p:xfrm>
        <a:graphic>
          <a:graphicData uri="http://schemas.openxmlformats.org/drawingml/2006/table">
            <a:tbl>
              <a:tblPr/>
              <a:tblGrid>
                <a:gridCol w="754063">
                  <a:extLst>
                    <a:ext uri="{9D8B030D-6E8A-4147-A177-3AD203B41FA5}">
                      <a16:colId xmlns:a16="http://schemas.microsoft.com/office/drawing/2014/main" xmlns="" val="20000"/>
                    </a:ext>
                  </a:extLst>
                </a:gridCol>
                <a:gridCol w="754062">
                  <a:extLst>
                    <a:ext uri="{9D8B030D-6E8A-4147-A177-3AD203B41FA5}">
                      <a16:colId xmlns:a16="http://schemas.microsoft.com/office/drawing/2014/main" xmlns="" val="20001"/>
                    </a:ext>
                  </a:extLst>
                </a:gridCol>
                <a:gridCol w="1844675">
                  <a:extLst>
                    <a:ext uri="{9D8B030D-6E8A-4147-A177-3AD203B41FA5}">
                      <a16:colId xmlns:a16="http://schemas.microsoft.com/office/drawing/2014/main" xmlns="" val="20002"/>
                    </a:ext>
                  </a:extLst>
                </a:gridCol>
              </a:tblGrid>
              <a:tr h="4266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A</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B</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A </a:t>
                      </a:r>
                      <a:r>
                        <a:rPr kumimoji="0" lang="en-US" sz="2200" b="0" i="0" u="none" strike="noStrike" cap="none" normalizeH="0" baseline="0">
                          <a:ln>
                            <a:noFill/>
                          </a:ln>
                          <a:solidFill>
                            <a:srgbClr val="CC3300"/>
                          </a:solidFill>
                          <a:effectLst/>
                          <a:latin typeface="Arial" charset="0"/>
                        </a:rPr>
                        <a:t>||</a:t>
                      </a:r>
                      <a:r>
                        <a:rPr kumimoji="0" lang="en-US" sz="2200" b="0" i="0" u="none" strike="noStrike" cap="none" normalizeH="0" baseline="0">
                          <a:ln>
                            <a:noFill/>
                          </a:ln>
                          <a:solidFill>
                            <a:schemeClr val="tx1"/>
                          </a:solidFill>
                          <a:effectLst/>
                          <a:latin typeface="Arial" charset="0"/>
                        </a:rPr>
                        <a:t> B</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68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66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680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66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345"/>
                                        </p:tgtEl>
                                        <p:attrNameLst>
                                          <p:attrName>style.visibility</p:attrName>
                                        </p:attrNameLst>
                                      </p:cBhvr>
                                      <p:to>
                                        <p:strVal val="visible"/>
                                      </p:to>
                                    </p:set>
                                    <p:animEffect transition="in" filter="blinds(horizontal)">
                                      <p:cBhvr>
                                        <p:cTn id="22" dur="500"/>
                                        <p:tgtEl>
                                          <p:spTgt spid="55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346"/>
                                        </p:tgtEl>
                                        <p:attrNameLst>
                                          <p:attrName>style.visibility</p:attrName>
                                        </p:attrNameLst>
                                      </p:cBhvr>
                                      <p:to>
                                        <p:strVal val="visible"/>
                                      </p:to>
                                    </p:set>
                                    <p:animEffect transition="in" filter="blinds(horizontal)">
                                      <p:cBhvr>
                                        <p:cTn id="37" dur="500"/>
                                        <p:tgtEl>
                                          <p:spTgt spid="553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blinds(horizontal)">
                                      <p:cBhvr>
                                        <p:cTn id="4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6">
            <a:extLst>
              <a:ext uri="{FF2B5EF4-FFF2-40B4-BE49-F238E27FC236}">
                <a16:creationId xmlns:a16="http://schemas.microsoft.com/office/drawing/2014/main" xmlns="" id="{E4767CE8-7202-4123-97B1-188D8B68F2F9}"/>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5299" name="Rectangle 2">
            <a:extLst>
              <a:ext uri="{FF2B5EF4-FFF2-40B4-BE49-F238E27FC236}">
                <a16:creationId xmlns:a16="http://schemas.microsoft.com/office/drawing/2014/main" xmlns="" id="{4E4F7C8A-7033-4BDB-99D1-A7F301C77328}"/>
              </a:ext>
            </a:extLst>
          </p:cNvPr>
          <p:cNvSpPr>
            <a:spLocks noGrp="1" noChangeArrowheads="1"/>
          </p:cNvSpPr>
          <p:nvPr>
            <p:ph type="title"/>
          </p:nvPr>
        </p:nvSpPr>
        <p:spPr/>
        <p:txBody>
          <a:bodyPr/>
          <a:lstStyle/>
          <a:p>
            <a:pPr eaLnBrk="1" hangingPunct="1"/>
            <a:r>
              <a:rPr lang="en-US" altLang="en-US"/>
              <a:t>2.2.1 Kiểu logic (tt)</a:t>
            </a:r>
          </a:p>
        </p:txBody>
      </p:sp>
      <p:sp>
        <p:nvSpPr>
          <p:cNvPr id="59395" name="Rectangle 3">
            <a:extLst>
              <a:ext uri="{FF2B5EF4-FFF2-40B4-BE49-F238E27FC236}">
                <a16:creationId xmlns:a16="http://schemas.microsoft.com/office/drawing/2014/main" xmlns="" id="{79C5DEE2-02F1-4DA1-B39D-226F1AEEB8A3}"/>
              </a:ext>
            </a:extLst>
          </p:cNvPr>
          <p:cNvSpPr>
            <a:spLocks noGrp="1" noChangeArrowheads="1"/>
          </p:cNvSpPr>
          <p:nvPr>
            <p:ph type="body" sz="half" idx="1"/>
          </p:nvPr>
        </p:nvSpPr>
        <p:spPr>
          <a:xfrm>
            <a:off x="457200" y="1719263"/>
            <a:ext cx="7848600" cy="4411662"/>
          </a:xfrm>
        </p:spPr>
        <p:txBody>
          <a:bodyPr/>
          <a:lstStyle/>
          <a:p>
            <a:pPr lvl="1" eaLnBrk="1" hangingPunct="1">
              <a:lnSpc>
                <a:spcPct val="90000"/>
              </a:lnSpc>
            </a:pPr>
            <a:r>
              <a:rPr lang="en-US" altLang="en-US" sz="2200"/>
              <a:t>Phép phủ định (</a:t>
            </a:r>
            <a:r>
              <a:rPr lang="en-US" altLang="en-US" sz="2200">
                <a:solidFill>
                  <a:srgbClr val="CC3300"/>
                </a:solidFill>
              </a:rPr>
              <a:t>!</a:t>
            </a:r>
            <a:r>
              <a:rPr lang="en-US" altLang="en-US" sz="2200"/>
              <a:t>)</a:t>
            </a:r>
          </a:p>
          <a:p>
            <a:pPr lvl="1" eaLnBrk="1" hangingPunct="1">
              <a:lnSpc>
                <a:spcPct val="90000"/>
              </a:lnSpc>
            </a:pPr>
            <a:r>
              <a:rPr lang="en-US" altLang="en-US" sz="2200"/>
              <a:t>Một số ví dụ:</a:t>
            </a:r>
          </a:p>
          <a:p>
            <a:pPr lvl="2" eaLnBrk="1" hangingPunct="1">
              <a:lnSpc>
                <a:spcPct val="90000"/>
              </a:lnSpc>
            </a:pPr>
            <a:r>
              <a:rPr lang="en-US" altLang="en-US" sz="2100">
                <a:solidFill>
                  <a:srgbClr val="CC3300"/>
                </a:solidFill>
              </a:rPr>
              <a:t>!</a:t>
            </a:r>
            <a:r>
              <a:rPr lang="en-US" altLang="en-US" sz="2100"/>
              <a:t>(2&gt;3) = 1</a:t>
            </a:r>
          </a:p>
          <a:p>
            <a:pPr lvl="2" eaLnBrk="1" hangingPunct="1">
              <a:lnSpc>
                <a:spcPct val="90000"/>
              </a:lnSpc>
            </a:pPr>
            <a:r>
              <a:rPr lang="en-US" altLang="en-US" sz="2100"/>
              <a:t>(3&gt;1)</a:t>
            </a:r>
            <a:r>
              <a:rPr lang="en-US" altLang="en-US" sz="2100">
                <a:solidFill>
                  <a:srgbClr val="CC3300"/>
                </a:solidFill>
              </a:rPr>
              <a:t>&amp;&amp;</a:t>
            </a:r>
            <a:r>
              <a:rPr lang="en-US" altLang="en-US" sz="2100"/>
              <a:t>(12&lt;11) = 0</a:t>
            </a:r>
          </a:p>
          <a:p>
            <a:pPr lvl="2" eaLnBrk="1" hangingPunct="1">
              <a:lnSpc>
                <a:spcPct val="90000"/>
              </a:lnSpc>
            </a:pPr>
            <a:r>
              <a:rPr lang="en-US" altLang="en-US" sz="2100"/>
              <a:t>(3&gt;1)</a:t>
            </a:r>
            <a:r>
              <a:rPr lang="en-US" altLang="en-US" sz="2100">
                <a:solidFill>
                  <a:srgbClr val="CC3300"/>
                </a:solidFill>
              </a:rPr>
              <a:t> || </a:t>
            </a:r>
            <a:r>
              <a:rPr lang="en-US" altLang="en-US" sz="2100"/>
              <a:t>(4&gt;8)  = 1</a:t>
            </a:r>
          </a:p>
        </p:txBody>
      </p:sp>
      <p:graphicFrame>
        <p:nvGraphicFramePr>
          <p:cNvPr id="59450" name="Group 58">
            <a:extLst>
              <a:ext uri="{FF2B5EF4-FFF2-40B4-BE49-F238E27FC236}">
                <a16:creationId xmlns:a16="http://schemas.microsoft.com/office/drawing/2014/main" xmlns="" id="{7B6BA905-8A00-49F4-AB07-CC7B1DE4B273}"/>
              </a:ext>
            </a:extLst>
          </p:cNvPr>
          <p:cNvGraphicFramePr>
            <a:graphicFrameLocks noGrp="1"/>
          </p:cNvGraphicFramePr>
          <p:nvPr>
            <p:ph sz="quarter" idx="2"/>
          </p:nvPr>
        </p:nvGraphicFramePr>
        <p:xfrm>
          <a:off x="5326063" y="1719263"/>
          <a:ext cx="2598737" cy="1281111"/>
        </p:xfrm>
        <a:graphic>
          <a:graphicData uri="http://schemas.openxmlformats.org/drawingml/2006/table">
            <a:tbl>
              <a:tblPr/>
              <a:tblGrid>
                <a:gridCol w="754062">
                  <a:extLst>
                    <a:ext uri="{9D8B030D-6E8A-4147-A177-3AD203B41FA5}">
                      <a16:colId xmlns:a16="http://schemas.microsoft.com/office/drawing/2014/main" xmlns="" val="20000"/>
                    </a:ext>
                  </a:extLst>
                </a:gridCol>
                <a:gridCol w="1844675">
                  <a:extLst>
                    <a:ext uri="{9D8B030D-6E8A-4147-A177-3AD203B41FA5}">
                      <a16:colId xmlns:a16="http://schemas.microsoft.com/office/drawing/2014/main" xmlns="" val="20001"/>
                    </a:ext>
                  </a:extLst>
                </a:gridCol>
              </a:tblGrid>
              <a:tr h="42693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A</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rgbClr val="CC3300"/>
                          </a:solidFill>
                          <a:effectLst/>
                          <a:latin typeface="Arial" charset="0"/>
                        </a:rPr>
                        <a:t>!</a:t>
                      </a:r>
                      <a:r>
                        <a:rPr kumimoji="0" lang="en-US" sz="2200" b="0" i="0" u="none" strike="noStrike" cap="none" normalizeH="0" baseline="0">
                          <a:ln>
                            <a:noFill/>
                          </a:ln>
                          <a:solidFill>
                            <a:schemeClr val="tx1"/>
                          </a:solidFill>
                          <a:effectLst/>
                          <a:latin typeface="Arial" charset="0"/>
                        </a:rPr>
                        <a:t>A</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693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724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0</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200" b="0" i="0" u="none" strike="noStrike" cap="none" normalizeH="0" baseline="0">
                          <a:ln>
                            <a:noFill/>
                          </a:ln>
                          <a:solidFill>
                            <a:schemeClr val="tx1"/>
                          </a:solidFill>
                          <a:effectLst/>
                          <a:latin typeface="Arial" charset="0"/>
                        </a:rPr>
                        <a:t>1</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450"/>
                                        </p:tgtEl>
                                        <p:attrNameLst>
                                          <p:attrName>style.visibility</p:attrName>
                                        </p:attrNameLst>
                                      </p:cBhvr>
                                      <p:to>
                                        <p:strVal val="visible"/>
                                      </p:to>
                                    </p:set>
                                    <p:animEffect transition="in" filter="blinds(horizontal)">
                                      <p:cBhvr>
                                        <p:cTn id="12" dur="500"/>
                                        <p:tgtEl>
                                          <p:spTgt spid="59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7" dur="500"/>
                                        <p:tgtEl>
                                          <p:spTgt spid="59395">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20" dur="500"/>
                                        <p:tgtEl>
                                          <p:spTgt spid="59395">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23" dur="500"/>
                                        <p:tgtEl>
                                          <p:spTgt spid="59395">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6"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a:extLst>
              <a:ext uri="{FF2B5EF4-FFF2-40B4-BE49-F238E27FC236}">
                <a16:creationId xmlns:a16="http://schemas.microsoft.com/office/drawing/2014/main" xmlns="" id="{4D61F462-3EC8-4FAA-9A0C-0741167E5143}"/>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6323" name="Rectangle 2">
            <a:extLst>
              <a:ext uri="{FF2B5EF4-FFF2-40B4-BE49-F238E27FC236}">
                <a16:creationId xmlns:a16="http://schemas.microsoft.com/office/drawing/2014/main" xmlns="" id="{1ED9D277-A359-46AB-91F1-8C2D980C9B69}"/>
              </a:ext>
            </a:extLst>
          </p:cNvPr>
          <p:cNvSpPr>
            <a:spLocks noGrp="1" noChangeArrowheads="1"/>
          </p:cNvSpPr>
          <p:nvPr>
            <p:ph type="title"/>
          </p:nvPr>
        </p:nvSpPr>
        <p:spPr/>
        <p:txBody>
          <a:bodyPr/>
          <a:lstStyle/>
          <a:p>
            <a:pPr eaLnBrk="1" hangingPunct="1"/>
            <a:r>
              <a:rPr lang="en-US" altLang="en-US"/>
              <a:t>2.2.2 Kiểu xâu ký tự</a:t>
            </a:r>
          </a:p>
        </p:txBody>
      </p:sp>
      <p:sp>
        <p:nvSpPr>
          <p:cNvPr id="58371" name="Rectangle 3">
            <a:extLst>
              <a:ext uri="{FF2B5EF4-FFF2-40B4-BE49-F238E27FC236}">
                <a16:creationId xmlns:a16="http://schemas.microsoft.com/office/drawing/2014/main" xmlns="" id="{527F8479-1CA3-4ED1-9F6B-0EE3E015922D}"/>
              </a:ext>
            </a:extLst>
          </p:cNvPr>
          <p:cNvSpPr>
            <a:spLocks noGrp="1" noChangeArrowheads="1"/>
          </p:cNvSpPr>
          <p:nvPr>
            <p:ph type="body" idx="1"/>
          </p:nvPr>
        </p:nvSpPr>
        <p:spPr/>
        <p:txBody>
          <a:bodyPr/>
          <a:lstStyle/>
          <a:p>
            <a:pPr eaLnBrk="1" hangingPunct="1">
              <a:lnSpc>
                <a:spcPct val="90000"/>
              </a:lnSpc>
            </a:pPr>
            <a:r>
              <a:rPr lang="en-US" altLang="en-US" sz="2200"/>
              <a:t>Về bản chất kiểu xâu ký tự trong C chính là mảng một chiều, mỗi phần tử có thế chứa một ký tự.</a:t>
            </a:r>
          </a:p>
          <a:p>
            <a:pPr eaLnBrk="1" hangingPunct="1">
              <a:lnSpc>
                <a:spcPct val="90000"/>
              </a:lnSpc>
            </a:pPr>
            <a:r>
              <a:rPr lang="en-US" altLang="en-US" sz="2200" b="1">
                <a:solidFill>
                  <a:schemeClr val="tx2"/>
                </a:solidFill>
              </a:rPr>
              <a:t>Khai báo biến kiểu xâu</a:t>
            </a:r>
          </a:p>
          <a:p>
            <a:pPr lvl="1" eaLnBrk="1" hangingPunct="1">
              <a:lnSpc>
                <a:spcPct val="90000"/>
              </a:lnSpc>
              <a:buFont typeface="Wingdings" panose="05000000000000000000" pitchFamily="2" charset="2"/>
              <a:buNone/>
            </a:pPr>
            <a:r>
              <a:rPr lang="en-US" altLang="en-US" sz="2200" b="1">
                <a:solidFill>
                  <a:srgbClr val="CC3300"/>
                </a:solidFill>
              </a:rPr>
              <a:t>char</a:t>
            </a:r>
            <a:r>
              <a:rPr lang="en-US" altLang="en-US" sz="2200" b="1"/>
              <a:t> </a:t>
            </a:r>
            <a:r>
              <a:rPr lang="en-US" altLang="en-US" sz="2200"/>
              <a:t>Tên_biến[n];	// n là một hằng số nguyên</a:t>
            </a:r>
          </a:p>
          <a:p>
            <a:pPr lvl="1" eaLnBrk="1" hangingPunct="1">
              <a:lnSpc>
                <a:spcPct val="90000"/>
              </a:lnSpc>
              <a:buFont typeface="Wingdings" panose="05000000000000000000" pitchFamily="2" charset="2"/>
              <a:buNone/>
            </a:pPr>
            <a:r>
              <a:rPr lang="en-US" altLang="en-US" sz="2200" b="1">
                <a:solidFill>
                  <a:srgbClr val="CC3300"/>
                </a:solidFill>
              </a:rPr>
              <a:t>char</a:t>
            </a:r>
            <a:r>
              <a:rPr lang="en-US" altLang="en-US" sz="2200" b="1"/>
              <a:t> </a:t>
            </a:r>
            <a:r>
              <a:rPr lang="en-US" altLang="en-US" sz="2200"/>
              <a:t>Tên_biến[n] = “Xâu ký tự”;</a:t>
            </a:r>
          </a:p>
          <a:p>
            <a:pPr lvl="1" eaLnBrk="1" hangingPunct="1">
              <a:lnSpc>
                <a:spcPct val="90000"/>
              </a:lnSpc>
            </a:pPr>
            <a:r>
              <a:rPr lang="en-US" altLang="en-US" sz="2000"/>
              <a:t>Biến được khai báo như trên có thể lưu được 1 xâu ký tự có độ dài tối đa là n-1 ký tự. </a:t>
            </a:r>
          </a:p>
          <a:p>
            <a:pPr lvl="1" eaLnBrk="1" hangingPunct="1">
              <a:lnSpc>
                <a:spcPct val="90000"/>
              </a:lnSpc>
            </a:pPr>
            <a:r>
              <a:rPr lang="en-US" altLang="en-US" sz="2000"/>
              <a:t>Ví dụ: char ht[30], s[50], w[100];</a:t>
            </a:r>
          </a:p>
          <a:p>
            <a:pPr lvl="1" eaLnBrk="1" hangingPunct="1">
              <a:lnSpc>
                <a:spcPct val="90000"/>
              </a:lnSpc>
            </a:pPr>
            <a:r>
              <a:rPr lang="en-US" altLang="en-US" sz="2000"/>
              <a:t>Đặc tả kiểu xâu: </a:t>
            </a:r>
            <a:r>
              <a:rPr lang="en-US" altLang="en-US" sz="2000" b="1">
                <a:solidFill>
                  <a:srgbClr val="CC3300"/>
                </a:solidFill>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charRg st="0" end="66"/>
                                            </p:txEl>
                                          </p:spTgt>
                                        </p:tgtEl>
                                        <p:attrNameLst>
                                          <p:attrName>style.visibility</p:attrName>
                                        </p:attrNameLst>
                                      </p:cBhvr>
                                      <p:to>
                                        <p:strVal val="visible"/>
                                      </p:to>
                                    </p:set>
                                    <p:animEffect transition="in" filter="blinds(horizontal)">
                                      <p:cBhvr>
                                        <p:cTn id="7" dur="500"/>
                                        <p:tgtEl>
                                          <p:spTgt spid="58371">
                                            <p:txEl>
                                              <p:charRg st="0" end="6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71">
                                            <p:txEl>
                                              <p:charRg st="66" end="89"/>
                                            </p:txEl>
                                          </p:spTgt>
                                        </p:tgtEl>
                                        <p:attrNameLst>
                                          <p:attrName>style.visibility</p:attrName>
                                        </p:attrNameLst>
                                      </p:cBhvr>
                                      <p:to>
                                        <p:strVal val="visible"/>
                                      </p:to>
                                    </p:set>
                                    <p:animEffect transition="in" filter="blinds(horizontal)">
                                      <p:cBhvr>
                                        <p:cTn id="12" dur="500"/>
                                        <p:tgtEl>
                                          <p:spTgt spid="58371">
                                            <p:txEl>
                                              <p:charRg st="66" end="89"/>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charRg st="89" end="134"/>
                                            </p:txEl>
                                          </p:spTgt>
                                        </p:tgtEl>
                                        <p:attrNameLst>
                                          <p:attrName>style.visibility</p:attrName>
                                        </p:attrNameLst>
                                      </p:cBhvr>
                                      <p:to>
                                        <p:strVal val="visible"/>
                                      </p:to>
                                    </p:set>
                                    <p:animEffect transition="in" filter="blinds(horizontal)">
                                      <p:cBhvr>
                                        <p:cTn id="17" dur="500"/>
                                        <p:tgtEl>
                                          <p:spTgt spid="58371">
                                            <p:txEl>
                                              <p:charRg st="89" end="13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71">
                                            <p:txEl>
                                              <p:charRg st="134" end="222"/>
                                            </p:txEl>
                                          </p:spTgt>
                                        </p:tgtEl>
                                        <p:attrNameLst>
                                          <p:attrName>style.visibility</p:attrName>
                                        </p:attrNameLst>
                                      </p:cBhvr>
                                      <p:to>
                                        <p:strVal val="visible"/>
                                      </p:to>
                                    </p:set>
                                    <p:animEffect transition="in" filter="blinds(horizontal)">
                                      <p:cBhvr>
                                        <p:cTn id="22" dur="500"/>
                                        <p:tgtEl>
                                          <p:spTgt spid="58371">
                                            <p:txEl>
                                              <p:charRg st="134" end="22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371">
                                            <p:txEl>
                                              <p:charRg st="222" end="257"/>
                                            </p:txEl>
                                          </p:spTgt>
                                        </p:tgtEl>
                                        <p:attrNameLst>
                                          <p:attrName>style.visibility</p:attrName>
                                        </p:attrNameLst>
                                      </p:cBhvr>
                                      <p:to>
                                        <p:strVal val="visible"/>
                                      </p:to>
                                    </p:set>
                                    <p:animEffect transition="in" filter="blinds(horizontal)">
                                      <p:cBhvr>
                                        <p:cTn id="27" dur="500"/>
                                        <p:tgtEl>
                                          <p:spTgt spid="58371">
                                            <p:txEl>
                                              <p:charRg st="222" end="25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371">
                                            <p:txEl>
                                              <p:charRg st="257" end="338"/>
                                            </p:txEl>
                                          </p:spTgt>
                                        </p:tgtEl>
                                        <p:attrNameLst>
                                          <p:attrName>style.visibility</p:attrName>
                                        </p:attrNameLst>
                                      </p:cBhvr>
                                      <p:to>
                                        <p:strVal val="visible"/>
                                      </p:to>
                                    </p:set>
                                    <p:animEffect transition="in" filter="blinds(horizontal)">
                                      <p:cBhvr>
                                        <p:cTn id="32" dur="500"/>
                                        <p:tgtEl>
                                          <p:spTgt spid="58371">
                                            <p:txEl>
                                              <p:charRg st="257" end="33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371">
                                            <p:txEl>
                                              <p:charRg st="338" end="338"/>
                                            </p:txEl>
                                          </p:spTgt>
                                        </p:tgtEl>
                                        <p:attrNameLst>
                                          <p:attrName>style.visibility</p:attrName>
                                        </p:attrNameLst>
                                      </p:cBhvr>
                                      <p:to>
                                        <p:strVal val="visible"/>
                                      </p:to>
                                    </p:set>
                                    <p:animEffect transition="in" filter="blinds(horizontal)">
                                      <p:cBhvr>
                                        <p:cTn id="37" dur="500"/>
                                        <p:tgtEl>
                                          <p:spTgt spid="58371">
                                            <p:txEl>
                                              <p:charRg st="338" end="3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a:extLst>
              <a:ext uri="{FF2B5EF4-FFF2-40B4-BE49-F238E27FC236}">
                <a16:creationId xmlns:a16="http://schemas.microsoft.com/office/drawing/2014/main" xmlns="" id="{14002932-0A26-47EF-B101-1086498103E8}"/>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7347" name="Rectangle 2">
            <a:extLst>
              <a:ext uri="{FF2B5EF4-FFF2-40B4-BE49-F238E27FC236}">
                <a16:creationId xmlns:a16="http://schemas.microsoft.com/office/drawing/2014/main" xmlns="" id="{25315F6D-9B3A-463D-A950-69B7AED0A5C9}"/>
              </a:ext>
            </a:extLst>
          </p:cNvPr>
          <p:cNvSpPr>
            <a:spLocks noGrp="1" noChangeArrowheads="1"/>
          </p:cNvSpPr>
          <p:nvPr>
            <p:ph type="title"/>
          </p:nvPr>
        </p:nvSpPr>
        <p:spPr/>
        <p:txBody>
          <a:bodyPr/>
          <a:lstStyle/>
          <a:p>
            <a:pPr eaLnBrk="1" hangingPunct="1"/>
            <a:r>
              <a:rPr lang="en-US" altLang="en-US"/>
              <a:t>2.2.2 Kiểu xâu ký tự (tt)</a:t>
            </a:r>
          </a:p>
        </p:txBody>
      </p:sp>
      <p:sp>
        <p:nvSpPr>
          <p:cNvPr id="61443" name="Rectangle 3">
            <a:extLst>
              <a:ext uri="{FF2B5EF4-FFF2-40B4-BE49-F238E27FC236}">
                <a16:creationId xmlns:a16="http://schemas.microsoft.com/office/drawing/2014/main" xmlns="" id="{96ABC7AD-F38C-4523-846E-EF25B03DCE01}"/>
              </a:ext>
            </a:extLst>
          </p:cNvPr>
          <p:cNvSpPr>
            <a:spLocks noGrp="1" noChangeArrowheads="1"/>
          </p:cNvSpPr>
          <p:nvPr>
            <p:ph type="body" idx="1"/>
          </p:nvPr>
        </p:nvSpPr>
        <p:spPr/>
        <p:txBody>
          <a:bodyPr/>
          <a:lstStyle/>
          <a:p>
            <a:pPr marL="495300" indent="-495300" eaLnBrk="1" hangingPunct="1">
              <a:lnSpc>
                <a:spcPct val="90000"/>
              </a:lnSpc>
            </a:pPr>
            <a:r>
              <a:rPr lang="en-US" altLang="en-US" sz="2600" b="1">
                <a:solidFill>
                  <a:schemeClr val="tx2"/>
                </a:solidFill>
              </a:rPr>
              <a:t>Chú ý:</a:t>
            </a:r>
            <a:r>
              <a:rPr lang="en-US" altLang="en-US" sz="2600"/>
              <a:t> </a:t>
            </a:r>
          </a:p>
          <a:p>
            <a:pPr marL="495300" indent="-495300" eaLnBrk="1" hangingPunct="1">
              <a:lnSpc>
                <a:spcPct val="90000"/>
              </a:lnSpc>
              <a:buFont typeface="Wingdings" panose="05000000000000000000" pitchFamily="2" charset="2"/>
              <a:buAutoNum type="arabicPeriod"/>
            </a:pPr>
            <a:r>
              <a:rPr lang="en-US" altLang="en-US" sz="2200"/>
              <a:t>Ta có thể truy nhập đến từng ký tự của xâu ký tự như truy nhập các phần tử mảng:  Tên_biến[</a:t>
            </a:r>
            <a:r>
              <a:rPr lang="en-US" altLang="en-US" sz="2200">
                <a:solidFill>
                  <a:srgbClr val="CC3300"/>
                </a:solidFill>
              </a:rPr>
              <a:t>Chỉ_số</a:t>
            </a:r>
            <a:r>
              <a:rPr lang="en-US" altLang="en-US" sz="2200"/>
              <a:t>]</a:t>
            </a:r>
            <a:endParaRPr lang="en-US" altLang="en-US" sz="2600" b="1">
              <a:solidFill>
                <a:schemeClr val="tx2"/>
              </a:solidFill>
            </a:endParaRPr>
          </a:p>
          <a:p>
            <a:pPr marL="763588" lvl="1" indent="-419100" eaLnBrk="1" hangingPunct="1">
              <a:lnSpc>
                <a:spcPct val="90000"/>
              </a:lnSpc>
            </a:pPr>
            <a:r>
              <a:rPr lang="en-US" altLang="en-US" sz="2200" b="1">
                <a:solidFill>
                  <a:schemeClr val="tx2"/>
                </a:solidFill>
              </a:rPr>
              <a:t>Ví dụ</a:t>
            </a:r>
          </a:p>
          <a:p>
            <a:pPr marL="495300" indent="-495300" eaLnBrk="1" hangingPunct="1">
              <a:lnSpc>
                <a:spcPct val="90000"/>
              </a:lnSpc>
              <a:buFont typeface="Wingdings" panose="05000000000000000000" pitchFamily="2" charset="2"/>
              <a:buNone/>
            </a:pPr>
            <a:r>
              <a:rPr lang="en-US" altLang="en-US" sz="2600"/>
              <a:t>			</a:t>
            </a:r>
            <a:r>
              <a:rPr lang="en-US" altLang="en-US" sz="2200">
                <a:solidFill>
                  <a:srgbClr val="CC3300"/>
                </a:solidFill>
              </a:rPr>
              <a:t>char</a:t>
            </a:r>
            <a:r>
              <a:rPr lang="en-US" altLang="en-US" sz="2200"/>
              <a:t> ht[30]=“Nguyen Van Nam”;</a:t>
            </a:r>
          </a:p>
          <a:p>
            <a:pPr marL="495300" indent="-495300" eaLnBrk="1" hangingPunct="1">
              <a:lnSpc>
                <a:spcPct val="90000"/>
              </a:lnSpc>
              <a:buFont typeface="Wingdings" panose="05000000000000000000" pitchFamily="2" charset="2"/>
              <a:buNone/>
            </a:pPr>
            <a:r>
              <a:rPr lang="en-US" altLang="en-US" sz="2200"/>
              <a:t>			ht[0]= ‘N’, h[1] = ‘g’, ht[2]=‘u’, ht[3]=‘y’,…</a:t>
            </a:r>
          </a:p>
          <a:p>
            <a:pPr marL="495300" indent="-495300" eaLnBrk="1" hangingPunct="1">
              <a:lnSpc>
                <a:spcPct val="90000"/>
              </a:lnSpc>
              <a:buFont typeface="Wingdings" panose="05000000000000000000" pitchFamily="2" charset="2"/>
              <a:buAutoNum type="arabicPeriod" startAt="2"/>
            </a:pPr>
            <a:r>
              <a:rPr lang="en-US" altLang="en-US" sz="2200"/>
              <a:t>Ký tự cuối cùng của xâu là ‘\0’</a:t>
            </a:r>
          </a:p>
          <a:p>
            <a:pPr marL="763588" lvl="1" indent="-419100" eaLnBrk="1" hangingPunct="1">
              <a:lnSpc>
                <a:spcPct val="90000"/>
              </a:lnSpc>
              <a:buFontTx/>
              <a:buChar char="-"/>
            </a:pPr>
            <a:r>
              <a:rPr lang="en-US" altLang="en-US" sz="2000"/>
              <a:t>trong ví dụ trên thì ht[14]=‘\0’</a:t>
            </a:r>
          </a:p>
          <a:p>
            <a:pPr marL="495300" indent="-495300" eaLnBrk="1" hangingPunct="1">
              <a:lnSpc>
                <a:spcPct val="90000"/>
              </a:lnSpc>
              <a:buFontTx/>
              <a:buAutoNum type="arabicPeriod" startAt="2"/>
            </a:pPr>
            <a:r>
              <a:rPr lang="en-US" altLang="en-US" sz="2200"/>
              <a:t>Không được thực hiện phép gán cho các biến kiểu xâu</a:t>
            </a:r>
          </a:p>
          <a:p>
            <a:pPr marL="495300" indent="-495300" eaLnBrk="1" hangingPunct="1">
              <a:lnSpc>
                <a:spcPct val="90000"/>
              </a:lnSpc>
              <a:buFontTx/>
              <a:buNone/>
            </a:pPr>
            <a:r>
              <a:rPr lang="en-US" altLang="en-US" sz="2200"/>
              <a:t>	Ví dụ: </a:t>
            </a:r>
            <a:r>
              <a:rPr lang="en-US" altLang="en-US" sz="2000">
                <a:solidFill>
                  <a:srgbClr val="CC3300"/>
                </a:solidFill>
              </a:rPr>
              <a:t>char</a:t>
            </a:r>
            <a:r>
              <a:rPr lang="en-US" altLang="en-US" sz="2000"/>
              <a:t>  ht[30];</a:t>
            </a:r>
          </a:p>
          <a:p>
            <a:pPr marL="495300" indent="-495300" eaLnBrk="1" hangingPunct="1">
              <a:lnSpc>
                <a:spcPct val="90000"/>
              </a:lnSpc>
              <a:buFontTx/>
              <a:buNone/>
            </a:pPr>
            <a:r>
              <a:rPr lang="en-US" altLang="en-US" sz="2200"/>
              <a:t>	         </a:t>
            </a:r>
            <a:r>
              <a:rPr lang="en-US" altLang="en-US" sz="2000"/>
              <a:t>  ht = “Nguyen Thanh Tung”;   //Sai không thực hiện được</a:t>
            </a:r>
            <a:r>
              <a:rPr lang="en-US" altLang="en-US" sz="2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charRg st="6" end="37"/>
                                            </p:txEl>
                                          </p:spTgt>
                                        </p:tgtEl>
                                        <p:attrNameLst>
                                          <p:attrName>style.visibility</p:attrName>
                                        </p:attrNameLst>
                                      </p:cBhvr>
                                      <p:to>
                                        <p:strVal val="visible"/>
                                      </p:to>
                                    </p:set>
                                    <p:animEffect transition="in" filter="blinds(horizontal)">
                                      <p:cBhvr>
                                        <p:cTn id="7" dur="500"/>
                                        <p:tgtEl>
                                          <p:spTgt spid="61443">
                                            <p:txEl>
                                              <p:charRg st="6" end="3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charRg st="37" end="85"/>
                                            </p:txEl>
                                          </p:spTgt>
                                        </p:tgtEl>
                                        <p:attrNameLst>
                                          <p:attrName>style.visibility</p:attrName>
                                        </p:attrNameLst>
                                      </p:cBhvr>
                                      <p:to>
                                        <p:strVal val="visible"/>
                                      </p:to>
                                    </p:set>
                                    <p:animEffect transition="in" filter="blinds(horizontal)">
                                      <p:cBhvr>
                                        <p:cTn id="12" dur="500"/>
                                        <p:tgtEl>
                                          <p:spTgt spid="61443">
                                            <p:txEl>
                                              <p:charRg st="37" end="8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charRg st="85" end="124"/>
                                            </p:txEl>
                                          </p:spTgt>
                                        </p:tgtEl>
                                        <p:attrNameLst>
                                          <p:attrName>style.visibility</p:attrName>
                                        </p:attrNameLst>
                                      </p:cBhvr>
                                      <p:to>
                                        <p:strVal val="visible"/>
                                      </p:to>
                                    </p:set>
                                    <p:animEffect transition="in" filter="blinds(horizontal)">
                                      <p:cBhvr>
                                        <p:cTn id="17" dur="500"/>
                                        <p:tgtEl>
                                          <p:spTgt spid="61443">
                                            <p:txEl>
                                              <p:charRg st="85" end="12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43">
                                            <p:txEl>
                                              <p:charRg st="124" end="164"/>
                                            </p:txEl>
                                          </p:spTgt>
                                        </p:tgtEl>
                                        <p:attrNameLst>
                                          <p:attrName>style.visibility</p:attrName>
                                        </p:attrNameLst>
                                      </p:cBhvr>
                                      <p:to>
                                        <p:strVal val="visible"/>
                                      </p:to>
                                    </p:set>
                                    <p:animEffect transition="in" filter="blinds(horizontal)">
                                      <p:cBhvr>
                                        <p:cTn id="22" dur="500"/>
                                        <p:tgtEl>
                                          <p:spTgt spid="61443">
                                            <p:txEl>
                                              <p:charRg st="124"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a:extLst>
              <a:ext uri="{FF2B5EF4-FFF2-40B4-BE49-F238E27FC236}">
                <a16:creationId xmlns:a16="http://schemas.microsoft.com/office/drawing/2014/main" xmlns="" id="{1B2FD1B3-07C0-477D-AC92-1192FB5A7CC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8371" name="Rectangle 2">
            <a:extLst>
              <a:ext uri="{FF2B5EF4-FFF2-40B4-BE49-F238E27FC236}">
                <a16:creationId xmlns:a16="http://schemas.microsoft.com/office/drawing/2014/main" xmlns="" id="{606FF368-418A-4174-8EBD-4D00F06E0A0C}"/>
              </a:ext>
            </a:extLst>
          </p:cNvPr>
          <p:cNvSpPr>
            <a:spLocks noGrp="1" noChangeArrowheads="1"/>
          </p:cNvSpPr>
          <p:nvPr>
            <p:ph type="title"/>
          </p:nvPr>
        </p:nvSpPr>
        <p:spPr/>
        <p:txBody>
          <a:bodyPr/>
          <a:lstStyle/>
          <a:p>
            <a:pPr eaLnBrk="1" hangingPunct="1"/>
            <a:r>
              <a:rPr lang="en-US" altLang="en-US"/>
              <a:t>2.2.2 Kiểu xâu ký tự (tt)</a:t>
            </a:r>
          </a:p>
        </p:txBody>
      </p:sp>
      <p:sp>
        <p:nvSpPr>
          <p:cNvPr id="58372" name="Rectangle 4">
            <a:extLst>
              <a:ext uri="{FF2B5EF4-FFF2-40B4-BE49-F238E27FC236}">
                <a16:creationId xmlns:a16="http://schemas.microsoft.com/office/drawing/2014/main" xmlns="" id="{9122D8B0-C4ED-4565-8ADB-4C06F9A22413}"/>
              </a:ext>
            </a:extLst>
          </p:cNvPr>
          <p:cNvSpPr>
            <a:spLocks noGrp="1" noChangeArrowheads="1"/>
          </p:cNvSpPr>
          <p:nvPr>
            <p:ph type="body" idx="1"/>
          </p:nvPr>
        </p:nvSpPr>
        <p:spPr>
          <a:noFill/>
        </p:spPr>
        <p:txBody>
          <a:bodyPr/>
          <a:lstStyle/>
          <a:p>
            <a:pPr marL="495300" indent="-495300" eaLnBrk="1" hangingPunct="1">
              <a:lnSpc>
                <a:spcPct val="90000"/>
              </a:lnSpc>
              <a:spcBef>
                <a:spcPct val="50000"/>
              </a:spcBef>
            </a:pPr>
            <a:r>
              <a:rPr lang="en-US" altLang="en-US" sz="2400"/>
              <a:t>Để thực hiện phép gán xâu ta phải sử dụng hàm </a:t>
            </a:r>
            <a:r>
              <a:rPr lang="en-US" altLang="en-US" sz="2400">
                <a:solidFill>
                  <a:srgbClr val="CC3300"/>
                </a:solidFill>
              </a:rPr>
              <a:t>strcpy </a:t>
            </a:r>
            <a:r>
              <a:rPr lang="en-US" altLang="en-US" sz="2400"/>
              <a:t>trong thư viện string.h như sau:</a:t>
            </a:r>
          </a:p>
          <a:p>
            <a:pPr marL="763588" lvl="1" indent="-419100" eaLnBrk="1" hangingPunct="1">
              <a:lnSpc>
                <a:spcPct val="90000"/>
              </a:lnSpc>
              <a:spcBef>
                <a:spcPct val="50000"/>
              </a:spcBef>
            </a:pPr>
            <a:r>
              <a:rPr lang="en-US" altLang="en-US" sz="2000"/>
              <a:t>strcpy(Biến_đích, Xâu_nguồn);</a:t>
            </a:r>
          </a:p>
          <a:p>
            <a:pPr marL="763588" lvl="1" indent="-419100" eaLnBrk="1" hangingPunct="1">
              <a:lnSpc>
                <a:spcPct val="90000"/>
              </a:lnSpc>
              <a:spcBef>
                <a:spcPct val="50000"/>
              </a:spcBef>
              <a:buFont typeface="Wingdings" panose="05000000000000000000" pitchFamily="2" charset="2"/>
              <a:buNone/>
            </a:pPr>
            <a:r>
              <a:rPr lang="en-US" altLang="en-US" sz="2000"/>
              <a:t>Hàm strcpy thực hiện copy nội dung của xâu nguồn vào cho Biến_đích</a:t>
            </a:r>
          </a:p>
          <a:p>
            <a:pPr marL="763588" lvl="1" indent="-419100" eaLnBrk="1" hangingPunct="1">
              <a:lnSpc>
                <a:spcPct val="90000"/>
              </a:lnSpc>
              <a:spcBef>
                <a:spcPct val="50000"/>
              </a:spcBef>
              <a:buFont typeface="Wingdings" panose="05000000000000000000" pitchFamily="2" charset="2"/>
              <a:buNone/>
            </a:pPr>
            <a:r>
              <a:rPr lang="en-US" altLang="en-US" sz="2000"/>
              <a:t>Ví dụ:   </a:t>
            </a:r>
            <a:r>
              <a:rPr lang="en-US" altLang="en-US" sz="2000">
                <a:solidFill>
                  <a:srgbClr val="CC3300"/>
                </a:solidFill>
              </a:rPr>
              <a:t>char</a:t>
            </a:r>
            <a:r>
              <a:rPr lang="en-US" altLang="en-US" sz="2000"/>
              <a:t>  ht[30], ht1[30];</a:t>
            </a:r>
          </a:p>
          <a:p>
            <a:pPr marL="495300" indent="-495300" eaLnBrk="1" hangingPunct="1">
              <a:buFontTx/>
              <a:buNone/>
            </a:pPr>
            <a:r>
              <a:rPr lang="en-US" altLang="en-US" sz="2600"/>
              <a:t>	         </a:t>
            </a:r>
            <a:r>
              <a:rPr lang="en-US" altLang="en-US" sz="2400"/>
              <a:t>  strcpy(ht, “Nguyen Thanh Tung”); </a:t>
            </a:r>
          </a:p>
          <a:p>
            <a:pPr marL="763588" lvl="1" indent="-419100" eaLnBrk="1" hangingPunct="1">
              <a:lnSpc>
                <a:spcPct val="90000"/>
              </a:lnSpc>
              <a:spcBef>
                <a:spcPct val="50000"/>
              </a:spcBef>
              <a:buFont typeface="Wingdings" panose="05000000000000000000" pitchFamily="2" charset="2"/>
              <a:buNone/>
            </a:pPr>
            <a:r>
              <a:rPr lang="en-US" altLang="en-US" sz="2000"/>
              <a:t>		    strcpy(ht1, ht);</a:t>
            </a:r>
          </a:p>
          <a:p>
            <a:pPr marL="763588" lvl="1" indent="-419100" eaLnBrk="1" hangingPunct="1">
              <a:lnSpc>
                <a:spcPct val="90000"/>
              </a:lnSpc>
              <a:spcBef>
                <a:spcPct val="50000"/>
              </a:spcBef>
              <a:buFont typeface="Wingdings" panose="05000000000000000000" pitchFamily="2" charset="2"/>
              <a:buNone/>
            </a:pPr>
            <a:r>
              <a:rPr lang="en-US" altLang="en-US" sz="2000"/>
              <a:t>		     ht=?     và   ht1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xmlns="" id="{37523AA4-8958-4E52-94E2-E32A4CBDCFB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147" name="Rectangle 2">
            <a:extLst>
              <a:ext uri="{FF2B5EF4-FFF2-40B4-BE49-F238E27FC236}">
                <a16:creationId xmlns:a16="http://schemas.microsoft.com/office/drawing/2014/main" xmlns="" id="{622B1BD7-3168-4F2F-95FD-F4D5A5ED277E}"/>
              </a:ext>
            </a:extLst>
          </p:cNvPr>
          <p:cNvSpPr>
            <a:spLocks noGrp="1" noChangeArrowheads="1"/>
          </p:cNvSpPr>
          <p:nvPr>
            <p:ph type="title"/>
          </p:nvPr>
        </p:nvSpPr>
        <p:spPr>
          <a:xfrm>
            <a:off x="609600" y="2743200"/>
            <a:ext cx="7543800" cy="1295400"/>
          </a:xfrm>
        </p:spPr>
        <p:txBody>
          <a:bodyPr/>
          <a:lstStyle/>
          <a:p>
            <a:pPr eaLnBrk="1" hangingPunct="1"/>
            <a:r>
              <a:rPr lang="en-US" altLang="en-US"/>
              <a:t>Chương 1. Các khái niệm cơ bản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a:extLst>
              <a:ext uri="{FF2B5EF4-FFF2-40B4-BE49-F238E27FC236}">
                <a16:creationId xmlns:a16="http://schemas.microsoft.com/office/drawing/2014/main" xmlns="" id="{F47A2109-A345-44F7-9080-EC9443382F8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59395" name="Rectangle 2">
            <a:extLst>
              <a:ext uri="{FF2B5EF4-FFF2-40B4-BE49-F238E27FC236}">
                <a16:creationId xmlns:a16="http://schemas.microsoft.com/office/drawing/2014/main" xmlns="" id="{A438031A-D04F-4C56-A37E-23F89B2E85FA}"/>
              </a:ext>
            </a:extLst>
          </p:cNvPr>
          <p:cNvSpPr>
            <a:spLocks noGrp="1" noChangeArrowheads="1"/>
          </p:cNvSpPr>
          <p:nvPr>
            <p:ph type="title"/>
          </p:nvPr>
        </p:nvSpPr>
        <p:spPr/>
        <p:txBody>
          <a:bodyPr/>
          <a:lstStyle/>
          <a:p>
            <a:pPr eaLnBrk="1" hangingPunct="1"/>
            <a:r>
              <a:rPr lang="en-US" altLang="en-US"/>
              <a:t>2.2.2 Kiểu xâu ký tự (tt)</a:t>
            </a:r>
          </a:p>
        </p:txBody>
      </p:sp>
      <p:sp>
        <p:nvSpPr>
          <p:cNvPr id="59396" name="Rectangle 3">
            <a:extLst>
              <a:ext uri="{FF2B5EF4-FFF2-40B4-BE49-F238E27FC236}">
                <a16:creationId xmlns:a16="http://schemas.microsoft.com/office/drawing/2014/main" xmlns="" id="{331D4E8B-2019-4C52-9EF7-A1FBFA8719E7}"/>
              </a:ext>
            </a:extLst>
          </p:cNvPr>
          <p:cNvSpPr>
            <a:spLocks noGrp="1" noChangeArrowheads="1"/>
          </p:cNvSpPr>
          <p:nvPr>
            <p:ph type="body" idx="1"/>
          </p:nvPr>
        </p:nvSpPr>
        <p:spPr/>
        <p:txBody>
          <a:bodyPr/>
          <a:lstStyle/>
          <a:p>
            <a:pPr marL="571500" indent="-571500" eaLnBrk="1" hangingPunct="1">
              <a:lnSpc>
                <a:spcPct val="90000"/>
              </a:lnSpc>
              <a:spcBef>
                <a:spcPct val="50000"/>
              </a:spcBef>
              <a:buFont typeface="Wingdings" panose="05000000000000000000" pitchFamily="2" charset="2"/>
              <a:buAutoNum type="arabicPeriod" startAt="4"/>
            </a:pPr>
            <a:r>
              <a:rPr lang="en-US" altLang="en-US" sz="2400"/>
              <a:t>Không sử dụng các toán tử so sánh &gt;, &lt;, &gt;=, … để so sánh hai xâu. Để thực hiện so sánh hai xâu ta phải sử dụng hàm </a:t>
            </a:r>
            <a:r>
              <a:rPr lang="en-US" altLang="en-US" sz="2400">
                <a:solidFill>
                  <a:srgbClr val="CC3300"/>
                </a:solidFill>
              </a:rPr>
              <a:t>strcmp</a:t>
            </a:r>
            <a:r>
              <a:rPr lang="en-US" altLang="en-US" sz="2400"/>
              <a:t> trong thư viện string.h như sau.</a:t>
            </a:r>
          </a:p>
          <a:p>
            <a:pPr marL="571500" indent="-571500" eaLnBrk="1" hangingPunct="1">
              <a:lnSpc>
                <a:spcPct val="90000"/>
              </a:lnSpc>
              <a:spcBef>
                <a:spcPct val="50000"/>
              </a:spcBef>
              <a:buFont typeface="Wingdings" panose="05000000000000000000" pitchFamily="2" charset="2"/>
              <a:buNone/>
            </a:pPr>
            <a:r>
              <a:rPr lang="en-US" altLang="en-US" sz="2400"/>
              <a:t>	</a:t>
            </a:r>
            <a:r>
              <a:rPr lang="en-US" altLang="en-US" sz="2400">
                <a:solidFill>
                  <a:srgbClr val="CC3300"/>
                </a:solidFill>
              </a:rPr>
              <a:t>strcmp</a:t>
            </a:r>
            <a:r>
              <a:rPr lang="en-US" altLang="en-US" sz="2400"/>
              <a:t>(s1, s2); //s1-s2</a:t>
            </a:r>
          </a:p>
          <a:p>
            <a:pPr marL="839788" lvl="1" indent="-495300" eaLnBrk="1" hangingPunct="1">
              <a:lnSpc>
                <a:spcPct val="90000"/>
              </a:lnSpc>
              <a:spcBef>
                <a:spcPct val="50000"/>
              </a:spcBef>
            </a:pPr>
            <a:r>
              <a:rPr lang="en-US" altLang="en-US" sz="2000"/>
              <a:t>Hàm này thực hiện so sánh hai xâu s1 và s2 có phân biệt ký tự hoa và ký tự thường. Hàm trả lại giá trị</a:t>
            </a:r>
          </a:p>
          <a:p>
            <a:pPr marL="1131888" lvl="2" indent="-438150" eaLnBrk="1" hangingPunct="1">
              <a:lnSpc>
                <a:spcPct val="90000"/>
              </a:lnSpc>
              <a:spcBef>
                <a:spcPct val="50000"/>
              </a:spcBef>
            </a:pPr>
            <a:r>
              <a:rPr lang="en-US" altLang="en-US" sz="1900"/>
              <a:t>-1 nếu s1&lt;s2</a:t>
            </a:r>
          </a:p>
          <a:p>
            <a:pPr marL="1131888" lvl="2" indent="-438150" eaLnBrk="1" hangingPunct="1">
              <a:lnSpc>
                <a:spcPct val="90000"/>
              </a:lnSpc>
              <a:spcBef>
                <a:spcPct val="50000"/>
              </a:spcBef>
            </a:pPr>
            <a:r>
              <a:rPr lang="en-US" altLang="en-US" sz="1900"/>
              <a:t>= 0 nếu  s1== s2</a:t>
            </a:r>
          </a:p>
          <a:p>
            <a:pPr marL="1131888" lvl="2" indent="-438150" eaLnBrk="1" hangingPunct="1">
              <a:lnSpc>
                <a:spcPct val="90000"/>
              </a:lnSpc>
              <a:spcBef>
                <a:spcPct val="50000"/>
              </a:spcBef>
            </a:pPr>
            <a:r>
              <a:rPr lang="en-US" altLang="en-US" sz="1900"/>
              <a:t>1 nếu  s1&gt;s2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a:extLst>
              <a:ext uri="{FF2B5EF4-FFF2-40B4-BE49-F238E27FC236}">
                <a16:creationId xmlns:a16="http://schemas.microsoft.com/office/drawing/2014/main" xmlns="" id="{2B65B01B-D228-4C6B-A30A-35D6EF0AF9C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0419" name="Rectangle 2">
            <a:extLst>
              <a:ext uri="{FF2B5EF4-FFF2-40B4-BE49-F238E27FC236}">
                <a16:creationId xmlns:a16="http://schemas.microsoft.com/office/drawing/2014/main" xmlns="" id="{CDA1D011-BF3E-44CE-AB23-E3465E5B8779}"/>
              </a:ext>
            </a:extLst>
          </p:cNvPr>
          <p:cNvSpPr>
            <a:spLocks noGrp="1" noChangeArrowheads="1"/>
          </p:cNvSpPr>
          <p:nvPr>
            <p:ph type="title"/>
          </p:nvPr>
        </p:nvSpPr>
        <p:spPr/>
        <p:txBody>
          <a:bodyPr/>
          <a:lstStyle/>
          <a:p>
            <a:pPr eaLnBrk="1" hangingPunct="1"/>
            <a:r>
              <a:rPr lang="en-US" altLang="en-US"/>
              <a:t>2.2.2 Kiểu xâu ký tự (tt)</a:t>
            </a:r>
          </a:p>
        </p:txBody>
      </p:sp>
      <p:sp>
        <p:nvSpPr>
          <p:cNvPr id="60420" name="Rectangle 3">
            <a:extLst>
              <a:ext uri="{FF2B5EF4-FFF2-40B4-BE49-F238E27FC236}">
                <a16:creationId xmlns:a16="http://schemas.microsoft.com/office/drawing/2014/main" xmlns="" id="{2E59B241-9E13-4035-B00B-D7284F05CE4D}"/>
              </a:ext>
            </a:extLst>
          </p:cNvPr>
          <p:cNvSpPr>
            <a:spLocks noGrp="1" noChangeArrowheads="1"/>
          </p:cNvSpPr>
          <p:nvPr>
            <p:ph type="body" idx="1"/>
          </p:nvPr>
        </p:nvSpPr>
        <p:spPr/>
        <p:txBody>
          <a:bodyPr/>
          <a:lstStyle/>
          <a:p>
            <a:pPr marL="571500" indent="-571500" eaLnBrk="1" hangingPunct="1">
              <a:lnSpc>
                <a:spcPct val="90000"/>
              </a:lnSpc>
              <a:spcBef>
                <a:spcPct val="50000"/>
              </a:spcBef>
              <a:buFont typeface="Wingdings" panose="05000000000000000000" pitchFamily="2" charset="2"/>
              <a:buAutoNum type="arabicPeriod" startAt="5"/>
            </a:pPr>
            <a:r>
              <a:rPr lang="en-US" altLang="en-US" sz="2400"/>
              <a:t>Nhập dữ liệu: Trong C cung cấp các hàm dành riêng cho việc  nhập, xuất dữ liệu kiểu xâu:</a:t>
            </a:r>
          </a:p>
          <a:p>
            <a:pPr marL="839788" lvl="1" indent="-495300" eaLnBrk="1" hangingPunct="1">
              <a:lnSpc>
                <a:spcPct val="90000"/>
              </a:lnSpc>
              <a:spcBef>
                <a:spcPct val="50000"/>
              </a:spcBef>
              <a:buFont typeface="Wingdings" panose="05000000000000000000" pitchFamily="2" charset="2"/>
              <a:buNone/>
            </a:pPr>
            <a:r>
              <a:rPr lang="en-US" altLang="en-US" sz="2000"/>
              <a:t>	</a:t>
            </a:r>
            <a:r>
              <a:rPr lang="en-US" altLang="en-US" sz="2000">
                <a:solidFill>
                  <a:srgbClr val="CC3300"/>
                </a:solidFill>
              </a:rPr>
              <a:t>fflush</a:t>
            </a:r>
            <a:r>
              <a:rPr lang="en-US" altLang="en-US" sz="2000"/>
              <a:t>(stdin);</a:t>
            </a:r>
          </a:p>
          <a:p>
            <a:pPr marL="1131888" lvl="2" indent="-438150" eaLnBrk="1" hangingPunct="1">
              <a:lnSpc>
                <a:spcPct val="90000"/>
              </a:lnSpc>
              <a:spcBef>
                <a:spcPct val="50000"/>
              </a:spcBef>
              <a:buFont typeface="Wingdings" panose="05000000000000000000" pitchFamily="2" charset="2"/>
              <a:buNone/>
            </a:pPr>
            <a:r>
              <a:rPr lang="en-US" altLang="en-US" sz="1900">
                <a:solidFill>
                  <a:srgbClr val="CC3300"/>
                </a:solidFill>
              </a:rPr>
              <a:t>  gets</a:t>
            </a:r>
            <a:r>
              <a:rPr lang="en-US" altLang="en-US" sz="1900"/>
              <a:t>(Tên_biến);</a:t>
            </a:r>
          </a:p>
          <a:p>
            <a:pPr marL="839788" lvl="1" indent="-495300" eaLnBrk="1" hangingPunct="1">
              <a:lnSpc>
                <a:spcPct val="90000"/>
              </a:lnSpc>
              <a:spcBef>
                <a:spcPct val="50000"/>
              </a:spcBef>
            </a:pPr>
            <a:r>
              <a:rPr lang="en-US" altLang="en-US" sz="2000">
                <a:solidFill>
                  <a:schemeClr val="tx2"/>
                </a:solidFill>
              </a:rPr>
              <a:t>Ví dụ</a:t>
            </a:r>
            <a:r>
              <a:rPr lang="en-US" altLang="en-US" sz="2800">
                <a:solidFill>
                  <a:schemeClr val="tx2"/>
                </a:solidFill>
              </a:rPr>
              <a:t>:</a:t>
            </a:r>
            <a:r>
              <a:rPr lang="en-US" altLang="en-US" sz="2800"/>
              <a:t> </a:t>
            </a:r>
            <a:r>
              <a:rPr lang="en-US" altLang="en-US" sz="3200"/>
              <a:t>Lập chương trình cho phép nhập vào họ và tên, năm sinh, giới tính, quê quán của một sinh viên. In các thông tin của sinh viên đó lên màn hình.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4">
            <a:extLst>
              <a:ext uri="{FF2B5EF4-FFF2-40B4-BE49-F238E27FC236}">
                <a16:creationId xmlns:a16="http://schemas.microsoft.com/office/drawing/2014/main" xmlns="" id="{829CDE0E-248D-4C8F-A7B6-722A1048E9ED}"/>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1443" name="Rectangle 2">
            <a:extLst>
              <a:ext uri="{FF2B5EF4-FFF2-40B4-BE49-F238E27FC236}">
                <a16:creationId xmlns:a16="http://schemas.microsoft.com/office/drawing/2014/main" xmlns="" id="{8751D5A4-D605-4F40-9141-95930203728D}"/>
              </a:ext>
            </a:extLst>
          </p:cNvPr>
          <p:cNvSpPr>
            <a:spLocks noGrp="1" noChangeArrowheads="1"/>
          </p:cNvSpPr>
          <p:nvPr>
            <p:ph type="title"/>
          </p:nvPr>
        </p:nvSpPr>
        <p:spPr/>
        <p:txBody>
          <a:bodyPr/>
          <a:lstStyle/>
          <a:p>
            <a:pPr eaLnBrk="1" hangingPunct="1"/>
            <a:r>
              <a:rPr lang="en-US" altLang="en-US"/>
              <a:t>2.2.2 Kiểu xâu ký tự (tt)</a:t>
            </a:r>
          </a:p>
        </p:txBody>
      </p:sp>
      <p:sp>
        <p:nvSpPr>
          <p:cNvPr id="69635" name="Rectangle 3">
            <a:extLst>
              <a:ext uri="{FF2B5EF4-FFF2-40B4-BE49-F238E27FC236}">
                <a16:creationId xmlns:a16="http://schemas.microsoft.com/office/drawing/2014/main" xmlns="" id="{09F5936A-45F2-4966-BCE8-FEFBFB50F766}"/>
              </a:ext>
            </a:extLst>
          </p:cNvPr>
          <p:cNvSpPr>
            <a:spLocks noGrp="1" noChangeArrowheads="1"/>
          </p:cNvSpPr>
          <p:nvPr>
            <p:ph type="body" idx="1"/>
          </p:nvPr>
        </p:nvSpPr>
        <p:spPr>
          <a:xfrm>
            <a:off x="457200" y="1719263"/>
            <a:ext cx="3581400" cy="4411662"/>
          </a:xfrm>
        </p:spPr>
        <p:txBody>
          <a:bodyPr/>
          <a:lstStyle/>
          <a:p>
            <a:pPr eaLnBrk="1" hangingPunct="1">
              <a:lnSpc>
                <a:spcPct val="90000"/>
              </a:lnSpc>
              <a:buFont typeface="Wingdings" panose="05000000000000000000" pitchFamily="2" charset="2"/>
              <a:buNone/>
            </a:pPr>
            <a:r>
              <a:rPr lang="en-US" altLang="en-US" sz="2000">
                <a:solidFill>
                  <a:schemeClr val="accent2"/>
                </a:solidFill>
              </a:rPr>
              <a:t>#include &lt;stdio.h&gt;</a:t>
            </a:r>
          </a:p>
          <a:p>
            <a:pPr eaLnBrk="1" hangingPunct="1">
              <a:lnSpc>
                <a:spcPct val="90000"/>
              </a:lnSpc>
              <a:buFont typeface="Wingdings" panose="05000000000000000000" pitchFamily="2" charset="2"/>
              <a:buNone/>
            </a:pPr>
            <a:r>
              <a:rPr lang="en-US" altLang="en-US" sz="2000">
                <a:solidFill>
                  <a:srgbClr val="CC3300"/>
                </a:solidFill>
              </a:rPr>
              <a:t>int</a:t>
            </a:r>
            <a:r>
              <a:rPr lang="en-US" altLang="en-US" sz="2000">
                <a:solidFill>
                  <a:srgbClr val="0000FF"/>
                </a:solidFill>
              </a:rPr>
              <a:t> main(){</a:t>
            </a:r>
          </a:p>
          <a:p>
            <a:pPr eaLnBrk="1" hangingPunct="1">
              <a:lnSpc>
                <a:spcPct val="90000"/>
              </a:lnSpc>
              <a:buFont typeface="Wingdings" panose="05000000000000000000" pitchFamily="2" charset="2"/>
              <a:buNone/>
            </a:pPr>
            <a:r>
              <a:rPr lang="en-US" altLang="en-US" sz="2000">
                <a:solidFill>
                  <a:srgbClr val="CC3300"/>
                </a:solidFill>
              </a:rPr>
              <a:t>  char</a:t>
            </a:r>
            <a:r>
              <a:rPr lang="en-US" altLang="en-US" sz="2000">
                <a:solidFill>
                  <a:srgbClr val="0000FF"/>
                </a:solidFill>
              </a:rPr>
              <a:t> ht[30];</a:t>
            </a:r>
          </a:p>
          <a:p>
            <a:pPr eaLnBrk="1" hangingPunct="1">
              <a:lnSpc>
                <a:spcPct val="90000"/>
              </a:lnSpc>
              <a:buFont typeface="Wingdings" panose="05000000000000000000" pitchFamily="2" charset="2"/>
              <a:buNone/>
            </a:pPr>
            <a:r>
              <a:rPr lang="en-US" altLang="en-US" sz="2000">
                <a:solidFill>
                  <a:srgbClr val="CC3300"/>
                </a:solidFill>
              </a:rPr>
              <a:t>  int</a:t>
            </a:r>
            <a:r>
              <a:rPr lang="en-US" altLang="en-US" sz="2000">
                <a:solidFill>
                  <a:srgbClr val="0000FF"/>
                </a:solidFill>
              </a:rPr>
              <a:t> ns;</a:t>
            </a:r>
          </a:p>
          <a:p>
            <a:pPr eaLnBrk="1" hangingPunct="1">
              <a:lnSpc>
                <a:spcPct val="90000"/>
              </a:lnSpc>
              <a:buFont typeface="Wingdings" panose="05000000000000000000" pitchFamily="2" charset="2"/>
              <a:buNone/>
            </a:pPr>
            <a:r>
              <a:rPr lang="en-US" altLang="en-US" sz="2000">
                <a:solidFill>
                  <a:srgbClr val="CC3300"/>
                </a:solidFill>
              </a:rPr>
              <a:t>  char</a:t>
            </a:r>
            <a:r>
              <a:rPr lang="en-US" altLang="en-US" sz="2000">
                <a:solidFill>
                  <a:srgbClr val="0000FF"/>
                </a:solidFill>
              </a:rPr>
              <a:t> gioi[5], que[50];</a:t>
            </a:r>
          </a:p>
          <a:p>
            <a:pPr eaLnBrk="1" hangingPunct="1">
              <a:lnSpc>
                <a:spcPct val="90000"/>
              </a:lnSpc>
              <a:buFont typeface="Wingdings" panose="05000000000000000000" pitchFamily="2" charset="2"/>
              <a:buNone/>
            </a:pPr>
            <a:r>
              <a:rPr lang="en-US" altLang="en-US" sz="2000">
                <a:solidFill>
                  <a:srgbClr val="0000FF"/>
                </a:solidFill>
              </a:rPr>
              <a:t>  printf("Nhap ho va ten:");</a:t>
            </a:r>
          </a:p>
          <a:p>
            <a:pPr eaLnBrk="1" hangingPunct="1">
              <a:lnSpc>
                <a:spcPct val="90000"/>
              </a:lnSpc>
              <a:buFont typeface="Wingdings" panose="05000000000000000000" pitchFamily="2" charset="2"/>
              <a:buNone/>
            </a:pPr>
            <a:r>
              <a:rPr lang="en-US" altLang="en-US" sz="2000">
                <a:solidFill>
                  <a:srgbClr val="0000FF"/>
                </a:solidFill>
              </a:rPr>
              <a:t>  fflush(stdin);</a:t>
            </a:r>
          </a:p>
          <a:p>
            <a:pPr eaLnBrk="1" hangingPunct="1">
              <a:lnSpc>
                <a:spcPct val="90000"/>
              </a:lnSpc>
              <a:buFont typeface="Wingdings" panose="05000000000000000000" pitchFamily="2" charset="2"/>
              <a:buNone/>
            </a:pPr>
            <a:r>
              <a:rPr lang="en-US" altLang="en-US" sz="2000">
                <a:solidFill>
                  <a:srgbClr val="0000FF"/>
                </a:solidFill>
              </a:rPr>
              <a:t>  gets(ht);</a:t>
            </a:r>
          </a:p>
          <a:p>
            <a:pPr eaLnBrk="1" hangingPunct="1">
              <a:lnSpc>
                <a:spcPct val="90000"/>
              </a:lnSpc>
              <a:buFont typeface="Wingdings" panose="05000000000000000000" pitchFamily="2" charset="2"/>
              <a:buNone/>
            </a:pPr>
            <a:r>
              <a:rPr lang="en-US" altLang="en-US" sz="2000">
                <a:solidFill>
                  <a:srgbClr val="0000FF"/>
                </a:solidFill>
              </a:rPr>
              <a:t>  printf("Nhap nam sinh:");</a:t>
            </a:r>
          </a:p>
          <a:p>
            <a:pPr eaLnBrk="1" hangingPunct="1">
              <a:lnSpc>
                <a:spcPct val="90000"/>
              </a:lnSpc>
              <a:buFont typeface="Wingdings" panose="05000000000000000000" pitchFamily="2" charset="2"/>
              <a:buNone/>
            </a:pPr>
            <a:r>
              <a:rPr lang="en-US" altLang="en-US" sz="2000">
                <a:solidFill>
                  <a:srgbClr val="0000FF"/>
                </a:solidFill>
              </a:rPr>
              <a:t>  scanf("%d", &amp;ns);</a:t>
            </a:r>
            <a:r>
              <a:rPr lang="en-US" altLang="en-US" sz="2600">
                <a:solidFill>
                  <a:srgbClr val="0000FF"/>
                </a:solidFill>
              </a:rPr>
              <a:t> </a:t>
            </a:r>
          </a:p>
        </p:txBody>
      </p:sp>
      <p:sp>
        <p:nvSpPr>
          <p:cNvPr id="69636" name="Text Box 4">
            <a:extLst>
              <a:ext uri="{FF2B5EF4-FFF2-40B4-BE49-F238E27FC236}">
                <a16:creationId xmlns:a16="http://schemas.microsoft.com/office/drawing/2014/main" xmlns="" id="{F696F38B-5267-42E4-8A93-F67DC5511BAC}"/>
              </a:ext>
            </a:extLst>
          </p:cNvPr>
          <p:cNvSpPr txBox="1">
            <a:spLocks noChangeArrowheads="1"/>
          </p:cNvSpPr>
          <p:nvPr/>
        </p:nvSpPr>
        <p:spPr bwMode="auto">
          <a:xfrm>
            <a:off x="3962400" y="1755775"/>
            <a:ext cx="5181600" cy="409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000">
                <a:solidFill>
                  <a:srgbClr val="0000FF"/>
                </a:solidFill>
              </a:rPr>
              <a:t>  printf("Nhap gioi tinh:");</a:t>
            </a:r>
          </a:p>
          <a:p>
            <a:pPr eaLnBrk="1" hangingPunct="1">
              <a:lnSpc>
                <a:spcPct val="90000"/>
              </a:lnSpc>
              <a:buFont typeface="Wingdings" panose="05000000000000000000" pitchFamily="2" charset="2"/>
              <a:buNone/>
            </a:pPr>
            <a:r>
              <a:rPr lang="en-US" altLang="en-US" sz="2000">
                <a:solidFill>
                  <a:srgbClr val="0000FF"/>
                </a:solidFill>
              </a:rPr>
              <a:t>  fflush(stdin);</a:t>
            </a:r>
          </a:p>
          <a:p>
            <a:pPr eaLnBrk="1" hangingPunct="1">
              <a:lnSpc>
                <a:spcPct val="90000"/>
              </a:lnSpc>
              <a:buFont typeface="Wingdings" panose="05000000000000000000" pitchFamily="2" charset="2"/>
              <a:buNone/>
            </a:pPr>
            <a:r>
              <a:rPr lang="en-US" altLang="en-US" sz="2000">
                <a:solidFill>
                  <a:srgbClr val="0000FF"/>
                </a:solidFill>
              </a:rPr>
              <a:t>  gets(gioi);</a:t>
            </a:r>
          </a:p>
          <a:p>
            <a:pPr eaLnBrk="1" hangingPunct="1">
              <a:lnSpc>
                <a:spcPct val="90000"/>
              </a:lnSpc>
              <a:buFont typeface="Wingdings" panose="05000000000000000000" pitchFamily="2" charset="2"/>
              <a:buNone/>
            </a:pPr>
            <a:r>
              <a:rPr lang="en-US" altLang="en-US" sz="2000">
                <a:solidFill>
                  <a:srgbClr val="0000FF"/>
                </a:solidFill>
              </a:rPr>
              <a:t>  printf("Nhap que quan:");</a:t>
            </a:r>
          </a:p>
          <a:p>
            <a:pPr eaLnBrk="1" hangingPunct="1">
              <a:lnSpc>
                <a:spcPct val="90000"/>
              </a:lnSpc>
              <a:buFont typeface="Wingdings" panose="05000000000000000000" pitchFamily="2" charset="2"/>
              <a:buNone/>
            </a:pPr>
            <a:r>
              <a:rPr lang="en-US" altLang="en-US" sz="2000">
                <a:solidFill>
                  <a:srgbClr val="0000FF"/>
                </a:solidFill>
              </a:rPr>
              <a:t>  fflush(stdin);</a:t>
            </a:r>
          </a:p>
          <a:p>
            <a:pPr eaLnBrk="1" hangingPunct="1">
              <a:lnSpc>
                <a:spcPct val="90000"/>
              </a:lnSpc>
              <a:buFont typeface="Wingdings" panose="05000000000000000000" pitchFamily="2" charset="2"/>
              <a:buNone/>
            </a:pPr>
            <a:r>
              <a:rPr lang="en-US" altLang="en-US" sz="2000">
                <a:solidFill>
                  <a:srgbClr val="0000FF"/>
                </a:solidFill>
              </a:rPr>
              <a:t>  gets(que);</a:t>
            </a:r>
          </a:p>
          <a:p>
            <a:pPr eaLnBrk="1" hangingPunct="1">
              <a:lnSpc>
                <a:spcPct val="90000"/>
              </a:lnSpc>
              <a:buFont typeface="Wingdings" panose="05000000000000000000" pitchFamily="2" charset="2"/>
              <a:buNone/>
            </a:pPr>
            <a:r>
              <a:rPr lang="en-US" altLang="en-US" sz="2000">
                <a:solidFill>
                  <a:srgbClr val="0000FF"/>
                </a:solidFill>
              </a:rPr>
              <a:t>  printf("Thong tin cua sinh vien vua nhap");</a:t>
            </a:r>
          </a:p>
          <a:p>
            <a:pPr eaLnBrk="1" hangingPunct="1">
              <a:lnSpc>
                <a:spcPct val="90000"/>
              </a:lnSpc>
              <a:buFont typeface="Wingdings" panose="05000000000000000000" pitchFamily="2" charset="2"/>
              <a:buNone/>
            </a:pPr>
            <a:r>
              <a:rPr lang="en-US" altLang="en-US" sz="2000">
                <a:solidFill>
                  <a:srgbClr val="0000FF"/>
                </a:solidFill>
              </a:rPr>
              <a:t>  printf("\nHo va ten: %s",ht);</a:t>
            </a:r>
          </a:p>
          <a:p>
            <a:pPr eaLnBrk="1" hangingPunct="1">
              <a:lnSpc>
                <a:spcPct val="90000"/>
              </a:lnSpc>
              <a:buFont typeface="Wingdings" panose="05000000000000000000" pitchFamily="2" charset="2"/>
              <a:buNone/>
            </a:pPr>
            <a:r>
              <a:rPr lang="en-US" altLang="en-US" sz="2000">
                <a:solidFill>
                  <a:srgbClr val="0000FF"/>
                </a:solidFill>
              </a:rPr>
              <a:t>  printf("\nNam sinh: %d",ns);</a:t>
            </a:r>
          </a:p>
          <a:p>
            <a:pPr eaLnBrk="1" hangingPunct="1">
              <a:lnSpc>
                <a:spcPct val="90000"/>
              </a:lnSpc>
              <a:buFont typeface="Wingdings" panose="05000000000000000000" pitchFamily="2" charset="2"/>
              <a:buNone/>
            </a:pPr>
            <a:r>
              <a:rPr lang="en-US" altLang="en-US" sz="2000">
                <a:solidFill>
                  <a:srgbClr val="0000FF"/>
                </a:solidFill>
              </a:rPr>
              <a:t>  printf("\nGioi tinh: %s",gioi);</a:t>
            </a:r>
          </a:p>
          <a:p>
            <a:pPr eaLnBrk="1" hangingPunct="1">
              <a:lnSpc>
                <a:spcPct val="90000"/>
              </a:lnSpc>
              <a:buFont typeface="Wingdings" panose="05000000000000000000" pitchFamily="2" charset="2"/>
              <a:buNone/>
            </a:pPr>
            <a:r>
              <a:rPr lang="en-US" altLang="en-US" sz="2000">
                <a:solidFill>
                  <a:srgbClr val="0000FF"/>
                </a:solidFill>
              </a:rPr>
              <a:t>  printf("\nQue quan: %s",que);</a:t>
            </a:r>
          </a:p>
          <a:p>
            <a:pPr eaLnBrk="1" hangingPunct="1">
              <a:lnSpc>
                <a:spcPct val="90000"/>
              </a:lnSpc>
              <a:buFont typeface="Wingdings" panose="05000000000000000000" pitchFamily="2" charset="2"/>
              <a:buNone/>
            </a:pPr>
            <a:r>
              <a:rPr lang="en-US" altLang="en-US" sz="200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additive="base">
                                        <p:cTn id="37" dur="5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additive="base">
                                        <p:cTn id="43" dur="500" fill="hold"/>
                                        <p:tgtEl>
                                          <p:spTgt spid="696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96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 calcmode="lin" valueType="num">
                                      <p:cBhvr additive="base">
                                        <p:cTn id="49" dur="500" fill="hold"/>
                                        <p:tgtEl>
                                          <p:spTgt spid="696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96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9635">
                                            <p:txEl>
                                              <p:pRg st="8" end="8"/>
                                            </p:txEl>
                                          </p:spTgt>
                                        </p:tgtEl>
                                        <p:attrNameLst>
                                          <p:attrName>style.visibility</p:attrName>
                                        </p:attrNameLst>
                                      </p:cBhvr>
                                      <p:to>
                                        <p:strVal val="visible"/>
                                      </p:to>
                                    </p:set>
                                    <p:anim calcmode="lin" valueType="num">
                                      <p:cBhvr additive="base">
                                        <p:cTn id="55" dur="500" fill="hold"/>
                                        <p:tgtEl>
                                          <p:spTgt spid="696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96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9635">
                                            <p:txEl>
                                              <p:pRg st="9" end="9"/>
                                            </p:txEl>
                                          </p:spTgt>
                                        </p:tgtEl>
                                        <p:attrNameLst>
                                          <p:attrName>style.visibility</p:attrName>
                                        </p:attrNameLst>
                                      </p:cBhvr>
                                      <p:to>
                                        <p:strVal val="visible"/>
                                      </p:to>
                                    </p:set>
                                    <p:anim calcmode="lin" valueType="num">
                                      <p:cBhvr additive="base">
                                        <p:cTn id="61" dur="500" fill="hold"/>
                                        <p:tgtEl>
                                          <p:spTgt spid="696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96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69636"/>
                                        </p:tgtEl>
                                        <p:attrNameLst>
                                          <p:attrName>style.visibility</p:attrName>
                                        </p:attrNameLst>
                                      </p:cBhvr>
                                      <p:to>
                                        <p:strVal val="visible"/>
                                      </p:to>
                                    </p:set>
                                    <p:anim calcmode="lin" valueType="num">
                                      <p:cBhvr additive="base">
                                        <p:cTn id="67" dur="500" fill="hold"/>
                                        <p:tgtEl>
                                          <p:spTgt spid="69636"/>
                                        </p:tgtEl>
                                        <p:attrNameLst>
                                          <p:attrName>ppt_x</p:attrName>
                                        </p:attrNameLst>
                                      </p:cBhvr>
                                      <p:tavLst>
                                        <p:tav tm="0">
                                          <p:val>
                                            <p:strVal val="1+#ppt_w/2"/>
                                          </p:val>
                                        </p:tav>
                                        <p:tav tm="100000">
                                          <p:val>
                                            <p:strVal val="#ppt_x"/>
                                          </p:val>
                                        </p:tav>
                                      </p:tavLst>
                                    </p:anim>
                                    <p:anim calcmode="lin" valueType="num">
                                      <p:cBhvr additive="base">
                                        <p:cTn id="6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a:extLst>
              <a:ext uri="{FF2B5EF4-FFF2-40B4-BE49-F238E27FC236}">
                <a16:creationId xmlns:a16="http://schemas.microsoft.com/office/drawing/2014/main" xmlns="" id="{5082C867-4E20-49D6-9C79-C98B0E3541E7}"/>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2467" name="Rectangle 2">
            <a:extLst>
              <a:ext uri="{FF2B5EF4-FFF2-40B4-BE49-F238E27FC236}">
                <a16:creationId xmlns:a16="http://schemas.microsoft.com/office/drawing/2014/main" xmlns="" id="{82931807-E5E1-4BA2-9F17-E085875F16CA}"/>
              </a:ext>
            </a:extLst>
          </p:cNvPr>
          <p:cNvSpPr>
            <a:spLocks noGrp="1" noChangeArrowheads="1"/>
          </p:cNvSpPr>
          <p:nvPr>
            <p:ph type="title"/>
          </p:nvPr>
        </p:nvSpPr>
        <p:spPr/>
        <p:txBody>
          <a:bodyPr/>
          <a:lstStyle/>
          <a:p>
            <a:pPr eaLnBrk="1" hangingPunct="1"/>
            <a:r>
              <a:rPr lang="en-US" altLang="en-US" sz="3400"/>
              <a:t>2.3 Viết thu gọn phép gán</a:t>
            </a:r>
          </a:p>
        </p:txBody>
      </p:sp>
      <p:sp>
        <p:nvSpPr>
          <p:cNvPr id="62468" name="Rectangle 3">
            <a:extLst>
              <a:ext uri="{FF2B5EF4-FFF2-40B4-BE49-F238E27FC236}">
                <a16:creationId xmlns:a16="http://schemas.microsoft.com/office/drawing/2014/main" xmlns="" id="{760DE849-4DF6-4C4D-B59F-68E9012A7D36}"/>
              </a:ext>
            </a:extLst>
          </p:cNvPr>
          <p:cNvSpPr>
            <a:spLocks noGrp="1" noChangeArrowheads="1"/>
          </p:cNvSpPr>
          <p:nvPr>
            <p:ph type="body" idx="1"/>
          </p:nvPr>
        </p:nvSpPr>
        <p:spPr/>
        <p:txBody>
          <a:bodyPr/>
          <a:lstStyle/>
          <a:p>
            <a:pPr eaLnBrk="1" hangingPunct="1">
              <a:lnSpc>
                <a:spcPct val="80000"/>
              </a:lnSpc>
            </a:pPr>
            <a:r>
              <a:rPr lang="en-US" altLang="en-US"/>
              <a:t>Phép gán dạng</a:t>
            </a:r>
          </a:p>
          <a:p>
            <a:pPr lvl="1" eaLnBrk="1" hangingPunct="1">
              <a:lnSpc>
                <a:spcPct val="80000"/>
              </a:lnSpc>
              <a:buFont typeface="Wingdings" panose="05000000000000000000" pitchFamily="2" charset="2"/>
              <a:buNone/>
            </a:pPr>
            <a:r>
              <a:rPr lang="en-US" altLang="en-US"/>
              <a:t>			X = X  </a:t>
            </a:r>
            <a:r>
              <a:rPr lang="en-US" altLang="en-US">
                <a:solidFill>
                  <a:srgbClr val="CC3300"/>
                </a:solidFill>
              </a:rPr>
              <a:t>opr</a:t>
            </a:r>
            <a:r>
              <a:rPr lang="en-US" altLang="en-US"/>
              <a:t>  Bthức; </a:t>
            </a:r>
          </a:p>
          <a:p>
            <a:pPr lvl="1" eaLnBrk="1" hangingPunct="1">
              <a:lnSpc>
                <a:spcPct val="80000"/>
              </a:lnSpc>
              <a:buFont typeface="Wingdings" panose="05000000000000000000" pitchFamily="2" charset="2"/>
              <a:buNone/>
            </a:pPr>
            <a:r>
              <a:rPr lang="en-US" altLang="en-US"/>
              <a:t>Trong đó X là một biến, opr là một toán tử nào đó trong các toán tử (+, -, *, /, %,…).</a:t>
            </a:r>
          </a:p>
          <a:p>
            <a:pPr lvl="1" eaLnBrk="1" hangingPunct="1">
              <a:lnSpc>
                <a:spcPct val="80000"/>
              </a:lnSpc>
              <a:buFont typeface="Wingdings" panose="05000000000000000000" pitchFamily="2" charset="2"/>
              <a:buNone/>
            </a:pPr>
            <a:r>
              <a:rPr lang="en-US" altLang="en-US"/>
              <a:t>Khi đó ta có thể viết thu gọn như sau:</a:t>
            </a:r>
          </a:p>
          <a:p>
            <a:pPr lvl="1" eaLnBrk="1" hangingPunct="1">
              <a:lnSpc>
                <a:spcPct val="80000"/>
              </a:lnSpc>
              <a:buFont typeface="Wingdings" panose="05000000000000000000" pitchFamily="2" charset="2"/>
              <a:buNone/>
            </a:pPr>
            <a:r>
              <a:rPr lang="en-US" altLang="en-US"/>
              <a:t>			X </a:t>
            </a:r>
            <a:r>
              <a:rPr lang="en-US" altLang="en-US">
                <a:solidFill>
                  <a:srgbClr val="CC3300"/>
                </a:solidFill>
              </a:rPr>
              <a:t>opr=</a:t>
            </a:r>
            <a:r>
              <a:rPr lang="en-US" altLang="en-US"/>
              <a:t> Bthức; </a:t>
            </a:r>
          </a:p>
          <a:p>
            <a:pPr eaLnBrk="1" hangingPunct="1">
              <a:lnSpc>
                <a:spcPct val="80000"/>
              </a:lnSpc>
            </a:pPr>
            <a:r>
              <a:rPr lang="en-US" altLang="en-US"/>
              <a:t>Ví dụ:</a:t>
            </a:r>
            <a:r>
              <a:rPr lang="en-US" altLang="en-US">
                <a:solidFill>
                  <a:srgbClr val="CC3300"/>
                </a:solidFill>
              </a:rPr>
              <a:t> float</a:t>
            </a:r>
            <a:r>
              <a:rPr lang="en-US" altLang="en-US"/>
              <a:t> x = 1.4, y =10.4, z=3.3;</a:t>
            </a:r>
          </a:p>
          <a:p>
            <a:pPr lvl="1" eaLnBrk="1" hangingPunct="1">
              <a:lnSpc>
                <a:spcPct val="80000"/>
              </a:lnSpc>
              <a:buFont typeface="Wingdings" panose="05000000000000000000" pitchFamily="2" charset="2"/>
              <a:buNone/>
            </a:pPr>
            <a:r>
              <a:rPr lang="en-US" altLang="en-US"/>
              <a:t>		    x = x + y*z; hoặc x += y*z;</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4">
            <a:extLst>
              <a:ext uri="{FF2B5EF4-FFF2-40B4-BE49-F238E27FC236}">
                <a16:creationId xmlns:a16="http://schemas.microsoft.com/office/drawing/2014/main" xmlns="" id="{F2D9B65C-6E54-41DD-B555-A38A62A717DA}"/>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5539" name="Rectangle 2">
            <a:extLst>
              <a:ext uri="{FF2B5EF4-FFF2-40B4-BE49-F238E27FC236}">
                <a16:creationId xmlns:a16="http://schemas.microsoft.com/office/drawing/2014/main" xmlns="" id="{E6BBA6A9-429A-46C3-8BDE-AF61CDCE9296}"/>
              </a:ext>
            </a:extLst>
          </p:cNvPr>
          <p:cNvSpPr>
            <a:spLocks noGrp="1" noChangeArrowheads="1"/>
          </p:cNvSpPr>
          <p:nvPr>
            <p:ph type="title"/>
          </p:nvPr>
        </p:nvSpPr>
        <p:spPr>
          <a:xfrm>
            <a:off x="393915" y="377031"/>
            <a:ext cx="7543800" cy="884238"/>
          </a:xfrm>
        </p:spPr>
        <p:txBody>
          <a:bodyPr/>
          <a:lstStyle/>
          <a:p>
            <a:pPr eaLnBrk="1" hangingPunct="1"/>
            <a:r>
              <a:rPr lang="en-US" altLang="en-US"/>
              <a:t>Bài tập</a:t>
            </a:r>
          </a:p>
        </p:txBody>
      </p:sp>
      <p:sp>
        <p:nvSpPr>
          <p:cNvPr id="74755" name="Rectangle 3">
            <a:extLst>
              <a:ext uri="{FF2B5EF4-FFF2-40B4-BE49-F238E27FC236}">
                <a16:creationId xmlns:a16="http://schemas.microsoft.com/office/drawing/2014/main" xmlns="" id="{68674AD8-305E-4443-B951-FCCE7A104C82}"/>
              </a:ext>
            </a:extLst>
          </p:cNvPr>
          <p:cNvSpPr>
            <a:spLocks noGrp="1" noChangeArrowheads="1"/>
          </p:cNvSpPr>
          <p:nvPr>
            <p:ph type="body" idx="1"/>
          </p:nvPr>
        </p:nvSpPr>
        <p:spPr>
          <a:xfrm>
            <a:off x="381000" y="1627188"/>
            <a:ext cx="8229600" cy="4411662"/>
          </a:xfrm>
        </p:spPr>
        <p:txBody>
          <a:bodyPr/>
          <a:lstStyle/>
          <a:p>
            <a:pPr marL="571500" indent="-571500" eaLnBrk="1" hangingPunct="1">
              <a:buFont typeface="Wingdings" panose="05000000000000000000" pitchFamily="2" charset="2"/>
              <a:buAutoNum type="arabicPeriod"/>
            </a:pPr>
            <a:r>
              <a:rPr lang="en-US" altLang="en-US"/>
              <a:t>Viết chương trình cho phép nhập vào hai số thực bất kỳ. In lên màn hình tổng, hiệu, tích của hai số đó.</a:t>
            </a:r>
          </a:p>
          <a:p>
            <a:pPr marL="571500" indent="-571500" eaLnBrk="1" hangingPunct="1">
              <a:buFont typeface="Wingdings" panose="05000000000000000000" pitchFamily="2" charset="2"/>
              <a:buAutoNum type="arabicPeriod"/>
            </a:pPr>
            <a:r>
              <a:rPr lang="en-US" altLang="en-US"/>
              <a:t>Viết chương trình cho phép nhập vào: số báo danh, họ tên, năm sinh, giới tính, điểm thi ba môn của một thí sinh. In lên màn hình các thông tin của thí sinh, mỗi thông tin trên một dòng.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a:extLst>
              <a:ext uri="{FF2B5EF4-FFF2-40B4-BE49-F238E27FC236}">
                <a16:creationId xmlns:a16="http://schemas.microsoft.com/office/drawing/2014/main" xmlns="" id="{1ABDF122-07CB-47BA-AF1D-2E8CC904FFCA}"/>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6563" name="Rectangle 2">
            <a:extLst>
              <a:ext uri="{FF2B5EF4-FFF2-40B4-BE49-F238E27FC236}">
                <a16:creationId xmlns:a16="http://schemas.microsoft.com/office/drawing/2014/main" xmlns="" id="{594F71CA-A85E-490A-91EE-BDC832E880D6}"/>
              </a:ext>
            </a:extLst>
          </p:cNvPr>
          <p:cNvSpPr>
            <a:spLocks noGrp="1" noChangeArrowheads="1"/>
          </p:cNvSpPr>
          <p:nvPr>
            <p:ph type="title"/>
          </p:nvPr>
        </p:nvSpPr>
        <p:spPr/>
        <p:txBody>
          <a:bodyPr/>
          <a:lstStyle/>
          <a:p>
            <a:pPr eaLnBrk="1" hangingPunct="1"/>
            <a:r>
              <a:rPr lang="en-US" altLang="en-US"/>
              <a:t>Chương 3. Các lệnh điều khiển</a:t>
            </a:r>
          </a:p>
        </p:txBody>
      </p:sp>
      <p:sp>
        <p:nvSpPr>
          <p:cNvPr id="66564" name="Rectangle 3">
            <a:extLst>
              <a:ext uri="{FF2B5EF4-FFF2-40B4-BE49-F238E27FC236}">
                <a16:creationId xmlns:a16="http://schemas.microsoft.com/office/drawing/2014/main" xmlns="" id="{251B3804-2AB1-43B1-B093-98688D59451E}"/>
              </a:ext>
            </a:extLst>
          </p:cNvPr>
          <p:cNvSpPr>
            <a:spLocks noGrp="1" noChangeArrowheads="1"/>
          </p:cNvSpPr>
          <p:nvPr>
            <p:ph type="body" idx="1"/>
          </p:nvPr>
        </p:nvSpPr>
        <p:spPr/>
        <p:txBody>
          <a:bodyPr/>
          <a:lstStyle/>
          <a:p>
            <a:pPr eaLnBrk="1" hangingPunct="1"/>
            <a:r>
              <a:rPr lang="en-US" altLang="en-US">
                <a:solidFill>
                  <a:schemeClr val="tx2"/>
                </a:solidFill>
              </a:rPr>
              <a:t>Các lệnh sẽ nghiên cứu</a:t>
            </a:r>
          </a:p>
          <a:p>
            <a:pPr lvl="1" eaLnBrk="1" hangingPunct="1"/>
            <a:r>
              <a:rPr lang="en-US" altLang="en-US">
                <a:solidFill>
                  <a:schemeClr val="tx2"/>
                </a:solidFill>
              </a:rPr>
              <a:t>Các lệnh rẽ nhánh</a:t>
            </a:r>
          </a:p>
          <a:p>
            <a:pPr lvl="2" eaLnBrk="1" hangingPunct="1"/>
            <a:r>
              <a:rPr lang="en-US" altLang="en-US"/>
              <a:t>Toán tử ?:</a:t>
            </a:r>
          </a:p>
          <a:p>
            <a:pPr lvl="2" eaLnBrk="1" hangingPunct="1"/>
            <a:r>
              <a:rPr lang="en-US" altLang="en-US"/>
              <a:t>if else</a:t>
            </a:r>
          </a:p>
          <a:p>
            <a:pPr lvl="2" eaLnBrk="1" hangingPunct="1"/>
            <a:r>
              <a:rPr lang="en-US" altLang="en-US"/>
              <a:t>switch case</a:t>
            </a:r>
          </a:p>
          <a:p>
            <a:pPr lvl="1" eaLnBrk="1" hangingPunct="1"/>
            <a:r>
              <a:rPr lang="en-US" altLang="en-US" b="1">
                <a:solidFill>
                  <a:schemeClr val="tx2"/>
                </a:solidFill>
              </a:rPr>
              <a:t>Các lệnh lặp</a:t>
            </a:r>
          </a:p>
          <a:p>
            <a:pPr lvl="2" eaLnBrk="1" hangingPunct="1"/>
            <a:r>
              <a:rPr lang="en-US" altLang="en-US"/>
              <a:t>for</a:t>
            </a:r>
          </a:p>
          <a:p>
            <a:pPr lvl="2" eaLnBrk="1" hangingPunct="1"/>
            <a:r>
              <a:rPr lang="en-US" altLang="en-US"/>
              <a:t>while</a:t>
            </a:r>
          </a:p>
          <a:p>
            <a:pPr lvl="2" eaLnBrk="1" hangingPunct="1"/>
            <a:r>
              <a:rPr lang="en-US" altLang="en-US"/>
              <a:t>do ..while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a:extLst>
              <a:ext uri="{FF2B5EF4-FFF2-40B4-BE49-F238E27FC236}">
                <a16:creationId xmlns:a16="http://schemas.microsoft.com/office/drawing/2014/main" xmlns="" id="{0636537C-1ACF-4B25-9F03-AFF488101856}"/>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7587" name="Rectangle 2">
            <a:extLst>
              <a:ext uri="{FF2B5EF4-FFF2-40B4-BE49-F238E27FC236}">
                <a16:creationId xmlns:a16="http://schemas.microsoft.com/office/drawing/2014/main" xmlns="" id="{4FE9DBBC-4D02-4473-ABEF-B44F056A12DD}"/>
              </a:ext>
            </a:extLst>
          </p:cNvPr>
          <p:cNvSpPr>
            <a:spLocks noGrp="1" noChangeArrowheads="1"/>
          </p:cNvSpPr>
          <p:nvPr>
            <p:ph type="title"/>
          </p:nvPr>
        </p:nvSpPr>
        <p:spPr/>
        <p:txBody>
          <a:bodyPr/>
          <a:lstStyle/>
          <a:p>
            <a:pPr eaLnBrk="1" hangingPunct="1"/>
            <a:r>
              <a:rPr lang="en-US" altLang="en-US"/>
              <a:t>3.1 Câu lệnh rẽ nhánh</a:t>
            </a:r>
          </a:p>
        </p:txBody>
      </p:sp>
      <p:sp>
        <p:nvSpPr>
          <p:cNvPr id="67588" name="Rectangle 3">
            <a:extLst>
              <a:ext uri="{FF2B5EF4-FFF2-40B4-BE49-F238E27FC236}">
                <a16:creationId xmlns:a16="http://schemas.microsoft.com/office/drawing/2014/main" xmlns="" id="{3CFD4511-C29B-4FF5-842A-ADE267F8873A}"/>
              </a:ext>
            </a:extLst>
          </p:cNvPr>
          <p:cNvSpPr>
            <a:spLocks noGrp="1" noChangeArrowheads="1"/>
          </p:cNvSpPr>
          <p:nvPr>
            <p:ph type="body" idx="1"/>
          </p:nvPr>
        </p:nvSpPr>
        <p:spPr>
          <a:xfrm>
            <a:off x="304800" y="1389224"/>
            <a:ext cx="8458200" cy="5316376"/>
          </a:xfrm>
        </p:spPr>
        <p:txBody>
          <a:bodyPr/>
          <a:lstStyle/>
          <a:p>
            <a:pPr marL="571500" indent="-571500" eaLnBrk="1" hangingPunct="1">
              <a:lnSpc>
                <a:spcPct val="90000"/>
              </a:lnSpc>
              <a:buFont typeface="Wingdings" panose="05000000000000000000" pitchFamily="2" charset="2"/>
              <a:buAutoNum type="alphaLcPeriod"/>
            </a:pPr>
            <a:r>
              <a:rPr lang="en-US" altLang="en-US" sz="2600"/>
              <a:t>Toán tử </a:t>
            </a:r>
            <a:r>
              <a:rPr lang="en-US" altLang="en-US" sz="2600">
                <a:solidFill>
                  <a:srgbClr val="CC3300"/>
                </a:solidFill>
              </a:rPr>
              <a:t>?:</a:t>
            </a:r>
          </a:p>
          <a:p>
            <a:pPr marL="571500" indent="-571500" eaLnBrk="1" hangingPunct="1">
              <a:lnSpc>
                <a:spcPct val="90000"/>
              </a:lnSpc>
              <a:buFont typeface="Wingdings" panose="05000000000000000000" pitchFamily="2" charset="2"/>
              <a:buNone/>
            </a:pPr>
            <a:r>
              <a:rPr lang="en-US" altLang="en-US" sz="2600"/>
              <a:t>			(Bthức1)</a:t>
            </a:r>
            <a:r>
              <a:rPr lang="en-US" altLang="en-US" sz="2600">
                <a:solidFill>
                  <a:srgbClr val="CC3300"/>
                </a:solidFill>
              </a:rPr>
              <a:t>?</a:t>
            </a:r>
            <a:r>
              <a:rPr lang="en-US" altLang="en-US" sz="2600"/>
              <a:t>Bthức2</a:t>
            </a:r>
            <a:r>
              <a:rPr lang="en-US" altLang="en-US" sz="2600">
                <a:solidFill>
                  <a:srgbClr val="CC3300"/>
                </a:solidFill>
              </a:rPr>
              <a:t>:</a:t>
            </a:r>
            <a:r>
              <a:rPr lang="en-US" altLang="en-US" sz="2600"/>
              <a:t>Bthức3;</a:t>
            </a:r>
          </a:p>
          <a:p>
            <a:pPr marL="839788" lvl="1" indent="-495300" eaLnBrk="1" hangingPunct="1">
              <a:lnSpc>
                <a:spcPct val="90000"/>
              </a:lnSpc>
            </a:pPr>
            <a:r>
              <a:rPr lang="en-US" altLang="en-US" sz="2200"/>
              <a:t>Toán tử trả lại giá trị của Bthức2 nếu Bthức1 có giá trị khác 0</a:t>
            </a:r>
          </a:p>
          <a:p>
            <a:pPr marL="839788" lvl="1" indent="-495300" eaLnBrk="1" hangingPunct="1">
              <a:lnSpc>
                <a:spcPct val="90000"/>
              </a:lnSpc>
            </a:pPr>
            <a:r>
              <a:rPr lang="en-US" altLang="en-US" sz="2200"/>
              <a:t>Toán tử trả lại giá trị của Bthức3 nếu Bthức1 có giá trị bằng 0.</a:t>
            </a:r>
          </a:p>
          <a:p>
            <a:pPr marL="839788" lvl="1" indent="-495300" eaLnBrk="1" hangingPunct="1">
              <a:lnSpc>
                <a:spcPct val="90000"/>
              </a:lnSpc>
            </a:pPr>
            <a:r>
              <a:rPr lang="en-US" altLang="en-US" sz="2200"/>
              <a:t>Ví dụ 1</a:t>
            </a:r>
          </a:p>
          <a:p>
            <a:pPr marL="1131888" lvl="2" indent="-438150" eaLnBrk="1" hangingPunct="1">
              <a:lnSpc>
                <a:spcPct val="90000"/>
              </a:lnSpc>
              <a:buFont typeface="Wingdings" panose="05000000000000000000" pitchFamily="2" charset="2"/>
              <a:buNone/>
            </a:pPr>
            <a:r>
              <a:rPr lang="en-US" altLang="en-US" sz="3100">
                <a:solidFill>
                  <a:srgbClr val="CC3300"/>
                </a:solidFill>
              </a:rPr>
              <a:t>float </a:t>
            </a:r>
            <a:r>
              <a:rPr lang="en-US" altLang="en-US" sz="3100"/>
              <a:t>x, y, z;</a:t>
            </a:r>
          </a:p>
          <a:p>
            <a:pPr marL="1131888" lvl="2" indent="-438150" eaLnBrk="1" hangingPunct="1">
              <a:lnSpc>
                <a:spcPct val="90000"/>
              </a:lnSpc>
              <a:buFont typeface="Wingdings" panose="05000000000000000000" pitchFamily="2" charset="2"/>
              <a:buNone/>
            </a:pPr>
            <a:r>
              <a:rPr lang="en-US" altLang="en-US" sz="3100"/>
              <a:t>y = 3.1; z = 4.6;</a:t>
            </a:r>
          </a:p>
          <a:p>
            <a:pPr marL="1131888" lvl="2" indent="-438150" eaLnBrk="1" hangingPunct="1">
              <a:lnSpc>
                <a:spcPct val="90000"/>
              </a:lnSpc>
              <a:buFont typeface="Wingdings" panose="05000000000000000000" pitchFamily="2" charset="2"/>
              <a:buNone/>
            </a:pPr>
            <a:r>
              <a:rPr lang="en-US" altLang="en-US" sz="3100"/>
              <a:t>x = (3&gt;2)</a:t>
            </a:r>
            <a:r>
              <a:rPr lang="en-US" altLang="en-US" sz="3100">
                <a:solidFill>
                  <a:srgbClr val="CC3300"/>
                </a:solidFill>
              </a:rPr>
              <a:t>?</a:t>
            </a:r>
            <a:r>
              <a:rPr lang="en-US" altLang="en-US" sz="3100"/>
              <a:t>y</a:t>
            </a:r>
            <a:r>
              <a:rPr lang="en-US" altLang="en-US" sz="3100">
                <a:solidFill>
                  <a:srgbClr val="CC3300"/>
                </a:solidFill>
              </a:rPr>
              <a:t>:</a:t>
            </a:r>
            <a:r>
              <a:rPr lang="en-US" altLang="en-US" sz="3100"/>
              <a:t>z;</a:t>
            </a:r>
          </a:p>
          <a:p>
            <a:pPr marL="839788" lvl="1" indent="-495300" eaLnBrk="1" hangingPunct="1">
              <a:lnSpc>
                <a:spcPct val="90000"/>
              </a:lnSpc>
            </a:pPr>
            <a:r>
              <a:rPr lang="en-US" altLang="en-US" sz="2200"/>
              <a:t>Ví dụ2: Viết chương trình nhập vào 3 số thực bất kỳ. Tìm giá trị lớn nhất của ba số đó.</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2">
            <a:extLst>
              <a:ext uri="{FF2B5EF4-FFF2-40B4-BE49-F238E27FC236}">
                <a16:creationId xmlns:a16="http://schemas.microsoft.com/office/drawing/2014/main" xmlns="" id="{8D5DF545-4951-4100-B683-213BA4FB854F}"/>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8611" name="Text Box 2">
            <a:extLst>
              <a:ext uri="{FF2B5EF4-FFF2-40B4-BE49-F238E27FC236}">
                <a16:creationId xmlns:a16="http://schemas.microsoft.com/office/drawing/2014/main" xmlns="" id="{0E59445A-445A-4EA3-B128-CC303C436442}"/>
              </a:ext>
            </a:extLst>
          </p:cNvPr>
          <p:cNvSpPr txBox="1">
            <a:spLocks noChangeArrowheads="1"/>
          </p:cNvSpPr>
          <p:nvPr/>
        </p:nvSpPr>
        <p:spPr bwMode="auto">
          <a:xfrm>
            <a:off x="609600" y="533400"/>
            <a:ext cx="7086600" cy="381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spcBef>
                <a:spcPct val="50000"/>
              </a:spcBef>
              <a:buFont typeface="Wingdings" panose="05000000000000000000" pitchFamily="2" charset="2"/>
              <a:buNone/>
            </a:pPr>
            <a:r>
              <a:rPr lang="en-US" altLang="en-US" sz="2000">
                <a:solidFill>
                  <a:schemeClr val="accent2"/>
                </a:solidFill>
              </a:rPr>
              <a:t>#include &lt;stdio.h&gt;</a:t>
            </a:r>
          </a:p>
          <a:p>
            <a:pPr eaLnBrk="1" hangingPunct="1">
              <a:lnSpc>
                <a:spcPct val="90000"/>
              </a:lnSpc>
              <a:spcBef>
                <a:spcPct val="50000"/>
              </a:spcBef>
              <a:buFont typeface="Wingdings" panose="05000000000000000000" pitchFamily="2" charset="2"/>
              <a:buNone/>
            </a:pPr>
            <a:r>
              <a:rPr lang="en-US" altLang="en-US" sz="2000">
                <a:solidFill>
                  <a:srgbClr val="CC3300"/>
                </a:solidFill>
              </a:rPr>
              <a:t>int</a:t>
            </a:r>
            <a:r>
              <a:rPr lang="en-US" altLang="en-US" sz="2000"/>
              <a:t> main(){</a:t>
            </a:r>
          </a:p>
          <a:p>
            <a:pPr lvl="1" eaLnBrk="1" hangingPunct="1">
              <a:lnSpc>
                <a:spcPct val="90000"/>
              </a:lnSpc>
              <a:spcBef>
                <a:spcPct val="50000"/>
              </a:spcBef>
              <a:buClr>
                <a:schemeClr val="tx2"/>
              </a:buClr>
              <a:buFont typeface="Wingdings" panose="05000000000000000000" pitchFamily="2" charset="2"/>
              <a:buNone/>
            </a:pPr>
            <a:r>
              <a:rPr lang="en-US" altLang="en-US" sz="2000">
                <a:solidFill>
                  <a:srgbClr val="CC3300"/>
                </a:solidFill>
              </a:rPr>
              <a:t>float</a:t>
            </a:r>
            <a:r>
              <a:rPr lang="en-US" altLang="en-US" sz="2000"/>
              <a:t> a, b,c, m, max;</a:t>
            </a:r>
          </a:p>
          <a:p>
            <a:pPr lvl="1" eaLnBrk="1" hangingPunct="1">
              <a:lnSpc>
                <a:spcPct val="90000"/>
              </a:lnSpc>
              <a:spcBef>
                <a:spcPct val="50000"/>
              </a:spcBef>
              <a:buClr>
                <a:schemeClr val="tx2"/>
              </a:buClr>
              <a:buFont typeface="Wingdings" panose="05000000000000000000" pitchFamily="2" charset="2"/>
              <a:buNone/>
            </a:pPr>
            <a:r>
              <a:rPr lang="en-US" altLang="en-US" sz="2000"/>
              <a:t>printf(“Nhap ba so :”);</a:t>
            </a:r>
          </a:p>
          <a:p>
            <a:pPr lvl="1" eaLnBrk="1" hangingPunct="1">
              <a:lnSpc>
                <a:spcPct val="90000"/>
              </a:lnSpc>
              <a:spcBef>
                <a:spcPct val="50000"/>
              </a:spcBef>
              <a:buClr>
                <a:schemeClr val="tx2"/>
              </a:buClr>
              <a:buFont typeface="Wingdings" panose="05000000000000000000" pitchFamily="2" charset="2"/>
              <a:buNone/>
            </a:pPr>
            <a:r>
              <a:rPr lang="en-US" altLang="en-US" sz="2000"/>
              <a:t>scanf(“%f%f%f”, &amp;a, &amp;b, &amp;c);</a:t>
            </a:r>
          </a:p>
          <a:p>
            <a:pPr lvl="1" eaLnBrk="1" hangingPunct="1">
              <a:lnSpc>
                <a:spcPct val="90000"/>
              </a:lnSpc>
              <a:spcBef>
                <a:spcPct val="50000"/>
              </a:spcBef>
              <a:buClr>
                <a:schemeClr val="tx2"/>
              </a:buClr>
              <a:buFont typeface="Wingdings" panose="05000000000000000000" pitchFamily="2" charset="2"/>
              <a:buNone/>
            </a:pPr>
            <a:r>
              <a:rPr lang="en-US" altLang="en-US" sz="2000"/>
              <a:t>m = (a&gt;b)?a:b;</a:t>
            </a:r>
          </a:p>
          <a:p>
            <a:pPr lvl="1" eaLnBrk="1" hangingPunct="1">
              <a:lnSpc>
                <a:spcPct val="90000"/>
              </a:lnSpc>
              <a:spcBef>
                <a:spcPct val="50000"/>
              </a:spcBef>
              <a:buClr>
                <a:schemeClr val="tx2"/>
              </a:buClr>
              <a:buFont typeface="Wingdings" panose="05000000000000000000" pitchFamily="2" charset="2"/>
              <a:buNone/>
            </a:pPr>
            <a:r>
              <a:rPr lang="en-US" altLang="en-US" sz="2000"/>
              <a:t>max = (m&gt;c)?m:c;</a:t>
            </a:r>
          </a:p>
          <a:p>
            <a:pPr lvl="1" eaLnBrk="1" hangingPunct="1">
              <a:lnSpc>
                <a:spcPct val="90000"/>
              </a:lnSpc>
              <a:spcBef>
                <a:spcPct val="50000"/>
              </a:spcBef>
              <a:buClr>
                <a:schemeClr val="tx2"/>
              </a:buClr>
              <a:buFont typeface="Wingdings" panose="05000000000000000000" pitchFamily="2" charset="2"/>
              <a:buNone/>
            </a:pPr>
            <a:r>
              <a:rPr lang="en-US" altLang="en-US" sz="2000"/>
              <a:t>printf(“Gia tri lon nhat cua ba so:%f”,max);</a:t>
            </a:r>
          </a:p>
          <a:p>
            <a:pPr eaLnBrk="1" hangingPunct="1">
              <a:lnSpc>
                <a:spcPct val="90000"/>
              </a:lnSpc>
              <a:spcBef>
                <a:spcPct val="50000"/>
              </a:spcBef>
              <a:buFont typeface="Wingdings" panose="05000000000000000000" pitchFamily="2" charset="2"/>
              <a:buNone/>
            </a:pPr>
            <a:r>
              <a:rPr lang="en-US" altLang="en-US" sz="200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a:extLst>
              <a:ext uri="{FF2B5EF4-FFF2-40B4-BE49-F238E27FC236}">
                <a16:creationId xmlns:a16="http://schemas.microsoft.com/office/drawing/2014/main" xmlns="" id="{9910421A-9101-4A88-9F82-18804DC303B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3731" name="Rectangle 2">
            <a:extLst>
              <a:ext uri="{FF2B5EF4-FFF2-40B4-BE49-F238E27FC236}">
                <a16:creationId xmlns:a16="http://schemas.microsoft.com/office/drawing/2014/main" xmlns="" id="{2AB47597-A0BF-405C-A1C5-DBB1D1C22C63}"/>
              </a:ext>
            </a:extLst>
          </p:cNvPr>
          <p:cNvSpPr>
            <a:spLocks noGrp="1" noChangeArrowheads="1"/>
          </p:cNvSpPr>
          <p:nvPr>
            <p:ph type="title"/>
          </p:nvPr>
        </p:nvSpPr>
        <p:spPr/>
        <p:txBody>
          <a:bodyPr/>
          <a:lstStyle/>
          <a:p>
            <a:pPr eaLnBrk="1" hangingPunct="1"/>
            <a:r>
              <a:rPr lang="en-US" altLang="en-US"/>
              <a:t>Câu lệnh if</a:t>
            </a:r>
          </a:p>
        </p:txBody>
      </p:sp>
      <p:sp>
        <p:nvSpPr>
          <p:cNvPr id="73732" name="Rectangle 3">
            <a:extLst>
              <a:ext uri="{FF2B5EF4-FFF2-40B4-BE49-F238E27FC236}">
                <a16:creationId xmlns:a16="http://schemas.microsoft.com/office/drawing/2014/main" xmlns="" id="{AE72DF5F-D23F-4A03-8018-9815C3DF7D9C}"/>
              </a:ext>
            </a:extLst>
          </p:cNvPr>
          <p:cNvSpPr>
            <a:spLocks noGrp="1" noChangeArrowheads="1"/>
          </p:cNvSpPr>
          <p:nvPr>
            <p:ph type="body" idx="1"/>
          </p:nvPr>
        </p:nvSpPr>
        <p:spPr>
          <a:xfrm>
            <a:off x="268637" y="1627188"/>
            <a:ext cx="8839200" cy="4411662"/>
          </a:xfrm>
        </p:spPr>
        <p:txBody>
          <a:bodyPr/>
          <a:lstStyle/>
          <a:p>
            <a:pPr eaLnBrk="1" hangingPunct="1">
              <a:lnSpc>
                <a:spcPct val="90000"/>
              </a:lnSpc>
              <a:buFont typeface="Wingdings" panose="05000000000000000000" pitchFamily="2" charset="2"/>
              <a:buNone/>
            </a:pPr>
            <a:r>
              <a:rPr lang="en-US" altLang="en-US" sz="2600">
                <a:solidFill>
                  <a:srgbClr val="CC3300"/>
                </a:solidFill>
              </a:rPr>
              <a:t>if</a:t>
            </a:r>
            <a:r>
              <a:rPr lang="en-US" altLang="en-US" sz="2600"/>
              <a:t> (</a:t>
            </a:r>
            <a:r>
              <a:rPr lang="en-US" altLang="en-US" sz="2600">
                <a:solidFill>
                  <a:schemeClr val="tx2"/>
                </a:solidFill>
              </a:rPr>
              <a:t>Bthức</a:t>
            </a:r>
            <a:r>
              <a:rPr lang="en-US" altLang="en-US" sz="2600"/>
              <a:t>)</a:t>
            </a:r>
          </a:p>
          <a:p>
            <a:pPr eaLnBrk="1" hangingPunct="1">
              <a:lnSpc>
                <a:spcPct val="90000"/>
              </a:lnSpc>
              <a:buFont typeface="Wingdings" panose="05000000000000000000" pitchFamily="2" charset="2"/>
              <a:buNone/>
            </a:pPr>
            <a:r>
              <a:rPr lang="en-US" altLang="en-US" sz="2600"/>
              <a:t>	</a:t>
            </a:r>
            <a:r>
              <a:rPr lang="en-US" altLang="en-US" sz="2600">
                <a:solidFill>
                  <a:srgbClr val="003399"/>
                </a:solidFill>
              </a:rPr>
              <a:t>Khối_lệnh1;</a:t>
            </a:r>
          </a:p>
          <a:p>
            <a:pPr eaLnBrk="1" hangingPunct="1">
              <a:lnSpc>
                <a:spcPct val="90000"/>
              </a:lnSpc>
              <a:buFont typeface="Wingdings" panose="05000000000000000000" pitchFamily="2" charset="2"/>
              <a:buNone/>
            </a:pPr>
            <a:r>
              <a:rPr lang="en-US" altLang="en-US" sz="2600">
                <a:solidFill>
                  <a:srgbClr val="CC3300"/>
                </a:solidFill>
              </a:rPr>
              <a:t>else</a:t>
            </a:r>
          </a:p>
          <a:p>
            <a:pPr eaLnBrk="1" hangingPunct="1">
              <a:lnSpc>
                <a:spcPct val="90000"/>
              </a:lnSpc>
              <a:buFont typeface="Wingdings" panose="05000000000000000000" pitchFamily="2" charset="2"/>
              <a:buNone/>
            </a:pPr>
            <a:r>
              <a:rPr lang="en-US" altLang="en-US" sz="2600"/>
              <a:t>	</a:t>
            </a:r>
            <a:r>
              <a:rPr lang="en-US" altLang="en-US" sz="2600">
                <a:solidFill>
                  <a:srgbClr val="003399"/>
                </a:solidFill>
              </a:rPr>
              <a:t>Khối_lệnh2</a:t>
            </a:r>
            <a:r>
              <a:rPr lang="en-US" altLang="en-US" sz="2600"/>
              <a:t>;</a:t>
            </a:r>
          </a:p>
          <a:p>
            <a:pPr eaLnBrk="1" hangingPunct="1">
              <a:lnSpc>
                <a:spcPct val="90000"/>
              </a:lnSpc>
              <a:buFont typeface="Wingdings" panose="05000000000000000000" pitchFamily="2" charset="2"/>
              <a:buNone/>
            </a:pPr>
            <a:r>
              <a:rPr lang="en-US" altLang="en-US" sz="2600"/>
              <a:t>Sự họat động của máy:</a:t>
            </a:r>
          </a:p>
          <a:p>
            <a:pPr eaLnBrk="1" hangingPunct="1">
              <a:lnSpc>
                <a:spcPct val="90000"/>
              </a:lnSpc>
              <a:buFontTx/>
              <a:buChar char="-"/>
            </a:pPr>
            <a:r>
              <a:rPr lang="en-US" altLang="en-US" sz="2600"/>
              <a:t>Nếu </a:t>
            </a:r>
            <a:r>
              <a:rPr lang="en-US" altLang="en-US" sz="2600">
                <a:solidFill>
                  <a:schemeClr val="tx2"/>
                </a:solidFill>
              </a:rPr>
              <a:t>Bthức</a:t>
            </a:r>
            <a:r>
              <a:rPr lang="en-US" altLang="en-US" sz="2600"/>
              <a:t> có giá trị khác 0 thì máy thực hiện </a:t>
            </a:r>
            <a:r>
              <a:rPr lang="en-US" altLang="en-US" sz="2600">
                <a:solidFill>
                  <a:srgbClr val="003399"/>
                </a:solidFill>
              </a:rPr>
              <a:t>khối lệnh 1</a:t>
            </a:r>
            <a:r>
              <a:rPr lang="en-US" altLang="en-US" sz="2600"/>
              <a:t>, bỏ qua </a:t>
            </a:r>
            <a:r>
              <a:rPr lang="en-US" altLang="en-US" sz="2600">
                <a:solidFill>
                  <a:srgbClr val="003399"/>
                </a:solidFill>
              </a:rPr>
              <a:t>Khối_lệnh2</a:t>
            </a:r>
            <a:r>
              <a:rPr lang="en-US" altLang="en-US" sz="2600"/>
              <a:t> sau else</a:t>
            </a:r>
          </a:p>
          <a:p>
            <a:pPr eaLnBrk="1" hangingPunct="1">
              <a:lnSpc>
                <a:spcPct val="90000"/>
              </a:lnSpc>
              <a:buFontTx/>
              <a:buChar char="-"/>
            </a:pPr>
            <a:r>
              <a:rPr lang="en-US" altLang="en-US" sz="2600"/>
              <a:t>Nếu Bthức có giá trị bằng 0 thì máy thực hiện </a:t>
            </a:r>
            <a:r>
              <a:rPr lang="en-US" altLang="en-US" sz="2600">
                <a:solidFill>
                  <a:srgbClr val="003399"/>
                </a:solidFill>
              </a:rPr>
              <a:t>khối_lệnh2</a:t>
            </a:r>
            <a:r>
              <a:rPr lang="en-US" altLang="en-US" sz="2600"/>
              <a:t> bỏ qua </a:t>
            </a:r>
            <a:r>
              <a:rPr lang="en-US" altLang="en-US" sz="2600">
                <a:solidFill>
                  <a:srgbClr val="003399"/>
                </a:solidFill>
              </a:rPr>
              <a:t>khối_lệnh1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a:extLst>
              <a:ext uri="{FF2B5EF4-FFF2-40B4-BE49-F238E27FC236}">
                <a16:creationId xmlns:a16="http://schemas.microsoft.com/office/drawing/2014/main" xmlns="" id="{0DBA5E29-B8FA-417A-856D-4EA177FE80D6}"/>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0659" name="Rectangle 2">
            <a:extLst>
              <a:ext uri="{FF2B5EF4-FFF2-40B4-BE49-F238E27FC236}">
                <a16:creationId xmlns:a16="http://schemas.microsoft.com/office/drawing/2014/main" xmlns="" id="{878BFB70-A88B-4232-8921-43958DE08C10}"/>
              </a:ext>
            </a:extLst>
          </p:cNvPr>
          <p:cNvSpPr>
            <a:spLocks noGrp="1" noChangeArrowheads="1"/>
          </p:cNvSpPr>
          <p:nvPr>
            <p:ph type="title"/>
          </p:nvPr>
        </p:nvSpPr>
        <p:spPr>
          <a:xfrm>
            <a:off x="381000" y="228600"/>
            <a:ext cx="7543800" cy="914400"/>
          </a:xfrm>
        </p:spPr>
        <p:txBody>
          <a:bodyPr/>
          <a:lstStyle/>
          <a:p>
            <a:pPr eaLnBrk="1" hangingPunct="1"/>
            <a:r>
              <a:rPr lang="en-US" altLang="en-US"/>
              <a:t>Ví dụ	</a:t>
            </a:r>
          </a:p>
        </p:txBody>
      </p:sp>
      <p:sp>
        <p:nvSpPr>
          <p:cNvPr id="70660" name="Rectangle 3">
            <a:extLst>
              <a:ext uri="{FF2B5EF4-FFF2-40B4-BE49-F238E27FC236}">
                <a16:creationId xmlns:a16="http://schemas.microsoft.com/office/drawing/2014/main" xmlns="" id="{9B309819-06C1-436E-9FFE-BD87B36CF7DA}"/>
              </a:ext>
            </a:extLst>
          </p:cNvPr>
          <p:cNvSpPr>
            <a:spLocks noGrp="1" noChangeArrowheads="1"/>
          </p:cNvSpPr>
          <p:nvPr>
            <p:ph type="body" idx="1"/>
          </p:nvPr>
        </p:nvSpPr>
        <p:spPr>
          <a:xfrm>
            <a:off x="381000" y="1237254"/>
            <a:ext cx="7406898" cy="4911725"/>
          </a:xfrm>
        </p:spPr>
        <p:txBody>
          <a:bodyPr/>
          <a:lstStyle/>
          <a:p>
            <a:pPr eaLnBrk="1" hangingPunct="1">
              <a:lnSpc>
                <a:spcPct val="90000"/>
              </a:lnSpc>
            </a:pPr>
            <a:r>
              <a:rPr lang="en-US" altLang="en-US" sz="1800"/>
              <a:t>Lập chương trình nhập vào họ và tên, điểm thi ba môn của một thí sinh, điểm chuẩn. Sau đó thông báo cho biết thi sinh đó có đỗ hay không?. Thí sinh đỗ nếu tổng điểm 3 môn lớn hơn hoặc bằng điểm chuẩn và không có môn nào &lt;= 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xmlns="" id="{418E4DB0-05E8-4C89-B7EC-6A40D9AD28D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2291" name="Rectangle 2">
            <a:extLst>
              <a:ext uri="{FF2B5EF4-FFF2-40B4-BE49-F238E27FC236}">
                <a16:creationId xmlns:a16="http://schemas.microsoft.com/office/drawing/2014/main" xmlns="" id="{B7BA2443-C314-4132-9CEA-56D43092E51A}"/>
              </a:ext>
            </a:extLst>
          </p:cNvPr>
          <p:cNvSpPr>
            <a:spLocks noGrp="1" noChangeArrowheads="1"/>
          </p:cNvSpPr>
          <p:nvPr>
            <p:ph type="title"/>
          </p:nvPr>
        </p:nvSpPr>
        <p:spPr/>
        <p:txBody>
          <a:bodyPr/>
          <a:lstStyle/>
          <a:p>
            <a:pPr eaLnBrk="1" hangingPunct="1"/>
            <a:r>
              <a:rPr lang="en-US" altLang="en-US"/>
              <a:t>1.3 Tên (Identifier)</a:t>
            </a:r>
          </a:p>
        </p:txBody>
      </p:sp>
      <p:sp>
        <p:nvSpPr>
          <p:cNvPr id="2" name="Rectangle 3">
            <a:extLst>
              <a:ext uri="{FF2B5EF4-FFF2-40B4-BE49-F238E27FC236}">
                <a16:creationId xmlns:a16="http://schemas.microsoft.com/office/drawing/2014/main" xmlns="" id="{407E5736-C5B3-491F-8F58-5DB25182C9B8}"/>
              </a:ext>
            </a:extLst>
          </p:cNvPr>
          <p:cNvSpPr>
            <a:spLocks noGrp="1" noChangeArrowheads="1"/>
          </p:cNvSpPr>
          <p:nvPr>
            <p:ph type="body" idx="1"/>
          </p:nvPr>
        </p:nvSpPr>
        <p:spPr/>
        <p:txBody>
          <a:bodyPr/>
          <a:lstStyle/>
          <a:p>
            <a:pPr eaLnBrk="1" hangingPunct="1"/>
            <a:r>
              <a:rPr lang="en-US" altLang="en-US" sz="2600"/>
              <a:t>Tên là một khái niệm dùng để xác định các đối tượng khác nhau trong một chương trình.</a:t>
            </a:r>
          </a:p>
          <a:p>
            <a:pPr eaLnBrk="1" hangingPunct="1"/>
            <a:r>
              <a:rPr lang="en-US" altLang="en-US" sz="2600"/>
              <a:t>Trong chương trình ta có: </a:t>
            </a:r>
            <a:r>
              <a:rPr lang="en-US" altLang="en-US" sz="2600">
                <a:solidFill>
                  <a:srgbClr val="CC3300"/>
                </a:solidFill>
              </a:rPr>
              <a:t>tên hằng</a:t>
            </a:r>
            <a:r>
              <a:rPr lang="en-US" altLang="en-US" sz="2600"/>
              <a:t>, </a:t>
            </a:r>
            <a:r>
              <a:rPr lang="en-US" altLang="en-US" sz="2600">
                <a:solidFill>
                  <a:srgbClr val="CC3300"/>
                </a:solidFill>
              </a:rPr>
              <a:t>tên biến</a:t>
            </a:r>
            <a:r>
              <a:rPr lang="en-US" altLang="en-US" sz="2600"/>
              <a:t>, </a:t>
            </a:r>
            <a:r>
              <a:rPr lang="en-US" altLang="en-US" sz="2600">
                <a:solidFill>
                  <a:srgbClr val="CC3300"/>
                </a:solidFill>
              </a:rPr>
              <a:t>tên mảng</a:t>
            </a:r>
            <a:r>
              <a:rPr lang="en-US" altLang="en-US" sz="2600"/>
              <a:t>, </a:t>
            </a:r>
            <a:r>
              <a:rPr lang="en-US" altLang="en-US" sz="2600">
                <a:solidFill>
                  <a:srgbClr val="CC3300"/>
                </a:solidFill>
              </a:rPr>
              <a:t>tên hàm</a:t>
            </a:r>
            <a:r>
              <a:rPr lang="en-US" altLang="en-US" sz="2600"/>
              <a:t>, </a:t>
            </a:r>
            <a:r>
              <a:rPr lang="en-US" altLang="en-US" sz="2600">
                <a:solidFill>
                  <a:srgbClr val="CC3300"/>
                </a:solidFill>
              </a:rPr>
              <a:t>tên con trỏ</a:t>
            </a:r>
            <a:r>
              <a:rPr lang="en-US" altLang="en-US" sz="2600"/>
              <a:t>, </a:t>
            </a:r>
            <a:r>
              <a:rPr lang="en-US" altLang="en-US" sz="2600">
                <a:solidFill>
                  <a:srgbClr val="CC3300"/>
                </a:solidFill>
              </a:rPr>
              <a:t>tên cấu trúc</a:t>
            </a:r>
            <a:r>
              <a:rPr lang="en-US" altLang="en-US" sz="2600"/>
              <a:t>,... </a:t>
            </a:r>
          </a:p>
          <a:p>
            <a:pPr eaLnBrk="1" hangingPunct="1"/>
            <a:r>
              <a:rPr lang="en-US" altLang="en-US" sz="2600"/>
              <a:t>Qui tắc đặt tên:</a:t>
            </a:r>
          </a:p>
          <a:p>
            <a:pPr marL="0" indent="0" eaLnBrk="1" hangingPunct="1">
              <a:buNone/>
            </a:pPr>
            <a:r>
              <a:rPr lang="en-US" altLang="en-US" sz="2200"/>
              <a:t>Bắt đầu là 1 chữ cái (</a:t>
            </a:r>
            <a:r>
              <a:rPr lang="en-US" altLang="en-US" sz="2200">
                <a:solidFill>
                  <a:srgbClr val="CC3300"/>
                </a:solidFill>
              </a:rPr>
              <a:t>A-Z, a–z</a:t>
            </a:r>
            <a:r>
              <a:rPr lang="en-US" altLang="en-US" sz="2200"/>
              <a:t>) hoặc dấu gạch dưới ( </a:t>
            </a:r>
            <a:r>
              <a:rPr lang="en-US" altLang="en-US" sz="2200">
                <a:solidFill>
                  <a:srgbClr val="CC3300"/>
                </a:solidFill>
              </a:rPr>
              <a:t>_</a:t>
            </a:r>
            <a:r>
              <a:rPr lang="en-US" altLang="en-US" sz="2200"/>
              <a:t> )</a:t>
            </a:r>
          </a:p>
          <a:p>
            <a:pPr lvl="1" eaLnBrk="1" hangingPunct="1"/>
            <a:r>
              <a:rPr lang="en-US" altLang="en-US" sz="2200"/>
              <a:t>Không chứa </a:t>
            </a:r>
            <a:r>
              <a:rPr lang="en-US" altLang="en-US" sz="2200">
                <a:solidFill>
                  <a:srgbClr val="CC3300"/>
                </a:solidFill>
              </a:rPr>
              <a:t>dấu</a:t>
            </a:r>
            <a:r>
              <a:rPr lang="en-US" altLang="en-US" sz="2200"/>
              <a:t> trừ dấu ( </a:t>
            </a:r>
            <a:r>
              <a:rPr lang="en-US" altLang="en-US" sz="2200">
                <a:solidFill>
                  <a:srgbClr val="CC3300"/>
                </a:solidFill>
              </a:rPr>
              <a:t>_</a:t>
            </a:r>
            <a:r>
              <a:rPr lang="en-US" altLang="en-US" sz="2200"/>
              <a:t> ) </a:t>
            </a:r>
          </a:p>
          <a:p>
            <a:pPr lvl="1" eaLnBrk="1" hangingPunct="1"/>
            <a:r>
              <a:rPr lang="en-US" altLang="en-US" sz="2200"/>
              <a:t>Không trùng với </a:t>
            </a:r>
            <a:r>
              <a:rPr lang="en-US" altLang="en-US" sz="2200">
                <a:solidFill>
                  <a:srgbClr val="CC3300"/>
                </a:solidFill>
              </a:rPr>
              <a:t>từ khoa int, for, do, </a:t>
            </a:r>
          </a:p>
          <a:p>
            <a:pPr lvl="1" eaLnBrk="1" hangingPunct="1"/>
            <a:r>
              <a:rPr lang="en-US" altLang="en-US" sz="2200"/>
              <a:t>Có độ dài tối đa </a:t>
            </a:r>
            <a:r>
              <a:rPr lang="en-US" altLang="en-US" sz="2200">
                <a:solidFill>
                  <a:srgbClr val="CC3300"/>
                </a:solidFill>
              </a:rPr>
              <a:t>không quá 32 ký tự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C313013-E297-47FE-B806-DE6EB3EB8159}"/>
              </a:ext>
            </a:extLst>
          </p:cNvPr>
          <p:cNvSpPr>
            <a:spLocks noGrp="1"/>
          </p:cNvSpPr>
          <p:nvPr>
            <p:ph type="ftr" sz="quarter" idx="11"/>
          </p:nvPr>
        </p:nvSpPr>
        <p:spPr/>
        <p:txBody>
          <a:bodyPr/>
          <a:lstStyle/>
          <a:p>
            <a:pPr>
              <a:defRPr/>
            </a:pPr>
            <a:r>
              <a:rPr lang="en-US" altLang="en-US"/>
              <a:t>Tin hoc dai cuong - Ngon ngu lap trinh C</a:t>
            </a:r>
          </a:p>
        </p:txBody>
      </p:sp>
      <p:sp>
        <p:nvSpPr>
          <p:cNvPr id="4" name="TextBox 3">
            <a:extLst>
              <a:ext uri="{FF2B5EF4-FFF2-40B4-BE49-F238E27FC236}">
                <a16:creationId xmlns:a16="http://schemas.microsoft.com/office/drawing/2014/main" xmlns="" id="{907C0778-A87D-4802-B452-70FB7559F83D}"/>
              </a:ext>
            </a:extLst>
          </p:cNvPr>
          <p:cNvSpPr txBox="1"/>
          <p:nvPr/>
        </p:nvSpPr>
        <p:spPr>
          <a:xfrm>
            <a:off x="304800" y="609600"/>
            <a:ext cx="8610600" cy="529375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2000">
                <a:solidFill>
                  <a:schemeClr val="accent2"/>
                </a:solidFill>
              </a:rPr>
              <a:t>#include &lt;stdio.h&gt;</a:t>
            </a:r>
          </a:p>
          <a:p>
            <a:pPr eaLnBrk="1" hangingPunct="1">
              <a:lnSpc>
                <a:spcPct val="90000"/>
              </a:lnSpc>
              <a:buFont typeface="Wingdings" panose="05000000000000000000" pitchFamily="2" charset="2"/>
              <a:buNone/>
            </a:pPr>
            <a:r>
              <a:rPr lang="en-US" altLang="en-US" sz="2000"/>
              <a:t>void main(){</a:t>
            </a:r>
          </a:p>
          <a:p>
            <a:pPr eaLnBrk="1" hangingPunct="1">
              <a:lnSpc>
                <a:spcPct val="90000"/>
              </a:lnSpc>
              <a:buFont typeface="Wingdings" panose="05000000000000000000" pitchFamily="2" charset="2"/>
              <a:buNone/>
            </a:pPr>
            <a:r>
              <a:rPr lang="en-US" altLang="en-US">
                <a:solidFill>
                  <a:srgbClr val="CC3300"/>
                </a:solidFill>
              </a:rPr>
              <a:t>	</a:t>
            </a:r>
            <a:r>
              <a:rPr lang="en-US" altLang="en-US" sz="2000">
                <a:solidFill>
                  <a:srgbClr val="CC3300"/>
                </a:solidFill>
              </a:rPr>
              <a:t>char</a:t>
            </a:r>
            <a:r>
              <a:rPr lang="en-US" altLang="en-US" sz="2000"/>
              <a:t> ht[30];</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float</a:t>
            </a:r>
            <a:r>
              <a:rPr lang="en-US" altLang="en-US" sz="2000"/>
              <a:t> mon1, mon2, mon3, dc;</a:t>
            </a:r>
          </a:p>
          <a:p>
            <a:pPr eaLnBrk="1" hangingPunct="1">
              <a:lnSpc>
                <a:spcPct val="90000"/>
              </a:lnSpc>
              <a:buFont typeface="Wingdings" panose="05000000000000000000" pitchFamily="2" charset="2"/>
              <a:buNone/>
            </a:pPr>
            <a:r>
              <a:rPr lang="en-US" altLang="en-US" sz="2000"/>
              <a:t>	printf(“Nhap ho ten:”);</a:t>
            </a:r>
          </a:p>
          <a:p>
            <a:pPr eaLnBrk="1" hangingPunct="1">
              <a:lnSpc>
                <a:spcPct val="90000"/>
              </a:lnSpc>
              <a:buFont typeface="Wingdings" panose="05000000000000000000" pitchFamily="2" charset="2"/>
              <a:buNone/>
            </a:pPr>
            <a:r>
              <a:rPr lang="en-US" altLang="en-US" sz="2000"/>
              <a:t>	fflush(stdin);</a:t>
            </a:r>
          </a:p>
          <a:p>
            <a:pPr eaLnBrk="1" hangingPunct="1">
              <a:lnSpc>
                <a:spcPct val="90000"/>
              </a:lnSpc>
              <a:buFont typeface="Wingdings" panose="05000000000000000000" pitchFamily="2" charset="2"/>
              <a:buNone/>
            </a:pPr>
            <a:r>
              <a:rPr lang="en-US" altLang="en-US" sz="2000"/>
              <a:t>	gets(ht);</a:t>
            </a:r>
          </a:p>
          <a:p>
            <a:pPr eaLnBrk="1" hangingPunct="1">
              <a:lnSpc>
                <a:spcPct val="90000"/>
              </a:lnSpc>
              <a:buFont typeface="Wingdings" panose="05000000000000000000" pitchFamily="2" charset="2"/>
              <a:buNone/>
            </a:pPr>
            <a:r>
              <a:rPr lang="en-US" altLang="en-US" sz="2000"/>
              <a:t>	printf(“Nhap diem ba mon:”);</a:t>
            </a:r>
          </a:p>
          <a:p>
            <a:pPr eaLnBrk="1" hangingPunct="1">
              <a:lnSpc>
                <a:spcPct val="90000"/>
              </a:lnSpc>
              <a:buFont typeface="Wingdings" panose="05000000000000000000" pitchFamily="2" charset="2"/>
              <a:buNone/>
            </a:pPr>
            <a:r>
              <a:rPr lang="en-US" altLang="en-US" sz="2000"/>
              <a:t>	scanf(“%f%f%f”,&amp;mon1, &amp;mon2, &amp;mon3);</a:t>
            </a:r>
          </a:p>
          <a:p>
            <a:pPr eaLnBrk="1" hangingPunct="1">
              <a:lnSpc>
                <a:spcPct val="90000"/>
              </a:lnSpc>
              <a:buFont typeface="Wingdings" panose="05000000000000000000" pitchFamily="2" charset="2"/>
              <a:buNone/>
            </a:pPr>
            <a:r>
              <a:rPr lang="en-US" altLang="en-US"/>
              <a:t>	</a:t>
            </a:r>
            <a:r>
              <a:rPr lang="en-US" altLang="en-US" sz="2000"/>
              <a:t>printf(“Nhap diem chuan”);</a:t>
            </a:r>
          </a:p>
          <a:p>
            <a:pPr eaLnBrk="1" hangingPunct="1">
              <a:lnSpc>
                <a:spcPct val="90000"/>
              </a:lnSpc>
              <a:buFont typeface="Wingdings" panose="05000000000000000000" pitchFamily="2" charset="2"/>
              <a:buNone/>
            </a:pPr>
            <a:r>
              <a:rPr lang="en-US" altLang="en-US"/>
              <a:t>	</a:t>
            </a:r>
            <a:r>
              <a:rPr lang="en-US" altLang="en-US" sz="2000"/>
              <a:t>scanf(“%f”,&amp;dc);</a:t>
            </a:r>
          </a:p>
          <a:p>
            <a:pPr eaLnBrk="1" hangingPunct="1">
              <a:lnSpc>
                <a:spcPct val="90000"/>
              </a:lnSpc>
              <a:buFont typeface="Wingdings" panose="05000000000000000000" pitchFamily="2" charset="2"/>
              <a:buNone/>
            </a:pPr>
            <a:r>
              <a:rPr lang="en-US" altLang="en-US"/>
              <a:t>	</a:t>
            </a:r>
            <a:r>
              <a:rPr lang="en-US" altLang="en-US" sz="2000"/>
              <a:t>if( mon1+mon2+mon3&gt;=dc&amp;&amp; mon1&gt;0 &amp;&amp; mon2&gt;0 &amp;&amp; mon3&gt;0)</a:t>
            </a:r>
          </a:p>
          <a:p>
            <a:pPr eaLnBrk="1" hangingPunct="1">
              <a:lnSpc>
                <a:spcPct val="90000"/>
              </a:lnSpc>
              <a:spcBef>
                <a:spcPct val="50000"/>
              </a:spcBef>
              <a:buFont typeface="Wingdings" panose="05000000000000000000" pitchFamily="2" charset="2"/>
              <a:buNone/>
            </a:pPr>
            <a:r>
              <a:rPr lang="en-US" altLang="en-US" sz="2000"/>
              <a:t>		printf(“Thi sinh do”);</a:t>
            </a:r>
          </a:p>
          <a:p>
            <a:pPr eaLnBrk="1" hangingPunct="1">
              <a:lnSpc>
                <a:spcPct val="90000"/>
              </a:lnSpc>
              <a:spcBef>
                <a:spcPct val="50000"/>
              </a:spcBef>
              <a:buFont typeface="Wingdings" panose="05000000000000000000" pitchFamily="2" charset="2"/>
              <a:buNone/>
            </a:pPr>
            <a:r>
              <a:rPr lang="en-US" altLang="en-US" sz="2000"/>
              <a:t>	if(!(mon1+mon2+mon3&gt;=dc &amp;&amp; mon1&gt;0 &amp;&amp; mon2&gt;0 &amp;&amp; mon3&gt;0))</a:t>
            </a:r>
          </a:p>
          <a:p>
            <a:pPr eaLnBrk="1" hangingPunct="1">
              <a:lnSpc>
                <a:spcPct val="90000"/>
              </a:lnSpc>
              <a:spcBef>
                <a:spcPct val="50000"/>
              </a:spcBef>
              <a:buFont typeface="Wingdings" panose="05000000000000000000" pitchFamily="2" charset="2"/>
              <a:buNone/>
            </a:pPr>
            <a:r>
              <a:rPr lang="en-US" altLang="en-US" sz="2000"/>
              <a:t>		printf (“Thi sinh khong do”);</a:t>
            </a:r>
          </a:p>
          <a:p>
            <a:pPr eaLnBrk="1" hangingPunct="1">
              <a:lnSpc>
                <a:spcPct val="90000"/>
              </a:lnSpc>
              <a:spcBef>
                <a:spcPct val="50000"/>
              </a:spcBef>
              <a:buFont typeface="Wingdings" panose="05000000000000000000" pitchFamily="2" charset="2"/>
              <a:buNone/>
            </a:pPr>
            <a:r>
              <a:rPr lang="en-US" altLang="en-US" sz="2000"/>
              <a:t>}</a:t>
            </a:r>
          </a:p>
        </p:txBody>
      </p:sp>
    </p:spTree>
    <p:extLst>
      <p:ext uri="{BB962C8B-B14F-4D97-AF65-F5344CB8AC3E}">
        <p14:creationId xmlns="" xmlns:p14="http://schemas.microsoft.com/office/powerpoint/2010/main" val="3533786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a:extLst>
              <a:ext uri="{FF2B5EF4-FFF2-40B4-BE49-F238E27FC236}">
                <a16:creationId xmlns:a16="http://schemas.microsoft.com/office/drawing/2014/main" xmlns="" id="{979722B4-FEB8-46DD-ABD3-68AD29ECA3FC}"/>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1683" name="Rectangle 2">
            <a:extLst>
              <a:ext uri="{FF2B5EF4-FFF2-40B4-BE49-F238E27FC236}">
                <a16:creationId xmlns:a16="http://schemas.microsoft.com/office/drawing/2014/main" xmlns="" id="{CE035D3B-F1C6-472F-82DF-CF9653B16B9C}"/>
              </a:ext>
            </a:extLst>
          </p:cNvPr>
          <p:cNvSpPr>
            <a:spLocks noGrp="1" noChangeArrowheads="1"/>
          </p:cNvSpPr>
          <p:nvPr>
            <p:ph type="title"/>
          </p:nvPr>
        </p:nvSpPr>
        <p:spPr/>
        <p:txBody>
          <a:bodyPr/>
          <a:lstStyle/>
          <a:p>
            <a:pPr eaLnBrk="1" hangingPunct="1"/>
            <a:r>
              <a:rPr lang="en-US" altLang="en-US"/>
              <a:t>Một số ví dụ</a:t>
            </a:r>
          </a:p>
        </p:txBody>
      </p:sp>
      <p:sp>
        <p:nvSpPr>
          <p:cNvPr id="71684" name="Rectangle 3">
            <a:extLst>
              <a:ext uri="{FF2B5EF4-FFF2-40B4-BE49-F238E27FC236}">
                <a16:creationId xmlns:a16="http://schemas.microsoft.com/office/drawing/2014/main" xmlns="" id="{5DBDD13C-8FF8-4F8F-9BEC-16276FBF08A4}"/>
              </a:ext>
            </a:extLst>
          </p:cNvPr>
          <p:cNvSpPr>
            <a:spLocks noGrp="1" noChangeArrowheads="1"/>
          </p:cNvSpPr>
          <p:nvPr>
            <p:ph type="body" idx="1"/>
          </p:nvPr>
        </p:nvSpPr>
        <p:spPr>
          <a:xfrm>
            <a:off x="457200" y="1719263"/>
            <a:ext cx="3733800" cy="4411662"/>
          </a:xfrm>
        </p:spPr>
        <p:txBody>
          <a:bodyPr/>
          <a:lstStyle/>
          <a:p>
            <a:pPr eaLnBrk="1" hangingPunct="1">
              <a:buFont typeface="Wingdings" panose="05000000000000000000" pitchFamily="2" charset="2"/>
              <a:buNone/>
            </a:pPr>
            <a:r>
              <a:rPr lang="en-US" altLang="en-US" sz="2200"/>
              <a:t>Ví dụ 1: Lập chương trình nhập vào số thực x tính giá trị của hàm số</a:t>
            </a:r>
          </a:p>
          <a:p>
            <a:pPr eaLnBrk="1" hangingPunct="1">
              <a:buFont typeface="Wingdings" panose="05000000000000000000" pitchFamily="2" charset="2"/>
              <a:buNone/>
            </a:pPr>
            <a:endParaRPr lang="en-US" altLang="en-US" sz="2200"/>
          </a:p>
        </p:txBody>
      </p:sp>
      <p:graphicFrame>
        <p:nvGraphicFramePr>
          <p:cNvPr id="71685" name="Object 4">
            <a:extLst>
              <a:ext uri="{FF2B5EF4-FFF2-40B4-BE49-F238E27FC236}">
                <a16:creationId xmlns:a16="http://schemas.microsoft.com/office/drawing/2014/main" xmlns="" id="{6BF3E486-7A44-46BE-A95C-9909E4FDB585}"/>
              </a:ext>
            </a:extLst>
          </p:cNvPr>
          <p:cNvGraphicFramePr>
            <a:graphicFrameLocks noChangeAspect="1"/>
          </p:cNvGraphicFramePr>
          <p:nvPr/>
        </p:nvGraphicFramePr>
        <p:xfrm>
          <a:off x="381000" y="2971800"/>
          <a:ext cx="3810000" cy="1312863"/>
        </p:xfrm>
        <a:graphic>
          <a:graphicData uri="http://schemas.openxmlformats.org/presentationml/2006/ole">
            <p:oleObj spid="_x0000_s71711" name="Equation" r:id="rId3" imgW="2908300" imgH="787400" progId="Equation.3">
              <p:embed/>
            </p:oleObj>
          </a:graphicData>
        </a:graphic>
      </p:graphicFrame>
      <p:sp>
        <p:nvSpPr>
          <p:cNvPr id="71686" name="Text Box 5">
            <a:extLst>
              <a:ext uri="{FF2B5EF4-FFF2-40B4-BE49-F238E27FC236}">
                <a16:creationId xmlns:a16="http://schemas.microsoft.com/office/drawing/2014/main" xmlns="" id="{777D3097-C838-427B-BE21-64F0E12A0162}"/>
              </a:ext>
            </a:extLst>
          </p:cNvPr>
          <p:cNvSpPr txBox="1">
            <a:spLocks noChangeArrowheads="1"/>
          </p:cNvSpPr>
          <p:nvPr/>
        </p:nvSpPr>
        <p:spPr bwMode="auto">
          <a:xfrm>
            <a:off x="4648200" y="1600200"/>
            <a:ext cx="4114800" cy="383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600">
                <a:solidFill>
                  <a:schemeClr val="accent2"/>
                </a:solidFill>
              </a:rPr>
              <a:t>#include &lt;stdio.h&gt;</a:t>
            </a:r>
          </a:p>
          <a:p>
            <a:pPr eaLnBrk="1" hangingPunct="1">
              <a:lnSpc>
                <a:spcPct val="90000"/>
              </a:lnSpc>
              <a:buFont typeface="Wingdings" panose="05000000000000000000" pitchFamily="2" charset="2"/>
              <a:buNone/>
            </a:pPr>
            <a:r>
              <a:rPr lang="en-US" altLang="en-US" sz="1600">
                <a:solidFill>
                  <a:schemeClr val="accent2"/>
                </a:solidFill>
              </a:rPr>
              <a:t>#include ”math.h”</a:t>
            </a:r>
          </a:p>
          <a:p>
            <a:pPr eaLnBrk="1" hangingPunct="1">
              <a:lnSpc>
                <a:spcPct val="90000"/>
              </a:lnSpc>
              <a:buFont typeface="Wingdings" panose="05000000000000000000" pitchFamily="2" charset="2"/>
              <a:buNone/>
            </a:pPr>
            <a:r>
              <a:rPr lang="en-US" altLang="en-US" sz="1600"/>
              <a:t>int main(){</a:t>
            </a:r>
          </a:p>
          <a:p>
            <a:pPr eaLnBrk="1" hangingPunct="1">
              <a:lnSpc>
                <a:spcPct val="90000"/>
              </a:lnSpc>
              <a:buFont typeface="Wingdings" panose="05000000000000000000" pitchFamily="2" charset="2"/>
              <a:buNone/>
            </a:pPr>
            <a:r>
              <a:rPr lang="en-US" altLang="en-US" sz="1600"/>
              <a:t>	</a:t>
            </a:r>
            <a:r>
              <a:rPr lang="en-US" altLang="en-US" sz="1600">
                <a:solidFill>
                  <a:srgbClr val="CC3300"/>
                </a:solidFill>
              </a:rPr>
              <a:t>float</a:t>
            </a:r>
            <a:r>
              <a:rPr lang="en-US" altLang="en-US" sz="1600"/>
              <a:t> x, fx;</a:t>
            </a:r>
          </a:p>
          <a:p>
            <a:pPr eaLnBrk="1" hangingPunct="1">
              <a:lnSpc>
                <a:spcPct val="90000"/>
              </a:lnSpc>
              <a:buFont typeface="Wingdings" panose="05000000000000000000" pitchFamily="2" charset="2"/>
              <a:buNone/>
            </a:pPr>
            <a:r>
              <a:rPr lang="en-US" altLang="en-US" sz="1600"/>
              <a:t> 	printf(“Nhap x:”);</a:t>
            </a:r>
          </a:p>
          <a:p>
            <a:pPr eaLnBrk="1" hangingPunct="1">
              <a:lnSpc>
                <a:spcPct val="90000"/>
              </a:lnSpc>
              <a:buFont typeface="Wingdings" panose="05000000000000000000" pitchFamily="2" charset="2"/>
              <a:buNone/>
            </a:pPr>
            <a:r>
              <a:rPr lang="en-US" altLang="en-US" sz="1600"/>
              <a:t>	scanf(“%f”, &amp;x);</a:t>
            </a:r>
          </a:p>
          <a:p>
            <a:pPr eaLnBrk="1" hangingPunct="1">
              <a:lnSpc>
                <a:spcPct val="90000"/>
              </a:lnSpc>
              <a:buFont typeface="Wingdings" panose="05000000000000000000" pitchFamily="2" charset="2"/>
              <a:buNone/>
            </a:pPr>
            <a:r>
              <a:rPr lang="en-US" altLang="en-US" sz="1600"/>
              <a:t>	if ( x&lt;-1)</a:t>
            </a:r>
          </a:p>
          <a:p>
            <a:pPr eaLnBrk="1" hangingPunct="1">
              <a:lnSpc>
                <a:spcPct val="90000"/>
              </a:lnSpc>
              <a:buFont typeface="Wingdings" panose="05000000000000000000" pitchFamily="2" charset="2"/>
              <a:buNone/>
            </a:pPr>
            <a:r>
              <a:rPr lang="en-US" altLang="en-US" sz="1600"/>
              <a:t>		fx = 2*x+5*x*x;</a:t>
            </a:r>
          </a:p>
          <a:p>
            <a:pPr eaLnBrk="1" hangingPunct="1">
              <a:lnSpc>
                <a:spcPct val="90000"/>
              </a:lnSpc>
              <a:buFont typeface="Wingdings" panose="05000000000000000000" pitchFamily="2" charset="2"/>
              <a:buNone/>
            </a:pPr>
            <a:r>
              <a:rPr lang="en-US" altLang="en-US" sz="1600"/>
              <a:t>	if(x&gt;=-1 &amp;&amp;  x&lt;=1)</a:t>
            </a:r>
          </a:p>
          <a:p>
            <a:pPr eaLnBrk="1" hangingPunct="1">
              <a:lnSpc>
                <a:spcPct val="90000"/>
              </a:lnSpc>
              <a:buFont typeface="Wingdings" panose="05000000000000000000" pitchFamily="2" charset="2"/>
              <a:buNone/>
            </a:pPr>
            <a:r>
              <a:rPr lang="en-US" altLang="en-US" sz="1600"/>
              <a:t>		fx = x*x*cos(x);</a:t>
            </a:r>
          </a:p>
          <a:p>
            <a:pPr eaLnBrk="1" hangingPunct="1">
              <a:lnSpc>
                <a:spcPct val="90000"/>
              </a:lnSpc>
              <a:buFont typeface="Wingdings" panose="05000000000000000000" pitchFamily="2" charset="2"/>
              <a:buNone/>
            </a:pPr>
            <a:r>
              <a:rPr lang="en-US" altLang="en-US" sz="1600"/>
              <a:t>	if( x&gt;1)</a:t>
            </a:r>
          </a:p>
          <a:p>
            <a:pPr eaLnBrk="1" hangingPunct="1">
              <a:lnSpc>
                <a:spcPct val="90000"/>
              </a:lnSpc>
              <a:buFont typeface="Wingdings" panose="05000000000000000000" pitchFamily="2" charset="2"/>
              <a:buNone/>
            </a:pPr>
            <a:r>
              <a:rPr lang="en-US" altLang="en-US" sz="1600"/>
              <a:t>		fx = x+pow(x, 3);</a:t>
            </a:r>
          </a:p>
          <a:p>
            <a:pPr eaLnBrk="1" hangingPunct="1">
              <a:lnSpc>
                <a:spcPct val="90000"/>
              </a:lnSpc>
              <a:buFont typeface="Wingdings" panose="05000000000000000000" pitchFamily="2" charset="2"/>
              <a:buNone/>
            </a:pPr>
            <a:r>
              <a:rPr lang="en-US" altLang="en-US" sz="1600"/>
              <a:t>	printf(“f(%f) = %f”, x, fx);</a:t>
            </a:r>
          </a:p>
          <a:p>
            <a:pPr eaLnBrk="1" hangingPunct="1">
              <a:lnSpc>
                <a:spcPct val="90000"/>
              </a:lnSpc>
              <a:buFont typeface="Wingdings" panose="05000000000000000000" pitchFamily="2" charset="2"/>
              <a:buNone/>
            </a:pPr>
            <a:r>
              <a:rPr lang="en-US" altLang="en-US" sz="16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a:extLst>
              <a:ext uri="{FF2B5EF4-FFF2-40B4-BE49-F238E27FC236}">
                <a16:creationId xmlns:a16="http://schemas.microsoft.com/office/drawing/2014/main" xmlns="" id="{66D5A85C-89C7-474C-8873-30791D693653}"/>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2707" name="Rectangle 2">
            <a:extLst>
              <a:ext uri="{FF2B5EF4-FFF2-40B4-BE49-F238E27FC236}">
                <a16:creationId xmlns:a16="http://schemas.microsoft.com/office/drawing/2014/main" xmlns="" id="{2B484C99-2906-41FC-A9A6-77C8F078572D}"/>
              </a:ext>
            </a:extLst>
          </p:cNvPr>
          <p:cNvSpPr>
            <a:spLocks noGrp="1" noChangeArrowheads="1"/>
          </p:cNvSpPr>
          <p:nvPr>
            <p:ph type="title"/>
          </p:nvPr>
        </p:nvSpPr>
        <p:spPr/>
        <p:txBody>
          <a:bodyPr/>
          <a:lstStyle/>
          <a:p>
            <a:pPr eaLnBrk="1" hangingPunct="1"/>
            <a:r>
              <a:rPr lang="en-US" altLang="en-US"/>
              <a:t>Ví dụ	</a:t>
            </a:r>
          </a:p>
        </p:txBody>
      </p:sp>
      <p:sp>
        <p:nvSpPr>
          <p:cNvPr id="72708" name="Rectangle 3">
            <a:extLst>
              <a:ext uri="{FF2B5EF4-FFF2-40B4-BE49-F238E27FC236}">
                <a16:creationId xmlns:a16="http://schemas.microsoft.com/office/drawing/2014/main" xmlns="" id="{D0FF3D56-DB6F-4614-B4FF-3EBF5274D93F}"/>
              </a:ext>
            </a:extLst>
          </p:cNvPr>
          <p:cNvSpPr>
            <a:spLocks noGrp="1" noChangeArrowheads="1"/>
          </p:cNvSpPr>
          <p:nvPr>
            <p:ph type="body" idx="1"/>
          </p:nvPr>
        </p:nvSpPr>
        <p:spPr>
          <a:xfrm>
            <a:off x="520485" y="1295401"/>
            <a:ext cx="7772400" cy="1389062"/>
          </a:xfrm>
        </p:spPr>
        <p:txBody>
          <a:bodyPr/>
          <a:lstStyle/>
          <a:p>
            <a:pPr eaLnBrk="1" hangingPunct="1">
              <a:buFont typeface="Wingdings" panose="05000000000000000000" pitchFamily="2" charset="2"/>
              <a:buNone/>
            </a:pPr>
            <a:r>
              <a:rPr lang="en-US" altLang="en-US" sz="2200"/>
              <a:t>Nhập số thực x tính giá trị của hàm số</a:t>
            </a:r>
            <a:r>
              <a:rPr lang="en-US" altLang="en-US"/>
              <a:t> </a:t>
            </a:r>
          </a:p>
        </p:txBody>
      </p:sp>
      <p:graphicFrame>
        <p:nvGraphicFramePr>
          <p:cNvPr id="72709" name="Object 4">
            <a:extLst>
              <a:ext uri="{FF2B5EF4-FFF2-40B4-BE49-F238E27FC236}">
                <a16:creationId xmlns:a16="http://schemas.microsoft.com/office/drawing/2014/main" xmlns="" id="{90D952E7-1A1E-40DE-A1B3-0971AEE7285E}"/>
              </a:ext>
            </a:extLst>
          </p:cNvPr>
          <p:cNvGraphicFramePr>
            <a:graphicFrameLocks noChangeAspect="1"/>
          </p:cNvGraphicFramePr>
          <p:nvPr>
            <p:extLst>
              <p:ext uri="{D42A27DB-BD31-4B8C-83A1-F6EECF244321}">
                <p14:modId xmlns="" xmlns:p14="http://schemas.microsoft.com/office/powerpoint/2010/main" val="2927704349"/>
              </p:ext>
            </p:extLst>
          </p:nvPr>
        </p:nvGraphicFramePr>
        <p:xfrm>
          <a:off x="685800" y="1790095"/>
          <a:ext cx="1981200" cy="506413"/>
        </p:xfrm>
        <a:graphic>
          <a:graphicData uri="http://schemas.openxmlformats.org/presentationml/2006/ole">
            <p:oleObj spid="_x0000_s72736" name="Equation" r:id="rId3" imgW="1040948" imgH="266584" progId="Equation.3">
              <p:embed/>
            </p:oleObj>
          </a:graphicData>
        </a:graphic>
      </p:graphicFrame>
      <p:sp>
        <p:nvSpPr>
          <p:cNvPr id="72710" name="Text Box 5">
            <a:extLst>
              <a:ext uri="{FF2B5EF4-FFF2-40B4-BE49-F238E27FC236}">
                <a16:creationId xmlns:a16="http://schemas.microsoft.com/office/drawing/2014/main" xmlns="" id="{4C00331B-E0D1-4271-B67A-EA650C02CCB1}"/>
              </a:ext>
            </a:extLst>
          </p:cNvPr>
          <p:cNvSpPr txBox="1">
            <a:spLocks noChangeArrowheads="1"/>
          </p:cNvSpPr>
          <p:nvPr/>
        </p:nvSpPr>
        <p:spPr bwMode="auto">
          <a:xfrm>
            <a:off x="4114800" y="1295400"/>
            <a:ext cx="4114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spcBef>
                <a:spcPct val="50000"/>
              </a:spcBef>
              <a:buFont typeface="Wingdings" panose="05000000000000000000" pitchFamily="2" charset="2"/>
              <a:buNone/>
            </a:pPr>
            <a:endParaRPr lang="vi-VN" altLang="en-US" sz="2000"/>
          </a:p>
        </p:txBody>
      </p:sp>
      <p:sp>
        <p:nvSpPr>
          <p:cNvPr id="72711" name="Text Box 6">
            <a:extLst>
              <a:ext uri="{FF2B5EF4-FFF2-40B4-BE49-F238E27FC236}">
                <a16:creationId xmlns:a16="http://schemas.microsoft.com/office/drawing/2014/main" xmlns="" id="{F70094F6-8807-43D3-9BA2-17C0468A01C1}"/>
              </a:ext>
            </a:extLst>
          </p:cNvPr>
          <p:cNvSpPr txBox="1">
            <a:spLocks noChangeArrowheads="1"/>
          </p:cNvSpPr>
          <p:nvPr/>
        </p:nvSpPr>
        <p:spPr bwMode="auto">
          <a:xfrm>
            <a:off x="3390900" y="2075657"/>
            <a:ext cx="5257800" cy="3563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600">
                <a:solidFill>
                  <a:schemeClr val="accent2"/>
                </a:solidFill>
              </a:rPr>
              <a:t>#include &lt;stdio.h&gt;</a:t>
            </a:r>
          </a:p>
          <a:p>
            <a:pPr eaLnBrk="1" hangingPunct="1">
              <a:lnSpc>
                <a:spcPct val="90000"/>
              </a:lnSpc>
              <a:buFont typeface="Wingdings" panose="05000000000000000000" pitchFamily="2" charset="2"/>
              <a:buNone/>
            </a:pPr>
            <a:r>
              <a:rPr lang="en-US" altLang="en-US" sz="1600">
                <a:solidFill>
                  <a:schemeClr val="accent2"/>
                </a:solidFill>
              </a:rPr>
              <a:t>#include ”math.h”</a:t>
            </a:r>
          </a:p>
          <a:p>
            <a:pPr eaLnBrk="1" hangingPunct="1">
              <a:lnSpc>
                <a:spcPct val="90000"/>
              </a:lnSpc>
              <a:buFont typeface="Wingdings" panose="05000000000000000000" pitchFamily="2" charset="2"/>
              <a:buNone/>
            </a:pPr>
            <a:r>
              <a:rPr lang="en-US" altLang="en-US" sz="1600">
                <a:solidFill>
                  <a:srgbClr val="CC3300"/>
                </a:solidFill>
              </a:rPr>
              <a:t>int</a:t>
            </a:r>
            <a:r>
              <a:rPr lang="en-US" altLang="en-US" sz="1600"/>
              <a:t> main(){</a:t>
            </a:r>
          </a:p>
          <a:p>
            <a:pPr eaLnBrk="1" hangingPunct="1">
              <a:lnSpc>
                <a:spcPct val="90000"/>
              </a:lnSpc>
              <a:buFont typeface="Wingdings" panose="05000000000000000000" pitchFamily="2" charset="2"/>
              <a:buNone/>
            </a:pPr>
            <a:r>
              <a:rPr lang="en-US" altLang="en-US" sz="1600"/>
              <a:t>	</a:t>
            </a:r>
            <a:r>
              <a:rPr lang="en-US" altLang="en-US" sz="1600">
                <a:solidFill>
                  <a:srgbClr val="CC3300"/>
                </a:solidFill>
              </a:rPr>
              <a:t>float</a:t>
            </a:r>
            <a:r>
              <a:rPr lang="en-US" altLang="en-US" sz="1600"/>
              <a:t> x, fx;</a:t>
            </a:r>
          </a:p>
          <a:p>
            <a:pPr eaLnBrk="1" hangingPunct="1">
              <a:lnSpc>
                <a:spcPct val="90000"/>
              </a:lnSpc>
              <a:buFont typeface="Wingdings" panose="05000000000000000000" pitchFamily="2" charset="2"/>
              <a:buNone/>
            </a:pPr>
            <a:r>
              <a:rPr lang="en-US" altLang="en-US" sz="1600"/>
              <a:t> 	printf(“Nhap x:”);</a:t>
            </a:r>
          </a:p>
          <a:p>
            <a:pPr eaLnBrk="1" hangingPunct="1">
              <a:lnSpc>
                <a:spcPct val="90000"/>
              </a:lnSpc>
              <a:buFont typeface="Wingdings" panose="05000000000000000000" pitchFamily="2" charset="2"/>
              <a:buNone/>
            </a:pPr>
            <a:r>
              <a:rPr lang="en-US" altLang="en-US" sz="1600"/>
              <a:t>	scanf(“%f”, &amp;x);</a:t>
            </a:r>
          </a:p>
          <a:p>
            <a:pPr eaLnBrk="1" hangingPunct="1">
              <a:lnSpc>
                <a:spcPct val="90000"/>
              </a:lnSpc>
              <a:buFont typeface="Wingdings" panose="05000000000000000000" pitchFamily="2" charset="2"/>
              <a:buNone/>
            </a:pPr>
            <a:r>
              <a:rPr lang="en-US" altLang="en-US" sz="1600"/>
              <a:t>	if ( 2*x - x*x &gt;= 0){</a:t>
            </a:r>
          </a:p>
          <a:p>
            <a:pPr eaLnBrk="1" hangingPunct="1">
              <a:lnSpc>
                <a:spcPct val="90000"/>
              </a:lnSpc>
              <a:buFont typeface="Wingdings" panose="05000000000000000000" pitchFamily="2" charset="2"/>
              <a:buNone/>
            </a:pPr>
            <a:r>
              <a:rPr lang="en-US" altLang="en-US" sz="1600"/>
              <a:t>		fx = sqrt(2*x-x*x);</a:t>
            </a:r>
          </a:p>
          <a:p>
            <a:pPr eaLnBrk="1" hangingPunct="1">
              <a:lnSpc>
                <a:spcPct val="90000"/>
              </a:lnSpc>
              <a:buFont typeface="Wingdings" panose="05000000000000000000" pitchFamily="2" charset="2"/>
              <a:buNone/>
            </a:pPr>
            <a:r>
              <a:rPr lang="en-US" altLang="en-US" sz="1600"/>
              <a:t>		printf(“f(%f)=%f”, x, fx);</a:t>
            </a:r>
          </a:p>
          <a:p>
            <a:pPr eaLnBrk="1" hangingPunct="1">
              <a:lnSpc>
                <a:spcPct val="90000"/>
              </a:lnSpc>
              <a:buFont typeface="Wingdings" panose="05000000000000000000" pitchFamily="2" charset="2"/>
              <a:buNone/>
            </a:pPr>
            <a:r>
              <a:rPr lang="en-US" altLang="en-US" sz="1600"/>
              <a:t>	}</a:t>
            </a:r>
          </a:p>
          <a:p>
            <a:pPr eaLnBrk="1" hangingPunct="1">
              <a:lnSpc>
                <a:spcPct val="90000"/>
              </a:lnSpc>
              <a:buFont typeface="Wingdings" panose="05000000000000000000" pitchFamily="2" charset="2"/>
              <a:buNone/>
            </a:pPr>
            <a:r>
              <a:rPr lang="en-US" altLang="en-US" sz="1600"/>
              <a:t>	else</a:t>
            </a:r>
          </a:p>
          <a:p>
            <a:pPr eaLnBrk="1" hangingPunct="1">
              <a:lnSpc>
                <a:spcPct val="90000"/>
              </a:lnSpc>
              <a:buFont typeface="Wingdings" panose="05000000000000000000" pitchFamily="2" charset="2"/>
              <a:buNone/>
            </a:pPr>
            <a:r>
              <a:rPr lang="en-US" altLang="en-US" sz="1600"/>
              <a:t>		printf(“Khong tinh duoc”);</a:t>
            </a:r>
          </a:p>
          <a:p>
            <a:pPr eaLnBrk="1" hangingPunct="1">
              <a:lnSpc>
                <a:spcPct val="90000"/>
              </a:lnSpc>
              <a:buFont typeface="Wingdings" panose="05000000000000000000" pitchFamily="2" charset="2"/>
              <a:buNone/>
            </a:pPr>
            <a:r>
              <a:rPr lang="en-US" altLang="en-US" sz="1600"/>
              <a:t>	}</a:t>
            </a:r>
            <a:endParaRPr lang="en-US"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a:extLst>
              <a:ext uri="{FF2B5EF4-FFF2-40B4-BE49-F238E27FC236}">
                <a16:creationId xmlns:a16="http://schemas.microsoft.com/office/drawing/2014/main" xmlns="" id="{EE453A6D-4C9A-4EB6-B46F-E14456D55101}"/>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4755" name="Rectangle 2">
            <a:extLst>
              <a:ext uri="{FF2B5EF4-FFF2-40B4-BE49-F238E27FC236}">
                <a16:creationId xmlns:a16="http://schemas.microsoft.com/office/drawing/2014/main" xmlns="" id="{9693B55E-F466-40FC-AC29-9E7E01DDDF65}"/>
              </a:ext>
            </a:extLst>
          </p:cNvPr>
          <p:cNvSpPr>
            <a:spLocks noGrp="1" noChangeArrowheads="1"/>
          </p:cNvSpPr>
          <p:nvPr>
            <p:ph type="title"/>
          </p:nvPr>
        </p:nvSpPr>
        <p:spPr/>
        <p:txBody>
          <a:bodyPr/>
          <a:lstStyle/>
          <a:p>
            <a:pPr eaLnBrk="1" hangingPunct="1"/>
            <a:r>
              <a:rPr lang="en-US" altLang="en-US"/>
              <a:t>Ví dụ:</a:t>
            </a:r>
          </a:p>
        </p:txBody>
      </p:sp>
      <p:sp>
        <p:nvSpPr>
          <p:cNvPr id="74756" name="Rectangle 3">
            <a:extLst>
              <a:ext uri="{FF2B5EF4-FFF2-40B4-BE49-F238E27FC236}">
                <a16:creationId xmlns:a16="http://schemas.microsoft.com/office/drawing/2014/main" xmlns="" id="{AE8FA9D7-A2DC-45B6-BF27-0132C10CCCD3}"/>
              </a:ext>
            </a:extLst>
          </p:cNvPr>
          <p:cNvSpPr>
            <a:spLocks noGrp="1" noChangeArrowheads="1"/>
          </p:cNvSpPr>
          <p:nvPr>
            <p:ph type="body" idx="1"/>
          </p:nvPr>
        </p:nvSpPr>
        <p:spPr>
          <a:xfrm>
            <a:off x="381000" y="1676400"/>
            <a:ext cx="8001000" cy="4572000"/>
          </a:xfrm>
        </p:spPr>
        <p:txBody>
          <a:bodyPr/>
          <a:lstStyle/>
          <a:p>
            <a:pPr eaLnBrk="1" hangingPunct="1">
              <a:lnSpc>
                <a:spcPct val="90000"/>
              </a:lnSpc>
              <a:buFont typeface="Wingdings" panose="05000000000000000000" pitchFamily="2" charset="2"/>
              <a:buNone/>
            </a:pPr>
            <a:r>
              <a:rPr lang="en-US" altLang="en-US" sz="1800"/>
              <a:t>Lập chương trình giải phương trình bậc nhất ax+b=0</a:t>
            </a:r>
          </a:p>
          <a:p>
            <a:pPr eaLnBrk="1" hangingPunct="1">
              <a:lnSpc>
                <a:spcPct val="90000"/>
              </a:lnSpc>
              <a:buFont typeface="Wingdings" panose="05000000000000000000" pitchFamily="2" charset="2"/>
              <a:buNone/>
            </a:pPr>
            <a:r>
              <a:rPr lang="en-US" altLang="en-US" sz="1400">
                <a:solidFill>
                  <a:schemeClr val="accent2"/>
                </a:solidFill>
              </a:rPr>
              <a:t>#include &lt;stdio.h&gt;</a:t>
            </a:r>
          </a:p>
          <a:p>
            <a:pPr eaLnBrk="1" hangingPunct="1">
              <a:lnSpc>
                <a:spcPct val="90000"/>
              </a:lnSpc>
              <a:buFont typeface="Wingdings" panose="05000000000000000000" pitchFamily="2" charset="2"/>
              <a:buNone/>
            </a:pPr>
            <a:r>
              <a:rPr lang="en-US" altLang="en-US" sz="1400"/>
              <a:t>int main(){</a:t>
            </a:r>
          </a:p>
          <a:p>
            <a:pPr eaLnBrk="1" hangingPunct="1">
              <a:lnSpc>
                <a:spcPct val="90000"/>
              </a:lnSpc>
              <a:buFont typeface="Wingdings" panose="05000000000000000000" pitchFamily="2" charset="2"/>
              <a:buNone/>
            </a:pPr>
            <a:r>
              <a:rPr lang="en-US" altLang="en-US" sz="1400"/>
              <a:t>	</a:t>
            </a:r>
            <a:r>
              <a:rPr lang="en-US" altLang="en-US" sz="1400">
                <a:solidFill>
                  <a:srgbClr val="CC3300"/>
                </a:solidFill>
              </a:rPr>
              <a:t>float</a:t>
            </a:r>
            <a:r>
              <a:rPr lang="en-US" altLang="en-US" sz="1400"/>
              <a:t> a,b, x;</a:t>
            </a:r>
          </a:p>
          <a:p>
            <a:pPr eaLnBrk="1" hangingPunct="1">
              <a:lnSpc>
                <a:spcPct val="90000"/>
              </a:lnSpc>
              <a:buFont typeface="Wingdings" panose="05000000000000000000" pitchFamily="2" charset="2"/>
              <a:buNone/>
            </a:pPr>
            <a:r>
              <a:rPr lang="en-US" altLang="en-US" sz="1400"/>
              <a:t> 	printf(“Nhap he so a, b:”);</a:t>
            </a:r>
          </a:p>
          <a:p>
            <a:pPr eaLnBrk="1" hangingPunct="1">
              <a:lnSpc>
                <a:spcPct val="90000"/>
              </a:lnSpc>
              <a:buFont typeface="Wingdings" panose="05000000000000000000" pitchFamily="2" charset="2"/>
              <a:buNone/>
            </a:pPr>
            <a:r>
              <a:rPr lang="en-US" altLang="en-US" sz="1400"/>
              <a:t>	scanf(“%f%f”, &amp;a, &amp;b);</a:t>
            </a:r>
          </a:p>
          <a:p>
            <a:pPr eaLnBrk="1" hangingPunct="1">
              <a:lnSpc>
                <a:spcPct val="90000"/>
              </a:lnSpc>
              <a:buFont typeface="Wingdings" panose="05000000000000000000" pitchFamily="2" charset="2"/>
              <a:buNone/>
            </a:pPr>
            <a:r>
              <a:rPr lang="en-US" altLang="en-US" sz="1400"/>
              <a:t>	</a:t>
            </a:r>
            <a:r>
              <a:rPr lang="en-US" altLang="en-US" sz="1400">
                <a:solidFill>
                  <a:srgbClr val="CC3300"/>
                </a:solidFill>
              </a:rPr>
              <a:t>if</a:t>
            </a:r>
            <a:r>
              <a:rPr lang="en-US" altLang="en-US" sz="1400"/>
              <a:t>(a!=0){</a:t>
            </a:r>
          </a:p>
          <a:p>
            <a:pPr eaLnBrk="1" hangingPunct="1">
              <a:lnSpc>
                <a:spcPct val="90000"/>
              </a:lnSpc>
              <a:buFont typeface="Wingdings" panose="05000000000000000000" pitchFamily="2" charset="2"/>
              <a:buNone/>
            </a:pPr>
            <a:r>
              <a:rPr lang="en-US" altLang="en-US" sz="1400"/>
              <a:t>		x = -b/a;</a:t>
            </a:r>
          </a:p>
          <a:p>
            <a:pPr eaLnBrk="1" hangingPunct="1">
              <a:lnSpc>
                <a:spcPct val="90000"/>
              </a:lnSpc>
              <a:buFont typeface="Wingdings" panose="05000000000000000000" pitchFamily="2" charset="2"/>
              <a:buNone/>
            </a:pPr>
            <a:r>
              <a:rPr lang="en-US" altLang="en-US" sz="1400"/>
              <a:t>		printf(“x=%f”, x);	</a:t>
            </a:r>
          </a:p>
          <a:p>
            <a:pPr eaLnBrk="1" hangingPunct="1">
              <a:lnSpc>
                <a:spcPct val="90000"/>
              </a:lnSpc>
              <a:buFont typeface="Wingdings" panose="05000000000000000000" pitchFamily="2" charset="2"/>
              <a:buNone/>
            </a:pPr>
            <a:r>
              <a:rPr lang="en-US" altLang="en-US" sz="1400"/>
              <a:t>       } </a:t>
            </a:r>
          </a:p>
          <a:p>
            <a:pPr eaLnBrk="1" hangingPunct="1">
              <a:lnSpc>
                <a:spcPct val="90000"/>
              </a:lnSpc>
              <a:buFont typeface="Wingdings" panose="05000000000000000000" pitchFamily="2" charset="2"/>
              <a:buNone/>
            </a:pPr>
            <a:r>
              <a:rPr lang="en-US" altLang="en-US" sz="1400"/>
              <a:t>	</a:t>
            </a:r>
            <a:r>
              <a:rPr lang="en-US" altLang="en-US" sz="1400">
                <a:solidFill>
                  <a:srgbClr val="CC3300"/>
                </a:solidFill>
              </a:rPr>
              <a:t>else</a:t>
            </a:r>
          </a:p>
          <a:p>
            <a:pPr eaLnBrk="1" hangingPunct="1">
              <a:lnSpc>
                <a:spcPct val="90000"/>
              </a:lnSpc>
              <a:buFont typeface="Wingdings" panose="05000000000000000000" pitchFamily="2" charset="2"/>
              <a:buNone/>
            </a:pPr>
            <a:r>
              <a:rPr lang="en-US" altLang="en-US" sz="1400"/>
              <a:t>		</a:t>
            </a:r>
            <a:r>
              <a:rPr lang="en-US" altLang="en-US" sz="1400">
                <a:solidFill>
                  <a:srgbClr val="CC3300"/>
                </a:solidFill>
              </a:rPr>
              <a:t>if</a:t>
            </a:r>
            <a:r>
              <a:rPr lang="en-US" altLang="en-US" sz="1400"/>
              <a:t>(b==0)</a:t>
            </a:r>
          </a:p>
          <a:p>
            <a:pPr eaLnBrk="1" hangingPunct="1">
              <a:lnSpc>
                <a:spcPct val="90000"/>
              </a:lnSpc>
              <a:buFont typeface="Wingdings" panose="05000000000000000000" pitchFamily="2" charset="2"/>
              <a:buNone/>
            </a:pPr>
            <a:r>
              <a:rPr lang="en-US" altLang="en-US" sz="1400"/>
              <a:t>			printf(“Phuong trinh vo so nghiem”);</a:t>
            </a:r>
          </a:p>
          <a:p>
            <a:pPr eaLnBrk="1" hangingPunct="1">
              <a:lnSpc>
                <a:spcPct val="90000"/>
              </a:lnSpc>
              <a:buFont typeface="Wingdings" panose="05000000000000000000" pitchFamily="2" charset="2"/>
              <a:buNone/>
            </a:pPr>
            <a:r>
              <a:rPr lang="en-US" altLang="en-US" sz="1400"/>
              <a:t>		</a:t>
            </a:r>
            <a:r>
              <a:rPr lang="en-US" altLang="en-US" sz="1400">
                <a:solidFill>
                  <a:srgbClr val="CC3300"/>
                </a:solidFill>
              </a:rPr>
              <a:t>else</a:t>
            </a:r>
          </a:p>
          <a:p>
            <a:pPr eaLnBrk="1" hangingPunct="1">
              <a:lnSpc>
                <a:spcPct val="90000"/>
              </a:lnSpc>
              <a:buFont typeface="Wingdings" panose="05000000000000000000" pitchFamily="2" charset="2"/>
              <a:buNone/>
            </a:pPr>
            <a:r>
              <a:rPr lang="en-US" altLang="en-US" sz="1400"/>
              <a:t>			printf(“Phuong trinh vo nghiem”);</a:t>
            </a:r>
          </a:p>
          <a:p>
            <a:pPr eaLnBrk="1" hangingPunct="1">
              <a:lnSpc>
                <a:spcPct val="90000"/>
              </a:lnSpc>
              <a:buFont typeface="Wingdings" panose="05000000000000000000" pitchFamily="2" charset="2"/>
              <a:buNone/>
            </a:pPr>
            <a:r>
              <a:rPr lang="en-US" altLang="en-US" sz="1400"/>
              <a:t>  }</a:t>
            </a:r>
          </a:p>
          <a:p>
            <a:pPr eaLnBrk="1" hangingPunct="1">
              <a:lnSpc>
                <a:spcPct val="90000"/>
              </a:lnSpc>
              <a:buFont typeface="Wingdings" panose="05000000000000000000" pitchFamily="2" charset="2"/>
              <a:buNone/>
            </a:pPr>
            <a:endParaRPr lang="en-US"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a:extLst>
              <a:ext uri="{FF2B5EF4-FFF2-40B4-BE49-F238E27FC236}">
                <a16:creationId xmlns:a16="http://schemas.microsoft.com/office/drawing/2014/main" xmlns="" id="{3E647184-5B2F-4BA8-9CAA-A7C9BCE6848B}"/>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5779" name="Rectangle 2">
            <a:extLst>
              <a:ext uri="{FF2B5EF4-FFF2-40B4-BE49-F238E27FC236}">
                <a16:creationId xmlns:a16="http://schemas.microsoft.com/office/drawing/2014/main" xmlns="" id="{01F70EE8-DA79-4C3A-B5D3-9BA952D920B7}"/>
              </a:ext>
            </a:extLst>
          </p:cNvPr>
          <p:cNvSpPr>
            <a:spLocks noGrp="1" noChangeArrowheads="1"/>
          </p:cNvSpPr>
          <p:nvPr>
            <p:ph type="title"/>
          </p:nvPr>
        </p:nvSpPr>
        <p:spPr>
          <a:xfrm>
            <a:off x="457200" y="122238"/>
            <a:ext cx="7543800" cy="944562"/>
          </a:xfrm>
        </p:spPr>
        <p:txBody>
          <a:bodyPr/>
          <a:lstStyle/>
          <a:p>
            <a:pPr eaLnBrk="1" hangingPunct="1"/>
            <a:r>
              <a:rPr lang="en-US" altLang="en-US"/>
              <a:t>Ví dụ 2: Giải pt bậc 2 </a:t>
            </a:r>
          </a:p>
        </p:txBody>
      </p:sp>
      <p:sp>
        <p:nvSpPr>
          <p:cNvPr id="75780" name="Rectangle 3">
            <a:extLst>
              <a:ext uri="{FF2B5EF4-FFF2-40B4-BE49-F238E27FC236}">
                <a16:creationId xmlns:a16="http://schemas.microsoft.com/office/drawing/2014/main" xmlns="" id="{2706F27D-6817-4BDC-8E1D-9F334C95B23E}"/>
              </a:ext>
            </a:extLst>
          </p:cNvPr>
          <p:cNvSpPr>
            <a:spLocks noGrp="1" noChangeArrowheads="1"/>
          </p:cNvSpPr>
          <p:nvPr>
            <p:ph type="body" idx="1"/>
          </p:nvPr>
        </p:nvSpPr>
        <p:spPr>
          <a:xfrm>
            <a:off x="457200" y="1143000"/>
            <a:ext cx="4343400" cy="5181600"/>
          </a:xfrm>
        </p:spPr>
        <p:txBody>
          <a:bodyPr/>
          <a:lstStyle/>
          <a:p>
            <a:pPr eaLnBrk="1" hangingPunct="1">
              <a:lnSpc>
                <a:spcPct val="90000"/>
              </a:lnSpc>
              <a:buFont typeface="Wingdings" panose="05000000000000000000" pitchFamily="2" charset="2"/>
              <a:buNone/>
            </a:pPr>
            <a:r>
              <a:rPr lang="en-US" altLang="en-US" sz="1800">
                <a:solidFill>
                  <a:schemeClr val="accent2"/>
                </a:solidFill>
              </a:rPr>
              <a:t>#include &lt;stdio.h&gt;</a:t>
            </a:r>
          </a:p>
          <a:p>
            <a:pPr eaLnBrk="1" hangingPunct="1">
              <a:lnSpc>
                <a:spcPct val="90000"/>
              </a:lnSpc>
              <a:buFont typeface="Wingdings" panose="05000000000000000000" pitchFamily="2" charset="2"/>
              <a:buNone/>
            </a:pPr>
            <a:r>
              <a:rPr lang="en-US" altLang="en-US" sz="1800">
                <a:solidFill>
                  <a:schemeClr val="accent2"/>
                </a:solidFill>
              </a:rPr>
              <a:t>#include ”math.h”</a:t>
            </a:r>
          </a:p>
          <a:p>
            <a:pPr eaLnBrk="1" hangingPunct="1">
              <a:lnSpc>
                <a:spcPct val="90000"/>
              </a:lnSpc>
              <a:buFont typeface="Wingdings" panose="05000000000000000000" pitchFamily="2" charset="2"/>
              <a:buNone/>
            </a:pPr>
            <a:r>
              <a:rPr lang="en-US" altLang="en-US" sz="1800"/>
              <a:t>void main(){</a:t>
            </a:r>
          </a:p>
          <a:p>
            <a:pPr eaLnBrk="1" hangingPunct="1">
              <a:lnSpc>
                <a:spcPct val="90000"/>
              </a:lnSpc>
              <a:buFont typeface="Wingdings" panose="05000000000000000000" pitchFamily="2" charset="2"/>
              <a:buNone/>
            </a:pPr>
            <a:r>
              <a:rPr lang="en-US" altLang="en-US" sz="1800"/>
              <a:t>	</a:t>
            </a:r>
            <a:r>
              <a:rPr lang="en-US" altLang="en-US" sz="1800">
                <a:solidFill>
                  <a:srgbClr val="CC3300"/>
                </a:solidFill>
              </a:rPr>
              <a:t>float</a:t>
            </a:r>
            <a:r>
              <a:rPr lang="en-US" altLang="en-US" sz="1800"/>
              <a:t> a, b, c, x1, x2, delta;</a:t>
            </a:r>
          </a:p>
          <a:p>
            <a:pPr eaLnBrk="1" hangingPunct="1">
              <a:lnSpc>
                <a:spcPct val="90000"/>
              </a:lnSpc>
              <a:buFont typeface="Wingdings" panose="05000000000000000000" pitchFamily="2" charset="2"/>
              <a:buNone/>
            </a:pPr>
            <a:r>
              <a:rPr lang="en-US" altLang="en-US" sz="1800"/>
              <a:t>	printf(“Nhap he so a, b,c:”);</a:t>
            </a:r>
          </a:p>
          <a:p>
            <a:pPr eaLnBrk="1" hangingPunct="1">
              <a:lnSpc>
                <a:spcPct val="90000"/>
              </a:lnSpc>
              <a:buFont typeface="Wingdings" panose="05000000000000000000" pitchFamily="2" charset="2"/>
              <a:buNone/>
            </a:pPr>
            <a:r>
              <a:rPr lang="en-US" altLang="en-US" sz="1800"/>
              <a:t>	scanf(“%f%f%f”, &amp;a, &amp;b,&amp;c);</a:t>
            </a:r>
          </a:p>
          <a:p>
            <a:pPr eaLnBrk="1" hangingPunct="1">
              <a:lnSpc>
                <a:spcPct val="90000"/>
              </a:lnSpc>
              <a:buFont typeface="Wingdings" panose="05000000000000000000" pitchFamily="2" charset="2"/>
              <a:buNone/>
            </a:pPr>
            <a:r>
              <a:rPr lang="en-US" altLang="en-US" sz="1800"/>
              <a:t>	delta = b*b – 4*a*c;</a:t>
            </a:r>
          </a:p>
          <a:p>
            <a:pPr eaLnBrk="1" hangingPunct="1">
              <a:lnSpc>
                <a:spcPct val="90000"/>
              </a:lnSpc>
              <a:buFont typeface="Wingdings" panose="05000000000000000000" pitchFamily="2" charset="2"/>
              <a:buNone/>
            </a:pPr>
            <a:r>
              <a:rPr lang="en-US" altLang="en-US" sz="1800"/>
              <a:t>	</a:t>
            </a:r>
            <a:r>
              <a:rPr lang="en-US" altLang="en-US" sz="1800">
                <a:solidFill>
                  <a:srgbClr val="CC3300"/>
                </a:solidFill>
              </a:rPr>
              <a:t>if </a:t>
            </a:r>
            <a:r>
              <a:rPr lang="en-US" altLang="en-US" sz="1800"/>
              <a:t>(delta &gt;0){</a:t>
            </a:r>
          </a:p>
          <a:p>
            <a:pPr eaLnBrk="1" hangingPunct="1">
              <a:lnSpc>
                <a:spcPct val="90000"/>
              </a:lnSpc>
              <a:buFont typeface="Wingdings" panose="05000000000000000000" pitchFamily="2" charset="2"/>
              <a:buNone/>
            </a:pPr>
            <a:r>
              <a:rPr lang="en-US" altLang="en-US" sz="1800"/>
              <a:t>		x1 = (-b + sqrt(delta))/(2*a);</a:t>
            </a:r>
          </a:p>
          <a:p>
            <a:pPr eaLnBrk="1" hangingPunct="1">
              <a:lnSpc>
                <a:spcPct val="90000"/>
              </a:lnSpc>
              <a:buFont typeface="Wingdings" panose="05000000000000000000" pitchFamily="2" charset="2"/>
              <a:buNone/>
            </a:pPr>
            <a:r>
              <a:rPr lang="en-US" altLang="en-US" sz="1800"/>
              <a:t>		x2 = (-b - sqrt(delta))/(2*a);</a:t>
            </a:r>
          </a:p>
          <a:p>
            <a:pPr eaLnBrk="1" hangingPunct="1">
              <a:lnSpc>
                <a:spcPct val="90000"/>
              </a:lnSpc>
              <a:buFont typeface="Wingdings" panose="05000000000000000000" pitchFamily="2" charset="2"/>
              <a:buNone/>
            </a:pPr>
            <a:r>
              <a:rPr lang="en-US" altLang="en-US" sz="1800"/>
              <a:t>		printf(“Phuong trinh co hai 	nghiem”);</a:t>
            </a:r>
          </a:p>
          <a:p>
            <a:pPr eaLnBrk="1" hangingPunct="1">
              <a:lnSpc>
                <a:spcPct val="90000"/>
              </a:lnSpc>
              <a:buFont typeface="Wingdings" panose="05000000000000000000" pitchFamily="2" charset="2"/>
              <a:buNone/>
            </a:pPr>
            <a:r>
              <a:rPr lang="en-US" altLang="en-US" sz="1800"/>
              <a:t>		printf(“x1=%f x2=%f”, x1, x2);</a:t>
            </a:r>
          </a:p>
          <a:p>
            <a:pPr eaLnBrk="1" hangingPunct="1">
              <a:lnSpc>
                <a:spcPct val="90000"/>
              </a:lnSpc>
              <a:buFont typeface="Wingdings" panose="05000000000000000000" pitchFamily="2" charset="2"/>
              <a:buNone/>
            </a:pPr>
            <a:r>
              <a:rPr lang="en-US" altLang="en-US" sz="1800"/>
              <a:t>	}</a:t>
            </a:r>
          </a:p>
          <a:p>
            <a:pPr eaLnBrk="1" hangingPunct="1">
              <a:lnSpc>
                <a:spcPct val="90000"/>
              </a:lnSpc>
              <a:buFont typeface="Wingdings" panose="05000000000000000000" pitchFamily="2" charset="2"/>
              <a:buNone/>
            </a:pPr>
            <a:r>
              <a:rPr lang="en-US" altLang="en-US" sz="1800"/>
              <a:t>	</a:t>
            </a:r>
            <a:r>
              <a:rPr lang="en-US" altLang="en-US" sz="1800">
                <a:solidFill>
                  <a:srgbClr val="CC3300"/>
                </a:solidFill>
              </a:rPr>
              <a:t>else</a:t>
            </a:r>
          </a:p>
          <a:p>
            <a:pPr eaLnBrk="1" hangingPunct="1">
              <a:lnSpc>
                <a:spcPct val="90000"/>
              </a:lnSpc>
              <a:buFont typeface="Wingdings" panose="05000000000000000000" pitchFamily="2" charset="2"/>
              <a:buNone/>
            </a:pPr>
            <a:r>
              <a:rPr lang="en-US" altLang="en-US" sz="1800"/>
              <a:t>		</a:t>
            </a:r>
            <a:endParaRPr lang="en-US" altLang="en-US" sz="3400"/>
          </a:p>
        </p:txBody>
      </p:sp>
      <p:graphicFrame>
        <p:nvGraphicFramePr>
          <p:cNvPr id="75781" name="Object 4">
            <a:extLst>
              <a:ext uri="{FF2B5EF4-FFF2-40B4-BE49-F238E27FC236}">
                <a16:creationId xmlns:a16="http://schemas.microsoft.com/office/drawing/2014/main" xmlns="" id="{49B2962A-D4E8-4644-B6D0-8EBC02EDF274}"/>
              </a:ext>
            </a:extLst>
          </p:cNvPr>
          <p:cNvGraphicFramePr>
            <a:graphicFrameLocks noChangeAspect="1"/>
          </p:cNvGraphicFramePr>
          <p:nvPr/>
        </p:nvGraphicFramePr>
        <p:xfrm>
          <a:off x="5486400" y="457200"/>
          <a:ext cx="2514600" cy="522288"/>
        </p:xfrm>
        <a:graphic>
          <a:graphicData uri="http://schemas.openxmlformats.org/presentationml/2006/ole">
            <p:oleObj spid="_x0000_s75807" name="Equation" r:id="rId3" imgW="977476" imgH="203112" progId="Equation.3">
              <p:embed/>
            </p:oleObj>
          </a:graphicData>
        </a:graphic>
      </p:graphicFrame>
      <p:sp>
        <p:nvSpPr>
          <p:cNvPr id="75782" name="Text Box 5">
            <a:extLst>
              <a:ext uri="{FF2B5EF4-FFF2-40B4-BE49-F238E27FC236}">
                <a16:creationId xmlns:a16="http://schemas.microsoft.com/office/drawing/2014/main" xmlns="" id="{AC96278B-815B-48A6-9D7A-7A9EFE1C2264}"/>
              </a:ext>
            </a:extLst>
          </p:cNvPr>
          <p:cNvSpPr txBox="1">
            <a:spLocks noChangeArrowheads="1"/>
          </p:cNvSpPr>
          <p:nvPr/>
        </p:nvSpPr>
        <p:spPr bwMode="auto">
          <a:xfrm>
            <a:off x="4953000" y="1676400"/>
            <a:ext cx="3962400" cy="349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1800">
                <a:solidFill>
                  <a:srgbClr val="CC3300"/>
                </a:solidFill>
              </a:rPr>
              <a:t>if</a:t>
            </a:r>
            <a:r>
              <a:rPr lang="en-US" altLang="en-US" sz="1800"/>
              <a:t>(delta==0){</a:t>
            </a:r>
          </a:p>
          <a:p>
            <a:pPr eaLnBrk="1" hangingPunct="1">
              <a:lnSpc>
                <a:spcPct val="90000"/>
              </a:lnSpc>
              <a:buFont typeface="Wingdings" panose="05000000000000000000" pitchFamily="2" charset="2"/>
              <a:buNone/>
            </a:pPr>
            <a:r>
              <a:rPr lang="en-US" altLang="en-US" sz="1800"/>
              <a:t>	x1 = -b/(2*a);</a:t>
            </a:r>
          </a:p>
          <a:p>
            <a:pPr eaLnBrk="1" hangingPunct="1">
              <a:lnSpc>
                <a:spcPct val="90000"/>
              </a:lnSpc>
              <a:buFont typeface="Wingdings" panose="05000000000000000000" pitchFamily="2" charset="2"/>
              <a:buNone/>
            </a:pPr>
            <a:r>
              <a:rPr lang="en-US" altLang="en-US" sz="1800"/>
              <a:t>	printf(“Phuong trinh co nghiem 	kep”); </a:t>
            </a:r>
          </a:p>
          <a:p>
            <a:pPr eaLnBrk="1" hangingPunct="1">
              <a:lnSpc>
                <a:spcPct val="90000"/>
              </a:lnSpc>
              <a:buFont typeface="Wingdings" panose="05000000000000000000" pitchFamily="2" charset="2"/>
              <a:buNone/>
            </a:pPr>
            <a:r>
              <a:rPr lang="en-US" altLang="en-US" sz="1800"/>
              <a:t>	printf(“ x1 = x2 = %f”, x1);</a:t>
            </a:r>
          </a:p>
          <a:p>
            <a:pPr eaLnBrk="1" hangingPunct="1">
              <a:lnSpc>
                <a:spcPct val="90000"/>
              </a:lnSpc>
              <a:buFont typeface="Wingdings" panose="05000000000000000000" pitchFamily="2" charset="2"/>
              <a:buNone/>
            </a:pPr>
            <a:r>
              <a:rPr lang="en-US" altLang="en-US" sz="1800"/>
              <a:t>}</a:t>
            </a:r>
          </a:p>
          <a:p>
            <a:pPr eaLnBrk="1" hangingPunct="1">
              <a:lnSpc>
                <a:spcPct val="90000"/>
              </a:lnSpc>
              <a:buFont typeface="Wingdings" panose="05000000000000000000" pitchFamily="2" charset="2"/>
              <a:buNone/>
            </a:pPr>
            <a:r>
              <a:rPr lang="en-US" altLang="en-US" sz="1800">
                <a:solidFill>
                  <a:srgbClr val="CC3300"/>
                </a:solidFill>
              </a:rPr>
              <a:t>else</a:t>
            </a:r>
          </a:p>
          <a:p>
            <a:pPr eaLnBrk="1" hangingPunct="1">
              <a:lnSpc>
                <a:spcPct val="90000"/>
              </a:lnSpc>
              <a:buFont typeface="Wingdings" panose="05000000000000000000" pitchFamily="2" charset="2"/>
              <a:buNone/>
            </a:pPr>
            <a:r>
              <a:rPr lang="en-US" altLang="en-US" sz="1800"/>
              <a:t>	printf(“Phuong trinh vo 	nghiem”);</a:t>
            </a:r>
          </a:p>
          <a:p>
            <a:pPr eaLnBrk="1" hangingPunct="1">
              <a:lnSpc>
                <a:spcPct val="90000"/>
              </a:lnSpc>
              <a:buFont typeface="Wingdings" panose="05000000000000000000" pitchFamily="2" charset="2"/>
              <a:buNone/>
            </a:pPr>
            <a:r>
              <a:rPr lang="en-US" altLang="en-US" sz="1800"/>
              <a:t>}</a:t>
            </a:r>
          </a:p>
          <a:p>
            <a:pPr eaLnBrk="1" hangingPunct="1">
              <a:lnSpc>
                <a:spcPct val="90000"/>
              </a:lnSpc>
              <a:spcBef>
                <a:spcPct val="50000"/>
              </a:spcBef>
              <a:buFont typeface="Wingdings" panose="05000000000000000000" pitchFamily="2" charset="2"/>
              <a:buNone/>
            </a:pPr>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a:extLst>
              <a:ext uri="{FF2B5EF4-FFF2-40B4-BE49-F238E27FC236}">
                <a16:creationId xmlns:a16="http://schemas.microsoft.com/office/drawing/2014/main" xmlns="" id="{365520B9-D6AA-40F6-9377-3506475306F3}"/>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6803" name="Rectangle 2">
            <a:extLst>
              <a:ext uri="{FF2B5EF4-FFF2-40B4-BE49-F238E27FC236}">
                <a16:creationId xmlns:a16="http://schemas.microsoft.com/office/drawing/2014/main" xmlns="" id="{A38B4957-0BA6-4C6F-8EAA-00BB74DFCC2A}"/>
              </a:ext>
            </a:extLst>
          </p:cNvPr>
          <p:cNvSpPr>
            <a:spLocks noGrp="1" noChangeArrowheads="1"/>
          </p:cNvSpPr>
          <p:nvPr>
            <p:ph type="title"/>
          </p:nvPr>
        </p:nvSpPr>
        <p:spPr/>
        <p:txBody>
          <a:bodyPr/>
          <a:lstStyle/>
          <a:p>
            <a:pPr eaLnBrk="1" hangingPunct="1"/>
            <a:r>
              <a:rPr lang="en-US" altLang="en-US"/>
              <a:t>Ví dụ: </a:t>
            </a:r>
          </a:p>
        </p:txBody>
      </p:sp>
      <p:sp>
        <p:nvSpPr>
          <p:cNvPr id="76804" name="Rectangle 3">
            <a:extLst>
              <a:ext uri="{FF2B5EF4-FFF2-40B4-BE49-F238E27FC236}">
                <a16:creationId xmlns:a16="http://schemas.microsoft.com/office/drawing/2014/main" xmlns="" id="{048664B0-208B-4012-869A-11B0E8737052}"/>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en-US" altLang="en-US" sz="2600"/>
              <a:t>Viết chương trình </a:t>
            </a:r>
          </a:p>
          <a:p>
            <a:pPr marL="571500" indent="-571500" eaLnBrk="1" hangingPunct="1">
              <a:buFont typeface="Wingdings" panose="05000000000000000000" pitchFamily="2" charset="2"/>
              <a:buAutoNum type="arabicPeriod"/>
            </a:pPr>
            <a:endParaRPr lang="en-US" altLang="en-US" sz="2600"/>
          </a:p>
          <a:p>
            <a:pPr marL="571500" indent="-571500" eaLnBrk="1" hangingPunct="1">
              <a:buFont typeface="Wingdings" panose="05000000000000000000" pitchFamily="2" charset="2"/>
              <a:buAutoNum type="arabicPeriod"/>
            </a:pPr>
            <a:endParaRPr lang="en-US" altLang="en-US" sz="2600"/>
          </a:p>
          <a:p>
            <a:pPr marL="571500" indent="-571500" eaLnBrk="1" hangingPunct="1">
              <a:buFont typeface="Wingdings" panose="05000000000000000000" pitchFamily="2" charset="2"/>
              <a:buAutoNum type="arabicPeriod"/>
            </a:pPr>
            <a:r>
              <a:rPr lang="en-US" altLang="en-US" sz="2600"/>
              <a:t>Viết chương trình nhập vào ba số thực a, b, c. Kiểm tra xem ba số đó có là độ dài ba cạnh của một tam giác hay không?.Nếu là ba cạnh của một tam giác thì tính diện tích và chu vi của tam giác đó. Nếu không là ba cạnh của một tam giác thì thông báo “Khong la ba canh cua mot tam giac”.</a:t>
            </a:r>
          </a:p>
        </p:txBody>
      </p:sp>
      <p:graphicFrame>
        <p:nvGraphicFramePr>
          <p:cNvPr id="76805" name="Object 4">
            <a:extLst>
              <a:ext uri="{FF2B5EF4-FFF2-40B4-BE49-F238E27FC236}">
                <a16:creationId xmlns:a16="http://schemas.microsoft.com/office/drawing/2014/main" xmlns="" id="{C7055944-2260-4E6F-92A4-4E8D25FCD6C4}"/>
              </a:ext>
            </a:extLst>
          </p:cNvPr>
          <p:cNvGraphicFramePr>
            <a:graphicFrameLocks noChangeAspect="1"/>
          </p:cNvGraphicFramePr>
          <p:nvPr/>
        </p:nvGraphicFramePr>
        <p:xfrm>
          <a:off x="2286000" y="2286000"/>
          <a:ext cx="3810000" cy="893763"/>
        </p:xfrm>
        <a:graphic>
          <a:graphicData uri="http://schemas.openxmlformats.org/presentationml/2006/ole">
            <p:oleObj spid="_x0000_s76830" name="Equation" r:id="rId3" imgW="901309" imgH="482391" progId="Equation.3">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xmlns="" id="{E9E20038-DE0C-4218-965A-88F595FD27D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7827" name="Rectangle 2">
            <a:extLst>
              <a:ext uri="{FF2B5EF4-FFF2-40B4-BE49-F238E27FC236}">
                <a16:creationId xmlns:a16="http://schemas.microsoft.com/office/drawing/2014/main" xmlns="" id="{4BC1C633-C5C7-45E7-9373-4A6C6CF4A7BA}"/>
              </a:ext>
            </a:extLst>
          </p:cNvPr>
          <p:cNvSpPr>
            <a:spLocks noGrp="1" noChangeArrowheads="1"/>
          </p:cNvSpPr>
          <p:nvPr>
            <p:ph type="title"/>
          </p:nvPr>
        </p:nvSpPr>
        <p:spPr/>
        <p:txBody>
          <a:bodyPr/>
          <a:lstStyle/>
          <a:p>
            <a:pPr eaLnBrk="1" hangingPunct="1"/>
            <a:r>
              <a:rPr lang="en-US" altLang="en-US"/>
              <a:t>c. Câu lệnh Switch</a:t>
            </a:r>
          </a:p>
        </p:txBody>
      </p:sp>
      <p:sp>
        <p:nvSpPr>
          <p:cNvPr id="77828" name="Rectangle 3">
            <a:extLst>
              <a:ext uri="{FF2B5EF4-FFF2-40B4-BE49-F238E27FC236}">
                <a16:creationId xmlns:a16="http://schemas.microsoft.com/office/drawing/2014/main" xmlns="" id="{35BD3625-33EB-4055-93F2-58C910265DFE}"/>
              </a:ext>
            </a:extLst>
          </p:cNvPr>
          <p:cNvSpPr>
            <a:spLocks noGrp="1" noChangeArrowheads="1"/>
          </p:cNvSpPr>
          <p:nvPr>
            <p:ph type="body" idx="1"/>
          </p:nvPr>
        </p:nvSpPr>
        <p:spPr>
          <a:xfrm>
            <a:off x="304800" y="1456250"/>
            <a:ext cx="4038600" cy="4411662"/>
          </a:xfrm>
        </p:spPr>
        <p:txBody>
          <a:bodyPr/>
          <a:lstStyle/>
          <a:p>
            <a:pPr eaLnBrk="1" hangingPunct="1">
              <a:lnSpc>
                <a:spcPct val="90000"/>
              </a:lnSpc>
              <a:buFont typeface="Wingdings" panose="05000000000000000000" pitchFamily="2" charset="2"/>
              <a:buNone/>
            </a:pPr>
            <a:r>
              <a:rPr lang="en-US" altLang="en-US" sz="2000">
                <a:solidFill>
                  <a:srgbClr val="CC3300"/>
                </a:solidFill>
              </a:rPr>
              <a:t>switch</a:t>
            </a:r>
            <a:r>
              <a:rPr lang="en-US" altLang="en-US" sz="2000"/>
              <a:t>(Bthức){</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case</a:t>
            </a:r>
            <a:r>
              <a:rPr lang="en-US" altLang="en-US" sz="2000"/>
              <a:t> </a:t>
            </a:r>
            <a:r>
              <a:rPr lang="en-US" altLang="en-US" sz="2000">
                <a:solidFill>
                  <a:schemeClr val="tx2"/>
                </a:solidFill>
              </a:rPr>
              <a:t>Giátrị_1:</a:t>
            </a:r>
          </a:p>
          <a:p>
            <a:pPr eaLnBrk="1" hangingPunct="1">
              <a:lnSpc>
                <a:spcPct val="90000"/>
              </a:lnSpc>
              <a:buFont typeface="Wingdings" panose="05000000000000000000" pitchFamily="2" charset="2"/>
              <a:buNone/>
            </a:pPr>
            <a:r>
              <a:rPr lang="en-US" altLang="en-US" sz="2000"/>
              <a:t>		Các câu lệnh 1;</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break;</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case</a:t>
            </a:r>
            <a:r>
              <a:rPr lang="en-US" altLang="en-US" sz="2000"/>
              <a:t> </a:t>
            </a:r>
            <a:r>
              <a:rPr lang="en-US" altLang="en-US" sz="2000">
                <a:solidFill>
                  <a:schemeClr val="tx2"/>
                </a:solidFill>
              </a:rPr>
              <a:t>Giátrị_2</a:t>
            </a:r>
            <a:r>
              <a:rPr lang="en-US" altLang="en-US" sz="2000"/>
              <a:t>:</a:t>
            </a:r>
          </a:p>
          <a:p>
            <a:pPr eaLnBrk="1" hangingPunct="1">
              <a:lnSpc>
                <a:spcPct val="90000"/>
              </a:lnSpc>
              <a:buFont typeface="Wingdings" panose="05000000000000000000" pitchFamily="2" charset="2"/>
              <a:buNone/>
            </a:pPr>
            <a:r>
              <a:rPr lang="en-US" altLang="en-US" sz="2000"/>
              <a:t>		Các câu lệnh 2;</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break;</a:t>
            </a:r>
          </a:p>
          <a:p>
            <a:pPr eaLnBrk="1" hangingPunct="1">
              <a:lnSpc>
                <a:spcPct val="90000"/>
              </a:lnSpc>
              <a:buFont typeface="Wingdings" panose="05000000000000000000" pitchFamily="2" charset="2"/>
              <a:buNone/>
            </a:pPr>
            <a:r>
              <a:rPr lang="en-US" altLang="en-US" sz="2000"/>
              <a:t>	…</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case</a:t>
            </a:r>
            <a:r>
              <a:rPr lang="en-US" altLang="en-US" sz="2000"/>
              <a:t> </a:t>
            </a:r>
            <a:r>
              <a:rPr lang="en-US" altLang="en-US" sz="2000">
                <a:solidFill>
                  <a:schemeClr val="tx2"/>
                </a:solidFill>
              </a:rPr>
              <a:t>Giátrị_n:</a:t>
            </a:r>
          </a:p>
          <a:p>
            <a:pPr eaLnBrk="1" hangingPunct="1">
              <a:lnSpc>
                <a:spcPct val="90000"/>
              </a:lnSpc>
              <a:buFont typeface="Wingdings" panose="05000000000000000000" pitchFamily="2" charset="2"/>
              <a:buNone/>
            </a:pPr>
            <a:r>
              <a:rPr lang="en-US" altLang="en-US" sz="2000"/>
              <a:t>		Các câu lệnh thứ n;</a:t>
            </a:r>
          </a:p>
          <a:p>
            <a:pPr eaLnBrk="1" hangingPunct="1">
              <a:lnSpc>
                <a:spcPct val="90000"/>
              </a:lnSpc>
              <a:buFont typeface="Wingdings" panose="05000000000000000000" pitchFamily="2" charset="2"/>
              <a:buNone/>
            </a:pPr>
            <a:r>
              <a:rPr lang="en-US" altLang="en-US" sz="2000"/>
              <a:t>		</a:t>
            </a:r>
            <a:r>
              <a:rPr lang="en-US" altLang="en-US" sz="2000">
                <a:solidFill>
                  <a:srgbClr val="CC3300"/>
                </a:solidFill>
              </a:rPr>
              <a:t>break;</a:t>
            </a:r>
          </a:p>
          <a:p>
            <a:pPr eaLnBrk="1" hangingPunct="1">
              <a:lnSpc>
                <a:spcPct val="90000"/>
              </a:lnSpc>
              <a:buFont typeface="Wingdings" panose="05000000000000000000" pitchFamily="2" charset="2"/>
              <a:buNone/>
            </a:pPr>
            <a:r>
              <a:rPr lang="en-US" altLang="en-US" sz="2000">
                <a:solidFill>
                  <a:srgbClr val="CC3300"/>
                </a:solidFill>
              </a:rPr>
              <a:t>	</a:t>
            </a:r>
            <a:r>
              <a:rPr lang="en-US" altLang="en-US" sz="2000"/>
              <a:t>[</a:t>
            </a:r>
            <a:r>
              <a:rPr lang="en-US" altLang="en-US" sz="2000">
                <a:solidFill>
                  <a:srgbClr val="CC3300"/>
                </a:solidFill>
              </a:rPr>
              <a:t>default:</a:t>
            </a:r>
          </a:p>
          <a:p>
            <a:pPr eaLnBrk="1" hangingPunct="1">
              <a:lnSpc>
                <a:spcPct val="90000"/>
              </a:lnSpc>
              <a:buFont typeface="Wingdings" panose="05000000000000000000" pitchFamily="2" charset="2"/>
              <a:buNone/>
            </a:pPr>
            <a:r>
              <a:rPr lang="en-US" altLang="en-US" sz="2000"/>
              <a:t>		</a:t>
            </a:r>
            <a:r>
              <a:rPr lang="en-US" altLang="en-US" sz="2000">
                <a:solidFill>
                  <a:srgbClr val="003399"/>
                </a:solidFill>
              </a:rPr>
              <a:t>Các câu lệnh thứ n+1;]</a:t>
            </a:r>
          </a:p>
          <a:p>
            <a:pPr eaLnBrk="1" hangingPunct="1">
              <a:lnSpc>
                <a:spcPct val="90000"/>
              </a:lnSpc>
              <a:buFont typeface="Wingdings" panose="05000000000000000000" pitchFamily="2" charset="2"/>
              <a:buNone/>
            </a:pPr>
            <a:r>
              <a:rPr lang="en-US" altLang="en-US" sz="2000"/>
              <a:t>}</a:t>
            </a:r>
          </a:p>
        </p:txBody>
      </p:sp>
      <p:sp>
        <p:nvSpPr>
          <p:cNvPr id="77829" name="Text Box 5">
            <a:extLst>
              <a:ext uri="{FF2B5EF4-FFF2-40B4-BE49-F238E27FC236}">
                <a16:creationId xmlns:a16="http://schemas.microsoft.com/office/drawing/2014/main" xmlns="" id="{96DD1F6D-B5C9-414A-89E0-5D0B8E28268E}"/>
              </a:ext>
            </a:extLst>
          </p:cNvPr>
          <p:cNvSpPr txBox="1">
            <a:spLocks noChangeArrowheads="1"/>
          </p:cNvSpPr>
          <p:nvPr/>
        </p:nvSpPr>
        <p:spPr bwMode="auto">
          <a:xfrm>
            <a:off x="4191000" y="1395198"/>
            <a:ext cx="4343400" cy="466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spcBef>
                <a:spcPct val="50000"/>
              </a:spcBef>
              <a:buFont typeface="Wingdings" panose="05000000000000000000" pitchFamily="2" charset="2"/>
              <a:buChar char="v"/>
            </a:pPr>
            <a:r>
              <a:rPr lang="en-US" altLang="en-US" sz="1800" b="1">
                <a:solidFill>
                  <a:schemeClr val="tx2"/>
                </a:solidFill>
              </a:rPr>
              <a:t>Điều kiện của câu lệnh:</a:t>
            </a:r>
          </a:p>
          <a:p>
            <a:pPr lvl="1" eaLnBrk="1" hangingPunct="1">
              <a:lnSpc>
                <a:spcPct val="90000"/>
              </a:lnSpc>
              <a:spcBef>
                <a:spcPct val="50000"/>
              </a:spcBef>
              <a:buClr>
                <a:schemeClr val="tx2"/>
              </a:buClr>
              <a:buFontTx/>
              <a:buChar char="•"/>
            </a:pPr>
            <a:r>
              <a:rPr lang="en-US" altLang="en-US" sz="1800"/>
              <a:t> Bthức phải có kiểu nguyên</a:t>
            </a:r>
          </a:p>
          <a:p>
            <a:pPr lvl="1" eaLnBrk="1" hangingPunct="1">
              <a:lnSpc>
                <a:spcPct val="90000"/>
              </a:lnSpc>
              <a:spcBef>
                <a:spcPct val="50000"/>
              </a:spcBef>
              <a:buClr>
                <a:schemeClr val="tx2"/>
              </a:buClr>
              <a:buFontTx/>
              <a:buChar char="•"/>
            </a:pPr>
            <a:r>
              <a:rPr lang="en-US" altLang="en-US" sz="1800"/>
              <a:t> Các Giátrị_i (i=1,..,n) là các hằng số nguyên và khác nhau từng đôi một</a:t>
            </a:r>
          </a:p>
          <a:p>
            <a:pPr eaLnBrk="1" hangingPunct="1">
              <a:lnSpc>
                <a:spcPct val="90000"/>
              </a:lnSpc>
              <a:spcBef>
                <a:spcPct val="50000"/>
              </a:spcBef>
              <a:buFont typeface="Wingdings" panose="05000000000000000000" pitchFamily="2" charset="2"/>
              <a:buChar char="v"/>
            </a:pPr>
            <a:r>
              <a:rPr lang="en-US" altLang="en-US" sz="1800">
                <a:solidFill>
                  <a:schemeClr val="tx2"/>
                </a:solidFill>
              </a:rPr>
              <a:t>Sự hoạt động của máy:</a:t>
            </a:r>
          </a:p>
          <a:p>
            <a:pPr eaLnBrk="1" hangingPunct="1">
              <a:lnSpc>
                <a:spcPct val="90000"/>
              </a:lnSpc>
              <a:spcBef>
                <a:spcPct val="50000"/>
              </a:spcBef>
              <a:buFontTx/>
              <a:buNone/>
            </a:pPr>
            <a:r>
              <a:rPr lang="en-US" altLang="en-US" sz="1800"/>
              <a:t>	- Máy thực hiện tính giá trị của Bthức, sau đó kiểm tra.</a:t>
            </a:r>
          </a:p>
          <a:p>
            <a:pPr eaLnBrk="1" hangingPunct="1">
              <a:lnSpc>
                <a:spcPct val="90000"/>
              </a:lnSpc>
              <a:spcBef>
                <a:spcPct val="50000"/>
              </a:spcBef>
              <a:buFontTx/>
              <a:buNone/>
            </a:pPr>
            <a:r>
              <a:rPr lang="en-US" altLang="en-US" sz="1800"/>
              <a:t>	- Nếu giá trị của Bthức là Giátrị_i thì “Các câu lệnh i” sẽ được thực hiện, bỏ qua các câu lệnh khác.</a:t>
            </a:r>
          </a:p>
          <a:p>
            <a:pPr eaLnBrk="1" hangingPunct="1">
              <a:lnSpc>
                <a:spcPct val="90000"/>
              </a:lnSpc>
              <a:spcBef>
                <a:spcPct val="50000"/>
              </a:spcBef>
              <a:buFontTx/>
              <a:buNone/>
            </a:pPr>
            <a:r>
              <a:rPr lang="en-US" altLang="en-US" sz="1800"/>
              <a:t>	 - Nếu giá trị của Bthức không thuộc Giátrị_i nào mà có phần default thì “Các câu lệnh thứ n+1” sẽ được thực hiện các câu lệnh khác sẽ bị bỏ qua.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xmlns="" id="{FB71F519-8556-4E35-9C93-0DCFE9F0B47A}"/>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8851" name="Rectangle 2">
            <a:extLst>
              <a:ext uri="{FF2B5EF4-FFF2-40B4-BE49-F238E27FC236}">
                <a16:creationId xmlns:a16="http://schemas.microsoft.com/office/drawing/2014/main" xmlns="" id="{EF1B84A4-8AC7-45B5-A069-CF17B15BE4DB}"/>
              </a:ext>
            </a:extLst>
          </p:cNvPr>
          <p:cNvSpPr>
            <a:spLocks noGrp="1" noChangeArrowheads="1"/>
          </p:cNvSpPr>
          <p:nvPr>
            <p:ph type="title"/>
          </p:nvPr>
        </p:nvSpPr>
        <p:spPr/>
        <p:txBody>
          <a:bodyPr/>
          <a:lstStyle/>
          <a:p>
            <a:pPr eaLnBrk="1" hangingPunct="1"/>
            <a:r>
              <a:rPr lang="en-US" altLang="en-US"/>
              <a:t>Ví dụ</a:t>
            </a:r>
          </a:p>
        </p:txBody>
      </p:sp>
      <p:sp>
        <p:nvSpPr>
          <p:cNvPr id="78852" name="Rectangle 3">
            <a:extLst>
              <a:ext uri="{FF2B5EF4-FFF2-40B4-BE49-F238E27FC236}">
                <a16:creationId xmlns:a16="http://schemas.microsoft.com/office/drawing/2014/main" xmlns="" id="{F77146EA-0594-4ECD-B622-842DE45CF05B}"/>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Lập chương trình cho phép nhập vào hai số thực bất kỳ. Yêu cầu người sử dụng lựa chọn nhập vào 1 trong 4 phép toán +, -, *, /. In lên màn hình kết quả phép toán với hai số đã nhập.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a:extLst>
              <a:ext uri="{FF2B5EF4-FFF2-40B4-BE49-F238E27FC236}">
                <a16:creationId xmlns:a16="http://schemas.microsoft.com/office/drawing/2014/main" xmlns="" id="{A62ED227-4AFB-488E-BA42-024A55C58889}"/>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79875" name="Rectangle 2">
            <a:extLst>
              <a:ext uri="{FF2B5EF4-FFF2-40B4-BE49-F238E27FC236}">
                <a16:creationId xmlns:a16="http://schemas.microsoft.com/office/drawing/2014/main" xmlns="" id="{7E18F389-05FF-4493-819B-97CD18B42DD3}"/>
              </a:ext>
            </a:extLst>
          </p:cNvPr>
          <p:cNvSpPr>
            <a:spLocks noGrp="1" noChangeArrowheads="1"/>
          </p:cNvSpPr>
          <p:nvPr>
            <p:ph type="title"/>
          </p:nvPr>
        </p:nvSpPr>
        <p:spPr/>
        <p:txBody>
          <a:bodyPr/>
          <a:lstStyle/>
          <a:p>
            <a:pPr eaLnBrk="1" hangingPunct="1"/>
            <a:r>
              <a:rPr lang="en-US" altLang="en-US"/>
              <a:t>3.2 Câu lệnh lặp for</a:t>
            </a:r>
          </a:p>
        </p:txBody>
      </p:sp>
      <p:sp>
        <p:nvSpPr>
          <p:cNvPr id="79876" name="Rectangle 3">
            <a:extLst>
              <a:ext uri="{FF2B5EF4-FFF2-40B4-BE49-F238E27FC236}">
                <a16:creationId xmlns:a16="http://schemas.microsoft.com/office/drawing/2014/main" xmlns="" id="{22219D07-A12F-481B-B6D9-CC9391BE6C71}"/>
              </a:ext>
            </a:extLst>
          </p:cNvPr>
          <p:cNvSpPr>
            <a:spLocks noGrp="1" noChangeArrowheads="1"/>
          </p:cNvSpPr>
          <p:nvPr>
            <p:ph type="body" idx="1"/>
          </p:nvPr>
        </p:nvSpPr>
        <p:spPr>
          <a:xfrm>
            <a:off x="457200" y="1676400"/>
            <a:ext cx="8229600" cy="4411663"/>
          </a:xfrm>
        </p:spPr>
        <p:txBody>
          <a:bodyPr/>
          <a:lstStyle/>
          <a:p>
            <a:pPr eaLnBrk="1" hangingPunct="1">
              <a:lnSpc>
                <a:spcPct val="90000"/>
              </a:lnSpc>
              <a:buFont typeface="Wingdings" panose="05000000000000000000" pitchFamily="2" charset="2"/>
              <a:buNone/>
            </a:pPr>
            <a:r>
              <a:rPr lang="en-US" altLang="en-US" sz="2200"/>
              <a:t>	</a:t>
            </a:r>
            <a:r>
              <a:rPr lang="en-US" altLang="en-US" sz="2200">
                <a:solidFill>
                  <a:srgbClr val="CC3300"/>
                </a:solidFill>
              </a:rPr>
              <a:t>for</a:t>
            </a:r>
            <a:r>
              <a:rPr lang="en-US" altLang="en-US" sz="2200"/>
              <a:t>([Bthức1]; [Bthức2]; [Bthức3])</a:t>
            </a:r>
          </a:p>
          <a:p>
            <a:pPr eaLnBrk="1" hangingPunct="1">
              <a:lnSpc>
                <a:spcPct val="90000"/>
              </a:lnSpc>
              <a:buFont typeface="Wingdings" panose="05000000000000000000" pitchFamily="2" charset="2"/>
              <a:buNone/>
            </a:pPr>
            <a:r>
              <a:rPr lang="en-US" altLang="en-US" sz="2200"/>
              <a:t>		</a:t>
            </a:r>
            <a:r>
              <a:rPr lang="en-US" altLang="en-US" sz="2200">
                <a:solidFill>
                  <a:schemeClr val="tx2"/>
                </a:solidFill>
              </a:rPr>
              <a:t>Câulệnh</a:t>
            </a:r>
            <a:r>
              <a:rPr lang="en-US" altLang="en-US" sz="2200"/>
              <a:t> hoặc </a:t>
            </a:r>
            <a:r>
              <a:rPr lang="en-US" altLang="en-US" sz="2200">
                <a:solidFill>
                  <a:schemeClr val="tx2"/>
                </a:solidFill>
              </a:rPr>
              <a:t>Khốilệnh</a:t>
            </a:r>
            <a:r>
              <a:rPr lang="en-US" altLang="en-US" sz="2200"/>
              <a:t>;</a:t>
            </a:r>
            <a:br>
              <a:rPr lang="en-US" altLang="en-US" sz="2200"/>
            </a:br>
            <a:r>
              <a:rPr lang="en-US" altLang="en-US" sz="2200"/>
              <a:t>- Chú ý: Các biểu thức trong for có thể có hoặc không. Nhưng hai dấu “;” và cặp dấu ()bắt buộc phải có.</a:t>
            </a:r>
          </a:p>
          <a:p>
            <a:pPr eaLnBrk="1" hangingPunct="1">
              <a:lnSpc>
                <a:spcPct val="90000"/>
              </a:lnSpc>
              <a:buFont typeface="Wingdings" panose="05000000000000000000" pitchFamily="2" charset="2"/>
              <a:buNone/>
            </a:pPr>
            <a:r>
              <a:rPr lang="en-US" altLang="en-US" sz="2200"/>
              <a:t>	Sự họat động của máy:</a:t>
            </a:r>
          </a:p>
          <a:p>
            <a:pPr lvl="1" eaLnBrk="1" hangingPunct="1">
              <a:lnSpc>
                <a:spcPct val="90000"/>
              </a:lnSpc>
            </a:pPr>
            <a:r>
              <a:rPr lang="en-US" altLang="en-US" sz="2200"/>
              <a:t>Bước 1. Thực hiện </a:t>
            </a:r>
            <a:r>
              <a:rPr lang="en-US" altLang="en-US" sz="2200">
                <a:solidFill>
                  <a:schemeClr val="tx2"/>
                </a:solidFill>
              </a:rPr>
              <a:t>Bthức1 </a:t>
            </a:r>
            <a:r>
              <a:rPr lang="en-US" altLang="en-US" sz="2200"/>
              <a:t>nếu có</a:t>
            </a:r>
          </a:p>
          <a:p>
            <a:pPr lvl="1" eaLnBrk="1" hangingPunct="1">
              <a:lnSpc>
                <a:spcPct val="90000"/>
              </a:lnSpc>
            </a:pPr>
            <a:r>
              <a:rPr lang="en-US" altLang="en-US" sz="2200"/>
              <a:t>Bước 2. </a:t>
            </a:r>
          </a:p>
          <a:p>
            <a:pPr lvl="2" eaLnBrk="1" hangingPunct="1">
              <a:lnSpc>
                <a:spcPct val="90000"/>
              </a:lnSpc>
            </a:pPr>
            <a:r>
              <a:rPr lang="en-US" altLang="en-US" sz="2600"/>
              <a:t>Nếu có </a:t>
            </a:r>
            <a:r>
              <a:rPr lang="en-US" altLang="en-US" sz="2600">
                <a:solidFill>
                  <a:schemeClr val="tx2"/>
                </a:solidFill>
              </a:rPr>
              <a:t>Bthức2</a:t>
            </a:r>
            <a:r>
              <a:rPr lang="en-US" altLang="en-US" sz="2600"/>
              <a:t> thì kiểm tra. Nếu</a:t>
            </a:r>
          </a:p>
          <a:p>
            <a:pPr lvl="3" eaLnBrk="1" hangingPunct="1">
              <a:lnSpc>
                <a:spcPct val="90000"/>
              </a:lnSpc>
            </a:pPr>
            <a:r>
              <a:rPr lang="en-US" altLang="en-US" sz="1800"/>
              <a:t>Bthức2 có giá trị khác 0 thì máy thực hiện Câulệnh hoặc khối lệnh sau for, tiêp theo thực hiện</a:t>
            </a:r>
            <a:r>
              <a:rPr lang="en-US" altLang="en-US" sz="1800">
                <a:solidFill>
                  <a:schemeClr val="tx2"/>
                </a:solidFill>
              </a:rPr>
              <a:t> Bthức3</a:t>
            </a:r>
            <a:r>
              <a:rPr lang="en-US" altLang="en-US" sz="1800"/>
              <a:t> nếu có, sau đó lặp lại </a:t>
            </a:r>
            <a:r>
              <a:rPr lang="en-US" altLang="en-US" sz="1800">
                <a:solidFill>
                  <a:schemeClr val="tx2"/>
                </a:solidFill>
              </a:rPr>
              <a:t>Bước2</a:t>
            </a:r>
            <a:r>
              <a:rPr lang="en-US" altLang="en-US" sz="1800"/>
              <a:t> từ đầu.</a:t>
            </a:r>
          </a:p>
          <a:p>
            <a:pPr lvl="3" eaLnBrk="1" hangingPunct="1">
              <a:lnSpc>
                <a:spcPct val="90000"/>
              </a:lnSpc>
            </a:pPr>
            <a:r>
              <a:rPr lang="en-US" altLang="en-US" sz="1800"/>
              <a:t>Nếu </a:t>
            </a:r>
            <a:r>
              <a:rPr lang="en-US" altLang="en-US" sz="1800">
                <a:solidFill>
                  <a:schemeClr val="tx2"/>
                </a:solidFill>
              </a:rPr>
              <a:t>Bthức2</a:t>
            </a:r>
            <a:r>
              <a:rPr lang="en-US" altLang="en-US" sz="1800"/>
              <a:t> có giá trị bằng 0 thì máy thoát khỏi vòng lặp.</a:t>
            </a:r>
          </a:p>
          <a:p>
            <a:pPr lvl="2" eaLnBrk="1" hangingPunct="1">
              <a:lnSpc>
                <a:spcPct val="90000"/>
              </a:lnSpc>
            </a:pPr>
            <a:r>
              <a:rPr lang="en-US" altLang="en-US" sz="2600"/>
              <a:t>Nếu </a:t>
            </a:r>
            <a:r>
              <a:rPr lang="en-US" altLang="en-US" sz="2600">
                <a:solidFill>
                  <a:schemeClr val="tx2"/>
                </a:solidFill>
              </a:rPr>
              <a:t>Bthức2 </a:t>
            </a:r>
            <a:r>
              <a:rPr lang="en-US" altLang="en-US" sz="2600"/>
              <a:t>không có thì vòng lặp sẽ lặp mãi.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a:extLst>
              <a:ext uri="{FF2B5EF4-FFF2-40B4-BE49-F238E27FC236}">
                <a16:creationId xmlns:a16="http://schemas.microsoft.com/office/drawing/2014/main" xmlns="" id="{5881B6B7-C975-4872-9636-359311E7A5E1}"/>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0899" name="Rectangle 2">
            <a:extLst>
              <a:ext uri="{FF2B5EF4-FFF2-40B4-BE49-F238E27FC236}">
                <a16:creationId xmlns:a16="http://schemas.microsoft.com/office/drawing/2014/main" xmlns="" id="{6BCA369B-0C11-45CB-9B8A-F86FE61D1C9B}"/>
              </a:ext>
            </a:extLst>
          </p:cNvPr>
          <p:cNvSpPr>
            <a:spLocks noGrp="1" noChangeArrowheads="1"/>
          </p:cNvSpPr>
          <p:nvPr>
            <p:ph type="title"/>
          </p:nvPr>
        </p:nvSpPr>
        <p:spPr>
          <a:xfrm>
            <a:off x="457200" y="228600"/>
            <a:ext cx="7543800" cy="731838"/>
          </a:xfrm>
        </p:spPr>
        <p:txBody>
          <a:bodyPr/>
          <a:lstStyle/>
          <a:p>
            <a:pPr eaLnBrk="1" hangingPunct="1"/>
            <a:r>
              <a:rPr lang="en-US" altLang="en-US"/>
              <a:t>Ví dụ 1</a:t>
            </a:r>
          </a:p>
        </p:txBody>
      </p:sp>
      <p:sp>
        <p:nvSpPr>
          <p:cNvPr id="80900" name="Rectangle 3">
            <a:extLst>
              <a:ext uri="{FF2B5EF4-FFF2-40B4-BE49-F238E27FC236}">
                <a16:creationId xmlns:a16="http://schemas.microsoft.com/office/drawing/2014/main" xmlns="" id="{681C2F1C-A340-4809-B53A-12D7C9035788}"/>
              </a:ext>
            </a:extLst>
          </p:cNvPr>
          <p:cNvSpPr>
            <a:spLocks noGrp="1" noChangeArrowheads="1"/>
          </p:cNvSpPr>
          <p:nvPr>
            <p:ph type="body" idx="1"/>
          </p:nvPr>
        </p:nvSpPr>
        <p:spPr>
          <a:xfrm>
            <a:off x="457200" y="1066800"/>
            <a:ext cx="7924800" cy="4953000"/>
          </a:xfrm>
        </p:spPr>
        <p:txBody>
          <a:bodyPr/>
          <a:lstStyle/>
          <a:p>
            <a:pPr eaLnBrk="1" hangingPunct="1">
              <a:lnSpc>
                <a:spcPct val="90000"/>
              </a:lnSpc>
            </a:pPr>
            <a:r>
              <a:rPr lang="en-US" altLang="en-US" sz="2000"/>
              <a:t>Lập chương trình nhập vào số tự nhiên n. Tính tổng </a:t>
            </a:r>
          </a:p>
          <a:p>
            <a:pPr eaLnBrk="1" hangingPunct="1">
              <a:lnSpc>
                <a:spcPct val="90000"/>
              </a:lnSpc>
              <a:buFont typeface="Wingdings" panose="05000000000000000000" pitchFamily="2" charset="2"/>
              <a:buNone/>
            </a:pPr>
            <a:r>
              <a:rPr lang="en-US" altLang="en-US" sz="2000"/>
              <a:t>	S = 1 + 2 + … + n</a:t>
            </a:r>
          </a:p>
          <a:p>
            <a:pPr eaLnBrk="1" hangingPunct="1">
              <a:lnSpc>
                <a:spcPct val="90000"/>
              </a:lnSpc>
              <a:buFont typeface="Wingdings" panose="05000000000000000000" pitchFamily="2" charset="2"/>
              <a:buNone/>
            </a:pPr>
            <a:r>
              <a:rPr lang="en-US" altLang="en-US" sz="2000"/>
              <a:t>	i=[1;n]</a:t>
            </a:r>
          </a:p>
          <a:p>
            <a:pPr eaLnBrk="1" hangingPunct="1">
              <a:lnSpc>
                <a:spcPct val="90000"/>
              </a:lnSpc>
              <a:buFont typeface="Wingdings" panose="05000000000000000000" pitchFamily="2" charset="2"/>
              <a:buNone/>
            </a:pPr>
            <a:r>
              <a:rPr lang="en-US" altLang="en-US" sz="2800">
                <a:solidFill>
                  <a:srgbClr val="FF0000"/>
                </a:solidFill>
              </a:rPr>
              <a:t>Ví dụ: nhập số nguyên dương n, tính tổng các số lẻ nhỏ hơn n</a:t>
            </a:r>
          </a:p>
          <a:p>
            <a:pPr eaLnBrk="1" hangingPunct="1">
              <a:lnSpc>
                <a:spcPct val="90000"/>
              </a:lnSpc>
              <a:buFont typeface="Wingdings" panose="05000000000000000000" pitchFamily="2" charset="2"/>
              <a:buNone/>
            </a:pPr>
            <a:endParaRPr lang="en-US" altLang="en-US" sz="2600"/>
          </a:p>
        </p:txBody>
      </p:sp>
      <p:pic>
        <p:nvPicPr>
          <p:cNvPr id="3" name="Picture 2">
            <a:extLst>
              <a:ext uri="{FF2B5EF4-FFF2-40B4-BE49-F238E27FC236}">
                <a16:creationId xmlns:a16="http://schemas.microsoft.com/office/drawing/2014/main" xmlns="" id="{5D33EAAE-2A5F-46F7-94D3-2CE5F0417657}"/>
              </a:ext>
            </a:extLst>
          </p:cNvPr>
          <p:cNvPicPr>
            <a:picLocks noChangeAspect="1"/>
          </p:cNvPicPr>
          <p:nvPr/>
        </p:nvPicPr>
        <p:blipFill>
          <a:blip r:embed="rId2"/>
          <a:stretch>
            <a:fillRect/>
          </a:stretch>
        </p:blipFill>
        <p:spPr>
          <a:xfrm>
            <a:off x="342900" y="4419600"/>
            <a:ext cx="8458200" cy="731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xmlns="" id="{8977DEFC-C35A-4886-AC43-8816BDC2407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33795" name="Rectangle 2">
            <a:extLst>
              <a:ext uri="{FF2B5EF4-FFF2-40B4-BE49-F238E27FC236}">
                <a16:creationId xmlns:a16="http://schemas.microsoft.com/office/drawing/2014/main" xmlns="" id="{29359320-538D-4DDA-BDAC-CEF7A3127995}"/>
              </a:ext>
            </a:extLst>
          </p:cNvPr>
          <p:cNvSpPr>
            <a:spLocks noGrp="1" noChangeArrowheads="1"/>
          </p:cNvSpPr>
          <p:nvPr>
            <p:ph type="title"/>
          </p:nvPr>
        </p:nvSpPr>
        <p:spPr/>
        <p:txBody>
          <a:bodyPr/>
          <a:lstStyle/>
          <a:p>
            <a:pPr eaLnBrk="1" hangingPunct="1"/>
            <a:r>
              <a:rPr lang="en-US" altLang="en-US"/>
              <a:t>1.8 Cấu trúc của một chương trình đơn giản</a:t>
            </a:r>
          </a:p>
        </p:txBody>
      </p:sp>
      <p:sp>
        <p:nvSpPr>
          <p:cNvPr id="2" name="Rectangle 3">
            <a:extLst>
              <a:ext uri="{FF2B5EF4-FFF2-40B4-BE49-F238E27FC236}">
                <a16:creationId xmlns:a16="http://schemas.microsoft.com/office/drawing/2014/main" xmlns="" id="{C2511FF9-0713-4157-8E3C-D1D89C35A2F4}"/>
              </a:ext>
            </a:extLst>
          </p:cNvPr>
          <p:cNvSpPr>
            <a:spLocks noGrp="1" noChangeArrowheads="1"/>
          </p:cNvSpPr>
          <p:nvPr>
            <p:ph type="body" idx="1"/>
          </p:nvPr>
        </p:nvSpPr>
        <p:spPr>
          <a:xfrm>
            <a:off x="457200" y="1697990"/>
            <a:ext cx="8229600" cy="2776537"/>
          </a:xfrm>
        </p:spPr>
        <p:txBody>
          <a:bodyPr/>
          <a:lstStyle/>
          <a:p>
            <a:pPr eaLnBrk="1" hangingPunct="1">
              <a:lnSpc>
                <a:spcPct val="90000"/>
              </a:lnSpc>
              <a:buFont typeface="Wingdings" panose="05000000000000000000" pitchFamily="2" charset="2"/>
              <a:buNone/>
            </a:pPr>
            <a:r>
              <a:rPr lang="en-US" altLang="en-US" sz="2600">
                <a:solidFill>
                  <a:schemeClr val="accent2"/>
                </a:solidFill>
              </a:rPr>
              <a:t>#include  &lt;Tên_Têp_Tin.h&gt;</a:t>
            </a:r>
          </a:p>
          <a:p>
            <a:pPr eaLnBrk="1" hangingPunct="1">
              <a:lnSpc>
                <a:spcPct val="90000"/>
              </a:lnSpc>
              <a:buFont typeface="Wingdings" panose="05000000000000000000" pitchFamily="2" charset="2"/>
              <a:buNone/>
            </a:pPr>
            <a:r>
              <a:rPr lang="en-US" altLang="en-US" sz="2600">
                <a:solidFill>
                  <a:schemeClr val="accent2"/>
                </a:solidFill>
              </a:rPr>
              <a:t>…</a:t>
            </a:r>
          </a:p>
          <a:p>
            <a:pPr eaLnBrk="1" hangingPunct="1">
              <a:lnSpc>
                <a:spcPct val="90000"/>
              </a:lnSpc>
              <a:buFont typeface="Wingdings" panose="05000000000000000000" pitchFamily="2" charset="2"/>
              <a:buNone/>
            </a:pPr>
            <a:r>
              <a:rPr lang="en-US" altLang="en-US" sz="2600">
                <a:solidFill>
                  <a:srgbClr val="CC3300"/>
                </a:solidFill>
              </a:rPr>
              <a:t>int</a:t>
            </a:r>
            <a:r>
              <a:rPr lang="en-US" altLang="en-US" sz="2600"/>
              <a:t> </a:t>
            </a:r>
            <a:r>
              <a:rPr lang="en-US" altLang="en-US" sz="2600">
                <a:solidFill>
                  <a:srgbClr val="CC9900"/>
                </a:solidFill>
              </a:rPr>
              <a:t>main(){</a:t>
            </a:r>
          </a:p>
          <a:p>
            <a:pPr eaLnBrk="1" hangingPunct="1">
              <a:lnSpc>
                <a:spcPct val="90000"/>
              </a:lnSpc>
              <a:buFont typeface="Wingdings" panose="05000000000000000000" pitchFamily="2" charset="2"/>
              <a:buNone/>
            </a:pPr>
            <a:r>
              <a:rPr lang="en-US" altLang="en-US" sz="2600">
                <a:solidFill>
                  <a:srgbClr val="CC9900"/>
                </a:solidFill>
              </a:rPr>
              <a:t>	Các câu lệnh;</a:t>
            </a:r>
          </a:p>
          <a:p>
            <a:pPr eaLnBrk="1" hangingPunct="1">
              <a:lnSpc>
                <a:spcPct val="90000"/>
              </a:lnSpc>
              <a:buFont typeface="Wingdings" panose="05000000000000000000" pitchFamily="2" charset="2"/>
              <a:buNone/>
            </a:pPr>
            <a:r>
              <a:rPr lang="en-US" altLang="en-US" sz="2600">
                <a:solidFill>
                  <a:srgbClr val="CC9900"/>
                </a:solidFill>
              </a:rPr>
              <a:t>}</a:t>
            </a:r>
          </a:p>
        </p:txBody>
      </p:sp>
      <p:sp>
        <p:nvSpPr>
          <p:cNvPr id="33797" name="Text Box 4">
            <a:extLst>
              <a:ext uri="{FF2B5EF4-FFF2-40B4-BE49-F238E27FC236}">
                <a16:creationId xmlns:a16="http://schemas.microsoft.com/office/drawing/2014/main" xmlns="" id="{8AB80263-9E56-4004-98A4-2BCF0F452A29}"/>
              </a:ext>
            </a:extLst>
          </p:cNvPr>
          <p:cNvSpPr txBox="1">
            <a:spLocks noChangeArrowheads="1"/>
          </p:cNvSpPr>
          <p:nvPr/>
        </p:nvSpPr>
        <p:spPr bwMode="auto">
          <a:xfrm>
            <a:off x="457200" y="4648200"/>
            <a:ext cx="464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endParaRPr lang="vi-VN" altLang="en-US" sz="1800"/>
          </a:p>
        </p:txBody>
      </p:sp>
      <p:sp>
        <p:nvSpPr>
          <p:cNvPr id="3" name="Text Box 5">
            <a:extLst>
              <a:ext uri="{FF2B5EF4-FFF2-40B4-BE49-F238E27FC236}">
                <a16:creationId xmlns:a16="http://schemas.microsoft.com/office/drawing/2014/main" xmlns="" id="{D2766A79-232C-4EAD-A72D-D60CA2FCC58D}"/>
              </a:ext>
            </a:extLst>
          </p:cNvPr>
          <p:cNvSpPr txBox="1">
            <a:spLocks noChangeArrowheads="1"/>
          </p:cNvSpPr>
          <p:nvPr/>
        </p:nvSpPr>
        <p:spPr bwMode="auto">
          <a:xfrm>
            <a:off x="381000" y="4800600"/>
            <a:ext cx="83820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Char char="-"/>
            </a:pPr>
            <a:r>
              <a:rPr lang="en-US" altLang="en-US" sz="2400"/>
              <a:t>Tệp tin thư viện là những tệp tin chứa các hàm đã được xây dựng sẵn và sẽ được sử dụng trong chương trình.</a:t>
            </a:r>
          </a:p>
          <a:p>
            <a:pPr eaLnBrk="1" hangingPunct="1">
              <a:spcBef>
                <a:spcPct val="50000"/>
              </a:spcBef>
              <a:buClrTx/>
              <a:buSzTx/>
              <a:buFontTx/>
              <a:buNone/>
            </a:pPr>
            <a:r>
              <a:rPr lang="en-US" altLang="en-US" sz="2400"/>
              <a:t>- Ví dụ: </a:t>
            </a:r>
            <a:r>
              <a:rPr lang="en-US" altLang="en-US" sz="2400">
                <a:solidFill>
                  <a:srgbClr val="CC3300"/>
                </a:solidFill>
              </a:rPr>
              <a:t>conio.h, stdio.h, math.h, graphics.h, iomanip.h, alloc.h</a:t>
            </a:r>
            <a:r>
              <a:rPr lang="en-US" altLang="en-US" sz="2400"/>
              <a:t>,….</a:t>
            </a:r>
          </a:p>
        </p:txBody>
      </p:sp>
    </p:spTree>
    <p:extLst>
      <p:ext uri="{BB962C8B-B14F-4D97-AF65-F5344CB8AC3E}">
        <p14:creationId xmlns="" xmlns:p14="http://schemas.microsoft.com/office/powerpoint/2010/main" val="702725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linds(horizontal)">
                                      <p:cBhvr>
                                        <p:cTn id="30" dur="500"/>
                                        <p:tgtEl>
                                          <p:spTgt spid="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a:extLst>
              <a:ext uri="{FF2B5EF4-FFF2-40B4-BE49-F238E27FC236}">
                <a16:creationId xmlns:a16="http://schemas.microsoft.com/office/drawing/2014/main" xmlns="" id="{61582C39-6B1C-4368-833F-34A4D39A872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2947" name="Rectangle 2">
            <a:extLst>
              <a:ext uri="{FF2B5EF4-FFF2-40B4-BE49-F238E27FC236}">
                <a16:creationId xmlns:a16="http://schemas.microsoft.com/office/drawing/2014/main" xmlns="" id="{36A7D83F-C78E-4977-BEC6-AE11C2D51374}"/>
              </a:ext>
            </a:extLst>
          </p:cNvPr>
          <p:cNvSpPr>
            <a:spLocks noGrp="1" noChangeArrowheads="1"/>
          </p:cNvSpPr>
          <p:nvPr>
            <p:ph type="title"/>
          </p:nvPr>
        </p:nvSpPr>
        <p:spPr>
          <a:xfrm>
            <a:off x="457200" y="457200"/>
            <a:ext cx="7543800" cy="960438"/>
          </a:xfrm>
        </p:spPr>
        <p:txBody>
          <a:bodyPr/>
          <a:lstStyle/>
          <a:p>
            <a:pPr eaLnBrk="1" hangingPunct="1"/>
            <a:r>
              <a:rPr lang="en-US" altLang="en-US"/>
              <a:t>3.3 Vòng lặp while</a:t>
            </a:r>
          </a:p>
        </p:txBody>
      </p:sp>
      <p:sp>
        <p:nvSpPr>
          <p:cNvPr id="82948" name="Rectangle 3">
            <a:extLst>
              <a:ext uri="{FF2B5EF4-FFF2-40B4-BE49-F238E27FC236}">
                <a16:creationId xmlns:a16="http://schemas.microsoft.com/office/drawing/2014/main" xmlns="" id="{AE7A05E3-E797-49CE-A38E-E5BE77FD5304}"/>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solidFill>
                  <a:srgbClr val="CC3300"/>
                </a:solidFill>
              </a:rPr>
              <a:t>while</a:t>
            </a:r>
            <a:r>
              <a:rPr lang="en-US" altLang="en-US"/>
              <a:t> (</a:t>
            </a:r>
            <a:r>
              <a:rPr lang="en-US" altLang="en-US">
                <a:solidFill>
                  <a:schemeClr val="tx2"/>
                </a:solidFill>
              </a:rPr>
              <a:t>Bthức</a:t>
            </a:r>
            <a:r>
              <a:rPr lang="en-US" altLang="en-US"/>
              <a:t>)</a:t>
            </a:r>
          </a:p>
          <a:p>
            <a:pPr eaLnBrk="1" hangingPunct="1">
              <a:buFont typeface="Wingdings" panose="05000000000000000000" pitchFamily="2" charset="2"/>
              <a:buNone/>
            </a:pPr>
            <a:r>
              <a:rPr lang="en-US" altLang="en-US"/>
              <a:t>	</a:t>
            </a:r>
            <a:r>
              <a:rPr lang="en-US" altLang="en-US">
                <a:solidFill>
                  <a:schemeClr val="tx2"/>
                </a:solidFill>
              </a:rPr>
              <a:t>Câulệnh </a:t>
            </a:r>
            <a:r>
              <a:rPr lang="en-US" altLang="en-US"/>
              <a:t>hoặc </a:t>
            </a:r>
            <a:r>
              <a:rPr lang="en-US" altLang="en-US">
                <a:solidFill>
                  <a:schemeClr val="tx2"/>
                </a:solidFill>
              </a:rPr>
              <a:t>Khốilệnh</a:t>
            </a:r>
            <a:r>
              <a:rPr lang="en-US" altLang="en-US"/>
              <a:t>;</a:t>
            </a:r>
          </a:p>
          <a:p>
            <a:pPr eaLnBrk="1" hangingPunct="1">
              <a:buFont typeface="Wingdings" panose="05000000000000000000" pitchFamily="2" charset="2"/>
              <a:buNone/>
            </a:pPr>
            <a:r>
              <a:rPr lang="en-US" altLang="en-US"/>
              <a:t>Sự hoạt động của máy</a:t>
            </a:r>
          </a:p>
          <a:p>
            <a:pPr eaLnBrk="1" hangingPunct="1"/>
            <a:r>
              <a:rPr lang="en-US" altLang="en-US"/>
              <a:t>Bước 1. Máy thực hiện tính giá trị của </a:t>
            </a:r>
            <a:r>
              <a:rPr lang="en-US" altLang="en-US">
                <a:solidFill>
                  <a:schemeClr val="tx2"/>
                </a:solidFill>
              </a:rPr>
              <a:t>Bthức</a:t>
            </a:r>
          </a:p>
          <a:p>
            <a:pPr eaLnBrk="1" hangingPunct="1"/>
            <a:r>
              <a:rPr lang="en-US" altLang="en-US"/>
              <a:t>Bước 2. </a:t>
            </a:r>
          </a:p>
          <a:p>
            <a:pPr lvl="1" eaLnBrk="1" hangingPunct="1"/>
            <a:r>
              <a:rPr lang="en-US" altLang="en-US"/>
              <a:t>Nếu </a:t>
            </a:r>
            <a:r>
              <a:rPr lang="en-US" altLang="en-US">
                <a:solidFill>
                  <a:schemeClr val="tx2"/>
                </a:solidFill>
              </a:rPr>
              <a:t>Bthức</a:t>
            </a:r>
            <a:r>
              <a:rPr lang="en-US" altLang="en-US"/>
              <a:t> khác 0 thì máy thực hiện </a:t>
            </a:r>
            <a:r>
              <a:rPr lang="en-US" altLang="en-US">
                <a:solidFill>
                  <a:schemeClr val="tx2"/>
                </a:solidFill>
              </a:rPr>
              <a:t>Câulệnh </a:t>
            </a:r>
            <a:r>
              <a:rPr lang="en-US" altLang="en-US"/>
              <a:t>hoặc </a:t>
            </a:r>
            <a:r>
              <a:rPr lang="en-US" altLang="en-US">
                <a:solidFill>
                  <a:schemeClr val="tx2"/>
                </a:solidFill>
              </a:rPr>
              <a:t>Khốilệnh</a:t>
            </a:r>
            <a:r>
              <a:rPr lang="en-US" altLang="en-US"/>
              <a:t> sau đó quay lại bước 1. </a:t>
            </a:r>
          </a:p>
          <a:p>
            <a:pPr lvl="1" eaLnBrk="1" hangingPunct="1"/>
            <a:r>
              <a:rPr lang="en-US" altLang="en-US"/>
              <a:t>Nếu </a:t>
            </a:r>
            <a:r>
              <a:rPr lang="en-US" altLang="en-US">
                <a:solidFill>
                  <a:schemeClr val="tx2"/>
                </a:solidFill>
              </a:rPr>
              <a:t>Bthức </a:t>
            </a:r>
            <a:r>
              <a:rPr lang="en-US" altLang="en-US"/>
              <a:t>bằng 0 thì máy thoát khỏi vòng lặp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a:extLst>
              <a:ext uri="{FF2B5EF4-FFF2-40B4-BE49-F238E27FC236}">
                <a16:creationId xmlns:a16="http://schemas.microsoft.com/office/drawing/2014/main" xmlns="" id="{F717A725-70F6-4FD0-8F62-24FEF9266D0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3971" name="Rectangle 2">
            <a:extLst>
              <a:ext uri="{FF2B5EF4-FFF2-40B4-BE49-F238E27FC236}">
                <a16:creationId xmlns:a16="http://schemas.microsoft.com/office/drawing/2014/main" xmlns="" id="{27200865-B830-4036-B585-C802EDED999B}"/>
              </a:ext>
            </a:extLst>
          </p:cNvPr>
          <p:cNvSpPr>
            <a:spLocks noGrp="1" noChangeArrowheads="1"/>
          </p:cNvSpPr>
          <p:nvPr>
            <p:ph type="title"/>
          </p:nvPr>
        </p:nvSpPr>
        <p:spPr/>
        <p:txBody>
          <a:bodyPr/>
          <a:lstStyle/>
          <a:p>
            <a:pPr eaLnBrk="1" hangingPunct="1"/>
            <a:r>
              <a:rPr lang="en-US" altLang="en-US"/>
              <a:t>Ví dụ</a:t>
            </a:r>
          </a:p>
        </p:txBody>
      </p:sp>
      <p:sp>
        <p:nvSpPr>
          <p:cNvPr id="83972" name="Rectangle 3">
            <a:extLst>
              <a:ext uri="{FF2B5EF4-FFF2-40B4-BE49-F238E27FC236}">
                <a16:creationId xmlns:a16="http://schemas.microsoft.com/office/drawing/2014/main" xmlns="" id="{122BFB39-3F66-4D0F-9BCA-6BF86DAF513C}"/>
              </a:ext>
            </a:extLst>
          </p:cNvPr>
          <p:cNvSpPr>
            <a:spLocks noGrp="1" noChangeArrowheads="1"/>
          </p:cNvSpPr>
          <p:nvPr>
            <p:ph type="body" idx="1"/>
          </p:nvPr>
        </p:nvSpPr>
        <p:spPr/>
        <p:txBody>
          <a:bodyPr/>
          <a:lstStyle/>
          <a:p>
            <a:pPr eaLnBrk="1" hangingPunct="1"/>
            <a:r>
              <a:rPr lang="en-US" altLang="en-US"/>
              <a:t>Lập chương trình tìm số tự nhiên N  nhỏ nhất để tổng S &gt;=2 với:</a:t>
            </a:r>
          </a:p>
          <a:p>
            <a:pPr eaLnBrk="1" hangingPunct="1"/>
            <a:endParaRPr lang="en-US" altLang="en-US"/>
          </a:p>
          <a:p>
            <a:pPr eaLnBrk="1" hangingPunct="1"/>
            <a:endParaRPr lang="en-US" altLang="en-US"/>
          </a:p>
          <a:p>
            <a:pPr eaLnBrk="1" hangingPunct="1"/>
            <a:r>
              <a:rPr lang="en-US" altLang="en-US"/>
              <a:t>BTVN: Lập chương trình tìm ước số chung lớn nhất của hai số nguyên dương bất kỳ.</a:t>
            </a:r>
          </a:p>
          <a:p>
            <a:pPr eaLnBrk="1" hangingPunct="1">
              <a:buFont typeface="Wingdings" panose="05000000000000000000" pitchFamily="2" charset="2"/>
              <a:buNone/>
            </a:pPr>
            <a:endParaRPr lang="en-US" altLang="en-US"/>
          </a:p>
        </p:txBody>
      </p:sp>
      <mc:AlternateContent xmlns:mc="http://schemas.openxmlformats.org/markup-compatibility/2006">
        <mc:Choice xmlns="" xmlns:a14="http://schemas.microsoft.com/office/drawing/2010/main" Requires="a14">
          <p:sp>
            <p:nvSpPr>
              <p:cNvPr id="83973" name="Object 4">
                <a:extLst>
                  <a:ext uri="{FF2B5EF4-FFF2-40B4-BE49-F238E27FC236}">
                    <a16:creationId xmlns:a16="http://schemas.microsoft.com/office/drawing/2014/main" xmlns="" id="{5EE2A970-F24B-4C88-9477-CDCD5D2045F7}"/>
                  </a:ext>
                </a:extLst>
              </p:cNvPr>
              <p:cNvSpPr txBox="1"/>
              <p:nvPr/>
            </p:nvSpPr>
            <p:spPr bwMode="auto">
              <a:xfrm>
                <a:off x="2400300" y="2667000"/>
                <a:ext cx="4343400" cy="11318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GB" sz="3200" i="1" smtClean="0">
                          <a:solidFill>
                            <a:srgbClr val="000000"/>
                          </a:solidFill>
                          <a:latin typeface="Cambria Math" panose="02040503050406030204" pitchFamily="18" charset="0"/>
                        </a:rPr>
                        <m:t>𝑆</m:t>
                      </m:r>
                      <m:r>
                        <a:rPr lang="en-GB" sz="3200" i="1" smtClean="0">
                          <a:solidFill>
                            <a:srgbClr val="000000"/>
                          </a:solidFill>
                          <a:latin typeface="Cambria Math" panose="02040503050406030204" pitchFamily="18" charset="0"/>
                        </a:rPr>
                        <m:t>=1/1+</m:t>
                      </m:r>
                      <m:f>
                        <m:fPr>
                          <m:ctrlPr>
                            <a:rPr lang="en-GB" sz="3200" i="1">
                              <a:solidFill>
                                <a:srgbClr val="000000"/>
                              </a:solidFill>
                              <a:latin typeface="Cambria Math" panose="02040503050406030204" pitchFamily="18" charset="0"/>
                            </a:rPr>
                          </m:ctrlPr>
                        </m:fPr>
                        <m:num>
                          <m:r>
                            <a:rPr lang="en-GB" sz="3200" i="1">
                              <a:solidFill>
                                <a:srgbClr val="000000"/>
                              </a:solidFill>
                              <a:latin typeface="Cambria Math" panose="02040503050406030204" pitchFamily="18" charset="0"/>
                            </a:rPr>
                            <m:t>1</m:t>
                          </m:r>
                        </m:num>
                        <m:den>
                          <m:r>
                            <a:rPr lang="en-GB" sz="3200" i="1">
                              <a:solidFill>
                                <a:srgbClr val="000000"/>
                              </a:solidFill>
                              <a:latin typeface="Cambria Math" panose="02040503050406030204" pitchFamily="18" charset="0"/>
                            </a:rPr>
                            <m:t>2</m:t>
                          </m:r>
                        </m:den>
                      </m:f>
                      <m:r>
                        <a:rPr lang="en-GB" sz="3200" i="1">
                          <a:solidFill>
                            <a:srgbClr val="000000"/>
                          </a:solidFill>
                          <a:latin typeface="Cambria Math" panose="02040503050406030204" pitchFamily="18" charset="0"/>
                        </a:rPr>
                        <m:t>+</m:t>
                      </m:r>
                      <m:f>
                        <m:fPr>
                          <m:ctrlPr>
                            <a:rPr lang="en-GB" sz="3200" i="1">
                              <a:solidFill>
                                <a:srgbClr val="000000"/>
                              </a:solidFill>
                              <a:latin typeface="Cambria Math" panose="02040503050406030204" pitchFamily="18" charset="0"/>
                            </a:rPr>
                          </m:ctrlPr>
                        </m:fPr>
                        <m:num>
                          <m:r>
                            <a:rPr lang="en-GB" sz="3200" i="1">
                              <a:solidFill>
                                <a:srgbClr val="000000"/>
                              </a:solidFill>
                              <a:latin typeface="Cambria Math" panose="02040503050406030204" pitchFamily="18" charset="0"/>
                            </a:rPr>
                            <m:t>1</m:t>
                          </m:r>
                        </m:num>
                        <m:den>
                          <m:r>
                            <a:rPr lang="en-GB" sz="3200" i="1">
                              <a:solidFill>
                                <a:srgbClr val="000000"/>
                              </a:solidFill>
                              <a:latin typeface="Cambria Math" panose="02040503050406030204" pitchFamily="18" charset="0"/>
                            </a:rPr>
                            <m:t>3</m:t>
                          </m:r>
                        </m:den>
                      </m:f>
                      <m:r>
                        <a:rPr lang="en-GB" sz="3200" i="1">
                          <a:solidFill>
                            <a:srgbClr val="000000"/>
                          </a:solidFill>
                          <a:latin typeface="Cambria Math" panose="02040503050406030204" pitchFamily="18" charset="0"/>
                        </a:rPr>
                        <m:t>+...+</m:t>
                      </m:r>
                      <m:f>
                        <m:fPr>
                          <m:ctrlPr>
                            <a:rPr lang="en-GB" sz="3200" i="1">
                              <a:solidFill>
                                <a:srgbClr val="000000"/>
                              </a:solidFill>
                              <a:latin typeface="Cambria Math" panose="02040503050406030204" pitchFamily="18" charset="0"/>
                            </a:rPr>
                          </m:ctrlPr>
                        </m:fPr>
                        <m:num>
                          <m:r>
                            <a:rPr lang="en-GB" sz="3200" i="1">
                              <a:solidFill>
                                <a:srgbClr val="000000"/>
                              </a:solidFill>
                              <a:latin typeface="Cambria Math" panose="02040503050406030204" pitchFamily="18" charset="0"/>
                            </a:rPr>
                            <m:t>1</m:t>
                          </m:r>
                        </m:num>
                        <m:den>
                          <m:r>
                            <a:rPr lang="en-GB" sz="3200" i="1">
                              <a:solidFill>
                                <a:srgbClr val="000000"/>
                              </a:solidFill>
                              <a:latin typeface="Cambria Math" panose="02040503050406030204" pitchFamily="18" charset="0"/>
                            </a:rPr>
                            <m:t>𝑛</m:t>
                          </m:r>
                        </m:den>
                      </m:f>
                    </m:oMath>
                  </m:oMathPara>
                </a14:m>
                <a:endParaRPr lang="en-GB" sz="3200"/>
              </a:p>
            </p:txBody>
          </p:sp>
        </mc:Choice>
        <mc:Fallback>
          <p:sp>
            <p:nvSpPr>
              <p:cNvPr id="83973" name="Object 4">
                <a:extLst>
                  <a:ext uri="{FF2B5EF4-FFF2-40B4-BE49-F238E27FC236}">
                    <a16:creationId xmlns:a14="http://schemas.microsoft.com/office/drawing/2010/main" xmlns="" xmlns:a16="http://schemas.microsoft.com/office/drawing/2014/main" id="{5EE2A970-F24B-4C88-9477-CDCD5D2045F7}"/>
                  </a:ext>
                </a:extLst>
              </p:cNvPr>
              <p:cNvSpPr txBox="1">
                <a:spLocks noRot="1" noChangeAspect="1" noMove="1" noResize="1" noEditPoints="1" noAdjustHandles="1" noChangeArrowheads="1" noChangeShapeType="1" noTextEdit="1"/>
              </p:cNvSpPr>
              <p:nvPr/>
            </p:nvSpPr>
            <p:spPr bwMode="auto">
              <a:xfrm>
                <a:off x="2400300" y="2667000"/>
                <a:ext cx="4343400" cy="1131888"/>
              </a:xfrm>
              <a:prstGeom prst="rect">
                <a:avLst/>
              </a:prstGeom>
              <a:blipFill>
                <a:blip r:embed="rId2"/>
                <a:stretch>
                  <a:fillRect/>
                </a:stretch>
              </a:blipFill>
              <a:ln>
                <a:noFill/>
              </a:ln>
              <a:effectLst/>
            </p:spPr>
            <p:txBody>
              <a:bodyPr/>
              <a:lstStyle/>
              <a:p>
                <a:r>
                  <a:rPr lang="en-GB">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a:extLst>
              <a:ext uri="{FF2B5EF4-FFF2-40B4-BE49-F238E27FC236}">
                <a16:creationId xmlns:a16="http://schemas.microsoft.com/office/drawing/2014/main" xmlns="" id="{28E1ABB5-82C0-483E-B7BE-3B87671B4E6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4995" name="Rectangle 2">
            <a:extLst>
              <a:ext uri="{FF2B5EF4-FFF2-40B4-BE49-F238E27FC236}">
                <a16:creationId xmlns:a16="http://schemas.microsoft.com/office/drawing/2014/main" xmlns="" id="{E17E403E-F177-46F4-A209-E8F95C42E6DF}"/>
              </a:ext>
            </a:extLst>
          </p:cNvPr>
          <p:cNvSpPr>
            <a:spLocks noGrp="1" noChangeArrowheads="1"/>
          </p:cNvSpPr>
          <p:nvPr>
            <p:ph type="title"/>
          </p:nvPr>
        </p:nvSpPr>
        <p:spPr/>
        <p:txBody>
          <a:bodyPr/>
          <a:lstStyle/>
          <a:p>
            <a:pPr eaLnBrk="1" hangingPunct="1"/>
            <a:r>
              <a:rPr lang="en-US" altLang="en-US"/>
              <a:t>3.4 Vòng lặp do … while</a:t>
            </a:r>
          </a:p>
        </p:txBody>
      </p:sp>
      <p:sp>
        <p:nvSpPr>
          <p:cNvPr id="84996" name="Rectangle 3">
            <a:extLst>
              <a:ext uri="{FF2B5EF4-FFF2-40B4-BE49-F238E27FC236}">
                <a16:creationId xmlns:a16="http://schemas.microsoft.com/office/drawing/2014/main" xmlns="" id="{7F5D9F44-B39C-400C-9C0C-C87A9CC01892}"/>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a:solidFill>
                  <a:srgbClr val="CC3300"/>
                </a:solidFill>
              </a:rPr>
              <a:t>do {</a:t>
            </a:r>
          </a:p>
          <a:p>
            <a:pPr eaLnBrk="1" hangingPunct="1">
              <a:lnSpc>
                <a:spcPct val="90000"/>
              </a:lnSpc>
              <a:buFont typeface="Wingdings" panose="05000000000000000000" pitchFamily="2" charset="2"/>
              <a:buNone/>
            </a:pPr>
            <a:r>
              <a:rPr lang="en-US" altLang="en-US">
                <a:solidFill>
                  <a:schemeClr val="tx2"/>
                </a:solidFill>
              </a:rPr>
              <a:t>	Các câu lệnh;</a:t>
            </a:r>
            <a:endParaRPr lang="en-US" altLang="en-US"/>
          </a:p>
          <a:p>
            <a:pPr eaLnBrk="1" hangingPunct="1">
              <a:lnSpc>
                <a:spcPct val="90000"/>
              </a:lnSpc>
              <a:buFont typeface="Wingdings" panose="05000000000000000000" pitchFamily="2" charset="2"/>
              <a:buNone/>
            </a:pPr>
            <a:r>
              <a:rPr lang="en-US" altLang="en-US">
                <a:solidFill>
                  <a:srgbClr val="CC3300"/>
                </a:solidFill>
              </a:rPr>
              <a:t>}while</a:t>
            </a:r>
            <a:r>
              <a:rPr lang="en-US" altLang="en-US"/>
              <a:t> (</a:t>
            </a:r>
            <a:r>
              <a:rPr lang="en-US" altLang="en-US">
                <a:solidFill>
                  <a:schemeClr val="tx2"/>
                </a:solidFill>
              </a:rPr>
              <a:t>Bthức</a:t>
            </a:r>
            <a:r>
              <a:rPr lang="en-US" altLang="en-US"/>
              <a:t>);</a:t>
            </a:r>
          </a:p>
          <a:p>
            <a:pPr eaLnBrk="1" hangingPunct="1">
              <a:lnSpc>
                <a:spcPct val="90000"/>
              </a:lnSpc>
              <a:buFont typeface="Wingdings" panose="05000000000000000000" pitchFamily="2" charset="2"/>
              <a:buNone/>
            </a:pPr>
            <a:r>
              <a:rPr lang="en-US" altLang="en-US"/>
              <a:t>	Sự hoạt động của máy</a:t>
            </a:r>
          </a:p>
          <a:p>
            <a:pPr eaLnBrk="1" hangingPunct="1">
              <a:lnSpc>
                <a:spcPct val="90000"/>
              </a:lnSpc>
            </a:pPr>
            <a:r>
              <a:rPr lang="en-US" altLang="en-US"/>
              <a:t>Bươc1. Máy thực hiện “Các câu lệnh”</a:t>
            </a:r>
          </a:p>
          <a:p>
            <a:pPr eaLnBrk="1" hangingPunct="1">
              <a:lnSpc>
                <a:spcPct val="90000"/>
              </a:lnSpc>
            </a:pPr>
            <a:r>
              <a:rPr lang="en-US" altLang="en-US"/>
              <a:t>Bước 2. Máy thực hiện tính giá trị của </a:t>
            </a:r>
            <a:r>
              <a:rPr lang="en-US" altLang="en-US">
                <a:solidFill>
                  <a:schemeClr val="tx2"/>
                </a:solidFill>
              </a:rPr>
              <a:t>Bthức</a:t>
            </a:r>
          </a:p>
          <a:p>
            <a:pPr eaLnBrk="1" hangingPunct="1">
              <a:lnSpc>
                <a:spcPct val="90000"/>
              </a:lnSpc>
            </a:pPr>
            <a:r>
              <a:rPr lang="en-US" altLang="en-US"/>
              <a:t>Bước 3. </a:t>
            </a:r>
          </a:p>
          <a:p>
            <a:pPr lvl="1" eaLnBrk="1" hangingPunct="1">
              <a:lnSpc>
                <a:spcPct val="90000"/>
              </a:lnSpc>
            </a:pPr>
            <a:r>
              <a:rPr lang="en-US" altLang="en-US"/>
              <a:t>Nếu </a:t>
            </a:r>
            <a:r>
              <a:rPr lang="en-US" altLang="en-US">
                <a:solidFill>
                  <a:schemeClr val="tx2"/>
                </a:solidFill>
              </a:rPr>
              <a:t>Bthức</a:t>
            </a:r>
            <a:r>
              <a:rPr lang="en-US" altLang="en-US"/>
              <a:t> khác 0 thì máy quay trở lại Bước1</a:t>
            </a:r>
          </a:p>
          <a:p>
            <a:pPr lvl="1" eaLnBrk="1" hangingPunct="1">
              <a:lnSpc>
                <a:spcPct val="90000"/>
              </a:lnSpc>
            </a:pPr>
            <a:r>
              <a:rPr lang="en-US" altLang="en-US"/>
              <a:t>Nếu </a:t>
            </a:r>
            <a:r>
              <a:rPr lang="en-US" altLang="en-US">
                <a:solidFill>
                  <a:schemeClr val="tx2"/>
                </a:solidFill>
              </a:rPr>
              <a:t>Bthức </a:t>
            </a:r>
            <a:r>
              <a:rPr lang="en-US" altLang="en-US"/>
              <a:t>bằng 0 thì máy thoát khỏi vòng lặp</a:t>
            </a:r>
          </a:p>
          <a:p>
            <a:pPr eaLnBrk="1" hangingPunct="1">
              <a:lnSpc>
                <a:spcPct val="90000"/>
              </a:lnSpc>
              <a:buFont typeface="Wingdings" panose="05000000000000000000" pitchFamily="2" charset="2"/>
              <a:buNone/>
            </a:pP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a:extLst>
              <a:ext uri="{FF2B5EF4-FFF2-40B4-BE49-F238E27FC236}">
                <a16:creationId xmlns:a16="http://schemas.microsoft.com/office/drawing/2014/main" xmlns="" id="{FEBA034C-AFD6-4C93-B00C-AEE01F87A132}"/>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6019" name="Rectangle 2">
            <a:extLst>
              <a:ext uri="{FF2B5EF4-FFF2-40B4-BE49-F238E27FC236}">
                <a16:creationId xmlns:a16="http://schemas.microsoft.com/office/drawing/2014/main" xmlns="" id="{55EF49E0-D952-47C6-A34E-082ED16C7DFA}"/>
              </a:ext>
            </a:extLst>
          </p:cNvPr>
          <p:cNvSpPr>
            <a:spLocks noGrp="1" noChangeArrowheads="1"/>
          </p:cNvSpPr>
          <p:nvPr>
            <p:ph type="title"/>
          </p:nvPr>
        </p:nvSpPr>
        <p:spPr/>
        <p:txBody>
          <a:bodyPr/>
          <a:lstStyle/>
          <a:p>
            <a:pPr eaLnBrk="1" hangingPunct="1"/>
            <a:r>
              <a:rPr lang="en-US" altLang="en-US"/>
              <a:t>Ví dụ:</a:t>
            </a:r>
          </a:p>
        </p:txBody>
      </p:sp>
      <p:sp>
        <p:nvSpPr>
          <p:cNvPr id="86020" name="Rectangle 3">
            <a:extLst>
              <a:ext uri="{FF2B5EF4-FFF2-40B4-BE49-F238E27FC236}">
                <a16:creationId xmlns:a16="http://schemas.microsoft.com/office/drawing/2014/main" xmlns="" id="{5EE5F3DA-C4B7-4C43-9FC8-9A8DF5DFE10E}"/>
              </a:ext>
            </a:extLst>
          </p:cNvPr>
          <p:cNvSpPr>
            <a:spLocks noGrp="1" noChangeArrowheads="1"/>
          </p:cNvSpPr>
          <p:nvPr>
            <p:ph type="body" idx="1"/>
          </p:nvPr>
        </p:nvSpPr>
        <p:spPr/>
        <p:txBody>
          <a:bodyPr/>
          <a:lstStyle/>
          <a:p>
            <a:pPr eaLnBrk="1" hangingPunct="1"/>
            <a:r>
              <a:rPr lang="en-US" altLang="en-US"/>
              <a:t>Lập chương trình nhập vào hai số a, b sao cho a &lt; b. Nếu người dùng nhập a &gt;=b thì yêu cầu nhập lại.</a:t>
            </a:r>
          </a:p>
          <a:p>
            <a:pPr eaLnBrk="1" hangingPunct="1">
              <a:buFont typeface="Wingdings" panose="05000000000000000000" pitchFamily="2" charset="2"/>
              <a:buNone/>
            </a:pP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xmlns="" id="{C0F86DC1-7263-4CB7-9B42-E68C854CE43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1923" name="Rectangle 3">
            <a:extLst>
              <a:ext uri="{FF2B5EF4-FFF2-40B4-BE49-F238E27FC236}">
                <a16:creationId xmlns:a16="http://schemas.microsoft.com/office/drawing/2014/main" xmlns="" id="{AB7CFC8A-BA3E-4F57-9CCB-08F4B62E05C1}"/>
              </a:ext>
            </a:extLst>
          </p:cNvPr>
          <p:cNvSpPr>
            <a:spLocks noGrp="1" noChangeArrowheads="1"/>
          </p:cNvSpPr>
          <p:nvPr>
            <p:ph type="body" idx="1"/>
          </p:nvPr>
        </p:nvSpPr>
        <p:spPr>
          <a:xfrm>
            <a:off x="685800" y="1731935"/>
            <a:ext cx="3489960" cy="2687665"/>
          </a:xfrm>
        </p:spPr>
        <p:txBody>
          <a:bodyPr/>
          <a:lstStyle/>
          <a:p>
            <a:pPr marL="0" indent="0" algn="ctr" eaLnBrk="1" hangingPunct="1">
              <a:buNone/>
            </a:pPr>
            <a:r>
              <a:rPr lang="en-US" altLang="en-US" i="1" u="sng"/>
              <a:t>For</a:t>
            </a:r>
          </a:p>
          <a:p>
            <a:pPr marL="0" indent="0" algn="just" eaLnBrk="1" hangingPunct="1">
              <a:buNone/>
            </a:pPr>
            <a:r>
              <a:rPr lang="en-US" altLang="en-US" sz="2000"/>
              <a:t>- Thường dùng trong trường hợp lặp biết trước số lần lặp</a:t>
            </a:r>
          </a:p>
        </p:txBody>
      </p:sp>
      <p:sp>
        <p:nvSpPr>
          <p:cNvPr id="2" name="TextBox 1">
            <a:extLst>
              <a:ext uri="{FF2B5EF4-FFF2-40B4-BE49-F238E27FC236}">
                <a16:creationId xmlns:a16="http://schemas.microsoft.com/office/drawing/2014/main" xmlns="" id="{43D01E44-9D03-448D-9145-9D5F68C2630E}"/>
              </a:ext>
            </a:extLst>
          </p:cNvPr>
          <p:cNvSpPr txBox="1"/>
          <p:nvPr/>
        </p:nvSpPr>
        <p:spPr>
          <a:xfrm>
            <a:off x="3352800" y="609600"/>
            <a:ext cx="2667000" cy="584775"/>
          </a:xfrm>
          <a:prstGeom prst="rect">
            <a:avLst/>
          </a:prstGeom>
          <a:noFill/>
        </p:spPr>
        <p:txBody>
          <a:bodyPr wrap="square" rtlCol="0">
            <a:spAutoFit/>
          </a:bodyPr>
          <a:lstStyle/>
          <a:p>
            <a:r>
              <a:rPr lang="en-US" sz="3200" b="1" i="1"/>
              <a:t>Một số lưu ý</a:t>
            </a:r>
            <a:endParaRPr lang="en-GB" sz="3200" b="1" i="1"/>
          </a:p>
        </p:txBody>
      </p:sp>
      <p:sp>
        <p:nvSpPr>
          <p:cNvPr id="5" name="Rectangle 3">
            <a:extLst>
              <a:ext uri="{FF2B5EF4-FFF2-40B4-BE49-F238E27FC236}">
                <a16:creationId xmlns:a16="http://schemas.microsoft.com/office/drawing/2014/main" xmlns="" id="{7D28ACA4-97E3-4D9F-B9CA-E0BC82882F36}"/>
              </a:ext>
            </a:extLst>
          </p:cNvPr>
          <p:cNvSpPr txBox="1">
            <a:spLocks noChangeArrowheads="1"/>
          </p:cNvSpPr>
          <p:nvPr/>
        </p:nvSpPr>
        <p:spPr bwMode="auto">
          <a:xfrm>
            <a:off x="4444139" y="1731935"/>
            <a:ext cx="4267200" cy="26114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lgn="ctr" eaLnBrk="1" hangingPunct="1">
              <a:buNone/>
            </a:pPr>
            <a:r>
              <a:rPr lang="en-US" altLang="en-US" i="1" u="sng" kern="0"/>
              <a:t>While và do while</a:t>
            </a:r>
          </a:p>
          <a:p>
            <a:pPr algn="just" eaLnBrk="1" hangingPunct="1">
              <a:buFontTx/>
              <a:buChar char="-"/>
            </a:pPr>
            <a:r>
              <a:rPr lang="en-US" altLang="en-US" sz="2000" kern="0"/>
              <a:t>Thường dùng trong trường hợp lặp nhưng không biết trước số lần lặp</a:t>
            </a:r>
          </a:p>
          <a:p>
            <a:pPr algn="just" eaLnBrk="1" hangingPunct="1">
              <a:buFontTx/>
              <a:buChar char="-"/>
            </a:pPr>
            <a:r>
              <a:rPr lang="en-US" altLang="en-US" sz="2000" kern="0"/>
              <a:t>Những bài có thể giải bằng while thì cũng có thể giải bằng do while</a:t>
            </a:r>
          </a:p>
          <a:p>
            <a:pPr algn="just" eaLnBrk="1" hangingPunct="1">
              <a:buFontTx/>
              <a:buChar char="-"/>
            </a:pPr>
            <a:endParaRPr lang="en-US" altLang="en-US" kern="0"/>
          </a:p>
        </p:txBody>
      </p:sp>
      <p:sp>
        <p:nvSpPr>
          <p:cNvPr id="8" name="Rectangle 3">
            <a:extLst>
              <a:ext uri="{FF2B5EF4-FFF2-40B4-BE49-F238E27FC236}">
                <a16:creationId xmlns:a16="http://schemas.microsoft.com/office/drawing/2014/main" xmlns="" id="{DE5EFEB5-1BB6-4DBA-8B87-F3C2E3BEEAEB}"/>
              </a:ext>
            </a:extLst>
          </p:cNvPr>
          <p:cNvSpPr txBox="1">
            <a:spLocks noChangeArrowheads="1"/>
          </p:cNvSpPr>
          <p:nvPr/>
        </p:nvSpPr>
        <p:spPr bwMode="auto">
          <a:xfrm>
            <a:off x="738753" y="4953000"/>
            <a:ext cx="800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eaLnBrk="1" hangingPunct="1">
              <a:buFont typeface="Wingdings" panose="05000000000000000000" pitchFamily="2" charset="2"/>
              <a:buNone/>
            </a:pPr>
            <a:r>
              <a:rPr lang="en-US" sz="1800" b="1" kern="0">
                <a:solidFill>
                  <a:srgbClr val="414141"/>
                </a:solidFill>
                <a:latin typeface="Helvetica Neue"/>
              </a:rPr>
              <a:t>Ví dụ</a:t>
            </a:r>
            <a:r>
              <a:rPr lang="vi-VN" sz="1800" kern="0">
                <a:solidFill>
                  <a:srgbClr val="414141"/>
                </a:solidFill>
                <a:latin typeface="Helvetica Neue"/>
              </a:rPr>
              <a:t>: Hãy viết chương trình yêu cầu người dùng nhập vào một số bất kì và in số đó lên màn hình. Nếu người dùng nhập vào số 0 thì thoát chương trình, ngược lại thì nhập liên tục.</a:t>
            </a:r>
            <a:r>
              <a:rPr lang="en-US" altLang="en-US" sz="1800" kern="0"/>
              <a:t> </a:t>
            </a:r>
          </a:p>
        </p:txBody>
      </p:sp>
    </p:spTree>
    <p:extLst>
      <p:ext uri="{BB962C8B-B14F-4D97-AF65-F5344CB8AC3E}">
        <p14:creationId xmlns="" xmlns:p14="http://schemas.microsoft.com/office/powerpoint/2010/main" val="3003953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706CC-437E-4CBC-8029-E3F22643EEAD}"/>
              </a:ext>
            </a:extLst>
          </p:cNvPr>
          <p:cNvSpPr>
            <a:spLocks noGrp="1"/>
          </p:cNvSpPr>
          <p:nvPr>
            <p:ph type="title"/>
          </p:nvPr>
        </p:nvSpPr>
        <p:spPr>
          <a:xfrm>
            <a:off x="3139440" y="2133600"/>
            <a:ext cx="4419600" cy="1295400"/>
          </a:xfrm>
        </p:spPr>
        <p:txBody>
          <a:bodyPr/>
          <a:lstStyle/>
          <a:p>
            <a:r>
              <a:rPr lang="en-GB"/>
              <a:t>Luyện tập</a:t>
            </a:r>
          </a:p>
        </p:txBody>
      </p:sp>
      <p:sp>
        <p:nvSpPr>
          <p:cNvPr id="3" name="Footer Placeholder 2">
            <a:extLst>
              <a:ext uri="{FF2B5EF4-FFF2-40B4-BE49-F238E27FC236}">
                <a16:creationId xmlns:a16="http://schemas.microsoft.com/office/drawing/2014/main" xmlns="" id="{AE005606-3E11-4366-AF6A-32220AB6B4E3}"/>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2279576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xmlns="" id="{C0F86DC1-7263-4CB7-9B42-E68C854CE43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1923" name="Rectangle 3">
            <a:extLst>
              <a:ext uri="{FF2B5EF4-FFF2-40B4-BE49-F238E27FC236}">
                <a16:creationId xmlns:a16="http://schemas.microsoft.com/office/drawing/2014/main" xmlns="" id="{AB7CFC8A-BA3E-4F57-9CCB-08F4B62E05C1}"/>
              </a:ext>
            </a:extLst>
          </p:cNvPr>
          <p:cNvSpPr>
            <a:spLocks noGrp="1" noChangeArrowheads="1"/>
          </p:cNvSpPr>
          <p:nvPr>
            <p:ph type="body" idx="1"/>
          </p:nvPr>
        </p:nvSpPr>
        <p:spPr>
          <a:xfrm>
            <a:off x="533400" y="259080"/>
            <a:ext cx="7467600" cy="6339840"/>
          </a:xfrm>
        </p:spPr>
        <p:txBody>
          <a:bodyPr/>
          <a:lstStyle/>
          <a:p>
            <a:pPr algn="ctr" eaLnBrk="1" hangingPunct="1">
              <a:buFont typeface="Wingdings" panose="05000000000000000000" pitchFamily="2" charset="2"/>
              <a:buNone/>
            </a:pPr>
            <a:r>
              <a:rPr lang="en-US" altLang="en-US" dirty="0" err="1"/>
              <a:t>Bài</a:t>
            </a:r>
            <a:r>
              <a:rPr lang="en-US" altLang="en-US" dirty="0"/>
              <a:t> </a:t>
            </a:r>
            <a:r>
              <a:rPr lang="en-US" altLang="en-US" dirty="0" err="1"/>
              <a:t>tập</a:t>
            </a:r>
            <a:r>
              <a:rPr lang="en-US" altLang="en-US" dirty="0"/>
              <a:t> </a:t>
            </a:r>
            <a:r>
              <a:rPr lang="en-US" altLang="en-US" dirty="0" err="1"/>
              <a:t>cơ</a:t>
            </a:r>
            <a:r>
              <a:rPr lang="en-US" altLang="en-US" dirty="0"/>
              <a:t> </a:t>
            </a:r>
            <a:r>
              <a:rPr lang="en-US" altLang="en-US" dirty="0" err="1"/>
              <a:t>bản</a:t>
            </a:r>
            <a:endParaRPr lang="en-US" altLang="en-US" sz="2000" dirty="0"/>
          </a:p>
          <a:p>
            <a:pPr marL="0" indent="0">
              <a:lnSpc>
                <a:spcPct val="107000"/>
              </a:lnSpc>
              <a:buNone/>
            </a:pP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1.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Viết</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chương</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trình</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nhập</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vào</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môt</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in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ra</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hình</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tam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giác</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vuông</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có</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độ</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cao</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h (0 &lt; h &lt; 40)</a:t>
            </a:r>
          </a:p>
          <a:p>
            <a:pPr marL="0" indent="0">
              <a:lnSpc>
                <a:spcPct val="107000"/>
              </a:lnSpc>
              <a:buNone/>
            </a:pP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Ví</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dụ</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nhập</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h=5</a:t>
            </a:r>
          </a:p>
          <a:p>
            <a:pPr marL="0" indent="0">
              <a:lnSpc>
                <a:spcPct val="107000"/>
              </a:lnSpc>
              <a:buNone/>
            </a:pP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buNone/>
            </a:pPr>
            <a:endPar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2.</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Nhập</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số</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nguyên</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dương</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n (n&gt;0).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Liệt</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kê</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tất</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cả</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các</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số</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nguyên</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tố</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nhỏ</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hơn</a:t>
            </a:r>
            <a:r>
              <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n.</a:t>
            </a:r>
            <a:endPar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3.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Nhập</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số</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nguyên</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dương</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n (n&gt;0).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Liệt</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kê</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n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số</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chính</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chương</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đầu</a:t>
            </a:r>
            <a:r>
              <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0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tiên</a:t>
            </a:r>
            <a:endParaRPr lang="en-GB"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GB" sz="2000" dirty="0">
                <a:latin typeface="Calibri" panose="020F0502020204030204" pitchFamily="34" charset="0"/>
                <a:ea typeface="Calibri" panose="020F0502020204030204" pitchFamily="34" charset="0"/>
                <a:cs typeface="Times New Roman" panose="02020603050405020304" pitchFamily="18" charset="0"/>
              </a:rPr>
              <a:t>4. </a:t>
            </a:r>
            <a:r>
              <a:rPr lang="en-GB" sz="2000" dirty="0" err="1">
                <a:latin typeface="Calibri" panose="020F0502020204030204" pitchFamily="34" charset="0"/>
                <a:ea typeface="Calibri" panose="020F0502020204030204" pitchFamily="34" charset="0"/>
                <a:cs typeface="Times New Roman" panose="02020603050405020304" pitchFamily="18" charset="0"/>
              </a:rPr>
              <a:t>Nhập</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số</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nguyên</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dương</a:t>
            </a:r>
            <a:r>
              <a:rPr lang="en-GB" sz="2000" dirty="0">
                <a:latin typeface="Calibri" panose="020F0502020204030204" pitchFamily="34" charset="0"/>
                <a:ea typeface="Calibri" panose="020F0502020204030204" pitchFamily="34" charset="0"/>
                <a:cs typeface="Times New Roman" panose="02020603050405020304" pitchFamily="18" charset="0"/>
              </a:rPr>
              <a:t> n, </a:t>
            </a:r>
            <a:r>
              <a:rPr lang="en-GB" sz="2000" dirty="0" err="1">
                <a:latin typeface="Calibri" panose="020F0502020204030204" pitchFamily="34" charset="0"/>
                <a:ea typeface="Calibri" panose="020F0502020204030204" pitchFamily="34" charset="0"/>
                <a:cs typeface="Times New Roman" panose="02020603050405020304" pitchFamily="18" charset="0"/>
              </a:rPr>
              <a:t>và</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số</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thực</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x,Tính</a:t>
            </a:r>
            <a:r>
              <a:rPr lang="en-GB" sz="2000" dirty="0">
                <a:latin typeface="Calibri" panose="020F0502020204030204" pitchFamily="34" charset="0"/>
                <a:ea typeface="Calibri" panose="020F0502020204030204" pitchFamily="34" charset="0"/>
                <a:cs typeface="Times New Roman" panose="02020603050405020304" pitchFamily="18" charset="0"/>
              </a:rPr>
              <a:t> </a:t>
            </a:r>
            <a:r>
              <a:rPr lang="en-GB" sz="2000" dirty="0" err="1">
                <a:latin typeface="Calibri" panose="020F0502020204030204" pitchFamily="34" charset="0"/>
                <a:ea typeface="Calibri" panose="020F0502020204030204" pitchFamily="34" charset="0"/>
                <a:cs typeface="Times New Roman" panose="02020603050405020304" pitchFamily="18" charset="0"/>
              </a:rPr>
              <a:t>tổng</a:t>
            </a:r>
            <a:r>
              <a:rPr lang="en-GB" sz="2000" dirty="0">
                <a:latin typeface="Calibri" panose="020F0502020204030204" pitchFamily="34" charset="0"/>
                <a:ea typeface="Calibri" panose="020F0502020204030204" pitchFamily="34" charset="0"/>
                <a:cs typeface="Times New Roman" panose="02020603050405020304" pitchFamily="18" charset="0"/>
              </a:rPr>
              <a:t> S= x + </a:t>
            </a:r>
            <a:r>
              <a:rPr lang="en-GB" sz="2000" dirty="0" err="1">
                <a:latin typeface="Calibri" panose="020F0502020204030204" pitchFamily="34" charset="0"/>
                <a:ea typeface="Calibri" panose="020F0502020204030204" pitchFamily="34" charset="0"/>
                <a:cs typeface="Times New Roman" panose="02020603050405020304" pitchFamily="18" charset="0"/>
              </a:rPr>
              <a:t>x^2</a:t>
            </a:r>
            <a:r>
              <a:rPr lang="en-GB" sz="2000" dirty="0">
                <a:latin typeface="Calibri" panose="020F0502020204030204" pitchFamily="34" charset="0"/>
                <a:ea typeface="Calibri" panose="020F0502020204030204" pitchFamily="34" charset="0"/>
                <a:cs typeface="Times New Roman" panose="02020603050405020304" pitchFamily="18" charset="0"/>
              </a:rPr>
              <a:t> + </a:t>
            </a:r>
            <a:r>
              <a:rPr lang="en-GB" sz="2000" dirty="0" err="1">
                <a:latin typeface="Calibri" panose="020F0502020204030204" pitchFamily="34" charset="0"/>
                <a:ea typeface="Calibri" panose="020F0502020204030204" pitchFamily="34" charset="0"/>
                <a:cs typeface="Times New Roman" panose="02020603050405020304" pitchFamily="18" charset="0"/>
              </a:rPr>
              <a:t>x^3</a:t>
            </a:r>
            <a:r>
              <a:rPr lang="en-GB" sz="2000" dirty="0">
                <a:latin typeface="Calibri" panose="020F0502020204030204" pitchFamily="34" charset="0"/>
                <a:ea typeface="Calibri" panose="020F0502020204030204" pitchFamily="34" charset="0"/>
                <a:cs typeface="Times New Roman" panose="02020603050405020304" pitchFamily="18" charset="0"/>
              </a:rPr>
              <a:t> +...+ </a:t>
            </a:r>
            <a:r>
              <a:rPr lang="en-GB" sz="2000" dirty="0" err="1">
                <a:latin typeface="Calibri" panose="020F0502020204030204" pitchFamily="34" charset="0"/>
                <a:ea typeface="Calibri" panose="020F0502020204030204" pitchFamily="34" charset="0"/>
                <a:cs typeface="Times New Roman" panose="02020603050405020304" pitchFamily="18" charset="0"/>
              </a:rPr>
              <a:t>x^n</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dirty="0">
                <a:latin typeface="Calibri" panose="020F0502020204030204" pitchFamily="34" charset="0"/>
                <a:ea typeface="Calibri" panose="020F0502020204030204" pitchFamily="34" charset="0"/>
                <a:cs typeface="Times New Roman" panose="02020603050405020304" pitchFamily="18" charset="0"/>
              </a:rPr>
              <a:t>5</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số</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nguyên</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dương</a:t>
            </a:r>
            <a:r>
              <a:rPr lang="en-GB" sz="2000" dirty="0">
                <a:effectLst/>
                <a:latin typeface="Calibri" panose="020F0502020204030204" pitchFamily="34" charset="0"/>
                <a:ea typeface="Calibri" panose="020F0502020204030204" pitchFamily="34" charset="0"/>
                <a:cs typeface="Times New Roman" panose="02020603050405020304" pitchFamily="18" charset="0"/>
              </a:rPr>
              <a:t> n,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tính</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tổng</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07000"/>
              </a:lnSpc>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S(n) = 1 + 1.2 + 1.2.3 + ... + 1.2...n</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2000" dirty="0">
                <a:latin typeface="Calibri" panose="020F0502020204030204" pitchFamily="34" charset="0"/>
                <a:ea typeface="Calibri" panose="020F0502020204030204" pitchFamily="34" charset="0"/>
                <a:cs typeface="Times New Roman" panose="02020603050405020304" pitchFamily="18" charset="0"/>
              </a:rPr>
              <a:t>6</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số</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nguyên</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dương</a:t>
            </a:r>
            <a:r>
              <a:rPr lang="en-GB" sz="2000" dirty="0">
                <a:effectLst/>
                <a:latin typeface="Calibri" panose="020F0502020204030204" pitchFamily="34" charset="0"/>
                <a:ea typeface="Calibri" panose="020F0502020204030204" pitchFamily="34" charset="0"/>
                <a:cs typeface="Times New Roman" panose="02020603050405020304" pitchFamily="18" charset="0"/>
              </a:rPr>
              <a:t> n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và</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số</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thực</a:t>
            </a:r>
            <a:r>
              <a:rPr lang="en-GB" sz="2000" dirty="0">
                <a:effectLst/>
                <a:latin typeface="Calibri" panose="020F0502020204030204" pitchFamily="34" charset="0"/>
                <a:ea typeface="Calibri" panose="020F0502020204030204" pitchFamily="34" charset="0"/>
                <a:cs typeface="Times New Roman" panose="02020603050405020304" pitchFamily="18" charset="0"/>
              </a:rPr>
              <a:t> x.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Tính</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biểu</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thức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6D671FD4-C996-42BB-992B-9B135B71D393}"/>
              </a:ext>
            </a:extLst>
          </p:cNvPr>
          <p:cNvPicPr>
            <a:picLocks noChangeAspect="1"/>
          </p:cNvPicPr>
          <p:nvPr/>
        </p:nvPicPr>
        <p:blipFill rotWithShape="1">
          <a:blip r:embed="rId2"/>
          <a:srcRect b="4772"/>
          <a:stretch/>
        </p:blipFill>
        <p:spPr>
          <a:xfrm>
            <a:off x="2743200" y="1104900"/>
            <a:ext cx="2133600" cy="1447800"/>
          </a:xfrm>
          <a:prstGeom prst="rect">
            <a:avLst/>
          </a:prstGeom>
        </p:spPr>
      </p:pic>
      <p:pic>
        <p:nvPicPr>
          <p:cNvPr id="5" name="Picture 4">
            <a:extLst>
              <a:ext uri="{FF2B5EF4-FFF2-40B4-BE49-F238E27FC236}">
                <a16:creationId xmlns:a16="http://schemas.microsoft.com/office/drawing/2014/main" xmlns="" id="{C273B0C8-67F5-414F-A76A-E018B7D47932}"/>
              </a:ext>
            </a:extLst>
          </p:cNvPr>
          <p:cNvPicPr>
            <a:picLocks noChangeAspect="1"/>
          </p:cNvPicPr>
          <p:nvPr/>
        </p:nvPicPr>
        <p:blipFill rotWithShape="1">
          <a:blip r:embed="rId3"/>
          <a:srcRect b="7143"/>
          <a:stretch/>
        </p:blipFill>
        <p:spPr>
          <a:xfrm>
            <a:off x="1714500" y="5617267"/>
            <a:ext cx="5181600" cy="85973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7279D-2A0C-4416-AB8E-B022B2D35671}"/>
              </a:ext>
            </a:extLst>
          </p:cNvPr>
          <p:cNvSpPr>
            <a:spLocks noGrp="1"/>
          </p:cNvSpPr>
          <p:nvPr>
            <p:ph type="title"/>
          </p:nvPr>
        </p:nvSpPr>
        <p:spPr>
          <a:xfrm>
            <a:off x="457200" y="323056"/>
            <a:ext cx="7543800" cy="808038"/>
          </a:xfrm>
        </p:spPr>
        <p:txBody>
          <a:bodyPr/>
          <a:lstStyle/>
          <a:p>
            <a:r>
              <a:rPr lang="en-US"/>
              <a:t>Bài tập (*)</a:t>
            </a:r>
            <a:endParaRPr lang="en-GB"/>
          </a:p>
        </p:txBody>
      </p:sp>
      <mc:AlternateContent xmlns:mc="http://schemas.openxmlformats.org/markup-compatibility/2006">
        <mc:Choice xmlns="" xmlns:a14="http://schemas.microsoft.com/office/drawing/2010/main" Requires="a14">
          <p:sp>
            <p:nvSpPr>
              <p:cNvPr id="3" name="Text Placeholder 2">
                <a:extLst>
                  <a:ext uri="{FF2B5EF4-FFF2-40B4-BE49-F238E27FC236}">
                    <a16:creationId xmlns:a16="http://schemas.microsoft.com/office/drawing/2014/main" xmlns="" id="{48BAB9D8-D7E8-49F6-BDD3-DF213DFB9BED}"/>
                  </a:ext>
                </a:extLst>
              </p:cNvPr>
              <p:cNvSpPr>
                <a:spLocks noGrp="1"/>
              </p:cNvSpPr>
              <p:nvPr>
                <p:ph type="body" sz="half" idx="1"/>
              </p:nvPr>
            </p:nvSpPr>
            <p:spPr>
              <a:xfrm>
                <a:off x="495300" y="1822531"/>
                <a:ext cx="8153400" cy="4411662"/>
              </a:xfrm>
            </p:spPr>
            <p:txBody>
              <a:bodyPr/>
              <a:lstStyle/>
              <a:p>
                <a:pPr marL="0" lvl="0" indent="0">
                  <a:lnSpc>
                    <a:spcPct val="107000"/>
                  </a:lnSpc>
                  <a:buNone/>
                </a:pPr>
                <a:r>
                  <a:rPr lang="en-GB" sz="2000">
                    <a:effectLst/>
                    <a:latin typeface="Calibri" panose="020F0502020204030204" pitchFamily="34" charset="0"/>
                    <a:ea typeface="Calibri" panose="020F0502020204030204" pitchFamily="34" charset="0"/>
                    <a:cs typeface="Times New Roman" panose="02020603050405020304" pitchFamily="18" charset="0"/>
                  </a:rPr>
                  <a:t>7. (*) Nhập n, in ra dãy Finbonaci f0, f1, f2, ..., fn-1, fn.</a:t>
                </a:r>
              </a:p>
              <a:p>
                <a:pPr marL="0" lvl="0" indent="0">
                  <a:lnSpc>
                    <a:spcPct val="107000"/>
                  </a:lnSpc>
                  <a:buNone/>
                </a:pPr>
                <a:r>
                  <a:rPr lang="en-GB" sz="2000">
                    <a:effectLst/>
                    <a:latin typeface="Calibri" panose="020F0502020204030204" pitchFamily="34" charset="0"/>
                    <a:ea typeface="Calibri" panose="020F0502020204030204" pitchFamily="34" charset="0"/>
                    <a:cs typeface="Times New Roman" panose="02020603050405020304" pitchFamily="18" charset="0"/>
                  </a:rPr>
                  <a:t>Biết rằng, dãy Fibonaci được xác định bởi hệ thức truy hồi sau: 	</a:t>
                </a:r>
                <a14:m>
                  <m:oMath xmlns:m="http://schemas.openxmlformats.org/officeDocument/2006/math">
                    <m:d>
                      <m:dPr>
                        <m:begChr m:val="{"/>
                        <m:endChr m:val=""/>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e>
                          <m:e>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𝑛</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𝑛</m:t>
                                </m:r>
                                <m:r>
                                  <a:rPr lang="en-GB"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𝑛</m:t>
                            </m:r>
                            <m:r>
                              <a:rPr lang="en-GB" sz="2000" i="1">
                                <a:effectLst/>
                                <a:latin typeface="Cambria Math" panose="02040503050406030204" pitchFamily="18" charset="0"/>
                                <a:ea typeface="Calibri" panose="020F0502020204030204" pitchFamily="34" charset="0"/>
                                <a:cs typeface="Times New Roman" panose="02020603050405020304" pitchFamily="18" charset="0"/>
                              </a:rPr>
                              <m:t>&gt;1)</m:t>
                            </m:r>
                          </m:e>
                        </m:eqArr>
                      </m:e>
                    </m:d>
                  </m:oMath>
                </a14:m>
                <a:endParaRPr lang="en-GB" sz="200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GB" sz="2000">
                    <a:effectLst/>
                    <a:latin typeface="Calibri" panose="020F0502020204030204" pitchFamily="34" charset="0"/>
                    <a:ea typeface="Calibri" panose="020F0502020204030204" pitchFamily="34" charset="0"/>
                    <a:cs typeface="Times New Roman" panose="02020603050405020304" pitchFamily="18" charset="0"/>
                  </a:rPr>
                  <a:t>8. (*) Viết chương trình nhập vào hai số nguyên dương a và b. Tìm ước số chung lớn nhất và bội số chung nhỏ nhất của a và b.</a:t>
                </a:r>
              </a:p>
            </p:txBody>
          </p:sp>
        </mc:Choice>
        <mc:Fallback>
          <p:sp>
            <p:nvSpPr>
              <p:cNvPr id="3" name="Text Placeholder 2">
                <a:extLst>
                  <a:ext uri="{FF2B5EF4-FFF2-40B4-BE49-F238E27FC236}">
                    <a16:creationId xmlns:a14="http://schemas.microsoft.com/office/drawing/2010/main" xmlns="" xmlns:a16="http://schemas.microsoft.com/office/drawing/2014/main" id="{48BAB9D8-D7E8-49F6-BDD3-DF213DFB9BED}"/>
                  </a:ext>
                </a:extLst>
              </p:cNvPr>
              <p:cNvSpPr>
                <a:spLocks noGrp="1" noRot="1" noChangeAspect="1" noMove="1" noResize="1" noEditPoints="1" noAdjustHandles="1" noChangeArrowheads="1" noChangeShapeType="1" noTextEdit="1"/>
              </p:cNvSpPr>
              <p:nvPr>
                <p:ph type="body" sz="half" idx="1"/>
              </p:nvPr>
            </p:nvSpPr>
            <p:spPr>
              <a:xfrm>
                <a:off x="495300" y="1822531"/>
                <a:ext cx="8153400" cy="4411662"/>
              </a:xfrm>
              <a:blipFill>
                <a:blip r:embed="rId2"/>
                <a:stretch>
                  <a:fillRect l="-747" t="-691"/>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xmlns="" id="{3C828A87-1012-49A6-B4AB-8709060EC5F0}"/>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3319335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3C828A87-1012-49A6-B4AB-8709060EC5F0}"/>
              </a:ext>
            </a:extLst>
          </p:cNvPr>
          <p:cNvSpPr>
            <a:spLocks noGrp="1"/>
          </p:cNvSpPr>
          <p:nvPr>
            <p:ph type="ftr" sz="quarter" idx="11"/>
          </p:nvPr>
        </p:nvSpPr>
        <p:spPr/>
        <p:txBody>
          <a:bodyPr/>
          <a:lstStyle/>
          <a:p>
            <a:pPr>
              <a:defRPr/>
            </a:pPr>
            <a:r>
              <a:rPr lang="en-US" altLang="en-US"/>
              <a:t>Tin hoc dai cuong - Ngon ngu lap trinh C</a:t>
            </a:r>
          </a:p>
        </p:txBody>
      </p:sp>
      <p:sp>
        <p:nvSpPr>
          <p:cNvPr id="6" name="Title 1">
            <a:extLst>
              <a:ext uri="{FF2B5EF4-FFF2-40B4-BE49-F238E27FC236}">
                <a16:creationId xmlns:a16="http://schemas.microsoft.com/office/drawing/2014/main" xmlns="" id="{1FCE2D2F-DE57-4277-A6DB-B522CFDCC030}"/>
              </a:ext>
            </a:extLst>
          </p:cNvPr>
          <p:cNvSpPr txBox="1">
            <a:spLocks/>
          </p:cNvSpPr>
          <p:nvPr/>
        </p:nvSpPr>
        <p:spPr bwMode="auto">
          <a:xfrm>
            <a:off x="304800" y="244158"/>
            <a:ext cx="7543800" cy="94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r>
              <a:rPr lang="en-GB" sz="3600" kern="0"/>
              <a:t>Bài tập với mảng 1 chiều</a:t>
            </a:r>
          </a:p>
        </p:txBody>
      </p:sp>
      <mc:AlternateContent xmlns:mc="http://schemas.openxmlformats.org/markup-compatibility/2006">
        <mc:Choice xmlns="" xmlns:a14="http://schemas.microsoft.com/office/drawing/2010/main" Requires="a14">
          <p:sp>
            <p:nvSpPr>
              <p:cNvPr id="7" name="TextBox 6">
                <a:extLst>
                  <a:ext uri="{FF2B5EF4-FFF2-40B4-BE49-F238E27FC236}">
                    <a16:creationId xmlns:a16="http://schemas.microsoft.com/office/drawing/2014/main" xmlns="" id="{8EFBDC04-B87D-40CF-9AE8-EEE8C8F1C3E2}"/>
                  </a:ext>
                </a:extLst>
              </p:cNvPr>
              <p:cNvSpPr txBox="1"/>
              <p:nvPr/>
            </p:nvSpPr>
            <p:spPr>
              <a:xfrm>
                <a:off x="304800" y="1219200"/>
                <a:ext cx="8534400" cy="4339778"/>
              </a:xfrm>
              <a:prstGeom prst="rect">
                <a:avLst/>
              </a:prstGeom>
              <a:noFill/>
            </p:spPr>
            <p:txBody>
              <a:bodyPr wrap="square">
                <a:spAutoFit/>
              </a:bodyPr>
              <a:lstStyle/>
              <a:p>
                <a:pPr marL="0" indent="0">
                  <a:buNone/>
                </a:pPr>
                <a:endParaRPr lang="en-GB" sz="1200" u="sng"/>
              </a:p>
              <a:p>
                <a:r>
                  <a:rPr lang="en-GB" sz="2000"/>
                  <a:t>9. Nhập vào một mảng gồm n số thực:</a:t>
                </a:r>
              </a:p>
              <a:p>
                <a:pPr marL="457200" indent="-457200">
                  <a:buAutoNum type="alphaLcParenR"/>
                </a:pPr>
                <a:r>
                  <a:rPr lang="en-GB"/>
                  <a:t>Tìm max của mảng đó:</a:t>
                </a:r>
              </a:p>
              <a:p>
                <a:pPr marL="457200" indent="-457200">
                  <a:buAutoNum type="alphaLcParenR"/>
                </a:pPr>
                <a:r>
                  <a:rPr lang="en-US">
                    <a:effectLst/>
                    <a:ea typeface="Calibri" panose="020F0502020204030204" pitchFamily="34" charset="0"/>
                    <a:cs typeface="Times New Roman" panose="02020603050405020304" pitchFamily="18" charset="0"/>
                  </a:rPr>
                  <a:t>Tính giá trị lớn nhất của </a:t>
                </a:r>
                <a14:m>
                  <m:oMath xmlns:m="http://schemas.openxmlformats.org/officeDocument/2006/math">
                    <m:f>
                      <m:fPr>
                        <m:ctrlPr>
                          <a:rPr lang="en-GB"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𝑎</m:t>
                        </m:r>
                        <m:r>
                          <a:rPr lang="en-US"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GB"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𝑎</m:t>
                        </m:r>
                        <m:r>
                          <a:rPr lang="en-US"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𝑛</m:t>
                        </m:r>
                        <m:r>
                          <a:rPr lang="en-US" i="1">
                            <a:effectLst/>
                            <a:latin typeface="Cambria Math" panose="02040503050406030204" pitchFamily="18" charset="0"/>
                            <a:ea typeface="Calibri" panose="020F0502020204030204" pitchFamily="34" charset="0"/>
                            <a:cs typeface="Times New Roman" panose="02020603050405020304" pitchFamily="18" charset="0"/>
                          </a:rPr>
                          <m:t>−1</m:t>
                        </m:r>
                      </m:den>
                    </m:f>
                    <m:r>
                      <a:rPr lang="en-US"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GB"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𝑎𝑛</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1</m:t>
                        </m:r>
                      </m:den>
                    </m:f>
                  </m:oMath>
                </a14:m>
                <a:endParaRPr lang="en-GB">
                  <a:cs typeface="Times New Roman" panose="02020603050405020304" pitchFamily="18" charset="0"/>
                </a:endParaRPr>
              </a:p>
              <a:p>
                <a:pPr marL="457200" indent="-457200">
                  <a:buAutoNum type="alphaLcParenR"/>
                </a:pPr>
                <a:r>
                  <a:rPr lang="en-GB"/>
                  <a:t>Kiểm tra dãy có phải dãy tăng dần hay không ?</a:t>
                </a:r>
              </a:p>
              <a:p>
                <a:pPr marL="457200" indent="-457200">
                  <a:buAutoNum type="alphaLcParenR"/>
                </a:pPr>
                <a:r>
                  <a:rPr lang="en-GB"/>
                  <a:t>Tính giá trị: </a:t>
                </a:r>
              </a:p>
              <a:p>
                <a:endParaRPr lang="en-GB"/>
              </a:p>
              <a:p>
                <a:pPr lvl="1"/>
                <a:r>
                  <a:rPr lang="en-US" sz="2400">
                    <a:effectLst/>
                    <a:latin typeface="Times New Roman" panose="02020603050405020304" pitchFamily="18" charset="0"/>
                    <a:ea typeface="Times New Roman" panose="02020603050405020304" pitchFamily="18" charset="0"/>
                  </a:rPr>
                  <a:t/>
                </a:r>
                <a:r>
                  <a:rPr lang="en-US" sz="1800" i="1">
                    <a:effectLst/>
                    <a:latin typeface="Cambria Math" panose="02040503050406030204" pitchFamily="18" charset="0"/>
                    <a:ea typeface="Cambria Math" panose="02040503050406030204" pitchFamily="18" charset="0"/>
                  </a:rPr>
                  <a:t>S 1</a:t>
                </a:r>
                <a:r>
                  <a:rPr lang="en-US" sz="2400" i="1">
                    <a:effectLst/>
                    <a:latin typeface="Cambria Math" panose="02040503050406030204" pitchFamily="18" charset="0"/>
                    <a:ea typeface="Cambria Math" panose="02040503050406030204" pitchFamily="18" charset="0"/>
                  </a:rPr>
                  <a:t>=</a:t>
                </a:r>
                <a14:m>
                  <m:oMath xmlns:m="http://schemas.openxmlformats.org/officeDocument/2006/math">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 </m:t>
                    </m:r>
                    <m:f>
                      <m:fPr>
                        <m:ctrlPr>
                          <a:rPr lang="en-GB"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1.</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2 +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2.</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3 + …+ </m:t>
                        </m:r>
                        <m:sSub>
                          <m:sSubPr>
                            <m:ctrlPr>
                              <a:rPr lang="en-GB"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𝑛</m:t>
                            </m:r>
                          </m:sub>
                        </m:sSub>
                      </m:num>
                      <m:den>
                        <m:r>
                          <a:rPr lang="en-US" sz="2400" i="1">
                            <a:effectLst/>
                            <a:latin typeface="Cambria Math" panose="02040503050406030204" pitchFamily="18" charset="0"/>
                            <a:ea typeface="Cambria Math" panose="02040503050406030204" pitchFamily="18" charset="0"/>
                            <a:cs typeface="Times New Roman" panose="02020603050405020304" pitchFamily="18" charset="0"/>
                          </a:rPr>
                          <m:t>1</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2</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3</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4</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m:t>
                        </m:r>
                        <m:r>
                          <a:rPr lang="en-GB" sz="24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2400" i="1">
                            <a:effectLst/>
                            <a:latin typeface="Cambria Math" panose="02040503050406030204" pitchFamily="18" charset="0"/>
                            <a:ea typeface="Cambria Math" panose="02040503050406030204" pitchFamily="18" charset="0"/>
                            <a:cs typeface="Times New Roman" panose="02020603050405020304" pitchFamily="18" charset="0"/>
                          </a:rPr>
                          <m:t>𝑛</m:t>
                        </m:r>
                      </m:den>
                    </m:f>
                  </m:oMath>
                </a14:m>
                <a:endParaRPr lang="en-GB" sz="2400" i="1">
                  <a:latin typeface="Cambria Math" panose="02040503050406030204" pitchFamily="18" charset="0"/>
                  <a:ea typeface="Cambria Math" panose="02040503050406030204" pitchFamily="18" charset="0"/>
                </a:endParaRPr>
              </a:p>
              <a:p>
                <a:pPr lvl="1"/>
                <a:endParaRPr lang="en-GB" sz="2400"/>
              </a:p>
              <a:p>
                <a:pPr lvl="2"/>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𝑆</m:t>
                      </m:r>
                      <m:r>
                        <a:rPr lang="en-GB"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−2] +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𝑎</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𝑛</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a:p>
              <a:p>
                <a:pPr marL="0" indent="0">
                  <a:buNone/>
                </a:pPr>
                <a:endParaRPr lang="en-GB" sz="2000"/>
              </a:p>
            </p:txBody>
          </p:sp>
        </mc:Choice>
        <mc:Fallback>
          <p:sp>
            <p:nvSpPr>
              <p:cNvPr id="7" name="TextBox 6">
                <a:extLst>
                  <a:ext uri="{FF2B5EF4-FFF2-40B4-BE49-F238E27FC236}">
                    <a16:creationId xmlns:a14="http://schemas.microsoft.com/office/drawing/2010/main" xmlns="" xmlns:a16="http://schemas.microsoft.com/office/drawing/2014/main" id="{8EFBDC04-B87D-40CF-9AE8-EEE8C8F1C3E2}"/>
                  </a:ext>
                </a:extLst>
              </p:cNvPr>
              <p:cNvSpPr txBox="1">
                <a:spLocks noRot="1" noChangeAspect="1" noMove="1" noResize="1" noEditPoints="1" noAdjustHandles="1" noChangeArrowheads="1" noChangeShapeType="1" noTextEdit="1"/>
              </p:cNvSpPr>
              <p:nvPr/>
            </p:nvSpPr>
            <p:spPr>
              <a:xfrm>
                <a:off x="304800" y="1219200"/>
                <a:ext cx="8534400" cy="4339778"/>
              </a:xfrm>
              <a:prstGeom prst="rect">
                <a:avLst/>
              </a:prstGeom>
              <a:blipFill>
                <a:blip r:embed="rId2"/>
                <a:stretch>
                  <a:fillRect l="-714"/>
                </a:stretch>
              </a:blipFill>
            </p:spPr>
            <p:txBody>
              <a:bodyPr/>
              <a:lstStyle/>
              <a:p>
                <a:r>
                  <a:rPr lang="en-GB">
                    <a:noFill/>
                  </a:rPr>
                  <a:t> </a:t>
                </a:r>
              </a:p>
            </p:txBody>
          </p:sp>
        </mc:Fallback>
      </mc:AlternateContent>
    </p:spTree>
    <p:extLst>
      <p:ext uri="{BB962C8B-B14F-4D97-AF65-F5344CB8AC3E}">
        <p14:creationId xmlns="" xmlns:p14="http://schemas.microsoft.com/office/powerpoint/2010/main" val="27323365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47631-5D36-4A93-9B96-D34467BCC387}"/>
              </a:ext>
            </a:extLst>
          </p:cNvPr>
          <p:cNvSpPr>
            <a:spLocks noGrp="1"/>
          </p:cNvSpPr>
          <p:nvPr>
            <p:ph type="title"/>
          </p:nvPr>
        </p:nvSpPr>
        <p:spPr>
          <a:xfrm>
            <a:off x="457200" y="204061"/>
            <a:ext cx="7543800" cy="944562"/>
          </a:xfrm>
        </p:spPr>
        <p:txBody>
          <a:bodyPr/>
          <a:lstStyle/>
          <a:p>
            <a:r>
              <a:rPr lang="en-GB"/>
              <a:t>Bài tập với mảng 1 chiều</a:t>
            </a:r>
          </a:p>
        </p:txBody>
      </p:sp>
      <p:sp>
        <p:nvSpPr>
          <p:cNvPr id="3" name="Content Placeholder 2">
            <a:extLst>
              <a:ext uri="{FF2B5EF4-FFF2-40B4-BE49-F238E27FC236}">
                <a16:creationId xmlns:a16="http://schemas.microsoft.com/office/drawing/2014/main" xmlns="" id="{9595248D-4B0D-4BA5-A20F-C46FF225899E}"/>
              </a:ext>
            </a:extLst>
          </p:cNvPr>
          <p:cNvSpPr>
            <a:spLocks noGrp="1"/>
          </p:cNvSpPr>
          <p:nvPr>
            <p:ph idx="1"/>
          </p:nvPr>
        </p:nvSpPr>
        <p:spPr>
          <a:xfrm>
            <a:off x="228600" y="1447800"/>
            <a:ext cx="8686800" cy="4343400"/>
          </a:xfrm>
        </p:spPr>
        <p:txBody>
          <a:bodyPr/>
          <a:lstStyle/>
          <a:p>
            <a:pPr marL="0" indent="0">
              <a:buNone/>
            </a:pPr>
            <a:r>
              <a:rPr lang="en-GB" sz="2000"/>
              <a:t>10. </a:t>
            </a:r>
            <a:r>
              <a:rPr lang="vi-VN" sz="2000"/>
              <a:t>Nhập vào một dãy n điểm trong mặt phẳng toạ độ xOy</a:t>
            </a:r>
            <a:endParaRPr lang="en-GB" sz="2000"/>
          </a:p>
          <a:p>
            <a:pPr marL="0" indent="0">
              <a:buNone/>
            </a:pPr>
            <a:r>
              <a:rPr lang="en-GB" sz="2000"/>
              <a:t>a) N</a:t>
            </a:r>
            <a:r>
              <a:rPr lang="vi-VN" sz="2000"/>
              <a:t>hập vào bán kính R, </a:t>
            </a:r>
            <a:r>
              <a:rPr lang="en-GB" sz="2000"/>
              <a:t>đếm</a:t>
            </a:r>
            <a:r>
              <a:rPr lang="vi-VN" sz="2000"/>
              <a:t> số điểm nằm ngoài đường tròn tâm O, bán kính R</a:t>
            </a:r>
            <a:endParaRPr lang="en-GB" sz="2000"/>
          </a:p>
          <a:p>
            <a:pPr marL="0" indent="0">
              <a:buNone/>
            </a:pPr>
            <a:r>
              <a:rPr lang="en-GB" sz="2000"/>
              <a:t>b) Tính tổng khoảng cách từ các điểm đến trục hoành</a:t>
            </a:r>
          </a:p>
          <a:p>
            <a:pPr marL="0" indent="0">
              <a:buNone/>
            </a:pPr>
            <a:r>
              <a:rPr lang="en-GB" sz="2000"/>
              <a:t>c) Tính độ dài đường gấp khúc đi qua tất cả các điểm</a:t>
            </a:r>
          </a:p>
        </p:txBody>
      </p:sp>
      <p:sp>
        <p:nvSpPr>
          <p:cNvPr id="4" name="Footer Placeholder 3">
            <a:extLst>
              <a:ext uri="{FF2B5EF4-FFF2-40B4-BE49-F238E27FC236}">
                <a16:creationId xmlns:a16="http://schemas.microsoft.com/office/drawing/2014/main" xmlns="" id="{6D093F81-77FD-47A2-910E-75144E1389C6}"/>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233411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xmlns="" id="{B84DC532-7EEC-422C-A045-D478C808356D}"/>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29699" name="Rectangle 2">
            <a:extLst>
              <a:ext uri="{FF2B5EF4-FFF2-40B4-BE49-F238E27FC236}">
                <a16:creationId xmlns:a16="http://schemas.microsoft.com/office/drawing/2014/main" xmlns="" id="{D44A52E4-AAAC-482E-BC4B-EC7A2E115487}"/>
              </a:ext>
            </a:extLst>
          </p:cNvPr>
          <p:cNvSpPr>
            <a:spLocks noGrp="1" noChangeArrowheads="1"/>
          </p:cNvSpPr>
          <p:nvPr>
            <p:ph type="title"/>
          </p:nvPr>
        </p:nvSpPr>
        <p:spPr/>
        <p:txBody>
          <a:bodyPr/>
          <a:lstStyle/>
          <a:p>
            <a:pPr eaLnBrk="1" hangingPunct="1"/>
            <a:r>
              <a:rPr lang="en-US" altLang="en-US"/>
              <a:t>1.7 </a:t>
            </a:r>
            <a:r>
              <a:rPr lang="en-US" altLang="en-US">
                <a:solidFill>
                  <a:srgbClr val="CC3300"/>
                </a:solidFill>
              </a:rPr>
              <a:t>Nhập</a:t>
            </a:r>
            <a:r>
              <a:rPr lang="en-US" altLang="en-US"/>
              <a:t>, xuất dữ liệu</a:t>
            </a:r>
          </a:p>
        </p:txBody>
      </p:sp>
      <p:sp>
        <p:nvSpPr>
          <p:cNvPr id="31747" name="Rectangle 3">
            <a:extLst>
              <a:ext uri="{FF2B5EF4-FFF2-40B4-BE49-F238E27FC236}">
                <a16:creationId xmlns:a16="http://schemas.microsoft.com/office/drawing/2014/main" xmlns="" id="{66EF1856-B5BC-4480-BE2B-2B5368DE8C86}"/>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500" b="1"/>
              <a:t>1.7.1 Nhập dữ liệu từ bàn phím</a:t>
            </a:r>
          </a:p>
          <a:p>
            <a:pPr lvl="1" eaLnBrk="1" hangingPunct="1">
              <a:lnSpc>
                <a:spcPct val="90000"/>
              </a:lnSpc>
            </a:pPr>
            <a:r>
              <a:rPr lang="en-US" altLang="en-US" sz="2100" b="1"/>
              <a:t>scanf</a:t>
            </a:r>
            <a:r>
              <a:rPr lang="en-US" altLang="en-US" sz="2100"/>
              <a:t>(“</a:t>
            </a:r>
            <a:r>
              <a:rPr lang="en-US" altLang="en-US" sz="2100">
                <a:solidFill>
                  <a:srgbClr val="CC3300"/>
                </a:solidFill>
              </a:rPr>
              <a:t>Chuỗi đặc tả</a:t>
            </a:r>
            <a:r>
              <a:rPr lang="en-US" altLang="en-US" sz="2100"/>
              <a:t>”,&amp;Tên_biến1, &amp;Tên_biến2,..); </a:t>
            </a:r>
          </a:p>
          <a:p>
            <a:pPr lvl="1" eaLnBrk="1" hangingPunct="1">
              <a:lnSpc>
                <a:spcPct val="90000"/>
              </a:lnSpc>
            </a:pPr>
            <a:r>
              <a:rPr lang="en-US" altLang="en-US" sz="2100"/>
              <a:t>Chuỗi đặc tả là những </a:t>
            </a:r>
            <a:r>
              <a:rPr lang="en-US" altLang="en-US" sz="2100">
                <a:solidFill>
                  <a:srgbClr val="CC3300"/>
                </a:solidFill>
              </a:rPr>
              <a:t>đặc tả</a:t>
            </a:r>
            <a:r>
              <a:rPr lang="en-US" altLang="en-US" sz="2100"/>
              <a:t> kiểu dữ liệu tương ứng với kiểu dữ liệu của biến. </a:t>
            </a:r>
            <a:r>
              <a:rPr lang="en-US" altLang="en-US" sz="2100">
                <a:solidFill>
                  <a:srgbClr val="CC3300"/>
                </a:solidFill>
              </a:rPr>
              <a:t>Trong chuỗi đặc tả không chứa dấu cách</a:t>
            </a:r>
          </a:p>
          <a:p>
            <a:pPr lvl="1" eaLnBrk="1" hangingPunct="1">
              <a:lnSpc>
                <a:spcPct val="90000"/>
              </a:lnSpc>
            </a:pPr>
            <a:r>
              <a:rPr lang="en-US" altLang="en-US" sz="2100"/>
              <a:t>Bảng đặc tả</a:t>
            </a:r>
          </a:p>
          <a:p>
            <a:pPr lvl="2" eaLnBrk="1" hangingPunct="1">
              <a:lnSpc>
                <a:spcPct val="90000"/>
              </a:lnSpc>
              <a:buFont typeface="Wingdings" panose="05000000000000000000" pitchFamily="2" charset="2"/>
              <a:buNone/>
            </a:pPr>
            <a:r>
              <a:rPr lang="en-US" altLang="en-US" sz="1900">
                <a:solidFill>
                  <a:srgbClr val="CC3300"/>
                </a:solidFill>
              </a:rPr>
              <a:t>int </a:t>
            </a:r>
            <a:r>
              <a:rPr lang="en-US" altLang="en-US" sz="1900"/>
              <a:t>	%d		</a:t>
            </a:r>
            <a:r>
              <a:rPr lang="en-US" altLang="en-US" sz="1900">
                <a:solidFill>
                  <a:srgbClr val="CC3300"/>
                </a:solidFill>
              </a:rPr>
              <a:t>long</a:t>
            </a:r>
            <a:r>
              <a:rPr lang="en-US" altLang="en-US" sz="1900"/>
              <a:t>	  %ld</a:t>
            </a:r>
          </a:p>
          <a:p>
            <a:pPr lvl="2" eaLnBrk="1" hangingPunct="1">
              <a:lnSpc>
                <a:spcPct val="90000"/>
              </a:lnSpc>
              <a:buNone/>
            </a:pPr>
            <a:r>
              <a:rPr lang="en-US" altLang="en-US" sz="1900">
                <a:solidFill>
                  <a:srgbClr val="CC3300"/>
                </a:solidFill>
              </a:rPr>
              <a:t>char</a:t>
            </a:r>
            <a:r>
              <a:rPr lang="en-US" altLang="en-US" sz="1900"/>
              <a:t>	%c		</a:t>
            </a:r>
            <a:r>
              <a:rPr lang="en-US" altLang="en-US" sz="1900">
                <a:solidFill>
                  <a:srgbClr val="CC3300"/>
                </a:solidFill>
              </a:rPr>
              <a:t>long long</a:t>
            </a:r>
            <a:r>
              <a:rPr lang="en-US" altLang="en-US" sz="1900"/>
              <a:t> %lld</a:t>
            </a:r>
          </a:p>
          <a:p>
            <a:pPr lvl="2" eaLnBrk="1" hangingPunct="1">
              <a:lnSpc>
                <a:spcPct val="90000"/>
              </a:lnSpc>
              <a:buFont typeface="Wingdings" panose="05000000000000000000" pitchFamily="2" charset="2"/>
              <a:buNone/>
            </a:pPr>
            <a:r>
              <a:rPr lang="en-US" altLang="en-US" sz="1900">
                <a:solidFill>
                  <a:srgbClr val="CC3300"/>
                </a:solidFill>
              </a:rPr>
              <a:t>float</a:t>
            </a:r>
            <a:r>
              <a:rPr lang="en-US" altLang="en-US" sz="1900"/>
              <a:t>	%f		</a:t>
            </a:r>
            <a:r>
              <a:rPr lang="en-US" altLang="en-US" sz="1900">
                <a:solidFill>
                  <a:srgbClr val="CC3300"/>
                </a:solidFill>
              </a:rPr>
              <a:t>double</a:t>
            </a:r>
            <a:r>
              <a:rPr lang="en-US" altLang="en-US" sz="1900"/>
              <a:t>	   %lf</a:t>
            </a:r>
          </a:p>
        </p:txBody>
      </p:sp>
    </p:spTree>
    <p:extLst>
      <p:ext uri="{BB962C8B-B14F-4D97-AF65-F5344CB8AC3E}">
        <p14:creationId xmlns="" xmlns:p14="http://schemas.microsoft.com/office/powerpoint/2010/main" val="2442352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 calcmode="lin" valueType="num">
                                      <p:cBhvr additive="base">
                                        <p:cTn id="12"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1747">
                                            <p:txEl>
                                              <p:pRg st="2" end="2"/>
                                            </p:txEl>
                                          </p:spTgt>
                                        </p:tgtEl>
                                        <p:attrNameLst>
                                          <p:attrName>style.visibility</p:attrName>
                                        </p:attrNameLst>
                                      </p:cBhvr>
                                      <p:to>
                                        <p:strVal val="visible"/>
                                      </p:to>
                                    </p:set>
                                    <p:anim calcmode="lin" valueType="num">
                                      <p:cBhvr additive="base">
                                        <p:cTn id="18"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4" dur="500"/>
                                        <p:tgtEl>
                                          <p:spTgt spid="3174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9" dur="500"/>
                                        <p:tgtEl>
                                          <p:spTgt spid="3174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34" dur="500"/>
                                        <p:tgtEl>
                                          <p:spTgt spid="31747">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39" dur="500"/>
                                        <p:tgtEl>
                                          <p:spTgt spid="3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2F7FB-F4B0-48E1-BB6E-E4B037DF77D9}"/>
              </a:ext>
            </a:extLst>
          </p:cNvPr>
          <p:cNvSpPr>
            <a:spLocks noGrp="1"/>
          </p:cNvSpPr>
          <p:nvPr>
            <p:ph type="title"/>
          </p:nvPr>
        </p:nvSpPr>
        <p:spPr>
          <a:xfrm>
            <a:off x="381000" y="152400"/>
            <a:ext cx="7543800" cy="1295400"/>
          </a:xfrm>
        </p:spPr>
        <p:txBody>
          <a:bodyPr/>
          <a:lstStyle/>
          <a:p>
            <a:r>
              <a:rPr lang="en-GB"/>
              <a:t>BTVN</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xmlns="" id="{A932D65D-0B9B-4667-B7B0-CEA26DE33ADE}"/>
                  </a:ext>
                </a:extLst>
              </p:cNvPr>
              <p:cNvSpPr>
                <a:spLocks noGrp="1"/>
              </p:cNvSpPr>
              <p:nvPr>
                <p:ph idx="1"/>
              </p:nvPr>
            </p:nvSpPr>
            <p:spPr>
              <a:xfrm>
                <a:off x="381000" y="1752600"/>
                <a:ext cx="8382000" cy="4300537"/>
              </a:xfrm>
            </p:spPr>
            <p:txBody>
              <a:bodyPr/>
              <a:lstStyle/>
              <a:p>
                <a:pPr marL="0" indent="0">
                  <a:buNone/>
                </a:pPr>
                <a:r>
                  <a:rPr lang="en-GB" sz="2000"/>
                  <a:t>1. Nhập vào một dãy n điểm trong mặt phẳng toạ độ xOy. Xuất dãy điểm ra màn hình dưới dạng (x; y)</a:t>
                </a:r>
              </a:p>
              <a:p>
                <a:pPr marL="349250" lvl="1" indent="0">
                  <a:buNone/>
                </a:pPr>
                <a:r>
                  <a:rPr lang="en-GB" sz="2000"/>
                  <a:t>a) Tìm diện tích hình tròn tâm O nhỏ nhất chứa tất cả các điểm</a:t>
                </a:r>
              </a:p>
              <a:p>
                <a:pPr marL="349250" lvl="1" indent="0">
                  <a:buNone/>
                </a:pPr>
                <a:r>
                  <a:rPr lang="en-GB" sz="2000"/>
                  <a:t>b) Đếm số đoạn thẳng cắt trục hoành</a:t>
                </a:r>
              </a:p>
              <a:p>
                <a:pPr marL="349250" lvl="1" indent="0">
                  <a:buNone/>
                </a:pPr>
                <a:r>
                  <a:rPr lang="en-GB" sz="2000"/>
                  <a:t>c) Đếm số đoạn thẳng thuộc góc phần tư thứ 3</a:t>
                </a:r>
              </a:p>
              <a:p>
                <a:pPr marL="0" indent="0">
                  <a:buNone/>
                </a:pPr>
                <a:r>
                  <a:rPr lang="en-GB" sz="2000"/>
                  <a:t>2. Nhập vào hệ số của một đa thức P(x) bậc n. (hệ số là số nguyên)</a:t>
                </a:r>
              </a:p>
              <a:p>
                <a:pPr marL="349250" lvl="1" indent="0">
                  <a:buNone/>
                </a:pPr>
                <a:r>
                  <a:rPr lang="en-GB" sz="2000"/>
                  <a:t>a) Tìm giá trị chẵn lớn nhất của các hệ số</a:t>
                </a:r>
              </a:p>
              <a:p>
                <a:pPr marL="349250" lvl="1" indent="0">
                  <a:buNone/>
                </a:pPr>
                <a:r>
                  <a:rPr lang="en-GB" sz="2000"/>
                  <a:t>b) Nhập vào số thực x, tính </a:t>
                </a:r>
                <a:r>
                  <a:rPr lang="en-US" sz="2000">
                    <a:effectLst/>
                    <a:latin typeface="Times New Roman" panose="02020603050405020304" pitchFamily="18" charset="0"/>
                    <a:ea typeface="Calibri" panose="020F0502020204030204" pitchFamily="34" charset="0"/>
                    <a:cs typeface="Times New Roman" panose="02020603050405020304" pitchFamily="18" charset="0"/>
                  </a:rPr>
                  <a:t>S =  </a:t>
                </a:r>
                <a14:m>
                  <m:oMath xmlns:m="http://schemas.openxmlformats.org/officeDocument/2006/math">
                    <m:rad>
                      <m:radPr>
                        <m:degHide m:val="on"/>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GB"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e>
                    </m:rad>
                  </m:oMath>
                </a14:m>
                <a:endParaRPr lang="en-GB" sz="2000"/>
              </a:p>
            </p:txBody>
          </p:sp>
        </mc:Choice>
        <mc:Fallback>
          <p:sp>
            <p:nvSpPr>
              <p:cNvPr id="3" name="Content Placeholder 2">
                <a:extLst>
                  <a:ext uri="{FF2B5EF4-FFF2-40B4-BE49-F238E27FC236}">
                    <a16:creationId xmlns:a14="http://schemas.microsoft.com/office/drawing/2010/main" xmlns="" xmlns:a16="http://schemas.microsoft.com/office/drawing/2014/main" id="{A932D65D-0B9B-4667-B7B0-CEA26DE33ADE}"/>
                  </a:ext>
                </a:extLst>
              </p:cNvPr>
              <p:cNvSpPr>
                <a:spLocks noGrp="1" noRot="1" noChangeAspect="1" noMove="1" noResize="1" noEditPoints="1" noAdjustHandles="1" noChangeArrowheads="1" noChangeShapeType="1" noTextEdit="1"/>
              </p:cNvSpPr>
              <p:nvPr>
                <p:ph idx="1"/>
              </p:nvPr>
            </p:nvSpPr>
            <p:spPr>
              <a:xfrm>
                <a:off x="381000" y="1752600"/>
                <a:ext cx="8382000" cy="4300537"/>
              </a:xfrm>
              <a:blipFill>
                <a:blip r:embed="rId2"/>
                <a:stretch>
                  <a:fillRect l="-800" t="-709" r="-945"/>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xmlns="" id="{B1847D9B-BDB0-403F-9284-58D564413D1C}"/>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3144472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47631-5D36-4A93-9B96-D34467BCC387}"/>
              </a:ext>
            </a:extLst>
          </p:cNvPr>
          <p:cNvSpPr>
            <a:spLocks noGrp="1"/>
          </p:cNvSpPr>
          <p:nvPr>
            <p:ph type="title"/>
          </p:nvPr>
        </p:nvSpPr>
        <p:spPr>
          <a:xfrm>
            <a:off x="457200" y="204061"/>
            <a:ext cx="7543800" cy="944562"/>
          </a:xfrm>
        </p:spPr>
        <p:txBody>
          <a:bodyPr/>
          <a:lstStyle/>
          <a:p>
            <a:r>
              <a:rPr lang="en-GB"/>
              <a:t>Bài tập với mảng 2 chiều</a:t>
            </a:r>
          </a:p>
        </p:txBody>
      </p:sp>
      <p:sp>
        <p:nvSpPr>
          <p:cNvPr id="3" name="Content Placeholder 2">
            <a:extLst>
              <a:ext uri="{FF2B5EF4-FFF2-40B4-BE49-F238E27FC236}">
                <a16:creationId xmlns:a16="http://schemas.microsoft.com/office/drawing/2014/main" xmlns="" id="{9595248D-4B0D-4BA5-A20F-C46FF225899E}"/>
              </a:ext>
            </a:extLst>
          </p:cNvPr>
          <p:cNvSpPr>
            <a:spLocks noGrp="1"/>
          </p:cNvSpPr>
          <p:nvPr>
            <p:ph idx="1"/>
          </p:nvPr>
        </p:nvSpPr>
        <p:spPr>
          <a:xfrm>
            <a:off x="228600" y="1676400"/>
            <a:ext cx="8610600" cy="4343400"/>
          </a:xfrm>
        </p:spPr>
        <p:txBody>
          <a:bodyPr/>
          <a:lstStyle/>
          <a:p>
            <a:pPr marL="0" indent="0">
              <a:buNone/>
            </a:pPr>
            <a:r>
              <a:rPr lang="en-GB" sz="2000"/>
              <a:t>1. Nhập vào một ma trận kiểu số thực cấp NxN, in ma trận ra màn hình</a:t>
            </a:r>
          </a:p>
          <a:p>
            <a:pPr marL="0" indent="0">
              <a:buNone/>
            </a:pPr>
            <a:r>
              <a:rPr lang="en-GB" sz="2000"/>
              <a:t>a) Tính tổng từng hàng có trong ma trận</a:t>
            </a:r>
          </a:p>
          <a:p>
            <a:pPr marL="0" indent="0">
              <a:buNone/>
            </a:pPr>
            <a:r>
              <a:rPr lang="en-GB" sz="2000"/>
              <a:t>b) Kiểm tra ma trận có phải ma trận tam giác trên hoặc dưới hay không</a:t>
            </a:r>
          </a:p>
          <a:p>
            <a:pPr marL="0" indent="0">
              <a:buNone/>
            </a:pPr>
            <a:r>
              <a:rPr lang="en-GB" sz="2000"/>
              <a:t>c) </a:t>
            </a:r>
          </a:p>
          <a:p>
            <a:pPr marL="0" indent="0">
              <a:buNone/>
            </a:pPr>
            <a:r>
              <a:rPr lang="en-GB" sz="2000"/>
              <a:t>d) Tính tích các phần tử nằm trên đường chéo chính</a:t>
            </a:r>
          </a:p>
          <a:p>
            <a:pPr marL="0" indent="0">
              <a:buNone/>
            </a:pPr>
            <a:r>
              <a:rPr lang="en-GB" sz="2000"/>
              <a:t>e) Tính tổng các phần tử thuộc cột chẵn trong ma trận</a:t>
            </a:r>
          </a:p>
          <a:p>
            <a:pPr marL="0" indent="0">
              <a:buNone/>
            </a:pPr>
            <a:endParaRPr lang="en-GB" sz="2000"/>
          </a:p>
        </p:txBody>
      </p:sp>
      <p:sp>
        <p:nvSpPr>
          <p:cNvPr id="4" name="Footer Placeholder 3">
            <a:extLst>
              <a:ext uri="{FF2B5EF4-FFF2-40B4-BE49-F238E27FC236}">
                <a16:creationId xmlns:a16="http://schemas.microsoft.com/office/drawing/2014/main" xmlns="" id="{6D093F81-77FD-47A2-910E-75144E1389C6}"/>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354200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xmlns="" id="{C0F86DC1-7263-4CB7-9B42-E68C854CE43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1923" name="Rectangle 3">
            <a:extLst>
              <a:ext uri="{FF2B5EF4-FFF2-40B4-BE49-F238E27FC236}">
                <a16:creationId xmlns:a16="http://schemas.microsoft.com/office/drawing/2014/main" xmlns="" id="{AB7CFC8A-BA3E-4F57-9CCB-08F4B62E05C1}"/>
              </a:ext>
            </a:extLst>
          </p:cNvPr>
          <p:cNvSpPr>
            <a:spLocks noGrp="1" noChangeArrowheads="1"/>
          </p:cNvSpPr>
          <p:nvPr>
            <p:ph type="body" idx="1"/>
          </p:nvPr>
        </p:nvSpPr>
        <p:spPr>
          <a:xfrm>
            <a:off x="1066800" y="1676400"/>
            <a:ext cx="7391400" cy="4411662"/>
          </a:xfrm>
        </p:spPr>
        <p:txBody>
          <a:bodyPr/>
          <a:lstStyle/>
          <a:p>
            <a:pPr algn="ctr" eaLnBrk="1" hangingPunct="1">
              <a:buFont typeface="Wingdings" panose="05000000000000000000" pitchFamily="2" charset="2"/>
              <a:buNone/>
            </a:pPr>
            <a:r>
              <a:rPr lang="en-US" altLang="en-US" sz="2200"/>
              <a:t>Các dạng bài tập ôn tập: </a:t>
            </a:r>
          </a:p>
          <a:p>
            <a:pPr eaLnBrk="1" hangingPunct="1">
              <a:buFont typeface="Wingdings" panose="05000000000000000000" pitchFamily="2" charset="2"/>
              <a:buNone/>
            </a:pPr>
            <a:r>
              <a:rPr lang="en-US" altLang="en-US" sz="2200"/>
              <a:t>- Bài tập về thao tác với mảng 2 chiều</a:t>
            </a:r>
          </a:p>
        </p:txBody>
      </p:sp>
    </p:spTree>
    <p:extLst>
      <p:ext uri="{BB962C8B-B14F-4D97-AF65-F5344CB8AC3E}">
        <p14:creationId xmlns="" xmlns:p14="http://schemas.microsoft.com/office/powerpoint/2010/main" val="2416821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a:extLst>
              <a:ext uri="{FF2B5EF4-FFF2-40B4-BE49-F238E27FC236}">
                <a16:creationId xmlns:a16="http://schemas.microsoft.com/office/drawing/2014/main" xmlns="" id="{7803D307-6CF4-40A8-BE8A-28F4D460E4C6}"/>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7043" name="Rectangle 2">
            <a:extLst>
              <a:ext uri="{FF2B5EF4-FFF2-40B4-BE49-F238E27FC236}">
                <a16:creationId xmlns:a16="http://schemas.microsoft.com/office/drawing/2014/main" xmlns="" id="{5352DB40-5279-447A-A00B-3E0B34BD1233}"/>
              </a:ext>
            </a:extLst>
          </p:cNvPr>
          <p:cNvSpPr>
            <a:spLocks noGrp="1" noChangeArrowheads="1"/>
          </p:cNvSpPr>
          <p:nvPr>
            <p:ph type="title"/>
          </p:nvPr>
        </p:nvSpPr>
        <p:spPr>
          <a:xfrm>
            <a:off x="457200" y="2362200"/>
            <a:ext cx="7543800" cy="1295400"/>
          </a:xfrm>
        </p:spPr>
        <p:txBody>
          <a:bodyPr/>
          <a:lstStyle/>
          <a:p>
            <a:pPr algn="ctr" eaLnBrk="1" hangingPunct="1"/>
            <a:r>
              <a:rPr lang="en-US" altLang="en-US"/>
              <a:t>Chữa bài tập</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a:extLst>
              <a:ext uri="{FF2B5EF4-FFF2-40B4-BE49-F238E27FC236}">
                <a16:creationId xmlns:a16="http://schemas.microsoft.com/office/drawing/2014/main" xmlns="" id="{4D9166D8-DE7B-43CD-B6B2-A1965956861B}"/>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89091" name="Rectangle 2">
            <a:extLst>
              <a:ext uri="{FF2B5EF4-FFF2-40B4-BE49-F238E27FC236}">
                <a16:creationId xmlns:a16="http://schemas.microsoft.com/office/drawing/2014/main" xmlns="" id="{FD101DFE-3293-4CBE-BD6C-9209EBE7F0D4}"/>
              </a:ext>
            </a:extLst>
          </p:cNvPr>
          <p:cNvSpPr>
            <a:spLocks noGrp="1" noChangeArrowheads="1"/>
          </p:cNvSpPr>
          <p:nvPr>
            <p:ph type="title"/>
          </p:nvPr>
        </p:nvSpPr>
        <p:spPr>
          <a:xfrm>
            <a:off x="457200" y="1216025"/>
            <a:ext cx="7543800" cy="503238"/>
          </a:xfrm>
        </p:spPr>
        <p:txBody>
          <a:bodyPr/>
          <a:lstStyle/>
          <a:p>
            <a:pPr eaLnBrk="1" hangingPunct="1"/>
            <a:r>
              <a:rPr lang="en-US" altLang="en-US" sz="2800"/>
              <a:t>Nôi dung</a:t>
            </a:r>
          </a:p>
        </p:txBody>
      </p:sp>
      <p:sp>
        <p:nvSpPr>
          <p:cNvPr id="89092" name="Rectangle 3">
            <a:extLst>
              <a:ext uri="{FF2B5EF4-FFF2-40B4-BE49-F238E27FC236}">
                <a16:creationId xmlns:a16="http://schemas.microsoft.com/office/drawing/2014/main" xmlns="" id="{E151901E-6133-4210-BA11-F910F780A405}"/>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en-US" altLang="en-US"/>
              <a:t>Con trỏ</a:t>
            </a:r>
          </a:p>
          <a:p>
            <a:pPr marL="571500" indent="-571500" eaLnBrk="1" hangingPunct="1">
              <a:buFont typeface="Wingdings" panose="05000000000000000000" pitchFamily="2" charset="2"/>
              <a:buAutoNum type="arabicPeriod"/>
            </a:pPr>
            <a:r>
              <a:rPr lang="en-US" altLang="en-US"/>
              <a:t>Cấu trúc trương trình</a:t>
            </a:r>
          </a:p>
          <a:p>
            <a:pPr marL="571500" indent="-571500" eaLnBrk="1" hangingPunct="1">
              <a:buFont typeface="Wingdings" panose="05000000000000000000" pitchFamily="2" charset="2"/>
              <a:buAutoNum type="arabicPeriod"/>
            </a:pPr>
            <a:r>
              <a:rPr lang="en-US" altLang="en-US"/>
              <a:t>Biến toàn cục, biến cục bộ</a:t>
            </a:r>
          </a:p>
          <a:p>
            <a:pPr marL="571500" indent="-571500" eaLnBrk="1" hangingPunct="1">
              <a:buFont typeface="Wingdings" panose="05000000000000000000" pitchFamily="2" charset="2"/>
              <a:buAutoNum type="arabicPeriod"/>
            </a:pPr>
            <a:r>
              <a:rPr lang="en-US" altLang="en-US"/>
              <a:t>Cấu trúc hàm</a:t>
            </a:r>
          </a:p>
          <a:p>
            <a:pPr marL="571500" indent="-571500" eaLnBrk="1" hangingPunct="1">
              <a:buFont typeface="Wingdings" panose="05000000000000000000" pitchFamily="2" charset="2"/>
              <a:buAutoNum type="arabicPeriod"/>
            </a:pPr>
            <a:r>
              <a:rPr lang="en-US" altLang="en-US"/>
              <a:t>Đối hình thức, đối thực sự</a:t>
            </a:r>
          </a:p>
          <a:p>
            <a:pPr marL="571500" indent="-571500" eaLnBrk="1" hangingPunct="1">
              <a:buFont typeface="Wingdings" panose="05000000000000000000" pitchFamily="2" charset="2"/>
              <a:buAutoNum type="arabicPeriod"/>
            </a:pPr>
            <a:r>
              <a:rPr lang="en-US" altLang="en-US"/>
              <a:t>Các kiểu đối(tham trị, địa chỉ - con trỏ)</a:t>
            </a:r>
          </a:p>
        </p:txBody>
      </p:sp>
      <p:sp>
        <p:nvSpPr>
          <p:cNvPr id="5" name="Rectangle 2">
            <a:extLst>
              <a:ext uri="{FF2B5EF4-FFF2-40B4-BE49-F238E27FC236}">
                <a16:creationId xmlns:a16="http://schemas.microsoft.com/office/drawing/2014/main" xmlns="" id="{DA830003-5327-4DA5-A043-F81FD00674B7}"/>
              </a:ext>
            </a:extLst>
          </p:cNvPr>
          <p:cNvSpPr txBox="1">
            <a:spLocks noChangeArrowheads="1"/>
          </p:cNvSpPr>
          <p:nvPr/>
        </p:nvSpPr>
        <p:spPr bwMode="auto">
          <a:xfrm>
            <a:off x="800100" y="324644"/>
            <a:ext cx="7543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a:lstStyle>
          <a:p>
            <a:pPr eaLnBrk="1" hangingPunct="1"/>
            <a:r>
              <a:rPr lang="en-US" altLang="en-US" kern="0"/>
              <a:t>Chương 4. Hàm và con trỏ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a:extLst>
              <a:ext uri="{FF2B5EF4-FFF2-40B4-BE49-F238E27FC236}">
                <a16:creationId xmlns:a16="http://schemas.microsoft.com/office/drawing/2014/main" xmlns="" id="{8EAE77DE-A5CC-4CA4-B194-7421F408E667}"/>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0115" name="Rectangle 2">
            <a:extLst>
              <a:ext uri="{FF2B5EF4-FFF2-40B4-BE49-F238E27FC236}">
                <a16:creationId xmlns:a16="http://schemas.microsoft.com/office/drawing/2014/main" xmlns="" id="{671B6908-D780-4DD2-910F-12159649545F}"/>
              </a:ext>
            </a:extLst>
          </p:cNvPr>
          <p:cNvSpPr>
            <a:spLocks noGrp="1" noChangeArrowheads="1"/>
          </p:cNvSpPr>
          <p:nvPr>
            <p:ph type="title"/>
          </p:nvPr>
        </p:nvSpPr>
        <p:spPr/>
        <p:txBody>
          <a:bodyPr/>
          <a:lstStyle/>
          <a:p>
            <a:pPr eaLnBrk="1" hangingPunct="1"/>
            <a:r>
              <a:rPr lang="en-US" altLang="en-US"/>
              <a:t>1. Biến con trỏ</a:t>
            </a:r>
          </a:p>
        </p:txBody>
      </p:sp>
      <p:sp>
        <p:nvSpPr>
          <p:cNvPr id="90116" name="Rectangle 3">
            <a:extLst>
              <a:ext uri="{FF2B5EF4-FFF2-40B4-BE49-F238E27FC236}">
                <a16:creationId xmlns:a16="http://schemas.microsoft.com/office/drawing/2014/main" xmlns="" id="{C01386A8-9CBB-40AC-B7B0-78A4741B7EA8}"/>
              </a:ext>
            </a:extLst>
          </p:cNvPr>
          <p:cNvSpPr>
            <a:spLocks noGrp="1" noChangeArrowheads="1"/>
          </p:cNvSpPr>
          <p:nvPr>
            <p:ph type="body" idx="1"/>
          </p:nvPr>
        </p:nvSpPr>
        <p:spPr/>
        <p:txBody>
          <a:bodyPr/>
          <a:lstStyle/>
          <a:p>
            <a:pPr eaLnBrk="1" hangingPunct="1">
              <a:lnSpc>
                <a:spcPct val="80000"/>
              </a:lnSpc>
            </a:pPr>
            <a:r>
              <a:rPr lang="en-US" altLang="en-US" sz="2100"/>
              <a:t>Khai báo</a:t>
            </a:r>
          </a:p>
          <a:p>
            <a:pPr lvl="1" eaLnBrk="1" hangingPunct="1">
              <a:lnSpc>
                <a:spcPct val="80000"/>
              </a:lnSpc>
            </a:pPr>
            <a:r>
              <a:rPr lang="en-US" altLang="en-US" sz="2000"/>
              <a:t>Tênkiểu *Tênbiến, *Tênbiến;</a:t>
            </a:r>
          </a:p>
          <a:p>
            <a:pPr lvl="1" eaLnBrk="1" hangingPunct="1">
              <a:lnSpc>
                <a:spcPct val="80000"/>
              </a:lnSpc>
            </a:pPr>
            <a:r>
              <a:rPr lang="en-US" altLang="en-US" sz="2000"/>
              <a:t>Ví dụ:</a:t>
            </a:r>
          </a:p>
          <a:p>
            <a:pPr lvl="2" eaLnBrk="1" hangingPunct="1">
              <a:lnSpc>
                <a:spcPct val="80000"/>
              </a:lnSpc>
            </a:pPr>
            <a:r>
              <a:rPr lang="en-US" altLang="en-US" sz="1800"/>
              <a:t>float *a, *b;</a:t>
            </a:r>
          </a:p>
          <a:p>
            <a:pPr lvl="2" eaLnBrk="1" hangingPunct="1">
              <a:lnSpc>
                <a:spcPct val="80000"/>
              </a:lnSpc>
            </a:pPr>
            <a:r>
              <a:rPr lang="en-US" altLang="en-US" sz="1800"/>
              <a:t>int *x, *y;</a:t>
            </a:r>
          </a:p>
          <a:p>
            <a:pPr eaLnBrk="1" hangingPunct="1">
              <a:lnSpc>
                <a:spcPct val="80000"/>
              </a:lnSpc>
            </a:pPr>
            <a:r>
              <a:rPr lang="en-US" altLang="en-US" sz="2100"/>
              <a:t>Tác dụng</a:t>
            </a:r>
          </a:p>
          <a:p>
            <a:pPr lvl="1" eaLnBrk="1" hangingPunct="1">
              <a:lnSpc>
                <a:spcPct val="80000"/>
              </a:lnSpc>
            </a:pPr>
            <a:r>
              <a:rPr lang="en-US" altLang="en-US" sz="2000"/>
              <a:t>Dùng để lưu điạ chỉ của ô nhớ (Địa chỉ ô của ô nhớ là mốt số nguyên kiểu </a:t>
            </a:r>
            <a:r>
              <a:rPr lang="en-US" altLang="en-US" sz="2000">
                <a:solidFill>
                  <a:srgbClr val="CC3300"/>
                </a:solidFill>
              </a:rPr>
              <a:t>long</a:t>
            </a:r>
            <a:r>
              <a:rPr lang="en-US" altLang="en-US" sz="2000"/>
              <a:t>) </a:t>
            </a:r>
            <a:r>
              <a:rPr lang="en-US" altLang="en-US" sz="2000">
                <a:solidFill>
                  <a:srgbClr val="003399"/>
                </a:solidFill>
              </a:rPr>
              <a:t>Ví dụ</a:t>
            </a:r>
          </a:p>
          <a:p>
            <a:pPr lvl="1" eaLnBrk="1" hangingPunct="1">
              <a:lnSpc>
                <a:spcPct val="80000"/>
              </a:lnSpc>
            </a:pPr>
            <a:r>
              <a:rPr lang="en-US" altLang="en-US" sz="2000"/>
              <a:t>Có hai cách để gán địa chỉ của ô nhớ cho con trỏ</a:t>
            </a:r>
          </a:p>
          <a:p>
            <a:pPr lvl="2" eaLnBrk="1" hangingPunct="1">
              <a:lnSpc>
                <a:spcPct val="80000"/>
              </a:lnSpc>
            </a:pPr>
            <a:r>
              <a:rPr lang="en-US" altLang="en-US" sz="1800"/>
              <a:t>Cách 1: Gán địa chỉ của một biến hoặc của một con trỏ đã có cho con trỏ</a:t>
            </a:r>
          </a:p>
          <a:p>
            <a:pPr lvl="3" eaLnBrk="1" hangingPunct="1">
              <a:lnSpc>
                <a:spcPct val="80000"/>
              </a:lnSpc>
            </a:pPr>
            <a:r>
              <a:rPr lang="en-US" altLang="en-US" sz="1600"/>
              <a:t>Ví dụ: float x = 10, y, *z, *t;</a:t>
            </a:r>
          </a:p>
          <a:p>
            <a:pPr lvl="3" eaLnBrk="1" hangingPunct="1">
              <a:lnSpc>
                <a:spcPct val="80000"/>
              </a:lnSpc>
              <a:buFont typeface="Wingdings" panose="05000000000000000000" pitchFamily="2" charset="2"/>
              <a:buNone/>
            </a:pPr>
            <a:r>
              <a:rPr lang="en-US" altLang="en-US" sz="1600"/>
              <a:t>	z = &amp;x;</a:t>
            </a:r>
          </a:p>
          <a:p>
            <a:pPr lvl="3" eaLnBrk="1" hangingPunct="1">
              <a:lnSpc>
                <a:spcPct val="80000"/>
              </a:lnSpc>
              <a:buFont typeface="Wingdings" panose="05000000000000000000" pitchFamily="2" charset="2"/>
              <a:buNone/>
            </a:pPr>
            <a:r>
              <a:rPr lang="en-US" altLang="en-US" sz="1600"/>
              <a:t>	t  = z;</a:t>
            </a:r>
          </a:p>
          <a:p>
            <a:pPr lvl="2" eaLnBrk="1" hangingPunct="1">
              <a:lnSpc>
                <a:spcPct val="80000"/>
              </a:lnSpc>
            </a:pPr>
            <a:r>
              <a:rPr lang="en-US" altLang="en-US" sz="1800"/>
              <a:t>Cách 2: Cấp phát bộ nhớ cho con trỏ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a:extLst>
              <a:ext uri="{FF2B5EF4-FFF2-40B4-BE49-F238E27FC236}">
                <a16:creationId xmlns:a16="http://schemas.microsoft.com/office/drawing/2014/main" xmlns="" id="{AF88674B-7628-40C5-BC15-C929EAF8408E}"/>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1139" name="Rectangle 2">
            <a:extLst>
              <a:ext uri="{FF2B5EF4-FFF2-40B4-BE49-F238E27FC236}">
                <a16:creationId xmlns:a16="http://schemas.microsoft.com/office/drawing/2014/main" xmlns="" id="{05E9F64C-5070-4E95-9A97-933AD461C6D6}"/>
              </a:ext>
            </a:extLst>
          </p:cNvPr>
          <p:cNvSpPr>
            <a:spLocks noGrp="1" noChangeArrowheads="1"/>
          </p:cNvSpPr>
          <p:nvPr>
            <p:ph type="title"/>
          </p:nvPr>
        </p:nvSpPr>
        <p:spPr/>
        <p:txBody>
          <a:bodyPr/>
          <a:lstStyle/>
          <a:p>
            <a:pPr eaLnBrk="1" hangingPunct="1"/>
            <a:r>
              <a:rPr lang="en-US" altLang="en-US"/>
              <a:t>Cấp phát bộ nhớ cho con trỏ</a:t>
            </a:r>
          </a:p>
        </p:txBody>
      </p:sp>
      <p:sp>
        <p:nvSpPr>
          <p:cNvPr id="91140" name="Rectangle 3">
            <a:extLst>
              <a:ext uri="{FF2B5EF4-FFF2-40B4-BE49-F238E27FC236}">
                <a16:creationId xmlns:a16="http://schemas.microsoft.com/office/drawing/2014/main" xmlns="" id="{E201BEB0-DD04-4815-A8C5-A5DF86F98B75}"/>
              </a:ext>
            </a:extLst>
          </p:cNvPr>
          <p:cNvSpPr>
            <a:spLocks noGrp="1" noChangeArrowheads="1"/>
          </p:cNvSpPr>
          <p:nvPr>
            <p:ph type="body" idx="1"/>
          </p:nvPr>
        </p:nvSpPr>
        <p:spPr/>
        <p:txBody>
          <a:bodyPr/>
          <a:lstStyle/>
          <a:p>
            <a:pPr eaLnBrk="1" hangingPunct="1">
              <a:lnSpc>
                <a:spcPct val="80000"/>
              </a:lnSpc>
            </a:pPr>
            <a:r>
              <a:rPr lang="en-US" altLang="en-US" sz="2100"/>
              <a:t>Cấp một ô nhớ</a:t>
            </a:r>
          </a:p>
          <a:p>
            <a:pPr lvl="1" eaLnBrk="1" hangingPunct="1">
              <a:lnSpc>
                <a:spcPct val="80000"/>
              </a:lnSpc>
            </a:pPr>
            <a:r>
              <a:rPr lang="en-US" altLang="en-US" sz="2000"/>
              <a:t>Tênbiến = (Tênkiểu*)malloc(sizeof(Tênkiểu));</a:t>
            </a:r>
          </a:p>
          <a:p>
            <a:pPr lvl="1" eaLnBrk="1" hangingPunct="1">
              <a:lnSpc>
                <a:spcPct val="80000"/>
              </a:lnSpc>
            </a:pPr>
            <a:r>
              <a:rPr lang="en-US" altLang="en-US" sz="2000"/>
              <a:t>Nếu thành công Tênbiến lưu đ/c của ô nhớ được cấp phát</a:t>
            </a:r>
          </a:p>
          <a:p>
            <a:pPr lvl="1" eaLnBrk="1" hangingPunct="1">
              <a:lnSpc>
                <a:spcPct val="80000"/>
              </a:lnSpc>
            </a:pPr>
            <a:r>
              <a:rPr lang="en-US" altLang="en-US" sz="2000"/>
              <a:t>Nếu không thành công Tênbiến lưu đ/c </a:t>
            </a:r>
            <a:r>
              <a:rPr lang="en-US" altLang="en-US" sz="2000">
                <a:solidFill>
                  <a:srgbClr val="CC3300"/>
                </a:solidFill>
              </a:rPr>
              <a:t>NULL</a:t>
            </a:r>
          </a:p>
          <a:p>
            <a:pPr lvl="1" eaLnBrk="1" hangingPunct="1">
              <a:lnSpc>
                <a:spcPct val="80000"/>
              </a:lnSpc>
            </a:pPr>
            <a:r>
              <a:rPr lang="en-US" altLang="en-US" sz="2000"/>
              <a:t>Ví dụ:</a:t>
            </a:r>
          </a:p>
          <a:p>
            <a:pPr lvl="2" eaLnBrk="1" hangingPunct="1">
              <a:lnSpc>
                <a:spcPct val="80000"/>
              </a:lnSpc>
            </a:pPr>
            <a:r>
              <a:rPr lang="en-US" altLang="en-US" sz="1800"/>
              <a:t>z = (float*) malloc(</a:t>
            </a:r>
            <a:r>
              <a:rPr lang="en-US" altLang="en-US" sz="1800">
                <a:solidFill>
                  <a:srgbClr val="CC3300"/>
                </a:solidFill>
              </a:rPr>
              <a:t>sizeof</a:t>
            </a:r>
            <a:r>
              <a:rPr lang="en-US" altLang="en-US" sz="1800"/>
              <a:t>(float);</a:t>
            </a:r>
          </a:p>
          <a:p>
            <a:pPr lvl="2" eaLnBrk="1" hangingPunct="1">
              <a:lnSpc>
                <a:spcPct val="80000"/>
              </a:lnSpc>
            </a:pPr>
            <a:r>
              <a:rPr lang="en-US" altLang="en-US" sz="1800"/>
              <a:t>x = (int*) malloc(</a:t>
            </a:r>
            <a:r>
              <a:rPr lang="en-US" altLang="en-US" sz="1800">
                <a:solidFill>
                  <a:srgbClr val="CC3300"/>
                </a:solidFill>
              </a:rPr>
              <a:t>sizeof</a:t>
            </a:r>
            <a:r>
              <a:rPr lang="en-US" altLang="en-US" sz="1800"/>
              <a:t>(float);</a:t>
            </a:r>
          </a:p>
          <a:p>
            <a:pPr eaLnBrk="1" hangingPunct="1">
              <a:lnSpc>
                <a:spcPct val="80000"/>
              </a:lnSpc>
            </a:pPr>
            <a:r>
              <a:rPr lang="en-US" altLang="en-US" sz="2100"/>
              <a:t>Cấp phát n ô nhớ cho con trỏ</a:t>
            </a:r>
          </a:p>
          <a:p>
            <a:pPr lvl="1" eaLnBrk="1" hangingPunct="1">
              <a:lnSpc>
                <a:spcPct val="80000"/>
              </a:lnSpc>
            </a:pPr>
            <a:r>
              <a:rPr lang="en-US" altLang="en-US" sz="2000"/>
              <a:t>Tênbiến = (Tênkiểu*)calloc(n, sizeof(Tênkiểu));</a:t>
            </a:r>
          </a:p>
          <a:p>
            <a:pPr lvl="1" eaLnBrk="1" hangingPunct="1">
              <a:lnSpc>
                <a:spcPct val="80000"/>
              </a:lnSpc>
            </a:pPr>
            <a:r>
              <a:rPr lang="en-US" altLang="en-US" sz="2000"/>
              <a:t>Nếu thành công Tênbiến lưu đ/c của ô nhớ được cấp phát</a:t>
            </a:r>
          </a:p>
          <a:p>
            <a:pPr lvl="1" eaLnBrk="1" hangingPunct="1">
              <a:lnSpc>
                <a:spcPct val="80000"/>
              </a:lnSpc>
            </a:pPr>
            <a:r>
              <a:rPr lang="en-US" altLang="en-US" sz="2000"/>
              <a:t>Nếu không thành công Tênbiến lưu đ/c </a:t>
            </a:r>
            <a:r>
              <a:rPr lang="en-US" altLang="en-US" sz="2000">
                <a:solidFill>
                  <a:srgbClr val="CC3300"/>
                </a:solidFill>
              </a:rPr>
              <a:t>NULL</a:t>
            </a:r>
            <a:endParaRPr lang="en-US" altLang="en-US" sz="2000"/>
          </a:p>
          <a:p>
            <a:pPr lvl="1" eaLnBrk="1" hangingPunct="1">
              <a:lnSpc>
                <a:spcPct val="80000"/>
              </a:lnSpc>
            </a:pPr>
            <a:r>
              <a:rPr lang="en-US" altLang="en-US" sz="2000"/>
              <a:t>Ví dụ:</a:t>
            </a:r>
          </a:p>
          <a:p>
            <a:pPr lvl="2" eaLnBrk="1" hangingPunct="1">
              <a:lnSpc>
                <a:spcPct val="80000"/>
              </a:lnSpc>
            </a:pPr>
            <a:r>
              <a:rPr lang="en-US" altLang="en-US" sz="1800"/>
              <a:t>z = (float*) calloc(10,sizeof(float);</a:t>
            </a:r>
          </a:p>
          <a:p>
            <a:pPr lvl="2" eaLnBrk="1" hangingPunct="1">
              <a:lnSpc>
                <a:spcPct val="80000"/>
              </a:lnSpc>
            </a:pPr>
            <a:r>
              <a:rPr lang="en-US" altLang="en-US" sz="1800"/>
              <a:t>x = (int*) calloc(100, sizeof(float);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xmlns="" id="{D12BFB54-D782-4B4C-AF3C-80B02D1C01F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2163" name="Rectangle 2">
            <a:extLst>
              <a:ext uri="{FF2B5EF4-FFF2-40B4-BE49-F238E27FC236}">
                <a16:creationId xmlns:a16="http://schemas.microsoft.com/office/drawing/2014/main" xmlns="" id="{DB906D41-2ADD-4408-81FA-A338BF8DF5BB}"/>
              </a:ext>
            </a:extLst>
          </p:cNvPr>
          <p:cNvSpPr>
            <a:spLocks noGrp="1" noChangeArrowheads="1"/>
          </p:cNvSpPr>
          <p:nvPr>
            <p:ph type="title"/>
          </p:nvPr>
        </p:nvSpPr>
        <p:spPr/>
        <p:txBody>
          <a:bodyPr/>
          <a:lstStyle/>
          <a:p>
            <a:pPr eaLnBrk="1" hangingPunct="1"/>
            <a:r>
              <a:rPr lang="en-US" altLang="en-US"/>
              <a:t>Truy xuất các thành phần của con trỏ</a:t>
            </a:r>
          </a:p>
        </p:txBody>
      </p:sp>
      <p:sp>
        <p:nvSpPr>
          <p:cNvPr id="92164" name="AutoShape 3">
            <a:extLst>
              <a:ext uri="{FF2B5EF4-FFF2-40B4-BE49-F238E27FC236}">
                <a16:creationId xmlns:a16="http://schemas.microsoft.com/office/drawing/2014/main" xmlns="" id="{562CAD87-5FB8-4462-8F4C-9A771E0CFCF5}"/>
              </a:ext>
            </a:extLst>
          </p:cNvPr>
          <p:cNvSpPr>
            <a:spLocks noGrp="1" noChangeArrowheads="1"/>
          </p:cNvSpPr>
          <p:nvPr>
            <p:ph type="body" idx="1"/>
          </p:nvPr>
        </p:nvSpPr>
        <p:spPr>
          <a:prstGeom prst="wedgeRoundRectCallout">
            <a:avLst>
              <a:gd name="adj1" fmla="val -43750"/>
              <a:gd name="adj2" fmla="val 70000"/>
              <a:gd name="adj3" fmla="val 16667"/>
            </a:avLst>
          </a:prstGeom>
        </p:spPr>
        <p:txBody>
          <a:bodyPr/>
          <a:lstStyle/>
          <a:p>
            <a:pPr eaLnBrk="1" hangingPunct="1">
              <a:lnSpc>
                <a:spcPct val="80000"/>
              </a:lnSpc>
            </a:pPr>
            <a:r>
              <a:rPr lang="en-US" altLang="en-US" sz="1900"/>
              <a:t>Truy xuất địa chỉ bộ nhớ mà con trỏ đang lưu</a:t>
            </a:r>
          </a:p>
          <a:p>
            <a:pPr lvl="1" eaLnBrk="1" hangingPunct="1">
              <a:lnSpc>
                <a:spcPct val="80000"/>
              </a:lnSpc>
            </a:pPr>
            <a:r>
              <a:rPr lang="en-US" altLang="en-US" sz="1700"/>
              <a:t>Nếu biến trỏ đến 1 ô nhớ: Tênbiến</a:t>
            </a:r>
          </a:p>
          <a:p>
            <a:pPr lvl="1" eaLnBrk="1" hangingPunct="1">
              <a:lnSpc>
                <a:spcPct val="80000"/>
              </a:lnSpc>
            </a:pPr>
            <a:r>
              <a:rPr lang="en-US" altLang="en-US" sz="1700"/>
              <a:t>Nếu biến trỏ đến một dãy ô nhớ: Tênbiến + chỉsố hoặc &amp;Tênbiến[chỉ số];</a:t>
            </a:r>
          </a:p>
          <a:p>
            <a:pPr eaLnBrk="1" hangingPunct="1">
              <a:lnSpc>
                <a:spcPct val="80000"/>
              </a:lnSpc>
            </a:pPr>
            <a:r>
              <a:rPr lang="en-US" altLang="en-US" sz="1900"/>
              <a:t>Truy xuất giá trị ô nhớ mà con trỏ đang trỏ tới</a:t>
            </a:r>
          </a:p>
          <a:p>
            <a:pPr lvl="1" eaLnBrk="1" hangingPunct="1">
              <a:lnSpc>
                <a:spcPct val="80000"/>
              </a:lnSpc>
            </a:pPr>
            <a:r>
              <a:rPr lang="en-US" altLang="en-US" sz="1700"/>
              <a:t>Nếu con trỏ đang trỏ đến một ô nhớ</a:t>
            </a:r>
          </a:p>
          <a:p>
            <a:pPr lvl="2" eaLnBrk="1" hangingPunct="1">
              <a:lnSpc>
                <a:spcPct val="80000"/>
              </a:lnSpc>
            </a:pPr>
            <a:r>
              <a:rPr lang="en-US" altLang="en-US" sz="1600"/>
              <a:t>*Tênbiến</a:t>
            </a:r>
          </a:p>
          <a:p>
            <a:pPr lvl="2" eaLnBrk="1" hangingPunct="1">
              <a:lnSpc>
                <a:spcPct val="80000"/>
              </a:lnSpc>
            </a:pPr>
            <a:r>
              <a:rPr lang="en-US" altLang="en-US" sz="1600"/>
              <a:t>Ví dụ: float x=1.3, *z, t;</a:t>
            </a:r>
          </a:p>
          <a:p>
            <a:pPr lvl="2" eaLnBrk="1" hangingPunct="1">
              <a:lnSpc>
                <a:spcPct val="80000"/>
              </a:lnSpc>
              <a:buFont typeface="Wingdings" panose="05000000000000000000" pitchFamily="2" charset="2"/>
              <a:buNone/>
            </a:pPr>
            <a:r>
              <a:rPr lang="en-US" altLang="en-US" sz="1600"/>
              <a:t>		z = &amp;x;  t = *z +4;   t=?</a:t>
            </a:r>
          </a:p>
          <a:p>
            <a:pPr lvl="1" eaLnBrk="1" hangingPunct="1">
              <a:lnSpc>
                <a:spcPct val="80000"/>
              </a:lnSpc>
            </a:pPr>
            <a:r>
              <a:rPr lang="en-US" altLang="en-US" sz="1700"/>
              <a:t>Nếu con trỏ đang trỏ đến một dãy ô nhớ</a:t>
            </a:r>
          </a:p>
          <a:p>
            <a:pPr lvl="2" eaLnBrk="1" hangingPunct="1">
              <a:lnSpc>
                <a:spcPct val="80000"/>
              </a:lnSpc>
            </a:pPr>
            <a:r>
              <a:rPr lang="en-US" altLang="en-US" sz="1600"/>
              <a:t>Tênbiến[chỉ_số] hoặc *(Tênbiến + chỉ_số)</a:t>
            </a:r>
          </a:p>
          <a:p>
            <a:pPr lvl="2" eaLnBrk="1" hangingPunct="1">
              <a:lnSpc>
                <a:spcPct val="80000"/>
              </a:lnSpc>
            </a:pPr>
            <a:r>
              <a:rPr lang="en-US" altLang="en-US" sz="1600"/>
              <a:t>Ví dụ float *x;</a:t>
            </a:r>
          </a:p>
          <a:p>
            <a:pPr lvl="2" eaLnBrk="1" hangingPunct="1">
              <a:lnSpc>
                <a:spcPct val="80000"/>
              </a:lnSpc>
              <a:buFont typeface="Wingdings" panose="05000000000000000000" pitchFamily="2" charset="2"/>
              <a:buNone/>
            </a:pPr>
            <a:r>
              <a:rPr lang="en-US" altLang="en-US" sz="1600"/>
              <a:t>		x = (float*)calloc(50, sizeof(float));</a:t>
            </a:r>
          </a:p>
          <a:p>
            <a:pPr lvl="2" eaLnBrk="1" hangingPunct="1">
              <a:lnSpc>
                <a:spcPct val="80000"/>
              </a:lnSpc>
              <a:buFont typeface="Wingdings" panose="05000000000000000000" pitchFamily="2" charset="2"/>
              <a:buNone/>
            </a:pPr>
            <a:r>
              <a:rPr lang="en-US" altLang="en-US" sz="1600"/>
              <a:t>		x[0]	hoặc	*x</a:t>
            </a:r>
          </a:p>
          <a:p>
            <a:pPr lvl="2" eaLnBrk="1" hangingPunct="1">
              <a:lnSpc>
                <a:spcPct val="80000"/>
              </a:lnSpc>
              <a:buFont typeface="Wingdings" panose="05000000000000000000" pitchFamily="2" charset="2"/>
              <a:buNone/>
            </a:pPr>
            <a:r>
              <a:rPr lang="en-US" altLang="en-US" sz="1600"/>
              <a:t>		x[1]	hoặc	*(x+1)     			</a:t>
            </a:r>
          </a:p>
          <a:p>
            <a:pPr lvl="2" eaLnBrk="1" hangingPunct="1">
              <a:lnSpc>
                <a:spcPct val="80000"/>
              </a:lnSpc>
              <a:buFont typeface="Wingdings" panose="05000000000000000000" pitchFamily="2" charset="2"/>
              <a:buNone/>
            </a:pPr>
            <a:r>
              <a:rPr lang="en-US" altLang="en-US" sz="1600"/>
              <a:t>		…</a:t>
            </a:r>
          </a:p>
        </p:txBody>
      </p:sp>
      <p:sp>
        <p:nvSpPr>
          <p:cNvPr id="92165" name="AutoShape 4">
            <a:extLst>
              <a:ext uri="{FF2B5EF4-FFF2-40B4-BE49-F238E27FC236}">
                <a16:creationId xmlns:a16="http://schemas.microsoft.com/office/drawing/2014/main" xmlns="" id="{CE14C381-CC74-4A21-8504-5A278A91AF1F}"/>
              </a:ext>
            </a:extLst>
          </p:cNvPr>
          <p:cNvSpPr>
            <a:spLocks noChangeArrowheads="1"/>
          </p:cNvSpPr>
          <p:nvPr/>
        </p:nvSpPr>
        <p:spPr bwMode="auto">
          <a:xfrm>
            <a:off x="5105400" y="4876800"/>
            <a:ext cx="1447800" cy="457200"/>
          </a:xfrm>
          <a:prstGeom prst="wedgeRoundRectCallout">
            <a:avLst>
              <a:gd name="adj1" fmla="val -58551"/>
              <a:gd name="adj2" fmla="val 129861"/>
              <a:gd name="adj3" fmla="val 1666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495300" indent="-4953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lnSpc>
                <a:spcPct val="90000"/>
              </a:lnSpc>
              <a:spcBef>
                <a:spcPct val="50000"/>
              </a:spcBef>
              <a:buFont typeface="Wingdings" panose="05000000000000000000" pitchFamily="2" charset="2"/>
              <a:buAutoNum type="arabicPeriod"/>
            </a:pPr>
            <a:endParaRPr lang="vi-V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a:extLst>
              <a:ext uri="{FF2B5EF4-FFF2-40B4-BE49-F238E27FC236}">
                <a16:creationId xmlns:a16="http://schemas.microsoft.com/office/drawing/2014/main" xmlns="" id="{925D17A5-0ACA-4FEB-A12A-CEC1C18D7FFC}"/>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3187" name="Rectangle 2">
            <a:extLst>
              <a:ext uri="{FF2B5EF4-FFF2-40B4-BE49-F238E27FC236}">
                <a16:creationId xmlns:a16="http://schemas.microsoft.com/office/drawing/2014/main" xmlns="" id="{117F74D3-AC0D-439B-BF77-BF3568504F4F}"/>
              </a:ext>
            </a:extLst>
          </p:cNvPr>
          <p:cNvSpPr>
            <a:spLocks noGrp="1" noChangeArrowheads="1"/>
          </p:cNvSpPr>
          <p:nvPr>
            <p:ph type="title"/>
          </p:nvPr>
        </p:nvSpPr>
        <p:spPr/>
        <p:txBody>
          <a:bodyPr/>
          <a:lstStyle/>
          <a:p>
            <a:pPr eaLnBrk="1" hangingPunct="1"/>
            <a:r>
              <a:rPr lang="en-US" altLang="en-US"/>
              <a:t>Ví dụ</a:t>
            </a:r>
          </a:p>
        </p:txBody>
      </p:sp>
      <p:sp>
        <p:nvSpPr>
          <p:cNvPr id="93188" name="Rectangle 3">
            <a:extLst>
              <a:ext uri="{FF2B5EF4-FFF2-40B4-BE49-F238E27FC236}">
                <a16:creationId xmlns:a16="http://schemas.microsoft.com/office/drawing/2014/main" xmlns="" id="{B0A8D6F9-2199-4EC1-BDE4-1B515A0DDAFC}"/>
              </a:ext>
            </a:extLst>
          </p:cNvPr>
          <p:cNvSpPr>
            <a:spLocks noGrp="1" noChangeArrowheads="1"/>
          </p:cNvSpPr>
          <p:nvPr>
            <p:ph type="body" idx="1"/>
          </p:nvPr>
        </p:nvSpPr>
        <p:spPr/>
        <p:txBody>
          <a:bodyPr/>
          <a:lstStyle/>
          <a:p>
            <a:pPr eaLnBrk="1" hangingPunct="1"/>
            <a:r>
              <a:rPr lang="en-US" altLang="en-US"/>
              <a:t>Sử dụng con trỏ lưu một dãy số</a:t>
            </a:r>
          </a:p>
          <a:p>
            <a:pPr eaLnBrk="1" hangingPunct="1"/>
            <a:r>
              <a:rPr lang="en-US" altLang="en-US"/>
              <a:t>Sử dụng con trỏ lưu một ma trận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a:extLst>
              <a:ext uri="{FF2B5EF4-FFF2-40B4-BE49-F238E27FC236}">
                <a16:creationId xmlns:a16="http://schemas.microsoft.com/office/drawing/2014/main" xmlns="" id="{CDEB9B1D-6868-4363-AA6F-2348AB278FD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4211" name="Rectangle 2">
            <a:extLst>
              <a:ext uri="{FF2B5EF4-FFF2-40B4-BE49-F238E27FC236}">
                <a16:creationId xmlns:a16="http://schemas.microsoft.com/office/drawing/2014/main" xmlns="" id="{7A85E275-0926-4CEF-B3A1-410DA6A3FB9B}"/>
              </a:ext>
            </a:extLst>
          </p:cNvPr>
          <p:cNvSpPr>
            <a:spLocks noGrp="1" noChangeArrowheads="1"/>
          </p:cNvSpPr>
          <p:nvPr>
            <p:ph type="title"/>
          </p:nvPr>
        </p:nvSpPr>
        <p:spPr/>
        <p:txBody>
          <a:bodyPr/>
          <a:lstStyle/>
          <a:p>
            <a:pPr eaLnBrk="1" hangingPunct="1"/>
            <a:r>
              <a:rPr lang="en-US" altLang="en-US"/>
              <a:t>2. Cấu trúc của một chương trình</a:t>
            </a:r>
          </a:p>
        </p:txBody>
      </p:sp>
      <p:sp>
        <p:nvSpPr>
          <p:cNvPr id="94212" name="Rectangle 3">
            <a:extLst>
              <a:ext uri="{FF2B5EF4-FFF2-40B4-BE49-F238E27FC236}">
                <a16:creationId xmlns:a16="http://schemas.microsoft.com/office/drawing/2014/main" xmlns="" id="{DAE7A505-A49A-4552-B208-ED9AE07B6951}"/>
              </a:ext>
            </a:extLst>
          </p:cNvPr>
          <p:cNvSpPr>
            <a:spLocks noGrp="1" noChangeArrowheads="1"/>
          </p:cNvSpPr>
          <p:nvPr>
            <p:ph type="body" idx="1"/>
          </p:nvPr>
        </p:nvSpPr>
        <p:spPr/>
        <p:txBody>
          <a:bodyPr/>
          <a:lstStyle/>
          <a:p>
            <a:pPr eaLnBrk="1" hangingPunct="1"/>
            <a:r>
              <a:rPr lang="en-US" altLang="en-US"/>
              <a:t>Khai báo thư viện</a:t>
            </a:r>
          </a:p>
          <a:p>
            <a:pPr eaLnBrk="1" hangingPunct="1"/>
            <a:r>
              <a:rPr lang="en-US" altLang="en-US"/>
              <a:t>Khai báo các hàm</a:t>
            </a:r>
          </a:p>
          <a:p>
            <a:pPr eaLnBrk="1" hangingPunct="1"/>
            <a:r>
              <a:rPr lang="en-US" altLang="en-US"/>
              <a:t>Khai báo hàm 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xmlns="" id="{7C129ECA-6662-4471-AA49-F8881504FFE2}"/>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30723" name="Rectangle 2">
            <a:extLst>
              <a:ext uri="{FF2B5EF4-FFF2-40B4-BE49-F238E27FC236}">
                <a16:creationId xmlns:a16="http://schemas.microsoft.com/office/drawing/2014/main" xmlns="" id="{AE583636-D498-4184-B432-D12364883239}"/>
              </a:ext>
            </a:extLst>
          </p:cNvPr>
          <p:cNvSpPr>
            <a:spLocks noGrp="1" noChangeArrowheads="1"/>
          </p:cNvSpPr>
          <p:nvPr>
            <p:ph type="title"/>
          </p:nvPr>
        </p:nvSpPr>
        <p:spPr>
          <a:xfrm>
            <a:off x="457200" y="165315"/>
            <a:ext cx="7543800" cy="1295400"/>
          </a:xfrm>
        </p:spPr>
        <p:txBody>
          <a:bodyPr/>
          <a:lstStyle/>
          <a:p>
            <a:pPr eaLnBrk="1" hangingPunct="1"/>
            <a:r>
              <a:rPr lang="en-US" altLang="en-US" sz="3400"/>
              <a:t>1.7.1 Nhập dữ liệu từ bàn phím(tt)</a:t>
            </a:r>
          </a:p>
        </p:txBody>
      </p:sp>
      <p:sp>
        <p:nvSpPr>
          <p:cNvPr id="64515" name="Rectangle 3">
            <a:extLst>
              <a:ext uri="{FF2B5EF4-FFF2-40B4-BE49-F238E27FC236}">
                <a16:creationId xmlns:a16="http://schemas.microsoft.com/office/drawing/2014/main" xmlns="" id="{9C571C30-0707-4A7A-A6D1-BDB2669F7281}"/>
              </a:ext>
            </a:extLst>
          </p:cNvPr>
          <p:cNvSpPr>
            <a:spLocks noGrp="1" noChangeArrowheads="1"/>
          </p:cNvSpPr>
          <p:nvPr>
            <p:ph type="body" idx="1"/>
          </p:nvPr>
        </p:nvSpPr>
        <p:spPr/>
        <p:txBody>
          <a:bodyPr/>
          <a:lstStyle/>
          <a:p>
            <a:pPr lvl="1" eaLnBrk="1" hangingPunct="1">
              <a:lnSpc>
                <a:spcPct val="80000"/>
              </a:lnSpc>
            </a:pPr>
            <a:r>
              <a:rPr lang="en-US" altLang="en-US" sz="2400" b="1"/>
              <a:t>Ví dụ:</a:t>
            </a:r>
            <a:endParaRPr lang="en-US" altLang="en-US" sz="2400"/>
          </a:p>
          <a:p>
            <a:pPr lvl="1" eaLnBrk="1" hangingPunct="1">
              <a:lnSpc>
                <a:spcPct val="80000"/>
              </a:lnSpc>
              <a:buFont typeface="Wingdings" panose="05000000000000000000" pitchFamily="2" charset="2"/>
              <a:buNone/>
            </a:pPr>
            <a:r>
              <a:rPr lang="en-US" altLang="en-US" sz="2400"/>
              <a:t>#include &lt;stdio.h&gt;</a:t>
            </a:r>
          </a:p>
          <a:p>
            <a:pPr lvl="1" eaLnBrk="1" hangingPunct="1">
              <a:lnSpc>
                <a:spcPct val="80000"/>
              </a:lnSpc>
              <a:buFont typeface="Wingdings" panose="05000000000000000000" pitchFamily="2" charset="2"/>
              <a:buNone/>
            </a:pPr>
            <a:r>
              <a:rPr lang="en-US" altLang="en-US" sz="2400"/>
              <a:t>int main(){</a:t>
            </a:r>
          </a:p>
          <a:p>
            <a:pPr lvl="1" eaLnBrk="1" hangingPunct="1">
              <a:lnSpc>
                <a:spcPct val="80000"/>
              </a:lnSpc>
              <a:buFont typeface="Wingdings" panose="05000000000000000000" pitchFamily="2" charset="2"/>
              <a:buNone/>
            </a:pPr>
            <a:r>
              <a:rPr lang="en-US" altLang="en-US" sz="2400"/>
              <a:t>	</a:t>
            </a:r>
            <a:r>
              <a:rPr lang="en-US" altLang="en-US" sz="2400">
                <a:solidFill>
                  <a:srgbClr val="CC3300"/>
                </a:solidFill>
              </a:rPr>
              <a:t>int</a:t>
            </a:r>
            <a:r>
              <a:rPr lang="en-US" altLang="en-US" sz="2400"/>
              <a:t> a, b;</a:t>
            </a:r>
          </a:p>
          <a:p>
            <a:pPr lvl="1" eaLnBrk="1" hangingPunct="1">
              <a:lnSpc>
                <a:spcPct val="80000"/>
              </a:lnSpc>
              <a:buFont typeface="Wingdings" panose="05000000000000000000" pitchFamily="2" charset="2"/>
              <a:buNone/>
            </a:pPr>
            <a:r>
              <a:rPr lang="en-US" altLang="en-US" sz="2400"/>
              <a:t>	</a:t>
            </a:r>
            <a:r>
              <a:rPr lang="en-US" altLang="en-US" sz="2400">
                <a:solidFill>
                  <a:srgbClr val="CC3300"/>
                </a:solidFill>
              </a:rPr>
              <a:t>float</a:t>
            </a:r>
            <a:r>
              <a:rPr lang="en-US" altLang="en-US" sz="2400"/>
              <a:t> x, y;</a:t>
            </a:r>
          </a:p>
          <a:p>
            <a:pPr lvl="1" eaLnBrk="1" hangingPunct="1">
              <a:lnSpc>
                <a:spcPct val="80000"/>
              </a:lnSpc>
              <a:buFont typeface="Wingdings" panose="05000000000000000000" pitchFamily="2" charset="2"/>
              <a:buNone/>
            </a:pPr>
            <a:r>
              <a:rPr lang="en-US" altLang="en-US" sz="2400"/>
              <a:t> 	scanf</a:t>
            </a:r>
            <a:r>
              <a:rPr lang="en-US" altLang="en-US" sz="2400">
                <a:solidFill>
                  <a:srgbClr val="CC3300"/>
                </a:solidFill>
              </a:rPr>
              <a:t>(“%f%d</a:t>
            </a:r>
            <a:r>
              <a:rPr lang="en-US" altLang="en-US" sz="2400"/>
              <a:t>”,&amp;x, &amp;b);</a:t>
            </a:r>
          </a:p>
          <a:p>
            <a:pPr lvl="1" eaLnBrk="1" hangingPunct="1">
              <a:lnSpc>
                <a:spcPct val="80000"/>
              </a:lnSpc>
              <a:buFont typeface="Wingdings" panose="05000000000000000000" pitchFamily="2" charset="2"/>
              <a:buNone/>
            </a:pPr>
            <a:r>
              <a:rPr lang="en-US" altLang="en-US" sz="2400"/>
              <a:t>	scanf</a:t>
            </a:r>
            <a:r>
              <a:rPr lang="en-US" altLang="en-US" sz="2400">
                <a:solidFill>
                  <a:srgbClr val="CC3300"/>
                </a:solidFill>
              </a:rPr>
              <a:t>(“%f%f</a:t>
            </a:r>
            <a:r>
              <a:rPr lang="en-US" altLang="en-US" sz="2400"/>
              <a:t>”, &amp;x, &amp;y);</a:t>
            </a:r>
          </a:p>
          <a:p>
            <a:pPr lvl="1" eaLnBrk="1" hangingPunct="1">
              <a:lnSpc>
                <a:spcPct val="80000"/>
              </a:lnSpc>
              <a:buFont typeface="Wingdings" panose="05000000000000000000" pitchFamily="2" charset="2"/>
              <a:buNone/>
            </a:pPr>
            <a:r>
              <a:rPr lang="en-US" altLang="en-US" sz="2400"/>
              <a:t>}</a:t>
            </a:r>
            <a:endParaRPr lang="en-US" altLang="en-US" sz="2300" b="1"/>
          </a:p>
        </p:txBody>
      </p:sp>
      <p:sp>
        <p:nvSpPr>
          <p:cNvPr id="64516" name="Text Box 4">
            <a:extLst>
              <a:ext uri="{FF2B5EF4-FFF2-40B4-BE49-F238E27FC236}">
                <a16:creationId xmlns:a16="http://schemas.microsoft.com/office/drawing/2014/main" xmlns="" id="{ECE28098-612D-4EF8-AA05-F3B9CAB397A8}"/>
              </a:ext>
            </a:extLst>
          </p:cNvPr>
          <p:cNvSpPr txBox="1">
            <a:spLocks noChangeArrowheads="1"/>
          </p:cNvSpPr>
          <p:nvPr/>
        </p:nvSpPr>
        <p:spPr bwMode="auto">
          <a:xfrm>
            <a:off x="5793783" y="2286000"/>
            <a:ext cx="2209800" cy="1400175"/>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chemeClr val="bg1"/>
                </a:solidFill>
              </a:rPr>
              <a:t>21 42</a:t>
            </a:r>
          </a:p>
          <a:p>
            <a:pPr eaLnBrk="1" hangingPunct="1">
              <a:spcBef>
                <a:spcPct val="0"/>
              </a:spcBef>
              <a:buClrTx/>
              <a:buSzTx/>
              <a:buFontTx/>
              <a:buNone/>
            </a:pPr>
            <a:r>
              <a:rPr lang="en-US" altLang="en-US" sz="2000">
                <a:solidFill>
                  <a:schemeClr val="bg1"/>
                </a:solidFill>
              </a:rPr>
              <a:t>12.5 345.12</a:t>
            </a:r>
            <a:r>
              <a:rPr lang="en-US" altLang="en-US" sz="1800">
                <a:solidFill>
                  <a:schemeClr val="bg1"/>
                </a:solidFill>
              </a:rPr>
              <a:t> </a:t>
            </a:r>
          </a:p>
          <a:p>
            <a:pPr eaLnBrk="1" hangingPunct="1">
              <a:spcBef>
                <a:spcPct val="0"/>
              </a:spcBef>
              <a:buClrTx/>
              <a:buSzTx/>
              <a:buFontTx/>
              <a:buNone/>
            </a:pPr>
            <a:endParaRPr lang="en-US" altLang="en-US" sz="1800">
              <a:solidFill>
                <a:schemeClr val="bg1"/>
              </a:solidFill>
            </a:endParaRPr>
          </a:p>
          <a:p>
            <a:pPr eaLnBrk="1" hangingPunct="1">
              <a:spcBef>
                <a:spcPct val="50000"/>
              </a:spcBef>
              <a:buClrTx/>
              <a:buSzTx/>
              <a:buFontTx/>
              <a:buNone/>
            </a:pPr>
            <a:endParaRPr lang="en-US" altLang="en-US" sz="1800">
              <a:solidFill>
                <a:schemeClr val="bg1"/>
              </a:solidFill>
            </a:endParaRPr>
          </a:p>
        </p:txBody>
      </p:sp>
    </p:spTree>
    <p:extLst>
      <p:ext uri="{BB962C8B-B14F-4D97-AF65-F5344CB8AC3E}">
        <p14:creationId xmlns="" xmlns:p14="http://schemas.microsoft.com/office/powerpoint/2010/main" val="2117333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22" dur="500"/>
                                        <p:tgtEl>
                                          <p:spTgt spid="64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7" dur="500"/>
                                        <p:tgtEl>
                                          <p:spTgt spid="64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32" dur="500"/>
                                        <p:tgtEl>
                                          <p:spTgt spid="64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Effect transition="in" filter="blinds(horizontal)">
                                      <p:cBhvr>
                                        <p:cTn id="37" dur="500"/>
                                        <p:tgtEl>
                                          <p:spTgt spid="64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4515">
                                            <p:txEl>
                                              <p:pRg st="7" end="7"/>
                                            </p:txEl>
                                          </p:spTgt>
                                        </p:tgtEl>
                                        <p:attrNameLst>
                                          <p:attrName>style.visibility</p:attrName>
                                        </p:attrNameLst>
                                      </p:cBhvr>
                                      <p:to>
                                        <p:strVal val="visible"/>
                                      </p:to>
                                    </p:set>
                                    <p:animEffect transition="in" filter="blinds(horizontal)">
                                      <p:cBhvr>
                                        <p:cTn id="42" dur="500"/>
                                        <p:tgtEl>
                                          <p:spTgt spid="645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516"/>
                                        </p:tgtEl>
                                        <p:attrNameLst>
                                          <p:attrName>style.visibility</p:attrName>
                                        </p:attrNameLst>
                                      </p:cBhvr>
                                      <p:to>
                                        <p:strVal val="visible"/>
                                      </p:to>
                                    </p:set>
                                    <p:animEffect transition="in" filter="blinds(horizontal)">
                                      <p:cBhvr>
                                        <p:cTn id="4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a:extLst>
              <a:ext uri="{FF2B5EF4-FFF2-40B4-BE49-F238E27FC236}">
                <a16:creationId xmlns:a16="http://schemas.microsoft.com/office/drawing/2014/main" xmlns="" id="{72F2655F-B482-41E4-A321-D2405CF71A9C}"/>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5235" name="Rectangle 2">
            <a:extLst>
              <a:ext uri="{FF2B5EF4-FFF2-40B4-BE49-F238E27FC236}">
                <a16:creationId xmlns:a16="http://schemas.microsoft.com/office/drawing/2014/main" xmlns="" id="{B1D0146B-5D2D-429E-A9F7-B112428FFE86}"/>
              </a:ext>
            </a:extLst>
          </p:cNvPr>
          <p:cNvSpPr>
            <a:spLocks noGrp="1" noChangeArrowheads="1"/>
          </p:cNvSpPr>
          <p:nvPr>
            <p:ph type="title"/>
          </p:nvPr>
        </p:nvSpPr>
        <p:spPr/>
        <p:txBody>
          <a:bodyPr/>
          <a:lstStyle/>
          <a:p>
            <a:pPr eaLnBrk="1" hangingPunct="1"/>
            <a:r>
              <a:rPr lang="en-US" altLang="en-US"/>
              <a:t>3. Biến toàn cục</a:t>
            </a:r>
          </a:p>
        </p:txBody>
      </p:sp>
      <p:sp>
        <p:nvSpPr>
          <p:cNvPr id="95236" name="Rectangle 3">
            <a:extLst>
              <a:ext uri="{FF2B5EF4-FFF2-40B4-BE49-F238E27FC236}">
                <a16:creationId xmlns:a16="http://schemas.microsoft.com/office/drawing/2014/main" xmlns="" id="{2B35BF6A-2315-4005-BB1F-F39E58FFE1E1}"/>
              </a:ext>
            </a:extLst>
          </p:cNvPr>
          <p:cNvSpPr>
            <a:spLocks noGrp="1" noChangeArrowheads="1"/>
          </p:cNvSpPr>
          <p:nvPr>
            <p:ph type="body" idx="1"/>
          </p:nvPr>
        </p:nvSpPr>
        <p:spPr/>
        <p:txBody>
          <a:bodyPr/>
          <a:lstStyle/>
          <a:p>
            <a:pPr eaLnBrk="1" hangingPunct="1"/>
            <a:r>
              <a:rPr lang="en-US" altLang="en-US"/>
              <a:t>Biến toàn cục là các biến được khai báo bên ngoài các hàm và ngay sau khai báo các thư viện. Nó có tác dụng trong toàn bộ chương trình. Có nghĩa là nó được sử dụng trong toàn bộ chương trình</a:t>
            </a:r>
          </a:p>
          <a:p>
            <a:pPr eaLnBrk="1" hangingPunct="1"/>
            <a:r>
              <a:rPr lang="en-US" altLang="en-US"/>
              <a:t>Biến cục bộ là những biến được khai báo trong các  khối lệnh {  } và nó chỉ có tác dụng trong khối lệnh đó</a:t>
            </a:r>
          </a:p>
          <a:p>
            <a:pPr eaLnBrk="1" hangingPunct="1"/>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5">
            <a:extLst>
              <a:ext uri="{FF2B5EF4-FFF2-40B4-BE49-F238E27FC236}">
                <a16:creationId xmlns:a16="http://schemas.microsoft.com/office/drawing/2014/main" xmlns="" id="{84D8CB03-24E5-4284-911C-CE0CDD8D6F36}"/>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6259" name="Rectangle 2">
            <a:extLst>
              <a:ext uri="{FF2B5EF4-FFF2-40B4-BE49-F238E27FC236}">
                <a16:creationId xmlns:a16="http://schemas.microsoft.com/office/drawing/2014/main" xmlns="" id="{B7B555B9-83D9-4936-9571-E28B40C77E37}"/>
              </a:ext>
            </a:extLst>
          </p:cNvPr>
          <p:cNvSpPr>
            <a:spLocks noGrp="1" noChangeArrowheads="1"/>
          </p:cNvSpPr>
          <p:nvPr>
            <p:ph type="title"/>
          </p:nvPr>
        </p:nvSpPr>
        <p:spPr/>
        <p:txBody>
          <a:bodyPr/>
          <a:lstStyle/>
          <a:p>
            <a:pPr eaLnBrk="1" hangingPunct="1"/>
            <a:r>
              <a:rPr lang="en-US" altLang="en-US"/>
              <a:t>4. Cấu trúc của một hàm</a:t>
            </a:r>
          </a:p>
        </p:txBody>
      </p:sp>
      <p:sp>
        <p:nvSpPr>
          <p:cNvPr id="96260" name="Rectangle 3">
            <a:extLst>
              <a:ext uri="{FF2B5EF4-FFF2-40B4-BE49-F238E27FC236}">
                <a16:creationId xmlns:a16="http://schemas.microsoft.com/office/drawing/2014/main" xmlns="" id="{2ECAA23C-69A5-4A0E-883B-139145527447}"/>
              </a:ext>
            </a:extLst>
          </p:cNvPr>
          <p:cNvSpPr>
            <a:spLocks noGrp="1" noChangeArrowheads="1"/>
          </p:cNvSpPr>
          <p:nvPr>
            <p:ph type="body" sz="half" idx="1"/>
          </p:nvPr>
        </p:nvSpPr>
        <p:spPr>
          <a:xfrm>
            <a:off x="609600" y="1752600"/>
            <a:ext cx="8229600" cy="4411663"/>
          </a:xfrm>
        </p:spPr>
        <p:txBody>
          <a:bodyPr/>
          <a:lstStyle/>
          <a:p>
            <a:pPr eaLnBrk="1" hangingPunct="1"/>
            <a:r>
              <a:rPr lang="en-US" altLang="en-US" sz="2600"/>
              <a:t>Ánh xạ</a:t>
            </a:r>
          </a:p>
          <a:p>
            <a:pPr lvl="1" eaLnBrk="1" hangingPunct="1">
              <a:buFont typeface="Wingdings" panose="05000000000000000000" pitchFamily="2" charset="2"/>
              <a:buNone/>
            </a:pPr>
            <a:r>
              <a:rPr lang="en-US" altLang="en-US" sz="2200"/>
              <a:t>			f : X  -&gt; Y</a:t>
            </a:r>
          </a:p>
          <a:p>
            <a:pPr eaLnBrk="1" hangingPunct="1"/>
            <a:r>
              <a:rPr lang="en-US" altLang="en-US" sz="2600"/>
              <a:t>Hàm trong lập trình</a:t>
            </a:r>
          </a:p>
          <a:p>
            <a:pPr lvl="1" eaLnBrk="1" hangingPunct="1"/>
            <a:r>
              <a:rPr lang="en-US" altLang="en-US" sz="2200"/>
              <a:t>Về bản chất hàm trong lập trình là một ánh xạ từ tập X -&gt; Y</a:t>
            </a:r>
          </a:p>
          <a:p>
            <a:pPr lvl="1" eaLnBrk="1" hangingPunct="1"/>
            <a:r>
              <a:rPr lang="en-US" altLang="en-US" sz="2200"/>
              <a:t>Việc đi xây dựng một hàm là đi tìm và xây dựng một ánh xạ từ tập đầu vào X (các đối) đến tập Y.  </a:t>
            </a:r>
          </a:p>
          <a:p>
            <a:pPr lvl="1" eaLnBrk="1" hangingPunct="1"/>
            <a:endParaRPr lang="en-US" altLang="en-US" sz="2200"/>
          </a:p>
        </p:txBody>
      </p:sp>
      <p:pic>
        <p:nvPicPr>
          <p:cNvPr id="96261" name="Picture 4" descr="pe07015_">
            <a:extLst>
              <a:ext uri="{FF2B5EF4-FFF2-40B4-BE49-F238E27FC236}">
                <a16:creationId xmlns:a16="http://schemas.microsoft.com/office/drawing/2014/main" xmlns="" id="{E089B2B8-01F9-4B9C-87AA-79FCB612AD12}"/>
              </a:ext>
            </a:extLst>
          </p:cNvPr>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7315200" y="4495800"/>
            <a:ext cx="1633538" cy="1819275"/>
          </a:xfr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a:extLst>
              <a:ext uri="{FF2B5EF4-FFF2-40B4-BE49-F238E27FC236}">
                <a16:creationId xmlns:a16="http://schemas.microsoft.com/office/drawing/2014/main" xmlns="" id="{6D954B20-2FEE-49E0-8A27-EE6F04B7C398}"/>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7283" name="Rectangle 2">
            <a:extLst>
              <a:ext uri="{FF2B5EF4-FFF2-40B4-BE49-F238E27FC236}">
                <a16:creationId xmlns:a16="http://schemas.microsoft.com/office/drawing/2014/main" xmlns="" id="{DC525EF8-1A15-4A9B-94D8-BB770A1E48B2}"/>
              </a:ext>
            </a:extLst>
          </p:cNvPr>
          <p:cNvSpPr>
            <a:spLocks noGrp="1" noChangeArrowheads="1"/>
          </p:cNvSpPr>
          <p:nvPr>
            <p:ph type="title"/>
          </p:nvPr>
        </p:nvSpPr>
        <p:spPr/>
        <p:txBody>
          <a:bodyPr/>
          <a:lstStyle/>
          <a:p>
            <a:pPr eaLnBrk="1" hangingPunct="1"/>
            <a:r>
              <a:rPr lang="en-US" altLang="en-US"/>
              <a:t>Cấu trúc của hàm(tiếp theo)</a:t>
            </a:r>
          </a:p>
        </p:txBody>
      </p:sp>
      <p:sp>
        <p:nvSpPr>
          <p:cNvPr id="97284" name="Rectangle 3">
            <a:extLst>
              <a:ext uri="{FF2B5EF4-FFF2-40B4-BE49-F238E27FC236}">
                <a16:creationId xmlns:a16="http://schemas.microsoft.com/office/drawing/2014/main" xmlns="" id="{3AB6DE25-935B-4293-89EC-6601FBAA8C5A}"/>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500">
                <a:solidFill>
                  <a:srgbClr val="CC3300"/>
                </a:solidFill>
              </a:rPr>
              <a:t>Tênkiểu</a:t>
            </a:r>
            <a:r>
              <a:rPr lang="en-US" altLang="en-US" sz="1500"/>
              <a:t> Tênhàm([Dánh sách đối])</a:t>
            </a:r>
          </a:p>
          <a:p>
            <a:pPr eaLnBrk="1" hangingPunct="1">
              <a:lnSpc>
                <a:spcPct val="80000"/>
              </a:lnSpc>
              <a:buFont typeface="Wingdings" panose="05000000000000000000" pitchFamily="2" charset="2"/>
              <a:buNone/>
            </a:pPr>
            <a:r>
              <a:rPr lang="en-US" altLang="en-US" sz="1500"/>
              <a:t>{</a:t>
            </a:r>
          </a:p>
          <a:p>
            <a:pPr eaLnBrk="1" hangingPunct="1">
              <a:lnSpc>
                <a:spcPct val="80000"/>
              </a:lnSpc>
              <a:buFont typeface="Wingdings" panose="05000000000000000000" pitchFamily="2" charset="2"/>
              <a:buNone/>
            </a:pPr>
            <a:r>
              <a:rPr lang="en-US" altLang="en-US" sz="1500"/>
              <a:t>	Các câu lệnh;</a:t>
            </a:r>
          </a:p>
          <a:p>
            <a:pPr eaLnBrk="1" hangingPunct="1">
              <a:lnSpc>
                <a:spcPct val="80000"/>
              </a:lnSpc>
              <a:buFont typeface="Wingdings" panose="05000000000000000000" pitchFamily="2" charset="2"/>
              <a:buNone/>
            </a:pPr>
            <a:r>
              <a:rPr lang="en-US" altLang="en-US" sz="1500"/>
              <a:t>	[</a:t>
            </a:r>
            <a:r>
              <a:rPr lang="en-US" altLang="en-US" sz="1500">
                <a:solidFill>
                  <a:srgbClr val="CC3300"/>
                </a:solidFill>
              </a:rPr>
              <a:t>return</a:t>
            </a:r>
            <a:r>
              <a:rPr lang="en-US" altLang="en-US" sz="1500"/>
              <a:t> BThức;]</a:t>
            </a:r>
          </a:p>
          <a:p>
            <a:pPr eaLnBrk="1" hangingPunct="1">
              <a:lnSpc>
                <a:spcPct val="80000"/>
              </a:lnSpc>
              <a:buFont typeface="Wingdings" panose="05000000000000000000" pitchFamily="2" charset="2"/>
              <a:buNone/>
            </a:pPr>
            <a:r>
              <a:rPr lang="en-US" altLang="en-US" sz="1500"/>
              <a:t>}</a:t>
            </a:r>
          </a:p>
          <a:p>
            <a:pPr eaLnBrk="1" hangingPunct="1">
              <a:lnSpc>
                <a:spcPct val="80000"/>
              </a:lnSpc>
            </a:pPr>
            <a:r>
              <a:rPr lang="en-US" altLang="en-US" sz="1500"/>
              <a:t>Việc khai báo đối như khai báo biên (Tênkiểu Tên đối) và giữa các đối được ngăn cách nhau bởi dấu phẩy (,).</a:t>
            </a:r>
          </a:p>
          <a:p>
            <a:pPr eaLnBrk="1" hangingPunct="1">
              <a:lnSpc>
                <a:spcPct val="80000"/>
              </a:lnSpc>
            </a:pPr>
            <a:r>
              <a:rPr lang="en-US" altLang="en-US" sz="1500"/>
              <a:t>Đối của hàm có thể là một biến, mảng, con trỏ</a:t>
            </a:r>
          </a:p>
          <a:p>
            <a:pPr eaLnBrk="1" hangingPunct="1">
              <a:lnSpc>
                <a:spcPct val="80000"/>
              </a:lnSpc>
            </a:pPr>
            <a:r>
              <a:rPr lang="en-US" altLang="en-US" sz="1500"/>
              <a:t>Nếu kiểu của hàm là void thì không có lệnh </a:t>
            </a:r>
            <a:r>
              <a:rPr lang="en-US" altLang="en-US" sz="1500">
                <a:solidFill>
                  <a:srgbClr val="CC3300"/>
                </a:solidFill>
              </a:rPr>
              <a:t>return</a:t>
            </a:r>
          </a:p>
          <a:p>
            <a:pPr eaLnBrk="1" hangingPunct="1">
              <a:lnSpc>
                <a:spcPct val="80000"/>
              </a:lnSpc>
              <a:buFont typeface="Wingdings" panose="05000000000000000000" pitchFamily="2" charset="2"/>
              <a:buNone/>
            </a:pPr>
            <a:r>
              <a:rPr lang="en-US" altLang="en-US" sz="1500"/>
              <a:t>Ví dụ: Xây dựng hàm tính n! với n là số tự nhiên</a:t>
            </a:r>
          </a:p>
          <a:p>
            <a:pPr eaLnBrk="1" hangingPunct="1">
              <a:lnSpc>
                <a:spcPct val="80000"/>
              </a:lnSpc>
              <a:buFont typeface="Wingdings" panose="05000000000000000000" pitchFamily="2" charset="2"/>
              <a:buNone/>
            </a:pPr>
            <a:r>
              <a:rPr lang="en-US" altLang="en-US" sz="1500">
                <a:solidFill>
                  <a:srgbClr val="CC3300"/>
                </a:solidFill>
              </a:rPr>
              <a:t>long</a:t>
            </a:r>
            <a:r>
              <a:rPr lang="en-US" altLang="en-US" sz="1500"/>
              <a:t> Giaithua(</a:t>
            </a:r>
            <a:r>
              <a:rPr lang="en-US" altLang="en-US" sz="1500">
                <a:solidFill>
                  <a:srgbClr val="CC3300"/>
                </a:solidFill>
              </a:rPr>
              <a:t>int</a:t>
            </a:r>
            <a:r>
              <a:rPr lang="en-US" altLang="en-US" sz="1500"/>
              <a:t> n)</a:t>
            </a:r>
          </a:p>
          <a:p>
            <a:pPr eaLnBrk="1" hangingPunct="1">
              <a:lnSpc>
                <a:spcPct val="80000"/>
              </a:lnSpc>
              <a:buFont typeface="Wingdings" panose="05000000000000000000" pitchFamily="2" charset="2"/>
              <a:buNone/>
            </a:pPr>
            <a:r>
              <a:rPr lang="en-US" altLang="en-US" sz="1500"/>
              <a:t>{</a:t>
            </a:r>
          </a:p>
          <a:p>
            <a:pPr eaLnBrk="1" hangingPunct="1">
              <a:lnSpc>
                <a:spcPct val="80000"/>
              </a:lnSpc>
              <a:buFont typeface="Wingdings" panose="05000000000000000000" pitchFamily="2" charset="2"/>
              <a:buNone/>
            </a:pPr>
            <a:r>
              <a:rPr lang="en-US" altLang="en-US" sz="1500"/>
              <a:t>	int I;</a:t>
            </a:r>
          </a:p>
          <a:p>
            <a:pPr eaLnBrk="1" hangingPunct="1">
              <a:lnSpc>
                <a:spcPct val="80000"/>
              </a:lnSpc>
              <a:buFont typeface="Wingdings" panose="05000000000000000000" pitchFamily="2" charset="2"/>
              <a:buNone/>
            </a:pPr>
            <a:r>
              <a:rPr lang="en-US" altLang="en-US" sz="1500"/>
              <a:t>	long gt=1;</a:t>
            </a:r>
          </a:p>
          <a:p>
            <a:pPr eaLnBrk="1" hangingPunct="1">
              <a:lnSpc>
                <a:spcPct val="80000"/>
              </a:lnSpc>
              <a:buFont typeface="Wingdings" panose="05000000000000000000" pitchFamily="2" charset="2"/>
              <a:buNone/>
            </a:pPr>
            <a:r>
              <a:rPr lang="en-US" altLang="en-US" sz="1500"/>
              <a:t>	for(i=2;i&lt;=n; i++)</a:t>
            </a:r>
          </a:p>
          <a:p>
            <a:pPr eaLnBrk="1" hangingPunct="1">
              <a:lnSpc>
                <a:spcPct val="80000"/>
              </a:lnSpc>
              <a:buFont typeface="Wingdings" panose="05000000000000000000" pitchFamily="2" charset="2"/>
              <a:buNone/>
            </a:pPr>
            <a:r>
              <a:rPr lang="en-US" altLang="en-US" sz="1500"/>
              <a:t>		gt *=I;</a:t>
            </a:r>
          </a:p>
          <a:p>
            <a:pPr eaLnBrk="1" hangingPunct="1">
              <a:lnSpc>
                <a:spcPct val="80000"/>
              </a:lnSpc>
              <a:buFont typeface="Wingdings" panose="05000000000000000000" pitchFamily="2" charset="2"/>
              <a:buNone/>
            </a:pPr>
            <a:r>
              <a:rPr lang="en-US" altLang="en-US" sz="1500"/>
              <a:t>	return gt;	</a:t>
            </a:r>
          </a:p>
          <a:p>
            <a:pPr eaLnBrk="1" hangingPunct="1">
              <a:lnSpc>
                <a:spcPct val="80000"/>
              </a:lnSpc>
              <a:buFont typeface="Wingdings" panose="05000000000000000000" pitchFamily="2" charset="2"/>
              <a:buNone/>
            </a:pPr>
            <a:r>
              <a:rPr lang="en-US" altLang="en-US" sz="150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a:extLst>
              <a:ext uri="{FF2B5EF4-FFF2-40B4-BE49-F238E27FC236}">
                <a16:creationId xmlns:a16="http://schemas.microsoft.com/office/drawing/2014/main" xmlns="" id="{7F3FFCFB-44E5-4618-8307-8C8504C32D09}"/>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8307" name="Rectangle 2">
            <a:extLst>
              <a:ext uri="{FF2B5EF4-FFF2-40B4-BE49-F238E27FC236}">
                <a16:creationId xmlns:a16="http://schemas.microsoft.com/office/drawing/2014/main" xmlns="" id="{2CF11F0A-64B9-4DE5-A6EC-DBB2933CBA71}"/>
              </a:ext>
            </a:extLst>
          </p:cNvPr>
          <p:cNvSpPr>
            <a:spLocks noGrp="1" noChangeArrowheads="1"/>
          </p:cNvSpPr>
          <p:nvPr>
            <p:ph type="title"/>
          </p:nvPr>
        </p:nvSpPr>
        <p:spPr/>
        <p:txBody>
          <a:bodyPr/>
          <a:lstStyle/>
          <a:p>
            <a:pPr eaLnBrk="1" hangingPunct="1"/>
            <a:r>
              <a:rPr lang="en-US" altLang="en-US"/>
              <a:t>Ví dụ:</a:t>
            </a:r>
          </a:p>
        </p:txBody>
      </p:sp>
      <p:sp>
        <p:nvSpPr>
          <p:cNvPr id="98308" name="Rectangle 3">
            <a:extLst>
              <a:ext uri="{FF2B5EF4-FFF2-40B4-BE49-F238E27FC236}">
                <a16:creationId xmlns:a16="http://schemas.microsoft.com/office/drawing/2014/main" xmlns="" id="{6934D0AE-E50F-4EF7-BE62-DFCB4CD593C3}"/>
              </a:ext>
            </a:extLst>
          </p:cNvPr>
          <p:cNvSpPr>
            <a:spLocks noGrp="1" noChangeArrowheads="1"/>
          </p:cNvSpPr>
          <p:nvPr>
            <p:ph type="body" idx="1"/>
          </p:nvPr>
        </p:nvSpPr>
        <p:spPr/>
        <p:txBody>
          <a:bodyPr/>
          <a:lstStyle/>
          <a:p>
            <a:pPr eaLnBrk="1" hangingPunct="1"/>
            <a:r>
              <a:rPr lang="en-US" altLang="en-US"/>
              <a:t>Kiểm tra một số nguyên k có là số nguyên tố hay không?</a:t>
            </a:r>
          </a:p>
          <a:p>
            <a:pPr eaLnBrk="1" hangingPunct="1"/>
            <a:r>
              <a:rPr lang="en-US" altLang="en-US"/>
              <a:t>Viết hàm tính số Fibonaci thứ 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a:extLst>
              <a:ext uri="{FF2B5EF4-FFF2-40B4-BE49-F238E27FC236}">
                <a16:creationId xmlns:a16="http://schemas.microsoft.com/office/drawing/2014/main" xmlns="" id="{3BDD109F-09E6-40EB-A364-ACF012773A27}"/>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99331" name="Rectangle 2">
            <a:extLst>
              <a:ext uri="{FF2B5EF4-FFF2-40B4-BE49-F238E27FC236}">
                <a16:creationId xmlns:a16="http://schemas.microsoft.com/office/drawing/2014/main" xmlns="" id="{456E837D-B863-4C99-9BF4-32E35037E2F3}"/>
              </a:ext>
            </a:extLst>
          </p:cNvPr>
          <p:cNvSpPr>
            <a:spLocks noGrp="1" noChangeArrowheads="1"/>
          </p:cNvSpPr>
          <p:nvPr>
            <p:ph type="title"/>
          </p:nvPr>
        </p:nvSpPr>
        <p:spPr/>
        <p:txBody>
          <a:bodyPr/>
          <a:lstStyle/>
          <a:p>
            <a:pPr marL="742950" indent="-742950" eaLnBrk="1" hangingPunct="1"/>
            <a:r>
              <a:rPr lang="en-US" altLang="en-US"/>
              <a:t>Đối hình thức và đối thực sự </a:t>
            </a:r>
          </a:p>
        </p:txBody>
      </p:sp>
      <p:sp>
        <p:nvSpPr>
          <p:cNvPr id="99332" name="Rectangle 3">
            <a:extLst>
              <a:ext uri="{FF2B5EF4-FFF2-40B4-BE49-F238E27FC236}">
                <a16:creationId xmlns:a16="http://schemas.microsoft.com/office/drawing/2014/main" xmlns="" id="{E3D2353B-1C2D-4DA6-A339-A8FDD5190077}"/>
              </a:ext>
            </a:extLst>
          </p:cNvPr>
          <p:cNvSpPr>
            <a:spLocks noGrp="1" noChangeArrowheads="1"/>
          </p:cNvSpPr>
          <p:nvPr>
            <p:ph type="body" idx="1"/>
          </p:nvPr>
        </p:nvSpPr>
        <p:spPr/>
        <p:txBody>
          <a:bodyPr/>
          <a:lstStyle/>
          <a:p>
            <a:pPr eaLnBrk="1" hangingPunct="1"/>
            <a:r>
              <a:rPr lang="en-US" altLang="en-US"/>
              <a:t>Đối hình thức: là các đối được khai báo khi xây dựng hàm</a:t>
            </a:r>
          </a:p>
          <a:p>
            <a:pPr eaLnBrk="1" hangingPunct="1"/>
            <a:r>
              <a:rPr lang="en-US" altLang="en-US"/>
              <a:t>Đối thực sự là các đối khi gọi hàm thực hiện</a:t>
            </a:r>
          </a:p>
          <a:p>
            <a:pPr lvl="1" eaLnBrk="1" hangingPunct="1"/>
            <a:r>
              <a:rPr lang="en-US" altLang="en-US"/>
              <a:t>Ví dụ:	</a:t>
            </a:r>
          </a:p>
          <a:p>
            <a:pPr lvl="2" eaLnBrk="1" hangingPunct="1"/>
            <a:r>
              <a:rPr lang="en-US" altLang="en-US"/>
              <a:t>long giaithua(int n)		//n la đối hình thức</a:t>
            </a:r>
          </a:p>
          <a:p>
            <a:pPr lvl="2" eaLnBrk="1" hangingPunct="1">
              <a:buFont typeface="Wingdings" panose="05000000000000000000" pitchFamily="2" charset="2"/>
              <a:buNone/>
            </a:pPr>
            <a:r>
              <a:rPr lang="en-US" altLang="en-US"/>
              <a:t>	{ …}</a:t>
            </a:r>
          </a:p>
          <a:p>
            <a:pPr lvl="2" eaLnBrk="1" hangingPunct="1"/>
            <a:r>
              <a:rPr lang="en-US" altLang="en-US"/>
              <a:t>giaithua(10); 			// 10 là đối thực sự</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a:extLst>
              <a:ext uri="{FF2B5EF4-FFF2-40B4-BE49-F238E27FC236}">
                <a16:creationId xmlns:a16="http://schemas.microsoft.com/office/drawing/2014/main" xmlns="" id="{4AA9D63A-FEA9-4620-A96E-CD68A2145B5D}"/>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0355" name="Rectangle 2">
            <a:extLst>
              <a:ext uri="{FF2B5EF4-FFF2-40B4-BE49-F238E27FC236}">
                <a16:creationId xmlns:a16="http://schemas.microsoft.com/office/drawing/2014/main" xmlns="" id="{07B0A883-0A5F-47FD-A2E8-C89D529C853C}"/>
              </a:ext>
            </a:extLst>
          </p:cNvPr>
          <p:cNvSpPr>
            <a:spLocks noGrp="1" noChangeArrowheads="1"/>
          </p:cNvSpPr>
          <p:nvPr>
            <p:ph type="title"/>
          </p:nvPr>
        </p:nvSpPr>
        <p:spPr/>
        <p:txBody>
          <a:bodyPr/>
          <a:lstStyle/>
          <a:p>
            <a:pPr eaLnBrk="1" hangingPunct="1"/>
            <a:r>
              <a:rPr lang="en-US" altLang="en-US"/>
              <a:t>Các kiểu đối của hàm</a:t>
            </a:r>
          </a:p>
        </p:txBody>
      </p:sp>
      <p:sp>
        <p:nvSpPr>
          <p:cNvPr id="100356" name="Rectangle 3">
            <a:extLst>
              <a:ext uri="{FF2B5EF4-FFF2-40B4-BE49-F238E27FC236}">
                <a16:creationId xmlns:a16="http://schemas.microsoft.com/office/drawing/2014/main" xmlns="" id="{A97F115D-8985-401D-92D8-9ABE42F7A983}"/>
              </a:ext>
            </a:extLst>
          </p:cNvPr>
          <p:cNvSpPr>
            <a:spLocks noGrp="1" noChangeArrowheads="1"/>
          </p:cNvSpPr>
          <p:nvPr>
            <p:ph type="body" idx="1"/>
          </p:nvPr>
        </p:nvSpPr>
        <p:spPr/>
        <p:txBody>
          <a:bodyPr/>
          <a:lstStyle/>
          <a:p>
            <a:pPr eaLnBrk="1" hangingPunct="1">
              <a:lnSpc>
                <a:spcPct val="90000"/>
              </a:lnSpc>
            </a:pPr>
            <a:r>
              <a:rPr lang="en-US" altLang="en-US"/>
              <a:t>Đối tham trị</a:t>
            </a:r>
          </a:p>
          <a:p>
            <a:pPr lvl="1" eaLnBrk="1" hangingPunct="1">
              <a:lnSpc>
                <a:spcPct val="90000"/>
              </a:lnSpc>
            </a:pPr>
            <a:r>
              <a:rPr lang="en-US" altLang="en-US"/>
              <a:t>Khai báo đối tham trị:    Tênkiểu Tênđối</a:t>
            </a:r>
          </a:p>
          <a:p>
            <a:pPr eaLnBrk="1" hangingPunct="1">
              <a:lnSpc>
                <a:spcPct val="90000"/>
              </a:lnSpc>
            </a:pPr>
            <a:r>
              <a:rPr lang="en-US" altLang="en-US"/>
              <a:t>Đối con trỏ: Tênkiểu *Tênđối</a:t>
            </a:r>
          </a:p>
          <a:p>
            <a:pPr eaLnBrk="1" hangingPunct="1">
              <a:lnSpc>
                <a:spcPct val="90000"/>
              </a:lnSpc>
            </a:pPr>
            <a:r>
              <a:rPr lang="en-US" altLang="en-US"/>
              <a:t> Sử dụng hàm:</a:t>
            </a:r>
          </a:p>
          <a:p>
            <a:pPr lvl="1" eaLnBrk="1" hangingPunct="1">
              <a:lnSpc>
                <a:spcPct val="90000"/>
              </a:lnSpc>
            </a:pPr>
            <a:r>
              <a:rPr lang="en-US" altLang="en-US"/>
              <a:t>Khi gọi hàm có đối tham trị thì đối thực sự tương ứng với đối tham trị đó phải là một biểu thức cùng kiểu với kiểu của đối</a:t>
            </a:r>
          </a:p>
          <a:p>
            <a:pPr lvl="1" eaLnBrk="1" hangingPunct="1">
              <a:lnSpc>
                <a:spcPct val="90000"/>
              </a:lnSpc>
            </a:pPr>
            <a:r>
              <a:rPr lang="en-US" altLang="en-US"/>
              <a:t>Khi gọi gàm có đối con trỏ thì đối thực sự tương ứng với đối con trỏ là một địa chỉ cùng kiểu với kiểu của đối.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a:extLst>
              <a:ext uri="{FF2B5EF4-FFF2-40B4-BE49-F238E27FC236}">
                <a16:creationId xmlns:a16="http://schemas.microsoft.com/office/drawing/2014/main" xmlns="" id="{600ECE3D-5397-4859-AF72-F95A8E08330C}"/>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1379" name="Rectangle 2">
            <a:extLst>
              <a:ext uri="{FF2B5EF4-FFF2-40B4-BE49-F238E27FC236}">
                <a16:creationId xmlns:a16="http://schemas.microsoft.com/office/drawing/2014/main" xmlns="" id="{D8851066-81A5-44FD-9201-C85D4C1A3872}"/>
              </a:ext>
            </a:extLst>
          </p:cNvPr>
          <p:cNvSpPr>
            <a:spLocks noGrp="1" noChangeArrowheads="1"/>
          </p:cNvSpPr>
          <p:nvPr>
            <p:ph type="title"/>
          </p:nvPr>
        </p:nvSpPr>
        <p:spPr/>
        <p:txBody>
          <a:bodyPr/>
          <a:lstStyle/>
          <a:p>
            <a:pPr eaLnBrk="1" hangingPunct="1"/>
            <a:r>
              <a:rPr lang="en-US" altLang="en-US"/>
              <a:t>Ví dụ; Hàm tráo đổi giá trị của hai biến</a:t>
            </a:r>
          </a:p>
        </p:txBody>
      </p:sp>
      <p:sp>
        <p:nvSpPr>
          <p:cNvPr id="101380" name="Rectangle 3">
            <a:extLst>
              <a:ext uri="{FF2B5EF4-FFF2-40B4-BE49-F238E27FC236}">
                <a16:creationId xmlns:a16="http://schemas.microsoft.com/office/drawing/2014/main" xmlns="" id="{A0AA6974-3C2A-4ABE-9FF2-CEF6825EC0D6}"/>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600"/>
              <a:t>void  Swap(float *a, float *b)</a:t>
            </a:r>
          </a:p>
          <a:p>
            <a:pPr eaLnBrk="1" hangingPunct="1">
              <a:lnSpc>
                <a:spcPct val="80000"/>
              </a:lnSpc>
              <a:buFont typeface="Wingdings" panose="05000000000000000000" pitchFamily="2" charset="2"/>
              <a:buNone/>
            </a:pPr>
            <a:r>
              <a:rPr lang="en-US" altLang="en-US" sz="2600"/>
              <a:t>{ float tg;</a:t>
            </a:r>
          </a:p>
          <a:p>
            <a:pPr eaLnBrk="1" hangingPunct="1">
              <a:lnSpc>
                <a:spcPct val="80000"/>
              </a:lnSpc>
              <a:buFont typeface="Wingdings" panose="05000000000000000000" pitchFamily="2" charset="2"/>
              <a:buNone/>
            </a:pPr>
            <a:r>
              <a:rPr lang="en-US" altLang="en-US" sz="2600"/>
              <a:t>	tg = *a; *a= *b; *b=tg;</a:t>
            </a:r>
          </a:p>
          <a:p>
            <a:pPr eaLnBrk="1" hangingPunct="1">
              <a:lnSpc>
                <a:spcPct val="80000"/>
              </a:lnSpc>
              <a:buFont typeface="Wingdings" panose="05000000000000000000" pitchFamily="2" charset="2"/>
              <a:buNone/>
            </a:pPr>
            <a:r>
              <a:rPr lang="en-US" altLang="en-US" sz="2600"/>
              <a:t>}</a:t>
            </a:r>
          </a:p>
          <a:p>
            <a:pPr eaLnBrk="1" hangingPunct="1">
              <a:lnSpc>
                <a:spcPct val="80000"/>
              </a:lnSpc>
              <a:buFont typeface="Wingdings" panose="05000000000000000000" pitchFamily="2" charset="2"/>
              <a:buNone/>
            </a:pPr>
            <a:r>
              <a:rPr lang="en-US" altLang="en-US" sz="2600"/>
              <a:t>int main()</a:t>
            </a:r>
          </a:p>
          <a:p>
            <a:pPr eaLnBrk="1" hangingPunct="1">
              <a:lnSpc>
                <a:spcPct val="80000"/>
              </a:lnSpc>
              <a:buFont typeface="Wingdings" panose="05000000000000000000" pitchFamily="2" charset="2"/>
              <a:buNone/>
            </a:pPr>
            <a:r>
              <a:rPr lang="en-US" altLang="en-US" sz="2600"/>
              <a:t>{</a:t>
            </a:r>
          </a:p>
          <a:p>
            <a:pPr eaLnBrk="1" hangingPunct="1">
              <a:lnSpc>
                <a:spcPct val="80000"/>
              </a:lnSpc>
              <a:buFont typeface="Wingdings" panose="05000000000000000000" pitchFamily="2" charset="2"/>
              <a:buNone/>
            </a:pPr>
            <a:r>
              <a:rPr lang="en-US" altLang="en-US" sz="2600"/>
              <a:t>   float x =10, y =100;</a:t>
            </a:r>
          </a:p>
          <a:p>
            <a:pPr eaLnBrk="1" hangingPunct="1">
              <a:lnSpc>
                <a:spcPct val="80000"/>
              </a:lnSpc>
              <a:buFont typeface="Wingdings" panose="05000000000000000000" pitchFamily="2" charset="2"/>
              <a:buNone/>
            </a:pPr>
            <a:r>
              <a:rPr lang="en-US" altLang="en-US" sz="2600"/>
              <a:t>	Swap(&amp;x, &amp;y);	   </a:t>
            </a:r>
          </a:p>
          <a:p>
            <a:pPr eaLnBrk="1" hangingPunct="1">
              <a:lnSpc>
                <a:spcPct val="80000"/>
              </a:lnSpc>
              <a:buFont typeface="Wingdings" panose="05000000000000000000" pitchFamily="2" charset="2"/>
              <a:buNone/>
            </a:pPr>
            <a:r>
              <a:rPr lang="en-US" altLang="en-US" sz="2600"/>
              <a:t>	printf(“X = %0.2f  Y = %0.2f” , x, y);</a:t>
            </a:r>
          </a:p>
          <a:p>
            <a:pPr eaLnBrk="1" hangingPunct="1">
              <a:lnSpc>
                <a:spcPct val="80000"/>
              </a:lnSpc>
              <a:buFont typeface="Wingdings" panose="05000000000000000000" pitchFamily="2" charset="2"/>
              <a:buNone/>
            </a:pPr>
            <a:r>
              <a:rPr lang="en-US" altLang="en-US" sz="260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a:extLst>
              <a:ext uri="{FF2B5EF4-FFF2-40B4-BE49-F238E27FC236}">
                <a16:creationId xmlns:a16="http://schemas.microsoft.com/office/drawing/2014/main" xmlns="" id="{19019044-64B4-4F28-9158-435603CBD172}"/>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2403" name="Rectangle 2">
            <a:extLst>
              <a:ext uri="{FF2B5EF4-FFF2-40B4-BE49-F238E27FC236}">
                <a16:creationId xmlns:a16="http://schemas.microsoft.com/office/drawing/2014/main" xmlns="" id="{20A3DEAF-71ED-4C7E-AE7B-D29A86CBB521}"/>
              </a:ext>
            </a:extLst>
          </p:cNvPr>
          <p:cNvSpPr>
            <a:spLocks noGrp="1" noChangeArrowheads="1"/>
          </p:cNvSpPr>
          <p:nvPr>
            <p:ph type="title"/>
          </p:nvPr>
        </p:nvSpPr>
        <p:spPr/>
        <p:txBody>
          <a:bodyPr/>
          <a:lstStyle/>
          <a:p>
            <a:pPr eaLnBrk="1" hangingPunct="1"/>
            <a:r>
              <a:rPr lang="en-US" altLang="en-US"/>
              <a:t>Ví dụ hàm nhập một dãy số</a:t>
            </a:r>
          </a:p>
        </p:txBody>
      </p:sp>
      <p:sp>
        <p:nvSpPr>
          <p:cNvPr id="102404" name="Rectangle 3">
            <a:extLst>
              <a:ext uri="{FF2B5EF4-FFF2-40B4-BE49-F238E27FC236}">
                <a16:creationId xmlns:a16="http://schemas.microsoft.com/office/drawing/2014/main" xmlns="" id="{C91A28CE-221B-4383-AEC1-E50BB2DEB553}"/>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void Nhapday(float *a, int n, char ch)</a:t>
            </a:r>
          </a:p>
          <a:p>
            <a:pPr eaLnBrk="1" hangingPunct="1">
              <a:buFont typeface="Wingdings" panose="05000000000000000000" pitchFamily="2" charset="2"/>
              <a:buNone/>
            </a:pPr>
            <a:r>
              <a:rPr lang="en-US" altLang="en-US"/>
              <a:t>{ int i;</a:t>
            </a:r>
          </a:p>
          <a:p>
            <a:pPr eaLnBrk="1" hangingPunct="1">
              <a:buFont typeface="Wingdings" panose="05000000000000000000" pitchFamily="2" charset="2"/>
              <a:buNone/>
            </a:pPr>
            <a:r>
              <a:rPr lang="en-US" altLang="en-US"/>
              <a:t>	for(i=0; i&lt;n;i++)</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printf(“%c[%d]=”, ch,i);</a:t>
            </a:r>
          </a:p>
          <a:p>
            <a:pPr eaLnBrk="1" hangingPunct="1">
              <a:buFont typeface="Wingdings" panose="05000000000000000000" pitchFamily="2" charset="2"/>
              <a:buNone/>
            </a:pPr>
            <a:r>
              <a:rPr lang="en-US" altLang="en-US"/>
              <a:t>		scanf(“%f”, &amp;a[i]);</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a:extLst>
              <a:ext uri="{FF2B5EF4-FFF2-40B4-BE49-F238E27FC236}">
                <a16:creationId xmlns:a16="http://schemas.microsoft.com/office/drawing/2014/main" xmlns="" id="{EA6C6F73-C7D1-44F9-98C0-93D09501D08B}"/>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3427" name="Rectangle 2">
            <a:extLst>
              <a:ext uri="{FF2B5EF4-FFF2-40B4-BE49-F238E27FC236}">
                <a16:creationId xmlns:a16="http://schemas.microsoft.com/office/drawing/2014/main" xmlns="" id="{B193FCE8-72D8-48CA-AA66-437E754E375E}"/>
              </a:ext>
            </a:extLst>
          </p:cNvPr>
          <p:cNvSpPr>
            <a:spLocks noGrp="1" noChangeArrowheads="1"/>
          </p:cNvSpPr>
          <p:nvPr>
            <p:ph type="title"/>
          </p:nvPr>
        </p:nvSpPr>
        <p:spPr/>
        <p:txBody>
          <a:bodyPr/>
          <a:lstStyle/>
          <a:p>
            <a:pPr eaLnBrk="1" hangingPunct="1"/>
            <a:endParaRPr lang="vi-VN" altLang="en-US"/>
          </a:p>
        </p:txBody>
      </p:sp>
      <p:sp>
        <p:nvSpPr>
          <p:cNvPr id="103428" name="Rectangle 3">
            <a:extLst>
              <a:ext uri="{FF2B5EF4-FFF2-40B4-BE49-F238E27FC236}">
                <a16:creationId xmlns:a16="http://schemas.microsoft.com/office/drawing/2014/main" xmlns="" id="{2ECE0A3C-B294-45D0-BA9A-1D00ADEC7305}"/>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600"/>
              <a:t>float * CapBoNho( int n)</a:t>
            </a:r>
          </a:p>
          <a:p>
            <a:pPr eaLnBrk="1" hangingPunct="1">
              <a:lnSpc>
                <a:spcPct val="90000"/>
              </a:lnSpc>
              <a:buFont typeface="Wingdings" panose="05000000000000000000" pitchFamily="2" charset="2"/>
              <a:buNone/>
            </a:pPr>
            <a:r>
              <a:rPr lang="en-US" altLang="en-US" sz="2600"/>
              <a:t>{ float *a;</a:t>
            </a:r>
          </a:p>
          <a:p>
            <a:pPr eaLnBrk="1" hangingPunct="1">
              <a:lnSpc>
                <a:spcPct val="90000"/>
              </a:lnSpc>
              <a:buFont typeface="Wingdings" panose="05000000000000000000" pitchFamily="2" charset="2"/>
              <a:buNone/>
            </a:pPr>
            <a:r>
              <a:rPr lang="en-US" altLang="en-US" sz="2600"/>
              <a:t>	a = (float*)calloc(n, sizeof(float));</a:t>
            </a:r>
          </a:p>
          <a:p>
            <a:pPr eaLnBrk="1" hangingPunct="1">
              <a:lnSpc>
                <a:spcPct val="90000"/>
              </a:lnSpc>
              <a:buFont typeface="Wingdings" panose="05000000000000000000" pitchFamily="2" charset="2"/>
              <a:buNone/>
            </a:pPr>
            <a:r>
              <a:rPr lang="en-US" altLang="en-US" sz="2600"/>
              <a:t>	if( a == NULL) {</a:t>
            </a:r>
          </a:p>
          <a:p>
            <a:pPr eaLnBrk="1" hangingPunct="1">
              <a:lnSpc>
                <a:spcPct val="90000"/>
              </a:lnSpc>
              <a:buFont typeface="Wingdings" panose="05000000000000000000" pitchFamily="2" charset="2"/>
              <a:buNone/>
            </a:pPr>
            <a:r>
              <a:rPr lang="en-US" altLang="en-US" sz="2600"/>
              <a:t>		printf(“Khong cap phat duoc bo nho!”);	</a:t>
            </a:r>
          </a:p>
          <a:p>
            <a:pPr eaLnBrk="1" hangingPunct="1">
              <a:lnSpc>
                <a:spcPct val="90000"/>
              </a:lnSpc>
              <a:buFont typeface="Wingdings" panose="05000000000000000000" pitchFamily="2" charset="2"/>
              <a:buNone/>
            </a:pPr>
            <a:r>
              <a:rPr lang="en-US" altLang="en-US" sz="2600"/>
              <a:t>		getch();</a:t>
            </a:r>
          </a:p>
          <a:p>
            <a:pPr eaLnBrk="1" hangingPunct="1">
              <a:lnSpc>
                <a:spcPct val="90000"/>
              </a:lnSpc>
              <a:buFont typeface="Wingdings" panose="05000000000000000000" pitchFamily="2" charset="2"/>
              <a:buNone/>
            </a:pPr>
            <a:r>
              <a:rPr lang="en-US" altLang="en-US" sz="2600"/>
              <a:t>		exit(1);</a:t>
            </a:r>
          </a:p>
          <a:p>
            <a:pPr eaLnBrk="1" hangingPunct="1">
              <a:lnSpc>
                <a:spcPct val="90000"/>
              </a:lnSpc>
              <a:buFont typeface="Wingdings" panose="05000000000000000000" pitchFamily="2" charset="2"/>
              <a:buNone/>
            </a:pPr>
            <a:r>
              <a:rPr lang="en-US" altLang="en-US" sz="2600"/>
              <a:t>	}</a:t>
            </a:r>
          </a:p>
          <a:p>
            <a:pPr eaLnBrk="1" hangingPunct="1">
              <a:lnSpc>
                <a:spcPct val="90000"/>
              </a:lnSpc>
              <a:buFont typeface="Wingdings" panose="05000000000000000000" pitchFamily="2" charset="2"/>
              <a:buNone/>
            </a:pPr>
            <a:r>
              <a:rPr lang="en-US" altLang="en-US" sz="2600"/>
              <a:t>	return a;</a:t>
            </a:r>
          </a:p>
          <a:p>
            <a:pPr eaLnBrk="1" hangingPunct="1">
              <a:lnSpc>
                <a:spcPct val="90000"/>
              </a:lnSpc>
              <a:buFont typeface="Wingdings" panose="05000000000000000000" pitchFamily="2" charset="2"/>
              <a:buNone/>
            </a:pPr>
            <a:r>
              <a:rPr lang="en-US" altLang="en-US" sz="2600"/>
              <a:t>}</a:t>
            </a:r>
          </a:p>
          <a:p>
            <a:pPr eaLnBrk="1" hangingPunct="1">
              <a:lnSpc>
                <a:spcPct val="90000"/>
              </a:lnSpc>
              <a:buFont typeface="Wingdings" panose="05000000000000000000" pitchFamily="2" charset="2"/>
              <a:buNone/>
            </a:pPr>
            <a:endParaRPr lang="en-US" altLang="en-US" sz="26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a:extLst>
              <a:ext uri="{FF2B5EF4-FFF2-40B4-BE49-F238E27FC236}">
                <a16:creationId xmlns:a16="http://schemas.microsoft.com/office/drawing/2014/main" xmlns="" id="{009AAFF6-C588-46FE-BF6A-59150263C625}"/>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4451" name="Rectangle 2">
            <a:extLst>
              <a:ext uri="{FF2B5EF4-FFF2-40B4-BE49-F238E27FC236}">
                <a16:creationId xmlns:a16="http://schemas.microsoft.com/office/drawing/2014/main" xmlns="" id="{D088F55C-A756-4790-88BC-0D738665D7F6}"/>
              </a:ext>
            </a:extLst>
          </p:cNvPr>
          <p:cNvSpPr>
            <a:spLocks noGrp="1" noChangeArrowheads="1"/>
          </p:cNvSpPr>
          <p:nvPr>
            <p:ph type="title"/>
          </p:nvPr>
        </p:nvSpPr>
        <p:spPr/>
        <p:txBody>
          <a:bodyPr/>
          <a:lstStyle/>
          <a:p>
            <a:pPr eaLnBrk="1" hangingPunct="1"/>
            <a:r>
              <a:rPr lang="en-US" altLang="en-US"/>
              <a:t>Hàm main</a:t>
            </a:r>
          </a:p>
        </p:txBody>
      </p:sp>
      <p:sp>
        <p:nvSpPr>
          <p:cNvPr id="104452" name="Rectangle 3">
            <a:extLst>
              <a:ext uri="{FF2B5EF4-FFF2-40B4-BE49-F238E27FC236}">
                <a16:creationId xmlns:a16="http://schemas.microsoft.com/office/drawing/2014/main" xmlns="" id="{637493FE-0044-4E34-B4BF-5731764CE88A}"/>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600"/>
              <a:t>int main()</a:t>
            </a:r>
          </a:p>
          <a:p>
            <a:pPr eaLnBrk="1" hangingPunct="1">
              <a:lnSpc>
                <a:spcPct val="90000"/>
              </a:lnSpc>
              <a:buFont typeface="Wingdings" panose="05000000000000000000" pitchFamily="2" charset="2"/>
              <a:buNone/>
            </a:pPr>
            <a:r>
              <a:rPr lang="en-US" altLang="en-US" sz="2600"/>
              <a:t>{</a:t>
            </a:r>
          </a:p>
          <a:p>
            <a:pPr eaLnBrk="1" hangingPunct="1">
              <a:lnSpc>
                <a:spcPct val="90000"/>
              </a:lnSpc>
              <a:buFont typeface="Wingdings" panose="05000000000000000000" pitchFamily="2" charset="2"/>
              <a:buNone/>
            </a:pPr>
            <a:r>
              <a:rPr lang="en-US" altLang="en-US" sz="2600"/>
              <a:t>	float *x, y[100]; </a:t>
            </a:r>
          </a:p>
          <a:p>
            <a:pPr eaLnBrk="1" hangingPunct="1">
              <a:lnSpc>
                <a:spcPct val="90000"/>
              </a:lnSpc>
              <a:buFont typeface="Wingdings" panose="05000000000000000000" pitchFamily="2" charset="2"/>
              <a:buNone/>
            </a:pPr>
            <a:r>
              <a:rPr lang="en-US" altLang="en-US" sz="2600"/>
              <a:t>	int n;</a:t>
            </a:r>
          </a:p>
          <a:p>
            <a:pPr eaLnBrk="1" hangingPunct="1">
              <a:lnSpc>
                <a:spcPct val="90000"/>
              </a:lnSpc>
              <a:buFont typeface="Wingdings" panose="05000000000000000000" pitchFamily="2" charset="2"/>
              <a:buNone/>
            </a:pPr>
            <a:r>
              <a:rPr lang="en-US" altLang="en-US" sz="2600"/>
              <a:t>	printf(Nhap so phan tu cua day so:”);</a:t>
            </a:r>
          </a:p>
          <a:p>
            <a:pPr eaLnBrk="1" hangingPunct="1">
              <a:lnSpc>
                <a:spcPct val="90000"/>
              </a:lnSpc>
              <a:buFont typeface="Wingdings" panose="05000000000000000000" pitchFamily="2" charset="2"/>
              <a:buNone/>
            </a:pPr>
            <a:r>
              <a:rPr lang="en-US" altLang="en-US" sz="2600"/>
              <a:t>	scanf(“%d”,&amp;n);</a:t>
            </a:r>
          </a:p>
          <a:p>
            <a:pPr eaLnBrk="1" hangingPunct="1">
              <a:lnSpc>
                <a:spcPct val="90000"/>
              </a:lnSpc>
              <a:buFont typeface="Wingdings" panose="05000000000000000000" pitchFamily="2" charset="2"/>
              <a:buNone/>
            </a:pPr>
            <a:r>
              <a:rPr lang="en-US" altLang="en-US" sz="2600"/>
              <a:t>    x = 	CapBoNho(n);</a:t>
            </a:r>
          </a:p>
          <a:p>
            <a:pPr eaLnBrk="1" hangingPunct="1">
              <a:lnSpc>
                <a:spcPct val="90000"/>
              </a:lnSpc>
              <a:buFont typeface="Wingdings" panose="05000000000000000000" pitchFamily="2" charset="2"/>
              <a:buNone/>
            </a:pPr>
            <a:r>
              <a:rPr lang="en-US" altLang="en-US" sz="2600"/>
              <a:t>	nhapday(x, n, ‘x’);		</a:t>
            </a:r>
          </a:p>
          <a:p>
            <a:pPr eaLnBrk="1" hangingPunct="1">
              <a:lnSpc>
                <a:spcPct val="90000"/>
              </a:lnSpc>
              <a:buFont typeface="Wingdings" panose="05000000000000000000" pitchFamily="2" charset="2"/>
              <a:buNone/>
            </a:pPr>
            <a:r>
              <a:rPr lang="en-US" altLang="en-US" sz="2600"/>
              <a:t>	nhapday(y, 10, ‘y’);</a:t>
            </a:r>
          </a:p>
          <a:p>
            <a:pPr eaLnBrk="1" hangingPunct="1">
              <a:lnSpc>
                <a:spcPct val="90000"/>
              </a:lnSpc>
              <a:buFont typeface="Wingdings" panose="05000000000000000000" pitchFamily="2" charset="2"/>
              <a:buNone/>
            </a:pPr>
            <a:r>
              <a:rPr lang="en-US" altLang="en-US" sz="2600"/>
              <a:t>}</a:t>
            </a:r>
          </a:p>
          <a:p>
            <a:pPr eaLnBrk="1" hangingPunct="1">
              <a:lnSpc>
                <a:spcPct val="90000"/>
              </a:lnSpc>
              <a:buFont typeface="Wingdings" panose="05000000000000000000" pitchFamily="2" charset="2"/>
              <a:buNone/>
            </a:pPr>
            <a:endParaRPr lang="en-US" altLang="en-US"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xmlns="" id="{6AB45FD2-34C1-4396-BC44-4AD9C3E9362A}"/>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31747" name="Rectangle 2">
            <a:extLst>
              <a:ext uri="{FF2B5EF4-FFF2-40B4-BE49-F238E27FC236}">
                <a16:creationId xmlns:a16="http://schemas.microsoft.com/office/drawing/2014/main" xmlns="" id="{54DABF04-97A5-494A-B907-A48050C4DED6}"/>
              </a:ext>
            </a:extLst>
          </p:cNvPr>
          <p:cNvSpPr>
            <a:spLocks noGrp="1" noChangeArrowheads="1"/>
          </p:cNvSpPr>
          <p:nvPr>
            <p:ph type="title"/>
          </p:nvPr>
        </p:nvSpPr>
        <p:spPr/>
        <p:txBody>
          <a:bodyPr/>
          <a:lstStyle/>
          <a:p>
            <a:pPr eaLnBrk="1" hangingPunct="1"/>
            <a:r>
              <a:rPr lang="en-US" altLang="en-US"/>
              <a:t>1.7 Nhập, </a:t>
            </a:r>
            <a:r>
              <a:rPr lang="en-US" altLang="en-US">
                <a:solidFill>
                  <a:srgbClr val="CC3300"/>
                </a:solidFill>
              </a:rPr>
              <a:t>xuất </a:t>
            </a:r>
            <a:r>
              <a:rPr lang="en-US" altLang="en-US"/>
              <a:t>dữ liệu</a:t>
            </a:r>
          </a:p>
        </p:txBody>
      </p:sp>
      <p:sp>
        <p:nvSpPr>
          <p:cNvPr id="2" name="Rectangle 3">
            <a:extLst>
              <a:ext uri="{FF2B5EF4-FFF2-40B4-BE49-F238E27FC236}">
                <a16:creationId xmlns:a16="http://schemas.microsoft.com/office/drawing/2014/main" xmlns="" id="{AEC80B4C-7AF7-454E-9D59-64EF2E7D9859}"/>
              </a:ext>
            </a:extLst>
          </p:cNvPr>
          <p:cNvSpPr>
            <a:spLocks noGrp="1" noChangeArrowheads="1"/>
          </p:cNvSpPr>
          <p:nvPr>
            <p:ph type="body" idx="1"/>
          </p:nvPr>
        </p:nvSpPr>
        <p:spPr>
          <a:xfrm>
            <a:off x="457200" y="1719263"/>
            <a:ext cx="8229600" cy="4757737"/>
          </a:xfrm>
        </p:spPr>
        <p:txBody>
          <a:bodyPr/>
          <a:lstStyle/>
          <a:p>
            <a:pPr eaLnBrk="1" hangingPunct="1">
              <a:lnSpc>
                <a:spcPct val="90000"/>
              </a:lnSpc>
            </a:pPr>
            <a:r>
              <a:rPr lang="en-US" altLang="en-US" sz="2600"/>
              <a:t>Xuất dữ liệu ra màn hình</a:t>
            </a:r>
          </a:p>
          <a:p>
            <a:pPr lvl="1" eaLnBrk="1" hangingPunct="1">
              <a:lnSpc>
                <a:spcPct val="90000"/>
              </a:lnSpc>
            </a:pPr>
            <a:r>
              <a:rPr lang="en-US" altLang="en-US" sz="2400" b="1"/>
              <a:t>printf</a:t>
            </a:r>
            <a:r>
              <a:rPr lang="en-US" altLang="en-US" sz="2200"/>
              <a:t>(“Chuỗi định dạng”, bt1, bt2, ….); </a:t>
            </a:r>
          </a:p>
          <a:p>
            <a:pPr lvl="1" eaLnBrk="1" hangingPunct="1">
              <a:lnSpc>
                <a:spcPct val="90000"/>
              </a:lnSpc>
            </a:pPr>
            <a:r>
              <a:rPr lang="en-US" altLang="en-US" sz="2200"/>
              <a:t>Chuỗi định dạng bao gồm các ký tự sau:</a:t>
            </a:r>
          </a:p>
          <a:p>
            <a:pPr marL="344487" lvl="1" indent="0" eaLnBrk="1" hangingPunct="1">
              <a:lnSpc>
                <a:spcPct val="90000"/>
              </a:lnSpc>
              <a:buNone/>
            </a:pPr>
            <a:endParaRPr lang="en-US" altLang="en-US" sz="2200"/>
          </a:p>
          <a:p>
            <a:pPr lvl="2" eaLnBrk="1" hangingPunct="1">
              <a:lnSpc>
                <a:spcPct val="90000"/>
              </a:lnSpc>
            </a:pPr>
            <a:r>
              <a:rPr lang="en-US" altLang="en-US" sz="2100"/>
              <a:t>Các đặc tả tướng ứng với kiểu DL của biểu thức</a:t>
            </a:r>
          </a:p>
          <a:p>
            <a:pPr lvl="2" eaLnBrk="1" hangingPunct="1">
              <a:lnSpc>
                <a:spcPct val="90000"/>
              </a:lnSpc>
            </a:pPr>
            <a:r>
              <a:rPr lang="en-US" altLang="en-US" sz="2100"/>
              <a:t>Ký tự xuống dòng \n và một số ký tự đặc biệt như \t,..</a:t>
            </a:r>
          </a:p>
          <a:p>
            <a:pPr lvl="2" eaLnBrk="1" hangingPunct="1">
              <a:lnSpc>
                <a:spcPct val="90000"/>
              </a:lnSpc>
            </a:pPr>
            <a:r>
              <a:rPr lang="en-US" altLang="en-US" sz="2100"/>
              <a:t>Ngoài các ký tự trên là những ký tự mà người lập trình muốn viết chúng lên màn hình.</a:t>
            </a:r>
            <a:endParaRPr lang="en-US" altLang="en-US" sz="2400"/>
          </a:p>
        </p:txBody>
      </p:sp>
      <p:sp>
        <p:nvSpPr>
          <p:cNvPr id="31749" name="Text Box 4">
            <a:extLst>
              <a:ext uri="{FF2B5EF4-FFF2-40B4-BE49-F238E27FC236}">
                <a16:creationId xmlns:a16="http://schemas.microsoft.com/office/drawing/2014/main" xmlns="" id="{1435CB79-660C-4484-9A94-988347505F03}"/>
              </a:ext>
            </a:extLst>
          </p:cNvPr>
          <p:cNvSpPr txBox="1">
            <a:spLocks noChangeArrowheads="1"/>
          </p:cNvSpPr>
          <p:nvPr/>
        </p:nvSpPr>
        <p:spPr bwMode="auto">
          <a:xfrm>
            <a:off x="5486400" y="5257800"/>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vi-VN" altLang="en-US" sz="1800"/>
          </a:p>
        </p:txBody>
      </p:sp>
    </p:spTree>
    <p:extLst>
      <p:ext uri="{BB962C8B-B14F-4D97-AF65-F5344CB8AC3E}">
        <p14:creationId xmlns="" xmlns:p14="http://schemas.microsoft.com/office/powerpoint/2010/main" val="1519240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a:extLst>
              <a:ext uri="{FF2B5EF4-FFF2-40B4-BE49-F238E27FC236}">
                <a16:creationId xmlns:a16="http://schemas.microsoft.com/office/drawing/2014/main" xmlns="" id="{7441C490-DF59-4419-A287-600206D8BEE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5475" name="Rectangle 2">
            <a:extLst>
              <a:ext uri="{FF2B5EF4-FFF2-40B4-BE49-F238E27FC236}">
                <a16:creationId xmlns:a16="http://schemas.microsoft.com/office/drawing/2014/main" xmlns="" id="{57A264B6-7D3B-488F-AABB-AAB55A3F7BD7}"/>
              </a:ext>
            </a:extLst>
          </p:cNvPr>
          <p:cNvSpPr>
            <a:spLocks noGrp="1" noChangeArrowheads="1"/>
          </p:cNvSpPr>
          <p:nvPr>
            <p:ph type="title"/>
          </p:nvPr>
        </p:nvSpPr>
        <p:spPr>
          <a:xfrm>
            <a:off x="838200" y="1752600"/>
            <a:ext cx="7543800" cy="1295400"/>
          </a:xfrm>
        </p:spPr>
        <p:txBody>
          <a:bodyPr/>
          <a:lstStyle/>
          <a:p>
            <a:pPr algn="ctr" eaLnBrk="1" hangingPunct="1"/>
            <a:r>
              <a:rPr lang="en-US" altLang="en-US" sz="5100"/>
              <a:t>Kiểu dữ liệu cấu trúc</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a:extLst>
              <a:ext uri="{FF2B5EF4-FFF2-40B4-BE49-F238E27FC236}">
                <a16:creationId xmlns:a16="http://schemas.microsoft.com/office/drawing/2014/main" xmlns="" id="{CCD65D9E-FA07-4872-844B-F65C8939093B}"/>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6499" name="Rectangle 2">
            <a:extLst>
              <a:ext uri="{FF2B5EF4-FFF2-40B4-BE49-F238E27FC236}">
                <a16:creationId xmlns:a16="http://schemas.microsoft.com/office/drawing/2014/main" xmlns="" id="{F169299E-16B4-4835-8554-18A0F3612383}"/>
              </a:ext>
            </a:extLst>
          </p:cNvPr>
          <p:cNvSpPr>
            <a:spLocks noGrp="1" noChangeArrowheads="1"/>
          </p:cNvSpPr>
          <p:nvPr>
            <p:ph type="title"/>
          </p:nvPr>
        </p:nvSpPr>
        <p:spPr/>
        <p:txBody>
          <a:bodyPr/>
          <a:lstStyle/>
          <a:p>
            <a:pPr algn="ctr" eaLnBrk="1" hangingPunct="1"/>
            <a:r>
              <a:rPr lang="en-US" altLang="en-US" sz="3500"/>
              <a:t>1. Định nghĩa kiểu dữ liệu cấu trúc</a:t>
            </a:r>
          </a:p>
        </p:txBody>
      </p:sp>
      <p:sp>
        <p:nvSpPr>
          <p:cNvPr id="106500" name="Rectangle 3">
            <a:extLst>
              <a:ext uri="{FF2B5EF4-FFF2-40B4-BE49-F238E27FC236}">
                <a16:creationId xmlns:a16="http://schemas.microsoft.com/office/drawing/2014/main" xmlns="" id="{4DE8DB28-A8A1-4B39-9F46-F6E409D5C2D4}"/>
              </a:ext>
            </a:extLst>
          </p:cNvPr>
          <p:cNvSpPr>
            <a:spLocks noGrp="1" noChangeArrowheads="1"/>
          </p:cNvSpPr>
          <p:nvPr>
            <p:ph type="body" idx="1"/>
          </p:nvPr>
        </p:nvSpPr>
        <p:spPr>
          <a:xfrm>
            <a:off x="457200" y="1905000"/>
            <a:ext cx="8229600" cy="4411662"/>
          </a:xfrm>
        </p:spPr>
        <p:txBody>
          <a:bodyPr/>
          <a:lstStyle/>
          <a:p>
            <a:pPr eaLnBrk="1" hangingPunct="1">
              <a:buFontTx/>
              <a:buChar char="-"/>
            </a:pPr>
            <a:r>
              <a:rPr lang="en-US" altLang="en-US" sz="2600"/>
              <a:t>Định nghĩa kiểu dữ liệu cấu trúc là để tạo ra một kiểu dữ liệu mới từ các kiểu dữ liệu đã có. Kiểu cấu trúc thường được sử dụng để nhóm các kiểu dữ liệu lại với nhau </a:t>
            </a:r>
          </a:p>
          <a:p>
            <a:pPr eaLnBrk="1" hangingPunct="1">
              <a:buFontTx/>
              <a:buChar char="-"/>
            </a:pPr>
            <a:endParaRPr lang="en-US" altLang="en-US" sz="2600"/>
          </a:p>
          <a:p>
            <a:pPr eaLnBrk="1" hangingPunct="1">
              <a:buFontTx/>
              <a:buChar char="-"/>
            </a:pPr>
            <a:r>
              <a:rPr lang="en-US" altLang="en-US" sz="2600"/>
              <a:t>Dãy điểm: (x, y) </a:t>
            </a:r>
          </a:p>
          <a:p>
            <a:pPr eaLnBrk="1" hangingPunct="1">
              <a:buFontTx/>
              <a:buChar char="-"/>
            </a:pPr>
            <a:r>
              <a:rPr lang="en-US" altLang="en-US" sz="2600"/>
              <a:t>Danh sách dãy điểm: X[100], y[100]</a:t>
            </a:r>
          </a:p>
          <a:p>
            <a:pPr eaLnBrk="1" hangingPunct="1">
              <a:buFontTx/>
              <a:buChar char="-"/>
            </a:pPr>
            <a:r>
              <a:rPr lang="en-US" altLang="en-US" sz="2600"/>
              <a:t>Danh sách sv, cầu thủ: hoten[100], namsinh[100], lop[100], masv[100],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94497-7181-4531-8ECF-C31FAD03C369}"/>
              </a:ext>
            </a:extLst>
          </p:cNvPr>
          <p:cNvSpPr>
            <a:spLocks noGrp="1"/>
          </p:cNvSpPr>
          <p:nvPr>
            <p:ph type="title"/>
          </p:nvPr>
        </p:nvSpPr>
        <p:spPr>
          <a:xfrm>
            <a:off x="304800" y="381000"/>
            <a:ext cx="7696200" cy="808038"/>
          </a:xfrm>
        </p:spPr>
        <p:txBody>
          <a:bodyPr/>
          <a:lstStyle/>
          <a:p>
            <a:r>
              <a:rPr lang="en-US" altLang="en-US" sz="2800"/>
              <a:t>Trong ngôn ngữ C có 2 cách khai báo kiểu cấu trúc</a:t>
            </a:r>
            <a:endParaRPr lang="en-GB" sz="2800"/>
          </a:p>
        </p:txBody>
      </p:sp>
      <p:sp>
        <p:nvSpPr>
          <p:cNvPr id="3" name="Content Placeholder 2">
            <a:extLst>
              <a:ext uri="{FF2B5EF4-FFF2-40B4-BE49-F238E27FC236}">
                <a16:creationId xmlns:a16="http://schemas.microsoft.com/office/drawing/2014/main" xmlns="" id="{C9FC9B54-808D-4036-9A61-300DDB391953}"/>
              </a:ext>
            </a:extLst>
          </p:cNvPr>
          <p:cNvSpPr>
            <a:spLocks noGrp="1"/>
          </p:cNvSpPr>
          <p:nvPr>
            <p:ph sz="half" idx="1"/>
          </p:nvPr>
        </p:nvSpPr>
        <p:spPr>
          <a:xfrm>
            <a:off x="152400" y="1641475"/>
            <a:ext cx="4953000" cy="4606925"/>
          </a:xfrm>
        </p:spPr>
        <p:txBody>
          <a:bodyPr/>
          <a:lstStyle/>
          <a:p>
            <a:pPr marL="0" indent="0">
              <a:buNone/>
            </a:pPr>
            <a:r>
              <a:rPr lang="en-US" sz="2500" b="1"/>
              <a:t>Cách 1: sử dụng lệnh struct</a:t>
            </a:r>
          </a:p>
          <a:p>
            <a:pPr marL="0" indent="0">
              <a:buNone/>
            </a:pPr>
            <a:r>
              <a:rPr lang="en-GB" sz="2000"/>
              <a:t>- Khai báo (định nghĩa) một cấu trúc: </a:t>
            </a:r>
          </a:p>
          <a:p>
            <a:pPr marL="0" indent="0">
              <a:buNone/>
            </a:pPr>
            <a:r>
              <a:rPr lang="en-GB" sz="2000">
                <a:latin typeface="Consolas" panose="020B0609020204030204" pitchFamily="49" charset="0"/>
              </a:rPr>
              <a:t>  </a:t>
            </a:r>
            <a:r>
              <a:rPr lang="en-GB" sz="2000" b="1">
                <a:latin typeface="Consolas" panose="020B0609020204030204" pitchFamily="49" charset="0"/>
              </a:rPr>
              <a:t>struct</a:t>
            </a:r>
            <a:r>
              <a:rPr lang="en-GB" sz="2000">
                <a:latin typeface="Consolas" panose="020B0609020204030204" pitchFamily="49" charset="0"/>
              </a:rPr>
              <a:t> struct_name</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type1 member1</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type1 member1</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a:t>
            </a:r>
          </a:p>
          <a:p>
            <a:pPr marL="349250" lvl="1" indent="0">
              <a:buNone/>
            </a:pPr>
            <a:r>
              <a:rPr lang="en-GB" sz="2000">
                <a:solidFill>
                  <a:srgbClr val="FF0000"/>
                </a:solidFill>
                <a:latin typeface="Consolas" panose="020B0609020204030204" pitchFamily="49" charset="0"/>
              </a:rPr>
              <a:t>};</a:t>
            </a:r>
          </a:p>
          <a:p>
            <a:pPr marL="0" indent="0">
              <a:buNone/>
            </a:pPr>
            <a:r>
              <a:rPr lang="en-GB" sz="2200"/>
              <a:t>- Khai báo biến: (khởi tạo)</a:t>
            </a:r>
          </a:p>
          <a:p>
            <a:pPr marL="0" indent="0">
              <a:buNone/>
            </a:pPr>
            <a:r>
              <a:rPr lang="en-GB" sz="2200">
                <a:latin typeface="Consolas" panose="020B0609020204030204" pitchFamily="49" charset="0"/>
              </a:rPr>
              <a:t>  </a:t>
            </a:r>
            <a:r>
              <a:rPr lang="en-GB" sz="2000" b="1">
                <a:latin typeface="Consolas" panose="020B0609020204030204" pitchFamily="49" charset="0"/>
              </a:rPr>
              <a:t>struct</a:t>
            </a:r>
            <a:r>
              <a:rPr lang="en-GB" sz="2000">
                <a:latin typeface="Consolas" panose="020B0609020204030204" pitchFamily="49" charset="0"/>
              </a:rPr>
              <a:t> struct_name tên_biến</a:t>
            </a:r>
            <a:r>
              <a:rPr lang="en-GB" sz="2000">
                <a:solidFill>
                  <a:srgbClr val="FF0000"/>
                </a:solidFill>
                <a:latin typeface="Consolas" panose="020B0609020204030204" pitchFamily="49" charset="0"/>
              </a:rPr>
              <a:t>;</a:t>
            </a:r>
            <a:endParaRPr lang="en-GB" sz="2200">
              <a:solidFill>
                <a:srgbClr val="FF0000"/>
              </a:solidFill>
              <a:latin typeface="Consolas" panose="020B0609020204030204" pitchFamily="49" charset="0"/>
            </a:endParaRPr>
          </a:p>
        </p:txBody>
      </p:sp>
      <p:sp>
        <p:nvSpPr>
          <p:cNvPr id="4" name="Content Placeholder 3">
            <a:extLst>
              <a:ext uri="{FF2B5EF4-FFF2-40B4-BE49-F238E27FC236}">
                <a16:creationId xmlns:a16="http://schemas.microsoft.com/office/drawing/2014/main" xmlns="" id="{04FB7348-E7CE-4ABB-AC30-C6A9BB6BAB73}"/>
              </a:ext>
            </a:extLst>
          </p:cNvPr>
          <p:cNvSpPr>
            <a:spLocks noGrp="1"/>
          </p:cNvSpPr>
          <p:nvPr>
            <p:ph sz="half" idx="2"/>
          </p:nvPr>
        </p:nvSpPr>
        <p:spPr>
          <a:xfrm>
            <a:off x="5025325" y="1764506"/>
            <a:ext cx="3962400" cy="4360862"/>
          </a:xfrm>
        </p:spPr>
        <p:txBody>
          <a:bodyPr/>
          <a:lstStyle/>
          <a:p>
            <a:pPr eaLnBrk="1" hangingPunct="1"/>
            <a:r>
              <a:rPr lang="en-US" sz="2000" b="1"/>
              <a:t>Ví dụ: </a:t>
            </a:r>
            <a:r>
              <a:rPr lang="en-US" sz="2000"/>
              <a:t>khai báo c</a:t>
            </a:r>
            <a:r>
              <a:rPr lang="en-US" altLang="en-US" sz="2000"/>
              <a:t>ấu trúc biểu diễn một điểm</a:t>
            </a:r>
          </a:p>
          <a:p>
            <a:pPr marL="344487" lvl="1" indent="0" eaLnBrk="1" hangingPunct="1">
              <a:buNone/>
            </a:pPr>
            <a:r>
              <a:rPr lang="en-US" altLang="en-US" sz="2000" b="1">
                <a:latin typeface="Consolas" panose="020B0609020204030204" pitchFamily="49" charset="0"/>
              </a:rPr>
              <a:t>struct</a:t>
            </a:r>
            <a:r>
              <a:rPr lang="en-US" altLang="en-US" sz="2000">
                <a:latin typeface="Consolas" panose="020B0609020204030204" pitchFamily="49" charset="0"/>
              </a:rPr>
              <a:t> Diem{</a:t>
            </a:r>
          </a:p>
          <a:p>
            <a:pPr lvl="1" eaLnBrk="1" hangingPunct="1">
              <a:buFont typeface="Wingdings" panose="05000000000000000000" pitchFamily="2" charset="2"/>
              <a:buNone/>
            </a:pPr>
            <a:r>
              <a:rPr lang="en-US" altLang="en-US" sz="2000">
                <a:latin typeface="Consolas" panose="020B0609020204030204" pitchFamily="49" charset="0"/>
              </a:rPr>
              <a:t>		float x;</a:t>
            </a:r>
          </a:p>
          <a:p>
            <a:pPr lvl="1" eaLnBrk="1" hangingPunct="1">
              <a:buFont typeface="Wingdings" panose="05000000000000000000" pitchFamily="2" charset="2"/>
              <a:buNone/>
            </a:pPr>
            <a:r>
              <a:rPr lang="en-US" altLang="en-US" sz="2000">
                <a:latin typeface="Consolas" panose="020B0609020204030204" pitchFamily="49" charset="0"/>
              </a:rPr>
              <a:t>		float y;</a:t>
            </a:r>
          </a:p>
          <a:p>
            <a:pPr lvl="1" eaLnBrk="1" hangingPunct="1">
              <a:buFont typeface="Wingdings" panose="05000000000000000000" pitchFamily="2" charset="2"/>
              <a:buNone/>
            </a:pPr>
            <a:r>
              <a:rPr lang="en-US" altLang="en-US" sz="2000">
                <a:latin typeface="Consolas" panose="020B0609020204030204" pitchFamily="49" charset="0"/>
              </a:rPr>
              <a:t>};</a:t>
            </a:r>
          </a:p>
          <a:p>
            <a:pPr marL="344487" lvl="1" indent="0" eaLnBrk="1" hangingPunct="1">
              <a:buNone/>
            </a:pPr>
            <a:r>
              <a:rPr lang="en-US" altLang="en-US" sz="2000"/>
              <a:t>- Khai báo biến:</a:t>
            </a:r>
          </a:p>
          <a:p>
            <a:pPr marL="344487" lvl="1" indent="0" eaLnBrk="1" hangingPunct="1">
              <a:buNone/>
            </a:pPr>
            <a:r>
              <a:rPr lang="en-US" altLang="en-US" sz="2000">
                <a:latin typeface="Consolas" panose="020B0609020204030204" pitchFamily="49" charset="0"/>
              </a:rPr>
              <a:t>struct Diem a;</a:t>
            </a:r>
          </a:p>
          <a:p>
            <a:endParaRPr lang="en-GB" sz="2500" b="1"/>
          </a:p>
        </p:txBody>
      </p:sp>
      <p:sp>
        <p:nvSpPr>
          <p:cNvPr id="5" name="Footer Placeholder 4">
            <a:extLst>
              <a:ext uri="{FF2B5EF4-FFF2-40B4-BE49-F238E27FC236}">
                <a16:creationId xmlns:a16="http://schemas.microsoft.com/office/drawing/2014/main" xmlns="" id="{032DF0BF-CB0C-4075-91BE-827171C1C22D}"/>
              </a:ext>
            </a:extLst>
          </p:cNvPr>
          <p:cNvSpPr>
            <a:spLocks noGrp="1"/>
          </p:cNvSpPr>
          <p:nvPr>
            <p:ph type="ftr" sz="quarter" idx="11"/>
          </p:nvPr>
        </p:nvSpPr>
        <p:spPr/>
        <p:txBody>
          <a:bodyPr/>
          <a:lstStyle/>
          <a:p>
            <a:pPr>
              <a:defRPr/>
            </a:pPr>
            <a:r>
              <a:rPr lang="en-US" altLang="en-US"/>
              <a:t>Tin hoc dai cuong - Ngon ngu lap trinh C</a:t>
            </a:r>
          </a:p>
        </p:txBody>
      </p:sp>
    </p:spTree>
    <p:extLst>
      <p:ext uri="{BB962C8B-B14F-4D97-AF65-F5344CB8AC3E}">
        <p14:creationId xmlns="" xmlns:p14="http://schemas.microsoft.com/office/powerpoint/2010/main" val="36276794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FC9B54-808D-4036-9A61-300DDB391953}"/>
              </a:ext>
            </a:extLst>
          </p:cNvPr>
          <p:cNvSpPr>
            <a:spLocks noGrp="1"/>
          </p:cNvSpPr>
          <p:nvPr>
            <p:ph sz="half" idx="1"/>
          </p:nvPr>
        </p:nvSpPr>
        <p:spPr>
          <a:xfrm>
            <a:off x="381000" y="990600"/>
            <a:ext cx="7886700" cy="5486400"/>
          </a:xfrm>
        </p:spPr>
        <p:txBody>
          <a:bodyPr/>
          <a:lstStyle/>
          <a:p>
            <a:pPr marL="0" indent="0">
              <a:buNone/>
            </a:pPr>
            <a:r>
              <a:rPr lang="en-US" sz="2500" b="1"/>
              <a:t>Cách 2: sử dụng lệnh typedef struct</a:t>
            </a:r>
          </a:p>
          <a:p>
            <a:pPr marL="0" indent="0">
              <a:buNone/>
            </a:pPr>
            <a:endParaRPr lang="en-GB" sz="2000" b="1"/>
          </a:p>
          <a:p>
            <a:pPr marL="0" indent="0">
              <a:buNone/>
            </a:pPr>
            <a:r>
              <a:rPr lang="en-GB" sz="2000" b="1"/>
              <a:t>typedef </a:t>
            </a:r>
            <a:r>
              <a:rPr lang="en-GB" sz="2000"/>
              <a:t>là câu lệnh có tác dụng định nghĩa lại tên của một kiểu đã được định nghĩa sẵn. Ví dụ: </a:t>
            </a:r>
          </a:p>
          <a:p>
            <a:pPr marL="0" indent="0">
              <a:buNone/>
            </a:pPr>
            <a:r>
              <a:rPr lang="en-GB" sz="2000" b="1"/>
              <a:t>	</a:t>
            </a:r>
            <a:r>
              <a:rPr lang="en-GB" sz="2000" b="1">
                <a:latin typeface="Consolas" panose="020B0609020204030204" pitchFamily="49" charset="0"/>
              </a:rPr>
              <a:t>typedef</a:t>
            </a:r>
            <a:r>
              <a:rPr lang="en-GB" sz="2000">
                <a:latin typeface="Consolas" panose="020B0609020204030204" pitchFamily="49" charset="0"/>
              </a:rPr>
              <a:t> </a:t>
            </a:r>
            <a:r>
              <a:rPr lang="en-GB" sz="2000" b="1">
                <a:latin typeface="Consolas" panose="020B0609020204030204" pitchFamily="49" charset="0"/>
              </a:rPr>
              <a:t>int</a:t>
            </a:r>
            <a:r>
              <a:rPr lang="en-GB" sz="2000">
                <a:latin typeface="Consolas" panose="020B0609020204030204" pitchFamily="49" charset="0"/>
              </a:rPr>
              <a:t> int_new; </a:t>
            </a:r>
          </a:p>
          <a:p>
            <a:pPr marL="0" indent="0">
              <a:buNone/>
            </a:pPr>
            <a:r>
              <a:rPr lang="en-GB" sz="2000"/>
              <a:t>- Khi đó tất cả các biến thuộc kiểu int_new trong chương trình sẽ  có kiểu dữ liệu là int.</a:t>
            </a:r>
          </a:p>
          <a:p>
            <a:pPr marL="0" indent="0">
              <a:buNone/>
            </a:pPr>
            <a:endParaRPr lang="en-US" sz="2000"/>
          </a:p>
          <a:p>
            <a:pPr marL="0" indent="0">
              <a:buNone/>
            </a:pPr>
            <a:r>
              <a:rPr lang="vi-VN" sz="2000"/>
              <a:t>Và hiểu theo cách tương tự thì typedef struct trong c là một câu lệnh có tác dụng định nghĩa lại kiểu struct bằng một tên khác.</a:t>
            </a:r>
            <a:endParaRPr lang="en-GB" sz="2000"/>
          </a:p>
          <a:p>
            <a:pPr marL="349250" lvl="1" indent="0">
              <a:buNone/>
            </a:pPr>
            <a:endParaRPr lang="en-GB" sz="2200">
              <a:solidFill>
                <a:srgbClr val="FF0000"/>
              </a:solidFill>
              <a:latin typeface="Consolas" panose="020B0609020204030204" pitchFamily="49" charset="0"/>
            </a:endParaRPr>
          </a:p>
        </p:txBody>
      </p:sp>
    </p:spTree>
    <p:extLst>
      <p:ext uri="{BB962C8B-B14F-4D97-AF65-F5344CB8AC3E}">
        <p14:creationId xmlns="" xmlns:p14="http://schemas.microsoft.com/office/powerpoint/2010/main" val="3638586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04FB7348-E7CE-4ABB-AC30-C6A9BB6BAB73}"/>
              </a:ext>
            </a:extLst>
          </p:cNvPr>
          <p:cNvSpPr>
            <a:spLocks noGrp="1"/>
          </p:cNvSpPr>
          <p:nvPr>
            <p:ph sz="half" idx="2"/>
          </p:nvPr>
        </p:nvSpPr>
        <p:spPr>
          <a:xfrm>
            <a:off x="5029200" y="1828572"/>
            <a:ext cx="3962400" cy="4360862"/>
          </a:xfrm>
        </p:spPr>
        <p:txBody>
          <a:bodyPr/>
          <a:lstStyle/>
          <a:p>
            <a:pPr eaLnBrk="1" hangingPunct="1"/>
            <a:r>
              <a:rPr lang="en-US" sz="1800" b="1"/>
              <a:t>Ví dụ: </a:t>
            </a:r>
            <a:r>
              <a:rPr lang="en-US" sz="1800"/>
              <a:t>khai báo c</a:t>
            </a:r>
            <a:r>
              <a:rPr lang="en-US" altLang="en-US" sz="1800"/>
              <a:t>ấu trúc biểu diễn một điểm</a:t>
            </a:r>
          </a:p>
          <a:p>
            <a:pPr marL="344487" lvl="1" indent="0" eaLnBrk="1" hangingPunct="1">
              <a:buNone/>
            </a:pPr>
            <a:r>
              <a:rPr lang="en-US" altLang="en-US" sz="2000" b="1">
                <a:latin typeface="Consolas" panose="020B0609020204030204" pitchFamily="49" charset="0"/>
              </a:rPr>
              <a:t>typedef struct</a:t>
            </a:r>
            <a:r>
              <a:rPr lang="en-US" altLang="en-US" sz="2000">
                <a:latin typeface="Consolas" panose="020B0609020204030204" pitchFamily="49" charset="0"/>
              </a:rPr>
              <a:t>{</a:t>
            </a:r>
          </a:p>
          <a:p>
            <a:pPr lvl="1" eaLnBrk="1" hangingPunct="1">
              <a:buFont typeface="Wingdings" panose="05000000000000000000" pitchFamily="2" charset="2"/>
              <a:buNone/>
            </a:pPr>
            <a:r>
              <a:rPr lang="en-US" altLang="en-US" sz="2000">
                <a:latin typeface="Consolas" panose="020B0609020204030204" pitchFamily="49" charset="0"/>
              </a:rPr>
              <a:t>		float x;</a:t>
            </a:r>
          </a:p>
          <a:p>
            <a:pPr lvl="1" eaLnBrk="1" hangingPunct="1">
              <a:buFont typeface="Wingdings" panose="05000000000000000000" pitchFamily="2" charset="2"/>
              <a:buNone/>
            </a:pPr>
            <a:r>
              <a:rPr lang="en-US" altLang="en-US" sz="2000">
                <a:latin typeface="Consolas" panose="020B0609020204030204" pitchFamily="49" charset="0"/>
              </a:rPr>
              <a:t>		float y;</a:t>
            </a:r>
          </a:p>
          <a:p>
            <a:pPr lvl="1" eaLnBrk="1" hangingPunct="1">
              <a:buFont typeface="Wingdings" panose="05000000000000000000" pitchFamily="2" charset="2"/>
              <a:buNone/>
            </a:pPr>
            <a:r>
              <a:rPr lang="en-US" altLang="en-US" sz="2000">
                <a:latin typeface="Consolas" panose="020B0609020204030204" pitchFamily="49" charset="0"/>
              </a:rPr>
              <a:t>}Diem;</a:t>
            </a:r>
          </a:p>
          <a:p>
            <a:pPr lvl="1" eaLnBrk="1" hangingPunct="1">
              <a:buFont typeface="Wingdings" panose="05000000000000000000" pitchFamily="2" charset="2"/>
              <a:buNone/>
            </a:pPr>
            <a:endParaRPr lang="en-US" altLang="en-US" sz="1800">
              <a:latin typeface="Consolas" panose="020B0609020204030204" pitchFamily="49" charset="0"/>
            </a:endParaRPr>
          </a:p>
          <a:p>
            <a:pPr marL="344487" lvl="1" indent="0" eaLnBrk="1" hangingPunct="1">
              <a:buNone/>
            </a:pPr>
            <a:r>
              <a:rPr lang="en-US" altLang="en-US" sz="1800"/>
              <a:t>- Khai báo biến:</a:t>
            </a:r>
          </a:p>
          <a:p>
            <a:pPr marL="344487" lvl="1" indent="0" eaLnBrk="1" hangingPunct="1">
              <a:buNone/>
            </a:pPr>
            <a:r>
              <a:rPr lang="en-US" altLang="en-US" sz="1800">
                <a:latin typeface="Consolas" panose="020B0609020204030204" pitchFamily="49" charset="0"/>
              </a:rPr>
              <a:t>   </a:t>
            </a:r>
            <a:r>
              <a:rPr lang="en-US" altLang="en-US" sz="2000">
                <a:latin typeface="Consolas" panose="020B0609020204030204" pitchFamily="49" charset="0"/>
              </a:rPr>
              <a:t>Diem a;</a:t>
            </a:r>
            <a:endParaRPr lang="en-US" altLang="en-US" sz="1800">
              <a:latin typeface="Consolas" panose="020B0609020204030204" pitchFamily="49" charset="0"/>
            </a:endParaRPr>
          </a:p>
          <a:p>
            <a:endParaRPr lang="en-GB" sz="2500" b="1"/>
          </a:p>
        </p:txBody>
      </p:sp>
      <p:sp>
        <p:nvSpPr>
          <p:cNvPr id="5" name="Footer Placeholder 4">
            <a:extLst>
              <a:ext uri="{FF2B5EF4-FFF2-40B4-BE49-F238E27FC236}">
                <a16:creationId xmlns:a16="http://schemas.microsoft.com/office/drawing/2014/main" xmlns="" id="{032DF0BF-CB0C-4075-91BE-827171C1C22D}"/>
              </a:ext>
            </a:extLst>
          </p:cNvPr>
          <p:cNvSpPr>
            <a:spLocks noGrp="1"/>
          </p:cNvSpPr>
          <p:nvPr>
            <p:ph type="ftr" sz="quarter" idx="11"/>
          </p:nvPr>
        </p:nvSpPr>
        <p:spPr/>
        <p:txBody>
          <a:bodyPr/>
          <a:lstStyle/>
          <a:p>
            <a:pPr>
              <a:defRPr/>
            </a:pPr>
            <a:r>
              <a:rPr lang="en-US" altLang="en-US"/>
              <a:t>Tin hoc dai cuong - Ngon ngu lap trinh C</a:t>
            </a:r>
          </a:p>
        </p:txBody>
      </p:sp>
      <p:sp>
        <p:nvSpPr>
          <p:cNvPr id="6" name="Content Placeholder 5">
            <a:extLst>
              <a:ext uri="{FF2B5EF4-FFF2-40B4-BE49-F238E27FC236}">
                <a16:creationId xmlns:a16="http://schemas.microsoft.com/office/drawing/2014/main" xmlns="" id="{5898F332-0D1F-439B-A7B8-7384E5829B05}"/>
              </a:ext>
            </a:extLst>
          </p:cNvPr>
          <p:cNvSpPr>
            <a:spLocks noGrp="1"/>
          </p:cNvSpPr>
          <p:nvPr>
            <p:ph sz="half" idx="1"/>
          </p:nvPr>
        </p:nvSpPr>
        <p:spPr>
          <a:xfrm>
            <a:off x="105260" y="879386"/>
            <a:ext cx="5105400" cy="2205831"/>
          </a:xfrm>
        </p:spPr>
        <p:txBody>
          <a:bodyPr/>
          <a:lstStyle/>
          <a:p>
            <a:pPr marL="0" indent="0">
              <a:buNone/>
            </a:pPr>
            <a:r>
              <a:rPr lang="en-GB" sz="1800"/>
              <a:t>- Cú pháp đầy đủ: </a:t>
            </a:r>
          </a:p>
          <a:p>
            <a:pPr marL="0" indent="0">
              <a:buNone/>
            </a:pPr>
            <a:r>
              <a:rPr lang="en-GB" sz="2400">
                <a:latin typeface="Consolas" panose="020B0609020204030204" pitchFamily="49" charset="0"/>
              </a:rPr>
              <a:t>  </a:t>
            </a:r>
            <a:r>
              <a:rPr lang="en-GB" sz="2000" b="1">
                <a:latin typeface="Consolas" panose="020B0609020204030204" pitchFamily="49" charset="0"/>
              </a:rPr>
              <a:t>typedef</a:t>
            </a:r>
            <a:r>
              <a:rPr lang="en-GB" sz="2000">
                <a:latin typeface="Consolas" panose="020B0609020204030204" pitchFamily="49" charset="0"/>
              </a:rPr>
              <a:t> </a:t>
            </a:r>
            <a:r>
              <a:rPr lang="en-GB" sz="2000" b="1">
                <a:latin typeface="Consolas" panose="020B0609020204030204" pitchFamily="49" charset="0"/>
              </a:rPr>
              <a:t>struct</a:t>
            </a:r>
            <a:r>
              <a:rPr lang="en-GB" sz="2000">
                <a:latin typeface="Consolas" panose="020B0609020204030204" pitchFamily="49" charset="0"/>
              </a:rPr>
              <a:t> old_struct_name</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type1 member1</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type1 member1</a:t>
            </a:r>
            <a:r>
              <a:rPr lang="en-GB" sz="2000">
                <a:solidFill>
                  <a:srgbClr val="FF0000"/>
                </a:solidFill>
                <a:latin typeface="Consolas" panose="020B0609020204030204" pitchFamily="49" charset="0"/>
              </a:rPr>
              <a:t>;</a:t>
            </a:r>
          </a:p>
          <a:p>
            <a:pPr marL="349250" lvl="1" indent="0">
              <a:buNone/>
            </a:pPr>
            <a:r>
              <a:rPr lang="en-GB" sz="2000">
                <a:latin typeface="Consolas" panose="020B0609020204030204" pitchFamily="49" charset="0"/>
              </a:rPr>
              <a:t>	...</a:t>
            </a:r>
          </a:p>
          <a:p>
            <a:pPr marL="349250" lvl="1" indent="0">
              <a:buNone/>
            </a:pPr>
            <a:r>
              <a:rPr lang="en-GB" sz="2000">
                <a:solidFill>
                  <a:srgbClr val="FF0000"/>
                </a:solidFill>
                <a:latin typeface="Consolas" panose="020B0609020204030204" pitchFamily="49" charset="0"/>
              </a:rPr>
              <a:t>}</a:t>
            </a:r>
            <a:r>
              <a:rPr lang="en-GB" sz="2000">
                <a:latin typeface="Consolas" panose="020B0609020204030204" pitchFamily="49" charset="0"/>
              </a:rPr>
              <a:t>new_struct_name</a:t>
            </a:r>
            <a:r>
              <a:rPr lang="en-GB" sz="2000">
                <a:solidFill>
                  <a:srgbClr val="FF0000"/>
                </a:solidFill>
                <a:latin typeface="Consolas" panose="020B0609020204030204" pitchFamily="49" charset="0"/>
              </a:rPr>
              <a:t>;</a:t>
            </a: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a:p>
            <a:pPr marL="349250" lvl="1" indent="0">
              <a:buNone/>
            </a:pPr>
            <a:endParaRPr lang="en-GB" sz="1800">
              <a:solidFill>
                <a:srgbClr val="FF0000"/>
              </a:solidFill>
              <a:latin typeface="Consolas" panose="020B0609020204030204" pitchFamily="49" charset="0"/>
            </a:endParaRPr>
          </a:p>
        </p:txBody>
      </p:sp>
      <p:sp>
        <p:nvSpPr>
          <p:cNvPr id="8" name="TextBox 7">
            <a:extLst>
              <a:ext uri="{FF2B5EF4-FFF2-40B4-BE49-F238E27FC236}">
                <a16:creationId xmlns:a16="http://schemas.microsoft.com/office/drawing/2014/main" xmlns="" id="{FB6C9D1E-E4C4-42B8-A8AF-224CE63E054D}"/>
              </a:ext>
            </a:extLst>
          </p:cNvPr>
          <p:cNvSpPr txBox="1"/>
          <p:nvPr/>
        </p:nvSpPr>
        <p:spPr>
          <a:xfrm>
            <a:off x="-304800" y="3179824"/>
            <a:ext cx="5638800" cy="2185214"/>
          </a:xfrm>
          <a:prstGeom prst="rect">
            <a:avLst/>
          </a:prstGeom>
          <a:noFill/>
        </p:spPr>
        <p:txBody>
          <a:bodyPr wrap="square">
            <a:spAutoFit/>
          </a:bodyPr>
          <a:lstStyle/>
          <a:p>
            <a:pPr marL="349250" lvl="1" indent="0">
              <a:buNone/>
            </a:pPr>
            <a:r>
              <a:rPr lang="en-GB" sz="1800">
                <a:latin typeface="+mn-lt"/>
              </a:rPr>
              <a:t>Thường được lược bỏ phần old_struct_name:</a:t>
            </a:r>
          </a:p>
          <a:p>
            <a:pPr marL="806450" lvl="2"/>
            <a:r>
              <a:rPr lang="en-GB" b="1">
                <a:latin typeface="Consolas" panose="020B0609020204030204" pitchFamily="49" charset="0"/>
              </a:rPr>
              <a:t>typedef</a:t>
            </a:r>
            <a:r>
              <a:rPr lang="en-GB">
                <a:latin typeface="Consolas" panose="020B0609020204030204" pitchFamily="49" charset="0"/>
              </a:rPr>
              <a:t> </a:t>
            </a:r>
            <a:r>
              <a:rPr lang="en-GB" b="1">
                <a:latin typeface="Consolas" panose="020B0609020204030204" pitchFamily="49" charset="0"/>
              </a:rPr>
              <a:t>struct</a:t>
            </a:r>
            <a:r>
              <a:rPr lang="en-GB">
                <a:latin typeface="Consolas" panose="020B0609020204030204" pitchFamily="49" charset="0"/>
              </a:rPr>
              <a:t> </a:t>
            </a:r>
            <a:r>
              <a:rPr lang="en-GB">
                <a:solidFill>
                  <a:srgbClr val="FF0000"/>
                </a:solidFill>
                <a:latin typeface="Consolas" panose="020B0609020204030204" pitchFamily="49" charset="0"/>
              </a:rPr>
              <a:t>{</a:t>
            </a:r>
          </a:p>
          <a:p>
            <a:pPr marL="1101725" lvl="3"/>
            <a:r>
              <a:rPr lang="en-GB">
                <a:latin typeface="Consolas" panose="020B0609020204030204" pitchFamily="49" charset="0"/>
              </a:rPr>
              <a:t>	type1 member1</a:t>
            </a:r>
            <a:r>
              <a:rPr lang="en-GB">
                <a:solidFill>
                  <a:srgbClr val="FF0000"/>
                </a:solidFill>
                <a:latin typeface="Consolas" panose="020B0609020204030204" pitchFamily="49" charset="0"/>
              </a:rPr>
              <a:t>;</a:t>
            </a:r>
          </a:p>
          <a:p>
            <a:pPr marL="1101725" lvl="3"/>
            <a:r>
              <a:rPr lang="en-GB">
                <a:latin typeface="Consolas" panose="020B0609020204030204" pitchFamily="49" charset="0"/>
              </a:rPr>
              <a:t>	type1 member1</a:t>
            </a:r>
            <a:r>
              <a:rPr lang="en-GB">
                <a:solidFill>
                  <a:srgbClr val="FF0000"/>
                </a:solidFill>
                <a:latin typeface="Consolas" panose="020B0609020204030204" pitchFamily="49" charset="0"/>
              </a:rPr>
              <a:t>;</a:t>
            </a:r>
          </a:p>
          <a:p>
            <a:pPr marL="1101725" lvl="3"/>
            <a:r>
              <a:rPr lang="en-GB">
                <a:latin typeface="Consolas" panose="020B0609020204030204" pitchFamily="49" charset="0"/>
              </a:rPr>
              <a:t>	...</a:t>
            </a:r>
          </a:p>
          <a:p>
            <a:pPr marL="1101725" lvl="3"/>
            <a:r>
              <a:rPr lang="en-GB">
                <a:solidFill>
                  <a:srgbClr val="FF0000"/>
                </a:solidFill>
                <a:latin typeface="Consolas" panose="020B0609020204030204" pitchFamily="49" charset="0"/>
              </a:rPr>
              <a:t>}</a:t>
            </a:r>
            <a:r>
              <a:rPr lang="en-GB">
                <a:latin typeface="Consolas" panose="020B0609020204030204" pitchFamily="49" charset="0"/>
              </a:rPr>
              <a:t>new_struct_name</a:t>
            </a:r>
            <a:r>
              <a:rPr lang="en-GB">
                <a:solidFill>
                  <a:srgbClr val="FF0000"/>
                </a:solidFill>
                <a:latin typeface="Consolas" panose="020B0609020204030204" pitchFamily="49" charset="0"/>
              </a:rPr>
              <a:t>;</a:t>
            </a:r>
          </a:p>
          <a:p>
            <a:pPr marL="1101725" lvl="3"/>
            <a:endParaRPr lang="en-GB" sz="1800">
              <a:latin typeface="Consolas" panose="020B0609020204030204" pitchFamily="49" charset="0"/>
            </a:endParaRPr>
          </a:p>
        </p:txBody>
      </p:sp>
      <p:sp>
        <p:nvSpPr>
          <p:cNvPr id="9" name="Title 8">
            <a:extLst>
              <a:ext uri="{FF2B5EF4-FFF2-40B4-BE49-F238E27FC236}">
                <a16:creationId xmlns:a16="http://schemas.microsoft.com/office/drawing/2014/main" xmlns="" id="{C9AC541D-5E40-4D61-9654-761EFCDEBEF8}"/>
              </a:ext>
            </a:extLst>
          </p:cNvPr>
          <p:cNvSpPr>
            <a:spLocks noGrp="1"/>
          </p:cNvSpPr>
          <p:nvPr>
            <p:ph type="title"/>
          </p:nvPr>
        </p:nvSpPr>
        <p:spPr>
          <a:xfrm>
            <a:off x="342902" y="187674"/>
            <a:ext cx="7543800" cy="603842"/>
          </a:xfrm>
        </p:spPr>
        <p:txBody>
          <a:bodyPr/>
          <a:lstStyle/>
          <a:p>
            <a:pPr marL="0" marR="0" lvl="0" indent="0" defTabSz="914400" rtl="0" eaLnBrk="0" fontAlgn="base" latinLnBrk="0" hangingPunct="0">
              <a:lnSpc>
                <a:spcPct val="100000"/>
              </a:lnSpc>
              <a:spcBef>
                <a:spcPct val="20000"/>
              </a:spcBef>
              <a:spcAft>
                <a:spcPct val="0"/>
              </a:spcAft>
              <a:tabLst/>
              <a:defRPr/>
            </a:pPr>
            <a:r>
              <a:rPr kumimoji="0" lang="en-US" sz="2500" b="1" i="0" u="none" strike="noStrike" kern="0" cap="none" spc="0" normalizeH="0" baseline="0" noProof="0">
                <a:ln>
                  <a:noFill/>
                </a:ln>
                <a:solidFill>
                  <a:srgbClr val="000000"/>
                </a:solidFill>
                <a:effectLst/>
                <a:uLnTx/>
                <a:uFillTx/>
                <a:latin typeface="Arial"/>
                <a:ea typeface="+mn-ea"/>
                <a:cs typeface="+mn-cs"/>
              </a:rPr>
              <a:t>Cách 2: sử dụng lệnh typedef struct</a:t>
            </a:r>
            <a:endParaRPr lang="en-GB"/>
          </a:p>
        </p:txBody>
      </p:sp>
      <p:sp>
        <p:nvSpPr>
          <p:cNvPr id="12" name="TextBox 11">
            <a:extLst>
              <a:ext uri="{FF2B5EF4-FFF2-40B4-BE49-F238E27FC236}">
                <a16:creationId xmlns:a16="http://schemas.microsoft.com/office/drawing/2014/main" xmlns="" id="{413FDEC5-4CC7-4113-BCA3-60545ACBFFEC}"/>
              </a:ext>
            </a:extLst>
          </p:cNvPr>
          <p:cNvSpPr txBox="1"/>
          <p:nvPr/>
        </p:nvSpPr>
        <p:spPr>
          <a:xfrm>
            <a:off x="161119" y="5195635"/>
            <a:ext cx="4812222" cy="677108"/>
          </a:xfrm>
          <a:prstGeom prst="rect">
            <a:avLst/>
          </a:prstGeom>
          <a:noFill/>
        </p:spPr>
        <p:txBody>
          <a:bodyPr wrap="square">
            <a:spAutoFit/>
          </a:bodyPr>
          <a:lstStyle/>
          <a:p>
            <a:pPr marL="0" indent="0">
              <a:buNone/>
            </a:pPr>
            <a:r>
              <a:rPr lang="en-GB" sz="1800"/>
              <a:t>- Khai báo biến: (khởi tạo)</a:t>
            </a:r>
          </a:p>
          <a:p>
            <a:pPr marL="0" indent="0">
              <a:buNone/>
            </a:pPr>
            <a:r>
              <a:rPr lang="en-GB" sz="1800">
                <a:latin typeface="Consolas" panose="020B0609020204030204" pitchFamily="49" charset="0"/>
              </a:rPr>
              <a:t>    </a:t>
            </a:r>
            <a:r>
              <a:rPr lang="en-GB">
                <a:latin typeface="Consolas" panose="020B0609020204030204" pitchFamily="49" charset="0"/>
              </a:rPr>
              <a:t>struct_name tên_biến</a:t>
            </a:r>
            <a:r>
              <a:rPr lang="en-GB">
                <a:solidFill>
                  <a:srgbClr val="FF0000"/>
                </a:solidFill>
                <a:latin typeface="Consolas" panose="020B0609020204030204" pitchFamily="49" charset="0"/>
              </a:rPr>
              <a:t>;</a:t>
            </a:r>
            <a:endParaRPr lang="en-GB" sz="1800">
              <a:solidFill>
                <a:srgbClr val="FF0000"/>
              </a:solidFill>
              <a:latin typeface="Consolas" panose="020B0609020204030204" pitchFamily="49" charset="0"/>
            </a:endParaRPr>
          </a:p>
        </p:txBody>
      </p:sp>
    </p:spTree>
    <p:extLst>
      <p:ext uri="{BB962C8B-B14F-4D97-AF65-F5344CB8AC3E}">
        <p14:creationId xmlns="" xmlns:p14="http://schemas.microsoft.com/office/powerpoint/2010/main" val="8310403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a:extLst>
              <a:ext uri="{FF2B5EF4-FFF2-40B4-BE49-F238E27FC236}">
                <a16:creationId xmlns:a16="http://schemas.microsoft.com/office/drawing/2014/main" xmlns="" id="{87E27397-A882-40D8-8064-2DB4045E6B60}"/>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09571" name="Rectangle 2">
            <a:extLst>
              <a:ext uri="{FF2B5EF4-FFF2-40B4-BE49-F238E27FC236}">
                <a16:creationId xmlns:a16="http://schemas.microsoft.com/office/drawing/2014/main" xmlns="" id="{29284123-F26F-4023-BE53-091332E3F499}"/>
              </a:ext>
            </a:extLst>
          </p:cNvPr>
          <p:cNvSpPr>
            <a:spLocks noGrp="1" noChangeArrowheads="1"/>
          </p:cNvSpPr>
          <p:nvPr>
            <p:ph type="title"/>
          </p:nvPr>
        </p:nvSpPr>
        <p:spPr>
          <a:xfrm>
            <a:off x="228600" y="457200"/>
            <a:ext cx="7543800" cy="597695"/>
          </a:xfrm>
        </p:spPr>
        <p:txBody>
          <a:bodyPr/>
          <a:lstStyle/>
          <a:p>
            <a:pPr eaLnBrk="1" hangingPunct="1"/>
            <a:r>
              <a:rPr lang="en-US" altLang="en-US" sz="2800"/>
              <a:t>2. Truy cập các thành phần kiểu cấu trúc</a:t>
            </a:r>
          </a:p>
        </p:txBody>
      </p:sp>
      <p:sp>
        <p:nvSpPr>
          <p:cNvPr id="115715" name="Rectangle 3">
            <a:extLst>
              <a:ext uri="{FF2B5EF4-FFF2-40B4-BE49-F238E27FC236}">
                <a16:creationId xmlns:a16="http://schemas.microsoft.com/office/drawing/2014/main" xmlns="" id="{BFD51377-046B-41EB-9FBE-2B0A6DE808D9}"/>
              </a:ext>
            </a:extLst>
          </p:cNvPr>
          <p:cNvSpPr>
            <a:spLocks noGrp="1" noChangeArrowheads="1"/>
          </p:cNvSpPr>
          <p:nvPr>
            <p:ph type="body" idx="1"/>
          </p:nvPr>
        </p:nvSpPr>
        <p:spPr>
          <a:xfrm>
            <a:off x="152400" y="1616431"/>
            <a:ext cx="4876800" cy="4411663"/>
          </a:xfrm>
        </p:spPr>
        <p:txBody>
          <a:bodyPr/>
          <a:lstStyle/>
          <a:p>
            <a:pPr eaLnBrk="1" hangingPunct="1">
              <a:lnSpc>
                <a:spcPct val="80000"/>
              </a:lnSpc>
              <a:buFontTx/>
              <a:buChar char="-"/>
            </a:pPr>
            <a:r>
              <a:rPr lang="en-US" altLang="en-US" sz="1900"/>
              <a:t>Khai báo biến </a:t>
            </a:r>
          </a:p>
          <a:p>
            <a:pPr marL="0" indent="0" eaLnBrk="1" hangingPunct="1">
              <a:lnSpc>
                <a:spcPct val="80000"/>
              </a:lnSpc>
              <a:buNone/>
            </a:pPr>
            <a:r>
              <a:rPr lang="en-US" sz="1900">
                <a:latin typeface="Consolas" panose="020B0609020204030204" pitchFamily="49" charset="0"/>
              </a:rPr>
              <a:t>	</a:t>
            </a:r>
            <a:r>
              <a:rPr lang="en-GB" sz="1800">
                <a:latin typeface="Consolas" panose="020B0609020204030204" pitchFamily="49" charset="0"/>
              </a:rPr>
              <a:t>struct_name tên_biến</a:t>
            </a:r>
            <a:r>
              <a:rPr lang="en-GB" sz="1800">
                <a:solidFill>
                  <a:srgbClr val="FF0000"/>
                </a:solidFill>
                <a:latin typeface="Consolas" panose="020B0609020204030204" pitchFamily="49" charset="0"/>
              </a:rPr>
              <a:t>;</a:t>
            </a:r>
          </a:p>
          <a:p>
            <a:pPr marL="0" indent="0" eaLnBrk="1" hangingPunct="1">
              <a:lnSpc>
                <a:spcPct val="80000"/>
              </a:lnSpc>
              <a:buNone/>
            </a:pPr>
            <a:r>
              <a:rPr lang="en-US" altLang="en-US" sz="1700"/>
              <a:t>      Ví dụ: </a:t>
            </a:r>
          </a:p>
          <a:p>
            <a:pPr marL="0" indent="0" eaLnBrk="1" hangingPunct="1">
              <a:lnSpc>
                <a:spcPct val="80000"/>
              </a:lnSpc>
              <a:buNone/>
            </a:pPr>
            <a:r>
              <a:rPr lang="en-US" altLang="en-US" sz="1700"/>
              <a:t>	</a:t>
            </a:r>
            <a:r>
              <a:rPr lang="en-US" altLang="en-US" sz="1700">
                <a:latin typeface="Consolas" panose="020B0609020204030204" pitchFamily="49" charset="0"/>
              </a:rPr>
              <a:t>Diem d1, d2;</a:t>
            </a:r>
          </a:p>
          <a:p>
            <a:pPr eaLnBrk="1" hangingPunct="1">
              <a:lnSpc>
                <a:spcPct val="80000"/>
              </a:lnSpc>
              <a:buFontTx/>
              <a:buChar char="-"/>
            </a:pPr>
            <a:r>
              <a:rPr lang="en-US" altLang="en-US" sz="1700"/>
              <a:t>Truy xuất:</a:t>
            </a:r>
          </a:p>
          <a:p>
            <a:pPr marL="693738" lvl="2" indent="0" eaLnBrk="1" hangingPunct="1">
              <a:lnSpc>
                <a:spcPct val="80000"/>
              </a:lnSpc>
              <a:buNone/>
            </a:pPr>
            <a:r>
              <a:rPr lang="en-US" altLang="en-US" sz="1600"/>
              <a:t>   </a:t>
            </a:r>
            <a:r>
              <a:rPr lang="en-US" altLang="en-US" sz="1600">
                <a:latin typeface="Consolas" panose="020B0609020204030204" pitchFamily="49" charset="0"/>
              </a:rPr>
              <a:t>tên_biến.Tp1; tên_biến.Tp2, </a:t>
            </a:r>
          </a:p>
          <a:p>
            <a:pPr marL="693738" lvl="2" indent="0" eaLnBrk="1" hangingPunct="1">
              <a:lnSpc>
                <a:spcPct val="80000"/>
              </a:lnSpc>
              <a:buNone/>
            </a:pPr>
            <a:r>
              <a:rPr lang="en-US" altLang="en-US" sz="1600">
                <a:latin typeface="Consolas" panose="020B0609020204030204" pitchFamily="49" charset="0"/>
              </a:rPr>
              <a:t>Ví dụ:</a:t>
            </a:r>
            <a:r>
              <a:rPr lang="en-US" altLang="en-US" sz="1600"/>
              <a:t> </a:t>
            </a:r>
            <a:r>
              <a:rPr lang="en-US" altLang="en-US" sz="1600">
                <a:latin typeface="Consolas" panose="020B0609020204030204" pitchFamily="49" charset="0"/>
              </a:rPr>
              <a:t>d1.x, d1.y</a:t>
            </a:r>
          </a:p>
        </p:txBody>
      </p:sp>
      <p:sp>
        <p:nvSpPr>
          <p:cNvPr id="115716" name="Rectangle 4">
            <a:extLst>
              <a:ext uri="{FF2B5EF4-FFF2-40B4-BE49-F238E27FC236}">
                <a16:creationId xmlns:a16="http://schemas.microsoft.com/office/drawing/2014/main" xmlns="" id="{6E820D9F-AECE-4028-8405-C010C1280885}"/>
              </a:ext>
            </a:extLst>
          </p:cNvPr>
          <p:cNvSpPr>
            <a:spLocks noChangeArrowheads="1"/>
          </p:cNvSpPr>
          <p:nvPr/>
        </p:nvSpPr>
        <p:spPr bwMode="auto">
          <a:xfrm>
            <a:off x="4572000" y="1641276"/>
            <a:ext cx="4495800" cy="441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lnSpc>
                <a:spcPct val="80000"/>
              </a:lnSpc>
              <a:buNone/>
            </a:pPr>
            <a:r>
              <a:rPr lang="en-US" altLang="en-US" sz="2000"/>
              <a:t>- Khai báo mảng</a:t>
            </a:r>
          </a:p>
          <a:p>
            <a:pPr marL="0" indent="0" eaLnBrk="1" hangingPunct="1">
              <a:lnSpc>
                <a:spcPct val="80000"/>
              </a:lnSpc>
              <a:buNone/>
            </a:pPr>
            <a:r>
              <a:rPr lang="en-GB" sz="2000">
                <a:latin typeface="Consolas" panose="020B0609020204030204" pitchFamily="49" charset="0"/>
              </a:rPr>
              <a:t>	struct_name tên_mảng</a:t>
            </a:r>
            <a:r>
              <a:rPr lang="en-US" altLang="en-US" sz="2000"/>
              <a:t>[n];</a:t>
            </a:r>
          </a:p>
          <a:p>
            <a:pPr marL="344488" lvl="1" indent="0" eaLnBrk="1" hangingPunct="1">
              <a:lnSpc>
                <a:spcPct val="80000"/>
              </a:lnSpc>
              <a:buNone/>
            </a:pPr>
            <a:r>
              <a:rPr lang="en-US" altLang="en-US" sz="2000"/>
              <a:t>Ví dụ:</a:t>
            </a:r>
          </a:p>
          <a:p>
            <a:pPr marL="693738" lvl="2" indent="0" eaLnBrk="1" hangingPunct="1">
              <a:lnSpc>
                <a:spcPct val="80000"/>
              </a:lnSpc>
              <a:buNone/>
            </a:pPr>
            <a:r>
              <a:rPr lang="en-US" altLang="en-US" sz="2000">
                <a:solidFill>
                  <a:srgbClr val="CC3300"/>
                </a:solidFill>
              </a:rPr>
              <a:t>	Diem</a:t>
            </a:r>
            <a:r>
              <a:rPr lang="en-US" altLang="en-US" sz="2000"/>
              <a:t> a[100];</a:t>
            </a:r>
          </a:p>
          <a:p>
            <a:pPr marL="133350" indent="0" eaLnBrk="1" hangingPunct="1">
              <a:lnSpc>
                <a:spcPct val="80000"/>
              </a:lnSpc>
              <a:buNone/>
            </a:pPr>
            <a:r>
              <a:rPr lang="en-US" altLang="en-US" sz="2000"/>
              <a:t>- Truy xuất</a:t>
            </a:r>
          </a:p>
          <a:p>
            <a:pPr marL="693738" lvl="2" indent="0" eaLnBrk="1" hangingPunct="1">
              <a:lnSpc>
                <a:spcPct val="80000"/>
              </a:lnSpc>
              <a:buNone/>
            </a:pPr>
            <a:r>
              <a:rPr lang="en-US" altLang="en-US" sz="2000">
                <a:latin typeface="Consolas" panose="020B0609020204030204" pitchFamily="49" charset="0"/>
              </a:rPr>
              <a:t>Tên_mảng[chỉ_số].Tp1; Tên_mảng[chỉ_số].Tp2; …</a:t>
            </a:r>
          </a:p>
          <a:p>
            <a:pPr marL="401638" lvl="1" indent="0" eaLnBrk="1" hangingPunct="1">
              <a:lnSpc>
                <a:spcPct val="80000"/>
              </a:lnSpc>
              <a:buNone/>
            </a:pPr>
            <a:r>
              <a:rPr lang="en-US" altLang="en-US" sz="2000">
                <a:latin typeface="Consolas" panose="020B0609020204030204" pitchFamily="49" charset="0"/>
              </a:rPr>
              <a:t>VD: a[0].x, a[0].y;</a:t>
            </a:r>
          </a:p>
          <a:p>
            <a:pPr lvl="1" eaLnBrk="1" hangingPunct="1">
              <a:lnSpc>
                <a:spcPct val="80000"/>
              </a:lnSpc>
              <a:buFont typeface="Wingdings" panose="05000000000000000000" pitchFamily="2" charset="2"/>
              <a:buNone/>
            </a:pP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27" dur="500"/>
                                        <p:tgtEl>
                                          <p:spTgt spid="11571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30" dur="500"/>
                                        <p:tgtEl>
                                          <p:spTgt spid="11571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33" dur="500"/>
                                        <p:tgtEl>
                                          <p:spTgt spid="11571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15716">
                                            <p:txEl>
                                              <p:pRg st="0" end="0"/>
                                            </p:txEl>
                                          </p:spTgt>
                                        </p:tgtEl>
                                        <p:attrNameLst>
                                          <p:attrName>style.visibility</p:attrName>
                                        </p:attrNameLst>
                                      </p:cBhvr>
                                      <p:to>
                                        <p:strVal val="visible"/>
                                      </p:to>
                                    </p:set>
                                    <p:animEffect transition="in" filter="blinds(horizontal)">
                                      <p:cBhvr>
                                        <p:cTn id="38" dur="500"/>
                                        <p:tgtEl>
                                          <p:spTgt spid="1157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15716">
                                            <p:txEl>
                                              <p:pRg st="1" end="1"/>
                                            </p:txEl>
                                          </p:spTgt>
                                        </p:tgtEl>
                                        <p:attrNameLst>
                                          <p:attrName>style.visibility</p:attrName>
                                        </p:attrNameLst>
                                      </p:cBhvr>
                                      <p:to>
                                        <p:strVal val="visible"/>
                                      </p:to>
                                    </p:set>
                                    <p:animEffect transition="in" filter="blinds(horizontal)">
                                      <p:cBhvr>
                                        <p:cTn id="43" dur="500"/>
                                        <p:tgtEl>
                                          <p:spTgt spid="115716">
                                            <p:txEl>
                                              <p:pRg st="1" end="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15716">
                                            <p:txEl>
                                              <p:pRg st="2" end="2"/>
                                            </p:txEl>
                                          </p:spTgt>
                                        </p:tgtEl>
                                        <p:attrNameLst>
                                          <p:attrName>style.visibility</p:attrName>
                                        </p:attrNameLst>
                                      </p:cBhvr>
                                      <p:to>
                                        <p:strVal val="visible"/>
                                      </p:to>
                                    </p:set>
                                    <p:animEffect transition="in" filter="blinds(horizontal)">
                                      <p:cBhvr>
                                        <p:cTn id="46" dur="500"/>
                                        <p:tgtEl>
                                          <p:spTgt spid="115716">
                                            <p:txEl>
                                              <p:pRg st="2" end="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15716">
                                            <p:txEl>
                                              <p:pRg st="3" end="3"/>
                                            </p:txEl>
                                          </p:spTgt>
                                        </p:tgtEl>
                                        <p:attrNameLst>
                                          <p:attrName>style.visibility</p:attrName>
                                        </p:attrNameLst>
                                      </p:cBhvr>
                                      <p:to>
                                        <p:strVal val="visible"/>
                                      </p:to>
                                    </p:set>
                                    <p:animEffect transition="in" filter="blinds(horizontal)">
                                      <p:cBhvr>
                                        <p:cTn id="49" dur="500"/>
                                        <p:tgtEl>
                                          <p:spTgt spid="115716">
                                            <p:txEl>
                                              <p:pRg st="3" end="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15716">
                                            <p:txEl>
                                              <p:pRg st="4" end="4"/>
                                            </p:txEl>
                                          </p:spTgt>
                                        </p:tgtEl>
                                        <p:attrNameLst>
                                          <p:attrName>style.visibility</p:attrName>
                                        </p:attrNameLst>
                                      </p:cBhvr>
                                      <p:to>
                                        <p:strVal val="visible"/>
                                      </p:to>
                                    </p:set>
                                    <p:animEffect transition="in" filter="blinds(horizontal)">
                                      <p:cBhvr>
                                        <p:cTn id="52" dur="500"/>
                                        <p:tgtEl>
                                          <p:spTgt spid="115716">
                                            <p:txEl>
                                              <p:pRg st="4" end="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15716">
                                            <p:txEl>
                                              <p:pRg st="5" end="5"/>
                                            </p:txEl>
                                          </p:spTgt>
                                        </p:tgtEl>
                                        <p:attrNameLst>
                                          <p:attrName>style.visibility</p:attrName>
                                        </p:attrNameLst>
                                      </p:cBhvr>
                                      <p:to>
                                        <p:strVal val="visible"/>
                                      </p:to>
                                    </p:set>
                                    <p:animEffect transition="in" filter="blinds(horizontal)">
                                      <p:cBhvr>
                                        <p:cTn id="55" dur="500"/>
                                        <p:tgtEl>
                                          <p:spTgt spid="115716">
                                            <p:txEl>
                                              <p:pRg st="5" end="5"/>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15716">
                                            <p:txEl>
                                              <p:pRg st="6" end="6"/>
                                            </p:txEl>
                                          </p:spTgt>
                                        </p:tgtEl>
                                        <p:attrNameLst>
                                          <p:attrName>style.visibility</p:attrName>
                                        </p:attrNameLst>
                                      </p:cBhvr>
                                      <p:to>
                                        <p:strVal val="visible"/>
                                      </p:to>
                                    </p:set>
                                    <p:animEffect transition="in" filter="blinds(horizontal)">
                                      <p:cBhvr>
                                        <p:cTn id="58" dur="500"/>
                                        <p:tgtEl>
                                          <p:spTgt spid="1157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Footer Placeholder 4">
            <a:extLst>
              <a:ext uri="{FF2B5EF4-FFF2-40B4-BE49-F238E27FC236}">
                <a16:creationId xmlns:a16="http://schemas.microsoft.com/office/drawing/2014/main" xmlns="" id="{0CD198EE-EEE7-4C3C-9D0A-4836188CE3C3}"/>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110595" name="Rectangle 2">
            <a:extLst>
              <a:ext uri="{FF2B5EF4-FFF2-40B4-BE49-F238E27FC236}">
                <a16:creationId xmlns:a16="http://schemas.microsoft.com/office/drawing/2014/main" xmlns="" id="{90536C67-191F-48C1-A232-A32F0B5E3B8F}"/>
              </a:ext>
            </a:extLst>
          </p:cNvPr>
          <p:cNvSpPr>
            <a:spLocks noGrp="1" noChangeArrowheads="1"/>
          </p:cNvSpPr>
          <p:nvPr>
            <p:ph type="title"/>
          </p:nvPr>
        </p:nvSpPr>
        <p:spPr/>
        <p:txBody>
          <a:bodyPr/>
          <a:lstStyle/>
          <a:p>
            <a:pPr eaLnBrk="1" hangingPunct="1"/>
            <a:r>
              <a:rPr lang="en-US" altLang="en-US" sz="3500"/>
              <a:t>3. Lấy địa chỉ của thành phần kiểu cấu trúc</a:t>
            </a:r>
          </a:p>
        </p:txBody>
      </p:sp>
      <p:sp>
        <p:nvSpPr>
          <p:cNvPr id="110596" name="Rectangle 3">
            <a:extLst>
              <a:ext uri="{FF2B5EF4-FFF2-40B4-BE49-F238E27FC236}">
                <a16:creationId xmlns:a16="http://schemas.microsoft.com/office/drawing/2014/main" xmlns="" id="{C3491B81-96DC-4BE2-8359-D4BF1BB8D676}"/>
              </a:ext>
            </a:extLst>
          </p:cNvPr>
          <p:cNvSpPr>
            <a:spLocks noGrp="1" noChangeArrowheads="1"/>
          </p:cNvSpPr>
          <p:nvPr>
            <p:ph type="body" idx="1"/>
          </p:nvPr>
        </p:nvSpPr>
        <p:spPr/>
        <p:txBody>
          <a:bodyPr/>
          <a:lstStyle/>
          <a:p>
            <a:pPr lvl="1" eaLnBrk="1" hangingPunct="1"/>
            <a:r>
              <a:rPr lang="en-US" altLang="en-US"/>
              <a:t>&amp;Tênbiến.Tp</a:t>
            </a:r>
          </a:p>
          <a:p>
            <a:pPr lvl="1" eaLnBrk="1" hangingPunct="1"/>
            <a:r>
              <a:rPr lang="en-US" altLang="en-US"/>
              <a:t>&amp;(*TênCtrỏ).Tp hoặc &amp;TênCtrỏ-&gt;Tp;</a:t>
            </a:r>
          </a:p>
          <a:p>
            <a:pPr lvl="1" eaLnBrk="1" hangingPunct="1"/>
            <a:r>
              <a:rPr lang="en-US" altLang="en-US"/>
              <a:t>&amp;Tênmang[i].Tp</a:t>
            </a:r>
          </a:p>
          <a:p>
            <a:pPr eaLnBrk="1" hangingPunct="1"/>
            <a:r>
              <a:rPr lang="en-US" altLang="en-US">
                <a:solidFill>
                  <a:srgbClr val="CC3300"/>
                </a:solidFill>
              </a:rPr>
              <a:t>Chú ý:</a:t>
            </a:r>
            <a:r>
              <a:rPr lang="en-US" altLang="en-US"/>
              <a:t> Không được phép lấy địa chỉ của các thành phần có kiểu </a:t>
            </a:r>
            <a:r>
              <a:rPr lang="en-US" altLang="en-US">
                <a:solidFill>
                  <a:srgbClr val="CC3300"/>
                </a:solidFill>
              </a:rPr>
              <a:t>float</a:t>
            </a:r>
          </a:p>
          <a:p>
            <a:pPr lvl="1" eaLnBrk="1" hangingPunct="1"/>
            <a:r>
              <a:rPr lang="en-US" altLang="en-US"/>
              <a:t>Ví dụ: 	Coords d, *d1;</a:t>
            </a:r>
          </a:p>
          <a:p>
            <a:pPr lvl="2" eaLnBrk="1" hangingPunct="1">
              <a:buFont typeface="Wingdings" panose="05000000000000000000" pitchFamily="2" charset="2"/>
              <a:buNone/>
            </a:pPr>
            <a:r>
              <a:rPr lang="en-US" altLang="en-US"/>
              <a:t>		&amp;d.x, &amp;d.y  		//Sai</a:t>
            </a:r>
          </a:p>
          <a:p>
            <a:pPr lvl="2" eaLnBrk="1" hangingPunct="1">
              <a:buFont typeface="Wingdings" panose="05000000000000000000" pitchFamily="2" charset="2"/>
              <a:buNone/>
            </a:pPr>
            <a:r>
              <a:rPr lang="en-US" altLang="en-US"/>
              <a:t>		&amp;(*d1).x, &amp;(*d1).y  	// Sai</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a:extLst>
              <a:ext uri="{FF2B5EF4-FFF2-40B4-BE49-F238E27FC236}">
                <a16:creationId xmlns:a16="http://schemas.microsoft.com/office/drawing/2014/main" xmlns="" id="{99D90004-4F38-4FBE-940F-F31F571C5014}"/>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a:t>
            </a:r>
            <a:r>
              <a:rPr lang="en-US" altLang="en-US" sz="1000" err="1"/>
              <a:t>dai</a:t>
            </a:r>
            <a:r>
              <a:rPr lang="en-US" altLang="en-US" sz="1000"/>
              <a:t> </a:t>
            </a:r>
            <a:r>
              <a:rPr lang="en-US" altLang="en-US" sz="1000" err="1"/>
              <a:t>cuong</a:t>
            </a:r>
            <a:r>
              <a:rPr lang="en-US" altLang="en-US" sz="1000"/>
              <a:t> - Ngon </a:t>
            </a:r>
            <a:r>
              <a:rPr lang="en-US" altLang="en-US" sz="1000" err="1"/>
              <a:t>ngu</a:t>
            </a:r>
            <a:r>
              <a:rPr lang="en-US" altLang="en-US" sz="1000"/>
              <a:t> lap </a:t>
            </a:r>
            <a:r>
              <a:rPr lang="en-US" altLang="en-US" sz="1000" err="1"/>
              <a:t>trinh</a:t>
            </a:r>
            <a:r>
              <a:rPr lang="en-US" altLang="en-US" sz="1000"/>
              <a:t> C</a:t>
            </a:r>
          </a:p>
        </p:txBody>
      </p:sp>
      <p:sp>
        <p:nvSpPr>
          <p:cNvPr id="111619" name="Rectangle 2">
            <a:extLst>
              <a:ext uri="{FF2B5EF4-FFF2-40B4-BE49-F238E27FC236}">
                <a16:creationId xmlns:a16="http://schemas.microsoft.com/office/drawing/2014/main" xmlns="" id="{EE806C56-E91D-46E4-AF70-9D593B6B56F4}"/>
              </a:ext>
            </a:extLst>
          </p:cNvPr>
          <p:cNvSpPr>
            <a:spLocks noGrp="1" noChangeArrowheads="1"/>
          </p:cNvSpPr>
          <p:nvPr>
            <p:ph type="title"/>
          </p:nvPr>
        </p:nvSpPr>
        <p:spPr/>
        <p:txBody>
          <a:bodyPr/>
          <a:lstStyle/>
          <a:p>
            <a:pPr eaLnBrk="1" hangingPunct="1"/>
            <a:r>
              <a:rPr lang="en-US" altLang="en-US" err="1"/>
              <a:t>Ví</a:t>
            </a:r>
            <a:r>
              <a:rPr lang="en-US" altLang="en-US"/>
              <a:t> </a:t>
            </a:r>
            <a:r>
              <a:rPr lang="en-US" altLang="en-US" err="1"/>
              <a:t>dụ</a:t>
            </a:r>
          </a:p>
        </p:txBody>
      </p:sp>
      <p:sp>
        <p:nvSpPr>
          <p:cNvPr id="111620" name="Rectangle 3">
            <a:extLst>
              <a:ext uri="{FF2B5EF4-FFF2-40B4-BE49-F238E27FC236}">
                <a16:creationId xmlns:a16="http://schemas.microsoft.com/office/drawing/2014/main" xmlns="" id="{3BD4A33F-D145-40E0-8094-06B6E92DC90B}"/>
              </a:ext>
            </a:extLst>
          </p:cNvPr>
          <p:cNvSpPr>
            <a:spLocks noGrp="1" noChangeArrowheads="1"/>
          </p:cNvSpPr>
          <p:nvPr>
            <p:ph type="body" idx="1"/>
          </p:nvPr>
        </p:nvSpPr>
        <p:spPr/>
        <p:txBody>
          <a:bodyPr/>
          <a:lstStyle/>
          <a:p>
            <a:pPr eaLnBrk="1" hangingPunct="1"/>
            <a:r>
              <a:rPr lang="en-US" altLang="en-US"/>
              <a:t>Lập chương trình nhập vào một danh sách các thí sinh(mỗi thí sinh gồm các thông tin sau: Hoten, Ns, Dt, Dl, Dh);</a:t>
            </a:r>
          </a:p>
          <a:p>
            <a:pPr eaLnBrk="1" hangingPunct="1"/>
            <a:r>
              <a:rPr lang="en-US" altLang="en-US"/>
              <a:t>In danh sách các thí sinh đó lên màn hình</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8E8B3-01C9-4E66-B660-8424264C1EFB}"/>
              </a:ext>
            </a:extLst>
          </p:cNvPr>
          <p:cNvSpPr>
            <a:spLocks noGrp="1"/>
          </p:cNvSpPr>
          <p:nvPr>
            <p:ph type="title"/>
          </p:nvPr>
        </p:nvSpPr>
        <p:spPr>
          <a:xfrm>
            <a:off x="304800" y="152400"/>
            <a:ext cx="7543800" cy="579438"/>
          </a:xfrm>
        </p:spPr>
        <p:txBody>
          <a:bodyPr/>
          <a:lstStyle/>
          <a:p>
            <a:r>
              <a:rPr lang="en-GB" sz="3200"/>
              <a:t>Ôn tập: nhắc lại lý thuyết</a:t>
            </a:r>
          </a:p>
        </p:txBody>
      </p:sp>
      <p:sp>
        <p:nvSpPr>
          <p:cNvPr id="3" name="Content Placeholder 2">
            <a:extLst>
              <a:ext uri="{FF2B5EF4-FFF2-40B4-BE49-F238E27FC236}">
                <a16:creationId xmlns:a16="http://schemas.microsoft.com/office/drawing/2014/main" xmlns="" id="{09BF7E85-A270-469F-9D7C-CFD71A844D6E}"/>
              </a:ext>
            </a:extLst>
          </p:cNvPr>
          <p:cNvSpPr>
            <a:spLocks noGrp="1"/>
          </p:cNvSpPr>
          <p:nvPr>
            <p:ph idx="1"/>
          </p:nvPr>
        </p:nvSpPr>
        <p:spPr>
          <a:xfrm>
            <a:off x="0" y="1371600"/>
            <a:ext cx="5181600" cy="4792563"/>
          </a:xfrm>
        </p:spPr>
        <p:txBody>
          <a:bodyPr/>
          <a:lstStyle/>
          <a:p>
            <a:r>
              <a:rPr lang="en-GB" sz="1800" b="1"/>
              <a:t>Cách 2: sử dụng typedef struct:</a:t>
            </a:r>
          </a:p>
          <a:p>
            <a:pPr marL="349250" lvl="1" indent="0">
              <a:buNone/>
            </a:pPr>
            <a:r>
              <a:rPr lang="en-GB" sz="1800" b="1">
                <a:latin typeface="Consolas" panose="020B0609020204030204" pitchFamily="49" charset="0"/>
              </a:rPr>
              <a:t>typedef</a:t>
            </a:r>
            <a:r>
              <a:rPr lang="en-GB" sz="1800">
                <a:latin typeface="Consolas" panose="020B0609020204030204" pitchFamily="49" charset="0"/>
              </a:rPr>
              <a:t> </a:t>
            </a:r>
            <a:r>
              <a:rPr lang="en-GB" sz="1800" b="1">
                <a:latin typeface="Consolas" panose="020B0609020204030204" pitchFamily="49" charset="0"/>
              </a:rPr>
              <a:t>struct</a:t>
            </a:r>
            <a:r>
              <a:rPr lang="en-GB" sz="1800">
                <a:latin typeface="Consolas" panose="020B0609020204030204" pitchFamily="49" charset="0"/>
              </a:rPr>
              <a:t> old_struct_name</a:t>
            </a:r>
            <a:r>
              <a:rPr lang="en-GB" sz="1800">
                <a:solidFill>
                  <a:srgbClr val="FF0000"/>
                </a:solidFill>
                <a:latin typeface="Consolas" panose="020B0609020204030204" pitchFamily="49" charset="0"/>
              </a:rPr>
              <a:t>{</a:t>
            </a:r>
          </a:p>
          <a:p>
            <a:pPr marL="644525" lvl="2" indent="0">
              <a:buNone/>
            </a:pPr>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644525" lvl="2" indent="0">
              <a:buNone/>
            </a:pPr>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644525" lvl="2" indent="0">
              <a:buNone/>
            </a:pPr>
            <a:r>
              <a:rPr lang="en-GB" sz="1800">
                <a:latin typeface="Consolas" panose="020B0609020204030204" pitchFamily="49" charset="0"/>
              </a:rPr>
              <a:t>	...</a:t>
            </a:r>
          </a:p>
          <a:p>
            <a:pPr marL="644525" lvl="2" indent="0">
              <a:buNone/>
            </a:pPr>
            <a:r>
              <a:rPr lang="en-GB" sz="1800">
                <a:solidFill>
                  <a:srgbClr val="FF0000"/>
                </a:solidFill>
                <a:latin typeface="Consolas" panose="020B0609020204030204" pitchFamily="49" charset="0"/>
              </a:rPr>
              <a:t>}</a:t>
            </a:r>
            <a:r>
              <a:rPr lang="en-GB" sz="1800">
                <a:latin typeface="Consolas" panose="020B0609020204030204" pitchFamily="49" charset="0"/>
              </a:rPr>
              <a:t>new_struct_name</a:t>
            </a:r>
            <a:r>
              <a:rPr lang="en-GB" sz="1800">
                <a:solidFill>
                  <a:srgbClr val="FF0000"/>
                </a:solidFill>
                <a:latin typeface="Consolas" panose="020B0609020204030204" pitchFamily="49" charset="0"/>
              </a:rPr>
              <a:t>;</a:t>
            </a:r>
            <a:r>
              <a:rPr lang="en-GB" sz="1600">
                <a:solidFill>
                  <a:srgbClr val="FF0000"/>
                </a:solidFill>
                <a:latin typeface="Consolas" panose="020B0609020204030204" pitchFamily="49" charset="0"/>
              </a:rPr>
              <a:t>	</a:t>
            </a:r>
            <a:endParaRPr lang="en-GB" sz="1600"/>
          </a:p>
          <a:p>
            <a:r>
              <a:rPr lang="en-GB" sz="1800" i="1" u="sng"/>
              <a:t>Thường được lược bỏ phần old_struct_name:</a:t>
            </a:r>
          </a:p>
          <a:p>
            <a:pPr marL="0" indent="0">
              <a:buNone/>
            </a:pPr>
            <a:r>
              <a:rPr lang="en-GB" sz="2000" b="1">
                <a:latin typeface="Consolas" panose="020B0609020204030204" pitchFamily="49" charset="0"/>
              </a:rPr>
              <a:t>   </a:t>
            </a:r>
            <a:r>
              <a:rPr lang="en-GB" sz="1800" b="1">
                <a:latin typeface="Consolas" panose="020B0609020204030204" pitchFamily="49" charset="0"/>
              </a:rPr>
              <a:t>typedef</a:t>
            </a:r>
            <a:r>
              <a:rPr lang="en-GB" sz="1800">
                <a:latin typeface="Consolas" panose="020B0609020204030204" pitchFamily="49" charset="0"/>
              </a:rPr>
              <a:t> </a:t>
            </a:r>
            <a:r>
              <a:rPr lang="en-GB" sz="1800" b="1">
                <a:latin typeface="Consolas" panose="020B0609020204030204" pitchFamily="49" charset="0"/>
              </a:rPr>
              <a:t>struct</a:t>
            </a:r>
            <a:r>
              <a:rPr lang="en-GB" sz="1800">
                <a:latin typeface="Consolas" panose="020B0609020204030204" pitchFamily="49" charset="0"/>
              </a:rPr>
              <a:t> </a:t>
            </a:r>
            <a:r>
              <a:rPr lang="en-GB" sz="1800">
                <a:solidFill>
                  <a:srgbClr val="FF0000"/>
                </a:solidFill>
                <a:latin typeface="Consolas" panose="020B0609020204030204" pitchFamily="49" charset="0"/>
              </a:rPr>
              <a:t>{</a:t>
            </a:r>
          </a:p>
          <a:p>
            <a:pPr marL="809625" lvl="3" indent="0">
              <a:buNone/>
            </a:pPr>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809625" lvl="3" indent="0">
              <a:buNone/>
            </a:pPr>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809625" lvl="3" indent="0">
              <a:buNone/>
            </a:pPr>
            <a:r>
              <a:rPr lang="en-GB" sz="1800">
                <a:latin typeface="Consolas" panose="020B0609020204030204" pitchFamily="49" charset="0"/>
              </a:rPr>
              <a:t>	...</a:t>
            </a:r>
          </a:p>
          <a:p>
            <a:pPr marL="809625" lvl="3" indent="0">
              <a:buNone/>
            </a:pPr>
            <a:r>
              <a:rPr lang="en-GB" sz="1800">
                <a:solidFill>
                  <a:srgbClr val="FF0000"/>
                </a:solidFill>
                <a:latin typeface="Consolas" panose="020B0609020204030204" pitchFamily="49" charset="0"/>
              </a:rPr>
              <a:t>}</a:t>
            </a:r>
            <a:r>
              <a:rPr lang="en-GB" sz="1800">
                <a:latin typeface="Consolas" panose="020B0609020204030204" pitchFamily="49" charset="0"/>
              </a:rPr>
              <a:t>name_struct</a:t>
            </a:r>
            <a:r>
              <a:rPr lang="en-GB" sz="1800">
                <a:solidFill>
                  <a:srgbClr val="FF0000"/>
                </a:solidFill>
                <a:latin typeface="Consolas" panose="020B0609020204030204" pitchFamily="49" charset="0"/>
              </a:rPr>
              <a:t>;</a:t>
            </a:r>
          </a:p>
          <a:p>
            <a:r>
              <a:rPr lang="en-GB" sz="1800" i="1" u="sng"/>
              <a:t>Khai báo biến:</a:t>
            </a:r>
          </a:p>
          <a:p>
            <a:pPr marL="0" indent="0">
              <a:buNone/>
            </a:pPr>
            <a:r>
              <a:rPr lang="en-GB" sz="1800">
                <a:latin typeface="Consolas" panose="020B0609020204030204" pitchFamily="49" charset="0"/>
              </a:rPr>
              <a:t>    struct_name tên_biến</a:t>
            </a:r>
            <a:r>
              <a:rPr lang="en-GB" sz="1800">
                <a:solidFill>
                  <a:srgbClr val="FF0000"/>
                </a:solidFill>
                <a:latin typeface="Consolas" panose="020B0609020204030204" pitchFamily="49" charset="0"/>
              </a:rPr>
              <a:t>;</a:t>
            </a:r>
          </a:p>
        </p:txBody>
      </p:sp>
      <p:sp>
        <p:nvSpPr>
          <p:cNvPr id="6" name="TextBox 5">
            <a:extLst>
              <a:ext uri="{FF2B5EF4-FFF2-40B4-BE49-F238E27FC236}">
                <a16:creationId xmlns:a16="http://schemas.microsoft.com/office/drawing/2014/main" xmlns="" id="{EF6E2F67-5BAA-4BBA-B6AC-D7F5E670ADE9}"/>
              </a:ext>
            </a:extLst>
          </p:cNvPr>
          <p:cNvSpPr txBox="1"/>
          <p:nvPr/>
        </p:nvSpPr>
        <p:spPr>
          <a:xfrm>
            <a:off x="5181600" y="1481038"/>
            <a:ext cx="4038600" cy="3416320"/>
          </a:xfrm>
          <a:prstGeom prst="rect">
            <a:avLst/>
          </a:prstGeom>
          <a:noFill/>
        </p:spPr>
        <p:txBody>
          <a:bodyPr wrap="square">
            <a:spAutoFit/>
          </a:bodyPr>
          <a:lstStyle/>
          <a:p>
            <a:pPr marL="0" indent="0">
              <a:buNone/>
            </a:pPr>
            <a:r>
              <a:rPr lang="en-US" sz="1800" b="1"/>
              <a:t>Cách 1: sử dụng lệnh struct</a:t>
            </a:r>
          </a:p>
          <a:p>
            <a:pPr lvl="1"/>
            <a:endParaRPr lang="en-GB" sz="1800" b="1">
              <a:latin typeface="Consolas" panose="020B0609020204030204" pitchFamily="49" charset="0"/>
            </a:endParaRPr>
          </a:p>
          <a:p>
            <a:pPr lvl="1"/>
            <a:r>
              <a:rPr lang="en-GB" sz="1800" b="1">
                <a:latin typeface="Consolas" panose="020B0609020204030204" pitchFamily="49" charset="0"/>
              </a:rPr>
              <a:t>struct</a:t>
            </a:r>
            <a:r>
              <a:rPr lang="en-GB" sz="1800">
                <a:latin typeface="Consolas" panose="020B0609020204030204" pitchFamily="49" charset="0"/>
              </a:rPr>
              <a:t> struct_name</a:t>
            </a:r>
            <a:r>
              <a:rPr lang="en-GB" sz="1800">
                <a:solidFill>
                  <a:srgbClr val="FF0000"/>
                </a:solidFill>
                <a:latin typeface="Consolas" panose="020B0609020204030204" pitchFamily="49" charset="0"/>
              </a:rPr>
              <a:t>{</a:t>
            </a:r>
          </a:p>
          <a:p>
            <a:pPr marL="806450" lvl="2"/>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806450" lvl="2"/>
            <a:r>
              <a:rPr lang="en-GB" sz="1800">
                <a:latin typeface="Consolas" panose="020B0609020204030204" pitchFamily="49" charset="0"/>
              </a:rPr>
              <a:t>	type1 member1</a:t>
            </a:r>
            <a:r>
              <a:rPr lang="en-GB" sz="1800">
                <a:solidFill>
                  <a:srgbClr val="FF0000"/>
                </a:solidFill>
                <a:latin typeface="Consolas" panose="020B0609020204030204" pitchFamily="49" charset="0"/>
              </a:rPr>
              <a:t>;</a:t>
            </a:r>
          </a:p>
          <a:p>
            <a:pPr marL="806450" lvl="2"/>
            <a:r>
              <a:rPr lang="en-GB" sz="1800">
                <a:latin typeface="Consolas" panose="020B0609020204030204" pitchFamily="49" charset="0"/>
              </a:rPr>
              <a:t>	...</a:t>
            </a:r>
          </a:p>
          <a:p>
            <a:pPr marL="806450" lvl="2"/>
            <a:r>
              <a:rPr lang="en-GB" sz="1800">
                <a:solidFill>
                  <a:srgbClr val="FF0000"/>
                </a:solidFill>
                <a:latin typeface="Consolas" panose="020B0609020204030204" pitchFamily="49" charset="0"/>
              </a:rPr>
              <a:t>};</a:t>
            </a:r>
          </a:p>
          <a:p>
            <a:pPr marL="0" indent="0">
              <a:buNone/>
            </a:pPr>
            <a:endParaRPr lang="en-GB" sz="1800" i="1" u="sng"/>
          </a:p>
          <a:p>
            <a:pPr marL="0" indent="0">
              <a:buNone/>
            </a:pPr>
            <a:endParaRPr lang="en-GB" sz="1800" i="1" u="sng"/>
          </a:p>
          <a:p>
            <a:pPr marL="0" indent="0">
              <a:buNone/>
            </a:pPr>
            <a:endParaRPr lang="en-GB" sz="1800" i="1" u="sng"/>
          </a:p>
          <a:p>
            <a:pPr marL="0" indent="0">
              <a:buNone/>
            </a:pPr>
            <a:r>
              <a:rPr lang="en-GB" sz="1800" i="1" u="sng"/>
              <a:t>- Khai báo biến: (khởi tạo)</a:t>
            </a:r>
          </a:p>
          <a:p>
            <a:pPr marL="0" indent="0">
              <a:buNone/>
            </a:pPr>
            <a:r>
              <a:rPr lang="en-GB" sz="1800">
                <a:latin typeface="Consolas" panose="020B0609020204030204" pitchFamily="49" charset="0"/>
              </a:rPr>
              <a:t>  </a:t>
            </a:r>
            <a:r>
              <a:rPr lang="en-GB" sz="1800" b="1">
                <a:latin typeface="Consolas" panose="020B0609020204030204" pitchFamily="49" charset="0"/>
              </a:rPr>
              <a:t>struct</a:t>
            </a:r>
            <a:r>
              <a:rPr lang="en-GB" sz="1800">
                <a:latin typeface="Consolas" panose="020B0609020204030204" pitchFamily="49" charset="0"/>
              </a:rPr>
              <a:t> struct_name tên_biến</a:t>
            </a:r>
            <a:r>
              <a:rPr lang="en-GB" sz="1800">
                <a:solidFill>
                  <a:srgbClr val="FF0000"/>
                </a:solidFill>
                <a:latin typeface="Consolas" panose="020B0609020204030204" pitchFamily="49" charset="0"/>
              </a:rPr>
              <a:t>;</a:t>
            </a:r>
          </a:p>
        </p:txBody>
      </p:sp>
    </p:spTree>
    <p:extLst>
      <p:ext uri="{BB962C8B-B14F-4D97-AF65-F5344CB8AC3E}">
        <p14:creationId xmlns="" xmlns:p14="http://schemas.microsoft.com/office/powerpoint/2010/main" val="277091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xmlns="" id="{0B519F70-1B68-4653-B3AA-2DBD8A354C72}"/>
              </a:ext>
            </a:extLst>
          </p:cNvPr>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000"/>
              <a:t>Tin hoc dai cuong - Ngon ngu lap trinh C</a:t>
            </a:r>
          </a:p>
        </p:txBody>
      </p:sp>
      <p:sp>
        <p:nvSpPr>
          <p:cNvPr id="63491" name="Rectangle 3">
            <a:extLst>
              <a:ext uri="{FF2B5EF4-FFF2-40B4-BE49-F238E27FC236}">
                <a16:creationId xmlns:a16="http://schemas.microsoft.com/office/drawing/2014/main" xmlns="" id="{0E258749-8C11-4928-9B00-3348A598BAD7}"/>
              </a:ext>
            </a:extLst>
          </p:cNvPr>
          <p:cNvSpPr>
            <a:spLocks noGrp="1" noChangeArrowheads="1"/>
          </p:cNvSpPr>
          <p:nvPr>
            <p:ph type="body" idx="1"/>
          </p:nvPr>
        </p:nvSpPr>
        <p:spPr/>
        <p:txBody>
          <a:bodyPr/>
          <a:lstStyle/>
          <a:p>
            <a:pPr lvl="1" eaLnBrk="1" hangingPunct="1">
              <a:lnSpc>
                <a:spcPct val="90000"/>
              </a:lnSpc>
            </a:pPr>
            <a:r>
              <a:rPr lang="en-US" altLang="en-US" sz="2400"/>
              <a:t>Ví dụ:</a:t>
            </a:r>
          </a:p>
          <a:p>
            <a:pPr lvl="1" eaLnBrk="1" hangingPunct="1">
              <a:lnSpc>
                <a:spcPct val="90000"/>
              </a:lnSpc>
              <a:buFont typeface="Wingdings" panose="05000000000000000000" pitchFamily="2" charset="2"/>
              <a:buNone/>
            </a:pPr>
            <a:r>
              <a:rPr lang="en-US" altLang="en-US" sz="2100"/>
              <a:t>#include &lt;stdio.h&gt;</a:t>
            </a:r>
          </a:p>
          <a:p>
            <a:pPr lvl="1" eaLnBrk="1" hangingPunct="1">
              <a:lnSpc>
                <a:spcPct val="90000"/>
              </a:lnSpc>
              <a:buFont typeface="Wingdings" panose="05000000000000000000" pitchFamily="2" charset="2"/>
              <a:buNone/>
            </a:pPr>
            <a:r>
              <a:rPr lang="en-US" altLang="en-US" sz="2100"/>
              <a:t>int main(){</a:t>
            </a:r>
          </a:p>
          <a:p>
            <a:pPr lvl="1" eaLnBrk="1" hangingPunct="1">
              <a:lnSpc>
                <a:spcPct val="90000"/>
              </a:lnSpc>
              <a:buFont typeface="Wingdings" panose="05000000000000000000" pitchFamily="2" charset="2"/>
              <a:buNone/>
            </a:pPr>
            <a:r>
              <a:rPr lang="en-US" altLang="en-US" sz="2400">
                <a:solidFill>
                  <a:srgbClr val="CC3300"/>
                </a:solidFill>
              </a:rPr>
              <a:t>	</a:t>
            </a:r>
            <a:r>
              <a:rPr lang="en-US" altLang="en-US" sz="2400"/>
              <a:t>int m =21, n;</a:t>
            </a:r>
          </a:p>
          <a:p>
            <a:pPr lvl="2" eaLnBrk="1" hangingPunct="1">
              <a:lnSpc>
                <a:spcPct val="90000"/>
              </a:lnSpc>
              <a:buFont typeface="Wingdings" panose="05000000000000000000" pitchFamily="2" charset="2"/>
              <a:buNone/>
            </a:pPr>
            <a:r>
              <a:rPr lang="en-US" altLang="en-US" sz="2100"/>
              <a:t>n = 2*m;</a:t>
            </a:r>
          </a:p>
          <a:p>
            <a:pPr lvl="2" eaLnBrk="1" hangingPunct="1">
              <a:lnSpc>
                <a:spcPct val="90000"/>
              </a:lnSpc>
              <a:buFont typeface="Wingdings" panose="05000000000000000000" pitchFamily="2" charset="2"/>
              <a:buNone/>
            </a:pPr>
            <a:r>
              <a:rPr lang="en-US" altLang="en-US" sz="2100"/>
              <a:t>printf(“Hello \n”);</a:t>
            </a:r>
          </a:p>
          <a:p>
            <a:pPr lvl="2" eaLnBrk="1" hangingPunct="1">
              <a:lnSpc>
                <a:spcPct val="90000"/>
              </a:lnSpc>
              <a:buFont typeface="Wingdings" panose="05000000000000000000" pitchFamily="2" charset="2"/>
              <a:buNone/>
            </a:pPr>
            <a:r>
              <a:rPr lang="en-US" altLang="en-US" sz="2100"/>
              <a:t>printf(“ m = </a:t>
            </a:r>
            <a:r>
              <a:rPr lang="en-US" altLang="en-US" sz="2100">
                <a:solidFill>
                  <a:srgbClr val="CC3300"/>
                </a:solidFill>
              </a:rPr>
              <a:t>%d</a:t>
            </a:r>
            <a:r>
              <a:rPr lang="en-US" altLang="en-US" sz="2100"/>
              <a:t> n = </a:t>
            </a:r>
            <a:r>
              <a:rPr lang="en-US" altLang="en-US" sz="2100">
                <a:solidFill>
                  <a:srgbClr val="CC3300"/>
                </a:solidFill>
              </a:rPr>
              <a:t>%d</a:t>
            </a:r>
            <a:r>
              <a:rPr lang="en-US" altLang="en-US" sz="2100"/>
              <a:t>”, m, n);</a:t>
            </a:r>
          </a:p>
          <a:p>
            <a:pPr lvl="2" eaLnBrk="1" hangingPunct="1">
              <a:lnSpc>
                <a:spcPct val="90000"/>
              </a:lnSpc>
              <a:buFont typeface="Wingdings" panose="05000000000000000000" pitchFamily="2" charset="2"/>
              <a:buNone/>
            </a:pPr>
            <a:r>
              <a:rPr lang="en-US" altLang="en-US" sz="2100"/>
              <a:t>}</a:t>
            </a:r>
          </a:p>
          <a:p>
            <a:pPr eaLnBrk="1" hangingPunct="1">
              <a:lnSpc>
                <a:spcPct val="90000"/>
              </a:lnSpc>
              <a:buFont typeface="Wingdings" panose="05000000000000000000" pitchFamily="2" charset="2"/>
              <a:buNone/>
            </a:pPr>
            <a:endParaRPr lang="en-US" altLang="en-US"/>
          </a:p>
        </p:txBody>
      </p:sp>
      <p:sp>
        <p:nvSpPr>
          <p:cNvPr id="63493" name="Rectangle 5">
            <a:extLst>
              <a:ext uri="{FF2B5EF4-FFF2-40B4-BE49-F238E27FC236}">
                <a16:creationId xmlns:a16="http://schemas.microsoft.com/office/drawing/2014/main" xmlns="" id="{0AB1906C-9E2C-4CEC-9EF9-3F8471B58B70}"/>
              </a:ext>
            </a:extLst>
          </p:cNvPr>
          <p:cNvSpPr>
            <a:spLocks noChangeArrowheads="1"/>
          </p:cNvSpPr>
          <p:nvPr/>
        </p:nvSpPr>
        <p:spPr bwMode="auto">
          <a:xfrm>
            <a:off x="4800600" y="1905000"/>
            <a:ext cx="40386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Kết quả sau khi thực hiện đoạn </a:t>
            </a:r>
          </a:p>
          <a:p>
            <a:pPr algn="ctr" eaLnBrk="1" hangingPunct="1">
              <a:spcBef>
                <a:spcPct val="0"/>
              </a:spcBef>
              <a:buClrTx/>
              <a:buSzTx/>
              <a:buFontTx/>
              <a:buNone/>
            </a:pPr>
            <a:r>
              <a:rPr lang="en-US" altLang="en-US" sz="2000"/>
              <a:t>chương trình</a:t>
            </a:r>
          </a:p>
        </p:txBody>
      </p:sp>
      <p:sp>
        <p:nvSpPr>
          <p:cNvPr id="63495" name="Text Box 7">
            <a:extLst>
              <a:ext uri="{FF2B5EF4-FFF2-40B4-BE49-F238E27FC236}">
                <a16:creationId xmlns:a16="http://schemas.microsoft.com/office/drawing/2014/main" xmlns="" id="{45287DB1-98F0-4598-A96B-E83DADCA4980}"/>
              </a:ext>
            </a:extLst>
          </p:cNvPr>
          <p:cNvSpPr txBox="1">
            <a:spLocks noChangeArrowheads="1"/>
          </p:cNvSpPr>
          <p:nvPr/>
        </p:nvSpPr>
        <p:spPr bwMode="auto">
          <a:xfrm>
            <a:off x="5486400" y="3048000"/>
            <a:ext cx="2209800" cy="167798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chemeClr val="bg1"/>
                </a:solidFill>
              </a:rPr>
              <a:t>Hello</a:t>
            </a:r>
          </a:p>
          <a:p>
            <a:pPr eaLnBrk="1" hangingPunct="1">
              <a:spcBef>
                <a:spcPct val="0"/>
              </a:spcBef>
              <a:buClrTx/>
              <a:buSzTx/>
              <a:buFontTx/>
              <a:buNone/>
            </a:pPr>
            <a:r>
              <a:rPr lang="en-US" altLang="en-US" sz="2000">
                <a:solidFill>
                  <a:schemeClr val="bg1"/>
                </a:solidFill>
              </a:rPr>
              <a:t>m = 21 n = 42</a:t>
            </a:r>
            <a:r>
              <a:rPr lang="en-US" altLang="en-US" sz="1800">
                <a:solidFill>
                  <a:schemeClr val="bg1"/>
                </a:solidFill>
              </a:rPr>
              <a:t> </a:t>
            </a:r>
          </a:p>
          <a:p>
            <a:pPr eaLnBrk="1" hangingPunct="1">
              <a:spcBef>
                <a:spcPct val="0"/>
              </a:spcBef>
              <a:buClrTx/>
              <a:buSzTx/>
              <a:buFontTx/>
              <a:buNone/>
            </a:pPr>
            <a:endParaRPr lang="en-US" altLang="en-US" sz="1800">
              <a:solidFill>
                <a:schemeClr val="bg1"/>
              </a:solidFill>
            </a:endParaRPr>
          </a:p>
          <a:p>
            <a:pPr eaLnBrk="1" hangingPunct="1">
              <a:spcBef>
                <a:spcPct val="0"/>
              </a:spcBef>
              <a:buClrTx/>
              <a:buSzTx/>
              <a:buFontTx/>
              <a:buNone/>
            </a:pPr>
            <a:endParaRPr lang="en-US" altLang="en-US" sz="1800">
              <a:solidFill>
                <a:schemeClr val="bg1"/>
              </a:solidFill>
            </a:endParaRPr>
          </a:p>
          <a:p>
            <a:pPr eaLnBrk="1" hangingPunct="1">
              <a:spcBef>
                <a:spcPct val="50000"/>
              </a:spcBef>
              <a:buClrTx/>
              <a:buSzTx/>
              <a:buFontTx/>
              <a:buNone/>
            </a:pPr>
            <a:endParaRPr lang="en-US" altLang="en-US" sz="1800">
              <a:solidFill>
                <a:schemeClr val="bg1"/>
              </a:solidFill>
            </a:endParaRPr>
          </a:p>
        </p:txBody>
      </p:sp>
    </p:spTree>
    <p:extLst>
      <p:ext uri="{BB962C8B-B14F-4D97-AF65-F5344CB8AC3E}">
        <p14:creationId xmlns="" xmlns:p14="http://schemas.microsoft.com/office/powerpoint/2010/main" val="1696387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0" dur="500"/>
                                        <p:tgtEl>
                                          <p:spTgt spid="634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5" dur="500"/>
                                        <p:tgtEl>
                                          <p:spTgt spid="634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0" dur="500"/>
                                        <p:tgtEl>
                                          <p:spTgt spid="634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5" dur="500"/>
                                        <p:tgtEl>
                                          <p:spTgt spid="634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0" dur="500"/>
                                        <p:tgtEl>
                                          <p:spTgt spid="634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5" dur="500"/>
                                        <p:tgtEl>
                                          <p:spTgt spid="6349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40" dur="500"/>
                                        <p:tgtEl>
                                          <p:spTgt spid="6349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3493"/>
                                        </p:tgtEl>
                                        <p:attrNameLst>
                                          <p:attrName>style.visibility</p:attrName>
                                        </p:attrNameLst>
                                      </p:cBhvr>
                                      <p:to>
                                        <p:strVal val="visible"/>
                                      </p:to>
                                    </p:set>
                                    <p:animEffect transition="in" filter="blinds(horizontal)">
                                      <p:cBhvr>
                                        <p:cTn id="45" dur="500"/>
                                        <p:tgtEl>
                                          <p:spTgt spid="6349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63495"/>
                                        </p:tgtEl>
                                        <p:attrNameLst>
                                          <p:attrName>style.visibility</p:attrName>
                                        </p:attrNameLst>
                                      </p:cBhvr>
                                      <p:to>
                                        <p:strVal val="visible"/>
                                      </p:to>
                                    </p:set>
                                    <p:animEffect transition="in" filter="blinds(horizontal)">
                                      <p:cBhvr>
                                        <p:cTn id="48"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5"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95300" marR="0" indent="-495300" algn="l" defTabSz="914400" rtl="0" eaLnBrk="1" fontAlgn="base" latinLnBrk="0" hangingPunct="1">
          <a:lnSpc>
            <a:spcPct val="90000"/>
          </a:lnSpc>
          <a:spcBef>
            <a:spcPct val="50000"/>
          </a:spcBef>
          <a:spcAft>
            <a:spcPct val="0"/>
          </a:spcAft>
          <a:buClr>
            <a:schemeClr val="tx2"/>
          </a:buClr>
          <a:buSzPct val="70000"/>
          <a:buFont typeface="Wingdings" pitchFamily="2" charset="2"/>
          <a:buAutoNum type="arabicPeriod"/>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95300" marR="0" indent="-495300" algn="l" defTabSz="914400" rtl="0" eaLnBrk="1" fontAlgn="base" latinLnBrk="0" hangingPunct="1">
          <a:lnSpc>
            <a:spcPct val="90000"/>
          </a:lnSpc>
          <a:spcBef>
            <a:spcPct val="50000"/>
          </a:spcBef>
          <a:spcAft>
            <a:spcPct val="0"/>
          </a:spcAft>
          <a:buClr>
            <a:schemeClr val="tx2"/>
          </a:buClr>
          <a:buSzPct val="70000"/>
          <a:buFont typeface="Wingdings" pitchFamily="2" charset="2"/>
          <a:buAutoNum type="arabicPeriod"/>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6628</TotalTime>
  <Words>4567</Words>
  <Application>Microsoft Office PowerPoint</Application>
  <PresentationFormat>On-screen Show (4:3)</PresentationFormat>
  <Paragraphs>927</Paragraphs>
  <Slides>88</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Network</vt:lpstr>
      <vt:lpstr>Equation</vt:lpstr>
      <vt:lpstr>Ngôn ngữ lập trình C</vt:lpstr>
      <vt:lpstr>Nội dung (10 buổi)</vt:lpstr>
      <vt:lpstr>Chương 1. Các khái niệm cơ bản</vt:lpstr>
      <vt:lpstr>1.3 Tên (Identifier)</vt:lpstr>
      <vt:lpstr>1.8 Cấu trúc của một chương trình đơn giản</vt:lpstr>
      <vt:lpstr>1.7 Nhập, xuất dữ liệu</vt:lpstr>
      <vt:lpstr>1.7.1 Nhập dữ liệu từ bàn phím(tt)</vt:lpstr>
      <vt:lpstr>1.7 Nhập, xuất dữ liệu</vt:lpstr>
      <vt:lpstr>Slide 9</vt:lpstr>
      <vt:lpstr>1.9 Soạn thảo và chạy chương trình</vt:lpstr>
      <vt:lpstr>1.4 Hằng, biến, mảng</vt:lpstr>
      <vt:lpstr>1.4 Hằng, biến, mảng (tt)</vt:lpstr>
      <vt:lpstr>1.4 Hằng, biến, mảng (tt)</vt:lpstr>
      <vt:lpstr>1.4 Hằng, biến, mảng (tt)</vt:lpstr>
      <vt:lpstr>1.4 Hằng, biến, mảng (tt)</vt:lpstr>
      <vt:lpstr>1.4 Hằng, biến, mảng (tt)</vt:lpstr>
      <vt:lpstr>1.5 Biểu thức, toán tử gán</vt:lpstr>
      <vt:lpstr>1.5 Biểu thức, toán tử gán</vt:lpstr>
      <vt:lpstr>Hết chương 1</vt:lpstr>
      <vt:lpstr>Chương II. Các kiểu dữ liệu trong C</vt:lpstr>
      <vt:lpstr>2.1.1 kiểu nguyên(tt)</vt:lpstr>
      <vt:lpstr>2.1.4 Phép toán tăng, giảm</vt:lpstr>
      <vt:lpstr>2.1.4 Phép toán tăng, giảm(tt)</vt:lpstr>
      <vt:lpstr>2.1.4 Phép toán tăng, giảm(tt)</vt:lpstr>
      <vt:lpstr>2.2.1 Kiểu logic (tt)</vt:lpstr>
      <vt:lpstr>2.2.1 Kiểu logic (tt)</vt:lpstr>
      <vt:lpstr>2.2.2 Kiểu xâu ký tự</vt:lpstr>
      <vt:lpstr>2.2.2 Kiểu xâu ký tự (tt)</vt:lpstr>
      <vt:lpstr>2.2.2 Kiểu xâu ký tự (tt)</vt:lpstr>
      <vt:lpstr>2.2.2 Kiểu xâu ký tự (tt)</vt:lpstr>
      <vt:lpstr>2.2.2 Kiểu xâu ký tự (tt)</vt:lpstr>
      <vt:lpstr>2.2.2 Kiểu xâu ký tự (tt)</vt:lpstr>
      <vt:lpstr>2.3 Viết thu gọn phép gán</vt:lpstr>
      <vt:lpstr>Bài tập</vt:lpstr>
      <vt:lpstr>Chương 3. Các lệnh điều khiển</vt:lpstr>
      <vt:lpstr>3.1 Câu lệnh rẽ nhánh</vt:lpstr>
      <vt:lpstr>Slide 37</vt:lpstr>
      <vt:lpstr>Câu lệnh if</vt:lpstr>
      <vt:lpstr>Ví dụ </vt:lpstr>
      <vt:lpstr>Slide 40</vt:lpstr>
      <vt:lpstr>Một số ví dụ</vt:lpstr>
      <vt:lpstr>Ví dụ </vt:lpstr>
      <vt:lpstr>Ví dụ:</vt:lpstr>
      <vt:lpstr>Ví dụ 2: Giải pt bậc 2 </vt:lpstr>
      <vt:lpstr>Ví dụ: </vt:lpstr>
      <vt:lpstr>c. Câu lệnh Switch</vt:lpstr>
      <vt:lpstr>Ví dụ</vt:lpstr>
      <vt:lpstr>3.2 Câu lệnh lặp for</vt:lpstr>
      <vt:lpstr>Ví dụ 1</vt:lpstr>
      <vt:lpstr>3.3 Vòng lặp while</vt:lpstr>
      <vt:lpstr>Ví dụ</vt:lpstr>
      <vt:lpstr>3.4 Vòng lặp do … while</vt:lpstr>
      <vt:lpstr>Ví dụ:</vt:lpstr>
      <vt:lpstr>Slide 54</vt:lpstr>
      <vt:lpstr>Luyện tập</vt:lpstr>
      <vt:lpstr>Slide 56</vt:lpstr>
      <vt:lpstr>Bài tập (*)</vt:lpstr>
      <vt:lpstr>Slide 58</vt:lpstr>
      <vt:lpstr>Bài tập với mảng 1 chiều</vt:lpstr>
      <vt:lpstr>BTVN</vt:lpstr>
      <vt:lpstr>Bài tập với mảng 2 chiều</vt:lpstr>
      <vt:lpstr>Slide 62</vt:lpstr>
      <vt:lpstr>Chữa bài tập</vt:lpstr>
      <vt:lpstr>Nôi dung</vt:lpstr>
      <vt:lpstr>1. Biến con trỏ</vt:lpstr>
      <vt:lpstr>Cấp phát bộ nhớ cho con trỏ</vt:lpstr>
      <vt:lpstr>Truy xuất các thành phần của con trỏ</vt:lpstr>
      <vt:lpstr>Ví dụ</vt:lpstr>
      <vt:lpstr>2. Cấu trúc của một chương trình</vt:lpstr>
      <vt:lpstr>3. Biến toàn cục</vt:lpstr>
      <vt:lpstr>4. Cấu trúc của một hàm</vt:lpstr>
      <vt:lpstr>Cấu trúc của hàm(tiếp theo)</vt:lpstr>
      <vt:lpstr>Ví dụ:</vt:lpstr>
      <vt:lpstr>Đối hình thức và đối thực sự </vt:lpstr>
      <vt:lpstr>Các kiểu đối của hàm</vt:lpstr>
      <vt:lpstr>Ví dụ; Hàm tráo đổi giá trị của hai biến</vt:lpstr>
      <vt:lpstr>Ví dụ hàm nhập một dãy số</vt:lpstr>
      <vt:lpstr>Slide 78</vt:lpstr>
      <vt:lpstr>Hàm main</vt:lpstr>
      <vt:lpstr>Kiểu dữ liệu cấu trúc</vt:lpstr>
      <vt:lpstr>1. Định nghĩa kiểu dữ liệu cấu trúc</vt:lpstr>
      <vt:lpstr>Trong ngôn ngữ C có 2 cách khai báo kiểu cấu trúc</vt:lpstr>
      <vt:lpstr>Slide 83</vt:lpstr>
      <vt:lpstr>Cách 2: sử dụng lệnh typedef struct</vt:lpstr>
      <vt:lpstr>2. Truy cập các thành phần kiểu cấu trúc</vt:lpstr>
      <vt:lpstr>3. Lấy địa chỉ của thành phần kiểu cấu trúc</vt:lpstr>
      <vt:lpstr>Ví dụ</vt:lpstr>
      <vt:lpstr>Ôn tập: nhắc lại lý thuyết</vt:lpstr>
    </vt:vector>
  </TitlesOfParts>
  <Company>DHGTVT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C</dc:title>
  <dc:creator>HoangVanThong</dc:creator>
  <cp:lastModifiedBy>T&amp;H</cp:lastModifiedBy>
  <cp:revision>143</cp:revision>
  <dcterms:created xsi:type="dcterms:W3CDTF">2006-10-28T13:55:58Z</dcterms:created>
  <dcterms:modified xsi:type="dcterms:W3CDTF">2022-12-09T10:57:24Z</dcterms:modified>
</cp:coreProperties>
</file>