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3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2C8C-C67C-4A79-966A-C8483884F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724C2-5ED3-4955-930D-23EB96F8A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6E4C-8B01-4216-84A2-6A510593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E572-2CAB-4C68-8232-0B42D6A8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C1A5-BC54-4E4F-AA89-C3597653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4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8DA7-7990-49B5-A5C3-AEF4EA28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94113-B1C6-4957-BB5A-69085A7B9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3DB3-E0FE-407B-B992-C93B473E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729E-554F-4315-8D6B-8B6E79DB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F12A-78FF-4E30-B81C-C41A04FE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7CC03-CA3D-4984-8110-D450FBB3F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319C4-7493-4EDB-973B-D70AA1D18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C025-52C3-4E68-9432-B94D14DE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DFD6-7A49-44F4-94C3-A044C786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B005-1AF2-4EA8-B4EC-A856D9F2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7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680D-E53A-4BD5-8FA8-020F5ED5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C5C9-D2A1-41D4-ABEB-1D31354C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28B2-F138-4979-93F4-B8A22457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4646-4B9A-4813-97EF-FA8CD35B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96F0-E088-4B40-A5CD-027D0D9C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9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E8D-F540-4EA5-A862-B56DCD61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1CF85-9BAE-4204-95B0-89E3A407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F257-7587-4015-9F41-0A1BF1F3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9AFD-3D5A-47E6-BEA1-444A5631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24F5-BCD0-4277-9013-1E4AD6B4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52EF-1F7B-4898-BBE9-B5E94DF3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7143-3BAC-4DCF-A5C0-FA285980C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2E47D-C1B4-4256-A07F-41DE7FC87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410F-D3DA-4D5B-9D21-0F61992E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23C5-E384-4610-BB4C-3886C244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6716B-0942-484D-A756-78276912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631D-30D1-4FD3-A0E8-1543E797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4D8F-0F15-40F3-B949-DAC0CAB1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22592-4DFC-4A7D-B7E4-BD65738C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FC459-2E1F-4B67-BD64-82067EF8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BD9F4-3A57-44D1-B0E9-1111D5B9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C2396-ABDC-4CBD-A5AB-33A918CB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1DD30-746E-45E0-9D48-121EB7D8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A32BF-3BD3-4446-A51C-7A98F4EF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518B-53E0-470D-9626-854BAFAF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09597-4B0E-45EF-A56C-222C290E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99BFD-65EC-43BC-8F4E-A3B85876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8E9DE-F219-43A4-B754-4B8FCFCD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8FD38-7935-4E99-AAE7-4179B295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295A4-B334-408C-8B42-56A3D92C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A06AE-A91B-48CE-AC0B-6D8E4A40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1112-AB48-441D-8E03-87CF5A8A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CBD0-BD8A-4E9C-8864-322599F79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4B99F-A437-404E-86B2-147561F50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A4835-4FBA-438F-805C-84C9037D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ABA9-F7A3-4920-95E9-26F79624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60375-B16F-4AC4-BEAB-8DD9D267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41F1-9A49-43DE-B990-19973696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61D43-8C58-47E3-9B84-48F8CB970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0833-455D-4C6A-8681-8E416DC0D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68B7E-8B6A-4EDE-9846-0C5B01FB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7190-DECE-4D68-8F88-4C224165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1C1C-6E45-44F4-B677-C8DF6B41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1D8A9-2AEB-41C0-BB48-267960C5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3D2-CDB3-471F-AB7C-1BDB55DC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5D70-4934-4DCD-9EC0-AC76FEF82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32BC-5AA2-4C22-A219-C7C95BF3F0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6197-2E56-4F4F-BB63-AC200E680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4F45-A388-44D0-A12A-FF060031C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C397-1A4F-410B-A84D-55A252B7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spurgeon@trilogyed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mailto:cspurgeon@trilogyed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7ZDeCIhrncXZHKnOmDUt1bD34cls2lAY-XiROhtImg/edit" TargetMode="External"/><Relationship Id="rId2" Type="http://schemas.openxmlformats.org/officeDocument/2006/relationships/hyperlink" Target="https://docs.google.com/document/d/1bIEY5-u_tVckOebEB3Bkdm-Qfoy_vIu6m09RcPZ3QLc/ed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iAsuesIvhTigeGRswDGPbajY9WSodBMCh1HkM1oREhU/ed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B5E-E448-48E0-A75E-D38990992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713" y="397179"/>
            <a:ext cx="11231594" cy="859062"/>
          </a:xfrm>
        </p:spPr>
        <p:txBody>
          <a:bodyPr>
            <a:normAutofit/>
          </a:bodyPr>
          <a:lstStyle/>
          <a:p>
            <a:r>
              <a:rPr lang="en-US" sz="4800" b="1" dirty="0"/>
              <a:t>Career Services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4E9AC-9449-461D-A9E4-23F523038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598" y="5253999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dirty="0"/>
              <a:t>By :Casey Spurgeon, Career Director</a:t>
            </a:r>
          </a:p>
          <a:p>
            <a:r>
              <a:rPr lang="en-US" sz="2800" dirty="0">
                <a:hlinkClick r:id="rId2"/>
              </a:rPr>
              <a:t>cspurgeon@trilogyed.com</a:t>
            </a:r>
            <a:r>
              <a:rPr lang="en-US" sz="2800" dirty="0"/>
              <a:t> 760.419.8209</a:t>
            </a:r>
          </a:p>
        </p:txBody>
      </p:sp>
      <p:pic>
        <p:nvPicPr>
          <p:cNvPr id="1026" name="Picture 2" descr="Image result for career Services">
            <a:extLst>
              <a:ext uri="{FF2B5EF4-FFF2-40B4-BE49-F238E27FC236}">
                <a16:creationId xmlns:a16="http://schemas.microsoft.com/office/drawing/2014/main" id="{2C80172D-02DA-40F2-AA93-2D1E014E2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1" y="1256241"/>
            <a:ext cx="9832390" cy="368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3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B5C0-E087-408B-B229-DECA0D4A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Will you get me a Job??</a:t>
            </a:r>
          </a:p>
        </p:txBody>
      </p:sp>
      <p:pic>
        <p:nvPicPr>
          <p:cNvPr id="5122" name="Picture 2" descr="Image result for Recruiter">
            <a:extLst>
              <a:ext uri="{FF2B5EF4-FFF2-40B4-BE49-F238E27FC236}">
                <a16:creationId xmlns:a16="http://schemas.microsoft.com/office/drawing/2014/main" id="{B147750A-B39B-4E1B-9310-5229FAC537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0" y="2133623"/>
            <a:ext cx="5005404" cy="281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Mentor">
            <a:extLst>
              <a:ext uri="{FF2B5EF4-FFF2-40B4-BE49-F238E27FC236}">
                <a16:creationId xmlns:a16="http://schemas.microsoft.com/office/drawing/2014/main" id="{F9881B11-40A8-4F38-A1D8-16B9A6E2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3623"/>
            <a:ext cx="5008256" cy="281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E0F6D6-E297-49FC-8B2D-4BD4973C6B14}"/>
              </a:ext>
            </a:extLst>
          </p:cNvPr>
          <p:cNvSpPr/>
          <p:nvPr/>
        </p:nvSpPr>
        <p:spPr>
          <a:xfrm>
            <a:off x="392030" y="51776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" indent="-26988"/>
            <a:r>
              <a:rPr lang="en-US" sz="2400" b="1" i="1" strike="sngStrike">
                <a:solidFill>
                  <a:srgbClr val="000000"/>
                </a:solidFill>
                <a:latin typeface="Arial" panose="020B0604020202020204" pitchFamily="34" charset="0"/>
              </a:rPr>
              <a:t>SOURCER</a:t>
            </a:r>
            <a:endParaRPr lang="en-US" b="0">
              <a:effectLst/>
            </a:endParaRPr>
          </a:p>
          <a:p>
            <a:br>
              <a:rPr lang="en-US" sz="2400" b="0">
                <a:effectLst/>
              </a:rPr>
            </a:br>
            <a:r>
              <a:rPr lang="en-US" sz="2400" b="1" i="1" strike="sngStrike">
                <a:solidFill>
                  <a:srgbClr val="000000"/>
                </a:solidFill>
                <a:latin typeface="Arial" panose="020B0604020202020204" pitchFamily="34" charset="0"/>
              </a:rPr>
              <a:t>REFERRAL MACHINE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78A4D-521A-4A14-B1D9-7B17A5A96E18}"/>
              </a:ext>
            </a:extLst>
          </p:cNvPr>
          <p:cNvSpPr txBox="1"/>
          <p:nvPr/>
        </p:nvSpPr>
        <p:spPr>
          <a:xfrm>
            <a:off x="392030" y="1355008"/>
            <a:ext cx="465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 am not….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516381-1D9E-47AA-839F-5691EFA98C65}"/>
              </a:ext>
            </a:extLst>
          </p:cNvPr>
          <p:cNvSpPr/>
          <p:nvPr/>
        </p:nvSpPr>
        <p:spPr>
          <a:xfrm>
            <a:off x="6096000" y="1474722"/>
            <a:ext cx="2572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VS. What I am….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EDBE6-C8CB-491D-A293-F02DB11A8261}"/>
              </a:ext>
            </a:extLst>
          </p:cNvPr>
          <p:cNvSpPr/>
          <p:nvPr/>
        </p:nvSpPr>
        <p:spPr>
          <a:xfrm>
            <a:off x="5986586" y="511555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COACH – </a:t>
            </a:r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empowers you with the right tools and strategies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BC857D-4E70-4B73-BF5B-8BE3B502836C}"/>
              </a:ext>
            </a:extLst>
          </p:cNvPr>
          <p:cNvSpPr/>
          <p:nvPr/>
        </p:nvSpPr>
        <p:spPr>
          <a:xfrm>
            <a:off x="5986586" y="58542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" indent="-26988"/>
            <a:r>
              <a:rPr lang="en-US" b="1" i="1" dirty="0">
                <a:solidFill>
                  <a:schemeClr val="tx2"/>
                </a:solidFill>
                <a:latin typeface="Arial" panose="020B0604020202020204" pitchFamily="34" charset="0"/>
              </a:rPr>
              <a:t>No one can hand you a job.</a:t>
            </a:r>
            <a:endParaRPr lang="en-US" b="0" dirty="0">
              <a:solidFill>
                <a:schemeClr val="tx2"/>
              </a:solidFill>
              <a:effectLst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We’re here to support, guide and coach you – while you embark on an aggressive job search.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D59C-F87D-4B64-8019-1060B10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37" y="-100096"/>
            <a:ext cx="10515600" cy="83803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Who to Contact?/ Office Hours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96D30-9DB0-4A83-8A3B-AD674F91C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595" y="3087975"/>
            <a:ext cx="5181600" cy="456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CD – Casey Spurgeon</a:t>
            </a:r>
            <a:endParaRPr lang="en-US" sz="3200" dirty="0"/>
          </a:p>
          <a:p>
            <a:pPr fontAlgn="base"/>
            <a:r>
              <a:rPr lang="en-US" sz="1800" b="1" dirty="0"/>
              <a:t>Works remotely 5 days/week, based out of San Diego ,CA.</a:t>
            </a:r>
          </a:p>
          <a:p>
            <a:pPr fontAlgn="base"/>
            <a:r>
              <a:rPr lang="en-US" sz="2400" b="1" dirty="0"/>
              <a:t>Holding office hours every Wednesday from 4:00-5:00</a:t>
            </a:r>
          </a:p>
          <a:p>
            <a:pPr fontAlgn="base"/>
            <a:r>
              <a:rPr lang="en-US" sz="2400" b="1" dirty="0"/>
              <a:t>Preferred method of contact: </a:t>
            </a:r>
            <a:r>
              <a:rPr lang="en-US" sz="2400" b="1" dirty="0">
                <a:hlinkClick r:id="rId2"/>
              </a:rPr>
              <a:t>cspurgeon@trilogyed.com</a:t>
            </a:r>
            <a:r>
              <a:rPr lang="en-US" sz="2400" b="1" dirty="0"/>
              <a:t> </a:t>
            </a:r>
            <a:endParaRPr lang="en-US" sz="2400" dirty="0"/>
          </a:p>
          <a:p>
            <a:pPr fontAlgn="base"/>
            <a:r>
              <a:rPr lang="en-US" sz="1800" dirty="0"/>
              <a:t>If you’d like a 1:1 prior to Week 21 email/Slack 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DF898-F806-4F86-A51E-ED19E566B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3430" y="3263339"/>
            <a:ext cx="5728570" cy="4660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PC – Camille Robinson-Harris</a:t>
            </a:r>
            <a:endParaRPr lang="en-US" sz="3200" u="sng" dirty="0"/>
          </a:p>
          <a:p>
            <a:br>
              <a:rPr lang="en-US" sz="2400" b="0" dirty="0">
                <a:effectLst/>
              </a:rPr>
            </a:br>
            <a:r>
              <a:rPr lang="en-US" sz="1800" b="1" dirty="0"/>
              <a:t>Works remotely, central team - based nationally.</a:t>
            </a:r>
            <a:endParaRPr lang="en-US" sz="1800" dirty="0"/>
          </a:p>
          <a:p>
            <a:pPr fontAlgn="base"/>
            <a:r>
              <a:rPr lang="en-US" sz="1800" dirty="0"/>
              <a:t>Will give you feedback on your homework via google doc - address comments there.</a:t>
            </a:r>
          </a:p>
          <a:p>
            <a:r>
              <a:rPr lang="en-US" sz="2400" b="1" dirty="0"/>
              <a:t>Preferred method of </a:t>
            </a:r>
            <a:r>
              <a:rPr lang="en-US" sz="2400" b="1" dirty="0" err="1"/>
              <a:t>contact:crobinsonharris@trilogyed.com</a:t>
            </a:r>
            <a:r>
              <a:rPr lang="en-US" sz="2400" b="1" dirty="0"/>
              <a:t>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C72D1-6A8F-400E-92FF-7097A258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1" y="737938"/>
            <a:ext cx="2249934" cy="2233863"/>
          </a:xfrm>
          <a:prstGeom prst="rect">
            <a:avLst/>
          </a:prstGeom>
        </p:spPr>
      </p:pic>
      <p:pic>
        <p:nvPicPr>
          <p:cNvPr id="1026" name="Picture 2" descr="Camille Robinson-Harris">
            <a:extLst>
              <a:ext uri="{FF2B5EF4-FFF2-40B4-BE49-F238E27FC236}">
                <a16:creationId xmlns:a16="http://schemas.microsoft.com/office/drawing/2014/main" id="{64ED6D9F-6308-4DAF-A2F6-20FFEF318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319" y="737937"/>
            <a:ext cx="2233863" cy="2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98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16F64D-EFC4-4743-ABEF-A2C477AD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Resources: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87C9F-2A1F-4EE3-B8F9-2A90A4B5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7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National Career Events/Webinars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https://sites.google.com/trilogyed.com/careerevents/home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Career Resources: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https://docs.google.com/document/d/1C7ZDeCIhrncXZHKnOmDUt1bD34cls2lAY-XiROhtImg/edit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Technical Resources: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https://docs.google.com/document/d/1bIEY5-u_tVckOebEB3Bkdm-Qfoy_vIu6m09RcPZ3QLc/edit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6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B1A394-E433-40A3-B47B-166FC6E5E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8" y="330950"/>
            <a:ext cx="7016172" cy="61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7D2B4-E39B-4FA2-B56F-7CD03F035E54}"/>
              </a:ext>
            </a:extLst>
          </p:cNvPr>
          <p:cNvSpPr txBox="1"/>
          <p:nvPr/>
        </p:nvSpPr>
        <p:spPr>
          <a:xfrm>
            <a:off x="7544844" y="3105834"/>
            <a:ext cx="464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Words to remember…</a:t>
            </a:r>
          </a:p>
        </p:txBody>
      </p:sp>
    </p:spTree>
    <p:extLst>
      <p:ext uri="{BB962C8B-B14F-4D97-AF65-F5344CB8AC3E}">
        <p14:creationId xmlns:p14="http://schemas.microsoft.com/office/powerpoint/2010/main" val="217396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questions star wars">
            <a:extLst>
              <a:ext uri="{FF2B5EF4-FFF2-40B4-BE49-F238E27FC236}">
                <a16:creationId xmlns:a16="http://schemas.microsoft.com/office/drawing/2014/main" id="{70A92ACB-F3D7-4C36-B9A1-B1B3E069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1" y="470887"/>
            <a:ext cx="5342021" cy="614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EF1D98-DC77-4683-B48C-1A859BCF0355}"/>
              </a:ext>
            </a:extLst>
          </p:cNvPr>
          <p:cNvSpPr/>
          <p:nvPr/>
        </p:nvSpPr>
        <p:spPr>
          <a:xfrm>
            <a:off x="6938646" y="2611525"/>
            <a:ext cx="486834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u="sng" dirty="0">
                <a:solidFill>
                  <a:srgbClr val="000000"/>
                </a:solidFill>
                <a:latin typeface="Arial" panose="020B0604020202020204" pitchFamily="34" charset="0"/>
              </a:rPr>
              <a:t>Q &amp; A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89329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A5A8-D704-4C0B-93B7-E476A9714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435" y="1079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ONE TEAM-ONE GOAL: EMPOWER JOB SEEKERS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A727CD-0C09-40D0-8944-215F940EED99}"/>
              </a:ext>
            </a:extLst>
          </p:cNvPr>
          <p:cNvSpPr/>
          <p:nvPr/>
        </p:nvSpPr>
        <p:spPr>
          <a:xfrm>
            <a:off x="5068852" y="1144992"/>
            <a:ext cx="247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AKA: Our students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12B3A-4C21-4267-9CB6-B8AB71B57981}"/>
              </a:ext>
            </a:extLst>
          </p:cNvPr>
          <p:cNvSpPr/>
          <p:nvPr/>
        </p:nvSpPr>
        <p:spPr>
          <a:xfrm>
            <a:off x="5047871" y="2123265"/>
            <a:ext cx="2514178" cy="100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82460-C25A-45BD-AFB5-46930C745251}"/>
              </a:ext>
            </a:extLst>
          </p:cNvPr>
          <p:cNvSpPr/>
          <p:nvPr/>
        </p:nvSpPr>
        <p:spPr>
          <a:xfrm>
            <a:off x="2205485" y="3123930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 Student Facing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19E23-F540-48B6-B05A-6130E86CA14C}"/>
              </a:ext>
            </a:extLst>
          </p:cNvPr>
          <p:cNvSpPr/>
          <p:nvPr/>
        </p:nvSpPr>
        <p:spPr>
          <a:xfrm>
            <a:off x="8258353" y="3123930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Non Student Facing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67034-C4CA-450C-91C0-4E1E9EA25AB1}"/>
              </a:ext>
            </a:extLst>
          </p:cNvPr>
          <p:cNvSpPr/>
          <p:nvPr/>
        </p:nvSpPr>
        <p:spPr>
          <a:xfrm>
            <a:off x="9228459" y="4242488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Strategic Partnerships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1E35C-51C0-4D1A-A0A7-3416B14D6808}"/>
              </a:ext>
            </a:extLst>
          </p:cNvPr>
          <p:cNvSpPr/>
          <p:nvPr/>
        </p:nvSpPr>
        <p:spPr>
          <a:xfrm>
            <a:off x="9255240" y="5516323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Talent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77B44-378C-40FB-B2A6-93BDC3504883}"/>
              </a:ext>
            </a:extLst>
          </p:cNvPr>
          <p:cNvSpPr/>
          <p:nvPr/>
        </p:nvSpPr>
        <p:spPr>
          <a:xfrm>
            <a:off x="3956646" y="4242488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Coaching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5B7FD-DA1F-4C65-8ED8-8A3444F23CD5}"/>
              </a:ext>
            </a:extLst>
          </p:cNvPr>
          <p:cNvSpPr/>
          <p:nvPr/>
        </p:nvSpPr>
        <p:spPr>
          <a:xfrm>
            <a:off x="661362" y="4242488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Curriculum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784192-DFDF-4A6D-8BAC-CE4E30EF19D6}"/>
              </a:ext>
            </a:extLst>
          </p:cNvPr>
          <p:cNvSpPr/>
          <p:nvPr/>
        </p:nvSpPr>
        <p:spPr>
          <a:xfrm>
            <a:off x="1503869" y="5725690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Profile Coaches (PC)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42364-227C-41F2-B943-31C7726F45A2}"/>
              </a:ext>
            </a:extLst>
          </p:cNvPr>
          <p:cNvSpPr/>
          <p:nvPr/>
        </p:nvSpPr>
        <p:spPr>
          <a:xfrm>
            <a:off x="4727273" y="5725690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Career Director (CD: Me)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E32022-7B13-4580-B1DA-055969FD532C}"/>
              </a:ext>
            </a:extLst>
          </p:cNvPr>
          <p:cNvCxnSpPr>
            <a:cxnSpLocks/>
          </p:cNvCxnSpPr>
          <p:nvPr/>
        </p:nvCxnSpPr>
        <p:spPr>
          <a:xfrm>
            <a:off x="6347145" y="3159737"/>
            <a:ext cx="0" cy="39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BE4C30-ADC5-4361-B094-705E1FBE1ACF}"/>
              </a:ext>
            </a:extLst>
          </p:cNvPr>
          <p:cNvCxnSpPr/>
          <p:nvPr/>
        </p:nvCxnSpPr>
        <p:spPr>
          <a:xfrm flipH="1">
            <a:off x="4199260" y="3556507"/>
            <a:ext cx="2147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AB3EC3-2CD1-4B30-8869-288AE5771539}"/>
              </a:ext>
            </a:extLst>
          </p:cNvPr>
          <p:cNvCxnSpPr/>
          <p:nvPr/>
        </p:nvCxnSpPr>
        <p:spPr>
          <a:xfrm>
            <a:off x="6304960" y="3556507"/>
            <a:ext cx="1953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54FE57-74D5-48DC-8E31-4DC0E8A3BA45}"/>
              </a:ext>
            </a:extLst>
          </p:cNvPr>
          <p:cNvCxnSpPr>
            <a:stCxn id="7" idx="2"/>
          </p:cNvCxnSpPr>
          <p:nvPr/>
        </p:nvCxnSpPr>
        <p:spPr>
          <a:xfrm flipH="1">
            <a:off x="3202372" y="3917470"/>
            <a:ext cx="1" cy="72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4D2EB-FA5A-43EF-B05A-D58A1851F613}"/>
              </a:ext>
            </a:extLst>
          </p:cNvPr>
          <p:cNvCxnSpPr>
            <a:cxnSpLocks/>
          </p:cNvCxnSpPr>
          <p:nvPr/>
        </p:nvCxnSpPr>
        <p:spPr>
          <a:xfrm flipH="1">
            <a:off x="2672384" y="4639258"/>
            <a:ext cx="529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04FC0A-525E-4EC1-8086-1FA5A4B5F8EB}"/>
              </a:ext>
            </a:extLst>
          </p:cNvPr>
          <p:cNvCxnSpPr/>
          <p:nvPr/>
        </p:nvCxnSpPr>
        <p:spPr>
          <a:xfrm>
            <a:off x="3202372" y="4639258"/>
            <a:ext cx="996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7C9FFF-5818-426F-9CB1-DE5F2CA4C2E4}"/>
              </a:ext>
            </a:extLst>
          </p:cNvPr>
          <p:cNvCxnSpPr/>
          <p:nvPr/>
        </p:nvCxnSpPr>
        <p:spPr>
          <a:xfrm>
            <a:off x="2205485" y="5036028"/>
            <a:ext cx="0" cy="87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B2461C-615B-4CD4-8022-CC63A710C10E}"/>
              </a:ext>
            </a:extLst>
          </p:cNvPr>
          <p:cNvCxnSpPr>
            <a:stCxn id="11" idx="2"/>
          </p:cNvCxnSpPr>
          <p:nvPr/>
        </p:nvCxnSpPr>
        <p:spPr>
          <a:xfrm flipH="1">
            <a:off x="4953533" y="5036028"/>
            <a:ext cx="1" cy="87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5676F-FB07-48D4-973E-65E16FCA5B9A}"/>
              </a:ext>
            </a:extLst>
          </p:cNvPr>
          <p:cNvCxnSpPr>
            <a:cxnSpLocks/>
          </p:cNvCxnSpPr>
          <p:nvPr/>
        </p:nvCxnSpPr>
        <p:spPr>
          <a:xfrm>
            <a:off x="8453885" y="3917470"/>
            <a:ext cx="0" cy="220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18028B-17B9-4571-A41A-074603A52E4B}"/>
              </a:ext>
            </a:extLst>
          </p:cNvPr>
          <p:cNvCxnSpPr/>
          <p:nvPr/>
        </p:nvCxnSpPr>
        <p:spPr>
          <a:xfrm>
            <a:off x="8453885" y="6122460"/>
            <a:ext cx="1121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31E3BDF-355C-410D-AFE9-EFCAD267C598}"/>
              </a:ext>
            </a:extLst>
          </p:cNvPr>
          <p:cNvSpPr txBox="1"/>
          <p:nvPr/>
        </p:nvSpPr>
        <p:spPr>
          <a:xfrm>
            <a:off x="5242520" y="2394937"/>
            <a:ext cx="208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Career Services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E47A09-C29A-47F8-A2E6-B4E510284C3F}"/>
              </a:ext>
            </a:extLst>
          </p:cNvPr>
          <p:cNvCxnSpPr/>
          <p:nvPr/>
        </p:nvCxnSpPr>
        <p:spPr>
          <a:xfrm flipH="1">
            <a:off x="8824676" y="3839831"/>
            <a:ext cx="1" cy="87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D28946-E9EC-4C48-8E77-8740CC2A7640}"/>
              </a:ext>
            </a:extLst>
          </p:cNvPr>
          <p:cNvCxnSpPr/>
          <p:nvPr/>
        </p:nvCxnSpPr>
        <p:spPr>
          <a:xfrm>
            <a:off x="8824676" y="4698495"/>
            <a:ext cx="996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3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DB75-8453-49A3-A6D2-0757DB1C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7" y="2412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Overview- Assignments/Schedule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E5BC-064C-4B15-8E98-5CA843D0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33" y="1561540"/>
            <a:ext cx="10515600" cy="529116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Getting Started on Your Job Search</a:t>
            </a:r>
          </a:p>
          <a:p>
            <a:pPr lvl="1" fontAlgn="base"/>
            <a:r>
              <a:rPr lang="en-US" dirty="0"/>
              <a:t>Due: 11/25</a:t>
            </a:r>
          </a:p>
          <a:p>
            <a:pPr lvl="1" fontAlgn="base"/>
            <a:r>
              <a:rPr lang="en-US" dirty="0"/>
              <a:t>Feedback given by: 12/9 from Career Director</a:t>
            </a:r>
          </a:p>
          <a:p>
            <a:pPr fontAlgn="base"/>
            <a:r>
              <a:rPr lang="en-US" b="1" dirty="0"/>
              <a:t>Building your Bio and Perfecting your Pitch</a:t>
            </a:r>
          </a:p>
          <a:p>
            <a:pPr lvl="1" fontAlgn="base"/>
            <a:r>
              <a:rPr lang="en-US" dirty="0"/>
              <a:t>Due: 12/9</a:t>
            </a:r>
          </a:p>
          <a:p>
            <a:pPr lvl="1" fontAlgn="base"/>
            <a:r>
              <a:rPr lang="en-US" dirty="0"/>
              <a:t>Feedback given by: 12/23 from Profile Coach</a:t>
            </a:r>
          </a:p>
          <a:p>
            <a:pPr fontAlgn="base"/>
            <a:r>
              <a:rPr lang="en-US" b="1" dirty="0"/>
              <a:t>Behavioral Interview Session-NOT HOMEWORK</a:t>
            </a:r>
            <a:r>
              <a:rPr lang="en-US" b="1" dirty="0">
                <a:solidFill>
                  <a:srgbClr val="FF0000"/>
                </a:solidFill>
              </a:rPr>
              <a:t> (A REQUIREMENT)</a:t>
            </a:r>
          </a:p>
          <a:p>
            <a:pPr marL="457200" lvl="1" indent="0" fontAlgn="base">
              <a:buNone/>
            </a:pPr>
            <a:r>
              <a:rPr lang="en-US"/>
              <a:t>Monday, </a:t>
            </a:r>
            <a:r>
              <a:rPr lang="en-US" dirty="0"/>
              <a:t>December 11th from 5:30-7:00</a:t>
            </a:r>
          </a:p>
          <a:p>
            <a:pPr fontAlgn="base"/>
            <a:r>
              <a:rPr lang="en-US" b="1" dirty="0"/>
              <a:t>Revising your Resume</a:t>
            </a:r>
          </a:p>
          <a:p>
            <a:pPr lvl="1" fontAlgn="base"/>
            <a:r>
              <a:rPr lang="en-US" dirty="0"/>
              <a:t>Due: 2/03/2018</a:t>
            </a:r>
          </a:p>
          <a:p>
            <a:pPr lvl="1" fontAlgn="base"/>
            <a:r>
              <a:rPr lang="en-US" dirty="0"/>
              <a:t>Feedback given by: 02/17/2018 from Profile Coach</a:t>
            </a:r>
          </a:p>
          <a:p>
            <a:pPr fontAlgn="base"/>
            <a:r>
              <a:rPr lang="en-US" b="1" dirty="0"/>
              <a:t>Creating Your Online Presence</a:t>
            </a:r>
          </a:p>
          <a:p>
            <a:pPr lvl="1" fontAlgn="base"/>
            <a:r>
              <a:rPr lang="en-US" dirty="0"/>
              <a:t>Due: 03/17/2018</a:t>
            </a:r>
          </a:p>
          <a:p>
            <a:pPr lvl="1" fontAlgn="base"/>
            <a:r>
              <a:rPr lang="en-US" dirty="0"/>
              <a:t>Feedback given by: 03/31/2018 from Profile Coach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8481-15B4-4632-A9F5-BF6E6F8477E7}"/>
              </a:ext>
            </a:extLst>
          </p:cNvPr>
          <p:cNvSpPr txBox="1"/>
          <p:nvPr/>
        </p:nvSpPr>
        <p:spPr>
          <a:xfrm>
            <a:off x="8492646" y="6247398"/>
            <a:ext cx="347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Career HW assignments in total!</a:t>
            </a:r>
          </a:p>
        </p:txBody>
      </p:sp>
    </p:spTree>
    <p:extLst>
      <p:ext uri="{BB962C8B-B14F-4D97-AF65-F5344CB8AC3E}">
        <p14:creationId xmlns:p14="http://schemas.microsoft.com/office/powerpoint/2010/main" val="174318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9EAC-004E-40B9-994B-50B0B950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Overview- Assignments/Schedule Cont.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DE1C-E9B7-4E8B-BA39-A816ED324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74027"/>
          </a:xfrm>
        </p:spPr>
        <p:txBody>
          <a:bodyPr/>
          <a:lstStyle/>
          <a:p>
            <a:pPr fontAlgn="base"/>
            <a:r>
              <a:rPr lang="en-US" b="1" dirty="0"/>
              <a:t>Week 21 Coaching Calls Start</a:t>
            </a:r>
          </a:p>
          <a:p>
            <a:pPr fontAlgn="base"/>
            <a:r>
              <a:rPr lang="en-US" b="1" dirty="0"/>
              <a:t>Week 25 Coaching Calls Start</a:t>
            </a:r>
            <a:endParaRPr lang="en-US" dirty="0"/>
          </a:p>
          <a:p>
            <a:pPr fontAlgn="base"/>
            <a:r>
              <a:rPr lang="en-US" b="1" dirty="0"/>
              <a:t>Networking Practice</a:t>
            </a:r>
          </a:p>
          <a:p>
            <a:pPr lvl="1" fontAlgn="base"/>
            <a:r>
              <a:rPr lang="en-US" dirty="0"/>
              <a:t>Due on 05/05/2018</a:t>
            </a:r>
          </a:p>
          <a:p>
            <a:pPr lvl="1" fontAlgn="base"/>
            <a:r>
              <a:rPr lang="en-US" dirty="0"/>
              <a:t>Feedback given by: 05/19/2018 by Profile Coach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30695-5A2E-4201-9A20-B0F20C1DA009}"/>
              </a:ext>
            </a:extLst>
          </p:cNvPr>
          <p:cNvSpPr txBox="1"/>
          <p:nvPr/>
        </p:nvSpPr>
        <p:spPr>
          <a:xfrm>
            <a:off x="291547" y="5644728"/>
            <a:ext cx="11608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All dates are subject to change and all Career Homework can be done any date prior to due date!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C51D917-CCE4-4AC4-89FB-1F6E1B3A777C}"/>
              </a:ext>
            </a:extLst>
          </p:cNvPr>
          <p:cNvSpPr/>
          <p:nvPr/>
        </p:nvSpPr>
        <p:spPr>
          <a:xfrm>
            <a:off x="5636712" y="1816274"/>
            <a:ext cx="551146" cy="688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90A8C-57E2-4174-AEC1-45B6045044B3}"/>
              </a:ext>
            </a:extLst>
          </p:cNvPr>
          <p:cNvSpPr txBox="1"/>
          <p:nvPr/>
        </p:nvSpPr>
        <p:spPr>
          <a:xfrm>
            <a:off x="6678982" y="1970701"/>
            <a:ext cx="418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 will reach out week 19 to schedule</a:t>
            </a:r>
          </a:p>
        </p:txBody>
      </p:sp>
    </p:spTree>
    <p:extLst>
      <p:ext uri="{BB962C8B-B14F-4D97-AF65-F5344CB8AC3E}">
        <p14:creationId xmlns:p14="http://schemas.microsoft.com/office/powerpoint/2010/main" val="204165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F211-97E7-41C6-B183-E3493250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Job Ready V.S Job Search Ready</a:t>
            </a:r>
          </a:p>
        </p:txBody>
      </p:sp>
      <p:pic>
        <p:nvPicPr>
          <p:cNvPr id="2050" name="Picture 2" descr="Image result for web developer">
            <a:extLst>
              <a:ext uri="{FF2B5EF4-FFF2-40B4-BE49-F238E27FC236}">
                <a16:creationId xmlns:a16="http://schemas.microsoft.com/office/drawing/2014/main" id="{BE1FD2CE-5AC7-49BA-975F-030C046C6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5" y="2032403"/>
            <a:ext cx="5049078" cy="302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ob ready">
            <a:extLst>
              <a:ext uri="{FF2B5EF4-FFF2-40B4-BE49-F238E27FC236}">
                <a16:creationId xmlns:a16="http://schemas.microsoft.com/office/drawing/2014/main" id="{4E14F46A-5C63-475B-B14A-2B37A73F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39" y="2032403"/>
            <a:ext cx="5062356" cy="302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7CF384-F1DA-49C6-B495-C55A5A96D6FE}"/>
              </a:ext>
            </a:extLst>
          </p:cNvPr>
          <p:cNvSpPr/>
          <p:nvPr/>
        </p:nvSpPr>
        <p:spPr>
          <a:xfrm>
            <a:off x="5676101" y="3250423"/>
            <a:ext cx="963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V.S 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A8BDE-7F32-4B60-B550-60AA37EAC3CD}"/>
              </a:ext>
            </a:extLst>
          </p:cNvPr>
          <p:cNvSpPr/>
          <p:nvPr/>
        </p:nvSpPr>
        <p:spPr>
          <a:xfrm>
            <a:off x="838200" y="5843513"/>
            <a:ext cx="104647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What's the Difference and whose involved?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228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8EAA-DDF4-4C9B-A687-687DF7AE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75" y="1518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Job Ready V.S Job Search Ready Cont.</a:t>
            </a:r>
            <a:endParaRPr lang="en-US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2DF2A-2360-4E48-9EC9-6F38F2B23D95}"/>
              </a:ext>
            </a:extLst>
          </p:cNvPr>
          <p:cNvSpPr/>
          <p:nvPr/>
        </p:nvSpPr>
        <p:spPr>
          <a:xfrm>
            <a:off x="4544951" y="1584008"/>
            <a:ext cx="2514178" cy="100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6762A-C050-43DF-9B87-629A5A31E0A3}"/>
              </a:ext>
            </a:extLst>
          </p:cNvPr>
          <p:cNvSpPr/>
          <p:nvPr/>
        </p:nvSpPr>
        <p:spPr>
          <a:xfrm>
            <a:off x="1702565" y="2584673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Job Ready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CB35F-C3FD-4377-A0E1-A94B776DF360}"/>
              </a:ext>
            </a:extLst>
          </p:cNvPr>
          <p:cNvSpPr/>
          <p:nvPr/>
        </p:nvSpPr>
        <p:spPr>
          <a:xfrm>
            <a:off x="7755433" y="2584673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Job Search Ready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824B3-66D3-47BA-97A6-5818AAF02786}"/>
              </a:ext>
            </a:extLst>
          </p:cNvPr>
          <p:cNvSpPr/>
          <p:nvPr/>
        </p:nvSpPr>
        <p:spPr>
          <a:xfrm>
            <a:off x="8725539" y="3703231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Career Director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01E1B3-2CD3-4B99-A6DC-FC726D2A8DB3}"/>
              </a:ext>
            </a:extLst>
          </p:cNvPr>
          <p:cNvSpPr/>
          <p:nvPr/>
        </p:nvSpPr>
        <p:spPr>
          <a:xfrm>
            <a:off x="8752320" y="4977066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Profile Coach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33E55-FFF7-424C-AC4E-138F0986622C}"/>
              </a:ext>
            </a:extLst>
          </p:cNvPr>
          <p:cNvSpPr/>
          <p:nvPr/>
        </p:nvSpPr>
        <p:spPr>
          <a:xfrm>
            <a:off x="3504412" y="5770606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06593-F034-4947-AD31-0B70D08812B3}"/>
              </a:ext>
            </a:extLst>
          </p:cNvPr>
          <p:cNvSpPr/>
          <p:nvPr/>
        </p:nvSpPr>
        <p:spPr>
          <a:xfrm>
            <a:off x="3504413" y="4710069"/>
            <a:ext cx="1993775" cy="79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C39883-BCB5-44FA-9CEE-B8A9AC9F11D0}"/>
              </a:ext>
            </a:extLst>
          </p:cNvPr>
          <p:cNvCxnSpPr>
            <a:cxnSpLocks/>
          </p:cNvCxnSpPr>
          <p:nvPr/>
        </p:nvCxnSpPr>
        <p:spPr>
          <a:xfrm>
            <a:off x="5844225" y="2620480"/>
            <a:ext cx="0" cy="39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D5ADCD-90FE-46DF-AE8C-AD5CB473C46A}"/>
              </a:ext>
            </a:extLst>
          </p:cNvPr>
          <p:cNvCxnSpPr/>
          <p:nvPr/>
        </p:nvCxnSpPr>
        <p:spPr>
          <a:xfrm flipH="1">
            <a:off x="3696340" y="3017250"/>
            <a:ext cx="2147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1F638B-54B6-473C-AE30-A942C6978100}"/>
              </a:ext>
            </a:extLst>
          </p:cNvPr>
          <p:cNvCxnSpPr/>
          <p:nvPr/>
        </p:nvCxnSpPr>
        <p:spPr>
          <a:xfrm>
            <a:off x="5802040" y="3017250"/>
            <a:ext cx="1953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DD72F-608C-4445-A08E-012538D137E0}"/>
              </a:ext>
            </a:extLst>
          </p:cNvPr>
          <p:cNvCxnSpPr>
            <a:cxnSpLocks/>
          </p:cNvCxnSpPr>
          <p:nvPr/>
        </p:nvCxnSpPr>
        <p:spPr>
          <a:xfrm>
            <a:off x="7950965" y="3378213"/>
            <a:ext cx="0" cy="220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D4822-511F-4220-A50C-1CAAAD14A507}"/>
              </a:ext>
            </a:extLst>
          </p:cNvPr>
          <p:cNvCxnSpPr/>
          <p:nvPr/>
        </p:nvCxnSpPr>
        <p:spPr>
          <a:xfrm>
            <a:off x="7950965" y="5583203"/>
            <a:ext cx="1121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1FEC2B-76DA-4C3A-B3B7-91FF6563CB5D}"/>
              </a:ext>
            </a:extLst>
          </p:cNvPr>
          <p:cNvSpPr txBox="1"/>
          <p:nvPr/>
        </p:nvSpPr>
        <p:spPr>
          <a:xfrm>
            <a:off x="5386541" y="1802376"/>
            <a:ext cx="109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5F5F8E-A69F-4C4C-8671-0582E1E6F22C}"/>
              </a:ext>
            </a:extLst>
          </p:cNvPr>
          <p:cNvCxnSpPr>
            <a:cxnSpLocks/>
          </p:cNvCxnSpPr>
          <p:nvPr/>
        </p:nvCxnSpPr>
        <p:spPr>
          <a:xfrm>
            <a:off x="2316480" y="5106839"/>
            <a:ext cx="116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1BD213-FF98-4427-9A57-A423B16FA1B2}"/>
              </a:ext>
            </a:extLst>
          </p:cNvPr>
          <p:cNvCxnSpPr/>
          <p:nvPr/>
        </p:nvCxnSpPr>
        <p:spPr>
          <a:xfrm>
            <a:off x="2316480" y="3378213"/>
            <a:ext cx="0" cy="172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8238C-B30A-466D-AD3C-A874FF4D87A3}"/>
              </a:ext>
            </a:extLst>
          </p:cNvPr>
          <p:cNvCxnSpPr>
            <a:cxnSpLocks/>
          </p:cNvCxnSpPr>
          <p:nvPr/>
        </p:nvCxnSpPr>
        <p:spPr>
          <a:xfrm>
            <a:off x="1844040" y="3384019"/>
            <a:ext cx="0" cy="278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690934-9C3A-4006-ABFD-CCF7A0EDB98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844040" y="6167376"/>
            <a:ext cx="1660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BBCA5D-DD3D-4D8B-ACEB-A244449414F6}"/>
              </a:ext>
            </a:extLst>
          </p:cNvPr>
          <p:cNvCxnSpPr>
            <a:cxnSpLocks/>
          </p:cNvCxnSpPr>
          <p:nvPr/>
        </p:nvCxnSpPr>
        <p:spPr>
          <a:xfrm>
            <a:off x="8255765" y="3409134"/>
            <a:ext cx="0" cy="83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790F3F-1D06-471C-A158-9B49B4CC40AA}"/>
              </a:ext>
            </a:extLst>
          </p:cNvPr>
          <p:cNvCxnSpPr/>
          <p:nvPr/>
        </p:nvCxnSpPr>
        <p:spPr>
          <a:xfrm>
            <a:off x="8224094" y="4242526"/>
            <a:ext cx="996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0C7D8B-79F8-4930-B6ED-9B031EB5504B}"/>
              </a:ext>
            </a:extLst>
          </p:cNvPr>
          <p:cNvSpPr txBox="1"/>
          <p:nvPr/>
        </p:nvSpPr>
        <p:spPr>
          <a:xfrm>
            <a:off x="7595113" y="6137837"/>
            <a:ext cx="425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do you see??</a:t>
            </a:r>
          </a:p>
        </p:txBody>
      </p:sp>
    </p:spTree>
    <p:extLst>
      <p:ext uri="{BB962C8B-B14F-4D97-AF65-F5344CB8AC3E}">
        <p14:creationId xmlns:p14="http://schemas.microsoft.com/office/powerpoint/2010/main" val="62265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7E94-7454-458C-932C-8CF56BD2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87" y="1317103"/>
            <a:ext cx="10515600" cy="1325563"/>
          </a:xfrm>
        </p:spPr>
        <p:txBody>
          <a:bodyPr/>
          <a:lstStyle/>
          <a:p>
            <a:r>
              <a:rPr lang="en-US" dirty="0"/>
              <a:t>Employer Ready V.S Employer Competitive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672C-1109-451A-8848-C514EDCC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87" y="3076683"/>
            <a:ext cx="10515600" cy="704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https://docs.google.com/document/d/1iAsuesIvhTigeGRswDGPbajY9WSodBMCh1HkM1oREhU/edit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67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C1B1-DD1E-417D-A06E-79D4EF03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Qualifying for Student Services: Student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98CF-BE2A-4DC3-BB47-D9E3292D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Must meet requirements 4-5 weeks PT prior to graduation to qualify</a:t>
            </a:r>
            <a:endParaRPr lang="en-US" b="1" i="1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ACADEMIC: </a:t>
            </a:r>
            <a:endParaRPr lang="en-US" b="0" dirty="0">
              <a:effectLst/>
            </a:endParaRPr>
          </a:p>
          <a:p>
            <a:pPr lvl="1" fontAlgn="base"/>
            <a:r>
              <a:rPr lang="en-US" dirty="0"/>
              <a:t>Attending a minimum of 95% of classes</a:t>
            </a:r>
          </a:p>
          <a:p>
            <a:pPr lvl="1" fontAlgn="base"/>
            <a:r>
              <a:rPr lang="en-US" dirty="0"/>
              <a:t>Completing a minimum of 90% of your homework with a passing grade</a:t>
            </a:r>
          </a:p>
          <a:p>
            <a:pPr lvl="1" fontAlgn="base"/>
            <a:r>
              <a:rPr lang="en-US" dirty="0"/>
              <a:t>Remaining current with your financial obligations</a:t>
            </a:r>
          </a:p>
          <a:p>
            <a:pPr lvl="1" fontAlgn="base"/>
            <a:r>
              <a:rPr lang="en-US" dirty="0"/>
              <a:t>Maintaining legal status to work in the United States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academic">
            <a:extLst>
              <a:ext uri="{FF2B5EF4-FFF2-40B4-BE49-F238E27FC236}">
                <a16:creationId xmlns:a16="http://schemas.microsoft.com/office/drawing/2014/main" id="{9E73B71D-4CFE-4730-BEB9-160FCA9E2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3751895"/>
            <a:ext cx="414528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1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B219-8F39-4531-9F05-C37C4C1C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258445"/>
            <a:ext cx="11993880" cy="1325563"/>
          </a:xfrm>
        </p:spPr>
        <p:txBody>
          <a:bodyPr/>
          <a:lstStyle/>
          <a:p>
            <a:r>
              <a:rPr lang="en-US" b="1" dirty="0"/>
              <a:t>Qualifying for Student Services: Student 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8835-0895-44F4-B806-9F0CF9B4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584008"/>
            <a:ext cx="10515600" cy="489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Must meet requirements 4-5 weeks PT prior to graduation to qualify:</a:t>
            </a:r>
            <a:endParaRPr lang="en-US" b="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r>
              <a:rPr lang="en-US" b="1" u="sng" dirty="0"/>
              <a:t>CAREER:</a:t>
            </a:r>
            <a:endParaRPr lang="en-US" b="0" dirty="0">
              <a:effectLst/>
            </a:endParaRPr>
          </a:p>
          <a:p>
            <a:pPr lvl="1" fontAlgn="base"/>
            <a:r>
              <a:rPr lang="en-US" dirty="0"/>
              <a:t>Approved Documentation/Profiles:</a:t>
            </a:r>
          </a:p>
          <a:p>
            <a:pPr lvl="2" fontAlgn="base"/>
            <a:r>
              <a:rPr lang="en-US" dirty="0"/>
              <a:t>An approved resume meeting professional standard requirements</a:t>
            </a:r>
          </a:p>
          <a:p>
            <a:pPr lvl="2" fontAlgn="base"/>
            <a:r>
              <a:rPr lang="en-US" dirty="0"/>
              <a:t>An approved LinkedIn Profile</a:t>
            </a:r>
          </a:p>
          <a:p>
            <a:pPr lvl="2" fontAlgn="base"/>
            <a:r>
              <a:rPr lang="en-US" dirty="0"/>
              <a:t>A completed and approved portfolio of deployed projects and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2" fontAlgn="base"/>
            <a:r>
              <a:rPr lang="en-US" dirty="0"/>
              <a:t>30-second Brand Statement</a:t>
            </a:r>
          </a:p>
          <a:p>
            <a:pPr lvl="1" fontAlgn="base"/>
            <a:r>
              <a:rPr lang="en-US" dirty="0"/>
              <a:t>Attendance and participation in career services events</a:t>
            </a:r>
          </a:p>
          <a:p>
            <a:pPr lvl="1" fontAlgn="base"/>
            <a:r>
              <a:rPr lang="en-US" dirty="0"/>
              <a:t>Commitment to updating tracking tool on your job search</a:t>
            </a:r>
          </a:p>
          <a:p>
            <a:pPr lvl="1" fontAlgn="base"/>
            <a:r>
              <a:rPr lang="en-US" dirty="0"/>
              <a:t>Attend all scheduled career events </a:t>
            </a:r>
          </a:p>
          <a:p>
            <a:pPr lvl="1" fontAlgn="base"/>
            <a:r>
              <a:rPr lang="en-US" dirty="0"/>
              <a:t>Be responsive and pro-active about your job search</a:t>
            </a:r>
          </a:p>
          <a:p>
            <a:endParaRPr lang="en-US" dirty="0"/>
          </a:p>
        </p:txBody>
      </p:sp>
      <p:pic>
        <p:nvPicPr>
          <p:cNvPr id="4100" name="Picture 4" descr="Image result for career">
            <a:extLst>
              <a:ext uri="{FF2B5EF4-FFF2-40B4-BE49-F238E27FC236}">
                <a16:creationId xmlns:a16="http://schemas.microsoft.com/office/drawing/2014/main" id="{D1283508-BCAF-4FA7-872E-7DED6019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607" y="4153117"/>
            <a:ext cx="237744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1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525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Career Services Overview</vt:lpstr>
      <vt:lpstr>ONE TEAM-ONE GOAL: EMPOWER JOB SEEKERS</vt:lpstr>
      <vt:lpstr>Overview- Assignments/Schedule</vt:lpstr>
      <vt:lpstr>Overview- Assignments/Schedule Cont. </vt:lpstr>
      <vt:lpstr>Job Ready V.S Job Search Ready</vt:lpstr>
      <vt:lpstr>Job Ready V.S Job Search Ready Cont.</vt:lpstr>
      <vt:lpstr>Employer Ready V.S Employer Competitive</vt:lpstr>
      <vt:lpstr>Qualifying for Student Services: Student Expectations</vt:lpstr>
      <vt:lpstr>Qualifying for Student Services: Student Expectations</vt:lpstr>
      <vt:lpstr>Will you get me a Job??</vt:lpstr>
      <vt:lpstr>Who to Contact?/ Office Hours</vt:lpstr>
      <vt:lpstr>Resources: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Services Overview/AMA</dc:title>
  <dc:creator>Casey Spurgeon</dc:creator>
  <cp:lastModifiedBy>Casey Spurgeon</cp:lastModifiedBy>
  <cp:revision>30</cp:revision>
  <dcterms:created xsi:type="dcterms:W3CDTF">2017-10-23T17:57:46Z</dcterms:created>
  <dcterms:modified xsi:type="dcterms:W3CDTF">2017-11-16T15:50:40Z</dcterms:modified>
</cp:coreProperties>
</file>