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Economica"/>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Economica-regular.fntdata"/><Relationship Id="rId43" Type="http://schemas.openxmlformats.org/officeDocument/2006/relationships/slide" Target="slides/slide39.xml"/><Relationship Id="rId46" Type="http://schemas.openxmlformats.org/officeDocument/2006/relationships/font" Target="fonts/Economica-italic.fntdata"/><Relationship Id="rId45"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Economica-boldItalic.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coding-boot-camp/DataViz-Lesson-Plans/blob/Scramble-Branch/01-Lesson-Plans/05-Matplotlib/3/Activities/01-Ins_Mean_Median_Mode/Unsolved/samples.py"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scipy.org/"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coding-boot-camp/DataViz-Lesson-Plans/blob/Scramble-Branch/01-Lesson-Plans/05-Matplotlib/3/Activities/03-Ins_Quartiles_and_Outliers/samples.p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scipy.org/doc/scipy/reference/generated/scipy.stats.sem.html" TargetMode="External"/><Relationship Id="rId4" Type="http://schemas.openxmlformats.org/officeDocument/2006/relationships/image" Target="../media/image16.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coding-boot-camp/DataViz-Lesson-Plans/blob/Scramble-Branch/01-Lesson-Plans/05-Matplotlib/3/Activities/03-Ins_Quartiles_and_Outliers/samples.py" TargetMode="Externa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coding-boot-camp/DataViz-Lesson-Plans/blob/Scramble-Branch/01-Lesson-Plans/05-Matplotlib/3/Activities/07-Ins_Students_t_test/silly_samples.py" TargetMode="Externa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coding-boot-camp/DataViz-Lesson-Plans/blob/Scramble-Branch/01-Lesson-Plans/05-Matplotlib/3/Activities/09-Ins_Fits_and_Regression/regression.py" TargetMode="Externa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arnandteachstatistics.wordpress.com/2013/04/29/median/"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rIns="91425" wrap="square" tIns="91425">
            <a:noAutofit/>
          </a:bodyPr>
          <a:lstStyle/>
          <a:p>
            <a:pPr indent="0" lvl="0" marL="0">
              <a:spcBef>
                <a:spcPts val="0"/>
              </a:spcBef>
              <a:buNone/>
            </a:pPr>
            <a:r>
              <a:rPr lang="en"/>
              <a:t>Intro to Statistics</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A Case for the</a:t>
            </a:r>
            <a:r>
              <a:rPr lang="en"/>
              <a:t> Mode - Clusters </a:t>
            </a:r>
          </a:p>
        </p:txBody>
      </p:sp>
      <p:sp>
        <p:nvSpPr>
          <p:cNvPr id="118" name="Shape 118"/>
          <p:cNvSpPr txBox="1"/>
          <p:nvPr>
            <p:ph idx="1" type="body"/>
          </p:nvPr>
        </p:nvSpPr>
        <p:spPr>
          <a:xfrm>
            <a:off x="311700" y="1147225"/>
            <a:ext cx="8520600" cy="37341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400">
                <a:solidFill>
                  <a:srgbClr val="24292E"/>
                </a:solidFill>
                <a:latin typeface="Arial"/>
                <a:ea typeface="Arial"/>
                <a:cs typeface="Arial"/>
                <a:sym typeface="Arial"/>
              </a:rPr>
              <a:t>Sometimes, we might have data where values </a:t>
            </a:r>
            <a:r>
              <a:rPr lang="en" sz="1400" u="sng">
                <a:solidFill>
                  <a:srgbClr val="24292E"/>
                </a:solidFill>
                <a:latin typeface="Arial"/>
                <a:ea typeface="Arial"/>
                <a:cs typeface="Arial"/>
                <a:sym typeface="Arial"/>
              </a:rPr>
              <a:t>cluster</a:t>
            </a:r>
            <a:r>
              <a:rPr lang="en" sz="1400">
                <a:solidFill>
                  <a:srgbClr val="24292E"/>
                </a:solidFill>
                <a:latin typeface="Arial"/>
                <a:ea typeface="Arial"/>
                <a:cs typeface="Arial"/>
                <a:sym typeface="Arial"/>
              </a:rPr>
              <a:t> in </a:t>
            </a:r>
            <a:r>
              <a:rPr i="1" lang="en" sz="1400">
                <a:solidFill>
                  <a:srgbClr val="24292E"/>
                </a:solidFill>
                <a:latin typeface="Arial"/>
                <a:ea typeface="Arial"/>
                <a:cs typeface="Arial"/>
                <a:sym typeface="Arial"/>
              </a:rPr>
              <a:t>several</a:t>
            </a:r>
            <a:r>
              <a:rPr lang="en" sz="1400">
                <a:solidFill>
                  <a:srgbClr val="24292E"/>
                </a:solidFill>
                <a:latin typeface="Arial"/>
                <a:ea typeface="Arial"/>
                <a:cs typeface="Arial"/>
                <a:sym typeface="Arial"/>
              </a:rPr>
              <a:t> places.</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Consider this longer list of prices: </a:t>
            </a:r>
            <a:r>
              <a:rPr lang="en" sz="1400">
                <a:solidFill>
                  <a:srgbClr val="24292E"/>
                </a:solidFill>
                <a:latin typeface="Verdana"/>
                <a:ea typeface="Verdana"/>
                <a:cs typeface="Verdana"/>
                <a:sym typeface="Verdana"/>
              </a:rPr>
              <a:t>[30, 31, 31, 32, 32, 40, 41, 41, 1000, 1210, 1210, 1567]</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In this case, the </a:t>
            </a:r>
            <a:r>
              <a:rPr lang="en" u="sng">
                <a:solidFill>
                  <a:srgbClr val="24292E"/>
                </a:solidFill>
                <a:latin typeface="Arial"/>
                <a:ea typeface="Arial"/>
                <a:cs typeface="Arial"/>
                <a:sym typeface="Arial"/>
              </a:rPr>
              <a:t>mean</a:t>
            </a:r>
            <a:r>
              <a:rPr lang="en">
                <a:solidFill>
                  <a:srgbClr val="24292E"/>
                </a:solidFill>
                <a:latin typeface="Arial"/>
                <a:ea typeface="Arial"/>
                <a:cs typeface="Arial"/>
                <a:sym typeface="Arial"/>
              </a:rPr>
              <a:t>, 438.75, still differs from the typical price in either the low or high clusters by an order of magnitude.</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The </a:t>
            </a:r>
            <a:r>
              <a:rPr lang="en" u="sng">
                <a:solidFill>
                  <a:srgbClr val="24292E"/>
                </a:solidFill>
                <a:latin typeface="Arial"/>
                <a:ea typeface="Arial"/>
                <a:cs typeface="Arial"/>
                <a:sym typeface="Arial"/>
              </a:rPr>
              <a:t>median</a:t>
            </a:r>
            <a:r>
              <a:rPr lang="en">
                <a:solidFill>
                  <a:srgbClr val="24292E"/>
                </a:solidFill>
                <a:latin typeface="Arial"/>
                <a:ea typeface="Arial"/>
                <a:cs typeface="Arial"/>
                <a:sym typeface="Arial"/>
              </a:rPr>
              <a:t>, 40.5, also doesn't adequately describe the data.</a:t>
            </a:r>
          </a:p>
          <a:p>
            <a:pPr indent="-317500" lvl="1" marL="914400" rtl="0">
              <a:spcBef>
                <a:spcPts val="0"/>
              </a:spcBef>
              <a:spcAft>
                <a:spcPts val="0"/>
              </a:spcAft>
              <a:buClr>
                <a:srgbClr val="24292E"/>
              </a:buClr>
              <a:buSzPts val="1400"/>
              <a:buFont typeface="Arial"/>
              <a:buAutoNum type="alphaLcPeriod"/>
            </a:pPr>
            <a:r>
              <a:rPr i="1" lang="en">
                <a:solidFill>
                  <a:srgbClr val="24292E"/>
                </a:solidFill>
                <a:latin typeface="Arial"/>
                <a:ea typeface="Arial"/>
                <a:cs typeface="Arial"/>
                <a:sym typeface="Arial"/>
              </a:rPr>
              <a:t>Most</a:t>
            </a:r>
            <a:r>
              <a:rPr lang="en">
                <a:solidFill>
                  <a:srgbClr val="24292E"/>
                </a:solidFill>
                <a:latin typeface="Arial"/>
                <a:ea typeface="Arial"/>
                <a:cs typeface="Arial"/>
                <a:sym typeface="Arial"/>
              </a:rPr>
              <a:t> prices are close to 40.5, but a large number of them — 30% — are much higher.</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 like this, which has two or more </a:t>
            </a:r>
            <a:r>
              <a:rPr i="1" lang="en" sz="1400">
                <a:solidFill>
                  <a:srgbClr val="24292E"/>
                </a:solidFill>
                <a:highlight>
                  <a:srgbClr val="FFFFFF"/>
                </a:highlight>
                <a:latin typeface="Arial"/>
                <a:ea typeface="Arial"/>
                <a:cs typeface="Arial"/>
                <a:sym typeface="Arial"/>
              </a:rPr>
              <a:t>clusters</a:t>
            </a:r>
            <a:r>
              <a:rPr lang="en" sz="1400">
                <a:solidFill>
                  <a:srgbClr val="24292E"/>
                </a:solidFill>
                <a:highlight>
                  <a:srgbClr val="FFFFFF"/>
                </a:highlight>
                <a:latin typeface="Arial"/>
                <a:ea typeface="Arial"/>
                <a:cs typeface="Arial"/>
                <a:sym typeface="Arial"/>
              </a:rPr>
              <a:t> of data that are spread apart from one another, is often best described by the </a:t>
            </a:r>
            <a:r>
              <a:rPr b="1" lang="en" sz="1400" u="sng">
                <a:solidFill>
                  <a:srgbClr val="24292E"/>
                </a:solidFill>
                <a:highlight>
                  <a:srgbClr val="FFFFFF"/>
                </a:highlight>
                <a:latin typeface="Arial"/>
                <a:ea typeface="Arial"/>
                <a:cs typeface="Arial"/>
                <a:sym typeface="Arial"/>
              </a:rPr>
              <a:t>mode</a:t>
            </a:r>
            <a:r>
              <a:rPr lang="en" sz="1400">
                <a:solidFill>
                  <a:srgbClr val="24292E"/>
                </a:solidFill>
                <a:highlight>
                  <a:srgbClr val="FFFFFF"/>
                </a:highlight>
                <a:latin typeface="Arial"/>
                <a:ea typeface="Arial"/>
                <a:cs typeface="Arial"/>
                <a:sym typeface="Arial"/>
              </a:rPr>
              <a:t>.</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modes are 31, 32, 41, and 1210, numbers which </a:t>
            </a:r>
            <a:r>
              <a:rPr i="1" lang="en" sz="1400">
                <a:solidFill>
                  <a:srgbClr val="24292E"/>
                </a:solidFill>
                <a:highlight>
                  <a:srgbClr val="FFFFFF"/>
                </a:highlight>
                <a:latin typeface="Arial"/>
                <a:ea typeface="Arial"/>
                <a:cs typeface="Arial"/>
                <a:sym typeface="Arial"/>
              </a:rPr>
              <a:t>do</a:t>
            </a:r>
            <a:r>
              <a:rPr lang="en" sz="1400">
                <a:solidFill>
                  <a:srgbClr val="24292E"/>
                </a:solidFill>
                <a:highlight>
                  <a:srgbClr val="FFFFFF"/>
                </a:highlight>
                <a:latin typeface="Arial"/>
                <a:ea typeface="Arial"/>
                <a:cs typeface="Arial"/>
                <a:sym typeface="Arial"/>
              </a:rPr>
              <a:t> represent the spread of the data quite nicely.</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If this data set had included only one instance of 1210, this "trick" would not work.</a:t>
            </a:r>
          </a:p>
          <a:p>
            <a:pPr indent="-317500" lvl="1" marL="914400" rtl="0">
              <a:spcBef>
                <a:spcPts val="0"/>
              </a:spcBef>
              <a:spcAft>
                <a:spcPts val="2400"/>
              </a:spcAft>
              <a:buClr>
                <a:srgbClr val="24292E"/>
              </a:buClr>
              <a:buSzPts val="1400"/>
              <a:buFont typeface="Arial"/>
              <a:buAutoNum type="alphaLcPeriod"/>
            </a:pPr>
            <a:r>
              <a:rPr lang="en">
                <a:solidFill>
                  <a:srgbClr val="24292E"/>
                </a:solidFill>
                <a:latin typeface="Arial"/>
                <a:ea typeface="Arial"/>
                <a:cs typeface="Arial"/>
                <a:sym typeface="Arial"/>
              </a:rPr>
              <a:t>If this is not the case, we can describe the data using the modes alongside the median.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A Case for the Mode - Clusters </a:t>
            </a:r>
          </a:p>
        </p:txBody>
      </p:sp>
      <p:pic>
        <p:nvPicPr>
          <p:cNvPr id="124" name="Shape 124"/>
          <p:cNvPicPr preferRelativeResize="0"/>
          <p:nvPr/>
        </p:nvPicPr>
        <p:blipFill>
          <a:blip r:embed="rId3">
            <a:alphaModFix/>
          </a:blip>
          <a:stretch>
            <a:fillRect/>
          </a:stretch>
        </p:blipFill>
        <p:spPr>
          <a:xfrm>
            <a:off x="2485625" y="2520000"/>
            <a:ext cx="4172751" cy="2458149"/>
          </a:xfrm>
          <a:prstGeom prst="rect">
            <a:avLst/>
          </a:prstGeom>
          <a:noFill/>
          <a:ln>
            <a:noFill/>
          </a:ln>
        </p:spPr>
      </p:pic>
      <p:sp>
        <p:nvSpPr>
          <p:cNvPr id="125" name="Shape 125"/>
          <p:cNvSpPr txBox="1"/>
          <p:nvPr/>
        </p:nvSpPr>
        <p:spPr>
          <a:xfrm>
            <a:off x="155850" y="1014175"/>
            <a:ext cx="8832300" cy="17712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1500"/>
              </a:spcBef>
              <a:spcAft>
                <a:spcPts val="2400"/>
              </a:spcAft>
              <a:buClr>
                <a:srgbClr val="24292E"/>
              </a:buClr>
              <a:buSzPts val="1400"/>
              <a:buChar char="●"/>
            </a:pPr>
            <a:r>
              <a:rPr lang="en">
                <a:solidFill>
                  <a:srgbClr val="24292E"/>
                </a:solidFill>
              </a:rPr>
              <a:t>Data like this, which has two or more </a:t>
            </a:r>
            <a:r>
              <a:rPr i="1" lang="en">
                <a:solidFill>
                  <a:srgbClr val="24292E"/>
                </a:solidFill>
              </a:rPr>
              <a:t>clusters</a:t>
            </a:r>
            <a:r>
              <a:rPr lang="en">
                <a:solidFill>
                  <a:srgbClr val="24292E"/>
                </a:solidFill>
              </a:rPr>
              <a:t> of data that are spread apart from one another, is often best described by the </a:t>
            </a:r>
            <a:r>
              <a:rPr b="1" lang="en">
                <a:solidFill>
                  <a:srgbClr val="24292E"/>
                </a:solidFill>
              </a:rPr>
              <a:t>mode</a:t>
            </a:r>
            <a:r>
              <a:rPr lang="en">
                <a:solidFill>
                  <a:srgbClr val="24292E"/>
                </a:solidFill>
              </a:rPr>
              <a:t>.</a:t>
            </a:r>
          </a:p>
          <a:p>
            <a:pPr indent="-317500" lvl="0" marL="457200" rtl="0">
              <a:lnSpc>
                <a:spcPct val="115000"/>
              </a:lnSpc>
              <a:spcBef>
                <a:spcPts val="1500"/>
              </a:spcBef>
              <a:spcAft>
                <a:spcPts val="2400"/>
              </a:spcAft>
              <a:buClr>
                <a:srgbClr val="24292E"/>
              </a:buClr>
              <a:buSzPts val="1400"/>
              <a:buChar char="●"/>
            </a:pPr>
            <a:r>
              <a:rPr lang="en">
                <a:solidFill>
                  <a:srgbClr val="24292E"/>
                </a:solidFill>
              </a:rPr>
              <a:t>This is because a data set can only have one median or mean, but multiple modes; and that the list of modes is likely to contain numbers from each cluster.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A Case for the Mean </a:t>
            </a:r>
          </a:p>
        </p:txBody>
      </p:sp>
      <p:sp>
        <p:nvSpPr>
          <p:cNvPr id="131" name="Shape 131"/>
          <p:cNvSpPr txBox="1"/>
          <p:nvPr>
            <p:ph idx="1" type="body"/>
          </p:nvPr>
        </p:nvSpPr>
        <p:spPr>
          <a:xfrm>
            <a:off x="311700" y="1147225"/>
            <a:ext cx="8520600" cy="37341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b="1" lang="en" sz="1400" u="sng">
                <a:solidFill>
                  <a:srgbClr val="24292E"/>
                </a:solidFill>
                <a:latin typeface="Arial"/>
                <a:ea typeface="Arial"/>
                <a:cs typeface="Arial"/>
                <a:sym typeface="Arial"/>
              </a:rPr>
              <a:t>mean</a:t>
            </a:r>
            <a:r>
              <a:rPr lang="en" sz="1400">
                <a:solidFill>
                  <a:srgbClr val="24292E"/>
                </a:solidFill>
                <a:latin typeface="Arial"/>
                <a:ea typeface="Arial"/>
                <a:cs typeface="Arial"/>
                <a:sym typeface="Arial"/>
              </a:rPr>
              <a:t> is most useful for describing data that are </a:t>
            </a:r>
            <a:r>
              <a:rPr i="1" lang="en" sz="1400">
                <a:solidFill>
                  <a:srgbClr val="24292E"/>
                </a:solidFill>
                <a:latin typeface="Arial"/>
                <a:ea typeface="Arial"/>
                <a:cs typeface="Arial"/>
                <a:sym typeface="Arial"/>
              </a:rPr>
              <a:t>close together.</a:t>
            </a:r>
          </a:p>
          <a:p>
            <a:pPr indent="-317500" lvl="0" marL="457200" rtl="0">
              <a:spcBef>
                <a:spcPts val="0"/>
              </a:spcBef>
              <a:spcAft>
                <a:spcPts val="0"/>
              </a:spcAft>
              <a:buClr>
                <a:srgbClr val="24292E"/>
              </a:buClr>
              <a:buSzPts val="1400"/>
              <a:buFont typeface="Arial"/>
              <a:buChar char="●"/>
            </a:pPr>
            <a:r>
              <a:rPr b="1" lang="en" sz="1400" u="sng">
                <a:solidFill>
                  <a:srgbClr val="24292E"/>
                </a:solidFill>
                <a:latin typeface="Arial"/>
                <a:ea typeface="Arial"/>
                <a:cs typeface="Arial"/>
                <a:sym typeface="Arial"/>
              </a:rPr>
              <a:t>Example</a:t>
            </a:r>
            <a:r>
              <a:rPr lang="en" sz="1400">
                <a:solidFill>
                  <a:srgbClr val="24292E"/>
                </a:solidFill>
                <a:latin typeface="Arial"/>
                <a:ea typeface="Arial"/>
                <a:cs typeface="Arial"/>
                <a:sym typeface="Arial"/>
              </a:rPr>
              <a:t>:</a:t>
            </a:r>
          </a:p>
          <a:p>
            <a:pPr indent="-317500" lvl="1" marL="914400" rtl="0">
              <a:spcBef>
                <a:spcPts val="0"/>
              </a:spcBef>
              <a:spcAft>
                <a:spcPts val="0"/>
              </a:spcAft>
              <a:buSzPts val="1400"/>
              <a:buFont typeface="Arial"/>
              <a:buAutoNum type="alphaLcPeriod"/>
            </a:pPr>
            <a:r>
              <a:rPr lang="en">
                <a:solidFill>
                  <a:srgbClr val="24292E"/>
                </a:solidFill>
                <a:latin typeface="Arial"/>
                <a:ea typeface="Arial"/>
                <a:cs typeface="Arial"/>
                <a:sym typeface="Arial"/>
              </a:rPr>
              <a:t>Consider the list of only low prices: </a:t>
            </a:r>
            <a:r>
              <a:rPr lang="en">
                <a:solidFill>
                  <a:srgbClr val="24292E"/>
                </a:solidFill>
                <a:latin typeface="Verdana"/>
                <a:ea typeface="Verdana"/>
                <a:cs typeface="Verdana"/>
                <a:sym typeface="Verdana"/>
              </a:rPr>
              <a:t>[30, 31, 31, 32, 32, 40, 41, 41]</a:t>
            </a:r>
            <a:r>
              <a:rPr lang="en">
                <a:solidFill>
                  <a:srgbClr val="24292E"/>
                </a:solidFill>
                <a:latin typeface="Arial"/>
                <a:ea typeface="Arial"/>
                <a:cs typeface="Arial"/>
                <a:sym typeface="Arial"/>
              </a:rPr>
              <a: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In this case, the </a:t>
            </a:r>
            <a:r>
              <a:rPr b="1" lang="en" sz="1400" u="sng">
                <a:solidFill>
                  <a:srgbClr val="24292E"/>
                </a:solidFill>
                <a:latin typeface="Arial"/>
                <a:ea typeface="Arial"/>
                <a:cs typeface="Arial"/>
                <a:sym typeface="Arial"/>
              </a:rPr>
              <a:t>mean</a:t>
            </a:r>
            <a:r>
              <a:rPr lang="en" sz="1400">
                <a:solidFill>
                  <a:srgbClr val="24292E"/>
                </a:solidFill>
                <a:latin typeface="Arial"/>
                <a:ea typeface="Arial"/>
                <a:cs typeface="Arial"/>
                <a:sym typeface="Arial"/>
              </a:rPr>
              <a:t>, 34.75, </a:t>
            </a:r>
            <a:r>
              <a:rPr i="1" lang="en" sz="1400">
                <a:solidFill>
                  <a:srgbClr val="24292E"/>
                </a:solidFill>
                <a:latin typeface="Arial"/>
                <a:ea typeface="Arial"/>
                <a:cs typeface="Arial"/>
                <a:sym typeface="Arial"/>
              </a:rPr>
              <a:t>is</a:t>
            </a:r>
            <a:r>
              <a:rPr lang="en" sz="1400">
                <a:solidFill>
                  <a:srgbClr val="24292E"/>
                </a:solidFill>
                <a:latin typeface="Arial"/>
                <a:ea typeface="Arial"/>
                <a:cs typeface="Arial"/>
                <a:sym typeface="Arial"/>
              </a:rPr>
              <a:t> an accurate summary of the price data.</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Real data sets are often more "spread out" than this, and that it is difficult to guarantee that a data set does not contain extreme values that skew the mean.</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median remains a good default statistic, even in these cases, as it will be fairly close to the mean — for this data set, the median is 32, which is just as "accurate" a summary as 34.75.</a:t>
            </a:r>
          </a:p>
          <a:p>
            <a:pPr indent="-317500" lvl="0" marL="457200" rtl="0">
              <a:spcBef>
                <a:spcPts val="0"/>
              </a:spcBef>
              <a:spcAft>
                <a:spcPts val="0"/>
              </a:spcAft>
              <a:buClr>
                <a:srgbClr val="24292E"/>
              </a:buClr>
              <a:buSzPts val="1400"/>
              <a:buFont typeface="Arial"/>
              <a:buChar char="●"/>
            </a:pPr>
            <a:r>
              <a:rPr lang="en" sz="1400" u="sng">
                <a:solidFill>
                  <a:srgbClr val="24292E"/>
                </a:solidFill>
                <a:latin typeface="Arial"/>
                <a:ea typeface="Arial"/>
                <a:cs typeface="Arial"/>
                <a:sym typeface="Arial"/>
              </a:rPr>
              <a:t>Advantage</a:t>
            </a:r>
            <a:r>
              <a:rPr lang="en" sz="1400">
                <a:solidFill>
                  <a:srgbClr val="24292E"/>
                </a:solidFill>
                <a:latin typeface="Arial"/>
                <a:ea typeface="Arial"/>
                <a:cs typeface="Arial"/>
                <a:sym typeface="Arial"/>
              </a:rPr>
              <a:t>:</a:t>
            </a:r>
          </a:p>
          <a:p>
            <a:pPr indent="-317500" lvl="1" marL="914400" rtl="0">
              <a:spcBef>
                <a:spcPts val="0"/>
              </a:spcBef>
              <a:spcAft>
                <a:spcPts val="1200"/>
              </a:spcAft>
              <a:buSzPts val="1400"/>
              <a:buFont typeface="Arial"/>
              <a:buAutoNum type="alphaLcPeriod"/>
            </a:pPr>
            <a:r>
              <a:rPr lang="en">
                <a:solidFill>
                  <a:srgbClr val="24292E"/>
                </a:solidFill>
                <a:latin typeface="Arial"/>
                <a:ea typeface="Arial"/>
                <a:cs typeface="Arial"/>
                <a:sym typeface="Arial"/>
              </a:rPr>
              <a:t>That one important potential advantage of the mean over the median is that it factors in </a:t>
            </a:r>
            <a:r>
              <a:rPr i="1" lang="en">
                <a:solidFill>
                  <a:srgbClr val="24292E"/>
                </a:solidFill>
                <a:latin typeface="Arial"/>
                <a:ea typeface="Arial"/>
                <a:cs typeface="Arial"/>
                <a:sym typeface="Arial"/>
              </a:rPr>
              <a:t>every value of the data set</a:t>
            </a:r>
            <a:r>
              <a:rPr lang="en">
                <a:solidFill>
                  <a:srgbClr val="24292E"/>
                </a:solidFill>
                <a:latin typeface="Arial"/>
                <a:ea typeface="Arial"/>
                <a:cs typeface="Arial"/>
                <a:sym typeface="Arial"/>
              </a:rPr>
              <a:t>, which the median and mode do </a:t>
            </a:r>
            <a:r>
              <a:rPr i="1" lang="en">
                <a:solidFill>
                  <a:srgbClr val="24292E"/>
                </a:solidFill>
                <a:latin typeface="Arial"/>
                <a:ea typeface="Arial"/>
                <a:cs typeface="Arial"/>
                <a:sym typeface="Arial"/>
              </a:rPr>
              <a:t>not</a:t>
            </a:r>
            <a:r>
              <a:rPr lang="en">
                <a:solidFill>
                  <a:srgbClr val="24292E"/>
                </a:solidFill>
                <a:latin typeface="Arial"/>
                <a:ea typeface="Arial"/>
                <a:cs typeface="Arial"/>
                <a:sym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Central Tendency Example</a:t>
            </a:r>
          </a:p>
        </p:txBody>
      </p:sp>
      <p:sp>
        <p:nvSpPr>
          <p:cNvPr id="137" name="Shape 137"/>
          <p:cNvSpPr txBox="1"/>
          <p:nvPr>
            <p:ph idx="1" type="body"/>
          </p:nvPr>
        </p:nvSpPr>
        <p:spPr>
          <a:xfrm>
            <a:off x="311700" y="1147225"/>
            <a:ext cx="8520600" cy="3734100"/>
          </a:xfrm>
          <a:prstGeom prst="rect">
            <a:avLst/>
          </a:prstGeom>
        </p:spPr>
        <p:txBody>
          <a:bodyPr anchorCtr="0" anchor="t" bIns="91425" lIns="91425" rIns="91425" wrap="square" tIns="91425">
            <a:noAutofit/>
          </a:bodyPr>
          <a:lstStyle/>
          <a:p>
            <a:pPr indent="-317500" lvl="0" marL="457200" marR="0" rtl="0" algn="l">
              <a:lnSpc>
                <a:spcPct val="115000"/>
              </a:lnSpc>
              <a:spcBef>
                <a:spcPts val="1200"/>
              </a:spcBef>
              <a:spcAft>
                <a:spcPts val="1200"/>
              </a:spcAft>
              <a:buClr>
                <a:srgbClr val="24292E"/>
              </a:buClr>
              <a:buSzPts val="1400"/>
              <a:buFont typeface="Arial"/>
              <a:buChar char="●"/>
            </a:pPr>
            <a:r>
              <a:rPr lang="en" sz="1200" u="sng">
                <a:solidFill>
                  <a:srgbClr val="0366D6"/>
                </a:solidFill>
                <a:highlight>
                  <a:srgbClr val="FFFFFF"/>
                </a:highlight>
                <a:latin typeface="Arial"/>
                <a:ea typeface="Arial"/>
                <a:cs typeface="Arial"/>
                <a:sym typeface="Arial"/>
                <a:hlinkClick r:id="rId3"/>
              </a:rPr>
              <a:t>samples.py</a:t>
            </a:r>
          </a:p>
        </p:txBody>
      </p:sp>
      <p:pic>
        <p:nvPicPr>
          <p:cNvPr id="138" name="Shape 138"/>
          <p:cNvPicPr preferRelativeResize="0"/>
          <p:nvPr/>
        </p:nvPicPr>
        <p:blipFill>
          <a:blip r:embed="rId4">
            <a:alphaModFix/>
          </a:blip>
          <a:stretch>
            <a:fillRect/>
          </a:stretch>
        </p:blipFill>
        <p:spPr>
          <a:xfrm>
            <a:off x="4648125" y="1182175"/>
            <a:ext cx="4006875" cy="345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Variance, Standard Deviation and Z-score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How about the Spread of the Data?</a:t>
            </a:r>
          </a:p>
        </p:txBody>
      </p:sp>
      <p:sp>
        <p:nvSpPr>
          <p:cNvPr id="149" name="Shape 149"/>
          <p:cNvSpPr txBox="1"/>
          <p:nvPr>
            <p:ph idx="1" type="body"/>
          </p:nvPr>
        </p:nvSpPr>
        <p:spPr>
          <a:xfrm>
            <a:off x="311700" y="1147225"/>
            <a:ext cx="8520600" cy="37341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400">
                <a:solidFill>
                  <a:srgbClr val="24292E"/>
                </a:solidFill>
                <a:latin typeface="Arial"/>
                <a:ea typeface="Arial"/>
                <a:cs typeface="Arial"/>
                <a:sym typeface="Arial"/>
              </a:rPr>
              <a:t>Consider these two lists: </a:t>
            </a:r>
            <a:r>
              <a:rPr lang="en" sz="1400">
                <a:solidFill>
                  <a:srgbClr val="24292E"/>
                </a:solidFill>
                <a:latin typeface="Verdana"/>
                <a:ea typeface="Verdana"/>
                <a:cs typeface="Verdana"/>
                <a:sym typeface="Verdana"/>
              </a:rPr>
              <a:t>[3, 4, 5, 6, 7]</a:t>
            </a:r>
            <a:r>
              <a:rPr lang="en" sz="1400">
                <a:solidFill>
                  <a:srgbClr val="24292E"/>
                </a:solidFill>
                <a:latin typeface="Arial"/>
                <a:ea typeface="Arial"/>
                <a:cs typeface="Arial"/>
                <a:sym typeface="Arial"/>
              </a:rPr>
              <a:t> and </a:t>
            </a:r>
            <a:r>
              <a:rPr lang="en" sz="1400">
                <a:solidFill>
                  <a:srgbClr val="24292E"/>
                </a:solidFill>
                <a:latin typeface="Verdana"/>
                <a:ea typeface="Verdana"/>
                <a:cs typeface="Verdana"/>
                <a:sym typeface="Verdana"/>
              </a:rPr>
              <a:t>[-1525, -200, 5, 745, 1000]</a:t>
            </a:r>
            <a:r>
              <a:rPr lang="en" sz="1400">
                <a:solidFill>
                  <a:srgbClr val="24292E"/>
                </a:solidFill>
                <a:latin typeface="Arial"/>
                <a:ea typeface="Arial"/>
                <a:cs typeface="Arial"/>
                <a:sym typeface="Arial"/>
              </a:rPr>
              <a:t>.</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For both of these data sets, the mean and median are 5 — but they are </a:t>
            </a:r>
            <a:r>
              <a:rPr i="1" lang="en">
                <a:solidFill>
                  <a:srgbClr val="24292E"/>
                </a:solidFill>
                <a:latin typeface="Arial"/>
                <a:ea typeface="Arial"/>
                <a:cs typeface="Arial"/>
                <a:sym typeface="Arial"/>
              </a:rPr>
              <a:t>obviously</a:t>
            </a:r>
            <a:r>
              <a:rPr lang="en">
                <a:solidFill>
                  <a:srgbClr val="24292E"/>
                </a:solidFill>
                <a:latin typeface="Arial"/>
                <a:ea typeface="Arial"/>
                <a:cs typeface="Arial"/>
                <a:sym typeface="Arial"/>
              </a:rPr>
              <a:t> different!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In addition to knowing the </a:t>
            </a:r>
            <a:r>
              <a:rPr lang="en" sz="1400">
                <a:solidFill>
                  <a:srgbClr val="24292E"/>
                </a:solidFill>
                <a:highlight>
                  <a:srgbClr val="FFFFFF"/>
                </a:highlight>
                <a:latin typeface="Arial"/>
                <a:ea typeface="Arial"/>
                <a:cs typeface="Arial"/>
                <a:sym typeface="Arial"/>
              </a:rPr>
              <a:t>the mean, median, and mode of a dataset, we clearly need to know something more about the data, namely, we need to know something about the </a:t>
            </a:r>
            <a:r>
              <a:rPr i="1" lang="en" sz="1400">
                <a:solidFill>
                  <a:srgbClr val="24292E"/>
                </a:solidFill>
                <a:highlight>
                  <a:srgbClr val="FFFFFF"/>
                </a:highlight>
                <a:latin typeface="Arial"/>
                <a:ea typeface="Arial"/>
                <a:cs typeface="Arial"/>
                <a:sym typeface="Arial"/>
              </a:rPr>
              <a:t>spread of the data.</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Important statistics that measure spread are:</a:t>
            </a:r>
          </a:p>
          <a:p>
            <a:pPr indent="-317500" lvl="1" marL="914400" rtl="0">
              <a:spcBef>
                <a:spcPts val="0"/>
              </a:spcBef>
              <a:spcAft>
                <a:spcPts val="0"/>
              </a:spcAft>
              <a:buClr>
                <a:srgbClr val="24292E"/>
              </a:buClr>
              <a:buSzPts val="1400"/>
              <a:buFont typeface="Arial"/>
              <a:buAutoNum type="alphaLcPeriod"/>
            </a:pPr>
            <a:r>
              <a:rPr lang="en">
                <a:solidFill>
                  <a:srgbClr val="24292E"/>
                </a:solidFill>
                <a:highlight>
                  <a:srgbClr val="FFFFFF"/>
                </a:highlight>
                <a:latin typeface="Arial"/>
                <a:ea typeface="Arial"/>
                <a:cs typeface="Arial"/>
                <a:sym typeface="Arial"/>
              </a:rPr>
              <a:t>Variance</a:t>
            </a:r>
          </a:p>
          <a:p>
            <a:pPr indent="-317500" lvl="1" marL="914400" rtl="0">
              <a:spcBef>
                <a:spcPts val="0"/>
              </a:spcBef>
              <a:spcAft>
                <a:spcPts val="0"/>
              </a:spcAft>
              <a:buClr>
                <a:srgbClr val="24292E"/>
              </a:buClr>
              <a:buSzPts val="1400"/>
              <a:buFont typeface="Arial"/>
              <a:buAutoNum type="alphaLcPeriod"/>
            </a:pPr>
            <a:r>
              <a:rPr lang="en">
                <a:solidFill>
                  <a:srgbClr val="24292E"/>
                </a:solidFill>
                <a:highlight>
                  <a:srgbClr val="FFFFFF"/>
                </a:highlight>
                <a:latin typeface="Arial"/>
                <a:ea typeface="Arial"/>
                <a:cs typeface="Arial"/>
                <a:sym typeface="Arial"/>
              </a:rPr>
              <a:t>Standard deviation </a:t>
            </a:r>
          </a:p>
          <a:p>
            <a:pPr indent="-317500" lvl="1" marL="914400" rtl="0">
              <a:spcBef>
                <a:spcPts val="0"/>
              </a:spcBef>
              <a:spcAft>
                <a:spcPts val="1200"/>
              </a:spcAft>
              <a:buClr>
                <a:srgbClr val="24292E"/>
              </a:buClr>
              <a:buSzPts val="1400"/>
              <a:buFont typeface="Arial"/>
              <a:buAutoNum type="alphaLcPeriod"/>
            </a:pPr>
            <a:r>
              <a:rPr lang="en">
                <a:solidFill>
                  <a:srgbClr val="24292E"/>
                </a:solidFill>
                <a:highlight>
                  <a:srgbClr val="FFFFFF"/>
                </a:highlight>
                <a:latin typeface="Arial"/>
                <a:ea typeface="Arial"/>
                <a:cs typeface="Arial"/>
                <a:sym typeface="Arial"/>
              </a:rPr>
              <a:t>Z-score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Variance</a:t>
            </a:r>
          </a:p>
        </p:txBody>
      </p:sp>
      <p:sp>
        <p:nvSpPr>
          <p:cNvPr id="155" name="Shape 155"/>
          <p:cNvSpPr txBox="1"/>
          <p:nvPr>
            <p:ph idx="1" type="body"/>
          </p:nvPr>
        </p:nvSpPr>
        <p:spPr>
          <a:xfrm>
            <a:off x="311700" y="1147225"/>
            <a:ext cx="8520600" cy="3734100"/>
          </a:xfrm>
          <a:prstGeom prst="rect">
            <a:avLst/>
          </a:prstGeom>
        </p:spPr>
        <p:txBody>
          <a:bodyPr anchorCtr="0" anchor="t" bIns="91425" lIns="91425" rIns="91425" wrap="square" tIns="91425">
            <a:noAutofit/>
          </a:bodyPr>
          <a:lstStyle/>
          <a:p>
            <a:pPr indent="-317500" lvl="0" marL="457200" marR="0" rtl="0" algn="l">
              <a:lnSpc>
                <a:spcPct val="115000"/>
              </a:lnSpc>
              <a:spcBef>
                <a:spcPts val="150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a:t>
            </a:r>
            <a:r>
              <a:rPr b="1" lang="en" sz="1400" u="sng">
                <a:solidFill>
                  <a:srgbClr val="24292E"/>
                </a:solidFill>
                <a:highlight>
                  <a:srgbClr val="FFFFFF"/>
                </a:highlight>
                <a:latin typeface="Arial"/>
                <a:ea typeface="Arial"/>
                <a:cs typeface="Arial"/>
                <a:sym typeface="Arial"/>
              </a:rPr>
              <a:t>variance</a:t>
            </a:r>
            <a:r>
              <a:rPr lang="en" sz="1400">
                <a:solidFill>
                  <a:srgbClr val="24292E"/>
                </a:solidFill>
                <a:highlight>
                  <a:srgbClr val="FFFFFF"/>
                </a:highlight>
                <a:latin typeface="Arial"/>
                <a:ea typeface="Arial"/>
                <a:cs typeface="Arial"/>
                <a:sym typeface="Arial"/>
              </a:rPr>
              <a:t> of a data set is a single number that describes how "far apart" its values are.</a:t>
            </a:r>
          </a:p>
          <a:p>
            <a:pPr indent="-317500" lvl="0" marL="457200" marR="0" rtl="0" algn="l">
              <a:lnSpc>
                <a:spcPct val="115000"/>
              </a:lnSpc>
              <a:spcBef>
                <a:spcPts val="0"/>
              </a:spcBef>
              <a:spcAft>
                <a:spcPts val="240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Measured in units </a:t>
            </a:r>
            <a:r>
              <a:rPr i="1" lang="en" sz="1400">
                <a:solidFill>
                  <a:srgbClr val="24292E"/>
                </a:solidFill>
                <a:highlight>
                  <a:srgbClr val="FFFFFF"/>
                </a:highlight>
                <a:latin typeface="Arial"/>
                <a:ea typeface="Arial"/>
                <a:cs typeface="Arial"/>
                <a:sym typeface="Arial"/>
              </a:rPr>
              <a:t>squared</a:t>
            </a:r>
          </a:p>
        </p:txBody>
      </p:sp>
      <p:pic>
        <p:nvPicPr>
          <p:cNvPr id="156" name="Shape 156"/>
          <p:cNvPicPr preferRelativeResize="0"/>
          <p:nvPr/>
        </p:nvPicPr>
        <p:blipFill>
          <a:blip r:embed="rId3">
            <a:alphaModFix/>
          </a:blip>
          <a:stretch>
            <a:fillRect/>
          </a:stretch>
        </p:blipFill>
        <p:spPr>
          <a:xfrm>
            <a:off x="1197323" y="2163450"/>
            <a:ext cx="6837601" cy="2016750"/>
          </a:xfrm>
          <a:prstGeom prst="rect">
            <a:avLst/>
          </a:prstGeom>
          <a:noFill/>
          <a:ln>
            <a:noFill/>
          </a:ln>
        </p:spPr>
      </p:pic>
      <p:sp>
        <p:nvSpPr>
          <p:cNvPr id="157" name="Shape 157"/>
          <p:cNvSpPr txBox="1"/>
          <p:nvPr/>
        </p:nvSpPr>
        <p:spPr>
          <a:xfrm>
            <a:off x="2436600" y="4589325"/>
            <a:ext cx="4270800" cy="384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t>http://davidmlane.com/hyperstat/A16252.html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Variance</a:t>
            </a:r>
          </a:p>
        </p:txBody>
      </p:sp>
      <p:sp>
        <p:nvSpPr>
          <p:cNvPr id="163" name="Shape 163"/>
          <p:cNvSpPr txBox="1"/>
          <p:nvPr>
            <p:ph idx="1" type="body"/>
          </p:nvPr>
        </p:nvSpPr>
        <p:spPr>
          <a:xfrm>
            <a:off x="311700" y="1042425"/>
            <a:ext cx="8520600" cy="12063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The more "spread out" a data set is, the higher its variance.</a:t>
            </a:r>
          </a:p>
          <a:p>
            <a:pPr indent="-317500" lvl="1" marL="914400" rtl="0">
              <a:spcBef>
                <a:spcPts val="0"/>
              </a:spcBef>
              <a:spcAft>
                <a:spcPts val="0"/>
              </a:spcAft>
              <a:buSzPts val="1400"/>
              <a:buFont typeface="Arial"/>
              <a:buAutoNum type="alphaLcPeriod"/>
            </a:pPr>
            <a:r>
              <a:rPr b="1" lang="en" u="sng">
                <a:solidFill>
                  <a:srgbClr val="24292E"/>
                </a:solidFill>
                <a:latin typeface="Arial"/>
                <a:ea typeface="Arial"/>
                <a:cs typeface="Arial"/>
                <a:sym typeface="Arial"/>
              </a:rPr>
              <a:t>Example</a:t>
            </a:r>
            <a:r>
              <a:rPr lang="en">
                <a:solidFill>
                  <a:srgbClr val="24292E"/>
                </a:solidFill>
                <a:latin typeface="Arial"/>
                <a:ea typeface="Arial"/>
                <a:cs typeface="Arial"/>
                <a:sym typeface="Arial"/>
              </a:rPr>
              <a:t>:</a:t>
            </a:r>
          </a:p>
          <a:p>
            <a:pPr indent="-317500" lvl="2" marL="1371600" rtl="0">
              <a:spcBef>
                <a:spcPts val="0"/>
              </a:spcBef>
              <a:spcAft>
                <a:spcPts val="0"/>
              </a:spcAft>
              <a:buSzPts val="1400"/>
              <a:buFont typeface="Arial"/>
              <a:buAutoNum type="romanLcPeriod"/>
            </a:pPr>
            <a:r>
              <a:rPr lang="en">
                <a:solidFill>
                  <a:srgbClr val="24292E"/>
                </a:solidFill>
                <a:latin typeface="Arial"/>
                <a:ea typeface="Arial"/>
                <a:cs typeface="Arial"/>
                <a:sym typeface="Arial"/>
              </a:rPr>
              <a:t>for the data set </a:t>
            </a:r>
            <a:r>
              <a:rPr lang="en">
                <a:solidFill>
                  <a:srgbClr val="24292E"/>
                </a:solidFill>
                <a:latin typeface="Verdana"/>
                <a:ea typeface="Verdana"/>
                <a:cs typeface="Verdana"/>
                <a:sym typeface="Verdana"/>
              </a:rPr>
              <a:t>[3, 4, 5, 6, 7]</a:t>
            </a:r>
            <a:r>
              <a:rPr lang="en">
                <a:solidFill>
                  <a:srgbClr val="24292E"/>
                </a:solidFill>
                <a:latin typeface="Arial"/>
                <a:ea typeface="Arial"/>
                <a:cs typeface="Arial"/>
                <a:sym typeface="Arial"/>
              </a:rPr>
              <a:t>, the variance is 2.</a:t>
            </a:r>
          </a:p>
          <a:p>
            <a:pPr indent="-317500" lvl="2" marL="1371600" rtl="0">
              <a:spcBef>
                <a:spcPts val="0"/>
              </a:spcBef>
              <a:spcAft>
                <a:spcPts val="1200"/>
              </a:spcAft>
              <a:buSzPts val="1400"/>
              <a:buFont typeface="Arial"/>
              <a:buAutoNum type="romanLcPeriod"/>
            </a:pPr>
            <a:r>
              <a:rPr lang="en">
                <a:solidFill>
                  <a:srgbClr val="24292E"/>
                </a:solidFill>
                <a:latin typeface="Arial"/>
                <a:ea typeface="Arial"/>
                <a:cs typeface="Arial"/>
                <a:sym typeface="Arial"/>
              </a:rPr>
              <a:t>for the data set </a:t>
            </a:r>
            <a:r>
              <a:rPr lang="en">
                <a:solidFill>
                  <a:srgbClr val="24292E"/>
                </a:solidFill>
                <a:latin typeface="Verdana"/>
                <a:ea typeface="Verdana"/>
                <a:cs typeface="Verdana"/>
                <a:sym typeface="Verdana"/>
              </a:rPr>
              <a:t>[-1525, -200, 5, 745, 1000]</a:t>
            </a:r>
            <a:r>
              <a:rPr lang="en">
                <a:solidFill>
                  <a:srgbClr val="24292E"/>
                </a:solidFill>
                <a:latin typeface="Arial"/>
                <a:ea typeface="Arial"/>
                <a:cs typeface="Arial"/>
                <a:sym typeface="Arial"/>
              </a:rPr>
              <a:t>, the variance is 784,110.</a:t>
            </a:r>
          </a:p>
          <a:p>
            <a:pPr indent="0" lvl="0" marL="0" marR="0" rtl="0" algn="l">
              <a:lnSpc>
                <a:spcPct val="115000"/>
              </a:lnSpc>
              <a:spcBef>
                <a:spcPts val="1500"/>
              </a:spcBef>
              <a:spcAft>
                <a:spcPts val="2400"/>
              </a:spcAft>
              <a:buNone/>
            </a:pPr>
            <a:r>
              <a:t/>
            </a:r>
            <a:endParaRPr sz="1400">
              <a:solidFill>
                <a:srgbClr val="24292E"/>
              </a:solidFill>
              <a:highlight>
                <a:srgbClr val="FFFFFF"/>
              </a:highlight>
              <a:latin typeface="Arial"/>
              <a:ea typeface="Arial"/>
              <a:cs typeface="Arial"/>
              <a:sym typeface="Arial"/>
            </a:endParaRPr>
          </a:p>
        </p:txBody>
      </p:sp>
      <p:pic>
        <p:nvPicPr>
          <p:cNvPr id="164" name="Shape 164"/>
          <p:cNvPicPr preferRelativeResize="0"/>
          <p:nvPr/>
        </p:nvPicPr>
        <p:blipFill>
          <a:blip r:embed="rId3">
            <a:alphaModFix/>
          </a:blip>
          <a:stretch>
            <a:fillRect/>
          </a:stretch>
        </p:blipFill>
        <p:spPr>
          <a:xfrm>
            <a:off x="2297950" y="2432150"/>
            <a:ext cx="4374025" cy="25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Standard Deviation</a:t>
            </a:r>
          </a:p>
        </p:txBody>
      </p:sp>
      <p:sp>
        <p:nvSpPr>
          <p:cNvPr id="170" name="Shape 170"/>
          <p:cNvSpPr txBox="1"/>
          <p:nvPr>
            <p:ph idx="1" type="body"/>
          </p:nvPr>
        </p:nvSpPr>
        <p:spPr>
          <a:xfrm>
            <a:off x="311700" y="1042425"/>
            <a:ext cx="8520600" cy="3433200"/>
          </a:xfrm>
          <a:prstGeom prst="rect">
            <a:avLst/>
          </a:prstGeom>
        </p:spPr>
        <p:txBody>
          <a:bodyPr anchorCtr="0" anchor="t" bIns="91425" lIns="91425" rIns="91425" wrap="square" tIns="91425">
            <a:noAutofit/>
          </a:bodyPr>
          <a:lstStyle/>
          <a:p>
            <a:pPr indent="-317500" lvl="0" marL="457200" marR="0" rtl="0" algn="l">
              <a:lnSpc>
                <a:spcPct val="115000"/>
              </a:lnSpc>
              <a:spcBef>
                <a:spcPts val="120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a:t>
            </a:r>
            <a:r>
              <a:rPr b="1" lang="en" sz="1400" u="sng">
                <a:solidFill>
                  <a:srgbClr val="24292E"/>
                </a:solidFill>
                <a:highlight>
                  <a:srgbClr val="FFFFFF"/>
                </a:highlight>
                <a:latin typeface="Arial"/>
                <a:ea typeface="Arial"/>
                <a:cs typeface="Arial"/>
                <a:sym typeface="Arial"/>
              </a:rPr>
              <a:t>standard deviation</a:t>
            </a:r>
            <a:r>
              <a:rPr lang="en" sz="1400">
                <a:solidFill>
                  <a:srgbClr val="24292E"/>
                </a:solidFill>
                <a:highlight>
                  <a:srgbClr val="FFFFFF"/>
                </a:highlight>
                <a:latin typeface="Arial"/>
                <a:ea typeface="Arial"/>
                <a:cs typeface="Arial"/>
                <a:sym typeface="Arial"/>
              </a:rPr>
              <a:t> is simply the square root of the variance.</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For example, the variance of a data set containing the heights of average Australians would be in units of inches (or centimeters) </a:t>
            </a:r>
            <a:r>
              <a:rPr i="1" lang="en">
                <a:solidFill>
                  <a:srgbClr val="24292E"/>
                </a:solidFill>
                <a:latin typeface="Arial"/>
                <a:ea typeface="Arial"/>
                <a:cs typeface="Arial"/>
                <a:sym typeface="Arial"/>
              </a:rPr>
              <a:t>squared</a:t>
            </a:r>
            <a:r>
              <a:rPr lang="en">
                <a:solidFill>
                  <a:srgbClr val="24292E"/>
                </a:solidFill>
                <a:latin typeface="Arial"/>
                <a:ea typeface="Arial"/>
                <a:cs typeface="Arial"/>
                <a:sym typeface="Arial"/>
              </a:rPr>
              <a: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It is not natural to talk about how much a data set measured in inches spreads in terms of </a:t>
            </a:r>
            <a:r>
              <a:rPr i="1" lang="en" sz="1400">
                <a:solidFill>
                  <a:srgbClr val="24292E"/>
                </a:solidFill>
                <a:latin typeface="Arial"/>
                <a:ea typeface="Arial"/>
                <a:cs typeface="Arial"/>
                <a:sym typeface="Arial"/>
              </a:rPr>
              <a:t>square</a:t>
            </a:r>
            <a:r>
              <a:rPr lang="en" sz="1400">
                <a:solidFill>
                  <a:srgbClr val="24292E"/>
                </a:solidFill>
                <a:latin typeface="Arial"/>
                <a:ea typeface="Arial"/>
                <a:cs typeface="Arial"/>
                <a:sym typeface="Arial"/>
              </a:rPr>
              <a:t> inches — it makes more sense to talk about how much data measured in inches spreads in terms of </a:t>
            </a:r>
            <a:r>
              <a:rPr i="1" lang="en" sz="1400">
                <a:solidFill>
                  <a:srgbClr val="24292E"/>
                </a:solidFill>
                <a:latin typeface="Arial"/>
                <a:ea typeface="Arial"/>
                <a:cs typeface="Arial"/>
                <a:sym typeface="Arial"/>
              </a:rPr>
              <a:t>inches</a:t>
            </a:r>
            <a:r>
              <a:rPr lang="en" sz="1400">
                <a:solidFill>
                  <a:srgbClr val="24292E"/>
                </a:solidFill>
                <a:latin typeface="Arial"/>
                <a:ea typeface="Arial"/>
                <a:cs typeface="Arial"/>
                <a:sym typeface="Arial"/>
              </a:rPr>
              <a: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One of the motivators for using the standard deviation instead of the variance: It is easier to interpret.</a:t>
            </a:r>
          </a:p>
          <a:p>
            <a:pPr indent="-317500" lvl="1" marL="914400" rtl="0">
              <a:spcBef>
                <a:spcPts val="0"/>
              </a:spcBef>
              <a:spcAft>
                <a:spcPts val="0"/>
              </a:spcAft>
              <a:buSzPts val="1400"/>
              <a:buFont typeface="Arial"/>
              <a:buAutoNum type="alphaLcPeriod"/>
            </a:pPr>
            <a:r>
              <a:rPr lang="en">
                <a:solidFill>
                  <a:srgbClr val="24292E"/>
                </a:solidFill>
                <a:latin typeface="Arial"/>
                <a:ea typeface="Arial"/>
                <a:cs typeface="Arial"/>
                <a:sym typeface="Arial"/>
              </a:rPr>
              <a:t>The standard deviation for the data set </a:t>
            </a:r>
            <a:r>
              <a:rPr lang="en">
                <a:solidFill>
                  <a:srgbClr val="24292E"/>
                </a:solidFill>
                <a:latin typeface="Verdana"/>
                <a:ea typeface="Verdana"/>
                <a:cs typeface="Verdana"/>
                <a:sym typeface="Verdana"/>
              </a:rPr>
              <a:t>[3, 4, 5, 6, 7]</a:t>
            </a:r>
            <a:r>
              <a:rPr lang="en">
                <a:solidFill>
                  <a:srgbClr val="24292E"/>
                </a:solidFill>
                <a:latin typeface="Arial"/>
                <a:ea typeface="Arial"/>
                <a:cs typeface="Arial"/>
                <a:sym typeface="Arial"/>
              </a:rPr>
              <a:t> is approximately 1.414.</a:t>
            </a:r>
          </a:p>
          <a:p>
            <a:pPr indent="-317500" lvl="1" marL="914400" rtl="0">
              <a:spcBef>
                <a:spcPts val="0"/>
              </a:spcBef>
              <a:spcAft>
                <a:spcPts val="1200"/>
              </a:spcAft>
              <a:buSzPts val="1400"/>
              <a:buFont typeface="Arial"/>
              <a:buAutoNum type="alphaLcPeriod"/>
            </a:pPr>
            <a:r>
              <a:rPr lang="en">
                <a:solidFill>
                  <a:srgbClr val="24292E"/>
                </a:solidFill>
                <a:latin typeface="Arial"/>
                <a:ea typeface="Arial"/>
                <a:cs typeface="Arial"/>
                <a:sym typeface="Arial"/>
              </a:rPr>
              <a:t>The standard deviation for the data set </a:t>
            </a:r>
            <a:r>
              <a:rPr lang="en">
                <a:solidFill>
                  <a:srgbClr val="24292E"/>
                </a:solidFill>
                <a:latin typeface="Verdana"/>
                <a:ea typeface="Verdana"/>
                <a:cs typeface="Verdana"/>
                <a:sym typeface="Verdana"/>
              </a:rPr>
              <a:t>[-1525, -200, 5, 745, 1000]</a:t>
            </a:r>
            <a:r>
              <a:rPr lang="en">
                <a:solidFill>
                  <a:srgbClr val="24292E"/>
                </a:solidFill>
                <a:latin typeface="Arial"/>
                <a:ea typeface="Arial"/>
                <a:cs typeface="Arial"/>
                <a:sym typeface="Arial"/>
              </a:rPr>
              <a:t> is approximately 885.5.</a:t>
            </a:r>
          </a:p>
          <a:p>
            <a:pPr indent="0" lvl="0" marL="0" rtl="0">
              <a:spcBef>
                <a:spcPts val="1800"/>
              </a:spcBef>
              <a:spcAft>
                <a:spcPts val="2400"/>
              </a:spcAft>
              <a:buNone/>
            </a:pPr>
            <a:r>
              <a:t/>
            </a:r>
            <a:endParaRPr sz="1400">
              <a:solidFill>
                <a:srgbClr val="24292E"/>
              </a:solidFill>
              <a:latin typeface="Arial"/>
              <a:ea typeface="Arial"/>
              <a:cs typeface="Arial"/>
              <a:sym typeface="Arial"/>
            </a:endParaRPr>
          </a:p>
          <a:p>
            <a:pPr indent="0" lvl="0" marL="0" rtl="0">
              <a:spcBef>
                <a:spcPts val="300"/>
              </a:spcBef>
              <a:spcAft>
                <a:spcPts val="1200"/>
              </a:spcAft>
              <a:buNone/>
            </a:pPr>
            <a:r>
              <a:t/>
            </a:r>
            <a:endParaRPr sz="1400">
              <a:solidFill>
                <a:srgbClr val="24292E"/>
              </a:solidFill>
              <a:highlight>
                <a:srgbClr val="FFFFFF"/>
              </a:highlight>
              <a:latin typeface="Arial"/>
              <a:ea typeface="Arial"/>
              <a:cs typeface="Arial"/>
              <a:sym typeface="Arial"/>
            </a:endParaRPr>
          </a:p>
          <a:p>
            <a:pPr indent="0" lvl="0" marL="0" marR="0" rtl="0" algn="l">
              <a:lnSpc>
                <a:spcPct val="115000"/>
              </a:lnSpc>
              <a:spcBef>
                <a:spcPts val="1500"/>
              </a:spcBef>
              <a:spcAft>
                <a:spcPts val="24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Standard Deviation</a:t>
            </a:r>
          </a:p>
        </p:txBody>
      </p:sp>
      <p:sp>
        <p:nvSpPr>
          <p:cNvPr id="176" name="Shape 176"/>
          <p:cNvSpPr txBox="1"/>
          <p:nvPr>
            <p:ph idx="1" type="body"/>
          </p:nvPr>
        </p:nvSpPr>
        <p:spPr>
          <a:xfrm>
            <a:off x="311700" y="1015600"/>
            <a:ext cx="8520600" cy="33540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400">
                <a:solidFill>
                  <a:srgbClr val="24292E"/>
                </a:solidFill>
                <a:latin typeface="Arial"/>
                <a:ea typeface="Arial"/>
                <a:cs typeface="Arial"/>
                <a:sym typeface="Arial"/>
              </a:rPr>
              <a:t>The way we often use the standard deviation as a unit to describe how far individual numbers in a data set are away from the mean.</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Intuitively, the standard deviation tells us how far away from average any number in the data set is. For example, consider the price data we had before: [30, 31, 31, 32, 32, 40, 41, 41, 1000].</a:t>
            </a:r>
          </a:p>
          <a:p>
            <a:pPr indent="-317500" lvl="1" marL="914400" rtl="0">
              <a:spcBef>
                <a:spcPts val="0"/>
              </a:spcBef>
              <a:spcAft>
                <a:spcPts val="2400"/>
              </a:spcAft>
              <a:buClr>
                <a:srgbClr val="24292E"/>
              </a:buClr>
              <a:buSzPts val="1400"/>
              <a:buFont typeface="Arial"/>
              <a:buAutoNum type="alphaLcPeriod"/>
            </a:pPr>
            <a:r>
              <a:rPr lang="en">
                <a:solidFill>
                  <a:srgbClr val="24292E"/>
                </a:solidFill>
                <a:highlight>
                  <a:srgbClr val="FFFFFF"/>
                </a:highlight>
                <a:latin typeface="Arial"/>
                <a:ea typeface="Arial"/>
                <a:cs typeface="Arial"/>
                <a:sym typeface="Arial"/>
              </a:rPr>
              <a:t>If you run the numbers, 1000 would 2.83 standard deviations away from average, meaning it is </a:t>
            </a:r>
            <a:r>
              <a:rPr i="1" lang="en">
                <a:solidFill>
                  <a:srgbClr val="24292E"/>
                </a:solidFill>
                <a:highlight>
                  <a:srgbClr val="FFFFFF"/>
                </a:highlight>
                <a:latin typeface="Arial"/>
                <a:ea typeface="Arial"/>
                <a:cs typeface="Arial"/>
                <a:sym typeface="Arial"/>
              </a:rPr>
              <a:t>far </a:t>
            </a:r>
            <a:r>
              <a:rPr lang="en">
                <a:solidFill>
                  <a:srgbClr val="24292E"/>
                </a:solidFill>
                <a:highlight>
                  <a:srgbClr val="FFFFFF"/>
                </a:highlight>
                <a:latin typeface="Arial"/>
                <a:ea typeface="Arial"/>
                <a:cs typeface="Arial"/>
                <a:sym typeface="Arial"/>
              </a:rPr>
              <a:t>above the mean</a:t>
            </a:r>
          </a:p>
          <a:p>
            <a:pPr indent="0" lvl="0" marL="0" rtl="0">
              <a:spcBef>
                <a:spcPts val="300"/>
              </a:spcBef>
              <a:spcAft>
                <a:spcPts val="1200"/>
              </a:spcAft>
              <a:buNone/>
            </a:pPr>
            <a:r>
              <a:t/>
            </a:r>
            <a:endParaRPr sz="1400">
              <a:latin typeface="Arial"/>
              <a:ea typeface="Arial"/>
              <a:cs typeface="Arial"/>
              <a:sym typeface="Arial"/>
            </a:endParaRPr>
          </a:p>
        </p:txBody>
      </p:sp>
      <p:pic>
        <p:nvPicPr>
          <p:cNvPr id="177" name="Shape 177"/>
          <p:cNvPicPr preferRelativeResize="0"/>
          <p:nvPr/>
        </p:nvPicPr>
        <p:blipFill>
          <a:blip r:embed="rId3">
            <a:alphaModFix/>
          </a:blip>
          <a:stretch>
            <a:fillRect/>
          </a:stretch>
        </p:blipFill>
        <p:spPr>
          <a:xfrm>
            <a:off x="3449850" y="2768026"/>
            <a:ext cx="4235775" cy="2174575"/>
          </a:xfrm>
          <a:prstGeom prst="rect">
            <a:avLst/>
          </a:prstGeom>
          <a:noFill/>
          <a:ln>
            <a:noFill/>
          </a:ln>
        </p:spPr>
      </p:pic>
      <p:sp>
        <p:nvSpPr>
          <p:cNvPr id="178" name="Shape 178"/>
          <p:cNvSpPr txBox="1"/>
          <p:nvPr/>
        </p:nvSpPr>
        <p:spPr>
          <a:xfrm>
            <a:off x="227100" y="3113350"/>
            <a:ext cx="2410500" cy="1581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24292E"/>
                </a:solidFill>
                <a:highlight>
                  <a:srgbClr val="FFFFFF"/>
                </a:highlight>
              </a:rPr>
              <a:t>For comparison, 41 is only -0.3 standard deviations away from average, meaning it is </a:t>
            </a:r>
            <a:r>
              <a:rPr i="1" lang="en" sz="1200">
                <a:solidFill>
                  <a:srgbClr val="24292E"/>
                </a:solidFill>
                <a:highlight>
                  <a:srgbClr val="FFFFFF"/>
                </a:highlight>
              </a:rPr>
              <a:t>just a little below</a:t>
            </a:r>
            <a:r>
              <a:rPr lang="en" sz="1200">
                <a:solidFill>
                  <a:srgbClr val="24292E"/>
                </a:solidFill>
                <a:highlight>
                  <a:srgbClr val="FFFFFF"/>
                </a:highlight>
              </a:rPr>
              <a:t> the mean.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Measures of Central Tendency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Z-Score</a:t>
            </a:r>
          </a:p>
        </p:txBody>
      </p:sp>
      <p:sp>
        <p:nvSpPr>
          <p:cNvPr id="184" name="Shape 18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solidFill>
                  <a:srgbClr val="24292E"/>
                </a:solidFill>
                <a:highlight>
                  <a:srgbClr val="FFFFFF"/>
                </a:highlight>
                <a:latin typeface="Arial"/>
                <a:ea typeface="Arial"/>
                <a:cs typeface="Arial"/>
                <a:sym typeface="Arial"/>
              </a:rPr>
              <a:t>Variance and standard deviation are </a:t>
            </a:r>
            <a:r>
              <a:rPr i="1" lang="en" sz="1400">
                <a:solidFill>
                  <a:srgbClr val="24292E"/>
                </a:solidFill>
                <a:highlight>
                  <a:srgbClr val="FFFFFF"/>
                </a:highlight>
                <a:latin typeface="Arial"/>
                <a:ea typeface="Arial"/>
                <a:cs typeface="Arial"/>
                <a:sym typeface="Arial"/>
              </a:rPr>
              <a:t>single</a:t>
            </a:r>
            <a:r>
              <a:rPr lang="en" sz="1400">
                <a:solidFill>
                  <a:srgbClr val="24292E"/>
                </a:solidFill>
                <a:highlight>
                  <a:srgbClr val="FFFFFF"/>
                </a:highlight>
                <a:latin typeface="Arial"/>
                <a:ea typeface="Arial"/>
                <a:cs typeface="Arial"/>
                <a:sym typeface="Arial"/>
              </a:rPr>
              <a:t> numbers that describe the </a:t>
            </a:r>
            <a:r>
              <a:rPr i="1" lang="en" sz="1400">
                <a:solidFill>
                  <a:srgbClr val="24292E"/>
                </a:solidFill>
                <a:highlight>
                  <a:srgbClr val="FFFFFF"/>
                </a:highlight>
                <a:latin typeface="Arial"/>
                <a:ea typeface="Arial"/>
                <a:cs typeface="Arial"/>
                <a:sym typeface="Arial"/>
              </a:rPr>
              <a:t>whole</a:t>
            </a:r>
            <a:r>
              <a:rPr lang="en" sz="1400">
                <a:solidFill>
                  <a:srgbClr val="24292E"/>
                </a:solidFill>
                <a:highlight>
                  <a:srgbClr val="FFFFFF"/>
                </a:highlight>
                <a:latin typeface="Arial"/>
                <a:ea typeface="Arial"/>
                <a:cs typeface="Arial"/>
                <a:sym typeface="Arial"/>
              </a:rPr>
              <a:t> data set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b="1" lang="en" sz="1400" u="sng">
                <a:solidFill>
                  <a:srgbClr val="24292E"/>
                </a:solidFill>
                <a:latin typeface="Arial"/>
                <a:ea typeface="Arial"/>
                <a:cs typeface="Arial"/>
                <a:sym typeface="Arial"/>
              </a:rPr>
              <a:t>z-score </a:t>
            </a:r>
            <a:r>
              <a:rPr lang="en" sz="1400">
                <a:solidFill>
                  <a:srgbClr val="24292E"/>
                </a:solidFill>
                <a:latin typeface="Arial"/>
                <a:ea typeface="Arial"/>
                <a:cs typeface="Arial"/>
                <a:sym typeface="Arial"/>
              </a:rPr>
              <a:t>is a statistic that describes how far away from the mean any </a:t>
            </a:r>
            <a:r>
              <a:rPr i="1" lang="en" sz="1400">
                <a:solidFill>
                  <a:srgbClr val="24292E"/>
                </a:solidFill>
                <a:latin typeface="Arial"/>
                <a:ea typeface="Arial"/>
                <a:cs typeface="Arial"/>
                <a:sym typeface="Arial"/>
              </a:rPr>
              <a:t>single</a:t>
            </a:r>
            <a:r>
              <a:rPr lang="en" sz="1400">
                <a:solidFill>
                  <a:srgbClr val="24292E"/>
                </a:solidFill>
                <a:latin typeface="Arial"/>
                <a:ea typeface="Arial"/>
                <a:cs typeface="Arial"/>
                <a:sym typeface="Arial"/>
              </a:rPr>
              <a:t> number in the data set is.</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z-score for a number in a data set tells us how many standard deviations away from the mean that number is.</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Recall, the z-score for 1000 in our price data set is about 2.83, whereas for 41, it is -0.3.</a:t>
            </a:r>
          </a:p>
          <a:p>
            <a:pPr indent="-317500" lvl="0" marL="457200" rtl="0">
              <a:spcBef>
                <a:spcPts val="0"/>
              </a:spcBef>
              <a:spcAft>
                <a:spcPts val="2400"/>
              </a:spcAft>
              <a:buClr>
                <a:srgbClr val="24292E"/>
              </a:buClr>
              <a:buSzPts val="1400"/>
              <a:buFont typeface="Arial"/>
              <a:buChar char="●"/>
            </a:pPr>
            <a:r>
              <a:rPr lang="en" sz="1400">
                <a:solidFill>
                  <a:srgbClr val="24292E"/>
                </a:solidFill>
                <a:latin typeface="Arial"/>
                <a:ea typeface="Arial"/>
                <a:cs typeface="Arial"/>
                <a:sym typeface="Arial"/>
              </a:rPr>
              <a:t>No need to memorize! The libraries we will work with — namely </a:t>
            </a:r>
            <a:r>
              <a:rPr lang="en" sz="1400" u="sng">
                <a:solidFill>
                  <a:srgbClr val="0366D6"/>
                </a:solidFill>
                <a:latin typeface="Arial"/>
                <a:ea typeface="Arial"/>
                <a:cs typeface="Arial"/>
                <a:sym typeface="Arial"/>
                <a:hlinkClick r:id="rId3"/>
              </a:rPr>
              <a:t>SciPy</a:t>
            </a:r>
            <a:r>
              <a:rPr lang="en" sz="1400">
                <a:solidFill>
                  <a:srgbClr val="24292E"/>
                </a:solidFill>
                <a:latin typeface="Arial"/>
                <a:ea typeface="Arial"/>
                <a:cs typeface="Arial"/>
                <a:sym typeface="Arial"/>
              </a:rPr>
              <a:t> — have them built-in.</a:t>
            </a:r>
          </a:p>
        </p:txBody>
      </p:sp>
      <p:pic>
        <p:nvPicPr>
          <p:cNvPr id="185" name="Shape 185"/>
          <p:cNvPicPr preferRelativeResize="0"/>
          <p:nvPr/>
        </p:nvPicPr>
        <p:blipFill rotWithShape="1">
          <a:blip r:embed="rId4">
            <a:alphaModFix/>
          </a:blip>
          <a:srcRect b="0" l="0" r="0" t="9016"/>
          <a:stretch/>
        </p:blipFill>
        <p:spPr>
          <a:xfrm>
            <a:off x="2149425" y="3296750"/>
            <a:ext cx="4495800" cy="147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Outliers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Outliers</a:t>
            </a:r>
          </a:p>
        </p:txBody>
      </p:sp>
      <p:sp>
        <p:nvSpPr>
          <p:cNvPr id="196" name="Shape 196"/>
          <p:cNvSpPr txBox="1"/>
          <p:nvPr>
            <p:ph idx="1" type="body"/>
          </p:nvPr>
        </p:nvSpPr>
        <p:spPr>
          <a:xfrm>
            <a:off x="311700" y="1068025"/>
            <a:ext cx="8520600" cy="33540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200">
                <a:solidFill>
                  <a:srgbClr val="24292E"/>
                </a:solidFill>
                <a:highlight>
                  <a:srgbClr val="FFFFFF"/>
                </a:highlight>
                <a:latin typeface="Arial"/>
                <a:ea typeface="Arial"/>
                <a:cs typeface="Arial"/>
                <a:sym typeface="Arial"/>
              </a:rPr>
              <a:t>Extreme values often do not describe the data…</a:t>
            </a:r>
          </a:p>
          <a:p>
            <a:pPr indent="-317500" lvl="0" marL="457200" rtl="0">
              <a:spcBef>
                <a:spcPts val="0"/>
              </a:spcBef>
              <a:spcAft>
                <a:spcPts val="0"/>
              </a:spcAft>
              <a:buClr>
                <a:srgbClr val="24292E"/>
              </a:buClr>
              <a:buSzPts val="1400"/>
              <a:buFont typeface="Arial"/>
              <a:buChar char="●"/>
            </a:pPr>
            <a:r>
              <a:rPr lang="en" sz="1200">
                <a:solidFill>
                  <a:srgbClr val="24292E"/>
                </a:solidFill>
                <a:latin typeface="Arial"/>
                <a:ea typeface="Arial"/>
                <a:cs typeface="Arial"/>
                <a:sym typeface="Arial"/>
              </a:rPr>
              <a:t>It is okay to remove outliers if any of the following are true:</a:t>
            </a:r>
          </a:p>
          <a:p>
            <a:pPr indent="-304800" lvl="0" marL="914400" rtl="0">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The data is due to bad measurements. (If your data includes reaction time measurements, and one of the values is 1ms, you should probably remove it — human reaction times are </a:t>
            </a:r>
            <a:r>
              <a:rPr i="1" lang="en" sz="1200">
                <a:solidFill>
                  <a:srgbClr val="24292E"/>
                </a:solidFill>
                <a:latin typeface="Arial"/>
                <a:ea typeface="Arial"/>
                <a:cs typeface="Arial"/>
                <a:sym typeface="Arial"/>
              </a:rPr>
              <a:t>at least</a:t>
            </a:r>
            <a:r>
              <a:rPr lang="en" sz="1200">
                <a:solidFill>
                  <a:srgbClr val="24292E"/>
                </a:solidFill>
                <a:latin typeface="Arial"/>
                <a:ea typeface="Arial"/>
                <a:cs typeface="Arial"/>
                <a:sym typeface="Arial"/>
              </a:rPr>
              <a:t> 100ms, so 1ms is clearly bad data.)</a:t>
            </a:r>
          </a:p>
          <a:p>
            <a:pPr indent="-304800" lvl="0" marL="914400" rtl="0">
              <a:spcBef>
                <a:spcPts val="0"/>
              </a:spcBef>
              <a:spcAft>
                <a:spcPts val="120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If the outliers </a:t>
            </a:r>
            <a:r>
              <a:rPr i="1" lang="en" sz="1200">
                <a:solidFill>
                  <a:srgbClr val="24292E"/>
                </a:solidFill>
                <a:highlight>
                  <a:srgbClr val="FFFFFF"/>
                </a:highlight>
                <a:latin typeface="Arial"/>
                <a:ea typeface="Arial"/>
                <a:cs typeface="Arial"/>
                <a:sym typeface="Arial"/>
              </a:rPr>
              <a:t>create</a:t>
            </a:r>
            <a:r>
              <a:rPr lang="en" sz="1200">
                <a:solidFill>
                  <a:srgbClr val="24292E"/>
                </a:solidFill>
                <a:highlight>
                  <a:srgbClr val="FFFFFF"/>
                </a:highlight>
                <a:latin typeface="Arial"/>
                <a:ea typeface="Arial"/>
                <a:cs typeface="Arial"/>
                <a:sym typeface="Arial"/>
              </a:rPr>
              <a:t> trends that wouldn't exist without them, you </a:t>
            </a:r>
            <a:r>
              <a:rPr i="1" lang="en" sz="1200">
                <a:solidFill>
                  <a:srgbClr val="24292E"/>
                </a:solidFill>
                <a:highlight>
                  <a:srgbClr val="FFFFFF"/>
                </a:highlight>
                <a:latin typeface="Arial"/>
                <a:ea typeface="Arial"/>
                <a:cs typeface="Arial"/>
                <a:sym typeface="Arial"/>
              </a:rPr>
              <a:t>should</a:t>
            </a:r>
            <a:r>
              <a:rPr lang="en" sz="1200">
                <a:solidFill>
                  <a:srgbClr val="24292E"/>
                </a:solidFill>
                <a:highlight>
                  <a:srgbClr val="FFFFFF"/>
                </a:highlight>
                <a:latin typeface="Arial"/>
                <a:ea typeface="Arial"/>
                <a:cs typeface="Arial"/>
                <a:sym typeface="Arial"/>
              </a:rPr>
              <a:t> drop them.</a:t>
            </a:r>
          </a:p>
          <a:p>
            <a:pPr indent="0" lvl="0" marL="0" rtl="0">
              <a:spcBef>
                <a:spcPts val="1200"/>
              </a:spcBef>
              <a:spcAft>
                <a:spcPts val="12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Outliers - To remove or not to remove?</a:t>
            </a:r>
          </a:p>
        </p:txBody>
      </p:sp>
      <p:pic>
        <p:nvPicPr>
          <p:cNvPr id="202" name="Shape 202"/>
          <p:cNvPicPr preferRelativeResize="0"/>
          <p:nvPr/>
        </p:nvPicPr>
        <p:blipFill>
          <a:blip r:embed="rId3">
            <a:alphaModFix/>
          </a:blip>
          <a:stretch>
            <a:fillRect/>
          </a:stretch>
        </p:blipFill>
        <p:spPr>
          <a:xfrm>
            <a:off x="405675" y="1082850"/>
            <a:ext cx="3319250" cy="2109100"/>
          </a:xfrm>
          <a:prstGeom prst="rect">
            <a:avLst/>
          </a:prstGeom>
          <a:noFill/>
          <a:ln>
            <a:noFill/>
          </a:ln>
        </p:spPr>
      </p:pic>
      <p:pic>
        <p:nvPicPr>
          <p:cNvPr id="203" name="Shape 203"/>
          <p:cNvPicPr preferRelativeResize="0"/>
          <p:nvPr/>
        </p:nvPicPr>
        <p:blipFill>
          <a:blip r:embed="rId4">
            <a:alphaModFix/>
          </a:blip>
          <a:stretch>
            <a:fillRect/>
          </a:stretch>
        </p:blipFill>
        <p:spPr>
          <a:xfrm>
            <a:off x="5466800" y="1082850"/>
            <a:ext cx="3122703" cy="2109100"/>
          </a:xfrm>
          <a:prstGeom prst="rect">
            <a:avLst/>
          </a:prstGeom>
          <a:noFill/>
          <a:ln>
            <a:noFill/>
          </a:ln>
        </p:spPr>
      </p:pic>
      <p:pic>
        <p:nvPicPr>
          <p:cNvPr id="204" name="Shape 204"/>
          <p:cNvPicPr preferRelativeResize="0"/>
          <p:nvPr/>
        </p:nvPicPr>
        <p:blipFill>
          <a:blip r:embed="rId5">
            <a:alphaModFix/>
          </a:blip>
          <a:stretch>
            <a:fillRect/>
          </a:stretch>
        </p:blipFill>
        <p:spPr>
          <a:xfrm>
            <a:off x="2976525" y="2948050"/>
            <a:ext cx="2998800" cy="205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Outliers</a:t>
            </a:r>
            <a:r>
              <a:rPr lang="en"/>
              <a:t>- To remove or not to remove?</a:t>
            </a:r>
          </a:p>
        </p:txBody>
      </p:sp>
      <p:pic>
        <p:nvPicPr>
          <p:cNvPr id="210" name="Shape 210"/>
          <p:cNvPicPr preferRelativeResize="0"/>
          <p:nvPr/>
        </p:nvPicPr>
        <p:blipFill>
          <a:blip r:embed="rId3">
            <a:alphaModFix/>
          </a:blip>
          <a:stretch>
            <a:fillRect/>
          </a:stretch>
        </p:blipFill>
        <p:spPr>
          <a:xfrm>
            <a:off x="100000" y="1082850"/>
            <a:ext cx="3319250" cy="2109100"/>
          </a:xfrm>
          <a:prstGeom prst="rect">
            <a:avLst/>
          </a:prstGeom>
          <a:noFill/>
          <a:ln>
            <a:noFill/>
          </a:ln>
        </p:spPr>
      </p:pic>
      <p:pic>
        <p:nvPicPr>
          <p:cNvPr id="211" name="Shape 211"/>
          <p:cNvPicPr preferRelativeResize="0"/>
          <p:nvPr/>
        </p:nvPicPr>
        <p:blipFill>
          <a:blip r:embed="rId4">
            <a:alphaModFix/>
          </a:blip>
          <a:stretch>
            <a:fillRect/>
          </a:stretch>
        </p:blipFill>
        <p:spPr>
          <a:xfrm>
            <a:off x="5709600" y="1082850"/>
            <a:ext cx="3122703" cy="2109100"/>
          </a:xfrm>
          <a:prstGeom prst="rect">
            <a:avLst/>
          </a:prstGeom>
          <a:noFill/>
          <a:ln>
            <a:noFill/>
          </a:ln>
        </p:spPr>
      </p:pic>
      <p:pic>
        <p:nvPicPr>
          <p:cNvPr id="212" name="Shape 212"/>
          <p:cNvPicPr preferRelativeResize="0"/>
          <p:nvPr/>
        </p:nvPicPr>
        <p:blipFill>
          <a:blip r:embed="rId5">
            <a:alphaModFix/>
          </a:blip>
          <a:stretch>
            <a:fillRect/>
          </a:stretch>
        </p:blipFill>
        <p:spPr>
          <a:xfrm>
            <a:off x="2941575" y="3000475"/>
            <a:ext cx="2998800" cy="2055700"/>
          </a:xfrm>
          <a:prstGeom prst="rect">
            <a:avLst/>
          </a:prstGeom>
          <a:noFill/>
          <a:ln>
            <a:noFill/>
          </a:ln>
        </p:spPr>
      </p:pic>
      <p:sp>
        <p:nvSpPr>
          <p:cNvPr id="213" name="Shape 213"/>
          <p:cNvSpPr txBox="1"/>
          <p:nvPr/>
        </p:nvSpPr>
        <p:spPr>
          <a:xfrm>
            <a:off x="487425" y="3191950"/>
            <a:ext cx="2331900" cy="14412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24292E"/>
                </a:solidFill>
                <a:highlight>
                  <a:srgbClr val="FFFFFF"/>
                </a:highlight>
              </a:rPr>
              <a:t>If the outliers </a:t>
            </a:r>
            <a:r>
              <a:rPr i="1" lang="en" sz="1200">
                <a:solidFill>
                  <a:srgbClr val="24292E"/>
                </a:solidFill>
                <a:highlight>
                  <a:srgbClr val="FFFFFF"/>
                </a:highlight>
              </a:rPr>
              <a:t>create</a:t>
            </a:r>
            <a:r>
              <a:rPr lang="en" sz="1200">
                <a:solidFill>
                  <a:srgbClr val="24292E"/>
                </a:solidFill>
                <a:highlight>
                  <a:srgbClr val="FFFFFF"/>
                </a:highlight>
              </a:rPr>
              <a:t> trends that wouldn't exist without them, you </a:t>
            </a:r>
            <a:r>
              <a:rPr i="1" lang="en" sz="1200">
                <a:solidFill>
                  <a:srgbClr val="24292E"/>
                </a:solidFill>
                <a:highlight>
                  <a:srgbClr val="FFFFFF"/>
                </a:highlight>
              </a:rPr>
              <a:t>should</a:t>
            </a:r>
            <a:r>
              <a:rPr lang="en" sz="1200">
                <a:solidFill>
                  <a:srgbClr val="24292E"/>
                </a:solidFill>
                <a:highlight>
                  <a:srgbClr val="FFFFFF"/>
                </a:highlight>
              </a:rPr>
              <a:t> drop them</a:t>
            </a:r>
          </a:p>
        </p:txBody>
      </p:sp>
      <p:sp>
        <p:nvSpPr>
          <p:cNvPr id="214" name="Shape 214"/>
          <p:cNvSpPr txBox="1"/>
          <p:nvPr/>
        </p:nvSpPr>
        <p:spPr>
          <a:xfrm>
            <a:off x="3414675" y="1414450"/>
            <a:ext cx="2052600" cy="13059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24292E"/>
                </a:solidFill>
                <a:highlight>
                  <a:srgbClr val="FFFFFF"/>
                </a:highlight>
              </a:rPr>
              <a:t>The outliers do </a:t>
            </a:r>
            <a:r>
              <a:rPr i="1" lang="en" sz="1200">
                <a:solidFill>
                  <a:srgbClr val="24292E"/>
                </a:solidFill>
                <a:highlight>
                  <a:srgbClr val="FFFFFF"/>
                </a:highlight>
              </a:rPr>
              <a:t>not</a:t>
            </a:r>
            <a:r>
              <a:rPr lang="en" sz="1200">
                <a:solidFill>
                  <a:srgbClr val="24292E"/>
                </a:solidFill>
                <a:highlight>
                  <a:srgbClr val="FFFFFF"/>
                </a:highlight>
              </a:rPr>
              <a:t> change your results. In this case, it is okay to drop them, but it is best to make a note of having done so.</a:t>
            </a:r>
          </a:p>
        </p:txBody>
      </p:sp>
      <p:sp>
        <p:nvSpPr>
          <p:cNvPr id="215" name="Shape 215"/>
          <p:cNvSpPr txBox="1"/>
          <p:nvPr/>
        </p:nvSpPr>
        <p:spPr>
          <a:xfrm>
            <a:off x="6124650" y="3331675"/>
            <a:ext cx="2292600" cy="1074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solidFill>
                  <a:srgbClr val="24292E"/>
                </a:solidFill>
                <a:highlight>
                  <a:srgbClr val="FFFFFF"/>
                </a:highlight>
              </a:rPr>
              <a:t>If your outlier </a:t>
            </a:r>
            <a:r>
              <a:rPr i="1" lang="en" sz="1200">
                <a:solidFill>
                  <a:srgbClr val="24292E"/>
                </a:solidFill>
                <a:highlight>
                  <a:srgbClr val="FFFFFF"/>
                </a:highlight>
              </a:rPr>
              <a:t>does</a:t>
            </a:r>
            <a:r>
              <a:rPr lang="en" sz="1200">
                <a:solidFill>
                  <a:srgbClr val="24292E"/>
                </a:solidFill>
                <a:highlight>
                  <a:srgbClr val="FFFFFF"/>
                </a:highlight>
              </a:rPr>
              <a:t> change your results, you </a:t>
            </a:r>
            <a:r>
              <a:rPr i="1" lang="en" sz="1200">
                <a:solidFill>
                  <a:srgbClr val="24292E"/>
                </a:solidFill>
                <a:highlight>
                  <a:srgbClr val="FFFFFF"/>
                </a:highlight>
              </a:rPr>
              <a:t>should not</a:t>
            </a:r>
            <a:r>
              <a:rPr lang="en" sz="1200">
                <a:solidFill>
                  <a:srgbClr val="24292E"/>
                </a:solidFill>
                <a:highlight>
                  <a:srgbClr val="FFFFFF"/>
                </a:highlight>
              </a:rPr>
              <a:t> drop it</a:t>
            </a:r>
          </a:p>
        </p:txBody>
      </p:sp>
      <p:sp>
        <p:nvSpPr>
          <p:cNvPr id="216" name="Shape 216"/>
          <p:cNvSpPr txBox="1"/>
          <p:nvPr/>
        </p:nvSpPr>
        <p:spPr>
          <a:xfrm>
            <a:off x="0" y="4571850"/>
            <a:ext cx="2998800" cy="4455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200"/>
              <a:t>http://www.theanalysisfactor.com/outliers-to-drop-or-not-to-drop/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Outliers- Seem ‘fuzzy’?</a:t>
            </a:r>
          </a:p>
        </p:txBody>
      </p:sp>
      <p:pic>
        <p:nvPicPr>
          <p:cNvPr id="222" name="Shape 222"/>
          <p:cNvPicPr preferRelativeResize="0"/>
          <p:nvPr/>
        </p:nvPicPr>
        <p:blipFill>
          <a:blip r:embed="rId3">
            <a:alphaModFix/>
          </a:blip>
          <a:stretch>
            <a:fillRect/>
          </a:stretch>
        </p:blipFill>
        <p:spPr>
          <a:xfrm>
            <a:off x="1017000" y="1264700"/>
            <a:ext cx="7239000" cy="321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Outliers- Example</a:t>
            </a:r>
          </a:p>
        </p:txBody>
      </p:sp>
      <p:sp>
        <p:nvSpPr>
          <p:cNvPr id="228" name="Shape 228"/>
          <p:cNvSpPr txBox="1"/>
          <p:nvPr>
            <p:ph idx="1" type="body"/>
          </p:nvPr>
        </p:nvSpPr>
        <p:spPr>
          <a:xfrm>
            <a:off x="311700" y="1068025"/>
            <a:ext cx="8520600" cy="3354000"/>
          </a:xfrm>
          <a:prstGeom prst="rect">
            <a:avLst/>
          </a:prstGeom>
        </p:spPr>
        <p:txBody>
          <a:bodyPr anchorCtr="0" anchor="t" bIns="91425" lIns="91425" rIns="91425" wrap="square" tIns="91425">
            <a:noAutofit/>
          </a:bodyPr>
          <a:lstStyle/>
          <a:p>
            <a:pPr indent="-304800" lvl="0" marL="457200" rtl="0">
              <a:spcBef>
                <a:spcPts val="1200"/>
              </a:spcBef>
              <a:spcAft>
                <a:spcPts val="1200"/>
              </a:spcAft>
              <a:buClr>
                <a:srgbClr val="24292E"/>
              </a:buClr>
              <a:buSzPts val="1200"/>
              <a:buFont typeface="Arial"/>
              <a:buChar char="●"/>
            </a:pPr>
            <a:r>
              <a:rPr lang="en" sz="1200" u="sng">
                <a:solidFill>
                  <a:srgbClr val="0366D6"/>
                </a:solidFill>
                <a:highlight>
                  <a:srgbClr val="FFFFFF"/>
                </a:highlight>
                <a:latin typeface="Arial"/>
                <a:ea typeface="Arial"/>
                <a:cs typeface="Arial"/>
                <a:sym typeface="Arial"/>
                <a:hlinkClick r:id="rId3"/>
              </a:rPr>
              <a:t>Samples.py</a:t>
            </a:r>
            <a:r>
              <a:rPr lang="en" sz="1200">
                <a:solidFill>
                  <a:srgbClr val="24292E"/>
                </a:solidFill>
                <a:highlight>
                  <a:srgbClr val="FFFFFF"/>
                </a:highlight>
                <a:latin typeface="Arial"/>
                <a:ea typeface="Arial"/>
                <a:cs typeface="Arial"/>
                <a:sym typeface="Arial"/>
              </a:rPr>
              <a:t>	</a:t>
            </a:r>
          </a:p>
          <a:p>
            <a:pPr indent="0" lvl="0" marL="0" rtl="0">
              <a:spcBef>
                <a:spcPts val="1200"/>
              </a:spcBef>
              <a:spcAft>
                <a:spcPts val="12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Integrity of Data</a:t>
            </a:r>
            <a:r>
              <a:rPr lang="en"/>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Do we trust our data? SEM and Error Bars</a:t>
            </a:r>
          </a:p>
        </p:txBody>
      </p:sp>
      <p:sp>
        <p:nvSpPr>
          <p:cNvPr id="239" name="Shape 239"/>
          <p:cNvSpPr txBox="1"/>
          <p:nvPr>
            <p:ph idx="1" type="body"/>
          </p:nvPr>
        </p:nvSpPr>
        <p:spPr>
          <a:xfrm>
            <a:off x="311700" y="1068025"/>
            <a:ext cx="8520600" cy="3354000"/>
          </a:xfrm>
          <a:prstGeom prst="rect">
            <a:avLst/>
          </a:prstGeom>
        </p:spPr>
        <p:txBody>
          <a:bodyPr anchorCtr="0" anchor="t" bIns="91425" lIns="91425" rIns="91425" wrap="square" tIns="91425">
            <a:noAutofit/>
          </a:bodyPr>
          <a:lstStyle/>
          <a:p>
            <a:pPr indent="0" lvl="0" marL="0" rtl="0">
              <a:spcBef>
                <a:spcPts val="0"/>
              </a:spcBef>
              <a:buNone/>
            </a:pPr>
            <a:r>
              <a:rPr lang="en" sz="1200">
                <a:solidFill>
                  <a:srgbClr val="24292E"/>
                </a:solidFill>
                <a:highlight>
                  <a:srgbClr val="FFFFFF"/>
                </a:highlight>
                <a:latin typeface="Arial"/>
                <a:ea typeface="Arial"/>
                <a:cs typeface="Arial"/>
                <a:sym typeface="Arial"/>
              </a:rPr>
              <a:t>We will focus on the notions of standard error and how well measurements of a section of a population (e.g., voting habits of Americans in cities) represent that population as a whole (e.g., all Americans).</a:t>
            </a:r>
          </a:p>
        </p:txBody>
      </p:sp>
      <p:pic>
        <p:nvPicPr>
          <p:cNvPr id="240" name="Shape 240"/>
          <p:cNvPicPr preferRelativeResize="0"/>
          <p:nvPr/>
        </p:nvPicPr>
        <p:blipFill>
          <a:blip r:embed="rId3">
            <a:alphaModFix/>
          </a:blip>
          <a:stretch>
            <a:fillRect/>
          </a:stretch>
        </p:blipFill>
        <p:spPr>
          <a:xfrm>
            <a:off x="2217788" y="1750525"/>
            <a:ext cx="4935475" cy="3115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315925"/>
            <a:ext cx="8520600" cy="3094200"/>
          </a:xfrm>
          <a:prstGeom prst="rect">
            <a:avLst/>
          </a:prstGeom>
        </p:spPr>
        <p:txBody>
          <a:bodyPr anchorCtr="0" anchor="b" bIns="91425" lIns="91425" rIns="91425" wrap="square" tIns="91425">
            <a:noAutofit/>
          </a:bodyPr>
          <a:lstStyle/>
          <a:p>
            <a:pPr indent="0" lvl="0" marL="0" rtl="0">
              <a:spcBef>
                <a:spcPts val="0"/>
              </a:spcBef>
              <a:buNone/>
            </a:pPr>
            <a:r>
              <a:rPr lang="en"/>
              <a:t>This process can lead to imperfect predictions….why?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Measures of Central Tendency</a:t>
            </a:r>
          </a:p>
        </p:txBody>
      </p:sp>
      <p:sp>
        <p:nvSpPr>
          <p:cNvPr id="74" name="Shape 74"/>
          <p:cNvSpPr txBox="1"/>
          <p:nvPr>
            <p:ph idx="1" type="body"/>
          </p:nvPr>
        </p:nvSpPr>
        <p:spPr>
          <a:xfrm>
            <a:off x="729450" y="1301200"/>
            <a:ext cx="7688700" cy="36504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b="1" lang="en" sz="1400">
                <a:solidFill>
                  <a:srgbClr val="24292E"/>
                </a:solidFill>
                <a:latin typeface="Arial"/>
                <a:ea typeface="Arial"/>
                <a:cs typeface="Arial"/>
                <a:sym typeface="Arial"/>
              </a:rPr>
              <a:t>MODE</a:t>
            </a:r>
            <a:r>
              <a:rPr lang="en" sz="1400">
                <a:solidFill>
                  <a:srgbClr val="24292E"/>
                </a:solidFill>
                <a:latin typeface="Arial"/>
                <a:ea typeface="Arial"/>
                <a:cs typeface="Arial"/>
                <a:sym typeface="Arial"/>
              </a:rPr>
              <a:t> of a data set is the most frequently occurring element.</a:t>
            </a:r>
          </a:p>
          <a:p>
            <a:pPr indent="-317500" lvl="1" marL="914400" rtl="0">
              <a:spcBef>
                <a:spcPts val="0"/>
              </a:spcBef>
              <a:spcAft>
                <a:spcPts val="0"/>
              </a:spcAft>
              <a:buClr>
                <a:srgbClr val="000000"/>
              </a:buClr>
              <a:buSzPts val="1400"/>
              <a:buFont typeface="Arial"/>
              <a:buAutoNum type="alphaLcPeriod"/>
            </a:pPr>
            <a:r>
              <a:rPr lang="en">
                <a:solidFill>
                  <a:srgbClr val="24292E"/>
                </a:solidFill>
                <a:latin typeface="Arial"/>
                <a:ea typeface="Arial"/>
                <a:cs typeface="Arial"/>
                <a:sym typeface="Arial"/>
              </a:rPr>
              <a:t>For example, in a list like </a:t>
            </a:r>
            <a:r>
              <a:rPr lang="en">
                <a:solidFill>
                  <a:srgbClr val="24292E"/>
                </a:solidFill>
                <a:latin typeface="Verdana"/>
                <a:ea typeface="Verdana"/>
                <a:cs typeface="Verdana"/>
                <a:sym typeface="Verdana"/>
              </a:rPr>
              <a:t>[1, 1, 2]</a:t>
            </a:r>
            <a:r>
              <a:rPr lang="en">
                <a:solidFill>
                  <a:srgbClr val="24292E"/>
                </a:solidFill>
                <a:latin typeface="Arial"/>
                <a:ea typeface="Arial"/>
                <a:cs typeface="Arial"/>
                <a:sym typeface="Arial"/>
              </a:rPr>
              <a:t>, 1 would be the mode.</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a:t>
            </a:r>
            <a:r>
              <a:rPr b="1" lang="en" sz="1400">
                <a:solidFill>
                  <a:srgbClr val="24292E"/>
                </a:solidFill>
                <a:highlight>
                  <a:srgbClr val="FFFFFF"/>
                </a:highlight>
                <a:latin typeface="Arial"/>
                <a:ea typeface="Arial"/>
                <a:cs typeface="Arial"/>
                <a:sym typeface="Arial"/>
              </a:rPr>
              <a:t>MEDIAN</a:t>
            </a:r>
            <a:r>
              <a:rPr lang="en" sz="1400">
                <a:solidFill>
                  <a:srgbClr val="24292E"/>
                </a:solidFill>
                <a:highlight>
                  <a:srgbClr val="FFFFFF"/>
                </a:highlight>
                <a:latin typeface="Arial"/>
                <a:ea typeface="Arial"/>
                <a:cs typeface="Arial"/>
                <a:sym typeface="Arial"/>
              </a:rPr>
              <a:t> of a data set is the middle element</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To find the median, we first sort the data, and select the middle element. In </a:t>
            </a:r>
            <a:r>
              <a:rPr lang="en">
                <a:solidFill>
                  <a:srgbClr val="24292E"/>
                </a:solidFill>
                <a:latin typeface="Verdana"/>
                <a:ea typeface="Verdana"/>
                <a:cs typeface="Verdana"/>
                <a:sym typeface="Verdana"/>
              </a:rPr>
              <a:t>[1, 2, 3]</a:t>
            </a:r>
            <a:r>
              <a:rPr lang="en">
                <a:solidFill>
                  <a:srgbClr val="24292E"/>
                </a:solidFill>
                <a:latin typeface="Arial"/>
                <a:ea typeface="Arial"/>
                <a:cs typeface="Arial"/>
                <a:sym typeface="Arial"/>
              </a:rPr>
              <a:t>, 2 is the median.</a:t>
            </a:r>
          </a:p>
          <a:p>
            <a:pPr indent="-317500" lvl="1" marL="914400" rtl="0">
              <a:spcBef>
                <a:spcPts val="0"/>
              </a:spcBef>
              <a:spcAft>
                <a:spcPts val="0"/>
              </a:spcAft>
              <a:buClr>
                <a:srgbClr val="24292E"/>
              </a:buClr>
              <a:buSzPts val="1400"/>
              <a:buFont typeface="Arial"/>
              <a:buAutoNum type="alphaLcPeriod"/>
            </a:pPr>
            <a:r>
              <a:rPr lang="en">
                <a:solidFill>
                  <a:srgbClr val="24292E"/>
                </a:solidFill>
                <a:latin typeface="Arial"/>
                <a:ea typeface="Arial"/>
                <a:cs typeface="Arial"/>
                <a:sym typeface="Arial"/>
              </a:rPr>
              <a:t>For even-length data sets, we have </a:t>
            </a:r>
            <a:r>
              <a:rPr i="1" lang="en">
                <a:solidFill>
                  <a:srgbClr val="24292E"/>
                </a:solidFill>
                <a:latin typeface="Arial"/>
                <a:ea typeface="Arial"/>
                <a:cs typeface="Arial"/>
                <a:sym typeface="Arial"/>
              </a:rPr>
              <a:t>two</a:t>
            </a:r>
            <a:r>
              <a:rPr lang="en">
                <a:solidFill>
                  <a:srgbClr val="24292E"/>
                </a:solidFill>
                <a:latin typeface="Arial"/>
                <a:ea typeface="Arial"/>
                <a:cs typeface="Arial"/>
                <a:sym typeface="Arial"/>
              </a:rPr>
              <a:t> elements in the middle of the list.</a:t>
            </a:r>
          </a:p>
          <a:p>
            <a:pPr indent="-317500" lvl="2" marL="1371600" rtl="0">
              <a:spcBef>
                <a:spcPts val="0"/>
              </a:spcBef>
              <a:spcAft>
                <a:spcPts val="0"/>
              </a:spcAft>
              <a:buClr>
                <a:srgbClr val="24292E"/>
              </a:buClr>
              <a:buSzPts val="1400"/>
              <a:buFont typeface="Arial"/>
              <a:buAutoNum type="romanLcPeriod"/>
            </a:pPr>
            <a:r>
              <a:rPr lang="en">
                <a:solidFill>
                  <a:srgbClr val="24292E"/>
                </a:solidFill>
                <a:latin typeface="Arial"/>
                <a:ea typeface="Arial"/>
                <a:cs typeface="Arial"/>
                <a:sym typeface="Arial"/>
              </a:rPr>
              <a:t>We generally return the average of the two elements as the median of such a list.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Explain that the </a:t>
            </a:r>
            <a:r>
              <a:rPr b="1" lang="en" sz="1400">
                <a:solidFill>
                  <a:srgbClr val="24292E"/>
                </a:solidFill>
                <a:latin typeface="Arial"/>
                <a:ea typeface="Arial"/>
                <a:cs typeface="Arial"/>
                <a:sym typeface="Arial"/>
              </a:rPr>
              <a:t>MEAN</a:t>
            </a:r>
            <a:r>
              <a:rPr lang="en" sz="1400">
                <a:solidFill>
                  <a:srgbClr val="24292E"/>
                </a:solidFill>
                <a:latin typeface="Arial"/>
                <a:ea typeface="Arial"/>
                <a:cs typeface="Arial"/>
                <a:sym typeface="Arial"/>
              </a:rPr>
              <a:t> of a data set is what is commonly called the </a:t>
            </a:r>
            <a:r>
              <a:rPr i="1" lang="en" sz="1400">
                <a:solidFill>
                  <a:srgbClr val="24292E"/>
                </a:solidFill>
                <a:latin typeface="Arial"/>
                <a:ea typeface="Arial"/>
                <a:cs typeface="Arial"/>
                <a:sym typeface="Arial"/>
              </a:rPr>
              <a:t>average</a:t>
            </a:r>
            <a:r>
              <a:rPr lang="en" sz="1400">
                <a:solidFill>
                  <a:srgbClr val="24292E"/>
                </a:solidFill>
                <a:latin typeface="Arial"/>
                <a:ea typeface="Arial"/>
                <a:cs typeface="Arial"/>
                <a:sym typeface="Arial"/>
              </a:rPr>
              <a:t> of a data set.</a:t>
            </a:r>
          </a:p>
          <a:p>
            <a:pPr indent="-317500" lvl="1" marL="914400" rtl="0">
              <a:spcBef>
                <a:spcPts val="0"/>
              </a:spcBef>
              <a:spcAft>
                <a:spcPts val="1200"/>
              </a:spcAft>
              <a:buClr>
                <a:srgbClr val="24292E"/>
              </a:buClr>
              <a:buSzPts val="1400"/>
              <a:buFont typeface="Arial"/>
              <a:buAutoNum type="alphaLcPeriod"/>
            </a:pPr>
            <a:r>
              <a:rPr lang="en">
                <a:solidFill>
                  <a:srgbClr val="24292E"/>
                </a:solidFill>
                <a:latin typeface="Arial"/>
                <a:ea typeface="Arial"/>
                <a:cs typeface="Arial"/>
                <a:sym typeface="Arial"/>
              </a:rPr>
              <a:t>To calculate the mean, we sum all of the numbers in the data set, and divide by the length of the data set.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315925"/>
            <a:ext cx="8520600" cy="1295400"/>
          </a:xfrm>
          <a:prstGeom prst="rect">
            <a:avLst/>
          </a:prstGeom>
        </p:spPr>
        <p:txBody>
          <a:bodyPr anchorCtr="0" anchor="b" bIns="91425" lIns="91425" rIns="91425" wrap="square" tIns="91425">
            <a:noAutofit/>
          </a:bodyPr>
          <a:lstStyle/>
          <a:p>
            <a:pPr indent="0" lvl="0" marL="0" rtl="0">
              <a:spcBef>
                <a:spcPts val="0"/>
              </a:spcBef>
              <a:buNone/>
            </a:pPr>
            <a:r>
              <a:rPr lang="en"/>
              <a:t>This process can lead to imperfect predictions.why?</a:t>
            </a:r>
          </a:p>
        </p:txBody>
      </p:sp>
      <p:sp>
        <p:nvSpPr>
          <p:cNvPr id="251" name="Shape 251"/>
          <p:cNvSpPr txBox="1"/>
          <p:nvPr>
            <p:ph idx="1" type="body"/>
          </p:nvPr>
        </p:nvSpPr>
        <p:spPr>
          <a:xfrm>
            <a:off x="311700" y="1611175"/>
            <a:ext cx="8520600" cy="28110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A small sample might not realistically represent a large population, and that even a large sample, if chosen poorly, might not describe the population at large.</a:t>
            </a:r>
          </a:p>
          <a:p>
            <a:pPr indent="-317500" lvl="0" marL="457200" rtl="0">
              <a:spcBef>
                <a:spcPts val="0"/>
              </a:spcBef>
              <a:spcAft>
                <a:spcPts val="1200"/>
              </a:spcAft>
              <a:buClr>
                <a:srgbClr val="24292E"/>
              </a:buClr>
              <a:buSzPts val="1400"/>
              <a:buFont typeface="Arial"/>
              <a:buChar char="●"/>
            </a:pPr>
            <a:r>
              <a:rPr lang="en" sz="1400">
                <a:solidFill>
                  <a:srgbClr val="24292E"/>
                </a:solidFill>
                <a:latin typeface="Arial"/>
                <a:ea typeface="Arial"/>
                <a:cs typeface="Arial"/>
                <a:sym typeface="Arial"/>
              </a:rPr>
              <a:t>For example, if we poll only college students and people who live in cities, we will almost certainly make bad predictions, because this sample does not represent the entire population.</a:t>
            </a:r>
          </a:p>
          <a:p>
            <a:pPr indent="0" lvl="0" marL="0" rtl="0">
              <a:spcBef>
                <a:spcPts val="0"/>
              </a:spcBef>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body"/>
          </p:nvPr>
        </p:nvSpPr>
        <p:spPr>
          <a:xfrm>
            <a:off x="311700" y="1261850"/>
            <a:ext cx="8520600" cy="31602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Let's say we read election predictions from two different sources.</a:t>
            </a:r>
          </a:p>
          <a:p>
            <a:pPr indent="-317500" lvl="1" marL="914400" rtl="0">
              <a:spcBef>
                <a:spcPts val="0"/>
              </a:spcBef>
              <a:spcAft>
                <a:spcPts val="0"/>
              </a:spcAft>
              <a:buSzPts val="1400"/>
              <a:buFont typeface="Arial"/>
              <a:buAutoNum type="alphaLcPeriod"/>
            </a:pPr>
            <a:r>
              <a:rPr lang="en">
                <a:solidFill>
                  <a:srgbClr val="24292E"/>
                </a:solidFill>
                <a:latin typeface="Arial"/>
                <a:ea typeface="Arial"/>
                <a:cs typeface="Arial"/>
                <a:sym typeface="Arial"/>
              </a:rPr>
              <a:t>One source made predictions from a sample of 1,000 people; </a:t>
            </a:r>
          </a:p>
          <a:p>
            <a:pPr indent="-317500" lvl="1" marL="914400" rtl="0">
              <a:spcBef>
                <a:spcPts val="0"/>
              </a:spcBef>
              <a:spcAft>
                <a:spcPts val="0"/>
              </a:spcAft>
              <a:buSzPts val="1400"/>
              <a:buFont typeface="Arial"/>
              <a:buAutoNum type="alphaLcPeriod"/>
            </a:pPr>
            <a:r>
              <a:rPr lang="en">
                <a:solidFill>
                  <a:srgbClr val="24292E"/>
                </a:solidFill>
                <a:latin typeface="Arial"/>
                <a:ea typeface="Arial"/>
                <a:cs typeface="Arial"/>
                <a:sym typeface="Arial"/>
              </a:rPr>
              <a:t>The other made predictions from a sample of 10,000. </a:t>
            </a:r>
          </a:p>
          <a:p>
            <a:pPr indent="-317500" lvl="1" marL="914400" rtl="0">
              <a:spcBef>
                <a:spcPts val="0"/>
              </a:spcBef>
              <a:spcAft>
                <a:spcPts val="1200"/>
              </a:spcAft>
              <a:buSzPts val="1400"/>
              <a:buFont typeface="Arial"/>
              <a:buAutoNum type="alphaLcPeriod"/>
            </a:pPr>
            <a:r>
              <a:rPr lang="en">
                <a:solidFill>
                  <a:srgbClr val="24292E"/>
                </a:solidFill>
                <a:latin typeface="Arial"/>
                <a:ea typeface="Arial"/>
                <a:cs typeface="Arial"/>
                <a:sym typeface="Arial"/>
              </a:rPr>
              <a:t>Which we would trust more, and why?</a:t>
            </a:r>
          </a:p>
          <a:p>
            <a:pPr indent="0" lvl="0" marL="0" rtl="0">
              <a:spcBef>
                <a:spcPts val="1500"/>
              </a:spcBef>
              <a:spcAft>
                <a:spcPts val="1200"/>
              </a:spcAft>
              <a:buNone/>
            </a:pPr>
            <a:r>
              <a:t/>
            </a:r>
            <a:endParaRPr sz="1400">
              <a:solidFill>
                <a:srgbClr val="24292E"/>
              </a:solidFill>
              <a:latin typeface="Arial"/>
              <a:ea typeface="Arial"/>
              <a:cs typeface="Arial"/>
              <a:sym typeface="Arial"/>
            </a:endParaRPr>
          </a:p>
          <a:p>
            <a:pPr indent="0" lvl="0" marL="0" rtl="0">
              <a:spcBef>
                <a:spcPts val="0"/>
              </a:spcBef>
              <a:buNone/>
            </a:pPr>
            <a:r>
              <a:t/>
            </a:r>
            <a:endParaRPr sz="1400">
              <a:solidFill>
                <a:srgbClr val="24292E"/>
              </a:solidFill>
              <a:latin typeface="Arial"/>
              <a:ea typeface="Arial"/>
              <a:cs typeface="Arial"/>
              <a:sym typeface="Arial"/>
            </a:endParaRPr>
          </a:p>
        </p:txBody>
      </p:sp>
      <p:sp>
        <p:nvSpPr>
          <p:cNvPr id="257" name="Shape 25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Do we trust our data? SEM and Error Bars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idx="1" type="body"/>
          </p:nvPr>
        </p:nvSpPr>
        <p:spPr>
          <a:xfrm>
            <a:off x="311700" y="1261850"/>
            <a:ext cx="8520600" cy="3160200"/>
          </a:xfrm>
          <a:prstGeom prst="rect">
            <a:avLst/>
          </a:prstGeom>
        </p:spPr>
        <p:txBody>
          <a:bodyPr anchorCtr="0" anchor="t" bIns="91425" lIns="91425" rIns="91425" wrap="square" tIns="91425">
            <a:noAutofit/>
          </a:bodyPr>
          <a:lstStyle/>
          <a:p>
            <a:pPr indent="-317500" lvl="0" marL="457200" marR="0" rtl="0" algn="l">
              <a:lnSpc>
                <a:spcPct val="115000"/>
              </a:lnSpc>
              <a:spcBef>
                <a:spcPts val="1200"/>
              </a:spcBef>
              <a:spcAft>
                <a:spcPts val="1200"/>
              </a:spcAft>
              <a:buClr>
                <a:srgbClr val="24292E"/>
              </a:buClr>
              <a:buSzPts val="1400"/>
              <a:buFont typeface="Arial"/>
              <a:buChar char="●"/>
            </a:pPr>
            <a:r>
              <a:rPr lang="en" sz="1200">
                <a:solidFill>
                  <a:srgbClr val="24292E"/>
                </a:solidFill>
                <a:highlight>
                  <a:srgbClr val="FFFFFF"/>
                </a:highlight>
                <a:latin typeface="Arial"/>
                <a:ea typeface="Arial"/>
                <a:cs typeface="Arial"/>
                <a:sym typeface="Arial"/>
              </a:rPr>
              <a:t>Since a sample is just a subset of the whole population, we can poll </a:t>
            </a:r>
            <a:r>
              <a:rPr i="1" lang="en" sz="1200">
                <a:solidFill>
                  <a:srgbClr val="24292E"/>
                </a:solidFill>
                <a:highlight>
                  <a:srgbClr val="FFFFFF"/>
                </a:highlight>
                <a:latin typeface="Arial"/>
                <a:ea typeface="Arial"/>
                <a:cs typeface="Arial"/>
                <a:sym typeface="Arial"/>
              </a:rPr>
              <a:t>multiple</a:t>
            </a:r>
            <a:r>
              <a:rPr lang="en" sz="1200">
                <a:solidFill>
                  <a:srgbClr val="24292E"/>
                </a:solidFill>
                <a:highlight>
                  <a:srgbClr val="FFFFFF"/>
                </a:highlight>
                <a:latin typeface="Arial"/>
                <a:ea typeface="Arial"/>
                <a:cs typeface="Arial"/>
                <a:sym typeface="Arial"/>
              </a:rPr>
              <a:t> samples to get more accurate estimates of how the population behaves.</a:t>
            </a:r>
          </a:p>
          <a:p>
            <a:pPr indent="0" lvl="0" marL="0" rtl="0">
              <a:spcBef>
                <a:spcPts val="1500"/>
              </a:spcBef>
              <a:spcAft>
                <a:spcPts val="1200"/>
              </a:spcAft>
              <a:buNone/>
            </a:pPr>
            <a:r>
              <a:t/>
            </a:r>
            <a:endParaRPr sz="1400">
              <a:solidFill>
                <a:srgbClr val="24292E"/>
              </a:solidFill>
              <a:latin typeface="Arial"/>
              <a:ea typeface="Arial"/>
              <a:cs typeface="Arial"/>
              <a:sym typeface="Arial"/>
            </a:endParaRPr>
          </a:p>
          <a:p>
            <a:pPr indent="0" lvl="0" marL="0" rtl="0">
              <a:spcBef>
                <a:spcPts val="0"/>
              </a:spcBef>
              <a:buNone/>
            </a:pPr>
            <a:r>
              <a:t/>
            </a:r>
            <a:endParaRPr sz="1400">
              <a:solidFill>
                <a:srgbClr val="24292E"/>
              </a:solidFill>
              <a:latin typeface="Arial"/>
              <a:ea typeface="Arial"/>
              <a:cs typeface="Arial"/>
              <a:sym typeface="Arial"/>
            </a:endParaRPr>
          </a:p>
        </p:txBody>
      </p:sp>
      <p:sp>
        <p:nvSpPr>
          <p:cNvPr id="263" name="Shape 263"/>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Do we trust our data? SEM and Error Bars</a:t>
            </a:r>
          </a:p>
        </p:txBody>
      </p:sp>
      <p:pic>
        <p:nvPicPr>
          <p:cNvPr id="264" name="Shape 264"/>
          <p:cNvPicPr preferRelativeResize="0"/>
          <p:nvPr/>
        </p:nvPicPr>
        <p:blipFill>
          <a:blip r:embed="rId3">
            <a:alphaModFix/>
          </a:blip>
          <a:stretch>
            <a:fillRect/>
          </a:stretch>
        </p:blipFill>
        <p:spPr>
          <a:xfrm>
            <a:off x="2117400" y="2121600"/>
            <a:ext cx="4909200" cy="2731550"/>
          </a:xfrm>
          <a:prstGeom prst="rect">
            <a:avLst/>
          </a:prstGeom>
          <a:noFill/>
          <a:ln>
            <a:noFill/>
          </a:ln>
        </p:spPr>
      </p:pic>
      <p:sp>
        <p:nvSpPr>
          <p:cNvPr id="265" name="Shape 265"/>
          <p:cNvSpPr txBox="1"/>
          <p:nvPr/>
        </p:nvSpPr>
        <p:spPr>
          <a:xfrm>
            <a:off x="0" y="4694125"/>
            <a:ext cx="4777200" cy="402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000"/>
              <a:t>http://www.statisticshowto.com/sampling-distribution/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11700" y="1261850"/>
            <a:ext cx="8520600" cy="31602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latin typeface="Arial"/>
                <a:ea typeface="Arial"/>
                <a:cs typeface="Arial"/>
                <a:sym typeface="Arial"/>
              </a:rPr>
              <a:t>If we take multiple samples, the collection of samples </a:t>
            </a:r>
            <a:r>
              <a:rPr i="1" lang="en" sz="1400">
                <a:solidFill>
                  <a:srgbClr val="24292E"/>
                </a:solidFill>
                <a:latin typeface="Arial"/>
                <a:ea typeface="Arial"/>
                <a:cs typeface="Arial"/>
                <a:sym typeface="Arial"/>
              </a:rPr>
              <a:t>themselves</a:t>
            </a:r>
            <a:r>
              <a:rPr lang="en" sz="1400">
                <a:solidFill>
                  <a:srgbClr val="24292E"/>
                </a:solidFill>
                <a:latin typeface="Arial"/>
                <a:ea typeface="Arial"/>
                <a:cs typeface="Arial"/>
                <a:sym typeface="Arial"/>
              </a:rPr>
              <a:t> is a data set.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If we have 100 samples, we create a list of the samples' standard deviations.</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We can use these numbers to calculate something called standard error, which is an estimate how well the samples represent the population.</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Each sample's </a:t>
            </a:r>
            <a:r>
              <a:rPr i="1" lang="en" sz="1400">
                <a:solidFill>
                  <a:srgbClr val="24292E"/>
                </a:solidFill>
                <a:latin typeface="Arial"/>
                <a:ea typeface="Arial"/>
                <a:cs typeface="Arial"/>
                <a:sym typeface="Arial"/>
              </a:rPr>
              <a:t>standard error</a:t>
            </a:r>
            <a:r>
              <a:rPr lang="en" sz="1400">
                <a:solidFill>
                  <a:srgbClr val="24292E"/>
                </a:solidFill>
                <a:latin typeface="Arial"/>
                <a:ea typeface="Arial"/>
                <a:cs typeface="Arial"/>
                <a:sym typeface="Arial"/>
              </a:rPr>
              <a:t> describes how far its mean is from the </a:t>
            </a:r>
            <a:r>
              <a:rPr b="1" lang="en" sz="1400">
                <a:solidFill>
                  <a:srgbClr val="24292E"/>
                </a:solidFill>
                <a:latin typeface="Arial"/>
                <a:ea typeface="Arial"/>
                <a:cs typeface="Arial"/>
                <a:sym typeface="Arial"/>
              </a:rPr>
              <a:t>population's</a:t>
            </a:r>
            <a:r>
              <a:rPr lang="en" sz="1400">
                <a:solidFill>
                  <a:srgbClr val="24292E"/>
                </a:solidFill>
                <a:latin typeface="Arial"/>
                <a:ea typeface="Arial"/>
                <a:cs typeface="Arial"/>
                <a:sym typeface="Arial"/>
              </a:rPr>
              <a:t> "true" mean.</a:t>
            </a:r>
          </a:p>
          <a:p>
            <a:pPr indent="-317500" lvl="0" marL="457200" rtl="0">
              <a:spcBef>
                <a:spcPts val="0"/>
              </a:spcBef>
              <a:spcAft>
                <a:spcPts val="1200"/>
              </a:spcAft>
              <a:buClr>
                <a:srgbClr val="24292E"/>
              </a:buClr>
              <a:buSzPts val="1400"/>
              <a:buFont typeface="Arial"/>
              <a:buChar char="●"/>
            </a:pPr>
            <a:r>
              <a:rPr lang="en" sz="1400">
                <a:solidFill>
                  <a:srgbClr val="24292E"/>
                </a:solidFill>
                <a:latin typeface="Arial"/>
                <a:ea typeface="Arial"/>
                <a:cs typeface="Arial"/>
                <a:sym typeface="Arial"/>
              </a:rPr>
              <a:t>The formula is unimportant — there is a </a:t>
            </a:r>
            <a:r>
              <a:rPr lang="en" sz="1400" u="sng">
                <a:solidFill>
                  <a:srgbClr val="0366D6"/>
                </a:solidFill>
                <a:latin typeface="Arial"/>
                <a:ea typeface="Arial"/>
                <a:cs typeface="Arial"/>
                <a:sym typeface="Arial"/>
                <a:hlinkClick r:id="rId3"/>
              </a:rPr>
              <a:t>function in SciPy</a:t>
            </a:r>
            <a:r>
              <a:rPr lang="en" sz="1400">
                <a:solidFill>
                  <a:srgbClr val="24292E"/>
                </a:solidFill>
                <a:latin typeface="Arial"/>
                <a:ea typeface="Arial"/>
                <a:cs typeface="Arial"/>
                <a:sym typeface="Arial"/>
              </a:rPr>
              <a:t> that does this for us.</a:t>
            </a:r>
          </a:p>
          <a:p>
            <a:pPr indent="0" lvl="0" marL="0" rtl="0">
              <a:spcBef>
                <a:spcPts val="1500"/>
              </a:spcBef>
              <a:spcAft>
                <a:spcPts val="1200"/>
              </a:spcAft>
              <a:buNone/>
            </a:pPr>
            <a:r>
              <a:t/>
            </a:r>
            <a:endParaRPr sz="1400">
              <a:solidFill>
                <a:srgbClr val="24292E"/>
              </a:solidFill>
              <a:latin typeface="Arial"/>
              <a:ea typeface="Arial"/>
              <a:cs typeface="Arial"/>
              <a:sym typeface="Arial"/>
            </a:endParaRPr>
          </a:p>
          <a:p>
            <a:pPr indent="0" lvl="0" marL="0" rtl="0">
              <a:spcBef>
                <a:spcPts val="0"/>
              </a:spcBef>
              <a:buNone/>
            </a:pPr>
            <a:r>
              <a:t/>
            </a:r>
            <a:endParaRPr sz="1400">
              <a:solidFill>
                <a:srgbClr val="24292E"/>
              </a:solidFill>
              <a:latin typeface="Arial"/>
              <a:ea typeface="Arial"/>
              <a:cs typeface="Arial"/>
              <a:sym typeface="Arial"/>
            </a:endParaRPr>
          </a:p>
        </p:txBody>
      </p:sp>
      <p:sp>
        <p:nvSpPr>
          <p:cNvPr id="271" name="Shape 27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Do we trust our data? SEM and Error Bars</a:t>
            </a:r>
          </a:p>
        </p:txBody>
      </p:sp>
      <p:pic>
        <p:nvPicPr>
          <p:cNvPr id="272" name="Shape 272"/>
          <p:cNvPicPr preferRelativeResize="0"/>
          <p:nvPr/>
        </p:nvPicPr>
        <p:blipFill>
          <a:blip r:embed="rId4">
            <a:alphaModFix/>
          </a:blip>
          <a:stretch>
            <a:fillRect/>
          </a:stretch>
        </p:blipFill>
        <p:spPr>
          <a:xfrm>
            <a:off x="872820" y="3043775"/>
            <a:ext cx="2969999" cy="1875050"/>
          </a:xfrm>
          <a:prstGeom prst="rect">
            <a:avLst/>
          </a:prstGeom>
          <a:noFill/>
          <a:ln>
            <a:noFill/>
          </a:ln>
        </p:spPr>
      </p:pic>
      <p:pic>
        <p:nvPicPr>
          <p:cNvPr id="273" name="Shape 273"/>
          <p:cNvPicPr preferRelativeResize="0"/>
          <p:nvPr/>
        </p:nvPicPr>
        <p:blipFill rotWithShape="1">
          <a:blip r:embed="rId4">
            <a:alphaModFix/>
          </a:blip>
          <a:srcRect b="0" l="56190" r="13" t="0"/>
          <a:stretch/>
        </p:blipFill>
        <p:spPr>
          <a:xfrm>
            <a:off x="3441075" y="3043775"/>
            <a:ext cx="1204826" cy="1790074"/>
          </a:xfrm>
          <a:prstGeom prst="rect">
            <a:avLst/>
          </a:prstGeom>
          <a:noFill/>
          <a:ln>
            <a:noFill/>
          </a:ln>
        </p:spPr>
      </p:pic>
      <p:pic>
        <p:nvPicPr>
          <p:cNvPr id="274" name="Shape 274"/>
          <p:cNvPicPr preferRelativeResize="0"/>
          <p:nvPr/>
        </p:nvPicPr>
        <p:blipFill rotWithShape="1">
          <a:blip r:embed="rId4">
            <a:alphaModFix/>
          </a:blip>
          <a:srcRect b="0" l="56190" r="13" t="0"/>
          <a:stretch/>
        </p:blipFill>
        <p:spPr>
          <a:xfrm>
            <a:off x="4265950" y="3043775"/>
            <a:ext cx="1204826" cy="1790074"/>
          </a:xfrm>
          <a:prstGeom prst="rect">
            <a:avLst/>
          </a:prstGeom>
          <a:noFill/>
          <a:ln>
            <a:noFill/>
          </a:ln>
        </p:spPr>
      </p:pic>
      <p:pic>
        <p:nvPicPr>
          <p:cNvPr id="275" name="Shape 275"/>
          <p:cNvPicPr preferRelativeResize="0"/>
          <p:nvPr/>
        </p:nvPicPr>
        <p:blipFill rotWithShape="1">
          <a:blip r:embed="rId4">
            <a:alphaModFix/>
          </a:blip>
          <a:srcRect b="0" l="56190" r="13" t="0"/>
          <a:stretch/>
        </p:blipFill>
        <p:spPr>
          <a:xfrm>
            <a:off x="5108300" y="3043775"/>
            <a:ext cx="1204826" cy="1790074"/>
          </a:xfrm>
          <a:prstGeom prst="rect">
            <a:avLst/>
          </a:prstGeom>
          <a:noFill/>
          <a:ln>
            <a:noFill/>
          </a:ln>
        </p:spPr>
      </p:pic>
      <p:pic>
        <p:nvPicPr>
          <p:cNvPr id="276" name="Shape 276"/>
          <p:cNvPicPr preferRelativeResize="0"/>
          <p:nvPr/>
        </p:nvPicPr>
        <p:blipFill rotWithShape="1">
          <a:blip r:embed="rId4">
            <a:alphaModFix/>
          </a:blip>
          <a:srcRect b="0" l="56190" r="13" t="0"/>
          <a:stretch/>
        </p:blipFill>
        <p:spPr>
          <a:xfrm>
            <a:off x="5893900" y="3043775"/>
            <a:ext cx="1204826" cy="1790074"/>
          </a:xfrm>
          <a:prstGeom prst="rect">
            <a:avLst/>
          </a:prstGeom>
          <a:noFill/>
          <a:ln>
            <a:noFill/>
          </a:ln>
        </p:spPr>
      </p:pic>
      <p:pic>
        <p:nvPicPr>
          <p:cNvPr id="277" name="Shape 277"/>
          <p:cNvPicPr preferRelativeResize="0"/>
          <p:nvPr/>
        </p:nvPicPr>
        <p:blipFill rotWithShape="1">
          <a:blip r:embed="rId4">
            <a:alphaModFix/>
          </a:blip>
          <a:srcRect b="0" l="56190" r="13" t="0"/>
          <a:stretch/>
        </p:blipFill>
        <p:spPr>
          <a:xfrm>
            <a:off x="6718775" y="3043775"/>
            <a:ext cx="1204826" cy="1790074"/>
          </a:xfrm>
          <a:prstGeom prst="rect">
            <a:avLst/>
          </a:prstGeom>
          <a:noFill/>
          <a:ln>
            <a:noFill/>
          </a:ln>
        </p:spPr>
      </p:pic>
      <p:pic>
        <p:nvPicPr>
          <p:cNvPr id="278" name="Shape 278"/>
          <p:cNvPicPr preferRelativeResize="0"/>
          <p:nvPr/>
        </p:nvPicPr>
        <p:blipFill rotWithShape="1">
          <a:blip r:embed="rId4">
            <a:alphaModFix/>
          </a:blip>
          <a:srcRect b="0" l="56190" r="13" t="0"/>
          <a:stretch/>
        </p:blipFill>
        <p:spPr>
          <a:xfrm>
            <a:off x="7561125" y="3043775"/>
            <a:ext cx="1204826" cy="1790074"/>
          </a:xfrm>
          <a:prstGeom prst="rect">
            <a:avLst/>
          </a:prstGeom>
          <a:noFill/>
          <a:ln>
            <a:noFill/>
          </a:ln>
        </p:spPr>
      </p:pic>
      <p:pic>
        <p:nvPicPr>
          <p:cNvPr id="279" name="Shape 279"/>
          <p:cNvPicPr preferRelativeResize="0"/>
          <p:nvPr/>
        </p:nvPicPr>
        <p:blipFill rotWithShape="1">
          <a:blip r:embed="rId5">
            <a:alphaModFix/>
          </a:blip>
          <a:srcRect b="0" l="74486" r="15606" t="69182"/>
          <a:stretch/>
        </p:blipFill>
        <p:spPr>
          <a:xfrm>
            <a:off x="2786100" y="4729025"/>
            <a:ext cx="276404" cy="309650"/>
          </a:xfrm>
          <a:prstGeom prst="rect">
            <a:avLst/>
          </a:prstGeom>
          <a:noFill/>
          <a:ln>
            <a:noFill/>
          </a:ln>
        </p:spPr>
      </p:pic>
      <p:pic>
        <p:nvPicPr>
          <p:cNvPr id="280" name="Shape 280"/>
          <p:cNvPicPr preferRelativeResize="0"/>
          <p:nvPr/>
        </p:nvPicPr>
        <p:blipFill rotWithShape="1">
          <a:blip r:embed="rId5">
            <a:alphaModFix/>
          </a:blip>
          <a:srcRect b="0" l="74486" r="15606" t="69182"/>
          <a:stretch/>
        </p:blipFill>
        <p:spPr>
          <a:xfrm>
            <a:off x="3654650" y="4729025"/>
            <a:ext cx="276404" cy="309650"/>
          </a:xfrm>
          <a:prstGeom prst="rect">
            <a:avLst/>
          </a:prstGeom>
          <a:noFill/>
          <a:ln>
            <a:noFill/>
          </a:ln>
        </p:spPr>
      </p:pic>
      <p:pic>
        <p:nvPicPr>
          <p:cNvPr id="281" name="Shape 281"/>
          <p:cNvPicPr preferRelativeResize="0"/>
          <p:nvPr/>
        </p:nvPicPr>
        <p:blipFill rotWithShape="1">
          <a:blip r:embed="rId5">
            <a:alphaModFix/>
          </a:blip>
          <a:srcRect b="0" l="74486" r="15606" t="69182"/>
          <a:stretch/>
        </p:blipFill>
        <p:spPr>
          <a:xfrm>
            <a:off x="4470800" y="4729025"/>
            <a:ext cx="276404" cy="309650"/>
          </a:xfrm>
          <a:prstGeom prst="rect">
            <a:avLst/>
          </a:prstGeom>
          <a:noFill/>
          <a:ln>
            <a:noFill/>
          </a:ln>
        </p:spPr>
      </p:pic>
      <p:pic>
        <p:nvPicPr>
          <p:cNvPr id="282" name="Shape 282"/>
          <p:cNvPicPr preferRelativeResize="0"/>
          <p:nvPr/>
        </p:nvPicPr>
        <p:blipFill rotWithShape="1">
          <a:blip r:embed="rId5">
            <a:alphaModFix/>
          </a:blip>
          <a:srcRect b="0" l="74486" r="15606" t="69182"/>
          <a:stretch/>
        </p:blipFill>
        <p:spPr>
          <a:xfrm>
            <a:off x="5286950" y="4729025"/>
            <a:ext cx="276404" cy="309650"/>
          </a:xfrm>
          <a:prstGeom prst="rect">
            <a:avLst/>
          </a:prstGeom>
          <a:noFill/>
          <a:ln>
            <a:noFill/>
          </a:ln>
        </p:spPr>
      </p:pic>
      <p:pic>
        <p:nvPicPr>
          <p:cNvPr id="283" name="Shape 283"/>
          <p:cNvPicPr preferRelativeResize="0"/>
          <p:nvPr/>
        </p:nvPicPr>
        <p:blipFill rotWithShape="1">
          <a:blip r:embed="rId5">
            <a:alphaModFix/>
          </a:blip>
          <a:srcRect b="0" l="74486" r="15606" t="69182"/>
          <a:stretch/>
        </p:blipFill>
        <p:spPr>
          <a:xfrm>
            <a:off x="6103100" y="4729025"/>
            <a:ext cx="276404" cy="309650"/>
          </a:xfrm>
          <a:prstGeom prst="rect">
            <a:avLst/>
          </a:prstGeom>
          <a:noFill/>
          <a:ln>
            <a:noFill/>
          </a:ln>
        </p:spPr>
      </p:pic>
      <p:pic>
        <p:nvPicPr>
          <p:cNvPr id="284" name="Shape 284"/>
          <p:cNvPicPr preferRelativeResize="0"/>
          <p:nvPr/>
        </p:nvPicPr>
        <p:blipFill rotWithShape="1">
          <a:blip r:embed="rId5">
            <a:alphaModFix/>
          </a:blip>
          <a:srcRect b="0" l="74486" r="15606" t="69182"/>
          <a:stretch/>
        </p:blipFill>
        <p:spPr>
          <a:xfrm>
            <a:off x="6962900" y="4729025"/>
            <a:ext cx="276404" cy="309650"/>
          </a:xfrm>
          <a:prstGeom prst="rect">
            <a:avLst/>
          </a:prstGeom>
          <a:noFill/>
          <a:ln>
            <a:noFill/>
          </a:ln>
        </p:spPr>
      </p:pic>
      <p:pic>
        <p:nvPicPr>
          <p:cNvPr id="285" name="Shape 285"/>
          <p:cNvPicPr preferRelativeResize="0"/>
          <p:nvPr/>
        </p:nvPicPr>
        <p:blipFill rotWithShape="1">
          <a:blip r:embed="rId5">
            <a:alphaModFix/>
          </a:blip>
          <a:srcRect b="0" l="74486" r="15606" t="69182"/>
          <a:stretch/>
        </p:blipFill>
        <p:spPr>
          <a:xfrm>
            <a:off x="7822700" y="4729025"/>
            <a:ext cx="276404" cy="309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SEM and Error Bars - Example</a:t>
            </a:r>
          </a:p>
        </p:txBody>
      </p:sp>
      <p:sp>
        <p:nvSpPr>
          <p:cNvPr id="291" name="Shape 291"/>
          <p:cNvSpPr txBox="1"/>
          <p:nvPr>
            <p:ph idx="1" type="body"/>
          </p:nvPr>
        </p:nvSpPr>
        <p:spPr>
          <a:xfrm>
            <a:off x="311700" y="1068025"/>
            <a:ext cx="3688200" cy="33540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u="sng">
                <a:solidFill>
                  <a:srgbClr val="0366D6"/>
                </a:solidFill>
                <a:highlight>
                  <a:srgbClr val="FFFFFF"/>
                </a:highlight>
                <a:latin typeface="Arial"/>
                <a:ea typeface="Arial"/>
                <a:cs typeface="Arial"/>
                <a:sym typeface="Arial"/>
                <a:hlinkClick r:id="rId3"/>
              </a:rPr>
              <a:t>Samples.py</a:t>
            </a:r>
            <a:r>
              <a:rPr lang="en" sz="1400">
                <a:solidFill>
                  <a:srgbClr val="24292E"/>
                </a:solidFill>
                <a:highlight>
                  <a:srgbClr val="FFFFFF"/>
                </a:highlight>
                <a:latin typeface="Arial"/>
                <a:ea typeface="Arial"/>
                <a:cs typeface="Arial"/>
                <a:sym typeface="Arial"/>
              </a:rPr>
              <a:t>	</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Most of the error bars overlap</a:t>
            </a:r>
          </a:p>
          <a:p>
            <a:pPr indent="-317500" lvl="0" marL="457200" rtl="0">
              <a:spcBef>
                <a:spcPts val="0"/>
              </a:spcBef>
              <a:spcAft>
                <a:spcPts val="1200"/>
              </a:spcAft>
              <a:buClr>
                <a:srgbClr val="24292E"/>
              </a:buClr>
              <a:buSzPts val="1400"/>
              <a:buFont typeface="Arial"/>
              <a:buChar char="●"/>
            </a:pPr>
            <a:r>
              <a:rPr b="1" lang="en" sz="1400" u="sng">
                <a:solidFill>
                  <a:srgbClr val="24292E"/>
                </a:solidFill>
                <a:highlight>
                  <a:srgbClr val="FFFFFF"/>
                </a:highlight>
                <a:latin typeface="Arial"/>
                <a:ea typeface="Arial"/>
                <a:cs typeface="Arial"/>
                <a:sym typeface="Arial"/>
              </a:rPr>
              <a:t>Summary</a:t>
            </a:r>
            <a:r>
              <a:rPr lang="en" sz="1400">
                <a:solidFill>
                  <a:srgbClr val="24292E"/>
                </a:solidFill>
                <a:highlight>
                  <a:srgbClr val="FFFFFF"/>
                </a:highlight>
                <a:latin typeface="Arial"/>
                <a:ea typeface="Arial"/>
                <a:cs typeface="Arial"/>
                <a:sym typeface="Arial"/>
              </a:rPr>
              <a:t>: </a:t>
            </a:r>
            <a:r>
              <a:rPr lang="en" sz="1400">
                <a:solidFill>
                  <a:srgbClr val="24292E"/>
                </a:solidFill>
                <a:highlight>
                  <a:srgbClr val="FFFFFF"/>
                </a:highlight>
                <a:latin typeface="Arial"/>
                <a:ea typeface="Arial"/>
                <a:cs typeface="Arial"/>
                <a:sym typeface="Arial"/>
              </a:rPr>
              <a:t>errorbars to provide a visual indicator as to how confident we were in the proximity of our sample means to the "true" population mean.</a:t>
            </a: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p:txBody>
      </p:sp>
      <p:pic>
        <p:nvPicPr>
          <p:cNvPr id="292" name="Shape 292"/>
          <p:cNvPicPr preferRelativeResize="0"/>
          <p:nvPr/>
        </p:nvPicPr>
        <p:blipFill>
          <a:blip r:embed="rId4">
            <a:alphaModFix/>
          </a:blip>
          <a:stretch>
            <a:fillRect/>
          </a:stretch>
        </p:blipFill>
        <p:spPr>
          <a:xfrm>
            <a:off x="4145575" y="1147225"/>
            <a:ext cx="4686724" cy="34975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Student’s t-test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Student’s t-test</a:t>
            </a:r>
          </a:p>
        </p:txBody>
      </p:sp>
      <p:sp>
        <p:nvSpPr>
          <p:cNvPr id="303" name="Shape 303"/>
          <p:cNvSpPr txBox="1"/>
          <p:nvPr>
            <p:ph idx="1" type="body"/>
          </p:nvPr>
        </p:nvSpPr>
        <p:spPr>
          <a:xfrm>
            <a:off x="311700" y="1068025"/>
            <a:ext cx="3688200" cy="3354000"/>
          </a:xfrm>
          <a:prstGeom prst="rect">
            <a:avLst/>
          </a:prstGeom>
        </p:spPr>
        <p:txBody>
          <a:bodyPr anchorCtr="0" anchor="t" bIns="91425" lIns="91425" rIns="91425" wrap="square" tIns="91425">
            <a:noAutofit/>
          </a:bodyPr>
          <a:lstStyle/>
          <a:p>
            <a:pPr indent="-317500" lvl="0" marL="457200" rtl="0">
              <a:spcBef>
                <a:spcPts val="120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If we plotted the errorbars of our data and found that most of them did not overlap, it would raise questions about the data.</a:t>
            </a:r>
          </a:p>
          <a:p>
            <a:pPr indent="-317500" lvl="0" marL="457200"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Suppose, for instance, that about half of the means had error bars that overlapped one another, and the other half had error bars that overlapped one another, but neither cluster's error bars overlapped the other's.</a:t>
            </a:r>
          </a:p>
          <a:p>
            <a:pPr indent="-317500" lvl="0" marL="457200" rtl="0">
              <a:spcBef>
                <a:spcPts val="0"/>
              </a:spcBef>
              <a:spcAft>
                <a:spcPts val="120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In this case, we might expect that the two clusters </a:t>
            </a:r>
            <a:r>
              <a:rPr i="1" lang="en" sz="1400">
                <a:solidFill>
                  <a:srgbClr val="24292E"/>
                </a:solidFill>
                <a:highlight>
                  <a:srgbClr val="FFFFFF"/>
                </a:highlight>
                <a:latin typeface="Arial"/>
                <a:ea typeface="Arial"/>
                <a:cs typeface="Arial"/>
                <a:sym typeface="Arial"/>
              </a:rPr>
              <a:t>were not</a:t>
            </a:r>
            <a:r>
              <a:rPr lang="en" sz="1400">
                <a:solidFill>
                  <a:srgbClr val="24292E"/>
                </a:solidFill>
                <a:highlight>
                  <a:srgbClr val="FFFFFF"/>
                </a:highlight>
                <a:latin typeface="Arial"/>
                <a:ea typeface="Arial"/>
                <a:cs typeface="Arial"/>
                <a:sym typeface="Arial"/>
              </a:rPr>
              <a:t> randomly selected from the same population</a:t>
            </a: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p:txBody>
      </p:sp>
      <p:pic>
        <p:nvPicPr>
          <p:cNvPr id="304" name="Shape 304"/>
          <p:cNvPicPr preferRelativeResize="0"/>
          <p:nvPr/>
        </p:nvPicPr>
        <p:blipFill>
          <a:blip r:embed="rId3">
            <a:alphaModFix/>
          </a:blip>
          <a:stretch>
            <a:fillRect/>
          </a:stretch>
        </p:blipFill>
        <p:spPr>
          <a:xfrm>
            <a:off x="5165400" y="899275"/>
            <a:ext cx="3285181" cy="36914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Student’s t-test</a:t>
            </a:r>
          </a:p>
        </p:txBody>
      </p:sp>
      <p:sp>
        <p:nvSpPr>
          <p:cNvPr id="310" name="Shape 310"/>
          <p:cNvSpPr txBox="1"/>
          <p:nvPr>
            <p:ph idx="1" type="body"/>
          </p:nvPr>
        </p:nvSpPr>
        <p:spPr>
          <a:xfrm>
            <a:off x="311700" y="1068025"/>
            <a:ext cx="3688200" cy="3354000"/>
          </a:xfrm>
          <a:prstGeom prst="rect">
            <a:avLst/>
          </a:prstGeom>
        </p:spPr>
        <p:txBody>
          <a:bodyPr anchorCtr="0" anchor="t" bIns="91425" lIns="91425" rIns="91425" wrap="square" tIns="91425">
            <a:noAutofit/>
          </a:bodyPr>
          <a:lstStyle/>
          <a:p>
            <a:pPr indent="-304800" lvl="0" marL="457200" rtl="0">
              <a:spcBef>
                <a:spcPts val="1500"/>
              </a:spcBef>
              <a:spcAft>
                <a:spcPts val="0"/>
              </a:spcAft>
              <a:buClr>
                <a:srgbClr val="24292E"/>
              </a:buClr>
              <a:buSzPts val="1200"/>
              <a:buFont typeface="Arial"/>
              <a:buChar char="●"/>
            </a:pPr>
            <a:r>
              <a:rPr lang="en" sz="1200">
                <a:solidFill>
                  <a:srgbClr val="24292E"/>
                </a:solidFill>
                <a:latin typeface="Arial"/>
                <a:ea typeface="Arial"/>
                <a:cs typeface="Arial"/>
                <a:sym typeface="Arial"/>
              </a:rPr>
              <a:t>One way we might end up with an effect like this would be to generate one sample with prices from a rich neighborhood; another with prices from a poor neighborhood; and one with prices from a middle-class neighborhood.</a:t>
            </a:r>
          </a:p>
          <a:p>
            <a:pPr indent="-304800" lvl="0" marL="457200" rtl="0">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In this case, we would end up with three wildly different means, with error bars that (probably) would not overlap.</a:t>
            </a:r>
          </a:p>
          <a:p>
            <a:pPr indent="-304800" lvl="0" marL="457200" rtl="0">
              <a:spcBef>
                <a:spcPts val="0"/>
              </a:spcBef>
              <a:spcAft>
                <a:spcPts val="1200"/>
              </a:spcAft>
              <a:buClr>
                <a:srgbClr val="24292E"/>
              </a:buClr>
              <a:buSzPts val="1200"/>
              <a:buFont typeface="Arial"/>
              <a:buChar char="●"/>
            </a:pPr>
            <a:r>
              <a:rPr b="1" lang="en" sz="1200" u="sng">
                <a:solidFill>
                  <a:srgbClr val="24292E"/>
                </a:solidFill>
                <a:highlight>
                  <a:srgbClr val="FFFFFF"/>
                </a:highlight>
                <a:latin typeface="Arial"/>
                <a:ea typeface="Arial"/>
                <a:cs typeface="Arial"/>
                <a:sym typeface="Arial"/>
              </a:rPr>
              <a:t>Example</a:t>
            </a:r>
            <a:r>
              <a:rPr lang="en" sz="1200">
                <a:solidFill>
                  <a:srgbClr val="24292E"/>
                </a:solidFill>
                <a:highlight>
                  <a:srgbClr val="FFFFFF"/>
                </a:highlight>
                <a:latin typeface="Arial"/>
                <a:ea typeface="Arial"/>
                <a:cs typeface="Arial"/>
                <a:sym typeface="Arial"/>
              </a:rPr>
              <a:t>: </a:t>
            </a:r>
            <a:r>
              <a:rPr lang="en" sz="1200" u="sng">
                <a:solidFill>
                  <a:srgbClr val="0366D6"/>
                </a:solidFill>
                <a:highlight>
                  <a:srgbClr val="FFFFFF"/>
                </a:highlight>
                <a:latin typeface="Arial"/>
                <a:ea typeface="Arial"/>
                <a:cs typeface="Arial"/>
                <a:sym typeface="Arial"/>
                <a:hlinkClick r:id="rId3"/>
              </a:rPr>
              <a:t>silly samples example file</a:t>
            </a: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p:txBody>
      </p:sp>
      <p:pic>
        <p:nvPicPr>
          <p:cNvPr id="311" name="Shape 311"/>
          <p:cNvPicPr preferRelativeResize="0"/>
          <p:nvPr/>
        </p:nvPicPr>
        <p:blipFill>
          <a:blip r:embed="rId4">
            <a:alphaModFix/>
          </a:blip>
          <a:stretch>
            <a:fillRect/>
          </a:stretch>
        </p:blipFill>
        <p:spPr>
          <a:xfrm>
            <a:off x="4152300" y="905775"/>
            <a:ext cx="4839301" cy="367849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773700" y="1806450"/>
            <a:ext cx="7596600" cy="1530600"/>
          </a:xfrm>
          <a:prstGeom prst="rect">
            <a:avLst/>
          </a:prstGeom>
        </p:spPr>
        <p:txBody>
          <a:bodyPr anchorCtr="0" anchor="ctr" bIns="91425" lIns="91425" rIns="91425" wrap="square" tIns="91425">
            <a:noAutofit/>
          </a:bodyPr>
          <a:lstStyle/>
          <a:p>
            <a:pPr indent="0" lvl="0" marL="0" rtl="0">
              <a:spcBef>
                <a:spcPts val="0"/>
              </a:spcBef>
              <a:buNone/>
            </a:pPr>
            <a:r>
              <a:rPr lang="en"/>
              <a:t>Fits &amp; Regression</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Regression</a:t>
            </a:r>
          </a:p>
        </p:txBody>
      </p:sp>
      <p:sp>
        <p:nvSpPr>
          <p:cNvPr id="322" name="Shape 322"/>
          <p:cNvSpPr txBox="1"/>
          <p:nvPr>
            <p:ph idx="1" type="body"/>
          </p:nvPr>
        </p:nvSpPr>
        <p:spPr>
          <a:xfrm>
            <a:off x="311700" y="1068025"/>
            <a:ext cx="3688200" cy="3354000"/>
          </a:xfrm>
          <a:prstGeom prst="rect">
            <a:avLst/>
          </a:prstGeom>
        </p:spPr>
        <p:txBody>
          <a:bodyPr anchorCtr="0" anchor="t" bIns="91425" lIns="91425" rIns="91425" wrap="square" tIns="91425">
            <a:noAutofit/>
          </a:bodyPr>
          <a:lstStyle/>
          <a:p>
            <a:pPr indent="-304800" lvl="0" marL="457200" rtl="0">
              <a:spcBef>
                <a:spcPts val="15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Regression analysis allows us to take a data set and "reverse engineer" an equation describing it.</a:t>
            </a:r>
          </a:p>
          <a:p>
            <a:pPr indent="-304800" lvl="0" marL="457200" rtl="0">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Measures like the median, variance, and IQR </a:t>
            </a:r>
            <a:r>
              <a:rPr i="1" lang="en" sz="1200">
                <a:solidFill>
                  <a:srgbClr val="24292E"/>
                </a:solidFill>
                <a:latin typeface="Arial"/>
                <a:ea typeface="Arial"/>
                <a:cs typeface="Arial"/>
                <a:sym typeface="Arial"/>
              </a:rPr>
              <a:t>describe</a:t>
            </a:r>
            <a:r>
              <a:rPr lang="en" sz="1200">
                <a:solidFill>
                  <a:srgbClr val="24292E"/>
                </a:solidFill>
                <a:latin typeface="Arial"/>
                <a:ea typeface="Arial"/>
                <a:cs typeface="Arial"/>
                <a:sym typeface="Arial"/>
              </a:rPr>
              <a:t> data sets, but do not allow us to make </a:t>
            </a:r>
            <a:r>
              <a:rPr i="1" lang="en" sz="1200">
                <a:solidFill>
                  <a:srgbClr val="24292E"/>
                </a:solidFill>
                <a:latin typeface="Arial"/>
                <a:ea typeface="Arial"/>
                <a:cs typeface="Arial"/>
                <a:sym typeface="Arial"/>
              </a:rPr>
              <a:t>predictions</a:t>
            </a:r>
            <a:r>
              <a:rPr lang="en" sz="1200">
                <a:solidFill>
                  <a:srgbClr val="24292E"/>
                </a:solidFill>
                <a:latin typeface="Arial"/>
                <a:ea typeface="Arial"/>
                <a:cs typeface="Arial"/>
                <a:sym typeface="Arial"/>
              </a:rPr>
              <a:t> with it.</a:t>
            </a:r>
          </a:p>
          <a:p>
            <a:pPr indent="-304800" lvl="0" marL="457200" rtl="0">
              <a:spcBef>
                <a:spcPts val="0"/>
              </a:spcBef>
              <a:spcAft>
                <a:spcPts val="0"/>
              </a:spcAft>
              <a:buClr>
                <a:srgbClr val="24292E"/>
              </a:buClr>
              <a:buSzPts val="1200"/>
              <a:buFont typeface="Arial"/>
              <a:buChar char="●"/>
            </a:pPr>
            <a:r>
              <a:rPr lang="en" sz="1200">
                <a:solidFill>
                  <a:srgbClr val="24292E"/>
                </a:solidFill>
                <a:latin typeface="Arial"/>
                <a:ea typeface="Arial"/>
                <a:cs typeface="Arial"/>
                <a:sym typeface="Arial"/>
              </a:rPr>
              <a:t>It is tools like regression that allow us to predict where data points we </a:t>
            </a:r>
            <a:r>
              <a:rPr i="1" lang="en" sz="1200">
                <a:solidFill>
                  <a:srgbClr val="24292E"/>
                </a:solidFill>
                <a:latin typeface="Arial"/>
                <a:ea typeface="Arial"/>
                <a:cs typeface="Arial"/>
                <a:sym typeface="Arial"/>
              </a:rPr>
              <a:t>did not</a:t>
            </a:r>
            <a:r>
              <a:rPr lang="en" sz="1200">
                <a:solidFill>
                  <a:srgbClr val="24292E"/>
                </a:solidFill>
                <a:latin typeface="Arial"/>
                <a:ea typeface="Arial"/>
                <a:cs typeface="Arial"/>
                <a:sym typeface="Arial"/>
              </a:rPr>
              <a:t> measure might end up if we </a:t>
            </a:r>
            <a:r>
              <a:rPr i="1" lang="en" sz="1200">
                <a:solidFill>
                  <a:srgbClr val="24292E"/>
                </a:solidFill>
                <a:latin typeface="Arial"/>
                <a:ea typeface="Arial"/>
                <a:cs typeface="Arial"/>
                <a:sym typeface="Arial"/>
              </a:rPr>
              <a:t>had</a:t>
            </a:r>
            <a:r>
              <a:rPr lang="en" sz="1200">
                <a:solidFill>
                  <a:srgbClr val="24292E"/>
                </a:solidFill>
                <a:latin typeface="Arial"/>
                <a:ea typeface="Arial"/>
                <a:cs typeface="Arial"/>
                <a:sym typeface="Arial"/>
              </a:rPr>
              <a:t> collected more data.</a:t>
            </a:r>
          </a:p>
          <a:p>
            <a:pPr indent="-304800" lvl="0" marL="457200" rtl="0">
              <a:spcBef>
                <a:spcPts val="0"/>
              </a:spcBef>
              <a:spcAft>
                <a:spcPts val="1200"/>
              </a:spcAft>
              <a:buClr>
                <a:srgbClr val="24292E"/>
              </a:buClr>
              <a:buSzPts val="1200"/>
              <a:buFont typeface="Arial"/>
              <a:buChar char="●"/>
            </a:pPr>
            <a:r>
              <a:rPr b="1" lang="en" sz="1200" u="sng">
                <a:solidFill>
                  <a:srgbClr val="24292E"/>
                </a:solidFill>
                <a:latin typeface="Arial"/>
                <a:ea typeface="Arial"/>
                <a:cs typeface="Arial"/>
                <a:sym typeface="Arial"/>
              </a:rPr>
              <a:t>Example</a:t>
            </a:r>
            <a:r>
              <a:rPr lang="en" sz="1200">
                <a:solidFill>
                  <a:srgbClr val="24292E"/>
                </a:solidFill>
                <a:latin typeface="Arial"/>
                <a:ea typeface="Arial"/>
                <a:cs typeface="Arial"/>
                <a:sym typeface="Arial"/>
              </a:rPr>
              <a:t>: </a:t>
            </a:r>
            <a:r>
              <a:rPr lang="en" sz="1200" u="sng">
                <a:solidFill>
                  <a:srgbClr val="0366D6"/>
                </a:solidFill>
                <a:highlight>
                  <a:srgbClr val="FFFFFF"/>
                </a:highlight>
                <a:latin typeface="Arial"/>
                <a:ea typeface="Arial"/>
                <a:cs typeface="Arial"/>
                <a:sym typeface="Arial"/>
                <a:hlinkClick r:id="rId3"/>
              </a:rPr>
              <a:t>regression.py</a:t>
            </a:r>
          </a:p>
          <a:p>
            <a:pPr indent="0" lvl="0" marL="0" rtl="0">
              <a:spcBef>
                <a:spcPts val="3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a:p>
            <a:pPr indent="0" lvl="0" marL="0" rtl="0">
              <a:spcBef>
                <a:spcPts val="1200"/>
              </a:spcBef>
              <a:spcAft>
                <a:spcPts val="1200"/>
              </a:spcAft>
              <a:buNone/>
            </a:pPr>
            <a:r>
              <a:t/>
            </a:r>
            <a:endParaRPr sz="1400">
              <a:solidFill>
                <a:srgbClr val="24292E"/>
              </a:solidFill>
              <a:highlight>
                <a:srgbClr val="FFFFFF"/>
              </a:highlight>
              <a:latin typeface="Arial"/>
              <a:ea typeface="Arial"/>
              <a:cs typeface="Arial"/>
              <a:sym typeface="Arial"/>
            </a:endParaRPr>
          </a:p>
        </p:txBody>
      </p:sp>
      <p:pic>
        <p:nvPicPr>
          <p:cNvPr id="323" name="Shape 323"/>
          <p:cNvPicPr preferRelativeResize="0"/>
          <p:nvPr/>
        </p:nvPicPr>
        <p:blipFill>
          <a:blip r:embed="rId4">
            <a:alphaModFix/>
          </a:blip>
          <a:stretch>
            <a:fillRect/>
          </a:stretch>
        </p:blipFill>
        <p:spPr>
          <a:xfrm>
            <a:off x="4064975" y="1068025"/>
            <a:ext cx="4839300" cy="32430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Examples - Mode</a:t>
            </a:r>
          </a:p>
        </p:txBody>
      </p:sp>
      <p:pic>
        <p:nvPicPr>
          <p:cNvPr id="80" name="Shape 80"/>
          <p:cNvPicPr preferRelativeResize="0"/>
          <p:nvPr/>
        </p:nvPicPr>
        <p:blipFill>
          <a:blip r:embed="rId3">
            <a:alphaModFix/>
          </a:blip>
          <a:stretch>
            <a:fillRect/>
          </a:stretch>
        </p:blipFill>
        <p:spPr>
          <a:xfrm>
            <a:off x="2052041" y="1147225"/>
            <a:ext cx="5039926" cy="3746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Examples - Median</a:t>
            </a:r>
          </a:p>
        </p:txBody>
      </p:sp>
      <p:pic>
        <p:nvPicPr>
          <p:cNvPr id="86" name="Shape 86"/>
          <p:cNvPicPr preferRelativeResize="0"/>
          <p:nvPr/>
        </p:nvPicPr>
        <p:blipFill>
          <a:blip r:embed="rId3">
            <a:alphaModFix/>
          </a:blip>
          <a:stretch>
            <a:fillRect/>
          </a:stretch>
        </p:blipFill>
        <p:spPr>
          <a:xfrm>
            <a:off x="2179762" y="1147225"/>
            <a:ext cx="4784476" cy="3722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Examples - Mean</a:t>
            </a:r>
          </a:p>
        </p:txBody>
      </p:sp>
      <p:pic>
        <p:nvPicPr>
          <p:cNvPr id="92" name="Shape 92"/>
          <p:cNvPicPr preferRelativeResize="0"/>
          <p:nvPr/>
        </p:nvPicPr>
        <p:blipFill>
          <a:blip r:embed="rId3">
            <a:alphaModFix/>
          </a:blip>
          <a:stretch>
            <a:fillRect/>
          </a:stretch>
        </p:blipFill>
        <p:spPr>
          <a:xfrm>
            <a:off x="1208835" y="1067225"/>
            <a:ext cx="6726327" cy="360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Measures of Central Tendency - The Why?</a:t>
            </a:r>
          </a:p>
        </p:txBody>
      </p:sp>
      <p:sp>
        <p:nvSpPr>
          <p:cNvPr id="98" name="Shape 98"/>
          <p:cNvSpPr txBox="1"/>
          <p:nvPr>
            <p:ph idx="1" type="body"/>
          </p:nvPr>
        </p:nvSpPr>
        <p:spPr>
          <a:xfrm>
            <a:off x="729450" y="1228625"/>
            <a:ext cx="7688700" cy="31113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400">
                <a:solidFill>
                  <a:srgbClr val="24292E"/>
                </a:solidFill>
                <a:latin typeface="Arial"/>
                <a:ea typeface="Arial"/>
                <a:cs typeface="Arial"/>
                <a:sym typeface="Arial"/>
              </a:rPr>
              <a:t>The purpose of each of these numbers is to allow us to describe an entire data set with a single number.</a:t>
            </a:r>
          </a:p>
          <a:p>
            <a:pPr indent="-317500" lvl="0" marL="457200" rtl="0">
              <a:spcBef>
                <a:spcPts val="0"/>
              </a:spcBef>
              <a:spcAft>
                <a:spcPts val="1200"/>
              </a:spcAft>
              <a:buClr>
                <a:srgbClr val="24292E"/>
              </a:buClr>
              <a:buSzPts val="1400"/>
              <a:buFont typeface="Arial"/>
              <a:buChar char="●"/>
            </a:pPr>
            <a:r>
              <a:rPr lang="en" sz="1400">
                <a:solidFill>
                  <a:srgbClr val="24292E"/>
                </a:solidFill>
                <a:latin typeface="Arial"/>
                <a:ea typeface="Arial"/>
                <a:cs typeface="Arial"/>
                <a:sym typeface="Arial"/>
              </a:rPr>
              <a:t>While each of these numbers allows us to describe a data set, </a:t>
            </a:r>
            <a:r>
              <a:rPr b="1" lang="en" sz="1400">
                <a:solidFill>
                  <a:srgbClr val="24292E"/>
                </a:solidFill>
                <a:latin typeface="Arial"/>
                <a:ea typeface="Arial"/>
                <a:cs typeface="Arial"/>
                <a:sym typeface="Arial"/>
              </a:rPr>
              <a:t>they are not always equally descriptive</a:t>
            </a:r>
            <a:r>
              <a:rPr lang="en" sz="1400">
                <a:solidFill>
                  <a:srgbClr val="24292E"/>
                </a:solidFill>
                <a:latin typeface="Arial"/>
                <a:ea typeface="Arial"/>
                <a:cs typeface="Arial"/>
                <a:sym typeface="Arial"/>
              </a:rPr>
              <a:t>….</a:t>
            </a:r>
          </a:p>
          <a:p>
            <a:pPr indent="0" lvl="0" marL="0">
              <a:spcBef>
                <a:spcPts val="0"/>
              </a:spcBef>
              <a:buNone/>
            </a:pPr>
            <a:r>
              <a:t/>
            </a:r>
            <a:endParaRPr sz="1400"/>
          </a:p>
        </p:txBody>
      </p:sp>
      <p:pic>
        <p:nvPicPr>
          <p:cNvPr id="99" name="Shape 99"/>
          <p:cNvPicPr preferRelativeResize="0"/>
          <p:nvPr/>
        </p:nvPicPr>
        <p:blipFill>
          <a:blip r:embed="rId3">
            <a:alphaModFix/>
          </a:blip>
          <a:stretch>
            <a:fillRect/>
          </a:stretch>
        </p:blipFill>
        <p:spPr>
          <a:xfrm>
            <a:off x="3085725" y="2652450"/>
            <a:ext cx="2976150" cy="204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A Case for the Median </a:t>
            </a:r>
            <a:r>
              <a:rPr lang="en"/>
              <a:t>- Skewed Data</a:t>
            </a:r>
          </a:p>
        </p:txBody>
      </p:sp>
      <p:sp>
        <p:nvSpPr>
          <p:cNvPr id="105" name="Shape 105"/>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17500" lvl="0" marL="457200" rtl="0">
              <a:spcBef>
                <a:spcPts val="30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The median is a good choice for describing </a:t>
            </a:r>
            <a:r>
              <a:rPr i="1" lang="en" sz="1400">
                <a:solidFill>
                  <a:srgbClr val="24292E"/>
                </a:solidFill>
                <a:highlight>
                  <a:srgbClr val="FFFFFF"/>
                </a:highlight>
                <a:latin typeface="Arial"/>
                <a:ea typeface="Arial"/>
                <a:cs typeface="Arial"/>
                <a:sym typeface="Arial"/>
              </a:rPr>
              <a:t>just about any data set</a:t>
            </a:r>
            <a:r>
              <a:rPr lang="en" sz="1400">
                <a:solidFill>
                  <a:srgbClr val="24292E"/>
                </a:solidFill>
                <a:highlight>
                  <a:srgbClr val="FFFFFF"/>
                </a:highlight>
                <a:latin typeface="Arial"/>
                <a:ea typeface="Arial"/>
                <a:cs typeface="Arial"/>
                <a:sym typeface="Arial"/>
              </a:rPr>
              <a:t>.</a:t>
            </a:r>
          </a:p>
          <a:p>
            <a:pPr indent="-317500" lvl="0" marL="457200" rtl="0">
              <a:spcBef>
                <a:spcPts val="0"/>
              </a:spcBef>
              <a:spcAft>
                <a:spcPts val="0"/>
              </a:spcAft>
              <a:buClr>
                <a:srgbClr val="24292E"/>
              </a:buClr>
              <a:buSzPts val="1400"/>
              <a:buFont typeface="Arial"/>
              <a:buChar char="●"/>
            </a:pPr>
            <a:r>
              <a:rPr b="1" lang="en" sz="1400" u="sng">
                <a:solidFill>
                  <a:srgbClr val="24292E"/>
                </a:solidFill>
                <a:latin typeface="Arial"/>
                <a:ea typeface="Arial"/>
                <a:cs typeface="Arial"/>
                <a:sym typeface="Arial"/>
              </a:rPr>
              <a:t>Example</a:t>
            </a:r>
            <a:r>
              <a:rPr lang="en" sz="1400">
                <a:solidFill>
                  <a:srgbClr val="24292E"/>
                </a:solidFill>
                <a:latin typeface="Arial"/>
                <a:ea typeface="Arial"/>
                <a:cs typeface="Arial"/>
                <a:sym typeface="Arial"/>
              </a:rPr>
              <a:t>: </a:t>
            </a:r>
          </a:p>
          <a:p>
            <a:pPr indent="-317500" lvl="1" marL="914400" rtl="0">
              <a:spcBef>
                <a:spcPts val="0"/>
              </a:spcBef>
              <a:spcAft>
                <a:spcPts val="0"/>
              </a:spcAft>
              <a:buClr>
                <a:srgbClr val="000000"/>
              </a:buClr>
              <a:buSzPts val="1400"/>
              <a:buFont typeface="Arial"/>
              <a:buAutoNum type="alphaLcPeriod"/>
            </a:pPr>
            <a:r>
              <a:rPr lang="en">
                <a:solidFill>
                  <a:srgbClr val="24292E"/>
                </a:solidFill>
                <a:latin typeface="Arial"/>
                <a:ea typeface="Arial"/>
                <a:cs typeface="Arial"/>
                <a:sym typeface="Arial"/>
              </a:rPr>
              <a:t>These are prices from a local department store: </a:t>
            </a:r>
            <a:r>
              <a:rPr lang="en">
                <a:solidFill>
                  <a:srgbClr val="24292E"/>
                </a:solidFill>
                <a:latin typeface="Verdana"/>
                <a:ea typeface="Verdana"/>
                <a:cs typeface="Verdana"/>
                <a:sym typeface="Verdana"/>
              </a:rPr>
              <a:t>[30, 31, 31, 32, 32, 40, 41, 41, 1000]</a:t>
            </a:r>
            <a:r>
              <a:rPr lang="en">
                <a:solidFill>
                  <a:srgbClr val="24292E"/>
                </a:solidFill>
                <a:latin typeface="Arial"/>
                <a:ea typeface="Arial"/>
                <a:cs typeface="Arial"/>
                <a:sym typeface="Arial"/>
              </a:rPr>
              <a:t>.</a:t>
            </a:r>
          </a:p>
          <a:p>
            <a:pPr indent="-304800" lvl="0" marL="457200" rtl="0">
              <a:spcBef>
                <a:spcPts val="0"/>
              </a:spcBef>
              <a:spcAft>
                <a:spcPts val="0"/>
              </a:spcAft>
              <a:buClr>
                <a:srgbClr val="24292E"/>
              </a:buClr>
              <a:buSzPts val="1200"/>
              <a:buFont typeface="Arial"/>
              <a:buChar char="●"/>
            </a:pPr>
            <a:r>
              <a:rPr lang="en" sz="1400">
                <a:solidFill>
                  <a:srgbClr val="24292E"/>
                </a:solidFill>
                <a:latin typeface="Arial"/>
                <a:ea typeface="Arial"/>
                <a:cs typeface="Arial"/>
                <a:sym typeface="Arial"/>
              </a:rPr>
              <a:t>The </a:t>
            </a:r>
            <a:r>
              <a:rPr b="1" lang="en" sz="1400" u="sng">
                <a:solidFill>
                  <a:srgbClr val="24292E"/>
                </a:solidFill>
                <a:latin typeface="Arial"/>
                <a:ea typeface="Arial"/>
                <a:cs typeface="Arial"/>
                <a:sym typeface="Arial"/>
              </a:rPr>
              <a:t>median</a:t>
            </a:r>
            <a:r>
              <a:rPr lang="en" sz="1400">
                <a:solidFill>
                  <a:srgbClr val="24292E"/>
                </a:solidFill>
                <a:latin typeface="Arial"/>
                <a:ea typeface="Arial"/>
                <a:cs typeface="Arial"/>
                <a:sym typeface="Arial"/>
              </a:rPr>
              <a:t>, 40, is a reasonable description of the "average" price in the data set.</a:t>
            </a:r>
          </a:p>
          <a:p>
            <a:pPr indent="-317500" lvl="0" marL="457200" rtl="0">
              <a:spcBef>
                <a:spcPts val="0"/>
              </a:spcBef>
              <a:spcAft>
                <a:spcPts val="0"/>
              </a:spcAft>
              <a:buClr>
                <a:srgbClr val="24292E"/>
              </a:buClr>
              <a:buSzPts val="1400"/>
              <a:buFont typeface="Arial"/>
              <a:buChar char="●"/>
            </a:pPr>
            <a:r>
              <a:rPr lang="en" sz="1400">
                <a:solidFill>
                  <a:srgbClr val="24292E"/>
                </a:solidFill>
                <a:latin typeface="Arial"/>
                <a:ea typeface="Arial"/>
                <a:cs typeface="Arial"/>
                <a:sym typeface="Arial"/>
              </a:rPr>
              <a:t>The </a:t>
            </a:r>
            <a:r>
              <a:rPr lang="en" sz="1400" u="sng">
                <a:solidFill>
                  <a:srgbClr val="24292E"/>
                </a:solidFill>
                <a:latin typeface="Arial"/>
                <a:ea typeface="Arial"/>
                <a:cs typeface="Arial"/>
                <a:sym typeface="Arial"/>
              </a:rPr>
              <a:t>mean</a:t>
            </a:r>
            <a:r>
              <a:rPr lang="en" sz="1400">
                <a:solidFill>
                  <a:srgbClr val="24292E"/>
                </a:solidFill>
                <a:latin typeface="Arial"/>
                <a:ea typeface="Arial"/>
                <a:cs typeface="Arial"/>
                <a:sym typeface="Arial"/>
              </a:rPr>
              <a:t>, which works out to 154.75, does not describe the data very well — in fact, the mean is a different order of magnitude than </a:t>
            </a:r>
            <a:r>
              <a:rPr i="1" lang="en" sz="1400">
                <a:solidFill>
                  <a:srgbClr val="24292E"/>
                </a:solidFill>
                <a:latin typeface="Arial"/>
                <a:ea typeface="Arial"/>
                <a:cs typeface="Arial"/>
                <a:sym typeface="Arial"/>
              </a:rPr>
              <a:t>any</a:t>
            </a:r>
            <a:r>
              <a:rPr lang="en" sz="1400">
                <a:solidFill>
                  <a:srgbClr val="24292E"/>
                </a:solidFill>
                <a:latin typeface="Arial"/>
                <a:ea typeface="Arial"/>
                <a:cs typeface="Arial"/>
                <a:sym typeface="Arial"/>
              </a:rPr>
              <a:t> of the prices in the data set!</a:t>
            </a:r>
          </a:p>
          <a:p>
            <a:pPr indent="-317500" lvl="0" marL="457200" rtl="0">
              <a:spcBef>
                <a:spcPts val="0"/>
              </a:spcBef>
              <a:spcAft>
                <a:spcPts val="1200"/>
              </a:spcAft>
              <a:buClr>
                <a:srgbClr val="24292E"/>
              </a:buClr>
              <a:buSzPts val="1400"/>
              <a:buFont typeface="Arial"/>
              <a:buChar char="●"/>
            </a:pPr>
            <a:r>
              <a:rPr lang="en" sz="1400">
                <a:solidFill>
                  <a:srgbClr val="24292E"/>
                </a:solidFill>
                <a:latin typeface="Arial"/>
                <a:ea typeface="Arial"/>
                <a:cs typeface="Arial"/>
                <a:sym typeface="Arial"/>
              </a:rPr>
              <a:t>This illustrates that the median tends to give relatively faithful descriptions even in the face of outliers, such as 1000.</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69850" lvl="0" marL="0" rtl="0">
              <a:spcBef>
                <a:spcPts val="0"/>
              </a:spcBef>
              <a:buClr>
                <a:schemeClr val="dk1"/>
              </a:buClr>
              <a:buSzPts val="1100"/>
              <a:buFont typeface="Arial"/>
              <a:buNone/>
            </a:pPr>
            <a:r>
              <a:rPr lang="en"/>
              <a:t>A Case for the Median - Skewed Data</a:t>
            </a:r>
          </a:p>
        </p:txBody>
      </p:sp>
      <p:sp>
        <p:nvSpPr>
          <p:cNvPr id="111" name="Shape 111"/>
          <p:cNvSpPr txBox="1"/>
          <p:nvPr>
            <p:ph idx="1" type="body"/>
          </p:nvPr>
        </p:nvSpPr>
        <p:spPr>
          <a:xfrm>
            <a:off x="311700" y="1095575"/>
            <a:ext cx="8520600" cy="3483600"/>
          </a:xfrm>
          <a:prstGeom prst="rect">
            <a:avLst/>
          </a:prstGeom>
        </p:spPr>
        <p:txBody>
          <a:bodyPr anchorCtr="0" anchor="t" bIns="91425" lIns="91425" rIns="91425" wrap="square" tIns="91425">
            <a:noAutofit/>
          </a:bodyPr>
          <a:lstStyle/>
          <a:p>
            <a:pPr indent="-317500" lvl="0" marL="457200" rtl="0">
              <a:spcBef>
                <a:spcPts val="1500"/>
              </a:spcBef>
              <a:spcAft>
                <a:spcPts val="0"/>
              </a:spcAft>
              <a:buClr>
                <a:srgbClr val="24292E"/>
              </a:buClr>
              <a:buSzPts val="1400"/>
              <a:buFont typeface="Arial"/>
              <a:buChar char="●"/>
            </a:pPr>
            <a:r>
              <a:rPr lang="en" sz="1400" u="sng">
                <a:solidFill>
                  <a:srgbClr val="24292E"/>
                </a:solidFill>
                <a:latin typeface="Arial"/>
                <a:ea typeface="Arial"/>
                <a:cs typeface="Arial"/>
                <a:sym typeface="Arial"/>
              </a:rPr>
              <a:t>Advantages</a:t>
            </a:r>
            <a:r>
              <a:rPr lang="en" sz="1400">
                <a:solidFill>
                  <a:srgbClr val="24292E"/>
                </a:solidFill>
                <a:latin typeface="Arial"/>
                <a:ea typeface="Arial"/>
                <a:cs typeface="Arial"/>
                <a:sym typeface="Arial"/>
              </a:rPr>
              <a:t>:</a:t>
            </a:r>
          </a:p>
          <a:p>
            <a:pPr indent="-317500" lvl="1" marL="914400" rtl="0">
              <a:spcBef>
                <a:spcPts val="0"/>
              </a:spcBef>
              <a:spcAft>
                <a:spcPts val="0"/>
              </a:spcAft>
              <a:buClr>
                <a:srgbClr val="000000"/>
              </a:buClr>
              <a:buSzPts val="1400"/>
              <a:buFont typeface="Arial"/>
              <a:buAutoNum type="alphaLcPeriod"/>
            </a:pPr>
            <a:r>
              <a:rPr lang="en">
                <a:solidFill>
                  <a:srgbClr val="24292E"/>
                </a:solidFill>
                <a:latin typeface="Arial"/>
                <a:ea typeface="Arial"/>
                <a:cs typeface="Arial"/>
                <a:sym typeface="Arial"/>
              </a:rPr>
              <a:t>In general, the median is more "resistant" to extreme fluctuations in data than the mean. (outliers)</a:t>
            </a:r>
          </a:p>
          <a:p>
            <a:pPr indent="-317500" lvl="1" marL="914400" rtl="0">
              <a:spcBef>
                <a:spcPts val="0"/>
              </a:spcBef>
              <a:spcAft>
                <a:spcPts val="1200"/>
              </a:spcAft>
              <a:buClr>
                <a:srgbClr val="000000"/>
              </a:buClr>
              <a:buSzPts val="1400"/>
              <a:buFont typeface="Arial"/>
              <a:buAutoNum type="alphaLcPeriod"/>
            </a:pPr>
            <a:r>
              <a:rPr lang="en">
                <a:solidFill>
                  <a:srgbClr val="24292E"/>
                </a:solidFill>
                <a:latin typeface="Arial"/>
                <a:ea typeface="Arial"/>
                <a:cs typeface="Arial"/>
                <a:sym typeface="Arial"/>
              </a:rPr>
              <a:t>This property often makes the median a better choice than the mean, in spite of the fact that the mean is more common. It’s </a:t>
            </a:r>
            <a:r>
              <a:rPr lang="en" u="sng">
                <a:solidFill>
                  <a:srgbClr val="0366D6"/>
                </a:solidFill>
                <a:latin typeface="Arial"/>
                <a:ea typeface="Arial"/>
                <a:cs typeface="Arial"/>
                <a:sym typeface="Arial"/>
                <a:hlinkClick r:id="rId3"/>
              </a:rPr>
              <a:t>almost always safe to use the median to describe data</a:t>
            </a:r>
            <a:r>
              <a:rPr lang="en">
                <a:solidFill>
                  <a:srgbClr val="24292E"/>
                </a:solidFill>
                <a:latin typeface="Arial"/>
                <a:ea typeface="Arial"/>
                <a:cs typeface="Arial"/>
                <a:sym typeface="Arial"/>
              </a:rPr>
              <a:t>.</a:t>
            </a:r>
          </a:p>
        </p:txBody>
      </p:sp>
      <p:pic>
        <p:nvPicPr>
          <p:cNvPr id="112" name="Shape 112"/>
          <p:cNvPicPr preferRelativeResize="0"/>
          <p:nvPr/>
        </p:nvPicPr>
        <p:blipFill>
          <a:blip r:embed="rId4">
            <a:alphaModFix/>
          </a:blip>
          <a:stretch>
            <a:fillRect/>
          </a:stretch>
        </p:blipFill>
        <p:spPr>
          <a:xfrm>
            <a:off x="2586775" y="2681300"/>
            <a:ext cx="3970450" cy="2079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