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78" r:id="rId4"/>
    <p:sldId id="281" r:id="rId5"/>
    <p:sldId id="276" r:id="rId6"/>
    <p:sldId id="277" r:id="rId7"/>
    <p:sldId id="283" r:id="rId8"/>
    <p:sldId id="279" r:id="rId9"/>
    <p:sldId id="282" r:id="rId10"/>
    <p:sldId id="280" r:id="rId11"/>
    <p:sldId id="272" r:id="rId12"/>
    <p:sldId id="270" r:id="rId13"/>
    <p:sldId id="275" r:id="rId14"/>
    <p:sldId id="274" r:id="rId1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CFF6"/>
    <a:srgbClr val="469EBE"/>
    <a:srgbClr val="88DAF8"/>
    <a:srgbClr val="0070C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3" autoAdjust="0"/>
    <p:restoredTop sz="89209" autoAdjust="0"/>
  </p:normalViewPr>
  <p:slideViewPr>
    <p:cSldViewPr snapToObjects="1">
      <p:cViewPr varScale="1">
        <p:scale>
          <a:sx n="66" d="100"/>
          <a:sy n="66" d="100"/>
        </p:scale>
        <p:origin x="1380" y="72"/>
      </p:cViewPr>
      <p:guideLst>
        <p:guide orient="horz" pos="2160"/>
        <p:guide pos="2908"/>
      </p:guideLst>
    </p:cSldViewPr>
  </p:slideViewPr>
  <p:notesTextViewPr>
    <p:cViewPr>
      <p:scale>
        <a:sx n="100" d="100"/>
        <a:sy n="100" d="100"/>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1DFB615-6A7F-4BBE-9791-C80B3E2B6756}" type="datetimeFigureOut">
              <a:rPr lang="zh-CN" altLang="en-US"/>
              <a:pPr>
                <a:defRPr/>
              </a:pPr>
              <a:t>2016/5/16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70827DB6-E2B0-4C89-81CD-0AA3EA02D95D}" type="slidenum">
              <a:rPr lang="zh-CN" altLang="en-US"/>
              <a:pPr>
                <a:defRPr/>
              </a:pPr>
              <a:t>‹#›</a:t>
            </a:fld>
            <a:endParaRPr lang="zh-CN" altLang="en-US"/>
          </a:p>
        </p:txBody>
      </p:sp>
    </p:spTree>
    <p:extLst>
      <p:ext uri="{BB962C8B-B14F-4D97-AF65-F5344CB8AC3E}">
        <p14:creationId xmlns:p14="http://schemas.microsoft.com/office/powerpoint/2010/main" val="32662746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888FE97-B891-41DD-B548-FAD11C66D9B8}" type="datetimeFigureOut">
              <a:rPr lang="zh-CN" altLang="en-US"/>
              <a:pPr>
                <a:defRPr/>
              </a:pPr>
              <a:t>2016/5/16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DAEE853B-AEF3-4539-A180-E691DC57E3F8}" type="slidenum">
              <a:rPr lang="zh-CN" altLang="en-US"/>
              <a:pPr>
                <a:defRPr/>
              </a:pPr>
              <a:t>‹#›</a:t>
            </a:fld>
            <a:endParaRPr lang="zh-CN" altLang="en-US"/>
          </a:p>
        </p:txBody>
      </p:sp>
    </p:spTree>
    <p:extLst>
      <p:ext uri="{BB962C8B-B14F-4D97-AF65-F5344CB8AC3E}">
        <p14:creationId xmlns:p14="http://schemas.microsoft.com/office/powerpoint/2010/main" val="32559936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A9A7799B-4A8B-41AF-B09B-6EE62265D5E9}" type="slidenum">
              <a:rPr lang="zh-CN" altLang="en-US" smtClean="0"/>
              <a:pPr fontAlgn="base">
                <a:spcBef>
                  <a:spcPct val="0"/>
                </a:spcBef>
                <a:spcAft>
                  <a:spcPct val="0"/>
                </a:spcAft>
              </a:pPr>
              <a:t>1</a:t>
            </a:fld>
            <a:endParaRPr lang="zh-CN" altLang="en-US" smtClean="0"/>
          </a:p>
        </p:txBody>
      </p:sp>
    </p:spTree>
    <p:extLst>
      <p:ext uri="{BB962C8B-B14F-4D97-AF65-F5344CB8AC3E}">
        <p14:creationId xmlns:p14="http://schemas.microsoft.com/office/powerpoint/2010/main" val="1184095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78625979-B6CA-4674-B65C-D79335E6E322}" type="slidenum">
              <a:rPr lang="zh-CN" altLang="en-US" smtClean="0"/>
              <a:pPr fontAlgn="base">
                <a:spcBef>
                  <a:spcPct val="0"/>
                </a:spcBef>
                <a:spcAft>
                  <a:spcPct val="0"/>
                </a:spcAft>
              </a:pPr>
              <a:t>10</a:t>
            </a:fld>
            <a:endParaRPr lang="zh-CN" altLang="en-US" smtClean="0"/>
          </a:p>
        </p:txBody>
      </p:sp>
    </p:spTree>
    <p:extLst>
      <p:ext uri="{BB962C8B-B14F-4D97-AF65-F5344CB8AC3E}">
        <p14:creationId xmlns:p14="http://schemas.microsoft.com/office/powerpoint/2010/main" val="2508387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9518B4A2-38AF-4C12-9F54-A042B75895C1}" type="slidenum">
              <a:rPr lang="zh-CN" altLang="en-US" smtClean="0"/>
              <a:pPr fontAlgn="base">
                <a:spcBef>
                  <a:spcPct val="0"/>
                </a:spcBef>
                <a:spcAft>
                  <a:spcPct val="0"/>
                </a:spcAft>
              </a:pPr>
              <a:t>2</a:t>
            </a:fld>
            <a:endParaRPr lang="zh-CN" altLang="en-US" smtClean="0"/>
          </a:p>
        </p:txBody>
      </p:sp>
    </p:spTree>
    <p:extLst>
      <p:ext uri="{BB962C8B-B14F-4D97-AF65-F5344CB8AC3E}">
        <p14:creationId xmlns:p14="http://schemas.microsoft.com/office/powerpoint/2010/main" val="2004010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当今电动汽车大多都采用铅酸蓄电池，然而用过的人都知道铅酸蓄电池寿命短，数据显示导致蓄电池寿命短的原因多数是充放电不合理造成的，再者，太阳能光伏充电的成为当前新能源发电的一个潮流，但是其功率比较小，其最大功率的寻找也成为一个研究的课题。我们基于这两点做了我们的项目。</a:t>
            </a:r>
            <a:endParaRPr lang="en-US" altLang="zh-CN" dirty="0" smtClean="0"/>
          </a:p>
          <a:p>
            <a:pPr eaLnBrk="1" hangingPunct="1">
              <a:spcBef>
                <a:spcPct val="0"/>
              </a:spcBef>
            </a:pPr>
            <a:r>
              <a:rPr lang="en-US" altLang="zh-CN" dirty="0" smtClean="0"/>
              <a:t>2</a:t>
            </a:r>
            <a:r>
              <a:rPr lang="zh-CN" altLang="en-US" dirty="0" smtClean="0"/>
              <a:t>）由此我们做出一套充电方式：</a:t>
            </a:r>
            <a:r>
              <a:rPr lang="en-US" altLang="zh-CN" dirty="0" smtClean="0"/>
              <a:t>1</a:t>
            </a:r>
            <a:r>
              <a:rPr lang="zh-CN" altLang="en-US" dirty="0" smtClean="0"/>
              <a:t>利用太阳能充电，并且寻找它的最大功率点。</a:t>
            </a:r>
            <a:r>
              <a:rPr lang="en-US" altLang="zh-CN" dirty="0" smtClean="0"/>
              <a:t>2</a:t>
            </a:r>
            <a:r>
              <a:rPr lang="zh-CN" altLang="en-US" dirty="0" smtClean="0"/>
              <a:t>将最大功率充电与三段式充电相结合</a:t>
            </a:r>
            <a:endParaRPr lang="en-US" altLang="zh-CN" dirty="0" smtClean="0"/>
          </a:p>
          <a:p>
            <a:pPr eaLnBrk="1" hangingPunct="1">
              <a:spcBef>
                <a:spcPct val="0"/>
              </a:spcBef>
            </a:pPr>
            <a:r>
              <a:rPr lang="en-US" altLang="zh-CN" dirty="0" smtClean="0"/>
              <a:t>3</a:t>
            </a:r>
            <a:r>
              <a:rPr lang="zh-CN" altLang="en-US" dirty="0" smtClean="0"/>
              <a:t>）最后我们的项目包括三个部分：一是最关键的就是只能充电系统的设计，使系统能完成智能化充电合理化充电二是对蓄电池电量进行检测，以实现过充过放检测以及保护三是</a:t>
            </a:r>
            <a:r>
              <a:rPr lang="en-US" altLang="zh-CN" dirty="0" smtClean="0"/>
              <a:t>APP</a:t>
            </a:r>
            <a:r>
              <a:rPr lang="zh-CN" altLang="en-US" dirty="0" smtClean="0"/>
              <a:t>参数调整使系统可以以更加人性化的界面操作。</a:t>
            </a:r>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BF9980FE-E740-4D52-91E9-4E6785018373}" type="slidenum">
              <a:rPr lang="zh-CN" altLang="en-US" smtClean="0"/>
              <a:pPr fontAlgn="base">
                <a:spcBef>
                  <a:spcPct val="0"/>
                </a:spcBef>
                <a:spcAft>
                  <a:spcPct val="0"/>
                </a:spcAft>
              </a:pPr>
              <a:t>3</a:t>
            </a:fld>
            <a:endParaRPr lang="zh-CN" altLang="en-US" smtClean="0"/>
          </a:p>
        </p:txBody>
      </p:sp>
    </p:spTree>
    <p:extLst>
      <p:ext uri="{BB962C8B-B14F-4D97-AF65-F5344CB8AC3E}">
        <p14:creationId xmlns:p14="http://schemas.microsoft.com/office/powerpoint/2010/main" val="350737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1</a:t>
            </a:r>
            <a:r>
              <a:rPr lang="zh-CN" altLang="en-US" dirty="0" smtClean="0"/>
              <a:t>三种控制策略算法的实现以及融合，包括最大功率采用扰动观测法，恒压恒流充的</a:t>
            </a:r>
            <a:r>
              <a:rPr lang="en-US" altLang="zh-CN" dirty="0" smtClean="0"/>
              <a:t>PI</a:t>
            </a:r>
            <a:r>
              <a:rPr lang="zh-CN" altLang="en-US" dirty="0" smtClean="0"/>
              <a:t>调节。最大功率算法能充分利用太阳能的能源，蓄电池的三段式充电又能更快更稳的充电，集合这两种充电方式的优点，我们设计出一套智能调控的充电方式，简单的说就是这样的判别框图。。。</a:t>
            </a:r>
            <a:endParaRPr lang="en-US" altLang="zh-CN" dirty="0" smtClean="0"/>
          </a:p>
          <a:p>
            <a:pPr eaLnBrk="1" hangingPunct="1">
              <a:spcBef>
                <a:spcPct val="0"/>
              </a:spcBef>
            </a:pPr>
            <a:r>
              <a:rPr lang="zh-CN" altLang="en-US" dirty="0" smtClean="0"/>
              <a:t>因为太阳能光伏电池板的输出特性曲线是这样的，它的最大功率点就是这里，也就是当电源内阻等于外部</a:t>
            </a:r>
            <a:r>
              <a:rPr lang="en-US" altLang="zh-CN" dirty="0" smtClean="0"/>
              <a:t>DC/DC</a:t>
            </a:r>
            <a:r>
              <a:rPr lang="zh-CN" altLang="en-US" dirty="0" smtClean="0"/>
              <a:t>变换器和蓄电池的等效输出阻抗时会达到最大功率，我们要是一直追踪最大功率的话就无法实现三段式的恒压恒流充电了</a:t>
            </a:r>
            <a:endParaRPr lang="en-US" altLang="zh-CN" dirty="0" smtClean="0"/>
          </a:p>
          <a:p>
            <a:pPr eaLnBrk="1" hangingPunct="1">
              <a:spcBef>
                <a:spcPct val="0"/>
              </a:spcBef>
            </a:pPr>
            <a:r>
              <a:rPr lang="zh-CN" altLang="en-US" dirty="0" smtClean="0"/>
              <a:t>所以我们采用这种调控方式，当太阳能输出功率比较低时，采用最大功率充电，这个时候太阳能满足不了我们的要求，只能追求其最大功率，当光照充足时，电流提高我们就要对他进行限流，在保护电池的情况下采取恒定限定电流充电，当电压持续上升到电池额定电压时我们采取限压涓流充电使电池逐渐饱和，这个时候是小电流充电。</a:t>
            </a:r>
            <a:endParaRPr lang="en-US" altLang="zh-CN" dirty="0"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7DD70740-419F-4E96-95C7-D4FE665476E7}" type="slidenum">
              <a:rPr lang="zh-CN" altLang="en-US" smtClean="0"/>
              <a:pPr fontAlgn="base">
                <a:spcBef>
                  <a:spcPct val="0"/>
                </a:spcBef>
                <a:spcAft>
                  <a:spcPct val="0"/>
                </a:spcAft>
              </a:pPr>
              <a:t>4</a:t>
            </a:fld>
            <a:endParaRPr lang="zh-CN" altLang="en-US" smtClean="0"/>
          </a:p>
        </p:txBody>
      </p:sp>
    </p:spTree>
    <p:extLst>
      <p:ext uri="{BB962C8B-B14F-4D97-AF65-F5344CB8AC3E}">
        <p14:creationId xmlns:p14="http://schemas.microsoft.com/office/powerpoint/2010/main" val="1322682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2</a:t>
            </a:r>
            <a:r>
              <a:rPr lang="zh-CN" altLang="en-US" dirty="0" smtClean="0"/>
              <a:t>基于</a:t>
            </a:r>
            <a:r>
              <a:rPr lang="en-US" altLang="zh-CN" dirty="0" smtClean="0"/>
              <a:t>SOCSOH</a:t>
            </a:r>
            <a:r>
              <a:rPr lang="zh-CN" altLang="en-US" dirty="0" smtClean="0"/>
              <a:t>检测的能量管理，我们采用</a:t>
            </a:r>
            <a:r>
              <a:rPr lang="en-US" altLang="zh-CN" dirty="0" smtClean="0"/>
              <a:t>DS2438</a:t>
            </a:r>
            <a:r>
              <a:rPr lang="zh-CN" altLang="en-US" dirty="0" smtClean="0"/>
              <a:t>对电流积分，获取电量的增减情况，进而就可以知道电池剩余电量。至于能量管理就是这个框图，对能量的判定。</a:t>
            </a:r>
            <a:endParaRPr lang="en-US" altLang="zh-CN" dirty="0" smtClean="0"/>
          </a:p>
          <a:p>
            <a:pPr eaLnBrk="1" hangingPunct="1">
              <a:spcBef>
                <a:spcPct val="0"/>
              </a:spcBef>
            </a:pPr>
            <a:r>
              <a:rPr lang="en-US" altLang="zh-CN" dirty="0" smtClean="0"/>
              <a:t>3</a:t>
            </a:r>
            <a:r>
              <a:rPr lang="zh-CN" altLang="en-US" dirty="0" smtClean="0"/>
              <a:t>基于无线通信的</a:t>
            </a:r>
            <a:r>
              <a:rPr lang="en-US" altLang="zh-CN" dirty="0" smtClean="0"/>
              <a:t>APP</a:t>
            </a:r>
            <a:r>
              <a:rPr lang="zh-CN" altLang="en-US" dirty="0" smtClean="0"/>
              <a:t>客户端调试，可以用手机连入它的</a:t>
            </a:r>
            <a:r>
              <a:rPr lang="en-US" altLang="zh-CN" dirty="0" err="1" smtClean="0"/>
              <a:t>WiFi</a:t>
            </a:r>
            <a:r>
              <a:rPr lang="zh-CN" altLang="en-US" dirty="0" smtClean="0"/>
              <a:t>环境，我们采用</a:t>
            </a:r>
            <a:r>
              <a:rPr lang="en-US" altLang="zh-CN" dirty="0" smtClean="0"/>
              <a:t>ESP8266</a:t>
            </a:r>
            <a:r>
              <a:rPr lang="zh-CN" altLang="en-US" dirty="0" smtClean="0"/>
              <a:t>芯片来创建</a:t>
            </a:r>
            <a:r>
              <a:rPr lang="en-US" altLang="zh-CN" dirty="0" smtClean="0"/>
              <a:t>WIFI</a:t>
            </a:r>
            <a:r>
              <a:rPr lang="zh-CN" altLang="en-US" dirty="0" smtClean="0"/>
              <a:t>环境。这款芯片体积小，传输距离广，低功耗特性。</a:t>
            </a:r>
            <a:endParaRPr lang="en-US" altLang="zh-CN" dirty="0" smtClean="0"/>
          </a:p>
          <a:p>
            <a:pPr eaLnBrk="1" hangingPunct="1">
              <a:spcBef>
                <a:spcPct val="0"/>
              </a:spcBef>
            </a:pPr>
            <a:r>
              <a:rPr lang="zh-CN" altLang="en-US" dirty="0" smtClean="0"/>
              <a:t>在连接状态下他的功率也只有</a:t>
            </a:r>
            <a:r>
              <a:rPr lang="en-US" altLang="zh-CN" dirty="0" smtClean="0"/>
              <a:t>1mw</a:t>
            </a:r>
            <a:r>
              <a:rPr lang="zh-CN" altLang="en-US" dirty="0" smtClean="0"/>
              <a:t>传输速率大</a:t>
            </a:r>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7DD70740-419F-4E96-95C7-D4FE665476E7}" type="slidenum">
              <a:rPr lang="zh-CN" altLang="en-US" smtClean="0"/>
              <a:pPr fontAlgn="base">
                <a:spcBef>
                  <a:spcPct val="0"/>
                </a:spcBef>
                <a:spcAft>
                  <a:spcPct val="0"/>
                </a:spcAft>
              </a:pPr>
              <a:t>5</a:t>
            </a:fld>
            <a:endParaRPr lang="zh-CN" altLang="en-US" smtClean="0"/>
          </a:p>
        </p:txBody>
      </p:sp>
    </p:spTree>
    <p:extLst>
      <p:ext uri="{BB962C8B-B14F-4D97-AF65-F5344CB8AC3E}">
        <p14:creationId xmlns:p14="http://schemas.microsoft.com/office/powerpoint/2010/main" val="3661151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652E8651-C1DF-4A72-B751-503B2ED57963}" type="slidenum">
              <a:rPr lang="zh-CN" altLang="en-US" smtClean="0"/>
              <a:pPr fontAlgn="base">
                <a:spcBef>
                  <a:spcPct val="0"/>
                </a:spcBef>
                <a:spcAft>
                  <a:spcPct val="0"/>
                </a:spcAft>
              </a:pPr>
              <a:t>6</a:t>
            </a:fld>
            <a:endParaRPr lang="zh-CN" altLang="en-US" smtClean="0"/>
          </a:p>
        </p:txBody>
      </p:sp>
    </p:spTree>
    <p:extLst>
      <p:ext uri="{BB962C8B-B14F-4D97-AF65-F5344CB8AC3E}">
        <p14:creationId xmlns:p14="http://schemas.microsoft.com/office/powerpoint/2010/main" val="40440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652E8651-C1DF-4A72-B751-503B2ED57963}" type="slidenum">
              <a:rPr lang="zh-CN" altLang="en-US" smtClean="0"/>
              <a:pPr fontAlgn="base">
                <a:spcBef>
                  <a:spcPct val="0"/>
                </a:spcBef>
                <a:spcAft>
                  <a:spcPct val="0"/>
                </a:spcAft>
              </a:pPr>
              <a:t>7</a:t>
            </a:fld>
            <a:endParaRPr lang="zh-CN" altLang="en-US" smtClean="0"/>
          </a:p>
        </p:txBody>
      </p:sp>
    </p:spTree>
    <p:extLst>
      <p:ext uri="{BB962C8B-B14F-4D97-AF65-F5344CB8AC3E}">
        <p14:creationId xmlns:p14="http://schemas.microsoft.com/office/powerpoint/2010/main" val="215813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B3757B8-2011-4E5B-BD88-820A7BB510BE}" type="slidenum">
              <a:rPr lang="zh-CN" altLang="en-US" smtClean="0"/>
              <a:pPr fontAlgn="base">
                <a:spcBef>
                  <a:spcPct val="0"/>
                </a:spcBef>
                <a:spcAft>
                  <a:spcPct val="0"/>
                </a:spcAft>
              </a:pPr>
              <a:t>8</a:t>
            </a:fld>
            <a:endParaRPr lang="zh-CN" altLang="en-US" smtClean="0"/>
          </a:p>
        </p:txBody>
      </p:sp>
    </p:spTree>
    <p:extLst>
      <p:ext uri="{BB962C8B-B14F-4D97-AF65-F5344CB8AC3E}">
        <p14:creationId xmlns:p14="http://schemas.microsoft.com/office/powerpoint/2010/main" val="2536760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3B3757B8-2011-4E5B-BD88-820A7BB510BE}" type="slidenum">
              <a:rPr lang="zh-CN" altLang="en-US" smtClean="0"/>
              <a:pPr fontAlgn="base">
                <a:spcBef>
                  <a:spcPct val="0"/>
                </a:spcBef>
                <a:spcAft>
                  <a:spcPct val="0"/>
                </a:spcAft>
              </a:pPr>
              <a:t>9</a:t>
            </a:fld>
            <a:endParaRPr lang="zh-CN" altLang="en-US" smtClean="0"/>
          </a:p>
        </p:txBody>
      </p:sp>
    </p:spTree>
    <p:extLst>
      <p:ext uri="{BB962C8B-B14F-4D97-AF65-F5344CB8AC3E}">
        <p14:creationId xmlns:p14="http://schemas.microsoft.com/office/powerpoint/2010/main" val="268956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C4CB225-1580-46CB-90B6-84AC0AABE002}" type="datetime1">
              <a:rPr lang="zh-CN" altLang="en-US"/>
              <a:pPr>
                <a:defRPr/>
              </a:pPr>
              <a:t>2016/5/16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0B8A53A-E542-4DAC-950F-A65A6A33EA6C}" type="slidenum">
              <a:rPr lang="zh-CN" altLang="en-US"/>
              <a:pPr>
                <a:defRPr/>
              </a:pPr>
              <a:t>‹#›</a:t>
            </a:fld>
            <a:endParaRPr lang="zh-CN" altLang="en-US"/>
          </a:p>
        </p:txBody>
      </p:sp>
    </p:spTree>
    <p:extLst>
      <p:ext uri="{BB962C8B-B14F-4D97-AF65-F5344CB8AC3E}">
        <p14:creationId xmlns:p14="http://schemas.microsoft.com/office/powerpoint/2010/main" val="203973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E62C558-B694-409E-A893-F53C865DC152}" type="datetime1">
              <a:rPr lang="zh-CN" altLang="en-US"/>
              <a:pPr>
                <a:defRPr/>
              </a:pPr>
              <a:t>2016/5/16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49A4AF-35DE-4254-9C28-3C47421EB87F}" type="slidenum">
              <a:rPr lang="zh-CN" altLang="en-US"/>
              <a:pPr>
                <a:defRPr/>
              </a:pPr>
              <a:t>‹#›</a:t>
            </a:fld>
            <a:endParaRPr lang="zh-CN" altLang="en-US"/>
          </a:p>
        </p:txBody>
      </p:sp>
    </p:spTree>
    <p:extLst>
      <p:ext uri="{BB962C8B-B14F-4D97-AF65-F5344CB8AC3E}">
        <p14:creationId xmlns:p14="http://schemas.microsoft.com/office/powerpoint/2010/main" val="352235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5B14AAE-EF25-4B34-A815-BD33DD3F35E0}" type="datetime1">
              <a:rPr lang="zh-CN" altLang="en-US"/>
              <a:pPr>
                <a:defRPr/>
              </a:pPr>
              <a:t>2016/5/16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A8239B2-45FA-4444-992D-04904647F071}" type="slidenum">
              <a:rPr lang="zh-CN" altLang="en-US"/>
              <a:pPr>
                <a:defRPr/>
              </a:pPr>
              <a:t>‹#›</a:t>
            </a:fld>
            <a:endParaRPr lang="zh-CN" altLang="en-US"/>
          </a:p>
        </p:txBody>
      </p:sp>
    </p:spTree>
    <p:extLst>
      <p:ext uri="{BB962C8B-B14F-4D97-AF65-F5344CB8AC3E}">
        <p14:creationId xmlns:p14="http://schemas.microsoft.com/office/powerpoint/2010/main" val="2375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3675" y="100013"/>
            <a:ext cx="809625"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userDrawn="1"/>
        </p:nvCxnSpPr>
        <p:spPr>
          <a:xfrm>
            <a:off x="274295" y="481013"/>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4" name="TextBox 8"/>
          <p:cNvSpPr txBox="1">
            <a:spLocks noChangeArrowheads="1"/>
          </p:cNvSpPr>
          <p:nvPr userDrawn="1"/>
        </p:nvSpPr>
        <p:spPr bwMode="auto">
          <a:xfrm>
            <a:off x="895350" y="42863"/>
            <a:ext cx="77771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zh-CN" altLang="en-US" sz="3600" smtClean="0">
                <a:solidFill>
                  <a:srgbClr val="0000FF"/>
                </a:solidFill>
                <a:latin typeface="微软雅黑" panose="020B0503020204020204" pitchFamily="34" charset="-122"/>
                <a:ea typeface="微软雅黑" panose="020B0503020204020204" pitchFamily="34" charset="-122"/>
              </a:rPr>
              <a:t>不同土层</a:t>
            </a:r>
            <a:r>
              <a:rPr lang="en-US" altLang="zh-CN" sz="3600" smtClean="0">
                <a:solidFill>
                  <a:srgbClr val="0000FF"/>
                </a:solidFill>
                <a:latin typeface="微软雅黑" panose="020B0503020204020204" pitchFamily="34" charset="-122"/>
                <a:ea typeface="微软雅黑" panose="020B0503020204020204" pitchFamily="34" charset="-122"/>
              </a:rPr>
              <a:t>DX</a:t>
            </a:r>
            <a:r>
              <a:rPr lang="zh-CN" altLang="en-US" sz="3600" smtClean="0">
                <a:solidFill>
                  <a:srgbClr val="0000FF"/>
                </a:solidFill>
                <a:latin typeface="微软雅黑" panose="020B0503020204020204" pitchFamily="34" charset="-122"/>
                <a:ea typeface="微软雅黑" panose="020B0503020204020204" pitchFamily="34" charset="-122"/>
              </a:rPr>
              <a:t>旋挖挤扩桩模型试验研究</a:t>
            </a:r>
            <a:endParaRPr lang="en-US" altLang="zh-CN" sz="3600" smtClean="0">
              <a:solidFill>
                <a:srgbClr val="0000FF"/>
              </a:solidFill>
              <a:latin typeface="微软雅黑" panose="020B0503020204020204" pitchFamily="34" charset="-122"/>
              <a:ea typeface="微软雅黑" panose="020B0503020204020204" pitchFamily="34" charset="-122"/>
            </a:endParaRPr>
          </a:p>
        </p:txBody>
      </p:sp>
      <p:cxnSp>
        <p:nvCxnSpPr>
          <p:cNvPr id="5" name="直接连接符 4"/>
          <p:cNvCxnSpPr/>
          <p:nvPr userDrawn="1"/>
        </p:nvCxnSpPr>
        <p:spPr>
          <a:xfrm>
            <a:off x="274295" y="595630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6" name="圆角矩形 5"/>
          <p:cNvSpPr/>
          <p:nvPr userDrawn="1"/>
        </p:nvSpPr>
        <p:spPr>
          <a:xfrm>
            <a:off x="274638" y="981075"/>
            <a:ext cx="1417637" cy="43180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schemeClr val="tx1"/>
                </a:solidFill>
                <a:latin typeface="黑体" panose="02010609060101010101" pitchFamily="49" charset="-122"/>
                <a:ea typeface="黑体" panose="02010609060101010101" pitchFamily="49" charset="-122"/>
              </a:rPr>
              <a:t>课题背景</a:t>
            </a:r>
          </a:p>
        </p:txBody>
      </p:sp>
      <p:sp>
        <p:nvSpPr>
          <p:cNvPr id="7" name="圆角矩形 6"/>
          <p:cNvSpPr/>
          <p:nvPr userDrawn="1"/>
        </p:nvSpPr>
        <p:spPr>
          <a:xfrm>
            <a:off x="1692275" y="981075"/>
            <a:ext cx="1416050" cy="43180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schemeClr val="tx1"/>
                </a:solidFill>
                <a:latin typeface="黑体" panose="02010609060101010101" pitchFamily="49" charset="-122"/>
                <a:ea typeface="黑体" panose="02010609060101010101" pitchFamily="49" charset="-122"/>
              </a:rPr>
              <a:t>实验准备</a:t>
            </a:r>
          </a:p>
        </p:txBody>
      </p:sp>
      <p:sp>
        <p:nvSpPr>
          <p:cNvPr id="8" name="圆角矩形 7"/>
          <p:cNvSpPr/>
          <p:nvPr userDrawn="1"/>
        </p:nvSpPr>
        <p:spPr>
          <a:xfrm>
            <a:off x="3132138" y="971550"/>
            <a:ext cx="1417637" cy="43180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schemeClr val="tx1"/>
                </a:solidFill>
                <a:latin typeface="黑体" panose="02010609060101010101" pitchFamily="49" charset="-122"/>
                <a:ea typeface="黑体" panose="02010609060101010101" pitchFamily="49" charset="-122"/>
              </a:rPr>
              <a:t>实验进展</a:t>
            </a:r>
          </a:p>
        </p:txBody>
      </p:sp>
      <p:sp>
        <p:nvSpPr>
          <p:cNvPr id="9" name="圆角矩形 8"/>
          <p:cNvSpPr/>
          <p:nvPr userDrawn="1"/>
        </p:nvSpPr>
        <p:spPr>
          <a:xfrm>
            <a:off x="4573588" y="981075"/>
            <a:ext cx="1417637" cy="43180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schemeClr val="tx1"/>
                </a:solidFill>
                <a:latin typeface="黑体" panose="02010609060101010101" pitchFamily="49" charset="-122"/>
                <a:ea typeface="黑体" panose="02010609060101010101" pitchFamily="49" charset="-122"/>
              </a:rPr>
              <a:t>数据成果</a:t>
            </a:r>
          </a:p>
        </p:txBody>
      </p:sp>
      <p:sp>
        <p:nvSpPr>
          <p:cNvPr id="10" name="圆角矩形 9"/>
          <p:cNvSpPr/>
          <p:nvPr userDrawn="1"/>
        </p:nvSpPr>
        <p:spPr>
          <a:xfrm>
            <a:off x="5991225" y="981075"/>
            <a:ext cx="1417638" cy="43180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schemeClr val="tx1"/>
                </a:solidFill>
                <a:latin typeface="黑体" panose="02010609060101010101" pitchFamily="49" charset="-122"/>
                <a:ea typeface="黑体" panose="02010609060101010101" pitchFamily="49" charset="-122"/>
              </a:rPr>
              <a:t>实验计划</a:t>
            </a:r>
          </a:p>
        </p:txBody>
      </p:sp>
      <p:sp>
        <p:nvSpPr>
          <p:cNvPr id="11" name="圆角矩形 10"/>
          <p:cNvSpPr/>
          <p:nvPr userDrawn="1"/>
        </p:nvSpPr>
        <p:spPr>
          <a:xfrm>
            <a:off x="7434263" y="981075"/>
            <a:ext cx="1417637" cy="43180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dirty="0">
                <a:solidFill>
                  <a:schemeClr val="tx1"/>
                </a:solidFill>
                <a:latin typeface="黑体" panose="02010609060101010101" pitchFamily="49" charset="-122"/>
                <a:ea typeface="黑体" panose="02010609060101010101" pitchFamily="49" charset="-122"/>
              </a:rPr>
              <a:t>实验照片</a:t>
            </a:r>
          </a:p>
        </p:txBody>
      </p:sp>
      <p:sp>
        <p:nvSpPr>
          <p:cNvPr id="12" name="灯片编号占位符 1"/>
          <p:cNvSpPr>
            <a:spLocks noGrp="1"/>
          </p:cNvSpPr>
          <p:nvPr>
            <p:ph type="sldNum" sz="quarter" idx="10"/>
          </p:nvPr>
        </p:nvSpPr>
        <p:spPr/>
        <p:txBody>
          <a:bodyPr/>
          <a:lstStyle>
            <a:lvl1pPr>
              <a:defRPr/>
            </a:lvl1pPr>
          </a:lstStyle>
          <a:p>
            <a:pPr>
              <a:defRPr/>
            </a:pPr>
            <a:fld id="{ECE254DA-1A00-4CD1-A0A7-761CF3656556}" type="slidenum">
              <a:rPr lang="zh-CN" altLang="en-US"/>
              <a:pPr>
                <a:defRPr/>
              </a:pPr>
              <a:t>‹#›</a:t>
            </a:fld>
            <a:endParaRPr lang="zh-CN" altLang="en-US"/>
          </a:p>
        </p:txBody>
      </p:sp>
    </p:spTree>
    <p:extLst>
      <p:ext uri="{BB962C8B-B14F-4D97-AF65-F5344CB8AC3E}">
        <p14:creationId xmlns:p14="http://schemas.microsoft.com/office/powerpoint/2010/main" val="202675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C7078E6-5285-43F0-BD19-E16EEB248625}" type="datetime1">
              <a:rPr lang="zh-CN" altLang="en-US"/>
              <a:pPr>
                <a:defRPr/>
              </a:pPr>
              <a:t>2016/5/16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8A9B97-C3F6-40E8-B587-6329B1DF2C68}" type="slidenum">
              <a:rPr lang="zh-CN" altLang="en-US"/>
              <a:pPr>
                <a:defRPr/>
              </a:pPr>
              <a:t>‹#›</a:t>
            </a:fld>
            <a:endParaRPr lang="zh-CN" altLang="en-US"/>
          </a:p>
        </p:txBody>
      </p:sp>
    </p:spTree>
    <p:extLst>
      <p:ext uri="{BB962C8B-B14F-4D97-AF65-F5344CB8AC3E}">
        <p14:creationId xmlns:p14="http://schemas.microsoft.com/office/powerpoint/2010/main" val="26819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995BB71-926E-4ED1-92F0-116A71E1B0EF}" type="datetime1">
              <a:rPr lang="zh-CN" altLang="en-US"/>
              <a:pPr>
                <a:defRPr/>
              </a:pPr>
              <a:t>2016/5/16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F9C21A8-A7E5-4C44-BF26-5AD91579273A}" type="slidenum">
              <a:rPr lang="zh-CN" altLang="en-US"/>
              <a:pPr>
                <a:defRPr/>
              </a:pPr>
              <a:t>‹#›</a:t>
            </a:fld>
            <a:endParaRPr lang="zh-CN" altLang="en-US"/>
          </a:p>
        </p:txBody>
      </p:sp>
    </p:spTree>
    <p:extLst>
      <p:ext uri="{BB962C8B-B14F-4D97-AF65-F5344CB8AC3E}">
        <p14:creationId xmlns:p14="http://schemas.microsoft.com/office/powerpoint/2010/main" val="750956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6B1F4ECC-89C3-4C29-A9DC-B4FCAEA37872}" type="datetime1">
              <a:rPr lang="zh-CN" altLang="en-US"/>
              <a:pPr>
                <a:defRPr/>
              </a:pPr>
              <a:t>2016/5/16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0243EAB-2C73-4AFC-860C-E0BE5E020CEF}" type="slidenum">
              <a:rPr lang="zh-CN" altLang="en-US"/>
              <a:pPr>
                <a:defRPr/>
              </a:pPr>
              <a:t>‹#›</a:t>
            </a:fld>
            <a:endParaRPr lang="zh-CN" altLang="en-US"/>
          </a:p>
        </p:txBody>
      </p:sp>
    </p:spTree>
    <p:extLst>
      <p:ext uri="{BB962C8B-B14F-4D97-AF65-F5344CB8AC3E}">
        <p14:creationId xmlns:p14="http://schemas.microsoft.com/office/powerpoint/2010/main" val="423410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FA10AC7-4EBE-4163-A1FC-F9CD86964E11}" type="datetime1">
              <a:rPr lang="zh-CN" altLang="en-US"/>
              <a:pPr>
                <a:defRPr/>
              </a:pPr>
              <a:t>2016/5/16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3EB21CB-4DC3-4044-B0DA-6B06A7DF6FF2}" type="slidenum">
              <a:rPr lang="zh-CN" altLang="en-US"/>
              <a:pPr>
                <a:defRPr/>
              </a:pPr>
              <a:t>‹#›</a:t>
            </a:fld>
            <a:endParaRPr lang="zh-CN" altLang="en-US"/>
          </a:p>
        </p:txBody>
      </p:sp>
    </p:spTree>
    <p:extLst>
      <p:ext uri="{BB962C8B-B14F-4D97-AF65-F5344CB8AC3E}">
        <p14:creationId xmlns:p14="http://schemas.microsoft.com/office/powerpoint/2010/main" val="312560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D09722A-AD5B-470A-99F7-DE49F947A6D2}" type="datetime1">
              <a:rPr lang="zh-CN" altLang="en-US"/>
              <a:pPr>
                <a:defRPr/>
              </a:pPr>
              <a:t>2016/5/16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1A4B626-2F39-4634-B81B-10E295A65FBE}" type="slidenum">
              <a:rPr lang="zh-CN" altLang="en-US"/>
              <a:pPr>
                <a:defRPr/>
              </a:pPr>
              <a:t>‹#›</a:t>
            </a:fld>
            <a:endParaRPr lang="zh-CN" altLang="en-US"/>
          </a:p>
        </p:txBody>
      </p:sp>
    </p:spTree>
    <p:extLst>
      <p:ext uri="{BB962C8B-B14F-4D97-AF65-F5344CB8AC3E}">
        <p14:creationId xmlns:p14="http://schemas.microsoft.com/office/powerpoint/2010/main" val="235224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5A6067A-C52A-4F0B-A2A6-8C61CA516F45}" type="datetime1">
              <a:rPr lang="zh-CN" altLang="en-US"/>
              <a:pPr>
                <a:defRPr/>
              </a:pPr>
              <a:t>2016/5/16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BA6FEBE-5536-4240-8362-7F11A008AEE0}" type="slidenum">
              <a:rPr lang="zh-CN" altLang="en-US"/>
              <a:pPr>
                <a:defRPr/>
              </a:pPr>
              <a:t>‹#›</a:t>
            </a:fld>
            <a:endParaRPr lang="zh-CN" altLang="en-US"/>
          </a:p>
        </p:txBody>
      </p:sp>
    </p:spTree>
    <p:extLst>
      <p:ext uri="{BB962C8B-B14F-4D97-AF65-F5344CB8AC3E}">
        <p14:creationId xmlns:p14="http://schemas.microsoft.com/office/powerpoint/2010/main" val="156038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172F241-3715-4016-9555-372F413889EE}" type="datetime1">
              <a:rPr lang="zh-CN" altLang="en-US"/>
              <a:pPr>
                <a:defRPr/>
              </a:pPr>
              <a:t>2016/5/16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EE54641-22B4-4C17-954F-C8A6C27BFED3}" type="slidenum">
              <a:rPr lang="zh-CN" altLang="en-US"/>
              <a:pPr>
                <a:defRPr/>
              </a:pPr>
              <a:t>‹#›</a:t>
            </a:fld>
            <a:endParaRPr lang="zh-CN" altLang="en-US"/>
          </a:p>
        </p:txBody>
      </p:sp>
    </p:spTree>
    <p:extLst>
      <p:ext uri="{BB962C8B-B14F-4D97-AF65-F5344CB8AC3E}">
        <p14:creationId xmlns:p14="http://schemas.microsoft.com/office/powerpoint/2010/main" val="151907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9CC84A5-C93F-4372-8F6B-2E867F72710F}" type="datetime1">
              <a:rPr lang="zh-CN" altLang="en-US"/>
              <a:pPr>
                <a:defRPr/>
              </a:pPr>
              <a:t>2016/5/16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261B7E7-3BE2-4713-AB25-E86768E8E282}" type="slidenum">
              <a:rPr lang="zh-CN" altLang="en-US"/>
              <a:pPr>
                <a:defRPr/>
              </a:pPr>
              <a:t>‹#›</a:t>
            </a:fld>
            <a:endParaRPr lang="zh-CN" altLang="en-US"/>
          </a:p>
        </p:txBody>
      </p:sp>
    </p:spTree>
    <p:extLst>
      <p:ext uri="{BB962C8B-B14F-4D97-AF65-F5344CB8AC3E}">
        <p14:creationId xmlns:p14="http://schemas.microsoft.com/office/powerpoint/2010/main" val="265225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2158D9F-2646-49A5-B488-02E1138227F9}" type="datetime1">
              <a:rPr lang="zh-CN" altLang="en-US"/>
              <a:pPr>
                <a:defRPr/>
              </a:pPr>
              <a:t>2016/5/16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8AF9AED6-548A-4865-BD0B-E3B5D5B5D8F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slide" Target="slide13.xml"/><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notesSlide" Target="../notesSlides/notesSlide5.xml"/><Relationship Id="rId7"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image" Target="../media/image7.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hyperlink" Target="&#30452;&#27969;&#28304;&#27979;&#35797;.mp4"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26368;&#22823;&#21151;&#29575;&#27979;&#35797;.mp4"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8" y="2606675"/>
            <a:ext cx="86709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7"/>
          <p:cNvSpPr txBox="1">
            <a:spLocks noChangeArrowheads="1"/>
          </p:cNvSpPr>
          <p:nvPr/>
        </p:nvSpPr>
        <p:spPr bwMode="auto">
          <a:xfrm>
            <a:off x="1557338" y="819150"/>
            <a:ext cx="7046912"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spcBef>
                <a:spcPct val="0"/>
              </a:spcBef>
              <a:buFontTx/>
              <a:buNone/>
            </a:pPr>
            <a:r>
              <a:rPr lang="zh-CN" altLang="en-US" sz="3600" b="1" dirty="0">
                <a:latin typeface="华文行楷" panose="02010800040101010101" pitchFamily="2" charset="-122"/>
                <a:ea typeface="华文行楷" panose="02010800040101010101" pitchFamily="2" charset="-122"/>
              </a:rPr>
              <a:t>基于太阳能发电的电动汽车铅酸蓄电池充放电及智能化能量管理</a:t>
            </a:r>
            <a:endParaRPr lang="en-US" altLang="zh-CN" sz="3600" b="1" dirty="0">
              <a:latin typeface="华文行楷" panose="02010800040101010101" pitchFamily="2" charset="-122"/>
              <a:ea typeface="华文行楷" panose="02010800040101010101" pitchFamily="2" charset="-122"/>
            </a:endParaRPr>
          </a:p>
          <a:p>
            <a:pPr algn="r" eaLnBrk="1" hangingPunct="1">
              <a:lnSpc>
                <a:spcPct val="150000"/>
              </a:lnSpc>
              <a:spcBef>
                <a:spcPct val="0"/>
              </a:spcBef>
              <a:buFontTx/>
              <a:buNone/>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结题答辩</a:t>
            </a:r>
          </a:p>
          <a:p>
            <a:pPr eaLnBrk="1" hangingPunct="1">
              <a:spcBef>
                <a:spcPct val="0"/>
              </a:spcBef>
              <a:buFontTx/>
              <a:buNone/>
            </a:pP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汇报人：孟令军</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指导教师：闫朝阳</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None/>
            </a:pPr>
            <a:r>
              <a:rPr lang="zh-CN" altLang="en-US" sz="2400" dirty="0">
                <a:latin typeface="微软雅黑" panose="020B0503020204020204" pitchFamily="34" charset="-122"/>
                <a:ea typeface="微软雅黑" panose="020B0503020204020204" pitchFamily="34" charset="-122"/>
              </a:rPr>
              <a:t>                                             时间：</a:t>
            </a:r>
            <a:r>
              <a:rPr lang="en-US" altLang="zh-CN" sz="2400" smtClean="0">
                <a:latin typeface="微软雅黑" panose="020B0503020204020204" pitchFamily="34" charset="-122"/>
                <a:ea typeface="微软雅黑" panose="020B0503020204020204" pitchFamily="34" charset="-122"/>
              </a:rPr>
              <a:t>2016/05/17</a:t>
            </a:r>
            <a:endParaRPr lang="zh-CN" altLang="en-US" sz="2400"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58271" y="414338"/>
            <a:ext cx="2929553"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27113" y="549275"/>
            <a:ext cx="0" cy="803275"/>
          </a:xfrm>
          <a:prstGeom prst="line">
            <a:avLst/>
          </a:prstGeom>
          <a:ln>
            <a:solidFill>
              <a:srgbClr val="0070C0"/>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180499" y="6320906"/>
            <a:ext cx="1980220" cy="400110"/>
          </a:xfrm>
          <a:prstGeom prst="rect">
            <a:avLst/>
          </a:prstGeom>
          <a:noFill/>
        </p:spPr>
        <p:txBody>
          <a:bodyPr wrap="square" rtlCol="0">
            <a:spAutoFit/>
          </a:bodyPr>
          <a:lstStyle/>
          <a:p>
            <a:r>
              <a:rPr lang="zh-CN" altLang="en-US" sz="2000" u="sng" dirty="0" smtClean="0">
                <a:latin typeface="华文行楷" panose="02010800040101010101" pitchFamily="2" charset="-122"/>
                <a:ea typeface="华文行楷" panose="02010800040101010101" pitchFamily="2" charset="-122"/>
              </a:rPr>
              <a:t>黎明工作室</a:t>
            </a:r>
            <a:endParaRPr lang="zh-CN" altLang="en-US" sz="2000" u="sng" dirty="0">
              <a:latin typeface="华文行楷" panose="02010800040101010101" pitchFamily="2" charset="-122"/>
              <a:ea typeface="华文行楷" panose="02010800040101010101" pitchFamily="2" charset="-122"/>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274295" y="595630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12"/>
          </p:nvPr>
        </p:nvSpPr>
        <p:spPr/>
        <p:txBody>
          <a:bodyPr/>
          <a:lstStyle/>
          <a:p>
            <a:pPr>
              <a:defRPr/>
            </a:pPr>
            <a:fld id="{9B719903-9C83-4382-BFE0-D4ECC2C933A2}" type="slidenum">
              <a:rPr lang="zh-CN" altLang="en-US"/>
              <a:pPr>
                <a:defRPr/>
              </a:pPr>
              <a:t>10</a:t>
            </a:fld>
            <a:endParaRPr lang="zh-CN" altLang="en-US" dirty="0"/>
          </a:p>
        </p:txBody>
      </p:sp>
      <p:sp>
        <p:nvSpPr>
          <p:cNvPr id="4" name="矩形 3"/>
          <p:cNvSpPr/>
          <p:nvPr/>
        </p:nvSpPr>
        <p:spPr>
          <a:xfrm>
            <a:off x="274638" y="1237332"/>
            <a:ext cx="2587625" cy="5953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2000" dirty="0">
                <a:latin typeface="华文隶书" panose="02010800040101010101" pitchFamily="2" charset="-122"/>
                <a:ea typeface="华文隶书" panose="02010800040101010101" pitchFamily="2" charset="-122"/>
              </a:rPr>
              <a:t>补充部分</a:t>
            </a:r>
          </a:p>
        </p:txBody>
      </p:sp>
      <p:sp>
        <p:nvSpPr>
          <p:cNvPr id="6" name="椭圆 5">
            <a:hlinkClick r:id="rId3" action="ppaction://hlinksldjump"/>
          </p:cNvPr>
          <p:cNvSpPr/>
          <p:nvPr/>
        </p:nvSpPr>
        <p:spPr>
          <a:xfrm>
            <a:off x="1286635" y="1988840"/>
            <a:ext cx="1125125" cy="1125125"/>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sz="4400" dirty="0"/>
              <a:t>1</a:t>
            </a:r>
            <a:endParaRPr lang="zh-CN" altLang="en-US" sz="4400" dirty="0"/>
          </a:p>
        </p:txBody>
      </p:sp>
      <p:sp>
        <p:nvSpPr>
          <p:cNvPr id="10" name="椭圆 9">
            <a:hlinkClick r:id="rId4" action="ppaction://hlinksldjump"/>
          </p:cNvPr>
          <p:cNvSpPr/>
          <p:nvPr/>
        </p:nvSpPr>
        <p:spPr>
          <a:xfrm>
            <a:off x="1916113" y="3386138"/>
            <a:ext cx="1892300" cy="18923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CN" sz="5400" dirty="0"/>
              <a:t>2</a:t>
            </a:r>
            <a:endParaRPr lang="zh-CN" altLang="en-US" sz="5400" dirty="0"/>
          </a:p>
        </p:txBody>
      </p:sp>
      <p:sp>
        <p:nvSpPr>
          <p:cNvPr id="11" name="椭圆 10">
            <a:hlinkClick r:id="rId5" action="ppaction://hlinksldjump"/>
          </p:cNvPr>
          <p:cNvSpPr/>
          <p:nvPr/>
        </p:nvSpPr>
        <p:spPr>
          <a:xfrm>
            <a:off x="4441825" y="3663950"/>
            <a:ext cx="1439863" cy="14398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4400" dirty="0"/>
              <a:t>3</a:t>
            </a:r>
            <a:endParaRPr lang="zh-CN" altLang="en-US" sz="4400" dirty="0"/>
          </a:p>
        </p:txBody>
      </p:sp>
      <p:cxnSp>
        <p:nvCxnSpPr>
          <p:cNvPr id="12" name="直接连接符 11"/>
          <p:cNvCxnSpPr/>
          <p:nvPr/>
        </p:nvCxnSpPr>
        <p:spPr>
          <a:xfrm>
            <a:off x="323850" y="90872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p:nvSpPr>
        <p:spPr bwMode="auto">
          <a:xfrm>
            <a:off x="526873" y="74805"/>
            <a:ext cx="8212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3600" b="1" dirty="0">
                <a:latin typeface="华文行楷" panose="02010800040101010101" pitchFamily="2" charset="-122"/>
                <a:ea typeface="华文行楷" panose="02010800040101010101" pitchFamily="2" charset="-122"/>
              </a:rPr>
              <a:t>电动汽车电池充放电及智能化能量管理</a:t>
            </a:r>
            <a:endParaRPr lang="en-US" altLang="zh-CN" sz="3600" b="1" dirty="0">
              <a:latin typeface="华文行楷" panose="02010800040101010101" pitchFamily="2" charset="-122"/>
              <a:ea typeface="华文行楷" panose="02010800040101010101"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mph" presetSubtype="0" fill="remove" grpId="0" nodeType="withEffect">
                                  <p:stCondLst>
                                    <p:cond delay="0"/>
                                  </p:stCondLst>
                                  <p:childTnLst>
                                    <p:animClr clrSpc="rgb" dir="cw">
                                      <p:cBhvr override="childStyle">
                                        <p:cTn id="6" dur="250" autoRev="1" fill="remove"/>
                                        <p:tgtEl>
                                          <p:spTgt spid="10"/>
                                        </p:tgtEl>
                                        <p:attrNameLst>
                                          <p:attrName>style.color</p:attrName>
                                        </p:attrNameLst>
                                      </p:cBhvr>
                                      <p:to>
                                        <a:schemeClr val="bg1"/>
                                      </p:to>
                                    </p:animClr>
                                    <p:animClr clrSpc="rgb" dir="cw">
                                      <p:cBhvr>
                                        <p:cTn id="7" dur="250" autoRev="1" fill="remove"/>
                                        <p:tgtEl>
                                          <p:spTgt spid="10"/>
                                        </p:tgtEl>
                                        <p:attrNameLst>
                                          <p:attrName>fillcolor</p:attrName>
                                        </p:attrNameLst>
                                      </p:cBhvr>
                                      <p:to>
                                        <a:schemeClr val="bg1"/>
                                      </p:to>
                                    </p:animClr>
                                    <p:set>
                                      <p:cBhvr>
                                        <p:cTn id="8" dur="250" autoRev="1" fill="remove"/>
                                        <p:tgtEl>
                                          <p:spTgt spid="10"/>
                                        </p:tgtEl>
                                        <p:attrNameLst>
                                          <p:attrName>fill.type</p:attrName>
                                        </p:attrNameLst>
                                      </p:cBhvr>
                                      <p:to>
                                        <p:strVal val="solid"/>
                                      </p:to>
                                    </p:set>
                                    <p:set>
                                      <p:cBhvr>
                                        <p:cTn id="9" dur="250" autoRev="1" fill="remove"/>
                                        <p:tgtEl>
                                          <p:spTgt spid="10"/>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250" autoRev="1" fill="remove"/>
                                        <p:tgtEl>
                                          <p:spTgt spid="11"/>
                                        </p:tgtEl>
                                        <p:attrNameLst>
                                          <p:attrName>style.color</p:attrName>
                                        </p:attrNameLst>
                                      </p:cBhvr>
                                      <p:to>
                                        <a:schemeClr val="bg1"/>
                                      </p:to>
                                    </p:animClr>
                                    <p:animClr clrSpc="rgb" dir="cw">
                                      <p:cBhvr>
                                        <p:cTn id="12" dur="250" autoRev="1" fill="remove"/>
                                        <p:tgtEl>
                                          <p:spTgt spid="11"/>
                                        </p:tgtEl>
                                        <p:attrNameLst>
                                          <p:attrName>fillcolor</p:attrName>
                                        </p:attrNameLst>
                                      </p:cBhvr>
                                      <p:to>
                                        <a:schemeClr val="bg1"/>
                                      </p:to>
                                    </p:animClr>
                                    <p:set>
                                      <p:cBhvr>
                                        <p:cTn id="13" dur="250" autoRev="1" fill="remove"/>
                                        <p:tgtEl>
                                          <p:spTgt spid="11"/>
                                        </p:tgtEl>
                                        <p:attrNameLst>
                                          <p:attrName>fill.type</p:attrName>
                                        </p:attrNameLst>
                                      </p:cBhvr>
                                      <p:to>
                                        <p:strVal val="solid"/>
                                      </p:to>
                                    </p:set>
                                    <p:set>
                                      <p:cBhvr>
                                        <p:cTn id="14" dur="250" autoRev="1" fill="remove"/>
                                        <p:tgtEl>
                                          <p:spTgt spid="11"/>
                                        </p:tgtEl>
                                        <p:attrNameLst>
                                          <p:attrName>fill.on</p:attrName>
                                        </p:attrNameLst>
                                      </p:cBhvr>
                                      <p:to>
                                        <p:strVal val="true"/>
                                      </p:to>
                                    </p:set>
                                  </p:childTnLst>
                                </p:cTn>
                              </p:par>
                              <p:par>
                                <p:cTn id="15" presetID="27" presetClass="emph" presetSubtype="0" fill="remove" grpId="1" nodeType="withEffect">
                                  <p:stCondLst>
                                    <p:cond delay="0"/>
                                  </p:stCondLst>
                                  <p:childTnLst>
                                    <p:animClr clrSpc="rgb" dir="cw">
                                      <p:cBhvr override="childStyle">
                                        <p:cTn id="16" dur="250" autoRev="1" fill="remove"/>
                                        <p:tgtEl>
                                          <p:spTgt spid="10"/>
                                        </p:tgtEl>
                                        <p:attrNameLst>
                                          <p:attrName>style.color</p:attrName>
                                        </p:attrNameLst>
                                      </p:cBhvr>
                                      <p:to>
                                        <a:schemeClr val="bg1"/>
                                      </p:to>
                                    </p:animClr>
                                    <p:animClr clrSpc="rgb" dir="cw">
                                      <p:cBhvr>
                                        <p:cTn id="17" dur="250" autoRev="1" fill="remove"/>
                                        <p:tgtEl>
                                          <p:spTgt spid="10"/>
                                        </p:tgtEl>
                                        <p:attrNameLst>
                                          <p:attrName>fillcolor</p:attrName>
                                        </p:attrNameLst>
                                      </p:cBhvr>
                                      <p:to>
                                        <a:schemeClr val="bg1"/>
                                      </p:to>
                                    </p:animClr>
                                    <p:set>
                                      <p:cBhvr>
                                        <p:cTn id="18" dur="250" autoRev="1" fill="remove"/>
                                        <p:tgtEl>
                                          <p:spTgt spid="10"/>
                                        </p:tgtEl>
                                        <p:attrNameLst>
                                          <p:attrName>fill.type</p:attrName>
                                        </p:attrNameLst>
                                      </p:cBhvr>
                                      <p:to>
                                        <p:strVal val="solid"/>
                                      </p:to>
                                    </p:set>
                                    <p:set>
                                      <p:cBhvr>
                                        <p:cTn id="19" dur="250" autoRev="1" fill="remove"/>
                                        <p:tgtEl>
                                          <p:spTgt spid="10"/>
                                        </p:tgtEl>
                                        <p:attrNameLst>
                                          <p:attrName>fill.on</p:attrName>
                                        </p:attrNameLst>
                                      </p:cBhvr>
                                      <p:to>
                                        <p:strVal val="true"/>
                                      </p:to>
                                    </p:set>
                                  </p:childTnLst>
                                </p:cTn>
                              </p:par>
                              <p:par>
                                <p:cTn id="20" presetID="27" presetClass="emph" presetSubtype="0" fill="remove" grpId="1" nodeType="withEffect">
                                  <p:stCondLst>
                                    <p:cond delay="0"/>
                                  </p:stCondLst>
                                  <p:childTnLst>
                                    <p:animClr clrSpc="rgb" dir="cw">
                                      <p:cBhvr override="childStyle">
                                        <p:cTn id="21" dur="250" autoRev="1" fill="remove"/>
                                        <p:tgtEl>
                                          <p:spTgt spid="11"/>
                                        </p:tgtEl>
                                        <p:attrNameLst>
                                          <p:attrName>style.color</p:attrName>
                                        </p:attrNameLst>
                                      </p:cBhvr>
                                      <p:to>
                                        <a:schemeClr val="bg1"/>
                                      </p:to>
                                    </p:animClr>
                                    <p:animClr clrSpc="rgb" dir="cw">
                                      <p:cBhvr>
                                        <p:cTn id="22" dur="250" autoRev="1" fill="remove"/>
                                        <p:tgtEl>
                                          <p:spTgt spid="11"/>
                                        </p:tgtEl>
                                        <p:attrNameLst>
                                          <p:attrName>fillcolor</p:attrName>
                                        </p:attrNameLst>
                                      </p:cBhvr>
                                      <p:to>
                                        <a:schemeClr val="bg1"/>
                                      </p:to>
                                    </p:animClr>
                                    <p:set>
                                      <p:cBhvr>
                                        <p:cTn id="23" dur="250" autoRev="1" fill="remove"/>
                                        <p:tgtEl>
                                          <p:spTgt spid="11"/>
                                        </p:tgtEl>
                                        <p:attrNameLst>
                                          <p:attrName>fill.type</p:attrName>
                                        </p:attrNameLst>
                                      </p:cBhvr>
                                      <p:to>
                                        <p:strVal val="solid"/>
                                      </p:to>
                                    </p:set>
                                    <p:set>
                                      <p:cBhvr>
                                        <p:cTn id="24" dur="250" autoRev="1" fill="remove"/>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A6E6B60-EA3F-4777-80AF-0517942A5F66}" type="slidenum">
              <a:rPr lang="zh-CN" altLang="en-US"/>
              <a:pPr>
                <a:defRPr/>
              </a:pPr>
              <a:t>11</a:t>
            </a:fld>
            <a:endParaRPr lang="zh-CN" altLang="en-US"/>
          </a:p>
        </p:txBody>
      </p:sp>
      <p:sp>
        <p:nvSpPr>
          <p:cNvPr id="3" name="文本框 2"/>
          <p:cNvSpPr txBox="1"/>
          <p:nvPr/>
        </p:nvSpPr>
        <p:spPr>
          <a:xfrm>
            <a:off x="836613" y="1920875"/>
            <a:ext cx="3422650" cy="15081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en-US" sz="2000" b="1" dirty="0"/>
              <a:t>太阳能最大功率点</a:t>
            </a:r>
            <a:endParaRPr lang="en-US" altLang="zh-CN" sz="2000" b="1" dirty="0"/>
          </a:p>
          <a:p>
            <a:pPr eaLnBrk="1" fontAlgn="auto" hangingPunct="1">
              <a:spcBef>
                <a:spcPts val="0"/>
              </a:spcBef>
              <a:spcAft>
                <a:spcPts val="0"/>
              </a:spcAft>
              <a:defRPr/>
            </a:pPr>
            <a:r>
              <a:rPr lang="zh-CN" altLang="en-US" b="1" dirty="0"/>
              <a:t>         太阳能最大功率点追踪，则其相应电压电流确定，就不能实现蓄电池的阶段式充电。影响蓄电池的寿命。</a:t>
            </a:r>
          </a:p>
        </p:txBody>
      </p:sp>
      <p:sp>
        <p:nvSpPr>
          <p:cNvPr id="19463" name="矩形 7"/>
          <p:cNvSpPr>
            <a:spLocks noChangeArrowheads="1"/>
          </p:cNvSpPr>
          <p:nvPr/>
        </p:nvSpPr>
        <p:spPr bwMode="auto">
          <a:xfrm>
            <a:off x="4452938" y="3244850"/>
            <a:ext cx="238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t> </a:t>
            </a:r>
            <a:endParaRPr lang="zh-CN" altLang="en-US" sz="1800"/>
          </a:p>
        </p:txBody>
      </p:sp>
      <p:sp>
        <p:nvSpPr>
          <p:cNvPr id="9" name="文本框 8"/>
          <p:cNvSpPr txBox="1"/>
          <p:nvPr/>
        </p:nvSpPr>
        <p:spPr>
          <a:xfrm>
            <a:off x="850900" y="3862388"/>
            <a:ext cx="3408363" cy="150653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fontAlgn="auto" hangingPunct="1">
              <a:spcBef>
                <a:spcPts val="0"/>
              </a:spcBef>
              <a:spcAft>
                <a:spcPts val="0"/>
              </a:spcAft>
              <a:defRPr/>
            </a:pPr>
            <a:r>
              <a:rPr lang="zh-CN" altLang="en-US" sz="2000" b="1" dirty="0"/>
              <a:t>三段式充电方式</a:t>
            </a:r>
            <a:endParaRPr lang="en-US" altLang="zh-CN" sz="2000" b="1" dirty="0"/>
          </a:p>
          <a:p>
            <a:pPr eaLnBrk="1" fontAlgn="auto" hangingPunct="1">
              <a:spcBef>
                <a:spcPts val="0"/>
              </a:spcBef>
              <a:spcAft>
                <a:spcPts val="0"/>
              </a:spcAft>
              <a:defRPr/>
            </a:pPr>
            <a:r>
              <a:rPr lang="en-US" altLang="zh-CN" b="1" dirty="0"/>
              <a:t>         </a:t>
            </a:r>
            <a:r>
              <a:rPr lang="zh-CN" altLang="en-US" b="1" dirty="0"/>
              <a:t>在蓄电池相应状况下采用不同的充电方式（恒压充电、恒流充电）但是不能获取太阳能的最大功率点追踪，浪费能源。</a:t>
            </a:r>
          </a:p>
        </p:txBody>
      </p:sp>
      <p:sp>
        <p:nvSpPr>
          <p:cNvPr id="10" name="右箭头 9"/>
          <p:cNvSpPr/>
          <p:nvPr/>
        </p:nvSpPr>
        <p:spPr>
          <a:xfrm>
            <a:off x="4437063" y="3244850"/>
            <a:ext cx="1304925"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改进</a:t>
            </a:r>
          </a:p>
        </p:txBody>
      </p:sp>
      <p:sp>
        <p:nvSpPr>
          <p:cNvPr id="11" name="文本框 10"/>
          <p:cNvSpPr txBox="1"/>
          <p:nvPr/>
        </p:nvSpPr>
        <p:spPr>
          <a:xfrm>
            <a:off x="5919788" y="2497138"/>
            <a:ext cx="2900362" cy="1939925"/>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pPr eaLnBrk="1" fontAlgn="auto" hangingPunct="1">
              <a:spcBef>
                <a:spcPts val="0"/>
              </a:spcBef>
              <a:spcAft>
                <a:spcPts val="0"/>
              </a:spcAft>
              <a:defRPr/>
            </a:pPr>
            <a:r>
              <a:rPr lang="zh-CN" altLang="en-US" sz="2400" b="1" dirty="0"/>
              <a:t>充电策略</a:t>
            </a:r>
            <a:endParaRPr lang="en-US" altLang="zh-CN" sz="2400" b="1" dirty="0"/>
          </a:p>
          <a:p>
            <a:pPr eaLnBrk="1" fontAlgn="auto" hangingPunct="1">
              <a:spcBef>
                <a:spcPts val="0"/>
              </a:spcBef>
              <a:spcAft>
                <a:spcPts val="0"/>
              </a:spcAft>
              <a:defRPr/>
            </a:pPr>
            <a:r>
              <a:rPr lang="zh-CN" altLang="en-US" dirty="0"/>
              <a:t>将最大功率点以及阶段式充电策略相结合。</a:t>
            </a:r>
            <a:endParaRPr lang="en-US" altLang="zh-CN" dirty="0"/>
          </a:p>
          <a:p>
            <a:pPr eaLnBrk="1" fontAlgn="auto" hangingPunct="1">
              <a:spcBef>
                <a:spcPts val="0"/>
              </a:spcBef>
              <a:spcAft>
                <a:spcPts val="0"/>
              </a:spcAft>
              <a:defRPr/>
            </a:pPr>
            <a:r>
              <a:rPr lang="zh-CN" altLang="en-US" sz="2400" b="1" dirty="0"/>
              <a:t>放电策略</a:t>
            </a:r>
            <a:endParaRPr lang="en-US" altLang="zh-CN" sz="2400" b="1" dirty="0"/>
          </a:p>
          <a:p>
            <a:pPr eaLnBrk="1" fontAlgn="auto" hangingPunct="1">
              <a:spcBef>
                <a:spcPts val="0"/>
              </a:spcBef>
              <a:spcAft>
                <a:spcPts val="0"/>
              </a:spcAft>
              <a:defRPr/>
            </a:pPr>
            <a:r>
              <a:rPr lang="zh-CN" altLang="en-US" dirty="0"/>
              <a:t>电能管理优化放电（蓄电池放电状况实时监测）</a:t>
            </a:r>
          </a:p>
        </p:txBody>
      </p:sp>
      <p:sp>
        <p:nvSpPr>
          <p:cNvPr id="19467" name="文本框 6"/>
          <p:cNvSpPr txBox="1">
            <a:spLocks noChangeArrowheads="1"/>
          </p:cNvSpPr>
          <p:nvPr/>
        </p:nvSpPr>
        <p:spPr bwMode="auto">
          <a:xfrm>
            <a:off x="855663" y="1117600"/>
            <a:ext cx="2636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a:latin typeface="华文彩云" panose="02010800040101010101" pitchFamily="2" charset="-122"/>
                <a:ea typeface="华文彩云" panose="02010800040101010101" pitchFamily="2" charset="-122"/>
              </a:rPr>
              <a:t>1</a:t>
            </a:r>
            <a:r>
              <a:rPr lang="zh-CN" altLang="en-US" sz="2400" b="1">
                <a:latin typeface="华文彩云" panose="02010800040101010101" pitchFamily="2" charset="-122"/>
                <a:ea typeface="华文彩云" panose="02010800040101010101" pitchFamily="2" charset="-122"/>
              </a:rPr>
              <a:t>、矛盾点分析</a:t>
            </a:r>
          </a:p>
        </p:txBody>
      </p:sp>
      <p:sp>
        <p:nvSpPr>
          <p:cNvPr id="7" name="动作按钮: 第一张 6">
            <a:hlinkClick r:id="rId2" action="ppaction://hlinksldjump" highlightClick="1"/>
          </p:cNvPr>
          <p:cNvSpPr/>
          <p:nvPr/>
        </p:nvSpPr>
        <p:spPr>
          <a:xfrm>
            <a:off x="323850" y="5597525"/>
            <a:ext cx="404813" cy="404813"/>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3" name="直接连接符 12"/>
          <p:cNvCxnSpPr/>
          <p:nvPr/>
        </p:nvCxnSpPr>
        <p:spPr>
          <a:xfrm>
            <a:off x="323850" y="90872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p:nvSpPr>
        <p:spPr bwMode="auto">
          <a:xfrm>
            <a:off x="526873" y="74805"/>
            <a:ext cx="8212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3600" b="1" dirty="0">
                <a:latin typeface="华文行楷" panose="02010800040101010101" pitchFamily="2" charset="-122"/>
                <a:ea typeface="华文行楷" panose="02010800040101010101" pitchFamily="2" charset="-122"/>
              </a:rPr>
              <a:t>电动汽车电池充放电及智能化能量管理</a:t>
            </a:r>
            <a:endParaRPr lang="en-US" altLang="zh-CN" sz="3600" b="1" dirty="0">
              <a:latin typeface="华文行楷" panose="02010800040101010101" pitchFamily="2" charset="-122"/>
              <a:ea typeface="华文行楷" panose="02010800040101010101" pitchFamily="2" charset="-122"/>
            </a:endParaRPr>
          </a:p>
        </p:txBody>
      </p:sp>
      <p:cxnSp>
        <p:nvCxnSpPr>
          <p:cNvPr id="15" name="直接连接符 14"/>
          <p:cNvCxnSpPr/>
          <p:nvPr/>
        </p:nvCxnSpPr>
        <p:spPr>
          <a:xfrm>
            <a:off x="274295" y="6310861"/>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10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7" presetClass="emph" presetSubtype="0" fill="remove" grpId="0" nodeType="clickEffect">
                                  <p:stCondLst>
                                    <p:cond delay="0"/>
                                  </p:stCondLst>
                                  <p:childTnLst>
                                    <p:animClr clrSpc="rgb" dir="cw">
                                      <p:cBhvr override="childStyle">
                                        <p:cTn id="26" dur="250" autoRev="1" fill="remove"/>
                                        <p:tgtEl>
                                          <p:spTgt spid="7"/>
                                        </p:tgtEl>
                                        <p:attrNameLst>
                                          <p:attrName>style.color</p:attrName>
                                        </p:attrNameLst>
                                      </p:cBhvr>
                                      <p:to>
                                        <a:schemeClr val="bg1"/>
                                      </p:to>
                                    </p:animClr>
                                    <p:animClr clrSpc="rgb" dir="cw">
                                      <p:cBhvr>
                                        <p:cTn id="27" dur="250" autoRev="1" fill="remove"/>
                                        <p:tgtEl>
                                          <p:spTgt spid="7"/>
                                        </p:tgtEl>
                                        <p:attrNameLst>
                                          <p:attrName>fillcolor</p:attrName>
                                        </p:attrNameLst>
                                      </p:cBhvr>
                                      <p:to>
                                        <a:schemeClr val="bg1"/>
                                      </p:to>
                                    </p:animClr>
                                    <p:set>
                                      <p:cBhvr>
                                        <p:cTn id="28" dur="250" autoRev="1" fill="remove"/>
                                        <p:tgtEl>
                                          <p:spTgt spid="7"/>
                                        </p:tgtEl>
                                        <p:attrNameLst>
                                          <p:attrName>fill.type</p:attrName>
                                        </p:attrNameLst>
                                      </p:cBhvr>
                                      <p:to>
                                        <p:strVal val="solid"/>
                                      </p:to>
                                    </p:set>
                                    <p:set>
                                      <p:cBhvr>
                                        <p:cTn id="29" dur="250" autoRev="1" fill="remove"/>
                                        <p:tgtEl>
                                          <p:spTgt spid="7"/>
                                        </p:tgtEl>
                                        <p:attrNameLst>
                                          <p:attrName>fill.on</p:attrName>
                                        </p:attrNameLst>
                                      </p:cBhvr>
                                      <p:to>
                                        <p:strVal val="tru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7" presetClass="emph" presetSubtype="0" fill="remove" grpId="1" nodeType="clickEffect">
                                  <p:stCondLst>
                                    <p:cond delay="0"/>
                                  </p:stCondLst>
                                  <p:childTnLst>
                                    <p:animClr clrSpc="rgb" dir="cw">
                                      <p:cBhvr override="childStyle">
                                        <p:cTn id="33" dur="250" autoRev="1" fill="remove"/>
                                        <p:tgtEl>
                                          <p:spTgt spid="7"/>
                                        </p:tgtEl>
                                        <p:attrNameLst>
                                          <p:attrName>style.color</p:attrName>
                                        </p:attrNameLst>
                                      </p:cBhvr>
                                      <p:to>
                                        <a:schemeClr val="bg1"/>
                                      </p:to>
                                    </p:animClr>
                                    <p:animClr clrSpc="rgb" dir="cw">
                                      <p:cBhvr>
                                        <p:cTn id="34" dur="250" autoRev="1" fill="remove"/>
                                        <p:tgtEl>
                                          <p:spTgt spid="7"/>
                                        </p:tgtEl>
                                        <p:attrNameLst>
                                          <p:attrName>fillcolor</p:attrName>
                                        </p:attrNameLst>
                                      </p:cBhvr>
                                      <p:to>
                                        <a:schemeClr val="bg1"/>
                                      </p:to>
                                    </p:animClr>
                                    <p:set>
                                      <p:cBhvr>
                                        <p:cTn id="35" dur="250" autoRev="1" fill="remove"/>
                                        <p:tgtEl>
                                          <p:spTgt spid="7"/>
                                        </p:tgtEl>
                                        <p:attrNameLst>
                                          <p:attrName>fill.type</p:attrName>
                                        </p:attrNameLst>
                                      </p:cBhvr>
                                      <p:to>
                                        <p:strVal val="solid"/>
                                      </p:to>
                                    </p:set>
                                    <p:set>
                                      <p:cBhvr>
                                        <p:cTn id="36" dur="25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557963" y="6381750"/>
            <a:ext cx="2133600" cy="365125"/>
          </a:xfrm>
        </p:spPr>
        <p:txBody>
          <a:bodyPr/>
          <a:lstStyle/>
          <a:p>
            <a:pPr>
              <a:defRPr/>
            </a:pPr>
            <a:fld id="{F84E7437-83FC-4711-8663-3635132A2040}" type="slidenum">
              <a:rPr lang="zh-CN" altLang="en-US"/>
              <a:pPr>
                <a:defRPr/>
              </a:pPr>
              <a:t>12</a:t>
            </a:fld>
            <a:endParaRPr lang="zh-CN" altLang="en-US"/>
          </a:p>
        </p:txBody>
      </p:sp>
      <p:sp>
        <p:nvSpPr>
          <p:cNvPr id="20483" name="灯片编号占位符 1"/>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5B95C375-EE14-4D67-B298-1D5F0B6148E6}" type="slidenum">
              <a:rPr lang="zh-CN" altLang="en-US" sz="1200">
                <a:solidFill>
                  <a:srgbClr val="898989"/>
                </a:solidFill>
              </a:rPr>
              <a:pPr algn="r" eaLnBrk="1" hangingPunct="1">
                <a:spcBef>
                  <a:spcPct val="0"/>
                </a:spcBef>
                <a:buFontTx/>
                <a:buNone/>
              </a:pPr>
              <a:t>12</a:t>
            </a:fld>
            <a:endParaRPr lang="zh-CN" altLang="en-US" sz="1200">
              <a:solidFill>
                <a:srgbClr val="898989"/>
              </a:solidFill>
            </a:endParaRPr>
          </a:p>
        </p:txBody>
      </p:sp>
      <p:sp>
        <p:nvSpPr>
          <p:cNvPr id="15" name="文本框 14"/>
          <p:cNvSpPr txBox="1">
            <a:spLocks noChangeArrowheads="1"/>
          </p:cNvSpPr>
          <p:nvPr/>
        </p:nvSpPr>
        <p:spPr bwMode="auto">
          <a:xfrm>
            <a:off x="449263" y="2378075"/>
            <a:ext cx="3509962" cy="203041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rPr>
              <a:t>太阳能电池板特性</a:t>
            </a:r>
            <a:r>
              <a:rPr lang="zh-CN" altLang="en-US" sz="1800"/>
              <a:t>：</a:t>
            </a:r>
            <a:endParaRPr lang="en-US" altLang="zh-CN" sz="1800"/>
          </a:p>
          <a:p>
            <a:pPr eaLnBrk="1" hangingPunct="1">
              <a:spcBef>
                <a:spcPct val="0"/>
              </a:spcBef>
              <a:buFontTx/>
              <a:buNone/>
            </a:pPr>
            <a:r>
              <a:rPr lang="zh-CN" altLang="en-US" sz="1800" b="1"/>
              <a:t>（</a:t>
            </a:r>
            <a:r>
              <a:rPr lang="en-US" altLang="zh-CN" sz="1800" b="1"/>
              <a:t>1</a:t>
            </a:r>
            <a:r>
              <a:rPr lang="zh-CN" altLang="en-US" sz="1800" b="1"/>
              <a:t>）电池板电压随电池板输出电流增加而下降</a:t>
            </a:r>
            <a:r>
              <a:rPr lang="zh-CN" altLang="en-US" sz="1800"/>
              <a:t>。如果输出电流过高，则电池板电压崩溃，并且输出功率变得非常低。</a:t>
            </a:r>
            <a:endParaRPr lang="en-US" altLang="zh-CN" sz="1800"/>
          </a:p>
          <a:p>
            <a:pPr eaLnBrk="1" hangingPunct="1">
              <a:spcBef>
                <a:spcPct val="0"/>
              </a:spcBef>
              <a:buFontTx/>
              <a:buNone/>
            </a:pPr>
            <a:r>
              <a:rPr lang="zh-CN" altLang="en-US" sz="1800" b="1"/>
              <a:t>（</a:t>
            </a:r>
            <a:r>
              <a:rPr lang="en-US" altLang="zh-CN" sz="1800" b="1"/>
              <a:t>2</a:t>
            </a:r>
            <a:r>
              <a:rPr lang="zh-CN" altLang="en-US" sz="1800" b="1"/>
              <a:t>）不同条件下，</a:t>
            </a:r>
            <a:r>
              <a:rPr lang="en-US" altLang="zh-CN" sz="1800" b="1"/>
              <a:t>U-I</a:t>
            </a:r>
            <a:r>
              <a:rPr lang="zh-CN" altLang="en-US" sz="1800" b="1"/>
              <a:t>曲线不同</a:t>
            </a:r>
            <a:endParaRPr lang="en-US" altLang="zh-CN" sz="1800" b="1"/>
          </a:p>
          <a:p>
            <a:pPr eaLnBrk="1" hangingPunct="1">
              <a:spcBef>
                <a:spcPct val="0"/>
              </a:spcBef>
              <a:buFontTx/>
              <a:buNone/>
            </a:pPr>
            <a:endParaRPr lang="en-US" altLang="zh-CN" sz="1800"/>
          </a:p>
        </p:txBody>
      </p:sp>
      <p:sp>
        <p:nvSpPr>
          <p:cNvPr id="9" name="文本框 8"/>
          <p:cNvSpPr txBox="1"/>
          <p:nvPr/>
        </p:nvSpPr>
        <p:spPr>
          <a:xfrm>
            <a:off x="435323" y="2359227"/>
            <a:ext cx="3509962" cy="203041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fontAlgn="auto" hangingPunct="1">
              <a:spcBef>
                <a:spcPts val="0"/>
              </a:spcBef>
              <a:spcAft>
                <a:spcPts val="0"/>
              </a:spcAft>
              <a:defRPr/>
            </a:pPr>
            <a:r>
              <a:rPr lang="zh-CN" altLang="en-US" b="1" dirty="0">
                <a:solidFill>
                  <a:srgbClr val="FF0000"/>
                </a:solidFill>
              </a:rPr>
              <a:t>最大功率点</a:t>
            </a:r>
            <a:r>
              <a:rPr lang="zh-CN" altLang="en-US" dirty="0"/>
              <a:t>：</a:t>
            </a:r>
            <a:endParaRPr lang="en-US" altLang="zh-CN" dirty="0"/>
          </a:p>
          <a:p>
            <a:pPr eaLnBrk="1" fontAlgn="auto" hangingPunct="1">
              <a:spcBef>
                <a:spcPts val="0"/>
              </a:spcBef>
              <a:spcAft>
                <a:spcPts val="0"/>
              </a:spcAft>
              <a:defRPr/>
            </a:pPr>
            <a:r>
              <a:rPr lang="zh-CN" altLang="en-US" dirty="0"/>
              <a:t>负载</a:t>
            </a:r>
            <a:r>
              <a:rPr lang="en-US" altLang="zh-CN" dirty="0"/>
              <a:t>U-I</a:t>
            </a:r>
            <a:r>
              <a:rPr lang="zh-CN" altLang="en-US" dirty="0"/>
              <a:t>与光伏电池板</a:t>
            </a:r>
            <a:r>
              <a:rPr lang="en-US" altLang="zh-CN" dirty="0"/>
              <a:t>U-I</a:t>
            </a:r>
            <a:r>
              <a:rPr lang="zh-CN" altLang="en-US" dirty="0"/>
              <a:t>曲线的交点即为最大功率点。</a:t>
            </a:r>
            <a:endParaRPr lang="en-US" altLang="zh-CN" dirty="0"/>
          </a:p>
          <a:p>
            <a:pPr eaLnBrk="1" fontAlgn="auto" hangingPunct="1">
              <a:spcBef>
                <a:spcPts val="0"/>
              </a:spcBef>
              <a:spcAft>
                <a:spcPts val="0"/>
              </a:spcAft>
              <a:defRPr/>
            </a:pPr>
            <a:r>
              <a:rPr lang="en-US" altLang="zh-CN" dirty="0"/>
              <a:t>Boost</a:t>
            </a:r>
            <a:r>
              <a:rPr lang="zh-CN" altLang="en-US" dirty="0"/>
              <a:t>电路的等效负载与控制电路占空比有关。</a:t>
            </a:r>
            <a:endParaRPr lang="en-US" altLang="zh-CN" dirty="0"/>
          </a:p>
          <a:p>
            <a:pPr eaLnBrk="1" fontAlgn="auto" hangingPunct="1">
              <a:spcBef>
                <a:spcPts val="0"/>
              </a:spcBef>
              <a:spcAft>
                <a:spcPts val="0"/>
              </a:spcAft>
              <a:defRPr/>
            </a:pPr>
            <a:endParaRPr lang="en-US" altLang="zh-CN" dirty="0"/>
          </a:p>
          <a:p>
            <a:pPr eaLnBrk="1" fontAlgn="auto" hangingPunct="1">
              <a:spcBef>
                <a:spcPts val="0"/>
              </a:spcBef>
              <a:spcAft>
                <a:spcPts val="0"/>
              </a:spcAft>
              <a:defRPr/>
            </a:pPr>
            <a:endParaRPr lang="zh-CN" altLang="en-US" dirty="0"/>
          </a:p>
        </p:txBody>
      </p:sp>
      <p:sp>
        <p:nvSpPr>
          <p:cNvPr id="8" name="文本框 7"/>
          <p:cNvSpPr txBox="1"/>
          <p:nvPr/>
        </p:nvSpPr>
        <p:spPr>
          <a:xfrm>
            <a:off x="449263" y="2142188"/>
            <a:ext cx="3471862" cy="240188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b="1" dirty="0"/>
              <a:t>扰动观察法</a:t>
            </a:r>
            <a:r>
              <a:rPr lang="en-US" altLang="zh-CN" sz="2400" b="1" dirty="0"/>
              <a:t>MPPT</a:t>
            </a:r>
          </a:p>
          <a:p>
            <a:pPr eaLnBrk="1" fontAlgn="auto" hangingPunct="1">
              <a:spcBef>
                <a:spcPts val="0"/>
              </a:spcBef>
              <a:spcAft>
                <a:spcPts val="0"/>
              </a:spcAft>
              <a:defRPr/>
            </a:pPr>
            <a:r>
              <a:rPr lang="zh-CN" altLang="en-US" b="1" dirty="0"/>
              <a:t>方法简单，易于操控</a:t>
            </a:r>
            <a:endParaRPr lang="en-US" altLang="zh-CN" b="1" dirty="0"/>
          </a:p>
          <a:p>
            <a:pPr eaLnBrk="1" fontAlgn="auto" hangingPunct="1">
              <a:spcBef>
                <a:spcPts val="0"/>
              </a:spcBef>
              <a:spcAft>
                <a:spcPts val="0"/>
              </a:spcAft>
              <a:defRPr/>
            </a:pPr>
            <a:r>
              <a:rPr lang="zh-CN" altLang="en-US" b="1" dirty="0"/>
              <a:t>不断的增加或者减少占空比来控制输出电压（扰动），并观察其功率变化，功率增大则变化方向正确。</a:t>
            </a:r>
            <a:endParaRPr lang="en-US" altLang="zh-CN" b="1" dirty="0"/>
          </a:p>
          <a:p>
            <a:pPr eaLnBrk="1" fontAlgn="auto" hangingPunct="1">
              <a:spcBef>
                <a:spcPts val="0"/>
              </a:spcBef>
              <a:spcAft>
                <a:spcPts val="0"/>
              </a:spcAft>
              <a:defRPr/>
            </a:pPr>
            <a:r>
              <a:rPr lang="zh-CN" altLang="en-US" b="1" dirty="0"/>
              <a:t>并且配合模糊控制算法使其跟踪最大功率点更迅速。</a:t>
            </a:r>
          </a:p>
        </p:txBody>
      </p:sp>
      <p:sp>
        <p:nvSpPr>
          <p:cNvPr id="20492" name="文本框 22"/>
          <p:cNvSpPr txBox="1">
            <a:spLocks noChangeArrowheads="1"/>
          </p:cNvSpPr>
          <p:nvPr/>
        </p:nvSpPr>
        <p:spPr bwMode="auto">
          <a:xfrm>
            <a:off x="887413" y="1220788"/>
            <a:ext cx="3543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dirty="0">
                <a:latin typeface="华文彩云" panose="02010800040101010101" pitchFamily="2" charset="-122"/>
                <a:ea typeface="华文彩云" panose="02010800040101010101" pitchFamily="2" charset="-122"/>
              </a:rPr>
              <a:t>2</a:t>
            </a:r>
            <a:r>
              <a:rPr lang="zh-CN" altLang="en-US" sz="2400" b="1" dirty="0">
                <a:latin typeface="华文彩云" panose="02010800040101010101" pitchFamily="2" charset="-122"/>
                <a:ea typeface="华文彩云" panose="02010800040101010101" pitchFamily="2" charset="-122"/>
              </a:rPr>
              <a:t>、太阳能最大功率解释</a:t>
            </a:r>
          </a:p>
        </p:txBody>
      </p:sp>
      <p:sp>
        <p:nvSpPr>
          <p:cNvPr id="14" name="动作按钮: 第一张 13">
            <a:hlinkClick r:id="rId2" action="ppaction://hlinksldjump" highlightClick="1"/>
          </p:cNvPr>
          <p:cNvSpPr/>
          <p:nvPr/>
        </p:nvSpPr>
        <p:spPr>
          <a:xfrm>
            <a:off x="323850" y="5597525"/>
            <a:ext cx="404813" cy="404813"/>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6" name="直接连接符 15"/>
          <p:cNvCxnSpPr/>
          <p:nvPr/>
        </p:nvCxnSpPr>
        <p:spPr>
          <a:xfrm>
            <a:off x="323850" y="90872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7" name="TextBox 5"/>
          <p:cNvSpPr txBox="1">
            <a:spLocks noChangeArrowheads="1"/>
          </p:cNvSpPr>
          <p:nvPr/>
        </p:nvSpPr>
        <p:spPr bwMode="auto">
          <a:xfrm>
            <a:off x="526873" y="74805"/>
            <a:ext cx="8212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3600" b="1" dirty="0">
                <a:latin typeface="华文行楷" panose="02010800040101010101" pitchFamily="2" charset="-122"/>
                <a:ea typeface="华文行楷" panose="02010800040101010101" pitchFamily="2" charset="-122"/>
              </a:rPr>
              <a:t>电动汽车电池充放电及智能化能量管理</a:t>
            </a:r>
            <a:endParaRPr lang="en-US" altLang="zh-CN" sz="3600" b="1" dirty="0">
              <a:latin typeface="华文行楷" panose="02010800040101010101" pitchFamily="2" charset="-122"/>
              <a:ea typeface="华文行楷" panose="02010800040101010101" pitchFamily="2" charset="-122"/>
            </a:endParaRPr>
          </a:p>
        </p:txBody>
      </p:sp>
      <p:cxnSp>
        <p:nvCxnSpPr>
          <p:cNvPr id="18" name="直接连接符 17"/>
          <p:cNvCxnSpPr/>
          <p:nvPr/>
        </p:nvCxnSpPr>
        <p:spPr>
          <a:xfrm>
            <a:off x="274295" y="6310861"/>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4797025" y="2127031"/>
            <a:ext cx="3192914" cy="2765591"/>
            <a:chOff x="771184" y="3545270"/>
            <a:chExt cx="3192914" cy="2765591"/>
          </a:xfrm>
        </p:grpSpPr>
        <p:cxnSp>
          <p:nvCxnSpPr>
            <p:cNvPr id="20" name="直接连接符 19"/>
            <p:cNvCxnSpPr/>
            <p:nvPr/>
          </p:nvCxnSpPr>
          <p:spPr>
            <a:xfrm flipV="1">
              <a:off x="781051" y="3789040"/>
              <a:ext cx="2320924" cy="229525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71184" y="3545270"/>
              <a:ext cx="3192914" cy="2765591"/>
              <a:chOff x="771184" y="3545270"/>
              <a:chExt cx="3192914" cy="2765591"/>
            </a:xfrm>
          </p:grpSpPr>
          <p:cxnSp>
            <p:nvCxnSpPr>
              <p:cNvPr id="22" name="直接箭头连接符 21"/>
              <p:cNvCxnSpPr/>
              <p:nvPr/>
            </p:nvCxnSpPr>
            <p:spPr>
              <a:xfrm>
                <a:off x="781051" y="6084295"/>
                <a:ext cx="2530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781051" y="3699030"/>
                <a:ext cx="0" cy="238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790575" y="3970601"/>
                <a:ext cx="2225587" cy="2096824"/>
              </a:xfrm>
              <a:custGeom>
                <a:avLst/>
                <a:gdLst>
                  <a:gd name="connsiteX0" fmla="*/ 0 w 2276475"/>
                  <a:gd name="connsiteY0" fmla="*/ 0 h 2181225"/>
                  <a:gd name="connsiteX1" fmla="*/ 1647825 w 2276475"/>
                  <a:gd name="connsiteY1" fmla="*/ 257175 h 2181225"/>
                  <a:gd name="connsiteX2" fmla="*/ 1971675 w 2276475"/>
                  <a:gd name="connsiteY2" fmla="*/ 685800 h 2181225"/>
                  <a:gd name="connsiteX3" fmla="*/ 2276475 w 2276475"/>
                  <a:gd name="connsiteY3" fmla="*/ 2181225 h 2181225"/>
                </a:gdLst>
                <a:ahLst/>
                <a:cxnLst>
                  <a:cxn ang="0">
                    <a:pos x="connsiteX0" y="connsiteY0"/>
                  </a:cxn>
                  <a:cxn ang="0">
                    <a:pos x="connsiteX1" y="connsiteY1"/>
                  </a:cxn>
                  <a:cxn ang="0">
                    <a:pos x="connsiteX2" y="connsiteY2"/>
                  </a:cxn>
                  <a:cxn ang="0">
                    <a:pos x="connsiteX3" y="connsiteY3"/>
                  </a:cxn>
                </a:cxnLst>
                <a:rect l="l" t="t" r="r" b="b"/>
                <a:pathLst>
                  <a:path w="2276475" h="2181225">
                    <a:moveTo>
                      <a:pt x="0" y="0"/>
                    </a:moveTo>
                    <a:cubicBezTo>
                      <a:pt x="659606" y="71437"/>
                      <a:pt x="1319213" y="142875"/>
                      <a:pt x="1647825" y="257175"/>
                    </a:cubicBezTo>
                    <a:cubicBezTo>
                      <a:pt x="1976438" y="371475"/>
                      <a:pt x="1866900" y="365125"/>
                      <a:pt x="1971675" y="685800"/>
                    </a:cubicBezTo>
                    <a:cubicBezTo>
                      <a:pt x="2076450" y="1006475"/>
                      <a:pt x="2176462" y="1593850"/>
                      <a:pt x="2276475" y="2181225"/>
                    </a:cubicBezTo>
                  </a:path>
                </a:pathLst>
              </a:cu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p>
            </p:txBody>
          </p:sp>
          <p:sp>
            <p:nvSpPr>
              <p:cNvPr id="25" name="文本框 24"/>
              <p:cNvSpPr txBox="1"/>
              <p:nvPr/>
            </p:nvSpPr>
            <p:spPr>
              <a:xfrm>
                <a:off x="2031715" y="3685167"/>
                <a:ext cx="1209563" cy="276999"/>
              </a:xfrm>
              <a:prstGeom prst="rect">
                <a:avLst/>
              </a:prstGeom>
              <a:noFill/>
            </p:spPr>
            <p:txBody>
              <a:bodyPr wrap="square" rtlCol="0">
                <a:spAutoFit/>
              </a:bodyPr>
              <a:lstStyle/>
              <a:p>
                <a:r>
                  <a:rPr lang="zh-CN" altLang="en-US" sz="1200" b="1" dirty="0" smtClean="0">
                    <a:latin typeface="华文仿宋" panose="02010600040101010101" pitchFamily="2" charset="-122"/>
                    <a:ea typeface="华文仿宋" panose="02010600040101010101" pitchFamily="2" charset="-122"/>
                  </a:rPr>
                  <a:t>负载特性曲线</a:t>
                </a:r>
                <a:endParaRPr lang="zh-CN" altLang="en-US" sz="1200" b="1" dirty="0">
                  <a:latin typeface="华文仿宋" panose="02010600040101010101" pitchFamily="2" charset="-122"/>
                  <a:ea typeface="华文仿宋" panose="02010600040101010101" pitchFamily="2" charset="-122"/>
                </a:endParaRPr>
              </a:p>
            </p:txBody>
          </p:sp>
          <p:sp>
            <p:nvSpPr>
              <p:cNvPr id="26" name="文本框 25"/>
              <p:cNvSpPr txBox="1"/>
              <p:nvPr/>
            </p:nvSpPr>
            <p:spPr>
              <a:xfrm>
                <a:off x="2754535" y="4735631"/>
                <a:ext cx="1209563" cy="276999"/>
              </a:xfrm>
              <a:prstGeom prst="rect">
                <a:avLst/>
              </a:prstGeom>
              <a:noFill/>
            </p:spPr>
            <p:txBody>
              <a:bodyPr wrap="square" rtlCol="0">
                <a:spAutoFit/>
              </a:bodyPr>
              <a:lstStyle/>
              <a:p>
                <a:r>
                  <a:rPr lang="zh-CN" altLang="en-US" sz="1200" b="1" dirty="0" smtClean="0">
                    <a:latin typeface="华文仿宋" panose="02010600040101010101" pitchFamily="2" charset="-122"/>
                    <a:ea typeface="华文仿宋" panose="02010600040101010101" pitchFamily="2" charset="-122"/>
                  </a:rPr>
                  <a:t>光伏特性曲线</a:t>
                </a:r>
                <a:endParaRPr lang="zh-CN" altLang="en-US" sz="1200" b="1" dirty="0">
                  <a:latin typeface="华文仿宋" panose="02010600040101010101" pitchFamily="2" charset="-122"/>
                  <a:ea typeface="华文仿宋" panose="02010600040101010101" pitchFamily="2" charset="-122"/>
                </a:endParaRPr>
              </a:p>
            </p:txBody>
          </p:sp>
          <p:sp>
            <p:nvSpPr>
              <p:cNvPr id="27" name="文本框 26"/>
              <p:cNvSpPr txBox="1"/>
              <p:nvPr/>
            </p:nvSpPr>
            <p:spPr>
              <a:xfrm>
                <a:off x="3248646" y="6033862"/>
                <a:ext cx="306447" cy="276999"/>
              </a:xfrm>
              <a:prstGeom prst="rect">
                <a:avLst/>
              </a:prstGeom>
              <a:noFill/>
            </p:spPr>
            <p:txBody>
              <a:bodyPr wrap="square" rtlCol="0">
                <a:spAutoFit/>
              </a:bodyPr>
              <a:lstStyle/>
              <a:p>
                <a:r>
                  <a:rPr lang="en-US" altLang="zh-CN" sz="1200" b="1" dirty="0" smtClean="0">
                    <a:latin typeface="华文仿宋" panose="02010600040101010101" pitchFamily="2" charset="-122"/>
                    <a:ea typeface="华文仿宋" panose="02010600040101010101" pitchFamily="2" charset="-122"/>
                  </a:rPr>
                  <a:t>U</a:t>
                </a:r>
                <a:endParaRPr lang="zh-CN" altLang="en-US" sz="1200" b="1" dirty="0">
                  <a:latin typeface="华文仿宋" panose="02010600040101010101" pitchFamily="2" charset="-122"/>
                  <a:ea typeface="华文仿宋" panose="02010600040101010101" pitchFamily="2" charset="-122"/>
                </a:endParaRPr>
              </a:p>
            </p:txBody>
          </p:sp>
          <p:sp>
            <p:nvSpPr>
              <p:cNvPr id="28" name="文本框 27"/>
              <p:cNvSpPr txBox="1"/>
              <p:nvPr/>
            </p:nvSpPr>
            <p:spPr>
              <a:xfrm>
                <a:off x="771184" y="3545270"/>
                <a:ext cx="285952" cy="277931"/>
              </a:xfrm>
              <a:prstGeom prst="rect">
                <a:avLst/>
              </a:prstGeom>
              <a:noFill/>
            </p:spPr>
            <p:txBody>
              <a:bodyPr wrap="square" rtlCol="0">
                <a:spAutoFit/>
              </a:bodyPr>
              <a:lstStyle/>
              <a:p>
                <a:r>
                  <a:rPr lang="en-US" altLang="zh-CN" sz="1200" b="1" dirty="0" smtClean="0">
                    <a:latin typeface="华文仿宋" panose="02010600040101010101" pitchFamily="2" charset="-122"/>
                    <a:ea typeface="华文仿宋" panose="02010600040101010101" pitchFamily="2" charset="-122"/>
                  </a:rPr>
                  <a:t>I</a:t>
                </a:r>
                <a:endParaRPr lang="zh-CN" altLang="en-US" sz="1200" b="1" dirty="0">
                  <a:latin typeface="华文仿宋" panose="02010600040101010101" pitchFamily="2" charset="-122"/>
                  <a:ea typeface="华文仿宋" panose="02010600040101010101" pitchFamily="2" charset="-122"/>
                </a:endParaRPr>
              </a:p>
            </p:txBody>
          </p:sp>
        </p:gr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down)">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wipe(down)">
                                      <p:cBhvr>
                                        <p:cTn id="18" dur="500"/>
                                        <p:tgtEl>
                                          <p:spTgt spid="1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animEffect transition="in" filter="wipe(down)">
                                      <p:cBhvr>
                                        <p:cTn id="23" dur="500"/>
                                        <p:tgtEl>
                                          <p:spTgt spid="1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7" presetClass="emph" presetSubtype="0" fill="remove" grpId="0" nodeType="clickEffect">
                                  <p:stCondLst>
                                    <p:cond delay="0"/>
                                  </p:stCondLst>
                                  <p:childTnLst>
                                    <p:animClr clrSpc="rgb" dir="cw">
                                      <p:cBhvr override="childStyle">
                                        <p:cTn id="37" dur="250" autoRev="1" fill="remove"/>
                                        <p:tgtEl>
                                          <p:spTgt spid="14"/>
                                        </p:tgtEl>
                                        <p:attrNameLst>
                                          <p:attrName>style.color</p:attrName>
                                        </p:attrNameLst>
                                      </p:cBhvr>
                                      <p:to>
                                        <a:schemeClr val="bg1"/>
                                      </p:to>
                                    </p:animClr>
                                    <p:animClr clrSpc="rgb" dir="cw">
                                      <p:cBhvr>
                                        <p:cTn id="38" dur="250" autoRev="1" fill="remove"/>
                                        <p:tgtEl>
                                          <p:spTgt spid="14"/>
                                        </p:tgtEl>
                                        <p:attrNameLst>
                                          <p:attrName>fillcolor</p:attrName>
                                        </p:attrNameLst>
                                      </p:cBhvr>
                                      <p:to>
                                        <a:schemeClr val="bg1"/>
                                      </p:to>
                                    </p:animClr>
                                    <p:set>
                                      <p:cBhvr>
                                        <p:cTn id="39" dur="250" autoRev="1" fill="remove"/>
                                        <p:tgtEl>
                                          <p:spTgt spid="14"/>
                                        </p:tgtEl>
                                        <p:attrNameLst>
                                          <p:attrName>fill.type</p:attrName>
                                        </p:attrNameLst>
                                      </p:cBhvr>
                                      <p:to>
                                        <p:strVal val="solid"/>
                                      </p:to>
                                    </p:set>
                                    <p:set>
                                      <p:cBhvr>
                                        <p:cTn id="40" dur="250" autoRev="1" fill="remove"/>
                                        <p:tgtEl>
                                          <p:spTgt spid="14"/>
                                        </p:tgtEl>
                                        <p:attrNameLst>
                                          <p:attrName>fill.on</p:attrName>
                                        </p:attrNameLst>
                                      </p:cBhvr>
                                      <p:to>
                                        <p:strVal val="tru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7" presetClass="emph" presetSubtype="0" fill="remove" grpId="1" nodeType="clickEffect">
                                  <p:stCondLst>
                                    <p:cond delay="0"/>
                                  </p:stCondLst>
                                  <p:childTnLst>
                                    <p:animClr clrSpc="rgb" dir="cw">
                                      <p:cBhvr override="childStyle">
                                        <p:cTn id="44" dur="250" autoRev="1" fill="remove"/>
                                        <p:tgtEl>
                                          <p:spTgt spid="14"/>
                                        </p:tgtEl>
                                        <p:attrNameLst>
                                          <p:attrName>style.color</p:attrName>
                                        </p:attrNameLst>
                                      </p:cBhvr>
                                      <p:to>
                                        <a:schemeClr val="bg1"/>
                                      </p:to>
                                    </p:animClr>
                                    <p:animClr clrSpc="rgb" dir="cw">
                                      <p:cBhvr>
                                        <p:cTn id="45" dur="250" autoRev="1" fill="remove"/>
                                        <p:tgtEl>
                                          <p:spTgt spid="14"/>
                                        </p:tgtEl>
                                        <p:attrNameLst>
                                          <p:attrName>fillcolor</p:attrName>
                                        </p:attrNameLst>
                                      </p:cBhvr>
                                      <p:to>
                                        <a:schemeClr val="bg1"/>
                                      </p:to>
                                    </p:animClr>
                                    <p:set>
                                      <p:cBhvr>
                                        <p:cTn id="46" dur="250" autoRev="1" fill="remove"/>
                                        <p:tgtEl>
                                          <p:spTgt spid="14"/>
                                        </p:tgtEl>
                                        <p:attrNameLst>
                                          <p:attrName>fill.type</p:attrName>
                                        </p:attrNameLst>
                                      </p:cBhvr>
                                      <p:to>
                                        <p:strVal val="solid"/>
                                      </p:to>
                                    </p:set>
                                    <p:set>
                                      <p:cBhvr>
                                        <p:cTn id="47" dur="250" autoRev="1" fill="remov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4" grpId="0" animBg="1"/>
      <p:bldP spid="1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557963" y="6381750"/>
            <a:ext cx="2133600" cy="365125"/>
          </a:xfrm>
        </p:spPr>
        <p:txBody>
          <a:bodyPr/>
          <a:lstStyle/>
          <a:p>
            <a:pPr>
              <a:defRPr/>
            </a:pPr>
            <a:fld id="{8BE20937-BD74-4633-BD05-4CBBCDE95916}" type="slidenum">
              <a:rPr lang="zh-CN" altLang="en-US"/>
              <a:pPr>
                <a:defRPr/>
              </a:pPr>
              <a:t>13</a:t>
            </a:fld>
            <a:endParaRPr lang="zh-CN" altLang="en-US"/>
          </a:p>
        </p:txBody>
      </p:sp>
      <p:sp>
        <p:nvSpPr>
          <p:cNvPr id="21507" name="灯片编号占位符 1"/>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688232E4-3FB0-4778-A180-A5BFBB77BFFA}" type="slidenum">
              <a:rPr lang="zh-CN" altLang="en-US" sz="1200">
                <a:solidFill>
                  <a:srgbClr val="898989"/>
                </a:solidFill>
              </a:rPr>
              <a:pPr algn="r" eaLnBrk="1" hangingPunct="1">
                <a:spcBef>
                  <a:spcPct val="0"/>
                </a:spcBef>
                <a:buFontTx/>
                <a:buNone/>
              </a:pPr>
              <a:t>13</a:t>
            </a:fld>
            <a:endParaRPr lang="zh-CN" altLang="en-US" sz="1200">
              <a:solidFill>
                <a:srgbClr val="898989"/>
              </a:solidFill>
            </a:endParaRPr>
          </a:p>
        </p:txBody>
      </p:sp>
      <p:sp>
        <p:nvSpPr>
          <p:cNvPr id="8" name="动作按钮: 第一张 7">
            <a:hlinkClick r:id="rId2" action="ppaction://hlinksldjump" highlightClick="1"/>
          </p:cNvPr>
          <p:cNvSpPr/>
          <p:nvPr/>
        </p:nvSpPr>
        <p:spPr>
          <a:xfrm>
            <a:off x="323850" y="5597525"/>
            <a:ext cx="404813" cy="404813"/>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连接符 8"/>
          <p:cNvCxnSpPr/>
          <p:nvPr/>
        </p:nvCxnSpPr>
        <p:spPr>
          <a:xfrm>
            <a:off x="323850" y="90872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0" name="TextBox 5"/>
          <p:cNvSpPr txBox="1">
            <a:spLocks noChangeArrowheads="1"/>
          </p:cNvSpPr>
          <p:nvPr/>
        </p:nvSpPr>
        <p:spPr bwMode="auto">
          <a:xfrm>
            <a:off x="526873" y="74805"/>
            <a:ext cx="8212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3600" b="1" dirty="0">
                <a:latin typeface="华文行楷" panose="02010800040101010101" pitchFamily="2" charset="-122"/>
                <a:ea typeface="华文行楷" panose="02010800040101010101" pitchFamily="2" charset="-122"/>
              </a:rPr>
              <a:t>电动汽车电池充放电及智能化能量管理</a:t>
            </a:r>
            <a:endParaRPr lang="en-US" altLang="zh-CN" sz="3600" b="1" dirty="0">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274295" y="6310861"/>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2" name="文本框 22"/>
          <p:cNvSpPr txBox="1">
            <a:spLocks noChangeArrowheads="1"/>
          </p:cNvSpPr>
          <p:nvPr/>
        </p:nvSpPr>
        <p:spPr bwMode="auto">
          <a:xfrm>
            <a:off x="887413" y="1220788"/>
            <a:ext cx="3543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dirty="0" smtClean="0">
                <a:latin typeface="华文彩云" panose="02010800040101010101" pitchFamily="2" charset="-122"/>
                <a:ea typeface="华文彩云" panose="02010800040101010101" pitchFamily="2" charset="-122"/>
              </a:rPr>
              <a:t>3</a:t>
            </a:r>
            <a:r>
              <a:rPr lang="zh-CN" altLang="en-US" sz="2400" b="1" dirty="0" smtClean="0">
                <a:latin typeface="华文彩云" panose="02010800040101010101" pitchFamily="2" charset="-122"/>
                <a:ea typeface="华文彩云" panose="02010800040101010101" pitchFamily="2" charset="-122"/>
              </a:rPr>
              <a:t>、硬件参数</a:t>
            </a:r>
            <a:endParaRPr lang="zh-CN" altLang="en-US" sz="2400" b="1" dirty="0">
              <a:latin typeface="华文彩云" panose="02010800040101010101" pitchFamily="2" charset="-122"/>
              <a:ea typeface="华文彩云" panose="02010800040101010101" pitchFamily="2" charset="-122"/>
            </a:endParaRPr>
          </a:p>
        </p:txBody>
      </p:sp>
      <p:sp>
        <p:nvSpPr>
          <p:cNvPr id="3" name="文本框 2"/>
          <p:cNvSpPr txBox="1"/>
          <p:nvPr/>
        </p:nvSpPr>
        <p:spPr>
          <a:xfrm>
            <a:off x="4632942" y="1852160"/>
            <a:ext cx="3189083" cy="1200329"/>
          </a:xfrm>
          <a:prstGeom prst="rect">
            <a:avLst/>
          </a:prstGeom>
          <a:noFill/>
        </p:spPr>
        <p:txBody>
          <a:bodyPr wrap="square" rtlCol="0">
            <a:spAutoFit/>
          </a:bodyPr>
          <a:lstStyle/>
          <a:p>
            <a:r>
              <a:rPr lang="en-US" altLang="zh-CN" dirty="0" smtClean="0"/>
              <a:t>Boost</a:t>
            </a:r>
            <a:r>
              <a:rPr lang="zh-CN" altLang="en-US" dirty="0" smtClean="0"/>
              <a:t>电路部分</a:t>
            </a:r>
            <a:endParaRPr lang="en-US" altLang="zh-CN" dirty="0" smtClean="0"/>
          </a:p>
          <a:p>
            <a:r>
              <a:rPr lang="zh-CN" altLang="en-US" dirty="0" smtClean="0"/>
              <a:t>电感：</a:t>
            </a:r>
            <a:r>
              <a:rPr lang="en-US" altLang="zh-CN" dirty="0" smtClean="0"/>
              <a:t>300uh</a:t>
            </a:r>
          </a:p>
          <a:p>
            <a:r>
              <a:rPr lang="zh-CN" altLang="en-US" dirty="0" smtClean="0"/>
              <a:t>电容：</a:t>
            </a:r>
            <a:r>
              <a:rPr lang="en-US" altLang="zh-CN" dirty="0" smtClean="0"/>
              <a:t>22uf</a:t>
            </a:r>
          </a:p>
          <a:p>
            <a:endParaRPr lang="zh-CN" altLang="en-US" dirty="0"/>
          </a:p>
        </p:txBody>
      </p:sp>
      <p:sp>
        <p:nvSpPr>
          <p:cNvPr id="13" name="文本框 12"/>
          <p:cNvSpPr txBox="1"/>
          <p:nvPr/>
        </p:nvSpPr>
        <p:spPr>
          <a:xfrm>
            <a:off x="1390369" y="1854302"/>
            <a:ext cx="3189083" cy="1754326"/>
          </a:xfrm>
          <a:prstGeom prst="rect">
            <a:avLst/>
          </a:prstGeom>
          <a:noFill/>
        </p:spPr>
        <p:txBody>
          <a:bodyPr wrap="square" rtlCol="0">
            <a:spAutoFit/>
          </a:bodyPr>
          <a:lstStyle/>
          <a:p>
            <a:r>
              <a:rPr lang="zh-CN" altLang="en-US" dirty="0" smtClean="0"/>
              <a:t>电路参数</a:t>
            </a:r>
            <a:endParaRPr lang="en-US" altLang="zh-CN" dirty="0" smtClean="0"/>
          </a:p>
          <a:p>
            <a:r>
              <a:rPr lang="zh-CN" altLang="en-US" dirty="0"/>
              <a:t>光</a:t>
            </a:r>
            <a:r>
              <a:rPr lang="zh-CN" altLang="en-US" dirty="0" smtClean="0"/>
              <a:t>伏电池板输出电压：</a:t>
            </a:r>
            <a:r>
              <a:rPr lang="en-US" altLang="zh-CN" dirty="0" smtClean="0"/>
              <a:t>20V</a:t>
            </a:r>
          </a:p>
          <a:p>
            <a:r>
              <a:rPr lang="zh-CN" altLang="en-US" dirty="0" smtClean="0"/>
              <a:t>限制：</a:t>
            </a:r>
            <a:endParaRPr lang="en-US" altLang="zh-CN" dirty="0" smtClean="0"/>
          </a:p>
          <a:p>
            <a:r>
              <a:rPr lang="en-US" altLang="zh-CN" dirty="0" err="1" smtClean="0"/>
              <a:t>Vmax</a:t>
            </a:r>
            <a:r>
              <a:rPr lang="en-US" altLang="zh-CN" dirty="0" smtClean="0"/>
              <a:t>=36V</a:t>
            </a:r>
          </a:p>
          <a:p>
            <a:r>
              <a:rPr lang="en-US" altLang="zh-CN" dirty="0" smtClean="0"/>
              <a:t>Imax=10A</a:t>
            </a:r>
          </a:p>
          <a:p>
            <a:endParaRPr lang="zh-CN" altLang="en-US"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8"/>
                                        </p:tgtEl>
                                        <p:attrNameLst>
                                          <p:attrName>style.color</p:attrName>
                                        </p:attrNameLst>
                                      </p:cBhvr>
                                      <p:to>
                                        <a:schemeClr val="bg1"/>
                                      </p:to>
                                    </p:animClr>
                                    <p:animClr clrSpc="rgb" dir="cw">
                                      <p:cBhvr>
                                        <p:cTn id="7" dur="250" autoRev="1" fill="remove"/>
                                        <p:tgtEl>
                                          <p:spTgt spid="8"/>
                                        </p:tgtEl>
                                        <p:attrNameLst>
                                          <p:attrName>fillcolor</p:attrName>
                                        </p:attrNameLst>
                                      </p:cBhvr>
                                      <p:to>
                                        <a:schemeClr val="bg1"/>
                                      </p:to>
                                    </p:animClr>
                                    <p:set>
                                      <p:cBhvr>
                                        <p:cTn id="8" dur="250" autoRev="1" fill="remove"/>
                                        <p:tgtEl>
                                          <p:spTgt spid="8"/>
                                        </p:tgtEl>
                                        <p:attrNameLst>
                                          <p:attrName>fill.type</p:attrName>
                                        </p:attrNameLst>
                                      </p:cBhvr>
                                      <p:to>
                                        <p:strVal val="solid"/>
                                      </p:to>
                                    </p:set>
                                    <p:set>
                                      <p:cBhvr>
                                        <p:cTn id="9" dur="250" autoRev="1" fill="remov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A9D4A100-7CBD-444B-B671-0F6D7A78BFDC}" type="slidenum">
              <a:rPr lang="zh-CN" altLang="en-US"/>
              <a:pPr>
                <a:defRPr/>
              </a:pPr>
              <a:t>14</a:t>
            </a:fld>
            <a:endParaRPr lang="zh-CN" altLang="en-US"/>
          </a:p>
        </p:txBody>
      </p:sp>
      <p:sp>
        <p:nvSpPr>
          <p:cNvPr id="3" name="文本框 2"/>
          <p:cNvSpPr txBox="1">
            <a:spLocks noChangeArrowheads="1"/>
          </p:cNvSpPr>
          <p:nvPr/>
        </p:nvSpPr>
        <p:spPr bwMode="auto">
          <a:xfrm>
            <a:off x="1016000" y="1223963"/>
            <a:ext cx="69310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dirty="0"/>
              <a:t>问题一、对于放电的解释</a:t>
            </a:r>
            <a:endParaRPr lang="en-US" altLang="zh-CN" sz="1800" b="1" dirty="0"/>
          </a:p>
          <a:p>
            <a:pPr eaLnBrk="1" hangingPunct="1">
              <a:spcBef>
                <a:spcPct val="0"/>
              </a:spcBef>
              <a:buFontTx/>
              <a:buNone/>
            </a:pPr>
            <a:r>
              <a:rPr lang="zh-CN" altLang="en-US" sz="1800" dirty="0"/>
              <a:t>放电是其附带功能，在电源管理部分应用，简单地说，放电时要做到以下几点：</a:t>
            </a:r>
            <a:endParaRPr lang="en-US" altLang="zh-CN" sz="1800" dirty="0"/>
          </a:p>
          <a:p>
            <a:pPr eaLnBrk="1" hangingPunct="1">
              <a:spcBef>
                <a:spcPct val="0"/>
              </a:spcBef>
              <a:buFontTx/>
              <a:buNone/>
            </a:pPr>
            <a:r>
              <a:rPr lang="zh-CN" altLang="en-US" sz="1800" dirty="0"/>
              <a:t>（</a:t>
            </a:r>
            <a:r>
              <a:rPr lang="en-US" altLang="zh-CN" sz="1800" dirty="0"/>
              <a:t>1</a:t>
            </a:r>
            <a:r>
              <a:rPr lang="zh-CN" altLang="en-US" sz="1800" dirty="0"/>
              <a:t>）避免电池放电电量过低、避免。要对蓄电池实时监测。</a:t>
            </a:r>
            <a:endParaRPr lang="en-US" altLang="zh-CN" sz="1800" dirty="0"/>
          </a:p>
          <a:p>
            <a:pPr eaLnBrk="1" hangingPunct="1">
              <a:spcBef>
                <a:spcPct val="0"/>
              </a:spcBef>
              <a:buFontTx/>
              <a:buNone/>
            </a:pPr>
            <a:r>
              <a:rPr lang="zh-CN" altLang="en-US" sz="1800" dirty="0"/>
              <a:t>（</a:t>
            </a:r>
            <a:r>
              <a:rPr lang="en-US" altLang="zh-CN" sz="1800" dirty="0"/>
              <a:t>2</a:t>
            </a:r>
            <a:r>
              <a:rPr lang="zh-CN" altLang="en-US" sz="1800" dirty="0"/>
              <a:t>）当光伏电池板满足要求时，由其对外放电，在其不满足条件时，由蓄电池放电。</a:t>
            </a:r>
            <a:endParaRPr lang="en-US" altLang="zh-CN" sz="1800" dirty="0"/>
          </a:p>
          <a:p>
            <a:pPr eaLnBrk="1" hangingPunct="1">
              <a:spcBef>
                <a:spcPct val="0"/>
              </a:spcBef>
              <a:buFontTx/>
              <a:buNone/>
            </a:pPr>
            <a:endParaRPr lang="en-US" altLang="zh-CN" sz="1800" dirty="0"/>
          </a:p>
          <a:p>
            <a:pPr eaLnBrk="1" hangingPunct="1">
              <a:spcBef>
                <a:spcPct val="0"/>
              </a:spcBef>
              <a:buFontTx/>
              <a:buNone/>
            </a:pPr>
            <a:endParaRPr lang="zh-CN" altLang="en-US" sz="1800" dirty="0"/>
          </a:p>
        </p:txBody>
      </p:sp>
      <p:sp>
        <p:nvSpPr>
          <p:cNvPr id="6" name="动作按钮: 第一张 5">
            <a:hlinkClick r:id="rId2" action="ppaction://hlinksldjump" highlightClick="1"/>
          </p:cNvPr>
          <p:cNvSpPr/>
          <p:nvPr/>
        </p:nvSpPr>
        <p:spPr>
          <a:xfrm>
            <a:off x="323850" y="5597525"/>
            <a:ext cx="404813" cy="404813"/>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23850" y="90872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7171" name="TextBox 5"/>
          <p:cNvSpPr txBox="1">
            <a:spLocks noChangeArrowheads="1"/>
          </p:cNvSpPr>
          <p:nvPr/>
        </p:nvSpPr>
        <p:spPr bwMode="auto">
          <a:xfrm>
            <a:off x="526873" y="74805"/>
            <a:ext cx="8212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3600" b="1" dirty="0">
                <a:latin typeface="华文行楷" panose="02010800040101010101" pitchFamily="2" charset="-122"/>
                <a:ea typeface="华文行楷" panose="02010800040101010101" pitchFamily="2" charset="-122"/>
              </a:rPr>
              <a:t>电动汽车电池充放电及智能化能量管理</a:t>
            </a:r>
            <a:endParaRPr lang="en-US" altLang="zh-CN" sz="3600" b="1" dirty="0">
              <a:latin typeface="华文行楷" panose="02010800040101010101" pitchFamily="2" charset="-122"/>
              <a:ea typeface="华文行楷" panose="02010800040101010101" pitchFamily="2" charset="-122"/>
            </a:endParaRPr>
          </a:p>
        </p:txBody>
      </p:sp>
      <p:cxnSp>
        <p:nvCxnSpPr>
          <p:cNvPr id="8" name="直接连接符 7"/>
          <p:cNvCxnSpPr/>
          <p:nvPr/>
        </p:nvCxnSpPr>
        <p:spPr>
          <a:xfrm>
            <a:off x="274295" y="6310861"/>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9" name="灯片编号占位符 8"/>
          <p:cNvSpPr>
            <a:spLocks noGrp="1"/>
          </p:cNvSpPr>
          <p:nvPr>
            <p:ph type="sldNum" sz="quarter" idx="12"/>
          </p:nvPr>
        </p:nvSpPr>
        <p:spPr/>
        <p:txBody>
          <a:bodyPr/>
          <a:lstStyle/>
          <a:p>
            <a:pPr>
              <a:defRPr/>
            </a:pPr>
            <a:fld id="{C783DB0C-059C-4E70-81FC-1BE34904D4C8}" type="slidenum">
              <a:rPr lang="zh-CN" altLang="en-US"/>
              <a:pPr>
                <a:defRPr/>
              </a:pPr>
              <a:t>2</a:t>
            </a:fld>
            <a:endParaRPr lang="zh-CN" altLang="en-US" dirty="0"/>
          </a:p>
        </p:txBody>
      </p:sp>
      <p:grpSp>
        <p:nvGrpSpPr>
          <p:cNvPr id="25" name="组合 24"/>
          <p:cNvGrpSpPr>
            <a:grpSpLocks/>
          </p:cNvGrpSpPr>
          <p:nvPr/>
        </p:nvGrpSpPr>
        <p:grpSpPr bwMode="auto">
          <a:xfrm>
            <a:off x="614363" y="1724025"/>
            <a:ext cx="2751137" cy="815975"/>
            <a:chOff x="2436753" y="2198423"/>
            <a:chExt cx="1608416" cy="557240"/>
          </a:xfrm>
        </p:grpSpPr>
        <p:sp>
          <p:nvSpPr>
            <p:cNvPr id="26" name="圆角矩形 25">
              <a:hlinkClick r:id="rId3" action="ppaction://hlinksldjump"/>
            </p:cNvPr>
            <p:cNvSpPr/>
            <p:nvPr/>
          </p:nvSpPr>
          <p:spPr>
            <a:xfrm>
              <a:off x="2555551" y="2251545"/>
              <a:ext cx="1489618" cy="50411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chemeClr val="tx1"/>
                  </a:solidFill>
                  <a:latin typeface="华文行楷" panose="02010800040101010101" pitchFamily="2" charset="-122"/>
                  <a:ea typeface="华文行楷" panose="02010800040101010101" pitchFamily="2" charset="-122"/>
                </a:rPr>
                <a:t>项目简介</a:t>
              </a:r>
            </a:p>
          </p:txBody>
        </p:sp>
        <p:sp>
          <p:nvSpPr>
            <p:cNvPr id="27" name="椭圆 26"/>
            <p:cNvSpPr/>
            <p:nvPr/>
          </p:nvSpPr>
          <p:spPr>
            <a:xfrm>
              <a:off x="2436753" y="2198423"/>
              <a:ext cx="287714" cy="24501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Arial" panose="020B0604020202020204" pitchFamily="34" charset="0"/>
                  <a:cs typeface="Arial" panose="020B0604020202020204" pitchFamily="34" charset="0"/>
                </a:rPr>
                <a:t>1</a:t>
              </a:r>
              <a:endParaRPr lang="zh-CN" altLang="en-US" dirty="0">
                <a:solidFill>
                  <a:schemeClr val="bg1"/>
                </a:solidFill>
                <a:latin typeface="Arial" panose="020B0604020202020204" pitchFamily="34" charset="0"/>
                <a:cs typeface="Arial" panose="020B0604020202020204" pitchFamily="34" charset="0"/>
              </a:endParaRPr>
            </a:p>
          </p:txBody>
        </p:sp>
      </p:grpSp>
      <p:grpSp>
        <p:nvGrpSpPr>
          <p:cNvPr id="29" name="组合 28"/>
          <p:cNvGrpSpPr>
            <a:grpSpLocks/>
          </p:cNvGrpSpPr>
          <p:nvPr/>
        </p:nvGrpSpPr>
        <p:grpSpPr bwMode="auto">
          <a:xfrm>
            <a:off x="614363" y="2820988"/>
            <a:ext cx="2755900" cy="860425"/>
            <a:chOff x="2436753" y="2198423"/>
            <a:chExt cx="1608415" cy="557239"/>
          </a:xfrm>
        </p:grpSpPr>
        <p:sp>
          <p:nvSpPr>
            <p:cNvPr id="30" name="圆角矩形 29">
              <a:hlinkClick r:id="rId4" action="ppaction://hlinksldjump"/>
            </p:cNvPr>
            <p:cNvSpPr/>
            <p:nvPr/>
          </p:nvSpPr>
          <p:spPr>
            <a:xfrm>
              <a:off x="2556272" y="2251885"/>
              <a:ext cx="1488896" cy="503777"/>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chemeClr val="tx1"/>
                  </a:solidFill>
                  <a:latin typeface="华文行楷" panose="02010800040101010101" pitchFamily="2" charset="-122"/>
                  <a:ea typeface="华文行楷" panose="02010800040101010101" pitchFamily="2" charset="-122"/>
                </a:rPr>
                <a:t>创新特色</a:t>
              </a:r>
            </a:p>
          </p:txBody>
        </p:sp>
        <p:sp>
          <p:nvSpPr>
            <p:cNvPr id="31" name="椭圆 30"/>
            <p:cNvSpPr/>
            <p:nvPr/>
          </p:nvSpPr>
          <p:spPr>
            <a:xfrm>
              <a:off x="2436753" y="2198423"/>
              <a:ext cx="288143" cy="24571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8" name="组合 37"/>
          <p:cNvGrpSpPr>
            <a:grpSpLocks/>
          </p:cNvGrpSpPr>
          <p:nvPr/>
        </p:nvGrpSpPr>
        <p:grpSpPr bwMode="auto">
          <a:xfrm>
            <a:off x="614363" y="4046538"/>
            <a:ext cx="2755900" cy="819150"/>
            <a:chOff x="2436753" y="2198423"/>
            <a:chExt cx="1608416" cy="557240"/>
          </a:xfrm>
        </p:grpSpPr>
        <p:sp>
          <p:nvSpPr>
            <p:cNvPr id="39" name="圆角矩形 38"/>
            <p:cNvSpPr/>
            <p:nvPr/>
          </p:nvSpPr>
          <p:spPr>
            <a:xfrm>
              <a:off x="2556272" y="2251339"/>
              <a:ext cx="1488897" cy="504324"/>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chemeClr val="tx1"/>
                  </a:solidFill>
                  <a:latin typeface="华文行楷" panose="02010800040101010101" pitchFamily="2" charset="-122"/>
                  <a:ea typeface="华文行楷" panose="02010800040101010101" pitchFamily="2" charset="-122"/>
                </a:rPr>
                <a:t>成果展示</a:t>
              </a:r>
            </a:p>
          </p:txBody>
        </p:sp>
        <p:sp>
          <p:nvSpPr>
            <p:cNvPr id="40" name="椭圆 39"/>
            <p:cNvSpPr/>
            <p:nvPr/>
          </p:nvSpPr>
          <p:spPr>
            <a:xfrm>
              <a:off x="2436753" y="2198423"/>
              <a:ext cx="288143" cy="24514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Arial" panose="020B0604020202020204" pitchFamily="34" charset="0"/>
                  <a:cs typeface="Arial" panose="020B0604020202020204" pitchFamily="34" charset="0"/>
                </a:rPr>
                <a:t>3</a:t>
              </a:r>
              <a:endParaRPr lang="zh-CN" altLang="en-US" dirty="0">
                <a:solidFill>
                  <a:schemeClr val="bg1"/>
                </a:solidFill>
                <a:latin typeface="Arial" panose="020B0604020202020204" pitchFamily="34" charset="0"/>
                <a:cs typeface="Arial" panose="020B0604020202020204" pitchFamily="34" charset="0"/>
              </a:endParaRPr>
            </a:p>
          </p:txBody>
        </p:sp>
      </p:grpSp>
      <p:sp>
        <p:nvSpPr>
          <p:cNvPr id="22" name="椭圆 21"/>
          <p:cNvSpPr/>
          <p:nvPr/>
        </p:nvSpPr>
        <p:spPr>
          <a:xfrm>
            <a:off x="4914900" y="1333500"/>
            <a:ext cx="2008188" cy="2009775"/>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椭圆 22"/>
          <p:cNvSpPr/>
          <p:nvPr/>
        </p:nvSpPr>
        <p:spPr>
          <a:xfrm>
            <a:off x="6921500" y="3521075"/>
            <a:ext cx="1393825" cy="1395413"/>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1+#ppt_w/2"/>
                                          </p:val>
                                        </p:tav>
                                        <p:tav tm="100000">
                                          <p:val>
                                            <p:strVal val="#ppt_x"/>
                                          </p:val>
                                        </p:tav>
                                      </p:tavLst>
                                    </p:anim>
                                    <p:anim calcmode="lin" valueType="num">
                                      <p:cBhvr additive="base">
                                        <p:cTn id="1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heel(1)">
                                      <p:cBhvr>
                                        <p:cTn id="21" dur="1750"/>
                                        <p:tgtEl>
                                          <p:spTgt spid="22"/>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circle(in)">
                                      <p:cBhvr>
                                        <p:cTn id="24" dur="1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pPr>
              <a:defRPr/>
            </a:pPr>
            <a:fld id="{7E22224A-B552-4321-B126-11EE5CC706CD}" type="slidenum">
              <a:rPr lang="zh-CN" altLang="en-US"/>
              <a:pPr>
                <a:defRPr/>
              </a:pPr>
              <a:t>3</a:t>
            </a:fld>
            <a:endParaRPr lang="zh-CN" altLang="en-US" dirty="0"/>
          </a:p>
        </p:txBody>
      </p:sp>
      <p:grpSp>
        <p:nvGrpSpPr>
          <p:cNvPr id="25" name="组合 24"/>
          <p:cNvGrpSpPr>
            <a:grpSpLocks/>
          </p:cNvGrpSpPr>
          <p:nvPr/>
        </p:nvGrpSpPr>
        <p:grpSpPr bwMode="auto">
          <a:xfrm>
            <a:off x="325438" y="1052513"/>
            <a:ext cx="2751137" cy="815975"/>
            <a:chOff x="2436753" y="2198423"/>
            <a:chExt cx="1608416" cy="557240"/>
          </a:xfrm>
        </p:grpSpPr>
        <p:sp>
          <p:nvSpPr>
            <p:cNvPr id="26" name="圆角矩形 25"/>
            <p:cNvSpPr/>
            <p:nvPr/>
          </p:nvSpPr>
          <p:spPr>
            <a:xfrm>
              <a:off x="2555551" y="2251545"/>
              <a:ext cx="1489618" cy="50411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chemeClr val="tx1"/>
                  </a:solidFill>
                  <a:latin typeface="华文行楷" panose="02010800040101010101" pitchFamily="2" charset="-122"/>
                  <a:ea typeface="华文行楷" panose="02010800040101010101" pitchFamily="2" charset="-122"/>
                </a:rPr>
                <a:t>项目简介</a:t>
              </a:r>
            </a:p>
          </p:txBody>
        </p:sp>
        <p:sp>
          <p:nvSpPr>
            <p:cNvPr id="27" name="椭圆 26"/>
            <p:cNvSpPr/>
            <p:nvPr/>
          </p:nvSpPr>
          <p:spPr>
            <a:xfrm>
              <a:off x="2436753" y="2198423"/>
              <a:ext cx="287714" cy="24501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Arial" panose="020B0604020202020204" pitchFamily="34" charset="0"/>
                  <a:cs typeface="Arial" panose="020B0604020202020204" pitchFamily="34" charset="0"/>
                </a:rPr>
                <a:t>1</a:t>
              </a:r>
              <a:endParaRPr lang="zh-CN" altLang="en-US" dirty="0">
                <a:solidFill>
                  <a:schemeClr val="bg1"/>
                </a:solidFill>
                <a:latin typeface="Arial" panose="020B0604020202020204" pitchFamily="34" charset="0"/>
                <a:cs typeface="Arial" panose="020B0604020202020204" pitchFamily="34" charset="0"/>
              </a:endParaRPr>
            </a:p>
          </p:txBody>
        </p:sp>
      </p:grpSp>
      <p:sp>
        <p:nvSpPr>
          <p:cNvPr id="4" name="矩形 3"/>
          <p:cNvSpPr/>
          <p:nvPr/>
        </p:nvSpPr>
        <p:spPr>
          <a:xfrm>
            <a:off x="521637" y="2160656"/>
            <a:ext cx="3370263" cy="3563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latin typeface="华文隶书" panose="02010800040101010101" pitchFamily="2" charset="-122"/>
                <a:ea typeface="华文隶书" panose="02010800040101010101" pitchFamily="2" charset="-122"/>
              </a:rPr>
              <a:t>问题：</a:t>
            </a:r>
            <a:endParaRPr lang="en-US" altLang="zh-CN" sz="2400" b="1" dirty="0">
              <a:latin typeface="华文隶书" panose="02010800040101010101" pitchFamily="2" charset="-122"/>
              <a:ea typeface="华文隶书" panose="02010800040101010101" pitchFamily="2" charset="-122"/>
            </a:endParaRPr>
          </a:p>
          <a:p>
            <a:pPr>
              <a:defRPr/>
            </a:pPr>
            <a:r>
              <a:rPr lang="en-US" altLang="zh-CN" sz="2400" b="1" dirty="0">
                <a:latin typeface="华文隶书" panose="02010800040101010101" pitchFamily="2" charset="-122"/>
                <a:ea typeface="华文隶书" panose="02010800040101010101" pitchFamily="2" charset="-122"/>
              </a:rPr>
              <a:t>1</a:t>
            </a:r>
            <a:r>
              <a:rPr lang="zh-CN" altLang="en-US" sz="2400" b="1" dirty="0">
                <a:latin typeface="华文隶书" panose="02010800040101010101" pitchFamily="2" charset="-122"/>
                <a:ea typeface="华文隶书" panose="02010800040101010101" pitchFamily="2" charset="-122"/>
              </a:rPr>
              <a:t>蓄电池的充放电不合理导致电池的寿命太短。</a:t>
            </a:r>
            <a:endParaRPr lang="en-US" altLang="zh-CN" sz="2400" b="1" dirty="0">
              <a:latin typeface="华文隶书" panose="02010800040101010101" pitchFamily="2" charset="-122"/>
              <a:ea typeface="华文隶书" panose="02010800040101010101" pitchFamily="2" charset="-122"/>
            </a:endParaRPr>
          </a:p>
          <a:p>
            <a:pPr>
              <a:defRPr/>
            </a:pPr>
            <a:r>
              <a:rPr lang="en-US" altLang="zh-CN" sz="2400" b="1" dirty="0">
                <a:latin typeface="华文隶书" panose="02010800040101010101" pitchFamily="2" charset="-122"/>
                <a:ea typeface="华文隶书" panose="02010800040101010101" pitchFamily="2" charset="-122"/>
              </a:rPr>
              <a:t>2</a:t>
            </a:r>
            <a:r>
              <a:rPr lang="zh-CN" altLang="en-US" sz="2400" b="1" dirty="0">
                <a:latin typeface="华文隶书" panose="02010800040101010101" pitchFamily="2" charset="-122"/>
                <a:ea typeface="华文隶书" panose="02010800040101010101" pitchFamily="2" charset="-122"/>
              </a:rPr>
              <a:t>一种新的能源的利用</a:t>
            </a:r>
            <a:r>
              <a:rPr lang="en-US" altLang="zh-CN" sz="2400" b="1" dirty="0">
                <a:latin typeface="华文隶书" panose="02010800040101010101" pitchFamily="2" charset="-122"/>
                <a:ea typeface="华文隶书" panose="02010800040101010101" pitchFamily="2" charset="-122"/>
              </a:rPr>
              <a:t>-</a:t>
            </a:r>
            <a:r>
              <a:rPr lang="zh-CN" altLang="en-US" sz="2400" b="1" dirty="0" smtClean="0">
                <a:latin typeface="华文隶书" panose="02010800040101010101" pitchFamily="2" charset="-122"/>
                <a:ea typeface="华文隶书" panose="02010800040101010101" pitchFamily="2" charset="-122"/>
              </a:rPr>
              <a:t>太阳能（最大功率追踪）</a:t>
            </a:r>
            <a:endParaRPr lang="zh-CN" altLang="en-US" sz="2400" b="1" dirty="0">
              <a:latin typeface="华文隶书" panose="02010800040101010101" pitchFamily="2" charset="-122"/>
              <a:ea typeface="华文隶书" panose="02010800040101010101" pitchFamily="2" charset="-122"/>
            </a:endParaRPr>
          </a:p>
        </p:txBody>
      </p:sp>
      <p:sp>
        <p:nvSpPr>
          <p:cNvPr id="5" name="矩形 4"/>
          <p:cNvSpPr/>
          <p:nvPr/>
        </p:nvSpPr>
        <p:spPr>
          <a:xfrm>
            <a:off x="1016605" y="2528786"/>
            <a:ext cx="3825875" cy="28273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latin typeface="华文隶书" panose="02010800040101010101" pitchFamily="2" charset="-122"/>
                <a:ea typeface="华文隶书" panose="02010800040101010101" pitchFamily="2" charset="-122"/>
              </a:rPr>
              <a:t>新的充电方式</a:t>
            </a:r>
            <a:endParaRPr lang="en-US" altLang="zh-CN" sz="2400" b="1" dirty="0">
              <a:latin typeface="华文隶书" panose="02010800040101010101" pitchFamily="2" charset="-122"/>
              <a:ea typeface="华文隶书" panose="02010800040101010101" pitchFamily="2" charset="-122"/>
            </a:endParaRPr>
          </a:p>
          <a:p>
            <a:pPr algn="ctr">
              <a:defRPr/>
            </a:pPr>
            <a:r>
              <a:rPr lang="en-US" altLang="zh-CN" sz="2400" b="1" dirty="0">
                <a:latin typeface="华文隶书" panose="02010800040101010101" pitchFamily="2" charset="-122"/>
                <a:ea typeface="华文隶书" panose="02010800040101010101" pitchFamily="2" charset="-122"/>
              </a:rPr>
              <a:t>1</a:t>
            </a:r>
            <a:r>
              <a:rPr lang="zh-CN" altLang="en-US" sz="2400" b="1" dirty="0">
                <a:latin typeface="华文隶书" panose="02010800040101010101" pitchFamily="2" charset="-122"/>
                <a:ea typeface="华文隶书" panose="02010800040101010101" pitchFamily="2" charset="-122"/>
              </a:rPr>
              <a:t>利用太阳能充电，并寻求其最大功率</a:t>
            </a:r>
            <a:endParaRPr lang="en-US" altLang="zh-CN" sz="2400" b="1" dirty="0">
              <a:latin typeface="华文隶书" panose="02010800040101010101" pitchFamily="2" charset="-122"/>
              <a:ea typeface="华文隶书" panose="02010800040101010101" pitchFamily="2" charset="-122"/>
            </a:endParaRPr>
          </a:p>
          <a:p>
            <a:pPr algn="ctr">
              <a:defRPr/>
            </a:pPr>
            <a:r>
              <a:rPr lang="en-US" altLang="zh-CN" sz="2400" b="1" dirty="0">
                <a:latin typeface="华文隶书" panose="02010800040101010101" pitchFamily="2" charset="-122"/>
                <a:ea typeface="华文隶书" panose="02010800040101010101" pitchFamily="2" charset="-122"/>
              </a:rPr>
              <a:t>2</a:t>
            </a:r>
            <a:r>
              <a:rPr lang="zh-CN" altLang="en-US" sz="2400" b="1" dirty="0">
                <a:latin typeface="华文隶书" panose="02010800040101010101" pitchFamily="2" charset="-122"/>
                <a:ea typeface="华文隶书" panose="02010800040101010101" pitchFamily="2" charset="-122"/>
              </a:rPr>
              <a:t>将最大功率充电与三段式充电结合设计一种充电方式</a:t>
            </a:r>
          </a:p>
        </p:txBody>
      </p:sp>
      <p:sp>
        <p:nvSpPr>
          <p:cNvPr id="6" name="矩形 5"/>
          <p:cNvSpPr/>
          <p:nvPr/>
        </p:nvSpPr>
        <p:spPr>
          <a:xfrm>
            <a:off x="1802605" y="2962319"/>
            <a:ext cx="4164549" cy="20256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ltLang="zh-CN" sz="2400" dirty="0">
              <a:solidFill>
                <a:schemeClr val="bg1"/>
              </a:solidFill>
              <a:latin typeface="华文隶书" panose="02010800040101010101" pitchFamily="2" charset="-122"/>
              <a:ea typeface="华文隶书" panose="02010800040101010101" pitchFamily="2" charset="-122"/>
            </a:endParaRPr>
          </a:p>
          <a:p>
            <a:endParaRPr lang="zh-CN" altLang="en-US" sz="2400" dirty="0"/>
          </a:p>
        </p:txBody>
      </p:sp>
      <p:sp>
        <p:nvSpPr>
          <p:cNvPr id="10" name="文本框 9"/>
          <p:cNvSpPr txBox="1"/>
          <p:nvPr/>
        </p:nvSpPr>
        <p:spPr>
          <a:xfrm>
            <a:off x="1810114" y="2830866"/>
            <a:ext cx="4164549" cy="2308324"/>
          </a:xfrm>
          <a:prstGeom prst="rect">
            <a:avLst/>
          </a:prstGeom>
          <a:noFill/>
        </p:spPr>
        <p:txBody>
          <a:bodyPr wrap="square" rtlCol="0">
            <a:spAutoFit/>
          </a:bodyPr>
          <a:lstStyle/>
          <a:p>
            <a:pPr algn="ctr">
              <a:defRPr/>
            </a:pPr>
            <a:endParaRPr lang="en-US" altLang="zh-CN" sz="2400" dirty="0" smtClean="0">
              <a:solidFill>
                <a:schemeClr val="bg1"/>
              </a:solidFill>
              <a:latin typeface="华文隶书" panose="02010800040101010101" pitchFamily="2" charset="-122"/>
              <a:ea typeface="华文隶书" panose="02010800040101010101" pitchFamily="2" charset="-122"/>
            </a:endParaRPr>
          </a:p>
          <a:p>
            <a:pPr algn="ctr">
              <a:defRPr/>
            </a:pPr>
            <a:r>
              <a:rPr lang="zh-CN" altLang="en-US" sz="2400" dirty="0" smtClean="0">
                <a:solidFill>
                  <a:schemeClr val="bg1"/>
                </a:solidFill>
                <a:latin typeface="华文隶书" panose="02010800040101010101" pitchFamily="2" charset="-122"/>
                <a:ea typeface="华文隶书" panose="02010800040101010101" pitchFamily="2" charset="-122"/>
              </a:rPr>
              <a:t>能量</a:t>
            </a:r>
            <a:r>
              <a:rPr lang="zh-CN" altLang="en-US" sz="2400" dirty="0">
                <a:solidFill>
                  <a:schemeClr val="bg1"/>
                </a:solidFill>
                <a:latin typeface="华文隶书" panose="02010800040101010101" pitchFamily="2" charset="-122"/>
                <a:ea typeface="华文隶书" panose="02010800040101010101" pitchFamily="2" charset="-122"/>
              </a:rPr>
              <a:t>管理系统</a:t>
            </a:r>
            <a:endParaRPr lang="en-US" altLang="zh-CN" sz="2400" dirty="0">
              <a:solidFill>
                <a:schemeClr val="bg1"/>
              </a:solidFill>
              <a:latin typeface="华文隶书" panose="02010800040101010101" pitchFamily="2" charset="-122"/>
              <a:ea typeface="华文隶书" panose="02010800040101010101" pitchFamily="2" charset="-122"/>
            </a:endParaRPr>
          </a:p>
          <a:p>
            <a:pPr>
              <a:defRPr/>
            </a:pPr>
            <a:r>
              <a:rPr lang="en-US" altLang="zh-CN" sz="2400" dirty="0">
                <a:solidFill>
                  <a:schemeClr val="bg1"/>
                </a:solidFill>
                <a:latin typeface="华文隶书" panose="02010800040101010101" pitchFamily="2" charset="-122"/>
                <a:ea typeface="华文隶书" panose="02010800040101010101" pitchFamily="2" charset="-122"/>
              </a:rPr>
              <a:t>1</a:t>
            </a:r>
            <a:r>
              <a:rPr lang="zh-CN" altLang="en-US" sz="2400" dirty="0">
                <a:solidFill>
                  <a:schemeClr val="bg1"/>
                </a:solidFill>
                <a:latin typeface="华文隶书" panose="02010800040101010101" pitchFamily="2" charset="-122"/>
                <a:ea typeface="华文隶书" panose="02010800040101010101" pitchFamily="2" charset="-122"/>
              </a:rPr>
              <a:t>系统的智能充电调控（</a:t>
            </a:r>
            <a:r>
              <a:rPr lang="en-US" altLang="zh-CN" sz="2400" dirty="0">
                <a:solidFill>
                  <a:schemeClr val="bg1"/>
                </a:solidFill>
                <a:latin typeface="华文隶书" panose="02010800040101010101" pitchFamily="2" charset="-122"/>
                <a:ea typeface="华文隶书" panose="02010800040101010101" pitchFamily="2" charset="-122"/>
              </a:rPr>
              <a:t>Top</a:t>
            </a:r>
            <a:r>
              <a:rPr lang="zh-CN" altLang="en-US" sz="2400" dirty="0">
                <a:solidFill>
                  <a:schemeClr val="bg1"/>
                </a:solidFill>
                <a:latin typeface="华文隶书" panose="02010800040101010101" pitchFamily="2" charset="-122"/>
                <a:ea typeface="华文隶书" panose="02010800040101010101" pitchFamily="2" charset="-122"/>
              </a:rPr>
              <a:t>）</a:t>
            </a:r>
            <a:endParaRPr lang="en-US" altLang="zh-CN" sz="2400" dirty="0">
              <a:solidFill>
                <a:schemeClr val="bg1"/>
              </a:solidFill>
              <a:latin typeface="华文隶书" panose="02010800040101010101" pitchFamily="2" charset="-122"/>
              <a:ea typeface="华文隶书" panose="02010800040101010101" pitchFamily="2" charset="-122"/>
            </a:endParaRPr>
          </a:p>
          <a:p>
            <a:pPr>
              <a:defRPr/>
            </a:pPr>
            <a:r>
              <a:rPr lang="en-US" altLang="zh-CN" sz="2400" dirty="0">
                <a:solidFill>
                  <a:schemeClr val="bg1"/>
                </a:solidFill>
                <a:latin typeface="华文隶书" panose="02010800040101010101" pitchFamily="2" charset="-122"/>
                <a:ea typeface="华文隶书" panose="02010800040101010101" pitchFamily="2" charset="-122"/>
              </a:rPr>
              <a:t>2</a:t>
            </a:r>
            <a:r>
              <a:rPr lang="zh-CN" altLang="en-US" sz="2400" dirty="0">
                <a:solidFill>
                  <a:schemeClr val="bg1"/>
                </a:solidFill>
                <a:latin typeface="华文隶书" panose="02010800040101010101" pitchFamily="2" charset="-122"/>
                <a:ea typeface="华文隶书" panose="02010800040101010101" pitchFamily="2" charset="-122"/>
              </a:rPr>
              <a:t>过充过放的检测保护</a:t>
            </a:r>
            <a:endParaRPr lang="en-US" altLang="zh-CN" sz="2400" dirty="0">
              <a:solidFill>
                <a:schemeClr val="bg1"/>
              </a:solidFill>
              <a:latin typeface="华文隶书" panose="02010800040101010101" pitchFamily="2" charset="-122"/>
              <a:ea typeface="华文隶书" panose="02010800040101010101" pitchFamily="2" charset="-122"/>
            </a:endParaRPr>
          </a:p>
          <a:p>
            <a:pPr>
              <a:defRPr/>
            </a:pPr>
            <a:r>
              <a:rPr lang="en-US" altLang="zh-CN" sz="2400" dirty="0">
                <a:solidFill>
                  <a:schemeClr val="bg1"/>
                </a:solidFill>
                <a:latin typeface="华文隶书" panose="02010800040101010101" pitchFamily="2" charset="-122"/>
                <a:ea typeface="华文隶书" panose="02010800040101010101" pitchFamily="2" charset="-122"/>
              </a:rPr>
              <a:t>3</a:t>
            </a:r>
            <a:r>
              <a:rPr lang="zh-CN" altLang="en-US" sz="2400" dirty="0">
                <a:solidFill>
                  <a:schemeClr val="bg1"/>
                </a:solidFill>
                <a:latin typeface="华文隶书" panose="02010800040101010101" pitchFamily="2" charset="-122"/>
                <a:ea typeface="华文隶书" panose="02010800040101010101" pitchFamily="2" charset="-122"/>
              </a:rPr>
              <a:t>智能</a:t>
            </a:r>
            <a:r>
              <a:rPr lang="en-US" altLang="zh-CN" sz="2400" dirty="0">
                <a:solidFill>
                  <a:schemeClr val="bg1"/>
                </a:solidFill>
                <a:latin typeface="华文隶书" panose="02010800040101010101" pitchFamily="2" charset="-122"/>
                <a:ea typeface="华文隶书" panose="02010800040101010101" pitchFamily="2" charset="-122"/>
              </a:rPr>
              <a:t>APP</a:t>
            </a:r>
            <a:r>
              <a:rPr lang="zh-CN" altLang="en-US" sz="2400" dirty="0">
                <a:solidFill>
                  <a:schemeClr val="bg1"/>
                </a:solidFill>
                <a:latin typeface="华文隶书" panose="02010800040101010101" pitchFamily="2" charset="-122"/>
                <a:ea typeface="华文隶书" panose="02010800040101010101" pitchFamily="2" charset="-122"/>
              </a:rPr>
              <a:t>参数调控</a:t>
            </a:r>
          </a:p>
          <a:p>
            <a:endParaRPr lang="zh-CN" altLang="en-US" sz="2400" dirty="0"/>
          </a:p>
        </p:txBody>
      </p:sp>
      <p:sp>
        <p:nvSpPr>
          <p:cNvPr id="7" name="矩形 6"/>
          <p:cNvSpPr/>
          <p:nvPr/>
        </p:nvSpPr>
        <p:spPr>
          <a:xfrm rot="20801184">
            <a:off x="4376419" y="3525645"/>
            <a:ext cx="1326896" cy="37958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smtClean="0">
                <a:ln w="0"/>
                <a:solidFill>
                  <a:schemeClr val="tx1"/>
                </a:solidFill>
                <a:effectLst>
                  <a:outerShdw blurRad="38100" dist="25400" dir="5400000" algn="ctr" rotWithShape="0">
                    <a:srgbClr val="6E747A">
                      <a:alpha val="43000"/>
                    </a:srgbClr>
                  </a:outerShdw>
                </a:effectLst>
                <a:latin typeface="方正舒体" panose="02010601030101010101" pitchFamily="2" charset="-122"/>
                <a:ea typeface="方正舒体" panose="02010601030101010101" pitchFamily="2" charset="-122"/>
              </a:rPr>
              <a:t>智能化</a:t>
            </a:r>
            <a:endParaRPr lang="zh-CN" altLang="en-US" sz="2400" b="1" dirty="0">
              <a:ln w="0"/>
              <a:solidFill>
                <a:schemeClr val="tx1"/>
              </a:solidFill>
              <a:effectLst>
                <a:outerShdw blurRad="38100" dist="25400" dir="5400000" algn="ctr" rotWithShape="0">
                  <a:srgbClr val="6E747A">
                    <a:alpha val="43000"/>
                  </a:srgbClr>
                </a:outerShdw>
              </a:effectLst>
              <a:latin typeface="方正舒体" panose="02010601030101010101" pitchFamily="2" charset="-122"/>
              <a:ea typeface="方正舒体" panose="02010601030101010101" pitchFamily="2" charset="-122"/>
            </a:endParaRPr>
          </a:p>
        </p:txBody>
      </p:sp>
      <p:sp>
        <p:nvSpPr>
          <p:cNvPr id="15" name="矩形 14"/>
          <p:cNvSpPr/>
          <p:nvPr/>
        </p:nvSpPr>
        <p:spPr>
          <a:xfrm rot="20801184">
            <a:off x="1807565" y="4366008"/>
            <a:ext cx="1326896" cy="37958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smtClean="0">
                <a:ln w="0"/>
                <a:solidFill>
                  <a:schemeClr val="tx1"/>
                </a:solidFill>
                <a:effectLst>
                  <a:outerShdw blurRad="38100" dist="25400" dir="5400000" algn="ctr" rotWithShape="0">
                    <a:srgbClr val="6E747A">
                      <a:alpha val="43000"/>
                    </a:srgbClr>
                  </a:outerShdw>
                </a:effectLst>
                <a:latin typeface="方正舒体" panose="02010601030101010101" pitchFamily="2" charset="-122"/>
                <a:ea typeface="方正舒体" panose="02010601030101010101" pitchFamily="2" charset="-122"/>
              </a:rPr>
              <a:t>人性化</a:t>
            </a:r>
            <a:endParaRPr lang="zh-CN" altLang="en-US" sz="2400" b="1" dirty="0">
              <a:ln w="0"/>
              <a:solidFill>
                <a:schemeClr val="tx1"/>
              </a:solidFill>
              <a:effectLst>
                <a:outerShdw blurRad="38100" dist="25400" dir="5400000" algn="ctr" rotWithShape="0">
                  <a:srgbClr val="6E747A">
                    <a:alpha val="43000"/>
                  </a:srgbClr>
                </a:outerShdw>
              </a:effectLst>
              <a:latin typeface="方正舒体" panose="02010601030101010101" pitchFamily="2" charset="-122"/>
              <a:ea typeface="方正舒体" panose="02010601030101010101" pitchFamily="2" charset="-122"/>
            </a:endParaRPr>
          </a:p>
        </p:txBody>
      </p:sp>
      <p:sp>
        <p:nvSpPr>
          <p:cNvPr id="16" name="矩形 15"/>
          <p:cNvSpPr/>
          <p:nvPr/>
        </p:nvSpPr>
        <p:spPr>
          <a:xfrm rot="20801184">
            <a:off x="3102449" y="3932859"/>
            <a:ext cx="1326896" cy="37958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n w="0"/>
                <a:solidFill>
                  <a:schemeClr val="tx1"/>
                </a:solidFill>
                <a:effectLst>
                  <a:outerShdw blurRad="38100" dist="25400" dir="5400000" algn="ctr" rotWithShape="0">
                    <a:srgbClr val="6E747A">
                      <a:alpha val="43000"/>
                    </a:srgbClr>
                  </a:outerShdw>
                </a:effectLst>
                <a:latin typeface="方正舒体" panose="02010601030101010101" pitchFamily="2" charset="-122"/>
                <a:ea typeface="方正舒体" panose="02010601030101010101" pitchFamily="2" charset="-122"/>
              </a:rPr>
              <a:t>合理</a:t>
            </a:r>
            <a:r>
              <a:rPr lang="zh-CN" altLang="en-US" sz="2400" b="1" dirty="0" smtClean="0">
                <a:ln w="0"/>
                <a:solidFill>
                  <a:schemeClr val="tx1"/>
                </a:solidFill>
                <a:effectLst>
                  <a:outerShdw blurRad="38100" dist="25400" dir="5400000" algn="ctr" rotWithShape="0">
                    <a:srgbClr val="6E747A">
                      <a:alpha val="43000"/>
                    </a:srgbClr>
                  </a:outerShdw>
                </a:effectLst>
                <a:latin typeface="方正舒体" panose="02010601030101010101" pitchFamily="2" charset="-122"/>
                <a:ea typeface="方正舒体" panose="02010601030101010101" pitchFamily="2" charset="-122"/>
              </a:rPr>
              <a:t>化</a:t>
            </a:r>
            <a:endParaRPr lang="zh-CN" altLang="en-US" sz="2400" b="1" dirty="0">
              <a:ln w="0"/>
              <a:solidFill>
                <a:schemeClr val="tx1"/>
              </a:solidFill>
              <a:effectLst>
                <a:outerShdw blurRad="38100" dist="25400" dir="5400000" algn="ctr" rotWithShape="0">
                  <a:srgbClr val="6E747A">
                    <a:alpha val="43000"/>
                  </a:srgbClr>
                </a:outerShdw>
              </a:effectLst>
              <a:latin typeface="方正舒体" panose="02010601030101010101" pitchFamily="2" charset="-122"/>
              <a:ea typeface="方正舒体" panose="02010601030101010101" pitchFamily="2" charset="-122"/>
            </a:endParaRPr>
          </a:p>
        </p:txBody>
      </p:sp>
      <p:cxnSp>
        <p:nvCxnSpPr>
          <p:cNvPr id="18" name="直接连接符 17"/>
          <p:cNvCxnSpPr/>
          <p:nvPr/>
        </p:nvCxnSpPr>
        <p:spPr>
          <a:xfrm>
            <a:off x="323850" y="90872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9" name="TextBox 5"/>
          <p:cNvSpPr txBox="1">
            <a:spLocks noChangeArrowheads="1"/>
          </p:cNvSpPr>
          <p:nvPr/>
        </p:nvSpPr>
        <p:spPr bwMode="auto">
          <a:xfrm>
            <a:off x="526873" y="74805"/>
            <a:ext cx="8212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3600" b="1" dirty="0">
                <a:latin typeface="华文行楷" panose="02010800040101010101" pitchFamily="2" charset="-122"/>
                <a:ea typeface="华文行楷" panose="02010800040101010101" pitchFamily="2" charset="-122"/>
              </a:rPr>
              <a:t>电动汽车电池充放电及智能化能量管理</a:t>
            </a:r>
            <a:endParaRPr lang="en-US" altLang="zh-CN" sz="3600" b="1" dirty="0">
              <a:latin typeface="华文行楷" panose="02010800040101010101" pitchFamily="2" charset="-122"/>
              <a:ea typeface="华文行楷" panose="02010800040101010101" pitchFamily="2" charset="-122"/>
            </a:endParaRPr>
          </a:p>
        </p:txBody>
      </p:sp>
      <p:cxnSp>
        <p:nvCxnSpPr>
          <p:cNvPr id="20" name="直接连接符 19"/>
          <p:cNvCxnSpPr/>
          <p:nvPr/>
        </p:nvCxnSpPr>
        <p:spPr>
          <a:xfrm>
            <a:off x="274295" y="6310861"/>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Effect transition="in" filter="fade">
                                      <p:cBhvr>
                                        <p:cTn id="30" dur="1000"/>
                                        <p:tgtEl>
                                          <p:spTgt spid="10">
                                            <p:txEl>
                                              <p:pRg st="1" end="1"/>
                                            </p:txEl>
                                          </p:spTgt>
                                        </p:tgtEl>
                                      </p:cBhvr>
                                    </p:animEffect>
                                    <p:anim calcmode="lin" valueType="num">
                                      <p:cBhvr>
                                        <p:cTn id="31"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Effect transition="in" filter="wheel(1)">
                                      <p:cBhvr>
                                        <p:cTn id="37" dur="2000"/>
                                        <p:tgtEl>
                                          <p:spTgt spid="1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animEffect transition="in" filter="circle(in)">
                                      <p:cBhvr>
                                        <p:cTn id="47" dur="2000"/>
                                        <p:tgtEl>
                                          <p:spTgt spid="10">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0">
                                            <p:txEl>
                                              <p:pRg st="4" end="4"/>
                                            </p:txEl>
                                          </p:spTgt>
                                        </p:tgtEl>
                                        <p:attrNameLst>
                                          <p:attrName>style.visibility</p:attrName>
                                        </p:attrNameLst>
                                      </p:cBhvr>
                                      <p:to>
                                        <p:strVal val="visible"/>
                                      </p:to>
                                    </p:set>
                                    <p:animEffect transition="in" filter="barn(inVertical)">
                                      <p:cBhvr>
                                        <p:cTn id="57" dur="500"/>
                                        <p:tgtEl>
                                          <p:spTgt spid="10">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pPr>
              <a:defRPr/>
            </a:pPr>
            <a:fld id="{CD3696D2-5F39-465F-A9EB-51E8569D08B8}" type="slidenum">
              <a:rPr lang="zh-CN" altLang="en-US"/>
              <a:pPr>
                <a:defRPr/>
              </a:pPr>
              <a:t>4</a:t>
            </a:fld>
            <a:endParaRPr lang="zh-CN" altLang="en-US" dirty="0"/>
          </a:p>
        </p:txBody>
      </p:sp>
      <p:grpSp>
        <p:nvGrpSpPr>
          <p:cNvPr id="29" name="组合 28"/>
          <p:cNvGrpSpPr>
            <a:grpSpLocks/>
          </p:cNvGrpSpPr>
          <p:nvPr/>
        </p:nvGrpSpPr>
        <p:grpSpPr bwMode="auto">
          <a:xfrm>
            <a:off x="274638" y="1089025"/>
            <a:ext cx="2827337" cy="860425"/>
            <a:chOff x="2436753" y="2198423"/>
            <a:chExt cx="1608415" cy="557239"/>
          </a:xfrm>
        </p:grpSpPr>
        <p:sp>
          <p:nvSpPr>
            <p:cNvPr id="30" name="圆角矩形 29"/>
            <p:cNvSpPr/>
            <p:nvPr/>
          </p:nvSpPr>
          <p:spPr>
            <a:xfrm>
              <a:off x="2555962" y="2251885"/>
              <a:ext cx="1489206" cy="503777"/>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chemeClr val="tx1"/>
                  </a:solidFill>
                  <a:latin typeface="华文行楷" panose="02010800040101010101" pitchFamily="2" charset="-122"/>
                  <a:ea typeface="华文行楷" panose="02010800040101010101" pitchFamily="2" charset="-122"/>
                </a:rPr>
                <a:t>创新特色</a:t>
              </a:r>
            </a:p>
          </p:txBody>
        </p:sp>
        <p:sp>
          <p:nvSpPr>
            <p:cNvPr id="31" name="椭圆 30"/>
            <p:cNvSpPr/>
            <p:nvPr/>
          </p:nvSpPr>
          <p:spPr>
            <a:xfrm>
              <a:off x="2436753" y="2198423"/>
              <a:ext cx="288088" cy="24572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9223" name="文本框 1"/>
          <p:cNvSpPr txBox="1">
            <a:spLocks noChangeArrowheads="1"/>
          </p:cNvSpPr>
          <p:nvPr/>
        </p:nvSpPr>
        <p:spPr bwMode="auto">
          <a:xfrm>
            <a:off x="479001" y="2417130"/>
            <a:ext cx="38623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dirty="0">
                <a:latin typeface="华文行楷" panose="02010800040101010101" pitchFamily="2" charset="-122"/>
                <a:ea typeface="华文行楷" panose="02010800040101010101" pitchFamily="2" charset="-122"/>
              </a:rPr>
              <a:t>1</a:t>
            </a:r>
            <a:r>
              <a:rPr lang="zh-CN" altLang="en-US" sz="2400" b="1" dirty="0">
                <a:latin typeface="华文行楷" panose="02010800040101010101" pitchFamily="2" charset="-122"/>
                <a:ea typeface="华文行楷" panose="02010800040101010101" pitchFamily="2" charset="-122"/>
              </a:rPr>
              <a:t>、三种控制策略算法的实现以及融合</a:t>
            </a:r>
          </a:p>
        </p:txBody>
      </p:sp>
      <p:sp>
        <p:nvSpPr>
          <p:cNvPr id="4" name="矩形 3"/>
          <p:cNvSpPr/>
          <p:nvPr/>
        </p:nvSpPr>
        <p:spPr>
          <a:xfrm>
            <a:off x="331802" y="2266641"/>
            <a:ext cx="4156787" cy="10723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cxnSp>
        <p:nvCxnSpPr>
          <p:cNvPr id="16" name="直接连接符 15"/>
          <p:cNvCxnSpPr/>
          <p:nvPr/>
        </p:nvCxnSpPr>
        <p:spPr>
          <a:xfrm>
            <a:off x="323850" y="90872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7" name="TextBox 5"/>
          <p:cNvSpPr txBox="1">
            <a:spLocks noChangeArrowheads="1"/>
          </p:cNvSpPr>
          <p:nvPr/>
        </p:nvSpPr>
        <p:spPr bwMode="auto">
          <a:xfrm>
            <a:off x="526873" y="74805"/>
            <a:ext cx="8212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3600" b="1" dirty="0">
                <a:latin typeface="华文行楷" panose="02010800040101010101" pitchFamily="2" charset="-122"/>
                <a:ea typeface="华文行楷" panose="02010800040101010101" pitchFamily="2" charset="-122"/>
              </a:rPr>
              <a:t>电动汽车电池充放电及智能化能量管理</a:t>
            </a:r>
            <a:endParaRPr lang="en-US" altLang="zh-CN" sz="3600" b="1" dirty="0">
              <a:latin typeface="华文行楷" panose="02010800040101010101" pitchFamily="2" charset="-122"/>
              <a:ea typeface="华文行楷" panose="02010800040101010101" pitchFamily="2" charset="-122"/>
            </a:endParaRPr>
          </a:p>
        </p:txBody>
      </p:sp>
      <p:cxnSp>
        <p:nvCxnSpPr>
          <p:cNvPr id="18" name="直接连接符 17"/>
          <p:cNvCxnSpPr/>
          <p:nvPr/>
        </p:nvCxnSpPr>
        <p:spPr>
          <a:xfrm>
            <a:off x="274295" y="6310861"/>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extLst>
              <p:ext uri="{D42A27DB-BD31-4B8C-83A1-F6EECF244321}">
                <p14:modId xmlns:p14="http://schemas.microsoft.com/office/powerpoint/2010/main" val="2423105483"/>
              </p:ext>
            </p:extLst>
          </p:nvPr>
        </p:nvGraphicFramePr>
        <p:xfrm>
          <a:off x="5337085" y="1590010"/>
          <a:ext cx="3192462" cy="3924300"/>
        </p:xfrm>
        <a:graphic>
          <a:graphicData uri="http://schemas.openxmlformats.org/presentationml/2006/ole">
            <mc:AlternateContent xmlns:mc="http://schemas.openxmlformats.org/markup-compatibility/2006">
              <mc:Choice xmlns:v="urn:schemas-microsoft-com:vml" Requires="v">
                <p:oleObj spid="_x0000_s35861" name="Visio" r:id="rId4" imgW="2475358" imgH="3041342" progId="Visio.Drawing.11">
                  <p:embed/>
                </p:oleObj>
              </mc:Choice>
              <mc:Fallback>
                <p:oleObj name="Visio" r:id="rId4" imgW="2475358" imgH="3041342" progId="Visio.Drawing.11">
                  <p:embed/>
                  <p:pic>
                    <p:nvPicPr>
                      <p:cNvPr id="0" name=""/>
                      <p:cNvPicPr>
                        <a:picLocks noChangeAspect="1" noChangeArrowheads="1"/>
                      </p:cNvPicPr>
                      <p:nvPr/>
                    </p:nvPicPr>
                    <p:blipFill>
                      <a:blip r:embed="rId5"/>
                      <a:srcRect/>
                      <a:stretch>
                        <a:fillRect/>
                      </a:stretch>
                    </p:blipFill>
                    <p:spPr bwMode="auto">
                      <a:xfrm>
                        <a:off x="5337085" y="1590010"/>
                        <a:ext cx="3192462"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330636856"/>
              </p:ext>
            </p:extLst>
          </p:nvPr>
        </p:nvGraphicFramePr>
        <p:xfrm>
          <a:off x="4583387" y="2981946"/>
          <a:ext cx="3909736" cy="3123644"/>
        </p:xfrm>
        <a:graphic>
          <a:graphicData uri="http://schemas.openxmlformats.org/presentationml/2006/ole">
            <mc:AlternateContent xmlns:mc="http://schemas.openxmlformats.org/markup-compatibility/2006">
              <mc:Choice xmlns:v="urn:schemas-microsoft-com:vml" Requires="v">
                <p:oleObj spid="_x0000_s35862" name="Visio" r:id="rId6" imgW="3892817" imgH="3109635" progId="Visio.Drawing.11">
                  <p:embed/>
                </p:oleObj>
              </mc:Choice>
              <mc:Fallback>
                <p:oleObj name="Visio" r:id="rId6" imgW="3892817" imgH="3109635" progId="Visio.Drawing.11">
                  <p:embed/>
                  <p:pic>
                    <p:nvPicPr>
                      <p:cNvPr id="0" name=""/>
                      <p:cNvPicPr/>
                      <p:nvPr/>
                    </p:nvPicPr>
                    <p:blipFill>
                      <a:blip r:embed="rId7"/>
                      <a:stretch>
                        <a:fillRect/>
                      </a:stretch>
                    </p:blipFill>
                    <p:spPr>
                      <a:xfrm>
                        <a:off x="4583387" y="2981946"/>
                        <a:ext cx="3909736" cy="3123644"/>
                      </a:xfrm>
                      <a:prstGeom prst="rect">
                        <a:avLst/>
                      </a:prstGeom>
                    </p:spPr>
                  </p:pic>
                </p:oleObj>
              </mc:Fallback>
            </mc:AlternateContent>
          </a:graphicData>
        </a:graphic>
      </p:graphicFrame>
      <p:grpSp>
        <p:nvGrpSpPr>
          <p:cNvPr id="24" name="组合 23"/>
          <p:cNvGrpSpPr/>
          <p:nvPr/>
        </p:nvGrpSpPr>
        <p:grpSpPr>
          <a:xfrm>
            <a:off x="987485" y="3399469"/>
            <a:ext cx="3192914" cy="2765591"/>
            <a:chOff x="771184" y="3545270"/>
            <a:chExt cx="3192914" cy="2765591"/>
          </a:xfrm>
        </p:grpSpPr>
        <p:cxnSp>
          <p:nvCxnSpPr>
            <p:cNvPr id="21" name="直接连接符 20"/>
            <p:cNvCxnSpPr/>
            <p:nvPr/>
          </p:nvCxnSpPr>
          <p:spPr>
            <a:xfrm flipV="1">
              <a:off x="781051" y="3789040"/>
              <a:ext cx="2320924" cy="2295255"/>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771184" y="3545270"/>
              <a:ext cx="3192914" cy="2765591"/>
              <a:chOff x="771184" y="3545270"/>
              <a:chExt cx="3192914" cy="2765591"/>
            </a:xfrm>
          </p:grpSpPr>
          <p:cxnSp>
            <p:nvCxnSpPr>
              <p:cNvPr id="7" name="直接箭头连接符 6"/>
              <p:cNvCxnSpPr/>
              <p:nvPr/>
            </p:nvCxnSpPr>
            <p:spPr>
              <a:xfrm>
                <a:off x="781051" y="6084295"/>
                <a:ext cx="2530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781051" y="3699030"/>
                <a:ext cx="0" cy="238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任意多边形 14"/>
              <p:cNvSpPr/>
              <p:nvPr/>
            </p:nvSpPr>
            <p:spPr>
              <a:xfrm>
                <a:off x="790575" y="3970601"/>
                <a:ext cx="2225587" cy="2096824"/>
              </a:xfrm>
              <a:custGeom>
                <a:avLst/>
                <a:gdLst>
                  <a:gd name="connsiteX0" fmla="*/ 0 w 2276475"/>
                  <a:gd name="connsiteY0" fmla="*/ 0 h 2181225"/>
                  <a:gd name="connsiteX1" fmla="*/ 1647825 w 2276475"/>
                  <a:gd name="connsiteY1" fmla="*/ 257175 h 2181225"/>
                  <a:gd name="connsiteX2" fmla="*/ 1971675 w 2276475"/>
                  <a:gd name="connsiteY2" fmla="*/ 685800 h 2181225"/>
                  <a:gd name="connsiteX3" fmla="*/ 2276475 w 2276475"/>
                  <a:gd name="connsiteY3" fmla="*/ 2181225 h 2181225"/>
                </a:gdLst>
                <a:ahLst/>
                <a:cxnLst>
                  <a:cxn ang="0">
                    <a:pos x="connsiteX0" y="connsiteY0"/>
                  </a:cxn>
                  <a:cxn ang="0">
                    <a:pos x="connsiteX1" y="connsiteY1"/>
                  </a:cxn>
                  <a:cxn ang="0">
                    <a:pos x="connsiteX2" y="connsiteY2"/>
                  </a:cxn>
                  <a:cxn ang="0">
                    <a:pos x="connsiteX3" y="connsiteY3"/>
                  </a:cxn>
                </a:cxnLst>
                <a:rect l="l" t="t" r="r" b="b"/>
                <a:pathLst>
                  <a:path w="2276475" h="2181225">
                    <a:moveTo>
                      <a:pt x="0" y="0"/>
                    </a:moveTo>
                    <a:cubicBezTo>
                      <a:pt x="659606" y="71437"/>
                      <a:pt x="1319213" y="142875"/>
                      <a:pt x="1647825" y="257175"/>
                    </a:cubicBezTo>
                    <a:cubicBezTo>
                      <a:pt x="1976438" y="371475"/>
                      <a:pt x="1866900" y="365125"/>
                      <a:pt x="1971675" y="685800"/>
                    </a:cubicBezTo>
                    <a:cubicBezTo>
                      <a:pt x="2076450" y="1006475"/>
                      <a:pt x="2176462" y="1593850"/>
                      <a:pt x="2276475" y="2181225"/>
                    </a:cubicBezTo>
                  </a:path>
                </a:pathLst>
              </a:cu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p>
            </p:txBody>
          </p:sp>
          <p:sp>
            <p:nvSpPr>
              <p:cNvPr id="22" name="文本框 21"/>
              <p:cNvSpPr txBox="1"/>
              <p:nvPr/>
            </p:nvSpPr>
            <p:spPr>
              <a:xfrm>
                <a:off x="2031715" y="3685167"/>
                <a:ext cx="1209563" cy="276999"/>
              </a:xfrm>
              <a:prstGeom prst="rect">
                <a:avLst/>
              </a:prstGeom>
              <a:noFill/>
            </p:spPr>
            <p:txBody>
              <a:bodyPr wrap="square" rtlCol="0">
                <a:spAutoFit/>
              </a:bodyPr>
              <a:lstStyle/>
              <a:p>
                <a:r>
                  <a:rPr lang="zh-CN" altLang="en-US" sz="1200" b="1" dirty="0" smtClean="0">
                    <a:latin typeface="华文仿宋" panose="02010600040101010101" pitchFamily="2" charset="-122"/>
                    <a:ea typeface="华文仿宋" panose="02010600040101010101" pitchFamily="2" charset="-122"/>
                  </a:rPr>
                  <a:t>负载特性曲线</a:t>
                </a:r>
                <a:endParaRPr lang="zh-CN" altLang="en-US" sz="1200" b="1" dirty="0">
                  <a:latin typeface="华文仿宋" panose="02010600040101010101" pitchFamily="2" charset="-122"/>
                  <a:ea typeface="华文仿宋" panose="02010600040101010101" pitchFamily="2" charset="-122"/>
                </a:endParaRPr>
              </a:p>
            </p:txBody>
          </p:sp>
          <p:sp>
            <p:nvSpPr>
              <p:cNvPr id="32" name="文本框 31"/>
              <p:cNvSpPr txBox="1"/>
              <p:nvPr/>
            </p:nvSpPr>
            <p:spPr>
              <a:xfrm>
                <a:off x="2754535" y="4735631"/>
                <a:ext cx="1209563" cy="276999"/>
              </a:xfrm>
              <a:prstGeom prst="rect">
                <a:avLst/>
              </a:prstGeom>
              <a:noFill/>
            </p:spPr>
            <p:txBody>
              <a:bodyPr wrap="square" rtlCol="0">
                <a:spAutoFit/>
              </a:bodyPr>
              <a:lstStyle/>
              <a:p>
                <a:r>
                  <a:rPr lang="zh-CN" altLang="en-US" sz="1200" b="1" dirty="0" smtClean="0">
                    <a:latin typeface="华文仿宋" panose="02010600040101010101" pitchFamily="2" charset="-122"/>
                    <a:ea typeface="华文仿宋" panose="02010600040101010101" pitchFamily="2" charset="-122"/>
                  </a:rPr>
                  <a:t>光伏特性曲线</a:t>
                </a:r>
                <a:endParaRPr lang="zh-CN" altLang="en-US" sz="1200" b="1" dirty="0">
                  <a:latin typeface="华文仿宋" panose="02010600040101010101" pitchFamily="2" charset="-122"/>
                  <a:ea typeface="华文仿宋" panose="02010600040101010101" pitchFamily="2" charset="-122"/>
                </a:endParaRPr>
              </a:p>
            </p:txBody>
          </p:sp>
          <p:sp>
            <p:nvSpPr>
              <p:cNvPr id="33" name="文本框 32"/>
              <p:cNvSpPr txBox="1"/>
              <p:nvPr/>
            </p:nvSpPr>
            <p:spPr>
              <a:xfrm>
                <a:off x="3248646" y="6033862"/>
                <a:ext cx="306447" cy="276999"/>
              </a:xfrm>
              <a:prstGeom prst="rect">
                <a:avLst/>
              </a:prstGeom>
              <a:noFill/>
            </p:spPr>
            <p:txBody>
              <a:bodyPr wrap="square" rtlCol="0">
                <a:spAutoFit/>
              </a:bodyPr>
              <a:lstStyle/>
              <a:p>
                <a:r>
                  <a:rPr lang="en-US" altLang="zh-CN" sz="1200" b="1" dirty="0" smtClean="0">
                    <a:latin typeface="华文仿宋" panose="02010600040101010101" pitchFamily="2" charset="-122"/>
                    <a:ea typeface="华文仿宋" panose="02010600040101010101" pitchFamily="2" charset="-122"/>
                  </a:rPr>
                  <a:t>U</a:t>
                </a:r>
                <a:endParaRPr lang="zh-CN" altLang="en-US" sz="1200" b="1" dirty="0">
                  <a:latin typeface="华文仿宋" panose="02010600040101010101" pitchFamily="2" charset="-122"/>
                  <a:ea typeface="华文仿宋" panose="02010600040101010101" pitchFamily="2" charset="-122"/>
                </a:endParaRPr>
              </a:p>
            </p:txBody>
          </p:sp>
          <p:sp>
            <p:nvSpPr>
              <p:cNvPr id="34" name="文本框 33"/>
              <p:cNvSpPr txBox="1"/>
              <p:nvPr/>
            </p:nvSpPr>
            <p:spPr>
              <a:xfrm>
                <a:off x="771184" y="3545270"/>
                <a:ext cx="285952" cy="277931"/>
              </a:xfrm>
              <a:prstGeom prst="rect">
                <a:avLst/>
              </a:prstGeom>
              <a:noFill/>
            </p:spPr>
            <p:txBody>
              <a:bodyPr wrap="square" rtlCol="0">
                <a:spAutoFit/>
              </a:bodyPr>
              <a:lstStyle/>
              <a:p>
                <a:r>
                  <a:rPr lang="en-US" altLang="zh-CN" sz="1200" b="1" dirty="0" smtClean="0">
                    <a:latin typeface="华文仿宋" panose="02010600040101010101" pitchFamily="2" charset="-122"/>
                    <a:ea typeface="华文仿宋" panose="02010600040101010101" pitchFamily="2" charset="-122"/>
                  </a:rPr>
                  <a:t>I</a:t>
                </a:r>
                <a:endParaRPr lang="zh-CN" altLang="en-US" sz="1200" b="1" dirty="0">
                  <a:latin typeface="华文仿宋" panose="02010600040101010101" pitchFamily="2" charset="-122"/>
                  <a:ea typeface="华文仿宋" panose="02010600040101010101" pitchFamily="2" charset="-122"/>
                </a:endParaRPr>
              </a:p>
            </p:txBody>
          </p:sp>
        </p:grpSp>
      </p:grpSp>
      <p:sp>
        <p:nvSpPr>
          <p:cNvPr id="25" name="椭圆 24"/>
          <p:cNvSpPr/>
          <p:nvPr/>
        </p:nvSpPr>
        <p:spPr>
          <a:xfrm>
            <a:off x="2771800" y="4104076"/>
            <a:ext cx="90010" cy="9644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5406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223"/>
                                        </p:tgtEl>
                                        <p:attrNameLst>
                                          <p:attrName>style.visibility</p:attrName>
                                        </p:attrNameLst>
                                      </p:cBhvr>
                                      <p:to>
                                        <p:strVal val="visible"/>
                                      </p:to>
                                    </p:set>
                                    <p:animEffect transition="in" filter="fade">
                                      <p:cBhvr>
                                        <p:cTn id="16" dur="500"/>
                                        <p:tgtEl>
                                          <p:spTgt spid="922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xit" presetSubtype="32" fill="hold" nodeType="clickEffect">
                                  <p:stCondLst>
                                    <p:cond delay="0"/>
                                  </p:stCondLst>
                                  <p:childTnLst>
                                    <p:animEffect transition="out" filter="circle(out)">
                                      <p:cBhvr>
                                        <p:cTn id="40" dur="2000"/>
                                        <p:tgtEl>
                                          <p:spTgt spid="24"/>
                                        </p:tgtEl>
                                      </p:cBhvr>
                                    </p:animEffect>
                                    <p:set>
                                      <p:cBhvr>
                                        <p:cTn id="41" dur="1" fill="hold">
                                          <p:stCondLst>
                                            <p:cond delay="1999"/>
                                          </p:stCondLst>
                                        </p:cTn>
                                        <p:tgtEl>
                                          <p:spTgt spid="24"/>
                                        </p:tgtEl>
                                        <p:attrNameLst>
                                          <p:attrName>style.visibility</p:attrName>
                                        </p:attrNameLst>
                                      </p:cBhvr>
                                      <p:to>
                                        <p:strVal val="hidden"/>
                                      </p:to>
                                    </p:set>
                                  </p:childTnLst>
                                </p:cTn>
                              </p:par>
                              <p:par>
                                <p:cTn id="42" presetID="6" presetClass="exit" presetSubtype="32" fill="hold" grpId="1" nodeType="withEffect">
                                  <p:stCondLst>
                                    <p:cond delay="0"/>
                                  </p:stCondLst>
                                  <p:childTnLst>
                                    <p:animEffect transition="out" filter="circle(out)">
                                      <p:cBhvr>
                                        <p:cTn id="43" dur="2000"/>
                                        <p:tgtEl>
                                          <p:spTgt spid="25"/>
                                        </p:tgtEl>
                                      </p:cBhvr>
                                    </p:animEffect>
                                    <p:set>
                                      <p:cBhvr>
                                        <p:cTn id="44" dur="1" fill="hold">
                                          <p:stCondLst>
                                            <p:cond delay="1999"/>
                                          </p:stCondLst>
                                        </p:cTn>
                                        <p:tgtEl>
                                          <p:spTgt spid="25"/>
                                        </p:tgtEl>
                                        <p:attrNameLst>
                                          <p:attrName>style.visibility</p:attrName>
                                        </p:attrNameLst>
                                      </p:cBhvr>
                                      <p:to>
                                        <p:strVal val="hidden"/>
                                      </p:to>
                                    </p:set>
                                  </p:childTnLst>
                                </p:cTn>
                              </p:par>
                              <p:par>
                                <p:cTn id="45" presetID="6" presetClass="exit" presetSubtype="32" fill="hold" nodeType="withEffect">
                                  <p:stCondLst>
                                    <p:cond delay="0"/>
                                  </p:stCondLst>
                                  <p:childTnLst>
                                    <p:animEffect transition="out" filter="circle(out)">
                                      <p:cBhvr>
                                        <p:cTn id="46" dur="2000"/>
                                        <p:tgtEl>
                                          <p:spTgt spid="3"/>
                                        </p:tgtEl>
                                      </p:cBhvr>
                                    </p:animEffect>
                                    <p:set>
                                      <p:cBhvr>
                                        <p:cTn id="47" dur="1" fill="hold">
                                          <p:stCondLst>
                                            <p:cond delay="1999"/>
                                          </p:stCondLst>
                                        </p:cTn>
                                        <p:tgtEl>
                                          <p:spTgt spid="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xit" presetSubtype="10" fill="hold" nodeType="clickEffect">
                                  <p:stCondLst>
                                    <p:cond delay="0"/>
                                  </p:stCondLst>
                                  <p:childTnLst>
                                    <p:animEffect transition="out" filter="randombar(horizontal)">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P spid="4" grpId="0" animBg="1"/>
      <p:bldP spid="25" grpId="0" animBg="1"/>
      <p:bldP spid="2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pPr>
              <a:defRPr/>
            </a:pPr>
            <a:fld id="{CD3696D2-5F39-465F-A9EB-51E8569D08B8}" type="slidenum">
              <a:rPr lang="zh-CN" altLang="en-US"/>
              <a:pPr>
                <a:defRPr/>
              </a:pPr>
              <a:t>5</a:t>
            </a:fld>
            <a:endParaRPr lang="zh-CN" altLang="en-US" dirty="0"/>
          </a:p>
        </p:txBody>
      </p:sp>
      <p:grpSp>
        <p:nvGrpSpPr>
          <p:cNvPr id="29" name="组合 28"/>
          <p:cNvGrpSpPr>
            <a:grpSpLocks/>
          </p:cNvGrpSpPr>
          <p:nvPr/>
        </p:nvGrpSpPr>
        <p:grpSpPr bwMode="auto">
          <a:xfrm>
            <a:off x="274638" y="1089025"/>
            <a:ext cx="2827337" cy="860425"/>
            <a:chOff x="2436753" y="2198423"/>
            <a:chExt cx="1608415" cy="557239"/>
          </a:xfrm>
        </p:grpSpPr>
        <p:sp>
          <p:nvSpPr>
            <p:cNvPr id="30" name="圆角矩形 29"/>
            <p:cNvSpPr/>
            <p:nvPr/>
          </p:nvSpPr>
          <p:spPr>
            <a:xfrm>
              <a:off x="2555962" y="2251885"/>
              <a:ext cx="1489206" cy="503777"/>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chemeClr val="tx1"/>
                  </a:solidFill>
                  <a:latin typeface="华文行楷" panose="02010800040101010101" pitchFamily="2" charset="-122"/>
                  <a:ea typeface="华文行楷" panose="02010800040101010101" pitchFamily="2" charset="-122"/>
                </a:rPr>
                <a:t>创新特色</a:t>
              </a:r>
            </a:p>
          </p:txBody>
        </p:sp>
        <p:sp>
          <p:nvSpPr>
            <p:cNvPr id="31" name="椭圆 30"/>
            <p:cNvSpPr/>
            <p:nvPr/>
          </p:nvSpPr>
          <p:spPr>
            <a:xfrm>
              <a:off x="2436753" y="2198423"/>
              <a:ext cx="288088" cy="24572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9225" name="文本框 27"/>
          <p:cNvSpPr txBox="1">
            <a:spLocks noChangeArrowheads="1"/>
          </p:cNvSpPr>
          <p:nvPr/>
        </p:nvSpPr>
        <p:spPr bwMode="auto">
          <a:xfrm>
            <a:off x="454888" y="2397716"/>
            <a:ext cx="38623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dirty="0">
                <a:latin typeface="华文行楷" panose="02010800040101010101" pitchFamily="2" charset="-122"/>
                <a:ea typeface="华文行楷" panose="02010800040101010101" pitchFamily="2" charset="-122"/>
              </a:rPr>
              <a:t>2</a:t>
            </a:r>
            <a:r>
              <a:rPr lang="zh-CN" altLang="en-US" sz="2400" b="1" dirty="0">
                <a:latin typeface="华文行楷" panose="02010800040101010101" pitchFamily="2" charset="-122"/>
                <a:ea typeface="华文行楷" panose="02010800040101010101" pitchFamily="2" charset="-122"/>
              </a:rPr>
              <a:t>、基于</a:t>
            </a:r>
            <a:r>
              <a:rPr lang="en-US" altLang="zh-CN" sz="2400" b="1" dirty="0">
                <a:latin typeface="华文行楷" panose="02010800040101010101" pitchFamily="2" charset="-122"/>
                <a:ea typeface="华文行楷" panose="02010800040101010101" pitchFamily="2" charset="-122"/>
              </a:rPr>
              <a:t>SOC</a:t>
            </a:r>
            <a:r>
              <a:rPr lang="zh-CN" altLang="en-US" sz="2400" b="1" dirty="0">
                <a:latin typeface="华文行楷" panose="02010800040101010101" pitchFamily="2" charset="-122"/>
                <a:ea typeface="华文行楷" panose="02010800040101010101" pitchFamily="2" charset="-122"/>
              </a:rPr>
              <a:t>与 </a:t>
            </a:r>
            <a:r>
              <a:rPr lang="en-US" altLang="zh-CN" sz="2400" b="1" dirty="0">
                <a:latin typeface="华文行楷" panose="02010800040101010101" pitchFamily="2" charset="-122"/>
                <a:ea typeface="华文行楷" panose="02010800040101010101" pitchFamily="2" charset="-122"/>
              </a:rPr>
              <a:t>SOH</a:t>
            </a:r>
            <a:r>
              <a:rPr lang="zh-CN" altLang="en-US" sz="2400" b="1" dirty="0">
                <a:latin typeface="华文行楷" panose="02010800040101010101" pitchFamily="2" charset="-122"/>
                <a:ea typeface="华文行楷" panose="02010800040101010101" pitchFamily="2" charset="-122"/>
              </a:rPr>
              <a:t>检测的能量管理</a:t>
            </a:r>
          </a:p>
        </p:txBody>
      </p:sp>
      <p:sp>
        <p:nvSpPr>
          <p:cNvPr id="9226" name="文本框 34"/>
          <p:cNvSpPr txBox="1">
            <a:spLocks noChangeArrowheads="1"/>
          </p:cNvSpPr>
          <p:nvPr/>
        </p:nvSpPr>
        <p:spPr bwMode="auto">
          <a:xfrm>
            <a:off x="458038" y="3195919"/>
            <a:ext cx="38623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dirty="0">
                <a:latin typeface="华文行楷" panose="02010800040101010101" pitchFamily="2" charset="-122"/>
                <a:ea typeface="华文行楷" panose="02010800040101010101" pitchFamily="2" charset="-122"/>
              </a:rPr>
              <a:t>3</a:t>
            </a:r>
            <a:r>
              <a:rPr lang="zh-CN" altLang="en-US" sz="2400" b="1" dirty="0">
                <a:latin typeface="华文行楷" panose="02010800040101010101" pitchFamily="2" charset="-122"/>
                <a:ea typeface="华文行楷" panose="02010800040101010101" pitchFamily="2" charset="-122"/>
              </a:rPr>
              <a:t>、基于无线通信的</a:t>
            </a:r>
            <a:r>
              <a:rPr lang="en-US" altLang="zh-CN" sz="2400" b="1" dirty="0">
                <a:latin typeface="华文行楷" panose="02010800040101010101" pitchFamily="2" charset="-122"/>
                <a:ea typeface="华文行楷" panose="02010800040101010101" pitchFamily="2" charset="-122"/>
              </a:rPr>
              <a:t>APP</a:t>
            </a:r>
            <a:r>
              <a:rPr lang="zh-CN" altLang="en-US" sz="2400" b="1" dirty="0">
                <a:latin typeface="华文行楷" panose="02010800040101010101" pitchFamily="2" charset="-122"/>
                <a:ea typeface="华文行楷" panose="02010800040101010101" pitchFamily="2" charset="-122"/>
              </a:rPr>
              <a:t>客户端智能调参</a:t>
            </a:r>
          </a:p>
        </p:txBody>
      </p:sp>
      <p:graphicFrame>
        <p:nvGraphicFramePr>
          <p:cNvPr id="2" name="对象 1"/>
          <p:cNvGraphicFramePr>
            <a:graphicFrameLocks noChangeAspect="1"/>
          </p:cNvGraphicFramePr>
          <p:nvPr>
            <p:extLst>
              <p:ext uri="{D42A27DB-BD31-4B8C-83A1-F6EECF244321}">
                <p14:modId xmlns:p14="http://schemas.microsoft.com/office/powerpoint/2010/main" val="2392221635"/>
              </p:ext>
            </p:extLst>
          </p:nvPr>
        </p:nvGraphicFramePr>
        <p:xfrm>
          <a:off x="4804957" y="1864849"/>
          <a:ext cx="3875054" cy="3579893"/>
        </p:xfrm>
        <a:graphic>
          <a:graphicData uri="http://schemas.openxmlformats.org/presentationml/2006/ole">
            <mc:AlternateContent xmlns:mc="http://schemas.openxmlformats.org/markup-compatibility/2006">
              <mc:Choice xmlns:v="urn:schemas-microsoft-com:vml" Requires="v">
                <p:oleObj spid="_x0000_s11298" name="Visio" r:id="rId4" imgW="3563220" imgH="3293190" progId="Visio.Drawing.11">
                  <p:embed/>
                </p:oleObj>
              </mc:Choice>
              <mc:Fallback>
                <p:oleObj name="Visio" r:id="rId4" imgW="3563220" imgH="3293190" progId="Visio.Drawing.11">
                  <p:embed/>
                  <p:pic>
                    <p:nvPicPr>
                      <p:cNvPr id="0" name="对象 1"/>
                      <p:cNvPicPr>
                        <a:picLocks noChangeAspect="1" noChangeArrowheads="1"/>
                      </p:cNvPicPr>
                      <p:nvPr/>
                    </p:nvPicPr>
                    <p:blipFill>
                      <a:blip r:embed="rId5"/>
                      <a:srcRect/>
                      <a:stretch>
                        <a:fillRect/>
                      </a:stretch>
                    </p:blipFill>
                    <p:spPr bwMode="auto">
                      <a:xfrm>
                        <a:off x="4804957" y="1864849"/>
                        <a:ext cx="3875054" cy="3579893"/>
                      </a:xfrm>
                      <a:prstGeom prst="rect">
                        <a:avLst/>
                      </a:prstGeom>
                      <a:noFill/>
                      <a:ln>
                        <a:noFill/>
                      </a:ln>
                    </p:spPr>
                  </p:pic>
                </p:oleObj>
              </mc:Fallback>
            </mc:AlternateContent>
          </a:graphicData>
        </a:graphic>
      </p:graphicFrame>
      <p:cxnSp>
        <p:nvCxnSpPr>
          <p:cNvPr id="16" name="直接连接符 15"/>
          <p:cNvCxnSpPr/>
          <p:nvPr/>
        </p:nvCxnSpPr>
        <p:spPr>
          <a:xfrm>
            <a:off x="323850" y="90872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7" name="TextBox 5"/>
          <p:cNvSpPr txBox="1">
            <a:spLocks noChangeArrowheads="1"/>
          </p:cNvSpPr>
          <p:nvPr/>
        </p:nvSpPr>
        <p:spPr bwMode="auto">
          <a:xfrm>
            <a:off x="526873" y="74805"/>
            <a:ext cx="8212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3600" b="1" dirty="0">
                <a:latin typeface="华文行楷" panose="02010800040101010101" pitchFamily="2" charset="-122"/>
                <a:ea typeface="华文行楷" panose="02010800040101010101" pitchFamily="2" charset="-122"/>
              </a:rPr>
              <a:t>电动汽车电池充放电及智能化能量管理</a:t>
            </a:r>
            <a:endParaRPr lang="en-US" altLang="zh-CN" sz="3600" b="1" dirty="0">
              <a:latin typeface="华文行楷" panose="02010800040101010101" pitchFamily="2" charset="-122"/>
              <a:ea typeface="华文行楷" panose="02010800040101010101" pitchFamily="2" charset="-122"/>
            </a:endParaRPr>
          </a:p>
        </p:txBody>
      </p:sp>
      <p:cxnSp>
        <p:nvCxnSpPr>
          <p:cNvPr id="18" name="直接连接符 17"/>
          <p:cNvCxnSpPr/>
          <p:nvPr/>
        </p:nvCxnSpPr>
        <p:spPr>
          <a:xfrm>
            <a:off x="274295" y="6310861"/>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31802" y="2266641"/>
            <a:ext cx="4156787" cy="200214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26" name="矩形 25"/>
          <p:cNvSpPr/>
          <p:nvPr/>
        </p:nvSpPr>
        <p:spPr>
          <a:xfrm>
            <a:off x="4301970" y="1606548"/>
            <a:ext cx="2521233" cy="4182399"/>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361151" y="1583795"/>
            <a:ext cx="2521233" cy="4182399"/>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271105" y="1586861"/>
            <a:ext cx="2521233" cy="4182399"/>
          </a:xfrm>
          <a:prstGeom prst="rect">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9225"/>
                                        </p:tgtEl>
                                        <p:attrNameLst>
                                          <p:attrName>style.visibility</p:attrName>
                                        </p:attrNameLst>
                                      </p:cBhvr>
                                      <p:to>
                                        <p:strVal val="visible"/>
                                      </p:to>
                                    </p:set>
                                    <p:animEffect transition="in" filter="circle(in)">
                                      <p:cBhvr>
                                        <p:cTn id="13" dur="2000"/>
                                        <p:tgtEl>
                                          <p:spTgt spid="922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ircle(in)">
                                      <p:cBhvr>
                                        <p:cTn id="16" dur="2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xit" presetSubtype="0" fill="hold" nodeType="clickEffect">
                                  <p:stCondLst>
                                    <p:cond delay="0"/>
                                  </p:stCondLst>
                                  <p:childTnLst>
                                    <p:animEffect transition="out" filter="fade">
                                      <p:cBhvr>
                                        <p:cTn id="27" dur="2000"/>
                                        <p:tgtEl>
                                          <p:spTgt spid="2"/>
                                        </p:tgtEl>
                                      </p:cBhvr>
                                    </p:animEffect>
                                    <p:anim calcmode="lin" valueType="num">
                                      <p:cBhvr>
                                        <p:cTn id="28"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9" dur="2000"/>
                                        <p:tgtEl>
                                          <p:spTgt spid="2"/>
                                        </p:tgtEl>
                                        <p:attrNameLst>
                                          <p:attrName>ppt_h</p:attrName>
                                        </p:attrNameLst>
                                      </p:cBhvr>
                                      <p:tavLst>
                                        <p:tav tm="0">
                                          <p:val>
                                            <p:strVal val="ppt_h"/>
                                          </p:val>
                                        </p:tav>
                                        <p:tav tm="100000">
                                          <p:val>
                                            <p:strVal val="ppt_h"/>
                                          </p:val>
                                        </p:tav>
                                      </p:tavLst>
                                    </p:anim>
                                    <p:set>
                                      <p:cBhvr>
                                        <p:cTn id="30" dur="1" fill="hold">
                                          <p:stCondLst>
                                            <p:cond delay="1999"/>
                                          </p:stCondLst>
                                        </p:cTn>
                                        <p:tgtEl>
                                          <p:spTgt spid="2"/>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1" presetClass="entr" presetSubtype="1" fill="hold" nodeType="clickEffect">
                                  <p:stCondLst>
                                    <p:cond delay="0"/>
                                  </p:stCondLst>
                                  <p:childTnLst>
                                    <p:set>
                                      <p:cBhvr>
                                        <p:cTn id="34" dur="1" fill="hold">
                                          <p:stCondLst>
                                            <p:cond delay="0"/>
                                          </p:stCondLst>
                                        </p:cTn>
                                        <p:tgtEl>
                                          <p:spTgt spid="9226">
                                            <p:txEl>
                                              <p:pRg st="0" end="0"/>
                                            </p:txEl>
                                          </p:spTgt>
                                        </p:tgtEl>
                                        <p:attrNameLst>
                                          <p:attrName>style.visibility</p:attrName>
                                        </p:attrNameLst>
                                      </p:cBhvr>
                                      <p:to>
                                        <p:strVal val="visible"/>
                                      </p:to>
                                    </p:set>
                                    <p:animEffect transition="in" filter="wheel(1)">
                                      <p:cBhvr>
                                        <p:cTn id="35" dur="2000"/>
                                        <p:tgtEl>
                                          <p:spTgt spid="922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anim calcmode="lin" valueType="num">
                                      <p:cBhvr>
                                        <p:cTn id="41" dur="1000" fill="hold"/>
                                        <p:tgtEl>
                                          <p:spTgt spid="26"/>
                                        </p:tgtEl>
                                        <p:attrNameLst>
                                          <p:attrName>ppt_x</p:attrName>
                                        </p:attrNameLst>
                                      </p:cBhvr>
                                      <p:tavLst>
                                        <p:tav tm="0">
                                          <p:val>
                                            <p:strVal val="#ppt_x"/>
                                          </p:val>
                                        </p:tav>
                                        <p:tav tm="100000">
                                          <p:val>
                                            <p:strVal val="#ppt_x"/>
                                          </p:val>
                                        </p:tav>
                                      </p:tavLst>
                                    </p:anim>
                                    <p:anim calcmode="lin" valueType="num">
                                      <p:cBhvr>
                                        <p:cTn id="4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circle(in)">
                                      <p:cBhvr>
                                        <p:cTn id="47" dur="20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heel(1)">
                                      <p:cBhvr>
                                        <p:cTn id="5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p:bldP spid="19" grpId="0" animBg="1"/>
      <p:bldP spid="26"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pPr>
              <a:defRPr/>
            </a:pPr>
            <a:fld id="{54FF09E0-8098-46C3-BAA5-638D1F291111}" type="slidenum">
              <a:rPr lang="zh-CN" altLang="en-US"/>
              <a:pPr>
                <a:defRPr/>
              </a:pPr>
              <a:t>6</a:t>
            </a:fld>
            <a:endParaRPr lang="zh-CN" altLang="en-US" dirty="0"/>
          </a:p>
        </p:txBody>
      </p:sp>
      <p:grpSp>
        <p:nvGrpSpPr>
          <p:cNvPr id="38" name="组合 37"/>
          <p:cNvGrpSpPr>
            <a:grpSpLocks/>
          </p:cNvGrpSpPr>
          <p:nvPr/>
        </p:nvGrpSpPr>
        <p:grpSpPr bwMode="auto">
          <a:xfrm>
            <a:off x="274638" y="1046163"/>
            <a:ext cx="2868612" cy="819150"/>
            <a:chOff x="2436753" y="2198423"/>
            <a:chExt cx="1608416" cy="557240"/>
          </a:xfrm>
        </p:grpSpPr>
        <p:sp>
          <p:nvSpPr>
            <p:cNvPr id="39" name="圆角矩形 38"/>
            <p:cNvSpPr/>
            <p:nvPr/>
          </p:nvSpPr>
          <p:spPr>
            <a:xfrm>
              <a:off x="2556027" y="2251339"/>
              <a:ext cx="1489142" cy="504324"/>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a:solidFill>
                    <a:schemeClr val="tx1"/>
                  </a:solidFill>
                  <a:latin typeface="华文行楷" panose="02010800040101010101" pitchFamily="2" charset="-122"/>
                  <a:ea typeface="华文行楷" panose="02010800040101010101" pitchFamily="2" charset="-122"/>
                </a:rPr>
                <a:t>成果展示</a:t>
              </a:r>
            </a:p>
          </p:txBody>
        </p:sp>
        <p:sp>
          <p:nvSpPr>
            <p:cNvPr id="40" name="椭圆 39"/>
            <p:cNvSpPr/>
            <p:nvPr/>
          </p:nvSpPr>
          <p:spPr>
            <a:xfrm>
              <a:off x="2436753" y="2198423"/>
              <a:ext cx="288393" cy="24514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bg1"/>
                  </a:solidFill>
                  <a:latin typeface="Arial" panose="020B0604020202020204" pitchFamily="34" charset="0"/>
                  <a:cs typeface="Arial" panose="020B0604020202020204" pitchFamily="34" charset="0"/>
                </a:rPr>
                <a:t>3</a:t>
              </a:r>
              <a:endParaRPr lang="zh-CN" altLang="en-US" dirty="0">
                <a:solidFill>
                  <a:schemeClr val="bg1"/>
                </a:solidFill>
                <a:latin typeface="Arial" panose="020B0604020202020204" pitchFamily="34" charset="0"/>
                <a:cs typeface="Arial" panose="020B0604020202020204" pitchFamily="34" charset="0"/>
              </a:endParaRPr>
            </a:p>
          </p:txBody>
        </p:sp>
      </p:grpSp>
      <p:sp>
        <p:nvSpPr>
          <p:cNvPr id="2" name="矩形 1">
            <a:hlinkClick r:id="rId3" action="ppaction://hlinkfile"/>
          </p:cNvPr>
          <p:cNvSpPr/>
          <p:nvPr/>
        </p:nvSpPr>
        <p:spPr>
          <a:xfrm>
            <a:off x="971550" y="2124075"/>
            <a:ext cx="2374900" cy="630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直流源测试模式</a:t>
            </a:r>
          </a:p>
        </p:txBody>
      </p:sp>
      <p:sp>
        <p:nvSpPr>
          <p:cNvPr id="19" name="矩形 18"/>
          <p:cNvSpPr/>
          <p:nvPr/>
        </p:nvSpPr>
        <p:spPr>
          <a:xfrm>
            <a:off x="968375" y="4975225"/>
            <a:ext cx="237490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r>
              <a:rPr lang="zh-CN" altLang="en-US" dirty="0"/>
              <a:t>整体模式</a:t>
            </a:r>
          </a:p>
        </p:txBody>
      </p:sp>
      <p:sp>
        <p:nvSpPr>
          <p:cNvPr id="11" name="矩形 10"/>
          <p:cNvSpPr/>
          <p:nvPr/>
        </p:nvSpPr>
        <p:spPr>
          <a:xfrm>
            <a:off x="971550" y="3060700"/>
            <a:ext cx="2374900" cy="630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恒压恒流模式</a:t>
            </a:r>
          </a:p>
        </p:txBody>
      </p:sp>
      <p:sp>
        <p:nvSpPr>
          <p:cNvPr id="12" name="矩形 11">
            <a:hlinkClick r:id="rId4" action="ppaction://hlinkfile"/>
          </p:cNvPr>
          <p:cNvSpPr/>
          <p:nvPr/>
        </p:nvSpPr>
        <p:spPr>
          <a:xfrm>
            <a:off x="971550" y="3997325"/>
            <a:ext cx="2374900" cy="630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最大功率模式</a:t>
            </a:r>
          </a:p>
        </p:txBody>
      </p:sp>
      <p:cxnSp>
        <p:nvCxnSpPr>
          <p:cNvPr id="13" name="直接连接符 12"/>
          <p:cNvCxnSpPr/>
          <p:nvPr/>
        </p:nvCxnSpPr>
        <p:spPr>
          <a:xfrm>
            <a:off x="323850" y="90872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p:nvSpPr>
        <p:spPr bwMode="auto">
          <a:xfrm>
            <a:off x="526873" y="74805"/>
            <a:ext cx="8212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3600" b="1" dirty="0">
                <a:latin typeface="华文行楷" panose="02010800040101010101" pitchFamily="2" charset="-122"/>
                <a:ea typeface="华文行楷" panose="02010800040101010101" pitchFamily="2" charset="-122"/>
              </a:rPr>
              <a:t>电动汽车电池充放电及智能化能量管理</a:t>
            </a:r>
            <a:endParaRPr lang="en-US" altLang="zh-CN" sz="3600" b="1" dirty="0">
              <a:latin typeface="华文行楷" panose="02010800040101010101" pitchFamily="2" charset="-122"/>
              <a:ea typeface="华文行楷" panose="02010800040101010101" pitchFamily="2" charset="-122"/>
            </a:endParaRPr>
          </a:p>
        </p:txBody>
      </p:sp>
      <p:cxnSp>
        <p:nvCxnSpPr>
          <p:cNvPr id="15" name="直接连接符 14"/>
          <p:cNvCxnSpPr/>
          <p:nvPr/>
        </p:nvCxnSpPr>
        <p:spPr>
          <a:xfrm>
            <a:off x="274295" y="6310861"/>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1+#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pPr>
              <a:defRPr/>
            </a:pPr>
            <a:fld id="{54FF09E0-8098-46C3-BAA5-638D1F291111}" type="slidenum">
              <a:rPr lang="zh-CN" altLang="en-US"/>
              <a:pPr>
                <a:defRPr/>
              </a:pPr>
              <a:t>7</a:t>
            </a:fld>
            <a:endParaRPr lang="zh-CN" altLang="en-US" dirty="0"/>
          </a:p>
        </p:txBody>
      </p:sp>
      <p:grpSp>
        <p:nvGrpSpPr>
          <p:cNvPr id="38" name="组合 37"/>
          <p:cNvGrpSpPr>
            <a:grpSpLocks/>
          </p:cNvGrpSpPr>
          <p:nvPr/>
        </p:nvGrpSpPr>
        <p:grpSpPr bwMode="auto">
          <a:xfrm>
            <a:off x="274638" y="1046163"/>
            <a:ext cx="2868612" cy="819150"/>
            <a:chOff x="2436753" y="2198423"/>
            <a:chExt cx="1608416" cy="557240"/>
          </a:xfrm>
        </p:grpSpPr>
        <p:sp>
          <p:nvSpPr>
            <p:cNvPr id="39" name="圆角矩形 38"/>
            <p:cNvSpPr/>
            <p:nvPr/>
          </p:nvSpPr>
          <p:spPr>
            <a:xfrm>
              <a:off x="2556027" y="2251339"/>
              <a:ext cx="1489142" cy="504324"/>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smtClean="0">
                  <a:solidFill>
                    <a:schemeClr val="tx1"/>
                  </a:solidFill>
                  <a:latin typeface="华文行楷" panose="02010800040101010101" pitchFamily="2" charset="-122"/>
                  <a:ea typeface="华文行楷" panose="02010800040101010101" pitchFamily="2" charset="-122"/>
                </a:rPr>
                <a:t>不足改进</a:t>
              </a:r>
              <a:endParaRPr lang="zh-CN" altLang="en-US" sz="2400" dirty="0">
                <a:solidFill>
                  <a:schemeClr val="tx1"/>
                </a:solidFill>
                <a:latin typeface="华文行楷" panose="02010800040101010101" pitchFamily="2" charset="-122"/>
                <a:ea typeface="华文行楷" panose="02010800040101010101" pitchFamily="2" charset="-122"/>
              </a:endParaRPr>
            </a:p>
          </p:txBody>
        </p:sp>
        <p:sp>
          <p:nvSpPr>
            <p:cNvPr id="40" name="椭圆 39"/>
            <p:cNvSpPr/>
            <p:nvPr/>
          </p:nvSpPr>
          <p:spPr>
            <a:xfrm>
              <a:off x="2436753" y="2198423"/>
              <a:ext cx="288393" cy="24514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smtClean="0">
                  <a:solidFill>
                    <a:schemeClr val="bg1"/>
                  </a:solidFill>
                  <a:latin typeface="Arial" panose="020B0604020202020204" pitchFamily="34" charset="0"/>
                  <a:cs typeface="Arial" panose="020B0604020202020204" pitchFamily="34" charset="0"/>
                </a:rPr>
                <a:t>4</a:t>
              </a:r>
              <a:endParaRPr lang="zh-CN" altLang="en-US" dirty="0">
                <a:solidFill>
                  <a:schemeClr val="bg1"/>
                </a:solidFill>
                <a:latin typeface="Arial" panose="020B0604020202020204" pitchFamily="34" charset="0"/>
                <a:cs typeface="Arial" panose="020B0604020202020204" pitchFamily="34" charset="0"/>
              </a:endParaRPr>
            </a:p>
          </p:txBody>
        </p:sp>
      </p:grpSp>
      <p:cxnSp>
        <p:nvCxnSpPr>
          <p:cNvPr id="13" name="直接连接符 12"/>
          <p:cNvCxnSpPr/>
          <p:nvPr/>
        </p:nvCxnSpPr>
        <p:spPr>
          <a:xfrm>
            <a:off x="323850" y="90872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p:nvSpPr>
        <p:spPr bwMode="auto">
          <a:xfrm>
            <a:off x="526873" y="74805"/>
            <a:ext cx="8212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3600" b="1" dirty="0">
                <a:latin typeface="华文行楷" panose="02010800040101010101" pitchFamily="2" charset="-122"/>
                <a:ea typeface="华文行楷" panose="02010800040101010101" pitchFamily="2" charset="-122"/>
              </a:rPr>
              <a:t>电动汽车电池充放电及智能化能量管理</a:t>
            </a:r>
            <a:endParaRPr lang="en-US" altLang="zh-CN" sz="3600" b="1" dirty="0">
              <a:latin typeface="华文行楷" panose="02010800040101010101" pitchFamily="2" charset="-122"/>
              <a:ea typeface="华文行楷" panose="02010800040101010101" pitchFamily="2" charset="-122"/>
            </a:endParaRPr>
          </a:p>
        </p:txBody>
      </p:sp>
      <p:cxnSp>
        <p:nvCxnSpPr>
          <p:cNvPr id="15" name="直接连接符 14"/>
          <p:cNvCxnSpPr/>
          <p:nvPr/>
        </p:nvCxnSpPr>
        <p:spPr>
          <a:xfrm>
            <a:off x="274295" y="6310861"/>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421649" y="2213865"/>
            <a:ext cx="4905545" cy="1015663"/>
          </a:xfrm>
          <a:prstGeom prst="rect">
            <a:avLst/>
          </a:prstGeom>
          <a:noFill/>
        </p:spPr>
        <p:txBody>
          <a:bodyPr wrap="square" rtlCol="0">
            <a:spAutoFit/>
          </a:bodyPr>
          <a:lstStyle/>
          <a:p>
            <a:r>
              <a:rPr lang="en-US" altLang="zh-CN" sz="2000" b="1" dirty="0" smtClean="0">
                <a:latin typeface="华文行楷" panose="02010800040101010101" pitchFamily="2" charset="-122"/>
                <a:ea typeface="华文行楷" panose="02010800040101010101" pitchFamily="2" charset="-122"/>
              </a:rPr>
              <a:t>1</a:t>
            </a:r>
            <a:r>
              <a:rPr lang="zh-CN" altLang="en-US" sz="2000" b="1" dirty="0" smtClean="0">
                <a:latin typeface="华文行楷" panose="02010800040101010101" pitchFamily="2" charset="-122"/>
                <a:ea typeface="华文行楷" panose="02010800040101010101" pitchFamily="2" charset="-122"/>
              </a:rPr>
              <a:t>、没有在电动汽车上做尝试。</a:t>
            </a:r>
            <a:endParaRPr lang="en-US" altLang="zh-CN" sz="2000" b="1" dirty="0" smtClean="0">
              <a:latin typeface="华文行楷" panose="02010800040101010101" pitchFamily="2" charset="-122"/>
              <a:ea typeface="华文行楷" panose="02010800040101010101" pitchFamily="2" charset="-122"/>
            </a:endParaRPr>
          </a:p>
          <a:p>
            <a:r>
              <a:rPr lang="en-US" altLang="zh-CN" sz="2000" b="1" dirty="0" smtClean="0">
                <a:latin typeface="华文行楷" panose="02010800040101010101" pitchFamily="2" charset="-122"/>
                <a:ea typeface="华文行楷" panose="02010800040101010101" pitchFamily="2" charset="-122"/>
              </a:rPr>
              <a:t>2</a:t>
            </a:r>
            <a:r>
              <a:rPr lang="zh-CN" altLang="en-US" sz="2000" b="1" dirty="0" smtClean="0">
                <a:latin typeface="华文行楷" panose="02010800040101010101" pitchFamily="2" charset="-122"/>
                <a:ea typeface="华文行楷" panose="02010800040101010101" pitchFamily="2" charset="-122"/>
              </a:rPr>
              <a:t>、电池板对蓄电池的充电效率较慢（本身太阳能功率较小）</a:t>
            </a:r>
            <a:endParaRPr lang="zh-CN" altLang="en-US" sz="2000" b="1"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476423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1+#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pPr>
              <a:defRPr/>
            </a:pPr>
            <a:fld id="{A4988F57-819C-4888-8DE4-4D167D6113AF}" type="slidenum">
              <a:rPr lang="zh-CN" altLang="en-US"/>
              <a:pPr>
                <a:defRPr/>
              </a:pPr>
              <a:t>8</a:t>
            </a:fld>
            <a:endParaRPr lang="zh-CN" altLang="en-US" dirty="0"/>
          </a:p>
        </p:txBody>
      </p:sp>
      <p:sp>
        <p:nvSpPr>
          <p:cNvPr id="4" name="矩形 3"/>
          <p:cNvSpPr/>
          <p:nvPr/>
        </p:nvSpPr>
        <p:spPr>
          <a:xfrm>
            <a:off x="1568450" y="1651000"/>
            <a:ext cx="6030913" cy="130492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4800" dirty="0">
                <a:latin typeface="华文隶书" panose="02010800040101010101" pitchFamily="2" charset="-122"/>
                <a:ea typeface="华文隶书" panose="02010800040101010101" pitchFamily="2" charset="-122"/>
              </a:rPr>
              <a:t>谢谢各位老师同学</a:t>
            </a:r>
          </a:p>
        </p:txBody>
      </p:sp>
      <p:cxnSp>
        <p:nvCxnSpPr>
          <p:cNvPr id="7" name="直接连接符 6"/>
          <p:cNvCxnSpPr/>
          <p:nvPr/>
        </p:nvCxnSpPr>
        <p:spPr>
          <a:xfrm>
            <a:off x="323850" y="90872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0" name="TextBox 5"/>
          <p:cNvSpPr txBox="1">
            <a:spLocks noChangeArrowheads="1"/>
          </p:cNvSpPr>
          <p:nvPr/>
        </p:nvSpPr>
        <p:spPr bwMode="auto">
          <a:xfrm>
            <a:off x="526873" y="74805"/>
            <a:ext cx="8212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3600" b="1" dirty="0">
                <a:latin typeface="华文行楷" panose="02010800040101010101" pitchFamily="2" charset="-122"/>
                <a:ea typeface="华文行楷" panose="02010800040101010101" pitchFamily="2" charset="-122"/>
              </a:rPr>
              <a:t>电动汽车电池充放电及智能化能量管理</a:t>
            </a:r>
            <a:endParaRPr lang="en-US" altLang="zh-CN" sz="3600" b="1" dirty="0">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274295" y="6310861"/>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180499" y="5851520"/>
            <a:ext cx="1980220" cy="400110"/>
          </a:xfrm>
          <a:prstGeom prst="rect">
            <a:avLst/>
          </a:prstGeom>
          <a:noFill/>
        </p:spPr>
        <p:txBody>
          <a:bodyPr wrap="square" rtlCol="0">
            <a:spAutoFit/>
          </a:bodyPr>
          <a:lstStyle/>
          <a:p>
            <a:r>
              <a:rPr lang="zh-CN" altLang="en-US" sz="2000" u="sng" dirty="0" smtClean="0">
                <a:latin typeface="华文行楷" panose="02010800040101010101" pitchFamily="2" charset="-122"/>
                <a:ea typeface="华文行楷" panose="02010800040101010101" pitchFamily="2" charset="-122"/>
              </a:rPr>
              <a:t>黎明工作室</a:t>
            </a:r>
            <a:endParaRPr lang="zh-CN" altLang="en-US" sz="2000" u="sng" dirty="0">
              <a:latin typeface="华文行楷" panose="02010800040101010101" pitchFamily="2" charset="-122"/>
              <a:ea typeface="华文行楷" panose="02010800040101010101"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pPr>
              <a:defRPr/>
            </a:pPr>
            <a:fld id="{A4988F57-819C-4888-8DE4-4D167D6113AF}" type="slidenum">
              <a:rPr lang="zh-CN" altLang="en-US"/>
              <a:pPr>
                <a:defRPr/>
              </a:pPr>
              <a:t>9</a:t>
            </a:fld>
            <a:endParaRPr lang="zh-CN" altLang="en-US" dirty="0"/>
          </a:p>
        </p:txBody>
      </p:sp>
      <p:sp>
        <p:nvSpPr>
          <p:cNvPr id="4" name="矩形 3"/>
          <p:cNvSpPr/>
          <p:nvPr/>
        </p:nvSpPr>
        <p:spPr>
          <a:xfrm>
            <a:off x="1568450" y="1651000"/>
            <a:ext cx="6030913" cy="130492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4800" dirty="0">
                <a:latin typeface="华文隶书" panose="02010800040101010101" pitchFamily="2" charset="-122"/>
                <a:ea typeface="华文隶书" panose="02010800040101010101" pitchFamily="2" charset="-122"/>
              </a:rPr>
              <a:t>谢谢各位老师同学</a:t>
            </a:r>
          </a:p>
        </p:txBody>
      </p:sp>
      <p:cxnSp>
        <p:nvCxnSpPr>
          <p:cNvPr id="7" name="直接连接符 6"/>
          <p:cNvCxnSpPr/>
          <p:nvPr/>
        </p:nvCxnSpPr>
        <p:spPr>
          <a:xfrm>
            <a:off x="323850" y="908720"/>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0" name="TextBox 5"/>
          <p:cNvSpPr txBox="1">
            <a:spLocks noChangeArrowheads="1"/>
          </p:cNvSpPr>
          <p:nvPr/>
        </p:nvSpPr>
        <p:spPr bwMode="auto">
          <a:xfrm>
            <a:off x="526873" y="74805"/>
            <a:ext cx="8212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3600" b="1" dirty="0">
                <a:latin typeface="华文行楷" panose="02010800040101010101" pitchFamily="2" charset="-122"/>
                <a:ea typeface="华文行楷" panose="02010800040101010101" pitchFamily="2" charset="-122"/>
              </a:rPr>
              <a:t>电动汽车电池充放电及智能化能量管理</a:t>
            </a:r>
            <a:endParaRPr lang="en-US" altLang="zh-CN" sz="3600" b="1" dirty="0">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274295" y="6310861"/>
            <a:ext cx="8618185" cy="0"/>
          </a:xfrm>
          <a:prstGeom prst="line">
            <a:avLst/>
          </a:prstGeom>
          <a:ln>
            <a:solidFill>
              <a:srgbClr val="0070C0"/>
            </a:solidFill>
          </a:ln>
          <a:effectLst>
            <a:outerShdw blurRad="50800" dist="38100" dir="5400000" algn="t" rotWithShape="0">
              <a:prstClr val="black">
                <a:alpha val="40000"/>
              </a:prstClr>
            </a:outerShdw>
            <a:reflection blurRad="6350" stA="50000" endA="300" endPos="90000" dist="508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3885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2317</TotalTime>
  <Words>1146</Words>
  <Application>Microsoft Office PowerPoint</Application>
  <PresentationFormat>全屏显示(4:3)</PresentationFormat>
  <Paragraphs>142</Paragraphs>
  <Slides>14</Slides>
  <Notes>10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6" baseType="lpstr">
      <vt:lpstr>方正舒体</vt:lpstr>
      <vt:lpstr>黑体</vt:lpstr>
      <vt:lpstr>华文彩云</vt:lpstr>
      <vt:lpstr>华文仿宋</vt:lpstr>
      <vt:lpstr>华文行楷</vt:lpstr>
      <vt:lpstr>华文隶书</vt:lpstr>
      <vt:lpstr>宋体</vt:lpstr>
      <vt:lpstr>微软雅黑</vt:lpstr>
      <vt:lpstr>Arial</vt:lpstr>
      <vt:lpstr>Calibri</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Tongxu-PC</dc:creator>
  <cp:lastModifiedBy>孟令军</cp:lastModifiedBy>
  <cp:revision>163</cp:revision>
  <dcterms:created xsi:type="dcterms:W3CDTF">2014-10-24T14:50:17Z</dcterms:created>
  <dcterms:modified xsi:type="dcterms:W3CDTF">2016-05-16T13:50:10Z</dcterms:modified>
</cp:coreProperties>
</file>