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5" r:id="rId5"/>
    <p:sldId id="257" r:id="rId6"/>
    <p:sldId id="262" r:id="rId7"/>
    <p:sldId id="258" r:id="rId8"/>
    <p:sldId id="259" r:id="rId9"/>
    <p:sldId id="264" r:id="rId10"/>
  </p:sldIdLst>
  <p:sldSz cx="12192000" cy="6858000"/>
  <p:notesSz cx="6858000" cy="9144000"/>
  <p:embeddedFontLst>
    <p:embeddedFont>
      <p:font typeface="Libre Franklin"/>
      <p:regular r:id="rId14"/>
      <p:bold r:id="rId15"/>
      <p:italic r:id="rId16"/>
      <p:boldItalic r:id="rId17"/>
    </p:embeddedFont>
    <p:embeddedFont>
      <p:font typeface="Franklin Gothic"/>
      <p:regular r:id="rId18"/>
    </p:embeddedFont>
    <p:embeddedFont>
      <p:font typeface="Calibri" panose="020F0502020204030204"/>
      <p:regular r:id="rId19"/>
      <p:bold r:id="rId20"/>
      <p:italic r:id="rId21"/>
      <p:boldItalic r:id="rId22"/>
    </p:embeddedFont>
    <p:embeddedFont>
      <p:font typeface="HP Simplified Jpan" panose="020B0500000000000000" charset="-122"/>
      <p:regular r:id="rId23"/>
    </p:embeddedFont>
    <p:embeddedFont>
      <p:font typeface="Bernard MT Condensed" panose="020508060609050204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1.fntdata"/><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lang="en-US" sz="20000" b="1">
              <a:solidFill>
                <a:schemeClr val="dk1"/>
              </a:solidFill>
              <a:latin typeface="Libre Franklin"/>
              <a:ea typeface="Libre Franklin"/>
              <a:cs typeface="Libre Franklin"/>
              <a:sym typeface="Libre Franklin"/>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35777"/>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lang="en-US" sz="3600" b="1"/>
          </a:p>
        </p:txBody>
      </p:sp>
      <p:sp>
        <p:nvSpPr>
          <p:cNvPr id="211" name="Google Shape;211;p1"/>
          <p:cNvSpPr txBox="1">
            <a:spLocks noGrp="1"/>
          </p:cNvSpPr>
          <p:nvPr>
            <p:ph type="body" idx="1"/>
          </p:nvPr>
        </p:nvSpPr>
        <p:spPr>
          <a:xfrm>
            <a:off x="5541810" y="1103816"/>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1355</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Developing solutions to effective market linkage and promotion of One District One Product</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Tech Titans</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Shreyas Aher </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6145</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JSPM’s Jaywantrao Sawant College of Engineering</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 Heritage and Culture</a:t>
            </a:r>
            <a:endParaRPr lang="en-US">
              <a:latin typeface="Franklin Gothic"/>
              <a:ea typeface="Franklin Gothic"/>
              <a:cs typeface="Franklin Gothic"/>
              <a:sym typeface="Franklin Gothic"/>
            </a:endParaRPr>
          </a:p>
        </p:txBody>
      </p:sp>
      <p:pic>
        <p:nvPicPr>
          <p:cNvPr id="212" name="Google Shape;212;p1"/>
          <p:cNvPicPr preferRelativeResize="0"/>
          <p:nvPr/>
        </p:nvPicPr>
        <p:blipFill rotWithShape="1">
          <a:blip r:embed="rId1"/>
          <a:srcRect/>
          <a:stretch>
            <a:fillRect/>
          </a:stretch>
        </p:blipFill>
        <p:spPr>
          <a:xfrm>
            <a:off x="1213475" y="252206"/>
            <a:ext cx="3330245" cy="16708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79090" y="3093085"/>
            <a:ext cx="8855710" cy="2809875"/>
          </a:xfrm>
        </p:spPr>
        <p:txBody>
          <a:bodyPr/>
          <a:p>
            <a:r>
              <a:rPr lang="en-US" sz="1800"/>
              <a:t>One District One Product (ODOP) is a government-led initiative aimed at promoting and marketing the unique and diverse products of Jammu and Kashmir. The program was launched with the goal of providing a platform for the local artisans and entrepreneurs to showcase their skills and to promote the local products. The focus of the initiative is to encourage the development of small and micro-enterprises, thereby creating job opportunities and boosting the local economy. The ODOP initiative covers a wide range of products, including traditional handicrafts, textiles, carpets, shawls, and dry fruits, among others. The products are manufactured using locally sourced materials, preserving the rich cultural heritage of the region. The initiative also focuses on modernizing the traditional production methods, thereby improving the quality and consistency of the products being produced. UT of Jammu and Kashmir is endowed with several diverse and niche products from each district. Ranging from high-value agricultural and horticultural produce to unique handicraft and textile products. Yet, several challenges still persist in wider outreach and equitable remuneration to local producers and artisans. Scope for developing unique software-based solutions exist at each stage from producers to final consumers; including innovative solutions for ensuring traceability through block chain, to development of platforms for direct market linkages etc. Proposal are expected to provide an in-depth understanding of the supply chain and the involved stakeholders, of specific ODOP and design hardware or software-based solution to address the challenges of a fragmented supply chain.</a:t>
            </a:r>
            <a:endParaRPr lang="en-US" sz="1800"/>
          </a:p>
        </p:txBody>
      </p:sp>
      <p:sp>
        <p:nvSpPr>
          <p:cNvPr id="4" name="Text Box 3"/>
          <p:cNvSpPr txBox="1"/>
          <p:nvPr/>
        </p:nvSpPr>
        <p:spPr>
          <a:xfrm>
            <a:off x="1551940" y="235585"/>
            <a:ext cx="2851785" cy="549275"/>
          </a:xfrm>
          <a:prstGeom prst="rect">
            <a:avLst/>
          </a:prstGeom>
          <a:noFill/>
        </p:spPr>
        <p:txBody>
          <a:bodyPr wrap="square" rtlCol="0">
            <a:noAutofit/>
          </a:bodyPr>
          <a:p>
            <a:r>
              <a:rPr lang="en-US" sz="2800" b="1">
                <a:latin typeface="+mn-lt"/>
                <a:cs typeface="+mn-lt"/>
              </a:rPr>
              <a:t>DESCRIPTION:</a:t>
            </a:r>
            <a:endParaRPr lang="en-US" sz="2800" b="1">
              <a:latin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784953" y="61998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18" name="Google Shape;218;p2"/>
          <p:cNvSpPr txBox="1">
            <a:spLocks noGrp="1"/>
          </p:cNvSpPr>
          <p:nvPr>
            <p:ph type="body" idx="1"/>
          </p:nvPr>
        </p:nvSpPr>
        <p:spPr>
          <a:xfrm>
            <a:off x="880110" y="1620520"/>
            <a:ext cx="6032500" cy="412559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Describe your idea/Solution/Prototype here:</a:t>
            </a:r>
            <a:endParaRPr lang="en-US" sz="1800">
              <a:solidFill>
                <a:schemeClr val="lt2"/>
              </a:solidFill>
              <a:latin typeface="Franklin Gothic"/>
              <a:ea typeface="Franklin Gothic"/>
              <a:cs typeface="Franklin Gothic"/>
              <a:sym typeface="Franklin Gothic"/>
            </a:endParaRPr>
          </a:p>
          <a:p>
            <a:pPr marL="285750" lvl="0" indent="-285750" algn="l" rtl="0">
              <a:lnSpc>
                <a:spcPct val="150000"/>
              </a:lnSpc>
              <a:spcBef>
                <a:spcPts val="1000"/>
              </a:spcBef>
              <a:spcAft>
                <a:spcPts val="0"/>
              </a:spcAft>
              <a:buClr>
                <a:schemeClr val="dk1"/>
              </a:buClr>
              <a:buSzPts val="1600"/>
              <a:buFont typeface="Noto Sans Symbols"/>
              <a:buChar char="⮚"/>
            </a:pPr>
            <a:r>
              <a:rPr lang="en-US"/>
              <a:t> </a:t>
            </a:r>
            <a:r>
              <a:rPr lang="en-US" sz="1800">
                <a:latin typeface="+mj-lt"/>
                <a:cs typeface="+mj-lt"/>
              </a:rPr>
              <a:t>To create an online platform that would help the local vendors ,craftsmen and regional businessmen to showcase their art,craft,textiles,clothing ,etc. to a wide range of people.</a:t>
            </a:r>
            <a:endParaRPr lang="en-US" sz="1800">
              <a:latin typeface="+mj-lt"/>
              <a:cs typeface="+mj-lt"/>
            </a:endParaRPr>
          </a:p>
          <a:p>
            <a:pPr marL="285750" lvl="0" indent="-285750" algn="l" rtl="0">
              <a:lnSpc>
                <a:spcPct val="150000"/>
              </a:lnSpc>
              <a:spcBef>
                <a:spcPts val="1000"/>
              </a:spcBef>
              <a:spcAft>
                <a:spcPts val="0"/>
              </a:spcAft>
              <a:buClr>
                <a:schemeClr val="dk1"/>
              </a:buClr>
              <a:buSzPts val="1600"/>
              <a:buFont typeface="Noto Sans Symbols"/>
              <a:buChar char="⮚"/>
            </a:pPr>
            <a:r>
              <a:rPr lang="en-US" sz="1800">
                <a:latin typeface="+mj-lt"/>
                <a:cs typeface="+mj-lt"/>
              </a:rPr>
              <a:t>To make the people accessible to direct market.</a:t>
            </a:r>
            <a:endParaRPr lang="en-US" sz="1800">
              <a:latin typeface="+mj-lt"/>
              <a:cs typeface="+mj-lt"/>
            </a:endParaRPr>
          </a:p>
          <a:p>
            <a:pPr marL="285750" lvl="0" indent="-285750" algn="l" rtl="0">
              <a:lnSpc>
                <a:spcPct val="150000"/>
              </a:lnSpc>
              <a:spcBef>
                <a:spcPts val="1000"/>
              </a:spcBef>
              <a:spcAft>
                <a:spcPts val="0"/>
              </a:spcAft>
              <a:buClr>
                <a:schemeClr val="dk1"/>
              </a:buClr>
              <a:buSzPts val="1600"/>
              <a:buFont typeface="Noto Sans Symbols"/>
              <a:buChar char="⮚"/>
            </a:pPr>
            <a:r>
              <a:rPr lang="en-US" sz="1800">
                <a:latin typeface="+mj-lt"/>
                <a:cs typeface="+mj-lt"/>
              </a:rPr>
              <a:t>To overcome several challenges that still persist in wider outrage and equitable renumeration to local producers and artisans.</a:t>
            </a:r>
            <a:endParaRPr lang="en-US" sz="1800">
              <a:latin typeface="+mj-lt"/>
              <a:cs typeface="+mj-lt"/>
            </a:endParaRPr>
          </a:p>
          <a:p>
            <a:pPr marL="285750" lvl="0" indent="-184150" algn="l" rtl="0">
              <a:lnSpc>
                <a:spcPct val="150000"/>
              </a:lnSpc>
              <a:spcBef>
                <a:spcPts val="1000"/>
              </a:spcBef>
              <a:spcAft>
                <a:spcPts val="0"/>
              </a:spcAft>
              <a:buClr>
                <a:schemeClr val="dk1"/>
              </a:buClr>
              <a:buSzPts val="1600"/>
              <a:buFont typeface="Noto Sans Symbols"/>
              <a:buNone/>
            </a:pPr>
            <a:endParaRPr sz="1800">
              <a:latin typeface="+mj-lt"/>
              <a:cs typeface="+mj-lt"/>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22" name="Google Shape;222;p2"/>
          <p:cNvSpPr txBox="1"/>
          <p:nvPr/>
        </p:nvSpPr>
        <p:spPr>
          <a:xfrm>
            <a:off x="7196455" y="4443095"/>
            <a:ext cx="3944620" cy="229616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panose="020B0604020202020204"/>
              <a:buNone/>
            </a:pPr>
            <a:r>
              <a:rPr lang="en-US" sz="1800" b="0" i="0">
                <a:solidFill>
                  <a:schemeClr val="lt2"/>
                </a:solidFill>
                <a:latin typeface="Franklin Gothic"/>
                <a:ea typeface="Franklin Gothic"/>
                <a:cs typeface="Franklin Gothic"/>
                <a:sym typeface="Franklin Gothic"/>
              </a:rPr>
              <a:t>Describe your Technology stack here</a:t>
            </a:r>
            <a:r>
              <a:rPr lang="en-US" sz="1600" b="0" i="0">
                <a:solidFill>
                  <a:schemeClr val="dk1"/>
                </a:solidFill>
                <a:latin typeface="Libre Franklin"/>
                <a:ea typeface="Libre Franklin"/>
                <a:cs typeface="Libre Franklin"/>
                <a:sym typeface="Libre Franklin"/>
              </a:rPr>
              <a:t>:</a:t>
            </a:r>
            <a:endParaRPr lang="en-US" sz="1600" b="0" i="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0" i="0">
                <a:solidFill>
                  <a:schemeClr val="dk1"/>
                </a:solidFill>
                <a:latin typeface="Arial" panose="020B0604020202020204" pitchFamily="34" charset="0"/>
                <a:ea typeface="Libre Franklin"/>
                <a:cs typeface="Arial" panose="020B0604020202020204" pitchFamily="34" charset="0"/>
                <a:sym typeface="Libre Franklin"/>
              </a:rPr>
              <a:t>Frontend:Javascript , CSS</a:t>
            </a: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0" i="0">
                <a:solidFill>
                  <a:schemeClr val="dk1"/>
                </a:solidFill>
                <a:latin typeface="Arial" panose="020B0604020202020204" pitchFamily="34" charset="0"/>
                <a:ea typeface="Libre Franklin"/>
                <a:cs typeface="Arial" panose="020B0604020202020204" pitchFamily="34" charset="0"/>
                <a:sym typeface="Libre Franklin"/>
              </a:rPr>
              <a:t>Backend: Python</a:t>
            </a: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0" i="0">
                <a:solidFill>
                  <a:schemeClr val="dk1"/>
                </a:solidFill>
                <a:latin typeface="Arial" panose="020B0604020202020204" pitchFamily="34" charset="0"/>
                <a:ea typeface="Libre Franklin"/>
                <a:cs typeface="Arial" panose="020B0604020202020204" pitchFamily="34" charset="0"/>
                <a:sym typeface="Libre Franklin"/>
              </a:rPr>
              <a:t>Android Studio</a:t>
            </a: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0" i="0">
                <a:solidFill>
                  <a:schemeClr val="dk1"/>
                </a:solidFill>
                <a:latin typeface="Arial" panose="020B0604020202020204" pitchFamily="34" charset="0"/>
                <a:ea typeface="Libre Franklin"/>
                <a:cs typeface="Arial" panose="020B0604020202020204" pitchFamily="34" charset="0"/>
                <a:sym typeface="Libre Franklin"/>
              </a:rPr>
              <a:t>Firebase Authentication</a:t>
            </a: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a:solidFill>
                  <a:schemeClr val="dk1"/>
                </a:solidFill>
                <a:latin typeface="Arial" panose="020B0604020202020204" pitchFamily="34" charset="0"/>
                <a:ea typeface="Libre Franklin"/>
                <a:cs typeface="Arial" panose="020B0604020202020204" pitchFamily="34" charset="0"/>
                <a:sym typeface="Libre Franklin"/>
              </a:rPr>
              <a:t>UI/UX </a:t>
            </a: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800" b="0" i="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600" b="0" i="0">
              <a:solidFill>
                <a:schemeClr val="dk1"/>
              </a:solidFill>
              <a:latin typeface="Libre Franklin"/>
              <a:ea typeface="Libre Franklin"/>
              <a:cs typeface="Libre Franklin"/>
              <a:sym typeface="Libre Franklin"/>
            </a:endParaRPr>
          </a:p>
          <a:p>
            <a:pPr marL="0" marR="0" lvl="0" indent="0" algn="l" rtl="0">
              <a:lnSpc>
                <a:spcPct val="100000"/>
              </a:lnSpc>
              <a:spcBef>
                <a:spcPts val="1000"/>
              </a:spcBef>
              <a:spcAft>
                <a:spcPts val="0"/>
              </a:spcAft>
              <a:buClr>
                <a:schemeClr val="dk1"/>
              </a:buClr>
              <a:buSzPts val="1600"/>
              <a:buFont typeface="Arial" panose="020B0604020202020204"/>
              <a:buNone/>
            </a:pPr>
            <a:endParaRPr sz="1600" b="0" i="0">
              <a:solidFill>
                <a:schemeClr val="dk1"/>
              </a:solidFill>
              <a:latin typeface="Libre Franklin"/>
              <a:ea typeface="Libre Franklin"/>
              <a:cs typeface="Libre Franklin"/>
              <a:sym typeface="Libre Franklin"/>
            </a:endParaRPr>
          </a:p>
        </p:txBody>
      </p:sp>
      <p:pic>
        <p:nvPicPr>
          <p:cNvPr id="8" name="Picture Placeholder 1" descr="BD"/>
          <p:cNvPicPr>
            <a:picLocks noChangeAspect="1"/>
          </p:cNvPicPr>
          <p:nvPr>
            <p:ph type="pic" idx="2"/>
          </p:nvPr>
        </p:nvPicPr>
        <p:blipFill>
          <a:blip r:embed="rId1"/>
          <a:stretch>
            <a:fillRect/>
          </a:stretch>
        </p:blipFill>
        <p:spPr>
          <a:xfrm>
            <a:off x="7196455" y="516890"/>
            <a:ext cx="4745990" cy="3519805"/>
          </a:xfrm>
          <a:prstGeom prst="rect">
            <a:avLst/>
          </a:prstGeom>
          <a:noFill/>
          <a:ln>
            <a:noFill/>
          </a:ln>
        </p:spPr>
      </p:pic>
      <p:sp>
        <p:nvSpPr>
          <p:cNvPr id="20" name="Text Box 19"/>
          <p:cNvSpPr txBox="1"/>
          <p:nvPr/>
        </p:nvSpPr>
        <p:spPr>
          <a:xfrm>
            <a:off x="8289925" y="2835275"/>
            <a:ext cx="2558415"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en-US" sz="1800">
                <a:latin typeface="HP Simplified Jpan" panose="020B0500000000000000" charset="-122"/>
                <a:ea typeface="HP Simplified Jpan" panose="020B0500000000000000" charset="-122"/>
              </a:rPr>
              <a:t>   JAMMU AND KASHMIR</a:t>
            </a:r>
            <a:endParaRPr lang="en-US" sz="1800">
              <a:latin typeface="HP Simplified Jpan" panose="020B0500000000000000" charset="-122"/>
              <a:ea typeface="HP Simplified Jpan" panose="020B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11" name="Picture Placeholder 10" descr="Screenshot (4)"/>
          <p:cNvPicPr>
            <a:picLocks noChangeAspect="1"/>
          </p:cNvPicPr>
          <p:nvPr>
            <p:ph type="pic" idx="2"/>
          </p:nvPr>
        </p:nvPicPr>
        <p:blipFill>
          <a:blip r:embed="rId1"/>
          <a:stretch>
            <a:fillRect/>
          </a:stretch>
        </p:blipFill>
        <p:spPr>
          <a:xfrm>
            <a:off x="287655" y="0"/>
            <a:ext cx="1161605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1642" y="391383"/>
            <a:ext cx="753227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lang="en-US"/>
          </a:p>
        </p:txBody>
      </p:sp>
      <p:sp>
        <p:nvSpPr>
          <p:cNvPr id="7" name="Text Placeholder 6"/>
          <p:cNvSpPr>
            <a:spLocks noGrp="1"/>
          </p:cNvSpPr>
          <p:nvPr>
            <p:ph type="body" idx="8"/>
          </p:nvPr>
        </p:nvSpPr>
        <p:spPr>
          <a:xfrm>
            <a:off x="6204585" y="2762250"/>
            <a:ext cx="5636895" cy="3959860"/>
          </a:xfrm>
        </p:spPr>
        <p:txBody>
          <a:bodyPr/>
          <a:p>
            <a:pPr marL="514350" indent="-285750">
              <a:buFont typeface="Arial" panose="020B0604020202020204" pitchFamily="34" charset="0"/>
              <a:buChar char="•"/>
            </a:pPr>
            <a:r>
              <a:rPr lang="en-US">
                <a:latin typeface="Arial" panose="020B0604020202020204" pitchFamily="34" charset="0"/>
                <a:cs typeface="Arial" panose="020B0604020202020204" pitchFamily="34" charset="0"/>
              </a:rPr>
              <a:t>Programming Langangauges:- python , JAVA Script, CSS</a:t>
            </a:r>
            <a:endParaRPr lang="en-US">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a:latin typeface="Arial" panose="020B0604020202020204" pitchFamily="34" charset="0"/>
                <a:cs typeface="Arial" panose="020B0604020202020204" pitchFamily="34" charset="0"/>
              </a:rPr>
              <a:t>Firebase Authentication:- It is essential to authenticate users. This is used in building out secure user storage, email/phone verification flows,etc.</a:t>
            </a:r>
            <a:endParaRPr lang="en-US">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a:latin typeface="Arial" panose="020B0604020202020204" pitchFamily="34" charset="0"/>
                <a:cs typeface="Arial" panose="020B0604020202020204" pitchFamily="34" charset="0"/>
              </a:rPr>
              <a:t>Push notifications:- For mobile apps use services like Firebase cloud Messaging(FCM) or Apple Push Notification service (APNS) to send push notifications.</a:t>
            </a:r>
            <a:endParaRPr lang="en-US">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a:latin typeface="Arial" panose="020B0604020202020204" pitchFamily="34" charset="0"/>
                <a:cs typeface="Arial" panose="020B0604020202020204" pitchFamily="34" charset="0"/>
              </a:rPr>
              <a:t>UI / UX :- Managing the user journey as they interact with product.</a:t>
            </a:r>
            <a:endParaRPr lang="en-US">
              <a:latin typeface="Arial" panose="020B0604020202020204" pitchFamily="34" charset="0"/>
              <a:cs typeface="Arial" panose="020B0604020202020204" pitchFamily="34" charset="0"/>
            </a:endParaRPr>
          </a:p>
          <a:p>
            <a:pPr marL="514350" indent="-285750">
              <a:buFont typeface="Arial" panose="020B0604020202020204" pitchFamily="34" charset="0"/>
              <a:buChar char="•"/>
            </a:pPr>
            <a:r>
              <a:rPr lang="en-US">
                <a:latin typeface="Arial" panose="020B0604020202020204" pitchFamily="34" charset="0"/>
                <a:cs typeface="Arial" panose="020B0604020202020204" pitchFamily="34" charset="0"/>
              </a:rPr>
              <a:t>Marketing and Promotion:- Python can help in marketing by enabling marketers to clean, process, and analyze large datasets.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231" name="Google Shape;231;p3"/>
          <p:cNvSpPr txBox="1"/>
          <p:nvPr/>
        </p:nvSpPr>
        <p:spPr>
          <a:xfrm>
            <a:off x="6096000" y="2052320"/>
            <a:ext cx="5143500" cy="315915"/>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b="0" i="0">
                <a:solidFill>
                  <a:schemeClr val="lt2"/>
                </a:solidFill>
                <a:latin typeface="Franklin Gothic"/>
                <a:ea typeface="Franklin Gothic"/>
                <a:cs typeface="Franklin Gothic"/>
                <a:sym typeface="Franklin Gothic"/>
              </a:rPr>
              <a:t>Describe your Dependencies / Show stopper here</a:t>
            </a:r>
            <a:endParaRPr lang="en-US" sz="1800" b="0" i="0">
              <a:solidFill>
                <a:schemeClr val="lt2"/>
              </a:solidFill>
              <a:latin typeface="Franklin Gothic"/>
              <a:ea typeface="Franklin Gothic"/>
              <a:cs typeface="Franklin Gothic"/>
              <a:sym typeface="Franklin Gothic"/>
            </a:endParaRPr>
          </a:p>
        </p:txBody>
      </p:sp>
      <p:pic>
        <p:nvPicPr>
          <p:cNvPr id="14" name="Picture Placeholder 13" descr="Screenshot (6)"/>
          <p:cNvPicPr>
            <a:picLocks noChangeAspect="1"/>
          </p:cNvPicPr>
          <p:nvPr>
            <p:ph type="pic" idx="2"/>
          </p:nvPr>
        </p:nvPicPr>
        <p:blipFill>
          <a:blip r:embed="rId1"/>
          <a:stretch>
            <a:fillRect/>
          </a:stretch>
        </p:blipFill>
        <p:spPr>
          <a:xfrm>
            <a:off x="309245" y="1176020"/>
            <a:ext cx="5509895" cy="5466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lang="en-US"/>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a:solidFill>
                  <a:srgbClr val="5D7C3F"/>
                </a:solidFill>
              </a:rPr>
              <a:t>Team Leader Name: Shreyas Aher</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 BE			Stream (ECE, CSE etc):  CSE		Year (I,II,III,IV): II</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1 Name: Vedanti Patekar</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etc):BE			Stream (ECE, CSE etc): CSE		Year (I,II,III,IV): II</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2 Name: Shreya Khadilkar</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etc):BE			Stream (ECE, CSE etc): CSE		Year (I,II,III,IV): II</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3 Name: Avishkar Bhusare</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etc):BE			Stream (ECE, CSE etc):CSE		Year (I,II,III,IV): II</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4 Name: Hariom Pawar</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etc):BE			Stream (ECE, CSE etc):CSE		Year (I,II,III,IV): II</a:t>
            </a:r>
            <a:endParaRPr lang="en-US" sz="1200"/>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5 Name: Onkar Dhumal</a:t>
            </a:r>
            <a:endParaRPr lang="en-US" sz="1200" b="1">
              <a:solidFill>
                <a:srgbClr val="5D7C3F"/>
              </a:solidFill>
            </a:endParaRPr>
          </a:p>
          <a:p>
            <a:pPr marL="0" lvl="0" indent="0" algn="l" rtl="0">
              <a:lnSpc>
                <a:spcPct val="90000"/>
              </a:lnSpc>
              <a:spcBef>
                <a:spcPts val="1000"/>
              </a:spcBef>
              <a:spcAft>
                <a:spcPts val="0"/>
              </a:spcAft>
              <a:buClr>
                <a:schemeClr val="dk1"/>
              </a:buClr>
              <a:buSzPts val="1200"/>
              <a:buNone/>
            </a:pPr>
            <a:r>
              <a:rPr lang="en-US" sz="1200"/>
              <a:t>Branch (Btech/Mtech/PhD etc):BE			Stream (ECE, CSE etc):CSE		Year (I,II,III,IV): II</a:t>
            </a:r>
            <a:endParaRPr lang="en-US" sz="1200"/>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1 Name: Dr.Dattatray Waghole</a:t>
            </a:r>
            <a:endParaRPr lang="en-US" sz="1200" b="1">
              <a:solidFill>
                <a:srgbClr val="804160"/>
              </a:solidFill>
            </a:endParaRPr>
          </a:p>
          <a:p>
            <a:pPr marL="0" lvl="0" indent="0" algn="l" rtl="0">
              <a:lnSpc>
                <a:spcPct val="90000"/>
              </a:lnSpc>
              <a:spcBef>
                <a:spcPts val="1000"/>
              </a:spcBef>
              <a:spcAft>
                <a:spcPts val="0"/>
              </a:spcAft>
              <a:buClr>
                <a:schemeClr val="dk1"/>
              </a:buClr>
              <a:buSzPts val="1200"/>
              <a:buNone/>
            </a:pPr>
            <a:r>
              <a:rPr lang="en-US" sz="1200"/>
              <a:t>Category (Academic/Industry): Academic		Expertise (AI/ML/Blockchain etc): 		Domain Experience (in years):    </a:t>
            </a:r>
            <a:endParaRPr lang="en-US" sz="1200"/>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2 Name: Prof.Nitin Zinzurke</a:t>
            </a:r>
            <a:endParaRPr lang="en-US" sz="1200" b="1">
              <a:solidFill>
                <a:srgbClr val="804160"/>
              </a:solidFill>
            </a:endParaRPr>
          </a:p>
          <a:p>
            <a:pPr marL="0" lvl="0" indent="0" algn="l" rtl="0">
              <a:lnSpc>
                <a:spcPct val="90000"/>
              </a:lnSpc>
              <a:spcBef>
                <a:spcPts val="1000"/>
              </a:spcBef>
              <a:spcAft>
                <a:spcPts val="0"/>
              </a:spcAft>
              <a:buClr>
                <a:schemeClr val="dk1"/>
              </a:buClr>
              <a:buSzPts val="1200"/>
              <a:buNone/>
            </a:pPr>
            <a:r>
              <a:rPr lang="en-US" sz="1200"/>
              <a:t>Category (Academic/Industry):Academic		 Expertise (AI/ML/Blockchain etc): 		Domain Experience (in years):    </a:t>
            </a:r>
            <a:endParaRPr lang="en-US" sz="120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437255" y="2106295"/>
            <a:ext cx="7112635" cy="1807210"/>
          </a:xfrm>
        </p:spPr>
        <p:txBody>
          <a:bodyPr/>
          <a:p>
            <a:r>
              <a:rPr lang="en-US" sz="9600">
                <a:latin typeface="Bernard MT Condensed" panose="02050806060905020404" charset="0"/>
                <a:cs typeface="Bernard MT Condensed" panose="02050806060905020404" charset="0"/>
              </a:rPr>
              <a:t>THANK YOU!</a:t>
            </a:r>
            <a:endParaRPr lang="en-US" sz="9600">
              <a:latin typeface="Bernard MT Condensed" panose="02050806060905020404" charset="0"/>
              <a:cs typeface="Bernard MT Condensed" panose="020508060609050204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4301</Words>
  <Application>WPS Presentation</Application>
  <PresentationFormat>Widescreen</PresentationFormat>
  <Paragraphs>73</Paragraphs>
  <Slides>7</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Arial</vt:lpstr>
      <vt:lpstr>Libre Franklin</vt:lpstr>
      <vt:lpstr>Franklin Gothic</vt:lpstr>
      <vt:lpstr>Noto Sans Symbols</vt:lpstr>
      <vt:lpstr>Segoe Print</vt:lpstr>
      <vt:lpstr>Calibri</vt:lpstr>
      <vt:lpstr>HP Simplified Jpan</vt:lpstr>
      <vt:lpstr>Bernard MT Condensed</vt:lpstr>
      <vt:lpstr>Microsoft YaHei</vt:lpstr>
      <vt:lpstr>Arial Unicode MS</vt:lpstr>
      <vt:lpstr>Theme1</vt:lpstr>
      <vt:lpstr>Basic Details of the Team and Problem Statement</vt:lpstr>
      <vt:lpstr>PowerPoint 演示文稿</vt:lpstr>
      <vt:lpstr>Idea/Approach Details</vt:lpstr>
      <vt:lpstr>PowerPoint 演示文稿</vt:lpstr>
      <vt:lpstr>Idea/Approach Details</vt:lpstr>
      <vt:lpstr>Team Member Details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Vedanti</cp:lastModifiedBy>
  <cp:revision>6</cp:revision>
  <dcterms:created xsi:type="dcterms:W3CDTF">2022-02-11T07:14:00Z</dcterms:created>
  <dcterms:modified xsi:type="dcterms:W3CDTF">2023-09-13T03:28:45Z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496DF2E47CF7493BB749C3E73460B192</vt:lpwstr>
  </property>
  <property fmtid="{D5CDD505-2E9C-101B-9397-08002B2CF9AE}" pid="4" name="KSOProductBuildVer">
    <vt:lpwstr>1033-12.2.0.13201</vt:lpwstr>
  </property>
</Properties>
</file>