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  <p:sldId id="799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11" r:id="rId11"/>
    <p:sldId id="807" r:id="rId12"/>
    <p:sldId id="809" r:id="rId13"/>
    <p:sldId id="810" r:id="rId14"/>
    <p:sldId id="812" r:id="rId15"/>
    <p:sldId id="81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5" autoAdjust="0"/>
  </p:normalViewPr>
  <p:slideViewPr>
    <p:cSldViewPr>
      <p:cViewPr varScale="1">
        <p:scale>
          <a:sx n="104" d="100"/>
          <a:sy n="104" d="100"/>
        </p:scale>
        <p:origin x="835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4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7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4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4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61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32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20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7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3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8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17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1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</a:p>
          <a:p>
            <a:pPr algn="l"/>
            <a:endParaRPr lang="en-US" altLang="zh-CN" sz="28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要求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</a:t>
            </a:r>
            <a:r>
              <a:rPr lang="zh-CN" altLang="en-US" sz="1600" b="1" dirty="0" smtClean="0">
                <a:latin typeface="+mn-ea"/>
              </a:rPr>
              <a:t>体会二进制与十进制文件的读写差异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、需完成的页面，右上角有标注，直接在本文件上作答，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用蓝色写出答案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</a:t>
            </a:r>
            <a:r>
              <a:rPr lang="zh-CN" altLang="en-US" sz="1600" b="1" dirty="0" smtClean="0">
                <a:latin typeface="+mn-ea"/>
              </a:rPr>
              <a:t>提交</a:t>
            </a:r>
            <a:endParaRPr lang="en-US" altLang="zh-CN" sz="1600" b="1" dirty="0" smtClean="0">
              <a:latin typeface="+mn-ea"/>
            </a:endParaRPr>
          </a:p>
          <a:p>
            <a:pPr algn="l"/>
            <a:r>
              <a:rPr lang="en-US" altLang="zh-CN" sz="1600" b="1" dirty="0" smtClean="0">
                <a:latin typeface="+mn-ea"/>
              </a:rPr>
              <a:t>4</a:t>
            </a:r>
            <a:r>
              <a:rPr lang="zh-CN" altLang="en-US" sz="1600" b="1" dirty="0" smtClean="0">
                <a:latin typeface="+mn-ea"/>
              </a:rPr>
              <a:t>、无特殊说明，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下用</a:t>
            </a:r>
            <a:r>
              <a:rPr lang="en-US" altLang="zh-CN" sz="1600" b="1" dirty="0" smtClean="0">
                <a:latin typeface="+mn-ea"/>
              </a:rPr>
              <a:t>VS2017</a:t>
            </a:r>
            <a:r>
              <a:rPr lang="zh-CN" altLang="en-US" sz="1600" b="1" dirty="0" smtClean="0">
                <a:latin typeface="+mn-ea"/>
              </a:rPr>
              <a:t>编译，</a:t>
            </a:r>
            <a:r>
              <a:rPr lang="en-US" altLang="zh-CN" sz="1600" b="1" dirty="0" smtClean="0">
                <a:latin typeface="+mn-ea"/>
              </a:rPr>
              <a:t>Linux</a:t>
            </a:r>
            <a:r>
              <a:rPr lang="zh-CN" altLang="en-US" sz="1600" b="1" dirty="0" smtClean="0">
                <a:latin typeface="+mn-ea"/>
              </a:rPr>
              <a:t>下用</a:t>
            </a:r>
            <a:r>
              <a:rPr lang="en-US" altLang="zh-CN" sz="1600" b="1" dirty="0" smtClean="0">
                <a:latin typeface="+mn-ea"/>
              </a:rPr>
              <a:t>C++</a:t>
            </a:r>
            <a:r>
              <a:rPr lang="zh-CN" altLang="en-US" sz="1600" b="1" dirty="0" smtClean="0">
                <a:latin typeface="+mn-ea"/>
              </a:rPr>
              <a:t>编译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9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 smtClean="0">
                <a:latin typeface="+mn-ea"/>
              </a:rPr>
              <a:t>：在</a:t>
            </a:r>
            <a:r>
              <a:rPr lang="en-US" altLang="zh-CN" sz="1600" b="1" dirty="0" smtClean="0">
                <a:latin typeface="+mn-ea"/>
              </a:rPr>
              <a:t>Linux</a:t>
            </a:r>
            <a:r>
              <a:rPr lang="zh-CN" altLang="en-US" sz="1600" b="1" dirty="0" smtClean="0">
                <a:latin typeface="+mn-ea"/>
              </a:rPr>
              <a:t>读取</a:t>
            </a:r>
            <a:r>
              <a:rPr lang="en-US" altLang="zh-CN" sz="1600" b="1" dirty="0" err="1" smtClean="0">
                <a:latin typeface="+mn-ea"/>
              </a:rPr>
              <a:t>Wwindows</a:t>
            </a:r>
            <a:r>
              <a:rPr lang="zh-CN" altLang="en-US" sz="1600" b="1" dirty="0" smtClean="0">
                <a:latin typeface="+mn-ea"/>
              </a:rPr>
              <a:t>下写的十进制文件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out &lt;&lt; "</a:t>
            </a:r>
            <a:r>
              <a:rPr lang="en-US" altLang="zh-CN" sz="1200" b="1" dirty="0" smtClean="0">
                <a:latin typeface="+mn-ea"/>
                <a:ea typeface="+mn-ea"/>
              </a:rPr>
              <a:t>hello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  <a:ea typeface="+mn-ea"/>
              </a:rPr>
              <a:t>\r</a:t>
            </a:r>
            <a:r>
              <a:rPr lang="en-US" altLang="zh-CN" sz="1200" b="1" dirty="0" smtClean="0">
                <a:latin typeface="+mn-ea"/>
                <a:ea typeface="+mn-ea"/>
              </a:rPr>
              <a:t>" </a:t>
            </a:r>
            <a:r>
              <a:rPr lang="en-US" altLang="zh-CN" sz="1200" b="1" dirty="0">
                <a:latin typeface="+mn-ea"/>
                <a:ea typeface="+mn-ea"/>
              </a:rPr>
              <a:t>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 smtClean="0">
                <a:latin typeface="+mn-ea"/>
                <a:ea typeface="+mn-ea"/>
              </a:rPr>
              <a:t>; 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200" b="1" dirty="0" smtClean="0">
                <a:solidFill>
                  <a:srgbClr val="FF3300"/>
                </a:solidFill>
                <a:latin typeface="+mn-ea"/>
                <a:ea typeface="+mn-ea"/>
              </a:rPr>
              <a:t>模拟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  <a:ea typeface="+mn-ea"/>
              </a:rPr>
              <a:t>Windows</a:t>
            </a:r>
            <a:r>
              <a:rPr lang="zh-CN" altLang="en-US" sz="1200" b="1" dirty="0" smtClean="0">
                <a:solidFill>
                  <a:srgbClr val="FF3300"/>
                </a:solidFill>
                <a:latin typeface="+mn-ea"/>
                <a:ea typeface="+mn-ea"/>
              </a:rPr>
              <a:t>格式</a:t>
            </a:r>
            <a:endParaRPr lang="en-US" altLang="zh-CN" sz="12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>
                <a:latin typeface="+mn-ea"/>
                <a:ea typeface="+mn-ea"/>
              </a:rPr>
              <a:t>();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char </a:t>
            </a:r>
            <a:r>
              <a:rPr lang="en-US" altLang="zh-CN" sz="1200" b="1" dirty="0" err="1">
                <a:latin typeface="+mn-ea"/>
                <a:ea typeface="+mn-ea"/>
              </a:rPr>
              <a:t>str</a:t>
            </a:r>
            <a:r>
              <a:rPr lang="en-US" altLang="zh-CN" sz="1200" b="1" dirty="0">
                <a:latin typeface="+mn-ea"/>
                <a:ea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ifstream</a:t>
            </a:r>
            <a:r>
              <a:rPr lang="en-US" altLang="zh-CN" sz="1200" b="1" dirty="0">
                <a:latin typeface="+mn-ea"/>
                <a:ea typeface="+mn-ea"/>
              </a:rPr>
              <a:t> 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</a:t>
            </a:r>
            <a:r>
              <a:rPr lang="en-US" altLang="zh-CN" sz="1200" b="1" dirty="0" smtClean="0">
                <a:latin typeface="+mn-ea"/>
                <a:ea typeface="+mn-ea"/>
              </a:rPr>
              <a:t>in);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in.getline</a:t>
            </a:r>
            <a:r>
              <a:rPr lang="en-US" altLang="zh-CN" sz="1200" b="1" dirty="0">
                <a:latin typeface="+mn-ea"/>
                <a:ea typeface="+mn-ea"/>
              </a:rPr>
              <a:t>(</a:t>
            </a:r>
            <a:r>
              <a:rPr lang="en-US" altLang="zh-CN" sz="1200" b="1" dirty="0" err="1">
                <a:latin typeface="+mn-ea"/>
                <a:ea typeface="+mn-ea"/>
              </a:rPr>
              <a:t>str</a:t>
            </a:r>
            <a:r>
              <a:rPr lang="en-US" altLang="zh-CN" sz="1200" b="1" dirty="0">
                <a:latin typeface="+mn-ea"/>
                <a:ea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strlen</a:t>
            </a:r>
            <a:r>
              <a:rPr lang="en-US" altLang="zh-CN" sz="1200" b="1" dirty="0">
                <a:latin typeface="+mn-ea"/>
                <a:ea typeface="+mn-ea"/>
              </a:rPr>
              <a:t>(</a:t>
            </a:r>
            <a:r>
              <a:rPr lang="en-US" altLang="zh-CN" sz="1200" b="1" dirty="0" err="1">
                <a:latin typeface="+mn-ea"/>
                <a:ea typeface="+mn-ea"/>
              </a:rPr>
              <a:t>str</a:t>
            </a:r>
            <a:r>
              <a:rPr lang="en-US" altLang="zh-CN" sz="1200" b="1" dirty="0">
                <a:latin typeface="+mn-ea"/>
                <a:ea typeface="+mn-ea"/>
              </a:rPr>
              <a:t>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err="1">
                <a:latin typeface="+mn-ea"/>
                <a:ea typeface="+mn-ea"/>
              </a:rPr>
              <a:t>in.peek</a:t>
            </a:r>
            <a:r>
              <a:rPr lang="en-US" altLang="zh-CN" sz="1200" b="1" dirty="0">
                <a:latin typeface="+mn-ea"/>
                <a:ea typeface="+mn-ea"/>
              </a:rPr>
              <a:t>() 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Linux</a:t>
            </a:r>
            <a:r>
              <a:rPr lang="zh-CN" altLang="en-US" sz="1600" b="1" dirty="0" smtClean="0">
                <a:latin typeface="+mn-ea"/>
                <a:ea typeface="+mn-ea"/>
              </a:rPr>
              <a:t>下运行，输出结果是：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6 -1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 smtClean="0">
                <a:latin typeface="+mn-ea"/>
              </a:rPr>
              <a:t>in.peek</a:t>
            </a:r>
            <a:r>
              <a:rPr lang="en-US" altLang="zh-CN" sz="1600" b="1" dirty="0" smtClean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 smtClean="0">
                <a:latin typeface="+mn-ea"/>
              </a:rPr>
              <a:t>_EOF_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 smtClean="0">
                <a:latin typeface="+mn-ea"/>
              </a:rPr>
              <a:t>_6</a:t>
            </a:r>
            <a:r>
              <a:rPr lang="zh-CN" altLang="en-US" sz="1600" b="1" dirty="0" smtClean="0">
                <a:latin typeface="+mn-ea"/>
              </a:rPr>
              <a:t>，</a:t>
            </a:r>
            <a:r>
              <a:rPr lang="zh-CN" altLang="en-US" sz="1600" b="1" dirty="0">
                <a:latin typeface="+mn-ea"/>
              </a:rPr>
              <a:t>最后一个字符是</a:t>
            </a:r>
            <a:r>
              <a:rPr lang="en-US" altLang="zh-CN" sz="1600" b="1" dirty="0" smtClean="0">
                <a:latin typeface="+mn-ea"/>
              </a:rPr>
              <a:t>_\r__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</a:t>
            </a:r>
            <a:r>
              <a:rPr lang="zh-CN" altLang="en-US" sz="1600" b="1" dirty="0">
                <a:latin typeface="+mn-ea"/>
              </a:rPr>
              <a:t>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6 -1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回车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in.peek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_EOF_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_6</a:t>
            </a:r>
            <a:r>
              <a:rPr lang="zh-CN" altLang="en-US" sz="1600" b="1" dirty="0">
                <a:latin typeface="+mn-ea"/>
              </a:rPr>
              <a:t>，最后一个字符是</a:t>
            </a:r>
            <a:r>
              <a:rPr lang="en-US" altLang="zh-CN" sz="1600" b="1" dirty="0">
                <a:latin typeface="+mn-ea"/>
              </a:rPr>
              <a:t>_\r__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876256" y="980728"/>
            <a:ext cx="201275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同例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8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右侧，未变过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195736" y="980728"/>
            <a:ext cx="2342204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在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Linux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latin typeface="+mn-ea"/>
                <a:ea typeface="+mn-ea"/>
              </a:rPr>
              <a:t>下运行本程序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1520" y="4725144"/>
            <a:ext cx="863748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本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例说明，在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Linux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下读取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格式的文件，要注意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0D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的处理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6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10</a:t>
            </a:r>
            <a:r>
              <a:rPr lang="zh-CN" altLang="en-US" sz="1600" b="1" dirty="0" smtClean="0">
                <a:latin typeface="+mn-ea"/>
              </a:rPr>
              <a:t>：用十进制方式写入含</a:t>
            </a:r>
            <a:r>
              <a:rPr lang="en-US" altLang="zh-CN" sz="1600" b="1" dirty="0" smtClean="0">
                <a:latin typeface="+mn-ea"/>
              </a:rPr>
              <a:t>\0</a:t>
            </a:r>
            <a:r>
              <a:rPr lang="zh-CN" altLang="en-US" sz="1600" b="1" dirty="0" smtClean="0">
                <a:latin typeface="+mn-ea"/>
              </a:rPr>
              <a:t>的文件，观察文件长度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374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</a:rPr>
              <a:t>using </a:t>
            </a:r>
            <a:r>
              <a:rPr lang="en-US" altLang="zh-CN" sz="1600" b="1" dirty="0">
                <a:latin typeface="+mn-ea"/>
              </a:rPr>
              <a:t>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err="1" smtClean="0">
                <a:latin typeface="+mn-ea"/>
              </a:rPr>
              <a:t>int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 smtClean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</a:t>
            </a:r>
            <a:r>
              <a:rPr lang="en-US" altLang="zh-CN" sz="1600" b="1" dirty="0" smtClean="0">
                <a:latin typeface="+mn-ea"/>
              </a:rPr>
              <a:t>"ABC\0\x61\x62\x63" </a:t>
            </a:r>
            <a:r>
              <a:rPr lang="en-US" altLang="zh-CN" sz="1600" b="1" dirty="0">
                <a:latin typeface="+mn-ea"/>
              </a:rPr>
              <a:t>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 smtClean="0">
                <a:latin typeface="+mn-ea"/>
              </a:rPr>
              <a:t>    </a:t>
            </a:r>
            <a:r>
              <a:rPr lang="en-US" altLang="zh-CN" sz="1600" b="1" dirty="0" err="1" smtClean="0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86374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</a:t>
            </a:r>
            <a:r>
              <a:rPr lang="en-US" altLang="zh-CN" sz="1600" b="1" dirty="0" smtClean="0">
                <a:latin typeface="+mn-ea"/>
                <a:ea typeface="+mn-ea"/>
              </a:rPr>
              <a:t>out.txt</a:t>
            </a:r>
            <a:r>
              <a:rPr lang="zh-CN" altLang="en-US" sz="1600" b="1" dirty="0" smtClean="0">
                <a:latin typeface="+mn-ea"/>
                <a:ea typeface="+mn-ea"/>
              </a:rPr>
              <a:t>的大小是</a:t>
            </a:r>
            <a:r>
              <a:rPr lang="en-US" altLang="zh-CN" sz="1600" b="1" dirty="0" smtClean="0">
                <a:latin typeface="+mn-ea"/>
                <a:ea typeface="+mn-ea"/>
              </a:rPr>
              <a:t>__5__</a:t>
            </a:r>
            <a:r>
              <a:rPr lang="zh-CN" altLang="en-US" sz="1600" b="1" dirty="0" smtClean="0">
                <a:latin typeface="+mn-ea"/>
                <a:ea typeface="+mn-ea"/>
              </a:rPr>
              <a:t>字节，</a:t>
            </a:r>
            <a:r>
              <a:rPr lang="en-US" altLang="zh-CN" sz="1600" b="1" dirty="0" smtClean="0">
                <a:latin typeface="+mn-ea"/>
              </a:rPr>
              <a:t>Linux</a:t>
            </a:r>
            <a:r>
              <a:rPr lang="zh-CN" altLang="en-US" sz="1600" b="1" dirty="0" smtClean="0">
                <a:latin typeface="+mn-ea"/>
              </a:rPr>
              <a:t>下</a:t>
            </a:r>
            <a:r>
              <a:rPr lang="zh-CN" altLang="en-US" sz="1600" b="1" dirty="0">
                <a:latin typeface="+mn-ea"/>
              </a:rPr>
              <a:t>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的大小是</a:t>
            </a:r>
            <a:r>
              <a:rPr lang="en-US" altLang="zh-CN" sz="1600" b="1" dirty="0" smtClean="0">
                <a:latin typeface="+mn-ea"/>
              </a:rPr>
              <a:t>__4__</a:t>
            </a:r>
            <a:r>
              <a:rPr lang="zh-CN" altLang="en-US" sz="1600" b="1" dirty="0">
                <a:latin typeface="+mn-ea"/>
              </a:rPr>
              <a:t>字节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为什么？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latin typeface="+mn-ea"/>
                <a:ea typeface="+mn-ea"/>
              </a:rPr>
              <a:t>因</a:t>
            </a:r>
            <a:r>
              <a:rPr lang="zh-CN" altLang="en-US" sz="1600" b="1" dirty="0" smtClean="0">
                <a:latin typeface="+mn-ea"/>
                <a:ea typeface="+mn-ea"/>
              </a:rPr>
              <a:t>为</a:t>
            </a:r>
            <a:r>
              <a:rPr lang="en-US" altLang="zh-CN" sz="1600" b="1" dirty="0" smtClean="0"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</a:t>
            </a:r>
            <a:r>
              <a:rPr lang="en-US" altLang="zh-CN" sz="1600" b="1" dirty="0" err="1" smtClean="0">
                <a:latin typeface="+mn-ea"/>
                <a:ea typeface="+mn-ea"/>
              </a:rPr>
              <a:t>endl</a:t>
            </a:r>
            <a:r>
              <a:rPr lang="zh-CN" altLang="en-US" sz="1600" b="1" dirty="0" smtClean="0">
                <a:latin typeface="+mn-ea"/>
                <a:ea typeface="+mn-ea"/>
              </a:rPr>
              <a:t>代表 回车</a:t>
            </a:r>
            <a:r>
              <a:rPr lang="en-US" altLang="zh-CN" sz="1600" b="1" dirty="0" smtClean="0">
                <a:latin typeface="+mn-ea"/>
                <a:ea typeface="+mn-ea"/>
              </a:rPr>
              <a:t>\r(13) </a:t>
            </a:r>
            <a:r>
              <a:rPr lang="zh-CN" altLang="en-US" sz="1600" b="1" dirty="0" smtClean="0">
                <a:latin typeface="+mn-ea"/>
                <a:ea typeface="+mn-ea"/>
              </a:rPr>
              <a:t>与 换行</a:t>
            </a:r>
            <a:r>
              <a:rPr lang="en-US" altLang="zh-CN" sz="1600" b="1" dirty="0" smtClean="0">
                <a:latin typeface="+mn-ea"/>
                <a:ea typeface="+mn-ea"/>
              </a:rPr>
              <a:t>\n(10)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然而</a:t>
            </a:r>
            <a:r>
              <a:rPr lang="en-US" altLang="zh-CN" sz="1600" b="1" dirty="0" smtClean="0">
                <a:latin typeface="+mn-ea"/>
                <a:ea typeface="+mn-ea"/>
              </a:rPr>
              <a:t>Linux  </a:t>
            </a:r>
            <a:r>
              <a:rPr lang="zh-CN" altLang="en-US" sz="1600" b="1" dirty="0" smtClean="0">
                <a:latin typeface="+mn-ea"/>
                <a:ea typeface="+mn-ea"/>
              </a:rPr>
              <a:t>下</a:t>
            </a:r>
            <a:r>
              <a:rPr lang="en-US" altLang="zh-CN" sz="1600" b="1" dirty="0" err="1" smtClean="0">
                <a:latin typeface="+mn-ea"/>
                <a:ea typeface="+mn-ea"/>
              </a:rPr>
              <a:t>endl</a:t>
            </a:r>
            <a:r>
              <a:rPr lang="zh-CN" altLang="en-US" sz="1600" b="1" dirty="0" smtClean="0">
                <a:latin typeface="+mn-ea"/>
                <a:ea typeface="+mn-ea"/>
              </a:rPr>
              <a:t>代表 换行</a:t>
            </a:r>
            <a:r>
              <a:rPr lang="en-US" altLang="zh-CN" sz="1600" b="1" dirty="0" smtClean="0">
                <a:latin typeface="+mn-ea"/>
                <a:ea typeface="+mn-ea"/>
              </a:rPr>
              <a:t>\n(10)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2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11</a:t>
            </a:r>
            <a:r>
              <a:rPr lang="zh-CN" altLang="en-US" sz="1600" b="1" dirty="0" smtClean="0">
                <a:latin typeface="+mn-ea"/>
              </a:rPr>
              <a:t>：用十进制方式写入含非图形字符</a:t>
            </a:r>
            <a:r>
              <a:rPr lang="en-US" altLang="zh-CN" sz="1600" b="1" dirty="0" smtClean="0">
                <a:latin typeface="+mn-ea"/>
              </a:rPr>
              <a:t>(ASCII</a:t>
            </a:r>
            <a:r>
              <a:rPr lang="zh-CN" altLang="en-US" sz="1600" b="1" dirty="0" smtClean="0">
                <a:latin typeface="+mn-ea"/>
              </a:rPr>
              <a:t>码</a:t>
            </a:r>
            <a:r>
              <a:rPr lang="en-US" altLang="zh-CN" sz="1600" b="1" dirty="0" smtClean="0">
                <a:latin typeface="+mn-ea"/>
              </a:rPr>
              <a:t>32</a:t>
            </a:r>
            <a:r>
              <a:rPr lang="zh-CN" altLang="en-US" sz="1600" b="1" dirty="0" smtClean="0">
                <a:latin typeface="+mn-ea"/>
              </a:rPr>
              <a:t>是空格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 smtClean="0">
                <a:latin typeface="+mn-ea"/>
              </a:rPr>
              <a:t>33-126</a:t>
            </a:r>
            <a:r>
              <a:rPr lang="zh-CN" altLang="en-US" sz="1600" b="1" dirty="0" smtClean="0">
                <a:latin typeface="+mn-ea"/>
              </a:rPr>
              <a:t>为图形字符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，但不含</a:t>
            </a:r>
            <a:r>
              <a:rPr lang="en-US" altLang="zh-CN" sz="1600" b="1" dirty="0" smtClean="0">
                <a:latin typeface="+mn-ea"/>
              </a:rPr>
              <a:t>\0</a:t>
            </a:r>
            <a:endParaRPr lang="zh-CN" altLang="en-US" sz="1600" b="1" dirty="0" smtClean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374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</a:rPr>
              <a:t>using </a:t>
            </a:r>
            <a:r>
              <a:rPr lang="en-US" altLang="zh-CN" sz="1600" b="1" dirty="0">
                <a:latin typeface="+mn-ea"/>
              </a:rPr>
              <a:t>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err="1" smtClean="0">
                <a:latin typeface="+mn-ea"/>
              </a:rPr>
              <a:t>int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 smtClean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</a:t>
            </a:r>
            <a:r>
              <a:rPr lang="en-US" altLang="zh-CN" sz="1600" b="1" dirty="0" smtClean="0">
                <a:latin typeface="+mn-ea"/>
              </a:rPr>
              <a:t>"ABC\x1\x2\x1A\t\v\b\</a:t>
            </a:r>
            <a:r>
              <a:rPr lang="en-US" altLang="zh-CN" sz="1600" b="1" dirty="0" err="1" smtClean="0">
                <a:latin typeface="+mn-ea"/>
              </a:rPr>
              <a:t>xff</a:t>
            </a:r>
            <a:r>
              <a:rPr lang="en-US" altLang="zh-CN" sz="1600" b="1" dirty="0" smtClean="0">
                <a:latin typeface="+mn-ea"/>
              </a:rPr>
              <a:t>\175()-=</a:t>
            </a:r>
            <a:r>
              <a:rPr lang="en-US" altLang="zh-CN" sz="1600" b="1" dirty="0" err="1" smtClean="0">
                <a:latin typeface="+mn-ea"/>
              </a:rPr>
              <a:t>def</a:t>
            </a:r>
            <a:r>
              <a:rPr lang="en-US" altLang="zh-CN" sz="1600" b="1" dirty="0" smtClean="0">
                <a:latin typeface="+mn-ea"/>
              </a:rPr>
              <a:t>" </a:t>
            </a:r>
            <a:r>
              <a:rPr lang="en-US" altLang="zh-CN" sz="1600" b="1" dirty="0">
                <a:latin typeface="+mn-ea"/>
              </a:rPr>
              <a:t>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 smtClean="0">
                <a:latin typeface="+mn-ea"/>
              </a:rPr>
              <a:t>    </a:t>
            </a:r>
            <a:r>
              <a:rPr lang="en-US" altLang="zh-CN" sz="1600" b="1" dirty="0" err="1" smtClean="0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86374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</a:t>
            </a:r>
            <a:r>
              <a:rPr lang="en-US" altLang="zh-CN" sz="1600" b="1" dirty="0" smtClean="0">
                <a:latin typeface="+mn-ea"/>
                <a:ea typeface="+mn-ea"/>
              </a:rPr>
              <a:t>out.txt</a:t>
            </a:r>
            <a:r>
              <a:rPr lang="zh-CN" altLang="en-US" sz="1600" b="1" dirty="0" smtClean="0">
                <a:latin typeface="+mn-ea"/>
                <a:ea typeface="+mn-ea"/>
              </a:rPr>
              <a:t>的大小是</a:t>
            </a:r>
            <a:r>
              <a:rPr lang="en-US" altLang="zh-CN" sz="1600" b="1" dirty="0" smtClean="0">
                <a:latin typeface="+mn-ea"/>
                <a:ea typeface="+mn-ea"/>
              </a:rPr>
              <a:t>__20_</a:t>
            </a:r>
            <a:r>
              <a:rPr lang="zh-CN" altLang="en-US" sz="1600" b="1" dirty="0" smtClean="0">
                <a:latin typeface="+mn-ea"/>
                <a:ea typeface="+mn-ea"/>
              </a:rPr>
              <a:t>字节，</a:t>
            </a:r>
            <a:r>
              <a:rPr lang="en-US" altLang="zh-CN" sz="1600" b="1" dirty="0" err="1" smtClean="0">
                <a:latin typeface="+mn-ea"/>
                <a:ea typeface="+mn-ea"/>
              </a:rPr>
              <a:t>UltraEdit</a:t>
            </a:r>
            <a:r>
              <a:rPr lang="zh-CN" altLang="en-US" sz="1600" b="1" dirty="0" smtClean="0">
                <a:latin typeface="+mn-ea"/>
                <a:ea typeface="+mn-ea"/>
              </a:rPr>
              <a:t>的</a:t>
            </a:r>
            <a:r>
              <a:rPr lang="en-US" altLang="zh-CN" sz="1600" b="1" dirty="0" smtClean="0">
                <a:latin typeface="+mn-ea"/>
                <a:ea typeface="+mn-ea"/>
              </a:rPr>
              <a:t>16</a:t>
            </a:r>
            <a:r>
              <a:rPr lang="zh-CN" altLang="en-US" sz="1600" b="1" dirty="0" smtClean="0">
                <a:latin typeface="+mn-ea"/>
                <a:ea typeface="+mn-ea"/>
              </a:rPr>
              <a:t>进制显示截图为：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</a:rPr>
              <a:t>Linux</a:t>
            </a:r>
            <a:r>
              <a:rPr lang="zh-CN" altLang="en-US" sz="1600" b="1" dirty="0" smtClean="0">
                <a:latin typeface="+mn-ea"/>
              </a:rPr>
              <a:t>下</a:t>
            </a:r>
            <a:r>
              <a:rPr lang="zh-CN" altLang="en-US" sz="1600" b="1" dirty="0">
                <a:latin typeface="+mn-ea"/>
              </a:rPr>
              <a:t>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的大小是</a:t>
            </a:r>
            <a:r>
              <a:rPr lang="en-US" altLang="zh-CN" sz="1600" b="1" dirty="0" smtClean="0">
                <a:latin typeface="+mn-ea"/>
              </a:rPr>
              <a:t>__19_</a:t>
            </a:r>
            <a:r>
              <a:rPr lang="zh-CN" altLang="en-US" sz="1600" b="1" dirty="0">
                <a:latin typeface="+mn-ea"/>
              </a:rPr>
              <a:t>字节，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进制显示截图为：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5378856"/>
            <a:ext cx="5616624" cy="5369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6117036"/>
            <a:ext cx="5544615" cy="4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12</a:t>
            </a:r>
            <a:r>
              <a:rPr lang="zh-CN" altLang="en-US" sz="1600" b="1" dirty="0" smtClean="0">
                <a:latin typeface="+mn-ea"/>
              </a:rPr>
              <a:t>：用十进制方式写入含</a:t>
            </a:r>
            <a:r>
              <a:rPr lang="en-US" altLang="zh-CN" sz="1600" b="1" dirty="0" smtClean="0">
                <a:latin typeface="+mn-ea"/>
              </a:rPr>
              <a:t>\x1A(</a:t>
            </a:r>
            <a:r>
              <a:rPr lang="zh-CN" altLang="en-US" sz="1600" b="1" dirty="0" smtClean="0">
                <a:latin typeface="+mn-ea"/>
              </a:rPr>
              <a:t>十进制</a:t>
            </a:r>
            <a:r>
              <a:rPr lang="en-US" altLang="zh-CN" sz="1600" b="1" dirty="0" smtClean="0">
                <a:latin typeface="+mn-ea"/>
              </a:rPr>
              <a:t>26=CTRL+Z)</a:t>
            </a:r>
            <a:r>
              <a:rPr lang="zh-CN" altLang="en-US" sz="1600" b="1" dirty="0" smtClean="0">
                <a:latin typeface="+mn-ea"/>
              </a:rPr>
              <a:t>的文件，并用十进制</a:t>
            </a:r>
            <a:r>
              <a:rPr lang="en-US" altLang="zh-CN" sz="1600" b="1" dirty="0" smtClean="0">
                <a:latin typeface="+mn-ea"/>
              </a:rPr>
              <a:t>/</a:t>
            </a:r>
            <a:r>
              <a:rPr lang="zh-CN" altLang="en-US" sz="1600" b="1" dirty="0" smtClean="0">
                <a:latin typeface="+mn-ea"/>
              </a:rPr>
              <a:t>二进制方式读取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\x1A</a:t>
            </a:r>
            <a:r>
              <a:rPr lang="en-US" altLang="zh-CN" sz="1200" b="1" dirty="0">
                <a:latin typeface="+mn-ea"/>
              </a:rPr>
              <a:t>\t\v\b\</a:t>
            </a:r>
            <a:r>
              <a:rPr lang="en-US" altLang="zh-CN" sz="1200" b="1" dirty="0" err="1">
                <a:latin typeface="+mn-ea"/>
              </a:rPr>
              <a:t>xff</a:t>
            </a:r>
            <a:r>
              <a:rPr lang="en-US" altLang="zh-CN" sz="1200" b="1" dirty="0">
                <a:latin typeface="+mn-ea"/>
              </a:rPr>
              <a:t>\175()-=</a:t>
            </a:r>
            <a:r>
              <a:rPr lang="en-US" altLang="zh-CN" sz="1200" b="1" dirty="0" err="1">
                <a:latin typeface="+mn-ea"/>
              </a:rPr>
              <a:t>def</a:t>
            </a:r>
            <a:r>
              <a:rPr lang="en-US" altLang="zh-CN" sz="1200" b="1" dirty="0" smtClean="0">
                <a:latin typeface="+mn-ea"/>
              </a:rPr>
              <a:t>"&lt;&lt;</a:t>
            </a:r>
            <a:r>
              <a:rPr lang="en-US" altLang="zh-CN" sz="1200" b="1" dirty="0" err="1" smtClean="0">
                <a:latin typeface="+mn-ea"/>
              </a:rPr>
              <a:t>endl</a:t>
            </a:r>
            <a:r>
              <a:rPr lang="en-US" altLang="zh-CN" sz="1200" b="1" dirty="0" smtClean="0">
                <a:latin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 smtClean="0">
                <a:latin typeface="+mn-ea"/>
              </a:rPr>
              <a:t>();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 smtClean="0">
                <a:latin typeface="+mn-ea"/>
              </a:rPr>
              <a:t>ifstream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in);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</a:t>
            </a:r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while(!</a:t>
            </a:r>
            <a:r>
              <a:rPr lang="en-US" altLang="zh-CN" sz="1200" b="1" dirty="0" err="1" smtClean="0">
                <a:latin typeface="+mn-ea"/>
              </a:rPr>
              <a:t>in.eof</a:t>
            </a:r>
            <a:r>
              <a:rPr lang="en-US" altLang="zh-CN" sz="1200" b="1" dirty="0" smtClean="0">
                <a:latin typeface="+mn-ea"/>
              </a:rPr>
              <a:t>()) {</a:t>
            </a:r>
          </a:p>
          <a:p>
            <a:r>
              <a:rPr lang="en-US" altLang="zh-CN" sz="1200" b="1" dirty="0" smtClean="0">
                <a:latin typeface="+mn-ea"/>
              </a:rPr>
              <a:t>        </a:t>
            </a:r>
            <a:r>
              <a:rPr lang="en-US" altLang="zh-CN" sz="1200" b="1" dirty="0" err="1" smtClean="0">
                <a:latin typeface="+mn-ea"/>
              </a:rPr>
              <a:t>in.get</a:t>
            </a:r>
            <a:r>
              <a:rPr lang="en-US" altLang="zh-CN" sz="1200" b="1" dirty="0" smtClean="0">
                <a:latin typeface="+mn-ea"/>
              </a:rPr>
              <a:t>();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    </a:t>
            </a:r>
            <a:r>
              <a:rPr lang="en-US" altLang="zh-CN" sz="1200" b="1" dirty="0" err="1" smtClean="0">
                <a:latin typeface="+mn-ea"/>
              </a:rPr>
              <a:t>c++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   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smtClean="0">
                <a:latin typeface="+mn-ea"/>
              </a:rPr>
              <a:t>c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</a:rPr>
              <a:t>____20_____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</a:t>
            </a:r>
            <a:r>
              <a:rPr lang="zh-CN" altLang="en-US" sz="1600" b="1" dirty="0">
                <a:latin typeface="+mn-ea"/>
              </a:rPr>
              <a:t>输出的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是：</a:t>
            </a:r>
            <a:r>
              <a:rPr lang="en-US" altLang="zh-CN" sz="1600" b="1" dirty="0" smtClean="0">
                <a:latin typeface="+mn-ea"/>
              </a:rPr>
              <a:t>___6____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</a:rPr>
              <a:t>_____19____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输出的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是：</a:t>
            </a:r>
            <a:r>
              <a:rPr lang="en-US" altLang="zh-CN" sz="1600" b="1" dirty="0" smtClean="0">
                <a:latin typeface="+mn-ea"/>
              </a:rPr>
              <a:t>____20____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 smtClean="0">
                <a:latin typeface="+mn-ea"/>
              </a:rPr>
              <a:t>?	Linux</a:t>
            </a:r>
            <a:r>
              <a:rPr lang="zh-CN" altLang="en-US" sz="1600" b="1" dirty="0" smtClean="0">
                <a:latin typeface="+mn-ea"/>
              </a:rPr>
              <a:t>下不能将</a:t>
            </a:r>
            <a:r>
              <a:rPr lang="en-US" altLang="zh-CN" sz="1600" b="1" dirty="0" smtClean="0">
                <a:latin typeface="+mn-ea"/>
              </a:rPr>
              <a:t>CRTL+Z</a:t>
            </a:r>
            <a:r>
              <a:rPr lang="zh-CN" altLang="en-US" sz="1600" b="1" dirty="0" smtClean="0">
                <a:latin typeface="+mn-ea"/>
              </a:rPr>
              <a:t>作为</a:t>
            </a:r>
            <a:r>
              <a:rPr lang="en-US" altLang="zh-CN" sz="1600" b="1" dirty="0" err="1" smtClean="0">
                <a:latin typeface="+mn-ea"/>
              </a:rPr>
              <a:t>eof</a:t>
            </a:r>
            <a:r>
              <a:rPr lang="en-US" altLang="zh-CN" sz="1600" b="1" dirty="0" smtClean="0">
                <a:latin typeface="+mn-ea"/>
              </a:rPr>
              <a:t>()</a:t>
            </a:r>
            <a:r>
              <a:rPr lang="zh-CN" altLang="en-US" sz="1600" b="1" dirty="0" smtClean="0">
                <a:latin typeface="+mn-ea"/>
              </a:rPr>
              <a:t>的结束标志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out);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\x1A</a:t>
            </a:r>
            <a:r>
              <a:rPr lang="en-US" altLang="zh-CN" sz="1200" b="1" dirty="0">
                <a:latin typeface="+mn-ea"/>
              </a:rPr>
              <a:t>\t\v\b\</a:t>
            </a:r>
            <a:r>
              <a:rPr lang="en-US" altLang="zh-CN" sz="1200" b="1" dirty="0" err="1">
                <a:latin typeface="+mn-ea"/>
              </a:rPr>
              <a:t>xff</a:t>
            </a:r>
            <a:r>
              <a:rPr lang="en-US" altLang="zh-CN" sz="1200" b="1" dirty="0">
                <a:latin typeface="+mn-ea"/>
              </a:rPr>
              <a:t>\175()-=</a:t>
            </a:r>
            <a:r>
              <a:rPr lang="en-US" altLang="zh-CN" sz="1200" b="1" dirty="0" err="1">
                <a:latin typeface="+mn-ea"/>
              </a:rPr>
              <a:t>def</a:t>
            </a:r>
            <a:r>
              <a:rPr lang="en-US" altLang="zh-CN" sz="1200" b="1" dirty="0">
                <a:latin typeface="+mn-ea"/>
              </a:rPr>
              <a:t>"&lt;&lt;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c=0;</a:t>
            </a:r>
          </a:p>
          <a:p>
            <a:r>
              <a:rPr lang="en-US" altLang="zh-CN" sz="1200" b="1" dirty="0">
                <a:latin typeface="+mn-ea"/>
              </a:rPr>
              <a:t>    while(!</a:t>
            </a:r>
            <a:r>
              <a:rPr lang="en-US" altLang="zh-CN" sz="1200" b="1" dirty="0" err="1">
                <a:latin typeface="+mn-ea"/>
              </a:rPr>
              <a:t>in.eof</a:t>
            </a:r>
            <a:r>
              <a:rPr lang="en-US" altLang="zh-CN" sz="1200" b="1" dirty="0">
                <a:latin typeface="+mn-ea"/>
              </a:rPr>
              <a:t>()) {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c++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c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</a:rPr>
              <a:t>____20____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</a:t>
            </a:r>
            <a:r>
              <a:rPr lang="zh-CN" altLang="en-US" sz="1600" b="1" dirty="0">
                <a:latin typeface="+mn-ea"/>
              </a:rPr>
              <a:t>输出的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是：</a:t>
            </a:r>
            <a:r>
              <a:rPr lang="en-US" altLang="zh-CN" sz="1600" b="1" dirty="0" smtClean="0">
                <a:latin typeface="+mn-ea"/>
              </a:rPr>
              <a:t>___21_____</a:t>
            </a:r>
          </a:p>
          <a:p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</a:rPr>
              <a:t>_____19____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输出的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是：</a:t>
            </a:r>
            <a:r>
              <a:rPr lang="en-US" altLang="zh-CN" sz="1600" b="1" dirty="0" smtClean="0">
                <a:latin typeface="+mn-ea"/>
              </a:rPr>
              <a:t>____20____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c</a:t>
            </a:r>
            <a:r>
              <a:rPr lang="zh-CN" altLang="en-US" sz="1600" b="1" dirty="0" smtClean="0">
                <a:latin typeface="+mn-ea"/>
              </a:rPr>
              <a:t>的大小比文件大小大</a:t>
            </a:r>
            <a:r>
              <a:rPr lang="en-US" altLang="zh-CN" sz="1600" b="1" dirty="0" smtClean="0">
                <a:latin typeface="+mn-ea"/>
              </a:rPr>
              <a:t>_1_</a:t>
            </a:r>
            <a:r>
              <a:rPr lang="zh-CN" altLang="en-US" sz="1600" b="1" dirty="0" smtClean="0">
                <a:latin typeface="+mn-ea"/>
              </a:rPr>
              <a:t>，原因是：将最后的</a:t>
            </a:r>
            <a:r>
              <a:rPr lang="en-US" altLang="zh-CN" sz="1600" b="1" dirty="0" smtClean="0">
                <a:latin typeface="+mn-ea"/>
              </a:rPr>
              <a:t>-1</a:t>
            </a:r>
            <a:r>
              <a:rPr lang="zh-CN" altLang="en-US" sz="1600" b="1" dirty="0" smtClean="0">
                <a:latin typeface="+mn-ea"/>
              </a:rPr>
              <a:t>读入以后，再一次循环后，</a:t>
            </a:r>
            <a:r>
              <a:rPr lang="en-US" altLang="zh-CN" sz="1600" b="1" dirty="0" err="1" smtClean="0">
                <a:latin typeface="+mn-ea"/>
              </a:rPr>
              <a:t>eof</a:t>
            </a:r>
            <a:r>
              <a:rPr lang="en-US" altLang="zh-CN" sz="1600" b="1" dirty="0" smtClean="0">
                <a:latin typeface="+mn-ea"/>
              </a:rPr>
              <a:t>()</a:t>
            </a:r>
            <a:r>
              <a:rPr lang="zh-CN" altLang="en-US" sz="1600" b="1" dirty="0" smtClean="0">
                <a:latin typeface="+mn-ea"/>
              </a:rPr>
              <a:t>才能跳出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1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13</a:t>
            </a:r>
            <a:r>
              <a:rPr lang="zh-CN" altLang="en-US" sz="1600" b="1" dirty="0" smtClean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</a:t>
            </a:r>
            <a:r>
              <a:rPr lang="zh-CN" altLang="en-US" sz="1600" b="1" dirty="0" smtClean="0">
                <a:latin typeface="+mn-ea"/>
              </a:rPr>
              <a:t>十进制不同方式读取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 smtClean="0">
              <a:latin typeface="+mn-ea"/>
              <a:ea typeface="+mn-ea"/>
            </a:endParaRPr>
          </a:p>
          <a:p>
            <a:r>
              <a:rPr lang="en-US" altLang="zh-CN" sz="1200" b="1" dirty="0" err="1" smtClean="0">
                <a:latin typeface="+mn-ea"/>
                <a:ea typeface="+mn-ea"/>
              </a:rPr>
              <a:t>int</a:t>
            </a:r>
            <a:r>
              <a:rPr lang="en-US" altLang="zh-CN" sz="1200" b="1" dirty="0" smtClean="0">
                <a:latin typeface="+mn-ea"/>
                <a:ea typeface="+mn-ea"/>
              </a:rPr>
              <a:t> </a:t>
            </a:r>
            <a:r>
              <a:rPr lang="en-US" altLang="zh-CN" sz="1200" b="1" dirty="0">
                <a:latin typeface="+mn-ea"/>
                <a:ea typeface="+mn-ea"/>
              </a:rPr>
              <a:t>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>
                <a:latin typeface="+mn-ea"/>
                <a:ea typeface="+mn-ea"/>
              </a:rPr>
              <a:t>out &lt;&lt; "</a:t>
            </a:r>
            <a:r>
              <a:rPr lang="en-US" altLang="zh-CN" sz="1200" b="1" dirty="0" smtClean="0">
                <a:latin typeface="+mn-ea"/>
                <a:ea typeface="+mn-ea"/>
              </a:rPr>
              <a:t>ABC\x1\x2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</a:rPr>
              <a:t>\x1A</a:t>
            </a:r>
            <a:r>
              <a:rPr lang="en-US" altLang="zh-CN" sz="1200" b="1" dirty="0" smtClean="0">
                <a:latin typeface="+mn-ea"/>
                <a:ea typeface="+mn-ea"/>
              </a:rPr>
              <a:t>\t\v\b\175</a:t>
            </a:r>
            <a:r>
              <a:rPr lang="en-US" altLang="zh-CN" sz="1200" b="1" dirty="0">
                <a:latin typeface="+mn-ea"/>
                <a:ea typeface="+mn-ea"/>
              </a:rPr>
              <a:t>()-=</a:t>
            </a:r>
            <a:r>
              <a:rPr lang="en-US" altLang="zh-CN" sz="1200" b="1" dirty="0" err="1">
                <a:latin typeface="+mn-ea"/>
                <a:ea typeface="+mn-ea"/>
              </a:rPr>
              <a:t>def</a:t>
            </a:r>
            <a:r>
              <a:rPr lang="en-US" altLang="zh-CN" sz="1200" b="1" dirty="0">
                <a:latin typeface="+mn-ea"/>
                <a:ea typeface="+mn-ea"/>
              </a:rPr>
              <a:t>"&lt;&lt;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 smtClean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 smtClean="0">
                <a:latin typeface="+mn-ea"/>
                <a:ea typeface="+mn-ea"/>
              </a:rPr>
              <a:t>();</a:t>
            </a:r>
            <a:endParaRPr lang="en-US" altLang="zh-CN" sz="1200" b="1" dirty="0">
              <a:latin typeface="+mn-ea"/>
              <a:ea typeface="+mn-ea"/>
            </a:endParaRP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 err="1" smtClean="0">
                <a:latin typeface="+mn-ea"/>
                <a:ea typeface="+mn-ea"/>
              </a:rPr>
              <a:t>ifstream</a:t>
            </a:r>
            <a:r>
              <a:rPr lang="en-US" altLang="zh-CN" sz="1200" b="1" dirty="0" smtClean="0">
                <a:latin typeface="+mn-ea"/>
                <a:ea typeface="+mn-ea"/>
              </a:rPr>
              <a:t> </a:t>
            </a:r>
            <a:r>
              <a:rPr lang="en-US" altLang="zh-CN" sz="1200" b="1" dirty="0">
                <a:latin typeface="+mn-ea"/>
                <a:ea typeface="+mn-ea"/>
              </a:rPr>
              <a:t>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</a:t>
            </a:r>
            <a:r>
              <a:rPr lang="en-US" altLang="zh-CN" sz="1200" b="1" dirty="0" smtClean="0">
                <a:latin typeface="+mn-ea"/>
                <a:ea typeface="+mn-ea"/>
              </a:rPr>
              <a:t>in);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不加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ios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</a:rPr>
              <a:t>::binary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</a:t>
            </a:r>
            <a:r>
              <a:rPr lang="en-US" altLang="zh-CN" sz="1200" b="1" dirty="0" err="1" smtClean="0">
                <a:latin typeface="+mn-ea"/>
                <a:ea typeface="+mn-ea"/>
              </a:rPr>
              <a:t>int</a:t>
            </a:r>
            <a:r>
              <a:rPr lang="en-US" altLang="zh-CN" sz="1200" b="1" dirty="0" smtClean="0">
                <a:latin typeface="+mn-ea"/>
                <a:ea typeface="+mn-ea"/>
              </a:rPr>
              <a:t> c=0;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while(</a:t>
            </a:r>
            <a:r>
              <a:rPr lang="en-US" altLang="zh-CN" sz="1200" b="1" dirty="0" err="1" smtClean="0">
                <a:latin typeface="+mn-ea"/>
                <a:ea typeface="+mn-ea"/>
              </a:rPr>
              <a:t>in.get</a:t>
            </a:r>
            <a:r>
              <a:rPr lang="en-US" altLang="zh-CN" sz="1200" b="1" dirty="0" smtClean="0">
                <a:latin typeface="+mn-ea"/>
                <a:ea typeface="+mn-ea"/>
              </a:rPr>
              <a:t>()!=EOF) {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    </a:t>
            </a:r>
            <a:r>
              <a:rPr lang="en-US" altLang="zh-CN" sz="1200" b="1" dirty="0" err="1" smtClean="0">
                <a:latin typeface="+mn-ea"/>
                <a:ea typeface="+mn-ea"/>
              </a:rPr>
              <a:t>c++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  <a:endParaRPr lang="en-US" altLang="zh-CN" sz="1200" b="1" dirty="0" smtClean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    }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smtClean="0">
                <a:latin typeface="+mn-ea"/>
                <a:ea typeface="+mn-ea"/>
              </a:rPr>
              <a:t>c </a:t>
            </a:r>
            <a:r>
              <a:rPr lang="en-US" altLang="zh-CN" sz="1200" b="1" dirty="0">
                <a:latin typeface="+mn-ea"/>
                <a:ea typeface="+mn-ea"/>
              </a:rPr>
              <a:t>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 smtClean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  <a:ea typeface="+mn-ea"/>
              </a:rPr>
              <a:t>____19_____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         </a:t>
            </a:r>
            <a:r>
              <a:rPr lang="zh-CN" altLang="en-US" sz="1600" b="1" dirty="0">
                <a:latin typeface="+mn-ea"/>
                <a:ea typeface="+mn-ea"/>
              </a:rPr>
              <a:t>输出的</a:t>
            </a:r>
            <a:r>
              <a:rPr lang="en-US" altLang="zh-CN" sz="1600" b="1" dirty="0">
                <a:latin typeface="+mn-ea"/>
                <a:ea typeface="+mn-ea"/>
              </a:rPr>
              <a:t>c</a:t>
            </a:r>
            <a:r>
              <a:rPr lang="zh-CN" altLang="en-US" sz="1600" b="1" dirty="0">
                <a:latin typeface="+mn-ea"/>
                <a:ea typeface="+mn-ea"/>
              </a:rPr>
              <a:t>是：</a:t>
            </a:r>
            <a:r>
              <a:rPr lang="en-US" altLang="zh-CN" sz="1600" b="1" dirty="0" smtClean="0">
                <a:latin typeface="+mn-ea"/>
                <a:ea typeface="+mn-ea"/>
              </a:rPr>
              <a:t>___5____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Linux</a:t>
            </a:r>
            <a:r>
              <a:rPr lang="zh-CN" altLang="en-US" sz="1600" b="1" dirty="0">
                <a:latin typeface="+mn-ea"/>
                <a:ea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  <a:ea typeface="+mn-ea"/>
              </a:rPr>
              <a:t>_____18_____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       </a:t>
            </a:r>
            <a:r>
              <a:rPr lang="zh-CN" altLang="en-US" sz="1600" b="1" dirty="0">
                <a:latin typeface="+mn-ea"/>
                <a:ea typeface="+mn-ea"/>
              </a:rPr>
              <a:t>输出的</a:t>
            </a:r>
            <a:r>
              <a:rPr lang="en-US" altLang="zh-CN" sz="1600" b="1" dirty="0">
                <a:latin typeface="+mn-ea"/>
                <a:ea typeface="+mn-ea"/>
              </a:rPr>
              <a:t>c</a:t>
            </a:r>
            <a:r>
              <a:rPr lang="zh-CN" altLang="en-US" sz="1600" b="1" dirty="0">
                <a:latin typeface="+mn-ea"/>
                <a:ea typeface="+mn-ea"/>
              </a:rPr>
              <a:t>是：</a:t>
            </a:r>
            <a:r>
              <a:rPr lang="en-US" altLang="zh-CN" sz="1600" b="1" dirty="0" smtClean="0">
                <a:latin typeface="+mn-ea"/>
                <a:ea typeface="+mn-ea"/>
              </a:rPr>
              <a:t>____18____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为什么</a:t>
            </a:r>
            <a:r>
              <a:rPr lang="en-US" altLang="zh-CN" sz="1600" b="1" dirty="0" smtClean="0">
                <a:latin typeface="+mn-ea"/>
                <a:ea typeface="+mn-ea"/>
              </a:rPr>
              <a:t>? </a:t>
            </a:r>
            <a:r>
              <a:rPr lang="zh-CN" altLang="en-US" sz="1600" b="1" dirty="0" smtClean="0">
                <a:latin typeface="+mn-ea"/>
                <a:ea typeface="+mn-ea"/>
              </a:rPr>
              <a:t>与前一张</a:t>
            </a:r>
            <a:r>
              <a:rPr lang="en-US" altLang="zh-CN" sz="1600" b="1" dirty="0" err="1" smtClean="0">
                <a:latin typeface="+mn-ea"/>
                <a:ea typeface="+mn-ea"/>
              </a:rPr>
              <a:t>ppt</a:t>
            </a:r>
            <a:r>
              <a:rPr lang="zh-CN" altLang="en-US" sz="1600" b="1" dirty="0" smtClean="0">
                <a:latin typeface="+mn-ea"/>
                <a:ea typeface="+mn-ea"/>
              </a:rPr>
              <a:t>不同，</a:t>
            </a:r>
            <a:r>
              <a:rPr lang="en-US" altLang="zh-CN" sz="1600" b="1" dirty="0" smtClean="0">
                <a:latin typeface="+mn-ea"/>
                <a:ea typeface="+mn-ea"/>
              </a:rPr>
              <a:t>CTRL+Z</a:t>
            </a:r>
            <a:r>
              <a:rPr lang="zh-CN" altLang="en-US" sz="1600" b="1" dirty="0" smtClean="0">
                <a:latin typeface="+mn-ea"/>
                <a:ea typeface="+mn-ea"/>
              </a:rPr>
              <a:t>可以认为是</a:t>
            </a:r>
            <a:r>
              <a:rPr lang="en-US" altLang="zh-CN" sz="1600" b="1" dirty="0" smtClean="0">
                <a:latin typeface="+mn-ea"/>
                <a:ea typeface="+mn-ea"/>
              </a:rPr>
              <a:t>EOF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out &lt;&lt; "</a:t>
            </a:r>
            <a:r>
              <a:rPr lang="en-US" altLang="zh-CN" sz="1200" b="1" dirty="0" smtClean="0">
                <a:latin typeface="+mn-ea"/>
              </a:rPr>
              <a:t>ABC\x1\x2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\x1A</a:t>
            </a:r>
            <a:r>
              <a:rPr lang="en-US" altLang="zh-CN" sz="1200" b="1" dirty="0" smtClean="0">
                <a:latin typeface="+mn-ea"/>
              </a:rPr>
              <a:t>\t\v\b\175</a:t>
            </a:r>
            <a:r>
              <a:rPr lang="en-US" altLang="zh-CN" sz="1200" b="1" dirty="0">
                <a:latin typeface="+mn-ea"/>
              </a:rPr>
              <a:t>()-=</a:t>
            </a:r>
            <a:r>
              <a:rPr lang="en-US" altLang="zh-CN" sz="1200" b="1" dirty="0" err="1">
                <a:latin typeface="+mn-ea"/>
              </a:rPr>
              <a:t>def</a:t>
            </a:r>
            <a:r>
              <a:rPr lang="en-US" altLang="zh-CN" sz="1200" b="1" dirty="0">
                <a:latin typeface="+mn-ea"/>
              </a:rPr>
              <a:t>"&lt;&lt;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 smtClean="0">
                <a:latin typeface="+mn-ea"/>
              </a:rPr>
              <a:t>);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</a:rPr>
              <a:t>不加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::binary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c=0</a:t>
            </a:r>
            <a:r>
              <a:rPr lang="en-US" altLang="zh-CN" sz="1200" b="1" dirty="0" smtClean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char </a:t>
            </a:r>
            <a:r>
              <a:rPr lang="en-US" altLang="zh-CN" sz="1200" b="1" dirty="0" err="1" smtClean="0">
                <a:latin typeface="+mn-ea"/>
              </a:rPr>
              <a:t>ch</a:t>
            </a:r>
            <a:r>
              <a:rPr lang="en-US" altLang="zh-CN" sz="1200" b="1" dirty="0" smtClean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while</a:t>
            </a:r>
            <a:r>
              <a:rPr lang="en-US" altLang="zh-CN" sz="1200" b="1" dirty="0" smtClean="0">
                <a:latin typeface="+mn-ea"/>
              </a:rPr>
              <a:t>((</a:t>
            </a:r>
            <a:r>
              <a:rPr lang="en-US" altLang="zh-CN" sz="1200" b="1" dirty="0" err="1" smtClean="0">
                <a:latin typeface="+mn-ea"/>
              </a:rPr>
              <a:t>ch</a:t>
            </a:r>
            <a:r>
              <a:rPr lang="en-US" altLang="zh-CN" sz="1200" b="1" dirty="0" smtClean="0">
                <a:latin typeface="+mn-ea"/>
              </a:rPr>
              <a:t>=</a:t>
            </a:r>
            <a:r>
              <a:rPr lang="en-US" altLang="zh-CN" sz="1200" b="1" dirty="0" err="1" smtClean="0">
                <a:latin typeface="+mn-ea"/>
              </a:rPr>
              <a:t>in.get</a:t>
            </a:r>
            <a:r>
              <a:rPr lang="en-US" altLang="zh-CN" sz="1200" b="1" dirty="0" smtClean="0">
                <a:latin typeface="+mn-ea"/>
              </a:rPr>
              <a:t>())!=</a:t>
            </a:r>
            <a:r>
              <a:rPr lang="en-US" altLang="zh-CN" sz="1200" b="1" dirty="0">
                <a:latin typeface="+mn-ea"/>
              </a:rPr>
              <a:t>EOF) {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c++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c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 smtClean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Windows</a:t>
            </a:r>
            <a:r>
              <a:rPr lang="zh-CN" altLang="en-US" sz="1600" b="1" dirty="0">
                <a:latin typeface="+mn-ea"/>
                <a:ea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  <a:ea typeface="+mn-ea"/>
              </a:rPr>
              <a:t>____19_____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         </a:t>
            </a:r>
            <a:r>
              <a:rPr lang="zh-CN" altLang="en-US" sz="1600" b="1" dirty="0">
                <a:latin typeface="+mn-ea"/>
                <a:ea typeface="+mn-ea"/>
              </a:rPr>
              <a:t>输出的</a:t>
            </a:r>
            <a:r>
              <a:rPr lang="en-US" altLang="zh-CN" sz="1600" b="1" dirty="0">
                <a:latin typeface="+mn-ea"/>
                <a:ea typeface="+mn-ea"/>
              </a:rPr>
              <a:t>c</a:t>
            </a:r>
            <a:r>
              <a:rPr lang="zh-CN" altLang="en-US" sz="1600" b="1" dirty="0">
                <a:latin typeface="+mn-ea"/>
                <a:ea typeface="+mn-ea"/>
              </a:rPr>
              <a:t>是：</a:t>
            </a:r>
            <a:r>
              <a:rPr lang="en-US" altLang="zh-CN" sz="1600" b="1" dirty="0" smtClean="0">
                <a:latin typeface="+mn-ea"/>
                <a:ea typeface="+mn-ea"/>
              </a:rPr>
              <a:t>___5_____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Linux</a:t>
            </a:r>
            <a:r>
              <a:rPr lang="zh-CN" altLang="en-US" sz="1600" b="1" dirty="0">
                <a:latin typeface="+mn-ea"/>
                <a:ea typeface="+mn-ea"/>
              </a:rPr>
              <a:t>下运行，文件大小：</a:t>
            </a:r>
            <a:r>
              <a:rPr lang="en-US" altLang="zh-CN" sz="1600" b="1" dirty="0" smtClean="0">
                <a:latin typeface="+mn-ea"/>
                <a:ea typeface="+mn-ea"/>
              </a:rPr>
              <a:t>_____18____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       </a:t>
            </a:r>
            <a:r>
              <a:rPr lang="zh-CN" altLang="en-US" sz="1600" b="1" dirty="0">
                <a:latin typeface="+mn-ea"/>
                <a:ea typeface="+mn-ea"/>
              </a:rPr>
              <a:t>输出的</a:t>
            </a:r>
            <a:r>
              <a:rPr lang="en-US" altLang="zh-CN" sz="1600" b="1" dirty="0">
                <a:latin typeface="+mn-ea"/>
                <a:ea typeface="+mn-ea"/>
              </a:rPr>
              <a:t>c</a:t>
            </a:r>
            <a:r>
              <a:rPr lang="zh-CN" altLang="en-US" sz="1600" b="1" dirty="0">
                <a:latin typeface="+mn-ea"/>
                <a:ea typeface="+mn-ea"/>
              </a:rPr>
              <a:t>是：</a:t>
            </a:r>
            <a:r>
              <a:rPr lang="en-US" altLang="zh-CN" sz="1600" b="1" dirty="0" smtClean="0">
                <a:latin typeface="+mn-ea"/>
                <a:ea typeface="+mn-ea"/>
              </a:rPr>
              <a:t>____18____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为什么</a:t>
            </a:r>
            <a:r>
              <a:rPr lang="en-US" altLang="zh-CN" sz="1600" b="1" dirty="0" smtClean="0">
                <a:latin typeface="+mn-ea"/>
                <a:ea typeface="+mn-ea"/>
              </a:rPr>
              <a:t>? </a:t>
            </a:r>
            <a:r>
              <a:rPr lang="zh-CN" altLang="en-US" sz="1600" b="1" dirty="0" smtClean="0">
                <a:latin typeface="+mn-ea"/>
                <a:ea typeface="+mn-ea"/>
              </a:rPr>
              <a:t>与本张</a:t>
            </a:r>
            <a:r>
              <a:rPr lang="en-US" altLang="zh-CN" sz="1600" b="1" dirty="0" err="1" smtClean="0">
                <a:latin typeface="+mn-ea"/>
                <a:ea typeface="+mn-ea"/>
              </a:rPr>
              <a:t>ppt</a:t>
            </a:r>
            <a:r>
              <a:rPr lang="zh-CN" altLang="en-US" sz="1600" b="1" dirty="0" smtClean="0">
                <a:latin typeface="+mn-ea"/>
                <a:ea typeface="+mn-ea"/>
              </a:rPr>
              <a:t>左侧示例类似，只是用一个</a:t>
            </a:r>
            <a:r>
              <a:rPr lang="en-US" altLang="zh-CN" sz="1600" b="1" dirty="0" smtClean="0">
                <a:latin typeface="+mn-ea"/>
                <a:ea typeface="+mn-ea"/>
              </a:rPr>
              <a:t>char</a:t>
            </a:r>
            <a:r>
              <a:rPr lang="zh-CN" altLang="en-US" sz="1600" b="1" dirty="0" smtClean="0">
                <a:latin typeface="+mn-ea"/>
                <a:ea typeface="+mn-ea"/>
              </a:rPr>
              <a:t>类型的变量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zh-CN" altLang="en-US" sz="1600" b="1" dirty="0" smtClean="0">
                <a:latin typeface="+mn-ea"/>
                <a:ea typeface="+mn-ea"/>
              </a:rPr>
              <a:t>接受</a:t>
            </a:r>
            <a:r>
              <a:rPr lang="en-US" altLang="zh-CN" sz="1600" b="1" dirty="0" smtClean="0">
                <a:latin typeface="+mn-ea"/>
                <a:ea typeface="+mn-ea"/>
              </a:rPr>
              <a:t>get()</a:t>
            </a:r>
            <a:r>
              <a:rPr lang="zh-CN" altLang="en-US" sz="1600" b="1" dirty="0" smtClean="0">
                <a:latin typeface="+mn-ea"/>
                <a:ea typeface="+mn-ea"/>
              </a:rPr>
              <a:t>得到的结果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5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14</a:t>
            </a:r>
            <a:r>
              <a:rPr lang="zh-CN" altLang="en-US" sz="1600" b="1" dirty="0" smtClean="0">
                <a:latin typeface="+mn-ea"/>
              </a:rPr>
              <a:t>：用十进制方式写入含</a:t>
            </a:r>
            <a:r>
              <a:rPr lang="en-US" altLang="zh-CN" sz="1600" b="1" dirty="0" smtClean="0">
                <a:latin typeface="+mn-ea"/>
              </a:rPr>
              <a:t>\</a:t>
            </a:r>
            <a:r>
              <a:rPr lang="en-US" altLang="zh-CN" sz="1600" b="1" dirty="0" err="1" smtClean="0">
                <a:latin typeface="+mn-ea"/>
              </a:rPr>
              <a:t>xFF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十进制</a:t>
            </a:r>
            <a:r>
              <a:rPr lang="en-US" altLang="zh-CN" sz="1600" b="1" dirty="0" smtClean="0">
                <a:latin typeface="+mn-ea"/>
              </a:rPr>
              <a:t>255/-1)</a:t>
            </a:r>
            <a:r>
              <a:rPr lang="zh-CN" altLang="en-US" sz="1600" b="1" dirty="0" smtClean="0">
                <a:latin typeface="+mn-ea"/>
              </a:rPr>
              <a:t>的文件，并进行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 smtClean="0">
                <a:latin typeface="+mn-ea"/>
              </a:rPr>
              <a:t>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iostream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fstream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#include &lt;</a:t>
            </a:r>
            <a:r>
              <a:rPr lang="en-US" altLang="zh-CN" sz="1200" b="1" dirty="0" err="1">
                <a:latin typeface="+mn-ea"/>
                <a:ea typeface="+mn-ea"/>
              </a:rPr>
              <a:t>cstring</a:t>
            </a:r>
            <a:r>
              <a:rPr lang="en-US" altLang="zh-CN" sz="12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using namespace </a:t>
            </a:r>
            <a:r>
              <a:rPr lang="en-US" altLang="zh-CN" sz="1200" b="1" dirty="0" err="1">
                <a:latin typeface="+mn-ea"/>
                <a:ea typeface="+mn-ea"/>
              </a:rPr>
              <a:t>std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 smtClean="0">
              <a:latin typeface="+mn-ea"/>
              <a:ea typeface="+mn-ea"/>
            </a:endParaRPr>
          </a:p>
          <a:p>
            <a:r>
              <a:rPr lang="en-US" altLang="zh-CN" sz="1200" b="1" dirty="0" err="1" smtClean="0">
                <a:latin typeface="+mn-ea"/>
                <a:ea typeface="+mn-ea"/>
              </a:rPr>
              <a:t>int</a:t>
            </a:r>
            <a:r>
              <a:rPr lang="en-US" altLang="zh-CN" sz="1200" b="1" dirty="0" smtClean="0">
                <a:latin typeface="+mn-ea"/>
                <a:ea typeface="+mn-ea"/>
              </a:rPr>
              <a:t> </a:t>
            </a:r>
            <a:r>
              <a:rPr lang="en-US" altLang="zh-CN" sz="1200" b="1" dirty="0">
                <a:latin typeface="+mn-ea"/>
                <a:ea typeface="+mn-ea"/>
              </a:rPr>
              <a:t>main(</a:t>
            </a:r>
            <a:r>
              <a:rPr lang="en-US" altLang="zh-CN" sz="1200" b="1" dirty="0" err="1">
                <a:latin typeface="+mn-ea"/>
                <a:ea typeface="+mn-ea"/>
              </a:rPr>
              <a:t>int</a:t>
            </a: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err="1">
                <a:latin typeface="+mn-ea"/>
                <a:ea typeface="+mn-ea"/>
              </a:rPr>
              <a:t>argc</a:t>
            </a:r>
            <a:r>
              <a:rPr lang="en-US" altLang="zh-CN" sz="1200" b="1" dirty="0">
                <a:latin typeface="+mn-ea"/>
                <a:ea typeface="+mn-ea"/>
              </a:rPr>
              <a:t>, char *</a:t>
            </a:r>
            <a:r>
              <a:rPr lang="en-US" altLang="zh-CN" sz="1200" b="1" dirty="0" err="1">
                <a:latin typeface="+mn-ea"/>
                <a:ea typeface="+mn-ea"/>
              </a:rPr>
              <a:t>argv</a:t>
            </a:r>
            <a:r>
              <a:rPr lang="en-US" altLang="zh-CN" sz="12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</a:t>
            </a:r>
            <a:r>
              <a:rPr lang="en-US" altLang="zh-CN" sz="1200" b="1" dirty="0" err="1">
                <a:latin typeface="+mn-ea"/>
                <a:ea typeface="+mn-ea"/>
              </a:rPr>
              <a:t>ofstream</a:t>
            </a:r>
            <a:r>
              <a:rPr lang="en-US" altLang="zh-CN" sz="1200" b="1" dirty="0">
                <a:latin typeface="+mn-ea"/>
                <a:ea typeface="+mn-ea"/>
              </a:rPr>
              <a:t> out("out.txt",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::out);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>
                <a:latin typeface="+mn-ea"/>
                <a:ea typeface="+mn-ea"/>
              </a:rPr>
              <a:t>out &lt;&lt; "</a:t>
            </a:r>
            <a:r>
              <a:rPr lang="en-US" altLang="zh-CN" sz="1200" b="1" dirty="0" smtClean="0">
                <a:latin typeface="+mn-ea"/>
                <a:ea typeface="+mn-ea"/>
              </a:rPr>
              <a:t>ABC\x1\x2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</a:rPr>
              <a:t>\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xff</a:t>
            </a:r>
            <a:r>
              <a:rPr lang="en-US" altLang="zh-CN" sz="1200" b="1" dirty="0" smtClean="0">
                <a:latin typeface="+mn-ea"/>
                <a:ea typeface="+mn-ea"/>
              </a:rPr>
              <a:t>\t\v\b\175</a:t>
            </a:r>
            <a:r>
              <a:rPr lang="en-US" altLang="zh-CN" sz="1200" b="1" dirty="0">
                <a:latin typeface="+mn-ea"/>
                <a:ea typeface="+mn-ea"/>
              </a:rPr>
              <a:t>()-=</a:t>
            </a:r>
            <a:r>
              <a:rPr lang="en-US" altLang="zh-CN" sz="1200" b="1" dirty="0" err="1">
                <a:latin typeface="+mn-ea"/>
                <a:ea typeface="+mn-ea"/>
              </a:rPr>
              <a:t>def</a:t>
            </a:r>
            <a:r>
              <a:rPr lang="en-US" altLang="zh-CN" sz="1200" b="1" dirty="0">
                <a:latin typeface="+mn-ea"/>
                <a:ea typeface="+mn-ea"/>
              </a:rPr>
              <a:t>"&lt;&lt;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 smtClean="0">
                <a:latin typeface="+mn-ea"/>
                <a:ea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out.close</a:t>
            </a:r>
            <a:r>
              <a:rPr lang="en-US" altLang="zh-CN" sz="1200" b="1" dirty="0" smtClean="0">
                <a:latin typeface="+mn-ea"/>
                <a:ea typeface="+mn-ea"/>
              </a:rPr>
              <a:t>();</a:t>
            </a:r>
            <a:endParaRPr lang="en-US" altLang="zh-CN" sz="1200" b="1" dirty="0">
              <a:latin typeface="+mn-ea"/>
              <a:ea typeface="+mn-ea"/>
            </a:endParaRPr>
          </a:p>
          <a:p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 err="1" smtClean="0">
                <a:latin typeface="+mn-ea"/>
                <a:ea typeface="+mn-ea"/>
              </a:rPr>
              <a:t>ifstream</a:t>
            </a:r>
            <a:r>
              <a:rPr lang="en-US" altLang="zh-CN" sz="1200" b="1" dirty="0" smtClean="0">
                <a:latin typeface="+mn-ea"/>
                <a:ea typeface="+mn-ea"/>
              </a:rPr>
              <a:t> </a:t>
            </a:r>
            <a:r>
              <a:rPr lang="en-US" altLang="zh-CN" sz="1200" b="1" dirty="0">
                <a:latin typeface="+mn-ea"/>
                <a:ea typeface="+mn-ea"/>
              </a:rPr>
              <a:t>in("out.txt", </a:t>
            </a:r>
            <a:r>
              <a:rPr lang="en-US" altLang="zh-CN" sz="1200" b="1" dirty="0" err="1">
                <a:latin typeface="+mn-ea"/>
                <a:ea typeface="+mn-ea"/>
              </a:rPr>
              <a:t>ios</a:t>
            </a:r>
            <a:r>
              <a:rPr lang="en-US" altLang="zh-CN" sz="1200" b="1" dirty="0">
                <a:latin typeface="+mn-ea"/>
                <a:ea typeface="+mn-ea"/>
              </a:rPr>
              <a:t>::</a:t>
            </a:r>
            <a:r>
              <a:rPr lang="en-US" altLang="zh-CN" sz="1200" b="1" dirty="0" smtClean="0">
                <a:latin typeface="+mn-ea"/>
                <a:ea typeface="+mn-ea"/>
              </a:rPr>
              <a:t>in);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可加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ios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  <a:ea typeface="+mn-ea"/>
              </a:rPr>
              <a:t>::binary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</a:t>
            </a:r>
            <a:r>
              <a:rPr lang="en-US" altLang="zh-CN" sz="1200" b="1" dirty="0" err="1" smtClean="0">
                <a:latin typeface="+mn-ea"/>
                <a:ea typeface="+mn-ea"/>
              </a:rPr>
              <a:t>int</a:t>
            </a:r>
            <a:r>
              <a:rPr lang="en-US" altLang="zh-CN" sz="1200" b="1" dirty="0" smtClean="0">
                <a:latin typeface="+mn-ea"/>
                <a:ea typeface="+mn-ea"/>
              </a:rPr>
              <a:t> c=0;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while(</a:t>
            </a:r>
            <a:r>
              <a:rPr lang="en-US" altLang="zh-CN" sz="1200" b="1" dirty="0" err="1" smtClean="0">
                <a:latin typeface="+mn-ea"/>
                <a:ea typeface="+mn-ea"/>
              </a:rPr>
              <a:t>in.get</a:t>
            </a:r>
            <a:r>
              <a:rPr lang="en-US" altLang="zh-CN" sz="1200" b="1" dirty="0" smtClean="0">
                <a:latin typeface="+mn-ea"/>
                <a:ea typeface="+mn-ea"/>
              </a:rPr>
              <a:t>()!=EOF) {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        </a:t>
            </a:r>
            <a:r>
              <a:rPr lang="en-US" altLang="zh-CN" sz="1200" b="1" dirty="0" err="1" smtClean="0">
                <a:latin typeface="+mn-ea"/>
                <a:ea typeface="+mn-ea"/>
              </a:rPr>
              <a:t>c++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  <a:endParaRPr lang="en-US" altLang="zh-CN" sz="1200" b="1" dirty="0" smtClean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    }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 err="1">
                <a:latin typeface="+mn-ea"/>
                <a:ea typeface="+mn-ea"/>
              </a:rPr>
              <a:t>cout</a:t>
            </a:r>
            <a:r>
              <a:rPr lang="en-US" altLang="zh-CN" sz="1200" b="1" dirty="0">
                <a:latin typeface="+mn-ea"/>
                <a:ea typeface="+mn-ea"/>
              </a:rPr>
              <a:t> &lt;&lt; </a:t>
            </a:r>
            <a:r>
              <a:rPr lang="en-US" altLang="zh-CN" sz="1200" b="1" dirty="0" smtClean="0">
                <a:latin typeface="+mn-ea"/>
                <a:ea typeface="+mn-ea"/>
              </a:rPr>
              <a:t>c </a:t>
            </a:r>
            <a:r>
              <a:rPr lang="en-US" altLang="zh-CN" sz="1200" b="1" dirty="0">
                <a:latin typeface="+mn-ea"/>
                <a:ea typeface="+mn-ea"/>
              </a:rPr>
              <a:t>&lt;&lt; </a:t>
            </a:r>
            <a:r>
              <a:rPr lang="en-US" altLang="zh-CN" sz="1200" b="1" dirty="0" err="1">
                <a:latin typeface="+mn-ea"/>
                <a:ea typeface="+mn-ea"/>
              </a:rPr>
              <a:t>endl</a:t>
            </a:r>
            <a:r>
              <a:rPr lang="en-US" altLang="zh-CN" sz="1200" b="1" dirty="0">
                <a:latin typeface="+mn-ea"/>
                <a:ea typeface="+mn-ea"/>
              </a:rPr>
              <a:t>;</a:t>
            </a:r>
          </a:p>
          <a:p>
            <a:endParaRPr lang="en-US" altLang="zh-CN" sz="1200" b="1" dirty="0" smtClean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</a:t>
            </a:r>
            <a:r>
              <a:rPr lang="en-US" altLang="zh-CN" sz="12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200" b="1" dirty="0" smtClean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 smtClean="0">
                <a:latin typeface="+mn-ea"/>
                <a:ea typeface="+mn-ea"/>
              </a:rPr>
              <a:t>_____19____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latin typeface="+mn-ea"/>
                <a:ea typeface="+mn-ea"/>
              </a:rPr>
              <a:t>              </a:t>
            </a:r>
            <a:r>
              <a:rPr lang="zh-CN" altLang="en-US" sz="1200" b="1" dirty="0" smtClean="0">
                <a:latin typeface="+mn-ea"/>
                <a:ea typeface="+mn-ea"/>
              </a:rPr>
              <a:t>输出的</a:t>
            </a:r>
            <a:r>
              <a:rPr lang="en-US" altLang="zh-CN" sz="1200" b="1" dirty="0" smtClean="0">
                <a:latin typeface="+mn-ea"/>
                <a:ea typeface="+mn-ea"/>
              </a:rPr>
              <a:t>c</a:t>
            </a:r>
            <a:r>
              <a:rPr lang="zh-CN" altLang="en-US" sz="1200" b="1" dirty="0" smtClean="0">
                <a:latin typeface="+mn-ea"/>
                <a:ea typeface="+mn-ea"/>
              </a:rPr>
              <a:t>是：</a:t>
            </a:r>
            <a:r>
              <a:rPr lang="en-US" altLang="zh-CN" sz="1200" b="1" dirty="0" smtClean="0">
                <a:latin typeface="+mn-ea"/>
                <a:ea typeface="+mn-ea"/>
              </a:rPr>
              <a:t>____18____</a:t>
            </a:r>
          </a:p>
          <a:p>
            <a:r>
              <a:rPr lang="en-US" altLang="zh-CN" sz="1200" b="1" dirty="0" smtClean="0">
                <a:latin typeface="+mn-ea"/>
                <a:ea typeface="+mn-ea"/>
              </a:rPr>
              <a:t>Linux</a:t>
            </a:r>
            <a:r>
              <a:rPr lang="zh-CN" altLang="en-US" sz="1200" b="1" dirty="0" smtClean="0">
                <a:latin typeface="+mn-ea"/>
                <a:ea typeface="+mn-ea"/>
              </a:rPr>
              <a:t>下</a:t>
            </a:r>
            <a:r>
              <a:rPr lang="zh-CN" altLang="en-US" sz="1200" b="1" dirty="0">
                <a:latin typeface="+mn-ea"/>
                <a:ea typeface="+mn-ea"/>
              </a:rPr>
              <a:t>运行，文件大小：</a:t>
            </a:r>
            <a:r>
              <a:rPr lang="en-US" altLang="zh-CN" sz="1200" b="1" dirty="0" smtClean="0">
                <a:latin typeface="+mn-ea"/>
                <a:ea typeface="+mn-ea"/>
              </a:rPr>
              <a:t>_____18____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 smtClean="0">
                <a:latin typeface="+mn-ea"/>
                <a:ea typeface="+mn-ea"/>
              </a:rPr>
              <a:t>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 smtClean="0">
                <a:latin typeface="+mn-ea"/>
                <a:ea typeface="+mn-ea"/>
              </a:rPr>
              <a:t>____18____</a:t>
            </a:r>
            <a:endParaRPr lang="en-US" altLang="zh-CN" sz="12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 smtClean="0">
                <a:latin typeface="+mn-ea"/>
                <a:ea typeface="+mn-ea"/>
              </a:rPr>
              <a:t>为什么</a:t>
            </a:r>
            <a:r>
              <a:rPr lang="en-US" altLang="zh-CN" sz="1200" b="1" dirty="0" smtClean="0">
                <a:latin typeface="+mn-ea"/>
                <a:ea typeface="+mn-ea"/>
              </a:rPr>
              <a:t>? </a:t>
            </a:r>
            <a:r>
              <a:rPr lang="zh-CN" altLang="en-US" sz="1200" b="1" dirty="0" smtClean="0">
                <a:latin typeface="+mn-ea"/>
                <a:ea typeface="+mn-ea"/>
              </a:rPr>
              <a:t>在内存中的</a:t>
            </a:r>
            <a:r>
              <a:rPr lang="en-US" altLang="zh-CN" sz="1200" b="1" dirty="0" smtClean="0">
                <a:latin typeface="+mn-ea"/>
                <a:ea typeface="+mn-ea"/>
              </a:rPr>
              <a:t>-1(0xFF)</a:t>
            </a:r>
            <a:r>
              <a:rPr lang="zh-CN" altLang="en-US" sz="1200" b="1" dirty="0" smtClean="0">
                <a:latin typeface="+mn-ea"/>
                <a:ea typeface="+mn-ea"/>
              </a:rPr>
              <a:t>并不能被识别成与</a:t>
            </a:r>
            <a:r>
              <a:rPr lang="en-US" altLang="zh-CN" sz="1200" b="1" dirty="0" smtClean="0">
                <a:latin typeface="+mn-ea"/>
                <a:ea typeface="+mn-ea"/>
              </a:rPr>
              <a:t>CTRL+Z</a:t>
            </a:r>
            <a:r>
              <a:rPr lang="zh-CN" altLang="en-US" sz="1200" b="1" dirty="0" smtClean="0">
                <a:latin typeface="+mn-ea"/>
                <a:ea typeface="+mn-ea"/>
              </a:rPr>
              <a:t>相同的效果，即不能作为</a:t>
            </a:r>
            <a:r>
              <a:rPr lang="en-US" altLang="zh-CN" sz="1200" b="1" dirty="0" err="1" smtClean="0">
                <a:latin typeface="+mn-ea"/>
                <a:ea typeface="+mn-ea"/>
              </a:rPr>
              <a:t>eof</a:t>
            </a:r>
            <a:r>
              <a:rPr lang="en-US" altLang="zh-CN" sz="1200" b="1" dirty="0" smtClean="0">
                <a:latin typeface="+mn-ea"/>
                <a:ea typeface="+mn-ea"/>
              </a:rPr>
              <a:t>()</a:t>
            </a:r>
            <a:r>
              <a:rPr lang="zh-CN" altLang="en-US" sz="1200" b="1" dirty="0" smtClean="0">
                <a:latin typeface="+mn-ea"/>
                <a:ea typeface="+mn-ea"/>
              </a:rPr>
              <a:t>的结束符</a:t>
            </a:r>
            <a:endParaRPr lang="en-US" altLang="zh-CN" sz="1200" b="1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out &lt;&lt; "ABC\x1\x2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\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xff</a:t>
            </a:r>
            <a:r>
              <a:rPr lang="en-US" altLang="zh-CN" sz="1200" b="1" dirty="0">
                <a:latin typeface="+mn-ea"/>
              </a:rPr>
              <a:t>\t\v\b\175()-=</a:t>
            </a:r>
            <a:r>
              <a:rPr lang="en-US" altLang="zh-CN" sz="1200" b="1" dirty="0" err="1">
                <a:latin typeface="+mn-ea"/>
              </a:rPr>
              <a:t>def</a:t>
            </a:r>
            <a:r>
              <a:rPr lang="en-US" altLang="zh-CN" sz="1200" b="1" dirty="0">
                <a:latin typeface="+mn-ea"/>
              </a:rPr>
              <a:t>"&lt;&lt;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</a:t>
            </a:r>
            <a:r>
              <a:rPr lang="en-US" altLang="zh-CN" sz="1200" b="1" dirty="0" smtClean="0">
                <a:latin typeface="+mn-ea"/>
              </a:rPr>
              <a:t>);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可加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::binary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c=0</a:t>
            </a:r>
            <a:r>
              <a:rPr lang="en-US" altLang="zh-CN" sz="1200" b="1" dirty="0" smtClean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char </a:t>
            </a:r>
            <a:r>
              <a:rPr lang="en-US" altLang="zh-CN" sz="1200" b="1" dirty="0" err="1" smtClean="0">
                <a:latin typeface="+mn-ea"/>
              </a:rPr>
              <a:t>ch</a:t>
            </a:r>
            <a:r>
              <a:rPr lang="en-US" altLang="zh-CN" sz="1200" b="1" dirty="0" smtClean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while</a:t>
            </a:r>
            <a:r>
              <a:rPr lang="en-US" altLang="zh-CN" sz="1200" b="1" dirty="0" smtClean="0">
                <a:latin typeface="+mn-ea"/>
              </a:rPr>
              <a:t>((</a:t>
            </a:r>
            <a:r>
              <a:rPr lang="en-US" altLang="zh-CN" sz="1200" b="1" dirty="0" err="1" smtClean="0">
                <a:latin typeface="+mn-ea"/>
              </a:rPr>
              <a:t>ch</a:t>
            </a:r>
            <a:r>
              <a:rPr lang="en-US" altLang="zh-CN" sz="1200" b="1" dirty="0" smtClean="0">
                <a:latin typeface="+mn-ea"/>
              </a:rPr>
              <a:t>=</a:t>
            </a:r>
            <a:r>
              <a:rPr lang="en-US" altLang="zh-CN" sz="1200" b="1" dirty="0" err="1" smtClean="0">
                <a:latin typeface="+mn-ea"/>
              </a:rPr>
              <a:t>in.get</a:t>
            </a:r>
            <a:r>
              <a:rPr lang="en-US" altLang="zh-CN" sz="1200" b="1" dirty="0" smtClean="0">
                <a:latin typeface="+mn-ea"/>
              </a:rPr>
              <a:t>())!=</a:t>
            </a:r>
            <a:r>
              <a:rPr lang="en-US" altLang="zh-CN" sz="1200" b="1" dirty="0">
                <a:latin typeface="+mn-ea"/>
              </a:rPr>
              <a:t>EOF) {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c++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c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 smtClean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  <a:ea typeface="+mn-ea"/>
              </a:rPr>
              <a:t>Windows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 smtClean="0">
                <a:latin typeface="+mn-ea"/>
                <a:ea typeface="+mn-ea"/>
              </a:rPr>
              <a:t>____19_____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 smtClean="0">
                <a:latin typeface="+mn-ea"/>
                <a:ea typeface="+mn-ea"/>
              </a:rPr>
              <a:t>____5____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Linux</a:t>
            </a:r>
            <a:r>
              <a:rPr lang="zh-CN" altLang="en-US" sz="1200" b="1" dirty="0">
                <a:latin typeface="+mn-ea"/>
                <a:ea typeface="+mn-ea"/>
              </a:rPr>
              <a:t>下运行，文件大小：</a:t>
            </a:r>
            <a:r>
              <a:rPr lang="en-US" altLang="zh-CN" sz="1200" b="1" dirty="0" smtClean="0">
                <a:latin typeface="+mn-ea"/>
                <a:ea typeface="+mn-ea"/>
              </a:rPr>
              <a:t>_____18____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en-US" altLang="zh-CN" sz="1200" b="1" dirty="0">
                <a:latin typeface="+mn-ea"/>
                <a:ea typeface="+mn-ea"/>
              </a:rPr>
              <a:t>             </a:t>
            </a:r>
            <a:r>
              <a:rPr lang="zh-CN" altLang="en-US" sz="1200" b="1" dirty="0">
                <a:latin typeface="+mn-ea"/>
                <a:ea typeface="+mn-ea"/>
              </a:rPr>
              <a:t>输出的</a:t>
            </a:r>
            <a:r>
              <a:rPr lang="en-US" altLang="zh-CN" sz="1200" b="1" dirty="0">
                <a:latin typeface="+mn-ea"/>
                <a:ea typeface="+mn-ea"/>
              </a:rPr>
              <a:t>c</a:t>
            </a:r>
            <a:r>
              <a:rPr lang="zh-CN" altLang="en-US" sz="1200" b="1" dirty="0">
                <a:latin typeface="+mn-ea"/>
                <a:ea typeface="+mn-ea"/>
              </a:rPr>
              <a:t>是：</a:t>
            </a:r>
            <a:r>
              <a:rPr lang="en-US" altLang="zh-CN" sz="1200" b="1" dirty="0" smtClean="0">
                <a:latin typeface="+mn-ea"/>
                <a:ea typeface="+mn-ea"/>
              </a:rPr>
              <a:t>____5_____</a:t>
            </a:r>
            <a:endParaRPr lang="en-US" altLang="zh-CN" sz="1200" b="1" dirty="0">
              <a:latin typeface="+mn-ea"/>
              <a:ea typeface="+mn-ea"/>
            </a:endParaRPr>
          </a:p>
          <a:p>
            <a:r>
              <a:rPr lang="zh-CN" altLang="en-US" sz="1200" b="1" dirty="0">
                <a:latin typeface="+mn-ea"/>
                <a:ea typeface="+mn-ea"/>
              </a:rPr>
              <a:t>为什么</a:t>
            </a:r>
            <a:r>
              <a:rPr lang="en-US" altLang="zh-CN" sz="1200" b="1" dirty="0" smtClean="0">
                <a:latin typeface="+mn-ea"/>
                <a:ea typeface="+mn-ea"/>
              </a:rPr>
              <a:t>? </a:t>
            </a:r>
            <a:r>
              <a:rPr lang="zh-CN" altLang="en-US" sz="1200" b="1" dirty="0" smtClean="0">
                <a:latin typeface="+mn-ea"/>
                <a:ea typeface="+mn-ea"/>
              </a:rPr>
              <a:t>将文件中的</a:t>
            </a:r>
            <a:r>
              <a:rPr lang="en-US" altLang="zh-CN" sz="1200" b="1" dirty="0" smtClean="0">
                <a:latin typeface="+mn-ea"/>
                <a:ea typeface="+mn-ea"/>
              </a:rPr>
              <a:t>-1(0xFF)</a:t>
            </a:r>
            <a:r>
              <a:rPr lang="zh-CN" altLang="en-US" sz="1200" b="1" dirty="0" smtClean="0">
                <a:latin typeface="+mn-ea"/>
                <a:ea typeface="+mn-ea"/>
              </a:rPr>
              <a:t>读取给，某个变量，通过变量判断是否为</a:t>
            </a:r>
            <a:r>
              <a:rPr lang="en-US" altLang="zh-CN" sz="1200" b="1" dirty="0" smtClean="0">
                <a:latin typeface="+mn-ea"/>
                <a:ea typeface="+mn-ea"/>
              </a:rPr>
              <a:t>-1</a:t>
            </a:r>
            <a:r>
              <a:rPr lang="zh-CN" altLang="en-US" sz="1200" b="1" dirty="0" smtClean="0">
                <a:latin typeface="+mn-ea"/>
                <a:ea typeface="+mn-ea"/>
              </a:rPr>
              <a:t>可被</a:t>
            </a:r>
            <a:r>
              <a:rPr lang="en-US" altLang="zh-CN" sz="1200" b="1" dirty="0" err="1" smtClean="0">
                <a:latin typeface="+mn-ea"/>
                <a:ea typeface="+mn-ea"/>
              </a:rPr>
              <a:t>eof</a:t>
            </a:r>
            <a:r>
              <a:rPr lang="en-US" altLang="zh-CN" sz="1200" b="1" dirty="0" smtClean="0">
                <a:latin typeface="+mn-ea"/>
                <a:ea typeface="+mn-ea"/>
              </a:rPr>
              <a:t>()</a:t>
            </a:r>
            <a:r>
              <a:rPr lang="zh-CN" altLang="en-US" sz="1200" b="1" dirty="0" smtClean="0">
                <a:latin typeface="+mn-ea"/>
                <a:ea typeface="+mn-ea"/>
              </a:rPr>
              <a:t>识别</a:t>
            </a:r>
            <a:endParaRPr lang="en-US" altLang="zh-CN" sz="12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1520" y="6237312"/>
            <a:ext cx="863748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综合例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12~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例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14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，结论：当文件中含字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符</a:t>
            </a:r>
            <a:r>
              <a:rPr lang="en-US" altLang="zh-CN" sz="1600" b="1" dirty="0" smtClean="0">
                <a:solidFill>
                  <a:schemeClr val="accent6"/>
                </a:solidFill>
                <a:latin typeface="+mn-ea"/>
                <a:ea typeface="+mn-ea"/>
              </a:rPr>
              <a:t>CTRL+Z</a:t>
            </a:r>
            <a:r>
              <a:rPr lang="en-US" altLang="zh-CN" sz="1600" b="1" smtClean="0">
                <a:solidFill>
                  <a:schemeClr val="accent6"/>
                </a:solidFill>
                <a:latin typeface="+mn-ea"/>
                <a:ea typeface="+mn-ea"/>
              </a:rPr>
              <a:t>(\x1A)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时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，不能用十进制方式读取，而当文件中含字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符</a:t>
            </a:r>
            <a:r>
              <a:rPr lang="en-US" altLang="zh-CN" sz="1600" b="1" dirty="0" smtClean="0">
                <a:solidFill>
                  <a:schemeClr val="accent6"/>
                </a:solidFill>
                <a:latin typeface="+mn-ea"/>
                <a:ea typeface="+mn-ea"/>
              </a:rPr>
              <a:t>\XFF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时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，是可以用二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/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十进制方式正确读取的</a:t>
            </a:r>
            <a:r>
              <a:rPr lang="zh-CN" altLang="en-US" sz="1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emmmm</a:t>
            </a:r>
            <a:r>
              <a:rPr lang="en-US" altLang="zh-CN" sz="1400" b="1" dirty="0" smtClean="0">
                <a:solidFill>
                  <a:srgbClr val="0000CC"/>
                </a:solidFill>
                <a:latin typeface="+mn-ea"/>
                <a:ea typeface="+mn-ea"/>
              </a:rPr>
              <a:t>...</a:t>
            </a:r>
            <a:r>
              <a:rPr lang="zh-CN" altLang="en-US" sz="1400" b="1" dirty="0" smtClean="0">
                <a:solidFill>
                  <a:srgbClr val="0000CC"/>
                </a:solidFill>
                <a:latin typeface="+mn-ea"/>
                <a:ea typeface="+mn-ea"/>
              </a:rPr>
              <a:t>，世上本无事，</a:t>
            </a:r>
            <a:r>
              <a:rPr lang="zh-CN" altLang="en-US" sz="1400" b="1" dirty="0">
                <a:solidFill>
                  <a:srgbClr val="0000CC"/>
                </a:solidFill>
                <a:latin typeface="+mn-ea"/>
                <a:ea typeface="+mn-ea"/>
              </a:rPr>
              <a:t>你偏</a:t>
            </a:r>
            <a:r>
              <a:rPr lang="zh-CN" altLang="en-US" sz="1400" b="1" dirty="0" smtClean="0">
                <a:solidFill>
                  <a:srgbClr val="0000CC"/>
                </a:solidFill>
                <a:latin typeface="+mn-ea"/>
                <a:ea typeface="+mn-ea"/>
              </a:rPr>
              <a:t>要找点事出来）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34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1</a:t>
            </a:r>
            <a:r>
              <a:rPr lang="zh-CN" altLang="en-US" sz="1600" b="1" dirty="0" smtClean="0">
                <a:latin typeface="+mn-ea"/>
              </a:rPr>
              <a:t>：十进制方式写，在</a:t>
            </a:r>
            <a:r>
              <a:rPr lang="en-US" altLang="zh-CN" sz="1600" b="1" dirty="0" smtClean="0">
                <a:latin typeface="+mn-ea"/>
              </a:rPr>
              <a:t>Windows/Linux</a:t>
            </a:r>
            <a:r>
              <a:rPr lang="zh-CN" altLang="en-US" sz="1600" b="1" dirty="0" smtClean="0">
                <a:latin typeface="+mn-ea"/>
              </a:rPr>
              <a:t>下的差别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fstream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argc</a:t>
            </a:r>
            <a:r>
              <a:rPr lang="en-US" altLang="zh-CN" sz="1600" b="1" dirty="0">
                <a:latin typeface="+mn-ea"/>
                <a:ea typeface="+mn-ea"/>
              </a:rPr>
              <a:t>, char *</a:t>
            </a:r>
            <a:r>
              <a:rPr lang="en-US" altLang="zh-CN" sz="1600" b="1" dirty="0" err="1">
                <a:latin typeface="+mn-ea"/>
                <a:ea typeface="+mn-ea"/>
              </a:rPr>
              <a:t>argv</a:t>
            </a:r>
            <a:r>
              <a:rPr lang="en-US" altLang="zh-CN" sz="16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ofstream</a:t>
            </a:r>
            <a:r>
              <a:rPr lang="en-US" altLang="zh-CN" sz="1600" b="1" dirty="0" smtClean="0">
                <a:latin typeface="+mn-ea"/>
                <a:ea typeface="+mn-ea"/>
              </a:rPr>
              <a:t> out("</a:t>
            </a:r>
            <a:r>
              <a:rPr lang="en-US" altLang="zh-CN" sz="1600" b="1" dirty="0">
                <a:latin typeface="+mn-ea"/>
                <a:ea typeface="+mn-ea"/>
              </a:rPr>
              <a:t>out.txt", </a:t>
            </a:r>
            <a:r>
              <a:rPr lang="en-US" altLang="zh-CN" sz="1600" b="1" dirty="0" err="1">
                <a:latin typeface="+mn-ea"/>
                <a:ea typeface="+mn-ea"/>
              </a:rPr>
              <a:t>ios</a:t>
            </a:r>
            <a:r>
              <a:rPr lang="en-US" altLang="zh-CN" sz="1600" b="1" dirty="0">
                <a:latin typeface="+mn-ea"/>
                <a:ea typeface="+mn-ea"/>
              </a:rPr>
              <a:t>::out);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out </a:t>
            </a:r>
            <a:r>
              <a:rPr lang="en-US" altLang="zh-CN" sz="1600" b="1" dirty="0">
                <a:latin typeface="+mn-ea"/>
                <a:ea typeface="+mn-ea"/>
              </a:rPr>
              <a:t>&lt;&lt; "hello"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out.close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return </a:t>
            </a:r>
            <a:r>
              <a:rPr lang="en-US" altLang="zh-CN" sz="1600" b="1" dirty="0">
                <a:latin typeface="+mn-ea"/>
                <a:ea typeface="+mn-ea"/>
              </a:rPr>
              <a:t>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4509120"/>
            <a:ext cx="8640960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</a:t>
            </a:r>
            <a:r>
              <a:rPr lang="en-US" altLang="zh-CN" sz="1600" b="1" dirty="0" smtClean="0">
                <a:latin typeface="+mn-ea"/>
                <a:ea typeface="+mn-ea"/>
              </a:rPr>
              <a:t>out.txt</a:t>
            </a:r>
            <a:r>
              <a:rPr lang="zh-CN" altLang="en-US" sz="1600" b="1" dirty="0" smtClean="0">
                <a:latin typeface="+mn-ea"/>
                <a:ea typeface="+mn-ea"/>
              </a:rPr>
              <a:t>是</a:t>
            </a:r>
            <a:r>
              <a:rPr lang="en-US" altLang="zh-CN" sz="1600" b="1" dirty="0" smtClean="0">
                <a:latin typeface="+mn-ea"/>
                <a:ea typeface="+mn-ea"/>
              </a:rPr>
              <a:t>___7___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字节</a:t>
            </a:r>
            <a:r>
              <a:rPr lang="zh-CN" altLang="en-US" sz="1600" b="1" dirty="0" smtClean="0">
                <a:latin typeface="+mn-ea"/>
                <a:ea typeface="+mn-ea"/>
              </a:rPr>
              <a:t>，用</a:t>
            </a:r>
            <a:r>
              <a:rPr lang="en-US" altLang="zh-CN" sz="1600" b="1" dirty="0" err="1" smtClean="0">
                <a:latin typeface="+mn-ea"/>
                <a:ea typeface="+mn-ea"/>
              </a:rPr>
              <a:t>UltraEdit</a:t>
            </a:r>
            <a:r>
              <a:rPr lang="zh-CN" altLang="en-US" sz="1600" b="1" dirty="0" smtClean="0">
                <a:latin typeface="+mn-ea"/>
                <a:ea typeface="+mn-ea"/>
              </a:rPr>
              <a:t>的</a:t>
            </a:r>
            <a:r>
              <a:rPr lang="en-US" altLang="zh-CN" sz="1600" b="1" dirty="0" smtClean="0">
                <a:latin typeface="+mn-ea"/>
                <a:ea typeface="+mn-ea"/>
              </a:rPr>
              <a:t>16</a:t>
            </a:r>
            <a:r>
              <a:rPr lang="zh-CN" altLang="en-US" sz="1600" b="1" dirty="0" smtClean="0">
                <a:latin typeface="+mn-ea"/>
                <a:ea typeface="+mn-ea"/>
              </a:rPr>
              <a:t>进制方式打开的贴图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Linux</a:t>
            </a:r>
            <a:r>
              <a:rPr lang="zh-CN" altLang="en-US" sz="1600" b="1" dirty="0" smtClean="0">
                <a:latin typeface="+mn-ea"/>
              </a:rPr>
              <a:t>下</a:t>
            </a:r>
            <a:r>
              <a:rPr lang="zh-CN" altLang="en-US" sz="1600" b="1" dirty="0">
                <a:latin typeface="+mn-ea"/>
              </a:rPr>
              <a:t>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 smtClean="0">
                <a:latin typeface="+mn-ea"/>
              </a:rPr>
              <a:t>___6___</a:t>
            </a:r>
            <a:r>
              <a:rPr lang="zh-CN" altLang="en-US" sz="1600" b="1" dirty="0">
                <a:latin typeface="+mn-ea"/>
              </a:rPr>
              <a:t>字节，用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进制方式打开的贴图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941168"/>
            <a:ext cx="6561248" cy="4869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2" y="5860159"/>
            <a:ext cx="6473346" cy="4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 smtClean="0">
                <a:latin typeface="+mn-ea"/>
              </a:rPr>
              <a:t>：二进制方式写，在</a:t>
            </a:r>
            <a:r>
              <a:rPr lang="en-US" altLang="zh-CN" sz="1600" b="1" dirty="0" smtClean="0">
                <a:latin typeface="+mn-ea"/>
              </a:rPr>
              <a:t>Windows/Linux</a:t>
            </a:r>
            <a:r>
              <a:rPr lang="zh-CN" altLang="en-US" sz="1600" b="1" dirty="0" smtClean="0">
                <a:latin typeface="+mn-ea"/>
              </a:rPr>
              <a:t>下的差别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#include&lt;</a:t>
            </a:r>
            <a:r>
              <a:rPr lang="en-US" altLang="zh-CN" sz="1600" b="1" dirty="0" err="1">
                <a:latin typeface="+mn-ea"/>
                <a:ea typeface="+mn-ea"/>
              </a:rPr>
              <a:t>fstream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argc</a:t>
            </a:r>
            <a:r>
              <a:rPr lang="en-US" altLang="zh-CN" sz="1600" b="1" dirty="0">
                <a:latin typeface="+mn-ea"/>
                <a:ea typeface="+mn-ea"/>
              </a:rPr>
              <a:t>, char *</a:t>
            </a:r>
            <a:r>
              <a:rPr lang="en-US" altLang="zh-CN" sz="1600" b="1" dirty="0" err="1">
                <a:latin typeface="+mn-ea"/>
                <a:ea typeface="+mn-ea"/>
              </a:rPr>
              <a:t>argv</a:t>
            </a:r>
            <a:r>
              <a:rPr lang="en-US" altLang="zh-CN" sz="1600" b="1" dirty="0">
                <a:latin typeface="+mn-ea"/>
                <a:ea typeface="+mn-ea"/>
              </a:rPr>
              <a:t>[])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ofstream</a:t>
            </a:r>
            <a:r>
              <a:rPr lang="en-US" altLang="zh-CN" sz="1600" b="1" dirty="0" smtClean="0">
                <a:latin typeface="+mn-ea"/>
                <a:ea typeface="+mn-ea"/>
              </a:rPr>
              <a:t> out("</a:t>
            </a:r>
            <a:r>
              <a:rPr lang="en-US" altLang="zh-CN" sz="1600" b="1" dirty="0">
                <a:latin typeface="+mn-ea"/>
                <a:ea typeface="+mn-ea"/>
              </a:rPr>
              <a:t>out.txt", </a:t>
            </a:r>
            <a:r>
              <a:rPr lang="en-US" altLang="zh-CN" sz="1600" b="1" dirty="0" err="1">
                <a:latin typeface="+mn-ea"/>
                <a:ea typeface="+mn-ea"/>
              </a:rPr>
              <a:t>ios</a:t>
            </a:r>
            <a:r>
              <a:rPr lang="en-US" altLang="zh-CN" sz="1600" b="1" dirty="0">
                <a:latin typeface="+mn-ea"/>
                <a:ea typeface="+mn-ea"/>
              </a:rPr>
              <a:t>::</a:t>
            </a:r>
            <a:r>
              <a:rPr lang="en-US" altLang="zh-CN" sz="1600" b="1" dirty="0" smtClean="0">
                <a:latin typeface="+mn-ea"/>
                <a:ea typeface="+mn-ea"/>
              </a:rPr>
              <a:t>out | </a:t>
            </a:r>
            <a:r>
              <a:rPr lang="en-US" altLang="zh-CN" sz="1600" b="1" dirty="0" err="1" smtClean="0">
                <a:latin typeface="+mn-ea"/>
                <a:ea typeface="+mn-ea"/>
              </a:rPr>
              <a:t>ios</a:t>
            </a:r>
            <a:r>
              <a:rPr lang="en-US" altLang="zh-CN" sz="1600" b="1" dirty="0" smtClean="0">
                <a:latin typeface="+mn-ea"/>
                <a:ea typeface="+mn-ea"/>
              </a:rPr>
              <a:t>::binary);</a:t>
            </a:r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out </a:t>
            </a:r>
            <a:r>
              <a:rPr lang="en-US" altLang="zh-CN" sz="1600" b="1" dirty="0">
                <a:latin typeface="+mn-ea"/>
                <a:ea typeface="+mn-ea"/>
              </a:rPr>
              <a:t>&lt;&lt; "hello"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out.close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return </a:t>
            </a:r>
            <a:r>
              <a:rPr lang="en-US" altLang="zh-CN" sz="1600" b="1" dirty="0">
                <a:latin typeface="+mn-ea"/>
                <a:ea typeface="+mn-ea"/>
              </a:rPr>
              <a:t>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4509120"/>
            <a:ext cx="8640960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</a:t>
            </a:r>
            <a:r>
              <a:rPr lang="en-US" altLang="zh-CN" sz="1600" b="1" dirty="0" smtClean="0">
                <a:latin typeface="+mn-ea"/>
                <a:ea typeface="+mn-ea"/>
              </a:rPr>
              <a:t>out.txt</a:t>
            </a:r>
            <a:r>
              <a:rPr lang="zh-CN" altLang="en-US" sz="1600" b="1" dirty="0" smtClean="0">
                <a:latin typeface="+mn-ea"/>
                <a:ea typeface="+mn-ea"/>
              </a:rPr>
              <a:t>是</a:t>
            </a:r>
            <a:r>
              <a:rPr lang="en-US" altLang="zh-CN" sz="1600" b="1" dirty="0" smtClean="0">
                <a:latin typeface="+mn-ea"/>
                <a:ea typeface="+mn-ea"/>
              </a:rPr>
              <a:t>___6___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字节</a:t>
            </a:r>
            <a:r>
              <a:rPr lang="zh-CN" altLang="en-US" sz="1600" b="1" dirty="0" smtClean="0">
                <a:latin typeface="+mn-ea"/>
                <a:ea typeface="+mn-ea"/>
              </a:rPr>
              <a:t>，用</a:t>
            </a:r>
            <a:r>
              <a:rPr lang="en-US" altLang="zh-CN" sz="1600" b="1" dirty="0" err="1" smtClean="0">
                <a:latin typeface="+mn-ea"/>
                <a:ea typeface="+mn-ea"/>
              </a:rPr>
              <a:t>UltraEdit</a:t>
            </a:r>
            <a:r>
              <a:rPr lang="zh-CN" altLang="en-US" sz="1600" b="1" dirty="0" smtClean="0">
                <a:latin typeface="+mn-ea"/>
                <a:ea typeface="+mn-ea"/>
              </a:rPr>
              <a:t>的</a:t>
            </a:r>
            <a:r>
              <a:rPr lang="en-US" altLang="zh-CN" sz="1600" b="1" dirty="0" smtClean="0">
                <a:latin typeface="+mn-ea"/>
                <a:ea typeface="+mn-ea"/>
              </a:rPr>
              <a:t>16</a:t>
            </a:r>
            <a:r>
              <a:rPr lang="zh-CN" altLang="en-US" sz="1600" b="1" dirty="0" smtClean="0">
                <a:latin typeface="+mn-ea"/>
                <a:ea typeface="+mn-ea"/>
              </a:rPr>
              <a:t>进制方式打开的贴图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Linux</a:t>
            </a:r>
            <a:r>
              <a:rPr lang="zh-CN" altLang="en-US" sz="1600" b="1" dirty="0" smtClean="0">
                <a:latin typeface="+mn-ea"/>
              </a:rPr>
              <a:t>下</a:t>
            </a:r>
            <a:r>
              <a:rPr lang="zh-CN" altLang="en-US" sz="1600" b="1" dirty="0">
                <a:latin typeface="+mn-ea"/>
              </a:rPr>
              <a:t>运行，</a:t>
            </a:r>
            <a:r>
              <a:rPr lang="en-US" altLang="zh-CN" sz="1600" b="1" dirty="0">
                <a:latin typeface="+mn-ea"/>
              </a:rPr>
              <a:t>out.txt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 smtClean="0">
                <a:latin typeface="+mn-ea"/>
              </a:rPr>
              <a:t>__ 6___</a:t>
            </a:r>
            <a:r>
              <a:rPr lang="zh-CN" altLang="en-US" sz="1600" b="1" dirty="0">
                <a:latin typeface="+mn-ea"/>
              </a:rPr>
              <a:t>字节，用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进制方式打开的贴</a:t>
            </a:r>
            <a:r>
              <a:rPr lang="zh-CN" altLang="en-US" sz="1600" b="1" dirty="0" smtClean="0">
                <a:latin typeface="+mn-ea"/>
              </a:rPr>
              <a:t>图</a:t>
            </a:r>
            <a:endParaRPr lang="en-US" altLang="zh-CN" sz="1600" b="1" dirty="0" smtClean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1" y="4869160"/>
            <a:ext cx="7382222" cy="5059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0" y="5892590"/>
            <a:ext cx="7382222" cy="5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3</a:t>
            </a:r>
            <a:r>
              <a:rPr lang="zh-CN" altLang="en-US" sz="1600" b="1" dirty="0" smtClean="0">
                <a:latin typeface="+mn-ea"/>
              </a:rPr>
              <a:t>：十进制方式写，十进制方式读，</a:t>
            </a:r>
            <a:r>
              <a:rPr lang="en-US" altLang="zh-CN" sz="1600" b="1" dirty="0" smtClean="0">
                <a:latin typeface="+mn-ea"/>
              </a:rPr>
              <a:t>0D0A</a:t>
            </a:r>
            <a:r>
              <a:rPr lang="zh-CN" altLang="en-US" sz="1600" b="1" dirty="0" smtClean="0">
                <a:latin typeface="+mn-ea"/>
              </a:rPr>
              <a:t>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</a:rPr>
              <a:t>using </a:t>
            </a:r>
            <a:r>
              <a:rPr lang="en-US" altLang="zh-CN" sz="1600" b="1" dirty="0">
                <a:latin typeface="+mn-ea"/>
              </a:rPr>
              <a:t>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err="1" smtClean="0">
                <a:latin typeface="+mn-ea"/>
              </a:rPr>
              <a:t>int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"hello"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ifstream</a:t>
            </a:r>
            <a:r>
              <a:rPr lang="en-US" altLang="zh-CN" sz="1600" b="1" dirty="0">
                <a:latin typeface="+mn-ea"/>
              </a:rPr>
              <a:t> in("out.txt",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::in);</a:t>
            </a:r>
          </a:p>
          <a:p>
            <a:r>
              <a:rPr lang="en-US" altLang="zh-CN" sz="1600" b="1" dirty="0">
                <a:latin typeface="+mn-ea"/>
              </a:rPr>
              <a:t>    while(!</a:t>
            </a:r>
            <a:r>
              <a:rPr lang="en-US" altLang="zh-CN" sz="1600" b="1" dirty="0" err="1">
                <a:latin typeface="+mn-ea"/>
              </a:rPr>
              <a:t>in.eof</a:t>
            </a:r>
            <a:r>
              <a:rPr lang="en-US" altLang="zh-CN" sz="1600" b="1" dirty="0">
                <a:latin typeface="+mn-ea"/>
              </a:rPr>
              <a:t>())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 &lt;&lt; ' ';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864096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下运行，输出结果是：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104 101 108 108 111 10 -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说明：</a:t>
            </a:r>
            <a:r>
              <a:rPr lang="en-US" altLang="zh-CN" sz="1600" b="1" dirty="0" smtClean="0">
                <a:latin typeface="+mn-ea"/>
              </a:rPr>
              <a:t>0D 0A</a:t>
            </a:r>
            <a:r>
              <a:rPr lang="zh-CN" altLang="en-US" sz="1600" b="1" dirty="0" smtClean="0">
                <a:latin typeface="+mn-ea"/>
              </a:rPr>
              <a:t>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的十进制方式下</a:t>
            </a:r>
            <a:r>
              <a:rPr lang="zh-CN" altLang="en-US" sz="1600" b="1" dirty="0">
                <a:latin typeface="+mn-ea"/>
              </a:rPr>
              <a:t>被</a:t>
            </a:r>
            <a:r>
              <a:rPr lang="zh-CN" altLang="en-US" sz="1600" b="1" dirty="0" smtClean="0">
                <a:latin typeface="+mn-ea"/>
              </a:rPr>
              <a:t>当做</a:t>
            </a:r>
            <a:r>
              <a:rPr lang="en-US" altLang="zh-CN" sz="1600" b="1" dirty="0" smtClean="0">
                <a:latin typeface="+mn-ea"/>
              </a:rPr>
              <a:t>__1__</a:t>
            </a:r>
            <a:r>
              <a:rPr lang="zh-CN" altLang="en-US" sz="1600" b="1" dirty="0" smtClean="0">
                <a:latin typeface="+mn-ea"/>
              </a:rPr>
              <a:t>个字符处理，值是</a:t>
            </a:r>
            <a:r>
              <a:rPr lang="en-US" altLang="zh-CN" sz="1600" b="1" dirty="0" smtClean="0">
                <a:latin typeface="+mn-ea"/>
              </a:rPr>
              <a:t>__10___</a:t>
            </a:r>
            <a:r>
              <a:rPr lang="zh-CN" altLang="en-US" sz="1600" b="1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06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 smtClean="0">
                <a:latin typeface="+mn-ea"/>
              </a:rPr>
              <a:t>：十进制方式写，</a:t>
            </a:r>
            <a:r>
              <a:rPr lang="zh-CN" altLang="en-US" sz="1600" b="1" dirty="0">
                <a:latin typeface="+mn-ea"/>
              </a:rPr>
              <a:t>二</a:t>
            </a:r>
            <a:r>
              <a:rPr lang="zh-CN" altLang="en-US" sz="1600" b="1" dirty="0" smtClean="0">
                <a:latin typeface="+mn-ea"/>
              </a:rPr>
              <a:t>进制方式读，</a:t>
            </a:r>
            <a:r>
              <a:rPr lang="en-US" altLang="zh-CN" sz="1600" b="1" dirty="0" smtClean="0">
                <a:latin typeface="+mn-ea"/>
              </a:rPr>
              <a:t>0D0A</a:t>
            </a:r>
            <a:r>
              <a:rPr lang="zh-CN" altLang="en-US" sz="1600" b="1" dirty="0" smtClean="0">
                <a:latin typeface="+mn-ea"/>
              </a:rPr>
              <a:t>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864096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fstream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</a:rPr>
              <a:t>using </a:t>
            </a:r>
            <a:r>
              <a:rPr lang="en-US" altLang="zh-CN" sz="1600" b="1" dirty="0">
                <a:latin typeface="+mn-ea"/>
              </a:rPr>
              <a:t>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err="1" smtClean="0">
                <a:latin typeface="+mn-ea"/>
              </a:rPr>
              <a:t>int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main(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argc</a:t>
            </a:r>
            <a:r>
              <a:rPr lang="en-US" altLang="zh-CN" sz="1600" b="1" dirty="0">
                <a:latin typeface="+mn-ea"/>
              </a:rPr>
              <a:t>, char *</a:t>
            </a:r>
            <a:r>
              <a:rPr lang="en-US" altLang="zh-CN" sz="1600" b="1" dirty="0" err="1">
                <a:latin typeface="+mn-ea"/>
              </a:rPr>
              <a:t>argv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ofstream</a:t>
            </a:r>
            <a:r>
              <a:rPr lang="en-US" altLang="zh-CN" sz="1600" b="1" dirty="0">
                <a:latin typeface="+mn-ea"/>
              </a:rPr>
              <a:t> out("out.txt",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::out);</a:t>
            </a:r>
          </a:p>
          <a:p>
            <a:r>
              <a:rPr lang="en-US" altLang="zh-CN" sz="1600" b="1" dirty="0">
                <a:latin typeface="+mn-ea"/>
              </a:rPr>
              <a:t>    out &lt;&lt; "hello"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out.close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ifstream</a:t>
            </a:r>
            <a:r>
              <a:rPr lang="en-US" altLang="zh-CN" sz="1600" b="1" dirty="0">
                <a:latin typeface="+mn-ea"/>
              </a:rPr>
              <a:t> in("out.txt", 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smtClean="0">
                <a:latin typeface="+mn-ea"/>
              </a:rPr>
              <a:t>in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6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600" b="1" dirty="0" smtClean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while(!</a:t>
            </a:r>
            <a:r>
              <a:rPr lang="en-US" altLang="zh-CN" sz="1600" b="1" dirty="0" err="1">
                <a:latin typeface="+mn-ea"/>
              </a:rPr>
              <a:t>in.eof</a:t>
            </a:r>
            <a:r>
              <a:rPr lang="en-US" altLang="zh-CN" sz="1600" b="1" dirty="0">
                <a:latin typeface="+mn-ea"/>
              </a:rPr>
              <a:t>())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 &lt;&lt; ' ';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864096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下运行，输出结果是：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104 101 108 108 111 13 10 -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endParaRPr lang="en-US" altLang="zh-CN" sz="1600" b="1" dirty="0"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说明：</a:t>
            </a:r>
            <a:r>
              <a:rPr lang="en-US" altLang="zh-CN" sz="1600" b="1" dirty="0" smtClean="0">
                <a:latin typeface="+mn-ea"/>
              </a:rPr>
              <a:t>0D 0A</a:t>
            </a:r>
            <a:r>
              <a:rPr lang="zh-CN" altLang="en-US" sz="1600" b="1" dirty="0" smtClean="0">
                <a:latin typeface="+mn-ea"/>
              </a:rPr>
              <a:t>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的十进制方式下</a:t>
            </a:r>
            <a:r>
              <a:rPr lang="zh-CN" altLang="en-US" sz="1600" b="1" dirty="0">
                <a:latin typeface="+mn-ea"/>
              </a:rPr>
              <a:t>被</a:t>
            </a:r>
            <a:r>
              <a:rPr lang="zh-CN" altLang="en-US" sz="1600" b="1" dirty="0" smtClean="0">
                <a:latin typeface="+mn-ea"/>
              </a:rPr>
              <a:t>当做</a:t>
            </a:r>
            <a:r>
              <a:rPr lang="en-US" altLang="zh-CN" sz="1600" b="1" dirty="0" smtClean="0">
                <a:latin typeface="+mn-ea"/>
              </a:rPr>
              <a:t>__2__</a:t>
            </a:r>
            <a:r>
              <a:rPr lang="zh-CN" altLang="en-US" sz="1600" b="1" dirty="0" smtClean="0">
                <a:latin typeface="+mn-ea"/>
              </a:rPr>
              <a:t>个字符处理，值是</a:t>
            </a:r>
            <a:r>
              <a:rPr lang="en-US" altLang="zh-CN" sz="1600" b="1" dirty="0" smtClean="0">
                <a:latin typeface="+mn-ea"/>
              </a:rPr>
              <a:t>__13,10____</a:t>
            </a:r>
            <a:r>
              <a:rPr lang="zh-CN" altLang="en-US" sz="1600" b="1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2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5</a:t>
            </a:r>
            <a:r>
              <a:rPr lang="zh-CN" altLang="en-US" sz="1600" b="1" dirty="0" smtClean="0">
                <a:latin typeface="+mn-ea"/>
              </a:rPr>
              <a:t>：十进制方式写，十进制方式读，不同读方式在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 smtClean="0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Windows</a:t>
            </a:r>
            <a:r>
              <a:rPr lang="zh-CN" altLang="en-US" sz="1600" b="1" dirty="0" smtClean="0">
                <a:latin typeface="+mn-ea"/>
                <a:ea typeface="+mn-ea"/>
              </a:rPr>
              <a:t>下运行，输出结果是：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10</a:t>
            </a:r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说明：</a:t>
            </a:r>
            <a:r>
              <a:rPr lang="en-US" altLang="zh-CN" sz="1600" b="1" dirty="0" smtClean="0">
                <a:latin typeface="+mn-ea"/>
              </a:rPr>
              <a:t>in&gt;&gt;</a:t>
            </a:r>
            <a:r>
              <a:rPr lang="en-US" altLang="zh-CN" sz="1600" b="1" dirty="0" err="1" smtClean="0">
                <a:latin typeface="+mn-ea"/>
              </a:rPr>
              <a:t>str</a:t>
            </a:r>
            <a:r>
              <a:rPr lang="zh-CN" altLang="en-US" sz="1600" b="1" dirty="0" smtClean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还被留在缓冲区中，因此</a:t>
            </a:r>
            <a:r>
              <a:rPr lang="en-US" altLang="zh-CN" sz="1600" b="1" dirty="0" err="1" smtClean="0">
                <a:latin typeface="+mn-ea"/>
              </a:rPr>
              <a:t>in.get</a:t>
            </a:r>
            <a:r>
              <a:rPr lang="en-US" altLang="zh-CN" sz="1600" b="1" dirty="0" smtClean="0">
                <a:latin typeface="+mn-ea"/>
              </a:rPr>
              <a:t>()</a:t>
            </a:r>
            <a:r>
              <a:rPr lang="zh-CN" altLang="en-US" sz="1600" b="1" dirty="0" smtClean="0">
                <a:latin typeface="+mn-ea"/>
              </a:rPr>
              <a:t>读到了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\n(10)___</a:t>
            </a:r>
            <a:r>
              <a:rPr lang="zh-CN" altLang="en-US" sz="1600" b="1" dirty="0" smtClean="0">
                <a:latin typeface="+mn-ea"/>
              </a:rPr>
              <a:t>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5</a:t>
            </a:r>
          </a:p>
          <a:p>
            <a:r>
              <a:rPr lang="en-US" altLang="zh-CN" sz="1600" b="1" dirty="0" smtClean="0">
                <a:latin typeface="+mn-ea"/>
              </a:rPr>
              <a:t>-1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 smtClean="0">
                <a:latin typeface="+mn-ea"/>
              </a:rPr>
              <a:t>in.getline</a:t>
            </a:r>
            <a:r>
              <a:rPr lang="zh-CN" altLang="en-US" sz="1600" b="1" dirty="0" smtClean="0">
                <a:latin typeface="+mn-ea"/>
              </a:rPr>
              <a:t>读</a:t>
            </a:r>
            <a:r>
              <a:rPr lang="zh-CN" altLang="en-US" sz="1600" b="1" dirty="0">
                <a:latin typeface="+mn-ea"/>
              </a:rPr>
              <a:t>到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回</a:t>
            </a:r>
            <a:r>
              <a:rPr lang="zh-CN" altLang="en-US" sz="1600" b="1" dirty="0" smtClean="0">
                <a:latin typeface="+mn-ea"/>
              </a:rPr>
              <a:t>车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被读掉，</a:t>
            </a:r>
            <a:r>
              <a:rPr lang="zh-CN" altLang="en-US" sz="1600" b="1" dirty="0">
                <a:latin typeface="+mn-ea"/>
              </a:rPr>
              <a:t>因此</a:t>
            </a:r>
            <a:r>
              <a:rPr lang="en-US" altLang="zh-CN" sz="1600" b="1" dirty="0" err="1" smtClean="0">
                <a:latin typeface="+mn-ea"/>
              </a:rPr>
              <a:t>in.peek</a:t>
            </a:r>
            <a:r>
              <a:rPr lang="en-US" altLang="zh-CN" sz="1600" b="1" dirty="0" smtClean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 smtClean="0">
                <a:latin typeface="+mn-ea"/>
              </a:rPr>
              <a:t>__EOF___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5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二</a:t>
            </a:r>
            <a:r>
              <a:rPr lang="zh-CN" altLang="en-US" sz="1600" b="1" dirty="0" smtClean="0">
                <a:latin typeface="+mn-ea"/>
              </a:rPr>
              <a:t>进制方式写，十进制方式读，不同读方式在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out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 smtClean="0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en-US" altLang="zh-CN" sz="1600" b="1" dirty="0">
                <a:latin typeface="+mn-ea"/>
              </a:rPr>
              <a:t>10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\n(10)___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out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::in);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en-US" altLang="zh-CN" sz="1600" b="1" dirty="0">
                <a:latin typeface="+mn-ea"/>
              </a:rPr>
              <a:t>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回车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in.peek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</a:t>
            </a:r>
            <a:r>
              <a:rPr lang="zh-CN" altLang="en-US" sz="1600" b="1" dirty="0" smtClean="0">
                <a:latin typeface="+mn-ea"/>
              </a:rPr>
              <a:t>到了</a:t>
            </a:r>
            <a:r>
              <a:rPr lang="en-US" altLang="zh-CN" sz="1600" b="1" dirty="0" smtClean="0">
                <a:latin typeface="+mn-ea"/>
              </a:rPr>
              <a:t>_ EOF_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1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7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二</a:t>
            </a:r>
            <a:r>
              <a:rPr lang="zh-CN" altLang="en-US" sz="1600" b="1" dirty="0" smtClean="0">
                <a:latin typeface="+mn-ea"/>
              </a:rPr>
              <a:t>进制方式写，</a:t>
            </a:r>
            <a:r>
              <a:rPr lang="zh-CN" altLang="en-US" sz="1600" b="1" dirty="0">
                <a:latin typeface="+mn-ea"/>
              </a:rPr>
              <a:t>二</a:t>
            </a:r>
            <a:r>
              <a:rPr lang="zh-CN" altLang="en-US" sz="1600" b="1" dirty="0" smtClean="0">
                <a:latin typeface="+mn-ea"/>
              </a:rPr>
              <a:t>进制方式读，不同读方式在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out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 smtClean="0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en-US" altLang="zh-CN" sz="1600" b="1" dirty="0">
                <a:latin typeface="+mn-ea"/>
              </a:rPr>
              <a:t>10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 smtClean="0">
                <a:latin typeface="+mn-ea"/>
              </a:rPr>
              <a:t>__    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\n(10)___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out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 smtClean="0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 smtClean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en-US" altLang="zh-CN" sz="1600" b="1" dirty="0">
                <a:latin typeface="+mn-ea"/>
              </a:rPr>
              <a:t>-1</a:t>
            </a: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回车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in.peek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__EOF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78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ea"/>
                <a:ea typeface="+mn-ea"/>
              </a:rPr>
              <a:t>§13.</a:t>
            </a:r>
            <a:r>
              <a:rPr lang="zh-CN" altLang="en-US" sz="2800" b="1" dirty="0" smtClean="0">
                <a:latin typeface="+mn-ea"/>
                <a:ea typeface="+mn-ea"/>
              </a:rPr>
              <a:t>输入输出流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 eaLnBrk="1" hangingPunct="1"/>
            <a:r>
              <a:rPr lang="zh-CN" altLang="en-US" sz="1600" b="1" dirty="0" smtClean="0">
                <a:latin typeface="+mn-ea"/>
              </a:rPr>
              <a:t>例</a:t>
            </a:r>
            <a:r>
              <a:rPr lang="en-US" altLang="zh-CN" sz="1600" b="1" dirty="0" smtClean="0">
                <a:latin typeface="+mn-ea"/>
              </a:rPr>
              <a:t>8</a:t>
            </a:r>
            <a:r>
              <a:rPr lang="zh-CN" altLang="en-US" sz="1600" b="1" dirty="0" smtClean="0">
                <a:latin typeface="+mn-ea"/>
              </a:rPr>
              <a:t>：十进制方式写，二进制方式读，不同读方式在</a:t>
            </a:r>
            <a:r>
              <a:rPr lang="en-US" altLang="zh-CN" sz="1600" b="1" dirty="0" smtClean="0">
                <a:latin typeface="+mn-ea"/>
              </a:rPr>
              <a:t>Windows</a:t>
            </a:r>
            <a:r>
              <a:rPr lang="zh-CN" altLang="en-US" sz="1600" b="1" dirty="0" smtClean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51520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 smtClean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 err="1" smtClean="0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 &gt;&gt;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in.get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1520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en-US" altLang="zh-CN" sz="1600" b="1" dirty="0" smtClean="0">
                <a:latin typeface="+mn-ea"/>
              </a:rPr>
              <a:t>13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in&gt;&gt;</a:t>
            </a:r>
            <a:r>
              <a:rPr lang="en-US" altLang="zh-CN" sz="1600" b="1" dirty="0" err="1">
                <a:latin typeface="+mn-ea"/>
              </a:rPr>
              <a:t>str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回车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回</a:t>
            </a:r>
            <a:r>
              <a:rPr lang="zh-CN" altLang="en-US" sz="1600" b="1" dirty="0" smtClean="0">
                <a:latin typeface="+mn-ea"/>
              </a:rPr>
              <a:t>车换行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还被留在缓冲区中，因此</a:t>
            </a:r>
            <a:r>
              <a:rPr lang="en-US" altLang="zh-CN" sz="1600" b="1" dirty="0" err="1">
                <a:latin typeface="+mn-ea"/>
              </a:rPr>
              <a:t>in.get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 smtClean="0">
                <a:latin typeface="+mn-ea"/>
              </a:rPr>
              <a:t>回车</a:t>
            </a:r>
            <a:r>
              <a:rPr lang="en-US" altLang="zh-CN" sz="1600" b="1" dirty="0" smtClean="0">
                <a:latin typeface="+mn-ea"/>
              </a:rPr>
              <a:t>\r(13)__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940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fstream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cstring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</a:t>
            </a:r>
            <a:r>
              <a:rPr lang="en-US" altLang="zh-CN" sz="1200" b="1" dirty="0" err="1">
                <a:latin typeface="+mn-ea"/>
              </a:rPr>
              <a:t>std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err="1" smtClean="0">
                <a:latin typeface="+mn-ea"/>
              </a:rPr>
              <a:t>int</a:t>
            </a:r>
            <a:r>
              <a:rPr lang="en-US" altLang="zh-CN" sz="1200" b="1" dirty="0" smtClean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main(</a:t>
            </a:r>
            <a:r>
              <a:rPr lang="en-US" altLang="zh-CN" sz="1200" b="1" dirty="0" err="1">
                <a:latin typeface="+mn-ea"/>
              </a:rPr>
              <a:t>int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argc</a:t>
            </a:r>
            <a:r>
              <a:rPr lang="en-US" altLang="zh-CN" sz="1200" b="1" dirty="0">
                <a:latin typeface="+mn-ea"/>
              </a:rPr>
              <a:t>, char *</a:t>
            </a:r>
            <a:r>
              <a:rPr lang="en-US" altLang="zh-CN" sz="1200" b="1" dirty="0" err="1">
                <a:latin typeface="+mn-ea"/>
              </a:rPr>
              <a:t>argv</a:t>
            </a:r>
            <a:r>
              <a:rPr lang="en-US" altLang="zh-CN" sz="1200" b="1" dirty="0">
                <a:latin typeface="+mn-ea"/>
              </a:rPr>
              <a:t>[])</a:t>
            </a:r>
          </a:p>
          <a:p>
            <a:r>
              <a:rPr lang="en-US" altLang="zh-CN" sz="1200" b="1" dirty="0">
                <a:latin typeface="+mn-ea"/>
              </a:rPr>
              <a:t>{   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ofstream</a:t>
            </a:r>
            <a:r>
              <a:rPr lang="en-US" altLang="zh-CN" sz="1200" b="1" dirty="0">
                <a:latin typeface="+mn-ea"/>
              </a:rPr>
              <a:t> out("out.txt",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::out);</a:t>
            </a:r>
          </a:p>
          <a:p>
            <a:r>
              <a:rPr lang="en-US" altLang="zh-CN" sz="1200" b="1" dirty="0">
                <a:latin typeface="+mn-ea"/>
              </a:rPr>
              <a:t>    out &lt;&lt; "hello"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out.close</a:t>
            </a:r>
            <a:r>
              <a:rPr lang="en-US" altLang="zh-CN" sz="1200" b="1" dirty="0">
                <a:latin typeface="+mn-ea"/>
              </a:rPr>
              <a:t>();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[80];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ifstream</a:t>
            </a:r>
            <a:r>
              <a:rPr lang="en-US" altLang="zh-CN" sz="1200" b="1" dirty="0">
                <a:latin typeface="+mn-ea"/>
              </a:rPr>
              <a:t> in("out.txt", 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</a:t>
            </a:r>
            <a:r>
              <a:rPr lang="en-US" altLang="zh-CN" sz="1200" b="1" dirty="0" smtClean="0">
                <a:latin typeface="+mn-ea"/>
              </a:rPr>
              <a:t>in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 | </a:t>
            </a:r>
            <a:r>
              <a:rPr lang="en-US" altLang="zh-CN" sz="1200" b="1" dirty="0" err="1">
                <a:solidFill>
                  <a:srgbClr val="FF3300"/>
                </a:solidFill>
                <a:latin typeface="+mn-ea"/>
              </a:rPr>
              <a:t>ios</a:t>
            </a:r>
            <a:r>
              <a:rPr lang="en-US" altLang="zh-CN" sz="1200" b="1" dirty="0">
                <a:solidFill>
                  <a:srgbClr val="FF3300"/>
                </a:solidFill>
                <a:latin typeface="+mn-ea"/>
              </a:rPr>
              <a:t>::binary</a:t>
            </a:r>
            <a:r>
              <a:rPr lang="en-US" altLang="zh-CN" sz="1200" b="1" dirty="0" smtClean="0">
                <a:latin typeface="+mn-ea"/>
              </a:rPr>
              <a:t>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in.getline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, 80);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strlen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str</a:t>
            </a:r>
            <a:r>
              <a:rPr lang="en-US" altLang="zh-CN" sz="1200" b="1" dirty="0">
                <a:latin typeface="+mn-ea"/>
              </a:rPr>
              <a:t>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in.peek</a:t>
            </a:r>
            <a:r>
              <a:rPr lang="en-US" altLang="zh-CN" sz="1200" b="1" dirty="0">
                <a:latin typeface="+mn-ea"/>
              </a:rPr>
              <a:t>()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 smtClean="0">
              <a:latin typeface="+mn-ea"/>
            </a:endParaRPr>
          </a:p>
          <a:p>
            <a:r>
              <a:rPr lang="en-US" altLang="zh-CN" sz="1200" b="1" dirty="0" smtClean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537940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下运行，输出结果是：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en-US" altLang="zh-CN" sz="1600" b="1" dirty="0" smtClean="0">
                <a:latin typeface="+mn-ea"/>
              </a:rPr>
              <a:t>  -1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 err="1">
                <a:latin typeface="+mn-ea"/>
              </a:rPr>
              <a:t>in.getline</a:t>
            </a:r>
            <a:r>
              <a:rPr lang="zh-CN" altLang="en-US" sz="1600" b="1" dirty="0">
                <a:latin typeface="+mn-ea"/>
              </a:rPr>
              <a:t>读到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就结束了，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 smtClean="0">
                <a:latin typeface="+mn-ea"/>
              </a:rPr>
              <a:t>换行</a:t>
            </a:r>
            <a:r>
              <a:rPr lang="en-US" altLang="zh-CN" sz="1600" b="1" dirty="0" smtClean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被读掉，因此</a:t>
            </a:r>
            <a:r>
              <a:rPr lang="en-US" altLang="zh-CN" sz="1600" b="1" dirty="0" err="1">
                <a:latin typeface="+mn-ea"/>
              </a:rPr>
              <a:t>in.peek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读到了</a:t>
            </a:r>
            <a:r>
              <a:rPr lang="en-US" altLang="zh-CN" sz="1600" b="1" dirty="0">
                <a:latin typeface="+mn-ea"/>
              </a:rPr>
              <a:t>__EOF__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2</a:t>
            </a:r>
            <a:r>
              <a:rPr lang="zh-CN" altLang="en-US" sz="1600" b="1" dirty="0" smtClean="0">
                <a:latin typeface="+mn-ea"/>
              </a:rPr>
              <a:t>、</a:t>
            </a:r>
            <a:r>
              <a:rPr lang="en-US" altLang="zh-CN" sz="1600" b="1" dirty="0" err="1" smtClean="0">
                <a:latin typeface="+mn-ea"/>
              </a:rPr>
              <a:t>strlen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en-US" altLang="zh-CN" sz="1600" b="1" dirty="0" err="1" smtClean="0">
                <a:latin typeface="+mn-ea"/>
              </a:rPr>
              <a:t>str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是</a:t>
            </a:r>
            <a:r>
              <a:rPr lang="en-US" altLang="zh-CN" sz="1600" b="1" dirty="0" smtClean="0">
                <a:latin typeface="+mn-ea"/>
              </a:rPr>
              <a:t>_6_</a:t>
            </a:r>
            <a:r>
              <a:rPr lang="zh-CN" altLang="en-US" sz="1600" b="1" dirty="0" smtClean="0">
                <a:latin typeface="+mn-ea"/>
              </a:rPr>
              <a:t>，最后一个字符是</a:t>
            </a:r>
            <a:r>
              <a:rPr lang="en-US" altLang="zh-CN" sz="1600" b="1" dirty="0" smtClean="0">
                <a:latin typeface="+mn-ea"/>
              </a:rPr>
              <a:t>_\r_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39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4057</Words>
  <Application>Microsoft Office PowerPoint</Application>
  <PresentationFormat>全屏显示(4:3)</PresentationFormat>
  <Paragraphs>551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JiaHL</cp:lastModifiedBy>
  <cp:revision>500</cp:revision>
  <dcterms:created xsi:type="dcterms:W3CDTF">1998-01-29T08:42:32Z</dcterms:created>
  <dcterms:modified xsi:type="dcterms:W3CDTF">2018-04-17T07:54:39Z</dcterms:modified>
</cp:coreProperties>
</file>