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552" r:id="rId2"/>
    <p:sldId id="644" r:id="rId3"/>
    <p:sldId id="643" r:id="rId4"/>
    <p:sldId id="558" r:id="rId5"/>
    <p:sldId id="645" r:id="rId6"/>
    <p:sldId id="646" r:id="rId7"/>
    <p:sldId id="632" r:id="rId8"/>
    <p:sldId id="647" r:id="rId9"/>
    <p:sldId id="648" r:id="rId10"/>
    <p:sldId id="649" r:id="rId11"/>
    <p:sldId id="633" r:id="rId12"/>
    <p:sldId id="650" r:id="rId13"/>
    <p:sldId id="634" r:id="rId14"/>
    <p:sldId id="635" r:id="rId15"/>
    <p:sldId id="651" r:id="rId16"/>
    <p:sldId id="636" r:id="rId17"/>
    <p:sldId id="591" r:id="rId18"/>
    <p:sldId id="637" r:id="rId19"/>
    <p:sldId id="638" r:id="rId20"/>
    <p:sldId id="640" r:id="rId21"/>
    <p:sldId id="653" r:id="rId22"/>
    <p:sldId id="639" r:id="rId23"/>
    <p:sldId id="654" r:id="rId24"/>
    <p:sldId id="655" r:id="rId25"/>
    <p:sldId id="641" r:id="rId26"/>
    <p:sldId id="642" r:id="rId27"/>
    <p:sldId id="656" r:id="rId28"/>
    <p:sldId id="657" r:id="rId29"/>
    <p:sldId id="65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899" autoAdjust="0"/>
  </p:normalViewPr>
  <p:slideViewPr>
    <p:cSldViewPr>
      <p:cViewPr>
        <p:scale>
          <a:sx n="100" d="100"/>
          <a:sy n="100" d="100"/>
        </p:scale>
        <p:origin x="950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69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8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76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5E6376-A889-419B-BC94-8D1A3A08F7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830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E6376-A889-419B-BC94-8D1A3A08F74E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25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59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78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6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8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29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47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6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40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63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6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</a:t>
            </a:r>
            <a:r>
              <a:rPr lang="zh-CN" altLang="en-US" sz="2800" b="1" dirty="0" smtClean="0">
                <a:latin typeface="+mn-ea"/>
                <a:ea typeface="+mn-ea"/>
              </a:rPr>
              <a:t>流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l"/>
            <a:endParaRPr lang="en-US" altLang="zh-CN" sz="2800" b="1" dirty="0" smtClean="0">
              <a:latin typeface="+mn-ea"/>
            </a:endParaRPr>
          </a:p>
          <a:p>
            <a:pPr algn="l"/>
            <a:r>
              <a:rPr lang="zh-CN" altLang="en-US" sz="1600" b="1" dirty="0" smtClean="0">
                <a:latin typeface="+mn-ea"/>
              </a:rPr>
              <a:t>要求：</a:t>
            </a:r>
            <a:endParaRPr lang="en-US" altLang="zh-CN" sz="1600" b="1" dirty="0" smtClean="0">
              <a:latin typeface="+mn-ea"/>
            </a:endParaRPr>
          </a:p>
          <a:p>
            <a:pPr algn="l"/>
            <a:r>
              <a:rPr lang="en-US" altLang="zh-CN" sz="1600" b="1" dirty="0" smtClean="0">
                <a:latin typeface="+mn-ea"/>
              </a:rPr>
              <a:t>1</a:t>
            </a:r>
            <a:r>
              <a:rPr lang="zh-CN" altLang="en-US" sz="1600" b="1" dirty="0" smtClean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 smtClean="0">
                <a:latin typeface="+mn-ea"/>
              </a:rPr>
              <a:t>cin</a:t>
            </a:r>
            <a:r>
              <a:rPr lang="zh-CN" altLang="en-US" sz="1600" b="1" dirty="0" smtClean="0">
                <a:latin typeface="+mn-ea"/>
              </a:rPr>
              <a:t>的流成员函数的用法及区别</a:t>
            </a:r>
            <a:endParaRPr lang="en-US" altLang="zh-CN" sz="1600" b="1" dirty="0" smtClean="0">
              <a:latin typeface="+mn-ea"/>
            </a:endParaRPr>
          </a:p>
          <a:p>
            <a:pPr algn="l"/>
            <a:r>
              <a:rPr lang="en-US" altLang="zh-CN" sz="1600" b="1" dirty="0" smtClean="0">
                <a:latin typeface="+mn-ea"/>
              </a:rPr>
              <a:t>2</a:t>
            </a:r>
            <a:r>
              <a:rPr lang="zh-CN" altLang="en-US" sz="1600" b="1" dirty="0" smtClean="0">
                <a:latin typeface="+mn-ea"/>
              </a:rPr>
              <a:t>、需完成的页面，右上角有标注，直接在本文件上作答，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用蓝色写出答案</a:t>
            </a:r>
            <a:r>
              <a:rPr lang="zh-CN" altLang="en-US" sz="1600" b="1" dirty="0" smtClean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 smtClean="0">
                <a:latin typeface="+mn-ea"/>
              </a:rPr>
              <a:t>3</a:t>
            </a:r>
            <a:r>
              <a:rPr lang="zh-CN" altLang="en-US" sz="1600" b="1" dirty="0" smtClean="0">
                <a:latin typeface="+mn-ea"/>
              </a:rPr>
              <a:t>、转换为</a:t>
            </a:r>
            <a:r>
              <a:rPr lang="en-US" altLang="zh-CN" sz="1600" b="1" dirty="0" smtClean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</a:t>
            </a:r>
            <a:r>
              <a:rPr lang="zh-CN" altLang="en-US" sz="1600" b="1" dirty="0" smtClean="0">
                <a:latin typeface="+mn-ea"/>
              </a:rPr>
              <a:t>提交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7442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</a:t>
            </a:r>
            <a:r>
              <a:rPr lang="zh-CN" altLang="en-US" sz="1600" b="1" dirty="0" smtClean="0">
                <a:latin typeface="+mn-ea"/>
                <a:ea typeface="+mn-ea"/>
              </a:rPr>
              <a:t>输入流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 smtClean="0">
                <a:latin typeface="+mn-ea"/>
              </a:rPr>
              <a:t>(</a:t>
            </a:r>
            <a:r>
              <a:rPr lang="zh-CN" altLang="en-US" sz="1600" b="1" dirty="0" smtClean="0">
                <a:latin typeface="+mn-ea"/>
              </a:rPr>
              <a:t>字符变量</a:t>
            </a:r>
            <a:r>
              <a:rPr lang="en-US" altLang="zh-CN" sz="1600" b="1" dirty="0" smtClean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9552" y="1628800"/>
            <a:ext cx="4176464" cy="48965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 smtClean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#include &lt;</a:t>
            </a:r>
            <a:r>
              <a:rPr lang="en-US" altLang="zh-CN" sz="1600" b="1" dirty="0" err="1" smtClean="0">
                <a:latin typeface="+mn-ea"/>
                <a:ea typeface="+mn-ea"/>
              </a:rPr>
              <a:t>cstdio</a:t>
            </a:r>
            <a:r>
              <a:rPr lang="en-US" altLang="zh-CN" sz="1600" b="1" dirty="0" smtClean="0">
                <a:latin typeface="+mn-ea"/>
                <a:ea typeface="+mn-ea"/>
              </a:rPr>
              <a:t>&gt;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while((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))!=EOF)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 smtClean="0">
              <a:solidFill>
                <a:srgbClr val="FF3300"/>
              </a:solidFill>
              <a:latin typeface="+mn-ea"/>
              <a:ea typeface="+mn-ea"/>
            </a:endParaRPr>
          </a:p>
          <a:p>
            <a:endParaRPr lang="en-US" altLang="zh-CN" sz="1600" b="1" dirty="0">
              <a:solidFill>
                <a:srgbClr val="FF3300"/>
              </a:solidFill>
              <a:latin typeface="+mn-ea"/>
              <a:ea typeface="+mn-ea"/>
            </a:endParaRPr>
          </a:p>
          <a:p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编译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出错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，为什么？</a:t>
            </a:r>
            <a:endParaRPr lang="zh-CN" altLang="en-US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  <a:ea typeface="+mn-ea"/>
              </a:rPr>
              <a:t>同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理，其实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EOF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就是宏定义下的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-1</a:t>
            </a:r>
            <a:endParaRPr lang="zh-CN" altLang="en-US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005894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</a:t>
            </a:r>
            <a:r>
              <a:rPr lang="zh-CN" altLang="en-US" sz="1600" b="1" dirty="0" smtClean="0">
                <a:latin typeface="+mn-ea"/>
                <a:ea typeface="+mn-ea"/>
              </a:rPr>
              <a:t>输入流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l">
              <a:spcBef>
                <a:spcPct val="0"/>
              </a:spcBef>
            </a:pPr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</a:t>
            </a:r>
            <a:r>
              <a:rPr lang="zh-CN" altLang="en-US" sz="1600" b="1" dirty="0" smtClean="0">
                <a:latin typeface="+mn-ea"/>
              </a:rPr>
              <a:t>组，字符个数</a:t>
            </a:r>
            <a:r>
              <a:rPr lang="en-US" altLang="zh-CN" sz="1600" b="1" dirty="0" smtClean="0">
                <a:latin typeface="+mn-ea"/>
              </a:rPr>
              <a:t>n</a:t>
            </a:r>
            <a:r>
              <a:rPr lang="zh-CN" altLang="en-US" sz="1600" b="1" dirty="0" smtClean="0">
                <a:latin typeface="+mn-ea"/>
              </a:rPr>
              <a:t>，中止字符</a:t>
            </a:r>
            <a:r>
              <a:rPr lang="en-US" altLang="zh-CN" sz="1600" b="1" dirty="0" smtClean="0">
                <a:latin typeface="+mn-ea"/>
              </a:rPr>
              <a:t>)</a:t>
            </a:r>
            <a:endParaRPr lang="en-US" altLang="zh-CN" sz="1600" b="1" kern="12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39552" y="1556792"/>
            <a:ext cx="5472608" cy="51488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smtClean="0">
                <a:latin typeface="+mn-ea"/>
                <a:ea typeface="+mn-ea"/>
              </a:rPr>
              <a:t>#include &lt;</a:t>
            </a:r>
            <a:r>
              <a:rPr lang="en-US" altLang="zh-CN" sz="1600" b="1" dirty="0" err="1" smtClean="0">
                <a:latin typeface="+mn-ea"/>
                <a:ea typeface="+mn-ea"/>
              </a:rPr>
              <a:t>iostream</a:t>
            </a:r>
            <a:r>
              <a:rPr lang="en-US" altLang="zh-CN" sz="1600" b="1" dirty="0" smtClean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using namespace </a:t>
            </a:r>
            <a:r>
              <a:rPr lang="en-US" altLang="zh-CN" sz="1600" b="1" dirty="0" err="1" smtClean="0">
                <a:latin typeface="+mn-ea"/>
                <a:ea typeface="+mn-ea"/>
              </a:rPr>
              <a:t>std</a:t>
            </a:r>
            <a:r>
              <a:rPr lang="en-US" altLang="zh-CN" sz="1600" b="1" dirty="0" smtClean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[10];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, 10, '*');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return 0;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}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多于</a:t>
            </a:r>
            <a:r>
              <a:rPr lang="en-US" altLang="zh-CN" sz="1600" b="1" dirty="0">
                <a:latin typeface="+mn-ea"/>
                <a:ea typeface="+mn-ea"/>
              </a:rPr>
              <a:t>10</a:t>
            </a:r>
            <a:r>
              <a:rPr lang="zh-CN" altLang="en-US" sz="1600" b="1" dirty="0">
                <a:latin typeface="+mn-ea"/>
                <a:ea typeface="+mn-ea"/>
              </a:rPr>
              <a:t>个的字符串，输出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zh-CN" altLang="en-US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  <a:ea typeface="+mn-ea"/>
              </a:rPr>
              <a:t>前十个字符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</a:t>
            </a:r>
            <a:r>
              <a:rPr lang="zh-CN" altLang="en-US" sz="1600" b="1" dirty="0" smtClean="0">
                <a:latin typeface="+mn-ea"/>
                <a:ea typeface="+mn-ea"/>
              </a:rPr>
              <a:t>入</a:t>
            </a:r>
            <a:r>
              <a:rPr lang="zh-CN" altLang="en-US" sz="1600" b="1" dirty="0">
                <a:latin typeface="+mn-ea"/>
                <a:ea typeface="+mn-ea"/>
              </a:rPr>
              <a:t>小于</a:t>
            </a:r>
            <a:r>
              <a:rPr lang="en-US" altLang="zh-CN" sz="1600" b="1" dirty="0">
                <a:latin typeface="+mn-ea"/>
                <a:ea typeface="+mn-ea"/>
              </a:rPr>
              <a:t>10</a:t>
            </a:r>
            <a:r>
              <a:rPr lang="zh-CN" altLang="en-US" sz="1600" b="1" dirty="0">
                <a:latin typeface="+mn-ea"/>
                <a:ea typeface="+mn-ea"/>
              </a:rPr>
              <a:t>个的字符串，输出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  <a:ea typeface="+mn-ea"/>
              </a:rPr>
              <a:t>等待直到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10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  <a:ea typeface="+mn-ea"/>
              </a:rPr>
              <a:t>个字符为止（可以输入回车填充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...)</a:t>
            </a: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字符串，第</a:t>
            </a:r>
            <a:r>
              <a:rPr lang="en-US" altLang="zh-CN" sz="1600" b="1" dirty="0">
                <a:latin typeface="+mn-ea"/>
                <a:ea typeface="+mn-ea"/>
              </a:rPr>
              <a:t>9</a:t>
            </a:r>
            <a:r>
              <a:rPr lang="zh-CN" altLang="en-US" sz="1600" b="1" dirty="0">
                <a:latin typeface="+mn-ea"/>
                <a:ea typeface="+mn-ea"/>
              </a:rPr>
              <a:t>个及以前位置有*，</a:t>
            </a:r>
            <a:r>
              <a:rPr lang="zh-CN" altLang="en-US" sz="1600" b="1" dirty="0" smtClean="0">
                <a:latin typeface="+mn-ea"/>
                <a:ea typeface="+mn-ea"/>
              </a:rPr>
              <a:t>输出：</a:t>
            </a:r>
            <a:endParaRPr lang="zh-CN" altLang="en-US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  <a:ea typeface="+mn-ea"/>
              </a:rPr>
              <a:t>输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  <a:ea typeface="+mn-ea"/>
              </a:rPr>
              <a:t>出*前所有字符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字符串，第</a:t>
            </a:r>
            <a:r>
              <a:rPr lang="en-US" altLang="zh-CN" sz="1600" b="1" dirty="0">
                <a:latin typeface="+mn-ea"/>
                <a:ea typeface="+mn-ea"/>
              </a:rPr>
              <a:t>10</a:t>
            </a:r>
            <a:r>
              <a:rPr lang="zh-CN" altLang="en-US" sz="1600" b="1" dirty="0">
                <a:latin typeface="+mn-ea"/>
                <a:ea typeface="+mn-ea"/>
              </a:rPr>
              <a:t>个及以后位置有*，输出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输出前十个字符</a:t>
            </a:r>
            <a:endParaRPr lang="zh-CN" altLang="en-US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4024077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</a:t>
            </a:r>
            <a:r>
              <a:rPr lang="zh-CN" altLang="en-US" sz="1600" b="1" dirty="0" smtClean="0">
                <a:latin typeface="+mn-ea"/>
                <a:ea typeface="+mn-ea"/>
              </a:rPr>
              <a:t>输入流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39552" y="1556792"/>
            <a:ext cx="4176464" cy="48965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smtClean="0">
                <a:latin typeface="+mn-ea"/>
                <a:ea typeface="+mn-ea"/>
              </a:rPr>
              <a:t>#include &lt;</a:t>
            </a:r>
            <a:r>
              <a:rPr lang="en-US" altLang="zh-CN" sz="1600" b="1" dirty="0" err="1" smtClean="0">
                <a:latin typeface="+mn-ea"/>
                <a:ea typeface="+mn-ea"/>
              </a:rPr>
              <a:t>iostream</a:t>
            </a:r>
            <a:r>
              <a:rPr lang="en-US" altLang="zh-CN" sz="1600" b="1" dirty="0" smtClean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using namespace </a:t>
            </a:r>
            <a:r>
              <a:rPr lang="en-US" altLang="zh-CN" sz="1600" b="1" dirty="0" err="1" smtClean="0">
                <a:latin typeface="+mn-ea"/>
                <a:ea typeface="+mn-ea"/>
              </a:rPr>
              <a:t>std</a:t>
            </a:r>
            <a:r>
              <a:rPr lang="en-US" altLang="zh-CN" sz="1600" b="1" dirty="0" smtClean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[10];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, </a:t>
            </a:r>
            <a:r>
              <a:rPr lang="en-US" altLang="zh-CN" sz="1600" b="1" dirty="0" smtClean="0">
                <a:latin typeface="+mn-ea"/>
                <a:ea typeface="+mn-ea"/>
              </a:rPr>
              <a:t>10);  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省略第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个参数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多于</a:t>
            </a:r>
            <a:r>
              <a:rPr lang="en-US" altLang="zh-CN" sz="1600" b="1" dirty="0">
                <a:latin typeface="+mn-ea"/>
                <a:ea typeface="+mn-ea"/>
              </a:rPr>
              <a:t>10</a:t>
            </a:r>
            <a:r>
              <a:rPr lang="zh-CN" altLang="en-US" sz="1600" b="1" dirty="0">
                <a:latin typeface="+mn-ea"/>
                <a:ea typeface="+mn-ea"/>
              </a:rPr>
              <a:t>个的字符串，输出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zh-CN" altLang="en-US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前十个字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</a:rPr>
              <a:t>符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小于</a:t>
            </a:r>
            <a:r>
              <a:rPr lang="en-US" altLang="zh-CN" sz="1600" b="1" dirty="0">
                <a:latin typeface="+mn-ea"/>
                <a:ea typeface="+mn-ea"/>
              </a:rPr>
              <a:t>10</a:t>
            </a:r>
            <a:r>
              <a:rPr lang="zh-CN" altLang="en-US" sz="1600" b="1" dirty="0">
                <a:latin typeface="+mn-ea"/>
                <a:ea typeface="+mn-ea"/>
              </a:rPr>
              <a:t>个的字符串，输出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直接输出（与上面那个不同，不用再补满到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10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个字符了）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481748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</a:t>
            </a:r>
            <a:r>
              <a:rPr lang="zh-CN" altLang="en-US" sz="1600" b="1" dirty="0" smtClean="0">
                <a:latin typeface="+mn-ea"/>
                <a:ea typeface="+mn-ea"/>
              </a:rPr>
              <a:t>输入流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39552" y="1556792"/>
            <a:ext cx="5832648" cy="51488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iostream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</a:t>
            </a:r>
            <a:r>
              <a:rPr lang="en-US" altLang="zh-CN" sz="1600" b="1" dirty="0" err="1">
                <a:latin typeface="+mn-ea"/>
              </a:rPr>
              <a:t>std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main()</a:t>
            </a:r>
          </a:p>
          <a:p>
            <a:r>
              <a:rPr lang="en-US" altLang="zh-CN" sz="1600" b="1" dirty="0" smtClean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smtClean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char </a:t>
            </a:r>
            <a:r>
              <a:rPr lang="en-US" altLang="zh-CN" sz="1600" b="1" dirty="0" err="1">
                <a:latin typeface="+mn-ea"/>
              </a:rPr>
              <a:t>ch</a:t>
            </a:r>
            <a:r>
              <a:rPr lang="en-US" altLang="zh-CN" sz="1600" b="1" dirty="0">
                <a:latin typeface="+mn-ea"/>
              </a:rPr>
              <a:t>[10];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ch</a:t>
            </a:r>
            <a:r>
              <a:rPr lang="en-US" altLang="zh-CN" sz="1600" b="1" dirty="0">
                <a:latin typeface="+mn-ea"/>
              </a:rPr>
              <a:t>, 10, '*');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ch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输入</a:t>
            </a:r>
            <a:r>
              <a:rPr lang="zh-CN" altLang="en-US" sz="1600" b="1" dirty="0">
                <a:latin typeface="+mn-ea"/>
              </a:rPr>
              <a:t>多于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个的字符串，输出：</a:t>
            </a:r>
          </a:p>
          <a:p>
            <a:r>
              <a:rPr lang="zh-CN" altLang="en-US" sz="1600" b="1" dirty="0" smtClean="0">
                <a:solidFill>
                  <a:schemeClr val="accent2"/>
                </a:solidFill>
                <a:latin typeface="+mn-ea"/>
              </a:rPr>
              <a:t>前十个字符</a:t>
            </a:r>
            <a:endParaRPr lang="en-US" altLang="zh-CN" sz="1600" b="1" dirty="0" smtClean="0">
              <a:solidFill>
                <a:schemeClr val="accent2"/>
              </a:solidFill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输入</a:t>
            </a:r>
            <a:r>
              <a:rPr lang="zh-CN" altLang="en-US" sz="1600" b="1" dirty="0">
                <a:latin typeface="+mn-ea"/>
              </a:rPr>
              <a:t>小于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个的字符串，输出：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等待直到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个字符为止（可以输入回车填充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</a:rPr>
              <a:t>...)</a:t>
            </a:r>
            <a:endParaRPr lang="en-US" altLang="zh-CN" sz="1600" b="1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输入</a:t>
            </a:r>
            <a:r>
              <a:rPr lang="zh-CN" altLang="en-US" sz="1600" b="1" dirty="0">
                <a:latin typeface="+mn-ea"/>
              </a:rPr>
              <a:t>字符串，第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个及以前位置有*，输出：</a:t>
            </a: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输出*前所有字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</a:rPr>
              <a:t>符</a:t>
            </a:r>
            <a:endParaRPr lang="en-US" altLang="zh-CN" sz="1600" b="1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输入</a:t>
            </a:r>
            <a:r>
              <a:rPr lang="zh-CN" altLang="en-US" sz="1600" b="1" dirty="0">
                <a:latin typeface="+mn-ea"/>
              </a:rPr>
              <a:t>字符串，第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个及以后位置有*，输出</a:t>
            </a:r>
            <a:r>
              <a:rPr lang="zh-CN" altLang="en-US" sz="1600" b="1" dirty="0" smtClean="0">
                <a:latin typeface="+mn-ea"/>
              </a:rPr>
              <a:t>：</a:t>
            </a:r>
            <a:endParaRPr lang="en-US" altLang="zh-CN" sz="1600" b="1" dirty="0" smtClean="0"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输出前十个字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</a:rPr>
              <a:t>符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3300"/>
                </a:solidFill>
                <a:latin typeface="+mn-ea"/>
              </a:rPr>
              <a:t>是否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</a:rPr>
              <a:t>与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</a:rPr>
              <a:t>三个参数的</a:t>
            </a:r>
            <a:r>
              <a:rPr lang="en-US" altLang="zh-CN" sz="1600" b="1" dirty="0" err="1">
                <a:solidFill>
                  <a:srgbClr val="FF3300"/>
                </a:solidFill>
                <a:latin typeface="+mn-ea"/>
              </a:rPr>
              <a:t>cin.get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</a:rPr>
              <a:t>相同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</a:rPr>
              <a:t>？ 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</a:rPr>
              <a:t>是</a:t>
            </a:r>
            <a:endParaRPr lang="zh-CN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77052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</a:t>
            </a:r>
            <a:r>
              <a:rPr lang="zh-CN" altLang="en-US" sz="1600" b="1" dirty="0" smtClean="0">
                <a:latin typeface="+mn-ea"/>
                <a:ea typeface="+mn-ea"/>
              </a:rPr>
              <a:t>输入流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zh-CN" altLang="en-US" sz="1600" b="1" dirty="0" smtClean="0">
                <a:latin typeface="+mn-ea"/>
              </a:rPr>
              <a:t>三个参数的</a:t>
            </a:r>
            <a:r>
              <a:rPr lang="en-US" altLang="zh-CN" sz="1600" b="1" dirty="0" err="1" smtClean="0">
                <a:latin typeface="+mn-ea"/>
              </a:rPr>
              <a:t>cin.get</a:t>
            </a:r>
            <a:r>
              <a:rPr lang="zh-CN" altLang="en-US" sz="1600" b="1" dirty="0" smtClean="0">
                <a:latin typeface="+mn-ea"/>
              </a:rPr>
              <a:t>与</a:t>
            </a:r>
            <a:r>
              <a:rPr lang="en-US" altLang="zh-CN" sz="1600" b="1" dirty="0" err="1" smtClean="0">
                <a:latin typeface="+mn-ea"/>
              </a:rPr>
              <a:t>cin.getline</a:t>
            </a:r>
            <a:r>
              <a:rPr lang="zh-CN" altLang="en-US" sz="1600" b="1" dirty="0" smtClean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1520" y="1628800"/>
            <a:ext cx="432406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#include &lt;</a:t>
            </a:r>
            <a:r>
              <a:rPr lang="en-US" altLang="zh-CN" sz="1100" b="1" dirty="0" err="1">
                <a:latin typeface="+mn-ea"/>
                <a:ea typeface="+mn-ea"/>
              </a:rPr>
              <a:t>iostream</a:t>
            </a:r>
            <a:r>
              <a:rPr lang="en-US" altLang="zh-CN" sz="1100" b="1" dirty="0">
                <a:latin typeface="+mn-ea"/>
                <a:ea typeface="+mn-ea"/>
              </a:rPr>
              <a:t>&gt;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using namespace </a:t>
            </a:r>
            <a:r>
              <a:rPr lang="en-US" altLang="zh-CN" sz="1100" b="1" dirty="0" err="1">
                <a:latin typeface="+mn-ea"/>
                <a:ea typeface="+mn-ea"/>
              </a:rPr>
              <a:t>std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endParaRPr lang="en-US" altLang="zh-CN" sz="1100" b="1" dirty="0"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 err="1">
                <a:latin typeface="+mn-ea"/>
                <a:ea typeface="+mn-ea"/>
              </a:rPr>
              <a:t>int</a:t>
            </a:r>
            <a:r>
              <a:rPr lang="en-US" altLang="zh-CN" sz="1100" b="1" dirty="0">
                <a:latin typeface="+mn-ea"/>
                <a:ea typeface="+mn-ea"/>
              </a:rPr>
              <a:t> main()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 smtClean="0">
                <a:latin typeface="+mn-ea"/>
                <a:ea typeface="+mn-ea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</a:t>
            </a:r>
            <a:r>
              <a:rPr lang="en-US" altLang="zh-CN" sz="1100" b="1" dirty="0" smtClean="0">
                <a:latin typeface="+mn-ea"/>
                <a:ea typeface="+mn-ea"/>
              </a:rPr>
              <a:t>   </a:t>
            </a:r>
            <a:r>
              <a:rPr lang="en-US" altLang="zh-CN" sz="1100" b="1" dirty="0">
                <a:latin typeface="+mn-ea"/>
                <a:ea typeface="+mn-ea"/>
              </a:rPr>
              <a:t>char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[20];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"enter a sentence:"; 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不需要</a:t>
            </a:r>
            <a:r>
              <a:rPr lang="en-US" altLang="zh-CN" sz="1100" b="1" dirty="0" err="1">
                <a:solidFill>
                  <a:srgbClr val="FF3300"/>
                </a:solidFill>
                <a:latin typeface="+mn-ea"/>
                <a:ea typeface="+mn-ea"/>
              </a:rPr>
              <a:t>endl</a:t>
            </a:r>
            <a:endParaRPr lang="en-US" altLang="zh-CN" sz="1100" b="1" dirty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&gt;&gt;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;           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直接</a:t>
            </a:r>
            <a:r>
              <a:rPr lang="en-US" altLang="zh-CN" sz="1100" b="1" dirty="0" err="1">
                <a:solidFill>
                  <a:srgbClr val="FF3300"/>
                </a:solidFill>
                <a:latin typeface="+mn-ea"/>
                <a:ea typeface="+mn-ea"/>
              </a:rPr>
              <a:t>cin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，空格结束</a:t>
            </a:r>
          </a:p>
          <a:p>
            <a:pPr>
              <a:spcBef>
                <a:spcPts val="200"/>
              </a:spcBef>
            </a:pPr>
            <a:r>
              <a:rPr lang="zh-CN" altLang="en-US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string with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</a:t>
            </a:r>
            <a:r>
              <a:rPr lang="en-US" altLang="zh-CN" sz="1100" b="1" dirty="0" smtClean="0">
                <a:latin typeface="+mn-ea"/>
                <a:ea typeface="+mn-ea"/>
              </a:rPr>
              <a:t>'#' &lt;&lt; </a:t>
            </a:r>
            <a:r>
              <a:rPr lang="en-US" altLang="zh-CN" sz="1100" b="1" dirty="0" err="1" smtClean="0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cin.getline</a:t>
            </a:r>
            <a:r>
              <a:rPr lang="en-US" altLang="zh-CN" sz="1100" b="1" dirty="0">
                <a:latin typeface="+mn-ea"/>
                <a:ea typeface="+mn-ea"/>
              </a:rPr>
              <a:t>(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, 20, '/');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second part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</a:t>
            </a:r>
            <a:r>
              <a:rPr lang="en-US" altLang="zh-CN" sz="1100" b="1" dirty="0" smtClean="0">
                <a:latin typeface="+mn-ea"/>
                <a:ea typeface="+mn-ea"/>
              </a:rPr>
              <a:t>'#' &lt;&lt; </a:t>
            </a:r>
            <a:r>
              <a:rPr lang="en-US" altLang="zh-CN" sz="1100" b="1" dirty="0" err="1" smtClean="0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cin.getline</a:t>
            </a:r>
            <a:r>
              <a:rPr lang="en-US" altLang="zh-CN" sz="1100" b="1" dirty="0">
                <a:latin typeface="+mn-ea"/>
                <a:ea typeface="+mn-ea"/>
              </a:rPr>
              <a:t>(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, 20); 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缺省是回车结束</a:t>
            </a:r>
          </a:p>
          <a:p>
            <a:pPr>
              <a:spcBef>
                <a:spcPts val="200"/>
              </a:spcBef>
            </a:pPr>
            <a:r>
              <a:rPr lang="zh-CN" altLang="en-US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third part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</a:t>
            </a:r>
            <a:r>
              <a:rPr lang="en-US" altLang="zh-CN" sz="1100" b="1" dirty="0" smtClean="0">
                <a:latin typeface="+mn-ea"/>
                <a:ea typeface="+mn-ea"/>
              </a:rPr>
              <a:t>'#' &lt;&lt; </a:t>
            </a:r>
            <a:r>
              <a:rPr lang="en-US" altLang="zh-CN" sz="1100" b="1" dirty="0" err="1" smtClean="0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}</a:t>
            </a:r>
          </a:p>
          <a:p>
            <a:pPr>
              <a:spcBef>
                <a:spcPts val="200"/>
              </a:spcBef>
            </a:pPr>
            <a:endParaRPr lang="en-US" altLang="zh-CN" sz="1100" b="1" dirty="0" smtClean="0"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zh-CN" altLang="en-US" sz="1100" b="1" dirty="0">
                <a:latin typeface="+mn-ea"/>
                <a:ea typeface="+mn-ea"/>
              </a:rPr>
              <a:t>运行</a:t>
            </a:r>
            <a:r>
              <a:rPr lang="zh-CN" altLang="en-US" sz="1100" b="1" dirty="0" smtClean="0">
                <a:latin typeface="+mn-ea"/>
                <a:ea typeface="+mn-ea"/>
              </a:rPr>
              <a:t>结果：</a:t>
            </a:r>
            <a:endParaRPr lang="en-US" altLang="zh-CN" sz="1100" b="1" dirty="0" smtClean="0"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 smtClean="0">
                <a:latin typeface="+mn-ea"/>
                <a:ea typeface="+mn-ea"/>
              </a:rPr>
              <a:t>enter </a:t>
            </a:r>
            <a:r>
              <a:rPr lang="en-US" altLang="zh-CN" sz="1100" b="1" dirty="0">
                <a:latin typeface="+mn-ea"/>
                <a:ea typeface="+mn-ea"/>
              </a:rPr>
              <a:t>a </a:t>
            </a:r>
            <a:r>
              <a:rPr lang="en-US" altLang="zh-CN" sz="1100" b="1" dirty="0" err="1">
                <a:latin typeface="+mn-ea"/>
                <a:ea typeface="+mn-ea"/>
              </a:rPr>
              <a:t>sentence:</a:t>
            </a:r>
            <a:r>
              <a:rPr lang="en-US" altLang="zh-CN" sz="1100" b="1" dirty="0" err="1">
                <a:solidFill>
                  <a:srgbClr val="FF3300"/>
                </a:solidFill>
                <a:latin typeface="+mn-ea"/>
                <a:ea typeface="+mn-ea"/>
              </a:rPr>
              <a:t>I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 like C++./I study C++./I am happy.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The string with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</a:t>
            </a:r>
            <a:r>
              <a:rPr lang="en-US" altLang="zh-CN" sz="1100" b="1" dirty="0">
                <a:latin typeface="+mn-ea"/>
                <a:ea typeface="+mn-ea"/>
              </a:rPr>
              <a:t>is</a:t>
            </a:r>
            <a:r>
              <a:rPr lang="en-US" altLang="zh-CN" sz="1100" b="1" dirty="0" smtClean="0">
                <a:latin typeface="+mn-ea"/>
                <a:ea typeface="+mn-ea"/>
              </a:rPr>
              <a:t>: </a:t>
            </a:r>
            <a:r>
              <a:rPr lang="en-US" altLang="zh-CN" sz="1100" b="1" dirty="0" smtClean="0">
                <a:solidFill>
                  <a:schemeClr val="accent2"/>
                </a:solidFill>
                <a:latin typeface="+mn-ea"/>
                <a:ea typeface="+mn-ea"/>
              </a:rPr>
              <a:t>I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#</a:t>
            </a:r>
            <a:endParaRPr lang="en-US" altLang="zh-CN" sz="11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The second part </a:t>
            </a:r>
            <a:r>
              <a:rPr lang="en-US" altLang="zh-CN" sz="1100" b="1" dirty="0">
                <a:latin typeface="+mn-ea"/>
                <a:ea typeface="+mn-ea"/>
              </a:rPr>
              <a:t>is</a:t>
            </a:r>
            <a:r>
              <a:rPr lang="en-US" altLang="zh-CN" sz="1100" b="1" dirty="0" smtClean="0">
                <a:latin typeface="+mn-ea"/>
                <a:ea typeface="+mn-ea"/>
              </a:rPr>
              <a:t>: </a:t>
            </a:r>
            <a:r>
              <a:rPr lang="en-US" altLang="zh-CN" sz="1100" b="1" dirty="0" smtClean="0">
                <a:solidFill>
                  <a:schemeClr val="accent2"/>
                </a:solidFill>
                <a:latin typeface="+mn-ea"/>
                <a:ea typeface="+mn-ea"/>
              </a:rPr>
              <a:t>like 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C++.#</a:t>
            </a:r>
            <a:endParaRPr lang="en-US" altLang="zh-CN" sz="11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The third part </a:t>
            </a:r>
            <a:r>
              <a:rPr lang="en-US" altLang="zh-CN" sz="1100" b="1" dirty="0">
                <a:latin typeface="+mn-ea"/>
                <a:ea typeface="+mn-ea"/>
              </a:rPr>
              <a:t>is</a:t>
            </a:r>
            <a:r>
              <a:rPr lang="en-US" altLang="zh-CN" sz="1100" b="1" dirty="0" smtClean="0">
                <a:latin typeface="+mn-ea"/>
                <a:ea typeface="+mn-ea"/>
              </a:rPr>
              <a:t>: </a:t>
            </a:r>
            <a:r>
              <a:rPr lang="en-US" altLang="zh-CN" sz="1100" b="1" dirty="0" smtClean="0">
                <a:solidFill>
                  <a:schemeClr val="accent2"/>
                </a:solidFill>
                <a:latin typeface="+mn-ea"/>
                <a:ea typeface="+mn-ea"/>
              </a:rPr>
              <a:t>I 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study C++./I am h#</a:t>
            </a:r>
            <a:endParaRPr lang="en-US" altLang="zh-CN" sz="1100" b="1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4640422" y="1628800"/>
            <a:ext cx="432406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#include &lt;</a:t>
            </a:r>
            <a:r>
              <a:rPr lang="en-US" altLang="zh-CN" sz="1100" b="1" dirty="0" err="1">
                <a:latin typeface="+mn-ea"/>
                <a:ea typeface="+mn-ea"/>
              </a:rPr>
              <a:t>iostream</a:t>
            </a:r>
            <a:r>
              <a:rPr lang="en-US" altLang="zh-CN" sz="1100" b="1" dirty="0">
                <a:latin typeface="+mn-ea"/>
                <a:ea typeface="+mn-ea"/>
              </a:rPr>
              <a:t>&gt;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using namespace </a:t>
            </a:r>
            <a:r>
              <a:rPr lang="en-US" altLang="zh-CN" sz="1100" b="1" dirty="0" err="1">
                <a:latin typeface="+mn-ea"/>
                <a:ea typeface="+mn-ea"/>
              </a:rPr>
              <a:t>std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endParaRPr lang="en-US" altLang="zh-CN" sz="1100" b="1" dirty="0"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 err="1">
                <a:latin typeface="+mn-ea"/>
                <a:ea typeface="+mn-ea"/>
              </a:rPr>
              <a:t>int</a:t>
            </a:r>
            <a:r>
              <a:rPr lang="en-US" altLang="zh-CN" sz="1100" b="1" dirty="0">
                <a:latin typeface="+mn-ea"/>
                <a:ea typeface="+mn-ea"/>
              </a:rPr>
              <a:t> main()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 smtClean="0">
                <a:latin typeface="+mn-ea"/>
                <a:ea typeface="+mn-ea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</a:t>
            </a:r>
            <a:r>
              <a:rPr lang="en-US" altLang="zh-CN" sz="1100" b="1" dirty="0" smtClean="0">
                <a:latin typeface="+mn-ea"/>
                <a:ea typeface="+mn-ea"/>
              </a:rPr>
              <a:t>   </a:t>
            </a:r>
            <a:r>
              <a:rPr lang="en-US" altLang="zh-CN" sz="1100" b="1" dirty="0">
                <a:latin typeface="+mn-ea"/>
                <a:ea typeface="+mn-ea"/>
              </a:rPr>
              <a:t>char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[20];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"enter a sentence:"; 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不需要</a:t>
            </a:r>
            <a:r>
              <a:rPr lang="en-US" altLang="zh-CN" sz="1100" b="1" dirty="0" err="1">
                <a:solidFill>
                  <a:srgbClr val="FF3300"/>
                </a:solidFill>
                <a:latin typeface="+mn-ea"/>
                <a:ea typeface="+mn-ea"/>
              </a:rPr>
              <a:t>endl</a:t>
            </a:r>
            <a:endParaRPr lang="en-US" altLang="zh-CN" sz="1100" b="1" dirty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&gt;&gt;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;           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直接</a:t>
            </a:r>
            <a:r>
              <a:rPr lang="en-US" altLang="zh-CN" sz="1100" b="1" dirty="0" err="1">
                <a:solidFill>
                  <a:srgbClr val="FF3300"/>
                </a:solidFill>
                <a:latin typeface="+mn-ea"/>
                <a:ea typeface="+mn-ea"/>
              </a:rPr>
              <a:t>cin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，空格结束</a:t>
            </a:r>
          </a:p>
          <a:p>
            <a:pPr>
              <a:spcBef>
                <a:spcPts val="200"/>
              </a:spcBef>
            </a:pPr>
            <a:r>
              <a:rPr lang="zh-CN" altLang="en-US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string with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</a:t>
            </a:r>
            <a:r>
              <a:rPr lang="en-US" altLang="zh-CN" sz="1100" b="1" dirty="0" smtClean="0">
                <a:latin typeface="+mn-ea"/>
                <a:ea typeface="+mn-ea"/>
              </a:rPr>
              <a:t>'#' &lt;&lt; </a:t>
            </a:r>
            <a:r>
              <a:rPr lang="en-US" altLang="zh-CN" sz="1100" b="1" dirty="0" err="1" smtClean="0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cin.getline</a:t>
            </a:r>
            <a:r>
              <a:rPr lang="en-US" altLang="zh-CN" sz="1100" b="1" dirty="0">
                <a:latin typeface="+mn-ea"/>
                <a:ea typeface="+mn-ea"/>
              </a:rPr>
              <a:t>(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, 20, '/');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second part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</a:t>
            </a:r>
            <a:r>
              <a:rPr lang="en-US" altLang="zh-CN" sz="1100" b="1" dirty="0" smtClean="0">
                <a:latin typeface="+mn-ea"/>
                <a:ea typeface="+mn-ea"/>
              </a:rPr>
              <a:t>'#' &lt;&lt; </a:t>
            </a:r>
            <a:r>
              <a:rPr lang="en-US" altLang="zh-CN" sz="1100" b="1" dirty="0" err="1" smtClean="0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 smtClean="0">
                <a:latin typeface="+mn-ea"/>
                <a:ea typeface="+mn-ea"/>
              </a:rPr>
              <a:t>    </a:t>
            </a:r>
            <a:r>
              <a:rPr lang="en-US" altLang="zh-CN" sz="1100" b="1" dirty="0" err="1" smtClean="0">
                <a:solidFill>
                  <a:schemeClr val="accent2"/>
                </a:solidFill>
                <a:latin typeface="+mn-ea"/>
              </a:rPr>
              <a:t>cin.getline</a:t>
            </a:r>
            <a:r>
              <a:rPr lang="en-US" altLang="zh-CN" sz="1100" b="1" dirty="0" smtClean="0">
                <a:solidFill>
                  <a:schemeClr val="accent2"/>
                </a:solidFill>
                <a:latin typeface="+mn-ea"/>
              </a:rPr>
              <a:t>(</a:t>
            </a:r>
            <a:r>
              <a:rPr lang="en-US" altLang="zh-CN" sz="1100" b="1" dirty="0" err="1" smtClean="0">
                <a:solidFill>
                  <a:schemeClr val="accent2"/>
                </a:solidFill>
                <a:latin typeface="+mn-ea"/>
              </a:rPr>
              <a:t>ch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, 20, '/');</a:t>
            </a:r>
            <a:endParaRPr lang="zh-CN" altLang="en-US" sz="1100" b="1" dirty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zh-CN" altLang="en-US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third part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</a:t>
            </a:r>
            <a:r>
              <a:rPr lang="en-US" altLang="zh-CN" sz="1100" b="1" dirty="0" smtClean="0">
                <a:latin typeface="+mn-ea"/>
                <a:ea typeface="+mn-ea"/>
              </a:rPr>
              <a:t>'#' &lt;&lt; </a:t>
            </a:r>
            <a:r>
              <a:rPr lang="en-US" altLang="zh-CN" sz="1100" b="1" dirty="0" err="1" smtClean="0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}</a:t>
            </a:r>
          </a:p>
          <a:p>
            <a:pPr>
              <a:spcBef>
                <a:spcPts val="200"/>
              </a:spcBef>
            </a:pPr>
            <a:endParaRPr lang="en-US" altLang="zh-CN" sz="1100" b="1" dirty="0" smtClean="0"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zh-CN" altLang="en-US" sz="1100" b="1" dirty="0">
                <a:latin typeface="+mn-ea"/>
                <a:ea typeface="+mn-ea"/>
              </a:rPr>
              <a:t>运行</a:t>
            </a:r>
            <a:r>
              <a:rPr lang="zh-CN" altLang="en-US" sz="1100" b="1" dirty="0" smtClean="0">
                <a:latin typeface="+mn-ea"/>
                <a:ea typeface="+mn-ea"/>
              </a:rPr>
              <a:t>结果</a:t>
            </a:r>
            <a:r>
              <a:rPr lang="zh-CN" altLang="en-US" sz="1100" b="1" dirty="0">
                <a:latin typeface="+mn-ea"/>
                <a:ea typeface="+mn-ea"/>
              </a:rPr>
              <a:t>：</a:t>
            </a:r>
            <a:endParaRPr lang="en-US" altLang="zh-CN" sz="1100" b="1" dirty="0" smtClean="0"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 smtClean="0">
                <a:latin typeface="+mn-ea"/>
                <a:ea typeface="+mn-ea"/>
              </a:rPr>
              <a:t>enter </a:t>
            </a:r>
            <a:r>
              <a:rPr lang="en-US" altLang="zh-CN" sz="1100" b="1" dirty="0">
                <a:latin typeface="+mn-ea"/>
                <a:ea typeface="+mn-ea"/>
              </a:rPr>
              <a:t>a sentence</a:t>
            </a:r>
            <a:r>
              <a:rPr lang="en-US" altLang="zh-CN" sz="1100" b="1" dirty="0" smtClean="0">
                <a:latin typeface="+mn-ea"/>
                <a:ea typeface="+mn-ea"/>
              </a:rPr>
              <a:t>: </a:t>
            </a:r>
            <a:r>
              <a:rPr lang="en-US" altLang="zh-CN" sz="1100" b="1" dirty="0" smtClean="0">
                <a:solidFill>
                  <a:srgbClr val="FF3300"/>
                </a:solidFill>
                <a:latin typeface="+mn-ea"/>
                <a:ea typeface="+mn-ea"/>
              </a:rPr>
              <a:t>I 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like C++./I study C++./I am happy.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The string with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</a:t>
            </a:r>
            <a:r>
              <a:rPr lang="en-US" altLang="zh-CN" sz="1100" b="1" dirty="0" smtClean="0">
                <a:latin typeface="+mn-ea"/>
                <a:ea typeface="+mn-ea"/>
              </a:rPr>
              <a:t>is</a:t>
            </a:r>
            <a:r>
              <a:rPr lang="en-US" altLang="zh-CN" sz="1100" b="1" dirty="0">
                <a:latin typeface="+mn-ea"/>
                <a:ea typeface="+mn-ea"/>
              </a:rPr>
              <a:t>: 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I#</a:t>
            </a:r>
            <a:endParaRPr lang="en-US" altLang="zh-CN" sz="11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The second part </a:t>
            </a:r>
            <a:r>
              <a:rPr lang="en-US" altLang="zh-CN" sz="1100" b="1" dirty="0" smtClean="0">
                <a:latin typeface="+mn-ea"/>
                <a:ea typeface="+mn-ea"/>
              </a:rPr>
              <a:t>is</a:t>
            </a:r>
            <a:r>
              <a:rPr lang="en-US" altLang="zh-CN" sz="1100" b="1" dirty="0">
                <a:latin typeface="+mn-ea"/>
                <a:ea typeface="+mn-ea"/>
              </a:rPr>
              <a:t>: 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like C++.#</a:t>
            </a:r>
            <a:endParaRPr lang="en-US" altLang="zh-CN" sz="11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 smtClean="0">
                <a:latin typeface="+mn-ea"/>
                <a:ea typeface="+mn-ea"/>
              </a:rPr>
              <a:t>The </a:t>
            </a:r>
            <a:r>
              <a:rPr lang="en-US" altLang="zh-CN" sz="1100" b="1" dirty="0">
                <a:latin typeface="+mn-ea"/>
                <a:ea typeface="+mn-ea"/>
              </a:rPr>
              <a:t>third part </a:t>
            </a:r>
            <a:r>
              <a:rPr lang="en-US" altLang="zh-CN" sz="1100" b="1" dirty="0" smtClean="0">
                <a:latin typeface="+mn-ea"/>
                <a:ea typeface="+mn-ea"/>
              </a:rPr>
              <a:t>is</a:t>
            </a:r>
            <a:r>
              <a:rPr lang="en-US" altLang="zh-CN" sz="1100" b="1" dirty="0">
                <a:latin typeface="+mn-ea"/>
                <a:ea typeface="+mn-ea"/>
              </a:rPr>
              <a:t>: 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I study C++.#</a:t>
            </a:r>
            <a:endParaRPr lang="en-US" altLang="zh-CN" sz="11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974336" y="3789040"/>
            <a:ext cx="1829912" cy="2029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98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</a:t>
            </a:r>
            <a:r>
              <a:rPr lang="zh-CN" altLang="en-US" sz="1600" b="1" dirty="0" smtClean="0">
                <a:latin typeface="+mn-ea"/>
                <a:ea typeface="+mn-ea"/>
              </a:rPr>
              <a:t>输入流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zh-CN" altLang="en-US" sz="1600" b="1" dirty="0" smtClean="0">
                <a:latin typeface="+mn-ea"/>
              </a:rPr>
              <a:t>三个参数的</a:t>
            </a:r>
            <a:r>
              <a:rPr lang="en-US" altLang="zh-CN" sz="1600" b="1" dirty="0" err="1" smtClean="0">
                <a:latin typeface="+mn-ea"/>
              </a:rPr>
              <a:t>cin.get</a:t>
            </a:r>
            <a:r>
              <a:rPr lang="zh-CN" altLang="en-US" sz="1600" b="1" dirty="0" smtClean="0">
                <a:latin typeface="+mn-ea"/>
              </a:rPr>
              <a:t>与</a:t>
            </a:r>
            <a:r>
              <a:rPr lang="en-US" altLang="zh-CN" sz="1600" b="1" dirty="0" err="1" smtClean="0">
                <a:latin typeface="+mn-ea"/>
              </a:rPr>
              <a:t>cin.getline</a:t>
            </a:r>
            <a:r>
              <a:rPr lang="zh-CN" altLang="en-US" sz="1600" b="1" dirty="0" smtClean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11560" y="1556792"/>
            <a:ext cx="4388902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</a:pPr>
            <a:r>
              <a:rPr lang="en-US" altLang="zh-CN" sz="1100" b="1" dirty="0" smtClean="0">
                <a:latin typeface="+mn-ea"/>
                <a:ea typeface="+mn-ea"/>
              </a:rPr>
              <a:t>#include &lt;</a:t>
            </a:r>
            <a:r>
              <a:rPr lang="en-US" altLang="zh-CN" sz="1100" b="1" dirty="0" err="1" smtClean="0">
                <a:latin typeface="+mn-ea"/>
                <a:ea typeface="+mn-ea"/>
              </a:rPr>
              <a:t>iostream</a:t>
            </a:r>
            <a:r>
              <a:rPr lang="en-US" altLang="zh-CN" sz="1100" b="1" dirty="0" smtClean="0">
                <a:latin typeface="+mn-ea"/>
                <a:ea typeface="+mn-ea"/>
              </a:rPr>
              <a:t>&gt;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 smtClean="0">
                <a:latin typeface="+mn-ea"/>
                <a:ea typeface="+mn-ea"/>
              </a:rPr>
              <a:t>using namespace </a:t>
            </a:r>
            <a:r>
              <a:rPr lang="en-US" altLang="zh-CN" sz="1100" b="1" dirty="0" err="1" smtClean="0">
                <a:latin typeface="+mn-ea"/>
                <a:ea typeface="+mn-ea"/>
              </a:rPr>
              <a:t>std</a:t>
            </a:r>
            <a:r>
              <a:rPr lang="en-US" altLang="zh-CN" sz="1100" b="1" dirty="0" smtClean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endParaRPr lang="en-US" altLang="zh-CN" sz="1100" b="1" dirty="0" smtClean="0"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 err="1">
                <a:latin typeface="+mn-ea"/>
                <a:ea typeface="+mn-ea"/>
              </a:rPr>
              <a:t>int</a:t>
            </a:r>
            <a:r>
              <a:rPr lang="en-US" altLang="zh-CN" sz="1100" b="1" dirty="0">
                <a:latin typeface="+mn-ea"/>
                <a:ea typeface="+mn-ea"/>
              </a:rPr>
              <a:t> main()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 smtClean="0">
                <a:latin typeface="+mn-ea"/>
                <a:ea typeface="+mn-ea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</a:t>
            </a:r>
            <a:r>
              <a:rPr lang="en-US" altLang="zh-CN" sz="1100" b="1" dirty="0" smtClean="0">
                <a:latin typeface="+mn-ea"/>
                <a:ea typeface="+mn-ea"/>
              </a:rPr>
              <a:t>   </a:t>
            </a:r>
            <a:r>
              <a:rPr lang="en-US" altLang="zh-CN" sz="1100" b="1" dirty="0">
                <a:latin typeface="+mn-ea"/>
                <a:ea typeface="+mn-ea"/>
              </a:rPr>
              <a:t>char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[20];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"enter a sentence:"; 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不需要</a:t>
            </a:r>
            <a:r>
              <a:rPr lang="en-US" altLang="zh-CN" sz="1100" b="1" dirty="0" err="1">
                <a:solidFill>
                  <a:srgbClr val="FF3300"/>
                </a:solidFill>
                <a:latin typeface="+mn-ea"/>
                <a:ea typeface="+mn-ea"/>
              </a:rPr>
              <a:t>endl</a:t>
            </a:r>
            <a:endParaRPr lang="en-US" altLang="zh-CN" sz="1100" b="1" dirty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&gt;&gt;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;           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直接</a:t>
            </a:r>
            <a:r>
              <a:rPr lang="en-US" altLang="zh-CN" sz="1100" b="1" dirty="0" err="1">
                <a:solidFill>
                  <a:srgbClr val="FF3300"/>
                </a:solidFill>
                <a:latin typeface="+mn-ea"/>
                <a:ea typeface="+mn-ea"/>
              </a:rPr>
              <a:t>cin</a:t>
            </a:r>
            <a:r>
              <a:rPr lang="zh-CN" altLang="en-US" sz="1100" b="1" dirty="0">
                <a:solidFill>
                  <a:srgbClr val="FF3300"/>
                </a:solidFill>
                <a:latin typeface="+mn-ea"/>
                <a:ea typeface="+mn-ea"/>
              </a:rPr>
              <a:t>，空格结束</a:t>
            </a:r>
          </a:p>
          <a:p>
            <a:pPr>
              <a:spcBef>
                <a:spcPts val="200"/>
              </a:spcBef>
            </a:pPr>
            <a:r>
              <a:rPr lang="zh-CN" altLang="en-US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string with </a:t>
            </a:r>
            <a:r>
              <a:rPr lang="en-US" altLang="zh-CN" sz="1100" b="1" dirty="0" err="1">
                <a:latin typeface="+mn-ea"/>
                <a:ea typeface="+mn-ea"/>
              </a:rPr>
              <a:t>cin</a:t>
            </a:r>
            <a:r>
              <a:rPr lang="en-US" altLang="zh-CN" sz="1100" b="1" dirty="0">
                <a:latin typeface="+mn-ea"/>
                <a:ea typeface="+mn-ea"/>
              </a:rPr>
              <a:t>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</a:t>
            </a:r>
            <a:r>
              <a:rPr lang="en-US" altLang="zh-CN" sz="1100" b="1" dirty="0" smtClean="0">
                <a:latin typeface="+mn-ea"/>
                <a:ea typeface="+mn-ea"/>
              </a:rPr>
              <a:t>'#' &lt;&lt; </a:t>
            </a:r>
            <a:r>
              <a:rPr lang="en-US" altLang="zh-CN" sz="1100" b="1" dirty="0" err="1" smtClean="0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solidFill>
                  <a:schemeClr val="accent2"/>
                </a:solidFill>
                <a:latin typeface="+mn-ea"/>
                <a:ea typeface="+mn-ea"/>
              </a:rPr>
              <a:t>cin.get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(</a:t>
            </a:r>
            <a:r>
              <a:rPr lang="en-US" altLang="zh-CN" sz="1100" b="1" dirty="0" err="1">
                <a:solidFill>
                  <a:schemeClr val="accent2"/>
                </a:solidFill>
                <a:latin typeface="+mn-ea"/>
                <a:ea typeface="+mn-ea"/>
              </a:rPr>
              <a:t>ch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, 20, '/');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second part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</a:t>
            </a:r>
            <a:r>
              <a:rPr lang="en-US" altLang="zh-CN" sz="1100" b="1" dirty="0" smtClean="0">
                <a:latin typeface="+mn-ea"/>
                <a:ea typeface="+mn-ea"/>
              </a:rPr>
              <a:t>'#' &lt;&lt; </a:t>
            </a:r>
            <a:r>
              <a:rPr lang="en-US" altLang="zh-CN" sz="1100" b="1" dirty="0" err="1" smtClean="0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solidFill>
                  <a:schemeClr val="accent2"/>
                </a:solidFill>
                <a:latin typeface="+mn-ea"/>
                <a:ea typeface="+mn-ea"/>
              </a:rPr>
              <a:t>cin.get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(</a:t>
            </a:r>
            <a:r>
              <a:rPr lang="en-US" altLang="zh-CN" sz="1100" b="1" dirty="0" err="1">
                <a:solidFill>
                  <a:schemeClr val="accent2"/>
                </a:solidFill>
                <a:latin typeface="+mn-ea"/>
                <a:ea typeface="+mn-ea"/>
              </a:rPr>
              <a:t>ch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  <a:ea typeface="+mn-ea"/>
              </a:rPr>
              <a:t>, 20, '/');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    </a:t>
            </a:r>
            <a:r>
              <a:rPr lang="en-US" altLang="zh-CN" sz="1100" b="1" dirty="0" err="1">
                <a:latin typeface="+mn-ea"/>
                <a:ea typeface="+mn-ea"/>
              </a:rPr>
              <a:t>cout</a:t>
            </a:r>
            <a:r>
              <a:rPr lang="en-US" altLang="zh-CN" sz="1100" b="1" dirty="0">
                <a:latin typeface="+mn-ea"/>
                <a:ea typeface="+mn-ea"/>
              </a:rPr>
              <a:t> &lt;&lt; "The third part is:" &lt;&lt; </a:t>
            </a:r>
            <a:r>
              <a:rPr lang="en-US" altLang="zh-CN" sz="1100" b="1" dirty="0" err="1">
                <a:latin typeface="+mn-ea"/>
                <a:ea typeface="+mn-ea"/>
              </a:rPr>
              <a:t>ch</a:t>
            </a:r>
            <a:r>
              <a:rPr lang="en-US" altLang="zh-CN" sz="1100" b="1" dirty="0">
                <a:latin typeface="+mn-ea"/>
                <a:ea typeface="+mn-ea"/>
              </a:rPr>
              <a:t> &lt;&lt; </a:t>
            </a:r>
            <a:r>
              <a:rPr lang="en-US" altLang="zh-CN" sz="1100" b="1" dirty="0" smtClean="0">
                <a:latin typeface="+mn-ea"/>
                <a:ea typeface="+mn-ea"/>
              </a:rPr>
              <a:t>'#' &lt;&lt; </a:t>
            </a:r>
            <a:r>
              <a:rPr lang="en-US" altLang="zh-CN" sz="1100" b="1" dirty="0" err="1" smtClean="0">
                <a:latin typeface="+mn-ea"/>
                <a:ea typeface="+mn-ea"/>
              </a:rPr>
              <a:t>endl</a:t>
            </a:r>
            <a:r>
              <a:rPr lang="en-US" altLang="zh-CN" sz="1100" b="1" dirty="0">
                <a:latin typeface="+mn-ea"/>
                <a:ea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  <a:ea typeface="+mn-ea"/>
              </a:rPr>
              <a:t>}</a:t>
            </a:r>
          </a:p>
          <a:p>
            <a:pPr>
              <a:spcBef>
                <a:spcPts val="200"/>
              </a:spcBef>
            </a:pPr>
            <a:endParaRPr lang="en-US" altLang="zh-CN" sz="11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zh-CN" altLang="en-US" sz="1100" b="1" dirty="0" smtClean="0">
                <a:solidFill>
                  <a:schemeClr val="accent2"/>
                </a:solidFill>
                <a:latin typeface="+mn-ea"/>
                <a:ea typeface="+mn-ea"/>
              </a:rPr>
              <a:t>和上页的差别</a:t>
            </a:r>
            <a:r>
              <a:rPr lang="zh-CN" altLang="en-US" sz="1100" b="1" dirty="0">
                <a:solidFill>
                  <a:schemeClr val="accent2"/>
                </a:solidFill>
                <a:latin typeface="+mn-ea"/>
                <a:ea typeface="+mn-ea"/>
              </a:rPr>
              <a:t>：</a:t>
            </a:r>
            <a:r>
              <a:rPr lang="zh-CN" altLang="en-US" sz="1100" b="1" dirty="0" smtClean="0">
                <a:solidFill>
                  <a:schemeClr val="accent2"/>
                </a:solidFill>
                <a:latin typeface="+mn-ea"/>
                <a:ea typeface="+mn-ea"/>
              </a:rPr>
              <a:t>两句蓝色语句从</a:t>
            </a:r>
            <a:r>
              <a:rPr lang="en-US" altLang="zh-CN" sz="1100" b="1" dirty="0" err="1" smtClean="0">
                <a:solidFill>
                  <a:schemeClr val="accent2"/>
                </a:solidFill>
                <a:latin typeface="+mn-ea"/>
                <a:ea typeface="+mn-ea"/>
              </a:rPr>
              <a:t>getline</a:t>
            </a:r>
            <a:r>
              <a:rPr lang="zh-CN" altLang="en-US" sz="1100" b="1" dirty="0" smtClean="0">
                <a:solidFill>
                  <a:schemeClr val="accent2"/>
                </a:solidFill>
                <a:latin typeface="+mn-ea"/>
                <a:ea typeface="+mn-ea"/>
              </a:rPr>
              <a:t>变为</a:t>
            </a:r>
            <a:r>
              <a:rPr lang="en-US" altLang="zh-CN" sz="1100" b="1" dirty="0" smtClean="0">
                <a:solidFill>
                  <a:schemeClr val="accent2"/>
                </a:solidFill>
                <a:latin typeface="+mn-ea"/>
                <a:ea typeface="+mn-ea"/>
              </a:rPr>
              <a:t>get</a:t>
            </a:r>
            <a:r>
              <a:rPr lang="zh-CN" altLang="en-US" sz="1100" b="1" dirty="0" smtClean="0">
                <a:solidFill>
                  <a:schemeClr val="accent2"/>
                </a:solidFill>
                <a:latin typeface="+mn-ea"/>
                <a:ea typeface="+mn-ea"/>
              </a:rPr>
              <a:t>，则结果：</a:t>
            </a:r>
            <a:endParaRPr lang="en-US" altLang="zh-CN" sz="11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100" b="1" dirty="0" smtClean="0">
                <a:latin typeface="+mn-ea"/>
                <a:ea typeface="+mn-ea"/>
              </a:rPr>
              <a:t>enter </a:t>
            </a:r>
            <a:r>
              <a:rPr lang="en-US" altLang="zh-CN" sz="1100" b="1" dirty="0">
                <a:latin typeface="+mn-ea"/>
                <a:ea typeface="+mn-ea"/>
              </a:rPr>
              <a:t>a sentence</a:t>
            </a:r>
            <a:r>
              <a:rPr lang="en-US" altLang="zh-CN" sz="1100" b="1" dirty="0" smtClean="0">
                <a:latin typeface="+mn-ea"/>
                <a:ea typeface="+mn-ea"/>
              </a:rPr>
              <a:t>: </a:t>
            </a:r>
            <a:r>
              <a:rPr lang="en-US" altLang="zh-CN" sz="1100" b="1" dirty="0" smtClean="0">
                <a:solidFill>
                  <a:srgbClr val="FF3300"/>
                </a:solidFill>
                <a:latin typeface="+mn-ea"/>
                <a:ea typeface="+mn-ea"/>
              </a:rPr>
              <a:t>I </a:t>
            </a:r>
            <a:r>
              <a:rPr lang="en-US" altLang="zh-CN" sz="1100" b="1" dirty="0">
                <a:solidFill>
                  <a:srgbClr val="FF3300"/>
                </a:solidFill>
                <a:latin typeface="+mn-ea"/>
                <a:ea typeface="+mn-ea"/>
              </a:rPr>
              <a:t>like C++./I study C++./I am happy.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</a:rPr>
              <a:t>The string with </a:t>
            </a:r>
            <a:r>
              <a:rPr lang="en-US" altLang="zh-CN" sz="1100" b="1" dirty="0" err="1">
                <a:latin typeface="+mn-ea"/>
              </a:rPr>
              <a:t>cin</a:t>
            </a:r>
            <a:r>
              <a:rPr lang="en-US" altLang="zh-CN" sz="1100" b="1" dirty="0">
                <a:latin typeface="+mn-ea"/>
              </a:rPr>
              <a:t> is: 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I#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</a:rPr>
              <a:t>The second part is: </a:t>
            </a:r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like C++.#</a:t>
            </a:r>
          </a:p>
          <a:p>
            <a:pPr>
              <a:spcBef>
                <a:spcPts val="200"/>
              </a:spcBef>
            </a:pPr>
            <a:r>
              <a:rPr lang="en-US" altLang="zh-CN" sz="1100" b="1" dirty="0">
                <a:latin typeface="+mn-ea"/>
              </a:rPr>
              <a:t>The third part is: </a:t>
            </a:r>
            <a:r>
              <a:rPr lang="en-US" altLang="zh-CN" sz="1100" b="1" dirty="0" smtClean="0">
                <a:solidFill>
                  <a:schemeClr val="accent2"/>
                </a:solidFill>
                <a:latin typeface="+mn-ea"/>
              </a:rPr>
              <a:t>#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11560" y="5763344"/>
            <a:ext cx="4388902" cy="762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200" b="1" dirty="0" err="1" smtClean="0">
                <a:solidFill>
                  <a:schemeClr val="accent2"/>
                </a:solidFill>
                <a:latin typeface="宋体" pitchFamily="2" charset="-122"/>
              </a:rPr>
              <a:t>getline</a:t>
            </a:r>
            <a:r>
              <a:rPr lang="zh-CN" altLang="en-US" sz="1200" b="1" dirty="0" smtClean="0">
                <a:solidFill>
                  <a:schemeClr val="accent2"/>
                </a:solidFill>
                <a:latin typeface="宋体" pitchFamily="2" charset="-122"/>
              </a:rPr>
              <a:t>：遇见终止字符</a:t>
            </a:r>
            <a:r>
              <a:rPr lang="zh-CN" altLang="en-US" sz="1200" b="1" dirty="0" smtClean="0">
                <a:solidFill>
                  <a:schemeClr val="accent2"/>
                </a:solidFill>
                <a:latin typeface="宋体" pitchFamily="2" charset="-122"/>
              </a:rPr>
              <a:t>，移到下一字符处</a:t>
            </a:r>
            <a:r>
              <a:rPr lang="en-US" altLang="zh-CN" sz="1200" b="1" dirty="0" smtClean="0">
                <a:solidFill>
                  <a:schemeClr val="accent2"/>
                </a:solidFill>
                <a:latin typeface="宋体" pitchFamily="2" charset="-122"/>
              </a:rPr>
              <a:t>____________</a:t>
            </a:r>
            <a:endParaRPr lang="en-US" altLang="zh-CN" sz="1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endParaRPr lang="en-US" altLang="zh-CN" sz="1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r>
              <a:rPr lang="en-US" altLang="zh-CN" sz="1200" b="1" dirty="0" smtClean="0">
                <a:solidFill>
                  <a:schemeClr val="accent2"/>
                </a:solidFill>
                <a:latin typeface="宋体" pitchFamily="2" charset="-122"/>
              </a:rPr>
              <a:t>get    </a:t>
            </a:r>
            <a:r>
              <a:rPr lang="zh-CN" altLang="en-US" sz="1200" b="1" dirty="0" smtClean="0">
                <a:solidFill>
                  <a:schemeClr val="accent2"/>
                </a:solidFill>
                <a:latin typeface="宋体" pitchFamily="2" charset="-122"/>
              </a:rPr>
              <a:t>：遇见终止字符</a:t>
            </a:r>
            <a:r>
              <a:rPr lang="zh-CN" altLang="en-US" sz="1200" b="1" dirty="0" smtClean="0">
                <a:solidFill>
                  <a:schemeClr val="accent2"/>
                </a:solidFill>
                <a:latin typeface="宋体" pitchFamily="2" charset="-122"/>
              </a:rPr>
              <a:t>，停到终止字符处</a:t>
            </a:r>
            <a:r>
              <a:rPr lang="en-US" altLang="zh-CN" sz="1200" b="1" dirty="0" smtClean="0">
                <a:solidFill>
                  <a:schemeClr val="accent2"/>
                </a:solidFill>
                <a:latin typeface="宋体" pitchFamily="2" charset="-122"/>
              </a:rPr>
              <a:t>____________</a:t>
            </a:r>
            <a:endParaRPr lang="en-US" altLang="zh-CN" sz="1200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712926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</a:t>
            </a:r>
            <a:r>
              <a:rPr lang="zh-CN" altLang="en-US" sz="1600" b="1" dirty="0" smtClean="0">
                <a:latin typeface="+mn-ea"/>
                <a:ea typeface="+mn-ea"/>
              </a:rPr>
              <a:t>输入流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zh-CN" altLang="en-US" sz="1600" b="1" dirty="0" smtClean="0">
                <a:latin typeface="+mn-ea"/>
              </a:rPr>
              <a:t>三个参数的</a:t>
            </a:r>
            <a:r>
              <a:rPr lang="en-US" altLang="zh-CN" sz="1600" b="1" dirty="0" err="1" smtClean="0">
                <a:latin typeface="+mn-ea"/>
              </a:rPr>
              <a:t>cin.get</a:t>
            </a:r>
            <a:r>
              <a:rPr lang="zh-CN" altLang="en-US" sz="1600" b="1" dirty="0" smtClean="0">
                <a:latin typeface="+mn-ea"/>
              </a:rPr>
              <a:t>与</a:t>
            </a:r>
            <a:r>
              <a:rPr lang="en-US" altLang="zh-CN" sz="1600" b="1" dirty="0" err="1" smtClean="0">
                <a:latin typeface="+mn-ea"/>
              </a:rPr>
              <a:t>cin.getline</a:t>
            </a:r>
            <a:r>
              <a:rPr lang="zh-CN" altLang="en-US" sz="1600" b="1" dirty="0" smtClean="0">
                <a:latin typeface="+mn-ea"/>
              </a:rPr>
              <a:t>的使用区别</a:t>
            </a:r>
            <a:endParaRPr lang="en-US" altLang="zh-CN" sz="1600" b="1" dirty="0" smtClean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 smtClean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 smtClean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 smtClean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 smtClean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 smtClean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 smtClean="0">
              <a:latin typeface="+mn-ea"/>
            </a:endParaRPr>
          </a:p>
          <a:p>
            <a:pPr algn="l"/>
            <a:r>
              <a:rPr lang="zh-CN" altLang="en-US" sz="1600" b="1" dirty="0" smtClean="0">
                <a:latin typeface="宋体"/>
                <a:ea typeface="宋体"/>
              </a:rPr>
              <a:t>  ●</a:t>
            </a:r>
            <a:r>
              <a:rPr lang="zh-CN" altLang="en-US" sz="1600" b="1" dirty="0" smtClean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输入满：</a:t>
            </a:r>
            <a:r>
              <a:rPr lang="en-US" altLang="zh-CN" sz="1600" b="1" dirty="0" smtClean="0">
                <a:latin typeface="+mn-ea"/>
              </a:rPr>
              <a:t>get</a:t>
            </a:r>
            <a:r>
              <a:rPr lang="zh-CN" altLang="en-US" sz="1600" b="1" dirty="0" smtClean="0">
                <a:latin typeface="+mn-ea"/>
              </a:rPr>
              <a:t>满</a:t>
            </a:r>
            <a:r>
              <a:rPr lang="zh-CN" altLang="en-US" sz="1600" b="1" dirty="0" smtClean="0">
                <a:latin typeface="+mn-ea"/>
              </a:rPr>
              <a:t>后 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</a:rPr>
              <a:t>缓冲区不变，下一个继续</a:t>
            </a:r>
            <a:r>
              <a:rPr lang="en-US" altLang="zh-CN" sz="1600" b="1" dirty="0" smtClean="0">
                <a:latin typeface="+mn-ea"/>
              </a:rPr>
              <a:t>      </a:t>
            </a:r>
            <a:endParaRPr lang="zh-CN" altLang="en-US" sz="1600" b="1" dirty="0" smtClean="0">
              <a:latin typeface="+mn-ea"/>
            </a:endParaRPr>
          </a:p>
          <a:p>
            <a:pPr algn="l"/>
            <a:r>
              <a:rPr lang="zh-CN" altLang="en-US" sz="1600" b="1" dirty="0" smtClean="0">
                <a:latin typeface="+mn-ea"/>
              </a:rPr>
              <a:t>             </a:t>
            </a:r>
            <a:r>
              <a:rPr lang="en-US" altLang="zh-CN" sz="1600" b="1" dirty="0" err="1" smtClean="0">
                <a:latin typeface="+mn-ea"/>
              </a:rPr>
              <a:t>getline</a:t>
            </a:r>
            <a:r>
              <a:rPr lang="zh-CN" altLang="en-US" sz="1600" b="1" dirty="0" smtClean="0">
                <a:latin typeface="+mn-ea"/>
              </a:rPr>
              <a:t>满后</a:t>
            </a:r>
            <a:r>
              <a:rPr lang="en-US" altLang="zh-CN" sz="1600" b="1" dirty="0" smtClean="0">
                <a:latin typeface="+mn-ea"/>
              </a:rPr>
              <a:t> 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</a:rPr>
              <a:t>清空缓冲区，下一个读不到了</a:t>
            </a:r>
            <a:r>
              <a:rPr lang="en-US" altLang="zh-CN" sz="1600" b="1" dirty="0" smtClean="0">
                <a:latin typeface="+mn-ea"/>
              </a:rPr>
              <a:t>                 </a:t>
            </a:r>
            <a:endParaRPr lang="zh-CN" altLang="en-US" sz="1600" b="1" dirty="0" smtClean="0">
              <a:latin typeface="+mn-ea"/>
            </a:endParaRPr>
          </a:p>
          <a:p>
            <a:pPr algn="l"/>
            <a:r>
              <a:rPr lang="zh-CN" altLang="en-US" sz="1600" b="1" dirty="0" smtClean="0">
                <a:latin typeface="+mn-ea"/>
              </a:rPr>
              <a:t>  </a:t>
            </a:r>
            <a:r>
              <a:rPr lang="zh-CN" altLang="en-US" sz="1600" b="1" dirty="0" smtClean="0">
                <a:latin typeface="宋体"/>
              </a:rPr>
              <a:t>● </a:t>
            </a:r>
            <a:r>
              <a:rPr lang="zh-CN" altLang="en-US" sz="1600" b="1" dirty="0" smtClean="0">
                <a:latin typeface="+mn-ea"/>
              </a:rPr>
              <a:t>遇</a:t>
            </a:r>
            <a:r>
              <a:rPr lang="zh-CN" altLang="en-US" sz="1600" b="1" dirty="0">
                <a:latin typeface="+mn-ea"/>
              </a:rPr>
              <a:t>中止字符：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遇中止字符</a:t>
            </a:r>
            <a:r>
              <a:rPr lang="zh-CN" altLang="en-US" sz="1600" b="1" dirty="0" smtClean="0">
                <a:latin typeface="+mn-ea"/>
              </a:rPr>
              <a:t>，下一</a:t>
            </a:r>
            <a:r>
              <a:rPr lang="zh-CN" altLang="en-US" sz="1600" b="1" dirty="0" smtClean="0">
                <a:latin typeface="+mn-ea"/>
              </a:rPr>
              <a:t>个 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</a:rPr>
              <a:t>不跳直接读取终止符</a:t>
            </a:r>
            <a:r>
              <a:rPr lang="en-US" altLang="zh-CN" sz="1600" b="1" dirty="0" smtClean="0">
                <a:latin typeface="+mn-ea"/>
              </a:rPr>
              <a:t>             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 dirty="0" smtClean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遇中止字符，下一</a:t>
            </a:r>
            <a:r>
              <a:rPr lang="zh-CN" altLang="en-US" sz="1600" b="1" dirty="0" smtClean="0">
                <a:latin typeface="+mn-ea"/>
              </a:rPr>
              <a:t>个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</a:rPr>
              <a:t>跳过终止符，往下读取</a:t>
            </a:r>
            <a:r>
              <a:rPr lang="en-US" altLang="zh-CN" sz="1600" b="1" dirty="0" smtClean="0">
                <a:latin typeface="+mn-ea"/>
              </a:rPr>
              <a:t>         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 smtClean="0">
                <a:latin typeface="宋体"/>
              </a:rPr>
              <a:t>  ●</a:t>
            </a:r>
            <a:r>
              <a:rPr lang="zh-CN" altLang="en-US" sz="1600" b="1" dirty="0" smtClean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未满遇回车：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把回车当一个普通字符读入至满</a:t>
            </a:r>
            <a:r>
              <a:rPr lang="zh-CN" altLang="en-US" sz="1600" b="1" dirty="0" smtClean="0">
                <a:latin typeface="+mn-ea"/>
              </a:rPr>
              <a:t>，下</a:t>
            </a:r>
            <a:r>
              <a:rPr lang="zh-CN" altLang="en-US" sz="1600" b="1" dirty="0">
                <a:latin typeface="+mn-ea"/>
              </a:rPr>
              <a:t>一</a:t>
            </a:r>
            <a:r>
              <a:rPr lang="zh-CN" altLang="en-US" sz="1600" b="1" dirty="0" smtClean="0">
                <a:latin typeface="+mn-ea"/>
              </a:rPr>
              <a:t>个</a:t>
            </a:r>
            <a:r>
              <a:rPr lang="en-US" altLang="zh-CN" sz="1600" b="1" dirty="0" smtClean="0">
                <a:latin typeface="+mn-ea"/>
              </a:rPr>
              <a:t> 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</a:rPr>
              <a:t>继续读取</a:t>
            </a:r>
            <a:r>
              <a:rPr lang="en-US" altLang="zh-CN" sz="1600" b="1" dirty="0" smtClean="0">
                <a:latin typeface="+mn-ea"/>
              </a:rPr>
              <a:t>          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</a:t>
            </a:r>
            <a:r>
              <a:rPr lang="zh-CN" altLang="en-US" sz="1600" b="1" dirty="0" smtClean="0">
                <a:latin typeface="+mn-ea"/>
              </a:rPr>
              <a:t>  </a:t>
            </a:r>
            <a:r>
              <a:rPr lang="en-US" altLang="zh-CN" sz="1600" b="1" dirty="0" err="1" smtClean="0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把回车当一个普通字符读入</a:t>
            </a:r>
            <a:r>
              <a:rPr lang="zh-CN" altLang="en-US" sz="1600" b="1" dirty="0" smtClean="0">
                <a:latin typeface="+mn-ea"/>
              </a:rPr>
              <a:t>至满</a:t>
            </a:r>
            <a:r>
              <a:rPr lang="zh-CN" altLang="en-US" sz="1600" b="1" dirty="0">
                <a:latin typeface="+mn-ea"/>
              </a:rPr>
              <a:t>，下一</a:t>
            </a:r>
            <a:r>
              <a:rPr lang="zh-CN" altLang="en-US" sz="1600" b="1" dirty="0" smtClean="0">
                <a:latin typeface="+mn-ea"/>
              </a:rPr>
              <a:t>个</a:t>
            </a:r>
            <a:r>
              <a:rPr lang="en-US" altLang="zh-CN" sz="1600" b="1" dirty="0" smtClean="0">
                <a:latin typeface="+mn-ea"/>
              </a:rPr>
              <a:t> 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</a:rPr>
              <a:t>读不到了</a:t>
            </a:r>
            <a:r>
              <a:rPr lang="en-US" altLang="zh-CN" sz="1600" b="1" dirty="0" smtClean="0">
                <a:latin typeface="+mn-ea"/>
              </a:rPr>
              <a:t>      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95536" y="1628800"/>
            <a:ext cx="4176464" cy="32403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   char ch1[10], ch2[10];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  <a:ea typeface="+mn-ea"/>
              </a:rPr>
              <a:t>cin.get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(ch1, 10, '*'); 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ch1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  <a:ea typeface="+mn-ea"/>
              </a:rPr>
              <a:t>cin.get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(ch2, 10, '*'); 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ch2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}</a:t>
            </a: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一串大于</a:t>
            </a:r>
            <a:r>
              <a:rPr lang="en-US" altLang="zh-CN" sz="1600" b="1" dirty="0">
                <a:latin typeface="+mn-ea"/>
                <a:ea typeface="+mn-ea"/>
              </a:rPr>
              <a:t>20</a:t>
            </a:r>
            <a:r>
              <a:rPr lang="zh-CN" altLang="en-US" sz="1600" b="1" dirty="0">
                <a:latin typeface="+mn-ea"/>
                <a:ea typeface="+mn-ea"/>
              </a:rPr>
              <a:t>个字符的</a:t>
            </a:r>
            <a:r>
              <a:rPr lang="zh-CN" altLang="en-US" sz="1600" b="1" dirty="0" smtClean="0">
                <a:latin typeface="+mn-ea"/>
                <a:ea typeface="+mn-ea"/>
              </a:rPr>
              <a:t>字符串，输出：</a:t>
            </a:r>
            <a:endParaRPr lang="zh-CN" altLang="en-US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输入一串字符串，每</a:t>
            </a:r>
            <a:r>
              <a:rPr lang="en-US" altLang="zh-CN" sz="1600" b="1" dirty="0">
                <a:latin typeface="+mn-ea"/>
                <a:ea typeface="+mn-ea"/>
              </a:rPr>
              <a:t>9</a:t>
            </a:r>
            <a:r>
              <a:rPr lang="zh-CN" altLang="en-US" sz="1600" b="1" dirty="0">
                <a:latin typeface="+mn-ea"/>
                <a:ea typeface="+mn-ea"/>
              </a:rPr>
              <a:t>个以内含</a:t>
            </a:r>
            <a:r>
              <a:rPr lang="zh-CN" altLang="en-US" sz="1600" b="1" dirty="0" smtClean="0">
                <a:latin typeface="+mn-ea"/>
                <a:ea typeface="+mn-ea"/>
              </a:rPr>
              <a:t>*，输出：</a:t>
            </a:r>
            <a:endParaRPr lang="zh-CN" altLang="en-US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输入一串小于</a:t>
            </a:r>
            <a:r>
              <a:rPr lang="en-US" altLang="zh-CN" sz="1600" b="1" dirty="0">
                <a:latin typeface="+mn-ea"/>
                <a:ea typeface="+mn-ea"/>
              </a:rPr>
              <a:t>9</a:t>
            </a:r>
            <a:r>
              <a:rPr lang="zh-CN" altLang="en-US" sz="1600" b="1" dirty="0">
                <a:latin typeface="+mn-ea"/>
                <a:ea typeface="+mn-ea"/>
              </a:rPr>
              <a:t>的字符串，加</a:t>
            </a:r>
            <a:r>
              <a:rPr lang="zh-CN" altLang="en-US" sz="1600" b="1" dirty="0" smtClean="0">
                <a:latin typeface="+mn-ea"/>
                <a:ea typeface="+mn-ea"/>
              </a:rPr>
              <a:t>回车，输出：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791610" y="1628800"/>
            <a:ext cx="4176464" cy="32403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{   char ch1[10], ch2[10];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  <a:ea typeface="+mn-ea"/>
              </a:rPr>
              <a:t>cin.getline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(ch1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, 10, '*'); </a:t>
            </a:r>
            <a:endParaRPr lang="en-US" altLang="zh-CN" sz="16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 err="1" smtClean="0">
                <a:latin typeface="+mn-ea"/>
                <a:ea typeface="+mn-ea"/>
              </a:rPr>
              <a:t>cout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&lt;&lt; ch1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  <a:ea typeface="+mn-ea"/>
              </a:rPr>
              <a:t>cin.getline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(ch2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, 10, '*'); 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ch2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一串大于</a:t>
            </a:r>
            <a:r>
              <a:rPr lang="en-US" altLang="zh-CN" sz="1600" b="1" dirty="0">
                <a:latin typeface="+mn-ea"/>
                <a:ea typeface="+mn-ea"/>
              </a:rPr>
              <a:t>20</a:t>
            </a:r>
            <a:r>
              <a:rPr lang="zh-CN" altLang="en-US" sz="1600" b="1" dirty="0">
                <a:latin typeface="+mn-ea"/>
                <a:ea typeface="+mn-ea"/>
              </a:rPr>
              <a:t>个字符的字符串，输出：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输入一串字符串，每</a:t>
            </a:r>
            <a:r>
              <a:rPr lang="en-US" altLang="zh-CN" sz="1600" b="1" dirty="0">
                <a:latin typeface="+mn-ea"/>
                <a:ea typeface="+mn-ea"/>
              </a:rPr>
              <a:t>9</a:t>
            </a:r>
            <a:r>
              <a:rPr lang="zh-CN" altLang="en-US" sz="1600" b="1" dirty="0">
                <a:latin typeface="+mn-ea"/>
                <a:ea typeface="+mn-ea"/>
              </a:rPr>
              <a:t>个以内含*，输出：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输入一串小于</a:t>
            </a:r>
            <a:r>
              <a:rPr lang="en-US" altLang="zh-CN" sz="1600" b="1" dirty="0">
                <a:latin typeface="+mn-ea"/>
                <a:ea typeface="+mn-ea"/>
              </a:rPr>
              <a:t>9</a:t>
            </a:r>
            <a:r>
              <a:rPr lang="zh-CN" altLang="en-US" sz="1600" b="1" dirty="0">
                <a:latin typeface="+mn-ea"/>
                <a:ea typeface="+mn-ea"/>
              </a:rPr>
              <a:t>的字符串，加回车，输出：</a:t>
            </a:r>
          </a:p>
        </p:txBody>
      </p:sp>
    </p:spTree>
    <p:extLst>
      <p:ext uri="{BB962C8B-B14F-4D97-AF65-F5344CB8AC3E}">
        <p14:creationId xmlns:p14="http://schemas.microsoft.com/office/powerpoint/2010/main" val="3292492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  <a:ea typeface="+mn-ea"/>
              </a:rPr>
              <a:t>cin.eof</a:t>
            </a:r>
            <a:r>
              <a:rPr lang="en-US" altLang="zh-CN" sz="1600" b="1" dirty="0">
                <a:latin typeface="+mn-ea"/>
                <a:ea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功能：判断是否遇到了文件结束符</a:t>
            </a:r>
            <a:r>
              <a:rPr lang="en-US" altLang="zh-CN" sz="1600" b="1" dirty="0">
                <a:latin typeface="+mn-ea"/>
                <a:ea typeface="+mn-ea"/>
              </a:rPr>
              <a:t>EOF</a:t>
            </a:r>
            <a:r>
              <a:rPr lang="zh-CN" altLang="en-US" sz="1600" b="1" dirty="0">
                <a:latin typeface="+mn-ea"/>
                <a:ea typeface="+mn-ea"/>
              </a:rPr>
              <a:t>，返回</a:t>
            </a:r>
            <a:r>
              <a:rPr lang="zh-CN" altLang="en-US" sz="1600" b="1" dirty="0" smtClean="0">
                <a:latin typeface="+mn-ea"/>
                <a:ea typeface="+mn-ea"/>
              </a:rPr>
              <a:t>逻辑值 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(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遇到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EOF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为真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  <a:ea typeface="+mn-ea"/>
              </a:rPr>
              <a:t>cin.peek</a:t>
            </a:r>
            <a:r>
              <a:rPr lang="en-US" altLang="zh-CN" sz="1600" b="1" dirty="0">
                <a:latin typeface="+mn-ea"/>
                <a:ea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功能：返回输入流中的下一个字符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不提取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r>
              <a:rPr lang="en-US" altLang="zh-CN" sz="1600" b="1" dirty="0" smtClean="0">
                <a:solidFill>
                  <a:srgbClr val="FF3300"/>
                </a:solidFill>
                <a:latin typeface="+mn-ea"/>
                <a:ea typeface="+mn-ea"/>
              </a:rPr>
              <a:t>(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遇见文件结束符则返回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EOF)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字符变量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字符常量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功能：将字符变量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常量插入到输入流的头部</a:t>
            </a:r>
          </a:p>
          <a:p>
            <a:pPr algn="l"/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  <a:ea typeface="+mn-ea"/>
              </a:rPr>
              <a:t>cin.ignore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字符个数</a:t>
            </a:r>
            <a:r>
              <a:rPr lang="en-US" altLang="zh-CN" sz="1600" b="1" dirty="0">
                <a:latin typeface="+mn-ea"/>
                <a:ea typeface="+mn-ea"/>
              </a:rPr>
              <a:t>n</a:t>
            </a:r>
            <a:r>
              <a:rPr lang="zh-CN" altLang="en-US" sz="1600" b="1" dirty="0">
                <a:latin typeface="+mn-ea"/>
                <a:ea typeface="+mn-ea"/>
              </a:rPr>
              <a:t>，中止字符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功能：跳过</a:t>
            </a:r>
            <a:r>
              <a:rPr lang="en-US" altLang="zh-CN" sz="1600" b="1" dirty="0">
                <a:latin typeface="+mn-ea"/>
                <a:ea typeface="+mn-ea"/>
              </a:rPr>
              <a:t>n</a:t>
            </a:r>
            <a:r>
              <a:rPr lang="zh-CN" altLang="en-US" sz="1600" b="1" dirty="0">
                <a:latin typeface="+mn-ea"/>
                <a:ea typeface="+mn-ea"/>
              </a:rPr>
              <a:t>个字符，或遇到中止字符时提前结束</a:t>
            </a:r>
          </a:p>
        </p:txBody>
      </p:sp>
    </p:spTree>
    <p:extLst>
      <p:ext uri="{BB962C8B-B14F-4D97-AF65-F5344CB8AC3E}">
        <p14:creationId xmlns:p14="http://schemas.microsoft.com/office/powerpoint/2010/main" val="524294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  <a:ea typeface="+mn-ea"/>
              </a:rPr>
              <a:t>cin.eof</a:t>
            </a:r>
            <a:r>
              <a:rPr lang="en-US" altLang="zh-CN" sz="1600" b="1" dirty="0" smtClean="0">
                <a:latin typeface="+mn-ea"/>
                <a:ea typeface="+mn-ea"/>
              </a:rPr>
              <a:t>()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95536" y="1556792"/>
            <a:ext cx="6552728" cy="5040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main()  //P.430 </a:t>
            </a:r>
            <a:r>
              <a:rPr lang="zh-CN" altLang="en-US" sz="1600" b="1" dirty="0">
                <a:latin typeface="+mn-ea"/>
                <a:ea typeface="+mn-ea"/>
              </a:rPr>
              <a:t>例</a:t>
            </a:r>
            <a:r>
              <a:rPr lang="en-US" altLang="zh-CN" sz="1600" b="1" dirty="0">
                <a:latin typeface="+mn-ea"/>
                <a:ea typeface="+mn-ea"/>
              </a:rPr>
              <a:t>13.5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>
                <a:latin typeface="+mn-ea"/>
                <a:ea typeface="+mn-ea"/>
              </a:rPr>
              <a:t>char c;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while (!</a:t>
            </a:r>
            <a:r>
              <a:rPr lang="en-US" altLang="zh-CN" sz="1600" b="1" dirty="0" err="1">
                <a:latin typeface="+mn-ea"/>
                <a:ea typeface="+mn-ea"/>
              </a:rPr>
              <a:t>cin.eof</a:t>
            </a:r>
            <a:r>
              <a:rPr lang="en-US" altLang="zh-CN" sz="1600" b="1" dirty="0">
                <a:latin typeface="+mn-ea"/>
                <a:ea typeface="+mn-ea"/>
              </a:rPr>
              <a:t>())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 if ((c=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())!=' ')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    </a:t>
            </a:r>
            <a:r>
              <a:rPr lang="en-US" altLang="zh-CN" sz="1600" b="1" dirty="0" err="1">
                <a:latin typeface="+mn-ea"/>
                <a:ea typeface="+mn-ea"/>
              </a:rPr>
              <a:t>cout.put</a:t>
            </a:r>
            <a:r>
              <a:rPr lang="en-US" altLang="zh-CN" sz="1600" b="1" dirty="0">
                <a:latin typeface="+mn-ea"/>
                <a:ea typeface="+mn-ea"/>
              </a:rPr>
              <a:t>(c);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输入：连续多个字符串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含空格及</a:t>
            </a:r>
            <a:r>
              <a:rPr lang="en-US" altLang="zh-CN" sz="1600" b="1" dirty="0">
                <a:latin typeface="+mn-ea"/>
                <a:ea typeface="+mn-ea"/>
              </a:rPr>
              <a:t>CTRL+Z)+</a:t>
            </a:r>
            <a:r>
              <a:rPr lang="zh-CN" altLang="en-US" sz="1600" b="1" dirty="0">
                <a:latin typeface="+mn-ea"/>
                <a:ea typeface="+mn-ea"/>
              </a:rPr>
              <a:t>回车，最后一行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单独</a:t>
            </a:r>
            <a:r>
              <a:rPr lang="en-US" altLang="zh-CN" sz="1600" b="1" dirty="0">
                <a:latin typeface="+mn-ea"/>
                <a:ea typeface="+mn-ea"/>
              </a:rPr>
              <a:t>CTRL+Z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把空格都删了，句中的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  <a:ea typeface="+mn-ea"/>
              </a:rPr>
              <a:t>ctrl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  <a:ea typeface="+mn-ea"/>
              </a:rPr>
              <a:t>+Z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输出成了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  <a:ea typeface="+mn-ea"/>
              </a:rPr>
              <a:t>ascii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外字符，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  <a:ea typeface="+mn-ea"/>
              </a:rPr>
              <a:t>用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来截断之后的字符（即后面的不会输出）</a:t>
            </a:r>
            <a:endParaRPr lang="en-US" altLang="zh-CN" sz="16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最后的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  <a:ea typeface="+mn-ea"/>
              </a:rPr>
              <a:t>ctrl+Z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用来结束输入 即 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  <a:ea typeface="+mn-ea"/>
              </a:rPr>
              <a:t>cin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  <a:ea typeface="+mn-ea"/>
              </a:rPr>
              <a:t>.eof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() == true</a:t>
            </a:r>
            <a:endParaRPr lang="zh-CN" altLang="en-US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174074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 smtClean="0">
                <a:latin typeface="+mn-ea"/>
                <a:ea typeface="+mn-ea"/>
              </a:rPr>
              <a:t>cin.peek</a:t>
            </a:r>
            <a:r>
              <a:rPr lang="en-US" altLang="zh-CN" sz="1600" b="1" dirty="0" smtClean="0">
                <a:latin typeface="+mn-ea"/>
                <a:ea typeface="+mn-ea"/>
              </a:rPr>
              <a:t>()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95536" y="1556792"/>
            <a:ext cx="6552728" cy="5040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cin.peek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return 0;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}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：</a:t>
            </a:r>
            <a:r>
              <a:rPr lang="en-US" altLang="zh-CN" sz="1600" b="1" dirty="0">
                <a:latin typeface="+mn-ea"/>
                <a:ea typeface="+mn-ea"/>
              </a:rPr>
              <a:t>ab      </a:t>
            </a:r>
            <a:r>
              <a:rPr lang="zh-CN" altLang="en-US" sz="1600" b="1" dirty="0">
                <a:latin typeface="+mn-ea"/>
                <a:ea typeface="+mn-ea"/>
              </a:rPr>
              <a:t>输出为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a97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a97</a:t>
            </a:r>
            <a:endParaRPr lang="zh-CN" altLang="en-US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</a:t>
            </a:r>
            <a:r>
              <a:rPr lang="zh-CN" altLang="en-US" sz="1600" b="1" dirty="0" smtClean="0">
                <a:latin typeface="+mn-ea"/>
                <a:ea typeface="+mn-ea"/>
              </a:rPr>
              <a:t>入</a:t>
            </a:r>
            <a:r>
              <a:rPr lang="zh-CN" altLang="en-US" sz="1600" b="1" dirty="0">
                <a:latin typeface="+mn-ea"/>
                <a:ea typeface="+mn-ea"/>
              </a:rPr>
              <a:t>：</a:t>
            </a:r>
            <a:r>
              <a:rPr lang="en-US" altLang="zh-CN" sz="1600" b="1" dirty="0">
                <a:latin typeface="+mn-ea"/>
                <a:ea typeface="+mn-ea"/>
              </a:rPr>
              <a:t>CTRL+Z  </a:t>
            </a:r>
            <a:r>
              <a:rPr lang="zh-CN" altLang="en-US" sz="1600" b="1" dirty="0">
                <a:latin typeface="+mn-ea"/>
                <a:ea typeface="+mn-ea"/>
              </a:rPr>
              <a:t>输出为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  <a:ea typeface="+mn-ea"/>
              </a:rPr>
              <a:t>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-1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-1</a:t>
            </a:r>
            <a:endParaRPr lang="zh-CN" altLang="en-US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3039145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13.3.</a:t>
            </a:r>
            <a:r>
              <a:rPr lang="zh-CN" altLang="en-US" sz="1600" b="1" dirty="0">
                <a:latin typeface="+mn-ea"/>
              </a:rPr>
              <a:t>标准输入流</a:t>
            </a:r>
          </a:p>
          <a:p>
            <a:pPr algn="l"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13.3.2.</a:t>
            </a:r>
            <a:r>
              <a:rPr lang="zh-CN" altLang="en-US" sz="1600" b="1" dirty="0">
                <a:latin typeface="+mn-ea"/>
              </a:rPr>
              <a:t>文件结束符与文件结束标记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文件结束符：表示文件结束的特殊标记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 smtClean="0">
                <a:latin typeface="+mn-ea"/>
              </a:rPr>
              <a:t>  ★ </a:t>
            </a:r>
            <a:r>
              <a:rPr lang="zh-CN" altLang="en-US" sz="1600" b="1" dirty="0">
                <a:latin typeface="+mn-ea"/>
              </a:rPr>
              <a:t>设备也当作文件处理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 smtClean="0">
                <a:latin typeface="+mn-ea"/>
              </a:rPr>
              <a:t>  ★ 一般</a:t>
            </a:r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 smtClean="0">
                <a:latin typeface="+mn-ea"/>
              </a:rPr>
              <a:t>CTRL+Z</a:t>
            </a:r>
            <a:r>
              <a:rPr lang="zh-CN" altLang="en-US" sz="1600" b="1" dirty="0">
                <a:latin typeface="+mn-ea"/>
              </a:rPr>
              <a:t>表示键盘输入文件结束符</a:t>
            </a:r>
          </a:p>
          <a:p>
            <a:pPr algn="l">
              <a:spcBef>
                <a:spcPts val="384"/>
              </a:spcBef>
            </a:pPr>
            <a:endParaRPr lang="en-US" altLang="zh-CN" sz="1600" b="1" dirty="0" smtClean="0">
              <a:latin typeface="+mn-ea"/>
            </a:endParaRPr>
          </a:p>
          <a:p>
            <a:pPr algn="l">
              <a:spcBef>
                <a:spcPts val="384"/>
              </a:spcBef>
            </a:pPr>
            <a:r>
              <a:rPr lang="zh-CN" altLang="en-US" sz="1600" b="1" dirty="0" smtClean="0">
                <a:latin typeface="+mn-ea"/>
              </a:rPr>
              <a:t>文件结束</a:t>
            </a:r>
            <a:r>
              <a:rPr lang="zh-CN" altLang="en-US" sz="1600" b="1" dirty="0">
                <a:latin typeface="+mn-ea"/>
              </a:rPr>
              <a:t>标记：判断文件是否结束的标记，用</a:t>
            </a:r>
            <a:r>
              <a:rPr lang="zh-CN" altLang="en-US" sz="1600" b="1" dirty="0" smtClean="0">
                <a:latin typeface="+mn-ea"/>
              </a:rPr>
              <a:t>宏定义</a:t>
            </a:r>
            <a:r>
              <a:rPr lang="en-US" altLang="zh-CN" sz="1600" b="1" dirty="0" smtClean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来表示</a:t>
            </a:r>
          </a:p>
          <a:p>
            <a:pPr algn="l" eaLnBrk="0" hangingPunct="0">
              <a:spcBef>
                <a:spcPts val="384"/>
              </a:spcBef>
            </a:pPr>
            <a:r>
              <a:rPr lang="zh-CN" altLang="en-US" sz="1600" b="1" dirty="0" smtClean="0">
                <a:latin typeface="+mn-ea"/>
              </a:rPr>
              <a:t>  ★ </a:t>
            </a:r>
            <a:r>
              <a:rPr lang="zh-CN" altLang="en-US" sz="1600" b="1" dirty="0">
                <a:latin typeface="+mn-ea"/>
              </a:rPr>
              <a:t>不同系统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的值可能不同，不必关心</a:t>
            </a:r>
          </a:p>
          <a:p>
            <a:pPr algn="l">
              <a:spcBef>
                <a:spcPts val="384"/>
              </a:spcBef>
            </a:pPr>
            <a:r>
              <a:rPr lang="zh-CN" altLang="en-US" sz="1600" b="1" dirty="0" smtClean="0">
                <a:latin typeface="+mn-ea"/>
              </a:rPr>
              <a:t>  ★ </a:t>
            </a:r>
            <a:r>
              <a:rPr lang="zh-CN" altLang="en-US" sz="1600" b="1" dirty="0">
                <a:latin typeface="+mn-ea"/>
              </a:rPr>
              <a:t>一般用于字符流输入的判断，对其它类型一般</a:t>
            </a:r>
            <a:r>
              <a:rPr lang="zh-CN" altLang="en-US" sz="1600" b="1" dirty="0" smtClean="0">
                <a:latin typeface="+mn-ea"/>
              </a:rPr>
              <a:t>不用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2106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39552" y="162880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smtClean="0">
                <a:latin typeface="+mn-ea"/>
                <a:ea typeface="+mn-ea"/>
              </a:rPr>
              <a:t>#include &lt;</a:t>
            </a:r>
            <a:r>
              <a:rPr lang="en-US" altLang="zh-CN" sz="1600" b="1" dirty="0" err="1" smtClean="0">
                <a:latin typeface="+mn-ea"/>
                <a:ea typeface="+mn-ea"/>
              </a:rPr>
              <a:t>iostream</a:t>
            </a:r>
            <a:r>
              <a:rPr lang="en-US" altLang="zh-CN" sz="1600" b="1" dirty="0" smtClean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using namespace </a:t>
            </a:r>
            <a:r>
              <a:rPr lang="en-US" altLang="zh-CN" sz="1600" b="1" dirty="0" err="1" smtClean="0">
                <a:latin typeface="+mn-ea"/>
                <a:ea typeface="+mn-ea"/>
              </a:rPr>
              <a:t>std</a:t>
            </a:r>
            <a:r>
              <a:rPr lang="en-US" altLang="zh-CN" sz="1600" b="1" dirty="0" smtClean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 smtClean="0">
                <a:latin typeface="+mn-ea"/>
                <a:ea typeface="+mn-ea"/>
              </a:rPr>
              <a:t>();   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//get()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一次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('H</a:t>
            </a:r>
            <a:r>
              <a:rPr lang="en-US" altLang="zh-CN" sz="1600" b="1" dirty="0" smtClean="0">
                <a:latin typeface="+mn-ea"/>
                <a:ea typeface="+mn-ea"/>
              </a:rPr>
              <a:t>'); 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+mn-ea"/>
                <a:ea typeface="+mn-ea"/>
              </a:rPr>
              <a:t>putback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一次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>
                <a:latin typeface="+mn-ea"/>
                <a:ea typeface="+mn-ea"/>
              </a:rPr>
              <a:t>while((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=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())!='\n') 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</a:t>
            </a:r>
            <a:r>
              <a:rPr lang="en-US" altLang="zh-CN" sz="1600" b="1" dirty="0" err="1">
                <a:latin typeface="+mn-ea"/>
                <a:ea typeface="+mn-ea"/>
              </a:rPr>
              <a:t>cout.put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>
                <a:latin typeface="+mn-ea"/>
                <a:ea typeface="+mn-ea"/>
              </a:rPr>
              <a:t>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：</a:t>
            </a:r>
            <a:r>
              <a:rPr lang="en-US" altLang="zh-CN" sz="1600" b="1" dirty="0" err="1">
                <a:latin typeface="+mn-ea"/>
                <a:ea typeface="+mn-ea"/>
              </a:rPr>
              <a:t>abc</a:t>
            </a:r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>
                <a:solidFill>
                  <a:schemeClr val="accent2"/>
                </a:solidFill>
                <a:latin typeface="+mn-ea"/>
                <a:ea typeface="+mn-ea"/>
              </a:rPr>
              <a:t>Hbc</a:t>
            </a:r>
            <a:endParaRPr lang="zh-CN" altLang="en-US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336779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 smtClean="0">
                <a:latin typeface="+mn-ea"/>
              </a:rPr>
              <a:t>cin.putback</a:t>
            </a:r>
            <a:r>
              <a:rPr lang="en-US" altLang="zh-CN" sz="1600" b="1" dirty="0" smtClean="0">
                <a:latin typeface="+mn-ea"/>
              </a:rPr>
              <a:t>(</a:t>
            </a:r>
            <a:r>
              <a:rPr lang="zh-CN" altLang="en-US" sz="1600" b="1" dirty="0" smtClean="0">
                <a:latin typeface="+mn-ea"/>
              </a:rPr>
              <a:t>字</a:t>
            </a:r>
            <a:r>
              <a:rPr lang="zh-CN" altLang="en-US" sz="1600" b="1" dirty="0">
                <a:latin typeface="+mn-ea"/>
              </a:rPr>
              <a:t>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39552" y="162880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smtClean="0">
                <a:latin typeface="+mn-ea"/>
                <a:ea typeface="+mn-ea"/>
              </a:rPr>
              <a:t>#include &lt;</a:t>
            </a:r>
            <a:r>
              <a:rPr lang="en-US" altLang="zh-CN" sz="1600" b="1" dirty="0" err="1" smtClean="0">
                <a:latin typeface="+mn-ea"/>
                <a:ea typeface="+mn-ea"/>
              </a:rPr>
              <a:t>iostream</a:t>
            </a:r>
            <a:r>
              <a:rPr lang="en-US" altLang="zh-CN" sz="1600" b="1" dirty="0" smtClean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using namespace </a:t>
            </a:r>
            <a:r>
              <a:rPr lang="en-US" altLang="zh-CN" sz="1600" b="1" dirty="0" err="1" smtClean="0">
                <a:latin typeface="+mn-ea"/>
                <a:ea typeface="+mn-ea"/>
              </a:rPr>
              <a:t>std</a:t>
            </a:r>
            <a:r>
              <a:rPr lang="en-US" altLang="zh-CN" sz="1600" b="1" dirty="0" smtClean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 smtClean="0">
                <a:latin typeface="+mn-ea"/>
                <a:ea typeface="+mn-ea"/>
              </a:rPr>
              <a:t>();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  //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get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两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次</a:t>
            </a:r>
            <a:endParaRPr lang="en-US" altLang="zh-CN" sz="16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('H</a:t>
            </a:r>
            <a:r>
              <a:rPr lang="en-US" altLang="zh-CN" sz="1600" b="1" dirty="0" smtClean="0">
                <a:latin typeface="+mn-ea"/>
                <a:ea typeface="+mn-ea"/>
              </a:rPr>
              <a:t>');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两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次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</a:t>
            </a:r>
            <a:r>
              <a:rPr lang="en-US" altLang="zh-CN" sz="1600" b="1" dirty="0" err="1">
                <a:latin typeface="+mn-ea"/>
                <a:ea typeface="+mn-ea"/>
              </a:rPr>
              <a:t>i</a:t>
            </a:r>
            <a:r>
              <a:rPr lang="en-US" altLang="zh-CN" sz="1600" b="1" dirty="0">
                <a:latin typeface="+mn-ea"/>
                <a:ea typeface="+mn-ea"/>
              </a:rPr>
              <a:t>');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while((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=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())!='\n') 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</a:t>
            </a:r>
            <a:r>
              <a:rPr lang="en-US" altLang="zh-CN" sz="1600" b="1" dirty="0" err="1">
                <a:latin typeface="+mn-ea"/>
                <a:ea typeface="+mn-ea"/>
              </a:rPr>
              <a:t>cout.put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>
                <a:latin typeface="+mn-ea"/>
                <a:ea typeface="+mn-ea"/>
              </a:rPr>
              <a:t>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：</a:t>
            </a:r>
            <a:r>
              <a:rPr lang="en-US" altLang="zh-CN" sz="1600" b="1" dirty="0" err="1">
                <a:latin typeface="+mn-ea"/>
                <a:ea typeface="+mn-ea"/>
              </a:rPr>
              <a:t>abc</a:t>
            </a:r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>
                <a:solidFill>
                  <a:schemeClr val="accent2"/>
                </a:solidFill>
                <a:latin typeface="+mn-ea"/>
                <a:ea typeface="+mn-ea"/>
              </a:rPr>
              <a:t>iHc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1268647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93649" y="1639814"/>
            <a:ext cx="4176464" cy="50295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smtClean="0">
                <a:latin typeface="+mn-ea"/>
                <a:ea typeface="+mn-ea"/>
              </a:rPr>
              <a:t>#include &lt;</a:t>
            </a:r>
            <a:r>
              <a:rPr lang="en-US" altLang="zh-CN" sz="1600" b="1" dirty="0" err="1" smtClean="0">
                <a:latin typeface="+mn-ea"/>
                <a:ea typeface="+mn-ea"/>
              </a:rPr>
              <a:t>iostream</a:t>
            </a:r>
            <a:r>
              <a:rPr lang="en-US" altLang="zh-CN" sz="1600" b="1" dirty="0" smtClean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using namespace </a:t>
            </a:r>
            <a:r>
              <a:rPr lang="en-US" altLang="zh-CN" sz="1600" b="1" dirty="0" err="1" smtClean="0">
                <a:latin typeface="+mn-ea"/>
                <a:ea typeface="+mn-ea"/>
              </a:rPr>
              <a:t>std</a:t>
            </a:r>
            <a:r>
              <a:rPr lang="en-US" altLang="zh-CN" sz="1600" b="1" dirty="0" smtClean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 smtClean="0">
                <a:latin typeface="+mn-ea"/>
                <a:ea typeface="+mn-ea"/>
              </a:rPr>
              <a:t>();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   //get()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一次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('H</a:t>
            </a:r>
            <a:r>
              <a:rPr lang="en-US" altLang="zh-CN" sz="1600" b="1" dirty="0" smtClean="0">
                <a:latin typeface="+mn-ea"/>
                <a:ea typeface="+mn-ea"/>
              </a:rPr>
              <a:t>');  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  <a:ea typeface="+mn-ea"/>
              </a:rPr>
              <a:t>putback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两次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</a:t>
            </a:r>
            <a:r>
              <a:rPr lang="en-US" altLang="zh-CN" sz="1600" b="1" dirty="0" err="1">
                <a:latin typeface="+mn-ea"/>
                <a:ea typeface="+mn-ea"/>
              </a:rPr>
              <a:t>i</a:t>
            </a:r>
            <a:r>
              <a:rPr lang="en-US" altLang="zh-CN" sz="1600" b="1" dirty="0">
                <a:latin typeface="+mn-ea"/>
                <a:ea typeface="+mn-ea"/>
              </a:rPr>
              <a:t>');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while((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=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())!='\n') 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</a:t>
            </a:r>
            <a:r>
              <a:rPr lang="en-US" altLang="zh-CN" sz="1600" b="1" dirty="0" err="1">
                <a:latin typeface="+mn-ea"/>
                <a:ea typeface="+mn-ea"/>
              </a:rPr>
              <a:t>cout.put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return 0;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}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：</a:t>
            </a:r>
            <a:r>
              <a:rPr lang="en-US" altLang="zh-CN" sz="1600" b="1" dirty="0" err="1">
                <a:latin typeface="+mn-ea"/>
                <a:ea typeface="+mn-ea"/>
              </a:rPr>
              <a:t>abc</a:t>
            </a:r>
            <a:r>
              <a:rPr lang="en-US" altLang="zh-CN" sz="1600" b="1" dirty="0">
                <a:latin typeface="+mn-ea"/>
                <a:ea typeface="+mn-ea"/>
              </a:rPr>
              <a:t>   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输出：</a:t>
            </a:r>
            <a:r>
              <a:rPr lang="en-US" altLang="zh-CN" sz="1600" b="1" dirty="0" smtClean="0">
                <a:latin typeface="+mn-ea"/>
                <a:ea typeface="+mn-ea"/>
              </a:rPr>
              <a:t>VS2017     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  <a:ea typeface="+mn-ea"/>
              </a:rPr>
              <a:t>iHbc</a:t>
            </a:r>
            <a:endParaRPr lang="en-US" altLang="zh-CN" sz="16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  </a:t>
            </a:r>
            <a:r>
              <a:rPr lang="en-US" altLang="zh-CN" sz="1600" b="1" dirty="0" err="1" smtClean="0">
                <a:latin typeface="+mn-ea"/>
                <a:ea typeface="+mn-ea"/>
              </a:rPr>
              <a:t>CodeBlocks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编译出错</a:t>
            </a:r>
            <a:endParaRPr lang="en-US" altLang="zh-CN" sz="16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   </a:t>
            </a:r>
            <a:r>
              <a:rPr lang="en-US" altLang="zh-CN" sz="1600" b="1" dirty="0" err="1" smtClean="0">
                <a:latin typeface="+mn-ea"/>
                <a:ea typeface="+mn-ea"/>
              </a:rPr>
              <a:t>DevC</a:t>
            </a:r>
            <a:r>
              <a:rPr lang="en-US" altLang="zh-CN" sz="1600" b="1" dirty="0" smtClean="0">
                <a:latin typeface="+mn-ea"/>
                <a:ea typeface="+mn-ea"/>
              </a:rPr>
              <a:t>++     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编译出错</a:t>
            </a:r>
            <a:endParaRPr lang="en-US" altLang="zh-CN" sz="16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   Linux      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没有输出</a:t>
            </a:r>
            <a:endParaRPr lang="en-US" altLang="zh-CN" sz="16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754747" y="5372985"/>
            <a:ext cx="403244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上两页的正确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情况，本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页的错误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情况，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综合起来，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  <a:ea typeface="+mn-ea"/>
              </a:rPr>
              <a:t>putback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使用时要注意什么问题？</a:t>
            </a:r>
          </a:p>
        </p:txBody>
      </p:sp>
    </p:spTree>
    <p:extLst>
      <p:ext uri="{BB962C8B-B14F-4D97-AF65-F5344CB8AC3E}">
        <p14:creationId xmlns:p14="http://schemas.microsoft.com/office/powerpoint/2010/main" val="2829578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9552" y="1556792"/>
            <a:ext cx="5472608" cy="48965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('H');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</a:t>
            </a:r>
            <a:r>
              <a:rPr lang="en-US" altLang="zh-CN" sz="1600" b="1" dirty="0" err="1">
                <a:latin typeface="+mn-ea"/>
                <a:ea typeface="+mn-ea"/>
              </a:rPr>
              <a:t>i</a:t>
            </a:r>
            <a:r>
              <a:rPr lang="en-US" altLang="zh-CN" sz="1600" b="1" dirty="0">
                <a:latin typeface="+mn-ea"/>
                <a:ea typeface="+mn-ea"/>
              </a:rPr>
              <a:t>');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while((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=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())!='\n') 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 &lt;&lt; </a:t>
            </a:r>
            <a:r>
              <a:rPr lang="en-US" altLang="zh-CN" sz="1600" b="1" dirty="0" smtClean="0">
                <a:latin typeface="+mn-ea"/>
                <a:ea typeface="+mn-ea"/>
              </a:rPr>
              <a:t>' '; 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//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输出换为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  <a:ea typeface="+mn-ea"/>
              </a:rPr>
              <a:t>int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输入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abc</a:t>
            </a:r>
            <a:r>
              <a:rPr lang="en-US" altLang="zh-CN" sz="1600" b="1" dirty="0">
                <a:latin typeface="+mn-ea"/>
              </a:rPr>
              <a:t>  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输出：</a:t>
            </a:r>
            <a:r>
              <a:rPr lang="en-US" altLang="zh-CN" sz="1600" b="1" dirty="0">
                <a:latin typeface="+mn-ea"/>
              </a:rPr>
              <a:t>VS2017     </a:t>
            </a:r>
            <a:r>
              <a:rPr lang="zh-CN" altLang="en-US" sz="1600" b="1" dirty="0" smtClean="0">
                <a:latin typeface="+mn-ea"/>
              </a:rPr>
              <a:t>：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105 72 98 99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 smtClean="0">
                <a:latin typeface="+mn-ea"/>
              </a:rPr>
              <a:t>      </a:t>
            </a:r>
            <a:r>
              <a:rPr lang="en-US" altLang="zh-CN" sz="1600" b="1" dirty="0" err="1" smtClean="0">
                <a:latin typeface="+mn-ea"/>
              </a:rPr>
              <a:t>CodeBlocks</a:t>
            </a:r>
            <a:r>
              <a:rPr lang="en-US" altLang="zh-CN" sz="1600" b="1" dirty="0" smtClean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编译出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</a:rPr>
              <a:t>错，不断输出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</a:rPr>
              <a:t>-1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en-US" altLang="zh-CN" sz="1600" b="1" dirty="0" err="1">
                <a:latin typeface="+mn-ea"/>
              </a:rPr>
              <a:t>DevC</a:t>
            </a:r>
            <a:r>
              <a:rPr lang="en-US" altLang="zh-CN" sz="1600" b="1" dirty="0">
                <a:latin typeface="+mn-ea"/>
              </a:rPr>
              <a:t>++     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编译出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</a:rPr>
              <a:t>错，不断输出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</a:rPr>
              <a:t>-1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Linux      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没有输出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332169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9552" y="1556792"/>
            <a:ext cx="5976664" cy="51488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('H');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cin.putback</a:t>
            </a:r>
            <a:r>
              <a:rPr lang="en-US" altLang="zh-CN" sz="1600" b="1" dirty="0">
                <a:latin typeface="+mn-ea"/>
                <a:ea typeface="+mn-ea"/>
              </a:rPr>
              <a:t>('</a:t>
            </a:r>
            <a:r>
              <a:rPr lang="en-US" altLang="zh-CN" sz="1600" b="1" dirty="0" err="1">
                <a:latin typeface="+mn-ea"/>
                <a:ea typeface="+mn-ea"/>
              </a:rPr>
              <a:t>i</a:t>
            </a:r>
            <a:r>
              <a:rPr lang="en-US" altLang="zh-CN" sz="1600" b="1" dirty="0">
                <a:latin typeface="+mn-ea"/>
                <a:ea typeface="+mn-ea"/>
              </a:rPr>
              <a:t>');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while((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=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())!=EOF) 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solidFill>
                  <a:srgbClr val="FF00FF"/>
                </a:solidFill>
                <a:latin typeface="+mn-ea"/>
                <a:ea typeface="+mn-ea"/>
              </a:rPr>
              <a:t>//</a:t>
            </a:r>
            <a:r>
              <a:rPr lang="zh-CN" altLang="en-US" sz="1600" b="1" dirty="0" smtClean="0">
                <a:solidFill>
                  <a:srgbClr val="FF00FF"/>
                </a:solidFill>
                <a:latin typeface="+mn-ea"/>
                <a:ea typeface="+mn-ea"/>
              </a:rPr>
              <a:t>判断条件换为</a:t>
            </a:r>
            <a:r>
              <a:rPr lang="en-US" altLang="zh-CN" sz="1600" b="1" dirty="0" smtClean="0">
                <a:solidFill>
                  <a:srgbClr val="FF00FF"/>
                </a:solidFill>
                <a:latin typeface="+mn-ea"/>
                <a:ea typeface="+mn-ea"/>
              </a:rPr>
              <a:t>!=EOF</a:t>
            </a:r>
            <a:endParaRPr lang="en-US" altLang="zh-CN" sz="1600" b="1" dirty="0">
              <a:solidFill>
                <a:srgbClr val="FF00FF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  </a:t>
            </a:r>
            <a:r>
              <a:rPr lang="en-US" altLang="zh-CN" sz="1600" b="1" dirty="0" err="1">
                <a:latin typeface="+mn-ea"/>
                <a:ea typeface="+mn-ea"/>
              </a:rPr>
              <a:t>cout.put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</a:rPr>
              <a:t>输入：</a:t>
            </a:r>
            <a:r>
              <a:rPr lang="en-US" altLang="zh-CN" sz="1600" b="1" dirty="0" err="1">
                <a:latin typeface="+mn-ea"/>
              </a:rPr>
              <a:t>abc</a:t>
            </a:r>
            <a:r>
              <a:rPr lang="en-US" altLang="zh-CN" sz="1600" b="1" dirty="0">
                <a:latin typeface="+mn-ea"/>
              </a:rPr>
              <a:t>  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输出：</a:t>
            </a:r>
            <a:r>
              <a:rPr lang="en-US" altLang="zh-CN" sz="1600" b="1" dirty="0">
                <a:latin typeface="+mn-ea"/>
              </a:rPr>
              <a:t>VS2017     </a:t>
            </a:r>
            <a:r>
              <a:rPr lang="zh-CN" altLang="en-US" sz="1600" b="1" dirty="0" smtClean="0">
                <a:latin typeface="+mn-ea"/>
              </a:rPr>
              <a:t>：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</a:rPr>
              <a:t>iHbc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en-US" altLang="zh-CN" sz="1600" b="1" dirty="0" err="1">
                <a:latin typeface="+mn-ea"/>
              </a:rPr>
              <a:t>CodeBlocks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 smtClean="0">
                <a:latin typeface="+mn-ea"/>
              </a:rPr>
              <a:t>：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</a:rPr>
              <a:t>abc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en-US" altLang="zh-CN" sz="1600" b="1" dirty="0" err="1">
                <a:latin typeface="+mn-ea"/>
              </a:rPr>
              <a:t>DevC</a:t>
            </a:r>
            <a:r>
              <a:rPr lang="en-US" altLang="zh-CN" sz="1600" b="1" dirty="0">
                <a:latin typeface="+mn-ea"/>
              </a:rPr>
              <a:t>++     </a:t>
            </a:r>
            <a:r>
              <a:rPr lang="zh-CN" altLang="en-US" sz="1600" b="1" dirty="0" smtClean="0">
                <a:latin typeface="+mn-ea"/>
              </a:rPr>
              <a:t>：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</a:rPr>
              <a:t>abc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Linux      </a:t>
            </a:r>
            <a:r>
              <a:rPr lang="zh-CN" altLang="en-US" sz="1600" b="1" dirty="0" smtClean="0">
                <a:latin typeface="+mn-ea"/>
              </a:rPr>
              <a:t>：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</a:rPr>
              <a:t>没有输出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156676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39552" y="1484784"/>
            <a:ext cx="8280920" cy="52565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smtClean="0">
                <a:latin typeface="+mn-ea"/>
                <a:ea typeface="+mn-ea"/>
              </a:rPr>
              <a:t>#include &lt;</a:t>
            </a:r>
            <a:r>
              <a:rPr lang="en-US" altLang="zh-CN" sz="1600" b="1" dirty="0" err="1" smtClean="0">
                <a:latin typeface="+mn-ea"/>
                <a:ea typeface="+mn-ea"/>
              </a:rPr>
              <a:t>iostream</a:t>
            </a:r>
            <a:r>
              <a:rPr lang="en-US" altLang="zh-CN" sz="1600" b="1" dirty="0" smtClean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using namespace </a:t>
            </a:r>
            <a:r>
              <a:rPr lang="en-US" altLang="zh-CN" sz="1600" b="1" dirty="0" err="1" smtClean="0">
                <a:latin typeface="+mn-ea"/>
                <a:ea typeface="+mn-ea"/>
              </a:rPr>
              <a:t>std</a:t>
            </a:r>
            <a:r>
              <a:rPr lang="en-US" altLang="zh-CN" sz="1600" b="1" dirty="0" smtClean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main()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en-US" altLang="zh-CN" sz="1600" b="1" dirty="0" smtClean="0">
                <a:solidFill>
                  <a:srgbClr val="FF3300"/>
                </a:solidFill>
                <a:latin typeface="+mn-ea"/>
              </a:rPr>
              <a:t>P.416-417 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</a:rPr>
              <a:t>例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</a:rPr>
              <a:t>13.6</a:t>
            </a:r>
          </a:p>
          <a:p>
            <a:r>
              <a:rPr lang="en-US" altLang="zh-CN" sz="1600" b="1" dirty="0">
                <a:latin typeface="+mn-ea"/>
              </a:rPr>
              <a:t>{   char c[20</a:t>
            </a:r>
            <a:r>
              <a:rPr lang="en-US" altLang="zh-CN" sz="1600" b="1" dirty="0" smtClean="0">
                <a:latin typeface="+mn-ea"/>
              </a:rPr>
              <a:t>];</a:t>
            </a:r>
          </a:p>
          <a:p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smtClean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ch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"please enter a </a:t>
            </a:r>
            <a:r>
              <a:rPr lang="en-US" altLang="zh-CN" sz="1600" b="1" dirty="0" err="1">
                <a:latin typeface="+mn-ea"/>
              </a:rPr>
              <a:t>sentense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(c, 15, '/');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"The first part is:" &lt;&lt; c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ch</a:t>
            </a:r>
            <a:r>
              <a:rPr lang="en-US" altLang="zh-CN" sz="1600" b="1" dirty="0">
                <a:latin typeface="+mn-ea"/>
              </a:rPr>
              <a:t> = 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"The next char(ASCII):" &lt;&lt; </a:t>
            </a:r>
            <a:r>
              <a:rPr lang="en-US" altLang="zh-CN" sz="1600" b="1" dirty="0" err="1">
                <a:latin typeface="+mn-ea"/>
              </a:rPr>
              <a:t>ch</a:t>
            </a:r>
            <a:r>
              <a:rPr lang="en-US" altLang="zh-CN" sz="1600" b="1" dirty="0">
                <a:latin typeface="+mn-ea"/>
              </a:rPr>
              <a:t> &lt;&lt;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(c[0]);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(c, 15, '/');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"The second part is:" &lt;&lt; c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 smtClean="0">
                <a:latin typeface="+mn-ea"/>
              </a:rPr>
              <a:t>}</a:t>
            </a:r>
            <a:endParaRPr lang="en-US" altLang="zh-CN" sz="1600" b="1" dirty="0" smtClean="0">
              <a:solidFill>
                <a:srgbClr val="FF3300"/>
              </a:solidFill>
              <a:latin typeface="+mn-ea"/>
            </a:endParaRPr>
          </a:p>
          <a:p>
            <a:r>
              <a:rPr lang="zh-CN" altLang="en-US" sz="1600" b="1" dirty="0" smtClean="0">
                <a:latin typeface="宋体" pitchFamily="2" charset="-122"/>
              </a:rPr>
              <a:t>运行结果</a:t>
            </a:r>
            <a:r>
              <a:rPr lang="zh-CN" altLang="en-US" sz="1600" b="1" dirty="0">
                <a:latin typeface="宋体" pitchFamily="2" charset="-122"/>
              </a:rPr>
              <a:t>：</a:t>
            </a:r>
            <a:endParaRPr lang="en-US" altLang="zh-CN" sz="1600" b="1" dirty="0" smtClean="0">
              <a:latin typeface="宋体" pitchFamily="2" charset="-122"/>
            </a:endParaRPr>
          </a:p>
          <a:p>
            <a:r>
              <a:rPr lang="en-US" altLang="zh-CN" sz="1600" b="1" dirty="0" smtClean="0">
                <a:latin typeface="宋体" pitchFamily="2" charset="-122"/>
              </a:rPr>
              <a:t>please </a:t>
            </a:r>
            <a:r>
              <a:rPr lang="en-US" altLang="zh-CN" sz="1600" b="1" dirty="0">
                <a:latin typeface="宋体" pitchFamily="2" charset="-122"/>
              </a:rPr>
              <a:t>enter a </a:t>
            </a:r>
            <a:r>
              <a:rPr lang="en-US" altLang="zh-CN" sz="1600" b="1" dirty="0" err="1" smtClean="0">
                <a:latin typeface="宋体" pitchFamily="2" charset="-122"/>
              </a:rPr>
              <a:t>sentense</a:t>
            </a:r>
            <a:r>
              <a:rPr lang="en-US" altLang="zh-CN" sz="1600" b="1" dirty="0" smtClean="0">
                <a:latin typeface="宋体" pitchFamily="2" charset="-122"/>
              </a:rPr>
              <a:t>: 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itchFamily="2" charset="-122"/>
              </a:rPr>
              <a:t>I </a:t>
            </a: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</a:rPr>
              <a:t>am a boy./ am a student.</a:t>
            </a:r>
          </a:p>
          <a:p>
            <a:r>
              <a:rPr lang="en-US" altLang="zh-CN" sz="1600" b="1" dirty="0">
                <a:latin typeface="宋体" pitchFamily="2" charset="-122"/>
              </a:rPr>
              <a:t>The first part is</a:t>
            </a:r>
            <a:r>
              <a:rPr lang="en-US" altLang="zh-CN" sz="1600" b="1" dirty="0">
                <a:latin typeface="宋体" pitchFamily="2" charset="-122"/>
              </a:rPr>
              <a:t>: </a:t>
            </a:r>
            <a:r>
              <a:rPr lang="en-US" altLang="zh-CN" sz="1600" b="1" dirty="0">
                <a:solidFill>
                  <a:schemeClr val="accent2"/>
                </a:solidFill>
                <a:latin typeface="宋体" pitchFamily="2" charset="-122"/>
              </a:rPr>
              <a:t>I am a boy.</a:t>
            </a:r>
            <a:endParaRPr lang="en-US" altLang="zh-CN" sz="1600" b="1" dirty="0">
              <a:solidFill>
                <a:schemeClr val="accent2"/>
              </a:solidFill>
              <a:latin typeface="宋体" pitchFamily="2" charset="-122"/>
            </a:endParaRPr>
          </a:p>
          <a:p>
            <a:r>
              <a:rPr lang="en-US" altLang="zh-CN" sz="1600" b="1" dirty="0">
                <a:latin typeface="宋体" pitchFamily="2" charset="-122"/>
              </a:rPr>
              <a:t>The next char(ASCII</a:t>
            </a:r>
            <a:r>
              <a:rPr lang="en-US" altLang="zh-CN" sz="1600" b="1" dirty="0" smtClean="0">
                <a:latin typeface="宋体" pitchFamily="2" charset="-122"/>
              </a:rPr>
              <a:t>): </a:t>
            </a:r>
            <a:r>
              <a:rPr lang="en-US" altLang="zh-CN" sz="1600" b="1" dirty="0" smtClean="0">
                <a:solidFill>
                  <a:schemeClr val="accent2"/>
                </a:solidFill>
                <a:latin typeface="宋体" pitchFamily="2" charset="-122"/>
              </a:rPr>
              <a:t>32</a:t>
            </a:r>
            <a:endParaRPr lang="en-US" altLang="zh-CN" sz="1600" b="1" dirty="0">
              <a:solidFill>
                <a:schemeClr val="accent2"/>
              </a:solidFill>
              <a:latin typeface="宋体" pitchFamily="2" charset="-122"/>
            </a:endParaRPr>
          </a:p>
          <a:p>
            <a:r>
              <a:rPr lang="en-US" altLang="zh-CN" sz="1600" b="1" dirty="0">
                <a:latin typeface="宋体" pitchFamily="2" charset="-122"/>
              </a:rPr>
              <a:t>The second part is</a:t>
            </a:r>
            <a:r>
              <a:rPr lang="en-US" altLang="zh-CN" sz="1600" b="1" dirty="0">
                <a:latin typeface="宋体" pitchFamily="2" charset="-122"/>
              </a:rPr>
              <a:t>: </a:t>
            </a:r>
            <a:r>
              <a:rPr lang="en-US" altLang="zh-CN" sz="1600" b="1" dirty="0">
                <a:solidFill>
                  <a:schemeClr val="accent2"/>
                </a:solidFill>
                <a:latin typeface="宋体" pitchFamily="2" charset="-122"/>
              </a:rPr>
              <a:t>I am a student</a:t>
            </a:r>
            <a:endParaRPr lang="en-US" altLang="zh-CN" sz="1600" b="1" dirty="0">
              <a:solidFill>
                <a:schemeClr val="accent2"/>
              </a:solidFill>
              <a:latin typeface="宋体" pitchFamily="2" charset="-122"/>
            </a:endParaRPr>
          </a:p>
          <a:p>
            <a:endParaRPr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657595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39552" y="1556792"/>
            <a:ext cx="4176464" cy="51488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smtClean="0">
                <a:latin typeface="+mn-ea"/>
                <a:ea typeface="+mn-ea"/>
              </a:rPr>
              <a:t>#include &lt;</a:t>
            </a:r>
            <a:r>
              <a:rPr lang="en-US" altLang="zh-CN" sz="1600" b="1" dirty="0" err="1" smtClean="0">
                <a:latin typeface="+mn-ea"/>
                <a:ea typeface="+mn-ea"/>
              </a:rPr>
              <a:t>iostream</a:t>
            </a:r>
            <a:r>
              <a:rPr lang="en-US" altLang="zh-CN" sz="1600" b="1" dirty="0" smtClean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using namespace </a:t>
            </a:r>
            <a:r>
              <a:rPr lang="en-US" altLang="zh-CN" sz="1600" b="1" dirty="0" err="1" smtClean="0">
                <a:latin typeface="+mn-ea"/>
                <a:ea typeface="+mn-ea"/>
              </a:rPr>
              <a:t>std</a:t>
            </a:r>
            <a:r>
              <a:rPr lang="en-US" altLang="zh-CN" sz="1600" b="1" dirty="0" smtClean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cin.ignore</a:t>
            </a:r>
            <a:r>
              <a:rPr lang="en-US" altLang="zh-CN" sz="1600" b="1" dirty="0">
                <a:latin typeface="+mn-ea"/>
                <a:ea typeface="+mn-ea"/>
              </a:rPr>
              <a:t>(5, 'A');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>
                <a:latin typeface="+mn-ea"/>
                <a:ea typeface="+mn-ea"/>
              </a:rPr>
              <a:t>return 0; 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：</a:t>
            </a:r>
            <a:r>
              <a:rPr lang="en-US" altLang="zh-CN" sz="1600" b="1" dirty="0" err="1">
                <a:latin typeface="+mn-ea"/>
                <a:ea typeface="+mn-ea"/>
              </a:rPr>
              <a:t>abcdefghijk</a:t>
            </a:r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ag(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无换行）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：</a:t>
            </a:r>
            <a:r>
              <a:rPr lang="en-US" altLang="zh-CN" sz="1600" b="1" dirty="0" err="1">
                <a:latin typeface="+mn-ea"/>
                <a:ea typeface="+mn-ea"/>
              </a:rPr>
              <a:t>abcd</a:t>
            </a:r>
            <a:r>
              <a:rPr lang="en-US" altLang="zh-CN" sz="1600" b="1" dirty="0" err="1">
                <a:solidFill>
                  <a:srgbClr val="FF3300"/>
                </a:solidFill>
                <a:latin typeface="+mn-ea"/>
                <a:ea typeface="+mn-ea"/>
              </a:rPr>
              <a:t>A</a:t>
            </a:r>
            <a:r>
              <a:rPr lang="en-US" altLang="zh-CN" sz="1600" b="1" dirty="0" err="1">
                <a:latin typeface="+mn-ea"/>
                <a:ea typeface="+mn-ea"/>
              </a:rPr>
              <a:t>fghijk</a:t>
            </a:r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  <a:ea typeface="+mn-ea"/>
              </a:rPr>
              <a:t>af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无换行）</a:t>
            </a:r>
            <a:endParaRPr lang="zh-CN" altLang="en-US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59768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9552" y="1556792"/>
            <a:ext cx="5328592" cy="51488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smtClean="0">
                <a:latin typeface="+mn-ea"/>
                <a:ea typeface="+mn-ea"/>
              </a:rPr>
              <a:t>#include &lt;</a:t>
            </a:r>
            <a:r>
              <a:rPr lang="en-US" altLang="zh-CN" sz="1600" b="1" dirty="0" err="1" smtClean="0">
                <a:latin typeface="+mn-ea"/>
                <a:ea typeface="+mn-ea"/>
              </a:rPr>
              <a:t>iostream</a:t>
            </a:r>
            <a:r>
              <a:rPr lang="en-US" altLang="zh-CN" sz="1600" b="1" dirty="0" smtClean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using namespace </a:t>
            </a:r>
            <a:r>
              <a:rPr lang="en-US" altLang="zh-CN" sz="1600" b="1" dirty="0" err="1" smtClean="0">
                <a:latin typeface="+mn-ea"/>
                <a:ea typeface="+mn-ea"/>
              </a:rPr>
              <a:t>std</a:t>
            </a:r>
            <a:r>
              <a:rPr lang="en-US" altLang="zh-CN" sz="1600" b="1" dirty="0" smtClean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 smtClean="0">
                <a:latin typeface="+mn-ea"/>
                <a:ea typeface="+mn-ea"/>
              </a:rPr>
              <a:t>cin.ignore</a:t>
            </a:r>
            <a:r>
              <a:rPr lang="en-US" altLang="zh-CN" sz="1600" b="1" dirty="0" smtClean="0">
                <a:latin typeface="+mn-ea"/>
                <a:ea typeface="+mn-ea"/>
              </a:rPr>
              <a:t>();   </a:t>
            </a:r>
            <a:r>
              <a:rPr lang="en-US" altLang="zh-CN" sz="1600" b="1" dirty="0" smtClean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缺省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1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个字符，中止字符为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EOF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>
                <a:latin typeface="+mn-ea"/>
                <a:ea typeface="+mn-ea"/>
              </a:rPr>
              <a:t>return 0; 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输入：</a:t>
            </a:r>
            <a:r>
              <a:rPr lang="en-US" altLang="zh-CN" sz="1600" b="1" dirty="0" err="1">
                <a:latin typeface="+mn-ea"/>
                <a:ea typeface="+mn-ea"/>
              </a:rPr>
              <a:t>abcdefghijk</a:t>
            </a:r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ac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 (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无换行）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：</a:t>
            </a:r>
            <a:r>
              <a:rPr lang="en-US" altLang="zh-CN" sz="1600" b="1" dirty="0" err="1">
                <a:latin typeface="+mn-ea"/>
                <a:ea typeface="+mn-ea"/>
              </a:rPr>
              <a:t>abcd</a:t>
            </a:r>
            <a:r>
              <a:rPr lang="en-US" altLang="zh-CN" sz="1600" b="1" dirty="0" err="1">
                <a:solidFill>
                  <a:srgbClr val="FF3300"/>
                </a:solidFill>
                <a:latin typeface="+mn-ea"/>
                <a:ea typeface="+mn-ea"/>
              </a:rPr>
              <a:t>A</a:t>
            </a:r>
            <a:r>
              <a:rPr lang="en-US" altLang="zh-CN" sz="1600" b="1" dirty="0" err="1">
                <a:latin typeface="+mn-ea"/>
                <a:ea typeface="+mn-ea"/>
              </a:rPr>
              <a:t>fghijk</a:t>
            </a:r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zh-CN" altLang="en-US" sz="1600" b="1" dirty="0">
                <a:latin typeface="+mn-ea"/>
                <a:ea typeface="+mn-ea"/>
              </a:rPr>
              <a:t>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ac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 (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无换行）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280424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9552" y="1556792"/>
            <a:ext cx="6696744" cy="51125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</a:t>
            </a:r>
            <a:r>
              <a:rPr lang="en-US" altLang="zh-CN" sz="1600" b="1" dirty="0" smtClean="0">
                <a:latin typeface="+mn-ea"/>
                <a:ea typeface="+mn-ea"/>
              </a:rPr>
              <a:t>()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solidFill>
                  <a:srgbClr val="FF3300"/>
                </a:solidFill>
                <a:latin typeface="+mn-ea"/>
                <a:ea typeface="+mn-ea"/>
              </a:rPr>
              <a:t>//P.418 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例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13.7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[20];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, 20, '/');  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指针停留在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'/'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处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"The first part is:"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, 20, '/');  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从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'/'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处取，为空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"The second part is:"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return 0; 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：</a:t>
            </a:r>
            <a:r>
              <a:rPr lang="en-US" altLang="zh-CN" sz="1600" b="1" dirty="0">
                <a:latin typeface="+mn-ea"/>
                <a:ea typeface="+mn-ea"/>
              </a:rPr>
              <a:t>I like C++./I study C++./I am happy.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The first part is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: I 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like C++.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The second part is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: 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（无，被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’/’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卡住了）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643018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标准输入流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13.3.4.</a:t>
            </a:r>
            <a:r>
              <a:rPr lang="zh-CN" altLang="en-US" sz="1600" b="1" dirty="0">
                <a:latin typeface="+mn-ea"/>
                <a:ea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39552" y="1556792"/>
            <a:ext cx="6408712" cy="5040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[20];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, 20, '/');  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指针停留在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'/'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处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"The first part is:"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solidFill>
                  <a:srgbClr val="FF3300"/>
                </a:solidFill>
                <a:latin typeface="+mn-ea"/>
                <a:ea typeface="+mn-ea"/>
              </a:rPr>
              <a:t>cin.ignore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();          //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跳过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'/'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, 20, '/');  </a:t>
            </a:r>
            <a:r>
              <a:rPr lang="en-US" altLang="zh-CN" sz="1600" b="1" dirty="0">
                <a:solidFill>
                  <a:srgbClr val="FF3300"/>
                </a:solidFill>
                <a:latin typeface="+mn-ea"/>
                <a:ea typeface="+mn-ea"/>
              </a:rPr>
              <a:t>//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从</a:t>
            </a:r>
            <a:r>
              <a:rPr lang="en-US" altLang="zh-CN" sz="1600" b="1" dirty="0" smtClean="0">
                <a:solidFill>
                  <a:srgbClr val="FF3300"/>
                </a:solidFill>
                <a:latin typeface="+mn-ea"/>
                <a:ea typeface="+mn-ea"/>
              </a:rPr>
              <a:t>'/'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后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取，非空</a:t>
            </a:r>
            <a:endParaRPr lang="zh-CN" altLang="en-US" sz="1600" b="1" dirty="0">
              <a:solidFill>
                <a:srgbClr val="FF3300"/>
              </a:solidFill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"The second part is:"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return 0; 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：</a:t>
            </a:r>
            <a:r>
              <a:rPr lang="en-US" altLang="zh-CN" sz="1600" b="1" dirty="0">
                <a:latin typeface="+mn-ea"/>
                <a:ea typeface="+mn-ea"/>
              </a:rPr>
              <a:t>I like C++./I study C++./I am happy.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The first part is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: I 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like C++.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The second part is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: I 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study C++.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1905595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</a:rPr>
              <a:t>13.3.</a:t>
            </a:r>
            <a:r>
              <a:rPr lang="zh-CN" altLang="en-US" sz="1600" b="1" dirty="0">
                <a:latin typeface="+mn-ea"/>
              </a:rPr>
              <a:t>标准输入流</a:t>
            </a:r>
          </a:p>
          <a:p>
            <a:pPr algn="l"/>
            <a:r>
              <a:rPr lang="en-US" altLang="zh-CN" sz="1600" b="1" dirty="0" smtClean="0">
                <a:latin typeface="+mn-ea"/>
              </a:rPr>
              <a:t>13.3.3</a:t>
            </a:r>
            <a:r>
              <a:rPr lang="en-US" altLang="zh-CN" sz="1600" b="1" dirty="0">
                <a:latin typeface="+mn-ea"/>
              </a:rPr>
              <a:t>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 smtClean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功能：从输入流中读一个字符并返回该字符</a:t>
            </a:r>
          </a:p>
          <a:p>
            <a:pPr algn="l"/>
            <a:endParaRPr lang="en-US" altLang="zh-CN" sz="1600" b="1" dirty="0" smtClean="0">
              <a:latin typeface="+mn-ea"/>
            </a:endParaRPr>
          </a:p>
          <a:p>
            <a:pPr algn="l"/>
            <a:r>
              <a:rPr lang="zh-CN" altLang="en-US" sz="1600" b="1" dirty="0" smtClean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功能：从输入流中读一个字符给字符变量</a:t>
            </a:r>
            <a:r>
              <a:rPr lang="zh-CN" altLang="en-US" sz="1600" b="1" dirty="0" smtClean="0">
                <a:latin typeface="+mn-ea"/>
              </a:rPr>
              <a:t>，返回</a:t>
            </a:r>
            <a:r>
              <a:rPr lang="en-US" altLang="zh-CN" sz="1600" b="1" dirty="0" err="1" smtClean="0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 smtClean="0">
                <a:latin typeface="+mn-ea"/>
              </a:rPr>
              <a:t>流对象自身</a:t>
            </a:r>
            <a:r>
              <a:rPr lang="en-US" altLang="zh-CN" sz="1600" b="1" dirty="0" smtClean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 smtClean="0">
              <a:latin typeface="+mn-ea"/>
            </a:endParaRPr>
          </a:p>
          <a:p>
            <a:pPr algn="l"/>
            <a:r>
              <a:rPr lang="zh-CN" altLang="en-US" sz="1600" b="1" dirty="0" smtClean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</a:t>
            </a:r>
            <a:r>
              <a:rPr lang="en-US" altLang="zh-CN" sz="1600" b="1" dirty="0">
                <a:latin typeface="+mn-ea"/>
              </a:rPr>
              <a:t>n-1</a:t>
            </a:r>
            <a:r>
              <a:rPr lang="zh-CN" altLang="en-US" sz="1600" b="1" dirty="0">
                <a:latin typeface="+mn-ea"/>
              </a:rPr>
              <a:t>个字符，若遇到中止字符</a:t>
            </a:r>
            <a:r>
              <a:rPr lang="zh-CN" altLang="en-US" sz="1600" b="1" dirty="0" smtClean="0">
                <a:latin typeface="+mn-ea"/>
              </a:rPr>
              <a:t>，则提前结束，返回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 smtClean="0">
              <a:latin typeface="+mn-ea"/>
            </a:endParaRPr>
          </a:p>
          <a:p>
            <a:pPr algn="l"/>
            <a:r>
              <a:rPr lang="zh-CN" altLang="en-US" sz="1600" b="1" dirty="0" smtClean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功能：同三个参数的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 smtClean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24128" y="4221088"/>
            <a:ext cx="2592288" cy="576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某些编译器会返回逻辑值</a:t>
            </a:r>
            <a:endParaRPr lang="en-US" altLang="zh-CN" sz="1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具体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情况具体分析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 flipV="1">
            <a:off x="5796136" y="2636912"/>
            <a:ext cx="1224136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箭头连接符 5"/>
          <p:cNvCxnSpPr/>
          <p:nvPr/>
        </p:nvCxnSpPr>
        <p:spPr bwMode="auto">
          <a:xfrm flipV="1">
            <a:off x="7020272" y="3501008"/>
            <a:ext cx="36004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>
            <a:stCxn id="2" idx="1"/>
          </p:cNvCxnSpPr>
          <p:nvPr/>
        </p:nvCxnSpPr>
        <p:spPr bwMode="auto">
          <a:xfrm flipH="1" flipV="1">
            <a:off x="3419872" y="4293096"/>
            <a:ext cx="2304256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 bwMode="auto">
          <a:xfrm>
            <a:off x="547100" y="4979940"/>
            <a:ext cx="5162128" cy="6813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参考网址：</a:t>
            </a:r>
            <a:endParaRPr lang="en-US" altLang="zh-CN" sz="1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1600" b="1" u="sng" dirty="0" smtClean="0">
                <a:solidFill>
                  <a:srgbClr val="FF0000"/>
                </a:solidFill>
                <a:latin typeface="+mn-ea"/>
                <a:ea typeface="+mn-ea"/>
              </a:rPr>
              <a:t>http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  <a:ea typeface="+mn-ea"/>
              </a:rPr>
              <a:t>://</a:t>
            </a:r>
            <a:r>
              <a:rPr lang="en-US" altLang="zh-CN" sz="1600" b="1" u="sng" dirty="0" smtClean="0">
                <a:solidFill>
                  <a:srgbClr val="FF0000"/>
                </a:solidFill>
                <a:latin typeface="+mn-ea"/>
                <a:ea typeface="+mn-ea"/>
              </a:rPr>
              <a:t>bbs.bccn.net/thread-420985-1-1.html</a:t>
            </a:r>
          </a:p>
          <a:p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7398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</a:t>
            </a:r>
            <a:r>
              <a:rPr lang="zh-CN" altLang="en-US" sz="1600" b="1" dirty="0" smtClean="0">
                <a:latin typeface="+mn-ea"/>
                <a:ea typeface="+mn-ea"/>
              </a:rPr>
              <a:t>输入流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 smtClean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39552" y="162880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smtClean="0">
                <a:latin typeface="+mn-ea"/>
                <a:ea typeface="+mn-ea"/>
              </a:rPr>
              <a:t>#include &lt;</a:t>
            </a:r>
            <a:r>
              <a:rPr lang="en-US" altLang="zh-CN" sz="1600" b="1" dirty="0" err="1" smtClean="0">
                <a:latin typeface="+mn-ea"/>
                <a:ea typeface="+mn-ea"/>
              </a:rPr>
              <a:t>iostream</a:t>
            </a:r>
            <a:r>
              <a:rPr lang="en-US" altLang="zh-CN" sz="1600" b="1" dirty="0" smtClean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using namespace </a:t>
            </a:r>
            <a:r>
              <a:rPr lang="en-US" altLang="zh-CN" sz="1600" b="1" dirty="0" err="1" smtClean="0">
                <a:latin typeface="+mn-ea"/>
                <a:ea typeface="+mn-ea"/>
              </a:rPr>
              <a:t>std</a:t>
            </a:r>
            <a:r>
              <a:rPr lang="en-US" altLang="zh-CN" sz="1600" b="1" dirty="0" smtClean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</a:rPr>
              <a:t>输入一个字符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回车，输出：</a:t>
            </a: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一个字符和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，和回车与其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）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输入一串字符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回车，输出：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前两个字符和其回车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531999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</a:t>
            </a:r>
            <a:r>
              <a:rPr lang="zh-CN" altLang="en-US" sz="1600" b="1" dirty="0" smtClean="0">
                <a:latin typeface="+mn-ea"/>
                <a:ea typeface="+mn-ea"/>
              </a:rPr>
              <a:t>输入流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 smtClean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9552" y="1628800"/>
            <a:ext cx="4176464" cy="48965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 err="1">
                <a:latin typeface="+mn-ea"/>
                <a:ea typeface="+mn-ea"/>
              </a:rPr>
              <a:t>int</a:t>
            </a:r>
            <a:r>
              <a:rPr lang="en-US" altLang="zh-CN" sz="1600" b="1" dirty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while((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())!='\n')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一串字符</a:t>
            </a:r>
            <a:r>
              <a:rPr lang="en-US" altLang="zh-CN" sz="1600" b="1" dirty="0">
                <a:latin typeface="+mn-ea"/>
                <a:ea typeface="+mn-ea"/>
              </a:rPr>
              <a:t>+</a:t>
            </a:r>
            <a:r>
              <a:rPr lang="zh-CN" altLang="en-US" sz="1600" b="1" dirty="0">
                <a:latin typeface="+mn-ea"/>
                <a:ea typeface="+mn-ea"/>
              </a:rPr>
              <a:t>回车，输出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  <a:ea typeface="+mn-ea"/>
              </a:rPr>
              <a:t>输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出直到回车为止（回车不输出）</a:t>
            </a:r>
            <a:endParaRPr lang="en-US" altLang="zh-CN" sz="1600" b="1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219357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</a:t>
            </a:r>
            <a:r>
              <a:rPr lang="zh-CN" altLang="en-US" sz="1600" b="1" dirty="0" smtClean="0">
                <a:latin typeface="+mn-ea"/>
                <a:ea typeface="+mn-ea"/>
              </a:rPr>
              <a:t>输入流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 smtClean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39552" y="1556792"/>
            <a:ext cx="6408712" cy="5040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 smtClean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#include &lt;</a:t>
            </a:r>
            <a:r>
              <a:rPr lang="en-US" altLang="zh-CN" sz="1600" b="1" dirty="0" err="1" smtClean="0">
                <a:latin typeface="+mn-ea"/>
                <a:ea typeface="+mn-ea"/>
              </a:rPr>
              <a:t>cstdio</a:t>
            </a:r>
            <a:r>
              <a:rPr lang="en-US" altLang="zh-CN" sz="1600" b="1" dirty="0" smtClean="0">
                <a:latin typeface="+mn-ea"/>
                <a:ea typeface="+mn-ea"/>
              </a:rPr>
              <a:t>&gt;</a:t>
            </a:r>
            <a:endParaRPr lang="en-US" altLang="zh-CN" sz="1600" b="1" dirty="0"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while((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 = 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())!=EOF)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return 0;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输入：连续多个一串字符</a:t>
            </a:r>
            <a:r>
              <a:rPr lang="en-US" altLang="zh-CN" sz="1600" b="1" dirty="0">
                <a:latin typeface="+mn-ea"/>
                <a:ea typeface="+mn-ea"/>
              </a:rPr>
              <a:t>+</a:t>
            </a:r>
            <a:r>
              <a:rPr lang="zh-CN" altLang="en-US" sz="1600" b="1" dirty="0">
                <a:latin typeface="+mn-ea"/>
                <a:ea typeface="+mn-ea"/>
              </a:rPr>
              <a:t>回车，串中可含</a:t>
            </a:r>
            <a:r>
              <a:rPr lang="en-US" altLang="zh-CN" sz="1600" b="1" dirty="0">
                <a:latin typeface="+mn-ea"/>
                <a:ea typeface="+mn-ea"/>
              </a:rPr>
              <a:t>CTRL+Z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一直输出到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  <a:ea typeface="+mn-ea"/>
              </a:rPr>
              <a:t>ctrl+Z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为止，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  <a:ea typeface="+mn-ea"/>
              </a:rPr>
              <a:t>ctrl+Z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输出一个非</a:t>
            </a:r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  <a:ea typeface="+mn-ea"/>
              </a:rPr>
              <a:t>ascii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字符</a:t>
            </a:r>
            <a:endParaRPr lang="zh-CN" altLang="en-US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：连续多个一串字符</a:t>
            </a:r>
            <a:r>
              <a:rPr lang="en-US" altLang="zh-CN" sz="1600" b="1" dirty="0">
                <a:latin typeface="+mn-ea"/>
                <a:ea typeface="+mn-ea"/>
              </a:rPr>
              <a:t>+</a:t>
            </a:r>
            <a:r>
              <a:rPr lang="zh-CN" altLang="en-US" sz="1600" b="1" dirty="0">
                <a:latin typeface="+mn-ea"/>
                <a:ea typeface="+mn-ea"/>
              </a:rPr>
              <a:t>回车，最后一行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单独</a:t>
            </a:r>
            <a:r>
              <a:rPr lang="en-US" altLang="zh-CN" sz="1600" b="1" dirty="0">
                <a:latin typeface="+mn-ea"/>
                <a:ea typeface="+mn-ea"/>
              </a:rPr>
              <a:t>CTRL+Z</a:t>
            </a:r>
          </a:p>
          <a:p>
            <a:r>
              <a:rPr lang="zh-CN" altLang="en-US" sz="1600" b="1" dirty="0">
                <a:latin typeface="+mn-ea"/>
                <a:ea typeface="+mn-ea"/>
              </a:rPr>
              <a:t>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一直输出（不含回车）单独的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CTRL+Z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后结束</a:t>
            </a:r>
            <a:endParaRPr lang="zh-CN" altLang="en-US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417755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</a:t>
            </a:r>
            <a:r>
              <a:rPr lang="zh-CN" altLang="en-US" sz="1600" b="1" dirty="0" smtClean="0">
                <a:latin typeface="+mn-ea"/>
                <a:ea typeface="+mn-ea"/>
              </a:rPr>
              <a:t>输入流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 smtClean="0">
                <a:latin typeface="+mn-ea"/>
              </a:rPr>
              <a:t>(</a:t>
            </a:r>
            <a:r>
              <a:rPr lang="zh-CN" altLang="en-US" sz="1600" b="1" dirty="0" smtClean="0">
                <a:latin typeface="+mn-ea"/>
              </a:rPr>
              <a:t>字符变量</a:t>
            </a:r>
            <a:r>
              <a:rPr lang="en-US" altLang="zh-CN" sz="1600" b="1" dirty="0" smtClean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39552" y="1628800"/>
            <a:ext cx="4176464" cy="48245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smtClean="0">
                <a:latin typeface="+mn-ea"/>
                <a:ea typeface="+mn-ea"/>
              </a:rPr>
              <a:t>#include &lt;</a:t>
            </a:r>
            <a:r>
              <a:rPr lang="en-US" altLang="zh-CN" sz="1600" b="1" dirty="0" err="1" smtClean="0">
                <a:latin typeface="+mn-ea"/>
                <a:ea typeface="+mn-ea"/>
              </a:rPr>
              <a:t>iostream</a:t>
            </a:r>
            <a:r>
              <a:rPr lang="en-US" altLang="zh-CN" sz="1600" b="1" dirty="0" smtClean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using namespace </a:t>
            </a:r>
            <a:r>
              <a:rPr lang="en-US" altLang="zh-CN" sz="1600" b="1" dirty="0" err="1" smtClean="0">
                <a:latin typeface="+mn-ea"/>
                <a:ea typeface="+mn-ea"/>
              </a:rPr>
              <a:t>std</a:t>
            </a:r>
            <a:r>
              <a:rPr lang="en-US" altLang="zh-CN" sz="1600" b="1" dirty="0" smtClean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    char </a:t>
            </a:r>
            <a:r>
              <a:rPr lang="en-US" altLang="zh-CN" sz="1600" b="1" dirty="0" err="1" smtClean="0">
                <a:latin typeface="+mn-ea"/>
                <a:ea typeface="+mn-ea"/>
              </a:rPr>
              <a:t>ch</a:t>
            </a:r>
            <a:r>
              <a:rPr lang="en-US" altLang="zh-CN" sz="1600" b="1" dirty="0" smtClean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 err="1" smtClean="0">
                <a:latin typeface="+mn-ea"/>
                <a:ea typeface="+mn-ea"/>
              </a:rPr>
              <a:t>cin.get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en-US" altLang="zh-CN" sz="1600" b="1" dirty="0" err="1" smtClean="0">
                <a:latin typeface="+mn-ea"/>
                <a:ea typeface="+mn-ea"/>
              </a:rPr>
              <a:t>ch</a:t>
            </a:r>
            <a:r>
              <a:rPr lang="en-US" altLang="zh-CN" sz="1600" b="1" dirty="0" smtClean="0">
                <a:latin typeface="+mn-ea"/>
                <a:ea typeface="+mn-ea"/>
              </a:rPr>
              <a:t>);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 err="1" smtClean="0">
                <a:latin typeface="+mn-ea"/>
                <a:ea typeface="+mn-ea"/>
              </a:rPr>
              <a:t>cout</a:t>
            </a:r>
            <a:r>
              <a:rPr lang="en-US" altLang="zh-CN" sz="1600" b="1" dirty="0" smtClean="0">
                <a:latin typeface="+mn-ea"/>
                <a:ea typeface="+mn-ea"/>
              </a:rPr>
              <a:t> &lt;&lt; </a:t>
            </a:r>
            <a:r>
              <a:rPr lang="en-US" altLang="zh-CN" sz="1600" b="1" dirty="0" err="1" smtClean="0">
                <a:latin typeface="+mn-ea"/>
                <a:ea typeface="+mn-ea"/>
              </a:rPr>
              <a:t>ch</a:t>
            </a:r>
            <a:r>
              <a:rPr lang="en-US" altLang="zh-CN" sz="1600" b="1" dirty="0" smtClean="0">
                <a:latin typeface="+mn-ea"/>
                <a:ea typeface="+mn-ea"/>
              </a:rPr>
              <a:t> &lt;&lt; </a:t>
            </a:r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en-US" altLang="zh-CN" sz="1600" b="1" dirty="0" err="1" smtClean="0">
                <a:latin typeface="+mn-ea"/>
                <a:ea typeface="+mn-ea"/>
              </a:rPr>
              <a:t>ch</a:t>
            </a:r>
            <a:r>
              <a:rPr lang="en-US" altLang="zh-CN" sz="1600" b="1" dirty="0" smtClean="0">
                <a:latin typeface="+mn-ea"/>
                <a:ea typeface="+mn-ea"/>
              </a:rPr>
              <a:t>) &lt;&lt; </a:t>
            </a:r>
            <a:r>
              <a:rPr lang="en-US" altLang="zh-CN" sz="1600" b="1" dirty="0" err="1" smtClean="0">
                <a:latin typeface="+mn-ea"/>
                <a:ea typeface="+mn-ea"/>
              </a:rPr>
              <a:t>endl</a:t>
            </a:r>
            <a:r>
              <a:rPr lang="en-US" altLang="zh-CN" sz="1600" b="1" dirty="0" smtClean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 err="1" smtClean="0">
                <a:latin typeface="+mn-ea"/>
                <a:ea typeface="+mn-ea"/>
              </a:rPr>
              <a:t>cin.get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en-US" altLang="zh-CN" sz="1600" b="1" dirty="0" err="1" smtClean="0">
                <a:latin typeface="+mn-ea"/>
                <a:ea typeface="+mn-ea"/>
              </a:rPr>
              <a:t>ch</a:t>
            </a:r>
            <a:r>
              <a:rPr lang="en-US" altLang="zh-CN" sz="1600" b="1" dirty="0" smtClean="0">
                <a:latin typeface="+mn-ea"/>
                <a:ea typeface="+mn-ea"/>
              </a:rPr>
              <a:t>);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 err="1" smtClean="0">
                <a:latin typeface="+mn-ea"/>
                <a:ea typeface="+mn-ea"/>
              </a:rPr>
              <a:t>cout</a:t>
            </a:r>
            <a:r>
              <a:rPr lang="en-US" altLang="zh-CN" sz="1600" b="1" dirty="0" smtClean="0">
                <a:latin typeface="+mn-ea"/>
                <a:ea typeface="+mn-ea"/>
              </a:rPr>
              <a:t> &lt;&lt; </a:t>
            </a:r>
            <a:r>
              <a:rPr lang="en-US" altLang="zh-CN" sz="1600" b="1" dirty="0" err="1" smtClean="0">
                <a:latin typeface="+mn-ea"/>
                <a:ea typeface="+mn-ea"/>
              </a:rPr>
              <a:t>ch</a:t>
            </a:r>
            <a:r>
              <a:rPr lang="en-US" altLang="zh-CN" sz="1600" b="1" dirty="0" smtClean="0">
                <a:latin typeface="+mn-ea"/>
                <a:ea typeface="+mn-ea"/>
              </a:rPr>
              <a:t> &lt;&lt; </a:t>
            </a:r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en-US" altLang="zh-CN" sz="1600" b="1" dirty="0" err="1" smtClean="0">
                <a:latin typeface="+mn-ea"/>
                <a:ea typeface="+mn-ea"/>
              </a:rPr>
              <a:t>ch</a:t>
            </a:r>
            <a:r>
              <a:rPr lang="en-US" altLang="zh-CN" sz="1600" b="1" dirty="0" smtClean="0">
                <a:latin typeface="+mn-ea"/>
                <a:ea typeface="+mn-ea"/>
              </a:rPr>
              <a:t>) &lt;&lt; </a:t>
            </a:r>
            <a:r>
              <a:rPr lang="en-US" altLang="zh-CN" sz="1600" b="1" dirty="0" err="1" smtClean="0">
                <a:latin typeface="+mn-ea"/>
                <a:ea typeface="+mn-ea"/>
              </a:rPr>
              <a:t>endl</a:t>
            </a:r>
            <a:r>
              <a:rPr lang="en-US" altLang="zh-CN" sz="1600" b="1" dirty="0" smtClean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return 0;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}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</a:t>
            </a:r>
            <a:r>
              <a:rPr lang="zh-CN" altLang="en-US" sz="1600" b="1" dirty="0" smtClean="0">
                <a:latin typeface="+mn-ea"/>
                <a:ea typeface="+mn-ea"/>
              </a:rPr>
              <a:t>入</a:t>
            </a:r>
            <a:r>
              <a:rPr lang="zh-CN" altLang="en-US" sz="1600" b="1" dirty="0">
                <a:latin typeface="+mn-ea"/>
                <a:ea typeface="+mn-ea"/>
              </a:rPr>
              <a:t>一个字符</a:t>
            </a:r>
            <a:r>
              <a:rPr lang="en-US" altLang="zh-CN" sz="1600" b="1" dirty="0">
                <a:latin typeface="+mn-ea"/>
                <a:ea typeface="+mn-ea"/>
              </a:rPr>
              <a:t>+</a:t>
            </a:r>
            <a:r>
              <a:rPr lang="zh-CN" altLang="en-US" sz="1600" b="1" dirty="0">
                <a:latin typeface="+mn-ea"/>
                <a:ea typeface="+mn-ea"/>
              </a:rPr>
              <a:t>回车，输出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zh-CN" altLang="en-US" sz="1600" b="1" dirty="0">
              <a:latin typeface="+mn-ea"/>
              <a:ea typeface="+mn-ea"/>
            </a:endParaRPr>
          </a:p>
          <a:p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一个字符和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ASCII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，和回车与其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ASCII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（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10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zh-CN" altLang="en-US" sz="1600" b="1" dirty="0" smtClean="0">
                <a:latin typeface="+mn-ea"/>
                <a:ea typeface="+mn-ea"/>
              </a:rPr>
              <a:t>输入</a:t>
            </a:r>
            <a:r>
              <a:rPr lang="zh-CN" altLang="en-US" sz="1600" b="1" dirty="0">
                <a:latin typeface="+mn-ea"/>
                <a:ea typeface="+mn-ea"/>
              </a:rPr>
              <a:t>一串字符</a:t>
            </a:r>
            <a:r>
              <a:rPr lang="en-US" altLang="zh-CN" sz="1600" b="1" dirty="0">
                <a:latin typeface="+mn-ea"/>
                <a:ea typeface="+mn-ea"/>
              </a:rPr>
              <a:t>+</a:t>
            </a:r>
            <a:r>
              <a:rPr lang="zh-CN" altLang="en-US" sz="1600" b="1" dirty="0">
                <a:latin typeface="+mn-ea"/>
                <a:ea typeface="+mn-ea"/>
              </a:rPr>
              <a:t>回车，输出</a:t>
            </a:r>
            <a:r>
              <a:rPr lang="zh-CN" altLang="en-US" sz="1600" b="1" dirty="0" smtClean="0">
                <a:latin typeface="+mn-ea"/>
                <a:ea typeface="+mn-ea"/>
              </a:rPr>
              <a:t>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  <a:ea typeface="+mn-ea"/>
              </a:rPr>
              <a:t>前两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个字符和其回车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608142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</a:t>
            </a:r>
            <a:r>
              <a:rPr lang="zh-CN" altLang="en-US" sz="1600" b="1" dirty="0" smtClean="0">
                <a:latin typeface="+mn-ea"/>
                <a:ea typeface="+mn-ea"/>
              </a:rPr>
              <a:t>输入流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 smtClean="0">
                <a:latin typeface="+mn-ea"/>
              </a:rPr>
              <a:t>(</a:t>
            </a:r>
            <a:r>
              <a:rPr lang="zh-CN" altLang="en-US" sz="1600" b="1" dirty="0" smtClean="0">
                <a:latin typeface="+mn-ea"/>
              </a:rPr>
              <a:t>字符变量</a:t>
            </a:r>
            <a:r>
              <a:rPr lang="en-US" altLang="zh-CN" sz="1600" b="1" dirty="0" smtClean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39552" y="1556792"/>
            <a:ext cx="5472608" cy="5040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smtClean="0">
                <a:latin typeface="+mn-ea"/>
                <a:ea typeface="+mn-ea"/>
              </a:rPr>
              <a:t>#include &lt;</a:t>
            </a:r>
            <a:r>
              <a:rPr lang="en-US" altLang="zh-CN" sz="1600" b="1" dirty="0" err="1" smtClean="0">
                <a:latin typeface="+mn-ea"/>
                <a:ea typeface="+mn-ea"/>
              </a:rPr>
              <a:t>iostream</a:t>
            </a:r>
            <a:r>
              <a:rPr lang="en-US" altLang="zh-CN" sz="1600" b="1" dirty="0" smtClean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using namespace </a:t>
            </a:r>
            <a:r>
              <a:rPr lang="en-US" altLang="zh-CN" sz="1600" b="1" dirty="0" err="1" smtClean="0">
                <a:latin typeface="+mn-ea"/>
                <a:ea typeface="+mn-ea"/>
              </a:rPr>
              <a:t>std</a:t>
            </a:r>
            <a:r>
              <a:rPr lang="en-US" altLang="zh-CN" sz="1600" b="1" dirty="0" smtClean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while((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 smtClean="0">
                <a:latin typeface="+mn-ea"/>
                <a:ea typeface="+mn-ea"/>
              </a:rPr>
              <a:t>)))   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//(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+mn-ea"/>
                <a:ea typeface="+mn-ea"/>
              </a:rPr>
              <a:t>ch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=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+mn-ea"/>
                <a:ea typeface="+mn-ea"/>
              </a:rPr>
              <a:t>cin.get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())!=EOF</a:t>
            </a:r>
            <a:endParaRPr lang="en-US" altLang="zh-CN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1600" b="1" dirty="0">
                <a:latin typeface="+mn-ea"/>
                <a:ea typeface="+mn-ea"/>
              </a:rPr>
              <a:t>   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</a:rPr>
              <a:t>输入：连续多个一串字符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回车，串中可含</a:t>
            </a:r>
            <a:r>
              <a:rPr lang="en-US" altLang="zh-CN" sz="1600" b="1" dirty="0">
                <a:latin typeface="+mn-ea"/>
              </a:rPr>
              <a:t>CTRL+Z</a:t>
            </a:r>
          </a:p>
          <a:p>
            <a:r>
              <a:rPr lang="zh-CN" altLang="en-US" sz="1600" b="1" dirty="0">
                <a:latin typeface="+mn-ea"/>
              </a:rPr>
              <a:t>输出：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一直输出到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ctrl+Z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为止，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ctrl+Z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输出一个非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字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</a:rPr>
              <a:t>符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输入：连续多个一串字符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回车，最后一行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</a:rPr>
              <a:t>单独</a:t>
            </a:r>
            <a:r>
              <a:rPr lang="en-US" altLang="zh-CN" sz="1600" b="1" dirty="0">
                <a:latin typeface="+mn-ea"/>
              </a:rPr>
              <a:t>CTRL+Z</a:t>
            </a:r>
          </a:p>
          <a:p>
            <a:r>
              <a:rPr lang="zh-CN" altLang="en-US" sz="1600" b="1" dirty="0">
                <a:latin typeface="+mn-ea"/>
              </a:rPr>
              <a:t>输出：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一直输出（不含回车）单独的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CTRL+Z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后结束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4057543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§13.</a:t>
            </a:r>
            <a:r>
              <a:rPr lang="zh-CN" altLang="en-US" sz="2800" b="1" dirty="0">
                <a:latin typeface="+mn-ea"/>
                <a:ea typeface="+mn-ea"/>
              </a:rPr>
              <a:t>输入输出流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13.3.</a:t>
            </a:r>
            <a:r>
              <a:rPr lang="zh-CN" altLang="en-US" sz="1600" b="1" dirty="0">
                <a:latin typeface="+mn-ea"/>
                <a:ea typeface="+mn-ea"/>
              </a:rPr>
              <a:t>标准</a:t>
            </a:r>
            <a:r>
              <a:rPr lang="zh-CN" altLang="en-US" sz="1600" b="1" dirty="0" smtClean="0">
                <a:latin typeface="+mn-ea"/>
                <a:ea typeface="+mn-ea"/>
              </a:rPr>
              <a:t>输入流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13.3.3.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 smtClean="0">
                <a:latin typeface="+mn-ea"/>
              </a:rPr>
              <a:t>(</a:t>
            </a:r>
            <a:r>
              <a:rPr lang="zh-CN" altLang="en-US" sz="1600" b="1" dirty="0" smtClean="0">
                <a:latin typeface="+mn-ea"/>
              </a:rPr>
              <a:t>字符变量</a:t>
            </a:r>
            <a:r>
              <a:rPr lang="en-US" altLang="zh-CN" sz="1600" b="1" dirty="0" smtClean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39552" y="1556792"/>
            <a:ext cx="4176464" cy="5040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#include &lt;</a:t>
            </a:r>
            <a:r>
              <a:rPr lang="en-US" altLang="zh-CN" sz="1600" b="1" dirty="0" err="1">
                <a:latin typeface="+mn-ea"/>
                <a:ea typeface="+mn-ea"/>
              </a:rPr>
              <a:t>iostream</a:t>
            </a:r>
            <a:r>
              <a:rPr lang="en-US" altLang="zh-CN" sz="1600" b="1" dirty="0">
                <a:latin typeface="+mn-ea"/>
                <a:ea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using namespace </a:t>
            </a:r>
            <a:r>
              <a:rPr lang="en-US" altLang="zh-CN" sz="1600" b="1" dirty="0" err="1">
                <a:latin typeface="+mn-ea"/>
                <a:ea typeface="+mn-ea"/>
              </a:rPr>
              <a:t>std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latin typeface="+mn-ea"/>
                <a:ea typeface="+mn-ea"/>
              </a:rPr>
              <a:t>int</a:t>
            </a:r>
            <a:r>
              <a:rPr lang="en-US" altLang="zh-CN" sz="1600" b="1" dirty="0" smtClean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main()</a:t>
            </a:r>
          </a:p>
          <a:p>
            <a:r>
              <a:rPr lang="en-US" altLang="zh-CN" sz="1600" b="1" dirty="0" smtClean="0">
                <a:latin typeface="+mn-ea"/>
                <a:ea typeface="+mn-ea"/>
              </a:rPr>
              <a:t>{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smtClean="0">
                <a:latin typeface="+mn-ea"/>
                <a:ea typeface="+mn-ea"/>
              </a:rPr>
              <a:t>   </a:t>
            </a:r>
            <a:r>
              <a:rPr lang="en-US" altLang="zh-CN" sz="1600" b="1" dirty="0">
                <a:latin typeface="+mn-ea"/>
                <a:ea typeface="+mn-ea"/>
              </a:rPr>
              <a:t>char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while((</a:t>
            </a:r>
            <a:r>
              <a:rPr lang="en-US" altLang="zh-CN" sz="1600" b="1" dirty="0" err="1">
                <a:latin typeface="+mn-ea"/>
                <a:ea typeface="+mn-ea"/>
              </a:rPr>
              <a:t>cin.get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))!='\n')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ch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en-US" altLang="zh-CN" sz="1600" b="1" dirty="0" err="1">
                <a:latin typeface="+mn-ea"/>
                <a:ea typeface="+mn-ea"/>
              </a:rPr>
              <a:t>cout</a:t>
            </a:r>
            <a:r>
              <a:rPr lang="en-US" altLang="zh-CN" sz="1600" b="1" dirty="0">
                <a:latin typeface="+mn-ea"/>
                <a:ea typeface="+mn-ea"/>
              </a:rPr>
              <a:t> &lt;&lt; </a:t>
            </a:r>
            <a:r>
              <a:rPr lang="en-US" altLang="zh-CN" sz="1600" b="1" dirty="0" err="1">
                <a:latin typeface="+mn-ea"/>
                <a:ea typeface="+mn-ea"/>
              </a:rPr>
              <a:t>endl</a:t>
            </a:r>
            <a:r>
              <a:rPr lang="en-US" altLang="zh-CN" sz="1600" b="1" dirty="0">
                <a:latin typeface="+mn-ea"/>
                <a:ea typeface="+mn-ea"/>
              </a:rPr>
              <a:t>;</a:t>
            </a: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r>
              <a:rPr lang="en-US" altLang="zh-CN" sz="1600" b="1" dirty="0" smtClean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return 0;</a:t>
            </a:r>
          </a:p>
          <a:p>
            <a:r>
              <a:rPr lang="en-US" altLang="zh-CN" sz="1600" b="1" dirty="0">
                <a:latin typeface="+mn-ea"/>
                <a:ea typeface="+mn-ea"/>
              </a:rPr>
              <a:t>}</a:t>
            </a:r>
          </a:p>
          <a:p>
            <a:endParaRPr lang="en-US" altLang="zh-CN" sz="1600" b="1" dirty="0" smtClean="0">
              <a:solidFill>
                <a:srgbClr val="FF3300"/>
              </a:solidFill>
              <a:latin typeface="+mn-ea"/>
              <a:ea typeface="+mn-ea"/>
            </a:endParaRPr>
          </a:p>
          <a:p>
            <a:endParaRPr lang="en-US" altLang="zh-CN" sz="1600" b="1" dirty="0">
              <a:solidFill>
                <a:srgbClr val="FF3300"/>
              </a:solidFill>
              <a:latin typeface="+mn-ea"/>
              <a:ea typeface="+mn-ea"/>
            </a:endParaRPr>
          </a:p>
          <a:p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编译</a:t>
            </a:r>
            <a:r>
              <a:rPr lang="zh-CN" altLang="en-US" sz="1600" b="1" dirty="0">
                <a:solidFill>
                  <a:srgbClr val="FF3300"/>
                </a:solidFill>
                <a:latin typeface="+mn-ea"/>
                <a:ea typeface="+mn-ea"/>
              </a:rPr>
              <a:t>出错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，为什么</a:t>
            </a:r>
            <a:r>
              <a:rPr lang="zh-CN" altLang="en-US" sz="1600" b="1" dirty="0" smtClean="0">
                <a:solidFill>
                  <a:srgbClr val="FF3300"/>
                </a:solidFill>
                <a:latin typeface="+mn-ea"/>
                <a:ea typeface="+mn-ea"/>
              </a:rPr>
              <a:t>？</a:t>
            </a:r>
            <a:endParaRPr lang="en-US" altLang="zh-CN" sz="1600" b="1" dirty="0" smtClean="0">
              <a:solidFill>
                <a:srgbClr val="FF3300"/>
              </a:solidFill>
              <a:latin typeface="+mn-ea"/>
              <a:ea typeface="+mn-ea"/>
            </a:endParaRPr>
          </a:p>
          <a:p>
            <a:r>
              <a:rPr lang="en-US" altLang="zh-CN" sz="1600" b="1" dirty="0" err="1" smtClean="0">
                <a:solidFill>
                  <a:schemeClr val="accent2"/>
                </a:solidFill>
                <a:latin typeface="+mn-ea"/>
                <a:ea typeface="+mn-ea"/>
              </a:rPr>
              <a:t>cin.get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的返回值不是</a:t>
            </a:r>
            <a:r>
              <a:rPr lang="en-US" altLang="zh-CN" sz="1600" b="1" dirty="0" smtClean="0">
                <a:solidFill>
                  <a:schemeClr val="accent2"/>
                </a:solidFill>
                <a:latin typeface="+mn-ea"/>
                <a:ea typeface="+mn-ea"/>
              </a:rPr>
              <a:t>char</a:t>
            </a:r>
            <a:r>
              <a:rPr lang="zh-CN" altLang="en-US" sz="1600" b="1" dirty="0" smtClean="0">
                <a:solidFill>
                  <a:schemeClr val="accent2"/>
                </a:solidFill>
                <a:latin typeface="+mn-ea"/>
                <a:ea typeface="+mn-ea"/>
              </a:rPr>
              <a:t>而是一个叫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  <a:ea typeface="+mn-ea"/>
              </a:rPr>
              <a:t>basic_istream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  <a:ea typeface="+mn-ea"/>
              </a:rPr>
              <a:t>的类</a:t>
            </a:r>
            <a:endParaRPr lang="zh-CN" altLang="en-US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588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1626836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4222</Words>
  <Application>Microsoft Office PowerPoint</Application>
  <PresentationFormat>全屏显示(4:3)</PresentationFormat>
  <Paragraphs>669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user_201</dc:creator>
  <cp:lastModifiedBy>JiaHL</cp:lastModifiedBy>
  <cp:revision>306</cp:revision>
  <dcterms:created xsi:type="dcterms:W3CDTF">1998-01-29T08:42:32Z</dcterms:created>
  <dcterms:modified xsi:type="dcterms:W3CDTF">2018-04-02T14:17:09Z</dcterms:modified>
</cp:coreProperties>
</file>