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57" r:id="rId18"/>
    <p:sldId id="26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5BBE5B-6516-4764-A710-C3206F0D563E}" type="datetimeFigureOut">
              <a:rPr lang="en-IN" smtClean="0"/>
              <a:t>14-05-2021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8356EC-9DAB-4E60-9C4A-3D154B8317AD}"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4891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25BBE5B-6516-4764-A710-C3206F0D563E}" type="datetimeFigureOut">
              <a:rPr lang="en-IN" smtClean="0"/>
              <a:t>14-05-2021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8356EC-9DAB-4E60-9C4A-3D154B8317AD}" type="slidenum">
              <a:rPr lang="en-IN" smtClean="0"/>
              <a:t>‹#›</a:t>
            </a:fld>
            <a:endParaRPr lang="en-IN"/>
          </a:p>
        </p:txBody>
      </p:sp>
    </p:spTree>
    <p:extLst>
      <p:ext uri="{BB962C8B-B14F-4D97-AF65-F5344CB8AC3E}">
        <p14:creationId xmlns:p14="http://schemas.microsoft.com/office/powerpoint/2010/main" val="2393089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BBE5B-6516-4764-A710-C3206F0D563E}" type="datetimeFigureOut">
              <a:rPr lang="en-IN" smtClean="0"/>
              <a:t>14-05-2021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8356EC-9DAB-4E60-9C4A-3D154B8317AD}" type="slidenum">
              <a:rPr lang="en-IN" smtClean="0"/>
              <a:t>‹#›</a:t>
            </a:fld>
            <a:endParaRPr lang="en-IN"/>
          </a:p>
        </p:txBody>
      </p:sp>
    </p:spTree>
    <p:extLst>
      <p:ext uri="{BB962C8B-B14F-4D97-AF65-F5344CB8AC3E}">
        <p14:creationId xmlns:p14="http://schemas.microsoft.com/office/powerpoint/2010/main" val="3826737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BBE5B-6516-4764-A710-C3206F0D563E}" type="datetimeFigureOut">
              <a:rPr lang="en-IN" smtClean="0"/>
              <a:t>14-05-2021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8356EC-9DAB-4E60-9C4A-3D154B8317AD}"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88903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BBE5B-6516-4764-A710-C3206F0D563E}" type="datetimeFigureOut">
              <a:rPr lang="en-IN" smtClean="0"/>
              <a:t>14-05-2021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8356EC-9DAB-4E60-9C4A-3D154B8317AD}" type="slidenum">
              <a:rPr lang="en-IN" smtClean="0"/>
              <a:t>‹#›</a:t>
            </a:fld>
            <a:endParaRPr lang="en-IN"/>
          </a:p>
        </p:txBody>
      </p:sp>
    </p:spTree>
    <p:extLst>
      <p:ext uri="{BB962C8B-B14F-4D97-AF65-F5344CB8AC3E}">
        <p14:creationId xmlns:p14="http://schemas.microsoft.com/office/powerpoint/2010/main" val="3056355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BBE5B-6516-4764-A710-C3206F0D563E}" type="datetimeFigureOut">
              <a:rPr lang="en-IN" smtClean="0"/>
              <a:t>14-05-2021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8356EC-9DAB-4E60-9C4A-3D154B8317AD}"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45644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BBE5B-6516-4764-A710-C3206F0D563E}" type="datetimeFigureOut">
              <a:rPr lang="en-IN" smtClean="0"/>
              <a:t>14-05-2021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8356EC-9DAB-4E60-9C4A-3D154B8317AD}" type="slidenum">
              <a:rPr lang="en-IN" smtClean="0"/>
              <a:t>‹#›</a:t>
            </a:fld>
            <a:endParaRPr lang="en-IN"/>
          </a:p>
        </p:txBody>
      </p:sp>
    </p:spTree>
    <p:extLst>
      <p:ext uri="{BB962C8B-B14F-4D97-AF65-F5344CB8AC3E}">
        <p14:creationId xmlns:p14="http://schemas.microsoft.com/office/powerpoint/2010/main" val="2504358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5BBE5B-6516-4764-A710-C3206F0D563E}" type="datetimeFigureOut">
              <a:rPr lang="en-IN" smtClean="0"/>
              <a:t>14-05-2021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8356EC-9DAB-4E60-9C4A-3D154B8317AD}" type="slidenum">
              <a:rPr lang="en-IN" smtClean="0"/>
              <a:t>‹#›</a:t>
            </a:fld>
            <a:endParaRPr lang="en-IN"/>
          </a:p>
        </p:txBody>
      </p:sp>
    </p:spTree>
    <p:extLst>
      <p:ext uri="{BB962C8B-B14F-4D97-AF65-F5344CB8AC3E}">
        <p14:creationId xmlns:p14="http://schemas.microsoft.com/office/powerpoint/2010/main" val="19873149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5BBE5B-6516-4764-A710-C3206F0D563E}" type="datetimeFigureOut">
              <a:rPr lang="en-IN" smtClean="0"/>
              <a:t>14-05-2021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8356EC-9DAB-4E60-9C4A-3D154B8317AD}" type="slidenum">
              <a:rPr lang="en-IN" smtClean="0"/>
              <a:t>‹#›</a:t>
            </a:fld>
            <a:endParaRPr lang="en-IN"/>
          </a:p>
        </p:txBody>
      </p:sp>
    </p:spTree>
    <p:extLst>
      <p:ext uri="{BB962C8B-B14F-4D97-AF65-F5344CB8AC3E}">
        <p14:creationId xmlns:p14="http://schemas.microsoft.com/office/powerpoint/2010/main" val="2731488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5BBE5B-6516-4764-A710-C3206F0D563E}" type="datetimeFigureOut">
              <a:rPr lang="en-IN" smtClean="0"/>
              <a:t>14-05-2021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8356EC-9DAB-4E60-9C4A-3D154B8317AD}" type="slidenum">
              <a:rPr lang="en-IN" smtClean="0"/>
              <a:t>‹#›</a:t>
            </a:fld>
            <a:endParaRPr lang="en-IN"/>
          </a:p>
        </p:txBody>
      </p:sp>
    </p:spTree>
    <p:extLst>
      <p:ext uri="{BB962C8B-B14F-4D97-AF65-F5344CB8AC3E}">
        <p14:creationId xmlns:p14="http://schemas.microsoft.com/office/powerpoint/2010/main" val="978105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BBE5B-6516-4764-A710-C3206F0D563E}" type="datetimeFigureOut">
              <a:rPr lang="en-IN" smtClean="0"/>
              <a:t>14-05-2021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8356EC-9DAB-4E60-9C4A-3D154B8317AD}" type="slidenum">
              <a:rPr lang="en-IN" smtClean="0"/>
              <a:t>‹#›</a:t>
            </a:fld>
            <a:endParaRPr lang="en-IN"/>
          </a:p>
        </p:txBody>
      </p:sp>
    </p:spTree>
    <p:extLst>
      <p:ext uri="{BB962C8B-B14F-4D97-AF65-F5344CB8AC3E}">
        <p14:creationId xmlns:p14="http://schemas.microsoft.com/office/powerpoint/2010/main" val="17773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5BBE5B-6516-4764-A710-C3206F0D563E}" type="datetimeFigureOut">
              <a:rPr lang="en-IN" smtClean="0"/>
              <a:t>14-05-2021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8356EC-9DAB-4E60-9C4A-3D154B8317AD}" type="slidenum">
              <a:rPr lang="en-IN" smtClean="0"/>
              <a:t>‹#›</a:t>
            </a:fld>
            <a:endParaRPr lang="en-IN"/>
          </a:p>
        </p:txBody>
      </p:sp>
    </p:spTree>
    <p:extLst>
      <p:ext uri="{BB962C8B-B14F-4D97-AF65-F5344CB8AC3E}">
        <p14:creationId xmlns:p14="http://schemas.microsoft.com/office/powerpoint/2010/main" val="717095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BBE5B-6516-4764-A710-C3206F0D563E}" type="datetimeFigureOut">
              <a:rPr lang="en-IN" smtClean="0"/>
              <a:t>14-05-2021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8356EC-9DAB-4E60-9C4A-3D154B8317AD}" type="slidenum">
              <a:rPr lang="en-IN" smtClean="0"/>
              <a:t>‹#›</a:t>
            </a:fld>
            <a:endParaRPr lang="en-IN"/>
          </a:p>
        </p:txBody>
      </p:sp>
    </p:spTree>
    <p:extLst>
      <p:ext uri="{BB962C8B-B14F-4D97-AF65-F5344CB8AC3E}">
        <p14:creationId xmlns:p14="http://schemas.microsoft.com/office/powerpoint/2010/main" val="429279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5BBE5B-6516-4764-A710-C3206F0D563E}" type="datetimeFigureOut">
              <a:rPr lang="en-IN" smtClean="0"/>
              <a:t>14-05-2021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8356EC-9DAB-4E60-9C4A-3D154B8317AD}" type="slidenum">
              <a:rPr lang="en-IN" smtClean="0"/>
              <a:t>‹#›</a:t>
            </a:fld>
            <a:endParaRPr lang="en-IN"/>
          </a:p>
        </p:txBody>
      </p:sp>
    </p:spTree>
    <p:extLst>
      <p:ext uri="{BB962C8B-B14F-4D97-AF65-F5344CB8AC3E}">
        <p14:creationId xmlns:p14="http://schemas.microsoft.com/office/powerpoint/2010/main" val="1246928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BBE5B-6516-4764-A710-C3206F0D563E}" type="datetimeFigureOut">
              <a:rPr lang="en-IN" smtClean="0"/>
              <a:t>14-05-2021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8356EC-9DAB-4E60-9C4A-3D154B8317AD}" type="slidenum">
              <a:rPr lang="en-IN" smtClean="0"/>
              <a:t>‹#›</a:t>
            </a:fld>
            <a:endParaRPr lang="en-IN"/>
          </a:p>
        </p:txBody>
      </p:sp>
    </p:spTree>
    <p:extLst>
      <p:ext uri="{BB962C8B-B14F-4D97-AF65-F5344CB8AC3E}">
        <p14:creationId xmlns:p14="http://schemas.microsoft.com/office/powerpoint/2010/main" val="61682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5BBE5B-6516-4764-A710-C3206F0D563E}" type="datetimeFigureOut">
              <a:rPr lang="en-IN" smtClean="0"/>
              <a:t>14-05-2021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8356EC-9DAB-4E60-9C4A-3D154B8317AD}" type="slidenum">
              <a:rPr lang="en-IN" smtClean="0"/>
              <a:t>‹#›</a:t>
            </a:fld>
            <a:endParaRPr lang="en-IN"/>
          </a:p>
        </p:txBody>
      </p:sp>
    </p:spTree>
    <p:extLst>
      <p:ext uri="{BB962C8B-B14F-4D97-AF65-F5344CB8AC3E}">
        <p14:creationId xmlns:p14="http://schemas.microsoft.com/office/powerpoint/2010/main" val="3619980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5BBE5B-6516-4764-A710-C3206F0D563E}" type="datetimeFigureOut">
              <a:rPr lang="en-IN" smtClean="0"/>
              <a:t>14-05-2021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8356EC-9DAB-4E60-9C4A-3D154B8317AD}" type="slidenum">
              <a:rPr lang="en-IN" smtClean="0"/>
              <a:t>‹#›</a:t>
            </a:fld>
            <a:endParaRPr lang="en-IN"/>
          </a:p>
        </p:txBody>
      </p:sp>
    </p:spTree>
    <p:extLst>
      <p:ext uri="{BB962C8B-B14F-4D97-AF65-F5344CB8AC3E}">
        <p14:creationId xmlns:p14="http://schemas.microsoft.com/office/powerpoint/2010/main" val="788439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25BBE5B-6516-4764-A710-C3206F0D563E}" type="datetimeFigureOut">
              <a:rPr lang="en-IN" smtClean="0"/>
              <a:t>14-05-2021</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9F8356EC-9DAB-4E60-9C4A-3D154B8317AD}" type="slidenum">
              <a:rPr lang="en-IN" smtClean="0"/>
              <a:t>‹#›</a:t>
            </a:fld>
            <a:endParaRPr lang="en-IN"/>
          </a:p>
        </p:txBody>
      </p:sp>
    </p:spTree>
    <p:extLst>
      <p:ext uri="{BB962C8B-B14F-4D97-AF65-F5344CB8AC3E}">
        <p14:creationId xmlns:p14="http://schemas.microsoft.com/office/powerpoint/2010/main" val="205614365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data.london.gov.uk/dataset/average-house-prices" TargetMode="External"/><Relationship Id="rId2" Type="http://schemas.openxmlformats.org/officeDocument/2006/relationships/hyperlink" Target="https://en.wikipedia.org/wiki/List_of_areas_of_London" TargetMode="External"/><Relationship Id="rId1" Type="http://schemas.openxmlformats.org/officeDocument/2006/relationships/slideLayout" Target="../slideLayouts/slideLayout6.xml"/><Relationship Id="rId4" Type="http://schemas.openxmlformats.org/officeDocument/2006/relationships/hyperlink" Target="https://developer.foursquare.co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5A55E-D115-4B56-A244-92854D6A21A2}"/>
              </a:ext>
            </a:extLst>
          </p:cNvPr>
          <p:cNvSpPr>
            <a:spLocks noGrp="1"/>
          </p:cNvSpPr>
          <p:nvPr>
            <p:ph type="ctrTitle"/>
          </p:nvPr>
        </p:nvSpPr>
        <p:spPr>
          <a:xfrm>
            <a:off x="199053" y="723121"/>
            <a:ext cx="11793894" cy="2971801"/>
          </a:xfrm>
        </p:spPr>
        <p:txBody>
          <a:bodyPr>
            <a:normAutofit/>
          </a:bodyPr>
          <a:lstStyle/>
          <a:p>
            <a:r>
              <a:rPr lang="en-GB" sz="4400" dirty="0">
                <a:effectLst/>
                <a:latin typeface="Calibri" panose="020F0502020204030204" pitchFamily="34" charset="0"/>
                <a:ea typeface="Calibri" panose="020F0502020204030204" pitchFamily="34" charset="0"/>
                <a:cs typeface="Calibri" panose="020F0502020204030204" pitchFamily="34" charset="0"/>
              </a:rPr>
              <a:t>Clustering the neighbourhoods of London</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sz="4400" dirty="0"/>
          </a:p>
        </p:txBody>
      </p:sp>
      <p:sp>
        <p:nvSpPr>
          <p:cNvPr id="3" name="Subtitle 2">
            <a:extLst>
              <a:ext uri="{FF2B5EF4-FFF2-40B4-BE49-F238E27FC236}">
                <a16:creationId xmlns:a16="http://schemas.microsoft.com/office/drawing/2014/main" id="{3599691D-702B-4204-9D36-CCF7C285FE84}"/>
              </a:ext>
            </a:extLst>
          </p:cNvPr>
          <p:cNvSpPr>
            <a:spLocks noGrp="1"/>
          </p:cNvSpPr>
          <p:nvPr>
            <p:ph type="subTitle" idx="1"/>
          </p:nvPr>
        </p:nvSpPr>
        <p:spPr>
          <a:xfrm>
            <a:off x="684212" y="3843867"/>
            <a:ext cx="10652482" cy="1947333"/>
          </a:xfrm>
        </p:spPr>
        <p:txBody>
          <a:bodyPr/>
          <a:lstStyle/>
          <a:p>
            <a:pPr algn="ctr"/>
            <a:r>
              <a:rPr lang="en-GB" sz="3200" b="1" dirty="0">
                <a:solidFill>
                  <a:schemeClr val="tx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rPr>
              <a:t>Harshil Desai</a:t>
            </a:r>
            <a:endParaRPr lang="en-IN" sz="3200" b="1" dirty="0">
              <a:solidFill>
                <a:schemeClr val="tx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ctr"/>
            <a:r>
              <a:rPr lang="en-GB" sz="3200" b="1" dirty="0">
                <a:solidFill>
                  <a:schemeClr val="tx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rPr>
              <a:t>15</a:t>
            </a:r>
            <a:r>
              <a:rPr lang="en-GB" sz="3200" b="1" baseline="30000" dirty="0">
                <a:solidFill>
                  <a:schemeClr val="tx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rPr>
              <a:t>th</a:t>
            </a:r>
            <a:r>
              <a:rPr lang="en-GB" sz="3200" b="1" dirty="0">
                <a:solidFill>
                  <a:schemeClr val="tx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rPr>
              <a:t> May,2021</a:t>
            </a:r>
            <a:endParaRPr lang="en-IN" sz="3200" b="1" dirty="0">
              <a:solidFill>
                <a:schemeClr val="tx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dirty="0"/>
          </a:p>
        </p:txBody>
      </p:sp>
    </p:spTree>
    <p:extLst>
      <p:ext uri="{BB962C8B-B14F-4D97-AF65-F5344CB8AC3E}">
        <p14:creationId xmlns:p14="http://schemas.microsoft.com/office/powerpoint/2010/main" val="3255317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4E50A-2018-46DD-BCEE-3B959E6F4175}"/>
              </a:ext>
            </a:extLst>
          </p:cNvPr>
          <p:cNvSpPr>
            <a:spLocks noGrp="1"/>
          </p:cNvSpPr>
          <p:nvPr>
            <p:ph type="title"/>
          </p:nvPr>
        </p:nvSpPr>
        <p:spPr>
          <a:xfrm>
            <a:off x="348309" y="316548"/>
            <a:ext cx="11436253" cy="1507067"/>
          </a:xfrm>
        </p:spPr>
        <p:txBody>
          <a:bodyPr>
            <a:normAutofit/>
          </a:bodyPr>
          <a:lstStyle/>
          <a:p>
            <a:r>
              <a:rPr lang="en-IN" b="1" dirty="0">
                <a:effectLst/>
                <a:latin typeface="Calibri" panose="020F0502020204030204" pitchFamily="34" charset="0"/>
                <a:ea typeface="Calibri" panose="020F0502020204030204" pitchFamily="34" charset="0"/>
                <a:cs typeface="Times New Roman" panose="02020603050405020304" pitchFamily="18" charset="0"/>
              </a:rPr>
              <a:t>Top 10 venue category for each neighbourhood</a:t>
            </a:r>
            <a:endParaRPr lang="en-IN" dirty="0"/>
          </a:p>
        </p:txBody>
      </p:sp>
      <p:pic>
        <p:nvPicPr>
          <p:cNvPr id="4" name="Picture 3">
            <a:extLst>
              <a:ext uri="{FF2B5EF4-FFF2-40B4-BE49-F238E27FC236}">
                <a16:creationId xmlns:a16="http://schemas.microsoft.com/office/drawing/2014/main" id="{7B4F3736-BC8E-4FD5-A364-EB7144A70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23615"/>
            <a:ext cx="12192000" cy="3263731"/>
          </a:xfrm>
          <a:prstGeom prst="rect">
            <a:avLst/>
          </a:prstGeom>
        </p:spPr>
      </p:pic>
    </p:spTree>
    <p:extLst>
      <p:ext uri="{BB962C8B-B14F-4D97-AF65-F5344CB8AC3E}">
        <p14:creationId xmlns:p14="http://schemas.microsoft.com/office/powerpoint/2010/main" val="3434532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3960C-C183-4D00-BD54-C7AEFB58B7CF}"/>
              </a:ext>
            </a:extLst>
          </p:cNvPr>
          <p:cNvSpPr>
            <a:spLocks noGrp="1"/>
          </p:cNvSpPr>
          <p:nvPr>
            <p:ph type="title"/>
          </p:nvPr>
        </p:nvSpPr>
        <p:spPr>
          <a:xfrm>
            <a:off x="432285" y="643119"/>
            <a:ext cx="8534400" cy="1507067"/>
          </a:xfrm>
        </p:spPr>
        <p:txBody>
          <a:bodyPr/>
          <a:lstStyle/>
          <a:p>
            <a:r>
              <a:rPr lang="en-IN" sz="4000" b="1" i="0" dirty="0">
                <a:effectLst/>
                <a:latin typeface="Calibri" panose="020F0502020204030204" pitchFamily="34" charset="0"/>
                <a:ea typeface="Calibri" panose="020F0502020204030204" pitchFamily="34" charset="0"/>
                <a:cs typeface="Times New Roman" panose="02020603050405020304" pitchFamily="18" charset="0"/>
              </a:rPr>
              <a:t>Elbow method for optimum k</a:t>
            </a:r>
            <a:br>
              <a:rPr lang="en-IN"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FCDE8A18-D01D-4AE8-B420-A60D5853D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8697" y="1534570"/>
            <a:ext cx="8034605" cy="5118158"/>
          </a:xfrm>
          <a:prstGeom prst="rect">
            <a:avLst/>
          </a:prstGeom>
        </p:spPr>
      </p:pic>
    </p:spTree>
    <p:extLst>
      <p:ext uri="{BB962C8B-B14F-4D97-AF65-F5344CB8AC3E}">
        <p14:creationId xmlns:p14="http://schemas.microsoft.com/office/powerpoint/2010/main" val="392530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DF6D5-8A9A-4A21-8B00-164A5E307ED7}"/>
              </a:ext>
            </a:extLst>
          </p:cNvPr>
          <p:cNvSpPr>
            <a:spLocks noGrp="1"/>
          </p:cNvSpPr>
          <p:nvPr>
            <p:ph type="title"/>
          </p:nvPr>
        </p:nvSpPr>
        <p:spPr>
          <a:xfrm>
            <a:off x="469608" y="372532"/>
            <a:ext cx="11296294" cy="1507067"/>
          </a:xfrm>
        </p:spPr>
        <p:txBody>
          <a:bodyPr>
            <a:normAutofit/>
          </a:bodyPr>
          <a:lstStyle/>
          <a:p>
            <a:r>
              <a:rPr lang="en-IN" sz="4400" b="1" dirty="0">
                <a:effectLst/>
                <a:latin typeface="Calibri" panose="020F0502020204030204" pitchFamily="34" charset="0"/>
                <a:ea typeface="Calibri" panose="020F0502020204030204" pitchFamily="34" charset="0"/>
                <a:cs typeface="Times New Roman" panose="02020603050405020304" pitchFamily="18" charset="0"/>
              </a:rPr>
              <a:t>merged table with cluster number</a:t>
            </a:r>
            <a:endParaRPr lang="en-IN" sz="4400" dirty="0"/>
          </a:p>
        </p:txBody>
      </p:sp>
      <p:pic>
        <p:nvPicPr>
          <p:cNvPr id="4" name="Picture 3">
            <a:extLst>
              <a:ext uri="{FF2B5EF4-FFF2-40B4-BE49-F238E27FC236}">
                <a16:creationId xmlns:a16="http://schemas.microsoft.com/office/drawing/2014/main" id="{90DC3FBD-865A-4D9F-9D91-4F73F28CA8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60914"/>
            <a:ext cx="12192000" cy="3536172"/>
          </a:xfrm>
          <a:prstGeom prst="rect">
            <a:avLst/>
          </a:prstGeom>
        </p:spPr>
      </p:pic>
    </p:spTree>
    <p:extLst>
      <p:ext uri="{BB962C8B-B14F-4D97-AF65-F5344CB8AC3E}">
        <p14:creationId xmlns:p14="http://schemas.microsoft.com/office/powerpoint/2010/main" val="96779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42787-8156-487C-928B-4B8125E9190B}"/>
              </a:ext>
            </a:extLst>
          </p:cNvPr>
          <p:cNvSpPr>
            <a:spLocks noGrp="1"/>
          </p:cNvSpPr>
          <p:nvPr>
            <p:ph type="title"/>
          </p:nvPr>
        </p:nvSpPr>
        <p:spPr>
          <a:xfrm>
            <a:off x="208349" y="0"/>
            <a:ext cx="11641529" cy="821786"/>
          </a:xfrm>
        </p:spPr>
        <p:txBody>
          <a:bodyPr>
            <a:normAutofit/>
          </a:bodyPr>
          <a:lstStyle/>
          <a:p>
            <a:r>
              <a:rPr lang="en-IN" b="1" dirty="0">
                <a:effectLst/>
                <a:latin typeface="Calibri" panose="020F0502020204030204" pitchFamily="34" charset="0"/>
                <a:ea typeface="Calibri" panose="020F0502020204030204" pitchFamily="34" charset="0"/>
                <a:cs typeface="Times New Roman" panose="02020603050405020304" pitchFamily="18" charset="0"/>
              </a:rPr>
              <a:t>1st Most Common Venue in each cluster</a:t>
            </a:r>
            <a:endParaRPr lang="en-IN" dirty="0"/>
          </a:p>
        </p:txBody>
      </p:sp>
      <p:pic>
        <p:nvPicPr>
          <p:cNvPr id="4" name="Picture 3">
            <a:extLst>
              <a:ext uri="{FF2B5EF4-FFF2-40B4-BE49-F238E27FC236}">
                <a16:creationId xmlns:a16="http://schemas.microsoft.com/office/drawing/2014/main" id="{FAFA3044-E74B-4AF7-818F-C2B82498B7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3165"/>
            <a:ext cx="12192000" cy="6327677"/>
          </a:xfrm>
          <a:prstGeom prst="rect">
            <a:avLst/>
          </a:prstGeom>
        </p:spPr>
      </p:pic>
    </p:spTree>
    <p:extLst>
      <p:ext uri="{BB962C8B-B14F-4D97-AF65-F5344CB8AC3E}">
        <p14:creationId xmlns:p14="http://schemas.microsoft.com/office/powerpoint/2010/main" val="235147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3D7E8-7A22-4CD9-AECB-F81A83F8AAF6}"/>
              </a:ext>
            </a:extLst>
          </p:cNvPr>
          <p:cNvSpPr>
            <a:spLocks noGrp="1"/>
          </p:cNvSpPr>
          <p:nvPr>
            <p:ph type="title"/>
          </p:nvPr>
        </p:nvSpPr>
        <p:spPr>
          <a:xfrm>
            <a:off x="628227" y="521822"/>
            <a:ext cx="10932401" cy="1507067"/>
          </a:xfrm>
        </p:spPr>
        <p:txBody>
          <a:bodyPr>
            <a:normAutofit/>
          </a:bodyPr>
          <a:lstStyle/>
          <a:p>
            <a:r>
              <a:rPr lang="en-IN" sz="4000" dirty="0">
                <a:effectLst/>
                <a:latin typeface="Calibri" panose="020F0502020204030204" pitchFamily="34" charset="0"/>
                <a:ea typeface="Calibri" panose="020F0502020204030204" pitchFamily="34" charset="0"/>
                <a:cs typeface="Times New Roman" panose="02020603050405020304" pitchFamily="18" charset="0"/>
              </a:rPr>
              <a:t>categorizing the clusters</a:t>
            </a:r>
            <a:endParaRPr lang="en-IN" sz="4000" dirty="0"/>
          </a:p>
        </p:txBody>
      </p:sp>
      <p:graphicFrame>
        <p:nvGraphicFramePr>
          <p:cNvPr id="3" name="Table 3">
            <a:extLst>
              <a:ext uri="{FF2B5EF4-FFF2-40B4-BE49-F238E27FC236}">
                <a16:creationId xmlns:a16="http://schemas.microsoft.com/office/drawing/2014/main" id="{587FEEA9-9459-4424-BD76-9602B87E9571}"/>
              </a:ext>
            </a:extLst>
          </p:cNvPr>
          <p:cNvGraphicFramePr>
            <a:graphicFrameLocks noGrp="1"/>
          </p:cNvGraphicFramePr>
          <p:nvPr>
            <p:extLst>
              <p:ext uri="{D42A27DB-BD31-4B8C-83A1-F6EECF244321}">
                <p14:modId xmlns:p14="http://schemas.microsoft.com/office/powerpoint/2010/main" val="645172429"/>
              </p:ext>
            </p:extLst>
          </p:nvPr>
        </p:nvGraphicFramePr>
        <p:xfrm>
          <a:off x="1873379" y="1894114"/>
          <a:ext cx="8128000" cy="3498982"/>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3940122"/>
                    </a:ext>
                  </a:extLst>
                </a:gridCol>
                <a:gridCol w="4064000">
                  <a:extLst>
                    <a:ext uri="{9D8B030D-6E8A-4147-A177-3AD203B41FA5}">
                      <a16:colId xmlns:a16="http://schemas.microsoft.com/office/drawing/2014/main" val="461876248"/>
                    </a:ext>
                  </a:extLst>
                </a:gridCol>
              </a:tblGrid>
              <a:tr h="692106">
                <a:tc>
                  <a:txBody>
                    <a:bodyPr/>
                    <a:lstStyle/>
                    <a:p>
                      <a:pPr algn="ctr"/>
                      <a:r>
                        <a:rPr lang="en-IN" sz="2800" b="1" kern="1200" dirty="0">
                          <a:solidFill>
                            <a:schemeClr val="lt1"/>
                          </a:solidFill>
                          <a:effectLst/>
                          <a:latin typeface="Calibri" panose="020F0502020204030204" pitchFamily="34" charset="0"/>
                          <a:ea typeface="+mn-ea"/>
                          <a:cs typeface="Calibri" panose="020F0502020204030204" pitchFamily="34" charset="0"/>
                        </a:rPr>
                        <a:t>Cluster number</a:t>
                      </a:r>
                      <a:endParaRPr lang="en-IN" sz="2800" dirty="0">
                        <a:latin typeface="Calibri" panose="020F0502020204030204" pitchFamily="34" charset="0"/>
                        <a:cs typeface="Calibri" panose="020F0502020204030204" pitchFamily="34" charset="0"/>
                      </a:endParaRPr>
                    </a:p>
                  </a:txBody>
                  <a:tcPr/>
                </a:tc>
                <a:tc>
                  <a:txBody>
                    <a:bodyPr/>
                    <a:lstStyle/>
                    <a:p>
                      <a:pPr algn="ctr"/>
                      <a:r>
                        <a:rPr lang="en-IN" sz="2800" b="1" kern="1200" dirty="0">
                          <a:solidFill>
                            <a:schemeClr val="lt1"/>
                          </a:solidFill>
                          <a:effectLst/>
                          <a:latin typeface="Calibri" panose="020F0502020204030204" pitchFamily="34" charset="0"/>
                          <a:ea typeface="+mn-ea"/>
                          <a:cs typeface="Calibri" panose="020F0502020204030204" pitchFamily="34" charset="0"/>
                        </a:rPr>
                        <a:t>Cluster Type</a:t>
                      </a:r>
                      <a:endParaRPr lang="en-IN" sz="2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531395787"/>
                  </a:ext>
                </a:extLst>
              </a:tr>
              <a:tr h="701719">
                <a:tc>
                  <a:txBody>
                    <a:bodyPr/>
                    <a:lstStyle/>
                    <a:p>
                      <a:pPr algn="ctr"/>
                      <a:r>
                        <a:rPr lang="en-IN" sz="2800" kern="1200" dirty="0">
                          <a:solidFill>
                            <a:schemeClr val="dk1"/>
                          </a:solidFill>
                          <a:effectLst/>
                          <a:latin typeface="Calibri" panose="020F0502020204030204" pitchFamily="34" charset="0"/>
                          <a:ea typeface="+mn-ea"/>
                          <a:cs typeface="Calibri" panose="020F0502020204030204" pitchFamily="34" charset="0"/>
                        </a:rPr>
                        <a:t>cluster 0</a:t>
                      </a:r>
                      <a:endParaRPr lang="en-IN" sz="2800" dirty="0">
                        <a:latin typeface="Calibri" panose="020F0502020204030204" pitchFamily="34" charset="0"/>
                        <a:cs typeface="Calibri" panose="020F0502020204030204" pitchFamily="34" charset="0"/>
                      </a:endParaRPr>
                    </a:p>
                  </a:txBody>
                  <a:tcPr/>
                </a:tc>
                <a:tc>
                  <a:txBody>
                    <a:bodyPr/>
                    <a:lstStyle/>
                    <a:p>
                      <a:pPr algn="ctr"/>
                      <a:r>
                        <a:rPr lang="en-IN" sz="2800" kern="1200" dirty="0">
                          <a:solidFill>
                            <a:schemeClr val="dk1"/>
                          </a:solidFill>
                          <a:effectLst/>
                          <a:latin typeface="Calibri" panose="020F0502020204030204" pitchFamily="34" charset="0"/>
                          <a:ea typeface="+mn-ea"/>
                          <a:cs typeface="Calibri" panose="020F0502020204030204" pitchFamily="34" charset="0"/>
                        </a:rPr>
                        <a:t>Pub venues</a:t>
                      </a:r>
                      <a:endParaRPr lang="en-IN" sz="2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80193409"/>
                  </a:ext>
                </a:extLst>
              </a:tr>
              <a:tr h="701719">
                <a:tc>
                  <a:txBody>
                    <a:bodyPr/>
                    <a:lstStyle/>
                    <a:p>
                      <a:pPr algn="ctr"/>
                      <a:r>
                        <a:rPr lang="en-IN" sz="2800" kern="1200" dirty="0">
                          <a:solidFill>
                            <a:schemeClr val="dk1"/>
                          </a:solidFill>
                          <a:effectLst/>
                          <a:latin typeface="Calibri" panose="020F0502020204030204" pitchFamily="34" charset="0"/>
                          <a:ea typeface="+mn-ea"/>
                          <a:cs typeface="Calibri" panose="020F0502020204030204" pitchFamily="34" charset="0"/>
                        </a:rPr>
                        <a:t>cluster 1</a:t>
                      </a:r>
                      <a:endParaRPr lang="en-IN" sz="2800" dirty="0">
                        <a:latin typeface="Calibri" panose="020F0502020204030204" pitchFamily="34" charset="0"/>
                        <a:cs typeface="Calibri" panose="020F0502020204030204" pitchFamily="34" charset="0"/>
                      </a:endParaRPr>
                    </a:p>
                  </a:txBody>
                  <a:tcPr/>
                </a:tc>
                <a:tc>
                  <a:txBody>
                    <a:bodyPr/>
                    <a:lstStyle/>
                    <a:p>
                      <a:pPr algn="ctr">
                        <a:lnSpc>
                          <a:spcPct val="107000"/>
                        </a:lnSpc>
                        <a:spcAft>
                          <a:spcPts val="800"/>
                        </a:spcAft>
                      </a:pPr>
                      <a:r>
                        <a:rPr lang="en-IN" sz="2800" dirty="0">
                          <a:effectLst/>
                          <a:latin typeface="Calibri" panose="020F0502020204030204" pitchFamily="34" charset="0"/>
                          <a:ea typeface="Calibri" panose="020F0502020204030204" pitchFamily="34" charset="0"/>
                          <a:cs typeface="Calibri" panose="020F0502020204030204" pitchFamily="34" charset="0"/>
                        </a:rPr>
                        <a:t>park venues</a:t>
                      </a:r>
                    </a:p>
                  </a:txBody>
                  <a:tcPr marL="68580" marR="68580" marT="0" marB="0"/>
                </a:tc>
                <a:extLst>
                  <a:ext uri="{0D108BD9-81ED-4DB2-BD59-A6C34878D82A}">
                    <a16:rowId xmlns:a16="http://schemas.microsoft.com/office/drawing/2014/main" val="1584161625"/>
                  </a:ext>
                </a:extLst>
              </a:tr>
              <a:tr h="701719">
                <a:tc>
                  <a:txBody>
                    <a:bodyPr/>
                    <a:lstStyle/>
                    <a:p>
                      <a:pPr algn="ctr"/>
                      <a:r>
                        <a:rPr lang="en-IN" sz="2800" kern="1200" dirty="0">
                          <a:solidFill>
                            <a:schemeClr val="dk1"/>
                          </a:solidFill>
                          <a:effectLst/>
                          <a:latin typeface="Calibri" panose="020F0502020204030204" pitchFamily="34" charset="0"/>
                          <a:ea typeface="+mn-ea"/>
                          <a:cs typeface="Calibri" panose="020F0502020204030204" pitchFamily="34" charset="0"/>
                        </a:rPr>
                        <a:t>cluster 2</a:t>
                      </a:r>
                      <a:endParaRPr lang="en-IN" sz="2800" dirty="0">
                        <a:latin typeface="Calibri" panose="020F0502020204030204" pitchFamily="34" charset="0"/>
                        <a:cs typeface="Calibri" panose="020F0502020204030204" pitchFamily="34" charset="0"/>
                      </a:endParaRPr>
                    </a:p>
                  </a:txBody>
                  <a:tcPr/>
                </a:tc>
                <a:tc>
                  <a:txBody>
                    <a:bodyPr/>
                    <a:lstStyle/>
                    <a:p>
                      <a:pPr algn="ctr">
                        <a:lnSpc>
                          <a:spcPct val="107000"/>
                        </a:lnSpc>
                        <a:spcAft>
                          <a:spcPts val="800"/>
                        </a:spcAft>
                      </a:pPr>
                      <a:r>
                        <a:rPr lang="en-IN" sz="2800" dirty="0">
                          <a:effectLst/>
                          <a:latin typeface="Calibri" panose="020F0502020204030204" pitchFamily="34" charset="0"/>
                          <a:ea typeface="Calibri" panose="020F0502020204030204" pitchFamily="34" charset="0"/>
                          <a:cs typeface="Calibri" panose="020F0502020204030204" pitchFamily="34" charset="0"/>
                        </a:rPr>
                        <a:t>grocery &amp; pub</a:t>
                      </a:r>
                    </a:p>
                  </a:txBody>
                  <a:tcPr marL="68580" marR="68580" marT="0" marB="0"/>
                </a:tc>
                <a:extLst>
                  <a:ext uri="{0D108BD9-81ED-4DB2-BD59-A6C34878D82A}">
                    <a16:rowId xmlns:a16="http://schemas.microsoft.com/office/drawing/2014/main" val="4021022023"/>
                  </a:ext>
                </a:extLst>
              </a:tr>
              <a:tr h="701719">
                <a:tc>
                  <a:txBody>
                    <a:bodyPr/>
                    <a:lstStyle/>
                    <a:p>
                      <a:pPr algn="ctr"/>
                      <a:r>
                        <a:rPr lang="en-IN" sz="2800" kern="1200" dirty="0">
                          <a:solidFill>
                            <a:schemeClr val="dk1"/>
                          </a:solidFill>
                          <a:effectLst/>
                          <a:latin typeface="Calibri" panose="020F0502020204030204" pitchFamily="34" charset="0"/>
                          <a:ea typeface="+mn-ea"/>
                          <a:cs typeface="Calibri" panose="020F0502020204030204" pitchFamily="34" charset="0"/>
                        </a:rPr>
                        <a:t>cluster 3</a:t>
                      </a:r>
                      <a:endParaRPr lang="en-IN" sz="2800" dirty="0">
                        <a:latin typeface="Calibri" panose="020F0502020204030204" pitchFamily="34" charset="0"/>
                        <a:cs typeface="Calibri" panose="020F0502020204030204" pitchFamily="34" charset="0"/>
                      </a:endParaRPr>
                    </a:p>
                  </a:txBody>
                  <a:tcPr/>
                </a:tc>
                <a:tc>
                  <a:txBody>
                    <a:bodyPr/>
                    <a:lstStyle/>
                    <a:p>
                      <a:pPr algn="ctr"/>
                      <a:r>
                        <a:rPr lang="en-IN" sz="2800" kern="1200" dirty="0">
                          <a:solidFill>
                            <a:schemeClr val="dk1"/>
                          </a:solidFill>
                          <a:effectLst/>
                          <a:latin typeface="Calibri" panose="020F0502020204030204" pitchFamily="34" charset="0"/>
                          <a:ea typeface="+mn-ea"/>
                          <a:cs typeface="Calibri" panose="020F0502020204030204" pitchFamily="34" charset="0"/>
                        </a:rPr>
                        <a:t>all social venues</a:t>
                      </a:r>
                      <a:endParaRPr lang="en-IN" sz="2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420908413"/>
                  </a:ext>
                </a:extLst>
              </a:tr>
            </a:tbl>
          </a:graphicData>
        </a:graphic>
      </p:graphicFrame>
    </p:spTree>
    <p:extLst>
      <p:ext uri="{BB962C8B-B14F-4D97-AF65-F5344CB8AC3E}">
        <p14:creationId xmlns:p14="http://schemas.microsoft.com/office/powerpoint/2010/main" val="1894828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77989-CC39-4BA2-A258-4F87C53FC454}"/>
              </a:ext>
            </a:extLst>
          </p:cNvPr>
          <p:cNvSpPr>
            <a:spLocks noGrp="1"/>
          </p:cNvSpPr>
          <p:nvPr>
            <p:ph type="title"/>
          </p:nvPr>
        </p:nvSpPr>
        <p:spPr>
          <a:xfrm>
            <a:off x="394963" y="344541"/>
            <a:ext cx="11268302" cy="1507067"/>
          </a:xfrm>
        </p:spPr>
        <p:txBody>
          <a:bodyPr>
            <a:normAutofit/>
          </a:bodyPr>
          <a:lstStyle/>
          <a:p>
            <a:r>
              <a:rPr lang="en-IN" sz="4800" b="1" dirty="0">
                <a:effectLst/>
                <a:latin typeface="Calibri" panose="020F0502020204030204" pitchFamily="34" charset="0"/>
                <a:ea typeface="Calibri" panose="020F0502020204030204" pitchFamily="34" charset="0"/>
                <a:cs typeface="Times New Roman" panose="02020603050405020304" pitchFamily="18" charset="0"/>
              </a:rPr>
              <a:t>Adding cluster label in table</a:t>
            </a:r>
            <a:endParaRPr lang="en-IN" sz="4800" dirty="0"/>
          </a:p>
        </p:txBody>
      </p:sp>
      <p:pic>
        <p:nvPicPr>
          <p:cNvPr id="4" name="Picture 3">
            <a:extLst>
              <a:ext uri="{FF2B5EF4-FFF2-40B4-BE49-F238E27FC236}">
                <a16:creationId xmlns:a16="http://schemas.microsoft.com/office/drawing/2014/main" id="{6AF46E26-B188-49E0-AFD3-D018D9AFF6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67361"/>
            <a:ext cx="12192000" cy="3877842"/>
          </a:xfrm>
          <a:prstGeom prst="rect">
            <a:avLst/>
          </a:prstGeom>
        </p:spPr>
      </p:pic>
    </p:spTree>
    <p:extLst>
      <p:ext uri="{BB962C8B-B14F-4D97-AF65-F5344CB8AC3E}">
        <p14:creationId xmlns:p14="http://schemas.microsoft.com/office/powerpoint/2010/main" val="3658172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950E8-F30F-4060-9A4F-39F93718F8F3}"/>
              </a:ext>
            </a:extLst>
          </p:cNvPr>
          <p:cNvSpPr>
            <a:spLocks noGrp="1"/>
          </p:cNvSpPr>
          <p:nvPr>
            <p:ph type="title"/>
          </p:nvPr>
        </p:nvSpPr>
        <p:spPr>
          <a:xfrm>
            <a:off x="441616" y="307217"/>
            <a:ext cx="11286964" cy="1507067"/>
          </a:xfrm>
        </p:spPr>
        <p:txBody>
          <a:bodyPr>
            <a:normAutofit/>
          </a:bodyPr>
          <a:lstStyle/>
          <a:p>
            <a:r>
              <a:rPr lang="en-IN" sz="4400" b="1" dirty="0">
                <a:effectLst/>
                <a:latin typeface="Calibri" panose="020F0502020204030204" pitchFamily="34" charset="0"/>
                <a:ea typeface="Calibri" panose="020F0502020204030204" pitchFamily="34" charset="0"/>
                <a:cs typeface="Times New Roman" panose="02020603050405020304" pitchFamily="18" charset="0"/>
              </a:rPr>
              <a:t>Clustered map with label</a:t>
            </a:r>
            <a:endParaRPr lang="en-IN" sz="4400" dirty="0"/>
          </a:p>
        </p:txBody>
      </p:sp>
      <p:pic>
        <p:nvPicPr>
          <p:cNvPr id="4" name="Picture 3">
            <a:extLst>
              <a:ext uri="{FF2B5EF4-FFF2-40B4-BE49-F238E27FC236}">
                <a16:creationId xmlns:a16="http://schemas.microsoft.com/office/drawing/2014/main" id="{80F7D87F-292A-4A5F-9BFF-8FE74A0E4B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93150"/>
            <a:ext cx="12192000" cy="4255469"/>
          </a:xfrm>
          <a:prstGeom prst="rect">
            <a:avLst/>
          </a:prstGeom>
        </p:spPr>
      </p:pic>
    </p:spTree>
    <p:extLst>
      <p:ext uri="{BB962C8B-B14F-4D97-AF65-F5344CB8AC3E}">
        <p14:creationId xmlns:p14="http://schemas.microsoft.com/office/powerpoint/2010/main" val="1582331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941F6-B666-443D-96BD-E76C858E09C2}"/>
              </a:ext>
            </a:extLst>
          </p:cNvPr>
          <p:cNvSpPr>
            <a:spLocks noGrp="1"/>
          </p:cNvSpPr>
          <p:nvPr>
            <p:ph type="ctrTitle"/>
          </p:nvPr>
        </p:nvSpPr>
        <p:spPr>
          <a:xfrm>
            <a:off x="475845" y="515949"/>
            <a:ext cx="11240310" cy="1194318"/>
          </a:xfrm>
        </p:spPr>
        <p:txBody>
          <a:bodyPr>
            <a:normAutofit/>
          </a:bodyPr>
          <a:lstStyle/>
          <a:p>
            <a:pPr marL="228600"/>
            <a:r>
              <a:rPr lang="en-GB" dirty="0"/>
              <a:t>Discussion&amp;conclusion</a:t>
            </a:r>
            <a:endParaRPr lang="en-IN" dirty="0"/>
          </a:p>
        </p:txBody>
      </p:sp>
      <p:sp>
        <p:nvSpPr>
          <p:cNvPr id="3" name="Subtitle 2">
            <a:extLst>
              <a:ext uri="{FF2B5EF4-FFF2-40B4-BE49-F238E27FC236}">
                <a16:creationId xmlns:a16="http://schemas.microsoft.com/office/drawing/2014/main" id="{217F4642-D045-4D34-A4DF-95A47EE3BA89}"/>
              </a:ext>
            </a:extLst>
          </p:cNvPr>
          <p:cNvSpPr>
            <a:spLocks noGrp="1"/>
          </p:cNvSpPr>
          <p:nvPr>
            <p:ph type="subTitle" idx="1"/>
          </p:nvPr>
        </p:nvSpPr>
        <p:spPr>
          <a:xfrm>
            <a:off x="684212" y="1710267"/>
            <a:ext cx="10745788" cy="4080933"/>
          </a:xfrm>
        </p:spPr>
        <p:txBody>
          <a:bodyPr>
            <a:normAutofit/>
          </a:bodyPr>
          <a:lstStyle/>
          <a:p>
            <a:pPr marL="285750" indent="-285750">
              <a:buFont typeface="Arial" panose="020B0604020202020204" pitchFamily="34" charset="0"/>
              <a:buChar char="•"/>
            </a:pPr>
            <a:r>
              <a:rPr lang="en-IN"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As I mentioned before, London is a big city with a high population density . As there is such a complexity, very different approaches can be tried in clustering and classification studies. Moreover, it is obvious that not every classification method can yield the same high quality results for this busy city.</a:t>
            </a:r>
          </a:p>
          <a:p>
            <a:pPr marL="285750" indent="-285750">
              <a:buFont typeface="Arial" panose="020B0604020202020204" pitchFamily="34" charset="0"/>
              <a:buChar char="•"/>
            </a:pPr>
            <a:r>
              <a:rPr lang="en-IN"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 used the K-means algorithm as part of this clustering study. When I tested the Elbow method, I set the optimum k value to 4. For more detailed and accurate guidance, the data set can be expanded and the details of the neighbourhoods can also be scrutinized.</a:t>
            </a:r>
          </a:p>
          <a:p>
            <a:pPr marL="285750" indent="-285750">
              <a:buFont typeface="Arial" panose="020B0604020202020204" pitchFamily="34" charset="0"/>
              <a:buChar char="•"/>
            </a:pPr>
            <a:r>
              <a:rPr lang="en-IN"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 ended the study by visualizing the data and clustering information on the London map. In future studies, web or telephone applications can be carried out to direct investors.</a:t>
            </a:r>
          </a:p>
          <a:p>
            <a:pPr marL="285750" indent="-285750">
              <a:buFont typeface="Arial" panose="020B0604020202020204" pitchFamily="34" charset="0"/>
              <a:buChar char="•"/>
            </a:pPr>
            <a:r>
              <a:rPr lang="en-IN"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As a result, people are turning to big cities to start a business or work. For this reason, people can achieve better outcomes through their access to the platforms where such information is provided.</a:t>
            </a:r>
          </a:p>
          <a:p>
            <a:pPr marL="285750" indent="-285750">
              <a:buFont typeface="Arial" panose="020B0604020202020204" pitchFamily="34" charset="0"/>
              <a:buChar char="•"/>
            </a:pPr>
            <a:r>
              <a:rPr lang="en-IN"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Not only for investors but also city managers can manage the city more regularly by using similar data analysis types or platforms</a:t>
            </a:r>
            <a:endParaRPr lang="en-IN" dirty="0">
              <a:solidFill>
                <a:schemeClr val="bg2">
                  <a:lumMod val="50000"/>
                </a:schemeClr>
              </a:solidFill>
            </a:endParaRPr>
          </a:p>
        </p:txBody>
      </p:sp>
    </p:spTree>
    <p:extLst>
      <p:ext uri="{BB962C8B-B14F-4D97-AF65-F5344CB8AC3E}">
        <p14:creationId xmlns:p14="http://schemas.microsoft.com/office/powerpoint/2010/main" val="1582656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ED6D7-CE84-44C5-8377-49FD80315081}"/>
              </a:ext>
            </a:extLst>
          </p:cNvPr>
          <p:cNvSpPr>
            <a:spLocks noGrp="1"/>
          </p:cNvSpPr>
          <p:nvPr>
            <p:ph type="title"/>
          </p:nvPr>
        </p:nvSpPr>
        <p:spPr>
          <a:xfrm>
            <a:off x="814840" y="856343"/>
            <a:ext cx="10699135" cy="5145313"/>
          </a:xfrm>
        </p:spPr>
        <p:txBody>
          <a:bodyPr>
            <a:normAutofit/>
          </a:bodyPr>
          <a:lstStyle/>
          <a:p>
            <a:pPr algn="ctr"/>
            <a:r>
              <a:rPr lang="en-GB" sz="9600" dirty="0"/>
              <a:t>Thank YOU!!!</a:t>
            </a:r>
            <a:endParaRPr lang="en-IN" sz="9600" dirty="0"/>
          </a:p>
        </p:txBody>
      </p:sp>
    </p:spTree>
    <p:extLst>
      <p:ext uri="{BB962C8B-B14F-4D97-AF65-F5344CB8AC3E}">
        <p14:creationId xmlns:p14="http://schemas.microsoft.com/office/powerpoint/2010/main" val="2941884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7A917-DE09-463D-820D-B84719ED004B}"/>
              </a:ext>
            </a:extLst>
          </p:cNvPr>
          <p:cNvSpPr>
            <a:spLocks noGrp="1"/>
          </p:cNvSpPr>
          <p:nvPr>
            <p:ph type="title"/>
          </p:nvPr>
        </p:nvSpPr>
        <p:spPr>
          <a:xfrm>
            <a:off x="550506" y="1436915"/>
            <a:ext cx="11215395" cy="4898572"/>
          </a:xfrm>
        </p:spPr>
        <p:txBody>
          <a:bodyPr>
            <a:noAutofit/>
          </a:bodyPr>
          <a:lstStyle/>
          <a:p>
            <a:pPr marL="285750" indent="-285750">
              <a:buFont typeface="Arial" panose="020B0604020202020204" pitchFamily="34" charset="0"/>
              <a:buChar char="•"/>
            </a:pPr>
            <a:r>
              <a:rPr lang="en-IN" sz="1600" dirty="0">
                <a:solidFill>
                  <a:schemeClr val="bg2">
                    <a:lumMod val="50000"/>
                  </a:schemeClr>
                </a:solidFill>
                <a:effectLst/>
                <a:latin typeface="Calibri" panose="020F0502020204030204" pitchFamily="34" charset="0"/>
                <a:ea typeface="Times New Roman" panose="02020603050405020304" pitchFamily="18" charset="0"/>
                <a:cs typeface="Calibri" panose="020F0502020204030204" pitchFamily="34" charset="0"/>
              </a:rPr>
              <a:t>London is a city with a high population and population density. Being such a crowded city leads the owners of shops and social sharing places in the city where the population is dense. When we think of it by the investor, we expect from them to prefer the districts where there is a lower real estate cost and the type of business, they want to install is less intense. If we think of the city residents, they may want to choose the regions where real estate values are lower. At the same time, they may want to choose the district according to the social places’ density. However, it is difficult to obtain information that will guide investors in this direction.</a:t>
            </a:r>
            <a:br>
              <a:rPr lang="en-IN" sz="1600" dirty="0">
                <a:solidFill>
                  <a:schemeClr val="bg2">
                    <a:lumMod val="50000"/>
                  </a:schemeClr>
                </a:solidFill>
                <a:effectLst/>
                <a:latin typeface="Calibri" panose="020F0502020204030204" pitchFamily="34" charset="0"/>
                <a:ea typeface="Times New Roman" panose="02020603050405020304" pitchFamily="18" charset="0"/>
                <a:cs typeface="Calibri" panose="020F0502020204030204" pitchFamily="34" charset="0"/>
              </a:rPr>
            </a:br>
            <a:br>
              <a:rPr lang="en-IN" sz="1600" dirty="0">
                <a:solidFill>
                  <a:schemeClr val="bg2">
                    <a:lumMod val="50000"/>
                  </a:schemeClr>
                </a:solidFill>
                <a:effectLst/>
                <a:latin typeface="Calibri" panose="020F0502020204030204" pitchFamily="34" charset="0"/>
                <a:ea typeface="Times New Roman" panose="02020603050405020304" pitchFamily="18" charset="0"/>
                <a:cs typeface="Calibri" panose="020F0502020204030204" pitchFamily="34" charset="0"/>
              </a:rPr>
            </a:br>
            <a:br>
              <a:rPr lang="en-IN" sz="1600" dirty="0">
                <a:solidFill>
                  <a:schemeClr val="bg2">
                    <a:lumMod val="50000"/>
                  </a:schemeClr>
                </a:solidFill>
                <a:effectLst/>
                <a:latin typeface="Calibri" panose="020F0502020204030204" pitchFamily="34" charset="0"/>
                <a:ea typeface="Times New Roman" panose="02020603050405020304" pitchFamily="18" charset="0"/>
                <a:cs typeface="Calibri" panose="020F0502020204030204" pitchFamily="34" charset="0"/>
              </a:rPr>
            </a:br>
            <a:r>
              <a:rPr lang="en-IN" sz="1600" dirty="0">
                <a:solidFill>
                  <a:schemeClr val="bg2">
                    <a:lumMod val="50000"/>
                  </a:schemeClr>
                </a:solidFill>
                <a:effectLst/>
                <a:latin typeface="Calibri" panose="020F0502020204030204" pitchFamily="34" charset="0"/>
                <a:ea typeface="Times New Roman" panose="02020603050405020304" pitchFamily="18" charset="0"/>
                <a:cs typeface="Calibri" panose="020F0502020204030204" pitchFamily="34" charset="0"/>
              </a:rPr>
              <a:t>When we consider all these problems, we can create a map and information chart where the real estate index is placed on London and each neighbourhoods is clustered according to the venue diversity. This will simplify our process for opening a venue in given a particular location.</a:t>
            </a:r>
            <a:br>
              <a:rPr lang="en-IN" sz="1600" dirty="0">
                <a:solidFill>
                  <a:schemeClr val="bg2">
                    <a:lumMod val="50000"/>
                  </a:schemeClr>
                </a:solidFill>
                <a:effectLst/>
                <a:latin typeface="Calibri" panose="020F0502020204030204" pitchFamily="34" charset="0"/>
                <a:ea typeface="Times New Roman" panose="02020603050405020304" pitchFamily="18" charset="0"/>
                <a:cs typeface="Calibri" panose="020F0502020204030204" pitchFamily="34" charset="0"/>
              </a:rPr>
            </a:br>
            <a:br>
              <a:rPr lang="en-IN" sz="1600" dirty="0">
                <a:solidFill>
                  <a:schemeClr val="bg2">
                    <a:lumMod val="50000"/>
                  </a:schemeClr>
                </a:solidFill>
                <a:latin typeface="Calibri" panose="020F0502020204030204" pitchFamily="34" charset="0"/>
                <a:cs typeface="Calibri" panose="020F0502020204030204" pitchFamily="34" charset="0"/>
              </a:rPr>
            </a:br>
            <a:endParaRPr lang="en-IN" sz="1600" dirty="0">
              <a:solidFill>
                <a:schemeClr val="bg2">
                  <a:lumMod val="50000"/>
                </a:schemeClr>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4C67FFBD-17D0-4361-8010-7E8B6324E61E}"/>
              </a:ext>
            </a:extLst>
          </p:cNvPr>
          <p:cNvSpPr txBox="1"/>
          <p:nvPr/>
        </p:nvSpPr>
        <p:spPr>
          <a:xfrm>
            <a:off x="550506" y="419878"/>
            <a:ext cx="11215395" cy="830997"/>
          </a:xfrm>
          <a:prstGeom prst="rect">
            <a:avLst/>
          </a:prstGeom>
          <a:noFill/>
        </p:spPr>
        <p:txBody>
          <a:bodyPr wrap="square" rtlCol="0">
            <a:spAutoFit/>
          </a:bodyPr>
          <a:lstStyle/>
          <a:p>
            <a:r>
              <a:rPr lang="en-GB" sz="4800" dirty="0">
                <a:latin typeface="Calibri" panose="020F0502020204030204" pitchFamily="34" charset="0"/>
                <a:cs typeface="Calibri" panose="020F0502020204030204" pitchFamily="34" charset="0"/>
              </a:rPr>
              <a:t>INTRODUCTION:</a:t>
            </a:r>
            <a:endParaRPr lang="en-IN" sz="4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1035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E5A69-B9CF-4D99-A703-81AF31480988}"/>
              </a:ext>
            </a:extLst>
          </p:cNvPr>
          <p:cNvSpPr>
            <a:spLocks noGrp="1"/>
          </p:cNvSpPr>
          <p:nvPr>
            <p:ph type="title"/>
          </p:nvPr>
        </p:nvSpPr>
        <p:spPr>
          <a:xfrm>
            <a:off x="539620" y="65315"/>
            <a:ext cx="11112760" cy="5402424"/>
          </a:xfrm>
        </p:spPr>
        <p:txBody>
          <a:bodyPr>
            <a:normAutofit/>
          </a:bodyPr>
          <a:lstStyle/>
          <a:p>
            <a:pPr>
              <a:lnSpc>
                <a:spcPct val="107000"/>
              </a:lnSpc>
              <a:spcAft>
                <a:spcPts val="800"/>
              </a:spcAft>
            </a:pPr>
            <a:r>
              <a:rPr lang="en-GB" b="1" dirty="0">
                <a:solidFill>
                  <a:schemeClr val="tx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Data sources:</a:t>
            </a:r>
            <a:br>
              <a:rPr lang="en-GB" b="1" dirty="0">
                <a:solidFill>
                  <a:schemeClr val="tx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br>
            <a:br>
              <a:rPr lang="en-GB" b="1" dirty="0">
                <a:solidFill>
                  <a:schemeClr val="tx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chemeClr val="bg2">
                    <a:lumMod val="50000"/>
                  </a:schemeClr>
                </a:solidFill>
                <a:effectLst/>
                <a:latin typeface="Helvetica" panose="020B0604020202020204" pitchFamily="34" charset="0"/>
                <a:ea typeface="Times New Roman" panose="02020603050405020304" pitchFamily="18" charset="0"/>
                <a:cs typeface="Times New Roman" panose="02020603050405020304" pitchFamily="18" charset="0"/>
              </a:rPr>
              <a:t>The data that I have used are as follows:</a:t>
            </a:r>
            <a:br>
              <a:rPr lang="en-IN"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1.</a:t>
            </a:r>
            <a:r>
              <a:rPr lang="en-IN" sz="1800" u="sng" dirty="0">
                <a:solidFill>
                  <a:schemeClr val="bg2">
                    <a:lumMod val="50000"/>
                  </a:schemeClr>
                </a:solidFill>
                <a:effectLst/>
                <a:latin typeface="Helvetica" panose="020B0604020202020204" pitchFamily="34"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The neighbourhood data from Wikipedia page.</a:t>
            </a:r>
            <a:br>
              <a:rPr lang="en-IN"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2.</a:t>
            </a:r>
            <a:r>
              <a:rPr lang="en-IN" sz="1800" u="sng" dirty="0">
                <a:solidFill>
                  <a:schemeClr val="bg2">
                    <a:lumMod val="50000"/>
                  </a:schemeClr>
                </a:solidFill>
                <a:effectLst/>
                <a:latin typeface="Helvetica" panose="020B0604020202020204" pitchFamily="34"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The house price data is taken from united kingdom government website.</a:t>
            </a:r>
            <a:br>
              <a:rPr lang="en-IN"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3.</a:t>
            </a:r>
            <a:r>
              <a:rPr lang="en-IN" sz="1800" u="sng" dirty="0">
                <a:solidFill>
                  <a:schemeClr val="bg2">
                    <a:lumMod val="50000"/>
                  </a:schemeClr>
                </a:solidFill>
                <a:effectLst/>
                <a:latin typeface="Helvetica" panose="020B0604020202020204" pitchFamily="34"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I used Forsquare API to get the most common venues of given neighbourhood of london</a:t>
            </a:r>
            <a:endParaRPr lang="en-IN" dirty="0">
              <a:solidFill>
                <a:schemeClr val="bg2">
                  <a:lumMod val="50000"/>
                </a:schemeClr>
              </a:solidFill>
            </a:endParaRPr>
          </a:p>
        </p:txBody>
      </p:sp>
    </p:spTree>
    <p:extLst>
      <p:ext uri="{BB962C8B-B14F-4D97-AF65-F5344CB8AC3E}">
        <p14:creationId xmlns:p14="http://schemas.microsoft.com/office/powerpoint/2010/main" val="3712575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857D3-F1F5-4B03-AD15-67B710FFF807}"/>
              </a:ext>
            </a:extLst>
          </p:cNvPr>
          <p:cNvSpPr>
            <a:spLocks noGrp="1"/>
          </p:cNvSpPr>
          <p:nvPr>
            <p:ph type="title"/>
          </p:nvPr>
        </p:nvSpPr>
        <p:spPr>
          <a:xfrm>
            <a:off x="542150" y="331235"/>
            <a:ext cx="11345050" cy="1385597"/>
          </a:xfrm>
        </p:spPr>
        <p:txBody>
          <a:bodyPr>
            <a:normAutofit/>
          </a:bodyPr>
          <a:lstStyle/>
          <a:p>
            <a:r>
              <a:rPr lang="en-GB" sz="2400" b="1" dirty="0">
                <a:effectLst/>
                <a:latin typeface="Calibri" panose="020F0502020204030204" pitchFamily="34" charset="0"/>
                <a:ea typeface="Calibri" panose="020F0502020204030204" pitchFamily="34" charset="0"/>
                <a:cs typeface="Times New Roman" panose="02020603050405020304" pitchFamily="18" charset="0"/>
              </a:rPr>
              <a:t>Here we have </a:t>
            </a:r>
            <a:r>
              <a:rPr lang="en-GB" sz="2400" b="1" dirty="0" err="1">
                <a:effectLst/>
                <a:latin typeface="Calibri" panose="020F0502020204030204" pitchFamily="34" charset="0"/>
                <a:ea typeface="Calibri" panose="020F0502020204030204" pitchFamily="34" charset="0"/>
                <a:cs typeface="Times New Roman" panose="02020603050405020304" pitchFamily="18" charset="0"/>
              </a:rPr>
              <a:t>dataframe</a:t>
            </a:r>
            <a:r>
              <a:rPr lang="en-GB" sz="2400" b="1" dirty="0">
                <a:effectLst/>
                <a:latin typeface="Calibri" panose="020F0502020204030204" pitchFamily="34" charset="0"/>
                <a:ea typeface="Calibri" panose="020F0502020204030204" pitchFamily="34" charset="0"/>
                <a:cs typeface="Times New Roman" panose="02020603050405020304" pitchFamily="18" charset="0"/>
              </a:rPr>
              <a:t> that contain neighbourhood name , borough name, latitude and longitude of neighbourhood.</a:t>
            </a:r>
            <a:endParaRPr lang="en-IN" sz="2400" b="1" dirty="0"/>
          </a:p>
        </p:txBody>
      </p:sp>
      <p:sp>
        <p:nvSpPr>
          <p:cNvPr id="3" name="Text Placeholder 2">
            <a:extLst>
              <a:ext uri="{FF2B5EF4-FFF2-40B4-BE49-F238E27FC236}">
                <a16:creationId xmlns:a16="http://schemas.microsoft.com/office/drawing/2014/main" id="{C7D134A2-FF99-49D5-9480-021B4D37A7DC}"/>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B1C6A510-2EFA-40CB-A069-F8FE2B125C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538" y="2220686"/>
            <a:ext cx="11107700" cy="2901820"/>
          </a:xfrm>
          <a:prstGeom prst="rect">
            <a:avLst/>
          </a:prstGeom>
        </p:spPr>
      </p:pic>
    </p:spTree>
    <p:extLst>
      <p:ext uri="{BB962C8B-B14F-4D97-AF65-F5344CB8AC3E}">
        <p14:creationId xmlns:p14="http://schemas.microsoft.com/office/powerpoint/2010/main" val="2945637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62C5A-7C2E-49B3-B379-4085DBE1CD8A}"/>
              </a:ext>
            </a:extLst>
          </p:cNvPr>
          <p:cNvSpPr>
            <a:spLocks noGrp="1"/>
          </p:cNvSpPr>
          <p:nvPr>
            <p:ph type="title"/>
          </p:nvPr>
        </p:nvSpPr>
        <p:spPr>
          <a:xfrm>
            <a:off x="786848" y="157928"/>
            <a:ext cx="8534400" cy="1507067"/>
          </a:xfrm>
        </p:spPr>
        <p:txBody>
          <a:bodyPr/>
          <a:lstStyle/>
          <a:p>
            <a:r>
              <a:rPr lang="en-GB" b="1" dirty="0"/>
              <a:t>Visualize the data</a:t>
            </a:r>
            <a:endParaRPr lang="en-IN" b="1" dirty="0"/>
          </a:p>
        </p:txBody>
      </p:sp>
      <p:pic>
        <p:nvPicPr>
          <p:cNvPr id="4" name="Picture 3">
            <a:extLst>
              <a:ext uri="{FF2B5EF4-FFF2-40B4-BE49-F238E27FC236}">
                <a16:creationId xmlns:a16="http://schemas.microsoft.com/office/drawing/2014/main" id="{B192CEDB-7916-45E5-B61C-A429FB561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0057" y="1422926"/>
            <a:ext cx="8851885" cy="5186498"/>
          </a:xfrm>
          <a:prstGeom prst="rect">
            <a:avLst/>
          </a:prstGeom>
        </p:spPr>
      </p:pic>
    </p:spTree>
    <p:extLst>
      <p:ext uri="{BB962C8B-B14F-4D97-AF65-F5344CB8AC3E}">
        <p14:creationId xmlns:p14="http://schemas.microsoft.com/office/powerpoint/2010/main" val="1590017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4B6EA-FCD6-4E08-94D1-F13E8420476B}"/>
              </a:ext>
            </a:extLst>
          </p:cNvPr>
          <p:cNvSpPr>
            <a:spLocks noGrp="1"/>
          </p:cNvSpPr>
          <p:nvPr>
            <p:ph type="title"/>
          </p:nvPr>
        </p:nvSpPr>
        <p:spPr>
          <a:xfrm>
            <a:off x="422955" y="0"/>
            <a:ext cx="11507788" cy="1507067"/>
          </a:xfrm>
        </p:spPr>
        <p:txBody>
          <a:bodyPr/>
          <a:lstStyle/>
          <a:p>
            <a:r>
              <a:rPr lang="en-GB" dirty="0"/>
              <a:t>Categorized neighbourhood by house price</a:t>
            </a:r>
            <a:endParaRPr lang="en-IN" dirty="0"/>
          </a:p>
        </p:txBody>
      </p:sp>
      <p:graphicFrame>
        <p:nvGraphicFramePr>
          <p:cNvPr id="3" name="Table 3">
            <a:extLst>
              <a:ext uri="{FF2B5EF4-FFF2-40B4-BE49-F238E27FC236}">
                <a16:creationId xmlns:a16="http://schemas.microsoft.com/office/drawing/2014/main" id="{B565907B-F10E-48FE-947C-43EF5D7C9FC6}"/>
              </a:ext>
            </a:extLst>
          </p:cNvPr>
          <p:cNvGraphicFramePr>
            <a:graphicFrameLocks noGrp="1"/>
          </p:cNvGraphicFramePr>
          <p:nvPr>
            <p:extLst>
              <p:ext uri="{D42A27DB-BD31-4B8C-83A1-F6EECF244321}">
                <p14:modId xmlns:p14="http://schemas.microsoft.com/office/powerpoint/2010/main" val="2265661353"/>
              </p:ext>
            </p:extLst>
          </p:nvPr>
        </p:nvGraphicFramePr>
        <p:xfrm>
          <a:off x="422955" y="1718040"/>
          <a:ext cx="5072776" cy="3926982"/>
        </p:xfrm>
        <a:graphic>
          <a:graphicData uri="http://schemas.openxmlformats.org/drawingml/2006/table">
            <a:tbl>
              <a:tblPr firstRow="1" bandRow="1">
                <a:tableStyleId>{5C22544A-7EE6-4342-B048-85BDC9FD1C3A}</a:tableStyleId>
              </a:tblPr>
              <a:tblGrid>
                <a:gridCol w="2816883">
                  <a:extLst>
                    <a:ext uri="{9D8B030D-6E8A-4147-A177-3AD203B41FA5}">
                      <a16:colId xmlns:a16="http://schemas.microsoft.com/office/drawing/2014/main" val="4079737632"/>
                    </a:ext>
                  </a:extLst>
                </a:gridCol>
                <a:gridCol w="2255893">
                  <a:extLst>
                    <a:ext uri="{9D8B030D-6E8A-4147-A177-3AD203B41FA5}">
                      <a16:colId xmlns:a16="http://schemas.microsoft.com/office/drawing/2014/main" val="1045380035"/>
                    </a:ext>
                  </a:extLst>
                </a:gridCol>
              </a:tblGrid>
              <a:tr h="654497">
                <a:tc>
                  <a:txBody>
                    <a:bodyPr/>
                    <a:lstStyle/>
                    <a:p>
                      <a:r>
                        <a:rPr lang="en-GB" sz="1800" b="1" kern="1200" dirty="0">
                          <a:solidFill>
                            <a:schemeClr val="lt1"/>
                          </a:solidFill>
                          <a:effectLst/>
                          <a:latin typeface="+mn-lt"/>
                          <a:ea typeface="+mn-ea"/>
                          <a:cs typeface="+mn-cs"/>
                        </a:rPr>
                        <a:t>Price(In GBP)</a:t>
                      </a:r>
                      <a:endParaRPr lang="en-IN" dirty="0"/>
                    </a:p>
                  </a:txBody>
                  <a:tcPr/>
                </a:tc>
                <a:tc>
                  <a:txBody>
                    <a:bodyPr/>
                    <a:lstStyle/>
                    <a:p>
                      <a:r>
                        <a:rPr lang="en-GB" sz="1800" b="1" kern="1200" dirty="0">
                          <a:solidFill>
                            <a:schemeClr val="lt1"/>
                          </a:solidFill>
                          <a:effectLst/>
                          <a:latin typeface="+mn-lt"/>
                          <a:ea typeface="+mn-ea"/>
                          <a:cs typeface="+mn-cs"/>
                        </a:rPr>
                        <a:t>Category</a:t>
                      </a:r>
                      <a:endParaRPr lang="en-IN" dirty="0"/>
                    </a:p>
                  </a:txBody>
                  <a:tcPr/>
                </a:tc>
                <a:extLst>
                  <a:ext uri="{0D108BD9-81ED-4DB2-BD59-A6C34878D82A}">
                    <a16:rowId xmlns:a16="http://schemas.microsoft.com/office/drawing/2014/main" val="1480223546"/>
                  </a:ext>
                </a:extLst>
              </a:tr>
              <a:tr h="654497">
                <a:tc>
                  <a:txBody>
                    <a:bodyPr/>
                    <a:lstStyle/>
                    <a:p>
                      <a:pPr algn="ctr"/>
                      <a:r>
                        <a:rPr lang="en-GB" sz="1600" kern="1200" dirty="0">
                          <a:solidFill>
                            <a:schemeClr val="dk1"/>
                          </a:solidFill>
                          <a:effectLst/>
                          <a:latin typeface="Calibri" panose="020F0502020204030204" pitchFamily="34" charset="0"/>
                          <a:ea typeface="+mn-ea"/>
                          <a:cs typeface="Calibri" panose="020F0502020204030204" pitchFamily="34" charset="0"/>
                        </a:rPr>
                        <a:t>Less than 481000</a:t>
                      </a:r>
                      <a:endParaRPr lang="en-IN" sz="1600" dirty="0">
                        <a:latin typeface="Calibri" panose="020F0502020204030204" pitchFamily="34" charset="0"/>
                        <a:cs typeface="Calibri" panose="020F0502020204030204" pitchFamily="34" charset="0"/>
                      </a:endParaRPr>
                    </a:p>
                  </a:txBody>
                  <a:tcPr/>
                </a:tc>
                <a:tc>
                  <a:txBody>
                    <a:bodyPr/>
                    <a:lstStyle/>
                    <a:p>
                      <a:r>
                        <a:rPr lang="en-GB" sz="1600" kern="1200" dirty="0" err="1">
                          <a:solidFill>
                            <a:schemeClr val="dk1"/>
                          </a:solidFill>
                          <a:effectLst/>
                          <a:latin typeface="Calibri" panose="020F0502020204030204" pitchFamily="34" charset="0"/>
                          <a:ea typeface="+mn-ea"/>
                          <a:cs typeface="Calibri" panose="020F0502020204030204" pitchFamily="34" charset="0"/>
                        </a:rPr>
                        <a:t>Low_Level_HSP</a:t>
                      </a:r>
                      <a:endParaRPr lang="en-IN"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779276035"/>
                  </a:ext>
                </a:extLst>
              </a:tr>
              <a:tr h="654497">
                <a:tc>
                  <a:txBody>
                    <a:bodyPr/>
                    <a:lstStyle/>
                    <a:p>
                      <a:pPr algn="ctr">
                        <a:lnSpc>
                          <a:spcPct val="107000"/>
                        </a:lnSpc>
                        <a:spcAft>
                          <a:spcPts val="800"/>
                        </a:spcAft>
                      </a:pPr>
                      <a:r>
                        <a:rPr lang="en-GB" sz="1600" dirty="0">
                          <a:effectLst/>
                          <a:latin typeface="Calibri" panose="020F0502020204030204" pitchFamily="34" charset="0"/>
                          <a:ea typeface="Calibri" panose="020F0502020204030204" pitchFamily="34" charset="0"/>
                          <a:cs typeface="Calibri" panose="020F0502020204030204" pitchFamily="34" charset="0"/>
                        </a:rPr>
                        <a:t>Between 481000 - 839000</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600" kern="1200" dirty="0">
                          <a:solidFill>
                            <a:schemeClr val="dk1"/>
                          </a:solidFill>
                          <a:effectLst/>
                          <a:latin typeface="Calibri" panose="020F0502020204030204" pitchFamily="34" charset="0"/>
                          <a:ea typeface="+mn-ea"/>
                          <a:cs typeface="Calibri" panose="020F0502020204030204" pitchFamily="34" charset="0"/>
                        </a:rPr>
                        <a:t>Mid-1_Level_HSP</a:t>
                      </a:r>
                      <a:endParaRPr lang="en-IN"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204758940"/>
                  </a:ext>
                </a:extLst>
              </a:tr>
              <a:tr h="654497">
                <a:tc>
                  <a:txBody>
                    <a:bodyPr/>
                    <a:lstStyle/>
                    <a:p>
                      <a:pPr algn="ctr"/>
                      <a:r>
                        <a:rPr lang="en-GB" sz="1600" kern="1200" dirty="0">
                          <a:solidFill>
                            <a:schemeClr val="dk1"/>
                          </a:solidFill>
                          <a:effectLst/>
                          <a:latin typeface="Calibri" panose="020F0502020204030204" pitchFamily="34" charset="0"/>
                          <a:ea typeface="+mn-ea"/>
                          <a:cs typeface="Calibri" panose="020F0502020204030204" pitchFamily="34" charset="0"/>
                        </a:rPr>
                        <a:t>Between 839000 - 1197000</a:t>
                      </a:r>
                      <a:endParaRPr lang="en-IN" sz="1600" dirty="0">
                        <a:latin typeface="Calibri" panose="020F0502020204030204" pitchFamily="34" charset="0"/>
                        <a:cs typeface="Calibri" panose="020F050202020403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kern="1200" dirty="0">
                          <a:solidFill>
                            <a:schemeClr val="dk1"/>
                          </a:solidFill>
                          <a:effectLst/>
                          <a:latin typeface="Calibri" panose="020F0502020204030204" pitchFamily="34" charset="0"/>
                          <a:ea typeface="+mn-ea"/>
                          <a:cs typeface="Calibri" panose="020F0502020204030204" pitchFamily="34" charset="0"/>
                        </a:rPr>
                        <a:t>Mid-2_Level_HSP</a:t>
                      </a:r>
                      <a:endParaRPr lang="en-IN" sz="1600" dirty="0">
                        <a:latin typeface="Calibri" panose="020F0502020204030204" pitchFamily="34" charset="0"/>
                        <a:cs typeface="Calibri" panose="020F0502020204030204" pitchFamily="34" charset="0"/>
                      </a:endParaRPr>
                    </a:p>
                    <a:p>
                      <a:endParaRPr lang="en-IN"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360677623"/>
                  </a:ext>
                </a:extLst>
              </a:tr>
              <a:tr h="654497">
                <a:tc>
                  <a:txBody>
                    <a:bodyPr/>
                    <a:lstStyle/>
                    <a:p>
                      <a:pPr algn="ctr">
                        <a:lnSpc>
                          <a:spcPct val="107000"/>
                        </a:lnSpc>
                        <a:spcAft>
                          <a:spcPts val="800"/>
                        </a:spcAft>
                      </a:pPr>
                      <a:r>
                        <a:rPr lang="en-GB" sz="1600" dirty="0">
                          <a:effectLst/>
                          <a:latin typeface="Calibri" panose="020F0502020204030204" pitchFamily="34" charset="0"/>
                          <a:ea typeface="Calibri" panose="020F0502020204030204" pitchFamily="34" charset="0"/>
                          <a:cs typeface="Calibri" panose="020F0502020204030204" pitchFamily="34" charset="0"/>
                        </a:rPr>
                        <a:t>Between 1197000 - 1734000</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600" kern="1200" dirty="0">
                          <a:solidFill>
                            <a:schemeClr val="dk1"/>
                          </a:solidFill>
                          <a:effectLst/>
                          <a:latin typeface="Calibri" panose="020F0502020204030204" pitchFamily="34" charset="0"/>
                          <a:ea typeface="+mn-ea"/>
                          <a:cs typeface="Calibri" panose="020F0502020204030204" pitchFamily="34" charset="0"/>
                        </a:rPr>
                        <a:t>High-1_Level_HSP</a:t>
                      </a:r>
                      <a:endParaRPr lang="en-IN"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739944857"/>
                  </a:ext>
                </a:extLst>
              </a:tr>
              <a:tr h="654497">
                <a:tc>
                  <a:txBody>
                    <a:bodyPr/>
                    <a:lstStyle/>
                    <a:p>
                      <a:pPr algn="ctr"/>
                      <a:r>
                        <a:rPr lang="en-GB" sz="1600" kern="1200" dirty="0">
                          <a:solidFill>
                            <a:schemeClr val="dk1"/>
                          </a:solidFill>
                          <a:effectLst/>
                          <a:latin typeface="Calibri" panose="020F0502020204030204" pitchFamily="34" charset="0"/>
                          <a:ea typeface="+mn-ea"/>
                          <a:cs typeface="Calibri" panose="020F0502020204030204" pitchFamily="34" charset="0"/>
                        </a:rPr>
                        <a:t>Greater than 1734000</a:t>
                      </a:r>
                      <a:endParaRPr lang="en-IN" sz="1600" dirty="0">
                        <a:latin typeface="Calibri" panose="020F0502020204030204" pitchFamily="34" charset="0"/>
                        <a:cs typeface="Calibri" panose="020F0502020204030204" pitchFamily="34" charset="0"/>
                      </a:endParaRPr>
                    </a:p>
                  </a:txBody>
                  <a:tcPr/>
                </a:tc>
                <a:tc>
                  <a:txBody>
                    <a:bodyPr/>
                    <a:lstStyle/>
                    <a:p>
                      <a:r>
                        <a:rPr lang="en-GB" sz="1600" kern="1200" dirty="0">
                          <a:solidFill>
                            <a:schemeClr val="dk1"/>
                          </a:solidFill>
                          <a:effectLst/>
                          <a:latin typeface="Calibri" panose="020F0502020204030204" pitchFamily="34" charset="0"/>
                          <a:ea typeface="+mn-ea"/>
                          <a:cs typeface="Calibri" panose="020F0502020204030204" pitchFamily="34" charset="0"/>
                        </a:rPr>
                        <a:t>High-2_Level_HSP</a:t>
                      </a:r>
                      <a:endParaRPr lang="en-IN"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765592792"/>
                  </a:ext>
                </a:extLst>
              </a:tr>
            </a:tbl>
          </a:graphicData>
        </a:graphic>
      </p:graphicFrame>
      <p:pic>
        <p:nvPicPr>
          <p:cNvPr id="4" name="Picture 3">
            <a:extLst>
              <a:ext uri="{FF2B5EF4-FFF2-40B4-BE49-F238E27FC236}">
                <a16:creationId xmlns:a16="http://schemas.microsoft.com/office/drawing/2014/main" id="{A6181217-48A0-4BBC-B9A4-78A526835862}"/>
              </a:ext>
            </a:extLst>
          </p:cNvPr>
          <p:cNvPicPr/>
          <p:nvPr/>
        </p:nvPicPr>
        <p:blipFill>
          <a:blip r:embed="rId2">
            <a:extLst>
              <a:ext uri="{28A0092B-C50C-407E-A947-70E740481C1C}">
                <a14:useLocalDpi xmlns:a14="http://schemas.microsoft.com/office/drawing/2010/main" val="0"/>
              </a:ext>
            </a:extLst>
          </a:blip>
          <a:stretch>
            <a:fillRect/>
          </a:stretch>
        </p:blipFill>
        <p:spPr>
          <a:xfrm>
            <a:off x="5735397" y="1718040"/>
            <a:ext cx="6114479" cy="3842975"/>
          </a:xfrm>
          <a:prstGeom prst="rect">
            <a:avLst/>
          </a:prstGeom>
        </p:spPr>
      </p:pic>
    </p:spTree>
    <p:extLst>
      <p:ext uri="{BB962C8B-B14F-4D97-AF65-F5344CB8AC3E}">
        <p14:creationId xmlns:p14="http://schemas.microsoft.com/office/powerpoint/2010/main" val="426314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10D3A-1BE1-4FD8-8573-984F370DA13D}"/>
              </a:ext>
            </a:extLst>
          </p:cNvPr>
          <p:cNvSpPr>
            <a:spLocks noGrp="1"/>
          </p:cNvSpPr>
          <p:nvPr>
            <p:ph type="title"/>
          </p:nvPr>
        </p:nvSpPr>
        <p:spPr>
          <a:xfrm>
            <a:off x="646890" y="475169"/>
            <a:ext cx="8534400" cy="1507067"/>
          </a:xfrm>
        </p:spPr>
        <p:txBody>
          <a:bodyPr>
            <a:normAutofit/>
          </a:bodyPr>
          <a:lstStyle/>
          <a:p>
            <a:r>
              <a:rPr lang="en-IN" sz="3200" b="1" dirty="0">
                <a:effectLst/>
                <a:latin typeface="Calibri" panose="020F0502020204030204" pitchFamily="34" charset="0"/>
                <a:ea typeface="Calibri" panose="020F0502020204030204" pitchFamily="34" charset="0"/>
                <a:cs typeface="Times New Roman" panose="02020603050405020304" pitchFamily="18" charset="0"/>
              </a:rPr>
              <a:t> Head of venues returned by </a:t>
            </a:r>
            <a:r>
              <a:rPr lang="en-IN" sz="3200" b="1" dirty="0" err="1">
                <a:effectLst/>
                <a:latin typeface="Calibri" panose="020F0502020204030204" pitchFamily="34" charset="0"/>
                <a:ea typeface="Calibri" panose="020F0502020204030204" pitchFamily="34" charset="0"/>
                <a:cs typeface="Times New Roman" panose="02020603050405020304" pitchFamily="18" charset="0"/>
              </a:rPr>
              <a:t>Forsquare</a:t>
            </a:r>
            <a:endParaRPr lang="en-IN" sz="3200" dirty="0"/>
          </a:p>
        </p:txBody>
      </p:sp>
      <p:pic>
        <p:nvPicPr>
          <p:cNvPr id="4" name="Picture 3">
            <a:extLst>
              <a:ext uri="{FF2B5EF4-FFF2-40B4-BE49-F238E27FC236}">
                <a16:creationId xmlns:a16="http://schemas.microsoft.com/office/drawing/2014/main" id="{BB618ED1-8C9B-44E4-AAFF-EFDCCAF983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091" y="2488046"/>
            <a:ext cx="7904752" cy="2998354"/>
          </a:xfrm>
          <a:prstGeom prst="rect">
            <a:avLst/>
          </a:prstGeom>
        </p:spPr>
      </p:pic>
    </p:spTree>
    <p:extLst>
      <p:ext uri="{BB962C8B-B14F-4D97-AF65-F5344CB8AC3E}">
        <p14:creationId xmlns:p14="http://schemas.microsoft.com/office/powerpoint/2010/main" val="3339650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DDC5-7AF3-450E-8673-410D7226F7CF}"/>
              </a:ext>
            </a:extLst>
          </p:cNvPr>
          <p:cNvSpPr>
            <a:spLocks noGrp="1"/>
          </p:cNvSpPr>
          <p:nvPr>
            <p:ph type="title"/>
          </p:nvPr>
        </p:nvSpPr>
        <p:spPr>
          <a:xfrm>
            <a:off x="684212" y="493830"/>
            <a:ext cx="10773780" cy="1507067"/>
          </a:xfrm>
        </p:spPr>
        <p:txBody>
          <a:bodyPr>
            <a:normAutofit/>
          </a:bodyPr>
          <a:lstStyle/>
          <a:p>
            <a:r>
              <a:rPr lang="en-IN" b="1" dirty="0">
                <a:effectLst/>
                <a:latin typeface="Calibri" panose="020F0502020204030204" pitchFamily="34" charset="0"/>
                <a:ea typeface="Calibri" panose="020F0502020204030204" pitchFamily="34" charset="0"/>
                <a:cs typeface="Times New Roman" panose="02020603050405020304" pitchFamily="18" charset="0"/>
              </a:rPr>
              <a:t>Merged table of venues and neighbourhood</a:t>
            </a:r>
            <a:endParaRPr lang="en-IN" dirty="0"/>
          </a:p>
        </p:txBody>
      </p:sp>
      <p:pic>
        <p:nvPicPr>
          <p:cNvPr id="4" name="Picture 3">
            <a:extLst>
              <a:ext uri="{FF2B5EF4-FFF2-40B4-BE49-F238E27FC236}">
                <a16:creationId xmlns:a16="http://schemas.microsoft.com/office/drawing/2014/main" id="{C337A4F3-FE9A-4DEC-A08A-784BE04F85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98" y="2462404"/>
            <a:ext cx="12192000" cy="1933192"/>
          </a:xfrm>
          <a:prstGeom prst="rect">
            <a:avLst/>
          </a:prstGeom>
        </p:spPr>
      </p:pic>
    </p:spTree>
    <p:extLst>
      <p:ext uri="{BB962C8B-B14F-4D97-AF65-F5344CB8AC3E}">
        <p14:creationId xmlns:p14="http://schemas.microsoft.com/office/powerpoint/2010/main" val="1689510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1C9B7-F0B1-4953-85BF-EE65A12F4D4A}"/>
              </a:ext>
            </a:extLst>
          </p:cNvPr>
          <p:cNvSpPr>
            <a:spLocks noGrp="1"/>
          </p:cNvSpPr>
          <p:nvPr>
            <p:ph type="title"/>
          </p:nvPr>
        </p:nvSpPr>
        <p:spPr>
          <a:xfrm>
            <a:off x="317241" y="92613"/>
            <a:ext cx="11280710" cy="1213673"/>
          </a:xfrm>
        </p:spPr>
        <p:txBody>
          <a:bodyPr>
            <a:normAutofit/>
          </a:bodyPr>
          <a:lstStyle/>
          <a:p>
            <a:r>
              <a:rPr lang="en-IN" b="1" dirty="0">
                <a:effectLst/>
                <a:latin typeface="Calibri" panose="020F0502020204030204" pitchFamily="34" charset="0"/>
                <a:ea typeface="Calibri" panose="020F0502020204030204" pitchFamily="34" charset="0"/>
                <a:cs typeface="Times New Roman" panose="02020603050405020304" pitchFamily="18" charset="0"/>
              </a:rPr>
              <a:t>Venues in each neighbourhood</a:t>
            </a:r>
            <a:endParaRPr lang="en-IN" dirty="0"/>
          </a:p>
        </p:txBody>
      </p:sp>
      <p:pic>
        <p:nvPicPr>
          <p:cNvPr id="4" name="Picture 3">
            <a:extLst>
              <a:ext uri="{FF2B5EF4-FFF2-40B4-BE49-F238E27FC236}">
                <a16:creationId xmlns:a16="http://schemas.microsoft.com/office/drawing/2014/main" id="{2ACDAE9C-7D19-4E88-BD96-C371B734B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2330" y="1035698"/>
            <a:ext cx="6798739" cy="5533053"/>
          </a:xfrm>
          <a:prstGeom prst="rect">
            <a:avLst/>
          </a:prstGeom>
        </p:spPr>
      </p:pic>
    </p:spTree>
    <p:extLst>
      <p:ext uri="{BB962C8B-B14F-4D97-AF65-F5344CB8AC3E}">
        <p14:creationId xmlns:p14="http://schemas.microsoft.com/office/powerpoint/2010/main" val="119260910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38</TotalTime>
  <Words>618</Words>
  <Application>Microsoft Office PowerPoint</Application>
  <PresentationFormat>Widescreen</PresentationFormat>
  <Paragraphs>48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Helvetica</vt:lpstr>
      <vt:lpstr>Wingdings 3</vt:lpstr>
      <vt:lpstr>Slice</vt:lpstr>
      <vt:lpstr>Clustering the neighbourhoods of London </vt:lpstr>
      <vt:lpstr>London is a city with a high population and population density. Being such a crowded city leads the owners of shops and social sharing places in the city where the population is dense. When we think of it by the investor, we expect from them to prefer the districts where there is a lower real estate cost and the type of business, they want to install is less intense. If we think of the city residents, they may want to choose the regions where real estate values are lower. At the same time, they may want to choose the district according to the social places’ density. However, it is difficult to obtain information that will guide investors in this direction.   When we consider all these problems, we can create a map and information chart where the real estate index is placed on London and each neighbourhoods is clustered according to the venue diversity. This will simplify our process for opening a venue in given a particular location.  </vt:lpstr>
      <vt:lpstr>Data sources:   The data that I have used are as follows: 1.The neighbourhood data from Wikipedia page. 2.The house price data is taken from united kingdom government website. 3.I used Forsquare API to get the most common venues of given neighbourhood of london</vt:lpstr>
      <vt:lpstr>Here we have dataframe that contain neighbourhood name , borough name, latitude and longitude of neighbourhood.</vt:lpstr>
      <vt:lpstr>Visualize the data</vt:lpstr>
      <vt:lpstr>Categorized neighbourhood by house price</vt:lpstr>
      <vt:lpstr> Head of venues returned by Forsquare</vt:lpstr>
      <vt:lpstr>Merged table of venues and neighbourhood</vt:lpstr>
      <vt:lpstr>Venues in each neighbourhood</vt:lpstr>
      <vt:lpstr>Top 10 venue category for each neighbourhood</vt:lpstr>
      <vt:lpstr>Elbow method for optimum k </vt:lpstr>
      <vt:lpstr>merged table with cluster number</vt:lpstr>
      <vt:lpstr>1st Most Common Venue in each cluster</vt:lpstr>
      <vt:lpstr>categorizing the clusters</vt:lpstr>
      <vt:lpstr>Adding cluster label in table</vt:lpstr>
      <vt:lpstr>Clustered map with label</vt:lpstr>
      <vt:lpstr>Discussion&amp;conclusion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the neighbourhoods of London </dc:title>
  <dc:creator>HarshilDesai</dc:creator>
  <cp:lastModifiedBy>HarshilDesai</cp:lastModifiedBy>
  <cp:revision>8</cp:revision>
  <dcterms:created xsi:type="dcterms:W3CDTF">2021-05-14T14:37:28Z</dcterms:created>
  <dcterms:modified xsi:type="dcterms:W3CDTF">2021-05-14T15:46:45Z</dcterms:modified>
</cp:coreProperties>
</file>