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09" r:id="rId3"/>
    <p:sldId id="261" r:id="rId4"/>
    <p:sldId id="310" r:id="rId5"/>
    <p:sldId id="311" r:id="rId6"/>
    <p:sldId id="312" r:id="rId7"/>
    <p:sldId id="313" r:id="rId8"/>
    <p:sldId id="295" r:id="rId9"/>
    <p:sldId id="296" r:id="rId10"/>
    <p:sldId id="301" r:id="rId11"/>
    <p:sldId id="298" r:id="rId12"/>
    <p:sldId id="299" r:id="rId13"/>
    <p:sldId id="300" r:id="rId14"/>
    <p:sldId id="302" r:id="rId15"/>
    <p:sldId id="303" r:id="rId16"/>
    <p:sldId id="304" r:id="rId17"/>
    <p:sldId id="305" r:id="rId18"/>
    <p:sldId id="306" r:id="rId19"/>
    <p:sldId id="30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pos="7219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5959"/>
    <a:srgbClr val="BCBCBC"/>
    <a:srgbClr val="474747"/>
    <a:srgbClr val="FF5050"/>
    <a:srgbClr val="F2F2F2"/>
    <a:srgbClr val="7F7F7F"/>
    <a:srgbClr val="FFDA67"/>
    <a:srgbClr val="404040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2" autoAdjust="0"/>
    <p:restoredTop sz="83058" autoAdjust="0"/>
  </p:normalViewPr>
  <p:slideViewPr>
    <p:cSldViewPr snapToGrid="0" showGuides="1">
      <p:cViewPr varScale="1">
        <p:scale>
          <a:sx n="132" d="100"/>
          <a:sy n="132" d="100"/>
        </p:scale>
        <p:origin x="1728" y="168"/>
      </p:cViewPr>
      <p:guideLst>
        <p:guide orient="horz" pos="1026"/>
        <p:guide pos="483"/>
        <p:guide pos="7219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06579-B58C-4FB0-AA44-BD99F00DFB34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5936-DE7D-4377-BE73-0EE18ACA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안녕하세요 </a:t>
            </a:r>
            <a:r>
              <a:rPr lang="ko-KR" altLang="ko-Kore-KR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아인스에스엔시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인턴쉽 </a:t>
            </a:r>
            <a:r>
              <a:rPr lang="ko-KR" altLang="ko-Kore-KR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목업프로젝트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발표 시작하겠습니다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9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 두가지의 플로우 차트를 합친 </a:t>
            </a:r>
            <a:r>
              <a:rPr lang="ko-KR" altLang="ko-Kore-KR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풀스택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플로우는 다음과 같습니다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5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프론트에서 구현한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UI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형태입니다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각종 버튼으로 이벤트를 발생시키고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 이벤트에 따라서 보여지는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View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와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URL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 달라집니다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URL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달라짐에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따라서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기능이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달라지고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그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기능을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통해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View</a:t>
            </a:r>
            <a:r>
              <a:rPr lang="ko-KR" altLang="ko-Kore-KR" sz="18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컨트롤합니다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lang="en-US" altLang="ko-Kore-KR" dirty="0">
              <a:effectLst/>
            </a:endParaRPr>
          </a:p>
          <a:p>
            <a:r>
              <a:rPr lang="ko-KR" altLang="en-US" sz="12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 선택 버튼은 유저가 업로드할 파일을 선택할 수 있게 팝업창을 띄우게 하고</a:t>
            </a:r>
            <a:r>
              <a:rPr lang="en-US" altLang="ko-KR" sz="12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12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파일 제목을 확인한 후 파일 업로드 버튼을 통해 파일을 업로드합니다</a:t>
            </a:r>
            <a:r>
              <a:rPr lang="en-US" altLang="ko-KR" sz="12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업로드 파일 초기화 버튼은 지금 서버에 저장된 시나리오 파일 전체를 지우는 버튼입니다</a:t>
            </a:r>
            <a:r>
              <a:rPr lang="en-US" altLang="ko-KR" sz="12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br>
              <a:rPr lang="en-US" altLang="ko-KR" sz="12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</a:br>
            <a:r>
              <a:rPr lang="ko-KR" altLang="en-US" sz="12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결과 보기 버튼은 업로드한 시나리오를 통해 시뮬레이션을 돌리고 난 후 나온 결과를 테이블 형태로 보는 버튼입니다</a:t>
            </a:r>
            <a:r>
              <a:rPr lang="en-US" altLang="ko-KR" sz="12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결과 그래프 보기 버튼은 위와 같이 나온 결과를 그래프 형태로 보는 버튼입니다</a:t>
            </a:r>
            <a:r>
              <a:rPr lang="en-US" altLang="ko-KR" sz="12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3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다음 화면은 유저가 파일을 송신했을 때 보여지는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View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만약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유저가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잘못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송신했다면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체크박스를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통해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해당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선택하고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밑에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있는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삭제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버튼을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통하여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삭제할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수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있습니다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b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</a:br>
            <a:r>
              <a:rPr lang="ko-KR" altLang="en-US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또한 파일 제목을 선택하게 된다면 업로드한 파일의 내용을 볼 수 있는 창으로 넘어가게 됩니다</a:t>
            </a:r>
            <a:r>
              <a:rPr lang="en-US" altLang="ko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88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 화면은 유저가 파일 내용을 테이블 형태로 볼 때 보이는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View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맨 밑에 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돌아가기 버튼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과 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업로드 파일 초기화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버튼이 존재합니다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돌아가기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버튼은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살린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채로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메인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화면으로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돌아가게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되고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업로드 파일 초기화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버튼은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업로드 된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모든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초기화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메인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화면으로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돌아가게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됩니다</a:t>
            </a:r>
            <a:r>
              <a:rPr lang="ko-Kore-KR" altLang="ko-Kore-KR" dirty="0">
                <a:effectLst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95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다음은 시나리오 결과 그래프로 보는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View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보시는 형태와 같이 통과차량을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y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축으로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측정 시작시간을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X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축으로 설정하여 표현하였습니다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밑에 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돌아가기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버튼은 위에 테이블의 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돌아가기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버튼과 동일하고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옆에 그래프 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범주를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클릭하면 그 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범주를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빼고 그래프를 분석할 수 있습니다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73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다음은 </a:t>
            </a:r>
            <a:r>
              <a:rPr lang="ko-KR" altLang="ko-Kore-KR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백엔드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API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문서입니다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ore-KR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Gitbook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을 이용하여 </a:t>
            </a:r>
            <a:r>
              <a:rPr lang="ko-KR" altLang="ko-Kore-KR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백엔드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API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문서를 제작하였습니다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Input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의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GET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요청에 필요한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Body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Key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name, format 2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가지가 있으며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의 형태는 둘 다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all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로 요청을 하게 된다면 전체 리스트를 프론트에게 송신하게 되고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해당 이름으로 온다면 그 파일의 내용을 송신하게 됩니다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Format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은 전송할 때 형태입니다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형태를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sz="18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Json</a:t>
            </a:r>
            <a:r>
              <a:rPr lang="ko-KR" altLang="ko-Kore-KR" sz="18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으로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송신할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것인지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아님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csv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보내게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된다면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그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다운로드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하게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하는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기능으로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설정하였습니다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65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다음은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Post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요청에 필요한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Body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DB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에 저장하므로 파일들을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Body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에 보내 통신을 진행하게 되며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Key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file[], value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file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5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다음은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Delete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요청에 필요한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Body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DB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에서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삭제를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진행하므로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파일의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이름을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Body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에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보내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통신을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진행하게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되며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Key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을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value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b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</a:b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all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가게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되면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모든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삭제하게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되며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name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특정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이름만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송신되면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그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삭제를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진행하게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됩니다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23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Output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의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GET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요청에 필요한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Body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Key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format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 있으며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의 형태는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Format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은 전송할 때 형태입니다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형태를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sz="18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Json</a:t>
            </a:r>
            <a:r>
              <a:rPr lang="ko-KR" altLang="ko-Kore-KR" sz="18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으로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송신할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것인지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아님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csv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보내게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된다면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그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파일을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다운로드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하게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하는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기능으로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설정하였습니다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95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저희 </a:t>
            </a:r>
            <a:r>
              <a:rPr lang="ko-KR" altLang="ko-Kore-KR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목업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프로젝트의 한계점은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DBMS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가 존재하지 않아서 단순히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CSV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파일을 로컬에 저장하는 형태입니다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또한 서비스 범위에 한계가 존재합니다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유저 관리 시스템이 없어서 지금은 일대일 통신만 지원하게 되고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이에 따라서 시나리오 및 결과 폴더가 하나만 존재하고 있습니다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지금까지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인턴쉽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목업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프로젝트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발표였습니다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ore-KR" sz="18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들어주셔서</a:t>
            </a:r>
            <a:r>
              <a:rPr lang="ko-KR" altLang="ko-Kore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감사합니다</a:t>
            </a:r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2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일단 보시는 바와 같이 저희가 이번에 사용한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python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모듈과 라이브러리 </a:t>
            </a:r>
            <a:r>
              <a:rPr lang="ko-KR" altLang="ko-Kore-KR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버젼입니다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30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Flask</a:t>
            </a:r>
            <a:r>
              <a:rPr lang="ko-Kore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Micro Web Framework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Micro Web Framework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 일반 </a:t>
            </a:r>
            <a:r>
              <a:rPr lang="en-US" altLang="ko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Full Framework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와 다르게 가장 최소한의 기능만 </a:t>
            </a:r>
            <a:r>
              <a:rPr lang="ko-KR" altLang="en-US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탑재되어있는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Framework</a:t>
            </a:r>
            <a:r>
              <a:rPr lang="ko-KR" altLang="en-US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ko-KR" altLang="en-US" dirty="0"/>
              <a:t>이 둘의 차이점은 </a:t>
            </a:r>
            <a:r>
              <a:rPr lang="en-US" altLang="ko-KR" dirty="0"/>
              <a:t>Flask</a:t>
            </a:r>
            <a:r>
              <a:rPr lang="ko-KR" altLang="en-US" dirty="0"/>
              <a:t>의 장단점과 같기에 장단점을 이야기하면서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9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Micro Framework </a:t>
            </a:r>
            <a:r>
              <a:rPr kumimoji="1" lang="ko-KR" altLang="en-US" dirty="0"/>
              <a:t>특성 상 </a:t>
            </a:r>
            <a:r>
              <a:rPr kumimoji="1" lang="en-US" altLang="ko-KR" dirty="0"/>
              <a:t>Framework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배우는데 많은 시간이 필요하지 않고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Python, HTML+CSS, JavaScript</a:t>
            </a:r>
            <a:r>
              <a:rPr kumimoji="1" lang="ko-KR" altLang="en-US" dirty="0"/>
              <a:t>을 통해 쉽게 </a:t>
            </a:r>
            <a:r>
              <a:rPr kumimoji="1" lang="en-US" altLang="ko-KR" dirty="0"/>
              <a:t>Full Stack </a:t>
            </a:r>
            <a:r>
              <a:rPr kumimoji="1" lang="ko-KR" altLang="en-US" dirty="0"/>
              <a:t>개발이 가능합니다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Python</a:t>
            </a:r>
            <a:r>
              <a:rPr kumimoji="1" lang="ko-KR" altLang="en-US" dirty="0"/>
              <a:t>환경에 </a:t>
            </a:r>
            <a:r>
              <a:rPr kumimoji="1" lang="en-US" altLang="ko-KR" dirty="0"/>
              <a:t>”pip install flask”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쉽게 환경을 설치할 수 있습니다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기본 기능만 제공하고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필요한 기능이 있는 경우 </a:t>
            </a:r>
            <a:r>
              <a:rPr kumimoji="1" lang="en-US" altLang="ko-KR" dirty="0"/>
              <a:t>flask module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flask library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설치하여 추가로 사용하면 됩니다</a:t>
            </a:r>
            <a:r>
              <a:rPr kumimoji="1"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7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Flask</a:t>
            </a:r>
            <a:r>
              <a:rPr kumimoji="1" lang="ko-KR" altLang="en-US" dirty="0"/>
              <a:t>는 기본 기능만 제공하기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필요한 기능이 있으면 </a:t>
            </a:r>
            <a:r>
              <a:rPr kumimoji="1" lang="en-US" altLang="ko-KR" dirty="0"/>
              <a:t>flask module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flask library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설치해야 합니다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또한 이런 기능이 많아질수록 배포에 어려움이 생깁니다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자유도가 높은 대신 복잡도가 올라가면 갈수록 개발자가 </a:t>
            </a:r>
            <a:r>
              <a:rPr kumimoji="1" lang="en-US" altLang="ko-KR" dirty="0"/>
              <a:t>‘</a:t>
            </a:r>
            <a:r>
              <a:rPr lang="en-US" altLang="ko-Kore-KR" dirty="0"/>
              <a:t>library version conflict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같은 생각해야 하는 일이 많아진다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2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저희가 </a:t>
            </a:r>
            <a:r>
              <a:rPr kumimoji="1" lang="en-US" altLang="ko-KR" dirty="0"/>
              <a:t>flask</a:t>
            </a:r>
            <a:r>
              <a:rPr kumimoji="1" lang="ko-KR" altLang="en-US" dirty="0"/>
              <a:t>로 개발을 시작한 이유는 다음과 같습니다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Mock Up Project</a:t>
            </a:r>
            <a:r>
              <a:rPr kumimoji="1" lang="ko-KR" altLang="en-US" dirty="0"/>
              <a:t>이기 때문에 서버 자체가 간단하고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복잡도가 올라갈 가능성이 적습니다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또한 </a:t>
            </a:r>
            <a:r>
              <a:rPr kumimoji="1" lang="en-US" altLang="ko-KR" dirty="0" err="1"/>
              <a:t>eINSs&amp;c</a:t>
            </a:r>
            <a:r>
              <a:rPr kumimoji="1" lang="en-US" altLang="ko-KR" dirty="0"/>
              <a:t> </a:t>
            </a:r>
            <a:r>
              <a:rPr kumimoji="1" lang="ko-KR" altLang="en-US" dirty="0"/>
              <a:t>회사 특성으로 서버의 기능이 계속 추가되고 복잡도가 올라갈 가능성이 적다고 판단되었습니다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개발 기간이 짧은 관계로 빠르게 배우고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직접 서버 작동을 해보는 것이 최우선 과제라고 생각되었습니다</a:t>
            </a:r>
            <a:r>
              <a:rPr kumimoji="1" lang="en-US" altLang="ko-KR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7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Add resource</a:t>
            </a:r>
            <a:r>
              <a:rPr lang="ko-KR" altLang="en-US" dirty="0"/>
              <a:t>는 </a:t>
            </a:r>
            <a:r>
              <a:rPr lang="en-US" altLang="ko-KR" dirty="0"/>
              <a:t>flask</a:t>
            </a:r>
            <a:r>
              <a:rPr lang="ko-KR" altLang="en-US" dirty="0"/>
              <a:t>에서 </a:t>
            </a:r>
            <a:r>
              <a:rPr lang="en-US" altLang="ko-KR" dirty="0"/>
              <a:t>Rest API</a:t>
            </a:r>
            <a:r>
              <a:rPr lang="ko-KR" altLang="en-US" dirty="0" err="1"/>
              <a:t>를</a:t>
            </a:r>
            <a:r>
              <a:rPr lang="ko-KR" altLang="en-US" dirty="0"/>
              <a:t> 구현해주는 </a:t>
            </a:r>
            <a:r>
              <a:rPr lang="en-US" altLang="ko-KR" dirty="0"/>
              <a:t>flask rest-</a:t>
            </a:r>
            <a:r>
              <a:rPr lang="en-US" altLang="ko-KR" dirty="0" err="1"/>
              <a:t>ful</a:t>
            </a:r>
            <a:r>
              <a:rPr lang="en-US" altLang="ko-KR" dirty="0"/>
              <a:t> </a:t>
            </a:r>
            <a:r>
              <a:rPr lang="ko-KR" altLang="en-US" dirty="0"/>
              <a:t>라이브러리에 내장된 함수이다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Add resource</a:t>
            </a:r>
            <a:r>
              <a:rPr lang="ko-KR" altLang="en-US" dirty="0"/>
              <a:t>는 대체로 간단하거나 기능을 </a:t>
            </a:r>
            <a:r>
              <a:rPr lang="ko-KR" altLang="en-US" dirty="0" err="1"/>
              <a:t>디렉토리별로</a:t>
            </a:r>
            <a:r>
              <a:rPr lang="ko-KR" altLang="en-US" dirty="0"/>
              <a:t> 나누어 관리하지 </a:t>
            </a:r>
            <a:r>
              <a:rPr lang="ko-KR" altLang="en-US" dirty="0" err="1"/>
              <a:t>않을때</a:t>
            </a:r>
            <a:r>
              <a:rPr lang="ko-KR" altLang="en-US" dirty="0"/>
              <a:t> 쓰기 편한 </a:t>
            </a:r>
            <a:r>
              <a:rPr lang="en-US" altLang="ko-KR" dirty="0"/>
              <a:t>Rest API</a:t>
            </a:r>
            <a:r>
              <a:rPr lang="ko-KR" altLang="en-US" dirty="0"/>
              <a:t>함수이다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따로 라이브러리에 대해 공부할 필요가 없으며 매우 직관적입니다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기능의 개수가 적거나 기능 확장 가능성이 적은 경우 많이 사용하는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Blueprint</a:t>
            </a:r>
            <a:r>
              <a:rPr lang="ko-KR" altLang="en-US" dirty="0"/>
              <a:t>는 기능을 객체로 저장하여 페이지별로 나누어 기능을 관리하는 </a:t>
            </a:r>
            <a:r>
              <a:rPr lang="en-US" altLang="ko-KR" dirty="0"/>
              <a:t>Rest API</a:t>
            </a:r>
            <a:r>
              <a:rPr lang="ko-KR" altLang="en-US" dirty="0"/>
              <a:t>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페이지별로 나누어 객체를 관리하기 때문에 분업이 편하고</a:t>
            </a:r>
            <a:r>
              <a:rPr lang="en-US" altLang="ko-KR" dirty="0"/>
              <a:t>,</a:t>
            </a:r>
            <a:r>
              <a:rPr lang="ko-KR" altLang="en-US" dirty="0"/>
              <a:t> 기능을 추가하거나 빼기에 유용합니다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5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이번 프론트에서 사용한 플로우 차트는 다음과 같습니다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유저가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URL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로 접속하여 시나리오 파일을 입력하면 그 파일을 그대로 </a:t>
            </a:r>
            <a:r>
              <a:rPr lang="ko-KR" altLang="ko-Kore-KR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백엔드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서버에 전송하고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유저에게 다시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파일을 보여줍니다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 때 버튼을 이용하여 유저가 이벤트를 발생시키면 그 응답으로 </a:t>
            </a:r>
            <a:r>
              <a:rPr lang="ko-KR" altLang="ko-Kore-KR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백엔드에게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데이터를 요청하고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그 데이터를 표현하기 위해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HTML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파일에 표현한 후 그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파일을 유저에게 보내줍니다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8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이번 </a:t>
            </a:r>
            <a:r>
              <a:rPr lang="ko-KR" altLang="ko-Kore-KR" sz="18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백에서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사용한 플로우 차트는 다음과 같습니다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프론트에서 파일을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POST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형태로 통신이 오면 그 파일을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DB(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로컬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에 저장합니다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1"/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 후 다시 프론트에서 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GET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형태로 데이터 요청이 오면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DB(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로컬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에서 데이터를 추출한 후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가공해서 프론트에게 데이터를 보내줍니다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03F6B-652F-4DCE-9F00-6CEC67BA9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2502053"/>
            <a:ext cx="6124574" cy="1178745"/>
          </a:xfrm>
        </p:spPr>
        <p:txBody>
          <a:bodyPr anchor="ctr">
            <a:normAutofit/>
          </a:bodyPr>
          <a:lstStyle>
            <a:lvl1pPr algn="l">
              <a:defRPr lang="ko-KR" altLang="en-US" sz="24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53CA6-7233-4272-96C8-46C6509FB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4250453"/>
            <a:ext cx="5047622" cy="685800"/>
          </a:xfrm>
        </p:spPr>
        <p:txBody>
          <a:bodyPr>
            <a:normAutofit/>
          </a:bodyPr>
          <a:lstStyle>
            <a:lvl1pPr marL="0" indent="0" algn="l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804298-E19A-4C4E-867C-3D7AB885578E}"/>
              </a:ext>
            </a:extLst>
          </p:cNvPr>
          <p:cNvGrpSpPr/>
          <p:nvPr/>
        </p:nvGrpSpPr>
        <p:grpSpPr>
          <a:xfrm>
            <a:off x="7877175" y="0"/>
            <a:ext cx="3806095" cy="6858000"/>
            <a:chOff x="6052851" y="-723430"/>
            <a:chExt cx="3806095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55E0E00-7295-4F51-9A98-305CCC877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74" t="11088" b="4694"/>
            <a:stretch/>
          </p:blipFill>
          <p:spPr>
            <a:xfrm>
              <a:off x="6210299" y="-723430"/>
              <a:ext cx="3648647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68D712-19C8-4F02-999E-A45D407442CA}"/>
                </a:ext>
              </a:extLst>
            </p:cNvPr>
            <p:cNvSpPr/>
            <p:nvPr/>
          </p:nvSpPr>
          <p:spPr>
            <a:xfrm>
              <a:off x="6052851" y="-723430"/>
              <a:ext cx="3806095" cy="6858000"/>
            </a:xfrm>
            <a:prstGeom prst="rect">
              <a:avLst/>
            </a:prstGeom>
            <a:solidFill>
              <a:srgbClr val="474747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03A495-59A9-4E50-94CA-FDECE57BEA21}"/>
              </a:ext>
            </a:extLst>
          </p:cNvPr>
          <p:cNvSpPr/>
          <p:nvPr/>
        </p:nvSpPr>
        <p:spPr>
          <a:xfrm>
            <a:off x="11586615" y="2982149"/>
            <a:ext cx="202835" cy="986272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A1067C-50CF-479E-B42A-6D2A3A39C49A}"/>
              </a:ext>
            </a:extLst>
          </p:cNvPr>
          <p:cNvCxnSpPr/>
          <p:nvPr/>
        </p:nvCxnSpPr>
        <p:spPr>
          <a:xfrm rot="5400000">
            <a:off x="1485900" y="2027931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D6C9550-4689-4608-936A-3EA2F23D1E34}"/>
              </a:ext>
            </a:extLst>
          </p:cNvPr>
          <p:cNvCxnSpPr/>
          <p:nvPr/>
        </p:nvCxnSpPr>
        <p:spPr>
          <a:xfrm>
            <a:off x="1257300" y="2253356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0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1316C61-4CD9-4995-B2D2-E00A2C5011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2" t="11088" r="27115" b="4694"/>
          <a:stretch/>
        </p:blipFill>
        <p:spPr>
          <a:xfrm>
            <a:off x="1552007" y="0"/>
            <a:ext cx="4737099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73A8E9-23F3-458A-9591-CF554050C289}"/>
              </a:ext>
            </a:extLst>
          </p:cNvPr>
          <p:cNvSpPr/>
          <p:nvPr/>
        </p:nvSpPr>
        <p:spPr>
          <a:xfrm>
            <a:off x="1409701" y="0"/>
            <a:ext cx="4879406" cy="6858000"/>
          </a:xfrm>
          <a:prstGeom prst="rect">
            <a:avLst/>
          </a:prstGeom>
          <a:solidFill>
            <a:srgbClr val="474747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CAE0F-C181-4032-84AF-DFB5C4C4ABB7}"/>
              </a:ext>
            </a:extLst>
          </p:cNvPr>
          <p:cNvSpPr txBox="1"/>
          <p:nvPr/>
        </p:nvSpPr>
        <p:spPr>
          <a:xfrm flipH="1" flipV="1">
            <a:off x="443605" y="2298699"/>
            <a:ext cx="664797" cy="22502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5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CONTENTS</a:t>
            </a:r>
            <a:endParaRPr lang="ko-KR" altLang="en-US" sz="2400" spc="5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0CFA2-804A-46B2-8FDF-A33DAF2B639E}"/>
              </a:ext>
            </a:extLst>
          </p:cNvPr>
          <p:cNvSpPr/>
          <p:nvPr/>
        </p:nvSpPr>
        <p:spPr>
          <a:xfrm>
            <a:off x="6038848" y="918793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75E5201-6618-47C2-BC99-C7112DFFC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8990" y="1590398"/>
            <a:ext cx="4879405" cy="3666898"/>
          </a:xfrm>
        </p:spPr>
        <p:txBody>
          <a:bodyPr anchor="ctr">
            <a:noAutofit/>
          </a:bodyPr>
          <a:lstStyle>
            <a:lvl1pPr marL="0" indent="0">
              <a:buNone/>
              <a:defRPr lang="ko-KR" altLang="en-US" sz="18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  <a:lvl2pPr marL="457200" indent="0">
              <a:buNone/>
              <a:defRPr lang="ko-KR" altLang="en-US" sz="18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2pPr>
            <a:lvl3pPr marL="914400" indent="0">
              <a:buNone/>
              <a:defRPr lang="ko-KR" altLang="en-US" sz="18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3pPr>
            <a:lvl4pPr marL="1371600" indent="0">
              <a:buNone/>
              <a:defRPr lang="ko-KR" altLang="en-US" sz="18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4pPr>
            <a:lvl5pPr marL="1828800" indent="0">
              <a:buNone/>
              <a:defRPr lang="ko-KR" altLang="en-US" sz="18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4658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8BE5E8-A37C-495B-BD42-B8C21185DD81}"/>
              </a:ext>
            </a:extLst>
          </p:cNvPr>
          <p:cNvSpPr/>
          <p:nvPr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4B15DC-4C97-4C0B-B5C5-420F7708ADD6}"/>
              </a:ext>
            </a:extLst>
          </p:cNvPr>
          <p:cNvSpPr/>
          <p:nvPr/>
        </p:nvSpPr>
        <p:spPr>
          <a:xfrm>
            <a:off x="1571789" y="2460609"/>
            <a:ext cx="1291771" cy="1291771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0">
            <a:solidFill>
              <a:srgbClr val="F9F9F9"/>
            </a:solidFill>
          </a:ln>
          <a:effectLst>
            <a:outerShdw blurRad="177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0A3161-0FA1-4D86-B325-85ECF6FCAD39}"/>
              </a:ext>
            </a:extLst>
          </p:cNvPr>
          <p:cNvCxnSpPr/>
          <p:nvPr/>
        </p:nvCxnSpPr>
        <p:spPr>
          <a:xfrm>
            <a:off x="3976914" y="2545248"/>
            <a:ext cx="0" cy="1767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84B96BC-A198-450A-A58A-31EDC58B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19" y="3504802"/>
            <a:ext cx="2880000" cy="288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613D2D-4378-4800-ABC8-AF7ABD378078}"/>
              </a:ext>
            </a:extLst>
          </p:cNvPr>
          <p:cNvSpPr/>
          <p:nvPr/>
        </p:nvSpPr>
        <p:spPr>
          <a:xfrm>
            <a:off x="257173" y="1638200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A02B1D-178B-4AF6-9B2C-61964C3DB8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99"/>
          <a:stretch/>
        </p:blipFill>
        <p:spPr>
          <a:xfrm>
            <a:off x="8368319" y="5143500"/>
            <a:ext cx="2880000" cy="1241302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C6DE3D5-B479-4D06-8E58-E591A9F5EB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4414" y="4058836"/>
            <a:ext cx="2026517" cy="338554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018433D6-7A05-4AEB-AA42-2327AD3482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479" y="2767065"/>
            <a:ext cx="2510623" cy="1323870"/>
          </a:xfrm>
        </p:spPr>
        <p:txBody>
          <a:bodyPr anchor="ctr">
            <a:noAutofit/>
          </a:bodyPr>
          <a:lstStyle>
            <a:lvl1pPr marL="0" indent="0" algn="l">
              <a:buNone/>
              <a:defRPr lang="ko-KR" altLang="en-US" sz="20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EEB7AAC4-91DB-48C3-A864-8CEE26C4CC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8730" y="2768511"/>
            <a:ext cx="2026517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4000" i="1" kern="1200" dirty="0">
                <a:solidFill>
                  <a:srgbClr val="27272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8BE5E8-A37C-495B-BD42-B8C21185DD81}"/>
              </a:ext>
            </a:extLst>
          </p:cNvPr>
          <p:cNvSpPr/>
          <p:nvPr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4B15DC-4C97-4C0B-B5C5-420F7708ADD6}"/>
              </a:ext>
            </a:extLst>
          </p:cNvPr>
          <p:cNvSpPr/>
          <p:nvPr/>
        </p:nvSpPr>
        <p:spPr>
          <a:xfrm>
            <a:off x="1571789" y="2460609"/>
            <a:ext cx="1291771" cy="1291771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0">
            <a:solidFill>
              <a:srgbClr val="F9F9F9"/>
            </a:solidFill>
          </a:ln>
          <a:effectLst>
            <a:outerShdw blurRad="177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0A3161-0FA1-4D86-B325-85ECF6FCAD39}"/>
              </a:ext>
            </a:extLst>
          </p:cNvPr>
          <p:cNvCxnSpPr/>
          <p:nvPr/>
        </p:nvCxnSpPr>
        <p:spPr>
          <a:xfrm>
            <a:off x="3976914" y="2545248"/>
            <a:ext cx="0" cy="1767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613D2D-4378-4800-ABC8-AF7ABD378078}"/>
              </a:ext>
            </a:extLst>
          </p:cNvPr>
          <p:cNvSpPr/>
          <p:nvPr/>
        </p:nvSpPr>
        <p:spPr>
          <a:xfrm>
            <a:off x="257173" y="1638200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C6DE3D5-B479-4D06-8E58-E591A9F5EB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4414" y="4058836"/>
            <a:ext cx="2026517" cy="338554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018433D6-7A05-4AEB-AA42-2327AD3482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479" y="2767065"/>
            <a:ext cx="2510623" cy="1323870"/>
          </a:xfrm>
        </p:spPr>
        <p:txBody>
          <a:bodyPr anchor="ctr">
            <a:noAutofit/>
          </a:bodyPr>
          <a:lstStyle>
            <a:lvl1pPr marL="0" indent="0" algn="l">
              <a:buNone/>
              <a:defRPr lang="ko-KR" altLang="en-US" sz="20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EEB7AAC4-91DB-48C3-A864-8CEE26C4CC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8730" y="2768511"/>
            <a:ext cx="2026517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4000" i="1" kern="1200" dirty="0">
                <a:solidFill>
                  <a:srgbClr val="27272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475D87-2339-44F4-B904-EE6946707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23" y="3504802"/>
            <a:ext cx="2880000" cy="28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EE9523-4347-4BD6-99F8-E0AB23DE4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4"/>
          <a:stretch/>
        </p:blipFill>
        <p:spPr>
          <a:xfrm>
            <a:off x="8370223" y="5138738"/>
            <a:ext cx="2880000" cy="12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3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8BE5E8-A37C-495B-BD42-B8C21185DD81}"/>
              </a:ext>
            </a:extLst>
          </p:cNvPr>
          <p:cNvSpPr/>
          <p:nvPr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4B15DC-4C97-4C0B-B5C5-420F7708ADD6}"/>
              </a:ext>
            </a:extLst>
          </p:cNvPr>
          <p:cNvSpPr/>
          <p:nvPr/>
        </p:nvSpPr>
        <p:spPr>
          <a:xfrm>
            <a:off x="1571789" y="2460609"/>
            <a:ext cx="1291771" cy="1291771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0">
            <a:solidFill>
              <a:srgbClr val="F9F9F9"/>
            </a:solidFill>
          </a:ln>
          <a:effectLst>
            <a:outerShdw blurRad="177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0A3161-0FA1-4D86-B325-85ECF6FCAD39}"/>
              </a:ext>
            </a:extLst>
          </p:cNvPr>
          <p:cNvCxnSpPr/>
          <p:nvPr/>
        </p:nvCxnSpPr>
        <p:spPr>
          <a:xfrm>
            <a:off x="3976914" y="2545248"/>
            <a:ext cx="0" cy="1767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613D2D-4378-4800-ABC8-AF7ABD378078}"/>
              </a:ext>
            </a:extLst>
          </p:cNvPr>
          <p:cNvSpPr/>
          <p:nvPr/>
        </p:nvSpPr>
        <p:spPr>
          <a:xfrm>
            <a:off x="257173" y="1638200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C6DE3D5-B479-4D06-8E58-E591A9F5EB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4414" y="4058836"/>
            <a:ext cx="2026517" cy="338554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018433D6-7A05-4AEB-AA42-2327AD3482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479" y="2767065"/>
            <a:ext cx="2510623" cy="1323870"/>
          </a:xfrm>
        </p:spPr>
        <p:txBody>
          <a:bodyPr anchor="ctr">
            <a:noAutofit/>
          </a:bodyPr>
          <a:lstStyle>
            <a:lvl1pPr marL="0" indent="0" algn="l">
              <a:buNone/>
              <a:defRPr lang="ko-KR" altLang="en-US" sz="20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EEB7AAC4-91DB-48C3-A864-8CEE26C4CC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8730" y="2768511"/>
            <a:ext cx="2026517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4000" i="1" kern="1200" dirty="0">
                <a:solidFill>
                  <a:srgbClr val="27272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D62239-A9DC-457C-B016-3CD90311A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38" y="3494001"/>
            <a:ext cx="2880000" cy="28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3495DD3-9A6E-45A9-85E3-69A77D031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59"/>
          <a:stretch/>
        </p:blipFill>
        <p:spPr>
          <a:xfrm>
            <a:off x="8354738" y="5137287"/>
            <a:ext cx="2880000" cy="12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9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D10BAA-66D8-495C-B3F3-67E059CA16C9}"/>
              </a:ext>
            </a:extLst>
          </p:cNvPr>
          <p:cNvSpPr/>
          <p:nvPr/>
        </p:nvSpPr>
        <p:spPr>
          <a:xfrm>
            <a:off x="159040" y="159041"/>
            <a:ext cx="11873917" cy="6536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D77126-ECA1-4503-A114-F8CF8FBA97CE}"/>
              </a:ext>
            </a:extLst>
          </p:cNvPr>
          <p:cNvSpPr/>
          <p:nvPr/>
        </p:nvSpPr>
        <p:spPr>
          <a:xfrm rot="5400000">
            <a:off x="55316" y="242193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BF1900-E832-4851-9C73-570D9EB3843C}"/>
              </a:ext>
            </a:extLst>
          </p:cNvPr>
          <p:cNvSpPr/>
          <p:nvPr/>
        </p:nvSpPr>
        <p:spPr>
          <a:xfrm>
            <a:off x="772304" y="1033641"/>
            <a:ext cx="353758" cy="353758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175F0-A1F6-4D50-96FD-4CFEE28CD4EB}"/>
              </a:ext>
            </a:extLst>
          </p:cNvPr>
          <p:cNvSpPr/>
          <p:nvPr/>
        </p:nvSpPr>
        <p:spPr>
          <a:xfrm>
            <a:off x="9663113" y="6620536"/>
            <a:ext cx="2216737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53">
            <a:extLst>
              <a:ext uri="{FF2B5EF4-FFF2-40B4-BE49-F238E27FC236}">
                <a16:creationId xmlns:a16="http://schemas.microsoft.com/office/drawing/2014/main" id="{08E9FF8E-0E07-43C9-BA15-19C455405260}"/>
              </a:ext>
            </a:extLst>
          </p:cNvPr>
          <p:cNvSpPr txBox="1">
            <a:spLocks/>
          </p:cNvSpPr>
          <p:nvPr/>
        </p:nvSpPr>
        <p:spPr>
          <a:xfrm>
            <a:off x="9136650" y="6255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BAE8-461B-4D51-B336-4976CAD6CA5E}" type="slidenum">
              <a:rPr lang="ko-KR" altLang="en-US" sz="1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pPr/>
              <a:t>‹#›</a:t>
            </a:fld>
            <a:endParaRPr lang="ko-KR" altLang="en-US" sz="14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1778A1AD-1DD8-4A8B-9BE0-7770FA74D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480" y="408126"/>
            <a:ext cx="10929738" cy="338554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2400" kern="1200" spc="100" dirty="0">
                <a:solidFill>
                  <a:srgbClr val="47474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D760154B-F1F8-4CC5-85FE-219F9C73F5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0076" y="1041243"/>
            <a:ext cx="10335142" cy="338554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1800" kern="1200" dirty="0">
                <a:solidFill>
                  <a:srgbClr val="47474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소소제목</a:t>
            </a:r>
          </a:p>
        </p:txBody>
      </p:sp>
      <p:sp>
        <p:nvSpPr>
          <p:cNvPr id="22" name="텍스트 개체 틀 17">
            <a:extLst>
              <a:ext uri="{FF2B5EF4-FFF2-40B4-BE49-F238E27FC236}">
                <a16:creationId xmlns:a16="http://schemas.microsoft.com/office/drawing/2014/main" id="{9F0A03E9-12CB-4565-8C09-B25C0B11E1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68" y="1041520"/>
            <a:ext cx="353758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800" kern="1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15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D10BAA-66D8-495C-B3F3-67E059CA16C9}"/>
              </a:ext>
            </a:extLst>
          </p:cNvPr>
          <p:cNvSpPr/>
          <p:nvPr/>
        </p:nvSpPr>
        <p:spPr>
          <a:xfrm>
            <a:off x="159040" y="159041"/>
            <a:ext cx="11873917" cy="6536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D77126-ECA1-4503-A114-F8CF8FBA97CE}"/>
              </a:ext>
            </a:extLst>
          </p:cNvPr>
          <p:cNvSpPr/>
          <p:nvPr/>
        </p:nvSpPr>
        <p:spPr>
          <a:xfrm rot="5400000">
            <a:off x="55316" y="242193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BF1900-E832-4851-9C73-570D9EB3843C}"/>
              </a:ext>
            </a:extLst>
          </p:cNvPr>
          <p:cNvSpPr/>
          <p:nvPr/>
        </p:nvSpPr>
        <p:spPr>
          <a:xfrm>
            <a:off x="772304" y="1033641"/>
            <a:ext cx="353758" cy="353758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175F0-A1F6-4D50-96FD-4CFEE28CD4EB}"/>
              </a:ext>
            </a:extLst>
          </p:cNvPr>
          <p:cNvSpPr/>
          <p:nvPr/>
        </p:nvSpPr>
        <p:spPr>
          <a:xfrm>
            <a:off x="9663113" y="6620536"/>
            <a:ext cx="2216737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53">
            <a:extLst>
              <a:ext uri="{FF2B5EF4-FFF2-40B4-BE49-F238E27FC236}">
                <a16:creationId xmlns:a16="http://schemas.microsoft.com/office/drawing/2014/main" id="{08E9FF8E-0E07-43C9-BA15-19C455405260}"/>
              </a:ext>
            </a:extLst>
          </p:cNvPr>
          <p:cNvSpPr txBox="1">
            <a:spLocks/>
          </p:cNvSpPr>
          <p:nvPr/>
        </p:nvSpPr>
        <p:spPr>
          <a:xfrm>
            <a:off x="9136650" y="6255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BAE8-461B-4D51-B336-4976CAD6CA5E}" type="slidenum">
              <a:rPr lang="ko-KR" altLang="en-US" sz="1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pPr/>
              <a:t>‹#›</a:t>
            </a:fld>
            <a:endParaRPr lang="ko-KR" altLang="en-US" sz="14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1778A1AD-1DD8-4A8B-9BE0-7770FA74D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480" y="408126"/>
            <a:ext cx="10929738" cy="338554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2400" kern="1200" spc="100" dirty="0">
                <a:solidFill>
                  <a:srgbClr val="47474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D760154B-F1F8-4CC5-85FE-219F9C73F5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0076" y="1041243"/>
            <a:ext cx="4647775" cy="338554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1800" kern="1200" dirty="0">
                <a:solidFill>
                  <a:srgbClr val="47474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소소제목</a:t>
            </a:r>
          </a:p>
        </p:txBody>
      </p:sp>
      <p:sp>
        <p:nvSpPr>
          <p:cNvPr id="22" name="텍스트 개체 틀 17">
            <a:extLst>
              <a:ext uri="{FF2B5EF4-FFF2-40B4-BE49-F238E27FC236}">
                <a16:creationId xmlns:a16="http://schemas.microsoft.com/office/drawing/2014/main" id="{9F0A03E9-12CB-4565-8C09-B25C0B11E1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68" y="1041520"/>
            <a:ext cx="353758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800" kern="1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F8C761-E859-4499-9BCE-24AD04404B6A}"/>
              </a:ext>
            </a:extLst>
          </p:cNvPr>
          <p:cNvSpPr/>
          <p:nvPr/>
        </p:nvSpPr>
        <p:spPr>
          <a:xfrm>
            <a:off x="6101436" y="1033641"/>
            <a:ext cx="353758" cy="353758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7">
            <a:extLst>
              <a:ext uri="{FF2B5EF4-FFF2-40B4-BE49-F238E27FC236}">
                <a16:creationId xmlns:a16="http://schemas.microsoft.com/office/drawing/2014/main" id="{98A4C053-721A-48DA-99DE-9217637DF3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9208" y="1041243"/>
            <a:ext cx="4647775" cy="338554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1800" kern="1200" dirty="0">
                <a:solidFill>
                  <a:srgbClr val="47474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소소제목</a:t>
            </a:r>
          </a:p>
        </p:txBody>
      </p:sp>
      <p:sp>
        <p:nvSpPr>
          <p:cNvPr id="12" name="텍스트 개체 틀 17">
            <a:extLst>
              <a:ext uri="{FF2B5EF4-FFF2-40B4-BE49-F238E27FC236}">
                <a16:creationId xmlns:a16="http://schemas.microsoft.com/office/drawing/2014/main" id="{B22E6C91-22D9-442B-A4C8-1BE8940CC4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041520"/>
            <a:ext cx="353758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800" kern="1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98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D7517BB-EE84-4463-BB05-5EA9E744EBB2}"/>
              </a:ext>
            </a:extLst>
          </p:cNvPr>
          <p:cNvGrpSpPr/>
          <p:nvPr/>
        </p:nvGrpSpPr>
        <p:grpSpPr>
          <a:xfrm>
            <a:off x="7791451" y="0"/>
            <a:ext cx="3891820" cy="6858000"/>
            <a:chOff x="5967127" y="-723430"/>
            <a:chExt cx="3891820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36BF44-5B7B-43A0-B911-F4C50C1CD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74" t="11088" b="4694"/>
            <a:stretch/>
          </p:blipFill>
          <p:spPr>
            <a:xfrm>
              <a:off x="6210299" y="-723430"/>
              <a:ext cx="3648647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6C0649-1A19-4ECB-8678-EC00A00EE201}"/>
                </a:ext>
              </a:extLst>
            </p:cNvPr>
            <p:cNvSpPr/>
            <p:nvPr/>
          </p:nvSpPr>
          <p:spPr>
            <a:xfrm>
              <a:off x="5967127" y="-723430"/>
              <a:ext cx="3891820" cy="6858000"/>
            </a:xfrm>
            <a:prstGeom prst="rect">
              <a:avLst/>
            </a:prstGeom>
            <a:solidFill>
              <a:srgbClr val="474747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0DF759-FBC8-410A-9B3C-0F8EFFACBB27}"/>
              </a:ext>
            </a:extLst>
          </p:cNvPr>
          <p:cNvSpPr/>
          <p:nvPr/>
        </p:nvSpPr>
        <p:spPr>
          <a:xfrm>
            <a:off x="11586615" y="2982149"/>
            <a:ext cx="202835" cy="986272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D7EEF-E930-410B-934D-A70EFCD6FEA3}"/>
              </a:ext>
            </a:extLst>
          </p:cNvPr>
          <p:cNvSpPr txBox="1"/>
          <p:nvPr/>
        </p:nvSpPr>
        <p:spPr>
          <a:xfrm>
            <a:off x="1456603" y="2394320"/>
            <a:ext cx="1386918" cy="752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>
                <a:solidFill>
                  <a:srgbClr val="FFDA6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 &amp; A</a:t>
            </a:r>
            <a:endParaRPr lang="ko-KR" altLang="en-US" sz="3600">
              <a:solidFill>
                <a:srgbClr val="FFDA67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8779D-88F5-4B5B-8CD3-735730E5AEF8}"/>
              </a:ext>
            </a:extLst>
          </p:cNvPr>
          <p:cNvSpPr txBox="1"/>
          <p:nvPr/>
        </p:nvSpPr>
        <p:spPr>
          <a:xfrm>
            <a:off x="1456603" y="3284365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감사합니다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56B2FD-B41F-4509-96BF-3FE4960B4811}"/>
              </a:ext>
            </a:extLst>
          </p:cNvPr>
          <p:cNvCxnSpPr/>
          <p:nvPr/>
        </p:nvCxnSpPr>
        <p:spPr>
          <a:xfrm>
            <a:off x="1257300" y="2253356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097EB6-6477-4082-BC39-A36151B5DF0E}"/>
              </a:ext>
            </a:extLst>
          </p:cNvPr>
          <p:cNvCxnSpPr/>
          <p:nvPr/>
        </p:nvCxnSpPr>
        <p:spPr>
          <a:xfrm rot="5400000">
            <a:off x="1485900" y="2027931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E24EEE-2210-4A6F-8D99-8CAD044D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936F3-1E65-4915-81B1-59BF2767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5837F-02D0-4948-94FF-827F207DD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A58C8-4054-4DDD-AFFF-31BD3C666136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1EBC6-2FBE-47B7-9A7C-B579D5F6B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5DD57-986F-4590-B07A-C819AA0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9053-2DD2-465A-BD4E-E878D98EC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2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6555C-55D3-483D-8633-C4D9B90B8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eINSs&amp;c</a:t>
            </a:r>
            <a:r>
              <a:rPr lang="ko-KR" altLang="en-US" dirty="0"/>
              <a:t> 인턴쉽 </a:t>
            </a:r>
            <a:r>
              <a:rPr lang="en-US" altLang="ko-KR" dirty="0" err="1"/>
              <a:t>MockUp</a:t>
            </a:r>
            <a:r>
              <a:rPr lang="ko-KR" altLang="en-US" dirty="0"/>
              <a:t>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868A4-06B4-42CA-9283-7FD590F9B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프론트 개발</a:t>
            </a:r>
            <a:r>
              <a:rPr lang="en-US" altLang="ko-KR" dirty="0"/>
              <a:t> : </a:t>
            </a:r>
            <a:r>
              <a:rPr lang="ko-KR" altLang="en-US" dirty="0"/>
              <a:t>최민성</a:t>
            </a:r>
            <a:br>
              <a:rPr lang="en-US" altLang="ko-KR" dirty="0"/>
            </a:br>
            <a:r>
              <a:rPr lang="ko-KR" altLang="en-US" dirty="0"/>
              <a:t>서버 개발</a:t>
            </a:r>
            <a:r>
              <a:rPr lang="en-US" altLang="ko-KR" dirty="0"/>
              <a:t> : </a:t>
            </a:r>
            <a:r>
              <a:rPr lang="ko-KR" altLang="en-US" dirty="0"/>
              <a:t>김현우</a:t>
            </a:r>
          </a:p>
        </p:txBody>
      </p:sp>
    </p:spTree>
    <p:extLst>
      <p:ext uri="{BB962C8B-B14F-4D97-AF65-F5344CB8AC3E}">
        <p14:creationId xmlns:p14="http://schemas.microsoft.com/office/powerpoint/2010/main" val="207404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83835014-FAFC-A053-6E37-F0D7158E93D5}"/>
              </a:ext>
            </a:extLst>
          </p:cNvPr>
          <p:cNvGrpSpPr/>
          <p:nvPr/>
        </p:nvGrpSpPr>
        <p:grpSpPr>
          <a:xfrm>
            <a:off x="6650051" y="897645"/>
            <a:ext cx="4943790" cy="5523339"/>
            <a:chOff x="6534551" y="960336"/>
            <a:chExt cx="4943790" cy="543430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00CE947-9491-EDE4-037F-3B9B7A5EA7BA}"/>
                </a:ext>
              </a:extLst>
            </p:cNvPr>
            <p:cNvGrpSpPr/>
            <p:nvPr/>
          </p:nvGrpSpPr>
          <p:grpSpPr>
            <a:xfrm>
              <a:off x="9298362" y="960337"/>
              <a:ext cx="2179979" cy="5434307"/>
              <a:chOff x="630000" y="1015566"/>
              <a:chExt cx="2179979" cy="543430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BCF6BE-4D96-CB39-F04C-AE8F28DEABBD}"/>
                  </a:ext>
                </a:extLst>
              </p:cNvPr>
              <p:cNvSpPr/>
              <p:nvPr/>
            </p:nvSpPr>
            <p:spPr>
              <a:xfrm>
                <a:off x="630000" y="1015566"/>
                <a:ext cx="2179979" cy="54343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046C44-4979-2B66-5334-883571CAF12E}"/>
                  </a:ext>
                </a:extLst>
              </p:cNvPr>
              <p:cNvSpPr txBox="1"/>
              <p:nvPr/>
            </p:nvSpPr>
            <p:spPr>
              <a:xfrm>
                <a:off x="1102860" y="1351032"/>
                <a:ext cx="1243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Database</a:t>
                </a:r>
                <a:endParaRPr kumimoji="1" lang="ko-Kore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4DC062-3FCA-8DFD-942D-F5D05D69FAD9}"/>
                  </a:ext>
                </a:extLst>
              </p:cNvPr>
              <p:cNvSpPr txBox="1"/>
              <p:nvPr/>
            </p:nvSpPr>
            <p:spPr>
              <a:xfrm>
                <a:off x="1038503" y="3428833"/>
                <a:ext cx="1123572" cy="42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dirty="0"/>
                  <a:t>7.</a:t>
                </a:r>
                <a:r>
                  <a:rPr kumimoji="1" lang="ko-KR" altLang="en-US" sz="1100" dirty="0"/>
                  <a:t> 요청한 </a:t>
                </a:r>
                <a:r>
                  <a:rPr kumimoji="1" lang="en-US" altLang="ko-KR" sz="1100" dirty="0"/>
                  <a:t>Data</a:t>
                </a:r>
                <a:r>
                  <a:rPr kumimoji="1" lang="ko-KR" altLang="en-US" sz="1100" dirty="0"/>
                  <a:t> 송신</a:t>
                </a:r>
                <a:endParaRPr kumimoji="1" lang="ko-Kore-KR" altLang="en-US" sz="1100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857CA96-8B2E-447C-B4B2-9B0EAB694BCC}"/>
                </a:ext>
              </a:extLst>
            </p:cNvPr>
            <p:cNvGrpSpPr/>
            <p:nvPr/>
          </p:nvGrpSpPr>
          <p:grpSpPr>
            <a:xfrm>
              <a:off x="6534551" y="960336"/>
              <a:ext cx="2763808" cy="5434307"/>
              <a:chOff x="2809979" y="1015566"/>
              <a:chExt cx="2763808" cy="543430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52E95D8-5092-7332-82FC-FF5B196B9C24}"/>
                  </a:ext>
                </a:extLst>
              </p:cNvPr>
              <p:cNvSpPr/>
              <p:nvPr/>
            </p:nvSpPr>
            <p:spPr>
              <a:xfrm>
                <a:off x="2809979" y="1015566"/>
                <a:ext cx="2763808" cy="54343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94D812-CADE-61D4-953A-E63CD0578988}"/>
                  </a:ext>
                </a:extLst>
              </p:cNvPr>
              <p:cNvSpPr txBox="1"/>
              <p:nvPr/>
            </p:nvSpPr>
            <p:spPr>
              <a:xfrm>
                <a:off x="3590052" y="1327673"/>
                <a:ext cx="1215608" cy="64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Back end</a:t>
                </a:r>
                <a:br>
                  <a:rPr kumimoji="1" lang="en-US" altLang="ko-Kore-KR" dirty="0"/>
                </a:br>
                <a:r>
                  <a:rPr kumimoji="1" lang="en-US" altLang="ko-Kore-KR" dirty="0"/>
                  <a:t>server 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85FB00-5063-8B44-AF03-C07FDF6748D6}"/>
                  </a:ext>
                </a:extLst>
              </p:cNvPr>
              <p:cNvSpPr txBox="1"/>
              <p:nvPr/>
            </p:nvSpPr>
            <p:spPr>
              <a:xfrm>
                <a:off x="3575687" y="2553644"/>
                <a:ext cx="1123572" cy="767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dirty="0"/>
                  <a:t>6.</a:t>
                </a:r>
                <a:r>
                  <a:rPr kumimoji="1" lang="ko-KR" altLang="en-US" sz="1100" dirty="0"/>
                  <a:t> 요청한 형태에 따라서 </a:t>
                </a:r>
                <a:r>
                  <a:rPr kumimoji="1" lang="en-US" altLang="ko-KR" sz="1100" dirty="0"/>
                  <a:t>DB</a:t>
                </a:r>
                <a:r>
                  <a:rPr kumimoji="1" lang="ko-KR" altLang="en-US" sz="1100" dirty="0"/>
                  <a:t>에 데이터 요청</a:t>
                </a:r>
                <a:endParaRPr kumimoji="1" lang="ko-Kore-KR" altLang="en-US" sz="11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9FD699-924C-0965-D473-1DA32114A227}"/>
                  </a:ext>
                </a:extLst>
              </p:cNvPr>
              <p:cNvSpPr txBox="1"/>
              <p:nvPr/>
            </p:nvSpPr>
            <p:spPr>
              <a:xfrm>
                <a:off x="3626279" y="4102357"/>
                <a:ext cx="1123572" cy="59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dirty="0"/>
                  <a:t>8.</a:t>
                </a:r>
                <a:r>
                  <a:rPr kumimoji="1" lang="ko-KR" altLang="en-US" sz="1100" dirty="0"/>
                  <a:t> 요청에 따라 </a:t>
                </a:r>
                <a:r>
                  <a:rPr kumimoji="1" lang="en-US" altLang="ko-KR" sz="1100" dirty="0"/>
                  <a:t>Data</a:t>
                </a:r>
                <a:r>
                  <a:rPr kumimoji="1" lang="ko-KR" altLang="en-US" sz="1100" dirty="0" err="1"/>
                  <a:t>를</a:t>
                </a:r>
                <a:r>
                  <a:rPr kumimoji="1" lang="ko-KR" altLang="en-US" sz="1100" dirty="0"/>
                  <a:t> 가공 후 송신</a:t>
                </a:r>
                <a:endParaRPr kumimoji="1" lang="ko-Kore-KR" altLang="en-US" sz="1100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D95AB3-D4C5-91B1-5C27-A3743DA62BB6}"/>
              </a:ext>
            </a:extLst>
          </p:cNvPr>
          <p:cNvGrpSpPr/>
          <p:nvPr/>
        </p:nvGrpSpPr>
        <p:grpSpPr>
          <a:xfrm>
            <a:off x="648324" y="926522"/>
            <a:ext cx="1511650" cy="5523352"/>
            <a:chOff x="10048088" y="1015566"/>
            <a:chExt cx="1511650" cy="543430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E34031-3510-DF61-53C5-506527105F18}"/>
                </a:ext>
              </a:extLst>
            </p:cNvPr>
            <p:cNvSpPr/>
            <p:nvPr/>
          </p:nvSpPr>
          <p:spPr>
            <a:xfrm>
              <a:off x="10048088" y="1015566"/>
              <a:ext cx="1511650" cy="5434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491A3A-F47B-9086-89E3-EF0B29AC1D1E}"/>
                </a:ext>
              </a:extLst>
            </p:cNvPr>
            <p:cNvSpPr txBox="1"/>
            <p:nvPr/>
          </p:nvSpPr>
          <p:spPr>
            <a:xfrm>
              <a:off x="10363118" y="1282517"/>
              <a:ext cx="881587" cy="368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User 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CF1B3B-7616-0B5D-48D2-BE8699445A81}"/>
              </a:ext>
            </a:extLst>
          </p:cNvPr>
          <p:cNvGrpSpPr/>
          <p:nvPr/>
        </p:nvGrpSpPr>
        <p:grpSpPr>
          <a:xfrm>
            <a:off x="3156028" y="926521"/>
            <a:ext cx="2451579" cy="5523352"/>
            <a:chOff x="6617262" y="1070796"/>
            <a:chExt cx="2451579" cy="54343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9E4571-BD0E-42B0-5D17-FC24CD684570}"/>
                </a:ext>
              </a:extLst>
            </p:cNvPr>
            <p:cNvSpPr/>
            <p:nvPr/>
          </p:nvSpPr>
          <p:spPr>
            <a:xfrm>
              <a:off x="6617262" y="1070796"/>
              <a:ext cx="2451579" cy="54343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91D38-4A6F-E331-306C-04AD142FFDB4}"/>
                </a:ext>
              </a:extLst>
            </p:cNvPr>
            <p:cNvSpPr txBox="1"/>
            <p:nvPr/>
          </p:nvSpPr>
          <p:spPr>
            <a:xfrm>
              <a:off x="7221134" y="1340095"/>
              <a:ext cx="1243837" cy="644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Front end</a:t>
              </a:r>
              <a:br>
                <a:rPr kumimoji="1" lang="en-US" altLang="ko-Kore-KR" dirty="0"/>
              </a:br>
              <a:r>
                <a:rPr kumimoji="1" lang="en-US" altLang="ko-Kore-KR" dirty="0"/>
                <a:t>server </a:t>
              </a:r>
              <a:endParaRPr kumimoji="1" lang="ko-Kore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FAE358-3B67-754A-83CC-20ADB0B8D463}"/>
                </a:ext>
              </a:extLst>
            </p:cNvPr>
            <p:cNvSpPr txBox="1"/>
            <p:nvPr/>
          </p:nvSpPr>
          <p:spPr>
            <a:xfrm>
              <a:off x="7322471" y="2841456"/>
              <a:ext cx="1123572" cy="59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/>
                <a:t>4.</a:t>
              </a:r>
              <a:r>
                <a:rPr kumimoji="1" lang="ko-KR" altLang="en-US" sz="1100" dirty="0"/>
                <a:t> </a:t>
              </a:r>
              <a:r>
                <a:rPr kumimoji="1" lang="en-US" altLang="ko-Kore-KR" sz="1100" dirty="0"/>
                <a:t>Event</a:t>
              </a:r>
              <a:r>
                <a:rPr kumimoji="1" lang="ko-Kore-KR" altLang="en-US" sz="1100" dirty="0"/>
                <a:t>에</a:t>
              </a:r>
              <a:r>
                <a:rPr kumimoji="1" lang="ko-KR" altLang="en-US" sz="1100" dirty="0"/>
                <a:t> 해당하는 기능을 실행</a:t>
              </a:r>
              <a:endParaRPr kumimoji="1" lang="ko-Kore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9F93A9-E1F5-A93E-E574-ED0A8654BB1A}"/>
                </a:ext>
              </a:extLst>
            </p:cNvPr>
            <p:cNvSpPr txBox="1"/>
            <p:nvPr/>
          </p:nvSpPr>
          <p:spPr>
            <a:xfrm>
              <a:off x="7281266" y="4170255"/>
              <a:ext cx="12248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/>
                <a:t>10.</a:t>
              </a:r>
              <a:r>
                <a:rPr kumimoji="1" lang="ko-KR" altLang="en-US" sz="1100" dirty="0"/>
                <a:t> </a:t>
              </a:r>
              <a:r>
                <a:rPr kumimoji="1" lang="en-US" altLang="ko-Kore-KR" sz="1100" dirty="0"/>
                <a:t>Event</a:t>
              </a:r>
              <a:r>
                <a:rPr kumimoji="1" lang="ko-Kore-KR" altLang="en-US" sz="1100" dirty="0"/>
                <a:t>에</a:t>
              </a:r>
              <a:r>
                <a:rPr kumimoji="1" lang="ko-KR" altLang="en-US" sz="1100" dirty="0"/>
                <a:t> 해당하는 </a:t>
              </a:r>
              <a:r>
                <a:rPr kumimoji="1" lang="en-US" altLang="ko-KR" sz="1100" dirty="0"/>
                <a:t>Data</a:t>
              </a:r>
              <a:r>
                <a:rPr kumimoji="1" lang="ko-KR" altLang="en-US" sz="1100" dirty="0" err="1"/>
                <a:t>를</a:t>
              </a:r>
              <a:r>
                <a:rPr kumimoji="1" lang="ko-KR" altLang="en-US" sz="1100" dirty="0"/>
                <a:t> 뷰에 넣음</a:t>
              </a:r>
              <a:endParaRPr kumimoji="1" lang="ko-Kore-KR" altLang="en-US" sz="1100" dirty="0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5. Full Stack Flow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DA420E-5659-0727-C58E-C00FAD19D1DC}"/>
              </a:ext>
            </a:extLst>
          </p:cNvPr>
          <p:cNvGrpSpPr/>
          <p:nvPr/>
        </p:nvGrpSpPr>
        <p:grpSpPr>
          <a:xfrm>
            <a:off x="2155740" y="2444510"/>
            <a:ext cx="998623" cy="313385"/>
            <a:chOff x="9030764" y="1089669"/>
            <a:chExt cx="999927" cy="314258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6866165-BD57-A088-1C89-92268C172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766" y="1403927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EDBE9E0F-51CF-CA72-0D98-40485F01A7BB}"/>
                </a:ext>
              </a:extLst>
            </p:cNvPr>
            <p:cNvSpPr/>
            <p:nvPr/>
          </p:nvSpPr>
          <p:spPr>
            <a:xfrm>
              <a:off x="9030764" y="1089669"/>
              <a:ext cx="999925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2. View 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리턴</a:t>
              </a:r>
              <a:endParaRPr kumimoji="1" lang="en-US" altLang="ko-KR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96CA38-1884-F109-18A9-BB504E7BFDA8}"/>
              </a:ext>
            </a:extLst>
          </p:cNvPr>
          <p:cNvGrpSpPr/>
          <p:nvPr/>
        </p:nvGrpSpPr>
        <p:grpSpPr>
          <a:xfrm>
            <a:off x="2151554" y="1867285"/>
            <a:ext cx="1002810" cy="318212"/>
            <a:chOff x="9030765" y="1657484"/>
            <a:chExt cx="999925" cy="3190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92ED996-6EDA-0E61-A103-94EE95FA2316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5" y="1976583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043B4ED4-4591-5881-1B9C-A593EDEBF983}"/>
                </a:ext>
              </a:extLst>
            </p:cNvPr>
            <p:cNvSpPr/>
            <p:nvPr/>
          </p:nvSpPr>
          <p:spPr>
            <a:xfrm>
              <a:off x="9030765" y="1657484"/>
              <a:ext cx="999924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>
                  <a:solidFill>
                    <a:schemeClr val="tx1"/>
                  </a:solidFill>
                </a:rPr>
                <a:t>1. URL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 요청</a:t>
              </a:r>
              <a:endParaRPr kumimoji="1" lang="en-US" altLang="ko-KR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654695-E5FC-2C8B-148D-5442EBD613C6}"/>
              </a:ext>
            </a:extLst>
          </p:cNvPr>
          <p:cNvGrpSpPr/>
          <p:nvPr/>
        </p:nvGrpSpPr>
        <p:grpSpPr>
          <a:xfrm>
            <a:off x="2151554" y="4045729"/>
            <a:ext cx="994387" cy="313385"/>
            <a:chOff x="9030766" y="1089669"/>
            <a:chExt cx="999925" cy="314258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55B86ED-B9B2-823D-2F95-912A0C90E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766" y="1403927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4FD280EB-8B27-AF07-7335-AFFA456B61CE}"/>
                </a:ext>
              </a:extLst>
            </p:cNvPr>
            <p:cNvSpPr/>
            <p:nvPr/>
          </p:nvSpPr>
          <p:spPr>
            <a:xfrm>
              <a:off x="9030766" y="1089669"/>
              <a:ext cx="999925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11.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View</a:t>
              </a:r>
              <a:r>
                <a:rPr kumimoji="1" lang="en-US" altLang="ko-KR" sz="11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900" dirty="0">
                  <a:solidFill>
                    <a:schemeClr val="tx1"/>
                  </a:solidFill>
                </a:rPr>
                <a:t>리턴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374894-40D1-5B6D-702D-AE31530E548F}"/>
              </a:ext>
            </a:extLst>
          </p:cNvPr>
          <p:cNvGrpSpPr/>
          <p:nvPr/>
        </p:nvGrpSpPr>
        <p:grpSpPr>
          <a:xfrm>
            <a:off x="5607030" y="4256587"/>
            <a:ext cx="1043478" cy="313385"/>
            <a:chOff x="9030766" y="1089669"/>
            <a:chExt cx="1065514" cy="314258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B1DDE21-8698-3D85-FE5F-3C709607A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766" y="1403927"/>
              <a:ext cx="1065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701616DA-DE12-4D08-21E5-9FCB1CC5B948}"/>
                </a:ext>
              </a:extLst>
            </p:cNvPr>
            <p:cNvSpPr/>
            <p:nvPr/>
          </p:nvSpPr>
          <p:spPr>
            <a:xfrm>
              <a:off x="9030766" y="1089669"/>
              <a:ext cx="1065512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9. Data 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리턴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F02B81-3ACE-BDCF-D12A-D3384D3D536A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3154360" y="3030347"/>
            <a:ext cx="706877" cy="22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D0BA94E-2BEA-65CC-C24B-D9ADEF67B4D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984809" y="3030347"/>
            <a:ext cx="602205" cy="20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CACFBF-2589-F3E2-090E-AB1FFFD6B9AF}"/>
              </a:ext>
            </a:extLst>
          </p:cNvPr>
          <p:cNvCxnSpPr>
            <a:cxnSpLocks/>
            <a:stCxn id="25" idx="1"/>
            <a:endCxn id="41" idx="3"/>
          </p:cNvCxnSpPr>
          <p:nvPr/>
        </p:nvCxnSpPr>
        <p:spPr>
          <a:xfrm flipH="1">
            <a:off x="6650506" y="4339158"/>
            <a:ext cx="815845" cy="5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CBED0E-6F38-AD7D-92A9-D83DA91A4D18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8539331" y="2850859"/>
            <a:ext cx="1283034" cy="71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B038630-3BBE-DC13-9F84-336D32B75078}"/>
              </a:ext>
            </a:extLst>
          </p:cNvPr>
          <p:cNvCxnSpPr>
            <a:cxnSpLocks/>
            <a:stCxn id="41" idx="1"/>
            <a:endCxn id="30" idx="3"/>
          </p:cNvCxnSpPr>
          <p:nvPr/>
        </p:nvCxnSpPr>
        <p:spPr>
          <a:xfrm flipH="1" flipV="1">
            <a:off x="5044873" y="4381766"/>
            <a:ext cx="562157" cy="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4C782D-C0BC-4277-90A7-6A86C3786179}"/>
              </a:ext>
            </a:extLst>
          </p:cNvPr>
          <p:cNvCxnSpPr>
            <a:cxnSpLocks/>
            <a:stCxn id="22" idx="1"/>
            <a:endCxn id="25" idx="3"/>
          </p:cNvCxnSpPr>
          <p:nvPr/>
        </p:nvCxnSpPr>
        <p:spPr>
          <a:xfrm flipH="1">
            <a:off x="8589923" y="3568815"/>
            <a:ext cx="1232442" cy="77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D115FC5-D845-F9A2-A181-E9D1FA386BB7}"/>
              </a:ext>
            </a:extLst>
          </p:cNvPr>
          <p:cNvGrpSpPr/>
          <p:nvPr/>
        </p:nvGrpSpPr>
        <p:grpSpPr>
          <a:xfrm>
            <a:off x="5607030" y="3209837"/>
            <a:ext cx="1043476" cy="318212"/>
            <a:chOff x="9030765" y="1657484"/>
            <a:chExt cx="999925" cy="319099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F4B97C6-9E90-5FCD-E2AB-5F00297F2D4D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5" y="1976583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EF51DCE1-6ADE-9128-0006-E266FD51B76A}"/>
                </a:ext>
              </a:extLst>
            </p:cNvPr>
            <p:cNvSpPr/>
            <p:nvPr/>
          </p:nvSpPr>
          <p:spPr>
            <a:xfrm>
              <a:off x="9030765" y="1657484"/>
              <a:ext cx="999924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5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. Data </a:t>
              </a:r>
              <a:r>
                <a:rPr kumimoji="1" lang="ko-Kore-KR" altLang="en-US" sz="1100" dirty="0">
                  <a:solidFill>
                    <a:schemeClr val="tx1"/>
                  </a:solidFill>
                </a:rPr>
                <a:t>요청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A90D81-6C27-14BB-1F7B-256DA57955EF}"/>
              </a:ext>
            </a:extLst>
          </p:cNvPr>
          <p:cNvCxnSpPr>
            <a:cxnSpLocks/>
            <a:stCxn id="30" idx="1"/>
            <a:endCxn id="43" idx="3"/>
          </p:cNvCxnSpPr>
          <p:nvPr/>
        </p:nvCxnSpPr>
        <p:spPr>
          <a:xfrm flipH="1" flipV="1">
            <a:off x="3145941" y="4179403"/>
            <a:ext cx="674091" cy="20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647897-B6D6-30D4-3F75-2DEF2392FBCF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650505" y="2850859"/>
            <a:ext cx="765254" cy="49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CD32B5-0DE1-9093-A7D5-ADF9C7ED1C7B}"/>
              </a:ext>
            </a:extLst>
          </p:cNvPr>
          <p:cNvGrpSpPr/>
          <p:nvPr/>
        </p:nvGrpSpPr>
        <p:grpSpPr>
          <a:xfrm>
            <a:off x="2151554" y="3124439"/>
            <a:ext cx="1002807" cy="318212"/>
            <a:chOff x="9030765" y="1657484"/>
            <a:chExt cx="999925" cy="319099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9EEE9DB-70B1-7349-5216-0F1017EC3098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5" y="1976583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9CF9C99B-5DF5-D3B9-C76E-6D5EA3EB79CD}"/>
                </a:ext>
              </a:extLst>
            </p:cNvPr>
            <p:cNvSpPr/>
            <p:nvPr/>
          </p:nvSpPr>
          <p:spPr>
            <a:xfrm>
              <a:off x="9030765" y="1657484"/>
              <a:ext cx="999924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>
                  <a:solidFill>
                    <a:schemeClr val="tx1"/>
                  </a:solidFill>
                </a:rPr>
                <a:t>3. </a:t>
              </a:r>
              <a:r>
                <a:rPr kumimoji="1" lang="en-US" altLang="ko-Kore-KR" sz="1050" dirty="0">
                  <a:solidFill>
                    <a:schemeClr val="tx1"/>
                  </a:solidFill>
                </a:rPr>
                <a:t>Event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 </a:t>
              </a:r>
              <a:r>
                <a:rPr kumimoji="1" lang="ko-Kore-KR" altLang="en-US" sz="1000" dirty="0">
                  <a:solidFill>
                    <a:schemeClr val="tx1"/>
                  </a:solidFill>
                </a:rPr>
                <a:t>발생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39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9EC8342-7675-29B4-B05F-AE01986D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1" y="1483330"/>
            <a:ext cx="8819569" cy="4445832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Front End UI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Front End UI (1)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설명선 1[L] 5">
            <a:extLst>
              <a:ext uri="{FF2B5EF4-FFF2-40B4-BE49-F238E27FC236}">
                <a16:creationId xmlns:a16="http://schemas.microsoft.com/office/drawing/2014/main" id="{28AD9962-F729-6CE5-33E2-04A3FEA3CA2A}"/>
              </a:ext>
            </a:extLst>
          </p:cNvPr>
          <p:cNvSpPr/>
          <p:nvPr/>
        </p:nvSpPr>
        <p:spPr>
          <a:xfrm>
            <a:off x="5861724" y="1210520"/>
            <a:ext cx="1462662" cy="452176"/>
          </a:xfrm>
          <a:prstGeom prst="borderCallout1">
            <a:avLst>
              <a:gd name="adj1" fmla="val 52145"/>
              <a:gd name="adj2" fmla="val 232"/>
              <a:gd name="adj3" fmla="val 152614"/>
              <a:gd name="adj4" fmla="val -224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File </a:t>
            </a:r>
            <a:r>
              <a:rPr kumimoji="1" lang="ko-KR" altLang="en-US" sz="1500" dirty="0">
                <a:solidFill>
                  <a:schemeClr val="tx1"/>
                </a:solidFill>
              </a:rPr>
              <a:t>선택 버튼</a:t>
            </a:r>
            <a:endParaRPr kumimoji="1" lang="ko-Kore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203470-B971-B10E-0E62-B8896FDFA855}"/>
              </a:ext>
            </a:extLst>
          </p:cNvPr>
          <p:cNvSpPr/>
          <p:nvPr/>
        </p:nvSpPr>
        <p:spPr>
          <a:xfrm>
            <a:off x="5109722" y="1883379"/>
            <a:ext cx="867566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53EAF-CF03-8577-2DBE-DB908DB7C475}"/>
              </a:ext>
            </a:extLst>
          </p:cNvPr>
          <p:cNvSpPr/>
          <p:nvPr/>
        </p:nvSpPr>
        <p:spPr>
          <a:xfrm>
            <a:off x="8157800" y="1940626"/>
            <a:ext cx="1082454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724B4D-ECAC-F034-C39E-15866E43ED33}"/>
              </a:ext>
            </a:extLst>
          </p:cNvPr>
          <p:cNvSpPr/>
          <p:nvPr/>
        </p:nvSpPr>
        <p:spPr>
          <a:xfrm>
            <a:off x="2926072" y="2506910"/>
            <a:ext cx="1629856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45BD0-A8AB-5FDF-73B5-5F99CC437E1C}"/>
              </a:ext>
            </a:extLst>
          </p:cNvPr>
          <p:cNvSpPr/>
          <p:nvPr/>
        </p:nvSpPr>
        <p:spPr>
          <a:xfrm>
            <a:off x="2926073" y="4143246"/>
            <a:ext cx="896326" cy="32687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25AE6-9DEF-B746-04C3-A052B0341E36}"/>
              </a:ext>
            </a:extLst>
          </p:cNvPr>
          <p:cNvSpPr/>
          <p:nvPr/>
        </p:nvSpPr>
        <p:spPr>
          <a:xfrm>
            <a:off x="2926073" y="4696674"/>
            <a:ext cx="896326" cy="32687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91D04-061E-046B-FF40-D73A79076424}"/>
              </a:ext>
            </a:extLst>
          </p:cNvPr>
          <p:cNvSpPr/>
          <p:nvPr/>
        </p:nvSpPr>
        <p:spPr>
          <a:xfrm>
            <a:off x="2916446" y="5259727"/>
            <a:ext cx="1471243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설명선 1[L] 13">
            <a:extLst>
              <a:ext uri="{FF2B5EF4-FFF2-40B4-BE49-F238E27FC236}">
                <a16:creationId xmlns:a16="http://schemas.microsoft.com/office/drawing/2014/main" id="{6ADDF45E-F796-278F-DD27-0EFFFCC12518}"/>
              </a:ext>
            </a:extLst>
          </p:cNvPr>
          <p:cNvSpPr/>
          <p:nvPr/>
        </p:nvSpPr>
        <p:spPr>
          <a:xfrm>
            <a:off x="8823128" y="1250712"/>
            <a:ext cx="1367065" cy="452176"/>
          </a:xfrm>
          <a:prstGeom prst="borderCallout1">
            <a:avLst>
              <a:gd name="adj1" fmla="val 52145"/>
              <a:gd name="adj2" fmla="val 232"/>
              <a:gd name="adj3" fmla="val 161129"/>
              <a:gd name="adj4" fmla="val -2103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선택된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 upload </a:t>
            </a:r>
            <a:r>
              <a:rPr kumimoji="1" lang="ko-KR" altLang="en-US" sz="1500" dirty="0">
                <a:solidFill>
                  <a:schemeClr val="tx1"/>
                </a:solidFill>
              </a:rPr>
              <a:t>버튼</a:t>
            </a:r>
            <a:endParaRPr kumimoji="1" lang="ko-Kore-KR" altLang="en-US" sz="1500" dirty="0"/>
          </a:p>
        </p:txBody>
      </p:sp>
      <p:sp>
        <p:nvSpPr>
          <p:cNvPr id="15" name="설명선 1[L] 14">
            <a:extLst>
              <a:ext uri="{FF2B5EF4-FFF2-40B4-BE49-F238E27FC236}">
                <a16:creationId xmlns:a16="http://schemas.microsoft.com/office/drawing/2014/main" id="{AA870720-0674-737C-A22A-BC653E2E146E}"/>
              </a:ext>
            </a:extLst>
          </p:cNvPr>
          <p:cNvSpPr/>
          <p:nvPr/>
        </p:nvSpPr>
        <p:spPr>
          <a:xfrm>
            <a:off x="3407217" y="1087463"/>
            <a:ext cx="1629855" cy="559118"/>
          </a:xfrm>
          <a:prstGeom prst="borderCallout1">
            <a:avLst>
              <a:gd name="adj1" fmla="val 98509"/>
              <a:gd name="adj2" fmla="val 52877"/>
              <a:gd name="adj3" fmla="val 250834"/>
              <a:gd name="adj4" fmla="val 1046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Back End DB File </a:t>
            </a:r>
            <a:r>
              <a:rPr kumimoji="1" lang="ko-KR" altLang="en-US" sz="1500" dirty="0">
                <a:solidFill>
                  <a:schemeClr val="tx1"/>
                </a:solidFill>
              </a:rPr>
              <a:t>초기화 버튼</a:t>
            </a:r>
            <a:endParaRPr kumimoji="1" lang="ko-Kore-KR" altLang="en-US" sz="1500" dirty="0"/>
          </a:p>
        </p:txBody>
      </p:sp>
      <p:sp>
        <p:nvSpPr>
          <p:cNvPr id="16" name="설명선 1[L] 15">
            <a:extLst>
              <a:ext uri="{FF2B5EF4-FFF2-40B4-BE49-F238E27FC236}">
                <a16:creationId xmlns:a16="http://schemas.microsoft.com/office/drawing/2014/main" id="{8975924C-A95B-B2CF-F1A7-A5133932BEA3}"/>
              </a:ext>
            </a:extLst>
          </p:cNvPr>
          <p:cNvSpPr/>
          <p:nvPr/>
        </p:nvSpPr>
        <p:spPr>
          <a:xfrm>
            <a:off x="1199779" y="3090246"/>
            <a:ext cx="1508927" cy="452176"/>
          </a:xfrm>
          <a:prstGeom prst="borderCallout1">
            <a:avLst>
              <a:gd name="adj1" fmla="val 52145"/>
              <a:gd name="adj2" fmla="val 99461"/>
              <a:gd name="adj3" fmla="val 238438"/>
              <a:gd name="adj4" fmla="val 11609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선택된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</a:t>
            </a:r>
            <a:r>
              <a:rPr kumimoji="1" lang="ko-KR" altLang="en-US" sz="1500" dirty="0">
                <a:solidFill>
                  <a:schemeClr val="tx1"/>
                </a:solidFill>
              </a:rPr>
              <a:t>만 삭제하는 버튼</a:t>
            </a:r>
            <a:endParaRPr kumimoji="1" lang="ko-Kore-KR" altLang="en-US" sz="1500" dirty="0"/>
          </a:p>
        </p:txBody>
      </p:sp>
      <p:sp>
        <p:nvSpPr>
          <p:cNvPr id="17" name="설명선 1[L] 16">
            <a:extLst>
              <a:ext uri="{FF2B5EF4-FFF2-40B4-BE49-F238E27FC236}">
                <a16:creationId xmlns:a16="http://schemas.microsoft.com/office/drawing/2014/main" id="{95D71203-6822-B8EE-DC1E-DDCF62932746}"/>
              </a:ext>
            </a:extLst>
          </p:cNvPr>
          <p:cNvSpPr/>
          <p:nvPr/>
        </p:nvSpPr>
        <p:spPr>
          <a:xfrm>
            <a:off x="4918853" y="3975338"/>
            <a:ext cx="1367065" cy="452176"/>
          </a:xfrm>
          <a:prstGeom prst="borderCallout1">
            <a:avLst>
              <a:gd name="adj1" fmla="val 52145"/>
              <a:gd name="adj2" fmla="val 232"/>
              <a:gd name="adj3" fmla="val 198602"/>
              <a:gd name="adj4" fmla="val -8055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결과 테이블 보는 버튼</a:t>
            </a:r>
            <a:endParaRPr kumimoji="1" lang="ko-Kore-KR" altLang="en-US" sz="1500" dirty="0"/>
          </a:p>
        </p:txBody>
      </p:sp>
      <p:sp>
        <p:nvSpPr>
          <p:cNvPr id="18" name="설명선 1[L] 17">
            <a:extLst>
              <a:ext uri="{FF2B5EF4-FFF2-40B4-BE49-F238E27FC236}">
                <a16:creationId xmlns:a16="http://schemas.microsoft.com/office/drawing/2014/main" id="{D194AF53-1DEA-CB2B-1C6D-86A632193CAC}"/>
              </a:ext>
            </a:extLst>
          </p:cNvPr>
          <p:cNvSpPr/>
          <p:nvPr/>
        </p:nvSpPr>
        <p:spPr>
          <a:xfrm>
            <a:off x="4426189" y="5806607"/>
            <a:ext cx="1367065" cy="452176"/>
          </a:xfrm>
          <a:prstGeom prst="borderCallout1">
            <a:avLst>
              <a:gd name="adj1" fmla="val 52145"/>
              <a:gd name="adj2" fmla="val 232"/>
              <a:gd name="adj3" fmla="val -47270"/>
              <a:gd name="adj4" fmla="val -56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결과 그래프 보는 버튼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2368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A63A25A-4A08-ECA0-F77E-3B3B66E67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79" y="1193430"/>
            <a:ext cx="5831021" cy="5372756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Front End UI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Front End UI (2)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C2CE1E-41E4-97C2-574A-F388FEF87629}"/>
              </a:ext>
            </a:extLst>
          </p:cNvPr>
          <p:cNvSpPr/>
          <p:nvPr/>
        </p:nvSpPr>
        <p:spPr>
          <a:xfrm>
            <a:off x="3529205" y="2228013"/>
            <a:ext cx="372036" cy="30658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설명선 1[L] 7">
            <a:extLst>
              <a:ext uri="{FF2B5EF4-FFF2-40B4-BE49-F238E27FC236}">
                <a16:creationId xmlns:a16="http://schemas.microsoft.com/office/drawing/2014/main" id="{5069C411-F0E8-1F13-9D49-B7FDB4E0C32A}"/>
              </a:ext>
            </a:extLst>
          </p:cNvPr>
          <p:cNvSpPr/>
          <p:nvPr/>
        </p:nvSpPr>
        <p:spPr>
          <a:xfrm>
            <a:off x="1298448" y="3127248"/>
            <a:ext cx="1226375" cy="503855"/>
          </a:xfrm>
          <a:prstGeom prst="borderCallout1">
            <a:avLst>
              <a:gd name="adj1" fmla="val 52145"/>
              <a:gd name="adj2" fmla="val 99461"/>
              <a:gd name="adj3" fmla="val 130011"/>
              <a:gd name="adj4" fmla="val 17879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파일 체크 항목</a:t>
            </a:r>
            <a:endParaRPr kumimoji="1" lang="ko-Kore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91A81B-42FF-6541-DF93-DE3598EBE180}"/>
              </a:ext>
            </a:extLst>
          </p:cNvPr>
          <p:cNvSpPr/>
          <p:nvPr/>
        </p:nvSpPr>
        <p:spPr>
          <a:xfrm>
            <a:off x="5822453" y="2559014"/>
            <a:ext cx="938262" cy="23360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설명선 1[L] 9">
            <a:extLst>
              <a:ext uri="{FF2B5EF4-FFF2-40B4-BE49-F238E27FC236}">
                <a16:creationId xmlns:a16="http://schemas.microsoft.com/office/drawing/2014/main" id="{358AAEE8-E9B5-FBF1-450F-9D4D7A926916}"/>
              </a:ext>
            </a:extLst>
          </p:cNvPr>
          <p:cNvSpPr/>
          <p:nvPr/>
        </p:nvSpPr>
        <p:spPr>
          <a:xfrm>
            <a:off x="9284482" y="3429000"/>
            <a:ext cx="1360374" cy="841769"/>
          </a:xfrm>
          <a:prstGeom prst="borderCallout1">
            <a:avLst>
              <a:gd name="adj1" fmla="val 52145"/>
              <a:gd name="adj2" fmla="val 1760"/>
              <a:gd name="adj3" fmla="val -81899"/>
              <a:gd name="adj4" fmla="val -1848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Uploaded</a:t>
            </a:r>
            <a:r>
              <a:rPr kumimoji="1" lang="ko-KR" altLang="en-US" sz="1500" dirty="0">
                <a:solidFill>
                  <a:schemeClr val="tx1"/>
                </a:solidFill>
              </a:rPr>
              <a:t>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</a:t>
            </a:r>
            <a:r>
              <a:rPr kumimoji="1" lang="ko-KR" altLang="en-US" sz="1500" dirty="0">
                <a:solidFill>
                  <a:schemeClr val="tx1"/>
                </a:solidFill>
              </a:rPr>
              <a:t>의 내용 보는 버튼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7638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218A7128-368C-B5FA-3942-42A0F89B7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01" y="3429000"/>
            <a:ext cx="5991473" cy="1568798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Front End UI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Front End UI (3)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8BF3562-4E8E-9687-FBD5-42C5DBD12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92" y="1818752"/>
            <a:ext cx="4460910" cy="3386293"/>
          </a:xfrm>
          <a:prstGeom prst="rect">
            <a:avLst/>
          </a:prstGeom>
        </p:spPr>
      </p:pic>
      <p:sp>
        <p:nvSpPr>
          <p:cNvPr id="7" name="설명선 1[L] 6">
            <a:extLst>
              <a:ext uri="{FF2B5EF4-FFF2-40B4-BE49-F238E27FC236}">
                <a16:creationId xmlns:a16="http://schemas.microsoft.com/office/drawing/2014/main" id="{D86D32FF-C3F1-F36A-A3BE-6AE6622BFF2C}"/>
              </a:ext>
            </a:extLst>
          </p:cNvPr>
          <p:cNvSpPr/>
          <p:nvPr/>
        </p:nvSpPr>
        <p:spPr>
          <a:xfrm>
            <a:off x="4012684" y="5377123"/>
            <a:ext cx="1508927" cy="734427"/>
          </a:xfrm>
          <a:prstGeom prst="borderCallout1">
            <a:avLst>
              <a:gd name="adj1" fmla="val 52145"/>
              <a:gd name="adj2" fmla="val 99461"/>
              <a:gd name="adj3" fmla="val -52744"/>
              <a:gd name="adj4" fmla="val 12709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solidFill>
                  <a:schemeClr val="tx1"/>
                </a:solidFill>
              </a:rPr>
              <a:t>DB File </a:t>
            </a:r>
            <a:r>
              <a:rPr kumimoji="1" lang="ko-Kore-KR" altLang="en-US" sz="1500" dirty="0">
                <a:solidFill>
                  <a:schemeClr val="tx1"/>
                </a:solidFill>
              </a:rPr>
              <a:t>초기</a:t>
            </a:r>
            <a:r>
              <a:rPr kumimoji="1" lang="ko-KR" altLang="en-US" sz="1500" dirty="0">
                <a:solidFill>
                  <a:schemeClr val="tx1"/>
                </a:solidFill>
              </a:rPr>
              <a:t>화 및 </a:t>
            </a:r>
            <a:r>
              <a:rPr kumimoji="1" lang="en-US" altLang="ko-KR" sz="1500" dirty="0">
                <a:solidFill>
                  <a:schemeClr val="tx1"/>
                </a:solidFill>
              </a:rPr>
              <a:t>file</a:t>
            </a:r>
            <a:r>
              <a:rPr kumimoji="1" lang="ko-KR" altLang="en-US" sz="1500" dirty="0">
                <a:solidFill>
                  <a:schemeClr val="tx1"/>
                </a:solidFill>
              </a:rPr>
              <a:t>선택으로 돌아가는 버튼</a:t>
            </a:r>
            <a:endParaRPr kumimoji="1" lang="ko-Kore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0F8F3-8094-6BDB-B022-B788E85BE28A}"/>
              </a:ext>
            </a:extLst>
          </p:cNvPr>
          <p:cNvSpPr/>
          <p:nvPr/>
        </p:nvSpPr>
        <p:spPr>
          <a:xfrm>
            <a:off x="5715883" y="4466123"/>
            <a:ext cx="569414" cy="2478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A3C89-D98E-85C3-8330-7F93335B0A39}"/>
              </a:ext>
            </a:extLst>
          </p:cNvPr>
          <p:cNvSpPr/>
          <p:nvPr/>
        </p:nvSpPr>
        <p:spPr>
          <a:xfrm>
            <a:off x="5715882" y="4722753"/>
            <a:ext cx="1108429" cy="2478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설명선 1[L] 13">
            <a:extLst>
              <a:ext uri="{FF2B5EF4-FFF2-40B4-BE49-F238E27FC236}">
                <a16:creationId xmlns:a16="http://schemas.microsoft.com/office/drawing/2014/main" id="{9227AAE1-BB69-0E21-B217-4B4D637A3ED0}"/>
              </a:ext>
            </a:extLst>
          </p:cNvPr>
          <p:cNvSpPr/>
          <p:nvPr/>
        </p:nvSpPr>
        <p:spPr>
          <a:xfrm>
            <a:off x="8260311" y="4487871"/>
            <a:ext cx="1508927" cy="452176"/>
          </a:xfrm>
          <a:prstGeom prst="borderCallout1">
            <a:avLst>
              <a:gd name="adj1" fmla="val 56110"/>
              <a:gd name="adj2" fmla="val 244"/>
              <a:gd name="adj3" fmla="val 17537"/>
              <a:gd name="adj4" fmla="val -1289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다시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 list</a:t>
            </a:r>
            <a:r>
              <a:rPr kumimoji="1" lang="ko-KR" altLang="en-US" sz="1500" dirty="0">
                <a:solidFill>
                  <a:schemeClr val="tx1"/>
                </a:solidFill>
              </a:rPr>
              <a:t>로 돌아가는 버튼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7171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래프, 도표, 텍스트, 라인이(가) 표시된 사진&#10;&#10;자동 생성된 설명">
            <a:extLst>
              <a:ext uri="{FF2B5EF4-FFF2-40B4-BE49-F238E27FC236}">
                <a16:creationId xmlns:a16="http://schemas.microsoft.com/office/drawing/2014/main" id="{9F0D25C2-57B1-A86F-127B-309EA3718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92" y="1206542"/>
            <a:ext cx="7839893" cy="4987349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Front End UI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Front End UI (4)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6C232-31BA-DEE2-BD9D-80CDB88448F2}"/>
              </a:ext>
            </a:extLst>
          </p:cNvPr>
          <p:cNvSpPr/>
          <p:nvPr/>
        </p:nvSpPr>
        <p:spPr>
          <a:xfrm>
            <a:off x="10056424" y="2751284"/>
            <a:ext cx="1161936" cy="38861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4B89F0-37F0-5903-FF3C-76CB11E3D796}"/>
              </a:ext>
            </a:extLst>
          </p:cNvPr>
          <p:cNvSpPr/>
          <p:nvPr/>
        </p:nvSpPr>
        <p:spPr>
          <a:xfrm>
            <a:off x="3441749" y="5957699"/>
            <a:ext cx="552735" cy="1639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설명선 1[L] 7">
            <a:extLst>
              <a:ext uri="{FF2B5EF4-FFF2-40B4-BE49-F238E27FC236}">
                <a16:creationId xmlns:a16="http://schemas.microsoft.com/office/drawing/2014/main" id="{038A460B-B9B3-0AD4-05DE-27A4E6102286}"/>
              </a:ext>
            </a:extLst>
          </p:cNvPr>
          <p:cNvSpPr/>
          <p:nvPr/>
        </p:nvSpPr>
        <p:spPr>
          <a:xfrm>
            <a:off x="1396934" y="4687978"/>
            <a:ext cx="1508927" cy="452176"/>
          </a:xfrm>
          <a:prstGeom prst="borderCallout1">
            <a:avLst>
              <a:gd name="adj1" fmla="val 52145"/>
              <a:gd name="adj2" fmla="val 99461"/>
              <a:gd name="adj3" fmla="val 274625"/>
              <a:gd name="adj4" fmla="val 14734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다시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 list</a:t>
            </a:r>
            <a:r>
              <a:rPr kumimoji="1" lang="ko-KR" altLang="en-US" sz="1500" dirty="0">
                <a:solidFill>
                  <a:schemeClr val="tx1"/>
                </a:solidFill>
              </a:rPr>
              <a:t>로 돌아가는 버튼</a:t>
            </a:r>
            <a:endParaRPr kumimoji="1" lang="ko-Kore-KR" altLang="en-US" sz="1500" dirty="0"/>
          </a:p>
        </p:txBody>
      </p:sp>
      <p:sp>
        <p:nvSpPr>
          <p:cNvPr id="10" name="설명선 1[L] 9">
            <a:extLst>
              <a:ext uri="{FF2B5EF4-FFF2-40B4-BE49-F238E27FC236}">
                <a16:creationId xmlns:a16="http://schemas.microsoft.com/office/drawing/2014/main" id="{2B688781-A937-27F3-47E6-B3D2373560C5}"/>
              </a:ext>
            </a:extLst>
          </p:cNvPr>
          <p:cNvSpPr/>
          <p:nvPr/>
        </p:nvSpPr>
        <p:spPr>
          <a:xfrm>
            <a:off x="8522208" y="1610739"/>
            <a:ext cx="1534216" cy="601105"/>
          </a:xfrm>
          <a:prstGeom prst="borderCallout1">
            <a:avLst>
              <a:gd name="adj1" fmla="val 52145"/>
              <a:gd name="adj2" fmla="val 99461"/>
              <a:gd name="adj3" fmla="val 189137"/>
              <a:gd name="adj4" fmla="val 1390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범주를 선택하는 </a:t>
            </a:r>
            <a:r>
              <a:rPr kumimoji="1" lang="en-US" altLang="ko-KR" sz="1500" dirty="0">
                <a:solidFill>
                  <a:schemeClr val="tx1"/>
                </a:solidFill>
              </a:rPr>
              <a:t>UI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8543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Back End API </a:t>
            </a:r>
            <a:r>
              <a:rPr lang="ko-KR" altLang="en-US" dirty="0"/>
              <a:t>문서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Input Get Method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DA5F44A1-7EBD-FF19-A2C6-7F72B79E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19" y="1379797"/>
            <a:ext cx="6393361" cy="51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7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Back End API </a:t>
            </a:r>
            <a:r>
              <a:rPr lang="ko-KR" altLang="en-US" dirty="0"/>
              <a:t>문서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Input Post Method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16D0D6-B47C-A956-D242-3A4B6EEB4026}"/>
              </a:ext>
            </a:extLst>
          </p:cNvPr>
          <p:cNvGrpSpPr/>
          <p:nvPr/>
        </p:nvGrpSpPr>
        <p:grpSpPr>
          <a:xfrm>
            <a:off x="2611268" y="1374027"/>
            <a:ext cx="6836664" cy="4713107"/>
            <a:chOff x="2209800" y="1064689"/>
            <a:chExt cx="7772400" cy="50282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F686B96-8CB5-06EF-9A16-90AD51B5B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9247" y="1064689"/>
              <a:ext cx="1397000" cy="584200"/>
            </a:xfrm>
            <a:prstGeom prst="rect">
              <a:avLst/>
            </a:prstGeom>
          </p:spPr>
        </p:pic>
        <p:pic>
          <p:nvPicPr>
            <p:cNvPr id="8" name="그림 7" descr="텍스트, 소프트웨어, 웹 페이지, 스크린샷이(가) 표시된 사진&#10;&#10;자동 생성된 설명">
              <a:extLst>
                <a:ext uri="{FF2B5EF4-FFF2-40B4-BE49-F238E27FC236}">
                  <a16:creationId xmlns:a16="http://schemas.microsoft.com/office/drawing/2014/main" id="{BEAA3C2A-00AE-013C-A81B-8005C38D4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1447800"/>
              <a:ext cx="7772400" cy="4645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1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Back End API </a:t>
            </a:r>
            <a:r>
              <a:rPr lang="ko-KR" altLang="en-US" dirty="0"/>
              <a:t>문서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Input Delete Method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5C50AB-A385-714C-47B8-970AD5516D1E}"/>
              </a:ext>
            </a:extLst>
          </p:cNvPr>
          <p:cNvGrpSpPr/>
          <p:nvPr/>
        </p:nvGrpSpPr>
        <p:grpSpPr>
          <a:xfrm>
            <a:off x="2575560" y="1379797"/>
            <a:ext cx="7040880" cy="5161976"/>
            <a:chOff x="2209800" y="911701"/>
            <a:chExt cx="7772400" cy="55860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4262B4B-D3C1-3464-FC8F-7ECFB9E09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3974" y="911701"/>
              <a:ext cx="1397000" cy="584200"/>
            </a:xfrm>
            <a:prstGeom prst="rect">
              <a:avLst/>
            </a:prstGeom>
          </p:spPr>
        </p:pic>
        <p:pic>
          <p:nvPicPr>
            <p:cNvPr id="6" name="그림 5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6A911CD5-B335-6972-228D-0F56DB16D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1319547"/>
              <a:ext cx="7772400" cy="5178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10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Back End API </a:t>
            </a:r>
            <a:r>
              <a:rPr lang="ko-KR" altLang="en-US" dirty="0"/>
              <a:t>문서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Output Get Method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49BAE6E-5178-00BC-0498-D4B62A200D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</a:p>
        </p:txBody>
      </p:sp>
      <p:pic>
        <p:nvPicPr>
          <p:cNvPr id="2" name="그림 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8132EE7-2194-8DD2-3332-DF9F3DE2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78" y="1379797"/>
            <a:ext cx="7565643" cy="50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1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한계점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ko-KR" altLang="en-US" dirty="0"/>
              <a:t>개발 한계점</a:t>
            </a:r>
          </a:p>
        </p:txBody>
      </p:sp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CC7DD5F8-45F3-C3C6-DBAA-F280C3BE59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A818-1352-E3AC-800E-4019C9391B9D}"/>
              </a:ext>
            </a:extLst>
          </p:cNvPr>
          <p:cNvSpPr txBox="1"/>
          <p:nvPr/>
        </p:nvSpPr>
        <p:spPr>
          <a:xfrm>
            <a:off x="2600036" y="2413337"/>
            <a:ext cx="69919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2400" b="1" dirty="0">
                <a:latin typeface="+mj-lt"/>
              </a:rPr>
              <a:t>DBMS</a:t>
            </a:r>
            <a:r>
              <a:rPr kumimoji="1" lang="ko-KR" altLang="en-US" sz="2400" b="1" dirty="0">
                <a:latin typeface="+mj-lt"/>
              </a:rPr>
              <a:t>의 부재</a:t>
            </a:r>
            <a:endParaRPr kumimoji="1" lang="en-US" altLang="ko-KR" sz="24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현재는 </a:t>
            </a:r>
            <a:r>
              <a:rPr kumimoji="1" lang="en-US" altLang="ko-KR" dirty="0"/>
              <a:t>CSV </a:t>
            </a:r>
            <a:r>
              <a:rPr kumimoji="1" lang="ko-KR" altLang="en-US" dirty="0"/>
              <a:t>파일을 단순 저장하는 구조로 시스템 구현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2400" b="1" dirty="0">
                <a:latin typeface="+mj-lt"/>
              </a:rPr>
              <a:t>서비스 범위의 한계점</a:t>
            </a:r>
            <a:endParaRPr kumimoji="1" lang="en-US" altLang="ko-KR" sz="24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유저 관리 시스템의 부재 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시나리오 폴더와 결과 폴더가 하나만 존재함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92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환경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Python Module and Livery Version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401142-9605-2DC8-AF74-332BB9403392}"/>
              </a:ext>
            </a:extLst>
          </p:cNvPr>
          <p:cNvGrpSpPr/>
          <p:nvPr/>
        </p:nvGrpSpPr>
        <p:grpSpPr>
          <a:xfrm>
            <a:off x="4031458" y="2274838"/>
            <a:ext cx="3957781" cy="2308324"/>
            <a:chOff x="4484254" y="1625600"/>
            <a:chExt cx="3338946" cy="20241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B79FFC-A092-FEDD-07CF-30EA15BB019B}"/>
                </a:ext>
              </a:extLst>
            </p:cNvPr>
            <p:cNvSpPr txBox="1"/>
            <p:nvPr/>
          </p:nvSpPr>
          <p:spPr>
            <a:xfrm>
              <a:off x="4484254" y="1625600"/>
              <a:ext cx="3223491" cy="2024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>
                  <a:latin typeface="+mj-lt"/>
                  <a:cs typeface="Noto Sans Kannada" panose="020B0502040504020204" pitchFamily="34" charset="0"/>
                </a:rPr>
                <a:t>Python          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>
                  <a:latin typeface="+mj-lt"/>
                  <a:cs typeface="Noto Sans Kannada" panose="020B0502040504020204" pitchFamily="34" charset="0"/>
                </a:rPr>
                <a:t>Flask              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>
                  <a:latin typeface="+mj-lt"/>
                  <a:cs typeface="Noto Sans Kannada" panose="020B0502040504020204" pitchFamily="34" charset="0"/>
                </a:rPr>
                <a:t>Flask-restful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>
                  <a:latin typeface="+mj-lt"/>
                  <a:cs typeface="Noto Sans Kannada" panose="020B0502040504020204" pitchFamily="34" charset="0"/>
                </a:rPr>
                <a:t>Request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>
                  <a:latin typeface="+mj-lt"/>
                  <a:cs typeface="Noto Sans Kannada" panose="020B0502040504020204" pitchFamily="34" charset="0"/>
                </a:rPr>
                <a:t>Pandas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 err="1">
                  <a:latin typeface="+mj-lt"/>
                  <a:cs typeface="Noto Sans Kannada" panose="020B0502040504020204" pitchFamily="34" charset="0"/>
                </a:rPr>
                <a:t>Plotly</a:t>
              </a:r>
              <a:endParaRPr kumimoji="1" lang="en-US" altLang="ko-Kore-KR" b="1" dirty="0">
                <a:latin typeface="+mj-lt"/>
                <a:cs typeface="Noto Sans Kannada" panose="020B050204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D35792-27EC-3481-2330-38D7E5EA81FD}"/>
                </a:ext>
              </a:extLst>
            </p:cNvPr>
            <p:cNvSpPr txBox="1"/>
            <p:nvPr/>
          </p:nvSpPr>
          <p:spPr>
            <a:xfrm>
              <a:off x="6405418" y="1625600"/>
              <a:ext cx="1417782" cy="2024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3.11.4</a:t>
              </a:r>
            </a:p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2.3.2</a:t>
              </a:r>
            </a:p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0.3.10</a:t>
              </a:r>
            </a:p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2.31.0</a:t>
              </a:r>
            </a:p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2.0.3</a:t>
              </a:r>
            </a:p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5.16.1</a:t>
              </a:r>
              <a:endParaRPr kumimoji="1" lang="en-US" altLang="ko-Kore-KR" dirty="0">
                <a:cs typeface="Noto Sans Kannada Thin" panose="020B02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2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Flask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Flask Framework</a:t>
            </a:r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02B15-119D-B4AA-4907-F1BB89D60F0F}"/>
              </a:ext>
            </a:extLst>
          </p:cNvPr>
          <p:cNvSpPr txBox="1"/>
          <p:nvPr/>
        </p:nvSpPr>
        <p:spPr>
          <a:xfrm>
            <a:off x="2024514" y="3768292"/>
            <a:ext cx="814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b="1" dirty="0"/>
              <a:t>Micro Web Framework</a:t>
            </a:r>
          </a:p>
          <a:p>
            <a:pPr algn="ctr"/>
            <a:endParaRPr kumimoji="1" lang="en-US" altLang="ko-Kore-KR" sz="3600" b="1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883C0C5F-5934-FBE3-9439-2C4644289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5855" y="1674360"/>
            <a:ext cx="3620290" cy="14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6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Flask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Flask Framework </a:t>
            </a:r>
            <a:r>
              <a:rPr lang="ko-KR" altLang="en-US" dirty="0"/>
              <a:t>의 장점</a:t>
            </a:r>
            <a:endParaRPr lang="en-US" altLang="ko-KR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883C0C5F-5934-FBE3-9439-2C4644289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2413" y="856361"/>
            <a:ext cx="1810145" cy="708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462396-F58E-B310-F3A0-AFC0314D2A31}"/>
              </a:ext>
            </a:extLst>
          </p:cNvPr>
          <p:cNvSpPr txBox="1"/>
          <p:nvPr/>
        </p:nvSpPr>
        <p:spPr>
          <a:xfrm>
            <a:off x="2025698" y="2413337"/>
            <a:ext cx="81417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400" b="1" dirty="0"/>
              <a:t>가볍게</a:t>
            </a:r>
            <a:r>
              <a:rPr kumimoji="1" lang="ko-KR" altLang="en-US" sz="2400" b="1" dirty="0"/>
              <a:t> 배우고 사용할 수 있다</a:t>
            </a:r>
            <a:r>
              <a:rPr kumimoji="1" lang="en-US" altLang="ko-KR" sz="2400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Micro Framework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배포하기도 쉽다</a:t>
            </a:r>
            <a:r>
              <a:rPr kumimoji="1" lang="en-US" altLang="ko-KR" sz="2400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Pip install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확장성이 넓다</a:t>
            </a:r>
            <a:r>
              <a:rPr kumimoji="1" lang="en-US" altLang="ko-KR" sz="2400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추가 모듈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라이브러리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7151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Flask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Flask Framework </a:t>
            </a:r>
            <a:r>
              <a:rPr lang="ko-KR" altLang="en-US" dirty="0"/>
              <a:t>의 단점</a:t>
            </a:r>
            <a:endParaRPr lang="en-US" altLang="ko-KR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883C0C5F-5934-FBE3-9439-2C4644289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2413" y="856361"/>
            <a:ext cx="1810145" cy="708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462396-F58E-B310-F3A0-AFC0314D2A31}"/>
              </a:ext>
            </a:extLst>
          </p:cNvPr>
          <p:cNvSpPr txBox="1"/>
          <p:nvPr/>
        </p:nvSpPr>
        <p:spPr>
          <a:xfrm>
            <a:off x="2025698" y="2459504"/>
            <a:ext cx="81417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기본 기능이 적다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Micro Framework</a:t>
            </a:r>
            <a:r>
              <a:rPr kumimoji="1" lang="ko-KR" altLang="en-US" sz="2400" dirty="0"/>
              <a:t>상 탑재된 기능은 </a:t>
            </a:r>
            <a:r>
              <a:rPr kumimoji="1" lang="ko-Kore-KR" altLang="en-US" sz="2400" dirty="0"/>
              <a:t>매우 적다</a:t>
            </a:r>
            <a:endParaRPr kumimoji="1"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서버의 복잡도가 올라가면 갈수록 개발자가 생각해야 하는 일이 많아진다</a:t>
            </a:r>
            <a:r>
              <a:rPr kumimoji="1" lang="en-US" altLang="ko-KR" sz="2400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서버 복잡도가 올라가서 많은 라이브러리를 동시에 관리</a:t>
            </a: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이 외에 많은 디렉토리와 기능 별로 관리가 필요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7664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Flask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Flask Framework</a:t>
            </a:r>
            <a:r>
              <a:rPr lang="ko-KR" altLang="en-US" dirty="0" err="1"/>
              <a:t>를</a:t>
            </a:r>
            <a:r>
              <a:rPr lang="ko-KR" altLang="en-US" dirty="0"/>
              <a:t> 선택한 이유</a:t>
            </a:r>
            <a:endParaRPr lang="en-US" altLang="ko-KR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883C0C5F-5934-FBE3-9439-2C4644289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2413" y="856361"/>
            <a:ext cx="1810145" cy="708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462396-F58E-B310-F3A0-AFC0314D2A31}"/>
              </a:ext>
            </a:extLst>
          </p:cNvPr>
          <p:cNvSpPr txBox="1"/>
          <p:nvPr/>
        </p:nvSpPr>
        <p:spPr>
          <a:xfrm>
            <a:off x="2025698" y="2644170"/>
            <a:ext cx="81417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Mock Up Project</a:t>
            </a:r>
            <a:r>
              <a:rPr kumimoji="1" lang="ko-KR" altLang="en-US" sz="2400" b="1" dirty="0"/>
              <a:t>의 특성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확장성</a:t>
            </a: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간편성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배우기 쉽다</a:t>
            </a:r>
            <a:r>
              <a:rPr kumimoji="1" lang="en-US" altLang="ko-KR" sz="2400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인턴쉽 기간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222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Flask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Flask add resource vs blueprint</a:t>
            </a:r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883C0C5F-5934-FBE3-9439-2C4644289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2413" y="856361"/>
            <a:ext cx="1810145" cy="70831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13859A6-802D-26AF-0A51-23490776386A}"/>
              </a:ext>
            </a:extLst>
          </p:cNvPr>
          <p:cNvGrpSpPr/>
          <p:nvPr/>
        </p:nvGrpSpPr>
        <p:grpSpPr>
          <a:xfrm>
            <a:off x="2034831" y="2066011"/>
            <a:ext cx="8122337" cy="3002977"/>
            <a:chOff x="1794594" y="2315449"/>
            <a:chExt cx="8122337" cy="300297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462396-F58E-B310-F3A0-AFC0314D2A31}"/>
                </a:ext>
              </a:extLst>
            </p:cNvPr>
            <p:cNvSpPr txBox="1"/>
            <p:nvPr/>
          </p:nvSpPr>
          <p:spPr>
            <a:xfrm>
              <a:off x="1794594" y="3010102"/>
              <a:ext cx="36826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dirty="0"/>
                <a:t>간단하게 </a:t>
              </a:r>
              <a:r>
                <a:rPr kumimoji="1" lang="en-US" altLang="ko-KR" dirty="0" err="1"/>
                <a:t>RestAPI</a:t>
              </a:r>
              <a:r>
                <a:rPr kumimoji="1" lang="ko-KR" altLang="en-US" dirty="0" err="1"/>
                <a:t>를</a:t>
              </a:r>
              <a:r>
                <a:rPr kumimoji="1" lang="ko-KR" altLang="en-US" dirty="0"/>
                <a:t> 구현할 수 있다</a:t>
              </a:r>
              <a:r>
                <a:rPr kumimoji="1" lang="en-US" altLang="ko-KR" dirty="0"/>
                <a:t>.</a:t>
              </a:r>
              <a:br>
                <a:rPr kumimoji="1" lang="en-US" altLang="ko-KR" dirty="0"/>
              </a:br>
              <a:r>
                <a:rPr kumimoji="1" lang="en-US" altLang="ko-KR" dirty="0"/>
                <a:t>(rest-</a:t>
              </a:r>
              <a:r>
                <a:rPr kumimoji="1" lang="en-US" altLang="ko-KR" dirty="0" err="1"/>
                <a:t>ful</a:t>
              </a:r>
              <a:r>
                <a:rPr kumimoji="1" lang="en-US" altLang="ko-KR" dirty="0"/>
                <a:t> </a:t>
              </a:r>
              <a:r>
                <a:rPr kumimoji="1" lang="ko-KR" altLang="en-US" dirty="0"/>
                <a:t>라이브러리 내장</a:t>
              </a:r>
              <a:r>
                <a:rPr kumimoji="1" lang="en-US" altLang="ko-K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dirty="0"/>
                <a:t>기능의 개수가 적거나 기능을 굳이 나눠서 관리가 더 어려운 경우에 쓰인다</a:t>
              </a:r>
              <a:endParaRPr kumimoji="1" lang="en-US" altLang="ko-K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78554D-E922-E190-50D9-768E03426055}"/>
                </a:ext>
              </a:extLst>
            </p:cNvPr>
            <p:cNvSpPr txBox="1"/>
            <p:nvPr/>
          </p:nvSpPr>
          <p:spPr>
            <a:xfrm>
              <a:off x="6234256" y="3010102"/>
              <a:ext cx="36826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dirty="0"/>
                <a:t>Page </a:t>
              </a:r>
              <a:r>
                <a:rPr kumimoji="1" lang="ko-KR" altLang="en-US" dirty="0"/>
                <a:t>분리</a:t>
              </a:r>
              <a:br>
                <a:rPr kumimoji="1" lang="en-US" altLang="ko-KR" dirty="0"/>
              </a:br>
              <a:r>
                <a:rPr kumimoji="1" lang="en-US" altLang="ko-KR" dirty="0"/>
                <a:t>Page</a:t>
              </a:r>
              <a:r>
                <a:rPr kumimoji="1" lang="ko-KR" altLang="en-US" dirty="0"/>
                <a:t>별로 </a:t>
              </a:r>
              <a:r>
                <a:rPr kumimoji="1" lang="en-US" altLang="ko-KR" dirty="0"/>
                <a:t>route</a:t>
              </a:r>
              <a:r>
                <a:rPr kumimoji="1" lang="ko-KR" altLang="en-US" dirty="0" err="1"/>
                <a:t>를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annotation</a:t>
              </a:r>
              <a:r>
                <a:rPr kumimoji="1" lang="ko-KR" altLang="en-US" dirty="0"/>
                <a:t>을 활용하여 기능을 관리</a:t>
              </a:r>
              <a:endParaRPr kumimoji="1"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dirty="0"/>
            </a:p>
            <a:p>
              <a:endParaRPr kumimoji="1"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dirty="0"/>
                <a:t>기능 자유도가 높다</a:t>
              </a:r>
              <a:r>
                <a:rPr kumimoji="1" lang="en-US" altLang="ko-KR" dirty="0"/>
                <a:t>.</a:t>
              </a:r>
              <a:br>
                <a:rPr kumimoji="1" lang="en-US" altLang="ko-KR" dirty="0"/>
              </a:br>
              <a:r>
                <a:rPr kumimoji="1" lang="en-US" altLang="ko-KR" dirty="0"/>
                <a:t>blueprint</a:t>
              </a:r>
              <a:r>
                <a:rPr kumimoji="1" lang="ko-KR" altLang="en-US" dirty="0"/>
                <a:t>의 </a:t>
              </a:r>
              <a:r>
                <a:rPr kumimoji="1" lang="en-US" altLang="ko-KR" dirty="0"/>
                <a:t>route </a:t>
              </a:r>
              <a:r>
                <a:rPr kumimoji="1" lang="ko-KR" altLang="en-US" dirty="0"/>
                <a:t>추가 삭제</a:t>
              </a:r>
              <a:endParaRPr kumimoji="1" lang="en-US" altLang="ko-KR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BEBB0C-403A-106A-D468-93A80B4AF056}"/>
                </a:ext>
              </a:extLst>
            </p:cNvPr>
            <p:cNvSpPr txBox="1"/>
            <p:nvPr/>
          </p:nvSpPr>
          <p:spPr>
            <a:xfrm>
              <a:off x="1935172" y="2315449"/>
              <a:ext cx="3542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+mj-lt"/>
                </a:rPr>
                <a:t>Add Resource</a:t>
              </a:r>
              <a:endParaRPr kumimoji="1" lang="ko-Kore-KR" altLang="en-US" sz="3200" b="1" dirty="0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960F15-60E8-0CEE-4051-755E50362071}"/>
                </a:ext>
              </a:extLst>
            </p:cNvPr>
            <p:cNvSpPr txBox="1"/>
            <p:nvPr/>
          </p:nvSpPr>
          <p:spPr>
            <a:xfrm>
              <a:off x="6234256" y="2350702"/>
              <a:ext cx="3542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+mj-lt"/>
                </a:rPr>
                <a:t>Blueprint</a:t>
              </a:r>
              <a:endParaRPr kumimoji="1" lang="ko-Kore-KR" altLang="en-US" sz="32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50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Front End Flow Chat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Front End Flow Chat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13F2CE-D709-7AB0-A68F-B9986B2D0039}"/>
              </a:ext>
            </a:extLst>
          </p:cNvPr>
          <p:cNvGrpSpPr/>
          <p:nvPr/>
        </p:nvGrpSpPr>
        <p:grpSpPr>
          <a:xfrm>
            <a:off x="631131" y="2063057"/>
            <a:ext cx="10929738" cy="2731886"/>
            <a:chOff x="914399" y="2262911"/>
            <a:chExt cx="10016837" cy="2103581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E0B27347-77F7-42BA-E1DD-64594E1784CB}"/>
                </a:ext>
              </a:extLst>
            </p:cNvPr>
            <p:cNvSpPr/>
            <p:nvPr/>
          </p:nvSpPr>
          <p:spPr>
            <a:xfrm>
              <a:off x="914399" y="3110346"/>
              <a:ext cx="1496291" cy="63730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URL </a:t>
              </a:r>
              <a:r>
                <a:rPr kumimoji="1" lang="ko-Kore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접속</a:t>
              </a:r>
              <a:endParaRPr kumimoji="1" lang="ko-Kore-KR" altLang="en-US" dirty="0">
                <a:cs typeface="Noto Sans Kannada Thin" panose="020B0202040504020204" pitchFamily="34" charset="0"/>
              </a:endParaRPr>
            </a:p>
          </p:txBody>
        </p:sp>
        <p:sp>
          <p:nvSpPr>
            <p:cNvPr id="8" name="평행 사변형[P] 7">
              <a:extLst>
                <a:ext uri="{FF2B5EF4-FFF2-40B4-BE49-F238E27FC236}">
                  <a16:creationId xmlns:a16="http://schemas.microsoft.com/office/drawing/2014/main" id="{803866F1-B2C9-C1FE-A1D5-775E43707BDD}"/>
                </a:ext>
              </a:extLst>
            </p:cNvPr>
            <p:cNvSpPr/>
            <p:nvPr/>
          </p:nvSpPr>
          <p:spPr>
            <a:xfrm>
              <a:off x="2955637" y="3150754"/>
              <a:ext cx="1801090" cy="556491"/>
            </a:xfrm>
            <a:prstGeom prst="parallelogram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to Sans Kannada Thin" panose="020B0202040504020204" pitchFamily="34" charset="0"/>
                  <a:cs typeface="Noto Sans Kannada Thin" panose="020B0202040504020204" pitchFamily="34" charset="0"/>
                </a:rPr>
                <a:t>데이터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to Sans Kannada Thin" panose="020B0202040504020204" pitchFamily="34" charset="0"/>
                  <a:cs typeface="Noto Sans Kannada Thin" panose="020B0202040504020204" pitchFamily="34" charset="0"/>
                </a:rPr>
                <a:t> 입력</a:t>
              </a:r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Kannada Thin" panose="020B0202040504020204" pitchFamily="34" charset="0"/>
                <a:cs typeface="Noto Sans Kannada Thin" panose="020B0202040504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FD9659-6528-CAEA-5D37-51E5323125B0}"/>
                </a:ext>
              </a:extLst>
            </p:cNvPr>
            <p:cNvSpPr/>
            <p:nvPr/>
          </p:nvSpPr>
          <p:spPr>
            <a:xfrm>
              <a:off x="5163126" y="3747655"/>
              <a:ext cx="1607128" cy="6188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입력된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 파일이 </a:t>
              </a:r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0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이면 리턴</a:t>
              </a:r>
              <a:endParaRPr kumimoji="1" lang="ko-Kore-KR" altLang="en-US" dirty="0">
                <a:cs typeface="Noto Sans Kannada Thin" panose="020B0202040504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78C59C-EDEB-12C0-8409-2961C440218B}"/>
                </a:ext>
              </a:extLst>
            </p:cNvPr>
            <p:cNvSpPr/>
            <p:nvPr/>
          </p:nvSpPr>
          <p:spPr>
            <a:xfrm>
              <a:off x="5163126" y="2531918"/>
              <a:ext cx="1607128" cy="6188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to Sans Kannada Thin" panose="020B0202040504020204" pitchFamily="34" charset="0"/>
                  <a:cs typeface="Noto Sans Kannada Thin" panose="020B0202040504020204" pitchFamily="34" charset="0"/>
                </a:rPr>
                <a:t>서버에 파일 전송</a:t>
              </a:r>
              <a:endParaRPr kumimoji="1" lang="ko-Kore-KR" altLang="en-US" dirty="0">
                <a:latin typeface="Noto Sans Kannada Thin" panose="020B0202040504020204" pitchFamily="34" charset="0"/>
                <a:cs typeface="Noto Sans Kannada Thin" panose="020B0202040504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C60559C-BF12-4E3B-3A60-9EBC80FD4B6F}"/>
                </a:ext>
              </a:extLst>
            </p:cNvPr>
            <p:cNvSpPr/>
            <p:nvPr/>
          </p:nvSpPr>
          <p:spPr>
            <a:xfrm>
              <a:off x="7310581" y="2262911"/>
              <a:ext cx="1607128" cy="11660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결과 </a:t>
              </a:r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Table,</a:t>
              </a:r>
            </a:p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Graph or INPUT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 파일 선택</a:t>
              </a:r>
              <a:endParaRPr kumimoji="1" lang="ko-Kore-KR" altLang="en-US" dirty="0">
                <a:cs typeface="Noto Sans Kannada Thin" panose="020B0202040504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6178-230A-439C-E392-8C4B20707C83}"/>
                </a:ext>
              </a:extLst>
            </p:cNvPr>
            <p:cNvSpPr/>
            <p:nvPr/>
          </p:nvSpPr>
          <p:spPr>
            <a:xfrm>
              <a:off x="9324108" y="2611581"/>
              <a:ext cx="1607128" cy="4595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View</a:t>
              </a:r>
              <a:endParaRPr kumimoji="1" lang="ko-Kore-KR" altLang="en-US" dirty="0">
                <a:cs typeface="Noto Sans Kannada Thin" panose="020B0202040504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63982EA-E841-7B94-FA34-4DAE512BB744}"/>
                </a:ext>
              </a:extLst>
            </p:cNvPr>
            <p:cNvCxnSpPr>
              <a:stCxn id="5" idx="3"/>
              <a:endCxn id="8" idx="5"/>
            </p:cNvCxnSpPr>
            <p:nvPr/>
          </p:nvCxnSpPr>
          <p:spPr>
            <a:xfrm flipV="1">
              <a:off x="2410690" y="3429000"/>
              <a:ext cx="6145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41CAF91-AD22-DFC8-42BE-73F4F49A548C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652673" y="3449205"/>
              <a:ext cx="510453" cy="607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78A1401-55E6-6B35-6493-7EAF9B604961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4652673" y="2841336"/>
              <a:ext cx="510453" cy="607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875F0F4-FA9D-21F4-8D36-AE92D9B84391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770254" y="2841335"/>
              <a:ext cx="540327" cy="4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6961C2E-E013-214A-9DD8-7A60178BE121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8917709" y="2834983"/>
              <a:ext cx="406399" cy="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[E] 19">
              <a:extLst>
                <a:ext uri="{FF2B5EF4-FFF2-40B4-BE49-F238E27FC236}">
                  <a16:creationId xmlns:a16="http://schemas.microsoft.com/office/drawing/2014/main" id="{8134D54A-A2D1-9A38-4714-9BF539E28708}"/>
                </a:ext>
              </a:extLst>
            </p:cNvPr>
            <p:cNvCxnSpPr>
              <a:cxnSpLocks/>
              <a:stCxn id="9" idx="2"/>
              <a:endCxn id="5" idx="2"/>
            </p:cNvCxnSpPr>
            <p:nvPr/>
          </p:nvCxnSpPr>
          <p:spPr>
            <a:xfrm rot="5400000" flipH="1">
              <a:off x="3505200" y="1905001"/>
              <a:ext cx="618836" cy="4304145"/>
            </a:xfrm>
            <a:prstGeom prst="bentConnector3">
              <a:avLst>
                <a:gd name="adj1" fmla="val -369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B71BE4A7-E6F2-2929-EA19-B3ABEBAF4950}"/>
                </a:ext>
              </a:extLst>
            </p:cNvPr>
            <p:cNvCxnSpPr>
              <a:cxnSpLocks/>
              <a:stCxn id="14" idx="2"/>
              <a:endCxn id="5" idx="2"/>
            </p:cNvCxnSpPr>
            <p:nvPr/>
          </p:nvCxnSpPr>
          <p:spPr>
            <a:xfrm rot="5400000">
              <a:off x="5556827" y="-823191"/>
              <a:ext cx="676565" cy="8465127"/>
            </a:xfrm>
            <a:prstGeom prst="bentConnector3">
              <a:avLst>
                <a:gd name="adj1" fmla="val 3645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0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Back End Flow Chat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Back End Flow Chat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23E49C-17D4-9AA1-F7FF-EE400AB38A00}"/>
              </a:ext>
            </a:extLst>
          </p:cNvPr>
          <p:cNvGrpSpPr/>
          <p:nvPr/>
        </p:nvGrpSpPr>
        <p:grpSpPr>
          <a:xfrm>
            <a:off x="217056" y="2139662"/>
            <a:ext cx="11658741" cy="2278494"/>
            <a:chOff x="217056" y="2139662"/>
            <a:chExt cx="11658741" cy="2278494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0F544696-7549-3B24-2175-B3470634CB11}"/>
                </a:ext>
              </a:extLst>
            </p:cNvPr>
            <p:cNvSpPr/>
            <p:nvPr/>
          </p:nvSpPr>
          <p:spPr>
            <a:xfrm>
              <a:off x="217056" y="2860963"/>
              <a:ext cx="1496291" cy="11360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URL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에서 </a:t>
              </a:r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요청이 들어옴</a:t>
              </a:r>
              <a:endParaRPr kumimoji="1" lang="ko-Kore-KR" altLang="en-US" dirty="0"/>
            </a:p>
          </p:txBody>
        </p:sp>
        <p:sp>
          <p:nvSpPr>
            <p:cNvPr id="5" name="평행 사변형[P] 4">
              <a:extLst>
                <a:ext uri="{FF2B5EF4-FFF2-40B4-BE49-F238E27FC236}">
                  <a16:creationId xmlns:a16="http://schemas.microsoft.com/office/drawing/2014/main" id="{591BC032-B531-80DA-5F9F-A1E0ADB8C2C1}"/>
                </a:ext>
              </a:extLst>
            </p:cNvPr>
            <p:cNvSpPr/>
            <p:nvPr/>
          </p:nvSpPr>
          <p:spPr>
            <a:xfrm>
              <a:off x="2253674" y="3150754"/>
              <a:ext cx="1801090" cy="556491"/>
            </a:xfrm>
            <a:prstGeom prst="parallelogram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에 저장</a:t>
              </a:r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343F1E-1D99-93E5-6B1C-DE253EADF966}"/>
                </a:ext>
              </a:extLst>
            </p:cNvPr>
            <p:cNvSpPr/>
            <p:nvPr/>
          </p:nvSpPr>
          <p:spPr>
            <a:xfrm>
              <a:off x="4461163" y="2262911"/>
              <a:ext cx="1607128" cy="8878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URL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에서 </a:t>
              </a:r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요청이 들어옴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3509B38-42B6-EB76-F2CD-78C7F03963F7}"/>
                </a:ext>
              </a:extLst>
            </p:cNvPr>
            <p:cNvSpPr/>
            <p:nvPr/>
          </p:nvSpPr>
          <p:spPr>
            <a:xfrm>
              <a:off x="10074707" y="2139662"/>
              <a:ext cx="1801090" cy="1309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출력된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 데이터를 가공 후 데이터 송신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5FF188A-4ED1-3E90-2B3E-35058C14E641}"/>
                </a:ext>
              </a:extLst>
            </p:cNvPr>
            <p:cNvCxnSpPr>
              <a:cxnSpLocks/>
              <a:stCxn id="4" idx="3"/>
              <a:endCxn id="5" idx="5"/>
            </p:cNvCxnSpPr>
            <p:nvPr/>
          </p:nvCxnSpPr>
          <p:spPr>
            <a:xfrm>
              <a:off x="1713347" y="3429000"/>
              <a:ext cx="6098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9DF4663-03C5-E0ED-9C5F-4479A0749D59}"/>
                </a:ext>
              </a:extLst>
            </p:cNvPr>
            <p:cNvCxnSpPr>
              <a:cxnSpLocks/>
              <a:stCxn id="19" idx="3"/>
              <a:endCxn id="14" idx="1"/>
            </p:cNvCxnSpPr>
            <p:nvPr/>
          </p:nvCxnSpPr>
          <p:spPr>
            <a:xfrm flipV="1">
              <a:off x="6164045" y="3989249"/>
              <a:ext cx="503975" cy="3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7E45E4-6078-222E-C75A-EAFAB0171231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3950710" y="2706833"/>
              <a:ext cx="510453" cy="742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FCA8E0D-E64E-8365-79EF-DB69526F878F}"/>
                </a:ext>
              </a:extLst>
            </p:cNvPr>
            <p:cNvCxnSpPr>
              <a:cxnSpLocks/>
              <a:endCxn id="12" idx="5"/>
            </p:cNvCxnSpPr>
            <p:nvPr/>
          </p:nvCxnSpPr>
          <p:spPr>
            <a:xfrm>
              <a:off x="6068291" y="2841335"/>
              <a:ext cx="1194233" cy="8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평행 사변형[P] 11">
              <a:extLst>
                <a:ext uri="{FF2B5EF4-FFF2-40B4-BE49-F238E27FC236}">
                  <a16:creationId xmlns:a16="http://schemas.microsoft.com/office/drawing/2014/main" id="{2B377F23-3EEA-DFCD-AC1A-F8C5400E1FA0}"/>
                </a:ext>
              </a:extLst>
            </p:cNvPr>
            <p:cNvSpPr/>
            <p:nvPr/>
          </p:nvSpPr>
          <p:spPr>
            <a:xfrm>
              <a:off x="7192963" y="2572034"/>
              <a:ext cx="1801090" cy="556491"/>
            </a:xfrm>
            <a:prstGeom prst="parallelogram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에서 데이터 출력</a:t>
              </a:r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A352D56-5350-DBC2-13D7-12360F6B8BB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V="1">
              <a:off x="8924492" y="2837868"/>
              <a:ext cx="1150215" cy="12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1D2C6C-C596-45FB-946C-7845917968C7}"/>
                </a:ext>
              </a:extLst>
            </p:cNvPr>
            <p:cNvSpPr/>
            <p:nvPr/>
          </p:nvSpPr>
          <p:spPr>
            <a:xfrm>
              <a:off x="6668020" y="3563509"/>
              <a:ext cx="1674867" cy="851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Ou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t</a:t>
              </a:r>
              <a:r>
                <a:rPr kumimoji="1" lang="en-US" altLang="ko-Kore-KR" dirty="0">
                  <a:solidFill>
                    <a:schemeClr val="tx1"/>
                  </a:solidFill>
                </a:rPr>
                <a:t>put URL</a:t>
              </a:r>
              <a:r>
                <a:rPr kumimoji="1" lang="ko-Kore-KR" altLang="en-US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Get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요청이 들어옴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평행 사변형[P] 16">
              <a:extLst>
                <a:ext uri="{FF2B5EF4-FFF2-40B4-BE49-F238E27FC236}">
                  <a16:creationId xmlns:a16="http://schemas.microsoft.com/office/drawing/2014/main" id="{BC3F30BC-0932-5A95-B62B-A8CCCFDB74B1}"/>
                </a:ext>
              </a:extLst>
            </p:cNvPr>
            <p:cNvSpPr/>
            <p:nvPr/>
          </p:nvSpPr>
          <p:spPr>
            <a:xfrm>
              <a:off x="8807301" y="3714170"/>
              <a:ext cx="1877004" cy="556491"/>
            </a:xfrm>
            <a:prstGeom prst="parallelogram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에서 데이터 출력</a:t>
              </a:r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7A82DCB-5163-F2C5-5B69-CC8964F54783}"/>
                </a:ext>
              </a:extLst>
            </p:cNvPr>
            <p:cNvCxnSpPr>
              <a:cxnSpLocks/>
              <a:stCxn id="5" idx="2"/>
              <a:endCxn id="19" idx="1"/>
            </p:cNvCxnSpPr>
            <p:nvPr/>
          </p:nvCxnSpPr>
          <p:spPr>
            <a:xfrm>
              <a:off x="3985203" y="3429000"/>
              <a:ext cx="503975" cy="563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19EE0C-88D0-C0C5-A194-7EE9CE360A5C}"/>
                </a:ext>
              </a:extLst>
            </p:cNvPr>
            <p:cNvSpPr/>
            <p:nvPr/>
          </p:nvSpPr>
          <p:spPr>
            <a:xfrm>
              <a:off x="4489178" y="3566676"/>
              <a:ext cx="1674867" cy="851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시뮬레이션 작동 후 결과 저장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8EBB9B1-C56C-5190-93B1-937221BDD8BE}"/>
                </a:ext>
              </a:extLst>
            </p:cNvPr>
            <p:cNvCxnSpPr>
              <a:cxnSpLocks/>
              <a:stCxn id="14" idx="3"/>
              <a:endCxn id="17" idx="5"/>
            </p:cNvCxnSpPr>
            <p:nvPr/>
          </p:nvCxnSpPr>
          <p:spPr>
            <a:xfrm>
              <a:off x="8342887" y="3989249"/>
              <a:ext cx="533975" cy="3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9B05BF6D-3434-6257-B91C-BB0CB4E12A7F}"/>
                </a:ext>
              </a:extLst>
            </p:cNvPr>
            <p:cNvCxnSpPr>
              <a:cxnSpLocks/>
              <a:stCxn id="17" idx="2"/>
              <a:endCxn id="7" idx="2"/>
            </p:cNvCxnSpPr>
            <p:nvPr/>
          </p:nvCxnSpPr>
          <p:spPr>
            <a:xfrm flipV="1">
              <a:off x="10614744" y="3449205"/>
              <a:ext cx="360508" cy="5432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419947"/>
      </p:ext>
    </p:extLst>
  </p:cSld>
  <p:clrMapOvr>
    <a:masterClrMapping/>
  </p:clrMapOvr>
</p:sld>
</file>

<file path=ppt/theme/theme1.xml><?xml version="1.0" encoding="utf-8"?>
<a:theme xmlns:a="http://schemas.openxmlformats.org/drawingml/2006/main" name="20.11.09 발표서식 개선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.11.09 워크숍 발표 자료(박소현).pptx" id="{D7787986-879B-418D-8A90-E10590841147}" vid="{55C92BCF-602A-4601-A05D-1521991FDCB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20.11.09 발표서식 개선 </Template>
  <TotalTime>26815</TotalTime>
  <Words>1478</Words>
  <Application>Microsoft Macintosh PowerPoint</Application>
  <PresentationFormat>와이드스크린</PresentationFormat>
  <Paragraphs>228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여기어때 잘난체</vt:lpstr>
      <vt:lpstr>맑은 고딕</vt:lpstr>
      <vt:lpstr>Noto Sans CJK KR Black</vt:lpstr>
      <vt:lpstr>Noto Sans CJK KR Bold</vt:lpstr>
      <vt:lpstr>Noto Sans CJK KR DemiLight</vt:lpstr>
      <vt:lpstr>Noto Sans CJK KR Light</vt:lpstr>
      <vt:lpstr>Arial</vt:lpstr>
      <vt:lpstr>Calibri</vt:lpstr>
      <vt:lpstr>Noto Sans Kannada Thin</vt:lpstr>
      <vt:lpstr>Wingdings</vt:lpstr>
      <vt:lpstr>20.11.09 발표서식 개선 </vt:lpstr>
      <vt:lpstr>eINSs&amp;c 인턴쉽 MockUp 프로젝트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교통 네트워크 생성 및 학습</dc:title>
  <dc:creator>cheong jin</dc:creator>
  <cp:lastModifiedBy>최민성</cp:lastModifiedBy>
  <cp:revision>848</cp:revision>
  <dcterms:created xsi:type="dcterms:W3CDTF">2021-09-28T00:04:22Z</dcterms:created>
  <dcterms:modified xsi:type="dcterms:W3CDTF">2023-08-25T05:10:19Z</dcterms:modified>
</cp:coreProperties>
</file>