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7179" y="2054860"/>
            <a:ext cx="551764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7061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239125" y="790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0458450" y="61055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815657"/>
            <a:ext cx="7512684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600" y="1731327"/>
            <a:ext cx="7147559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F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074035">
              <a:lnSpc>
                <a:spcPct val="100000"/>
              </a:lnSpc>
              <a:spcBef>
                <a:spcPts val="130"/>
              </a:spcBef>
            </a:pPr>
            <a:r>
              <a:rPr dirty="0"/>
              <a:t>HARIVIGNESH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6525" y="2816288"/>
            <a:ext cx="18611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150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53475" y="885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650" y="367347"/>
            <a:ext cx="242570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90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800" spc="-10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800" spc="-55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800" spc="-105" b="1">
                <a:solidFill>
                  <a:srgbClr val="000000"/>
                </a:solidFill>
                <a:latin typeface="Trebuchet MS"/>
                <a:cs typeface="Trebuchet MS"/>
              </a:rPr>
              <a:t>UL</a:t>
            </a:r>
            <a:r>
              <a:rPr dirty="0" sz="4800" spc="-9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80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524000"/>
            <a:ext cx="8496300" cy="24765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9767" y="4397057"/>
            <a:ext cx="838898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10" b="1">
                <a:solidFill>
                  <a:srgbClr val="0D0D0D"/>
                </a:solidFill>
                <a:latin typeface="Calibri"/>
                <a:cs typeface="Calibri"/>
              </a:rPr>
              <a:t>Crop</a:t>
            </a:r>
            <a:r>
              <a:rPr dirty="0" sz="1800" spc="-9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yield</a:t>
            </a:r>
            <a:r>
              <a:rPr dirty="0" sz="1800" spc="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prediction</a:t>
            </a:r>
            <a:r>
              <a:rPr dirty="0" sz="1800" spc="-9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1800" spc="-2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0D0D0D"/>
                </a:solidFill>
                <a:latin typeface="Calibri"/>
                <a:cs typeface="Calibri"/>
              </a:rPr>
              <a:t>precision</a:t>
            </a:r>
            <a:r>
              <a:rPr dirty="0" sz="1800" spc="-9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agriculture</a:t>
            </a:r>
            <a:r>
              <a:rPr dirty="0" sz="1800" spc="-1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0D0D0D"/>
                </a:solidFill>
                <a:latin typeface="Calibri"/>
                <a:cs typeface="Calibri"/>
              </a:rPr>
              <a:t>offers</a:t>
            </a:r>
            <a:r>
              <a:rPr dirty="0" sz="1800" spc="-7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0D0D0D"/>
                </a:solidFill>
                <a:latin typeface="Calibri"/>
                <a:cs typeface="Calibri"/>
              </a:rPr>
              <a:t>data-driven</a:t>
            </a:r>
            <a:r>
              <a:rPr dirty="0" sz="1800" spc="-2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insights</a:t>
            </a:r>
            <a:r>
              <a:rPr dirty="0" sz="1800" spc="-7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800" spc="1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0D0D0D"/>
                </a:solidFill>
                <a:latin typeface="Calibri"/>
                <a:cs typeface="Calibri"/>
              </a:rPr>
              <a:t>optimized </a:t>
            </a:r>
            <a:r>
              <a:rPr dirty="0" sz="1800" spc="-39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15" b="1">
                <a:solidFill>
                  <a:srgbClr val="0D0D0D"/>
                </a:solidFill>
                <a:latin typeface="Calibri"/>
                <a:cs typeface="Calibri"/>
              </a:rPr>
              <a:t>farming</a:t>
            </a:r>
            <a:r>
              <a:rPr dirty="0" sz="1800" spc="-14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practices,</a:t>
            </a:r>
            <a:r>
              <a:rPr dirty="0" sz="1800" spc="-1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dirty="0" sz="1800" spc="-6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libri"/>
                <a:cs typeface="Calibri"/>
              </a:rPr>
              <a:t>productivity</a:t>
            </a:r>
            <a:r>
              <a:rPr dirty="0" sz="1800" spc="1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800" spc="-3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0D0D0D"/>
                </a:solidFill>
                <a:latin typeface="Calibri"/>
                <a:cs typeface="Calibri"/>
              </a:rPr>
              <a:t>resource</a:t>
            </a:r>
            <a:r>
              <a:rPr dirty="0" sz="1800" spc="-19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D0D0D"/>
                </a:solidFill>
                <a:latin typeface="Calibri"/>
                <a:cs typeface="Calibri"/>
              </a:rPr>
              <a:t>efficiency.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087225" cy="6800850"/>
            </a:xfrm>
            <a:custGeom>
              <a:avLst/>
              <a:gdLst/>
              <a:ahLst/>
              <a:cxnLst/>
              <a:rect l="l" t="t" r="r" b="b"/>
              <a:pathLst>
                <a:path w="12087225" h="6800850">
                  <a:moveTo>
                    <a:pt x="0" y="6800848"/>
                  </a:moveTo>
                  <a:lnTo>
                    <a:pt x="12087225" y="6800848"/>
                  </a:lnTo>
                  <a:lnTo>
                    <a:pt x="12087225" y="0"/>
                  </a:lnTo>
                  <a:lnTo>
                    <a:pt x="0" y="0"/>
                  </a:lnTo>
                  <a:lnTo>
                    <a:pt x="0" y="68008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Next-Generation</a:t>
            </a:r>
            <a:r>
              <a:rPr dirty="0" spc="-185"/>
              <a:t> </a:t>
            </a:r>
            <a:r>
              <a:rPr dirty="0" spc="-5"/>
              <a:t>Crop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pc="15"/>
              <a:t>Yield </a:t>
            </a:r>
            <a:r>
              <a:rPr dirty="0" spc="10"/>
              <a:t>Prediction for </a:t>
            </a:r>
            <a:r>
              <a:rPr dirty="0" spc="15"/>
              <a:t> </a:t>
            </a:r>
            <a:r>
              <a:rPr dirty="0" spc="5"/>
              <a:t>Precision</a:t>
            </a:r>
            <a:r>
              <a:rPr dirty="0" spc="-120"/>
              <a:t> </a:t>
            </a:r>
            <a:r>
              <a:rPr dirty="0" spc="5"/>
              <a:t>Agriculture </a:t>
            </a:r>
            <a:r>
              <a:rPr dirty="0" spc="-1789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Food</a:t>
            </a:r>
            <a:r>
              <a:rPr dirty="0" spc="15"/>
              <a:t> </a:t>
            </a:r>
            <a:r>
              <a:rPr dirty="0" spc="5"/>
              <a:t>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7234" y="6466840"/>
            <a:ext cx="179641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6600" y="42741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2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800" b="1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800" spc="-4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800" spc="15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800" b="1">
                <a:solidFill>
                  <a:srgbClr val="000000"/>
                </a:solidFill>
                <a:latin typeface="Trebuchet MS"/>
                <a:cs typeface="Trebuchet MS"/>
              </a:rPr>
              <a:t>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5154" y="1957324"/>
            <a:ext cx="7411720" cy="4418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97180" indent="352425">
              <a:lnSpc>
                <a:spcPct val="100299"/>
              </a:lnSpc>
              <a:spcBef>
                <a:spcPts val="90"/>
              </a:spcBef>
            </a:pPr>
            <a:r>
              <a:rPr dirty="0" sz="3600" spc="-5">
                <a:latin typeface="Calibri"/>
                <a:cs typeface="Calibri"/>
              </a:rPr>
              <a:t>Precision </a:t>
            </a:r>
            <a:r>
              <a:rPr dirty="0" sz="3600">
                <a:latin typeface="Calibri"/>
                <a:cs typeface="Calibri"/>
              </a:rPr>
              <a:t>agriculture is a </a:t>
            </a:r>
            <a:r>
              <a:rPr dirty="0" sz="3600" spc="-5">
                <a:latin typeface="Calibri"/>
                <a:cs typeface="Calibri"/>
              </a:rPr>
              <a:t>rapidly </a:t>
            </a:r>
            <a:r>
              <a:rPr dirty="0" sz="3600">
                <a:latin typeface="Calibri"/>
                <a:cs typeface="Calibri"/>
              </a:rPr>
              <a:t> evolving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5">
                <a:latin typeface="Calibri"/>
                <a:cs typeface="Calibri"/>
              </a:rPr>
              <a:t>field </a:t>
            </a:r>
            <a:r>
              <a:rPr dirty="0" sz="3600" spc="-5">
                <a:latin typeface="Calibri"/>
                <a:cs typeface="Calibri"/>
              </a:rPr>
              <a:t>that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5">
                <a:latin typeface="Calibri"/>
                <a:cs typeface="Calibri"/>
              </a:rPr>
              <a:t>leverages</a:t>
            </a:r>
            <a:r>
              <a:rPr dirty="0" sz="3600" spc="-13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advanced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technologies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optimize</a:t>
            </a:r>
            <a:r>
              <a:rPr dirty="0" sz="3600" spc="114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crop 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production</a:t>
            </a:r>
            <a:r>
              <a:rPr dirty="0" sz="3600" spc="6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and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resource</a:t>
            </a:r>
            <a:r>
              <a:rPr dirty="0" sz="3600" spc="1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utilization.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360"/>
              </a:lnSpc>
              <a:spcBef>
                <a:spcPts val="75"/>
              </a:spcBef>
            </a:pPr>
            <a:r>
              <a:rPr dirty="0" sz="3600" spc="-15">
                <a:latin typeface="Calibri"/>
                <a:cs typeface="Calibri"/>
              </a:rPr>
              <a:t>This </a:t>
            </a:r>
            <a:r>
              <a:rPr dirty="0" sz="3600" spc="-5">
                <a:latin typeface="Calibri"/>
                <a:cs typeface="Calibri"/>
              </a:rPr>
              <a:t>presentation </a:t>
            </a:r>
            <a:r>
              <a:rPr dirty="0" sz="3600">
                <a:latin typeface="Calibri"/>
                <a:cs typeface="Calibri"/>
              </a:rPr>
              <a:t>explores a </a:t>
            </a:r>
            <a:r>
              <a:rPr dirty="0" sz="3600" spc="5">
                <a:latin typeface="Calibri"/>
                <a:cs typeface="Calibri"/>
              </a:rPr>
              <a:t>next- </a:t>
            </a:r>
            <a:r>
              <a:rPr dirty="0" sz="3600" spc="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generation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solution</a:t>
            </a:r>
            <a:r>
              <a:rPr dirty="0" sz="3600" spc="9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for</a:t>
            </a:r>
            <a:r>
              <a:rPr dirty="0" sz="3600" spc="1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accurate</a:t>
            </a:r>
            <a:r>
              <a:rPr dirty="0" sz="3600" spc="-10">
                <a:latin typeface="Calibri"/>
                <a:cs typeface="Calibri"/>
              </a:rPr>
              <a:t> crop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280"/>
              </a:lnSpc>
              <a:spcBef>
                <a:spcPts val="20"/>
              </a:spcBef>
            </a:pPr>
            <a:r>
              <a:rPr dirty="0" sz="3600">
                <a:latin typeface="Calibri"/>
                <a:cs typeface="Calibri"/>
              </a:rPr>
              <a:t>yield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prediction,</a:t>
            </a:r>
            <a:r>
              <a:rPr dirty="0" sz="3600" spc="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5">
                <a:latin typeface="Calibri"/>
                <a:cs typeface="Calibri"/>
              </a:rPr>
              <a:t> critical</a:t>
            </a:r>
            <a:r>
              <a:rPr dirty="0" sz="3600" spc="3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component</a:t>
            </a:r>
            <a:r>
              <a:rPr dirty="0" sz="3600" spc="6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of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precision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farming.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3725" y="2124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391650" y="0"/>
            <a:ext cx="2762250" cy="2952750"/>
            <a:chOff x="9391650" y="0"/>
            <a:chExt cx="2762250" cy="2952750"/>
          </a:xfrm>
        </p:grpSpPr>
        <p:sp>
          <p:nvSpPr>
            <p:cNvPr id="4" name="object 4"/>
            <p:cNvSpPr/>
            <p:nvPr/>
          </p:nvSpPr>
          <p:spPr>
            <a:xfrm>
              <a:off x="10753725" y="26574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1650" y="0"/>
              <a:ext cx="2762250" cy="29527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81925" y="666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572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-20" b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ROB</a:t>
            </a:r>
            <a:r>
              <a:rPr dirty="0" sz="4250" spc="55" b="1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25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50" spc="20" b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250" b="1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z="4250" spc="-75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250" spc="-5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250" spc="-7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250" spc="-5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250" spc="-100" b="1">
                <a:solidFill>
                  <a:srgbClr val="000000"/>
                </a:solidFill>
                <a:latin typeface="Trebuchet MS"/>
                <a:cs typeface="Trebuchet MS"/>
              </a:rPr>
              <a:t>EME</a:t>
            </a:r>
            <a:r>
              <a:rPr dirty="0" sz="4250" spc="-6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72" y="2092261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8844" y="2088197"/>
            <a:ext cx="1734185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1F487C"/>
                </a:solidFill>
                <a:latin typeface="Calibri"/>
                <a:cs typeface="Calibri"/>
              </a:rPr>
              <a:t>Inaccurate</a:t>
            </a:r>
            <a:r>
              <a:rPr dirty="0" sz="2000" spc="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000" spc="25" b="1">
                <a:solidFill>
                  <a:srgbClr val="1F487C"/>
                </a:solidFill>
                <a:latin typeface="Calibri"/>
                <a:cs typeface="Calibri"/>
              </a:rPr>
              <a:t>Yield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5" b="1">
                <a:solidFill>
                  <a:srgbClr val="1F487C"/>
                </a:solidFill>
                <a:latin typeface="Calibri"/>
                <a:cs typeface="Calibri"/>
              </a:rPr>
              <a:t>Forecasting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844" y="2984817"/>
            <a:ext cx="2673350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Current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yield</a:t>
            </a:r>
            <a:r>
              <a:rPr dirty="0" sz="2400" spc="13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prediction</a:t>
            </a:r>
            <a:endParaRPr sz="2400">
              <a:latin typeface="Arial MT"/>
              <a:cs typeface="Arial MT"/>
            </a:endParaRPr>
          </a:p>
          <a:p>
            <a:pPr marL="12700" marR="146685">
              <a:lnSpc>
                <a:spcPct val="100499"/>
              </a:lnSpc>
              <a:spcBef>
                <a:spcPts val="35"/>
              </a:spcBef>
            </a:pP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methods</a:t>
            </a:r>
            <a:r>
              <a:rPr dirty="0" sz="2400" spc="14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often</a:t>
            </a: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rely </a:t>
            </a:r>
            <a:r>
              <a:rPr dirty="0" sz="2400" spc="-65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historical</a:t>
            </a:r>
            <a:r>
              <a:rPr dirty="0" sz="2400" spc="1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272424"/>
                </a:solidFill>
                <a:latin typeface="Arial MT"/>
                <a:cs typeface="Arial MT"/>
              </a:rPr>
              <a:t>data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  <a:tabLst>
                <a:tab pos="1680210" algn="l"/>
              </a:tabLst>
            </a:pPr>
            <a:r>
              <a:rPr dirty="0" sz="2400" spc="-30">
                <a:solidFill>
                  <a:srgbClr val="272424"/>
                </a:solidFill>
                <a:latin typeface="Arial MT"/>
                <a:cs typeface="Arial MT"/>
              </a:rPr>
              <a:t>generalized	models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,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272424"/>
                </a:solidFill>
                <a:latin typeface="Arial MT"/>
                <a:cs typeface="Arial MT"/>
              </a:rPr>
              <a:t>leading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400"/>
              </a:lnSpc>
              <a:spcBef>
                <a:spcPts val="35"/>
              </a:spcBef>
            </a:pP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to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inaccurate </a:t>
            </a: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forecasts</a:t>
            </a:r>
            <a:r>
              <a:rPr dirty="0" sz="2400" spc="6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that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fail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272424"/>
                </a:solidFill>
                <a:latin typeface="Arial MT"/>
                <a:cs typeface="Arial MT"/>
              </a:rPr>
              <a:t>to </a:t>
            </a:r>
            <a:r>
              <a:rPr dirty="0" sz="2400" spc="-6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account</a:t>
            </a:r>
            <a:r>
              <a:rPr dirty="0" sz="2400" spc="7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for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site-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5601" y="2089848"/>
            <a:ext cx="2551430" cy="64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70"/>
              </a:lnSpc>
              <a:tabLst>
                <a:tab pos="415925" algn="l"/>
              </a:tabLst>
            </a:pPr>
            <a:r>
              <a:rPr dirty="0" sz="2400" b="1">
                <a:solidFill>
                  <a:srgbClr val="272424"/>
                </a:solidFill>
                <a:latin typeface="Calibri"/>
                <a:cs typeface="Calibri"/>
              </a:rPr>
              <a:t>2	</a:t>
            </a:r>
            <a:r>
              <a:rPr dirty="0" sz="2000" spc="15" b="1">
                <a:solidFill>
                  <a:srgbClr val="1F487C"/>
                </a:solidFill>
                <a:latin typeface="Calibri"/>
                <a:cs typeface="Calibri"/>
              </a:rPr>
              <a:t>inefficient</a:t>
            </a:r>
            <a:endParaRPr sz="2000">
              <a:latin typeface="Calibri"/>
              <a:cs typeface="Calibri"/>
            </a:endParaRPr>
          </a:p>
          <a:p>
            <a:pPr marL="416559">
              <a:lnSpc>
                <a:spcPts val="2360"/>
              </a:lnSpc>
            </a:pPr>
            <a:r>
              <a:rPr dirty="0" sz="2000" spc="-5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z="2000" spc="40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z="2000" spc="20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z="2000" spc="45" b="1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dirty="0" sz="2000" spc="-25" b="1">
                <a:solidFill>
                  <a:srgbClr val="1F487C"/>
                </a:solidFill>
                <a:latin typeface="Calibri"/>
                <a:cs typeface="Calibri"/>
              </a:rPr>
              <a:t>u</a:t>
            </a:r>
            <a:r>
              <a:rPr dirty="0" sz="2000" spc="35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z="2000" spc="-20" b="1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dirty="0" sz="2000" spc="15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z="2000" spc="-1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1F487C"/>
                </a:solidFill>
                <a:latin typeface="Calibri"/>
                <a:cs typeface="Calibri"/>
              </a:rPr>
              <a:t>ll</a:t>
            </a:r>
            <a:r>
              <a:rPr dirty="0" sz="2000" spc="45" b="1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dirty="0" sz="2000" spc="-15" b="1">
                <a:solidFill>
                  <a:srgbClr val="1F487C"/>
                </a:solidFill>
                <a:latin typeface="Calibri"/>
                <a:cs typeface="Calibri"/>
              </a:rPr>
              <a:t>ca</a:t>
            </a:r>
            <a:r>
              <a:rPr dirty="0" sz="2000" spc="-20" b="1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dirty="0" sz="2000" spc="30" b="1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dirty="0" sz="2000" spc="45" b="1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dirty="0" sz="2000" spc="15" b="1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9460" y="2986024"/>
            <a:ext cx="2597785" cy="2957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Imprecise</a:t>
            </a:r>
            <a:r>
              <a:rPr dirty="0" sz="2400" spc="7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yield </a:t>
            </a:r>
            <a:r>
              <a:rPr dirty="0" sz="2400" spc="-3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estimates</a:t>
            </a:r>
            <a:r>
              <a:rPr dirty="0" sz="2400" spc="13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result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in </a:t>
            </a:r>
            <a:r>
              <a:rPr dirty="0" sz="2400" spc="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suboptimal</a:t>
            </a:r>
            <a:r>
              <a:rPr dirty="0" sz="2400" spc="17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resourc </a:t>
            </a:r>
            <a:r>
              <a:rPr dirty="0" sz="2400" spc="-6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2400" spc="1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allocation,</a:t>
            </a:r>
            <a:endParaRPr sz="2400">
              <a:latin typeface="Arial MT"/>
              <a:cs typeface="Arial MT"/>
            </a:endParaRPr>
          </a:p>
          <a:p>
            <a:pPr marL="12700" marR="32384">
              <a:lnSpc>
                <a:spcPct val="99900"/>
              </a:lnSpc>
              <a:spcBef>
                <a:spcPts val="50"/>
              </a:spcBef>
            </a:pP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such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as </a:t>
            </a:r>
            <a:r>
              <a:rPr dirty="0" sz="2400" spc="-55">
                <a:solidFill>
                  <a:srgbClr val="272424"/>
                </a:solidFill>
                <a:latin typeface="Arial MT"/>
                <a:cs typeface="Arial MT"/>
              </a:rPr>
              <a:t>over</a:t>
            </a:r>
            <a:r>
              <a:rPr dirty="0" sz="2400" spc="-5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or </a:t>
            </a:r>
            <a:r>
              <a:rPr dirty="0" sz="2400" spc="-3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under-application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fertilizers,</a:t>
            </a:r>
            <a:r>
              <a:rPr dirty="0" sz="2400" spc="8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water, </a:t>
            </a:r>
            <a:r>
              <a:rPr dirty="0" sz="2400" spc="-6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other</a:t>
            </a:r>
            <a:r>
              <a:rPr dirty="0" sz="2400" spc="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inputs.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1469" y="1968499"/>
            <a:ext cx="18034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b="1">
                <a:solidFill>
                  <a:srgbClr val="272424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2325" y="2088832"/>
            <a:ext cx="22745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1F487C"/>
                </a:solidFill>
                <a:latin typeface="Calibri"/>
                <a:cs typeface="Calibri"/>
              </a:rPr>
              <a:t>Reduced</a:t>
            </a:r>
            <a:r>
              <a:rPr dirty="0" sz="2000" spc="-6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1F487C"/>
                </a:solidFill>
                <a:latin typeface="Calibri"/>
                <a:cs typeface="Calibri"/>
              </a:rPr>
              <a:t>Profitability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2325" y="2708973"/>
            <a:ext cx="2244725" cy="369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Inaccurate </a:t>
            </a: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predictions</a:t>
            </a:r>
            <a:r>
              <a:rPr dirty="0" sz="2400" spc="14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impa </a:t>
            </a:r>
            <a:r>
              <a:rPr dirty="0" sz="2400" spc="-65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ct</a:t>
            </a:r>
            <a:r>
              <a:rPr dirty="0" sz="2400" spc="66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farmers' </a:t>
            </a:r>
            <a:r>
              <a:rPr dirty="0" sz="2400" spc="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ability</a:t>
            </a:r>
            <a:r>
              <a:rPr dirty="0" sz="2400" spc="12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2400" spc="-7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72424"/>
                </a:solidFill>
                <a:latin typeface="Arial MT"/>
                <a:cs typeface="Arial MT"/>
              </a:rPr>
              <a:t>make </a:t>
            </a:r>
            <a:r>
              <a:rPr dirty="0" sz="24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informed </a:t>
            </a: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decisio </a:t>
            </a:r>
            <a:r>
              <a:rPr dirty="0" sz="2400" spc="-6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ns,</a:t>
            </a:r>
            <a:r>
              <a:rPr dirty="0" sz="2400" spc="-6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leading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dirty="0" sz="240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2400" spc="-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decreased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55"/>
              </a:lnSpc>
            </a:pPr>
            <a:r>
              <a:rPr dirty="0" sz="2400" spc="-35">
                <a:solidFill>
                  <a:srgbClr val="272424"/>
                </a:solidFill>
                <a:latin typeface="Arial MT"/>
                <a:cs typeface="Arial MT"/>
              </a:rPr>
              <a:t>yields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r>
              <a:rPr dirty="0" sz="2400" spc="-1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72424"/>
                </a:solidFill>
                <a:latin typeface="Arial MT"/>
                <a:cs typeface="Arial MT"/>
              </a:rPr>
              <a:t>reduced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-20">
                <a:solidFill>
                  <a:srgbClr val="272424"/>
                </a:solidFill>
                <a:latin typeface="Arial MT"/>
                <a:cs typeface="Arial MT"/>
              </a:rPr>
              <a:t>profitability.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2528887"/>
            <a:ext cx="2343150" cy="3124200"/>
          </a:xfrm>
          <a:custGeom>
            <a:avLst/>
            <a:gdLst/>
            <a:ahLst/>
            <a:cxnLst/>
            <a:rect l="l" t="t" r="r" b="b"/>
            <a:pathLst>
              <a:path w="2343150" h="3124200">
                <a:moveTo>
                  <a:pt x="0" y="3124200"/>
                </a:moveTo>
                <a:lnTo>
                  <a:pt x="2343150" y="3124200"/>
                </a:lnTo>
                <a:lnTo>
                  <a:pt x="234315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25400">
            <a:solidFill>
              <a:srgbClr val="1C33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39375" y="5972175"/>
            <a:ext cx="381000" cy="485775"/>
          </a:xfrm>
          <a:custGeom>
            <a:avLst/>
            <a:gdLst/>
            <a:ahLst/>
            <a:cxnLst/>
            <a:rect l="l" t="t" r="r" b="b"/>
            <a:pathLst>
              <a:path w="381000" h="485775">
                <a:moveTo>
                  <a:pt x="381000" y="0"/>
                </a:moveTo>
                <a:lnTo>
                  <a:pt x="0" y="0"/>
                </a:lnTo>
                <a:lnTo>
                  <a:pt x="0" y="485775"/>
                </a:lnTo>
                <a:lnTo>
                  <a:pt x="381000" y="485775"/>
                </a:lnTo>
                <a:lnTo>
                  <a:pt x="3810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67875" y="3114675"/>
            <a:ext cx="2524125" cy="3743325"/>
            <a:chOff x="9667875" y="3114675"/>
            <a:chExt cx="2524125" cy="3743325"/>
          </a:xfrm>
        </p:grpSpPr>
        <p:sp>
          <p:nvSpPr>
            <p:cNvPr id="5" name="object 5"/>
            <p:cNvSpPr/>
            <p:nvPr/>
          </p:nvSpPr>
          <p:spPr>
            <a:xfrm>
              <a:off x="10239375" y="6534150"/>
              <a:ext cx="152400" cy="190500"/>
            </a:xfrm>
            <a:custGeom>
              <a:avLst/>
              <a:gdLst/>
              <a:ahLst/>
              <a:cxnLst/>
              <a:rect l="l" t="t" r="r" b="b"/>
              <a:pathLst>
                <a:path w="152400" h="190500">
                  <a:moveTo>
                    <a:pt x="1524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52400" y="1905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875" y="3114675"/>
              <a:ext cx="2524125" cy="374332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7543800" y="1009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908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2395" algn="l"/>
              </a:tabLst>
            </a:pPr>
            <a:r>
              <a:rPr dirty="0" sz="4250" spc="-20" b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RO</a:t>
            </a:r>
            <a:r>
              <a:rPr dirty="0" sz="4250" spc="-10" b="1">
                <a:solidFill>
                  <a:srgbClr val="000000"/>
                </a:solidFill>
                <a:latin typeface="Trebuchet MS"/>
                <a:cs typeface="Trebuchet MS"/>
              </a:rPr>
              <a:t>J</a:t>
            </a:r>
            <a:r>
              <a:rPr dirty="0" sz="425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CT</a:t>
            </a:r>
            <a:r>
              <a:rPr dirty="0" sz="4250" b="1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250" spc="-30" b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425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250" spc="-10" b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425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250" spc="-1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250" spc="25" b="1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422" y="1917382"/>
            <a:ext cx="408241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50845" algn="l"/>
              </a:tabLst>
            </a:pPr>
            <a:r>
              <a:rPr dirty="0" sz="2150" spc="15" b="1">
                <a:solidFill>
                  <a:srgbClr val="581CE6"/>
                </a:solidFill>
                <a:latin typeface="Calibri"/>
                <a:cs typeface="Calibri"/>
              </a:rPr>
              <a:t>Objective	Approach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6287" y="2528887"/>
            <a:ext cx="2343150" cy="3695700"/>
          </a:xfrm>
          <a:custGeom>
            <a:avLst/>
            <a:gdLst/>
            <a:ahLst/>
            <a:cxnLst/>
            <a:rect l="l" t="t" r="r" b="b"/>
            <a:pathLst>
              <a:path w="2343150" h="3695700">
                <a:moveTo>
                  <a:pt x="0" y="3695700"/>
                </a:moveTo>
                <a:lnTo>
                  <a:pt x="2343150" y="3695700"/>
                </a:lnTo>
                <a:lnTo>
                  <a:pt x="2343150" y="0"/>
                </a:lnTo>
                <a:lnTo>
                  <a:pt x="0" y="0"/>
                </a:lnTo>
                <a:lnTo>
                  <a:pt x="0" y="3695700"/>
                </a:lnTo>
                <a:close/>
              </a:path>
            </a:pathLst>
          </a:custGeom>
          <a:ln w="952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5018" y="2528887"/>
            <a:ext cx="2343150" cy="3124200"/>
          </a:xfrm>
          <a:prstGeom prst="rect">
            <a:avLst/>
          </a:prstGeom>
          <a:solidFill>
            <a:srgbClr val="4F81BC"/>
          </a:solidFill>
          <a:ln w="26987">
            <a:solidFill>
              <a:srgbClr val="1C334E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81280" marR="566420">
              <a:lnSpc>
                <a:spcPct val="100800"/>
              </a:lnSpc>
            </a:pP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next-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generation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crop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endParaRPr sz="1800">
              <a:latin typeface="Arial"/>
              <a:cs typeface="Arial"/>
            </a:endParaRPr>
          </a:p>
          <a:p>
            <a:pPr marL="81280" marR="308610">
              <a:lnSpc>
                <a:spcPct val="99100"/>
              </a:lnSpc>
              <a:spcBef>
                <a:spcPts val="3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leverages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endParaRPr sz="1800">
              <a:latin typeface="Arial"/>
              <a:cs typeface="Arial"/>
            </a:endParaRPr>
          </a:p>
          <a:p>
            <a:pPr marL="81280" marR="92710">
              <a:lnSpc>
                <a:spcPct val="99700"/>
              </a:lnSpc>
              <a:spcBef>
                <a:spcPts val="2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analytics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accurate,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site-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789781" y="5574347"/>
            <a:ext cx="2333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forecasts.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6701" y="2481262"/>
            <a:ext cx="2514600" cy="3190875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85090" marR="448945">
              <a:lnSpc>
                <a:spcPct val="100800"/>
              </a:lnSpc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Integrate</a:t>
            </a:r>
            <a:r>
              <a:rPr dirty="0" sz="1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real-time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sensor</a:t>
            </a:r>
            <a:r>
              <a:rPr dirty="0" sz="1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1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satellite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imagery,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85090" marR="142240">
              <a:lnSpc>
                <a:spcPct val="99100"/>
              </a:lnSpc>
              <a:spcBef>
                <a:spcPts val="4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comprehensive </a:t>
            </a:r>
            <a:r>
              <a:rPr dirty="0" sz="1800" spc="-3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adap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15"/>
              </a:spcBef>
            </a:pP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evolving</a:t>
            </a:r>
            <a:endParaRPr sz="18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889" y="1917382"/>
            <a:ext cx="230568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5" b="1">
                <a:solidFill>
                  <a:srgbClr val="581CE6"/>
                </a:solidFill>
                <a:latin typeface="Calibri"/>
                <a:cs typeface="Calibri"/>
              </a:rPr>
              <a:t>E</a:t>
            </a:r>
            <a:r>
              <a:rPr dirty="0" sz="2150" spc="-15" b="1">
                <a:solidFill>
                  <a:srgbClr val="581CE6"/>
                </a:solidFill>
                <a:latin typeface="Calibri"/>
                <a:cs typeface="Calibri"/>
              </a:rPr>
              <a:t>x</a:t>
            </a:r>
            <a:r>
              <a:rPr dirty="0" sz="2150" spc="35" b="1">
                <a:solidFill>
                  <a:srgbClr val="581CE6"/>
                </a:solidFill>
                <a:latin typeface="Calibri"/>
                <a:cs typeface="Calibri"/>
              </a:rPr>
              <a:t>pe</a:t>
            </a:r>
            <a:r>
              <a:rPr dirty="0" sz="2150" spc="-5" b="1">
                <a:solidFill>
                  <a:srgbClr val="581CE6"/>
                </a:solidFill>
                <a:latin typeface="Calibri"/>
                <a:cs typeface="Calibri"/>
              </a:rPr>
              <a:t>c</a:t>
            </a:r>
            <a:r>
              <a:rPr dirty="0" sz="2150" spc="5" b="1">
                <a:solidFill>
                  <a:srgbClr val="581CE6"/>
                </a:solidFill>
                <a:latin typeface="Calibri"/>
                <a:cs typeface="Calibri"/>
              </a:rPr>
              <a:t>t</a:t>
            </a:r>
            <a:r>
              <a:rPr dirty="0" sz="2150" spc="30" b="1">
                <a:solidFill>
                  <a:srgbClr val="581CE6"/>
                </a:solidFill>
                <a:latin typeface="Calibri"/>
                <a:cs typeface="Calibri"/>
              </a:rPr>
              <a:t>e</a:t>
            </a:r>
            <a:r>
              <a:rPr dirty="0" sz="2150" spc="10" b="1">
                <a:solidFill>
                  <a:srgbClr val="581CE6"/>
                </a:solidFill>
                <a:latin typeface="Calibri"/>
                <a:cs typeface="Calibri"/>
              </a:rPr>
              <a:t>d</a:t>
            </a:r>
            <a:r>
              <a:rPr dirty="0" sz="2150" spc="-160" b="1">
                <a:solidFill>
                  <a:srgbClr val="581CE6"/>
                </a:solidFill>
                <a:latin typeface="Calibri"/>
                <a:cs typeface="Calibri"/>
              </a:rPr>
              <a:t> </a:t>
            </a:r>
            <a:r>
              <a:rPr dirty="0" sz="2150" spc="40" b="1">
                <a:solidFill>
                  <a:srgbClr val="581CE6"/>
                </a:solidFill>
                <a:latin typeface="Calibri"/>
                <a:cs typeface="Calibri"/>
              </a:rPr>
              <a:t>Ou</a:t>
            </a:r>
            <a:r>
              <a:rPr dirty="0" sz="2150" spc="5" b="1">
                <a:solidFill>
                  <a:srgbClr val="581CE6"/>
                </a:solidFill>
                <a:latin typeface="Calibri"/>
                <a:cs typeface="Calibri"/>
              </a:rPr>
              <a:t>t</a:t>
            </a:r>
            <a:r>
              <a:rPr dirty="0" sz="2150" spc="-5" b="1">
                <a:solidFill>
                  <a:srgbClr val="581CE6"/>
                </a:solidFill>
                <a:latin typeface="Calibri"/>
                <a:cs typeface="Calibri"/>
              </a:rPr>
              <a:t>c</a:t>
            </a:r>
            <a:r>
              <a:rPr dirty="0" sz="2150" spc="40" b="1">
                <a:solidFill>
                  <a:srgbClr val="581CE6"/>
                </a:solidFill>
                <a:latin typeface="Calibri"/>
                <a:cs typeface="Calibri"/>
              </a:rPr>
              <a:t>ome</a:t>
            </a:r>
            <a:r>
              <a:rPr dirty="0" sz="2150" spc="10" b="1">
                <a:solidFill>
                  <a:srgbClr val="581CE6"/>
                </a:solidFill>
                <a:latin typeface="Calibri"/>
                <a:cs typeface="Calibri"/>
              </a:rPr>
              <a:t>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8501" y="2471737"/>
            <a:ext cx="2724150" cy="3190875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88900" marR="247015">
              <a:lnSpc>
                <a:spcPct val="100200"/>
              </a:lnSpc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Improved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yield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optimized 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resource </a:t>
            </a:r>
            <a:r>
              <a:rPr dirty="0" sz="1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allocation,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increased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3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abili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 agricultural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 enterprises.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877569"/>
            <a:ext cx="49987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b="1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3200" spc="-15" b="1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200" spc="2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200" spc="-31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200" spc="-10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200" spc="1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200" spc="-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15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200" spc="-15" b="1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200" spc="1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200" spc="-10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spc="-2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200" spc="35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200" spc="15" b="1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200" spc="-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200" spc="1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200" spc="-2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200" spc="-10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200" spc="5" b="1">
                <a:solidFill>
                  <a:srgbClr val="000000"/>
                </a:solidFill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1187" y="1592325"/>
            <a:ext cx="3921760" cy="2425700"/>
            <a:chOff x="611187" y="1592325"/>
            <a:chExt cx="3921760" cy="2425700"/>
          </a:xfrm>
        </p:grpSpPr>
        <p:sp>
          <p:nvSpPr>
            <p:cNvPr id="4" name="object 4"/>
            <p:cNvSpPr/>
            <p:nvPr/>
          </p:nvSpPr>
          <p:spPr>
            <a:xfrm>
              <a:off x="623887" y="1605025"/>
              <a:ext cx="3896360" cy="2400300"/>
            </a:xfrm>
            <a:custGeom>
              <a:avLst/>
              <a:gdLst/>
              <a:ahLst/>
              <a:cxnLst/>
              <a:rect l="l" t="t" r="r" b="b"/>
              <a:pathLst>
                <a:path w="3896360" h="2400300">
                  <a:moveTo>
                    <a:pt x="3495611" y="0"/>
                  </a:moveTo>
                  <a:lnTo>
                    <a:pt x="400062" y="0"/>
                  </a:lnTo>
                  <a:lnTo>
                    <a:pt x="353405" y="2690"/>
                  </a:lnTo>
                  <a:lnTo>
                    <a:pt x="308330" y="10563"/>
                  </a:lnTo>
                  <a:lnTo>
                    <a:pt x="265135" y="23318"/>
                  </a:lnTo>
                  <a:lnTo>
                    <a:pt x="224122" y="40654"/>
                  </a:lnTo>
                  <a:lnTo>
                    <a:pt x="185591" y="62273"/>
                  </a:lnTo>
                  <a:lnTo>
                    <a:pt x="149841" y="87874"/>
                  </a:lnTo>
                  <a:lnTo>
                    <a:pt x="117173" y="117157"/>
                  </a:lnTo>
                  <a:lnTo>
                    <a:pt x="87887" y="149822"/>
                  </a:lnTo>
                  <a:lnTo>
                    <a:pt x="62283" y="185570"/>
                  </a:lnTo>
                  <a:lnTo>
                    <a:pt x="40661" y="224101"/>
                  </a:lnTo>
                  <a:lnTo>
                    <a:pt x="23322" y="265114"/>
                  </a:lnTo>
                  <a:lnTo>
                    <a:pt x="10565" y="308310"/>
                  </a:lnTo>
                  <a:lnTo>
                    <a:pt x="2691" y="353388"/>
                  </a:lnTo>
                  <a:lnTo>
                    <a:pt x="0" y="400050"/>
                  </a:lnTo>
                  <a:lnTo>
                    <a:pt x="0" y="2000123"/>
                  </a:lnTo>
                  <a:lnTo>
                    <a:pt x="2691" y="2046784"/>
                  </a:lnTo>
                  <a:lnTo>
                    <a:pt x="10565" y="2091862"/>
                  </a:lnTo>
                  <a:lnTo>
                    <a:pt x="23322" y="2135058"/>
                  </a:lnTo>
                  <a:lnTo>
                    <a:pt x="40661" y="2176071"/>
                  </a:lnTo>
                  <a:lnTo>
                    <a:pt x="62283" y="2214602"/>
                  </a:lnTo>
                  <a:lnTo>
                    <a:pt x="87887" y="2250350"/>
                  </a:lnTo>
                  <a:lnTo>
                    <a:pt x="117173" y="2283015"/>
                  </a:lnTo>
                  <a:lnTo>
                    <a:pt x="149841" y="2312298"/>
                  </a:lnTo>
                  <a:lnTo>
                    <a:pt x="185591" y="2337899"/>
                  </a:lnTo>
                  <a:lnTo>
                    <a:pt x="224122" y="2359518"/>
                  </a:lnTo>
                  <a:lnTo>
                    <a:pt x="265135" y="2376854"/>
                  </a:lnTo>
                  <a:lnTo>
                    <a:pt x="308330" y="2389609"/>
                  </a:lnTo>
                  <a:lnTo>
                    <a:pt x="353405" y="2397482"/>
                  </a:lnTo>
                  <a:lnTo>
                    <a:pt x="400062" y="2400173"/>
                  </a:lnTo>
                  <a:lnTo>
                    <a:pt x="3495611" y="2400173"/>
                  </a:lnTo>
                  <a:lnTo>
                    <a:pt x="3542274" y="2397482"/>
                  </a:lnTo>
                  <a:lnTo>
                    <a:pt x="3587358" y="2389609"/>
                  </a:lnTo>
                  <a:lnTo>
                    <a:pt x="3630562" y="2376854"/>
                  </a:lnTo>
                  <a:lnTo>
                    <a:pt x="3671585" y="2359518"/>
                  </a:lnTo>
                  <a:lnTo>
                    <a:pt x="3710127" y="2337899"/>
                  </a:lnTo>
                  <a:lnTo>
                    <a:pt x="3745888" y="2312298"/>
                  </a:lnTo>
                  <a:lnTo>
                    <a:pt x="3778567" y="2283015"/>
                  </a:lnTo>
                  <a:lnTo>
                    <a:pt x="3807864" y="2250350"/>
                  </a:lnTo>
                  <a:lnTo>
                    <a:pt x="3833477" y="2214602"/>
                  </a:lnTo>
                  <a:lnTo>
                    <a:pt x="3855108" y="2176071"/>
                  </a:lnTo>
                  <a:lnTo>
                    <a:pt x="3872455" y="2135058"/>
                  </a:lnTo>
                  <a:lnTo>
                    <a:pt x="3885217" y="2091862"/>
                  </a:lnTo>
                  <a:lnTo>
                    <a:pt x="3893095" y="2046784"/>
                  </a:lnTo>
                  <a:lnTo>
                    <a:pt x="3895788" y="2000123"/>
                  </a:lnTo>
                  <a:lnTo>
                    <a:pt x="3895788" y="400050"/>
                  </a:lnTo>
                  <a:lnTo>
                    <a:pt x="3893095" y="353388"/>
                  </a:lnTo>
                  <a:lnTo>
                    <a:pt x="3885217" y="308310"/>
                  </a:lnTo>
                  <a:lnTo>
                    <a:pt x="3872455" y="265114"/>
                  </a:lnTo>
                  <a:lnTo>
                    <a:pt x="3855108" y="224101"/>
                  </a:lnTo>
                  <a:lnTo>
                    <a:pt x="3833477" y="185570"/>
                  </a:lnTo>
                  <a:lnTo>
                    <a:pt x="3807864" y="149822"/>
                  </a:lnTo>
                  <a:lnTo>
                    <a:pt x="3778567" y="117157"/>
                  </a:lnTo>
                  <a:lnTo>
                    <a:pt x="3745888" y="87874"/>
                  </a:lnTo>
                  <a:lnTo>
                    <a:pt x="3710127" y="62273"/>
                  </a:lnTo>
                  <a:lnTo>
                    <a:pt x="3671585" y="40654"/>
                  </a:lnTo>
                  <a:lnTo>
                    <a:pt x="3630562" y="23318"/>
                  </a:lnTo>
                  <a:lnTo>
                    <a:pt x="3587358" y="10563"/>
                  </a:lnTo>
                  <a:lnTo>
                    <a:pt x="3542274" y="2690"/>
                  </a:lnTo>
                  <a:lnTo>
                    <a:pt x="3495611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3887" y="1605025"/>
              <a:ext cx="3896360" cy="2400300"/>
            </a:xfrm>
            <a:custGeom>
              <a:avLst/>
              <a:gdLst/>
              <a:ahLst/>
              <a:cxnLst/>
              <a:rect l="l" t="t" r="r" b="b"/>
              <a:pathLst>
                <a:path w="3896360" h="2400300">
                  <a:moveTo>
                    <a:pt x="0" y="400050"/>
                  </a:moveTo>
                  <a:lnTo>
                    <a:pt x="2691" y="353388"/>
                  </a:lnTo>
                  <a:lnTo>
                    <a:pt x="10565" y="308310"/>
                  </a:lnTo>
                  <a:lnTo>
                    <a:pt x="23322" y="265114"/>
                  </a:lnTo>
                  <a:lnTo>
                    <a:pt x="40661" y="224101"/>
                  </a:lnTo>
                  <a:lnTo>
                    <a:pt x="62283" y="185570"/>
                  </a:lnTo>
                  <a:lnTo>
                    <a:pt x="87887" y="149822"/>
                  </a:lnTo>
                  <a:lnTo>
                    <a:pt x="117173" y="117157"/>
                  </a:lnTo>
                  <a:lnTo>
                    <a:pt x="149841" y="87874"/>
                  </a:lnTo>
                  <a:lnTo>
                    <a:pt x="185591" y="62273"/>
                  </a:lnTo>
                  <a:lnTo>
                    <a:pt x="224122" y="40654"/>
                  </a:lnTo>
                  <a:lnTo>
                    <a:pt x="265135" y="23318"/>
                  </a:lnTo>
                  <a:lnTo>
                    <a:pt x="308330" y="10563"/>
                  </a:lnTo>
                  <a:lnTo>
                    <a:pt x="353405" y="2690"/>
                  </a:lnTo>
                  <a:lnTo>
                    <a:pt x="400062" y="0"/>
                  </a:lnTo>
                  <a:lnTo>
                    <a:pt x="3495611" y="0"/>
                  </a:lnTo>
                  <a:lnTo>
                    <a:pt x="3542274" y="2690"/>
                  </a:lnTo>
                  <a:lnTo>
                    <a:pt x="3587358" y="10563"/>
                  </a:lnTo>
                  <a:lnTo>
                    <a:pt x="3630562" y="23318"/>
                  </a:lnTo>
                  <a:lnTo>
                    <a:pt x="3671585" y="40654"/>
                  </a:lnTo>
                  <a:lnTo>
                    <a:pt x="3710127" y="62273"/>
                  </a:lnTo>
                  <a:lnTo>
                    <a:pt x="3745888" y="87874"/>
                  </a:lnTo>
                  <a:lnTo>
                    <a:pt x="3778567" y="117157"/>
                  </a:lnTo>
                  <a:lnTo>
                    <a:pt x="3807864" y="149822"/>
                  </a:lnTo>
                  <a:lnTo>
                    <a:pt x="3833477" y="185570"/>
                  </a:lnTo>
                  <a:lnTo>
                    <a:pt x="3855108" y="224101"/>
                  </a:lnTo>
                  <a:lnTo>
                    <a:pt x="3872455" y="265114"/>
                  </a:lnTo>
                  <a:lnTo>
                    <a:pt x="3885217" y="308310"/>
                  </a:lnTo>
                  <a:lnTo>
                    <a:pt x="3893095" y="353388"/>
                  </a:lnTo>
                  <a:lnTo>
                    <a:pt x="3895788" y="400050"/>
                  </a:lnTo>
                  <a:lnTo>
                    <a:pt x="3895788" y="2000123"/>
                  </a:lnTo>
                  <a:lnTo>
                    <a:pt x="3893095" y="2046784"/>
                  </a:lnTo>
                  <a:lnTo>
                    <a:pt x="3885217" y="2091862"/>
                  </a:lnTo>
                  <a:lnTo>
                    <a:pt x="3872455" y="2135058"/>
                  </a:lnTo>
                  <a:lnTo>
                    <a:pt x="3855108" y="2176071"/>
                  </a:lnTo>
                  <a:lnTo>
                    <a:pt x="3833477" y="2214602"/>
                  </a:lnTo>
                  <a:lnTo>
                    <a:pt x="3807864" y="2250350"/>
                  </a:lnTo>
                  <a:lnTo>
                    <a:pt x="3778567" y="2283015"/>
                  </a:lnTo>
                  <a:lnTo>
                    <a:pt x="3745888" y="2312298"/>
                  </a:lnTo>
                  <a:lnTo>
                    <a:pt x="3710127" y="2337899"/>
                  </a:lnTo>
                  <a:lnTo>
                    <a:pt x="3671585" y="2359518"/>
                  </a:lnTo>
                  <a:lnTo>
                    <a:pt x="3630562" y="2376854"/>
                  </a:lnTo>
                  <a:lnTo>
                    <a:pt x="3587358" y="2389609"/>
                  </a:lnTo>
                  <a:lnTo>
                    <a:pt x="3542274" y="2397482"/>
                  </a:lnTo>
                  <a:lnTo>
                    <a:pt x="3495611" y="2400173"/>
                  </a:lnTo>
                  <a:lnTo>
                    <a:pt x="400062" y="2400173"/>
                  </a:lnTo>
                  <a:lnTo>
                    <a:pt x="353405" y="2397482"/>
                  </a:lnTo>
                  <a:lnTo>
                    <a:pt x="308330" y="2389609"/>
                  </a:lnTo>
                  <a:lnTo>
                    <a:pt x="265135" y="2376854"/>
                  </a:lnTo>
                  <a:lnTo>
                    <a:pt x="224122" y="2359518"/>
                  </a:lnTo>
                  <a:lnTo>
                    <a:pt x="185591" y="2337899"/>
                  </a:lnTo>
                  <a:lnTo>
                    <a:pt x="149841" y="2312298"/>
                  </a:lnTo>
                  <a:lnTo>
                    <a:pt x="117173" y="2283015"/>
                  </a:lnTo>
                  <a:lnTo>
                    <a:pt x="87887" y="2250350"/>
                  </a:lnTo>
                  <a:lnTo>
                    <a:pt x="62283" y="2214602"/>
                  </a:lnTo>
                  <a:lnTo>
                    <a:pt x="40661" y="2176071"/>
                  </a:lnTo>
                  <a:lnTo>
                    <a:pt x="23322" y="2135058"/>
                  </a:lnTo>
                  <a:lnTo>
                    <a:pt x="10565" y="2091862"/>
                  </a:lnTo>
                  <a:lnTo>
                    <a:pt x="2691" y="2046784"/>
                  </a:lnTo>
                  <a:lnTo>
                    <a:pt x="0" y="2000123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230876" y="1592325"/>
            <a:ext cx="4178300" cy="2425700"/>
            <a:chOff x="5230876" y="1592325"/>
            <a:chExt cx="4178300" cy="2425700"/>
          </a:xfrm>
        </p:grpSpPr>
        <p:sp>
          <p:nvSpPr>
            <p:cNvPr id="7" name="object 7"/>
            <p:cNvSpPr/>
            <p:nvPr/>
          </p:nvSpPr>
          <p:spPr>
            <a:xfrm>
              <a:off x="5243576" y="1605025"/>
              <a:ext cx="4152900" cy="2400300"/>
            </a:xfrm>
            <a:custGeom>
              <a:avLst/>
              <a:gdLst/>
              <a:ahLst/>
              <a:cxnLst/>
              <a:rect l="l" t="t" r="r" b="b"/>
              <a:pathLst>
                <a:path w="4152900" h="2400300">
                  <a:moveTo>
                    <a:pt x="3752723" y="0"/>
                  </a:moveTo>
                  <a:lnTo>
                    <a:pt x="400050" y="0"/>
                  </a:lnTo>
                  <a:lnTo>
                    <a:pt x="353388" y="2690"/>
                  </a:lnTo>
                  <a:lnTo>
                    <a:pt x="308310" y="10563"/>
                  </a:lnTo>
                  <a:lnTo>
                    <a:pt x="265114" y="23318"/>
                  </a:lnTo>
                  <a:lnTo>
                    <a:pt x="224101" y="40654"/>
                  </a:lnTo>
                  <a:lnTo>
                    <a:pt x="185570" y="62273"/>
                  </a:lnTo>
                  <a:lnTo>
                    <a:pt x="149822" y="87874"/>
                  </a:lnTo>
                  <a:lnTo>
                    <a:pt x="117157" y="117157"/>
                  </a:lnTo>
                  <a:lnTo>
                    <a:pt x="87874" y="149822"/>
                  </a:lnTo>
                  <a:lnTo>
                    <a:pt x="62273" y="185570"/>
                  </a:lnTo>
                  <a:lnTo>
                    <a:pt x="40654" y="224101"/>
                  </a:lnTo>
                  <a:lnTo>
                    <a:pt x="23318" y="265114"/>
                  </a:lnTo>
                  <a:lnTo>
                    <a:pt x="10563" y="308310"/>
                  </a:lnTo>
                  <a:lnTo>
                    <a:pt x="2690" y="353388"/>
                  </a:lnTo>
                  <a:lnTo>
                    <a:pt x="0" y="400050"/>
                  </a:lnTo>
                  <a:lnTo>
                    <a:pt x="0" y="2000123"/>
                  </a:lnTo>
                  <a:lnTo>
                    <a:pt x="2690" y="2046784"/>
                  </a:lnTo>
                  <a:lnTo>
                    <a:pt x="10563" y="2091862"/>
                  </a:lnTo>
                  <a:lnTo>
                    <a:pt x="23318" y="2135058"/>
                  </a:lnTo>
                  <a:lnTo>
                    <a:pt x="40654" y="2176071"/>
                  </a:lnTo>
                  <a:lnTo>
                    <a:pt x="62273" y="2214602"/>
                  </a:lnTo>
                  <a:lnTo>
                    <a:pt x="87874" y="2250350"/>
                  </a:lnTo>
                  <a:lnTo>
                    <a:pt x="117157" y="2283015"/>
                  </a:lnTo>
                  <a:lnTo>
                    <a:pt x="149822" y="2312298"/>
                  </a:lnTo>
                  <a:lnTo>
                    <a:pt x="185570" y="2337899"/>
                  </a:lnTo>
                  <a:lnTo>
                    <a:pt x="224101" y="2359518"/>
                  </a:lnTo>
                  <a:lnTo>
                    <a:pt x="265114" y="2376854"/>
                  </a:lnTo>
                  <a:lnTo>
                    <a:pt x="308310" y="2389609"/>
                  </a:lnTo>
                  <a:lnTo>
                    <a:pt x="353388" y="2397482"/>
                  </a:lnTo>
                  <a:lnTo>
                    <a:pt x="400050" y="2400173"/>
                  </a:lnTo>
                  <a:lnTo>
                    <a:pt x="3752723" y="2400173"/>
                  </a:lnTo>
                  <a:lnTo>
                    <a:pt x="3799386" y="2397482"/>
                  </a:lnTo>
                  <a:lnTo>
                    <a:pt x="3844469" y="2389609"/>
                  </a:lnTo>
                  <a:lnTo>
                    <a:pt x="3887673" y="2376854"/>
                  </a:lnTo>
                  <a:lnTo>
                    <a:pt x="3928696" y="2359518"/>
                  </a:lnTo>
                  <a:lnTo>
                    <a:pt x="3967239" y="2337899"/>
                  </a:lnTo>
                  <a:lnTo>
                    <a:pt x="4003000" y="2312298"/>
                  </a:lnTo>
                  <a:lnTo>
                    <a:pt x="4035679" y="2283015"/>
                  </a:lnTo>
                  <a:lnTo>
                    <a:pt x="4064975" y="2250350"/>
                  </a:lnTo>
                  <a:lnTo>
                    <a:pt x="4090589" y="2214602"/>
                  </a:lnTo>
                  <a:lnTo>
                    <a:pt x="4112220" y="2176071"/>
                  </a:lnTo>
                  <a:lnTo>
                    <a:pt x="4129566" y="2135058"/>
                  </a:lnTo>
                  <a:lnTo>
                    <a:pt x="4142329" y="2091862"/>
                  </a:lnTo>
                  <a:lnTo>
                    <a:pt x="4150207" y="2046784"/>
                  </a:lnTo>
                  <a:lnTo>
                    <a:pt x="4152900" y="2000123"/>
                  </a:lnTo>
                  <a:lnTo>
                    <a:pt x="4152900" y="400050"/>
                  </a:lnTo>
                  <a:lnTo>
                    <a:pt x="4150207" y="353388"/>
                  </a:lnTo>
                  <a:lnTo>
                    <a:pt x="4142329" y="308310"/>
                  </a:lnTo>
                  <a:lnTo>
                    <a:pt x="4129566" y="265114"/>
                  </a:lnTo>
                  <a:lnTo>
                    <a:pt x="4112220" y="224101"/>
                  </a:lnTo>
                  <a:lnTo>
                    <a:pt x="4090589" y="185570"/>
                  </a:lnTo>
                  <a:lnTo>
                    <a:pt x="4064975" y="149822"/>
                  </a:lnTo>
                  <a:lnTo>
                    <a:pt x="4035679" y="117157"/>
                  </a:lnTo>
                  <a:lnTo>
                    <a:pt x="4003000" y="87874"/>
                  </a:lnTo>
                  <a:lnTo>
                    <a:pt x="3967239" y="62273"/>
                  </a:lnTo>
                  <a:lnTo>
                    <a:pt x="3928696" y="40654"/>
                  </a:lnTo>
                  <a:lnTo>
                    <a:pt x="3887673" y="23318"/>
                  </a:lnTo>
                  <a:lnTo>
                    <a:pt x="3844469" y="10563"/>
                  </a:lnTo>
                  <a:lnTo>
                    <a:pt x="3799386" y="2690"/>
                  </a:lnTo>
                  <a:lnTo>
                    <a:pt x="3752723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43576" y="1605025"/>
              <a:ext cx="4152900" cy="2400300"/>
            </a:xfrm>
            <a:custGeom>
              <a:avLst/>
              <a:gdLst/>
              <a:ahLst/>
              <a:cxnLst/>
              <a:rect l="l" t="t" r="r" b="b"/>
              <a:pathLst>
                <a:path w="4152900" h="2400300">
                  <a:moveTo>
                    <a:pt x="0" y="400050"/>
                  </a:moveTo>
                  <a:lnTo>
                    <a:pt x="2690" y="353388"/>
                  </a:lnTo>
                  <a:lnTo>
                    <a:pt x="10563" y="308310"/>
                  </a:lnTo>
                  <a:lnTo>
                    <a:pt x="23318" y="265114"/>
                  </a:lnTo>
                  <a:lnTo>
                    <a:pt x="40654" y="224101"/>
                  </a:lnTo>
                  <a:lnTo>
                    <a:pt x="62273" y="185570"/>
                  </a:lnTo>
                  <a:lnTo>
                    <a:pt x="87874" y="149822"/>
                  </a:lnTo>
                  <a:lnTo>
                    <a:pt x="117157" y="117157"/>
                  </a:lnTo>
                  <a:lnTo>
                    <a:pt x="149822" y="87874"/>
                  </a:lnTo>
                  <a:lnTo>
                    <a:pt x="185570" y="62273"/>
                  </a:lnTo>
                  <a:lnTo>
                    <a:pt x="224101" y="40654"/>
                  </a:lnTo>
                  <a:lnTo>
                    <a:pt x="265114" y="23318"/>
                  </a:lnTo>
                  <a:lnTo>
                    <a:pt x="308310" y="10563"/>
                  </a:lnTo>
                  <a:lnTo>
                    <a:pt x="353388" y="2690"/>
                  </a:lnTo>
                  <a:lnTo>
                    <a:pt x="400050" y="0"/>
                  </a:lnTo>
                  <a:lnTo>
                    <a:pt x="3752723" y="0"/>
                  </a:lnTo>
                  <a:lnTo>
                    <a:pt x="3799386" y="2690"/>
                  </a:lnTo>
                  <a:lnTo>
                    <a:pt x="3844469" y="10563"/>
                  </a:lnTo>
                  <a:lnTo>
                    <a:pt x="3887673" y="23318"/>
                  </a:lnTo>
                  <a:lnTo>
                    <a:pt x="3928696" y="40654"/>
                  </a:lnTo>
                  <a:lnTo>
                    <a:pt x="3967239" y="62273"/>
                  </a:lnTo>
                  <a:lnTo>
                    <a:pt x="4003000" y="87874"/>
                  </a:lnTo>
                  <a:lnTo>
                    <a:pt x="4035679" y="117157"/>
                  </a:lnTo>
                  <a:lnTo>
                    <a:pt x="4064975" y="149822"/>
                  </a:lnTo>
                  <a:lnTo>
                    <a:pt x="4090589" y="185570"/>
                  </a:lnTo>
                  <a:lnTo>
                    <a:pt x="4112220" y="224101"/>
                  </a:lnTo>
                  <a:lnTo>
                    <a:pt x="4129566" y="265114"/>
                  </a:lnTo>
                  <a:lnTo>
                    <a:pt x="4142329" y="308310"/>
                  </a:lnTo>
                  <a:lnTo>
                    <a:pt x="4150207" y="353388"/>
                  </a:lnTo>
                  <a:lnTo>
                    <a:pt x="4152900" y="400050"/>
                  </a:lnTo>
                  <a:lnTo>
                    <a:pt x="4152900" y="2000123"/>
                  </a:lnTo>
                  <a:lnTo>
                    <a:pt x="4150207" y="2046784"/>
                  </a:lnTo>
                  <a:lnTo>
                    <a:pt x="4142329" y="2091862"/>
                  </a:lnTo>
                  <a:lnTo>
                    <a:pt x="4129566" y="2135058"/>
                  </a:lnTo>
                  <a:lnTo>
                    <a:pt x="4112220" y="2176071"/>
                  </a:lnTo>
                  <a:lnTo>
                    <a:pt x="4090589" y="2214602"/>
                  </a:lnTo>
                  <a:lnTo>
                    <a:pt x="4064975" y="2250350"/>
                  </a:lnTo>
                  <a:lnTo>
                    <a:pt x="4035679" y="2283015"/>
                  </a:lnTo>
                  <a:lnTo>
                    <a:pt x="4003000" y="2312298"/>
                  </a:lnTo>
                  <a:lnTo>
                    <a:pt x="3967239" y="2337899"/>
                  </a:lnTo>
                  <a:lnTo>
                    <a:pt x="3928696" y="2359518"/>
                  </a:lnTo>
                  <a:lnTo>
                    <a:pt x="3887673" y="2376854"/>
                  </a:lnTo>
                  <a:lnTo>
                    <a:pt x="3844469" y="2389609"/>
                  </a:lnTo>
                  <a:lnTo>
                    <a:pt x="3799386" y="2397482"/>
                  </a:lnTo>
                  <a:lnTo>
                    <a:pt x="3752723" y="2400173"/>
                  </a:lnTo>
                  <a:lnTo>
                    <a:pt x="400050" y="2400173"/>
                  </a:lnTo>
                  <a:lnTo>
                    <a:pt x="353388" y="2397482"/>
                  </a:lnTo>
                  <a:lnTo>
                    <a:pt x="308310" y="2389609"/>
                  </a:lnTo>
                  <a:lnTo>
                    <a:pt x="265114" y="2376854"/>
                  </a:lnTo>
                  <a:lnTo>
                    <a:pt x="224101" y="2359518"/>
                  </a:lnTo>
                  <a:lnTo>
                    <a:pt x="185570" y="2337899"/>
                  </a:lnTo>
                  <a:lnTo>
                    <a:pt x="149822" y="2312298"/>
                  </a:lnTo>
                  <a:lnTo>
                    <a:pt x="117157" y="2283015"/>
                  </a:lnTo>
                  <a:lnTo>
                    <a:pt x="87874" y="2250350"/>
                  </a:lnTo>
                  <a:lnTo>
                    <a:pt x="62273" y="2214602"/>
                  </a:lnTo>
                  <a:lnTo>
                    <a:pt x="40654" y="2176071"/>
                  </a:lnTo>
                  <a:lnTo>
                    <a:pt x="23318" y="2135058"/>
                  </a:lnTo>
                  <a:lnTo>
                    <a:pt x="10563" y="2091862"/>
                  </a:lnTo>
                  <a:lnTo>
                    <a:pt x="2690" y="2046784"/>
                  </a:lnTo>
                  <a:lnTo>
                    <a:pt x="0" y="2000123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58812" y="4202176"/>
            <a:ext cx="3874135" cy="2378075"/>
            <a:chOff x="658812" y="4202176"/>
            <a:chExt cx="3874135" cy="2378075"/>
          </a:xfrm>
        </p:grpSpPr>
        <p:sp>
          <p:nvSpPr>
            <p:cNvPr id="10" name="object 10"/>
            <p:cNvSpPr/>
            <p:nvPr/>
          </p:nvSpPr>
          <p:spPr>
            <a:xfrm>
              <a:off x="671512" y="4214876"/>
              <a:ext cx="3848735" cy="2352675"/>
            </a:xfrm>
            <a:custGeom>
              <a:avLst/>
              <a:gdLst/>
              <a:ahLst/>
              <a:cxnLst/>
              <a:rect l="l" t="t" r="r" b="b"/>
              <a:pathLst>
                <a:path w="3848735" h="2352675">
                  <a:moveTo>
                    <a:pt x="3455987" y="0"/>
                  </a:moveTo>
                  <a:lnTo>
                    <a:pt x="392125" y="0"/>
                  </a:lnTo>
                  <a:lnTo>
                    <a:pt x="342938" y="3054"/>
                  </a:lnTo>
                  <a:lnTo>
                    <a:pt x="295575" y="11972"/>
                  </a:lnTo>
                  <a:lnTo>
                    <a:pt x="250402" y="26387"/>
                  </a:lnTo>
                  <a:lnTo>
                    <a:pt x="207787" y="45932"/>
                  </a:lnTo>
                  <a:lnTo>
                    <a:pt x="168097" y="70238"/>
                  </a:lnTo>
                  <a:lnTo>
                    <a:pt x="131701" y="98939"/>
                  </a:lnTo>
                  <a:lnTo>
                    <a:pt x="98964" y="131668"/>
                  </a:lnTo>
                  <a:lnTo>
                    <a:pt x="70256" y="168057"/>
                  </a:lnTo>
                  <a:lnTo>
                    <a:pt x="45944" y="207739"/>
                  </a:lnTo>
                  <a:lnTo>
                    <a:pt x="26395" y="250346"/>
                  </a:lnTo>
                  <a:lnTo>
                    <a:pt x="11976" y="295512"/>
                  </a:lnTo>
                  <a:lnTo>
                    <a:pt x="3055" y="342868"/>
                  </a:lnTo>
                  <a:lnTo>
                    <a:pt x="0" y="392049"/>
                  </a:lnTo>
                  <a:lnTo>
                    <a:pt x="0" y="1960486"/>
                  </a:lnTo>
                  <a:lnTo>
                    <a:pt x="3055" y="2009675"/>
                  </a:lnTo>
                  <a:lnTo>
                    <a:pt x="11976" y="2057040"/>
                  </a:lnTo>
                  <a:lnTo>
                    <a:pt x="26395" y="2102214"/>
                  </a:lnTo>
                  <a:lnTo>
                    <a:pt x="45944" y="2144830"/>
                  </a:lnTo>
                  <a:lnTo>
                    <a:pt x="70256" y="2184519"/>
                  </a:lnTo>
                  <a:lnTo>
                    <a:pt x="98964" y="2220915"/>
                  </a:lnTo>
                  <a:lnTo>
                    <a:pt x="131701" y="2253650"/>
                  </a:lnTo>
                  <a:lnTo>
                    <a:pt x="168097" y="2282358"/>
                  </a:lnTo>
                  <a:lnTo>
                    <a:pt x="207787" y="2306669"/>
                  </a:lnTo>
                  <a:lnTo>
                    <a:pt x="250402" y="2326218"/>
                  </a:lnTo>
                  <a:lnTo>
                    <a:pt x="295575" y="2340636"/>
                  </a:lnTo>
                  <a:lnTo>
                    <a:pt x="342938" y="2349556"/>
                  </a:lnTo>
                  <a:lnTo>
                    <a:pt x="392125" y="2352611"/>
                  </a:lnTo>
                  <a:lnTo>
                    <a:pt x="3455987" y="2352611"/>
                  </a:lnTo>
                  <a:lnTo>
                    <a:pt x="3505169" y="2349556"/>
                  </a:lnTo>
                  <a:lnTo>
                    <a:pt x="3552532" y="2340636"/>
                  </a:lnTo>
                  <a:lnTo>
                    <a:pt x="3597707" y="2326218"/>
                  </a:lnTo>
                  <a:lnTo>
                    <a:pt x="3640325" y="2306669"/>
                  </a:lnTo>
                  <a:lnTo>
                    <a:pt x="3680020" y="2282358"/>
                  </a:lnTo>
                  <a:lnTo>
                    <a:pt x="3716423" y="2253650"/>
                  </a:lnTo>
                  <a:lnTo>
                    <a:pt x="3749167" y="2220915"/>
                  </a:lnTo>
                  <a:lnTo>
                    <a:pt x="3777882" y="2184519"/>
                  </a:lnTo>
                  <a:lnTo>
                    <a:pt x="3802202" y="2144830"/>
                  </a:lnTo>
                  <a:lnTo>
                    <a:pt x="3821758" y="2102214"/>
                  </a:lnTo>
                  <a:lnTo>
                    <a:pt x="3836182" y="2057040"/>
                  </a:lnTo>
                  <a:lnTo>
                    <a:pt x="3845106" y="2009675"/>
                  </a:lnTo>
                  <a:lnTo>
                    <a:pt x="3848163" y="1960486"/>
                  </a:lnTo>
                  <a:lnTo>
                    <a:pt x="3848163" y="392049"/>
                  </a:lnTo>
                  <a:lnTo>
                    <a:pt x="3845106" y="342868"/>
                  </a:lnTo>
                  <a:lnTo>
                    <a:pt x="3836182" y="295512"/>
                  </a:lnTo>
                  <a:lnTo>
                    <a:pt x="3821758" y="250346"/>
                  </a:lnTo>
                  <a:lnTo>
                    <a:pt x="3802202" y="207739"/>
                  </a:lnTo>
                  <a:lnTo>
                    <a:pt x="3777882" y="168057"/>
                  </a:lnTo>
                  <a:lnTo>
                    <a:pt x="3749167" y="131668"/>
                  </a:lnTo>
                  <a:lnTo>
                    <a:pt x="3716423" y="98939"/>
                  </a:lnTo>
                  <a:lnTo>
                    <a:pt x="3680020" y="70238"/>
                  </a:lnTo>
                  <a:lnTo>
                    <a:pt x="3640325" y="45932"/>
                  </a:lnTo>
                  <a:lnTo>
                    <a:pt x="3597707" y="26387"/>
                  </a:lnTo>
                  <a:lnTo>
                    <a:pt x="3552532" y="11972"/>
                  </a:lnTo>
                  <a:lnTo>
                    <a:pt x="3505169" y="3054"/>
                  </a:lnTo>
                  <a:lnTo>
                    <a:pt x="345598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1512" y="4214876"/>
              <a:ext cx="3848735" cy="2352675"/>
            </a:xfrm>
            <a:custGeom>
              <a:avLst/>
              <a:gdLst/>
              <a:ahLst/>
              <a:cxnLst/>
              <a:rect l="l" t="t" r="r" b="b"/>
              <a:pathLst>
                <a:path w="3848735" h="2352675">
                  <a:moveTo>
                    <a:pt x="0" y="392049"/>
                  </a:moveTo>
                  <a:lnTo>
                    <a:pt x="3055" y="342868"/>
                  </a:lnTo>
                  <a:lnTo>
                    <a:pt x="11976" y="295512"/>
                  </a:lnTo>
                  <a:lnTo>
                    <a:pt x="26395" y="250346"/>
                  </a:lnTo>
                  <a:lnTo>
                    <a:pt x="45944" y="207739"/>
                  </a:lnTo>
                  <a:lnTo>
                    <a:pt x="70256" y="168057"/>
                  </a:lnTo>
                  <a:lnTo>
                    <a:pt x="98964" y="131668"/>
                  </a:lnTo>
                  <a:lnTo>
                    <a:pt x="131701" y="98939"/>
                  </a:lnTo>
                  <a:lnTo>
                    <a:pt x="168097" y="70238"/>
                  </a:lnTo>
                  <a:lnTo>
                    <a:pt x="207787" y="45932"/>
                  </a:lnTo>
                  <a:lnTo>
                    <a:pt x="250402" y="26387"/>
                  </a:lnTo>
                  <a:lnTo>
                    <a:pt x="295575" y="11972"/>
                  </a:lnTo>
                  <a:lnTo>
                    <a:pt x="342938" y="3054"/>
                  </a:lnTo>
                  <a:lnTo>
                    <a:pt x="392125" y="0"/>
                  </a:lnTo>
                  <a:lnTo>
                    <a:pt x="3455987" y="0"/>
                  </a:lnTo>
                  <a:lnTo>
                    <a:pt x="3505169" y="3054"/>
                  </a:lnTo>
                  <a:lnTo>
                    <a:pt x="3552532" y="11972"/>
                  </a:lnTo>
                  <a:lnTo>
                    <a:pt x="3597707" y="26387"/>
                  </a:lnTo>
                  <a:lnTo>
                    <a:pt x="3640325" y="45932"/>
                  </a:lnTo>
                  <a:lnTo>
                    <a:pt x="3680020" y="70238"/>
                  </a:lnTo>
                  <a:lnTo>
                    <a:pt x="3716423" y="98939"/>
                  </a:lnTo>
                  <a:lnTo>
                    <a:pt x="3749167" y="131668"/>
                  </a:lnTo>
                  <a:lnTo>
                    <a:pt x="3777882" y="168057"/>
                  </a:lnTo>
                  <a:lnTo>
                    <a:pt x="3802202" y="207739"/>
                  </a:lnTo>
                  <a:lnTo>
                    <a:pt x="3821758" y="250346"/>
                  </a:lnTo>
                  <a:lnTo>
                    <a:pt x="3836182" y="295512"/>
                  </a:lnTo>
                  <a:lnTo>
                    <a:pt x="3845106" y="342868"/>
                  </a:lnTo>
                  <a:lnTo>
                    <a:pt x="3848163" y="392049"/>
                  </a:lnTo>
                  <a:lnTo>
                    <a:pt x="3848163" y="1960486"/>
                  </a:lnTo>
                  <a:lnTo>
                    <a:pt x="3845106" y="2009675"/>
                  </a:lnTo>
                  <a:lnTo>
                    <a:pt x="3836182" y="2057040"/>
                  </a:lnTo>
                  <a:lnTo>
                    <a:pt x="3821758" y="2102214"/>
                  </a:lnTo>
                  <a:lnTo>
                    <a:pt x="3802202" y="2144830"/>
                  </a:lnTo>
                  <a:lnTo>
                    <a:pt x="3777882" y="2184519"/>
                  </a:lnTo>
                  <a:lnTo>
                    <a:pt x="3749167" y="2220915"/>
                  </a:lnTo>
                  <a:lnTo>
                    <a:pt x="3716423" y="2253650"/>
                  </a:lnTo>
                  <a:lnTo>
                    <a:pt x="3680020" y="2282358"/>
                  </a:lnTo>
                  <a:lnTo>
                    <a:pt x="3640325" y="2306669"/>
                  </a:lnTo>
                  <a:lnTo>
                    <a:pt x="3597707" y="2326218"/>
                  </a:lnTo>
                  <a:lnTo>
                    <a:pt x="3552532" y="2340636"/>
                  </a:lnTo>
                  <a:lnTo>
                    <a:pt x="3505169" y="2349556"/>
                  </a:lnTo>
                  <a:lnTo>
                    <a:pt x="3455987" y="2352611"/>
                  </a:lnTo>
                  <a:lnTo>
                    <a:pt x="392125" y="2352611"/>
                  </a:lnTo>
                  <a:lnTo>
                    <a:pt x="342938" y="2349556"/>
                  </a:lnTo>
                  <a:lnTo>
                    <a:pt x="295575" y="2340636"/>
                  </a:lnTo>
                  <a:lnTo>
                    <a:pt x="250402" y="2326218"/>
                  </a:lnTo>
                  <a:lnTo>
                    <a:pt x="207787" y="2306669"/>
                  </a:lnTo>
                  <a:lnTo>
                    <a:pt x="168097" y="2282358"/>
                  </a:lnTo>
                  <a:lnTo>
                    <a:pt x="131701" y="2253650"/>
                  </a:lnTo>
                  <a:lnTo>
                    <a:pt x="98964" y="2220915"/>
                  </a:lnTo>
                  <a:lnTo>
                    <a:pt x="70256" y="2184519"/>
                  </a:lnTo>
                  <a:lnTo>
                    <a:pt x="45944" y="2144830"/>
                  </a:lnTo>
                  <a:lnTo>
                    <a:pt x="26395" y="2102214"/>
                  </a:lnTo>
                  <a:lnTo>
                    <a:pt x="11976" y="2057040"/>
                  </a:lnTo>
                  <a:lnTo>
                    <a:pt x="3055" y="2009675"/>
                  </a:lnTo>
                  <a:lnTo>
                    <a:pt x="0" y="1960486"/>
                  </a:lnTo>
                  <a:lnTo>
                    <a:pt x="0" y="39204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230876" y="4230751"/>
            <a:ext cx="4264025" cy="2416175"/>
            <a:chOff x="5230876" y="4230751"/>
            <a:chExt cx="4264025" cy="2416175"/>
          </a:xfrm>
        </p:grpSpPr>
        <p:sp>
          <p:nvSpPr>
            <p:cNvPr id="13" name="object 13"/>
            <p:cNvSpPr/>
            <p:nvPr/>
          </p:nvSpPr>
          <p:spPr>
            <a:xfrm>
              <a:off x="5243576" y="4243451"/>
              <a:ext cx="4238625" cy="2390775"/>
            </a:xfrm>
            <a:custGeom>
              <a:avLst/>
              <a:gdLst/>
              <a:ahLst/>
              <a:cxnLst/>
              <a:rect l="l" t="t" r="r" b="b"/>
              <a:pathLst>
                <a:path w="4238625" h="2390775">
                  <a:moveTo>
                    <a:pt x="3840099" y="0"/>
                  </a:moveTo>
                  <a:lnTo>
                    <a:pt x="398399" y="0"/>
                  </a:lnTo>
                  <a:lnTo>
                    <a:pt x="351925" y="2679"/>
                  </a:lnTo>
                  <a:lnTo>
                    <a:pt x="307030" y="10518"/>
                  </a:lnTo>
                  <a:lnTo>
                    <a:pt x="264011" y="23219"/>
                  </a:lnTo>
                  <a:lnTo>
                    <a:pt x="223166" y="40483"/>
                  </a:lnTo>
                  <a:lnTo>
                    <a:pt x="184794" y="62010"/>
                  </a:lnTo>
                  <a:lnTo>
                    <a:pt x="149195" y="87504"/>
                  </a:lnTo>
                  <a:lnTo>
                    <a:pt x="116665" y="116665"/>
                  </a:lnTo>
                  <a:lnTo>
                    <a:pt x="87504" y="149195"/>
                  </a:lnTo>
                  <a:lnTo>
                    <a:pt x="62010" y="184794"/>
                  </a:lnTo>
                  <a:lnTo>
                    <a:pt x="40483" y="223166"/>
                  </a:lnTo>
                  <a:lnTo>
                    <a:pt x="23219" y="264011"/>
                  </a:lnTo>
                  <a:lnTo>
                    <a:pt x="10518" y="307030"/>
                  </a:lnTo>
                  <a:lnTo>
                    <a:pt x="2679" y="351925"/>
                  </a:lnTo>
                  <a:lnTo>
                    <a:pt x="0" y="398399"/>
                  </a:lnTo>
                  <a:lnTo>
                    <a:pt x="0" y="1992236"/>
                  </a:lnTo>
                  <a:lnTo>
                    <a:pt x="2679" y="2038708"/>
                  </a:lnTo>
                  <a:lnTo>
                    <a:pt x="10518" y="2083605"/>
                  </a:lnTo>
                  <a:lnTo>
                    <a:pt x="23219" y="2126628"/>
                  </a:lnTo>
                  <a:lnTo>
                    <a:pt x="40483" y="2167478"/>
                  </a:lnTo>
                  <a:lnTo>
                    <a:pt x="62010" y="2205857"/>
                  </a:lnTo>
                  <a:lnTo>
                    <a:pt x="87504" y="2241464"/>
                  </a:lnTo>
                  <a:lnTo>
                    <a:pt x="116665" y="2274003"/>
                  </a:lnTo>
                  <a:lnTo>
                    <a:pt x="149195" y="2303173"/>
                  </a:lnTo>
                  <a:lnTo>
                    <a:pt x="184794" y="2328675"/>
                  </a:lnTo>
                  <a:lnTo>
                    <a:pt x="223166" y="2350211"/>
                  </a:lnTo>
                  <a:lnTo>
                    <a:pt x="264011" y="2367481"/>
                  </a:lnTo>
                  <a:lnTo>
                    <a:pt x="307030" y="2380187"/>
                  </a:lnTo>
                  <a:lnTo>
                    <a:pt x="351925" y="2388030"/>
                  </a:lnTo>
                  <a:lnTo>
                    <a:pt x="398399" y="2390711"/>
                  </a:lnTo>
                  <a:lnTo>
                    <a:pt x="3840099" y="2390711"/>
                  </a:lnTo>
                  <a:lnTo>
                    <a:pt x="3886573" y="2388030"/>
                  </a:lnTo>
                  <a:lnTo>
                    <a:pt x="3931474" y="2380187"/>
                  </a:lnTo>
                  <a:lnTo>
                    <a:pt x="3974501" y="2367481"/>
                  </a:lnTo>
                  <a:lnTo>
                    <a:pt x="4015356" y="2350211"/>
                  </a:lnTo>
                  <a:lnTo>
                    <a:pt x="4053740" y="2328675"/>
                  </a:lnTo>
                  <a:lnTo>
                    <a:pt x="4089352" y="2303173"/>
                  </a:lnTo>
                  <a:lnTo>
                    <a:pt x="4121896" y="2274003"/>
                  </a:lnTo>
                  <a:lnTo>
                    <a:pt x="4151070" y="2241464"/>
                  </a:lnTo>
                  <a:lnTo>
                    <a:pt x="4176577" y="2205857"/>
                  </a:lnTo>
                  <a:lnTo>
                    <a:pt x="4198116" y="2167478"/>
                  </a:lnTo>
                  <a:lnTo>
                    <a:pt x="4215390" y="2126628"/>
                  </a:lnTo>
                  <a:lnTo>
                    <a:pt x="4228099" y="2083605"/>
                  </a:lnTo>
                  <a:lnTo>
                    <a:pt x="4235943" y="2038708"/>
                  </a:lnTo>
                  <a:lnTo>
                    <a:pt x="4238625" y="1992236"/>
                  </a:lnTo>
                  <a:lnTo>
                    <a:pt x="4238625" y="398399"/>
                  </a:lnTo>
                  <a:lnTo>
                    <a:pt x="4235943" y="351925"/>
                  </a:lnTo>
                  <a:lnTo>
                    <a:pt x="4228099" y="307030"/>
                  </a:lnTo>
                  <a:lnTo>
                    <a:pt x="4215390" y="264011"/>
                  </a:lnTo>
                  <a:lnTo>
                    <a:pt x="4198116" y="223166"/>
                  </a:lnTo>
                  <a:lnTo>
                    <a:pt x="4176577" y="184794"/>
                  </a:lnTo>
                  <a:lnTo>
                    <a:pt x="4151070" y="149195"/>
                  </a:lnTo>
                  <a:lnTo>
                    <a:pt x="4121896" y="116665"/>
                  </a:lnTo>
                  <a:lnTo>
                    <a:pt x="4089352" y="87504"/>
                  </a:lnTo>
                  <a:lnTo>
                    <a:pt x="4053740" y="62010"/>
                  </a:lnTo>
                  <a:lnTo>
                    <a:pt x="4015356" y="40483"/>
                  </a:lnTo>
                  <a:lnTo>
                    <a:pt x="3974501" y="23219"/>
                  </a:lnTo>
                  <a:lnTo>
                    <a:pt x="3931474" y="10518"/>
                  </a:lnTo>
                  <a:lnTo>
                    <a:pt x="3886573" y="2679"/>
                  </a:lnTo>
                  <a:lnTo>
                    <a:pt x="384009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43576" y="4243451"/>
              <a:ext cx="4238625" cy="2390775"/>
            </a:xfrm>
            <a:custGeom>
              <a:avLst/>
              <a:gdLst/>
              <a:ahLst/>
              <a:cxnLst/>
              <a:rect l="l" t="t" r="r" b="b"/>
              <a:pathLst>
                <a:path w="4238625" h="2390775">
                  <a:moveTo>
                    <a:pt x="0" y="398399"/>
                  </a:moveTo>
                  <a:lnTo>
                    <a:pt x="2679" y="351925"/>
                  </a:lnTo>
                  <a:lnTo>
                    <a:pt x="10518" y="307030"/>
                  </a:lnTo>
                  <a:lnTo>
                    <a:pt x="23219" y="264011"/>
                  </a:lnTo>
                  <a:lnTo>
                    <a:pt x="40483" y="223166"/>
                  </a:lnTo>
                  <a:lnTo>
                    <a:pt x="62010" y="184794"/>
                  </a:lnTo>
                  <a:lnTo>
                    <a:pt x="87504" y="149195"/>
                  </a:lnTo>
                  <a:lnTo>
                    <a:pt x="116665" y="116665"/>
                  </a:lnTo>
                  <a:lnTo>
                    <a:pt x="149195" y="87504"/>
                  </a:lnTo>
                  <a:lnTo>
                    <a:pt x="184794" y="62010"/>
                  </a:lnTo>
                  <a:lnTo>
                    <a:pt x="223166" y="40483"/>
                  </a:lnTo>
                  <a:lnTo>
                    <a:pt x="264011" y="23219"/>
                  </a:lnTo>
                  <a:lnTo>
                    <a:pt x="307030" y="10518"/>
                  </a:lnTo>
                  <a:lnTo>
                    <a:pt x="351925" y="2679"/>
                  </a:lnTo>
                  <a:lnTo>
                    <a:pt x="398399" y="0"/>
                  </a:lnTo>
                  <a:lnTo>
                    <a:pt x="3840099" y="0"/>
                  </a:lnTo>
                  <a:lnTo>
                    <a:pt x="3886573" y="2679"/>
                  </a:lnTo>
                  <a:lnTo>
                    <a:pt x="3931474" y="10518"/>
                  </a:lnTo>
                  <a:lnTo>
                    <a:pt x="3974501" y="23219"/>
                  </a:lnTo>
                  <a:lnTo>
                    <a:pt x="4015356" y="40483"/>
                  </a:lnTo>
                  <a:lnTo>
                    <a:pt x="4053740" y="62010"/>
                  </a:lnTo>
                  <a:lnTo>
                    <a:pt x="4089352" y="87504"/>
                  </a:lnTo>
                  <a:lnTo>
                    <a:pt x="4121896" y="116665"/>
                  </a:lnTo>
                  <a:lnTo>
                    <a:pt x="4151070" y="149195"/>
                  </a:lnTo>
                  <a:lnTo>
                    <a:pt x="4176577" y="184794"/>
                  </a:lnTo>
                  <a:lnTo>
                    <a:pt x="4198116" y="223166"/>
                  </a:lnTo>
                  <a:lnTo>
                    <a:pt x="4215390" y="264011"/>
                  </a:lnTo>
                  <a:lnTo>
                    <a:pt x="4228099" y="307030"/>
                  </a:lnTo>
                  <a:lnTo>
                    <a:pt x="4235943" y="351925"/>
                  </a:lnTo>
                  <a:lnTo>
                    <a:pt x="4238625" y="398399"/>
                  </a:lnTo>
                  <a:lnTo>
                    <a:pt x="4238625" y="1992236"/>
                  </a:lnTo>
                  <a:lnTo>
                    <a:pt x="4235943" y="2038708"/>
                  </a:lnTo>
                  <a:lnTo>
                    <a:pt x="4228099" y="2083605"/>
                  </a:lnTo>
                  <a:lnTo>
                    <a:pt x="4215390" y="2126628"/>
                  </a:lnTo>
                  <a:lnTo>
                    <a:pt x="4198116" y="2167478"/>
                  </a:lnTo>
                  <a:lnTo>
                    <a:pt x="4176577" y="2205857"/>
                  </a:lnTo>
                  <a:lnTo>
                    <a:pt x="4151070" y="2241464"/>
                  </a:lnTo>
                  <a:lnTo>
                    <a:pt x="4121896" y="2274003"/>
                  </a:lnTo>
                  <a:lnTo>
                    <a:pt x="4089352" y="2303173"/>
                  </a:lnTo>
                  <a:lnTo>
                    <a:pt x="4053740" y="2328675"/>
                  </a:lnTo>
                  <a:lnTo>
                    <a:pt x="4015356" y="2350211"/>
                  </a:lnTo>
                  <a:lnTo>
                    <a:pt x="3974501" y="2367481"/>
                  </a:lnTo>
                  <a:lnTo>
                    <a:pt x="3931474" y="2380187"/>
                  </a:lnTo>
                  <a:lnTo>
                    <a:pt x="3886573" y="2388030"/>
                  </a:lnTo>
                  <a:lnTo>
                    <a:pt x="3840099" y="2390711"/>
                  </a:lnTo>
                  <a:lnTo>
                    <a:pt x="398399" y="2390711"/>
                  </a:lnTo>
                  <a:lnTo>
                    <a:pt x="351925" y="2388030"/>
                  </a:lnTo>
                  <a:lnTo>
                    <a:pt x="307030" y="2380187"/>
                  </a:lnTo>
                  <a:lnTo>
                    <a:pt x="264011" y="2367481"/>
                  </a:lnTo>
                  <a:lnTo>
                    <a:pt x="223166" y="2350211"/>
                  </a:lnTo>
                  <a:lnTo>
                    <a:pt x="184794" y="2328675"/>
                  </a:lnTo>
                  <a:lnTo>
                    <a:pt x="149195" y="2303173"/>
                  </a:lnTo>
                  <a:lnTo>
                    <a:pt x="116665" y="2274003"/>
                  </a:lnTo>
                  <a:lnTo>
                    <a:pt x="87504" y="2241464"/>
                  </a:lnTo>
                  <a:lnTo>
                    <a:pt x="62010" y="2205857"/>
                  </a:lnTo>
                  <a:lnTo>
                    <a:pt x="40483" y="2167478"/>
                  </a:lnTo>
                  <a:lnTo>
                    <a:pt x="23219" y="2126628"/>
                  </a:lnTo>
                  <a:lnTo>
                    <a:pt x="10518" y="2083605"/>
                  </a:lnTo>
                  <a:lnTo>
                    <a:pt x="2679" y="2038708"/>
                  </a:lnTo>
                  <a:lnTo>
                    <a:pt x="0" y="1992236"/>
                  </a:lnTo>
                  <a:lnTo>
                    <a:pt x="0" y="39839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8514" y="1561274"/>
            <a:ext cx="3285490" cy="481838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b="1">
                <a:solidFill>
                  <a:srgbClr val="581CE6"/>
                </a:solidFill>
                <a:latin typeface="Arial"/>
                <a:cs typeface="Arial"/>
              </a:rPr>
              <a:t>FARMERS</a:t>
            </a:r>
            <a:endParaRPr sz="1800">
              <a:latin typeface="Arial"/>
              <a:cs typeface="Arial"/>
            </a:endParaRPr>
          </a:p>
          <a:p>
            <a:pPr algn="just" marL="95885" marR="42545">
              <a:lnSpc>
                <a:spcPct val="100800"/>
              </a:lnSpc>
              <a:spcBef>
                <a:spcPts val="930"/>
              </a:spcBef>
            </a:pPr>
            <a:r>
              <a:rPr dirty="0" sz="1800" spc="15" b="1">
                <a:solidFill>
                  <a:srgbClr val="272424"/>
                </a:solidFill>
                <a:latin typeface="Arial"/>
                <a:cs typeface="Arial"/>
              </a:rPr>
              <a:t>The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primary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end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users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of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 </a:t>
            </a:r>
            <a:r>
              <a:rPr dirty="0" sz="1800" spc="-49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crop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yield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prediction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system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are</a:t>
            </a:r>
            <a:r>
              <a:rPr dirty="0" sz="1800" spc="6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farmers</a:t>
            </a:r>
            <a:r>
              <a:rPr dirty="0" sz="1800" spc="6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272424"/>
                </a:solidFill>
                <a:latin typeface="Arial"/>
                <a:cs typeface="Arial"/>
              </a:rPr>
              <a:t>who</a:t>
            </a:r>
            <a:endParaRPr sz="1800">
              <a:latin typeface="Arial"/>
              <a:cs typeface="Arial"/>
            </a:endParaRPr>
          </a:p>
          <a:p>
            <a:pPr marL="95885" marR="40005">
              <a:lnSpc>
                <a:spcPct val="99100"/>
              </a:lnSpc>
              <a:spcBef>
                <a:spcPts val="35"/>
              </a:spcBef>
            </a:pP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require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accurate</a:t>
            </a:r>
            <a:r>
              <a:rPr dirty="0" sz="1800" spc="5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forecasts</a:t>
            </a:r>
            <a:r>
              <a:rPr dirty="0" sz="1800" spc="12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make</a:t>
            </a:r>
            <a:r>
              <a:rPr dirty="0" sz="1800" spc="6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informed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decisions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about</a:t>
            </a:r>
            <a:r>
              <a:rPr dirty="0" sz="1800" spc="-5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  <a:p>
            <a:pPr marL="95885" marR="565785">
              <a:lnSpc>
                <a:spcPct val="100800"/>
              </a:lnSpc>
            </a:pP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ll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o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ca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on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,</a:t>
            </a:r>
            <a:r>
              <a:rPr dirty="0" sz="1800" spc="-9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p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l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ing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,</a:t>
            </a:r>
            <a:r>
              <a:rPr dirty="0" sz="1800" spc="-10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d 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harvesting.</a:t>
            </a:r>
            <a:endParaRPr sz="1800">
              <a:latin typeface="Arial"/>
              <a:cs typeface="Arial"/>
            </a:endParaRPr>
          </a:p>
          <a:p>
            <a:pPr marL="99060">
              <a:lnSpc>
                <a:spcPts val="2370"/>
              </a:lnSpc>
            </a:pPr>
            <a:r>
              <a:rPr dirty="0" sz="2000" spc="15" b="1">
                <a:solidFill>
                  <a:srgbClr val="581CE6"/>
                </a:solidFill>
                <a:latin typeface="Arial"/>
                <a:cs typeface="Arial"/>
              </a:rPr>
              <a:t>Policymakers</a:t>
            </a:r>
            <a:endParaRPr sz="2000">
              <a:latin typeface="Arial"/>
              <a:cs typeface="Arial"/>
            </a:endParaRPr>
          </a:p>
          <a:p>
            <a:pPr algn="just" marL="182245" marR="194945">
              <a:lnSpc>
                <a:spcPct val="100800"/>
              </a:lnSpc>
              <a:spcBef>
                <a:spcPts val="994"/>
              </a:spcBef>
            </a:pP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Government agencies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policymakers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can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leverage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system's</a:t>
            </a:r>
            <a:r>
              <a:rPr dirty="0" sz="1800" spc="6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data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algn="just" marL="182245" marR="5080">
              <a:lnSpc>
                <a:spcPct val="99100"/>
              </a:lnSpc>
              <a:spcBef>
                <a:spcPts val="40"/>
              </a:spcBef>
            </a:pP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inform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agricultural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policies,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disaster response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planning,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food</a:t>
            </a:r>
            <a:r>
              <a:rPr dirty="0" sz="1800" spc="-3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security</a:t>
            </a:r>
            <a:r>
              <a:rPr dirty="0" sz="1800" spc="6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initiatives.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5480430" y="1729041"/>
            <a:ext cx="3645535" cy="4647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5" b="1">
                <a:solidFill>
                  <a:srgbClr val="581CE6"/>
                </a:solidFill>
                <a:latin typeface="Arial"/>
                <a:cs typeface="Arial"/>
              </a:rPr>
              <a:t>A</a:t>
            </a:r>
            <a:r>
              <a:rPr dirty="0" sz="2000" spc="50" b="1">
                <a:solidFill>
                  <a:srgbClr val="581CE6"/>
                </a:solidFill>
                <a:latin typeface="Arial"/>
                <a:cs typeface="Arial"/>
              </a:rPr>
              <a:t>g</a:t>
            </a:r>
            <a:r>
              <a:rPr dirty="0" sz="2000" spc="45" b="1">
                <a:solidFill>
                  <a:srgbClr val="581CE6"/>
                </a:solidFill>
                <a:latin typeface="Arial"/>
                <a:cs typeface="Arial"/>
              </a:rPr>
              <a:t>r</a:t>
            </a:r>
            <a:r>
              <a:rPr dirty="0" sz="2000" spc="35" b="1">
                <a:solidFill>
                  <a:srgbClr val="581CE6"/>
                </a:solidFill>
                <a:latin typeface="Arial"/>
                <a:cs typeface="Arial"/>
              </a:rPr>
              <a:t>i</a:t>
            </a:r>
            <a:r>
              <a:rPr dirty="0" sz="2000" spc="15" b="1">
                <a:solidFill>
                  <a:srgbClr val="581CE6"/>
                </a:solidFill>
                <a:latin typeface="Arial"/>
                <a:cs typeface="Arial"/>
              </a:rPr>
              <a:t>c</a:t>
            </a:r>
            <a:r>
              <a:rPr dirty="0" sz="2000" spc="50" b="1">
                <a:solidFill>
                  <a:srgbClr val="581CE6"/>
                </a:solidFill>
                <a:latin typeface="Arial"/>
                <a:cs typeface="Arial"/>
              </a:rPr>
              <a:t>u</a:t>
            </a:r>
            <a:r>
              <a:rPr dirty="0" sz="2000" spc="35" b="1">
                <a:solidFill>
                  <a:srgbClr val="581CE6"/>
                </a:solidFill>
                <a:latin typeface="Arial"/>
                <a:cs typeface="Arial"/>
              </a:rPr>
              <a:t>l</a:t>
            </a:r>
            <a:r>
              <a:rPr dirty="0" sz="2000" spc="5" b="1">
                <a:solidFill>
                  <a:srgbClr val="581CE6"/>
                </a:solidFill>
                <a:latin typeface="Arial"/>
                <a:cs typeface="Arial"/>
              </a:rPr>
              <a:t>t</a:t>
            </a:r>
            <a:r>
              <a:rPr dirty="0" sz="2000" spc="-25" b="1">
                <a:solidFill>
                  <a:srgbClr val="581CE6"/>
                </a:solidFill>
                <a:latin typeface="Arial"/>
                <a:cs typeface="Arial"/>
              </a:rPr>
              <a:t>u</a:t>
            </a:r>
            <a:r>
              <a:rPr dirty="0" sz="2000" spc="-30" b="1">
                <a:solidFill>
                  <a:srgbClr val="581CE6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581CE6"/>
                </a:solidFill>
                <a:latin typeface="Arial"/>
                <a:cs typeface="Arial"/>
              </a:rPr>
              <a:t>al</a:t>
            </a:r>
            <a:r>
              <a:rPr dirty="0" sz="2000" spc="-220" b="1">
                <a:solidFill>
                  <a:srgbClr val="581CE6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581CE6"/>
                </a:solidFill>
                <a:latin typeface="Arial"/>
                <a:cs typeface="Arial"/>
              </a:rPr>
              <a:t>E</a:t>
            </a:r>
            <a:r>
              <a:rPr dirty="0" sz="2000" spc="50" b="1">
                <a:solidFill>
                  <a:srgbClr val="581CE6"/>
                </a:solidFill>
                <a:latin typeface="Arial"/>
                <a:cs typeface="Arial"/>
              </a:rPr>
              <a:t>n</a:t>
            </a:r>
            <a:r>
              <a:rPr dirty="0" sz="2000" spc="10" b="1">
                <a:solidFill>
                  <a:srgbClr val="581CE6"/>
                </a:solidFill>
                <a:latin typeface="Arial"/>
                <a:cs typeface="Arial"/>
              </a:rPr>
              <a:t>te</a:t>
            </a:r>
            <a:r>
              <a:rPr dirty="0" sz="2000" spc="45" b="1">
                <a:solidFill>
                  <a:srgbClr val="581CE6"/>
                </a:solidFill>
                <a:latin typeface="Arial"/>
                <a:cs typeface="Arial"/>
              </a:rPr>
              <a:t>r</a:t>
            </a:r>
            <a:r>
              <a:rPr dirty="0" sz="2000" spc="50" b="1">
                <a:solidFill>
                  <a:srgbClr val="581CE6"/>
                </a:solidFill>
                <a:latin typeface="Arial"/>
                <a:cs typeface="Arial"/>
              </a:rPr>
              <a:t>p</a:t>
            </a:r>
            <a:r>
              <a:rPr dirty="0" sz="2000" spc="45" b="1">
                <a:solidFill>
                  <a:srgbClr val="581CE6"/>
                </a:solidFill>
                <a:latin typeface="Arial"/>
                <a:cs typeface="Arial"/>
              </a:rPr>
              <a:t>r</a:t>
            </a:r>
            <a:r>
              <a:rPr dirty="0" sz="2000" spc="-35" b="1">
                <a:solidFill>
                  <a:srgbClr val="581CE6"/>
                </a:solidFill>
                <a:latin typeface="Arial"/>
                <a:cs typeface="Arial"/>
              </a:rPr>
              <a:t>i</a:t>
            </a:r>
            <a:r>
              <a:rPr dirty="0" sz="2000" spc="15" b="1">
                <a:solidFill>
                  <a:srgbClr val="581CE6"/>
                </a:solidFill>
                <a:latin typeface="Arial"/>
                <a:cs typeface="Arial"/>
              </a:rPr>
              <a:t>ses</a:t>
            </a:r>
            <a:endParaRPr sz="2000">
              <a:latin typeface="Arial"/>
              <a:cs typeface="Arial"/>
            </a:endParaRPr>
          </a:p>
          <a:p>
            <a:pPr marL="84455" marR="957580">
              <a:lnSpc>
                <a:spcPct val="100899"/>
              </a:lnSpc>
              <a:spcBef>
                <a:spcPts val="1310"/>
              </a:spcBef>
            </a:pP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Agricultural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companies, </a:t>
            </a:r>
            <a:r>
              <a:rPr dirty="0" sz="1800" spc="-49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cooperatives,</a:t>
            </a:r>
            <a:endParaRPr sz="1800">
              <a:latin typeface="Arial"/>
              <a:cs typeface="Arial"/>
            </a:endParaRPr>
          </a:p>
          <a:p>
            <a:pPr marL="84455" marR="443230">
              <a:lnSpc>
                <a:spcPct val="100800"/>
              </a:lnSpc>
            </a:pP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agribusinesses</a:t>
            </a:r>
            <a:r>
              <a:rPr dirty="0" sz="1800" spc="6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can</a:t>
            </a:r>
            <a:r>
              <a:rPr dirty="0" sz="1800" spc="3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also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benefit</a:t>
            </a:r>
            <a:r>
              <a:rPr dirty="0" sz="1800" spc="-5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from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84455" marR="5080">
              <a:lnSpc>
                <a:spcPct val="99700"/>
              </a:lnSpc>
              <a:spcBef>
                <a:spcPts val="25"/>
              </a:spcBef>
            </a:pP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system's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insights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optimize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supply</a:t>
            </a:r>
            <a:r>
              <a:rPr dirty="0" sz="1800" spc="-9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chain</a:t>
            </a:r>
            <a:r>
              <a:rPr dirty="0" sz="1800" spc="-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logistics, inventory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management,</a:t>
            </a:r>
            <a:r>
              <a:rPr dirty="0" sz="1800" spc="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3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market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planning.</a:t>
            </a:r>
            <a:endParaRPr sz="1800">
              <a:latin typeface="Arial"/>
              <a:cs typeface="Arial"/>
            </a:endParaRPr>
          </a:p>
          <a:p>
            <a:pPr marL="55880">
              <a:lnSpc>
                <a:spcPts val="1860"/>
              </a:lnSpc>
            </a:pPr>
            <a:r>
              <a:rPr dirty="0" sz="2000" spc="10" b="1">
                <a:solidFill>
                  <a:srgbClr val="581CE6"/>
                </a:solidFill>
                <a:latin typeface="Calibri"/>
                <a:cs typeface="Calibri"/>
              </a:rPr>
              <a:t>Researchers</a:t>
            </a:r>
            <a:endParaRPr sz="2000">
              <a:latin typeface="Calibri"/>
              <a:cs typeface="Calibri"/>
            </a:endParaRPr>
          </a:p>
          <a:p>
            <a:pPr marL="57785" marR="187960">
              <a:lnSpc>
                <a:spcPct val="100099"/>
              </a:lnSpc>
              <a:spcBef>
                <a:spcPts val="470"/>
              </a:spcBef>
            </a:pP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The</a:t>
            </a:r>
            <a:r>
              <a:rPr dirty="0" sz="1800" spc="-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system's</a:t>
            </a:r>
            <a:r>
              <a:rPr dirty="0" sz="1800" spc="1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data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insights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can</a:t>
            </a:r>
            <a:r>
              <a:rPr dirty="0" sz="1800" spc="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also</a:t>
            </a:r>
            <a:r>
              <a:rPr dirty="0" sz="1800" spc="3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be</a:t>
            </a:r>
            <a:r>
              <a:rPr dirty="0" sz="1800" spc="-6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valuable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for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academic</a:t>
            </a:r>
            <a:r>
              <a:rPr dirty="0" sz="1800" spc="6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scientific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researchers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studying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crop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production,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climate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change,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sustainable agriculture.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" y="210438"/>
            <a:ext cx="97383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5" b="1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25" b="1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00" spc="-1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3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25" b="1">
                <a:solidFill>
                  <a:srgbClr val="000000"/>
                </a:solidFill>
                <a:latin typeface="Trebuchet MS"/>
                <a:cs typeface="Trebuchet MS"/>
              </a:rPr>
              <a:t>LU</a:t>
            </a:r>
            <a:r>
              <a:rPr dirty="0" sz="3600" spc="-30" b="1">
                <a:solidFill>
                  <a:srgbClr val="000000"/>
                </a:solidFill>
                <a:latin typeface="Trebuchet MS"/>
                <a:cs typeface="Trebuchet MS"/>
              </a:rPr>
              <a:t>TI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00" spc="-4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30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5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00" spc="-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30" b="1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00" spc="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3600" spc="-20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25" b="1">
                <a:solidFill>
                  <a:srgbClr val="000000"/>
                </a:solidFill>
                <a:latin typeface="Trebuchet MS"/>
                <a:cs typeface="Trebuchet MS"/>
              </a:rPr>
              <a:t>LU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28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" b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00" spc="-25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-15" b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30" b="1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00" spc="-30" b="1">
                <a:solidFill>
                  <a:srgbClr val="000000"/>
                </a:solidFill>
                <a:latin typeface="Trebuchet MS"/>
                <a:cs typeface="Trebuchet MS"/>
              </a:rPr>
              <a:t>ITI</a:t>
            </a:r>
            <a:r>
              <a:rPr dirty="0" sz="3600" spc="1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885825"/>
            <a:ext cx="11363325" cy="5972175"/>
            <a:chOff x="609600" y="885825"/>
            <a:chExt cx="11363325" cy="5972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885825"/>
              <a:ext cx="9763125" cy="54673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8825" y="3943349"/>
              <a:ext cx="2324100" cy="29146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53530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86850" y="11049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0175" y="59531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6900" y="3771898"/>
            <a:ext cx="2657475" cy="304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6600" y="640715"/>
            <a:ext cx="750824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4250" spc="-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50" spc="10" b="1">
                <a:solidFill>
                  <a:srgbClr val="000000"/>
                </a:solidFill>
                <a:latin typeface="Trebuchet MS"/>
                <a:cs typeface="Trebuchet MS"/>
              </a:rPr>
              <a:t>WOW</a:t>
            </a:r>
            <a:r>
              <a:rPr dirty="0" sz="4250" spc="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50" spc="10" b="1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z="4250" spc="-9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50" spc="20" b="1">
                <a:solidFill>
                  <a:srgbClr val="000000"/>
                </a:solidFill>
                <a:latin typeface="Trebuchet MS"/>
                <a:cs typeface="Trebuchet MS"/>
              </a:rPr>
              <a:t>YOUR</a:t>
            </a:r>
            <a:r>
              <a:rPr dirty="0" sz="4250" spc="-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250" spc="20" b="1">
                <a:solidFill>
                  <a:srgbClr val="000000"/>
                </a:solidFill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50" y="1438275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2002" y="1893824"/>
            <a:ext cx="2646680" cy="3338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50" b="1">
                <a:solidFill>
                  <a:srgbClr val="6137C7"/>
                </a:solidFill>
                <a:latin typeface="Arial"/>
                <a:cs typeface="Arial"/>
              </a:rPr>
              <a:t>U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np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a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a</a:t>
            </a:r>
            <a:r>
              <a:rPr dirty="0" sz="2000" spc="-40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sz="2000" spc="-65" b="1">
                <a:solidFill>
                  <a:srgbClr val="6137C7"/>
                </a:solidFill>
                <a:latin typeface="Arial"/>
                <a:cs typeface="Arial"/>
              </a:rPr>
              <a:t>e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ed</a:t>
            </a:r>
            <a:r>
              <a:rPr dirty="0" sz="2000" spc="-210" b="1">
                <a:solidFill>
                  <a:srgbClr val="6137C7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6137C7"/>
                </a:solidFill>
                <a:latin typeface="Arial"/>
                <a:cs typeface="Arial"/>
              </a:rPr>
              <a:t>A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c</a:t>
            </a:r>
            <a:r>
              <a:rPr dirty="0" sz="2000" spc="5" b="1">
                <a:solidFill>
                  <a:srgbClr val="6137C7"/>
                </a:solidFill>
                <a:latin typeface="Arial"/>
                <a:cs typeface="Arial"/>
              </a:rPr>
              <a:t>c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u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ac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80"/>
              </a:lnSpc>
              <a:spcBef>
                <a:spcPts val="5"/>
              </a:spcBef>
            </a:pP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7650">
              <a:lnSpc>
                <a:spcPts val="1939"/>
              </a:lnSpc>
            </a:pP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Our</a:t>
            </a:r>
            <a:endParaRPr sz="1800">
              <a:latin typeface="Arial MT"/>
              <a:cs typeface="Arial MT"/>
            </a:endParaRPr>
          </a:p>
          <a:p>
            <a:pPr marL="247650" marR="474980">
              <a:lnSpc>
                <a:spcPct val="100800"/>
              </a:lnSpc>
            </a:pP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advanced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predictiv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247650" marR="380365">
              <a:lnSpc>
                <a:spcPct val="99100"/>
              </a:lnSpc>
              <a:spcBef>
                <a:spcPts val="40"/>
              </a:spcBef>
            </a:pP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models</a:t>
            </a:r>
            <a:r>
              <a:rPr dirty="0" sz="1800" spc="-10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consistently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u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p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f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rm</a:t>
            </a:r>
            <a:r>
              <a:rPr dirty="0" sz="1800" spc="-12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d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o 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nal</a:t>
            </a:r>
            <a:endParaRPr sz="1800">
              <a:latin typeface="Arial MT"/>
              <a:cs typeface="Arial MT"/>
            </a:endParaRPr>
          </a:p>
          <a:p>
            <a:pPr marL="247650" marR="412115">
              <a:lnSpc>
                <a:spcPct val="100800"/>
              </a:lnSpc>
            </a:pP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yield forecasting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m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h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d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s,</a:t>
            </a:r>
            <a:r>
              <a:rPr dirty="0" sz="1800" spc="-1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d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 spc="50">
                <a:solidFill>
                  <a:srgbClr val="272424"/>
                </a:solidFill>
                <a:latin typeface="Arial MT"/>
                <a:cs typeface="Arial MT"/>
              </a:rPr>
              <a:t>l</a:t>
            </a:r>
            <a:r>
              <a:rPr dirty="0" sz="1800" spc="-25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-75">
                <a:solidFill>
                  <a:srgbClr val="272424"/>
                </a:solidFill>
                <a:latin typeface="Arial MT"/>
                <a:cs typeface="Arial MT"/>
              </a:rPr>
              <a:t>v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</a:t>
            </a:r>
            <a:r>
              <a:rPr dirty="0" sz="1800" spc="-2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  <a:p>
            <a:pPr marL="247650" marR="416559">
              <a:lnSpc>
                <a:spcPct val="100800"/>
              </a:lnSpc>
              <a:spcBef>
                <a:spcPts val="5"/>
              </a:spcBef>
            </a:pP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accuracy 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improvem </a:t>
            </a:r>
            <a:r>
              <a:rPr dirty="0" sz="1800" spc="-49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ents</a:t>
            </a:r>
            <a:r>
              <a:rPr dirty="0" sz="1800" spc="-6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of</a:t>
            </a:r>
            <a:r>
              <a:rPr dirty="0" sz="1800" spc="3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up</a:t>
            </a:r>
            <a:r>
              <a:rPr dirty="0" sz="1800" spc="-7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Arial MT"/>
                <a:cs typeface="Arial MT"/>
              </a:rPr>
              <a:t>30%.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0575" y="1381125"/>
            <a:ext cx="457200" cy="457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79190" y="1919922"/>
            <a:ext cx="35236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51100" algn="l"/>
              </a:tabLst>
            </a:pP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ea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sz="2000" spc="5" b="1">
                <a:solidFill>
                  <a:srgbClr val="6137C7"/>
                </a:solidFill>
                <a:latin typeface="Arial"/>
                <a:cs typeface="Arial"/>
              </a:rPr>
              <a:t>-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T</a:t>
            </a:r>
            <a:r>
              <a:rPr dirty="0" sz="2000" spc="-35" b="1">
                <a:solidFill>
                  <a:srgbClr val="6137C7"/>
                </a:solidFill>
                <a:latin typeface="Arial"/>
                <a:cs typeface="Arial"/>
              </a:rPr>
              <a:t>i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me</a:t>
            </a:r>
            <a:r>
              <a:rPr dirty="0" sz="2000" spc="-185" b="1">
                <a:solidFill>
                  <a:srgbClr val="6137C7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n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s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g</a:t>
            </a:r>
            <a:r>
              <a:rPr dirty="0" sz="2000" spc="-25" b="1">
                <a:solidFill>
                  <a:srgbClr val="6137C7"/>
                </a:solidFill>
                <a:latin typeface="Arial"/>
                <a:cs typeface="Arial"/>
              </a:rPr>
              <a:t>h</a:t>
            </a:r>
            <a:r>
              <a:rPr dirty="0" sz="2000" spc="10" b="1">
                <a:solidFill>
                  <a:srgbClr val="6137C7"/>
                </a:solidFill>
                <a:latin typeface="Arial"/>
                <a:cs typeface="Arial"/>
              </a:rPr>
              <a:t>ts</a:t>
            </a:r>
            <a:r>
              <a:rPr dirty="0" sz="2000" b="1">
                <a:solidFill>
                  <a:srgbClr val="6137C7"/>
                </a:solidFill>
                <a:latin typeface="Arial"/>
                <a:cs typeface="Arial"/>
              </a:rPr>
              <a:t>	</a:t>
            </a:r>
            <a:r>
              <a:rPr dirty="0" baseline="2777" sz="3000" spc="22" b="1">
                <a:solidFill>
                  <a:srgbClr val="6137C7"/>
                </a:solidFill>
                <a:latin typeface="Arial"/>
                <a:cs typeface="Arial"/>
              </a:rPr>
              <a:t>Sca</a:t>
            </a:r>
            <a:r>
              <a:rPr dirty="0" baseline="2777" sz="3000" spc="60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baseline="2777" sz="3000" spc="22" b="1">
                <a:solidFill>
                  <a:srgbClr val="6137C7"/>
                </a:solidFill>
                <a:latin typeface="Arial"/>
                <a:cs typeface="Arial"/>
              </a:rPr>
              <a:t>a</a:t>
            </a:r>
            <a:r>
              <a:rPr dirty="0" baseline="2777" sz="3000" spc="75" b="1">
                <a:solidFill>
                  <a:srgbClr val="6137C7"/>
                </a:solidFill>
                <a:latin typeface="Arial"/>
                <a:cs typeface="Arial"/>
              </a:rPr>
              <a:t>b</a:t>
            </a:r>
            <a:r>
              <a:rPr dirty="0" baseline="2777" sz="3000" spc="60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baseline="2777" sz="3000" spc="22" b="1">
                <a:solidFill>
                  <a:srgbClr val="6137C7"/>
                </a:solidFill>
                <a:latin typeface="Arial"/>
                <a:cs typeface="Arial"/>
              </a:rPr>
              <a:t>e</a:t>
            </a:r>
            <a:endParaRPr baseline="2777"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6246" y="2326957"/>
            <a:ext cx="1820545" cy="33242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66370">
              <a:lnSpc>
                <a:spcPct val="100800"/>
              </a:lnSpc>
              <a:spcBef>
                <a:spcPts val="85"/>
              </a:spcBef>
            </a:pP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Our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system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provides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near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real-time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upd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a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</a:t>
            </a:r>
            <a:r>
              <a:rPr dirty="0" sz="1800" spc="-12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cr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p 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conditions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5"/>
              </a:lnSpc>
            </a:pP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r>
              <a:rPr dirty="0" sz="1800" spc="-4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yield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p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j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s,</a:t>
            </a:r>
            <a:r>
              <a:rPr dirty="0" sz="1800" spc="-9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b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l 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ing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farmers</a:t>
            </a:r>
            <a:endParaRPr sz="1800">
              <a:latin typeface="Arial MT"/>
              <a:cs typeface="Arial MT"/>
            </a:endParaRPr>
          </a:p>
          <a:p>
            <a:pPr marL="12700" marR="708660">
              <a:lnSpc>
                <a:spcPct val="100800"/>
              </a:lnSpc>
            </a:pP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1800" spc="-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respond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272424"/>
                </a:solidFill>
                <a:latin typeface="Arial MT"/>
                <a:cs typeface="Arial MT"/>
              </a:rPr>
              <a:t>quickly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5"/>
              </a:lnSpc>
            </a:pP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1800" spc="-4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272424"/>
                </a:solidFill>
                <a:latin typeface="Arial MT"/>
                <a:cs typeface="Arial MT"/>
              </a:rPr>
              <a:t>changing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circumstances.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9804" y="1428750"/>
            <a:ext cx="346841" cy="457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18225" y="2192423"/>
            <a:ext cx="1746250" cy="20485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25" b="1">
                <a:solidFill>
                  <a:srgbClr val="6137C7"/>
                </a:solidFill>
                <a:latin typeface="Arial"/>
                <a:cs typeface="Arial"/>
              </a:rPr>
              <a:t>and</a:t>
            </a:r>
            <a:r>
              <a:rPr dirty="0" sz="2000" spc="-105" b="1">
                <a:solidFill>
                  <a:srgbClr val="6137C7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6137C7"/>
                </a:solidFill>
                <a:latin typeface="Arial"/>
                <a:cs typeface="Arial"/>
              </a:rPr>
              <a:t>Adaptabl</a:t>
            </a:r>
            <a:endParaRPr sz="2000">
              <a:latin typeface="Arial"/>
              <a:cs typeface="Arial"/>
            </a:endParaRPr>
          </a:p>
          <a:p>
            <a:pPr marL="74295" marR="250825" indent="-62230">
              <a:lnSpc>
                <a:spcPct val="100000"/>
              </a:lnSpc>
              <a:spcBef>
                <a:spcPts val="180"/>
              </a:spcBef>
            </a:pPr>
            <a:r>
              <a:rPr dirty="0" baseline="5555" sz="3000" spc="-944" b="1">
                <a:solidFill>
                  <a:srgbClr val="6137C7"/>
                </a:solidFill>
                <a:latin typeface="Arial"/>
                <a:cs typeface="Arial"/>
              </a:rPr>
              <a:t>e</a:t>
            </a:r>
            <a:r>
              <a:rPr dirty="0" sz="1800" spc="-55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h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a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tf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rm  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designed</a:t>
            </a:r>
            <a:r>
              <a:rPr dirty="0" sz="1800" spc="-11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be</a:t>
            </a:r>
            <a:r>
              <a:rPr dirty="0" sz="1800" spc="-10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scalable</a:t>
            </a:r>
            <a:endParaRPr sz="1800">
              <a:latin typeface="Arial MT"/>
              <a:cs typeface="Arial MT"/>
            </a:endParaRPr>
          </a:p>
          <a:p>
            <a:pPr algn="just" marL="74295" marR="5080">
              <a:lnSpc>
                <a:spcPct val="99100"/>
              </a:lnSpc>
              <a:spcBef>
                <a:spcPts val="35"/>
              </a:spcBef>
            </a:pP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and adaptable,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allowing 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it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 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be </a:t>
            </a:r>
            <a:r>
              <a:rPr dirty="0" sz="1800" spc="2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d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y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d</a:t>
            </a:r>
            <a:r>
              <a:rPr dirty="0" sz="1800" spc="-7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cr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0201" y="4493831"/>
            <a:ext cx="17246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regions</a:t>
            </a:r>
            <a:r>
              <a:rPr dirty="0" sz="1800" spc="-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r>
              <a:rPr dirty="0" sz="1800" spc="-4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crop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types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1477688"/>
            <a:ext cx="457200" cy="3783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101710" y="1892680"/>
            <a:ext cx="69278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50" b="1">
                <a:solidFill>
                  <a:srgbClr val="6137C7"/>
                </a:solidFill>
                <a:latin typeface="Arial"/>
                <a:cs typeface="Arial"/>
              </a:rPr>
              <a:t>U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s</a:t>
            </a:r>
            <a:r>
              <a:rPr dirty="0" sz="2000" spc="5" b="1">
                <a:solidFill>
                  <a:srgbClr val="6137C7"/>
                </a:solidFill>
                <a:latin typeface="Arial"/>
                <a:cs typeface="Arial"/>
              </a:rPr>
              <a:t>e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10" b="1">
                <a:solidFill>
                  <a:srgbClr val="6137C7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8101710" y="2198306"/>
            <a:ext cx="21697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F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i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e</a:t>
            </a:r>
            <a:r>
              <a:rPr dirty="0" sz="2000" spc="45" b="1">
                <a:solidFill>
                  <a:srgbClr val="6137C7"/>
                </a:solidFill>
                <a:latin typeface="Arial"/>
                <a:cs typeface="Arial"/>
              </a:rPr>
              <a:t>n</a:t>
            </a:r>
            <a:r>
              <a:rPr dirty="0" sz="2000" spc="-25" b="1">
                <a:solidFill>
                  <a:srgbClr val="6137C7"/>
                </a:solidFill>
                <a:latin typeface="Arial"/>
                <a:cs typeface="Arial"/>
              </a:rPr>
              <a:t>d</a:t>
            </a:r>
            <a:r>
              <a:rPr dirty="0" sz="2000" spc="35" b="1">
                <a:solidFill>
                  <a:srgbClr val="6137C7"/>
                </a:solidFill>
                <a:latin typeface="Arial"/>
                <a:cs typeface="Arial"/>
              </a:rPr>
              <a:t>l</a:t>
            </a:r>
            <a:r>
              <a:rPr dirty="0" sz="2000" spc="15" b="1">
                <a:solidFill>
                  <a:srgbClr val="6137C7"/>
                </a:solidFill>
                <a:latin typeface="Arial"/>
                <a:cs typeface="Arial"/>
              </a:rPr>
              <a:t>y</a:t>
            </a:r>
            <a:r>
              <a:rPr dirty="0" sz="2000" spc="-170" b="1">
                <a:solidFill>
                  <a:srgbClr val="6137C7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In</a:t>
            </a:r>
            <a:r>
              <a:rPr dirty="0" sz="2000" spc="10" b="1">
                <a:solidFill>
                  <a:srgbClr val="6137C7"/>
                </a:solidFill>
                <a:latin typeface="Arial"/>
                <a:cs typeface="Arial"/>
              </a:rPr>
              <a:t>te</a:t>
            </a:r>
            <a:r>
              <a:rPr dirty="0" sz="2000" spc="40" b="1">
                <a:solidFill>
                  <a:srgbClr val="6137C7"/>
                </a:solidFill>
                <a:latin typeface="Arial"/>
                <a:cs typeface="Arial"/>
              </a:rPr>
              <a:t>r</a:t>
            </a:r>
            <a:r>
              <a:rPr dirty="0" sz="2000" spc="-70" b="1">
                <a:solidFill>
                  <a:srgbClr val="6137C7"/>
                </a:solidFill>
                <a:latin typeface="Arial"/>
                <a:cs typeface="Arial"/>
              </a:rPr>
              <a:t>f</a:t>
            </a:r>
            <a:r>
              <a:rPr dirty="0" sz="2000" spc="10" b="1">
                <a:solidFill>
                  <a:srgbClr val="6137C7"/>
                </a:solidFill>
                <a:latin typeface="Arial"/>
                <a:cs typeface="Arial"/>
              </a:rPr>
              <a:t>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7901" y="2375852"/>
            <a:ext cx="2221230" cy="1673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60680">
              <a:lnSpc>
                <a:spcPct val="100899"/>
              </a:lnSpc>
              <a:spcBef>
                <a:spcPts val="80"/>
              </a:spcBef>
            </a:pP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Our</a:t>
            </a:r>
            <a:r>
              <a:rPr dirty="0" sz="1800" spc="-7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intuitive,</a:t>
            </a:r>
            <a:r>
              <a:rPr dirty="0" sz="1800" spc="-5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web- </a:t>
            </a:r>
            <a:r>
              <a:rPr dirty="0" sz="1800" spc="-484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based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dashboard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provides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easy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access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all 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the </a:t>
            </a:r>
            <a:r>
              <a:rPr dirty="0" sz="1800" spc="-49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data</a:t>
            </a:r>
            <a:r>
              <a:rPr dirty="0" sz="1800" spc="-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272424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gh</a:t>
            </a:r>
            <a:r>
              <a:rPr dirty="0" sz="1800" spc="20">
                <a:solidFill>
                  <a:srgbClr val="272424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s,</a:t>
            </a:r>
            <a:r>
              <a:rPr dirty="0" sz="1800" spc="-9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m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p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owe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272424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272424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7901" y="4025963"/>
            <a:ext cx="14585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users</a:t>
            </a:r>
            <a:r>
              <a:rPr dirty="0" sz="1800" spc="-8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10">
                <a:solidFill>
                  <a:srgbClr val="272424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make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4801" y="4217098"/>
            <a:ext cx="3899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272424"/>
                </a:solidFill>
                <a:latin typeface="Arial MT"/>
                <a:cs typeface="Arial MT"/>
              </a:rPr>
              <a:t>diverse</a:t>
            </a:r>
            <a:r>
              <a:rPr dirty="0" sz="1800" spc="7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2424"/>
                </a:solidFill>
                <a:latin typeface="Arial MT"/>
                <a:cs typeface="Arial MT"/>
              </a:rPr>
              <a:t>agricultural</a:t>
            </a:r>
            <a:r>
              <a:rPr dirty="0" baseline="-21604" sz="2700" spc="-7">
                <a:solidFill>
                  <a:srgbClr val="272424"/>
                </a:solidFill>
                <a:latin typeface="Arial MT"/>
                <a:cs typeface="Arial MT"/>
              </a:rPr>
              <a:t>informed</a:t>
            </a:r>
            <a:r>
              <a:rPr dirty="0" baseline="-21604" sz="2700" spc="7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baseline="-21604" sz="2700" spc="-7">
                <a:solidFill>
                  <a:srgbClr val="272424"/>
                </a:solidFill>
                <a:latin typeface="Arial MT"/>
                <a:cs typeface="Arial MT"/>
              </a:rPr>
              <a:t>decisions</a:t>
            </a:r>
            <a:endParaRPr baseline="-21604" sz="27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7901" y="4579302"/>
            <a:ext cx="1670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72424"/>
                </a:solidFill>
                <a:latin typeface="Arial MT"/>
                <a:cs typeface="Arial MT"/>
              </a:rPr>
              <a:t>with</a:t>
            </a:r>
            <a:r>
              <a:rPr dirty="0" sz="1800" spc="-40">
                <a:solidFill>
                  <a:srgbClr val="27242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424"/>
                </a:solidFill>
                <a:latin typeface="Arial MT"/>
                <a:cs typeface="Arial MT"/>
              </a:rPr>
              <a:t>confidence.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62975" y="2952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23900" y="1133475"/>
            <a:ext cx="1019175" cy="5514975"/>
            <a:chOff x="723900" y="1133475"/>
            <a:chExt cx="1019175" cy="55149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5" y="1133475"/>
              <a:ext cx="895350" cy="1409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2447925"/>
              <a:ext cx="914400" cy="1447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425" y="3781425"/>
              <a:ext cx="914400" cy="1447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900" y="5095875"/>
              <a:ext cx="923925" cy="14668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" b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80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800" spc="-15" b="1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800" spc="-35" b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800" spc="-30" b="1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dirty="0" sz="4800" spc="-5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800" spc="3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800" spc="5" b="1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991995" y="1275461"/>
            <a:ext cx="15240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1850" spc="10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50" spc="-30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50" spc="-5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Collection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1995" y="1800542"/>
            <a:ext cx="6495415" cy="843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Gather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real-time</a:t>
            </a:r>
            <a:r>
              <a:rPr dirty="0" sz="1800" spc="7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sensor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data,</a:t>
            </a:r>
            <a:r>
              <a:rPr dirty="0" sz="1800" spc="4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satellite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imagery,</a:t>
            </a:r>
            <a:r>
              <a:rPr dirty="0" sz="1800" spc="4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weather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forecasts,</a:t>
            </a:r>
            <a:r>
              <a:rPr dirty="0" sz="1800" spc="12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historical</a:t>
            </a:r>
            <a:r>
              <a:rPr dirty="0" sz="1800" spc="8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records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</a:t>
            </a:r>
            <a:r>
              <a:rPr dirty="0" sz="1800" spc="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create</a:t>
            </a:r>
            <a:r>
              <a:rPr dirty="0" sz="1800" spc="7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comprehensive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8820" y="2467927"/>
            <a:ext cx="201295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1850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Feature</a:t>
            </a:r>
            <a:r>
              <a:rPr dirty="0" u="heavy" sz="1850" spc="105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50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Engineering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6660" y="3049841"/>
            <a:ext cx="6558280" cy="3268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4604" marR="558165">
              <a:lnSpc>
                <a:spcPct val="100800"/>
              </a:lnSpc>
              <a:spcBef>
                <a:spcPts val="85"/>
              </a:spcBef>
            </a:pP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Identify</a:t>
            </a:r>
            <a:r>
              <a:rPr dirty="0" sz="1800" spc="-7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 extract</a:t>
            </a:r>
            <a:r>
              <a:rPr dirty="0" sz="1800" spc="18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relevant</a:t>
            </a:r>
            <a:r>
              <a:rPr dirty="0" sz="1800" spc="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features</a:t>
            </a:r>
            <a:r>
              <a:rPr dirty="0" sz="1800" spc="7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from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 the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data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that </a:t>
            </a:r>
            <a:r>
              <a:rPr dirty="0" sz="1800" spc="-484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can</a:t>
            </a:r>
            <a:r>
              <a:rPr dirty="0" sz="1800" spc="3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be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used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</a:t>
            </a:r>
            <a:r>
              <a:rPr dirty="0" sz="1800" spc="4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train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predictive</a:t>
            </a:r>
            <a:r>
              <a:rPr dirty="0" sz="1800" spc="5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1850" spc="5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Model</a:t>
            </a:r>
            <a:r>
              <a:rPr dirty="0" u="heavy" sz="1850" spc="55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50" spc="-10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Training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</a:pP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Apply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advanced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machine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learning algorithms to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 </a:t>
            </a:r>
            <a:r>
              <a:rPr dirty="0" sz="1800" spc="-15" b="1">
                <a:solidFill>
                  <a:srgbClr val="272424"/>
                </a:solidFill>
                <a:latin typeface="Arial"/>
                <a:cs typeface="Arial"/>
              </a:rPr>
              <a:t>dataset,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c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on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nuou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s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y</a:t>
            </a:r>
            <a:r>
              <a:rPr dirty="0" sz="1800" spc="-15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r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f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n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</a:t>
            </a:r>
            <a:r>
              <a:rPr dirty="0" sz="1800" spc="25" b="1">
                <a:solidFill>
                  <a:srgbClr val="272424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g</a:t>
            </a:r>
            <a:r>
              <a:rPr dirty="0" sz="1800" spc="-2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h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e</a:t>
            </a:r>
            <a:r>
              <a:rPr dirty="0" sz="1800" spc="-8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m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od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e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s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to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i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m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p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r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o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acc</a:t>
            </a:r>
            <a:r>
              <a:rPr dirty="0" sz="1800" spc="20" b="1">
                <a:solidFill>
                  <a:srgbClr val="272424"/>
                </a:solidFill>
                <a:latin typeface="Arial"/>
                <a:cs typeface="Arial"/>
              </a:rPr>
              <a:t>u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r</a:t>
            </a:r>
            <a:r>
              <a:rPr dirty="0" sz="1800" spc="-30" b="1">
                <a:solidFill>
                  <a:srgbClr val="272424"/>
                </a:solidFill>
                <a:latin typeface="Arial"/>
                <a:cs typeface="Arial"/>
              </a:rPr>
              <a:t>acy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u="heavy" sz="1850" spc="5" b="1">
                <a:solidFill>
                  <a:srgbClr val="6137C7"/>
                </a:solidFill>
                <a:uFill>
                  <a:solidFill>
                    <a:srgbClr val="6137C7"/>
                  </a:solidFill>
                </a:uFill>
                <a:latin typeface="Calibri"/>
                <a:cs typeface="Calibri"/>
              </a:rPr>
              <a:t>Deployment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2700" marR="307340">
              <a:lnSpc>
                <a:spcPct val="100899"/>
              </a:lnSpc>
            </a:pP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Integrate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the </a:t>
            </a:r>
            <a:r>
              <a:rPr dirty="0" sz="1800" spc="-10" b="1">
                <a:solidFill>
                  <a:srgbClr val="272424"/>
                </a:solidFill>
                <a:latin typeface="Arial"/>
                <a:cs typeface="Arial"/>
              </a:rPr>
              <a:t>trained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models </a:t>
            </a:r>
            <a:r>
              <a:rPr dirty="0" sz="1800" spc="10" b="1">
                <a:solidFill>
                  <a:srgbClr val="272424"/>
                </a:solidFill>
                <a:latin typeface="Arial"/>
                <a:cs typeface="Arial"/>
              </a:rPr>
              <a:t>into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a user-friendly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platform, </a:t>
            </a:r>
            <a:r>
              <a:rPr dirty="0" sz="1800" spc="-49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providing</a:t>
            </a:r>
            <a:r>
              <a:rPr dirty="0" sz="1800" spc="-10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real-time</a:t>
            </a:r>
            <a:r>
              <a:rPr dirty="0" sz="1800" spc="70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yield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72424"/>
                </a:solidFill>
                <a:latin typeface="Arial"/>
                <a:cs typeface="Arial"/>
              </a:rPr>
              <a:t>predictions</a:t>
            </a:r>
            <a:r>
              <a:rPr dirty="0" sz="1800" spc="-4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424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272424"/>
                </a:solidFill>
                <a:latin typeface="Arial"/>
                <a:cs typeface="Arial"/>
              </a:rPr>
              <a:t>insights.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2024-03-31T13:42:06Z</dcterms:created>
  <dcterms:modified xsi:type="dcterms:W3CDTF">2024-03-31T13:42:06Z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LastSaved">
    <vt:filetime>2024-03-31T00:00:00Z</vt:filetime>
  </property>
</Properties>
</file>