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53"/>
  </p:notesMasterIdLst>
  <p:sldIdLst>
    <p:sldId id="256" r:id="rId2"/>
    <p:sldId id="261" r:id="rId3"/>
    <p:sldId id="288" r:id="rId4"/>
    <p:sldId id="308" r:id="rId5"/>
    <p:sldId id="339" r:id="rId6"/>
    <p:sldId id="346" r:id="rId7"/>
    <p:sldId id="282" r:id="rId8"/>
    <p:sldId id="307" r:id="rId9"/>
    <p:sldId id="347" r:id="rId10"/>
    <p:sldId id="304" r:id="rId11"/>
    <p:sldId id="309" r:id="rId12"/>
    <p:sldId id="310" r:id="rId13"/>
    <p:sldId id="289" r:id="rId14"/>
    <p:sldId id="287" r:id="rId15"/>
    <p:sldId id="311" r:id="rId16"/>
    <p:sldId id="313" r:id="rId17"/>
    <p:sldId id="312" r:id="rId18"/>
    <p:sldId id="314" r:id="rId19"/>
    <p:sldId id="348" r:id="rId20"/>
    <p:sldId id="290" r:id="rId21"/>
    <p:sldId id="284" r:id="rId22"/>
    <p:sldId id="283" r:id="rId23"/>
    <p:sldId id="349" r:id="rId24"/>
    <p:sldId id="315" r:id="rId25"/>
    <p:sldId id="292" r:id="rId26"/>
    <p:sldId id="285" r:id="rId27"/>
    <p:sldId id="350" r:id="rId28"/>
    <p:sldId id="298" r:id="rId29"/>
    <p:sldId id="293" r:id="rId30"/>
    <p:sldId id="299" r:id="rId31"/>
    <p:sldId id="281" r:id="rId32"/>
    <p:sldId id="325" r:id="rId33"/>
    <p:sldId id="294" r:id="rId34"/>
    <p:sldId id="296" r:id="rId35"/>
    <p:sldId id="297" r:id="rId36"/>
    <p:sldId id="321" r:id="rId37"/>
    <p:sldId id="300" r:id="rId38"/>
    <p:sldId id="329" r:id="rId39"/>
    <p:sldId id="328" r:id="rId40"/>
    <p:sldId id="326" r:id="rId41"/>
    <p:sldId id="327" r:id="rId42"/>
    <p:sldId id="303" r:id="rId43"/>
    <p:sldId id="334" r:id="rId44"/>
    <p:sldId id="332" r:id="rId45"/>
    <p:sldId id="333" r:id="rId46"/>
    <p:sldId id="323" r:id="rId47"/>
    <p:sldId id="324" r:id="rId48"/>
    <p:sldId id="335" r:id="rId49"/>
    <p:sldId id="343" r:id="rId50"/>
    <p:sldId id="345" r:id="rId51"/>
    <p:sldId id="375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3BA58E7E-1CC1-4427-9AAD-BCB14404C208}">
          <p14:sldIdLst>
            <p14:sldId id="256"/>
          </p14:sldIdLst>
        </p14:section>
        <p14:section name="CH4" id="{F7B8AC36-C840-48F5-9251-C79EBAEF784C}">
          <p14:sldIdLst>
            <p14:sldId id="261"/>
            <p14:sldId id="288"/>
            <p14:sldId id="308"/>
            <p14:sldId id="339"/>
            <p14:sldId id="346"/>
            <p14:sldId id="282"/>
            <p14:sldId id="307"/>
            <p14:sldId id="347"/>
            <p14:sldId id="304"/>
            <p14:sldId id="309"/>
            <p14:sldId id="310"/>
            <p14:sldId id="289"/>
            <p14:sldId id="287"/>
            <p14:sldId id="311"/>
            <p14:sldId id="313"/>
            <p14:sldId id="312"/>
            <p14:sldId id="314"/>
            <p14:sldId id="348"/>
            <p14:sldId id="290"/>
            <p14:sldId id="284"/>
            <p14:sldId id="283"/>
            <p14:sldId id="349"/>
            <p14:sldId id="315"/>
            <p14:sldId id="292"/>
            <p14:sldId id="285"/>
            <p14:sldId id="350"/>
            <p14:sldId id="298"/>
            <p14:sldId id="293"/>
            <p14:sldId id="299"/>
          </p14:sldIdLst>
        </p14:section>
        <p14:section name="CH5" id="{FA3A010C-17A6-4571-829A-27AC77CBA94A}">
          <p14:sldIdLst>
            <p14:sldId id="281"/>
            <p14:sldId id="325"/>
            <p14:sldId id="294"/>
            <p14:sldId id="296"/>
            <p14:sldId id="297"/>
            <p14:sldId id="321"/>
            <p14:sldId id="300"/>
            <p14:sldId id="329"/>
            <p14:sldId id="328"/>
            <p14:sldId id="326"/>
            <p14:sldId id="327"/>
            <p14:sldId id="303"/>
            <p14:sldId id="334"/>
            <p14:sldId id="332"/>
            <p14:sldId id="333"/>
            <p14:sldId id="323"/>
            <p14:sldId id="324"/>
            <p14:sldId id="335"/>
            <p14:sldId id="343"/>
            <p14:sldId id="345"/>
            <p14:sldId id="3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00" initials="0" lastIdx="1" clrIdx="0">
    <p:extLst>
      <p:ext uri="{19B8F6BF-5375-455C-9EA6-DF929625EA0E}">
        <p15:presenceInfo xmlns:p15="http://schemas.microsoft.com/office/powerpoint/2012/main" userId="00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0065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79" autoAdjust="0"/>
    <p:restoredTop sz="92308" autoAdjust="0"/>
  </p:normalViewPr>
  <p:slideViewPr>
    <p:cSldViewPr snapToGrid="0">
      <p:cViewPr varScale="1">
        <p:scale>
          <a:sx n="78" d="100"/>
          <a:sy n="78" d="100"/>
        </p:scale>
        <p:origin x="110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93C4BA-8DD1-4203-89FE-CCF2348BDE75}" type="datetimeFigureOut">
              <a:rPr lang="zh-TW" altLang="en-US" smtClean="0"/>
              <a:t>2023/1/29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BC29A3-9B47-4A73-BDC2-B335115DFE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9907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今天很無聊，撐住啊你各位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C29A3-9B47-4A73-BDC2-B335115DFECA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01356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5min practice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C29A3-9B47-4A73-BDC2-B335115DFECA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41757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5min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C29A3-9B47-4A73-BDC2-B335115DFECA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15502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5min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C29A3-9B47-4A73-BDC2-B335115DFECA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19831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每一秒出現一次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C29A3-9B47-4A73-BDC2-B335115DFECA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13387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C29A3-9B47-4A73-BDC2-B335115DFECA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08107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數值沒有名字，沒有固定的格式，不知道是字母 小數 整數 符號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C29A3-9B47-4A73-BDC2-B335115DFECA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10831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簡單講</a:t>
            </a:r>
            <a:r>
              <a:rPr lang="en-US" altLang="zh-TW" dirty="0"/>
              <a:t>2</a:t>
            </a:r>
            <a:r>
              <a:rPr lang="zh-TW" altLang="en-US" dirty="0"/>
              <a:t>進制，不詳談</a:t>
            </a:r>
            <a:r>
              <a:rPr lang="en-US" altLang="zh-TW" dirty="0"/>
              <a:t>(1</a:t>
            </a:r>
            <a:r>
              <a:rPr lang="zh-TW" altLang="en-US" dirty="0"/>
              <a:t>位元</a:t>
            </a:r>
            <a:r>
              <a:rPr lang="en-US" altLang="zh-TW" dirty="0"/>
              <a:t>=1bit)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C29A3-9B47-4A73-BDC2-B335115DFECA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94913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C29A3-9B47-4A73-BDC2-B335115DFECA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3746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10~15min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C29A3-9B47-4A73-BDC2-B335115DFECA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72495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C29A3-9B47-4A73-BDC2-B335115DFECA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1957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C29A3-9B47-4A73-BDC2-B335115DFECA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4960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C29A3-9B47-4A73-BDC2-B335115DFECA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66878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10min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C29A3-9B47-4A73-BDC2-B335115DFECA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22421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C29A3-9B47-4A73-BDC2-B335115DFECA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98306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由小馬達傳動齒輪組來減速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C29A3-9B47-4A73-BDC2-B335115DFECA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34821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宣告</a:t>
            </a:r>
            <a:r>
              <a:rPr lang="en-US" altLang="zh-TW" dirty="0"/>
              <a:t>(</a:t>
            </a:r>
            <a:r>
              <a:rPr lang="zh-TW" altLang="en-US" dirty="0"/>
              <a:t>可對調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馬達</a:t>
            </a:r>
            <a:endParaRPr lang="en-US" altLang="zh-TW" dirty="0"/>
          </a:p>
          <a:p>
            <a:r>
              <a:rPr lang="zh-TW" altLang="en-US" dirty="0"/>
              <a:t>數值是</a:t>
            </a:r>
            <a:r>
              <a:rPr lang="en-US" altLang="zh-TW" dirty="0"/>
              <a:t>0~255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C29A3-9B47-4A73-BDC2-B335115DFECA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27279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10min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C29A3-9B47-4A73-BDC2-B335115DFECA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79073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開一個檔案存，一個檔案複寫，把副程式丟進</a:t>
            </a:r>
            <a:r>
              <a:rPr lang="en-US" altLang="zh-TW" dirty="0"/>
              <a:t>loop</a:t>
            </a:r>
            <a:r>
              <a:rPr lang="zh-TW" altLang="en-US" dirty="0"/>
              <a:t>裡做測試</a:t>
            </a:r>
            <a:endParaRPr lang="en-US" altLang="zh-TW" dirty="0"/>
          </a:p>
          <a:p>
            <a:r>
              <a:rPr lang="en-US" altLang="zh-TW" dirty="0"/>
              <a:t>10min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C29A3-9B47-4A73-BDC2-B335115DFECA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415208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C29A3-9B47-4A73-BDC2-B335115DFECA}" type="slidenum">
              <a:rPr lang="zh-TW" altLang="en-US" smtClean="0"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72333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If</a:t>
            </a:r>
            <a:r>
              <a:rPr lang="zh-TW" altLang="en-US" dirty="0"/>
              <a:t> </a:t>
            </a:r>
            <a:r>
              <a:rPr lang="en-US" altLang="zh-TW" dirty="0"/>
              <a:t>else -&gt; </a:t>
            </a:r>
            <a:r>
              <a:rPr lang="zh-TW" altLang="en-US" dirty="0"/>
              <a:t>如果 否則</a:t>
            </a:r>
            <a:endParaRPr lang="en-US" altLang="zh-TW" dirty="0"/>
          </a:p>
          <a:p>
            <a:r>
              <a:rPr lang="en-US" altLang="zh-TW" dirty="0"/>
              <a:t>Stitch -&gt; </a:t>
            </a:r>
            <a:r>
              <a:rPr lang="zh-TW" altLang="en-US" dirty="0"/>
              <a:t>選擇開關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C29A3-9B47-4A73-BDC2-B335115DFECA}" type="slidenum">
              <a:rPr lang="zh-TW" altLang="en-US" smtClean="0"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763567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先乘除後加減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C29A3-9B47-4A73-BDC2-B335115DFECA}" type="slidenum">
              <a:rPr lang="zh-TW" altLang="en-US" smtClean="0"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03837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C29A3-9B47-4A73-BDC2-B335115DFECA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905804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5min</a:t>
            </a:r>
          </a:p>
          <a:p>
            <a:r>
              <a:rPr lang="en-US" altLang="zh-TW" dirty="0"/>
              <a:t>ASCII code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C29A3-9B47-4A73-BDC2-B335115DFECA}" type="slidenum">
              <a:rPr lang="zh-TW" altLang="en-US" smtClean="0"/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130693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Break vs exit(0)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C29A3-9B47-4A73-BDC2-B335115DFECA}" type="slidenum">
              <a:rPr lang="zh-TW" altLang="en-US" smtClean="0"/>
              <a:t>47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497461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5min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C29A3-9B47-4A73-BDC2-B335115DFECA}" type="slidenum">
              <a:rPr lang="zh-TW" altLang="en-US" smtClean="0"/>
              <a:t>48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687695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10min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C29A3-9B47-4A73-BDC2-B335115DFECA}" type="slidenum">
              <a:rPr lang="zh-TW" altLang="en-US" smtClean="0"/>
              <a:t>50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11744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C29A3-9B47-4A73-BDC2-B335115DFECA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98013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C29A3-9B47-4A73-BDC2-B335115DFECA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0348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硬體函式複雜且不易閱讀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C29A3-9B47-4A73-BDC2-B335115DFECA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92938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Communication port</a:t>
            </a:r>
          </a:p>
          <a:p>
            <a:r>
              <a:rPr lang="zh-TW" altLang="en-US" dirty="0"/>
              <a:t>選板子上傳口就是在指定</a:t>
            </a:r>
            <a:r>
              <a:rPr lang="en-US" altLang="zh-TW" dirty="0"/>
              <a:t>COM</a:t>
            </a:r>
            <a:r>
              <a:rPr lang="zh-TW" altLang="en-US" dirty="0"/>
              <a:t> </a:t>
            </a:r>
            <a:r>
              <a:rPr lang="en-US" altLang="zh-TW" dirty="0"/>
              <a:t>port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C29A3-9B47-4A73-BDC2-B335115DFECA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78645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Serial</a:t>
            </a:r>
            <a:r>
              <a:rPr lang="zh-TW" altLang="en-US" dirty="0"/>
              <a:t>是預設在</a:t>
            </a:r>
            <a:r>
              <a:rPr lang="en-US" altLang="zh-TW" dirty="0"/>
              <a:t>Arduino</a:t>
            </a:r>
            <a:r>
              <a:rPr lang="zh-TW" altLang="en-US" dirty="0"/>
              <a:t>下的函式</a:t>
            </a:r>
            <a:endParaRPr lang="en-US" altLang="zh-TW" dirty="0"/>
          </a:p>
          <a:p>
            <a:r>
              <a:rPr lang="zh-TW" altLang="en-US" dirty="0"/>
              <a:t>分號是句點的意思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C29A3-9B47-4A73-BDC2-B335115DFECA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58683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首先在 </a:t>
            </a:r>
            <a:r>
              <a:rPr lang="en-US" altLang="zh-TW" dirty="0"/>
              <a:t>setup() </a:t>
            </a:r>
            <a:r>
              <a:rPr lang="zh-TW" altLang="en-US" dirty="0"/>
              <a:t>當中，我們要使用指令 </a:t>
            </a:r>
            <a:r>
              <a:rPr lang="en-US" altLang="zh-TW" dirty="0" err="1"/>
              <a:t>Serial.begin</a:t>
            </a:r>
            <a:r>
              <a:rPr lang="en-US" altLang="zh-TW" dirty="0"/>
              <a:t>(9600); </a:t>
            </a:r>
            <a:r>
              <a:rPr lang="zh-TW" altLang="en-US" dirty="0"/>
              <a:t>來開啟 </a:t>
            </a:r>
            <a:r>
              <a:rPr lang="en-US" altLang="zh-TW" dirty="0"/>
              <a:t>Arduino </a:t>
            </a:r>
            <a:r>
              <a:rPr lang="zh-TW" altLang="en-US" dirty="0"/>
              <a:t>與電腦之間的溝通模式，「</a:t>
            </a:r>
            <a:r>
              <a:rPr lang="en-US" altLang="zh-TW" dirty="0"/>
              <a:t>Baud rate </a:t>
            </a:r>
            <a:r>
              <a:rPr lang="zh-TW" altLang="en-US" dirty="0"/>
              <a:t>鮑率」，是一種資料傳輸的速率單位。簡單來說，設定 </a:t>
            </a:r>
            <a:r>
              <a:rPr lang="en-US" altLang="zh-TW" dirty="0"/>
              <a:t>9600</a:t>
            </a:r>
            <a:r>
              <a:rPr lang="zh-TW" altLang="en-US" dirty="0"/>
              <a:t>，就代表 </a:t>
            </a:r>
            <a:r>
              <a:rPr lang="en-US" altLang="zh-TW" dirty="0"/>
              <a:t>Arduino </a:t>
            </a:r>
            <a:r>
              <a:rPr lang="zh-TW" altLang="en-US" dirty="0"/>
              <a:t>與電腦之間，每一秒鐘能傳輸 </a:t>
            </a:r>
            <a:r>
              <a:rPr lang="en-US" altLang="zh-TW" dirty="0"/>
              <a:t>9600</a:t>
            </a:r>
            <a:r>
              <a:rPr lang="zh-TW" altLang="en-US" dirty="0"/>
              <a:t>個位元的資料。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C29A3-9B47-4A73-BDC2-B335115DFECA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3745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zh-TW" altLang="en-US" noProof="0"/>
              <a:t>按一下以編輯母片子標題樣式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92039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項物件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zh-TW" altLang="en-US" noProof="0"/>
              <a:t>按一下以編輯母片標題樣式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8490C8FF-BB9F-4367-A9B0-1B5D1D5F05A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  <a:endParaRPr lang="en-US" noProof="0"/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627881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zh-TW" altLang="en-US" noProof="0"/>
              <a:t>按一下以編輯母片標題樣式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zh-TW" altLang="en-US" noProof="0"/>
              <a:t>按一下圖示以新增圖片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zh-TW" altLang="en-US" noProof="0"/>
              <a:t>按一下圖示以新增圖片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zh-TW" altLang="en-US" noProof="0"/>
              <a:t>按一下圖示以新增圖片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zh-TW" altLang="en-US" noProof="0"/>
              <a:t>按一下圖示以新增圖片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zh-TW" altLang="en-US" noProof="0"/>
              <a:t>按一下圖示以新增圖片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noProof="0"/>
              <a:t>按一下以編輯母片文字樣式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noProof="0"/>
              <a:t>按一下以編輯母片文字樣式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noProof="0"/>
              <a:t>按一下以編輯母片文字樣式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noProof="0"/>
              <a:t>按一下以編輯母片文字樣式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noProof="0"/>
              <a:t>按一下以編輯母片文字樣式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8490C8FF-BB9F-4367-A9B0-1B5D1D5F05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6433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zh-TW" altLang="en-US" noProof="0"/>
              <a:t>按一下以編輯母片標題樣式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noProof="0"/>
              <a:t>按一下以編輯母片文字樣式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8490C8FF-BB9F-4367-A9B0-1B5D1D5F05A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noProof="0"/>
              <a:t>按一下以編輯母片文字樣式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noProof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2338573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zh-TW" altLang="en-US" noProof="0"/>
              <a:t>按一下以編輯母片標題樣式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noProof="0"/>
              <a:t>按一下以編輯母片文字樣式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8490C8FF-BB9F-4367-A9B0-1B5D1D5F05A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7781896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圖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zh-TW" altLang="en-US" noProof="0"/>
              <a:t>按一下以編輯母片標題樣式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8490C8FF-BB9F-4367-A9B0-1B5D1D5F05A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noProof="0"/>
              <a:t>按一下圖示以新增圖片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noProof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9032269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內容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zh-TW" altLang="en-US" noProof="0"/>
              <a:t>按一下以編輯母片標題樣式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8490C8FF-BB9F-4367-A9B0-1B5D1D5F05A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noProof="0"/>
              <a:t>按一下以編輯母片文字樣式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023322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8490C8FF-BB9F-4367-A9B0-1B5D1D5F05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74861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4102859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34851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zh-TW" altLang="en-US" noProof="0"/>
              <a:t>按一下以編輯母片文字樣式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8490C8FF-BB9F-4367-A9B0-1B5D1D5F05A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998118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zh-TW" altLang="en-US" noProof="0"/>
              <a:t>按一下以編輯母片文字樣式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8490C8FF-BB9F-4367-A9B0-1B5D1D5F05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1670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8490C8FF-BB9F-4367-A9B0-1B5D1D5F05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5209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zh-TW" altLang="en-US" noProof="0"/>
              <a:t>按一下以編輯母片標題樣式</a:t>
            </a:r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8490C8FF-BB9F-4367-A9B0-1B5D1D5F05AB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</p:txBody>
      </p:sp>
    </p:spTree>
    <p:extLst>
      <p:ext uri="{BB962C8B-B14F-4D97-AF65-F5344CB8AC3E}">
        <p14:creationId xmlns:p14="http://schemas.microsoft.com/office/powerpoint/2010/main" val="1305598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zh-TW" altLang="en-US" noProof="0"/>
              <a:t>按一下以編輯母片標題樣式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8490C8FF-BB9F-4367-A9B0-1B5D1D5F05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3215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zh-TW" altLang="en-US" noProof="0"/>
              <a:t>按一下以編輯母片標題樣式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8490C8FF-BB9F-4367-A9B0-1B5D1D5F05A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zh-TW" altLang="en-US" noProof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675407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zh-TW" altLang="en-US" noProof="0"/>
              <a:t>按一下以編輯母片標題樣式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8490C8FF-BB9F-4367-A9B0-1B5D1D5F05A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92087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zh-TW" altLang="en-US" noProof="0"/>
              <a:t>按一下以編輯母片標題樣式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8490C8FF-BB9F-4367-A9B0-1B5D1D5F05A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noProof="0"/>
              <a:t>按一下以編輯母片文字樣式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noProof="0"/>
              <a:t>按一下以編輯母片文字樣式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  <a:endParaRPr lang="en-US" noProof="0"/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47928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noProof="0"/>
              <a:t>按一下以編輯母片標題樣式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0C8FF-BB9F-4367-A9B0-1B5D1D5F05A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6554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36">
          <p15:clr>
            <a:srgbClr val="F26B43"/>
          </p15:clr>
        </p15:guide>
        <p15:guide id="4" orient="horz" pos="336">
          <p15:clr>
            <a:srgbClr val="F26B43"/>
          </p15:clr>
        </p15:guide>
        <p15:guide id="5" pos="7344">
          <p15:clr>
            <a:srgbClr val="F26B43"/>
          </p15:clr>
        </p15:guide>
        <p15:guide id="6" orient="horz" pos="398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9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1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2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2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4.pn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5.png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gi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9.jpeg"/><Relationship Id="rId5" Type="http://schemas.openxmlformats.org/officeDocument/2006/relationships/image" Target="../media/image28.jpeg"/><Relationship Id="rId4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0.png"/><Relationship Id="rId4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1.png"/><Relationship Id="rId4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4.jpeg"/><Relationship Id="rId5" Type="http://schemas.openxmlformats.org/officeDocument/2006/relationships/image" Target="../media/image3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1.png"/><Relationship Id="rId4" Type="http://schemas.openxmlformats.org/officeDocument/2006/relationships/image" Target="../media/image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2.png"/><Relationship Id="rId4" Type="http://schemas.openxmlformats.org/officeDocument/2006/relationships/image" Target="../media/image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4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3.png"/><Relationship Id="rId4" Type="http://schemas.openxmlformats.org/officeDocument/2006/relationships/image" Target="../media/image2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055CA2-9151-4700-A514-8177F91F54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61488" y="2581801"/>
            <a:ext cx="7077456" cy="1694398"/>
          </a:xfrm>
        </p:spPr>
        <p:txBody>
          <a:bodyPr/>
          <a:lstStyle/>
          <a:p>
            <a:r>
              <a:rPr lang="zh-TW" altLang="en-US" dirty="0"/>
              <a:t>機器人動起來</a:t>
            </a:r>
            <a:br>
              <a:rPr lang="en-US" altLang="zh-TW" dirty="0"/>
            </a:br>
            <a:r>
              <a:rPr lang="en-US" altLang="zh-TW" sz="3600" dirty="0"/>
              <a:t>Using </a:t>
            </a:r>
            <a:r>
              <a:rPr lang="en-US" altLang="zh-TW" sz="3600" dirty="0" err="1"/>
              <a:t>Mbot</a:t>
            </a:r>
            <a:r>
              <a:rPr lang="zh-TW" altLang="en-US" sz="3600" dirty="0"/>
              <a:t> ＆ </a:t>
            </a:r>
            <a:r>
              <a:rPr lang="en-US" altLang="zh-TW" sz="3600" dirty="0"/>
              <a:t>Arduino IDE</a:t>
            </a:r>
            <a:endParaRPr lang="zh-TW" altLang="en-US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5332CB9B-6EC6-4D67-9F1B-4593DEEE5AEF}"/>
              </a:ext>
            </a:extLst>
          </p:cNvPr>
          <p:cNvGrpSpPr/>
          <p:nvPr/>
        </p:nvGrpSpPr>
        <p:grpSpPr>
          <a:xfrm>
            <a:off x="0" y="6192732"/>
            <a:ext cx="12192000" cy="684203"/>
            <a:chOff x="0" y="6192732"/>
            <a:chExt cx="12192000" cy="684203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6C8234D0-73A2-4990-9FCA-1006BFAE283E}"/>
                </a:ext>
              </a:extLst>
            </p:cNvPr>
            <p:cNvSpPr/>
            <p:nvPr/>
          </p:nvSpPr>
          <p:spPr>
            <a:xfrm>
              <a:off x="0" y="6212114"/>
              <a:ext cx="12192000" cy="645886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E210E545-7413-4E61-BDBD-429550CC7824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8C621DAE-2C66-4122-B88B-CBA1A3C402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5255F4DD-0635-4B14-A1FF-7BC0A0799A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3931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Serial</a:t>
            </a:r>
            <a:endParaRPr lang="zh-TW" altLang="en-US" sz="600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431B4DC-7FF3-4C42-928F-8F2FAA26F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電腦和</a:t>
            </a:r>
            <a:r>
              <a:rPr lang="en-US" altLang="zh-TW" sz="3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Mbot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間溝通的通道稱為序列埠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ㄅㄨˋ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)(COM port)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pic>
        <p:nvPicPr>
          <p:cNvPr id="11" name="圖片 10">
            <a:extLst>
              <a:ext uri="{FF2B5EF4-FFF2-40B4-BE49-F238E27FC236}">
                <a16:creationId xmlns:a16="http://schemas.microsoft.com/office/drawing/2014/main" id="{9ADEE893-9AF5-44BE-8FCF-B767C5C2ED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5179" y="2390212"/>
            <a:ext cx="7941642" cy="3838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310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Serial</a:t>
            </a:r>
            <a:r>
              <a:rPr lang="zh-TW" altLang="en-US" sz="6000" dirty="0"/>
              <a:t> </a:t>
            </a:r>
            <a:r>
              <a:rPr lang="en-US" altLang="zh-TW" sz="6000" dirty="0"/>
              <a:t>function</a:t>
            </a:r>
            <a:endParaRPr lang="zh-TW" altLang="en-US" sz="600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431B4DC-7FF3-4C42-928F-8F2FAA26F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TW" sz="3200" dirty="0">
              <a:latin typeface="+mj-lt"/>
              <a:ea typeface="標楷體" panose="03000509000000000000" pitchFamily="65" charset="-120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pic>
        <p:nvPicPr>
          <p:cNvPr id="3" name="圖片 2">
            <a:extLst>
              <a:ext uri="{FF2B5EF4-FFF2-40B4-BE49-F238E27FC236}">
                <a16:creationId xmlns:a16="http://schemas.microsoft.com/office/drawing/2014/main" id="{FF4FE7D3-C7FD-40FF-8BB3-544FBA6403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7161" y="2363808"/>
            <a:ext cx="7937678" cy="344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516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Serial</a:t>
            </a:r>
            <a:r>
              <a:rPr lang="zh-TW" altLang="en-US" sz="6000" dirty="0"/>
              <a:t> </a:t>
            </a:r>
            <a:r>
              <a:rPr lang="en-US" altLang="zh-TW" sz="6000" dirty="0"/>
              <a:t>monitor</a:t>
            </a:r>
            <a:endParaRPr lang="zh-TW" altLang="en-US" sz="600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431B4DC-7FF3-4C42-928F-8F2FAA26F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TW" sz="3200" dirty="0">
              <a:latin typeface="+mj-lt"/>
              <a:ea typeface="標楷體" panose="03000509000000000000" pitchFamily="65" charset="-120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pic>
        <p:nvPicPr>
          <p:cNvPr id="12" name="圖片 11">
            <a:extLst>
              <a:ext uri="{FF2B5EF4-FFF2-40B4-BE49-F238E27FC236}">
                <a16:creationId xmlns:a16="http://schemas.microsoft.com/office/drawing/2014/main" id="{F3FCE805-B59E-4214-BFC8-2255DCC182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4655" y="1370144"/>
            <a:ext cx="8962690" cy="5262299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013270F7-193C-4F07-8C50-FA7D7E6A1CB8}"/>
              </a:ext>
            </a:extLst>
          </p:cNvPr>
          <p:cNvSpPr/>
          <p:nvPr/>
        </p:nvSpPr>
        <p:spPr>
          <a:xfrm>
            <a:off x="8992330" y="6095409"/>
            <a:ext cx="1088194" cy="416901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E27A50C-C55B-4C7B-8ACF-3E2CE7AFFD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8613" y="3725486"/>
            <a:ext cx="3506059" cy="214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190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Baud rate</a:t>
            </a:r>
            <a:endParaRPr lang="zh-TW" altLang="en-US" sz="600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431B4DC-7FF3-4C42-928F-8F2FAA26F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電腦和</a:t>
            </a:r>
            <a:r>
              <a:rPr lang="en-US" altLang="zh-TW" sz="3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Mbot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間需要共通的語言及速度，才有辦法同步資料的傳輸，使用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Serial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系列的函式來進行控制，常用的是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9600, 115200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969C446D-D19F-45AF-998E-8E27BA5F0791}"/>
              </a:ext>
            </a:extLst>
          </p:cNvPr>
          <p:cNvGrpSpPr/>
          <p:nvPr/>
        </p:nvGrpSpPr>
        <p:grpSpPr>
          <a:xfrm>
            <a:off x="3186972" y="3301036"/>
            <a:ext cx="5184578" cy="2373421"/>
            <a:chOff x="3186972" y="3301036"/>
            <a:chExt cx="5184578" cy="2373421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19F660A9-4581-4D89-ABE6-51908AACA6BD}"/>
                </a:ext>
              </a:extLst>
            </p:cNvPr>
            <p:cNvSpPr/>
            <p:nvPr/>
          </p:nvSpPr>
          <p:spPr bwMode="auto">
            <a:xfrm>
              <a:off x="3186972" y="3301036"/>
              <a:ext cx="1188000" cy="574675"/>
            </a:xfrm>
            <a:prstGeom prst="rect">
              <a:avLst/>
            </a:prstGeom>
            <a:solidFill>
              <a:srgbClr val="00B0F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rPr>
                <a:t>Device</a:t>
              </a:r>
              <a:r>
                <a:rPr kumimoji="0" lang="zh-TW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rPr>
                <a:t> </a:t>
              </a:r>
              <a:r>
                <a:rPr kumimoji="0" lang="en-US" altLang="zh-TW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rPr>
                <a:t>A</a:t>
              </a: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50D0C83E-AC68-4476-84A1-C6AF6CF46C44}"/>
                </a:ext>
              </a:extLst>
            </p:cNvPr>
            <p:cNvSpPr/>
            <p:nvPr/>
          </p:nvSpPr>
          <p:spPr bwMode="auto">
            <a:xfrm>
              <a:off x="3186974" y="5099782"/>
              <a:ext cx="1188000" cy="574675"/>
            </a:xfrm>
            <a:prstGeom prst="rect">
              <a:avLst/>
            </a:prstGeom>
            <a:solidFill>
              <a:srgbClr val="00B0F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rPr>
                <a:t>Device</a:t>
              </a:r>
              <a:r>
                <a:rPr kumimoji="0" lang="zh-TW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rPr>
                <a:t> </a:t>
              </a:r>
              <a:r>
                <a:rPr kumimoji="0" lang="en-US" altLang="zh-TW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rPr>
                <a:t>B</a:t>
              </a: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7D4676C9-A1FE-47FB-A20D-1AC9F6E9F64A}"/>
                </a:ext>
              </a:extLst>
            </p:cNvPr>
            <p:cNvSpPr/>
            <p:nvPr/>
          </p:nvSpPr>
          <p:spPr bwMode="auto">
            <a:xfrm>
              <a:off x="7075406" y="5099782"/>
              <a:ext cx="1296144" cy="574675"/>
            </a:xfrm>
            <a:prstGeom prst="rect">
              <a:avLst/>
            </a:prstGeom>
            <a:solidFill>
              <a:srgbClr val="00B0F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rPr>
                <a:t>Device</a:t>
              </a:r>
              <a:r>
                <a:rPr kumimoji="0" lang="zh-TW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rPr>
                <a:t> </a:t>
              </a:r>
              <a:r>
                <a:rPr kumimoji="0" lang="en-US" altLang="zh-TW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rPr>
                <a:t>B</a:t>
              </a: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6F0DA2D5-BD21-410C-B3C2-8AFCAD0D348F}"/>
                </a:ext>
              </a:extLst>
            </p:cNvPr>
            <p:cNvSpPr/>
            <p:nvPr/>
          </p:nvSpPr>
          <p:spPr bwMode="auto">
            <a:xfrm>
              <a:off x="7075406" y="3303231"/>
              <a:ext cx="1296144" cy="574675"/>
            </a:xfrm>
            <a:prstGeom prst="rect">
              <a:avLst/>
            </a:prstGeom>
            <a:solidFill>
              <a:srgbClr val="00B0F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rPr>
                <a:t>Device</a:t>
              </a:r>
              <a:r>
                <a:rPr kumimoji="0" lang="zh-TW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rPr>
                <a:t> </a:t>
              </a:r>
              <a:r>
                <a:rPr kumimoji="0" lang="en-US" altLang="zh-TW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rPr>
                <a:t>A</a:t>
              </a: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cxnSp>
          <p:nvCxnSpPr>
            <p:cNvPr id="16" name="直線單箭頭接點 15">
              <a:extLst>
                <a:ext uri="{FF2B5EF4-FFF2-40B4-BE49-F238E27FC236}">
                  <a16:creationId xmlns:a16="http://schemas.microsoft.com/office/drawing/2014/main" id="{079A5385-0BBC-44F7-843C-24BE340BF2F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651470" y="3875711"/>
              <a:ext cx="0" cy="1221876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直線單箭頭接點 16">
              <a:extLst>
                <a:ext uri="{FF2B5EF4-FFF2-40B4-BE49-F238E27FC236}">
                  <a16:creationId xmlns:a16="http://schemas.microsoft.com/office/drawing/2014/main" id="{DFF26126-D65F-4619-B94F-61DFF478133E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795486" y="3875711"/>
              <a:ext cx="0" cy="1221876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" name="直線單箭頭接點 17">
              <a:extLst>
                <a:ext uri="{FF2B5EF4-FFF2-40B4-BE49-F238E27FC236}">
                  <a16:creationId xmlns:a16="http://schemas.microsoft.com/office/drawing/2014/main" id="{07FD5DFE-9D46-4291-BC17-40888FE04E37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8083518" y="3875711"/>
              <a:ext cx="0" cy="1221876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直線單箭頭接點 18">
              <a:extLst>
                <a:ext uri="{FF2B5EF4-FFF2-40B4-BE49-F238E27FC236}">
                  <a16:creationId xmlns:a16="http://schemas.microsoft.com/office/drawing/2014/main" id="{AFFEA031-5FD1-46DB-81A2-B88A8CE8E2C6}"/>
                </a:ext>
              </a:extLst>
            </p:cNvPr>
            <p:cNvCxnSpPr/>
            <p:nvPr/>
          </p:nvCxnSpPr>
          <p:spPr bwMode="auto">
            <a:xfrm>
              <a:off x="7507454" y="3875711"/>
              <a:ext cx="0" cy="1221876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" name="直線單箭頭接點 19">
              <a:extLst>
                <a:ext uri="{FF2B5EF4-FFF2-40B4-BE49-F238E27FC236}">
                  <a16:creationId xmlns:a16="http://schemas.microsoft.com/office/drawing/2014/main" id="{CD6D9C26-7AEB-4130-9879-BC93805A22B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363438" y="3883592"/>
              <a:ext cx="0" cy="1213995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" name="直線單箭頭接點 20">
              <a:extLst>
                <a:ext uri="{FF2B5EF4-FFF2-40B4-BE49-F238E27FC236}">
                  <a16:creationId xmlns:a16="http://schemas.microsoft.com/office/drawing/2014/main" id="{48A2AE94-58E9-4223-BFF0-A5D82DAF5612}"/>
                </a:ext>
              </a:extLst>
            </p:cNvPr>
            <p:cNvCxnSpPr/>
            <p:nvPr/>
          </p:nvCxnSpPr>
          <p:spPr bwMode="auto">
            <a:xfrm>
              <a:off x="7219422" y="3879238"/>
              <a:ext cx="0" cy="1221876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" name="直線單箭頭接點 21">
              <a:extLst>
                <a:ext uri="{FF2B5EF4-FFF2-40B4-BE49-F238E27FC236}">
                  <a16:creationId xmlns:a16="http://schemas.microsoft.com/office/drawing/2014/main" id="{0F3825B9-308D-465E-8A7C-5B70A79955AF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8227534" y="3875711"/>
              <a:ext cx="0" cy="1221876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3" name="直線單箭頭接點 22">
              <a:extLst>
                <a:ext uri="{FF2B5EF4-FFF2-40B4-BE49-F238E27FC236}">
                  <a16:creationId xmlns:a16="http://schemas.microsoft.com/office/drawing/2014/main" id="{C13D1062-BDD6-4E0F-BB60-BFF83667012F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939502" y="3875711"/>
              <a:ext cx="0" cy="1221876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" name="直線單箭頭接點 23">
              <a:extLst>
                <a:ext uri="{FF2B5EF4-FFF2-40B4-BE49-F238E27FC236}">
                  <a16:creationId xmlns:a16="http://schemas.microsoft.com/office/drawing/2014/main" id="{0866140A-B4E1-49FD-8D35-CF20E2F74ACC}"/>
                </a:ext>
              </a:extLst>
            </p:cNvPr>
            <p:cNvCxnSpPr/>
            <p:nvPr/>
          </p:nvCxnSpPr>
          <p:spPr bwMode="auto">
            <a:xfrm>
              <a:off x="3473315" y="3883592"/>
              <a:ext cx="0" cy="1221876"/>
            </a:xfrm>
            <a:prstGeom prst="straightConnector1">
              <a:avLst/>
            </a:prstGeom>
            <a:solidFill>
              <a:schemeClr val="accent1"/>
            </a:solidFill>
            <a:ln w="1016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" name="直線單箭頭接點 24">
              <a:extLst>
                <a:ext uri="{FF2B5EF4-FFF2-40B4-BE49-F238E27FC236}">
                  <a16:creationId xmlns:a16="http://schemas.microsoft.com/office/drawing/2014/main" id="{96401611-D328-45E4-847D-9DE505EDFD7C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068398" y="3875711"/>
              <a:ext cx="0" cy="1221876"/>
            </a:xfrm>
            <a:prstGeom prst="straightConnector1">
              <a:avLst/>
            </a:prstGeom>
            <a:solidFill>
              <a:schemeClr val="accent1"/>
            </a:solidFill>
            <a:ln w="1016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8660098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Hello NTNU</a:t>
            </a:r>
            <a:endParaRPr lang="zh-TW" altLang="en-US" sz="600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431B4DC-7FF3-4C42-928F-8F2FAA26F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zh-TW" altLang="en-US" sz="3200" dirty="0">
              <a:latin typeface="+mj-lt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pic>
        <p:nvPicPr>
          <p:cNvPr id="11" name="圖片 10">
            <a:extLst>
              <a:ext uri="{FF2B5EF4-FFF2-40B4-BE49-F238E27FC236}">
                <a16:creationId xmlns:a16="http://schemas.microsoft.com/office/drawing/2014/main" id="{187E64C7-4024-40D1-8F2F-667DA73B04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7239" y="1655186"/>
            <a:ext cx="7457522" cy="4351338"/>
          </a:xfrm>
          <a:prstGeom prst="rect">
            <a:avLst/>
          </a:prstGeom>
        </p:spPr>
      </p:pic>
      <p:grpSp>
        <p:nvGrpSpPr>
          <p:cNvPr id="3" name="群組 2">
            <a:extLst>
              <a:ext uri="{FF2B5EF4-FFF2-40B4-BE49-F238E27FC236}">
                <a16:creationId xmlns:a16="http://schemas.microsoft.com/office/drawing/2014/main" id="{C3862531-28E5-424E-85C5-B61A1A0B0093}"/>
              </a:ext>
            </a:extLst>
          </p:cNvPr>
          <p:cNvGrpSpPr/>
          <p:nvPr/>
        </p:nvGrpSpPr>
        <p:grpSpPr>
          <a:xfrm>
            <a:off x="6096000" y="3213997"/>
            <a:ext cx="3104969" cy="616858"/>
            <a:chOff x="6096000" y="3213997"/>
            <a:chExt cx="3104969" cy="616858"/>
          </a:xfrm>
        </p:grpSpPr>
        <p:sp>
          <p:nvSpPr>
            <p:cNvPr id="2" name="橢圓 1">
              <a:extLst>
                <a:ext uri="{FF2B5EF4-FFF2-40B4-BE49-F238E27FC236}">
                  <a16:creationId xmlns:a16="http://schemas.microsoft.com/office/drawing/2014/main" id="{33256895-E6BE-49F5-AA77-06BDDBA0357B}"/>
                </a:ext>
              </a:extLst>
            </p:cNvPr>
            <p:cNvSpPr/>
            <p:nvPr/>
          </p:nvSpPr>
          <p:spPr>
            <a:xfrm>
              <a:off x="6096000" y="3213998"/>
              <a:ext cx="391886" cy="616857"/>
            </a:xfrm>
            <a:prstGeom prst="ellipse">
              <a:avLst/>
            </a:prstGeom>
            <a:noFill/>
            <a:ln w="444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橢圓 11">
              <a:extLst>
                <a:ext uri="{FF2B5EF4-FFF2-40B4-BE49-F238E27FC236}">
                  <a16:creationId xmlns:a16="http://schemas.microsoft.com/office/drawing/2014/main" id="{18A1A89C-C201-4030-A290-502713211261}"/>
                </a:ext>
              </a:extLst>
            </p:cNvPr>
            <p:cNvSpPr/>
            <p:nvPr/>
          </p:nvSpPr>
          <p:spPr>
            <a:xfrm>
              <a:off x="8809083" y="3213997"/>
              <a:ext cx="391886" cy="616857"/>
            </a:xfrm>
            <a:prstGeom prst="ellipse">
              <a:avLst/>
            </a:prstGeom>
            <a:noFill/>
            <a:ln w="444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49293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Hello NTNU</a:t>
            </a:r>
            <a:endParaRPr lang="zh-TW" altLang="en-US" sz="600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431B4DC-7FF3-4C42-928F-8F2FAA26F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zh-TW" altLang="en-US" sz="3200" dirty="0">
              <a:latin typeface="+mj-lt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pic>
        <p:nvPicPr>
          <p:cNvPr id="3" name="圖片 2">
            <a:extLst>
              <a:ext uri="{FF2B5EF4-FFF2-40B4-BE49-F238E27FC236}">
                <a16:creationId xmlns:a16="http://schemas.microsoft.com/office/drawing/2014/main" id="{71478E13-DF18-4BAC-A4B8-66A3483A68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7377" y="2170800"/>
            <a:ext cx="8617245" cy="332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2714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Hello NTNU</a:t>
            </a:r>
            <a:endParaRPr lang="zh-TW" altLang="en-US" sz="600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431B4DC-7FF3-4C42-928F-8F2FAA26F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zh-TW" altLang="en-US" sz="3200" dirty="0">
              <a:latin typeface="+mj-lt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pic>
        <p:nvPicPr>
          <p:cNvPr id="3" name="圖片 2">
            <a:extLst>
              <a:ext uri="{FF2B5EF4-FFF2-40B4-BE49-F238E27FC236}">
                <a16:creationId xmlns:a16="http://schemas.microsoft.com/office/drawing/2014/main" id="{CD805B14-4114-4731-9ECF-532327FDC2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7430" y="1624862"/>
            <a:ext cx="8151459" cy="4411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099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Hello NTNU</a:t>
            </a:r>
            <a:endParaRPr lang="zh-TW" altLang="en-US" sz="600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431B4DC-7FF3-4C42-928F-8F2FAA26F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zh-TW" altLang="en-US" sz="3200" dirty="0">
              <a:latin typeface="+mj-lt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pic>
        <p:nvPicPr>
          <p:cNvPr id="3" name="圖片 2">
            <a:extLst>
              <a:ext uri="{FF2B5EF4-FFF2-40B4-BE49-F238E27FC236}">
                <a16:creationId xmlns:a16="http://schemas.microsoft.com/office/drawing/2014/main" id="{D1AB1573-2CD4-413B-98E2-4716DF541C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1445" y="1603963"/>
            <a:ext cx="8109109" cy="4453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469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Delay function</a:t>
            </a:r>
            <a:endParaRPr lang="zh-TW" altLang="en-US" sz="600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431B4DC-7FF3-4C42-928F-8F2FAA26F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delay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函數對程式進行延遲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pic>
        <p:nvPicPr>
          <p:cNvPr id="11" name="圖片 10">
            <a:extLst>
              <a:ext uri="{FF2B5EF4-FFF2-40B4-BE49-F238E27FC236}">
                <a16:creationId xmlns:a16="http://schemas.microsoft.com/office/drawing/2014/main" id="{FD791FCC-091A-43E7-8BD7-2CE2CE4C2D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2962" y="2417490"/>
            <a:ext cx="7366075" cy="374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1884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Hello NTNU</a:t>
            </a:r>
            <a:endParaRPr lang="zh-TW" altLang="en-US" sz="600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431B4DC-7FF3-4C42-928F-8F2FAA26F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zh-TW" altLang="en-US" sz="3200" dirty="0">
              <a:latin typeface="+mj-lt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pic>
        <p:nvPicPr>
          <p:cNvPr id="3" name="圖片 2">
            <a:extLst>
              <a:ext uri="{FF2B5EF4-FFF2-40B4-BE49-F238E27FC236}">
                <a16:creationId xmlns:a16="http://schemas.microsoft.com/office/drawing/2014/main" id="{D1AB1573-2CD4-413B-98E2-4716DF541C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1445" y="1603963"/>
            <a:ext cx="8109109" cy="4453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135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1FA116F1-BC3A-440B-8D1C-71D46360F1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sz="2000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1055CA2-9151-4700-A514-8177F91F5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103" y="3886200"/>
            <a:ext cx="8859151" cy="859055"/>
          </a:xfrm>
        </p:spPr>
        <p:txBody>
          <a:bodyPr>
            <a:normAutofit/>
          </a:bodyPr>
          <a:lstStyle/>
          <a:p>
            <a:r>
              <a:rPr lang="en-US" altLang="zh-TW" dirty="0"/>
              <a:t>CH4</a:t>
            </a:r>
            <a:r>
              <a:rPr lang="zh-TW" altLang="en-US" dirty="0"/>
              <a:t> </a:t>
            </a:r>
            <a:r>
              <a:rPr lang="en-US" altLang="zh-TW" dirty="0"/>
              <a:t>Arduino C language</a:t>
            </a:r>
            <a:endParaRPr lang="zh-TW" altLang="en-US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5332CB9B-6EC6-4D67-9F1B-4593DEEE5AEF}"/>
              </a:ext>
            </a:extLst>
          </p:cNvPr>
          <p:cNvGrpSpPr/>
          <p:nvPr/>
        </p:nvGrpSpPr>
        <p:grpSpPr>
          <a:xfrm>
            <a:off x="0" y="6192732"/>
            <a:ext cx="12192000" cy="684203"/>
            <a:chOff x="0" y="6192732"/>
            <a:chExt cx="12192000" cy="684203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6C8234D0-73A2-4990-9FCA-1006BFAE283E}"/>
                </a:ext>
              </a:extLst>
            </p:cNvPr>
            <p:cNvSpPr/>
            <p:nvPr/>
          </p:nvSpPr>
          <p:spPr>
            <a:xfrm>
              <a:off x="0" y="6212114"/>
              <a:ext cx="12192000" cy="645886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E210E545-7413-4E61-BDBD-429550CC7824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8C621DAE-2C66-4122-B88B-CBA1A3C402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5255F4DD-0635-4B14-A1FF-7BC0A0799A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109649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055CA2-9151-4700-A514-8177F91F5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104" y="3886200"/>
            <a:ext cx="8464296" cy="859055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CH4-2 Data Type &amp; Variables</a:t>
            </a:r>
            <a:endParaRPr lang="zh-TW" altLang="en-US" dirty="0"/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id="{2FBA4162-9C94-4F0C-ABD1-41DD5CA22E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5332CB9B-6EC6-4D67-9F1B-4593DEEE5AEF}"/>
              </a:ext>
            </a:extLst>
          </p:cNvPr>
          <p:cNvGrpSpPr/>
          <p:nvPr/>
        </p:nvGrpSpPr>
        <p:grpSpPr>
          <a:xfrm>
            <a:off x="0" y="6192732"/>
            <a:ext cx="12192000" cy="684203"/>
            <a:chOff x="0" y="6192732"/>
            <a:chExt cx="12192000" cy="684203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6C8234D0-73A2-4990-9FCA-1006BFAE283E}"/>
                </a:ext>
              </a:extLst>
            </p:cNvPr>
            <p:cNvSpPr/>
            <p:nvPr/>
          </p:nvSpPr>
          <p:spPr>
            <a:xfrm>
              <a:off x="0" y="6212114"/>
              <a:ext cx="12192000" cy="645886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E210E545-7413-4E61-BDBD-429550CC7824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8C621DAE-2C66-4122-B88B-CBA1A3C402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5255F4DD-0635-4B14-A1FF-7BC0A0799A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40827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Variable</a:t>
            </a:r>
            <a:endParaRPr lang="zh-TW" altLang="en-US" sz="600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431B4DC-7FF3-4C42-928F-8F2FAA26F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一個變數需包含型態、名稱、數值，例如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int a = 10;</a:t>
            </a:r>
          </a:p>
          <a:p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float b = 5.87;</a:t>
            </a:r>
          </a:p>
          <a:p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String str = “EE”;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pic>
        <p:nvPicPr>
          <p:cNvPr id="11" name="圖片 10">
            <a:extLst>
              <a:ext uri="{FF2B5EF4-FFF2-40B4-BE49-F238E27FC236}">
                <a16:creationId xmlns:a16="http://schemas.microsoft.com/office/drawing/2014/main" id="{2DD4539C-7607-485E-8E1F-CAE85D2AE7F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57" r="12607"/>
          <a:stretch/>
        </p:blipFill>
        <p:spPr>
          <a:xfrm>
            <a:off x="5283705" y="2665243"/>
            <a:ext cx="6162214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6325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Data Type in C</a:t>
            </a:r>
            <a:endParaRPr lang="zh-TW" altLang="en-US" sz="6000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sp>
        <p:nvSpPr>
          <p:cNvPr id="12" name="內容版面配置區 11">
            <a:extLst>
              <a:ext uri="{FF2B5EF4-FFF2-40B4-BE49-F238E27FC236}">
                <a16:creationId xmlns:a16="http://schemas.microsoft.com/office/drawing/2014/main" id="{5EC1E82C-3C63-401A-B662-91CE17674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A6DE5717-A02F-4FE9-9650-6EB15B9159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399046"/>
              </p:ext>
            </p:extLst>
          </p:nvPr>
        </p:nvGraphicFramePr>
        <p:xfrm>
          <a:off x="960623" y="1825625"/>
          <a:ext cx="10270754" cy="4619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9856">
                  <a:extLst>
                    <a:ext uri="{9D8B030D-6E8A-4147-A177-3AD203B41FA5}">
                      <a16:colId xmlns:a16="http://schemas.microsoft.com/office/drawing/2014/main" val="545039567"/>
                    </a:ext>
                  </a:extLst>
                </a:gridCol>
                <a:gridCol w="1881265">
                  <a:extLst>
                    <a:ext uri="{9D8B030D-6E8A-4147-A177-3AD203B41FA5}">
                      <a16:colId xmlns:a16="http://schemas.microsoft.com/office/drawing/2014/main" val="443754655"/>
                    </a:ext>
                  </a:extLst>
                </a:gridCol>
                <a:gridCol w="2603140">
                  <a:extLst>
                    <a:ext uri="{9D8B030D-6E8A-4147-A177-3AD203B41FA5}">
                      <a16:colId xmlns:a16="http://schemas.microsoft.com/office/drawing/2014/main" val="886416546"/>
                    </a:ext>
                  </a:extLst>
                </a:gridCol>
                <a:gridCol w="3666493">
                  <a:extLst>
                    <a:ext uri="{9D8B030D-6E8A-4147-A177-3AD203B41FA5}">
                      <a16:colId xmlns:a16="http://schemas.microsoft.com/office/drawing/2014/main" val="1882182176"/>
                    </a:ext>
                  </a:extLst>
                </a:gridCol>
              </a:tblGrid>
              <a:tr h="649017">
                <a:tc>
                  <a:txBody>
                    <a:bodyPr/>
                    <a:lstStyle/>
                    <a:p>
                      <a:r>
                        <a:rPr lang="zh-TW" altLang="en-US" sz="2400" dirty="0"/>
                        <a:t>類型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dirty="0"/>
                        <a:t>中文名稱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dirty="0"/>
                        <a:t>資料長度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dirty="0"/>
                        <a:t>範圍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668584"/>
                  </a:ext>
                </a:extLst>
              </a:tr>
              <a:tr h="679043">
                <a:tc>
                  <a:txBody>
                    <a:bodyPr/>
                    <a:lstStyle/>
                    <a:p>
                      <a:r>
                        <a:rPr lang="en-US" altLang="zh-TW" sz="2400" dirty="0" err="1"/>
                        <a:t>boolean</a:t>
                      </a:r>
                      <a:r>
                        <a:rPr lang="en-US" altLang="zh-TW" sz="2400" dirty="0"/>
                        <a:t>/</a:t>
                      </a:r>
                    </a:p>
                    <a:p>
                      <a:r>
                        <a:rPr lang="en-US" altLang="zh-TW" sz="2400" dirty="0"/>
                        <a:t>bool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dirty="0"/>
                        <a:t>布林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8</a:t>
                      </a:r>
                      <a:r>
                        <a:rPr lang="zh-TW" altLang="en-US" sz="2400" dirty="0"/>
                        <a:t>位元</a:t>
                      </a:r>
                      <a:r>
                        <a:rPr lang="en-US" altLang="zh-TW" sz="2400" dirty="0"/>
                        <a:t>(1byte)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0 </a:t>
                      </a:r>
                      <a:r>
                        <a:rPr lang="zh-TW" altLang="en-US" sz="2400" dirty="0"/>
                        <a:t>或 </a:t>
                      </a:r>
                      <a:r>
                        <a:rPr lang="en-US" altLang="zh-TW" sz="2400" dirty="0"/>
                        <a:t>1</a:t>
                      </a:r>
                      <a:r>
                        <a:rPr lang="zh-TW" altLang="en-US" sz="2400" dirty="0"/>
                        <a:t> </a:t>
                      </a:r>
                      <a:r>
                        <a:rPr lang="en-US" altLang="zh-TW" sz="2400" dirty="0"/>
                        <a:t>( false </a:t>
                      </a:r>
                      <a:r>
                        <a:rPr lang="zh-TW" altLang="en-US" sz="2400" dirty="0"/>
                        <a:t>或 </a:t>
                      </a:r>
                      <a:r>
                        <a:rPr lang="en-US" altLang="zh-TW" sz="2400" dirty="0" err="1"/>
                        <a:t>ture</a:t>
                      </a:r>
                      <a:r>
                        <a:rPr lang="en-US" altLang="zh-TW" sz="2400" dirty="0"/>
                        <a:t> )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997723"/>
                  </a:ext>
                </a:extLst>
              </a:tr>
              <a:tr h="679043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char</a:t>
                      </a:r>
                    </a:p>
                    <a:p>
                      <a:r>
                        <a:rPr lang="en-US" altLang="zh-TW" sz="2400" dirty="0"/>
                        <a:t>(character)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dirty="0"/>
                        <a:t>字元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8</a:t>
                      </a:r>
                      <a:r>
                        <a:rPr lang="zh-TW" altLang="en-US" sz="2400" dirty="0"/>
                        <a:t>位元</a:t>
                      </a:r>
                      <a:r>
                        <a:rPr lang="en-US" altLang="zh-TW" sz="2400" dirty="0"/>
                        <a:t>(1byte)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-127 ~ 128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7240981"/>
                  </a:ext>
                </a:extLst>
              </a:tr>
              <a:tr h="679043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int</a:t>
                      </a:r>
                    </a:p>
                    <a:p>
                      <a:r>
                        <a:rPr lang="en-US" altLang="zh-TW" sz="2400" dirty="0"/>
                        <a:t>(integer)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dirty="0"/>
                        <a:t>整數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32</a:t>
                      </a:r>
                      <a:r>
                        <a:rPr lang="zh-TW" altLang="en-US" sz="2400" dirty="0"/>
                        <a:t>位元</a:t>
                      </a:r>
                      <a:r>
                        <a:rPr lang="en-US" altLang="zh-TW" sz="2400" dirty="0"/>
                        <a:t>(4byte)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-2147483648 ~ 2147483647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49687"/>
                  </a:ext>
                </a:extLst>
              </a:tr>
              <a:tr h="679043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float</a:t>
                      </a:r>
                    </a:p>
                    <a:p>
                      <a:r>
                        <a:rPr lang="en-US" altLang="zh-TW" sz="2400" dirty="0"/>
                        <a:t>(floating point)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dirty="0"/>
                        <a:t>浮點數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32</a:t>
                      </a:r>
                      <a:r>
                        <a:rPr lang="zh-TW" altLang="en-US" sz="2400" dirty="0"/>
                        <a:t>位元</a:t>
                      </a:r>
                      <a:r>
                        <a:rPr lang="en-US" altLang="zh-TW" sz="2400" dirty="0"/>
                        <a:t>(4byte)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±3.4028235E+38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128059"/>
                  </a:ext>
                </a:extLst>
              </a:tr>
              <a:tr h="679043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byte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dirty="0"/>
                        <a:t>位元組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8</a:t>
                      </a:r>
                      <a:r>
                        <a:rPr lang="zh-TW" altLang="en-US" sz="2400" dirty="0"/>
                        <a:t>位元</a:t>
                      </a:r>
                      <a:r>
                        <a:rPr lang="en-US" altLang="zh-TW" sz="2400" dirty="0"/>
                        <a:t>(1byte)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0 ~ 255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422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99492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zh-TW" altLang="en-US" sz="6000" dirty="0"/>
              <a:t>二進制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sp>
        <p:nvSpPr>
          <p:cNvPr id="12" name="內容版面配置區 11">
            <a:extLst>
              <a:ext uri="{FF2B5EF4-FFF2-40B4-BE49-F238E27FC236}">
                <a16:creationId xmlns:a16="http://schemas.microsoft.com/office/drawing/2014/main" id="{5EC1E82C-3C63-401A-B662-91CE17674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電腦只懂</a:t>
            </a:r>
            <a:r>
              <a:rPr lang="en-US" altLang="zh-TW" dirty="0"/>
              <a:t>0</a:t>
            </a:r>
            <a:r>
              <a:rPr lang="zh-TW" altLang="en-US" dirty="0"/>
              <a:t>和</a:t>
            </a:r>
            <a:r>
              <a:rPr lang="en-US" altLang="zh-TW" dirty="0"/>
              <a:t>1(</a:t>
            </a:r>
            <a:r>
              <a:rPr lang="zh-TW" altLang="en-US" dirty="0"/>
              <a:t>低電位和高電位</a:t>
            </a:r>
            <a:r>
              <a:rPr lang="en-US" altLang="zh-TW" dirty="0"/>
              <a:t>)</a:t>
            </a:r>
            <a:r>
              <a:rPr lang="zh-TW" altLang="en-US" dirty="0"/>
              <a:t>，所以要處理大於</a:t>
            </a:r>
            <a:r>
              <a:rPr lang="en-US" altLang="zh-TW" dirty="0"/>
              <a:t>1</a:t>
            </a:r>
            <a:r>
              <a:rPr lang="zh-TW" altLang="en-US" dirty="0"/>
              <a:t>的數字就需要更多的位數，當每位數到了</a:t>
            </a:r>
            <a:r>
              <a:rPr lang="en-US" altLang="zh-TW" dirty="0"/>
              <a:t>2</a:t>
            </a:r>
            <a:r>
              <a:rPr lang="zh-TW" altLang="en-US" dirty="0"/>
              <a:t>就需要進位</a:t>
            </a: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5AD29D94-FF21-48F4-AAFC-B4217FEAC3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1763310"/>
              </p:ext>
            </p:extLst>
          </p:nvPr>
        </p:nvGraphicFramePr>
        <p:xfrm>
          <a:off x="2202269" y="2765303"/>
          <a:ext cx="8128000" cy="41148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45100969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1546251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1346886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8248770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2^2</a:t>
                      </a:r>
                      <a:endParaRPr lang="zh-TW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2^1</a:t>
                      </a:r>
                      <a:endParaRPr lang="zh-TW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2^0</a:t>
                      </a:r>
                      <a:endParaRPr lang="zh-TW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10</a:t>
                      </a:r>
                      <a:r>
                        <a:rPr lang="zh-TW" altLang="en-US" sz="2400" b="1" dirty="0"/>
                        <a:t>進位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923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/>
                        <a:t>0</a:t>
                      </a:r>
                      <a:endParaRPr lang="zh-TW" alt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/>
                        <a:t>0</a:t>
                      </a:r>
                      <a:endParaRPr lang="zh-TW" alt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/>
                        <a:t>0</a:t>
                      </a:r>
                      <a:endParaRPr lang="zh-TW" alt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/>
                        <a:t>0</a:t>
                      </a:r>
                      <a:endParaRPr lang="zh-TW" alt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061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736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9180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3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927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4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06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5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3921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6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41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7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7254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99333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Variable</a:t>
            </a:r>
            <a:endParaRPr lang="zh-TW" altLang="en-US" sz="600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431B4DC-7FF3-4C42-928F-8F2FAA26F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TW" altLang="en-US" sz="3200" dirty="0">
              <a:latin typeface="+mj-lt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pic>
        <p:nvPicPr>
          <p:cNvPr id="3" name="圖片 2">
            <a:extLst>
              <a:ext uri="{FF2B5EF4-FFF2-40B4-BE49-F238E27FC236}">
                <a16:creationId xmlns:a16="http://schemas.microsoft.com/office/drawing/2014/main" id="{766B3B56-0FE9-4F67-86A4-29842B5BE2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5274" y="1350728"/>
            <a:ext cx="7241451" cy="545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292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Global</a:t>
            </a:r>
            <a:r>
              <a:rPr lang="zh-TW" altLang="en-US" sz="6000" dirty="0"/>
              <a:t> </a:t>
            </a:r>
            <a:r>
              <a:rPr lang="en-US" altLang="zh-TW" sz="6000" dirty="0"/>
              <a:t>variable/ Local variable</a:t>
            </a:r>
            <a:endParaRPr lang="zh-TW" altLang="en-US" sz="600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431B4DC-7FF3-4C42-928F-8F2FAA26F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變數可分為全域變數及區域變數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全域變數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可在整份程式取用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區域變數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只能在最近的迴圈中存在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159957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內容版面配置區 15">
            <a:extLst>
              <a:ext uri="{FF2B5EF4-FFF2-40B4-BE49-F238E27FC236}">
                <a16:creationId xmlns:a16="http://schemas.microsoft.com/office/drawing/2014/main" id="{B3928796-44B9-4683-A4A4-86AC8D057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Global</a:t>
            </a:r>
            <a:r>
              <a:rPr lang="zh-TW" altLang="en-US" sz="6000" dirty="0"/>
              <a:t> </a:t>
            </a:r>
            <a:r>
              <a:rPr lang="en-US" altLang="zh-TW" sz="6000" dirty="0"/>
              <a:t>variable/ Local variable</a:t>
            </a:r>
            <a:endParaRPr lang="zh-TW" altLang="en-US" sz="6000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pic>
        <p:nvPicPr>
          <p:cNvPr id="11" name="圖片 10">
            <a:extLst>
              <a:ext uri="{FF2B5EF4-FFF2-40B4-BE49-F238E27FC236}">
                <a16:creationId xmlns:a16="http://schemas.microsoft.com/office/drawing/2014/main" id="{F6175C72-F29C-49BD-A1BA-D2C34DF1BB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6818" y="1810449"/>
            <a:ext cx="5031782" cy="5031782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065CA0F9-25D7-4D76-A630-E85AFE477F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365" y="1825625"/>
            <a:ext cx="5703921" cy="448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3975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Reserved word</a:t>
            </a:r>
            <a:endParaRPr lang="zh-TW" altLang="en-US" sz="600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431B4DC-7FF3-4C42-928F-8F2FAA26F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在函式庫中有一些已經寫好的函式或是被定義好的字詞，我們稱之為保留「保留字」，除非系統無法偵測，不然正常情況下保留字會有固定的顏色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771176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055CA2-9151-4700-A514-8177F91F5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104" y="3886200"/>
            <a:ext cx="8464296" cy="859055"/>
          </a:xfrm>
        </p:spPr>
        <p:txBody>
          <a:bodyPr>
            <a:normAutofit/>
          </a:bodyPr>
          <a:lstStyle/>
          <a:p>
            <a:r>
              <a:rPr lang="en-US" altLang="zh-TW" dirty="0"/>
              <a:t>CH4-3 Arithmetic</a:t>
            </a:r>
            <a:endParaRPr lang="zh-TW" altLang="en-US" dirty="0"/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id="{2FBA4162-9C94-4F0C-ABD1-41DD5CA22E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5332CB9B-6EC6-4D67-9F1B-4593DEEE5AEF}"/>
              </a:ext>
            </a:extLst>
          </p:cNvPr>
          <p:cNvGrpSpPr/>
          <p:nvPr/>
        </p:nvGrpSpPr>
        <p:grpSpPr>
          <a:xfrm>
            <a:off x="0" y="6192732"/>
            <a:ext cx="12192000" cy="684203"/>
            <a:chOff x="0" y="6192732"/>
            <a:chExt cx="12192000" cy="684203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6C8234D0-73A2-4990-9FCA-1006BFAE283E}"/>
                </a:ext>
              </a:extLst>
            </p:cNvPr>
            <p:cNvSpPr/>
            <p:nvPr/>
          </p:nvSpPr>
          <p:spPr>
            <a:xfrm>
              <a:off x="0" y="6212114"/>
              <a:ext cx="12192000" cy="645886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E210E545-7413-4E61-BDBD-429550CC7824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8C621DAE-2C66-4122-B88B-CBA1A3C402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5255F4DD-0635-4B14-A1FF-7BC0A0799A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649590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Calculate</a:t>
            </a:r>
            <a:endParaRPr lang="zh-TW" altLang="en-US" sz="600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431B4DC-7FF3-4C42-928F-8F2FAA26F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程式的運算法則和一般數學相同，為先乘除後加減，但會多一個取餘數的符號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等號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型態的順序會影響數值的存取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數學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3+2 = X,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5/2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2.5</a:t>
            </a:r>
          </a:p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3+2, 5/2 = 2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C0A6B579-8B90-48F9-8F94-6A3C93E5B3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1221653"/>
              </p:ext>
            </p:extLst>
          </p:nvPr>
        </p:nvGraphicFramePr>
        <p:xfrm>
          <a:off x="2700406" y="4920343"/>
          <a:ext cx="6791188" cy="1032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1314">
                  <a:extLst>
                    <a:ext uri="{9D8B030D-6E8A-4147-A177-3AD203B41FA5}">
                      <a16:colId xmlns:a16="http://schemas.microsoft.com/office/drawing/2014/main" val="1778118750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971760610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1905993836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596275236"/>
                    </a:ext>
                  </a:extLst>
                </a:gridCol>
                <a:gridCol w="1384618">
                  <a:extLst>
                    <a:ext uri="{9D8B030D-6E8A-4147-A177-3AD203B41FA5}">
                      <a16:colId xmlns:a16="http://schemas.microsoft.com/office/drawing/2014/main" val="1119250712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1866823067"/>
                    </a:ext>
                  </a:extLst>
                </a:gridCol>
              </a:tblGrid>
              <a:tr h="516497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名稱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減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除</a:t>
                      </a:r>
                      <a:r>
                        <a:rPr lang="en-US" altLang="zh-TW" sz="2400" dirty="0"/>
                        <a:t>(</a:t>
                      </a:r>
                      <a:r>
                        <a:rPr lang="zh-TW" altLang="en-US" sz="2400" dirty="0"/>
                        <a:t>商數</a:t>
                      </a:r>
                      <a:r>
                        <a:rPr lang="en-US" altLang="zh-TW" sz="2400" dirty="0"/>
                        <a:t>)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餘數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9543542"/>
                  </a:ext>
                </a:extLst>
              </a:tr>
              <a:tr h="516497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符號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+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/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%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24496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8285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About C language and Arduino</a:t>
            </a:r>
            <a:endParaRPr lang="zh-TW" altLang="en-US" sz="600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431B4DC-7FF3-4C42-928F-8F2FAA26F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5652635" cy="4351338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程式語言由非常多的函式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(function)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組成，目標是讓我們能用易懂的函式來進行編寫。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Arduino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是使用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語言標準，再加上許多擴充的函式庫組成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pic>
        <p:nvPicPr>
          <p:cNvPr id="11" name="圖片 10" descr="http://www.ladyada.net/images/arduino/serial%20library.gif">
            <a:extLst>
              <a:ext uri="{FF2B5EF4-FFF2-40B4-BE49-F238E27FC236}">
                <a16:creationId xmlns:a16="http://schemas.microsoft.com/office/drawing/2014/main" id="{6F29D1AF-8D9B-40D7-A869-D3D900306861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2844" y="1825625"/>
            <a:ext cx="4744364" cy="37977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761990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Practice</a:t>
            </a:r>
            <a:endParaRPr lang="zh-TW" altLang="en-US" sz="600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431B4DC-7FF3-4C42-928F-8F2FAA26F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 = 10, Y = 20, 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XY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交換後輸出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設定身高和體重，輸出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BMI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值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試試控制小數位數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給你台幣數值，請換成美金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日幣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英鎊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歐元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51915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431B4DC-7FF3-4C42-928F-8F2FAA26F9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endParaRPr lang="zh-TW" altLang="en-US" sz="3200" dirty="0">
              <a:latin typeface="+mj-lt"/>
            </a:endParaRPr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6000" dirty="0"/>
              <a:t>CH5 DC Motor control</a:t>
            </a:r>
            <a:endParaRPr lang="zh-TW" altLang="en-US" sz="6000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65802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055CA2-9151-4700-A514-8177F91F5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104" y="3886200"/>
            <a:ext cx="8464296" cy="859055"/>
          </a:xfrm>
        </p:spPr>
        <p:txBody>
          <a:bodyPr>
            <a:normAutofit/>
          </a:bodyPr>
          <a:lstStyle/>
          <a:p>
            <a:r>
              <a:rPr lang="en-US" altLang="zh-TW" dirty="0"/>
              <a:t>CH5-1 About motor</a:t>
            </a:r>
            <a:endParaRPr lang="zh-TW" altLang="en-US" dirty="0"/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id="{2FBA4162-9C94-4F0C-ABD1-41DD5CA22E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5332CB9B-6EC6-4D67-9F1B-4593DEEE5AEF}"/>
              </a:ext>
            </a:extLst>
          </p:cNvPr>
          <p:cNvGrpSpPr/>
          <p:nvPr/>
        </p:nvGrpSpPr>
        <p:grpSpPr>
          <a:xfrm>
            <a:off x="0" y="6192732"/>
            <a:ext cx="12192000" cy="684203"/>
            <a:chOff x="0" y="6192732"/>
            <a:chExt cx="12192000" cy="684203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6C8234D0-73A2-4990-9FCA-1006BFAE283E}"/>
                </a:ext>
              </a:extLst>
            </p:cNvPr>
            <p:cNvSpPr/>
            <p:nvPr/>
          </p:nvSpPr>
          <p:spPr>
            <a:xfrm>
              <a:off x="0" y="6212114"/>
              <a:ext cx="12192000" cy="645886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E210E545-7413-4E61-BDBD-429550CC7824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8C621DAE-2C66-4122-B88B-CBA1A3C402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5255F4DD-0635-4B14-A1FF-7BC0A0799A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246908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TT Motor</a:t>
            </a:r>
            <a:endParaRPr lang="zh-TW" altLang="en-US" sz="600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431B4DC-7FF3-4C42-928F-8F2FAA26F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TT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馬達是一種減速馬達，為了不同的減速比而有不同的齒輪比，常用的電壓為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5V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pic>
        <p:nvPicPr>
          <p:cNvPr id="2050" name="Picture 2" descr="金屬齒輪雙軸TT馬達全金屬TT馬達單軸成品減速比1:90 輸入: 3V-6V 輸出: 110RPM - 台灣智能感測科技">
            <a:extLst>
              <a:ext uri="{FF2B5EF4-FFF2-40B4-BE49-F238E27FC236}">
                <a16:creationId xmlns:a16="http://schemas.microsoft.com/office/drawing/2014/main" id="{63AE43CC-729A-47FD-91A0-71BEE0E64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632" y="2886374"/>
            <a:ext cx="4057650" cy="323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5" descr="41iM9FscR6L">
            <a:extLst>
              <a:ext uri="{FF2B5EF4-FFF2-40B4-BE49-F238E27FC236}">
                <a16:creationId xmlns:a16="http://schemas.microsoft.com/office/drawing/2014/main" id="{A403FCEB-B9E7-46BD-A902-2EC67BE11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162" y="2882744"/>
            <a:ext cx="3238501" cy="323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58315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Motor function</a:t>
            </a:r>
            <a:endParaRPr lang="zh-TW" altLang="en-US" sz="600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431B4DC-7FF3-4C42-928F-8F2FAA26F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TW" altLang="en-US" sz="3200" dirty="0">
              <a:latin typeface="+mj-lt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pic>
        <p:nvPicPr>
          <p:cNvPr id="3" name="圖片 2">
            <a:extLst>
              <a:ext uri="{FF2B5EF4-FFF2-40B4-BE49-F238E27FC236}">
                <a16:creationId xmlns:a16="http://schemas.microsoft.com/office/drawing/2014/main" id="{C48C27F7-AF96-4AF2-A5A0-F5342D3DB8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6620" y="1825625"/>
            <a:ext cx="7718759" cy="4141010"/>
          </a:xfrm>
          <a:prstGeom prst="rect">
            <a:avLst/>
          </a:prstGeom>
        </p:spPr>
      </p:pic>
      <p:grpSp>
        <p:nvGrpSpPr>
          <p:cNvPr id="19" name="群組 18">
            <a:extLst>
              <a:ext uri="{FF2B5EF4-FFF2-40B4-BE49-F238E27FC236}">
                <a16:creationId xmlns:a16="http://schemas.microsoft.com/office/drawing/2014/main" id="{DFFC913A-DF9E-40A3-998C-ADA28388AEC1}"/>
              </a:ext>
            </a:extLst>
          </p:cNvPr>
          <p:cNvGrpSpPr/>
          <p:nvPr/>
        </p:nvGrpSpPr>
        <p:grpSpPr>
          <a:xfrm>
            <a:off x="3070860" y="3924300"/>
            <a:ext cx="6164580" cy="542158"/>
            <a:chOff x="3070860" y="3924300"/>
            <a:chExt cx="6164580" cy="542158"/>
          </a:xfrm>
        </p:grpSpPr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0C85FA7B-4897-455C-9454-976F40645F79}"/>
                </a:ext>
              </a:extLst>
            </p:cNvPr>
            <p:cNvCxnSpPr/>
            <p:nvPr/>
          </p:nvCxnSpPr>
          <p:spPr>
            <a:xfrm>
              <a:off x="3070860" y="3924300"/>
              <a:ext cx="2834640" cy="0"/>
            </a:xfrm>
            <a:prstGeom prst="line">
              <a:avLst/>
            </a:prstGeom>
            <a:ln w="698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6C066FB5-C7E4-4FA9-9072-282CDE19AA05}"/>
                </a:ext>
              </a:extLst>
            </p:cNvPr>
            <p:cNvCxnSpPr>
              <a:cxnSpLocks/>
            </p:cNvCxnSpPr>
            <p:nvPr/>
          </p:nvCxnSpPr>
          <p:spPr>
            <a:xfrm>
              <a:off x="6170386" y="3924300"/>
              <a:ext cx="1944914" cy="0"/>
            </a:xfrm>
            <a:prstGeom prst="line">
              <a:avLst/>
            </a:prstGeom>
            <a:ln w="698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7E99C80F-F334-4F60-BB64-A48A51701D67}"/>
                </a:ext>
              </a:extLst>
            </p:cNvPr>
            <p:cNvCxnSpPr>
              <a:cxnSpLocks/>
            </p:cNvCxnSpPr>
            <p:nvPr/>
          </p:nvCxnSpPr>
          <p:spPr>
            <a:xfrm>
              <a:off x="8284785" y="3924300"/>
              <a:ext cx="950655" cy="0"/>
            </a:xfrm>
            <a:prstGeom prst="line">
              <a:avLst/>
            </a:prstGeom>
            <a:ln w="698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29E71BB7-43BA-40B2-9245-29D31AB7A4CE}"/>
                </a:ext>
              </a:extLst>
            </p:cNvPr>
            <p:cNvSpPr txBox="1"/>
            <p:nvPr/>
          </p:nvSpPr>
          <p:spPr>
            <a:xfrm>
              <a:off x="4036774" y="3943238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800" dirty="0">
                  <a:solidFill>
                    <a:srgbClr val="FF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型態</a:t>
              </a: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33E78B80-670D-4BF8-A3A8-ECDA304B8838}"/>
                </a:ext>
              </a:extLst>
            </p:cNvPr>
            <p:cNvSpPr txBox="1"/>
            <p:nvPr/>
          </p:nvSpPr>
          <p:spPr>
            <a:xfrm>
              <a:off x="6332364" y="394323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800" dirty="0">
                  <a:solidFill>
                    <a:srgbClr val="FF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物件名稱</a:t>
              </a: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46459450-1A42-4CF0-A23B-2C2F83C01E29}"/>
                </a:ext>
              </a:extLst>
            </p:cNvPr>
            <p:cNvSpPr txBox="1"/>
            <p:nvPr/>
          </p:nvSpPr>
          <p:spPr>
            <a:xfrm>
              <a:off x="8308706" y="3943238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800" dirty="0">
                  <a:solidFill>
                    <a:srgbClr val="FF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腳位</a:t>
              </a:r>
            </a:p>
          </p:txBody>
        </p:sp>
      </p:grp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2E625EC5-CCDC-4D52-B47C-B270D0B12E80}"/>
              </a:ext>
            </a:extLst>
          </p:cNvPr>
          <p:cNvGrpSpPr/>
          <p:nvPr/>
        </p:nvGrpSpPr>
        <p:grpSpPr>
          <a:xfrm>
            <a:off x="3070860" y="1256765"/>
            <a:ext cx="5934166" cy="1230978"/>
            <a:chOff x="3070860" y="1256765"/>
            <a:chExt cx="5934166" cy="1230978"/>
          </a:xfrm>
        </p:grpSpPr>
        <p:cxnSp>
          <p:nvCxnSpPr>
            <p:cNvPr id="20" name="直線接點 19">
              <a:extLst>
                <a:ext uri="{FF2B5EF4-FFF2-40B4-BE49-F238E27FC236}">
                  <a16:creationId xmlns:a16="http://schemas.microsoft.com/office/drawing/2014/main" id="{5F71567A-AB4E-4352-AEAC-DD1578330D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70860" y="2477953"/>
              <a:ext cx="5934166" cy="9790"/>
            </a:xfrm>
            <a:prstGeom prst="line">
              <a:avLst/>
            </a:prstGeom>
            <a:ln w="698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AEB44DB3-9237-4C74-9966-B72F00EF2AC6}"/>
                </a:ext>
              </a:extLst>
            </p:cNvPr>
            <p:cNvSpPr txBox="1"/>
            <p:nvPr/>
          </p:nvSpPr>
          <p:spPr>
            <a:xfrm>
              <a:off x="6963307" y="1256765"/>
              <a:ext cx="19800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800" b="1" dirty="0">
                  <a:solidFill>
                    <a:srgbClr val="FF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宣告函式庫</a:t>
              </a:r>
            </a:p>
          </p:txBody>
        </p:sp>
      </p:grp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37AB089E-5E42-444F-8A72-746A7497C4B5}"/>
              </a:ext>
            </a:extLst>
          </p:cNvPr>
          <p:cNvSpPr txBox="1"/>
          <p:nvPr/>
        </p:nvSpPr>
        <p:spPr>
          <a:xfrm>
            <a:off x="7746704" y="5078015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-255</a:t>
            </a:r>
            <a:r>
              <a:rPr lang="zh-TW" altLang="en-US" sz="28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8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~</a:t>
            </a:r>
            <a:r>
              <a:rPr lang="zh-TW" altLang="en-US" sz="28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8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255</a:t>
            </a:r>
            <a:endParaRPr lang="zh-TW" altLang="en-US" sz="2800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D0956EBD-2A2C-4266-A90F-4FA0A663A70B}"/>
              </a:ext>
            </a:extLst>
          </p:cNvPr>
          <p:cNvCxnSpPr>
            <a:cxnSpLocks/>
          </p:cNvCxnSpPr>
          <p:nvPr/>
        </p:nvCxnSpPr>
        <p:spPr>
          <a:xfrm>
            <a:off x="6623751" y="5275913"/>
            <a:ext cx="950655" cy="0"/>
          </a:xfrm>
          <a:prstGeom prst="line">
            <a:avLst/>
          </a:prstGeom>
          <a:ln w="698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3552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Practice</a:t>
            </a:r>
            <a:endParaRPr lang="zh-TW" altLang="en-US" sz="600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431B4DC-7FF3-4C42-928F-8F2FAA26F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讓</a:t>
            </a:r>
            <a:r>
              <a:rPr lang="en-US" altLang="zh-TW" sz="3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Mbot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前進兩秒後停下兩秒，並且重複執行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輪子轉速及方向？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D4B28798-1DE4-4688-895F-1059A3121B8D}"/>
              </a:ext>
            </a:extLst>
          </p:cNvPr>
          <p:cNvGrpSpPr/>
          <p:nvPr/>
        </p:nvGrpSpPr>
        <p:grpSpPr>
          <a:xfrm>
            <a:off x="2618511" y="3058973"/>
            <a:ext cx="6954977" cy="1543764"/>
            <a:chOff x="2092646" y="2511312"/>
            <a:chExt cx="4958706" cy="1100661"/>
          </a:xfrm>
        </p:grpSpPr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64321AD5-74A0-44F4-A8DD-B12D62CEC6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5400000">
              <a:off x="2131945" y="2567994"/>
              <a:ext cx="1004680" cy="1083277"/>
            </a:xfrm>
            <a:prstGeom prst="rect">
              <a:avLst/>
            </a:prstGeom>
          </p:spPr>
        </p:pic>
        <p:sp>
          <p:nvSpPr>
            <p:cNvPr id="14" name="Line 20">
              <a:extLst>
                <a:ext uri="{FF2B5EF4-FFF2-40B4-BE49-F238E27FC236}">
                  <a16:creationId xmlns:a16="http://schemas.microsoft.com/office/drawing/2014/main" id="{541E7966-4AF8-4458-9505-DC751ED297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48037" y="3111385"/>
              <a:ext cx="2447925" cy="0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dirty="0"/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C3ECDBAD-9B7B-4543-B1E3-0DEEC7ADEA53}"/>
                </a:ext>
              </a:extLst>
            </p:cNvPr>
            <p:cNvSpPr txBox="1"/>
            <p:nvPr/>
          </p:nvSpPr>
          <p:spPr>
            <a:xfrm>
              <a:off x="4319841" y="2511312"/>
              <a:ext cx="440245" cy="4169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3200" dirty="0">
                  <a:solidFill>
                    <a:schemeClr val="bg1"/>
                  </a:solidFill>
                </a:rPr>
                <a:t>2s</a:t>
              </a:r>
              <a:endParaRPr lang="zh-TW" altLang="en-US" sz="3200" dirty="0">
                <a:solidFill>
                  <a:schemeClr val="bg1"/>
                </a:solidFill>
              </a:endParaRPr>
            </a:p>
          </p:txBody>
        </p:sp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ED4C7848-CC41-48D9-8D86-A505F9003B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5400000">
              <a:off x="6007374" y="2550311"/>
              <a:ext cx="1004680" cy="10832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783219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Practice2</a:t>
            </a:r>
            <a:endParaRPr lang="zh-TW" altLang="en-US" sz="600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431B4DC-7FF3-4C42-928F-8F2FAA26F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讓</a:t>
            </a:r>
            <a:r>
              <a:rPr lang="en-US" altLang="zh-TW" sz="3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Mbot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前進繞圈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56BCF66C-FC99-4C34-9D4A-09A33AE0CF3C}"/>
              </a:ext>
            </a:extLst>
          </p:cNvPr>
          <p:cNvGrpSpPr/>
          <p:nvPr/>
        </p:nvGrpSpPr>
        <p:grpSpPr>
          <a:xfrm>
            <a:off x="2574678" y="2421712"/>
            <a:ext cx="6952780" cy="3468605"/>
            <a:chOff x="2574678" y="2421712"/>
            <a:chExt cx="6952780" cy="3468605"/>
          </a:xfrm>
        </p:grpSpPr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64321AD5-74A0-44F4-A8DD-B12D62CEC65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5400000">
              <a:off x="5326290" y="2366593"/>
              <a:ext cx="1409143" cy="1519381"/>
            </a:xfrm>
            <a:prstGeom prst="rect">
              <a:avLst/>
            </a:prstGeom>
          </p:spPr>
        </p:pic>
        <p:pic>
          <p:nvPicPr>
            <p:cNvPr id="19" name="圖片 18">
              <a:extLst>
                <a:ext uri="{FF2B5EF4-FFF2-40B4-BE49-F238E27FC236}">
                  <a16:creationId xmlns:a16="http://schemas.microsoft.com/office/drawing/2014/main" id="{E5B1C397-B9A3-4544-8385-B4F82A780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6200000">
              <a:off x="5346410" y="4426055"/>
              <a:ext cx="1409143" cy="1519381"/>
            </a:xfrm>
            <a:prstGeom prst="rect">
              <a:avLst/>
            </a:prstGeom>
          </p:spPr>
        </p:pic>
        <p:sp>
          <p:nvSpPr>
            <p:cNvPr id="20" name="箭號: 弧形右彎 19">
              <a:extLst>
                <a:ext uri="{FF2B5EF4-FFF2-40B4-BE49-F238E27FC236}">
                  <a16:creationId xmlns:a16="http://schemas.microsoft.com/office/drawing/2014/main" id="{228EAC1C-7496-44ED-8DEC-B25AAEBBC846}"/>
                </a:ext>
              </a:extLst>
            </p:cNvPr>
            <p:cNvSpPr/>
            <p:nvPr/>
          </p:nvSpPr>
          <p:spPr>
            <a:xfrm flipH="1">
              <a:off x="7529052" y="2845439"/>
              <a:ext cx="1998406" cy="2729452"/>
            </a:xfrm>
            <a:prstGeom prst="curvedRightArrow">
              <a:avLst/>
            </a:prstGeom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箭號: 弧形右彎 20">
              <a:extLst>
                <a:ext uri="{FF2B5EF4-FFF2-40B4-BE49-F238E27FC236}">
                  <a16:creationId xmlns:a16="http://schemas.microsoft.com/office/drawing/2014/main" id="{E14E523E-2272-4F8A-B5D9-ACF1B27F7507}"/>
                </a:ext>
              </a:extLst>
            </p:cNvPr>
            <p:cNvSpPr/>
            <p:nvPr/>
          </p:nvSpPr>
          <p:spPr>
            <a:xfrm rot="10800000" flipH="1">
              <a:off x="2574678" y="2766989"/>
              <a:ext cx="1998406" cy="2729452"/>
            </a:xfrm>
            <a:prstGeom prst="curvedRightArrow">
              <a:avLst/>
            </a:prstGeom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24335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Subfunction</a:t>
            </a:r>
            <a:endParaRPr lang="zh-TW" altLang="en-US" sz="600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431B4DC-7FF3-4C42-928F-8F2FAA26F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為降低重複的程式出現，使用副程式來精簡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使用副程式來整理主程式，使其更易閱讀和理解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719870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Subfunction</a:t>
            </a:r>
            <a:endParaRPr lang="zh-TW" altLang="en-US" sz="6000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pic>
        <p:nvPicPr>
          <p:cNvPr id="3" name="內容版面配置區 2">
            <a:extLst>
              <a:ext uri="{FF2B5EF4-FFF2-40B4-BE49-F238E27FC236}">
                <a16:creationId xmlns:a16="http://schemas.microsoft.com/office/drawing/2014/main" id="{1E14AC3A-6255-4268-BCA8-7152B4CDFB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b="7891"/>
          <a:stretch/>
        </p:blipFill>
        <p:spPr>
          <a:xfrm>
            <a:off x="2984398" y="1466255"/>
            <a:ext cx="6223203" cy="5285747"/>
          </a:xfrm>
        </p:spPr>
      </p:pic>
    </p:spTree>
    <p:extLst>
      <p:ext uri="{BB962C8B-B14F-4D97-AF65-F5344CB8AC3E}">
        <p14:creationId xmlns:p14="http://schemas.microsoft.com/office/powerpoint/2010/main" val="25936318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Practice3</a:t>
            </a:r>
            <a:endParaRPr lang="zh-TW" altLang="en-US" sz="600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431B4DC-7FF3-4C42-928F-8F2FAA26F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幫</a:t>
            </a:r>
            <a:r>
              <a:rPr lang="en-US" altLang="zh-TW" sz="3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Mbot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的移動建立副程式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方向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</a:p>
          <a:p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stop?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pic>
        <p:nvPicPr>
          <p:cNvPr id="3" name="圖片 2">
            <a:extLst>
              <a:ext uri="{FF2B5EF4-FFF2-40B4-BE49-F238E27FC236}">
                <a16:creationId xmlns:a16="http://schemas.microsoft.com/office/drawing/2014/main" id="{FEDE0438-068E-48CE-A872-CFA8B9E21C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4462" y="1274113"/>
            <a:ext cx="4653115" cy="5454362"/>
          </a:xfrm>
          <a:prstGeom prst="rect">
            <a:avLst/>
          </a:prstGeom>
        </p:spPr>
      </p:pic>
      <p:grpSp>
        <p:nvGrpSpPr>
          <p:cNvPr id="2" name="群組 1">
            <a:extLst>
              <a:ext uri="{FF2B5EF4-FFF2-40B4-BE49-F238E27FC236}">
                <a16:creationId xmlns:a16="http://schemas.microsoft.com/office/drawing/2014/main" id="{7E68B253-81B0-4725-94CA-083BF4BF96A2}"/>
              </a:ext>
            </a:extLst>
          </p:cNvPr>
          <p:cNvGrpSpPr/>
          <p:nvPr/>
        </p:nvGrpSpPr>
        <p:grpSpPr>
          <a:xfrm>
            <a:off x="694897" y="3394924"/>
            <a:ext cx="4836474" cy="2920151"/>
            <a:chOff x="2954972" y="2486904"/>
            <a:chExt cx="5822956" cy="3689549"/>
          </a:xfrm>
        </p:grpSpPr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E5F6BA7A-5C9E-498B-840D-2FD4D5DFCF9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27133" y="3307951"/>
              <a:ext cx="2793504" cy="2095128"/>
            </a:xfrm>
            <a:prstGeom prst="rect">
              <a:avLst/>
            </a:prstGeom>
          </p:spPr>
        </p:pic>
        <p:cxnSp>
          <p:nvCxnSpPr>
            <p:cNvPr id="12" name="直線單箭頭接點 11">
              <a:extLst>
                <a:ext uri="{FF2B5EF4-FFF2-40B4-BE49-F238E27FC236}">
                  <a16:creationId xmlns:a16="http://schemas.microsoft.com/office/drawing/2014/main" id="{81F70E0B-8A75-48D4-A03D-ECA1CEBF7E79}"/>
                </a:ext>
              </a:extLst>
            </p:cNvPr>
            <p:cNvCxnSpPr>
              <a:cxnSpLocks/>
              <a:stCxn id="11" idx="0"/>
            </p:cNvCxnSpPr>
            <p:nvPr/>
          </p:nvCxnSpPr>
          <p:spPr bwMode="auto">
            <a:xfrm flipH="1" flipV="1">
              <a:off x="5818981" y="2486904"/>
              <a:ext cx="4904" cy="821047"/>
            </a:xfrm>
            <a:prstGeom prst="straightConnector1">
              <a:avLst/>
            </a:prstGeom>
            <a:solidFill>
              <a:schemeClr val="accent1"/>
            </a:solidFill>
            <a:ln w="952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" name="直線單箭頭接點 12">
              <a:extLst>
                <a:ext uri="{FF2B5EF4-FFF2-40B4-BE49-F238E27FC236}">
                  <a16:creationId xmlns:a16="http://schemas.microsoft.com/office/drawing/2014/main" id="{9348D7CF-B34E-4AA0-8EF2-A81C77768672}"/>
                </a:ext>
              </a:extLst>
            </p:cNvPr>
            <p:cNvCxnSpPr>
              <a:cxnSpLocks/>
              <a:stCxn id="11" idx="3"/>
            </p:cNvCxnSpPr>
            <p:nvPr/>
          </p:nvCxnSpPr>
          <p:spPr bwMode="auto">
            <a:xfrm>
              <a:off x="7220637" y="4355515"/>
              <a:ext cx="1557291" cy="0"/>
            </a:xfrm>
            <a:prstGeom prst="straightConnector1">
              <a:avLst/>
            </a:prstGeom>
            <a:solidFill>
              <a:schemeClr val="accent1"/>
            </a:solidFill>
            <a:ln w="952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" name="直線單箭頭接點 13">
              <a:extLst>
                <a:ext uri="{FF2B5EF4-FFF2-40B4-BE49-F238E27FC236}">
                  <a16:creationId xmlns:a16="http://schemas.microsoft.com/office/drawing/2014/main" id="{FBC559C2-64D1-44F1-9A6D-F91218DF0BF1}"/>
                </a:ext>
              </a:extLst>
            </p:cNvPr>
            <p:cNvCxnSpPr>
              <a:cxnSpLocks/>
              <a:stCxn id="11" idx="2"/>
            </p:cNvCxnSpPr>
            <p:nvPr/>
          </p:nvCxnSpPr>
          <p:spPr bwMode="auto">
            <a:xfrm>
              <a:off x="5823885" y="5403079"/>
              <a:ext cx="0" cy="773374"/>
            </a:xfrm>
            <a:prstGeom prst="straightConnector1">
              <a:avLst/>
            </a:prstGeom>
            <a:solidFill>
              <a:schemeClr val="accent1"/>
            </a:solidFill>
            <a:ln w="952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" name="直線單箭頭接點 14">
              <a:extLst>
                <a:ext uri="{FF2B5EF4-FFF2-40B4-BE49-F238E27FC236}">
                  <a16:creationId xmlns:a16="http://schemas.microsoft.com/office/drawing/2014/main" id="{B9D47A6E-3A2B-4218-9472-935FB11E0C9E}"/>
                </a:ext>
              </a:extLst>
            </p:cNvPr>
            <p:cNvCxnSpPr>
              <a:cxnSpLocks/>
              <a:stCxn id="11" idx="1"/>
            </p:cNvCxnSpPr>
            <p:nvPr/>
          </p:nvCxnSpPr>
          <p:spPr bwMode="auto">
            <a:xfrm flipH="1">
              <a:off x="2954972" y="4355515"/>
              <a:ext cx="1472161" cy="0"/>
            </a:xfrm>
            <a:prstGeom prst="straightConnector1">
              <a:avLst/>
            </a:prstGeom>
            <a:solidFill>
              <a:schemeClr val="accent1"/>
            </a:solidFill>
            <a:ln w="952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54912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055CA2-9151-4700-A514-8177F91F5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103" y="3886200"/>
            <a:ext cx="8872335" cy="859055"/>
          </a:xfrm>
        </p:spPr>
        <p:txBody>
          <a:bodyPr>
            <a:normAutofit/>
          </a:bodyPr>
          <a:lstStyle/>
          <a:p>
            <a:r>
              <a:rPr lang="en-US" altLang="zh-TW" dirty="0"/>
              <a:t>CH4-1 First Program</a:t>
            </a:r>
            <a:endParaRPr lang="zh-TW" altLang="en-US" dirty="0"/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id="{2FBA4162-9C94-4F0C-ABD1-41DD5CA22E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5332CB9B-6EC6-4D67-9F1B-4593DEEE5AEF}"/>
              </a:ext>
            </a:extLst>
          </p:cNvPr>
          <p:cNvGrpSpPr/>
          <p:nvPr/>
        </p:nvGrpSpPr>
        <p:grpSpPr>
          <a:xfrm>
            <a:off x="0" y="6192732"/>
            <a:ext cx="12192000" cy="684203"/>
            <a:chOff x="0" y="6192732"/>
            <a:chExt cx="12192000" cy="684203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6C8234D0-73A2-4990-9FCA-1006BFAE283E}"/>
                </a:ext>
              </a:extLst>
            </p:cNvPr>
            <p:cNvSpPr/>
            <p:nvPr/>
          </p:nvSpPr>
          <p:spPr>
            <a:xfrm>
              <a:off x="0" y="6212114"/>
              <a:ext cx="12192000" cy="645886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E210E545-7413-4E61-BDBD-429550CC7824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8C621DAE-2C66-4122-B88B-CBA1A3C402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5255F4DD-0635-4B14-A1FF-7BC0A0799A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668765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055CA2-9151-4700-A514-8177F91F5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104" y="3886200"/>
            <a:ext cx="8464296" cy="859055"/>
          </a:xfrm>
        </p:spPr>
        <p:txBody>
          <a:bodyPr>
            <a:normAutofit/>
          </a:bodyPr>
          <a:lstStyle/>
          <a:p>
            <a:r>
              <a:rPr lang="en-US" altLang="zh-TW" dirty="0"/>
              <a:t>CH5-</a:t>
            </a:r>
            <a:r>
              <a:rPr lang="en-UM" altLang="zh-TW" dirty="0"/>
              <a:t>2</a:t>
            </a:r>
            <a:r>
              <a:rPr lang="en-US" altLang="zh-TW" dirty="0"/>
              <a:t> S</a:t>
            </a:r>
            <a:r>
              <a:rPr lang="en-UM" altLang="zh-TW" dirty="0" err="1"/>
              <a:t>tatement</a:t>
            </a:r>
            <a:r>
              <a:rPr lang="en-UM" altLang="zh-TW" dirty="0"/>
              <a:t> control</a:t>
            </a:r>
            <a:endParaRPr lang="zh-TW" altLang="en-US" dirty="0"/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id="{2FBA4162-9C94-4F0C-ABD1-41DD5CA22E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5332CB9B-6EC6-4D67-9F1B-4593DEEE5AEF}"/>
              </a:ext>
            </a:extLst>
          </p:cNvPr>
          <p:cNvGrpSpPr/>
          <p:nvPr/>
        </p:nvGrpSpPr>
        <p:grpSpPr>
          <a:xfrm>
            <a:off x="0" y="6192732"/>
            <a:ext cx="12192000" cy="684203"/>
            <a:chOff x="0" y="6192732"/>
            <a:chExt cx="12192000" cy="684203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6C8234D0-73A2-4990-9FCA-1006BFAE283E}"/>
                </a:ext>
              </a:extLst>
            </p:cNvPr>
            <p:cNvSpPr/>
            <p:nvPr/>
          </p:nvSpPr>
          <p:spPr>
            <a:xfrm>
              <a:off x="0" y="6212114"/>
              <a:ext cx="12192000" cy="645886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E210E545-7413-4E61-BDBD-429550CC7824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8C621DAE-2C66-4122-B88B-CBA1A3C402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5255F4DD-0635-4B14-A1FF-7BC0A0799A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043100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Statement</a:t>
            </a:r>
            <a:endParaRPr lang="zh-TW" altLang="en-US" sz="600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431B4DC-7FF3-4C42-928F-8F2FAA26F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條件判斷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if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else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-&gt;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如果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否則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switch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-&gt;  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558350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if else</a:t>
            </a:r>
            <a:endParaRPr lang="zh-TW" altLang="en-US" sz="600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431B4DC-7FF3-4C42-928F-8F2FAA26F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判斷條件式是否為真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if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可以單獨存在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巢狀結構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pic>
        <p:nvPicPr>
          <p:cNvPr id="20" name="圖片 19">
            <a:extLst>
              <a:ext uri="{FF2B5EF4-FFF2-40B4-BE49-F238E27FC236}">
                <a16:creationId xmlns:a16="http://schemas.microsoft.com/office/drawing/2014/main" id="{74CD69BC-B6CE-4788-BA7C-72B1793D4C1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580"/>
          <a:stretch/>
        </p:blipFill>
        <p:spPr>
          <a:xfrm>
            <a:off x="1233949" y="3568088"/>
            <a:ext cx="5338947" cy="2466339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A894886A-4D82-4A0A-A42E-8B57B0B2D1A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3968" t="70427"/>
          <a:stretch/>
        </p:blipFill>
        <p:spPr>
          <a:xfrm>
            <a:off x="7293076" y="1167164"/>
            <a:ext cx="3687098" cy="1401095"/>
          </a:xfrm>
          <a:prstGeom prst="rect">
            <a:avLst/>
          </a:prstGeom>
        </p:spPr>
      </p:pic>
      <p:pic>
        <p:nvPicPr>
          <p:cNvPr id="25" name="圖片 24">
            <a:extLst>
              <a:ext uri="{FF2B5EF4-FFF2-40B4-BE49-F238E27FC236}">
                <a16:creationId xmlns:a16="http://schemas.microsoft.com/office/drawing/2014/main" id="{6EA0334A-C6E0-4CDC-AD3B-48E38B84520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3968" b="29317"/>
          <a:stretch/>
        </p:blipFill>
        <p:spPr>
          <a:xfrm>
            <a:off x="7293077" y="2685610"/>
            <a:ext cx="3687097" cy="3348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9286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Data Type in C</a:t>
            </a:r>
            <a:endParaRPr lang="zh-TW" altLang="en-US" sz="6000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sp>
        <p:nvSpPr>
          <p:cNvPr id="12" name="內容版面配置區 11">
            <a:extLst>
              <a:ext uri="{FF2B5EF4-FFF2-40B4-BE49-F238E27FC236}">
                <a16:creationId xmlns:a16="http://schemas.microsoft.com/office/drawing/2014/main" id="{5EC1E82C-3C63-401A-B662-91CE17674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A6DE5717-A02F-4FE9-9650-6EB15B9159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9061211"/>
              </p:ext>
            </p:extLst>
          </p:nvPr>
        </p:nvGraphicFramePr>
        <p:xfrm>
          <a:off x="960623" y="1825625"/>
          <a:ext cx="10270754" cy="43320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417">
                  <a:extLst>
                    <a:ext uri="{9D8B030D-6E8A-4147-A177-3AD203B41FA5}">
                      <a16:colId xmlns:a16="http://schemas.microsoft.com/office/drawing/2014/main" val="545039567"/>
                    </a:ext>
                  </a:extLst>
                </a:gridCol>
                <a:gridCol w="1916430">
                  <a:extLst>
                    <a:ext uri="{9D8B030D-6E8A-4147-A177-3AD203B41FA5}">
                      <a16:colId xmlns:a16="http://schemas.microsoft.com/office/drawing/2014/main" val="443754655"/>
                    </a:ext>
                  </a:extLst>
                </a:gridCol>
                <a:gridCol w="2873414">
                  <a:extLst>
                    <a:ext uri="{9D8B030D-6E8A-4147-A177-3AD203B41FA5}">
                      <a16:colId xmlns:a16="http://schemas.microsoft.com/office/drawing/2014/main" val="886416546"/>
                    </a:ext>
                  </a:extLst>
                </a:gridCol>
                <a:gridCol w="3666493">
                  <a:extLst>
                    <a:ext uri="{9D8B030D-6E8A-4147-A177-3AD203B41FA5}">
                      <a16:colId xmlns:a16="http://schemas.microsoft.com/office/drawing/2014/main" val="1882182176"/>
                    </a:ext>
                  </a:extLst>
                </a:gridCol>
              </a:tblGrid>
              <a:tr h="649017">
                <a:tc>
                  <a:txBody>
                    <a:bodyPr/>
                    <a:lstStyle/>
                    <a:p>
                      <a:r>
                        <a:rPr lang="zh-TW" altLang="en-US" sz="2400" dirty="0"/>
                        <a:t>類型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dirty="0"/>
                        <a:t>中文名稱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dirty="0"/>
                        <a:t>資料長度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dirty="0"/>
                        <a:t>範圍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668584"/>
                  </a:ext>
                </a:extLst>
              </a:tr>
              <a:tr h="679043">
                <a:tc>
                  <a:txBody>
                    <a:bodyPr/>
                    <a:lstStyle/>
                    <a:p>
                      <a:r>
                        <a:rPr lang="en-US" altLang="zh-TW" sz="2400" b="1" u="sng" dirty="0" err="1"/>
                        <a:t>boolean</a:t>
                      </a:r>
                      <a:r>
                        <a:rPr lang="en-US" altLang="zh-TW" sz="2400" b="1" u="sng" dirty="0"/>
                        <a:t>/</a:t>
                      </a:r>
                    </a:p>
                    <a:p>
                      <a:r>
                        <a:rPr lang="en-US" altLang="zh-TW" sz="2400" b="1" u="sng" dirty="0"/>
                        <a:t>bool</a:t>
                      </a:r>
                      <a:endParaRPr lang="zh-TW" altLang="en-US" sz="24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b="1" u="sng" dirty="0"/>
                        <a:t>布林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b="1" u="sng" dirty="0"/>
                        <a:t>8</a:t>
                      </a:r>
                      <a:r>
                        <a:rPr lang="zh-TW" altLang="en-US" sz="2400" b="1" u="sng" dirty="0"/>
                        <a:t>位元</a:t>
                      </a:r>
                      <a:r>
                        <a:rPr lang="en-US" altLang="zh-TW" sz="2400" b="1" u="sng" dirty="0"/>
                        <a:t>(1byte)</a:t>
                      </a:r>
                      <a:endParaRPr lang="zh-TW" altLang="en-US" sz="24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b="1" u="sng" dirty="0"/>
                        <a:t>0 </a:t>
                      </a:r>
                      <a:r>
                        <a:rPr lang="zh-TW" altLang="en-US" sz="2400" b="1" u="sng" dirty="0"/>
                        <a:t>或 </a:t>
                      </a:r>
                      <a:r>
                        <a:rPr lang="en-US" altLang="zh-TW" sz="2400" b="1" u="sng" dirty="0"/>
                        <a:t>1</a:t>
                      </a:r>
                      <a:r>
                        <a:rPr lang="zh-TW" altLang="en-US" sz="2400" b="1" u="sng" dirty="0"/>
                        <a:t> </a:t>
                      </a:r>
                      <a:r>
                        <a:rPr lang="en-US" altLang="zh-TW" sz="2400" b="1" u="sng" dirty="0"/>
                        <a:t>( false </a:t>
                      </a:r>
                      <a:r>
                        <a:rPr lang="zh-TW" altLang="en-US" sz="2400" b="1" u="sng" dirty="0"/>
                        <a:t>或 </a:t>
                      </a:r>
                      <a:r>
                        <a:rPr lang="en-US" altLang="zh-TW" sz="2400" b="1" u="sng" dirty="0" err="1"/>
                        <a:t>ture</a:t>
                      </a:r>
                      <a:r>
                        <a:rPr lang="en-US" altLang="zh-TW" sz="2400" b="1" u="sng" dirty="0"/>
                        <a:t> )</a:t>
                      </a:r>
                      <a:endParaRPr lang="zh-TW" altLang="en-US" sz="2400" b="1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997723"/>
                  </a:ext>
                </a:extLst>
              </a:tr>
              <a:tr h="679043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char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dirty="0"/>
                        <a:t>字元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8</a:t>
                      </a:r>
                      <a:r>
                        <a:rPr lang="zh-TW" altLang="en-US" sz="2400" dirty="0"/>
                        <a:t>位元</a:t>
                      </a:r>
                      <a:r>
                        <a:rPr lang="en-US" altLang="zh-TW" sz="2400" dirty="0"/>
                        <a:t>(1byte)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-127 ~ 128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7240981"/>
                  </a:ext>
                </a:extLst>
              </a:tr>
              <a:tr h="679043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int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dirty="0"/>
                        <a:t>整數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32</a:t>
                      </a:r>
                      <a:r>
                        <a:rPr lang="zh-TW" altLang="en-US" sz="2400" dirty="0"/>
                        <a:t>位元</a:t>
                      </a:r>
                      <a:r>
                        <a:rPr lang="en-US" altLang="zh-TW" sz="2400" dirty="0"/>
                        <a:t>(4byte)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-2147483648 ~ 2147483647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49687"/>
                  </a:ext>
                </a:extLst>
              </a:tr>
              <a:tr h="679043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float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dirty="0"/>
                        <a:t>浮點數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32</a:t>
                      </a:r>
                      <a:r>
                        <a:rPr lang="zh-TW" altLang="en-US" sz="2400" dirty="0"/>
                        <a:t>位元</a:t>
                      </a:r>
                      <a:r>
                        <a:rPr lang="en-US" altLang="zh-TW" sz="2400" dirty="0"/>
                        <a:t>(4byte)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±3.4028235E+38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128059"/>
                  </a:ext>
                </a:extLst>
              </a:tr>
              <a:tr h="679043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byte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dirty="0"/>
                        <a:t>位元組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8</a:t>
                      </a:r>
                      <a:r>
                        <a:rPr lang="zh-TW" altLang="en-US" sz="2400" dirty="0"/>
                        <a:t>位元</a:t>
                      </a:r>
                      <a:r>
                        <a:rPr lang="en-US" altLang="zh-TW" sz="2400" dirty="0"/>
                        <a:t>(1byte)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0 ~ 255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422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893001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if else</a:t>
            </a:r>
            <a:endParaRPr lang="zh-TW" altLang="en-US" sz="600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431B4DC-7FF3-4C42-928F-8F2FAA26F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TW" altLang="en-US" sz="3200" dirty="0">
              <a:latin typeface="+mj-lt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AFC05C39-BA5E-4E03-94EB-E30788B432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7668495"/>
              </p:ext>
            </p:extLst>
          </p:nvPr>
        </p:nvGraphicFramePr>
        <p:xfrm>
          <a:off x="6239934" y="2382137"/>
          <a:ext cx="5418666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10539489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590651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>
                          <a:latin typeface="+mj-lt"/>
                          <a:ea typeface="標楷體" panose="03000509000000000000" pitchFamily="65" charset="-120"/>
                        </a:rPr>
                        <a:t>符號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>
                          <a:latin typeface="+mj-lt"/>
                          <a:ea typeface="標楷體" panose="03000509000000000000" pitchFamily="65" charset="-120"/>
                        </a:rPr>
                        <a:t>名稱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596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latin typeface="+mj-lt"/>
                          <a:ea typeface="標楷體" panose="03000509000000000000" pitchFamily="65" charset="-120"/>
                        </a:rPr>
                        <a:t>==</a:t>
                      </a:r>
                      <a:endParaRPr lang="zh-TW" altLang="en-US" sz="2800" dirty="0">
                        <a:latin typeface="+mj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>
                          <a:latin typeface="+mj-lt"/>
                          <a:ea typeface="標楷體" panose="03000509000000000000" pitchFamily="65" charset="-120"/>
                        </a:rPr>
                        <a:t>等於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216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latin typeface="+mj-lt"/>
                          <a:ea typeface="標楷體" panose="03000509000000000000" pitchFamily="65" charset="-120"/>
                        </a:rPr>
                        <a:t>!=</a:t>
                      </a:r>
                      <a:endParaRPr lang="zh-TW" altLang="en-US" sz="2800" dirty="0">
                        <a:latin typeface="+mj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>
                          <a:latin typeface="+mj-lt"/>
                          <a:ea typeface="標楷體" panose="03000509000000000000" pitchFamily="65" charset="-120"/>
                        </a:rPr>
                        <a:t>不等於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8503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latin typeface="+mj-lt"/>
                          <a:ea typeface="標楷體" panose="03000509000000000000" pitchFamily="65" charset="-120"/>
                        </a:rPr>
                        <a:t>||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>
                          <a:latin typeface="+mj-lt"/>
                          <a:ea typeface="標楷體" panose="03000509000000000000" pitchFamily="65" charset="-120"/>
                        </a:rPr>
                        <a:t>或</a:t>
                      </a:r>
                      <a:r>
                        <a:rPr lang="en-US" altLang="zh-TW" sz="2800" dirty="0">
                          <a:latin typeface="+mj-lt"/>
                          <a:ea typeface="標楷體" panose="03000509000000000000" pitchFamily="65" charset="-120"/>
                        </a:rPr>
                        <a:t>(OR)</a:t>
                      </a:r>
                      <a:endParaRPr lang="zh-TW" altLang="en-US" sz="2800" dirty="0">
                        <a:latin typeface="+mj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608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latin typeface="+mj-lt"/>
                          <a:ea typeface="標楷體" panose="03000509000000000000" pitchFamily="65" charset="-120"/>
                        </a:rPr>
                        <a:t>&amp;&amp;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>
                          <a:latin typeface="+mj-lt"/>
                          <a:ea typeface="標楷體" panose="03000509000000000000" pitchFamily="65" charset="-120"/>
                        </a:rPr>
                        <a:t>且</a:t>
                      </a:r>
                      <a:r>
                        <a:rPr lang="en-US" altLang="zh-TW" sz="2800" dirty="0">
                          <a:latin typeface="+mj-lt"/>
                          <a:ea typeface="標楷體" panose="03000509000000000000" pitchFamily="65" charset="-120"/>
                        </a:rPr>
                        <a:t>(AND) </a:t>
                      </a:r>
                      <a:endParaRPr lang="zh-TW" altLang="en-US" sz="2800" dirty="0">
                        <a:latin typeface="+mj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596985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78135FB4-5A75-4D07-B51D-BA1CD9F6D7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1696735"/>
              </p:ext>
            </p:extLst>
          </p:nvPr>
        </p:nvGraphicFramePr>
        <p:xfrm>
          <a:off x="477641" y="2382137"/>
          <a:ext cx="5418666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21080673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8082676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>
                          <a:latin typeface="+mj-lt"/>
                          <a:ea typeface="標楷體" panose="03000509000000000000" pitchFamily="65" charset="-120"/>
                        </a:rPr>
                        <a:t>符號</a:t>
                      </a:r>
                      <a:endParaRPr lang="en-US" altLang="zh-TW" sz="2800" dirty="0">
                        <a:latin typeface="+mj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>
                          <a:latin typeface="+mj-lt"/>
                          <a:ea typeface="標楷體" panose="03000509000000000000" pitchFamily="65" charset="-120"/>
                        </a:rPr>
                        <a:t>名稱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0030313"/>
                  </a:ext>
                </a:extLst>
              </a:tr>
              <a:tr h="38714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latin typeface="+mj-lt"/>
                          <a:ea typeface="標楷體" panose="03000509000000000000" pitchFamily="65" charset="-120"/>
                        </a:rPr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>
                          <a:latin typeface="+mj-lt"/>
                          <a:ea typeface="標楷體" panose="03000509000000000000" pitchFamily="65" charset="-120"/>
                        </a:rPr>
                        <a:t>大於等於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380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latin typeface="+mj-lt"/>
                          <a:ea typeface="標楷體" panose="03000509000000000000" pitchFamily="65" charset="-12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>
                          <a:latin typeface="+mj-lt"/>
                          <a:ea typeface="標楷體" panose="03000509000000000000" pitchFamily="65" charset="-120"/>
                        </a:rPr>
                        <a:t>大於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208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latin typeface="+mj-lt"/>
                          <a:ea typeface="標楷體" panose="03000509000000000000" pitchFamily="65" charset="-120"/>
                        </a:rPr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>
                          <a:latin typeface="+mj-lt"/>
                          <a:ea typeface="標楷體" panose="03000509000000000000" pitchFamily="65" charset="-120"/>
                        </a:rPr>
                        <a:t>小於等於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821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latin typeface="+mj-lt"/>
                          <a:ea typeface="標楷體" panose="03000509000000000000" pitchFamily="65" charset="-120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>
                          <a:latin typeface="+mj-lt"/>
                          <a:ea typeface="標楷體" panose="03000509000000000000" pitchFamily="65" charset="-120"/>
                        </a:rPr>
                        <a:t>小於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4683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445820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if else</a:t>
            </a:r>
            <a:endParaRPr lang="zh-TW" altLang="en-US" sz="600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431B4DC-7FF3-4C42-928F-8F2FAA26F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>
                <a:latin typeface="+mj-lt"/>
              </a:rPr>
              <a:t>Content</a:t>
            </a:r>
            <a:r>
              <a:rPr lang="zh-TW" altLang="en-US" sz="3200" dirty="0">
                <a:latin typeface="+mj-lt"/>
                <a:ea typeface="標楷體" panose="03000509000000000000" pitchFamily="65" charset="-120"/>
              </a:rPr>
              <a:t>內文</a:t>
            </a:r>
            <a:endParaRPr lang="zh-TW" altLang="en-US" sz="3200" dirty="0">
              <a:latin typeface="+mj-lt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pic>
        <p:nvPicPr>
          <p:cNvPr id="3" name="圖片 2">
            <a:extLst>
              <a:ext uri="{FF2B5EF4-FFF2-40B4-BE49-F238E27FC236}">
                <a16:creationId xmlns:a16="http://schemas.microsoft.com/office/drawing/2014/main" id="{EA190F88-2D81-49A8-837F-068A40FD51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92" y="1902541"/>
            <a:ext cx="5863050" cy="3215624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EEC5E1D2-BB13-43B3-9069-05FDFA7C0D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1002" y="1902541"/>
            <a:ext cx="6076032" cy="3215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71767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if else</a:t>
            </a:r>
            <a:endParaRPr lang="zh-TW" altLang="en-US" sz="600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431B4DC-7FF3-4C42-928F-8F2FAA26F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available()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函式來判斷是否有資料進來，若有則將其顯示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FD5E32E9-7558-4A2A-B1DA-5B5FDB962328}"/>
              </a:ext>
            </a:extLst>
          </p:cNvPr>
          <p:cNvGrpSpPr/>
          <p:nvPr/>
        </p:nvGrpSpPr>
        <p:grpSpPr>
          <a:xfrm>
            <a:off x="2512708" y="2497443"/>
            <a:ext cx="7166584" cy="3660585"/>
            <a:chOff x="2555483" y="2742094"/>
            <a:chExt cx="6383602" cy="3213316"/>
          </a:xfrm>
        </p:grpSpPr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2F94D660-7196-4328-A729-389F7E779A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485661" y="2742094"/>
              <a:ext cx="5453424" cy="3212811"/>
            </a:xfrm>
            <a:prstGeom prst="rect">
              <a:avLst/>
            </a:prstGeom>
          </p:spPr>
        </p:pic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FA7C28C5-2375-48F1-8925-F48F7F89A10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555483" y="2742094"/>
              <a:ext cx="5551644" cy="32133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4909827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switch</a:t>
            </a:r>
            <a:endParaRPr lang="zh-TW" altLang="en-US" sz="600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431B4DC-7FF3-4C42-928F-8F2FAA26F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用多個選項的比對來選擇要執行的動作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pic>
        <p:nvPicPr>
          <p:cNvPr id="12" name="圖片 11">
            <a:extLst>
              <a:ext uri="{FF2B5EF4-FFF2-40B4-BE49-F238E27FC236}">
                <a16:creationId xmlns:a16="http://schemas.microsoft.com/office/drawing/2014/main" id="{0E791D52-105F-42D7-86ED-898DB79C18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2295" y="2393970"/>
            <a:ext cx="4787409" cy="4276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50423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switch</a:t>
            </a:r>
            <a:endParaRPr lang="zh-TW" altLang="en-US" sz="6000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pic>
        <p:nvPicPr>
          <p:cNvPr id="3" name="內容版面配置區 2">
            <a:extLst>
              <a:ext uri="{FF2B5EF4-FFF2-40B4-BE49-F238E27FC236}">
                <a16:creationId xmlns:a16="http://schemas.microsoft.com/office/drawing/2014/main" id="{42A0CF33-FB1B-46C8-97B7-00D67B4C6A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2877806" y="1338021"/>
            <a:ext cx="6347487" cy="5471056"/>
          </a:xfrm>
        </p:spPr>
      </p:pic>
    </p:spTree>
    <p:extLst>
      <p:ext uri="{BB962C8B-B14F-4D97-AF65-F5344CB8AC3E}">
        <p14:creationId xmlns:p14="http://schemas.microsoft.com/office/powerpoint/2010/main" val="185922522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Control with Serial</a:t>
            </a:r>
            <a:endParaRPr lang="zh-TW" altLang="en-US" sz="6000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F7855BBC-32C0-4EF7-99D9-942198BF7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利用序列的讀取搭配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switch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來控制</a:t>
            </a:r>
            <a:r>
              <a:rPr lang="en-US" altLang="zh-TW" sz="3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Mbot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移動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A919AF6A-4234-4053-B939-B84C01E0E16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133" y="3307951"/>
            <a:ext cx="2793504" cy="2095128"/>
          </a:xfrm>
          <a:prstGeom prst="rect">
            <a:avLst/>
          </a:prstGeom>
        </p:spPr>
      </p:pic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CD7B6BF7-ACD7-4E89-A492-00FB2C315E27}"/>
              </a:ext>
            </a:extLst>
          </p:cNvPr>
          <p:cNvCxnSpPr>
            <a:cxnSpLocks/>
            <a:stCxn id="12" idx="0"/>
          </p:cNvCxnSpPr>
          <p:nvPr/>
        </p:nvCxnSpPr>
        <p:spPr bwMode="auto">
          <a:xfrm flipH="1" flipV="1">
            <a:off x="5818981" y="2486904"/>
            <a:ext cx="4904" cy="821047"/>
          </a:xfrm>
          <a:prstGeom prst="straightConnector1">
            <a:avLst/>
          </a:prstGeom>
          <a:solidFill>
            <a:schemeClr val="accent1"/>
          </a:solidFill>
          <a:ln w="952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9A190F42-DE1E-4F97-A73D-AB9796E59A86}"/>
              </a:ext>
            </a:extLst>
          </p:cNvPr>
          <p:cNvCxnSpPr>
            <a:cxnSpLocks/>
            <a:stCxn id="12" idx="3"/>
          </p:cNvCxnSpPr>
          <p:nvPr/>
        </p:nvCxnSpPr>
        <p:spPr bwMode="auto">
          <a:xfrm>
            <a:off x="7220637" y="4355515"/>
            <a:ext cx="1557291" cy="0"/>
          </a:xfrm>
          <a:prstGeom prst="straightConnector1">
            <a:avLst/>
          </a:prstGeom>
          <a:solidFill>
            <a:schemeClr val="accent1"/>
          </a:solidFill>
          <a:ln w="952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645F0E0A-2554-41D8-A858-570184E95F25}"/>
              </a:ext>
            </a:extLst>
          </p:cNvPr>
          <p:cNvCxnSpPr>
            <a:cxnSpLocks/>
            <a:stCxn id="12" idx="2"/>
          </p:cNvCxnSpPr>
          <p:nvPr/>
        </p:nvCxnSpPr>
        <p:spPr bwMode="auto">
          <a:xfrm>
            <a:off x="5823885" y="5403079"/>
            <a:ext cx="0" cy="773374"/>
          </a:xfrm>
          <a:prstGeom prst="straightConnector1">
            <a:avLst/>
          </a:prstGeom>
          <a:solidFill>
            <a:schemeClr val="accent1"/>
          </a:solidFill>
          <a:ln w="952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D2D192E7-6160-45F5-BBD2-184DD4FF749F}"/>
              </a:ext>
            </a:extLst>
          </p:cNvPr>
          <p:cNvCxnSpPr>
            <a:cxnSpLocks/>
            <a:stCxn id="12" idx="1"/>
          </p:cNvCxnSpPr>
          <p:nvPr/>
        </p:nvCxnSpPr>
        <p:spPr bwMode="auto">
          <a:xfrm flipH="1">
            <a:off x="2954972" y="4355515"/>
            <a:ext cx="1472161" cy="0"/>
          </a:xfrm>
          <a:prstGeom prst="straightConnector1">
            <a:avLst/>
          </a:prstGeom>
          <a:solidFill>
            <a:schemeClr val="accent1"/>
          </a:solidFill>
          <a:ln w="952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475113A8-9F8C-42FC-B8DA-8CC8C10E53B0}"/>
              </a:ext>
            </a:extLst>
          </p:cNvPr>
          <p:cNvSpPr txBox="1"/>
          <p:nvPr/>
        </p:nvSpPr>
        <p:spPr>
          <a:xfrm>
            <a:off x="5074170" y="2543491"/>
            <a:ext cx="5341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  <a:latin typeface="+mj-lt"/>
              </a:rPr>
              <a:t>W</a:t>
            </a:r>
            <a:endParaRPr lang="zh-TW" altLang="en-US" sz="3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FC9BCF50-552B-421E-A352-2045C3D0C17A}"/>
              </a:ext>
            </a:extLst>
          </p:cNvPr>
          <p:cNvSpPr txBox="1"/>
          <p:nvPr/>
        </p:nvSpPr>
        <p:spPr>
          <a:xfrm>
            <a:off x="2355954" y="4001294"/>
            <a:ext cx="426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  <a:latin typeface="+mj-lt"/>
              </a:rPr>
              <a:t>A</a:t>
            </a:r>
            <a:endParaRPr lang="zh-TW" altLang="en-US" sz="3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37E6A4BA-72B0-41FC-BD9A-E1E3E74598C9}"/>
              </a:ext>
            </a:extLst>
          </p:cNvPr>
          <p:cNvSpPr txBox="1"/>
          <p:nvPr/>
        </p:nvSpPr>
        <p:spPr>
          <a:xfrm>
            <a:off x="8865096" y="4063127"/>
            <a:ext cx="426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  <a:latin typeface="+mj-lt"/>
              </a:rPr>
              <a:t>D</a:t>
            </a:r>
            <a:endParaRPr lang="zh-TW" altLang="en-US" sz="3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C4656A6A-6E34-4DCC-B92F-8EA6D1C19CC2}"/>
              </a:ext>
            </a:extLst>
          </p:cNvPr>
          <p:cNvSpPr txBox="1"/>
          <p:nvPr/>
        </p:nvSpPr>
        <p:spPr>
          <a:xfrm>
            <a:off x="6050982" y="5525448"/>
            <a:ext cx="426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  <a:latin typeface="+mj-lt"/>
              </a:rPr>
              <a:t>S</a:t>
            </a:r>
            <a:endParaRPr lang="zh-TW" altLang="en-US" sz="3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B8CA9643-FFBE-4EF8-A0E8-4F0F2CD3EDEA}"/>
              </a:ext>
            </a:extLst>
          </p:cNvPr>
          <p:cNvSpPr txBox="1"/>
          <p:nvPr/>
        </p:nvSpPr>
        <p:spPr>
          <a:xfrm>
            <a:off x="9213250" y="5302830"/>
            <a:ext cx="21492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>
                <a:solidFill>
                  <a:schemeClr val="bg1"/>
                </a:solidFill>
                <a:latin typeface="+mj-lt"/>
              </a:rPr>
              <a:t>X for stop</a:t>
            </a:r>
            <a:endParaRPr lang="zh-TW" altLang="en-US" sz="32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30822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IDE </a:t>
            </a:r>
            <a:r>
              <a:rPr lang="en-US" altLang="zh-TW" sz="6000" dirty="0" err="1"/>
              <a:t>Funcitons</a:t>
            </a:r>
            <a:endParaRPr lang="zh-TW" altLang="en-US" sz="6000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pic>
        <p:nvPicPr>
          <p:cNvPr id="18" name="圖片 17">
            <a:extLst>
              <a:ext uri="{FF2B5EF4-FFF2-40B4-BE49-F238E27FC236}">
                <a16:creationId xmlns:a16="http://schemas.microsoft.com/office/drawing/2014/main" id="{A703564D-1896-47EA-A4AB-9B9CD981D08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76" t="10307" b="83500"/>
          <a:stretch/>
        </p:blipFill>
        <p:spPr>
          <a:xfrm>
            <a:off x="1668335" y="1389052"/>
            <a:ext cx="8766429" cy="723524"/>
          </a:xfrm>
          <a:prstGeom prst="rect">
            <a:avLst/>
          </a:prstGeom>
        </p:spPr>
      </p:pic>
      <p:grpSp>
        <p:nvGrpSpPr>
          <p:cNvPr id="2" name="群組 1">
            <a:extLst>
              <a:ext uri="{FF2B5EF4-FFF2-40B4-BE49-F238E27FC236}">
                <a16:creationId xmlns:a16="http://schemas.microsoft.com/office/drawing/2014/main" id="{515F5C59-D626-4DB3-B2AC-659D07022EA9}"/>
              </a:ext>
            </a:extLst>
          </p:cNvPr>
          <p:cNvGrpSpPr/>
          <p:nvPr/>
        </p:nvGrpSpPr>
        <p:grpSpPr>
          <a:xfrm>
            <a:off x="1685328" y="2306487"/>
            <a:ext cx="513336" cy="3676564"/>
            <a:chOff x="1704942" y="2220708"/>
            <a:chExt cx="513336" cy="3676564"/>
          </a:xfrm>
        </p:grpSpPr>
        <p:pic>
          <p:nvPicPr>
            <p:cNvPr id="19" name="圖片 18">
              <a:extLst>
                <a:ext uri="{FF2B5EF4-FFF2-40B4-BE49-F238E27FC236}">
                  <a16:creationId xmlns:a16="http://schemas.microsoft.com/office/drawing/2014/main" id="{551E483E-D72E-4C40-97E7-15A32B2A8FB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704943" y="2220708"/>
              <a:ext cx="513335" cy="540000"/>
            </a:xfrm>
            <a:prstGeom prst="rect">
              <a:avLst/>
            </a:prstGeom>
          </p:spPr>
        </p:pic>
        <p:pic>
          <p:nvPicPr>
            <p:cNvPr id="20" name="圖片 19">
              <a:extLst>
                <a:ext uri="{FF2B5EF4-FFF2-40B4-BE49-F238E27FC236}">
                  <a16:creationId xmlns:a16="http://schemas.microsoft.com/office/drawing/2014/main" id="{41F78274-11A8-4B88-B214-5CB1F916A8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5147" r="5147"/>
            <a:stretch/>
          </p:blipFill>
          <p:spPr>
            <a:xfrm>
              <a:off x="1704942" y="3475334"/>
              <a:ext cx="513336" cy="540000"/>
            </a:xfrm>
            <a:prstGeom prst="rect">
              <a:avLst/>
            </a:prstGeom>
          </p:spPr>
        </p:pic>
        <p:pic>
          <p:nvPicPr>
            <p:cNvPr id="21" name="圖片 20">
              <a:extLst>
                <a:ext uri="{FF2B5EF4-FFF2-40B4-BE49-F238E27FC236}">
                  <a16:creationId xmlns:a16="http://schemas.microsoft.com/office/drawing/2014/main" id="{B492D25A-9978-47A1-87E2-9BAC1C98D1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5185" t="16" r="5185" b="-16"/>
            <a:stretch/>
          </p:blipFill>
          <p:spPr>
            <a:xfrm>
              <a:off x="1704942" y="4102647"/>
              <a:ext cx="513336" cy="540000"/>
            </a:xfrm>
            <a:prstGeom prst="rect">
              <a:avLst/>
            </a:prstGeom>
          </p:spPr>
        </p:pic>
        <p:pic>
          <p:nvPicPr>
            <p:cNvPr id="22" name="圖片 21">
              <a:extLst>
                <a:ext uri="{FF2B5EF4-FFF2-40B4-BE49-F238E27FC236}">
                  <a16:creationId xmlns:a16="http://schemas.microsoft.com/office/drawing/2014/main" id="{9B35EB41-B952-4F91-9C17-361CA277E5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3178" r="3178"/>
            <a:stretch/>
          </p:blipFill>
          <p:spPr>
            <a:xfrm>
              <a:off x="1704942" y="4729960"/>
              <a:ext cx="513336" cy="540000"/>
            </a:xfrm>
            <a:prstGeom prst="rect">
              <a:avLst/>
            </a:prstGeom>
          </p:spPr>
        </p:pic>
        <p:pic>
          <p:nvPicPr>
            <p:cNvPr id="23" name="圖片 22">
              <a:extLst>
                <a:ext uri="{FF2B5EF4-FFF2-40B4-BE49-F238E27FC236}">
                  <a16:creationId xmlns:a16="http://schemas.microsoft.com/office/drawing/2014/main" id="{9F845B34-7E58-4A7C-B0AB-A215FE6817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l="3827" t="-1917" r="3827" b="1917"/>
            <a:stretch/>
          </p:blipFill>
          <p:spPr>
            <a:xfrm>
              <a:off x="1704942" y="5357272"/>
              <a:ext cx="513336" cy="540000"/>
            </a:xfrm>
            <a:prstGeom prst="rect">
              <a:avLst/>
            </a:prstGeom>
          </p:spPr>
        </p:pic>
        <p:pic>
          <p:nvPicPr>
            <p:cNvPr id="24" name="圖片 23">
              <a:extLst>
                <a:ext uri="{FF2B5EF4-FFF2-40B4-BE49-F238E27FC236}">
                  <a16:creationId xmlns:a16="http://schemas.microsoft.com/office/drawing/2014/main" id="{EC2E03C3-4AB7-4F0F-89DE-9F7AD892FD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l="3094" r="3094"/>
            <a:stretch/>
          </p:blipFill>
          <p:spPr>
            <a:xfrm>
              <a:off x="1704942" y="2848021"/>
              <a:ext cx="513336" cy="540000"/>
            </a:xfrm>
            <a:prstGeom prst="rect">
              <a:avLst/>
            </a:prstGeom>
          </p:spPr>
        </p:pic>
      </p:grp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9A2442F6-1119-4016-92E0-C3A478CD3C69}"/>
              </a:ext>
            </a:extLst>
          </p:cNvPr>
          <p:cNvSpPr txBox="1"/>
          <p:nvPr/>
        </p:nvSpPr>
        <p:spPr>
          <a:xfrm>
            <a:off x="2284379" y="2302957"/>
            <a:ext cx="947945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u="sng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偵錯</a:t>
            </a:r>
            <a:r>
              <a:rPr lang="zh-TW" altLang="en-US" sz="32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：檢查程式碼是否有錯誤，若錯誤便顯示出來。</a:t>
            </a:r>
            <a:endParaRPr lang="en-US" altLang="zh-TW" sz="32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200" b="1" u="sng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上傳</a:t>
            </a:r>
            <a:r>
              <a:rPr lang="zh-TW" altLang="en-US" sz="32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：將程式載入到控制器，若程式錯誤或連接埠問題，便會無法載入且顯示錯誤訊息。</a:t>
            </a:r>
            <a:endParaRPr lang="en-US" altLang="zh-TW" sz="32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200" b="1" u="sng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新增</a:t>
            </a:r>
            <a:r>
              <a:rPr lang="zh-TW" altLang="en-US" sz="32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：新增檔案。</a:t>
            </a:r>
            <a:endParaRPr lang="en-US" altLang="zh-TW" sz="32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200" b="1" u="sng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開啟</a:t>
            </a:r>
            <a:r>
              <a:rPr lang="zh-TW" altLang="en-US" sz="32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：開啟檔案。</a:t>
            </a:r>
            <a:endParaRPr lang="en-US" altLang="zh-TW" sz="32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200" b="1" u="sng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儲存</a:t>
            </a:r>
            <a:r>
              <a:rPr lang="zh-TW" altLang="en-US" sz="32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：儲存檔案。</a:t>
            </a:r>
            <a:endParaRPr lang="en-US" altLang="zh-TW" sz="32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200" b="1" u="sng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序列埠監控視窗</a:t>
            </a:r>
            <a:r>
              <a:rPr lang="zh-TW" altLang="en-US" sz="32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：顯示由</a:t>
            </a:r>
            <a:r>
              <a:rPr lang="en-US" altLang="zh-TW" sz="32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PC</a:t>
            </a:r>
            <a:r>
              <a:rPr lang="zh-TW" altLang="en-US" sz="32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端傳來的串列埠訊息。</a:t>
            </a:r>
            <a:endParaRPr lang="en-US" altLang="zh-TW" sz="32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531105A-F64F-4F8E-9EDA-ED4918E12B2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98456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Analyze</a:t>
            </a:r>
            <a:endParaRPr lang="zh-TW" altLang="en-US" sz="6000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44315336-3AA1-472A-9926-8C2CB1DEA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49D4814-DB22-48E0-B799-134A355AE6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7469" y="255965"/>
            <a:ext cx="4105769" cy="6431259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339BECFB-B54F-4F57-A87D-0DA9888F923C}"/>
              </a:ext>
            </a:extLst>
          </p:cNvPr>
          <p:cNvSpPr/>
          <p:nvPr/>
        </p:nvSpPr>
        <p:spPr>
          <a:xfrm>
            <a:off x="4697470" y="255965"/>
            <a:ext cx="4105769" cy="1145615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FC81F0C-146E-4298-B467-F562E65F970B}"/>
              </a:ext>
            </a:extLst>
          </p:cNvPr>
          <p:cNvSpPr/>
          <p:nvPr/>
        </p:nvSpPr>
        <p:spPr>
          <a:xfrm>
            <a:off x="4697470" y="1401580"/>
            <a:ext cx="4105769" cy="457200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9617753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5DCDDF50-13BD-4DF0-8D97-E72681C5DB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7242" y="2807208"/>
            <a:ext cx="6163062" cy="1243584"/>
          </a:xfrm>
        </p:spPr>
        <p:txBody>
          <a:bodyPr/>
          <a:lstStyle/>
          <a:p>
            <a:r>
              <a:rPr lang="en-US" altLang="zh-TW" dirty="0"/>
              <a:t>To Be Continued…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62546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IDE </a:t>
            </a:r>
            <a:r>
              <a:rPr lang="en-US" altLang="zh-TW" sz="6000" dirty="0" err="1"/>
              <a:t>Funcitons</a:t>
            </a:r>
            <a:endParaRPr lang="zh-TW" altLang="en-US" sz="6000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pic>
        <p:nvPicPr>
          <p:cNvPr id="18" name="圖片 17">
            <a:extLst>
              <a:ext uri="{FF2B5EF4-FFF2-40B4-BE49-F238E27FC236}">
                <a16:creationId xmlns:a16="http://schemas.microsoft.com/office/drawing/2014/main" id="{A703564D-1896-47EA-A4AB-9B9CD981D08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76" t="10307" b="83500"/>
          <a:stretch/>
        </p:blipFill>
        <p:spPr>
          <a:xfrm>
            <a:off x="1668335" y="1389052"/>
            <a:ext cx="8766429" cy="723524"/>
          </a:xfrm>
          <a:prstGeom prst="rect">
            <a:avLst/>
          </a:prstGeom>
        </p:spPr>
      </p:pic>
      <p:grpSp>
        <p:nvGrpSpPr>
          <p:cNvPr id="2" name="群組 1">
            <a:extLst>
              <a:ext uri="{FF2B5EF4-FFF2-40B4-BE49-F238E27FC236}">
                <a16:creationId xmlns:a16="http://schemas.microsoft.com/office/drawing/2014/main" id="{515F5C59-D626-4DB3-B2AC-659D07022EA9}"/>
              </a:ext>
            </a:extLst>
          </p:cNvPr>
          <p:cNvGrpSpPr/>
          <p:nvPr/>
        </p:nvGrpSpPr>
        <p:grpSpPr>
          <a:xfrm>
            <a:off x="1086559" y="2401391"/>
            <a:ext cx="513336" cy="3676564"/>
            <a:chOff x="1704942" y="2220708"/>
            <a:chExt cx="513336" cy="3676564"/>
          </a:xfrm>
        </p:grpSpPr>
        <p:pic>
          <p:nvPicPr>
            <p:cNvPr id="19" name="圖片 18">
              <a:extLst>
                <a:ext uri="{FF2B5EF4-FFF2-40B4-BE49-F238E27FC236}">
                  <a16:creationId xmlns:a16="http://schemas.microsoft.com/office/drawing/2014/main" id="{551E483E-D72E-4C40-97E7-15A32B2A8FB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704943" y="2220708"/>
              <a:ext cx="513335" cy="540000"/>
            </a:xfrm>
            <a:prstGeom prst="rect">
              <a:avLst/>
            </a:prstGeom>
          </p:spPr>
        </p:pic>
        <p:pic>
          <p:nvPicPr>
            <p:cNvPr id="20" name="圖片 19">
              <a:extLst>
                <a:ext uri="{FF2B5EF4-FFF2-40B4-BE49-F238E27FC236}">
                  <a16:creationId xmlns:a16="http://schemas.microsoft.com/office/drawing/2014/main" id="{41F78274-11A8-4B88-B214-5CB1F916A8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5147" r="5147"/>
            <a:stretch/>
          </p:blipFill>
          <p:spPr>
            <a:xfrm>
              <a:off x="1704942" y="3475334"/>
              <a:ext cx="513336" cy="540000"/>
            </a:xfrm>
            <a:prstGeom prst="rect">
              <a:avLst/>
            </a:prstGeom>
          </p:spPr>
        </p:pic>
        <p:pic>
          <p:nvPicPr>
            <p:cNvPr id="21" name="圖片 20">
              <a:extLst>
                <a:ext uri="{FF2B5EF4-FFF2-40B4-BE49-F238E27FC236}">
                  <a16:creationId xmlns:a16="http://schemas.microsoft.com/office/drawing/2014/main" id="{B492D25A-9978-47A1-87E2-9BAC1C98D1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5185" t="16" r="5185" b="-16"/>
            <a:stretch/>
          </p:blipFill>
          <p:spPr>
            <a:xfrm>
              <a:off x="1704942" y="4102647"/>
              <a:ext cx="513336" cy="540000"/>
            </a:xfrm>
            <a:prstGeom prst="rect">
              <a:avLst/>
            </a:prstGeom>
          </p:spPr>
        </p:pic>
        <p:pic>
          <p:nvPicPr>
            <p:cNvPr id="22" name="圖片 21">
              <a:extLst>
                <a:ext uri="{FF2B5EF4-FFF2-40B4-BE49-F238E27FC236}">
                  <a16:creationId xmlns:a16="http://schemas.microsoft.com/office/drawing/2014/main" id="{9B35EB41-B952-4F91-9C17-361CA277E5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3178" r="3178"/>
            <a:stretch/>
          </p:blipFill>
          <p:spPr>
            <a:xfrm>
              <a:off x="1704942" y="4729960"/>
              <a:ext cx="513336" cy="540000"/>
            </a:xfrm>
            <a:prstGeom prst="rect">
              <a:avLst/>
            </a:prstGeom>
          </p:spPr>
        </p:pic>
        <p:pic>
          <p:nvPicPr>
            <p:cNvPr id="23" name="圖片 22">
              <a:extLst>
                <a:ext uri="{FF2B5EF4-FFF2-40B4-BE49-F238E27FC236}">
                  <a16:creationId xmlns:a16="http://schemas.microsoft.com/office/drawing/2014/main" id="{9F845B34-7E58-4A7C-B0AB-A215FE6817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l="3827" t="-1917" r="3827" b="1917"/>
            <a:stretch/>
          </p:blipFill>
          <p:spPr>
            <a:xfrm>
              <a:off x="1704942" y="5357272"/>
              <a:ext cx="513336" cy="540000"/>
            </a:xfrm>
            <a:prstGeom prst="rect">
              <a:avLst/>
            </a:prstGeom>
          </p:spPr>
        </p:pic>
        <p:pic>
          <p:nvPicPr>
            <p:cNvPr id="24" name="圖片 23">
              <a:extLst>
                <a:ext uri="{FF2B5EF4-FFF2-40B4-BE49-F238E27FC236}">
                  <a16:creationId xmlns:a16="http://schemas.microsoft.com/office/drawing/2014/main" id="{EC2E03C3-4AB7-4F0F-89DE-9F7AD892FD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l="3094" r="3094"/>
            <a:stretch/>
          </p:blipFill>
          <p:spPr>
            <a:xfrm>
              <a:off x="1704942" y="2848021"/>
              <a:ext cx="513336" cy="540000"/>
            </a:xfrm>
            <a:prstGeom prst="rect">
              <a:avLst/>
            </a:prstGeom>
          </p:spPr>
        </p:pic>
      </p:grp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9A2442F6-1119-4016-92E0-C3A478CD3C69}"/>
              </a:ext>
            </a:extLst>
          </p:cNvPr>
          <p:cNvSpPr txBox="1"/>
          <p:nvPr/>
        </p:nvSpPr>
        <p:spPr>
          <a:xfrm>
            <a:off x="1668335" y="2302957"/>
            <a:ext cx="10523665" cy="3873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000"/>
              </a:lnSpc>
            </a:pPr>
            <a:r>
              <a:rPr lang="zh-TW" altLang="en-US" sz="3200" b="1" u="sng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驗證</a:t>
            </a:r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：檢查程式碼是否有錯誤，若錯誤會顯示問題位置</a:t>
            </a:r>
            <a:endParaRPr lang="en-US" altLang="zh-TW" sz="3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5000"/>
              </a:lnSpc>
            </a:pPr>
            <a:r>
              <a:rPr lang="zh-TW" altLang="en-US" sz="3200" b="1" u="sng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上傳</a:t>
            </a:r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：將程式載入到控制器，若錯誤會顯示原因</a:t>
            </a:r>
            <a:endParaRPr lang="en-US" altLang="zh-TW" sz="3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5000"/>
              </a:lnSpc>
            </a:pPr>
            <a:r>
              <a:rPr lang="zh-TW" altLang="en-US" sz="3200" b="1" u="sng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新增</a:t>
            </a:r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：新增檔案</a:t>
            </a:r>
            <a:endParaRPr lang="en-US" altLang="zh-TW" sz="3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5000"/>
              </a:lnSpc>
            </a:pPr>
            <a:r>
              <a:rPr lang="zh-TW" altLang="en-US" sz="3200" b="1" u="sng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開啟</a:t>
            </a:r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：開啟檔案</a:t>
            </a:r>
            <a:endParaRPr lang="en-US" altLang="zh-TW" sz="3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5000"/>
              </a:lnSpc>
            </a:pPr>
            <a:r>
              <a:rPr lang="zh-TW" altLang="en-US" sz="3200" b="1" u="sng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儲存</a:t>
            </a:r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：儲存檔案</a:t>
            </a:r>
            <a:endParaRPr lang="en-US" altLang="zh-TW" sz="3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5000"/>
              </a:lnSpc>
            </a:pPr>
            <a:r>
              <a:rPr lang="zh-TW" altLang="en-US" sz="3200" b="1" u="sng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序列埠監控視窗</a:t>
            </a:r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：顯示及傳送資料到主控板</a:t>
            </a:r>
            <a:endParaRPr lang="en-US" altLang="zh-TW" sz="3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2246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Structure</a:t>
            </a:r>
            <a:endParaRPr lang="zh-TW" altLang="en-US" sz="600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431B4DC-7FF3-4C42-928F-8F2FAA26F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25625"/>
            <a:ext cx="5562600" cy="4351338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引入函式庫和物件設定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只會跑一次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迴圈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無限循環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副程式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(subfunction)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pic>
        <p:nvPicPr>
          <p:cNvPr id="12" name="圖片 11">
            <a:extLst>
              <a:ext uri="{FF2B5EF4-FFF2-40B4-BE49-F238E27FC236}">
                <a16:creationId xmlns:a16="http://schemas.microsoft.com/office/drawing/2014/main" id="{676139CF-3EA7-4122-98F9-A2591E80C6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917" y="1330350"/>
            <a:ext cx="5040218" cy="4898700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EE22B0FA-E77C-44AA-86E7-98712145A91E}"/>
              </a:ext>
            </a:extLst>
          </p:cNvPr>
          <p:cNvSpPr/>
          <p:nvPr/>
        </p:nvSpPr>
        <p:spPr>
          <a:xfrm>
            <a:off x="672610" y="1549408"/>
            <a:ext cx="3594589" cy="552434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11A9B20-2C46-47CC-A37E-7E592A5C6E51}"/>
              </a:ext>
            </a:extLst>
          </p:cNvPr>
          <p:cNvSpPr/>
          <p:nvPr/>
        </p:nvSpPr>
        <p:spPr>
          <a:xfrm>
            <a:off x="672610" y="2286956"/>
            <a:ext cx="3594589" cy="1065843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B9BFA1F-8CDA-4AF5-869E-6E58747133EB}"/>
              </a:ext>
            </a:extLst>
          </p:cNvPr>
          <p:cNvSpPr/>
          <p:nvPr/>
        </p:nvSpPr>
        <p:spPr>
          <a:xfrm>
            <a:off x="672609" y="3557221"/>
            <a:ext cx="4756525" cy="1417896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54EA6CE-4456-4212-BAF1-1D9855BD8123}"/>
              </a:ext>
            </a:extLst>
          </p:cNvPr>
          <p:cNvSpPr/>
          <p:nvPr/>
        </p:nvSpPr>
        <p:spPr>
          <a:xfrm>
            <a:off x="672610" y="5172675"/>
            <a:ext cx="1847500" cy="1065843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06348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Libraries</a:t>
            </a:r>
            <a:endParaRPr lang="zh-TW" altLang="en-US" sz="600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431B4DC-7FF3-4C42-928F-8F2FAA26F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5652635" cy="4351338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因應不同的模組或元件，需要使用和硬體溝通的函式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為了方便閱讀及理解，將複雜的輸入輸出函式包裝成簡單的函式庫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自己寫函式庫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pic>
        <p:nvPicPr>
          <p:cNvPr id="3" name="圖片 2">
            <a:extLst>
              <a:ext uri="{FF2B5EF4-FFF2-40B4-BE49-F238E27FC236}">
                <a16:creationId xmlns:a16="http://schemas.microsoft.com/office/drawing/2014/main" id="{020F6CC6-D3D6-40F3-A172-09798C87A00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799" r="5152"/>
          <a:stretch/>
        </p:blipFill>
        <p:spPr>
          <a:xfrm>
            <a:off x="6543187" y="2314269"/>
            <a:ext cx="5502714" cy="2229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387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Libraries</a:t>
            </a:r>
            <a:endParaRPr lang="zh-TW" altLang="en-US" sz="6000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pic>
        <p:nvPicPr>
          <p:cNvPr id="15" name="圖片 14">
            <a:extLst>
              <a:ext uri="{FF2B5EF4-FFF2-40B4-BE49-F238E27FC236}">
                <a16:creationId xmlns:a16="http://schemas.microsoft.com/office/drawing/2014/main" id="{85F37AEE-2951-4FC9-906F-B0613FA7BC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-11783"/>
            <a:ext cx="7892321" cy="6891886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020F6CC6-D3D6-40F3-A172-09798C87A00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799" r="5152"/>
          <a:stretch/>
        </p:blipFill>
        <p:spPr>
          <a:xfrm>
            <a:off x="6689286" y="2835356"/>
            <a:ext cx="5502714" cy="2229461"/>
          </a:xfrm>
          <a:prstGeom prst="rect">
            <a:avLst/>
          </a:prstGeom>
        </p:spPr>
      </p:pic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EC8108BE-9A51-4DDD-89B2-0638DBCB92CA}"/>
              </a:ext>
            </a:extLst>
          </p:cNvPr>
          <p:cNvCxnSpPr>
            <a:cxnSpLocks/>
          </p:cNvCxnSpPr>
          <p:nvPr/>
        </p:nvCxnSpPr>
        <p:spPr>
          <a:xfrm>
            <a:off x="5553856" y="3155430"/>
            <a:ext cx="1588957" cy="0"/>
          </a:xfrm>
          <a:prstGeom prst="straightConnector1">
            <a:avLst/>
          </a:prstGeom>
          <a:ln w="1174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4547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pt templat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</Template>
  <TotalTime>2858</TotalTime>
  <Words>1372</Words>
  <Application>Microsoft Office PowerPoint</Application>
  <PresentationFormat>寬螢幕</PresentationFormat>
  <Paragraphs>373</Paragraphs>
  <Slides>51</Slides>
  <Notes>33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51</vt:i4>
      </vt:variant>
    </vt:vector>
  </HeadingPairs>
  <TitlesOfParts>
    <vt:vector size="58" baseType="lpstr">
      <vt:lpstr>Trade Gothic LT Pro</vt:lpstr>
      <vt:lpstr>微軟正黑體</vt:lpstr>
      <vt:lpstr>標楷體</vt:lpstr>
      <vt:lpstr>Arial</vt:lpstr>
      <vt:lpstr>Calibri</vt:lpstr>
      <vt:lpstr>Trebuchet MS</vt:lpstr>
      <vt:lpstr>ppt template</vt:lpstr>
      <vt:lpstr>機器人動起來 Using Mbot ＆ Arduino IDE</vt:lpstr>
      <vt:lpstr>CH4 Arduino C language</vt:lpstr>
      <vt:lpstr>About C language and Arduino</vt:lpstr>
      <vt:lpstr>CH4-1 First Program</vt:lpstr>
      <vt:lpstr>IDE Funcitons</vt:lpstr>
      <vt:lpstr>IDE Funcitons</vt:lpstr>
      <vt:lpstr>Structure</vt:lpstr>
      <vt:lpstr>Libraries</vt:lpstr>
      <vt:lpstr>Libraries</vt:lpstr>
      <vt:lpstr>Serial</vt:lpstr>
      <vt:lpstr>Serial function</vt:lpstr>
      <vt:lpstr>Serial monitor</vt:lpstr>
      <vt:lpstr>Baud rate</vt:lpstr>
      <vt:lpstr>Hello NTNU</vt:lpstr>
      <vt:lpstr>Hello NTNU</vt:lpstr>
      <vt:lpstr>Hello NTNU</vt:lpstr>
      <vt:lpstr>Hello NTNU</vt:lpstr>
      <vt:lpstr>Delay function</vt:lpstr>
      <vt:lpstr>Hello NTNU</vt:lpstr>
      <vt:lpstr>CH4-2 Data Type &amp; Variables</vt:lpstr>
      <vt:lpstr>Variable</vt:lpstr>
      <vt:lpstr>Data Type in C</vt:lpstr>
      <vt:lpstr>二進制</vt:lpstr>
      <vt:lpstr>Variable</vt:lpstr>
      <vt:lpstr>Global variable/ Local variable</vt:lpstr>
      <vt:lpstr>Global variable/ Local variable</vt:lpstr>
      <vt:lpstr>Reserved word</vt:lpstr>
      <vt:lpstr>CH4-3 Arithmetic</vt:lpstr>
      <vt:lpstr>Calculate</vt:lpstr>
      <vt:lpstr>Practice</vt:lpstr>
      <vt:lpstr>CH5 DC Motor control</vt:lpstr>
      <vt:lpstr>CH5-1 About motor</vt:lpstr>
      <vt:lpstr>TT Motor</vt:lpstr>
      <vt:lpstr>Motor function</vt:lpstr>
      <vt:lpstr>Practice</vt:lpstr>
      <vt:lpstr>Practice2</vt:lpstr>
      <vt:lpstr>Subfunction</vt:lpstr>
      <vt:lpstr>Subfunction</vt:lpstr>
      <vt:lpstr>Practice3</vt:lpstr>
      <vt:lpstr>CH5-2 Statement control</vt:lpstr>
      <vt:lpstr>Statement</vt:lpstr>
      <vt:lpstr>if else</vt:lpstr>
      <vt:lpstr>Data Type in C</vt:lpstr>
      <vt:lpstr>if else</vt:lpstr>
      <vt:lpstr>if else</vt:lpstr>
      <vt:lpstr>if else</vt:lpstr>
      <vt:lpstr>switch</vt:lpstr>
      <vt:lpstr>switch</vt:lpstr>
      <vt:lpstr>Control with Serial</vt:lpstr>
      <vt:lpstr>Analyze</vt:lpstr>
      <vt:lpstr>To Be Continued…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00</dc:creator>
  <cp:lastModifiedBy>00</cp:lastModifiedBy>
  <cp:revision>138</cp:revision>
  <dcterms:created xsi:type="dcterms:W3CDTF">2022-12-10T03:49:31Z</dcterms:created>
  <dcterms:modified xsi:type="dcterms:W3CDTF">2023-01-28T18:42:33Z</dcterms:modified>
</cp:coreProperties>
</file>