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0"/>
  </p:notesMasterIdLst>
  <p:sldIdLst>
    <p:sldId id="256" r:id="rId2"/>
    <p:sldId id="261" r:id="rId3"/>
    <p:sldId id="288" r:id="rId4"/>
    <p:sldId id="308" r:id="rId5"/>
    <p:sldId id="339" r:id="rId6"/>
    <p:sldId id="376" r:id="rId7"/>
    <p:sldId id="282" r:id="rId8"/>
    <p:sldId id="307" r:id="rId9"/>
    <p:sldId id="347" r:id="rId10"/>
    <p:sldId id="304" r:id="rId11"/>
    <p:sldId id="309" r:id="rId12"/>
    <p:sldId id="310" r:id="rId13"/>
    <p:sldId id="289" r:id="rId14"/>
    <p:sldId id="287" r:id="rId15"/>
    <p:sldId id="311" r:id="rId16"/>
    <p:sldId id="313" r:id="rId17"/>
    <p:sldId id="312" r:id="rId18"/>
    <p:sldId id="314" r:id="rId19"/>
    <p:sldId id="348" r:id="rId20"/>
    <p:sldId id="290" r:id="rId21"/>
    <p:sldId id="284" r:id="rId22"/>
    <p:sldId id="283" r:id="rId23"/>
    <p:sldId id="349" r:id="rId24"/>
    <p:sldId id="315" r:id="rId25"/>
    <p:sldId id="292" r:id="rId26"/>
    <p:sldId id="285" r:id="rId27"/>
    <p:sldId id="350" r:id="rId28"/>
    <p:sldId id="298" r:id="rId29"/>
    <p:sldId id="293" r:id="rId30"/>
    <p:sldId id="299" r:id="rId31"/>
    <p:sldId id="316" r:id="rId32"/>
    <p:sldId id="317" r:id="rId33"/>
    <p:sldId id="319" r:id="rId34"/>
    <p:sldId id="281" r:id="rId35"/>
    <p:sldId id="325" r:id="rId36"/>
    <p:sldId id="294" r:id="rId37"/>
    <p:sldId id="296" r:id="rId38"/>
    <p:sldId id="297" r:id="rId39"/>
    <p:sldId id="321" r:id="rId40"/>
    <p:sldId id="320" r:id="rId41"/>
    <p:sldId id="322" r:id="rId42"/>
    <p:sldId id="300" r:id="rId43"/>
    <p:sldId id="329" r:id="rId44"/>
    <p:sldId id="328" r:id="rId45"/>
    <p:sldId id="330" r:id="rId46"/>
    <p:sldId id="344" r:id="rId47"/>
    <p:sldId id="326" r:id="rId48"/>
    <p:sldId id="327" r:id="rId49"/>
    <p:sldId id="303" r:id="rId50"/>
    <p:sldId id="334" r:id="rId51"/>
    <p:sldId id="332" r:id="rId52"/>
    <p:sldId id="333" r:id="rId53"/>
    <p:sldId id="323" r:id="rId54"/>
    <p:sldId id="324" r:id="rId55"/>
    <p:sldId id="335" r:id="rId56"/>
    <p:sldId id="343" r:id="rId57"/>
    <p:sldId id="345" r:id="rId58"/>
    <p:sldId id="37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BA58E7E-1CC1-4427-9AAD-BCB14404C208}">
          <p14:sldIdLst>
            <p14:sldId id="256"/>
          </p14:sldIdLst>
        </p14:section>
        <p14:section name="CH4" id="{F7B8AC36-C840-48F5-9251-C79EBAEF784C}">
          <p14:sldIdLst>
            <p14:sldId id="261"/>
            <p14:sldId id="288"/>
            <p14:sldId id="308"/>
            <p14:sldId id="339"/>
            <p14:sldId id="376"/>
            <p14:sldId id="282"/>
            <p14:sldId id="307"/>
            <p14:sldId id="347"/>
            <p14:sldId id="304"/>
            <p14:sldId id="309"/>
            <p14:sldId id="310"/>
            <p14:sldId id="289"/>
            <p14:sldId id="287"/>
            <p14:sldId id="311"/>
            <p14:sldId id="313"/>
            <p14:sldId id="312"/>
            <p14:sldId id="314"/>
            <p14:sldId id="348"/>
            <p14:sldId id="290"/>
            <p14:sldId id="284"/>
            <p14:sldId id="283"/>
            <p14:sldId id="349"/>
            <p14:sldId id="315"/>
            <p14:sldId id="292"/>
            <p14:sldId id="285"/>
            <p14:sldId id="350"/>
            <p14:sldId id="298"/>
            <p14:sldId id="293"/>
            <p14:sldId id="299"/>
            <p14:sldId id="316"/>
            <p14:sldId id="317"/>
            <p14:sldId id="319"/>
          </p14:sldIdLst>
        </p14:section>
        <p14:section name="CH5" id="{FA3A010C-17A6-4571-829A-27AC77CBA94A}">
          <p14:sldIdLst>
            <p14:sldId id="281"/>
            <p14:sldId id="325"/>
            <p14:sldId id="294"/>
            <p14:sldId id="296"/>
            <p14:sldId id="297"/>
            <p14:sldId id="321"/>
            <p14:sldId id="320"/>
            <p14:sldId id="322"/>
            <p14:sldId id="300"/>
            <p14:sldId id="329"/>
            <p14:sldId id="328"/>
            <p14:sldId id="330"/>
            <p14:sldId id="344"/>
            <p14:sldId id="326"/>
            <p14:sldId id="327"/>
            <p14:sldId id="303"/>
            <p14:sldId id="334"/>
            <p14:sldId id="332"/>
            <p14:sldId id="333"/>
            <p14:sldId id="323"/>
            <p14:sldId id="324"/>
            <p14:sldId id="335"/>
            <p14:sldId id="343"/>
            <p14:sldId id="345"/>
            <p14:sldId id="3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00" initials="0" lastIdx="1" clrIdx="0">
    <p:extLst>
      <p:ext uri="{19B8F6BF-5375-455C-9EA6-DF929625EA0E}">
        <p15:presenceInfo xmlns:p15="http://schemas.microsoft.com/office/powerpoint/2012/main" userId="0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65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2308" autoAdjust="0"/>
  </p:normalViewPr>
  <p:slideViewPr>
    <p:cSldViewPr snapToGrid="0">
      <p:cViewPr varScale="1">
        <p:scale>
          <a:sx n="78" d="100"/>
          <a:sy n="78" d="100"/>
        </p:scale>
        <p:origin x="110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3C4BA-8DD1-4203-89FE-CCF2348BDE75}" type="datetimeFigureOut">
              <a:rPr lang="zh-TW" altLang="en-US" smtClean="0"/>
              <a:t>2023/2/1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C29A3-9B47-4A73-BDC2-B335115DFE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90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135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175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550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983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338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810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083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491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74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249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95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96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687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242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830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4821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727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907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1520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3050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2333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63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0580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383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3069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9746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8769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1744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044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801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348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293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864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868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74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按一下以編輯母片子標題樣式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9203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788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433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33857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77818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03226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2332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486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0285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485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99811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67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20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30559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21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7540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9208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4792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55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jpeg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0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1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2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581801"/>
            <a:ext cx="7077456" cy="1694398"/>
          </a:xfrm>
        </p:spPr>
        <p:txBody>
          <a:bodyPr/>
          <a:lstStyle/>
          <a:p>
            <a:r>
              <a:rPr lang="zh-TW" altLang="en-US" dirty="0"/>
              <a:t>機器人動起來</a:t>
            </a:r>
            <a:br>
              <a:rPr lang="en-US" altLang="zh-TW" dirty="0"/>
            </a:br>
            <a:r>
              <a:rPr lang="en-US" altLang="zh-TW" sz="3600" dirty="0"/>
              <a:t>Using </a:t>
            </a:r>
            <a:r>
              <a:rPr lang="en-US" altLang="zh-TW" sz="3600" dirty="0" err="1"/>
              <a:t>Mbot</a:t>
            </a:r>
            <a:r>
              <a:rPr lang="zh-TW" altLang="en-US" sz="3600" dirty="0"/>
              <a:t> ＆ </a:t>
            </a:r>
            <a:r>
              <a:rPr lang="en-US" altLang="zh-TW" sz="3600" dirty="0"/>
              <a:t>Arduino IDE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93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Serial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電腦和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Mbot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間溝通的通道稱為序列埠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ㄅㄨˋ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)(COM port)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9ADEE893-9AF5-44BE-8FCF-B767C5C2E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179" y="2390212"/>
            <a:ext cx="7941642" cy="383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1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Serial</a:t>
            </a:r>
            <a:r>
              <a:rPr lang="zh-TW" altLang="en-US" sz="6000" dirty="0"/>
              <a:t> </a:t>
            </a:r>
            <a:r>
              <a:rPr lang="en-US" altLang="zh-TW" sz="6000" dirty="0"/>
              <a:t>function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3200" dirty="0">
              <a:latin typeface="+mj-lt"/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FF4FE7D3-C7FD-40FF-8BB3-544FBA640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161" y="2363808"/>
            <a:ext cx="7937678" cy="344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1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Serial</a:t>
            </a:r>
            <a:r>
              <a:rPr lang="zh-TW" altLang="en-US" sz="6000" dirty="0"/>
              <a:t> </a:t>
            </a:r>
            <a:r>
              <a:rPr lang="en-US" altLang="zh-TW" sz="6000" dirty="0"/>
              <a:t>monitor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3200" dirty="0">
              <a:latin typeface="+mj-lt"/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F3FCE805-B59E-4214-BFC8-2255DCC18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655" y="1370144"/>
            <a:ext cx="8962690" cy="526229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13270F7-193C-4F07-8C50-FA7D7E6A1CB8}"/>
              </a:ext>
            </a:extLst>
          </p:cNvPr>
          <p:cNvSpPr/>
          <p:nvPr/>
        </p:nvSpPr>
        <p:spPr>
          <a:xfrm>
            <a:off x="8992330" y="6095409"/>
            <a:ext cx="1088194" cy="41690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E27A50C-C55B-4C7B-8ACF-3E2CE7AFF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613" y="3725486"/>
            <a:ext cx="3506059" cy="21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Baud rate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電腦和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Mbot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間需要共通的語言及速度，才有辦法同步資料的傳輸，使用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Serial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系列的函式來進行控制，常用的是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9600, 115200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969C446D-D19F-45AF-998E-8E27BA5F0791}"/>
              </a:ext>
            </a:extLst>
          </p:cNvPr>
          <p:cNvGrpSpPr/>
          <p:nvPr/>
        </p:nvGrpSpPr>
        <p:grpSpPr>
          <a:xfrm>
            <a:off x="3186972" y="3301036"/>
            <a:ext cx="5184578" cy="2373421"/>
            <a:chOff x="3186972" y="3301036"/>
            <a:chExt cx="5184578" cy="237342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9F660A9-4581-4D89-ABE6-51908AACA6BD}"/>
                </a:ext>
              </a:extLst>
            </p:cNvPr>
            <p:cNvSpPr/>
            <p:nvPr/>
          </p:nvSpPr>
          <p:spPr bwMode="auto">
            <a:xfrm>
              <a:off x="3186972" y="3301036"/>
              <a:ext cx="1188000" cy="574675"/>
            </a:xfrm>
            <a:prstGeom prst="rect">
              <a:avLst/>
            </a:prstGeom>
            <a:solidFill>
              <a:srgbClr val="00B0F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Device</a:t>
              </a:r>
              <a:r>
                <a: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 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A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0D0C83E-AC68-4476-84A1-C6AF6CF46C44}"/>
                </a:ext>
              </a:extLst>
            </p:cNvPr>
            <p:cNvSpPr/>
            <p:nvPr/>
          </p:nvSpPr>
          <p:spPr bwMode="auto">
            <a:xfrm>
              <a:off x="3186974" y="5099782"/>
              <a:ext cx="1188000" cy="574675"/>
            </a:xfrm>
            <a:prstGeom prst="rect">
              <a:avLst/>
            </a:prstGeom>
            <a:solidFill>
              <a:srgbClr val="00B0F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Device</a:t>
              </a:r>
              <a:r>
                <a: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 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B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D4676C9-A1FE-47FB-A20D-1AC9F6E9F64A}"/>
                </a:ext>
              </a:extLst>
            </p:cNvPr>
            <p:cNvSpPr/>
            <p:nvPr/>
          </p:nvSpPr>
          <p:spPr bwMode="auto">
            <a:xfrm>
              <a:off x="7075406" y="5099782"/>
              <a:ext cx="1296144" cy="574675"/>
            </a:xfrm>
            <a:prstGeom prst="rect">
              <a:avLst/>
            </a:prstGeom>
            <a:solidFill>
              <a:srgbClr val="00B0F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Device</a:t>
              </a:r>
              <a:r>
                <a: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 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B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F0DA2D5-BD21-410C-B3C2-8AFCAD0D348F}"/>
                </a:ext>
              </a:extLst>
            </p:cNvPr>
            <p:cNvSpPr/>
            <p:nvPr/>
          </p:nvSpPr>
          <p:spPr bwMode="auto">
            <a:xfrm>
              <a:off x="7075406" y="3303231"/>
              <a:ext cx="1296144" cy="574675"/>
            </a:xfrm>
            <a:prstGeom prst="rect">
              <a:avLst/>
            </a:prstGeom>
            <a:solidFill>
              <a:srgbClr val="00B0F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Device</a:t>
              </a:r>
              <a:r>
                <a: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 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A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079A5385-0BBC-44F7-843C-24BE340BF2F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51470" y="3875711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DFF26126-D65F-4619-B94F-61DFF478133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795486" y="3875711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07FD5DFE-9D46-4291-BC17-40888FE04E3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83518" y="3875711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AFFEA031-5FD1-46DB-81A2-B88A8CE8E2C6}"/>
                </a:ext>
              </a:extLst>
            </p:cNvPr>
            <p:cNvCxnSpPr/>
            <p:nvPr/>
          </p:nvCxnSpPr>
          <p:spPr bwMode="auto">
            <a:xfrm>
              <a:off x="7507454" y="3875711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CD6D9C26-7AEB-4130-9879-BC93805A22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63438" y="3883592"/>
              <a:ext cx="0" cy="121399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48A2AE94-58E9-4223-BFF0-A5D82DAF5612}"/>
                </a:ext>
              </a:extLst>
            </p:cNvPr>
            <p:cNvCxnSpPr/>
            <p:nvPr/>
          </p:nvCxnSpPr>
          <p:spPr bwMode="auto">
            <a:xfrm>
              <a:off x="7219422" y="3879238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0F3825B9-308D-465E-8A7C-5B70A79955A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227534" y="3875711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C13D1062-BDD6-4E0F-BB60-BFF83667012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939502" y="3875711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0866140A-B4E1-49FD-8D35-CF20E2F74ACC}"/>
                </a:ext>
              </a:extLst>
            </p:cNvPr>
            <p:cNvCxnSpPr/>
            <p:nvPr/>
          </p:nvCxnSpPr>
          <p:spPr bwMode="auto">
            <a:xfrm>
              <a:off x="3473315" y="3883592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96401611-D328-45E4-847D-9DE505EDFD7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068398" y="3875711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6009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Hello NTNU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187E64C7-4024-40D1-8F2F-667DA73B0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239" y="1655186"/>
            <a:ext cx="7457522" cy="4351338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C3862531-28E5-424E-85C5-B61A1A0B0093}"/>
              </a:ext>
            </a:extLst>
          </p:cNvPr>
          <p:cNvGrpSpPr/>
          <p:nvPr/>
        </p:nvGrpSpPr>
        <p:grpSpPr>
          <a:xfrm>
            <a:off x="6096000" y="3213997"/>
            <a:ext cx="3104969" cy="616858"/>
            <a:chOff x="6096000" y="3213997"/>
            <a:chExt cx="3104969" cy="616858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33256895-E6BE-49F5-AA77-06BDDBA0357B}"/>
                </a:ext>
              </a:extLst>
            </p:cNvPr>
            <p:cNvSpPr/>
            <p:nvPr/>
          </p:nvSpPr>
          <p:spPr>
            <a:xfrm>
              <a:off x="6096000" y="3213998"/>
              <a:ext cx="391886" cy="616857"/>
            </a:xfrm>
            <a:prstGeom prst="ellipse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18A1A89C-C201-4030-A290-502713211261}"/>
                </a:ext>
              </a:extLst>
            </p:cNvPr>
            <p:cNvSpPr/>
            <p:nvPr/>
          </p:nvSpPr>
          <p:spPr>
            <a:xfrm>
              <a:off x="8809083" y="3213997"/>
              <a:ext cx="391886" cy="616857"/>
            </a:xfrm>
            <a:prstGeom prst="ellipse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929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Hello NTNU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71478E13-DF18-4BAC-A4B8-66A3483A6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377" y="2170800"/>
            <a:ext cx="8617245" cy="332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7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Hello NTNU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CD805B14-4114-4731-9ECF-532327FDC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7430" y="1624862"/>
            <a:ext cx="8151459" cy="441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9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Hello NTNU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D1AB1573-2CD4-413B-98E2-4716DF541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445" y="1603963"/>
            <a:ext cx="8109109" cy="445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6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Delay function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delay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函數對程式進行延遲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FD791FCC-091A-43E7-8BD7-2CE2CE4C2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962" y="2417490"/>
            <a:ext cx="7366075" cy="37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88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Hello NTNU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D1AB1573-2CD4-413B-98E2-4716DF541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445" y="1603963"/>
            <a:ext cx="8109109" cy="445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3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FA116F1-BC3A-440B-8D1C-71D46360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8859151" cy="859055"/>
          </a:xfrm>
        </p:spPr>
        <p:txBody>
          <a:bodyPr>
            <a:normAutofit/>
          </a:bodyPr>
          <a:lstStyle/>
          <a:p>
            <a:r>
              <a:rPr lang="en-US" altLang="zh-TW" dirty="0"/>
              <a:t>CH4</a:t>
            </a:r>
            <a:r>
              <a:rPr lang="zh-TW" altLang="en-US" dirty="0"/>
              <a:t> </a:t>
            </a:r>
            <a:r>
              <a:rPr lang="en-US" altLang="zh-TW" dirty="0"/>
              <a:t>Arduino C language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0964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8464296" cy="85905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CH4-2 Data Type &amp; Variables</a:t>
            </a:r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2FBA4162-9C94-4F0C-ABD1-41DD5CA22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082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Variable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一個變數需包含型態、名稱、數值，例如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 a = 10;</a:t>
            </a: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float b = 5.87;</a:t>
            </a: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str = “EE”;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2DD4539C-7607-485E-8E1F-CAE85D2AE7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7" r="12607"/>
          <a:stretch/>
        </p:blipFill>
        <p:spPr>
          <a:xfrm>
            <a:off x="5283705" y="2665243"/>
            <a:ext cx="616221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32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Data Type in C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5EC1E82C-3C63-401A-B662-91CE1767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6DE5717-A02F-4FE9-9650-6EB15B915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399046"/>
              </p:ext>
            </p:extLst>
          </p:nvPr>
        </p:nvGraphicFramePr>
        <p:xfrm>
          <a:off x="960623" y="1825625"/>
          <a:ext cx="10270754" cy="461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856">
                  <a:extLst>
                    <a:ext uri="{9D8B030D-6E8A-4147-A177-3AD203B41FA5}">
                      <a16:colId xmlns:a16="http://schemas.microsoft.com/office/drawing/2014/main" val="545039567"/>
                    </a:ext>
                  </a:extLst>
                </a:gridCol>
                <a:gridCol w="1881265">
                  <a:extLst>
                    <a:ext uri="{9D8B030D-6E8A-4147-A177-3AD203B41FA5}">
                      <a16:colId xmlns:a16="http://schemas.microsoft.com/office/drawing/2014/main" val="443754655"/>
                    </a:ext>
                  </a:extLst>
                </a:gridCol>
                <a:gridCol w="2603140">
                  <a:extLst>
                    <a:ext uri="{9D8B030D-6E8A-4147-A177-3AD203B41FA5}">
                      <a16:colId xmlns:a16="http://schemas.microsoft.com/office/drawing/2014/main" val="886416546"/>
                    </a:ext>
                  </a:extLst>
                </a:gridCol>
                <a:gridCol w="3666493">
                  <a:extLst>
                    <a:ext uri="{9D8B030D-6E8A-4147-A177-3AD203B41FA5}">
                      <a16:colId xmlns:a16="http://schemas.microsoft.com/office/drawing/2014/main" val="1882182176"/>
                    </a:ext>
                  </a:extLst>
                </a:gridCol>
              </a:tblGrid>
              <a:tr h="649017"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中文名稱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資料長度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範圍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68584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 err="1"/>
                        <a:t>boolean</a:t>
                      </a:r>
                      <a:r>
                        <a:rPr lang="en-US" altLang="zh-TW" sz="2400" dirty="0"/>
                        <a:t>/</a:t>
                      </a:r>
                    </a:p>
                    <a:p>
                      <a:r>
                        <a:rPr lang="en-US" altLang="zh-TW" sz="2400" dirty="0"/>
                        <a:t>bool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布林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8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(1byte)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 </a:t>
                      </a:r>
                      <a:r>
                        <a:rPr lang="zh-TW" altLang="en-US" sz="2400" dirty="0"/>
                        <a:t>或 </a:t>
                      </a:r>
                      <a:r>
                        <a:rPr lang="en-US" altLang="zh-TW" sz="2400" dirty="0"/>
                        <a:t>1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( false </a:t>
                      </a:r>
                      <a:r>
                        <a:rPr lang="zh-TW" altLang="en-US" sz="2400" dirty="0"/>
                        <a:t>或 </a:t>
                      </a:r>
                      <a:r>
                        <a:rPr lang="en-US" altLang="zh-TW" sz="2400" dirty="0" err="1"/>
                        <a:t>ture</a:t>
                      </a:r>
                      <a:r>
                        <a:rPr lang="en-US" altLang="zh-TW" sz="2400" dirty="0"/>
                        <a:t> 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997723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char</a:t>
                      </a:r>
                    </a:p>
                    <a:p>
                      <a:r>
                        <a:rPr lang="en-US" altLang="zh-TW" sz="2400" dirty="0"/>
                        <a:t>(character)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(1byte)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-127 ~ 128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240981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int</a:t>
                      </a:r>
                    </a:p>
                    <a:p>
                      <a:r>
                        <a:rPr lang="en-US" altLang="zh-TW" sz="2400" dirty="0"/>
                        <a:t>(integer)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整數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32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(4byte)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-2147483648 ~ 2147483647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49687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float</a:t>
                      </a:r>
                    </a:p>
                    <a:p>
                      <a:r>
                        <a:rPr lang="en-US" altLang="zh-TW" sz="2400" dirty="0"/>
                        <a:t>(floating point)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浮點數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32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(4byte)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±3.4028235E+38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128059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byte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位元組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(1byte)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 ~ 255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42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949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zh-TW" altLang="en-US" sz="6000" dirty="0"/>
              <a:t>二進制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5EC1E82C-3C63-401A-B662-91CE1767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電腦只懂</a:t>
            </a:r>
            <a:r>
              <a:rPr lang="en-US" altLang="zh-TW" dirty="0"/>
              <a:t>0</a:t>
            </a:r>
            <a:r>
              <a:rPr lang="zh-TW" altLang="en-US" dirty="0"/>
              <a:t>和</a:t>
            </a:r>
            <a:r>
              <a:rPr lang="en-US" altLang="zh-TW" dirty="0"/>
              <a:t>1(</a:t>
            </a:r>
            <a:r>
              <a:rPr lang="zh-TW" altLang="en-US" dirty="0"/>
              <a:t>低電位和高電位</a:t>
            </a:r>
            <a:r>
              <a:rPr lang="en-US" altLang="zh-TW" dirty="0"/>
              <a:t>)</a:t>
            </a:r>
            <a:r>
              <a:rPr lang="zh-TW" altLang="en-US" dirty="0"/>
              <a:t>，所以要處理大於</a:t>
            </a:r>
            <a:r>
              <a:rPr lang="en-US" altLang="zh-TW" dirty="0"/>
              <a:t>1</a:t>
            </a:r>
            <a:r>
              <a:rPr lang="zh-TW" altLang="en-US" dirty="0"/>
              <a:t>的數字就需要更多的位數，當每位數到了</a:t>
            </a:r>
            <a:r>
              <a:rPr lang="en-US" altLang="zh-TW" dirty="0"/>
              <a:t>2</a:t>
            </a:r>
            <a:r>
              <a:rPr lang="zh-TW" altLang="en-US" dirty="0"/>
              <a:t>就需要進位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AD29D94-FF21-48F4-AAFC-B4217FEAC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763310"/>
              </p:ext>
            </p:extLst>
          </p:nvPr>
        </p:nvGraphicFramePr>
        <p:xfrm>
          <a:off x="2202269" y="2765303"/>
          <a:ext cx="8128000" cy="4114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510096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154625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34688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4877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2^2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2^1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2^0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10</a:t>
                      </a:r>
                      <a:r>
                        <a:rPr lang="zh-TW" altLang="en-US" sz="2400" b="1" dirty="0"/>
                        <a:t>進位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92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0</a:t>
                      </a:r>
                      <a:endParaRPr lang="zh-TW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0</a:t>
                      </a:r>
                      <a:endParaRPr lang="zh-TW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0</a:t>
                      </a:r>
                      <a:endParaRPr lang="zh-TW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0</a:t>
                      </a:r>
                      <a:endParaRPr lang="zh-TW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06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73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18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2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0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2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254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933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Variable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766B3B56-0FE9-4F67-86A4-29842B5BE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5274" y="1350728"/>
            <a:ext cx="7241451" cy="54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9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Global</a:t>
            </a:r>
            <a:r>
              <a:rPr lang="zh-TW" altLang="en-US" sz="6000" dirty="0"/>
              <a:t> </a:t>
            </a:r>
            <a:r>
              <a:rPr lang="en-US" altLang="zh-TW" sz="6000" dirty="0"/>
              <a:t>variable/ Local variable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變數可分為全域變數及區域變數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全域變數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可在整份程式取用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區域變數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只能在最近的迴圈中存在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5995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B3928796-44B9-4683-A4A4-86AC8D05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Global</a:t>
            </a:r>
            <a:r>
              <a:rPr lang="zh-TW" altLang="en-US" sz="6000" dirty="0"/>
              <a:t> </a:t>
            </a:r>
            <a:r>
              <a:rPr lang="en-US" altLang="zh-TW" sz="6000" dirty="0"/>
              <a:t>variable/ Local variable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F6175C72-F29C-49BD-A1BA-D2C34DF1B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818" y="1810449"/>
            <a:ext cx="5031782" cy="503178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65CA0F9-25D7-4D76-A630-E85AFE477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365" y="1825625"/>
            <a:ext cx="5703921" cy="44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97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Reserved word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在函式庫中有一些已經寫好的函式或是被定義好的字詞，我們稱之為保留「保留字」，除非系統無法偵測，不然正常情況下保留字會有固定的顏色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7117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8464296" cy="859055"/>
          </a:xfrm>
        </p:spPr>
        <p:txBody>
          <a:bodyPr>
            <a:normAutofit/>
          </a:bodyPr>
          <a:lstStyle/>
          <a:p>
            <a:r>
              <a:rPr lang="en-US" altLang="zh-TW" dirty="0"/>
              <a:t>CH4-3 Arithmetic</a:t>
            </a:r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2FBA4162-9C94-4F0C-ABD1-41DD5CA22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4959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Calculate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程式的運算法則和一般數學相同，為先乘除後加減，但會多一個取餘數的符號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等號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型態的順序會影響數值的存取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數學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3+2 = X,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5/2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2.5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3+2, 5/2 = 2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0A6B579-8B90-48F9-8F94-6A3C93E5B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21653"/>
              </p:ext>
            </p:extLst>
          </p:nvPr>
        </p:nvGraphicFramePr>
        <p:xfrm>
          <a:off x="2700406" y="4920343"/>
          <a:ext cx="6791188" cy="1032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778118750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971760610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9059938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596275236"/>
                    </a:ext>
                  </a:extLst>
                </a:gridCol>
                <a:gridCol w="1384618">
                  <a:extLst>
                    <a:ext uri="{9D8B030D-6E8A-4147-A177-3AD203B41FA5}">
                      <a16:colId xmlns:a16="http://schemas.microsoft.com/office/drawing/2014/main" val="1119250712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866823067"/>
                    </a:ext>
                  </a:extLst>
                </a:gridCol>
              </a:tblGrid>
              <a:tr h="51649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除</a:t>
                      </a:r>
                      <a:r>
                        <a:rPr lang="en-US" altLang="zh-TW" sz="2400" dirty="0"/>
                        <a:t>(</a:t>
                      </a:r>
                      <a:r>
                        <a:rPr lang="zh-TW" altLang="en-US" sz="2400" dirty="0"/>
                        <a:t>商數</a:t>
                      </a:r>
                      <a:r>
                        <a:rPr lang="en-US" altLang="zh-TW" sz="2400" dirty="0"/>
                        <a:t>)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餘數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543542"/>
                  </a:ext>
                </a:extLst>
              </a:tr>
              <a:tr h="51649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符號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+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/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%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449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28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About C language and Arduino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5652635" cy="435133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程式語言由非常多的函式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(function)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組成，目標是讓我們能用易懂的函式來進行編寫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語言標準，再加上許多擴充的函式庫組成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 descr="http://www.ladyada.net/images/arduino/serial%20library.gif">
            <a:extLst>
              <a:ext uri="{FF2B5EF4-FFF2-40B4-BE49-F238E27FC236}">
                <a16:creationId xmlns:a16="http://schemas.microsoft.com/office/drawing/2014/main" id="{6F29D1AF-8D9B-40D7-A869-D3D90030686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44" y="1825625"/>
            <a:ext cx="4744364" cy="3797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6199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10, Y = 20,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XY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交換後輸出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設定身高和體重，輸出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BMI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試試控制小數位數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給你台幣數值，請換成美金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日幣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英鎊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歐元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191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Ans1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zh-TW" sz="3200" dirty="0">
              <a:latin typeface="+mj-lt"/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70AEBCA0-4617-4D8B-ACC0-C1D78BC32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347" y="1372533"/>
            <a:ext cx="7249306" cy="536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27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Ans2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zh-TW" sz="3200" dirty="0">
              <a:latin typeface="+mj-lt"/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986C1414-7C8A-4812-98B5-49B0DDCA9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331" y="1441742"/>
            <a:ext cx="7935338" cy="471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90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Ans3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zh-TW" sz="3200" dirty="0">
              <a:latin typeface="+mj-lt"/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DC79B7B5-9F6E-40EC-9DB4-E65EC6326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376" y="1485192"/>
            <a:ext cx="6377247" cy="526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3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zh-TW" altLang="en-US" sz="3200" dirty="0">
              <a:latin typeface="+mj-lt"/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dirty="0"/>
              <a:t>CH5 DC Motor control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580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8464296" cy="859055"/>
          </a:xfrm>
        </p:spPr>
        <p:txBody>
          <a:bodyPr>
            <a:normAutofit/>
          </a:bodyPr>
          <a:lstStyle/>
          <a:p>
            <a:r>
              <a:rPr lang="en-US" altLang="zh-TW" dirty="0"/>
              <a:t>CH5-1 About motor</a:t>
            </a:r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2FBA4162-9C94-4F0C-ABD1-41DD5CA22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4690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TT Motor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馬達是一種減速馬達，為了不同的減速比而有不同的齒輪比，常用的電壓為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5V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2050" name="Picture 2" descr="金屬齒輪雙軸TT馬達全金屬TT馬達單軸成品減速比1:90 輸入: 3V-6V 輸出: 110RPM - 台灣智能感測科技">
            <a:extLst>
              <a:ext uri="{FF2B5EF4-FFF2-40B4-BE49-F238E27FC236}">
                <a16:creationId xmlns:a16="http://schemas.microsoft.com/office/drawing/2014/main" id="{63AE43CC-729A-47FD-91A0-71BEE0E6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632" y="2886374"/>
            <a:ext cx="405765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41iM9FscR6L">
            <a:extLst>
              <a:ext uri="{FF2B5EF4-FFF2-40B4-BE49-F238E27FC236}">
                <a16:creationId xmlns:a16="http://schemas.microsoft.com/office/drawing/2014/main" id="{A403FCEB-B9E7-46BD-A902-2EC67BE11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162" y="2882744"/>
            <a:ext cx="3238501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831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Motor function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C48C27F7-AF96-4AF2-A5A0-F5342D3DB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6620" y="1825625"/>
            <a:ext cx="7718759" cy="414101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DFFC913A-DF9E-40A3-998C-ADA28388AEC1}"/>
              </a:ext>
            </a:extLst>
          </p:cNvPr>
          <p:cNvGrpSpPr/>
          <p:nvPr/>
        </p:nvGrpSpPr>
        <p:grpSpPr>
          <a:xfrm>
            <a:off x="3070860" y="3924300"/>
            <a:ext cx="6164580" cy="542158"/>
            <a:chOff x="3070860" y="3924300"/>
            <a:chExt cx="6164580" cy="542158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0C85FA7B-4897-455C-9454-976F40645F79}"/>
                </a:ext>
              </a:extLst>
            </p:cNvPr>
            <p:cNvCxnSpPr/>
            <p:nvPr/>
          </p:nvCxnSpPr>
          <p:spPr>
            <a:xfrm>
              <a:off x="3070860" y="3924300"/>
              <a:ext cx="2834640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6C066FB5-C7E4-4FA9-9072-282CDE19AA05}"/>
                </a:ext>
              </a:extLst>
            </p:cNvPr>
            <p:cNvCxnSpPr>
              <a:cxnSpLocks/>
            </p:cNvCxnSpPr>
            <p:nvPr/>
          </p:nvCxnSpPr>
          <p:spPr>
            <a:xfrm>
              <a:off x="6170386" y="3924300"/>
              <a:ext cx="1944914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9C80F-F334-4F60-BB64-A48A51701D67}"/>
                </a:ext>
              </a:extLst>
            </p:cNvPr>
            <p:cNvCxnSpPr>
              <a:cxnSpLocks/>
            </p:cNvCxnSpPr>
            <p:nvPr/>
          </p:nvCxnSpPr>
          <p:spPr>
            <a:xfrm>
              <a:off x="8284785" y="3924300"/>
              <a:ext cx="950655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9E71BB7-43BA-40B2-9245-29D31AB7A4CE}"/>
                </a:ext>
              </a:extLst>
            </p:cNvPr>
            <p:cNvSpPr txBox="1"/>
            <p:nvPr/>
          </p:nvSpPr>
          <p:spPr>
            <a:xfrm>
              <a:off x="4036774" y="394323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型態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3E78B80-670D-4BF8-A3A8-ECDA304B8838}"/>
                </a:ext>
              </a:extLst>
            </p:cNvPr>
            <p:cNvSpPr txBox="1"/>
            <p:nvPr/>
          </p:nvSpPr>
          <p:spPr>
            <a:xfrm>
              <a:off x="6332364" y="394323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物件名稱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6459450-1A42-4CF0-A23B-2C2F83C01E29}"/>
                </a:ext>
              </a:extLst>
            </p:cNvPr>
            <p:cNvSpPr txBox="1"/>
            <p:nvPr/>
          </p:nvSpPr>
          <p:spPr>
            <a:xfrm>
              <a:off x="8308706" y="394323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腳位</a:t>
              </a: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E625EC5-CCDC-4D52-B47C-B270D0B12E80}"/>
              </a:ext>
            </a:extLst>
          </p:cNvPr>
          <p:cNvGrpSpPr/>
          <p:nvPr/>
        </p:nvGrpSpPr>
        <p:grpSpPr>
          <a:xfrm>
            <a:off x="3070860" y="1256765"/>
            <a:ext cx="5934166" cy="1230978"/>
            <a:chOff x="3070860" y="1256765"/>
            <a:chExt cx="5934166" cy="1230978"/>
          </a:xfrm>
        </p:grpSpPr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5F71567A-AB4E-4352-AEAC-DD1578330D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0860" y="2477953"/>
              <a:ext cx="5934166" cy="979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EB44DB3-9237-4C74-9966-B72F00EF2AC6}"/>
                </a:ext>
              </a:extLst>
            </p:cNvPr>
            <p:cNvSpPr txBox="1"/>
            <p:nvPr/>
          </p:nvSpPr>
          <p:spPr>
            <a:xfrm>
              <a:off x="6963307" y="1256765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宣告函式庫</a:t>
              </a:r>
            </a:p>
          </p:txBody>
        </p: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7AB089E-5E42-444F-8A72-746A7497C4B5}"/>
              </a:ext>
            </a:extLst>
          </p:cNvPr>
          <p:cNvSpPr txBox="1"/>
          <p:nvPr/>
        </p:nvSpPr>
        <p:spPr>
          <a:xfrm>
            <a:off x="7746704" y="507801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-255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255</a:t>
            </a:r>
            <a:endParaRPr lang="zh-TW" altLang="en-US" sz="28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0956EBD-2A2C-4266-A90F-4FA0A663A70B}"/>
              </a:ext>
            </a:extLst>
          </p:cNvPr>
          <p:cNvCxnSpPr>
            <a:cxnSpLocks/>
          </p:cNvCxnSpPr>
          <p:nvPr/>
        </p:nvCxnSpPr>
        <p:spPr>
          <a:xfrm>
            <a:off x="6623751" y="5275913"/>
            <a:ext cx="950655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55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Mbot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前進兩秒後停下兩秒，並且重複執行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輪子轉速及方向？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4B28798-1DE4-4688-895F-1059A3121B8D}"/>
              </a:ext>
            </a:extLst>
          </p:cNvPr>
          <p:cNvGrpSpPr/>
          <p:nvPr/>
        </p:nvGrpSpPr>
        <p:grpSpPr>
          <a:xfrm>
            <a:off x="2618511" y="3058973"/>
            <a:ext cx="6954977" cy="1543764"/>
            <a:chOff x="2092646" y="2511312"/>
            <a:chExt cx="4958706" cy="110066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4321AD5-74A0-44F4-A8DD-B12D62CEC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2131945" y="2567994"/>
              <a:ext cx="1004680" cy="1083277"/>
            </a:xfrm>
            <a:prstGeom prst="rect">
              <a:avLst/>
            </a:prstGeom>
          </p:spPr>
        </p:pic>
        <p:sp>
          <p:nvSpPr>
            <p:cNvPr id="14" name="Line 20">
              <a:extLst>
                <a:ext uri="{FF2B5EF4-FFF2-40B4-BE49-F238E27FC236}">
                  <a16:creationId xmlns:a16="http://schemas.microsoft.com/office/drawing/2014/main" id="{541E7966-4AF8-4458-9505-DC751ED29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8037" y="3111385"/>
              <a:ext cx="2447925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3ECDBAD-9B7B-4543-B1E3-0DEEC7ADEA53}"/>
                </a:ext>
              </a:extLst>
            </p:cNvPr>
            <p:cNvSpPr txBox="1"/>
            <p:nvPr/>
          </p:nvSpPr>
          <p:spPr>
            <a:xfrm>
              <a:off x="4319841" y="2511312"/>
              <a:ext cx="440245" cy="416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</a:rPr>
                <a:t>2s</a:t>
              </a:r>
              <a:endParaRPr lang="zh-TW" alt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ED4C7848-CC41-48D9-8D86-A505F9003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6007374" y="2550311"/>
              <a:ext cx="1004680" cy="1083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8321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Practice2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Mbot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前進繞圈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6BCF66C-FC99-4C34-9D4A-09A33AE0CF3C}"/>
              </a:ext>
            </a:extLst>
          </p:cNvPr>
          <p:cNvGrpSpPr/>
          <p:nvPr/>
        </p:nvGrpSpPr>
        <p:grpSpPr>
          <a:xfrm>
            <a:off x="2574678" y="2421712"/>
            <a:ext cx="6952780" cy="3468605"/>
            <a:chOff x="2574678" y="2421712"/>
            <a:chExt cx="6952780" cy="3468605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4321AD5-74A0-44F4-A8DD-B12D62CEC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5326290" y="2366593"/>
              <a:ext cx="1409143" cy="1519381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E5B1C397-B9A3-4544-8385-B4F82A780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5346410" y="4426055"/>
              <a:ext cx="1409143" cy="1519381"/>
            </a:xfrm>
            <a:prstGeom prst="rect">
              <a:avLst/>
            </a:prstGeom>
          </p:spPr>
        </p:pic>
        <p:sp>
          <p:nvSpPr>
            <p:cNvPr id="20" name="箭號: 弧形右彎 19">
              <a:extLst>
                <a:ext uri="{FF2B5EF4-FFF2-40B4-BE49-F238E27FC236}">
                  <a16:creationId xmlns:a16="http://schemas.microsoft.com/office/drawing/2014/main" id="{228EAC1C-7496-44ED-8DEC-B25AAEBBC846}"/>
                </a:ext>
              </a:extLst>
            </p:cNvPr>
            <p:cNvSpPr/>
            <p:nvPr/>
          </p:nvSpPr>
          <p:spPr>
            <a:xfrm flipH="1">
              <a:off x="7529052" y="2845439"/>
              <a:ext cx="1998406" cy="2729452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箭號: 弧形右彎 20">
              <a:extLst>
                <a:ext uri="{FF2B5EF4-FFF2-40B4-BE49-F238E27FC236}">
                  <a16:creationId xmlns:a16="http://schemas.microsoft.com/office/drawing/2014/main" id="{E14E523E-2272-4F8A-B5D9-ACF1B27F7507}"/>
                </a:ext>
              </a:extLst>
            </p:cNvPr>
            <p:cNvSpPr/>
            <p:nvPr/>
          </p:nvSpPr>
          <p:spPr>
            <a:xfrm rot="10800000" flipH="1">
              <a:off x="2574678" y="2766989"/>
              <a:ext cx="1998406" cy="2729452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43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8872335" cy="859055"/>
          </a:xfrm>
        </p:spPr>
        <p:txBody>
          <a:bodyPr>
            <a:normAutofit/>
          </a:bodyPr>
          <a:lstStyle/>
          <a:p>
            <a:r>
              <a:rPr lang="en-US" altLang="zh-TW" dirty="0"/>
              <a:t>CH4-1 First Program</a:t>
            </a:r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2FBA4162-9C94-4F0C-ABD1-41DD5CA22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68765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 - </a:t>
            </a:r>
            <a:r>
              <a:rPr lang="en-US" altLang="zh-TW" sz="6000" dirty="0" err="1"/>
              <a:t>ans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44E46F62-84CF-421A-9A1C-80F5325E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EE790E2-1145-4CD9-8437-27BBC11D5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070" y="1580772"/>
            <a:ext cx="6139860" cy="48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62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Practice2</a:t>
            </a:r>
            <a:r>
              <a:rPr lang="zh-TW" altLang="en-US" sz="6000" dirty="0"/>
              <a:t> </a:t>
            </a:r>
            <a:r>
              <a:rPr lang="en-US" altLang="zh-TW" sz="6000" dirty="0"/>
              <a:t>- </a:t>
            </a:r>
            <a:r>
              <a:rPr lang="en-US" altLang="zh-TW" sz="6000" dirty="0" err="1"/>
              <a:t>ans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B86D6334-6A7D-4C87-9857-71B3FFE6D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598" y="2818151"/>
            <a:ext cx="7554803" cy="276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565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Subfunction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為降低重複的程式出現，使用副程式來精簡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使用副程式來整理主程式，使其更易閱讀和理解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1987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Subfunction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1E14AC3A-6255-4268-BCA8-7152B4CDF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b="7891"/>
          <a:stretch/>
        </p:blipFill>
        <p:spPr>
          <a:xfrm>
            <a:off x="2984398" y="1466255"/>
            <a:ext cx="6223203" cy="5285747"/>
          </a:xfrm>
        </p:spPr>
      </p:pic>
    </p:spTree>
    <p:extLst>
      <p:ext uri="{BB962C8B-B14F-4D97-AF65-F5344CB8AC3E}">
        <p14:creationId xmlns:p14="http://schemas.microsoft.com/office/powerpoint/2010/main" val="2593631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Practice3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幫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Mbot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的移動建立副程式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方向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stop?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FEDE0438-068E-48CE-A872-CFA8B9E21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462" y="1274113"/>
            <a:ext cx="4653115" cy="5454362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7E68B253-81B0-4725-94CA-083BF4BF96A2}"/>
              </a:ext>
            </a:extLst>
          </p:cNvPr>
          <p:cNvGrpSpPr/>
          <p:nvPr/>
        </p:nvGrpSpPr>
        <p:grpSpPr>
          <a:xfrm>
            <a:off x="694897" y="3394924"/>
            <a:ext cx="4836474" cy="2920151"/>
            <a:chOff x="2954972" y="2486904"/>
            <a:chExt cx="5822956" cy="3689549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5F6BA7A-5C9E-498B-840D-2FD4D5DFC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133" y="3307951"/>
              <a:ext cx="2793504" cy="2095128"/>
            </a:xfrm>
            <a:prstGeom prst="rect">
              <a:avLst/>
            </a:prstGeom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81F70E0B-8A75-48D4-A03D-ECA1CEBF7E79}"/>
                </a:ext>
              </a:extLst>
            </p:cNvPr>
            <p:cNvCxnSpPr>
              <a:cxnSpLocks/>
              <a:stCxn id="11" idx="0"/>
            </p:cNvCxnSpPr>
            <p:nvPr/>
          </p:nvCxnSpPr>
          <p:spPr bwMode="auto">
            <a:xfrm flipH="1" flipV="1">
              <a:off x="5818981" y="2486904"/>
              <a:ext cx="4904" cy="821047"/>
            </a:xfrm>
            <a:prstGeom prst="straightConnector1">
              <a:avLst/>
            </a:prstGeom>
            <a:solidFill>
              <a:schemeClr val="accent1"/>
            </a:solidFill>
            <a:ln w="952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9348D7CF-B34E-4AA0-8EF2-A81C77768672}"/>
                </a:ext>
              </a:extLst>
            </p:cNvPr>
            <p:cNvCxnSpPr>
              <a:cxnSpLocks/>
              <a:stCxn id="11" idx="3"/>
            </p:cNvCxnSpPr>
            <p:nvPr/>
          </p:nvCxnSpPr>
          <p:spPr bwMode="auto">
            <a:xfrm>
              <a:off x="7220637" y="4355515"/>
              <a:ext cx="1557291" cy="0"/>
            </a:xfrm>
            <a:prstGeom prst="straightConnector1">
              <a:avLst/>
            </a:prstGeom>
            <a:solidFill>
              <a:schemeClr val="accent1"/>
            </a:solidFill>
            <a:ln w="952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BC559C2-64D1-44F1-9A6D-F91218DF0BF1}"/>
                </a:ext>
              </a:extLst>
            </p:cNvPr>
            <p:cNvCxnSpPr>
              <a:cxnSpLocks/>
              <a:stCxn id="11" idx="2"/>
            </p:cNvCxnSpPr>
            <p:nvPr/>
          </p:nvCxnSpPr>
          <p:spPr bwMode="auto">
            <a:xfrm>
              <a:off x="5823885" y="5403079"/>
              <a:ext cx="0" cy="773374"/>
            </a:xfrm>
            <a:prstGeom prst="straightConnector1">
              <a:avLst/>
            </a:prstGeom>
            <a:solidFill>
              <a:schemeClr val="accent1"/>
            </a:solidFill>
            <a:ln w="952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B9D47A6E-3A2B-4218-9472-935FB11E0C9E}"/>
                </a:ext>
              </a:extLst>
            </p:cNvPr>
            <p:cNvCxnSpPr>
              <a:cxnSpLocks/>
              <a:stCxn id="11" idx="1"/>
            </p:cNvCxnSpPr>
            <p:nvPr/>
          </p:nvCxnSpPr>
          <p:spPr bwMode="auto">
            <a:xfrm flipH="1">
              <a:off x="2954972" y="4355515"/>
              <a:ext cx="1472161" cy="0"/>
            </a:xfrm>
            <a:prstGeom prst="straightConnector1">
              <a:avLst/>
            </a:prstGeom>
            <a:solidFill>
              <a:schemeClr val="accent1"/>
            </a:solidFill>
            <a:ln w="952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549120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Practice3 - </a:t>
            </a:r>
            <a:r>
              <a:rPr lang="en-US" altLang="zh-TW" sz="6000" dirty="0" err="1"/>
              <a:t>ans</a:t>
            </a:r>
            <a:endParaRPr lang="zh-TW" altLang="en-US" sz="6000" dirty="0"/>
          </a:p>
        </p:txBody>
      </p:sp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CE2B5035-8DB8-40C2-AF65-5111FEFED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22846" y="2032174"/>
            <a:ext cx="5535754" cy="3785417"/>
          </a:xfr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6031A15C-2FB0-47A4-92B3-969E15E2C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365" y="2032175"/>
            <a:ext cx="5240075" cy="378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8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Practice3 - </a:t>
            </a:r>
            <a:r>
              <a:rPr lang="en-US" altLang="zh-TW" sz="6000" dirty="0" err="1"/>
              <a:t>ans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83078AEF-8D89-4DC8-A7B8-53F08A10C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227" y="2349000"/>
            <a:ext cx="4664682" cy="232793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5CF197D2-B5AE-48F8-80CE-2C71F9C66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093" y="2349000"/>
            <a:ext cx="4665361" cy="232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768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8464296" cy="859055"/>
          </a:xfrm>
        </p:spPr>
        <p:txBody>
          <a:bodyPr>
            <a:normAutofit/>
          </a:bodyPr>
          <a:lstStyle/>
          <a:p>
            <a:r>
              <a:rPr lang="en-US" altLang="zh-TW" dirty="0"/>
              <a:t>CH5-</a:t>
            </a:r>
            <a:r>
              <a:rPr lang="en-UM" altLang="zh-TW" dirty="0"/>
              <a:t>2</a:t>
            </a:r>
            <a:r>
              <a:rPr lang="en-US" altLang="zh-TW" dirty="0"/>
              <a:t> S</a:t>
            </a:r>
            <a:r>
              <a:rPr lang="en-UM" altLang="zh-TW" dirty="0" err="1"/>
              <a:t>tatement</a:t>
            </a:r>
            <a:r>
              <a:rPr lang="en-UM" altLang="zh-TW" dirty="0"/>
              <a:t> control</a:t>
            </a:r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2FBA4162-9C94-4F0C-ABD1-41DD5CA22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43100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Statement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條件判斷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else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如果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否則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switch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58350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if else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判斷條件式是否為真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可以單獨存在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巢狀結構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74CD69BC-B6CE-4788-BA7C-72B1793D4C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80"/>
          <a:stretch/>
        </p:blipFill>
        <p:spPr>
          <a:xfrm>
            <a:off x="1233949" y="3568088"/>
            <a:ext cx="5338947" cy="246633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A894886A-4D82-4A0A-A42E-8B57B0B2D1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968" t="70427"/>
          <a:stretch/>
        </p:blipFill>
        <p:spPr>
          <a:xfrm>
            <a:off x="7293076" y="1167164"/>
            <a:ext cx="3687098" cy="1401095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6EA0334A-C6E0-4CDC-AD3B-48E38B8452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968" b="29317"/>
          <a:stretch/>
        </p:blipFill>
        <p:spPr>
          <a:xfrm>
            <a:off x="7293077" y="2685610"/>
            <a:ext cx="3687097" cy="334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2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IDE </a:t>
            </a:r>
            <a:r>
              <a:rPr lang="en-US" altLang="zh-TW" sz="6000" dirty="0" err="1"/>
              <a:t>Funcitons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A703564D-1896-47EA-A4AB-9B9CD981D0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6" t="10307" b="83500"/>
          <a:stretch/>
        </p:blipFill>
        <p:spPr>
          <a:xfrm>
            <a:off x="1668335" y="1389052"/>
            <a:ext cx="8766429" cy="723524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515F5C59-D626-4DB3-B2AC-659D07022EA9}"/>
              </a:ext>
            </a:extLst>
          </p:cNvPr>
          <p:cNvGrpSpPr/>
          <p:nvPr/>
        </p:nvGrpSpPr>
        <p:grpSpPr>
          <a:xfrm>
            <a:off x="1685328" y="2306487"/>
            <a:ext cx="513336" cy="3676564"/>
            <a:chOff x="1704942" y="2220708"/>
            <a:chExt cx="513336" cy="3676564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551E483E-D72E-4C40-97E7-15A32B2A8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04943" y="2220708"/>
              <a:ext cx="513335" cy="540000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41F78274-11A8-4B88-B214-5CB1F916A8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147" r="5147"/>
            <a:stretch/>
          </p:blipFill>
          <p:spPr>
            <a:xfrm>
              <a:off x="1704942" y="3475334"/>
              <a:ext cx="513336" cy="540000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B492D25A-9978-47A1-87E2-9BAC1C98D1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185" t="16" r="5185" b="-16"/>
            <a:stretch/>
          </p:blipFill>
          <p:spPr>
            <a:xfrm>
              <a:off x="1704942" y="4102647"/>
              <a:ext cx="513336" cy="540000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9B35EB41-B952-4F91-9C17-361CA277E5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178" r="3178"/>
            <a:stretch/>
          </p:blipFill>
          <p:spPr>
            <a:xfrm>
              <a:off x="1704942" y="4729960"/>
              <a:ext cx="513336" cy="540000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9F845B34-7E58-4A7C-B0AB-A215FE681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827" t="-1917" r="3827" b="1917"/>
            <a:stretch/>
          </p:blipFill>
          <p:spPr>
            <a:xfrm>
              <a:off x="1704942" y="5357272"/>
              <a:ext cx="513336" cy="540000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EC2E03C3-4AB7-4F0F-89DE-9F7AD892FD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094" r="3094"/>
            <a:stretch/>
          </p:blipFill>
          <p:spPr>
            <a:xfrm>
              <a:off x="1704942" y="2848021"/>
              <a:ext cx="513336" cy="540000"/>
            </a:xfrm>
            <a:prstGeom prst="rect">
              <a:avLst/>
            </a:prstGeom>
          </p:spPr>
        </p:pic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A2442F6-1119-4016-92E0-C3A478CD3C69}"/>
              </a:ext>
            </a:extLst>
          </p:cNvPr>
          <p:cNvSpPr txBox="1"/>
          <p:nvPr/>
        </p:nvSpPr>
        <p:spPr>
          <a:xfrm>
            <a:off x="2284379" y="2302957"/>
            <a:ext cx="94794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u="sng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偵錯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：檢查程式碼是否有錯誤，若錯誤便顯示出來。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b="1" u="sng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上傳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：將程式載入到控制器，若程式錯誤或連接埠問題，便會無法載入且顯示錯誤訊息。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b="1" u="sng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：新增檔案。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b="1" u="sng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開啟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：開啟檔案。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b="1" u="sng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儲存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：儲存檔案。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b="1" u="sng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序列埠監控視窗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：顯示由</a:t>
            </a: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PC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端傳來的串列埠訊息。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31105A-F64F-4F8E-9EDA-ED4918E12B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845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Data Type in C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5EC1E82C-3C63-401A-B662-91CE1767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6DE5717-A02F-4FE9-9650-6EB15B915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061211"/>
              </p:ext>
            </p:extLst>
          </p:nvPr>
        </p:nvGraphicFramePr>
        <p:xfrm>
          <a:off x="960623" y="1825625"/>
          <a:ext cx="10270754" cy="4332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417">
                  <a:extLst>
                    <a:ext uri="{9D8B030D-6E8A-4147-A177-3AD203B41FA5}">
                      <a16:colId xmlns:a16="http://schemas.microsoft.com/office/drawing/2014/main" val="545039567"/>
                    </a:ext>
                  </a:extLst>
                </a:gridCol>
                <a:gridCol w="1916430">
                  <a:extLst>
                    <a:ext uri="{9D8B030D-6E8A-4147-A177-3AD203B41FA5}">
                      <a16:colId xmlns:a16="http://schemas.microsoft.com/office/drawing/2014/main" val="443754655"/>
                    </a:ext>
                  </a:extLst>
                </a:gridCol>
                <a:gridCol w="2873414">
                  <a:extLst>
                    <a:ext uri="{9D8B030D-6E8A-4147-A177-3AD203B41FA5}">
                      <a16:colId xmlns:a16="http://schemas.microsoft.com/office/drawing/2014/main" val="886416546"/>
                    </a:ext>
                  </a:extLst>
                </a:gridCol>
                <a:gridCol w="3666493">
                  <a:extLst>
                    <a:ext uri="{9D8B030D-6E8A-4147-A177-3AD203B41FA5}">
                      <a16:colId xmlns:a16="http://schemas.microsoft.com/office/drawing/2014/main" val="1882182176"/>
                    </a:ext>
                  </a:extLst>
                </a:gridCol>
              </a:tblGrid>
              <a:tr h="649017"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中文名稱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資料長度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範圍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68584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b="1" u="sng" dirty="0" err="1"/>
                        <a:t>boolean</a:t>
                      </a:r>
                      <a:r>
                        <a:rPr lang="en-US" altLang="zh-TW" sz="2400" b="1" u="sng" dirty="0"/>
                        <a:t>/</a:t>
                      </a:r>
                    </a:p>
                    <a:p>
                      <a:r>
                        <a:rPr lang="en-US" altLang="zh-TW" sz="2400" b="1" u="sng" dirty="0"/>
                        <a:t>bool</a:t>
                      </a:r>
                      <a:endParaRPr lang="zh-TW" altLang="en-US" sz="2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b="1" u="sng" dirty="0"/>
                        <a:t>布林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u="sng" dirty="0"/>
                        <a:t>8</a:t>
                      </a:r>
                      <a:r>
                        <a:rPr lang="zh-TW" altLang="en-US" sz="2400" b="1" u="sng" dirty="0"/>
                        <a:t>位元</a:t>
                      </a:r>
                      <a:r>
                        <a:rPr lang="en-US" altLang="zh-TW" sz="2400" b="1" u="sng" dirty="0"/>
                        <a:t>(1byte)</a:t>
                      </a:r>
                      <a:endParaRPr lang="zh-TW" altLang="en-US" sz="2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u="sng" dirty="0"/>
                        <a:t>0 </a:t>
                      </a:r>
                      <a:r>
                        <a:rPr lang="zh-TW" altLang="en-US" sz="2400" b="1" u="sng" dirty="0"/>
                        <a:t>或 </a:t>
                      </a:r>
                      <a:r>
                        <a:rPr lang="en-US" altLang="zh-TW" sz="2400" b="1" u="sng" dirty="0"/>
                        <a:t>1</a:t>
                      </a:r>
                      <a:r>
                        <a:rPr lang="zh-TW" altLang="en-US" sz="2400" b="1" u="sng" dirty="0"/>
                        <a:t> </a:t>
                      </a:r>
                      <a:r>
                        <a:rPr lang="en-US" altLang="zh-TW" sz="2400" b="1" u="sng" dirty="0"/>
                        <a:t>( false </a:t>
                      </a:r>
                      <a:r>
                        <a:rPr lang="zh-TW" altLang="en-US" sz="2400" b="1" u="sng" dirty="0"/>
                        <a:t>或 </a:t>
                      </a:r>
                      <a:r>
                        <a:rPr lang="en-US" altLang="zh-TW" sz="2400" b="1" u="sng" dirty="0" err="1"/>
                        <a:t>ture</a:t>
                      </a:r>
                      <a:r>
                        <a:rPr lang="en-US" altLang="zh-TW" sz="2400" b="1" u="sng" dirty="0"/>
                        <a:t> )</a:t>
                      </a:r>
                      <a:endParaRPr lang="zh-TW" altLang="en-US" sz="24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997723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char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(1byte)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-127 ~ 128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240981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int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整數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32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(4byte)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-2147483648 ~ 2147483647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49687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float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浮點數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32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(4byte)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±3.4028235E+38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128059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byte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位元組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(1byte)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 ~ 255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42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9300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if else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FC05C39-BA5E-4E03-94EB-E30788B43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668495"/>
              </p:ext>
            </p:extLst>
          </p:nvPr>
        </p:nvGraphicFramePr>
        <p:xfrm>
          <a:off x="6239934" y="2382137"/>
          <a:ext cx="541866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053948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59065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符號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9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==</a:t>
                      </a:r>
                      <a:endParaRPr lang="zh-TW" altLang="en-US" sz="2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等於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21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!=</a:t>
                      </a:r>
                      <a:endParaRPr lang="zh-TW" altLang="en-US" sz="2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不等於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0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或</a:t>
                      </a:r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(OR)</a:t>
                      </a:r>
                      <a:endParaRPr lang="zh-TW" altLang="en-US" sz="2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60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且</a:t>
                      </a:r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(AND) </a:t>
                      </a:r>
                      <a:endParaRPr lang="zh-TW" altLang="en-US" sz="2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596985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8135FB4-5A75-4D07-B51D-BA1CD9F6D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696735"/>
              </p:ext>
            </p:extLst>
          </p:nvPr>
        </p:nvGraphicFramePr>
        <p:xfrm>
          <a:off x="477641" y="2382137"/>
          <a:ext cx="541866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108067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08267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符號</a:t>
                      </a:r>
                      <a:endParaRPr lang="en-US" altLang="zh-TW" sz="2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030313"/>
                  </a:ext>
                </a:extLst>
              </a:tr>
              <a:tr h="3871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大於等於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38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大於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20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小於等於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821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小於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468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4582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if else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</a:rPr>
              <a:t>Content</a:t>
            </a:r>
            <a:r>
              <a:rPr lang="zh-TW" altLang="en-US" sz="3200" dirty="0">
                <a:latin typeface="+mj-lt"/>
                <a:ea typeface="標楷體" panose="03000509000000000000" pitchFamily="65" charset="-120"/>
              </a:rPr>
              <a:t>內文</a:t>
            </a:r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EA190F88-2D81-49A8-837F-068A40FD5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92" y="1902541"/>
            <a:ext cx="5863050" cy="321562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EC5E1D2-BB13-43B3-9069-05FDFA7C0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1002" y="1902541"/>
            <a:ext cx="6076032" cy="321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176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if else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available()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函式來判斷是否有資料進來，若有則將其顯示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D5E32E9-7558-4A2A-B1DA-5B5FDB962328}"/>
              </a:ext>
            </a:extLst>
          </p:cNvPr>
          <p:cNvGrpSpPr/>
          <p:nvPr/>
        </p:nvGrpSpPr>
        <p:grpSpPr>
          <a:xfrm>
            <a:off x="2512708" y="2497443"/>
            <a:ext cx="7166584" cy="3660585"/>
            <a:chOff x="2555483" y="2742094"/>
            <a:chExt cx="6383602" cy="3213316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2F94D660-7196-4328-A729-389F7E779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85661" y="2742094"/>
              <a:ext cx="5453424" cy="3212811"/>
            </a:xfrm>
            <a:prstGeom prst="rect">
              <a:avLst/>
            </a:prstGeom>
          </p:spPr>
        </p:pic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FA7C28C5-2375-48F1-8925-F48F7F89A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55483" y="2742094"/>
              <a:ext cx="5551644" cy="3213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098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switch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用多個選項的比對來選擇要執行的動作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0E791D52-105F-42D7-86ED-898DB79C1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2295" y="2393970"/>
            <a:ext cx="4787409" cy="427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042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switch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42A0CF33-FB1B-46C8-97B7-00D67B4C6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877806" y="1338021"/>
            <a:ext cx="6347487" cy="5471056"/>
          </a:xfrm>
        </p:spPr>
      </p:pic>
    </p:spTree>
    <p:extLst>
      <p:ext uri="{BB962C8B-B14F-4D97-AF65-F5344CB8AC3E}">
        <p14:creationId xmlns:p14="http://schemas.microsoft.com/office/powerpoint/2010/main" val="18592252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Control with Serial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7855BBC-32C0-4EF7-99D9-942198BF7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利用序列的讀取搭配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switch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來控制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Mbot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919AF6A-4234-4053-B939-B84C01E0E1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133" y="3307951"/>
            <a:ext cx="2793504" cy="2095128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D7B6BF7-ACD7-4E89-A492-00FB2C315E27}"/>
              </a:ext>
            </a:extLst>
          </p:cNvPr>
          <p:cNvCxnSpPr>
            <a:cxnSpLocks/>
            <a:stCxn id="12" idx="0"/>
          </p:cNvCxnSpPr>
          <p:nvPr/>
        </p:nvCxnSpPr>
        <p:spPr bwMode="auto">
          <a:xfrm flipH="1" flipV="1">
            <a:off x="5818981" y="2486904"/>
            <a:ext cx="4904" cy="821047"/>
          </a:xfrm>
          <a:prstGeom prst="straightConnector1">
            <a:avLst/>
          </a:prstGeom>
          <a:solidFill>
            <a:schemeClr val="accent1"/>
          </a:solidFill>
          <a:ln w="952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A190F42-DE1E-4F97-A73D-AB9796E59A86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>
            <a:off x="7220637" y="4355515"/>
            <a:ext cx="1557291" cy="0"/>
          </a:xfrm>
          <a:prstGeom prst="straightConnector1">
            <a:avLst/>
          </a:prstGeom>
          <a:solidFill>
            <a:schemeClr val="accent1"/>
          </a:solidFill>
          <a:ln w="952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45F0E0A-2554-41D8-A858-570184E95F25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>
            <a:off x="5823885" y="5403079"/>
            <a:ext cx="0" cy="773374"/>
          </a:xfrm>
          <a:prstGeom prst="straightConnector1">
            <a:avLst/>
          </a:prstGeom>
          <a:solidFill>
            <a:schemeClr val="accent1"/>
          </a:solidFill>
          <a:ln w="952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2D192E7-6160-45F5-BBD2-184DD4FF749F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flipH="1">
            <a:off x="2954972" y="4355515"/>
            <a:ext cx="1472161" cy="0"/>
          </a:xfrm>
          <a:prstGeom prst="straightConnector1">
            <a:avLst/>
          </a:prstGeom>
          <a:solidFill>
            <a:schemeClr val="accent1"/>
          </a:solidFill>
          <a:ln w="952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75113A8-9F8C-42FC-B8DA-8CC8C10E53B0}"/>
              </a:ext>
            </a:extLst>
          </p:cNvPr>
          <p:cNvSpPr txBox="1"/>
          <p:nvPr/>
        </p:nvSpPr>
        <p:spPr>
          <a:xfrm>
            <a:off x="5074170" y="2543491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W</a:t>
            </a:r>
            <a:endParaRPr lang="zh-TW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C9BCF50-552B-421E-A352-2045C3D0C17A}"/>
              </a:ext>
            </a:extLst>
          </p:cNvPr>
          <p:cNvSpPr txBox="1"/>
          <p:nvPr/>
        </p:nvSpPr>
        <p:spPr>
          <a:xfrm>
            <a:off x="2355954" y="4001294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A</a:t>
            </a:r>
            <a:endParaRPr lang="zh-TW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7E6A4BA-72B0-41FC-BD9A-E1E3E74598C9}"/>
              </a:ext>
            </a:extLst>
          </p:cNvPr>
          <p:cNvSpPr txBox="1"/>
          <p:nvPr/>
        </p:nvSpPr>
        <p:spPr>
          <a:xfrm>
            <a:off x="8865096" y="4063127"/>
            <a:ext cx="42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D</a:t>
            </a:r>
            <a:endParaRPr lang="zh-TW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4656A6A-6E34-4DCC-B92F-8EA6D1C19CC2}"/>
              </a:ext>
            </a:extLst>
          </p:cNvPr>
          <p:cNvSpPr txBox="1"/>
          <p:nvPr/>
        </p:nvSpPr>
        <p:spPr>
          <a:xfrm>
            <a:off x="6050982" y="5525448"/>
            <a:ext cx="42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S</a:t>
            </a:r>
            <a:endParaRPr lang="zh-TW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8CA9643-FFBE-4EF8-A0E8-4F0F2CD3EDEA}"/>
              </a:ext>
            </a:extLst>
          </p:cNvPr>
          <p:cNvSpPr txBox="1"/>
          <p:nvPr/>
        </p:nvSpPr>
        <p:spPr>
          <a:xfrm>
            <a:off x="9213250" y="5302830"/>
            <a:ext cx="2149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X for stop</a:t>
            </a:r>
            <a:endParaRPr lang="zh-TW" alt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08224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Analyze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4315336-3AA1-472A-9926-8C2CB1DEA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49D4814-DB22-48E0-B799-134A355AE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469" y="255965"/>
            <a:ext cx="4105769" cy="643125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39BECFB-B54F-4F57-A87D-0DA9888F923C}"/>
              </a:ext>
            </a:extLst>
          </p:cNvPr>
          <p:cNvSpPr/>
          <p:nvPr/>
        </p:nvSpPr>
        <p:spPr>
          <a:xfrm>
            <a:off x="4697470" y="255965"/>
            <a:ext cx="4105769" cy="114561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C81F0C-146E-4298-B467-F562E65F970B}"/>
              </a:ext>
            </a:extLst>
          </p:cNvPr>
          <p:cNvSpPr/>
          <p:nvPr/>
        </p:nvSpPr>
        <p:spPr>
          <a:xfrm>
            <a:off x="4697470" y="1401580"/>
            <a:ext cx="4105769" cy="45720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61775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DCDDF50-13BD-4DF0-8D97-E72681C5D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7242" y="2807208"/>
            <a:ext cx="6163062" cy="1243584"/>
          </a:xfrm>
        </p:spPr>
        <p:txBody>
          <a:bodyPr/>
          <a:lstStyle/>
          <a:p>
            <a:r>
              <a:rPr lang="en-US" altLang="zh-TW" dirty="0"/>
              <a:t>To Be Continued…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254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IDE Functions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A703564D-1896-47EA-A4AB-9B9CD981D0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6" t="10307" b="83500"/>
          <a:stretch/>
        </p:blipFill>
        <p:spPr>
          <a:xfrm>
            <a:off x="1668335" y="1389052"/>
            <a:ext cx="8766429" cy="723524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515F5C59-D626-4DB3-B2AC-659D07022EA9}"/>
              </a:ext>
            </a:extLst>
          </p:cNvPr>
          <p:cNvGrpSpPr/>
          <p:nvPr/>
        </p:nvGrpSpPr>
        <p:grpSpPr>
          <a:xfrm>
            <a:off x="1086559" y="2401391"/>
            <a:ext cx="513336" cy="3676564"/>
            <a:chOff x="1704942" y="2220708"/>
            <a:chExt cx="513336" cy="3676564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551E483E-D72E-4C40-97E7-15A32B2A8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04943" y="2220708"/>
              <a:ext cx="513335" cy="540000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41F78274-11A8-4B88-B214-5CB1F916A8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147" r="5147"/>
            <a:stretch/>
          </p:blipFill>
          <p:spPr>
            <a:xfrm>
              <a:off x="1704942" y="3475334"/>
              <a:ext cx="513336" cy="540000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B492D25A-9978-47A1-87E2-9BAC1C98D1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185" t="16" r="5185" b="-16"/>
            <a:stretch/>
          </p:blipFill>
          <p:spPr>
            <a:xfrm>
              <a:off x="1704942" y="4102647"/>
              <a:ext cx="513336" cy="540000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9B35EB41-B952-4F91-9C17-361CA277E5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178" r="3178"/>
            <a:stretch/>
          </p:blipFill>
          <p:spPr>
            <a:xfrm>
              <a:off x="1704942" y="4729960"/>
              <a:ext cx="513336" cy="540000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9F845B34-7E58-4A7C-B0AB-A215FE681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827" t="-1917" r="3827" b="1917"/>
            <a:stretch/>
          </p:blipFill>
          <p:spPr>
            <a:xfrm>
              <a:off x="1704942" y="5357272"/>
              <a:ext cx="513336" cy="540000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EC2E03C3-4AB7-4F0F-89DE-9F7AD892FD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094" r="3094"/>
            <a:stretch/>
          </p:blipFill>
          <p:spPr>
            <a:xfrm>
              <a:off x="1704942" y="2848021"/>
              <a:ext cx="513336" cy="540000"/>
            </a:xfrm>
            <a:prstGeom prst="rect">
              <a:avLst/>
            </a:prstGeom>
          </p:spPr>
        </p:pic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A2442F6-1119-4016-92E0-C3A478CD3C69}"/>
              </a:ext>
            </a:extLst>
          </p:cNvPr>
          <p:cNvSpPr txBox="1"/>
          <p:nvPr/>
        </p:nvSpPr>
        <p:spPr>
          <a:xfrm>
            <a:off x="1668335" y="2302957"/>
            <a:ext cx="10523665" cy="3873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TW" altLang="en-US" sz="3200" b="1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：檢查程式碼是否有錯誤，若錯誤會顯示問題位置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000"/>
              </a:lnSpc>
            </a:pPr>
            <a:r>
              <a:rPr lang="zh-TW" altLang="en-US" sz="3200" b="1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：將程式載入到控制器，若錯誤會顯示原因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000"/>
              </a:lnSpc>
            </a:pPr>
            <a:r>
              <a:rPr lang="zh-TW" altLang="en-US" sz="3200" b="1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：新增檔案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000"/>
              </a:lnSpc>
            </a:pPr>
            <a:r>
              <a:rPr lang="zh-TW" altLang="en-US" sz="3200" b="1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：開啟檔案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000"/>
              </a:lnSpc>
            </a:pPr>
            <a:r>
              <a:rPr lang="zh-TW" altLang="en-US" sz="3200" b="1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：儲存檔案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000"/>
              </a:lnSpc>
            </a:pPr>
            <a:r>
              <a:rPr lang="zh-TW" altLang="en-US" sz="3200" b="1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序列埠監控視窗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：顯示及傳送資料到主控板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601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Structure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562600" cy="435133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引入函式庫和物件設定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只會跑一次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無限循環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副程式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(subfunction)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676139CF-3EA7-4122-98F9-A2591E80C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917" y="1330350"/>
            <a:ext cx="5040218" cy="48987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E22B0FA-E77C-44AA-86E7-98712145A91E}"/>
              </a:ext>
            </a:extLst>
          </p:cNvPr>
          <p:cNvSpPr/>
          <p:nvPr/>
        </p:nvSpPr>
        <p:spPr>
          <a:xfrm>
            <a:off x="672610" y="1549408"/>
            <a:ext cx="3594589" cy="55243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11A9B20-2C46-47CC-A37E-7E592A5C6E51}"/>
              </a:ext>
            </a:extLst>
          </p:cNvPr>
          <p:cNvSpPr/>
          <p:nvPr/>
        </p:nvSpPr>
        <p:spPr>
          <a:xfrm>
            <a:off x="672610" y="2286956"/>
            <a:ext cx="3594589" cy="106584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B9BFA1F-8CDA-4AF5-869E-6E58747133EB}"/>
              </a:ext>
            </a:extLst>
          </p:cNvPr>
          <p:cNvSpPr/>
          <p:nvPr/>
        </p:nvSpPr>
        <p:spPr>
          <a:xfrm>
            <a:off x="672609" y="3557221"/>
            <a:ext cx="4756525" cy="141789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4EA6CE-4456-4212-BAF1-1D9855BD8123}"/>
              </a:ext>
            </a:extLst>
          </p:cNvPr>
          <p:cNvSpPr/>
          <p:nvPr/>
        </p:nvSpPr>
        <p:spPr>
          <a:xfrm>
            <a:off x="672610" y="5172675"/>
            <a:ext cx="1847500" cy="106584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634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Libraries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5652635" cy="435133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因應不同的模組或元件，需要使用和硬體溝通的函式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為了方便閱讀及理解，將複雜的輸入輸出函式包裝成簡單的函式庫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自己寫函式庫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020F6CC6-D3D6-40F3-A172-09798C87A0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99" r="5152"/>
          <a:stretch/>
        </p:blipFill>
        <p:spPr>
          <a:xfrm>
            <a:off x="6543187" y="2314269"/>
            <a:ext cx="5502714" cy="222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8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Libraries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85F37AEE-2951-4FC9-906F-B0613FA7B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11783"/>
            <a:ext cx="7892321" cy="689188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20F6CC6-D3D6-40F3-A172-09798C87A0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99" r="5152"/>
          <a:stretch/>
        </p:blipFill>
        <p:spPr>
          <a:xfrm>
            <a:off x="6689286" y="2835356"/>
            <a:ext cx="5502714" cy="2229461"/>
          </a:xfrm>
          <a:prstGeom prst="rect">
            <a:avLst/>
          </a:prstGeom>
        </p:spPr>
      </p:pic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C8108BE-9A51-4DDD-89B2-0638DBCB92CA}"/>
              </a:ext>
            </a:extLst>
          </p:cNvPr>
          <p:cNvCxnSpPr>
            <a:cxnSpLocks/>
          </p:cNvCxnSpPr>
          <p:nvPr/>
        </p:nvCxnSpPr>
        <p:spPr>
          <a:xfrm>
            <a:off x="5553856" y="3155430"/>
            <a:ext cx="1588957" cy="0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54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 templat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</Template>
  <TotalTime>2873</TotalTime>
  <Words>1199</Words>
  <Application>Microsoft Office PowerPoint</Application>
  <PresentationFormat>寬螢幕</PresentationFormat>
  <Paragraphs>358</Paragraphs>
  <Slides>58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5" baseType="lpstr">
      <vt:lpstr>Trade Gothic LT Pro</vt:lpstr>
      <vt:lpstr>微軟正黑體</vt:lpstr>
      <vt:lpstr>標楷體</vt:lpstr>
      <vt:lpstr>Arial</vt:lpstr>
      <vt:lpstr>Calibri</vt:lpstr>
      <vt:lpstr>Trebuchet MS</vt:lpstr>
      <vt:lpstr>ppt template</vt:lpstr>
      <vt:lpstr>機器人動起來 Using Mbot ＆ Arduino IDE</vt:lpstr>
      <vt:lpstr>CH4 Arduino C language</vt:lpstr>
      <vt:lpstr>About C language and Arduino</vt:lpstr>
      <vt:lpstr>CH4-1 First Program</vt:lpstr>
      <vt:lpstr>IDE Funcitons</vt:lpstr>
      <vt:lpstr>IDE Functions</vt:lpstr>
      <vt:lpstr>Structure</vt:lpstr>
      <vt:lpstr>Libraries</vt:lpstr>
      <vt:lpstr>Libraries</vt:lpstr>
      <vt:lpstr>Serial</vt:lpstr>
      <vt:lpstr>Serial function</vt:lpstr>
      <vt:lpstr>Serial monitor</vt:lpstr>
      <vt:lpstr>Baud rate</vt:lpstr>
      <vt:lpstr>Hello NTNU</vt:lpstr>
      <vt:lpstr>Hello NTNU</vt:lpstr>
      <vt:lpstr>Hello NTNU</vt:lpstr>
      <vt:lpstr>Hello NTNU</vt:lpstr>
      <vt:lpstr>Delay function</vt:lpstr>
      <vt:lpstr>Hello NTNU</vt:lpstr>
      <vt:lpstr>CH4-2 Data Type &amp; Variables</vt:lpstr>
      <vt:lpstr>Variable</vt:lpstr>
      <vt:lpstr>Data Type in C</vt:lpstr>
      <vt:lpstr>二進制</vt:lpstr>
      <vt:lpstr>Variable</vt:lpstr>
      <vt:lpstr>Global variable/ Local variable</vt:lpstr>
      <vt:lpstr>Global variable/ Local variable</vt:lpstr>
      <vt:lpstr>Reserved word</vt:lpstr>
      <vt:lpstr>CH4-3 Arithmetic</vt:lpstr>
      <vt:lpstr>Calculate</vt:lpstr>
      <vt:lpstr>Practice</vt:lpstr>
      <vt:lpstr>Ans1</vt:lpstr>
      <vt:lpstr>Ans2</vt:lpstr>
      <vt:lpstr>Ans3</vt:lpstr>
      <vt:lpstr>CH5 DC Motor control</vt:lpstr>
      <vt:lpstr>CH5-1 About motor</vt:lpstr>
      <vt:lpstr>TT Motor</vt:lpstr>
      <vt:lpstr>Motor function</vt:lpstr>
      <vt:lpstr>Practice</vt:lpstr>
      <vt:lpstr>Practice2</vt:lpstr>
      <vt:lpstr>Practice - ans</vt:lpstr>
      <vt:lpstr>Practice2 - ans</vt:lpstr>
      <vt:lpstr>Subfunction</vt:lpstr>
      <vt:lpstr>Subfunction</vt:lpstr>
      <vt:lpstr>Practice3</vt:lpstr>
      <vt:lpstr>Practice3 - ans</vt:lpstr>
      <vt:lpstr>Practice3 - ans</vt:lpstr>
      <vt:lpstr>CH5-2 Statement control</vt:lpstr>
      <vt:lpstr>Statement</vt:lpstr>
      <vt:lpstr>if else</vt:lpstr>
      <vt:lpstr>Data Type in C</vt:lpstr>
      <vt:lpstr>if else</vt:lpstr>
      <vt:lpstr>if else</vt:lpstr>
      <vt:lpstr>if else</vt:lpstr>
      <vt:lpstr>switch</vt:lpstr>
      <vt:lpstr>switch</vt:lpstr>
      <vt:lpstr>Control with Serial</vt:lpstr>
      <vt:lpstr>Analyze</vt:lpstr>
      <vt:lpstr>To Be Continued…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00</dc:creator>
  <cp:lastModifiedBy>00</cp:lastModifiedBy>
  <cp:revision>141</cp:revision>
  <dcterms:created xsi:type="dcterms:W3CDTF">2022-12-10T03:49:31Z</dcterms:created>
  <dcterms:modified xsi:type="dcterms:W3CDTF">2023-01-31T18:59:12Z</dcterms:modified>
</cp:coreProperties>
</file>