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331" r:id="rId3"/>
    <p:sldId id="372" r:id="rId4"/>
    <p:sldId id="373" r:id="rId5"/>
    <p:sldId id="374" r:id="rId6"/>
    <p:sldId id="375" r:id="rId7"/>
    <p:sldId id="337" r:id="rId8"/>
    <p:sldId id="376" r:id="rId9"/>
    <p:sldId id="301" r:id="rId10"/>
    <p:sldId id="377" r:id="rId11"/>
    <p:sldId id="378" r:id="rId12"/>
    <p:sldId id="261" r:id="rId13"/>
    <p:sldId id="277" r:id="rId14"/>
    <p:sldId id="351" r:id="rId15"/>
    <p:sldId id="278" r:id="rId16"/>
    <p:sldId id="279" r:id="rId17"/>
    <p:sldId id="280" r:id="rId18"/>
    <p:sldId id="281" r:id="rId19"/>
    <p:sldId id="344" r:id="rId20"/>
    <p:sldId id="345" r:id="rId21"/>
    <p:sldId id="348" r:id="rId22"/>
    <p:sldId id="347" r:id="rId23"/>
    <p:sldId id="379" r:id="rId24"/>
    <p:sldId id="346" r:id="rId25"/>
    <p:sldId id="349" r:id="rId26"/>
    <p:sldId id="352" r:id="rId27"/>
    <p:sldId id="368" r:id="rId28"/>
    <p:sldId id="350" r:id="rId29"/>
    <p:sldId id="353" r:id="rId30"/>
    <p:sldId id="356" r:id="rId31"/>
    <p:sldId id="355" r:id="rId32"/>
    <p:sldId id="380" r:id="rId33"/>
    <p:sldId id="365" r:id="rId34"/>
    <p:sldId id="358" r:id="rId35"/>
    <p:sldId id="357" r:id="rId36"/>
    <p:sldId id="359" r:id="rId37"/>
    <p:sldId id="360" r:id="rId38"/>
    <p:sldId id="361" r:id="rId39"/>
    <p:sldId id="362" r:id="rId40"/>
    <p:sldId id="364" r:id="rId41"/>
    <p:sldId id="382" r:id="rId42"/>
    <p:sldId id="3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65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1821" autoAdjust="0"/>
  </p:normalViewPr>
  <p:slideViewPr>
    <p:cSldViewPr snapToGrid="0">
      <p:cViewPr varScale="1">
        <p:scale>
          <a:sx n="77" d="100"/>
          <a:sy n="77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3C4BA-8DD1-4203-89FE-CCF2348BDE75}" type="datetimeFigureOut">
              <a:rPr lang="zh-TW" altLang="en-US" smtClean="0"/>
              <a:t>2023/2/1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C29A3-9B47-4A73-BDC2-B335115DFE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0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3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20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56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6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52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05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15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64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3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77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8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1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7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76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91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9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C29A3-9B47-4A73-BDC2-B335115DFEC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按一下以編輯母片子標題樣式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9203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8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33857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781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03226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33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8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285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485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9981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TW" altLang="en-US" noProof="0"/>
              <a:t>按一下以編輯母片文字樣式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67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3055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1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4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20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4792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C8FF-BB9F-4367-A9B0-1B5D1D5F05A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655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581801"/>
            <a:ext cx="7077456" cy="1694398"/>
          </a:xfrm>
        </p:spPr>
        <p:txBody>
          <a:bodyPr/>
          <a:lstStyle/>
          <a:p>
            <a:r>
              <a:rPr lang="zh-TW" altLang="en-US" dirty="0"/>
              <a:t>機器人動起來</a:t>
            </a:r>
            <a:br>
              <a:rPr lang="en-US" altLang="zh-TW" dirty="0"/>
            </a:br>
            <a:r>
              <a:rPr lang="en-US" altLang="zh-TW" sz="3600" dirty="0"/>
              <a:t>Using </a:t>
            </a:r>
            <a:r>
              <a:rPr lang="en-US" altLang="zh-TW" sz="3600" dirty="0" err="1"/>
              <a:t>Mbot</a:t>
            </a:r>
            <a:r>
              <a:rPr lang="zh-TW" altLang="en-US" sz="3600" dirty="0"/>
              <a:t> ＆ </a:t>
            </a:r>
            <a:r>
              <a:rPr lang="en-US" altLang="zh-TW" sz="3600" dirty="0"/>
              <a:t>Arduino IDE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31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1AE835C-83A2-4F76-B16E-5B73D628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648" y="2405598"/>
            <a:ext cx="700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Breathing light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迴圈、延遲和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的顏色變化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6DE9B5E5-C82E-4D9D-A324-15EAA8319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185" y="2388677"/>
            <a:ext cx="606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CH7</a:t>
            </a:r>
            <a:r>
              <a:rPr lang="en-UM" altLang="zh-TW" dirty="0"/>
              <a:t> </a:t>
            </a:r>
            <a:r>
              <a:rPr lang="en-US" altLang="zh-TW" dirty="0"/>
              <a:t>Sonar sensor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96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sonar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原理為發射端發出超音波，接收端接收超音波，計算出時間，然後計算出距離， 量測出的距離單位為公分，</a:t>
            </a:r>
            <a:r>
              <a:rPr lang="zh-TW" altLang="en-US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測量範圍為 </a:t>
            </a:r>
            <a:r>
              <a:rPr lang="en-US" altLang="zh-TW" sz="3200" dirty="0">
                <a:solidFill>
                  <a:srgbClr val="FF0000"/>
                </a:solidFill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3 ~ 400 cm</a:t>
            </a:r>
            <a:endParaRPr lang="zh-TW" altLang="en-US" sz="3200" dirty="0">
              <a:solidFill>
                <a:srgbClr val="FF0000"/>
              </a:solidFill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C2F30D46-FD03-4A2C-BF12-C2BC579E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6" y="3124499"/>
            <a:ext cx="3370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33040E0-B583-425E-B6C1-FFAFB6038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717" y="3407776"/>
            <a:ext cx="4070065" cy="22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Obstacle avoidance robot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2003794-DD5C-4D7C-9528-7E8B0C83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918" y="1821994"/>
            <a:ext cx="6912164" cy="43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0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B946B22-EC19-49BB-952F-85894FE6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6" y="1993170"/>
            <a:ext cx="10931540" cy="3427915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Sonar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D8A9891-9683-4AD5-9213-B1D23292B637}"/>
              </a:ext>
            </a:extLst>
          </p:cNvPr>
          <p:cNvGrpSpPr/>
          <p:nvPr/>
        </p:nvGrpSpPr>
        <p:grpSpPr>
          <a:xfrm>
            <a:off x="1574800" y="3164969"/>
            <a:ext cx="9456057" cy="542158"/>
            <a:chOff x="2686850" y="3924300"/>
            <a:chExt cx="6548590" cy="54215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D3661C2-7F34-419F-B2B4-3F8C18F6D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850" y="3924300"/>
              <a:ext cx="3218649" cy="1893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D441B3FA-89D4-4C5C-91C0-E82A92ADE5B4}"/>
                </a:ext>
              </a:extLst>
            </p:cNvPr>
            <p:cNvCxnSpPr>
              <a:cxnSpLocks/>
            </p:cNvCxnSpPr>
            <p:nvPr/>
          </p:nvCxnSpPr>
          <p:spPr>
            <a:xfrm>
              <a:off x="6049474" y="3924300"/>
              <a:ext cx="206582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3E771A6-95A3-4DA0-8561-E30CFFEA79D3}"/>
                </a:ext>
              </a:extLst>
            </p:cNvPr>
            <p:cNvCxnSpPr>
              <a:cxnSpLocks/>
            </p:cNvCxnSpPr>
            <p:nvPr/>
          </p:nvCxnSpPr>
          <p:spPr>
            <a:xfrm>
              <a:off x="8284785" y="3924300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B4740DB-5EAF-4E6A-B4AE-59910180BA5D}"/>
                </a:ext>
              </a:extLst>
            </p:cNvPr>
            <p:cNvSpPr txBox="1"/>
            <p:nvPr/>
          </p:nvSpPr>
          <p:spPr>
            <a:xfrm>
              <a:off x="3899216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4649340-598C-4E5E-8486-6E2FFC318A67}"/>
                </a:ext>
              </a:extLst>
            </p:cNvPr>
            <p:cNvSpPr txBox="1"/>
            <p:nvPr/>
          </p:nvSpPr>
          <p:spPr>
            <a:xfrm>
              <a:off x="6428129" y="3943238"/>
              <a:ext cx="1429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55F7270-FDC0-435A-A7E6-EFDED1354B30}"/>
                </a:ext>
              </a:extLst>
            </p:cNvPr>
            <p:cNvSpPr txBox="1"/>
            <p:nvPr/>
          </p:nvSpPr>
          <p:spPr>
            <a:xfrm>
              <a:off x="8308706" y="3943238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28B7DCEC-0374-47FF-9376-097BFAA78393}"/>
                </a:ext>
              </a:extLst>
            </p:cNvPr>
            <p:cNvSpPr txBox="1"/>
            <p:nvPr/>
          </p:nvSpPr>
          <p:spPr>
            <a:xfrm>
              <a:off x="3899217" y="3943238"/>
              <a:ext cx="7939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AF2985-F5A8-44C9-97A2-671404C5609F}"/>
              </a:ext>
            </a:extLst>
          </p:cNvPr>
          <p:cNvSpPr txBox="1"/>
          <p:nvPr/>
        </p:nvSpPr>
        <p:spPr>
          <a:xfrm>
            <a:off x="3938999" y="4794618"/>
            <a:ext cx="4314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變數裡</a:t>
            </a:r>
          </a:p>
        </p:txBody>
      </p:sp>
    </p:spTree>
    <p:extLst>
      <p:ext uri="{BB962C8B-B14F-4D97-AF65-F5344CB8AC3E}">
        <p14:creationId xmlns:p14="http://schemas.microsoft.com/office/powerpoint/2010/main" val="12359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Distant detect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723869"/>
            <a:ext cx="11214100" cy="445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利用序列埠把讀到的距離輸出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973E2637-17E3-40AF-A388-7E888397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799" y="2237110"/>
            <a:ext cx="7428402" cy="46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加上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if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來判斷距離，讓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led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亮起來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讓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Mbot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前進，當距離小於等於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20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思源黑體 TW Medium" panose="020B0600000000000000"/>
              </a:rPr>
              <a:t>公分時停下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8919345-3D6F-4D26-A3A8-BE962E1C51B9}"/>
              </a:ext>
            </a:extLst>
          </p:cNvPr>
          <p:cNvGrpSpPr/>
          <p:nvPr/>
        </p:nvGrpSpPr>
        <p:grpSpPr>
          <a:xfrm>
            <a:off x="2577811" y="3178821"/>
            <a:ext cx="7036378" cy="2991717"/>
            <a:chOff x="1343227" y="2811288"/>
            <a:chExt cx="6420044" cy="2729665"/>
          </a:xfrm>
        </p:grpSpPr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0F50B623-32D3-4DE5-93D2-D5493D01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111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7DD4AB8A-DD95-402D-9BAC-F72A03A55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830" y="4494125"/>
              <a:ext cx="1787986" cy="0"/>
            </a:xfrm>
            <a:prstGeom prst="line">
              <a:avLst/>
            </a:prstGeom>
            <a:noFill/>
            <a:ln w="76200">
              <a:solidFill>
                <a:srgbClr val="F8F8F8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BE30D51-EA03-43ED-82CC-FF18176BF376}"/>
                </a:ext>
              </a:extLst>
            </p:cNvPr>
            <p:cNvGrpSpPr/>
            <p:nvPr/>
          </p:nvGrpSpPr>
          <p:grpSpPr>
            <a:xfrm>
              <a:off x="7393669" y="3071218"/>
              <a:ext cx="369602" cy="2469735"/>
              <a:chOff x="6815038" y="2884176"/>
              <a:chExt cx="369602" cy="2469735"/>
            </a:xfrm>
          </p:grpSpPr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9DF07C8-059D-4251-A669-E364FAF2E4C3}"/>
                  </a:ext>
                </a:extLst>
              </p:cNvPr>
              <p:cNvCxnSpPr/>
              <p:nvPr/>
            </p:nvCxnSpPr>
            <p:spPr>
              <a:xfrm>
                <a:off x="6819545" y="2884176"/>
                <a:ext cx="0" cy="2469735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1AC866ED-E905-42F3-9E01-BEE6BD7ED4AC}"/>
                  </a:ext>
                </a:extLst>
              </p:cNvPr>
              <p:cNvCxnSpPr/>
              <p:nvPr/>
            </p:nvCxnSpPr>
            <p:spPr>
              <a:xfrm>
                <a:off x="6821141" y="290485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4586FC4-695F-446E-8D80-CCB3B7C3D55C}"/>
                  </a:ext>
                </a:extLst>
              </p:cNvPr>
              <p:cNvCxnSpPr/>
              <p:nvPr/>
            </p:nvCxnSpPr>
            <p:spPr>
              <a:xfrm>
                <a:off x="6821141" y="325226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95B8039C-CA89-46DA-B002-8619E5F63FB8}"/>
                  </a:ext>
                </a:extLst>
              </p:cNvPr>
              <p:cNvCxnSpPr/>
              <p:nvPr/>
            </p:nvCxnSpPr>
            <p:spPr>
              <a:xfrm>
                <a:off x="6819545" y="359967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70E060F6-E59B-4550-AAB3-A54BE4FC1F30}"/>
                  </a:ext>
                </a:extLst>
              </p:cNvPr>
              <p:cNvCxnSpPr/>
              <p:nvPr/>
            </p:nvCxnSpPr>
            <p:spPr>
              <a:xfrm>
                <a:off x="6817949" y="394708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CCB5A6F-4749-48DF-A7FF-62DBC31D06AD}"/>
                  </a:ext>
                </a:extLst>
              </p:cNvPr>
              <p:cNvCxnSpPr/>
              <p:nvPr/>
            </p:nvCxnSpPr>
            <p:spPr>
              <a:xfrm>
                <a:off x="6824640" y="429449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13F77A44-7636-42F3-B114-BEC4232D17CF}"/>
                  </a:ext>
                </a:extLst>
              </p:cNvPr>
              <p:cNvCxnSpPr/>
              <p:nvPr/>
            </p:nvCxnSpPr>
            <p:spPr>
              <a:xfrm>
                <a:off x="6824640" y="4641903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E397468-0C67-47CD-9D08-AB21080579C7}"/>
                  </a:ext>
                </a:extLst>
              </p:cNvPr>
              <p:cNvCxnSpPr/>
              <p:nvPr/>
            </p:nvCxnSpPr>
            <p:spPr>
              <a:xfrm>
                <a:off x="6815038" y="4989312"/>
                <a:ext cx="360000" cy="360000"/>
              </a:xfrm>
              <a:prstGeom prst="line">
                <a:avLst/>
              </a:prstGeom>
              <a:ln w="76200">
                <a:solidFill>
                  <a:srgbClr val="F8F8F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F4D7F5-CD76-4A5F-82FA-2D073E26C1F0}"/>
                </a:ext>
              </a:extLst>
            </p:cNvPr>
            <p:cNvSpPr txBox="1"/>
            <p:nvPr/>
          </p:nvSpPr>
          <p:spPr>
            <a:xfrm>
              <a:off x="5840921" y="3705094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chemeClr val="bg1"/>
                  </a:solidFill>
                </a:rPr>
                <a:t>20cm</a:t>
              </a:r>
              <a:endParaRPr lang="zh-TW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D8DCA90-B200-42E0-B52C-73FB04C8F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0514" y="2811288"/>
              <a:ext cx="1080000" cy="108000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4FF3DF22-F452-45DC-93E6-949BB296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3227" y="2811288"/>
              <a:ext cx="1080000" cy="1080000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C2AD28D-FFD8-433C-82C2-D64CC35B4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387620" y="3952487"/>
              <a:ext cx="1004680" cy="1083277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379976A-E40C-4A7A-A5AD-B493D90C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56535" y="3952487"/>
              <a:ext cx="1004680" cy="1083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3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5319CEB7-6E33-4960-AE78-18FA6787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09" y="1825625"/>
            <a:ext cx="8767181" cy="42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 – 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B86DDF9-EE8D-4AE7-A3F7-1FD1D77C1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60" y="1794800"/>
            <a:ext cx="7316509" cy="43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zh-TW" altLang="en-US" sz="3200" dirty="0">
              <a:latin typeface="+mj-lt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6000" dirty="0"/>
              <a:t>CH6 RGB LED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192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sz="5400" dirty="0"/>
              <a:t>Line</a:t>
            </a:r>
            <a:r>
              <a:rPr lang="zh-TW" altLang="en-US" sz="5400" dirty="0"/>
              <a:t> </a:t>
            </a:r>
            <a:r>
              <a:rPr lang="en-US" altLang="zh-TW" sz="5400" dirty="0"/>
              <a:t>follower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22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Line</a:t>
            </a:r>
            <a:r>
              <a:rPr lang="zh-TW" altLang="en-US" sz="6000" dirty="0"/>
              <a:t> </a:t>
            </a:r>
            <a:r>
              <a:rPr lang="en-US" altLang="zh-TW" sz="6000" dirty="0"/>
              <a:t>follower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F134922-4C8B-4719-9F69-341F13EE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171" y="1825625"/>
            <a:ext cx="9213658" cy="4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0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利用紅外線的反射來感測地板的顏色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2A819EE0-FAEF-4DCB-862A-900A5D228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05" y="2410244"/>
            <a:ext cx="6696389" cy="3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0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About sensor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6468A50A-7731-42FA-882F-439F2E41AD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629" r="66043" b="220"/>
          <a:stretch/>
        </p:blipFill>
        <p:spPr>
          <a:xfrm>
            <a:off x="443365" y="2454400"/>
            <a:ext cx="2837952" cy="323844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A8E0024-2FE6-470F-9C40-A7590B6AD4EB}"/>
              </a:ext>
            </a:extLst>
          </p:cNvPr>
          <p:cNvGraphicFramePr>
            <a:graphicFrameLocks noGrp="1"/>
          </p:cNvGraphicFramePr>
          <p:nvPr/>
        </p:nvGraphicFramePr>
        <p:xfrm>
          <a:off x="3705381" y="1825624"/>
          <a:ext cx="8217426" cy="386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>
                  <a:extLst>
                    <a:ext uri="{9D8B030D-6E8A-4147-A177-3AD203B41FA5}">
                      <a16:colId xmlns:a16="http://schemas.microsoft.com/office/drawing/2014/main" val="2780425951"/>
                    </a:ext>
                  </a:extLst>
                </a:gridCol>
                <a:gridCol w="2760980">
                  <a:extLst>
                    <a:ext uri="{9D8B030D-6E8A-4147-A177-3AD203B41FA5}">
                      <a16:colId xmlns:a16="http://schemas.microsoft.com/office/drawing/2014/main" val="3931438655"/>
                    </a:ext>
                  </a:extLst>
                </a:gridCol>
                <a:gridCol w="2695466">
                  <a:extLst>
                    <a:ext uri="{9D8B030D-6E8A-4147-A177-3AD203B41FA5}">
                      <a16:colId xmlns:a16="http://schemas.microsoft.com/office/drawing/2014/main" val="1990880354"/>
                    </a:ext>
                  </a:extLst>
                </a:gridCol>
              </a:tblGrid>
              <a:tr h="10028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左邊</a:t>
                      </a:r>
                      <a:r>
                        <a:rPr lang="en-US" altLang="zh-TW" sz="2800" b="1" u="none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”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〝</a:t>
                      </a: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右邊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〞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感測器</a:t>
                      </a:r>
                      <a:endParaRPr lang="en-US" altLang="zh-TW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(sensor 2)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顯示數值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46792"/>
                  </a:ext>
                </a:extLst>
              </a:tr>
              <a:tr h="7372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(00)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583176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(01)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05070"/>
                  </a:ext>
                </a:extLst>
              </a:tr>
              <a:tr h="69863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黑色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zh-TW" altLang="en-US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(10)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92578"/>
                  </a:ext>
                </a:extLst>
              </a:tr>
              <a:tr h="729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u="sng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白色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normalizeH="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(11)</a:t>
                      </a:r>
                      <a:endParaRPr lang="zh-TW" altLang="en-US" sz="2800" b="1" normalizeH="0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99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70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6F0432CE-686A-4BC1-8BC7-3368A3C3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00" y="2239749"/>
            <a:ext cx="9817410" cy="3507204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Sensor function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282CEA6-EE82-4010-874F-ED03886FCDCA}"/>
              </a:ext>
            </a:extLst>
          </p:cNvPr>
          <p:cNvGrpSpPr/>
          <p:nvPr/>
        </p:nvGrpSpPr>
        <p:grpSpPr>
          <a:xfrm>
            <a:off x="2090056" y="3477857"/>
            <a:ext cx="8461829" cy="547162"/>
            <a:chOff x="3070860" y="3924300"/>
            <a:chExt cx="5237846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2C4E70C-D84C-481B-BB7E-8997BA99D20A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BB3F327-6DA3-4360-8B27-45D4F4C57A3B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FAE5A0B-F7F6-427C-B801-9B52A1F00078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5ADF441F-868E-4A93-A13F-914C4AA63501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F2101FC-0D58-42D5-84A7-93B283AF77CC}"/>
                </a:ext>
              </a:extLst>
            </p:cNvPr>
            <p:cNvSpPr txBox="1"/>
            <p:nvPr/>
          </p:nvSpPr>
          <p:spPr>
            <a:xfrm>
              <a:off x="5759435" y="3948242"/>
              <a:ext cx="11048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743D1CF-076D-45CA-AD57-FFC6A4EF4F3B}"/>
                </a:ext>
              </a:extLst>
            </p:cNvPr>
            <p:cNvSpPr txBox="1"/>
            <p:nvPr/>
          </p:nvSpPr>
          <p:spPr>
            <a:xfrm>
              <a:off x="7381972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6F3D5C-CF21-4D42-9261-F59725F9ED89}"/>
              </a:ext>
            </a:extLst>
          </p:cNvPr>
          <p:cNvSpPr txBox="1"/>
          <p:nvPr/>
        </p:nvSpPr>
        <p:spPr>
          <a:xfrm>
            <a:off x="4502931" y="5058843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把讀到的值存在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8392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判斷在</a:t>
            </a:r>
            <a:r>
              <a:rPr lang="en-US" altLang="zh-TW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4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種情況下，</a:t>
            </a:r>
            <a:r>
              <a:rPr lang="en-US" altLang="zh-TW" sz="32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Mbot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該如何移動</a:t>
            </a:r>
            <a:endParaRPr lang="en-US" altLang="zh-TW" sz="32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ABADC9C-7246-460F-BA9D-20EFEFC7E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971" y="2297969"/>
            <a:ext cx="6956058" cy="45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3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</a:t>
            </a:r>
            <a:r>
              <a:rPr lang="zh-TW" altLang="en-US" sz="6000" dirty="0"/>
              <a:t> </a:t>
            </a:r>
            <a:r>
              <a:rPr lang="en-US" altLang="zh-TW" sz="6000" dirty="0"/>
              <a:t>-</a:t>
            </a:r>
            <a:r>
              <a:rPr lang="zh-TW" altLang="en-US" sz="6000" dirty="0"/>
              <a:t>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8446BFFE-C36E-4D11-8A68-75E2F4BBF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90" y="1825625"/>
            <a:ext cx="7588249" cy="50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Practice2 – ans2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3A3EA6B-83CE-4FEF-BB81-0CF83B2FB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974" y="1394669"/>
            <a:ext cx="5818051" cy="54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在循跡前進時，若遇到障礙要如何停下</a:t>
            </a:r>
            <a:r>
              <a:rPr lang="en-US" altLang="zh-TW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(&lt;20cm)</a:t>
            </a:r>
            <a:r>
              <a:rPr lang="zh-TW" altLang="en-US" sz="32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？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B139DC0-7270-499B-8DA3-B961E24AB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49" y="2467388"/>
            <a:ext cx="8081101" cy="36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16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Practice3 - </a:t>
            </a:r>
            <a:r>
              <a:rPr lang="en-US" altLang="zh-TW" sz="6000" dirty="0" err="1"/>
              <a:t>ans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101F4E7-2774-4F54-8923-F37812AD12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10"/>
          <a:stretch/>
        </p:blipFill>
        <p:spPr>
          <a:xfrm>
            <a:off x="2284959" y="1776702"/>
            <a:ext cx="762208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5EB31E0F-E3DB-454F-A2A4-2C4E1A77E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48" y="1466255"/>
            <a:ext cx="6253904" cy="464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7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Practice3 – ans2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A2AD8A00-EDF3-4F85-ACEB-A9CBC76F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700" y="1478912"/>
            <a:ext cx="5710599" cy="540119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7C93C5B-0A9C-4C6E-8591-8BE8C4BD504F}"/>
              </a:ext>
            </a:extLst>
          </p:cNvPr>
          <p:cNvSpPr/>
          <p:nvPr/>
        </p:nvSpPr>
        <p:spPr>
          <a:xfrm>
            <a:off x="3628920" y="4684337"/>
            <a:ext cx="4760337" cy="19341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FEDA54-650E-4774-892A-8D15F82473AE}"/>
              </a:ext>
            </a:extLst>
          </p:cNvPr>
          <p:cNvSpPr/>
          <p:nvPr/>
        </p:nvSpPr>
        <p:spPr>
          <a:xfrm>
            <a:off x="3693886" y="3357878"/>
            <a:ext cx="3614057" cy="4230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5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Application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3DAEEDC-D174-49F5-A9BD-8F3DF466E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61" y="2102758"/>
            <a:ext cx="3967595" cy="3714833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Picture 4" descr="「掃地機器人 防跌落」的圖片搜尋結果">
            <a:extLst>
              <a:ext uri="{FF2B5EF4-FFF2-40B4-BE49-F238E27FC236}">
                <a16:creationId xmlns:a16="http://schemas.microsoft.com/office/drawing/2014/main" id="{A89AFBE0-BEB4-44C8-ACB9-5B1846C09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-939" b="8930"/>
          <a:stretch/>
        </p:blipFill>
        <p:spPr bwMode="auto">
          <a:xfrm>
            <a:off x="906908" y="2102758"/>
            <a:ext cx="4572316" cy="371483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1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FA116F1-BC3A-440B-8D1C-71D46360F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1055CA2-9151-4700-A514-8177F91F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CH8</a:t>
            </a:r>
            <a:r>
              <a:rPr lang="en-UM" altLang="zh-TW" dirty="0"/>
              <a:t> 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32CB9B-6EC6-4D67-9F1B-4593DEEE5AEF}"/>
              </a:ext>
            </a:extLst>
          </p:cNvPr>
          <p:cNvGrpSpPr/>
          <p:nvPr/>
        </p:nvGrpSpPr>
        <p:grpSpPr>
          <a:xfrm>
            <a:off x="0" y="6192732"/>
            <a:ext cx="12192000" cy="684203"/>
            <a:chOff x="0" y="6192732"/>
            <a:chExt cx="12192000" cy="6842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8234D0-73A2-4990-9FCA-1006BFAE283E}"/>
                </a:ext>
              </a:extLst>
            </p:cNvPr>
            <p:cNvSpPr/>
            <p:nvPr/>
          </p:nvSpPr>
          <p:spPr>
            <a:xfrm>
              <a:off x="0" y="6212114"/>
              <a:ext cx="12192000" cy="645886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210E545-7413-4E61-BDBD-429550CC7824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C621DAE-2C66-4122-B88B-CBA1A3C4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255F4DD-0635-4B14-A1FF-7BC0A0799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270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4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讓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Mbot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在圈圈內移動，當遇到障礙物就加速衝撞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秒，之後再後退</a:t>
            </a:r>
            <a:r>
              <a:rPr lang="en-US" altLang="zh-TW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2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秒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796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F16662-5737-4977-A683-FEAE108DD998}"/>
              </a:ext>
            </a:extLst>
          </p:cNvPr>
          <p:cNvGrpSpPr/>
          <p:nvPr/>
        </p:nvGrpSpPr>
        <p:grpSpPr>
          <a:xfrm>
            <a:off x="2863010" y="1813618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2B68FD8-CFB3-4D92-8793-B9CF2015F63C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A7321AE-8ABB-4C59-A070-9F70FADA5E2B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EE758922-C77E-4C9E-B0CB-1A1440A59022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B84823BB-2626-462D-9AEE-AC986B983BF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2F960AFE-1B0A-4A9E-93E7-A9C7094A0DA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7E920F67-0323-4541-8F6E-A79CF5EE82CD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289344AA-1044-48B8-ABC3-EA0679621DDF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32C30BBB-B620-4E8D-B988-DC8245A5CB12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52902B4-9B70-4615-BE00-0E37783E6D6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D5EA6E5A-F893-4BF0-8F07-A377B6827D3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D899E009-4A49-4BD5-9630-AB553EB52656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1EA0EA5F-55EA-4A3F-B815-8E088CBDDBD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4F0DD3BA-F17C-496E-B0FC-42856E0B65B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2CDA65CA-502E-4C64-9253-09EDB0D26083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FC5462C8-AB6C-4B89-8871-9A7F439C6EA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A5981574-5C84-4B5D-8C57-DE451C43EE2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DF9BBB-15AA-406A-ABEC-7BFBB0380301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DB3BDDE8-0F98-4393-B76D-27F719E8E5E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1ED0D566-4870-479A-B74C-C80E4A35F12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BD7DD395-59A2-4E97-9BA5-780697075F4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82F9D895-B8DD-4E57-BD0A-9DB2754BD10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5598881B-6219-45CA-8053-B1043F4518C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832B4764-6EC5-4C6B-92BD-8ECABA3326F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C5151E5-3C11-46AC-ABF7-1EC9FA3145AD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B3D4E0B-7EA6-4E48-94F4-D828C9C58E8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7E5097A0-AA42-4B86-966B-89B22CE04B8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7617DAAA-E384-4C90-BA1A-209E91462DF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463334A4-8123-40FA-B703-22634EEDAE7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988497BB-57AA-43AD-A7C3-EE30EE482FA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770FCA6F-B376-48E3-9671-EA11E5C46192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911EBD7E-D511-4155-B499-B30350BDE5F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3025CAC2-95EB-4464-8A8B-22294A80E3A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94DB3E7D-740F-4AF0-AE17-204F9708C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3671">
            <a:off x="4661225" y="2978219"/>
            <a:ext cx="2445597" cy="2636918"/>
          </a:xfrm>
          <a:prstGeom prst="rect">
            <a:avLst/>
          </a:prstGeom>
        </p:spPr>
      </p:pic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A31E624D-9682-4999-BFB9-0F25C218895A}"/>
              </a:ext>
            </a:extLst>
          </p:cNvPr>
          <p:cNvSpPr/>
          <p:nvPr/>
        </p:nvSpPr>
        <p:spPr>
          <a:xfrm rot="18098896">
            <a:off x="7328753" y="3071184"/>
            <a:ext cx="2709686" cy="1044127"/>
          </a:xfrm>
          <a:prstGeom prst="rightArrow">
            <a:avLst>
              <a:gd name="adj1" fmla="val 50000"/>
              <a:gd name="adj2" fmla="val 878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44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0BE5C6D-52E8-4FEB-9665-A3F2A97989EF}"/>
              </a:ext>
            </a:extLst>
          </p:cNvPr>
          <p:cNvGrpSpPr/>
          <p:nvPr/>
        </p:nvGrpSpPr>
        <p:grpSpPr>
          <a:xfrm>
            <a:off x="3186974" y="1825625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07CE0C1-16A5-4B9D-8A4D-D535FC7FCF05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7C2435E-BAAA-4ECF-B0ED-996E72834B78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0E4E3A98-4BF2-44DF-ABF6-8B4A44726C1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0C134895-AB25-408F-93DC-B907DCFCB0F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B5F85657-E8F0-40A9-9ADF-1F6EB4BB6592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2EC1A6B7-0C30-4469-8F11-55E400CC652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42D884D5-9AF9-47B4-8564-636A182A47B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AD15819B-049C-4F87-8657-C3F3416CB9A8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7AD7EBE3-7EC0-4848-BB3A-014098FDC7F6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2C67E9F-327D-4737-8D02-C8798BFFA9F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9DA4DF09-E317-49E5-ACEA-0CDD631C35C9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B98F4BD3-59FF-4F1C-BC37-E98F7A0827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2A3F2E85-6725-4C16-8915-DC0C93E583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DC4656E2-1B15-43DB-BD4A-E38E223A400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D905FB27-752D-47EA-B8EB-3B496DACAAE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395A6DBE-9428-4D82-BDF3-CA33BC260F14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354D259-92D1-43CE-86CD-B06A48D797C8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80CBD1A-7617-45BC-BEE1-A0B7B6F5866D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9A10F4DA-B7EA-481F-B725-0AED6D7B51BB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1076EAF-D9EC-462B-B972-F21E00A536F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2311D4F-A864-41C1-ACE4-3B3F4F7A5DDD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A52A6C22-EC4C-4EC3-9D89-CBA0552C183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28EB91A4-3B15-4F58-B70C-32BA9053A4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CD5CE79F-C1A1-4FFC-AF85-97DE60111249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450CC46-73A1-44C6-8D5C-22C7D529BC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A845750-E835-4E88-B2C8-32C0DC1C7DEC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20E17D2-1235-457B-A8DE-A283847C2C6B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910325A2-C3E0-42DE-84A8-360F7F4BBF2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C6401190-8A1C-48E6-906A-86AA877EC6E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32A963C9-26CE-40ED-A085-A2B3F7E064A1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21669E83-4CB7-4A60-A308-F755AA33E5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1D77DD60-7BC8-41BB-8FC1-20FAA8686861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0BD86D7B-A0AF-40C5-86F0-52A4DEB26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90293">
            <a:off x="3427674" y="3059276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80E24F51-EA12-4073-AC7C-7086DC5A7819}"/>
              </a:ext>
            </a:extLst>
          </p:cNvPr>
          <p:cNvSpPr/>
          <p:nvPr/>
        </p:nvSpPr>
        <p:spPr>
          <a:xfrm>
            <a:off x="6982102" y="2905745"/>
            <a:ext cx="1944216" cy="1613506"/>
          </a:xfrm>
          <a:prstGeom prst="bentArrow">
            <a:avLst>
              <a:gd name="adj1" fmla="val 25000"/>
              <a:gd name="adj2" fmla="val 29532"/>
              <a:gd name="adj3" fmla="val 43702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5BDB93-E246-4E95-87A0-50BD3BCA6F23}"/>
              </a:ext>
            </a:extLst>
          </p:cNvPr>
          <p:cNvGrpSpPr/>
          <p:nvPr/>
        </p:nvGrpSpPr>
        <p:grpSpPr>
          <a:xfrm>
            <a:off x="8031809" y="1806243"/>
            <a:ext cx="1000842" cy="4325324"/>
            <a:chOff x="2212366" y="1628800"/>
            <a:chExt cx="1000842" cy="432532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9BB669E-55B9-4D2E-9858-6BEF866778D4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0759715A-8B0A-4822-BC6A-F751E453BBAE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D09F0C8D-C8DE-4A64-9237-8E676269DF3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C0FDF3E2-F9EC-477B-AEB2-86A24127EE0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0DF112A2-1A25-4423-A01A-124B3B916895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6806784C-05AB-42B3-B286-4BB60533AD0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17A28AD8-E02C-4B92-81FD-65A1AAE0A1B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6CE6C65B-6DF0-4C20-A59F-8B0BC497AFA4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DF5DC306-2B79-42D7-88B6-8B55B9FFAD3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673B8C8A-4333-43BF-8FE6-D5B0DE0D7A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F81AD8A9-0697-418A-B98F-B6AEF8495C2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99601D07-9A47-49A7-ACCA-1462E2CD871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CB88591-7C89-40C5-969E-3DD800CFBE0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8B7EC0EC-15F7-4C97-9F56-7C5A19F0C1EC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A441AF58-EB89-4A6F-8DB9-951638420EB0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24C2DC8B-71CA-4A35-8E6F-485EB8B8E712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E19FCBB2-85E1-44BF-8BB7-2B003362A66B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35D30BFF-7F23-4DE4-964F-F600CB57B452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2809874-0DF1-4BE8-8B9F-0C1DB440B17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79EC6A0C-CB8B-4E34-89C7-524478B21A7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2FE128B9-C4EE-4379-B7DF-56CCD55911F1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73472C59-E42A-44FE-A569-C30DBD2237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B02676E6-73C3-479A-893F-26C12EEA987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76D83CEF-30A0-48B8-B612-0C6D6A0EE611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63A524C8-840D-44DF-A0D4-19A98587E56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AFF8F2A-F4A2-4ACF-AD2B-3B7A0591DB8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20BAFACD-6486-449C-81CA-F15D57107EB7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2361D80A-4840-4071-9C98-A267494BF1C8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4E62F5B-CF31-4DF2-9B97-0CC2B5E076E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0C3CCA9E-F234-45F4-B831-06CA538CFC6F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8D6B74DA-E08F-469C-817D-083ECA8621B1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6ED514A0-2C9E-44B5-B7CD-A3F6F6507820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30F0FD19-22FB-4C81-91A8-82EFEAF19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3190">
            <a:off x="6360071" y="2923160"/>
            <a:ext cx="2445597" cy="2636918"/>
          </a:xfrm>
          <a:prstGeom prst="rect">
            <a:avLst/>
          </a:prstGeom>
        </p:spPr>
      </p:pic>
      <p:sp>
        <p:nvSpPr>
          <p:cNvPr id="45" name="箭號: 彎曲 44">
            <a:extLst>
              <a:ext uri="{FF2B5EF4-FFF2-40B4-BE49-F238E27FC236}">
                <a16:creationId xmlns:a16="http://schemas.microsoft.com/office/drawing/2014/main" id="{17D4B825-9A7D-4EBA-9F68-49A3F0D34259}"/>
              </a:ext>
            </a:extLst>
          </p:cNvPr>
          <p:cNvSpPr/>
          <p:nvPr/>
        </p:nvSpPr>
        <p:spPr>
          <a:xfrm flipH="1">
            <a:off x="2758766" y="2598330"/>
            <a:ext cx="2197284" cy="1944216"/>
          </a:xfrm>
          <a:prstGeom prst="bentArrow">
            <a:avLst>
              <a:gd name="adj1" fmla="val 25000"/>
              <a:gd name="adj2" fmla="val 29532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B6597D6-18FB-4627-A14E-E918039D3120}"/>
              </a:ext>
            </a:extLst>
          </p:cNvPr>
          <p:cNvGrpSpPr/>
          <p:nvPr/>
        </p:nvGrpSpPr>
        <p:grpSpPr>
          <a:xfrm>
            <a:off x="3387455" y="1831999"/>
            <a:ext cx="1000842" cy="4325324"/>
            <a:chOff x="2212366" y="1628800"/>
            <a:chExt cx="1000842" cy="432532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0FDDC3D-56C6-4A02-92A4-C8A1C56B6E79}"/>
                </a:ext>
              </a:extLst>
            </p:cNvPr>
            <p:cNvGrpSpPr/>
            <p:nvPr/>
          </p:nvGrpSpPr>
          <p:grpSpPr>
            <a:xfrm>
              <a:off x="2627784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A601D374-45F2-442F-9413-C70E97D9D3F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3" name="直線接點 42">
                  <a:extLst>
                    <a:ext uri="{FF2B5EF4-FFF2-40B4-BE49-F238E27FC236}">
                      <a16:creationId xmlns:a16="http://schemas.microsoft.com/office/drawing/2014/main" id="{17171CFC-13F6-43D2-AA44-583EF32C9CB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D643C598-C56C-441F-9A80-4C702A459D79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F404E210-2BCC-4115-9483-A82DBD321F7A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9EC4B236-A3D8-44D0-873F-FAEFC9B091CA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A4F1541F-BA3F-4776-989C-9843DD2E9067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0C1FA3C-A0CB-409A-8451-6FC2C5D9610E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F4BA0830-7373-45B7-AD18-EDC22424BC2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E4741E60-6A11-40C9-8FAB-A53C3C8DE516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9C3FB2FE-1787-447C-97C7-6214F23F415D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BD953748-A48C-4939-87D1-1021F7B372BC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13076971-A6CD-417F-97C9-A775424ECA6B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7F5F5B27-02C1-4691-AE5A-C119C9FDF010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DB7C9DFE-4966-43EB-8B09-9FF17091DD93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31566CC4-38F9-45ED-89C3-DD5DF16315EA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BF2A3F69-0103-422B-9999-BEA6AB1C9B97}"/>
                </a:ext>
              </a:extLst>
            </p:cNvPr>
            <p:cNvGrpSpPr/>
            <p:nvPr/>
          </p:nvGrpSpPr>
          <p:grpSpPr>
            <a:xfrm>
              <a:off x="2212366" y="1628800"/>
              <a:ext cx="585424" cy="4325324"/>
              <a:chOff x="3815523" y="1881360"/>
              <a:chExt cx="585424" cy="3821268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114D94F-123D-4DD5-A3E2-5846AA8B7A29}"/>
                  </a:ext>
                </a:extLst>
              </p:cNvPr>
              <p:cNvGrpSpPr/>
              <p:nvPr/>
            </p:nvGrpSpPr>
            <p:grpSpPr>
              <a:xfrm>
                <a:off x="4331018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3922E87B-6DB2-4779-80E0-552F9D8AA74F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D892A673-2DF8-4429-A58C-C5B26E3BFE4E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F74F9CE0-00AF-436A-8D4E-6B087C2D4C00}"/>
                  </a:ext>
                </a:extLst>
              </p:cNvPr>
              <p:cNvGrpSpPr/>
              <p:nvPr/>
            </p:nvGrpSpPr>
            <p:grpSpPr>
              <a:xfrm>
                <a:off x="419116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4B73DA84-01A5-4B0E-8FCD-727A8A688295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接點 26">
                  <a:extLst>
                    <a:ext uri="{FF2B5EF4-FFF2-40B4-BE49-F238E27FC236}">
                      <a16:creationId xmlns:a16="http://schemas.microsoft.com/office/drawing/2014/main" id="{7A5DDF98-F585-4451-9FFE-9E81074BAF25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3938EA9D-4EBD-4607-AA23-28164D1B4D3C}"/>
                  </a:ext>
                </a:extLst>
              </p:cNvPr>
              <p:cNvGrpSpPr/>
              <p:nvPr/>
            </p:nvGrpSpPr>
            <p:grpSpPr>
              <a:xfrm>
                <a:off x="4051304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18B59F0F-78F1-4E83-9E54-97237A59B6B4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>
                  <a:extLst>
                    <a:ext uri="{FF2B5EF4-FFF2-40B4-BE49-F238E27FC236}">
                      <a16:creationId xmlns:a16="http://schemas.microsoft.com/office/drawing/2014/main" id="{4EDBF584-8299-44CF-94F0-CE7863364EC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B430CC6D-E5FB-4811-9384-62ED4B234034}"/>
                  </a:ext>
                </a:extLst>
              </p:cNvPr>
              <p:cNvGrpSpPr/>
              <p:nvPr/>
            </p:nvGrpSpPr>
            <p:grpSpPr>
              <a:xfrm>
                <a:off x="3930301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E5ECD3C9-AB6E-4B82-8FA7-BCCB589FE7F9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C1886AD0-55F4-4A04-95CA-2186985C2F03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6BD7C119-DFB6-4D68-9503-F97CF5E2A0C7}"/>
                  </a:ext>
                </a:extLst>
              </p:cNvPr>
              <p:cNvGrpSpPr/>
              <p:nvPr/>
            </p:nvGrpSpPr>
            <p:grpSpPr>
              <a:xfrm>
                <a:off x="3815523" y="1881360"/>
                <a:ext cx="69929" cy="3821268"/>
                <a:chOff x="6732240" y="2780928"/>
                <a:chExt cx="72008" cy="3240360"/>
              </a:xfrm>
            </p:grpSpPr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FBFF4C8F-6B3D-4DE6-81BA-D53EAFA278DE}"/>
                    </a:ext>
                  </a:extLst>
                </p:cNvPr>
                <p:cNvCxnSpPr/>
                <p:nvPr/>
              </p:nvCxnSpPr>
              <p:spPr>
                <a:xfrm>
                  <a:off x="6732240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C018C41-8DE1-4D7B-97D6-D5D416417C7D}"/>
                    </a:ext>
                  </a:extLst>
                </p:cNvPr>
                <p:cNvCxnSpPr/>
                <p:nvPr/>
              </p:nvCxnSpPr>
              <p:spPr>
                <a:xfrm>
                  <a:off x="6804248" y="2780928"/>
                  <a:ext cx="0" cy="3240360"/>
                </a:xfrm>
                <a:prstGeom prst="line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DA3C831-1E82-45CB-B4B1-8EDEE165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98535" y="3616065"/>
            <a:ext cx="2445597" cy="2636918"/>
          </a:xfrm>
          <a:prstGeom prst="rect">
            <a:avLst/>
          </a:prstGeom>
        </p:spPr>
      </p:pic>
      <p:sp>
        <p:nvSpPr>
          <p:cNvPr id="2" name="箭號: 迴轉箭號 1">
            <a:extLst>
              <a:ext uri="{FF2B5EF4-FFF2-40B4-BE49-F238E27FC236}">
                <a16:creationId xmlns:a16="http://schemas.microsoft.com/office/drawing/2014/main" id="{92C50B84-623B-4B3A-9A69-BCBE5221CEE0}"/>
              </a:ext>
            </a:extLst>
          </p:cNvPr>
          <p:cNvSpPr/>
          <p:nvPr/>
        </p:nvSpPr>
        <p:spPr>
          <a:xfrm>
            <a:off x="3306974" y="1787753"/>
            <a:ext cx="4134924" cy="2104571"/>
          </a:xfrm>
          <a:prstGeom prst="utur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3D79993-104E-4577-A4B5-8655AA49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1" y="2512396"/>
            <a:ext cx="2445597" cy="263691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57DF434-0CD7-4D1B-B63B-82F530CA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391012" y="2512396"/>
            <a:ext cx="2445597" cy="263691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89F629B-B490-4C88-AE65-2952900F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23090" y="2512397"/>
            <a:ext cx="2445597" cy="2636918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B23673DD-8191-4ADD-9864-95D14AE30AA8}"/>
              </a:ext>
            </a:extLst>
          </p:cNvPr>
          <p:cNvGrpSpPr/>
          <p:nvPr/>
        </p:nvGrpSpPr>
        <p:grpSpPr>
          <a:xfrm>
            <a:off x="4501323" y="2399672"/>
            <a:ext cx="2957052" cy="420329"/>
            <a:chOff x="4653116" y="1949245"/>
            <a:chExt cx="2957052" cy="420329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759926C-FF16-426F-BB93-0F0E6AD0C6C3}"/>
                </a:ext>
              </a:extLst>
            </p:cNvPr>
            <p:cNvCxnSpPr/>
            <p:nvPr/>
          </p:nvCxnSpPr>
          <p:spPr>
            <a:xfrm>
              <a:off x="4653116" y="2168013"/>
              <a:ext cx="2957052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932FA11-6636-4FC2-8A52-8586FA303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3116" y="1966452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770A1D3-5FF6-401F-B820-6EC313B2D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587" y="1949245"/>
              <a:ext cx="0" cy="403122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329FD5-EDD9-46CD-A781-55F317AF6DFB}"/>
              </a:ext>
            </a:extLst>
          </p:cNvPr>
          <p:cNvSpPr txBox="1"/>
          <p:nvPr/>
        </p:nvSpPr>
        <p:spPr>
          <a:xfrm>
            <a:off x="5526572" y="1898867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思源黑體 TW Medium" panose="020B0600000000000000"/>
                <a:ea typeface="標楷體" panose="03000509000000000000" pitchFamily="65" charset="-120"/>
              </a:rPr>
              <a:t>&lt;10</a:t>
            </a:r>
            <a:endParaRPr lang="zh-TW" altLang="en-US" sz="3600" dirty="0">
              <a:solidFill>
                <a:schemeClr val="bg1"/>
              </a:solidFill>
              <a:latin typeface="思源黑體 TW Medium" panose="020B0600000000000000"/>
              <a:ea typeface="標楷體" panose="03000509000000000000" pitchFamily="65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6709347-BCE9-4058-9D10-906139CB4D02}"/>
              </a:ext>
            </a:extLst>
          </p:cNvPr>
          <p:cNvSpPr/>
          <p:nvPr/>
        </p:nvSpPr>
        <p:spPr>
          <a:xfrm>
            <a:off x="381960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DBE4136-18FC-4C53-9849-A4B56594645C}"/>
              </a:ext>
            </a:extLst>
          </p:cNvPr>
          <p:cNvSpPr/>
          <p:nvPr/>
        </p:nvSpPr>
        <p:spPr>
          <a:xfrm flipH="1">
            <a:off x="6646369" y="3473824"/>
            <a:ext cx="1440160" cy="720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Final project- Hint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思源黑體 TW Medium" panose="020B0600000000000000"/>
              </a:rPr>
              <a:t>提示一：改變轉速</a:t>
            </a:r>
            <a:endParaRPr lang="en-US" altLang="zh-TW" sz="3200" b="1" dirty="0">
              <a:latin typeface="思源黑體 TW Medium" panose="020B0600000000000000"/>
            </a:endParaRPr>
          </a:p>
          <a:p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en-US" altLang="zh-TW" sz="3200" b="1" dirty="0">
              <a:latin typeface="思源黑體 TW Medium" panose="020B0600000000000000"/>
            </a:endParaRPr>
          </a:p>
          <a:p>
            <a:pPr marL="0" indent="0">
              <a:buNone/>
            </a:pPr>
            <a:endParaRPr lang="zh-TW" altLang="en-US" sz="3200" b="1" dirty="0">
              <a:latin typeface="思源黑體 TW Medium" panose="020B0600000000000000"/>
            </a:endParaRPr>
          </a:p>
          <a:p>
            <a:r>
              <a:rPr lang="zh-TW" altLang="en-US" sz="3200" b="1" dirty="0">
                <a:latin typeface="思源黑體 TW Medium" panose="020B0600000000000000"/>
              </a:rPr>
              <a:t>提示二：尋找障礙物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AE64864-4E3D-405E-852C-478855BAC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807" y="1903594"/>
            <a:ext cx="6112399" cy="188547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B45789F-1000-4C3B-92B5-E740FD791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807" y="4099330"/>
            <a:ext cx="6112399" cy="2041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ACDF13-71DE-43A2-9A6A-24FB83B36986}"/>
              </a:ext>
            </a:extLst>
          </p:cNvPr>
          <p:cNvSpPr txBox="1"/>
          <p:nvPr/>
        </p:nvSpPr>
        <p:spPr>
          <a:xfrm>
            <a:off x="5701654" y="5571985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在場地內畫弧尋找障礙物，遇到就直直往前撞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9D36CB-7D55-458B-AE34-B29FCD7942ED}"/>
              </a:ext>
            </a:extLst>
          </p:cNvPr>
          <p:cNvSpPr txBox="1"/>
          <p:nvPr/>
        </p:nvSpPr>
        <p:spPr>
          <a:xfrm>
            <a:off x="6795287" y="3228945"/>
            <a:ext cx="3262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</a:rPr>
              <a:t>遇到障礙物時加大馬力輸出</a:t>
            </a:r>
          </a:p>
        </p:txBody>
      </p:sp>
    </p:spTree>
    <p:extLst>
      <p:ext uri="{BB962C8B-B14F-4D97-AF65-F5344CB8AC3E}">
        <p14:creationId xmlns:p14="http://schemas.microsoft.com/office/powerpoint/2010/main" val="61916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What’s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+mj-lt"/>
              </a:rPr>
              <a:t>FF(16) = 255(10) =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(2)</a:t>
            </a:r>
          </a:p>
          <a:p>
            <a:endParaRPr lang="en-US" altLang="zh-TW" sz="3200" dirty="0">
              <a:latin typeface="+mj-lt"/>
            </a:endParaRPr>
          </a:p>
          <a:p>
            <a:r>
              <a:rPr lang="en-US" altLang="zh-TW" sz="3200" dirty="0">
                <a:latin typeface="+mj-lt"/>
              </a:rPr>
              <a:t>00FF00(16) =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1111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 </a:t>
            </a:r>
            <a:r>
              <a:rPr lang="en-US" altLang="zh-TW" sz="3200" u="sng" dirty="0">
                <a:latin typeface="+mj-lt"/>
              </a:rPr>
              <a:t>0000</a:t>
            </a:r>
            <a:r>
              <a:rPr lang="en-US" altLang="zh-TW" sz="3200" dirty="0">
                <a:latin typeface="+mj-lt"/>
              </a:rPr>
              <a:t>(2)</a:t>
            </a:r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339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Sumo bot- example</a:t>
            </a:r>
            <a:endParaRPr lang="zh-TW" altLang="en-US" sz="6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EE46F-6148-4A73-9260-82C8A946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4"/>
            <a:ext cx="11215235" cy="456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見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EEcamp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資料夾中的</a:t>
            </a:r>
            <a:r>
              <a:rPr lang="en-US" altLang="zh-TW" sz="3600" dirty="0" err="1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sumo_bot</a:t>
            </a:r>
            <a:r>
              <a:rPr lang="zh-TW" altLang="en-US" sz="3600" dirty="0">
                <a:latin typeface="思源黑體 TW Medium" panose="020B0600000000000000"/>
                <a:ea typeface="思源黑體 TW Medium" panose="020B0600000000000000"/>
                <a:cs typeface="思源黑體 TW Medium" panose="020B0600000000000000"/>
              </a:rPr>
              <a:t>程式</a:t>
            </a:r>
            <a:endParaRPr lang="en-US" altLang="zh-TW" sz="3600" dirty="0">
              <a:latin typeface="思源黑體 TW Medium" panose="020B0600000000000000"/>
              <a:ea typeface="思源黑體 TW Medium" panose="020B0600000000000000"/>
              <a:cs typeface="思源黑體 TW Medium" panose="020B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94142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zh-TW" altLang="en-US" sz="6000" dirty="0"/>
              <a:t>隊伍顏色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0DDC7640-3972-4383-8A28-7673424ADE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913" y="1825624"/>
          <a:ext cx="1121568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8562">
                  <a:extLst>
                    <a:ext uri="{9D8B030D-6E8A-4147-A177-3AD203B41FA5}">
                      <a16:colId xmlns:a16="http://schemas.microsoft.com/office/drawing/2014/main" val="3899537290"/>
                    </a:ext>
                  </a:extLst>
                </a:gridCol>
                <a:gridCol w="3738562">
                  <a:extLst>
                    <a:ext uri="{9D8B030D-6E8A-4147-A177-3AD203B41FA5}">
                      <a16:colId xmlns:a16="http://schemas.microsoft.com/office/drawing/2014/main" val="163899814"/>
                    </a:ext>
                  </a:extLst>
                </a:gridCol>
                <a:gridCol w="3738562">
                  <a:extLst>
                    <a:ext uri="{9D8B030D-6E8A-4147-A177-3AD203B41FA5}">
                      <a16:colId xmlns:a16="http://schemas.microsoft.com/office/drawing/2014/main" val="327675403"/>
                    </a:ext>
                  </a:extLst>
                </a:gridCol>
              </a:tblGrid>
              <a:tr h="170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第一小隊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(255,0,0)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第二小隊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(255,255,0)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第三小隊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(0,255,0)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00F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472475"/>
                  </a:ext>
                </a:extLst>
              </a:tr>
              <a:tr h="17033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第四小隊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(0,255,255)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第五小隊</a:t>
                      </a:r>
                    </a:p>
                    <a:p>
                      <a:pPr algn="ctr"/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(0,0,255)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第六小隊</a:t>
                      </a:r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altLang="zh-TW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zh-TW" sz="32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(255,0,255)</a:t>
                      </a:r>
                      <a:endParaRPr lang="zh-TW" altLang="en-US" sz="3200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80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9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762A09-0BF2-421D-AEBF-BDD6A7B30A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800" dirty="0"/>
              <a:t>THE END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6146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+mj-lt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209FFF0B-D084-4672-A8E2-7930F5619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38" y="1825624"/>
            <a:ext cx="4117837" cy="4117837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1FE4042B-3CED-415E-AD54-ECF40DD9CF8A}"/>
              </a:ext>
            </a:extLst>
          </p:cNvPr>
          <p:cNvGrpSpPr/>
          <p:nvPr/>
        </p:nvGrpSpPr>
        <p:grpSpPr>
          <a:xfrm>
            <a:off x="1448925" y="1825626"/>
            <a:ext cx="3476098" cy="4117836"/>
            <a:chOff x="1152114" y="2860602"/>
            <a:chExt cx="2664296" cy="316835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695326E-2945-425E-A589-A3E87275B0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23"/>
            <a:stretch/>
          </p:blipFill>
          <p:spPr bwMode="auto">
            <a:xfrm>
              <a:off x="1152114" y="2860602"/>
              <a:ext cx="2664296" cy="3168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5BEBB77-DDC1-4645-82B9-E2EA417FAC93}"/>
                </a:ext>
              </a:extLst>
            </p:cNvPr>
            <p:cNvSpPr/>
            <p:nvPr/>
          </p:nvSpPr>
          <p:spPr bwMode="auto">
            <a:xfrm>
              <a:off x="1815791" y="5175699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E6EDCAB-80E9-4583-BB42-F84D7D840335}"/>
                </a:ext>
              </a:extLst>
            </p:cNvPr>
            <p:cNvSpPr/>
            <p:nvPr/>
          </p:nvSpPr>
          <p:spPr bwMode="auto">
            <a:xfrm>
              <a:off x="2710136" y="5165104"/>
              <a:ext cx="360040" cy="402316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97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Set RGB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048562E-F11B-4CDB-90A7-03248FDCC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62" y="1825625"/>
            <a:ext cx="9159475" cy="428031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4A7912D-7B38-43F7-A64A-527149CCFF3F}"/>
              </a:ext>
            </a:extLst>
          </p:cNvPr>
          <p:cNvGrpSpPr/>
          <p:nvPr/>
        </p:nvGrpSpPr>
        <p:grpSpPr>
          <a:xfrm>
            <a:off x="2328846" y="3157921"/>
            <a:ext cx="6166368" cy="547162"/>
            <a:chOff x="3070860" y="3924300"/>
            <a:chExt cx="6166368" cy="547162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DBD027B-282F-44C3-A096-329285013070}"/>
                </a:ext>
              </a:extLst>
            </p:cNvPr>
            <p:cNvCxnSpPr>
              <a:cxnSpLocks/>
            </p:cNvCxnSpPr>
            <p:nvPr/>
          </p:nvCxnSpPr>
          <p:spPr>
            <a:xfrm>
              <a:off x="3070860" y="3924300"/>
              <a:ext cx="2153213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6C272C-1451-4242-884E-631D97DA3DC8}"/>
                </a:ext>
              </a:extLst>
            </p:cNvPr>
            <p:cNvCxnSpPr>
              <a:cxnSpLocks/>
            </p:cNvCxnSpPr>
            <p:nvPr/>
          </p:nvCxnSpPr>
          <p:spPr>
            <a:xfrm>
              <a:off x="5480838" y="3924300"/>
              <a:ext cx="166200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E84C62D-6E9A-4E9B-855F-854893D30973}"/>
                </a:ext>
              </a:extLst>
            </p:cNvPr>
            <p:cNvCxnSpPr>
              <a:cxnSpLocks/>
            </p:cNvCxnSpPr>
            <p:nvPr/>
          </p:nvCxnSpPr>
          <p:spPr>
            <a:xfrm>
              <a:off x="7358051" y="3945729"/>
              <a:ext cx="950655" cy="0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B95321-85AE-4B5E-B7B2-94B675EC2F73}"/>
                </a:ext>
              </a:extLst>
            </p:cNvPr>
            <p:cNvSpPr txBox="1"/>
            <p:nvPr/>
          </p:nvSpPr>
          <p:spPr>
            <a:xfrm>
              <a:off x="3696060" y="394739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型態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6CA20D7-1F19-4522-B2B5-1B09793DC079}"/>
                </a:ext>
              </a:extLst>
            </p:cNvPr>
            <p:cNvSpPr txBox="1"/>
            <p:nvPr/>
          </p:nvSpPr>
          <p:spPr>
            <a:xfrm>
              <a:off x="5501360" y="394824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物件名稱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ACD2939-6C86-4484-8FBD-C8962776EA9D}"/>
                </a:ext>
              </a:extLst>
            </p:cNvPr>
            <p:cNvSpPr txBox="1"/>
            <p:nvPr/>
          </p:nvSpPr>
          <p:spPr>
            <a:xfrm>
              <a:off x="7436734" y="3947397"/>
              <a:ext cx="18004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腳位</a:t>
              </a:r>
              <a:r>
                <a:rPr lang="en-US" altLang="zh-TW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800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9EFDF514-D48A-4DEA-8CDF-74CD8A773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13" y="2659353"/>
            <a:ext cx="4598573" cy="28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while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只要條件成立就重複執行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FCD8DF9-C3AD-4E4E-9E76-3F77FB186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284" y="2891970"/>
            <a:ext cx="6695432" cy="236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7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C618BD0-7357-4F85-A56C-747DCD5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txBody>
          <a:bodyPr/>
          <a:lstStyle/>
          <a:p>
            <a:r>
              <a:rPr lang="en-US" altLang="zh-TW" sz="6000" dirty="0"/>
              <a:t>for loop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31B4DC-7FF3-4C42-928F-8F2FAA2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定義一個區域變數，當條件符合時執行直到不符合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DB03A09-EFA9-446E-B14E-714605BE7F02}"/>
              </a:ext>
            </a:extLst>
          </p:cNvPr>
          <p:cNvGrpSpPr/>
          <p:nvPr/>
        </p:nvGrpSpPr>
        <p:grpSpPr>
          <a:xfrm>
            <a:off x="0" y="6176963"/>
            <a:ext cx="12192000" cy="703140"/>
            <a:chOff x="0" y="6192732"/>
            <a:chExt cx="12192000" cy="70314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0DA9C63-756D-4B37-9F80-D982634B6A42}"/>
                </a:ext>
              </a:extLst>
            </p:cNvPr>
            <p:cNvSpPr/>
            <p:nvPr/>
          </p:nvSpPr>
          <p:spPr>
            <a:xfrm>
              <a:off x="0" y="6212114"/>
              <a:ext cx="12192000" cy="683758"/>
            </a:xfrm>
            <a:prstGeom prst="rect">
              <a:avLst/>
            </a:prstGeom>
            <a:solidFill>
              <a:srgbClr val="0065A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617ED4E-876A-4C6A-B2FD-ABFA65439411}"/>
                </a:ext>
              </a:extLst>
            </p:cNvPr>
            <p:cNvSpPr txBox="1"/>
            <p:nvPr/>
          </p:nvSpPr>
          <p:spPr>
            <a:xfrm flipH="1">
              <a:off x="3186974" y="6211669"/>
              <a:ext cx="58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電機事務所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0FE69CC-E546-459D-9C4E-D47BE26B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269" y="6244819"/>
              <a:ext cx="580027" cy="58002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5D3740C-3C2F-49BC-B8F4-176998CD1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227" y="6192732"/>
              <a:ext cx="684203" cy="684203"/>
            </a:xfrm>
            <a:prstGeom prst="rect">
              <a:avLst/>
            </a:prstGeom>
          </p:spPr>
        </p:pic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71D7974-87E6-456E-B6FD-999B1228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993" y="2866458"/>
            <a:ext cx="8452013" cy="26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1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4196</TotalTime>
  <Words>546</Words>
  <Application>Microsoft Office PowerPoint</Application>
  <PresentationFormat>寬螢幕</PresentationFormat>
  <Paragraphs>181</Paragraphs>
  <Slides>42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Trade Gothic LT Pro</vt:lpstr>
      <vt:lpstr>思源黑體 TW Medium</vt:lpstr>
      <vt:lpstr>微軟正黑體</vt:lpstr>
      <vt:lpstr>標楷體</vt:lpstr>
      <vt:lpstr>Arial</vt:lpstr>
      <vt:lpstr>Calibri</vt:lpstr>
      <vt:lpstr>Trebuchet MS</vt:lpstr>
      <vt:lpstr>ppt template</vt:lpstr>
      <vt:lpstr>機器人動起來 Using Mbot ＆ Arduino IDE</vt:lpstr>
      <vt:lpstr>CH6 RGB LED</vt:lpstr>
      <vt:lpstr>What’s RGB</vt:lpstr>
      <vt:lpstr>What’s RGB</vt:lpstr>
      <vt:lpstr>Set RGB</vt:lpstr>
      <vt:lpstr>Set RGB</vt:lpstr>
      <vt:lpstr>while loop</vt:lpstr>
      <vt:lpstr>while loop</vt:lpstr>
      <vt:lpstr>for loop</vt:lpstr>
      <vt:lpstr>for loop</vt:lpstr>
      <vt:lpstr>Breathing light</vt:lpstr>
      <vt:lpstr>CH7 Sonar sensor</vt:lpstr>
      <vt:lpstr>What’s sonar</vt:lpstr>
      <vt:lpstr>Obstacle avoidance robot</vt:lpstr>
      <vt:lpstr>Sonar function</vt:lpstr>
      <vt:lpstr>Distant detect</vt:lpstr>
      <vt:lpstr>Practice</vt:lpstr>
      <vt:lpstr>Practice - ans</vt:lpstr>
      <vt:lpstr>Practice – ans2</vt:lpstr>
      <vt:lpstr>CH8 Line follower</vt:lpstr>
      <vt:lpstr>Line follower</vt:lpstr>
      <vt:lpstr>About sensor</vt:lpstr>
      <vt:lpstr>About sensor</vt:lpstr>
      <vt:lpstr>Sensor function</vt:lpstr>
      <vt:lpstr>Practice2</vt:lpstr>
      <vt:lpstr>Practice2 - ans</vt:lpstr>
      <vt:lpstr>Practice2 – ans2</vt:lpstr>
      <vt:lpstr>Practice3</vt:lpstr>
      <vt:lpstr>Practice3 - ans</vt:lpstr>
      <vt:lpstr>Practice3 – ans2</vt:lpstr>
      <vt:lpstr>Application</vt:lpstr>
      <vt:lpstr>CH8 Final project</vt:lpstr>
      <vt:lpstr>Sumo bot</vt:lpstr>
      <vt:lpstr>Final project</vt:lpstr>
      <vt:lpstr>Final project</vt:lpstr>
      <vt:lpstr>Final project</vt:lpstr>
      <vt:lpstr>Final project</vt:lpstr>
      <vt:lpstr>Final project</vt:lpstr>
      <vt:lpstr>Final project- Hint</vt:lpstr>
      <vt:lpstr>Sumo bot- example</vt:lpstr>
      <vt:lpstr>隊伍顏色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00</dc:creator>
  <cp:lastModifiedBy>00</cp:lastModifiedBy>
  <cp:revision>97</cp:revision>
  <dcterms:created xsi:type="dcterms:W3CDTF">2022-12-10T03:49:31Z</dcterms:created>
  <dcterms:modified xsi:type="dcterms:W3CDTF">2023-01-31T18:59:32Z</dcterms:modified>
</cp:coreProperties>
</file>