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256" r:id="rId2"/>
    <p:sldId id="261" r:id="rId3"/>
    <p:sldId id="288" r:id="rId4"/>
    <p:sldId id="308" r:id="rId5"/>
    <p:sldId id="339" r:id="rId6"/>
    <p:sldId id="346" r:id="rId7"/>
    <p:sldId id="282" r:id="rId8"/>
    <p:sldId id="307" r:id="rId9"/>
    <p:sldId id="347" r:id="rId10"/>
    <p:sldId id="304" r:id="rId11"/>
    <p:sldId id="309" r:id="rId12"/>
    <p:sldId id="310" r:id="rId13"/>
    <p:sldId id="289" r:id="rId14"/>
    <p:sldId id="287" r:id="rId15"/>
    <p:sldId id="311" r:id="rId16"/>
    <p:sldId id="313" r:id="rId17"/>
    <p:sldId id="312" r:id="rId18"/>
    <p:sldId id="314" r:id="rId19"/>
    <p:sldId id="348" r:id="rId20"/>
    <p:sldId id="290" r:id="rId21"/>
    <p:sldId id="284" r:id="rId22"/>
    <p:sldId id="283" r:id="rId23"/>
    <p:sldId id="315" r:id="rId24"/>
    <p:sldId id="292" r:id="rId25"/>
    <p:sldId id="285" r:id="rId26"/>
    <p:sldId id="298" r:id="rId27"/>
    <p:sldId id="293" r:id="rId28"/>
    <p:sldId id="299" r:id="rId29"/>
    <p:sldId id="281" r:id="rId30"/>
    <p:sldId id="325" r:id="rId31"/>
    <p:sldId id="294" r:id="rId32"/>
    <p:sldId id="296" r:id="rId33"/>
    <p:sldId id="297" r:id="rId34"/>
    <p:sldId id="321" r:id="rId35"/>
    <p:sldId id="300" r:id="rId36"/>
    <p:sldId id="329" r:id="rId37"/>
    <p:sldId id="328" r:id="rId38"/>
    <p:sldId id="326" r:id="rId39"/>
    <p:sldId id="327" r:id="rId40"/>
    <p:sldId id="303" r:id="rId41"/>
    <p:sldId id="334" r:id="rId42"/>
    <p:sldId id="332" r:id="rId43"/>
    <p:sldId id="333" r:id="rId44"/>
    <p:sldId id="323" r:id="rId45"/>
    <p:sldId id="324" r:id="rId46"/>
    <p:sldId id="335" r:id="rId47"/>
    <p:sldId id="343" r:id="rId48"/>
    <p:sldId id="3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BA58E7E-1CC1-4427-9AAD-BCB14404C208}">
          <p14:sldIdLst>
            <p14:sldId id="256"/>
          </p14:sldIdLst>
        </p14:section>
        <p14:section name="CH4" id="{F7B8AC36-C840-48F5-9251-C79EBAEF784C}">
          <p14:sldIdLst>
            <p14:sldId id="261"/>
            <p14:sldId id="288"/>
            <p14:sldId id="308"/>
            <p14:sldId id="339"/>
            <p14:sldId id="346"/>
            <p14:sldId id="282"/>
            <p14:sldId id="307"/>
            <p14:sldId id="347"/>
            <p14:sldId id="304"/>
            <p14:sldId id="309"/>
            <p14:sldId id="310"/>
            <p14:sldId id="289"/>
            <p14:sldId id="287"/>
            <p14:sldId id="311"/>
            <p14:sldId id="313"/>
            <p14:sldId id="312"/>
            <p14:sldId id="314"/>
            <p14:sldId id="348"/>
            <p14:sldId id="290"/>
            <p14:sldId id="284"/>
            <p14:sldId id="283"/>
            <p14:sldId id="315"/>
            <p14:sldId id="292"/>
            <p14:sldId id="285"/>
            <p14:sldId id="298"/>
            <p14:sldId id="293"/>
            <p14:sldId id="299"/>
          </p14:sldIdLst>
        </p14:section>
        <p14:section name="CH5" id="{FA3A010C-17A6-4571-829A-27AC77CBA94A}">
          <p14:sldIdLst>
            <p14:sldId id="281"/>
            <p14:sldId id="325"/>
            <p14:sldId id="294"/>
            <p14:sldId id="296"/>
            <p14:sldId id="297"/>
            <p14:sldId id="321"/>
            <p14:sldId id="300"/>
            <p14:sldId id="329"/>
            <p14:sldId id="328"/>
            <p14:sldId id="326"/>
            <p14:sldId id="327"/>
            <p14:sldId id="303"/>
            <p14:sldId id="334"/>
            <p14:sldId id="332"/>
            <p14:sldId id="333"/>
            <p14:sldId id="323"/>
            <p14:sldId id="324"/>
            <p14:sldId id="335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2308" autoAdjust="0"/>
  </p:normalViewPr>
  <p:slideViewPr>
    <p:cSldViewPr snapToGrid="0">
      <p:cViewPr varScale="1">
        <p:scale>
          <a:sx n="73" d="100"/>
          <a:sy n="73" d="100"/>
        </p:scale>
        <p:origin x="81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今天很無聊，撐住啊你各位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35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5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每一秒出現一次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3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數值沒有名字，沒有固定的格式，不知道是字母 小數 整數 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8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簡單講</a:t>
            </a:r>
            <a:r>
              <a:rPr lang="en-US" altLang="zh-TW" dirty="0"/>
              <a:t>2</a:t>
            </a:r>
            <a:r>
              <a:rPr lang="zh-TW" altLang="en-US" dirty="0"/>
              <a:t>進制，不詳談</a:t>
            </a:r>
            <a:r>
              <a:rPr lang="en-US" altLang="zh-TW" dirty="0"/>
              <a:t>(1</a:t>
            </a:r>
            <a:r>
              <a:rPr lang="zh-TW" altLang="en-US" dirty="0"/>
              <a:t>位元</a:t>
            </a:r>
            <a:r>
              <a:rPr lang="en-US" altLang="zh-TW" dirty="0"/>
              <a:t>=1bit)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9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10~15min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49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8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4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3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9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由小馬達傳動齒輪組來減速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8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(</a:t>
            </a:r>
            <a:r>
              <a:rPr lang="zh-TW" altLang="en-US" dirty="0"/>
              <a:t>可對調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馬達</a:t>
            </a:r>
            <a:endParaRPr lang="en-US" altLang="zh-TW" dirty="0"/>
          </a:p>
          <a:p>
            <a:r>
              <a:rPr lang="zh-TW" altLang="en-US" dirty="0"/>
              <a:t>數值是</a:t>
            </a:r>
            <a:r>
              <a:rPr lang="en-US" altLang="zh-TW" dirty="0"/>
              <a:t>0~255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27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0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開一個檔案存，一個檔案複寫，把副程式丟進</a:t>
            </a:r>
            <a:r>
              <a:rPr lang="en-US" altLang="zh-TW" dirty="0"/>
              <a:t>loop</a:t>
            </a:r>
            <a:r>
              <a:rPr lang="zh-TW" altLang="en-US" dirty="0"/>
              <a:t>裡做測試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5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33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 -&gt; </a:t>
            </a:r>
            <a:r>
              <a:rPr lang="zh-TW" altLang="en-US" dirty="0"/>
              <a:t>如果 否則</a:t>
            </a:r>
            <a:endParaRPr lang="en-US" altLang="zh-TW" dirty="0"/>
          </a:p>
          <a:p>
            <a:r>
              <a:rPr lang="en-US" altLang="zh-TW" dirty="0"/>
              <a:t>Stitch -&gt; </a:t>
            </a:r>
            <a:r>
              <a:rPr lang="zh-TW" altLang="en-US" dirty="0"/>
              <a:t>選擇開關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35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先乘除後加減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83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</a:p>
          <a:p>
            <a:r>
              <a:rPr lang="en-US" altLang="zh-TW" dirty="0"/>
              <a:t>ASCII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0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Break vs exit(0)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7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7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5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0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硬體函式複雜且不易閱讀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9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port</a:t>
            </a:r>
          </a:p>
          <a:p>
            <a:r>
              <a:rPr lang="zh-TW" altLang="en-US" dirty="0"/>
              <a:t>選板子上傳口就是在指定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6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Serial</a:t>
            </a:r>
            <a:r>
              <a:rPr lang="zh-TW" altLang="en-US" dirty="0"/>
              <a:t>是預設在</a:t>
            </a:r>
            <a:r>
              <a:rPr lang="en-US" altLang="zh-TW" dirty="0"/>
              <a:t>Arduino</a:t>
            </a:r>
            <a:r>
              <a:rPr lang="zh-TW" altLang="en-US" dirty="0"/>
              <a:t>下的函式</a:t>
            </a:r>
            <a:endParaRPr lang="en-US" altLang="zh-TW" dirty="0"/>
          </a:p>
          <a:p>
            <a:r>
              <a:rPr lang="zh-TW" altLang="en-US" dirty="0"/>
              <a:t>分號是句點的意思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首先在 </a:t>
            </a:r>
            <a:r>
              <a:rPr lang="en-US" altLang="zh-TW" dirty="0"/>
              <a:t>setup() </a:t>
            </a:r>
            <a:r>
              <a:rPr lang="zh-TW" altLang="en-US" dirty="0"/>
              <a:t>當中，我們要使用指令 </a:t>
            </a:r>
            <a:r>
              <a:rPr lang="en-US" altLang="zh-TW" dirty="0" err="1"/>
              <a:t>Serial.begin</a:t>
            </a:r>
            <a:r>
              <a:rPr lang="en-US" altLang="zh-TW" dirty="0"/>
              <a:t>(9600); </a:t>
            </a:r>
            <a:r>
              <a:rPr lang="zh-TW" altLang="en-US" dirty="0"/>
              <a:t>來開啟 </a:t>
            </a:r>
            <a:r>
              <a:rPr lang="en-US" altLang="zh-TW" dirty="0"/>
              <a:t>Arduino </a:t>
            </a:r>
            <a:r>
              <a:rPr lang="zh-TW" altLang="en-US" dirty="0"/>
              <a:t>與電腦之間的溝通模式，「</a:t>
            </a:r>
            <a:r>
              <a:rPr lang="en-US" altLang="zh-TW" dirty="0"/>
              <a:t>Baud rate </a:t>
            </a:r>
            <a:r>
              <a:rPr lang="zh-TW" altLang="en-US" dirty="0"/>
              <a:t>鮑率」，是一種資料傳輸的速率單位。簡單來說，設定 </a:t>
            </a:r>
            <a:r>
              <a:rPr lang="en-US" altLang="zh-TW" dirty="0"/>
              <a:t>9600</a:t>
            </a:r>
            <a:r>
              <a:rPr lang="zh-TW" altLang="en-US" dirty="0"/>
              <a:t>，就代表 </a:t>
            </a:r>
            <a:r>
              <a:rPr lang="en-US" altLang="zh-TW" dirty="0"/>
              <a:t>Arduino </a:t>
            </a:r>
            <a:r>
              <a:rPr lang="zh-TW" altLang="en-US" dirty="0"/>
              <a:t>與電腦之間，每一秒鐘能傳輸 </a:t>
            </a:r>
            <a:r>
              <a:rPr lang="en-US" altLang="zh-TW" dirty="0"/>
              <a:t>9600</a:t>
            </a:r>
            <a:r>
              <a:rPr lang="zh-TW" altLang="en-US" dirty="0"/>
              <a:t>個位元的資料。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7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4914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30464"/>
            <a:ext cx="8668512" cy="16943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國立臺灣師範大學電機工程學系</a:t>
            </a:r>
            <a:endParaRPr lang="en-US" altLang="zh-TW" sz="2000" dirty="0"/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地址：台北市大安區和平東路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圖書館校區 科技學院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02-77343568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傳真：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02-23515092</a:t>
            </a: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間溝通的通道稱為序列埠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ㄅㄨˋ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)(COM port)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ADEE893-9AF5-44BE-8FCF-B767C5C2E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9" y="2390212"/>
            <a:ext cx="7941642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F4FE7D3-C7FD-40FF-8BB3-544FBA64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61" y="2363808"/>
            <a:ext cx="7937678" cy="34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monitor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3FCE805-B59E-4214-BFC8-2255DCC1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55" y="1370144"/>
            <a:ext cx="8962690" cy="52622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3270F7-193C-4F07-8C50-FA7D7E6A1CB8}"/>
              </a:ext>
            </a:extLst>
          </p:cNvPr>
          <p:cNvSpPr/>
          <p:nvPr/>
        </p:nvSpPr>
        <p:spPr>
          <a:xfrm>
            <a:off x="8992330" y="6095409"/>
            <a:ext cx="1088194" cy="4169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27A50C-C55B-4C7B-8ACF-3E2CE7AF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13" y="3725486"/>
            <a:ext cx="3506059" cy="2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Baud rate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間需要共通的語言及速度，才有辦法同步資料的傳輸，使用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系列的函式來進行控制，常用的是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9600, 115200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9C446D-D19F-45AF-998E-8E27BA5F0791}"/>
              </a:ext>
            </a:extLst>
          </p:cNvPr>
          <p:cNvGrpSpPr/>
          <p:nvPr/>
        </p:nvGrpSpPr>
        <p:grpSpPr>
          <a:xfrm>
            <a:off x="3186972" y="3301036"/>
            <a:ext cx="5184578" cy="2373421"/>
            <a:chOff x="3186972" y="3301036"/>
            <a:chExt cx="5184578" cy="237342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F660A9-4581-4D89-ABE6-51908AACA6BD}"/>
                </a:ext>
              </a:extLst>
            </p:cNvPr>
            <p:cNvSpPr/>
            <p:nvPr/>
          </p:nvSpPr>
          <p:spPr bwMode="auto">
            <a:xfrm>
              <a:off x="3186972" y="3301036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D0C83E-AC68-4476-84A1-C6AF6CF46C44}"/>
                </a:ext>
              </a:extLst>
            </p:cNvPr>
            <p:cNvSpPr/>
            <p:nvPr/>
          </p:nvSpPr>
          <p:spPr bwMode="auto">
            <a:xfrm>
              <a:off x="3186974" y="5099782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4676C9-A1FE-47FB-A20D-1AC9F6E9F64A}"/>
                </a:ext>
              </a:extLst>
            </p:cNvPr>
            <p:cNvSpPr/>
            <p:nvPr/>
          </p:nvSpPr>
          <p:spPr bwMode="auto">
            <a:xfrm>
              <a:off x="7075406" y="5099782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0DA2D5-BD21-410C-B3C2-8AFCAD0D348F}"/>
                </a:ext>
              </a:extLst>
            </p:cNvPr>
            <p:cNvSpPr/>
            <p:nvPr/>
          </p:nvSpPr>
          <p:spPr bwMode="auto">
            <a:xfrm>
              <a:off x="7075406" y="3303231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79A5385-0BBC-44F7-843C-24BE340BF2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470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FF26126-D65F-4619-B94F-61DFF47813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95486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7FD5DFE-9D46-4291-BC17-40888FE04E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351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FFEA031-5FD1-46DB-81A2-B88A8CE8E2C6}"/>
                </a:ext>
              </a:extLst>
            </p:cNvPr>
            <p:cNvCxnSpPr/>
            <p:nvPr/>
          </p:nvCxnSpPr>
          <p:spPr bwMode="auto">
            <a:xfrm>
              <a:off x="750745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D6D9C26-7AEB-4130-9879-BC93805A22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3438" y="3883592"/>
              <a:ext cx="0" cy="121399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8A2AE94-58E9-4223-BFF0-A5D82DAF5612}"/>
                </a:ext>
              </a:extLst>
            </p:cNvPr>
            <p:cNvCxnSpPr/>
            <p:nvPr/>
          </p:nvCxnSpPr>
          <p:spPr bwMode="auto">
            <a:xfrm>
              <a:off x="7219422" y="3879238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F3825B9-308D-465E-8A7C-5B70A7995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2753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13D1062-BDD6-4E0F-BB60-BFF8366701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502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866140A-B4E1-49FD-8D35-CF20E2F74ACC}"/>
                </a:ext>
              </a:extLst>
            </p:cNvPr>
            <p:cNvCxnSpPr/>
            <p:nvPr/>
          </p:nvCxnSpPr>
          <p:spPr bwMode="auto">
            <a:xfrm>
              <a:off x="3473315" y="3883592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6401611-D328-45E4-847D-9DE505EDFD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839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60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87E64C7-4024-40D1-8F2F-667DA73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239" y="1655186"/>
            <a:ext cx="7457522" cy="435133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3862531-28E5-424E-85C5-B61A1A0B0093}"/>
              </a:ext>
            </a:extLst>
          </p:cNvPr>
          <p:cNvGrpSpPr/>
          <p:nvPr/>
        </p:nvGrpSpPr>
        <p:grpSpPr>
          <a:xfrm>
            <a:off x="6096000" y="3213997"/>
            <a:ext cx="3104969" cy="616858"/>
            <a:chOff x="6096000" y="3213997"/>
            <a:chExt cx="3104969" cy="61685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3256895-E6BE-49F5-AA77-06BDDBA0357B}"/>
                </a:ext>
              </a:extLst>
            </p:cNvPr>
            <p:cNvSpPr/>
            <p:nvPr/>
          </p:nvSpPr>
          <p:spPr>
            <a:xfrm>
              <a:off x="6096000" y="3213998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8A1A89C-C201-4030-A290-502713211261}"/>
                </a:ext>
              </a:extLst>
            </p:cNvPr>
            <p:cNvSpPr/>
            <p:nvPr/>
          </p:nvSpPr>
          <p:spPr>
            <a:xfrm>
              <a:off x="8809083" y="3213997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1478E13-DF18-4BAC-A4B8-66A3483A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77" y="2170800"/>
            <a:ext cx="8617245" cy="3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805B14-4114-4731-9ECF-532327FD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30" y="1624862"/>
            <a:ext cx="8151459" cy="44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Delay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函數對程式進行延遲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D791FCC-091A-43E7-8BD7-2CE2CE4C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62" y="2417490"/>
            <a:ext cx="7366075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59151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</a:t>
            </a:r>
            <a:r>
              <a:rPr lang="zh-TW" altLang="en-US" dirty="0"/>
              <a:t> </a:t>
            </a:r>
            <a:r>
              <a:rPr lang="en-US" altLang="zh-TW" dirty="0"/>
              <a:t>Arduino C language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CH4-2 Data Type &amp; Variables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一個變數需包含型態、名稱、數值，例如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10;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b = 5.87;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str = “EE”;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DD4539C-7607-485E-8E1F-CAE85D2AE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12607"/>
          <a:stretch/>
        </p:blipFill>
        <p:spPr>
          <a:xfrm>
            <a:off x="5283705" y="2665243"/>
            <a:ext cx="61622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99046"/>
              </p:ext>
            </p:extLst>
          </p:nvPr>
        </p:nvGraphicFramePr>
        <p:xfrm>
          <a:off x="960623" y="1825625"/>
          <a:ext cx="10270754" cy="461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856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881265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603140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boolean</a:t>
                      </a:r>
                      <a:r>
                        <a:rPr lang="en-US" altLang="zh-TW" sz="2400" dirty="0"/>
                        <a:t>/</a:t>
                      </a:r>
                    </a:p>
                    <a:p>
                      <a:r>
                        <a:rPr lang="en-US" altLang="zh-TW" sz="2400" dirty="0"/>
                        <a:t>bool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/>
                        <a:t>1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 false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 err="1"/>
                        <a:t>ture</a:t>
                      </a:r>
                      <a:r>
                        <a:rPr lang="en-US" altLang="zh-TW" sz="2400" dirty="0"/>
                        <a:t> 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</a:p>
                    <a:p>
                      <a:r>
                        <a:rPr lang="en-US" altLang="zh-TW" sz="2400" dirty="0"/>
                        <a:t>(character)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</a:p>
                    <a:p>
                      <a:r>
                        <a:rPr lang="en-US" altLang="zh-TW" sz="2400" dirty="0"/>
                        <a:t>(integer)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</a:p>
                    <a:p>
                      <a:r>
                        <a:rPr lang="en-US" altLang="zh-TW" sz="2400" dirty="0"/>
                        <a:t>(floating point)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4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66B3B56-0FE9-4F67-86A4-29842B5BE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274" y="1350728"/>
            <a:ext cx="7241451" cy="54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變數可分為全域變數及區域變數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可在整份程式取用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只能在最近的迴圈中存在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99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B3928796-44B9-4683-A4A4-86AC8D05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6175C72-F29C-49BD-A1BA-D2C34DF1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8" y="1810449"/>
            <a:ext cx="5031782" cy="50317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5CA0F9-25D7-4D76-A630-E85AFE47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1825625"/>
            <a:ext cx="5703921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CH4-3 Arithmetic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5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Calculate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程式的運算法則和一般數學相同，為先乘除後加減，但會多一個取餘數的符號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型態的順序會影響數值的存取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 = X,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3+2, 5/2 = 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A6B579-8B90-48F9-8F94-6A3C93E5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653"/>
              </p:ext>
            </p:extLst>
          </p:nvPr>
        </p:nvGraphicFramePr>
        <p:xfrm>
          <a:off x="2700406" y="4920343"/>
          <a:ext cx="6791188" cy="10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77811875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97176061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9059938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596275236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1119250712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866823067"/>
                    </a:ext>
                  </a:extLst>
                </a:gridCol>
              </a:tblGrid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除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商數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餘數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4354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+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/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%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4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28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10, Y = 20,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交換後輸出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設定身高和體重，輸出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試試控制小數位數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給你台幣數值，請換成美金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日幣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歐元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9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CH5 DC Motor control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C language and Arduino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程式語言由非常多的函式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組成，目標是讓我們能用易懂的函式來進行編寫。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語言標準，再加上許多擴充的函式庫組成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 descr="http://www.ladyada.net/images/arduino/serial%20library.gif">
            <a:extLst>
              <a:ext uri="{FF2B5EF4-FFF2-40B4-BE49-F238E27FC236}">
                <a16:creationId xmlns:a16="http://schemas.microsoft.com/office/drawing/2014/main" id="{6F29D1AF-8D9B-40D7-A869-D3D9003068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44" y="1825625"/>
            <a:ext cx="4744364" cy="379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19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CH5-1 About motor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690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TT Motor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馬達是一種減速馬達，為了不同的減速比而有不同的齒輪比，常用的電壓為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50" name="Picture 2" descr="金屬齒輪雙軸TT馬達全金屬TT馬達單軸成品減速比1:90 輸入: 3V-6V 輸出: 110RPM - 台灣智能感測科技">
            <a:extLst>
              <a:ext uri="{FF2B5EF4-FFF2-40B4-BE49-F238E27FC236}">
                <a16:creationId xmlns:a16="http://schemas.microsoft.com/office/drawing/2014/main" id="{63AE43CC-729A-47FD-91A0-71BEE0E6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32" y="2886374"/>
            <a:ext cx="4057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41iM9FscR6L">
            <a:extLst>
              <a:ext uri="{FF2B5EF4-FFF2-40B4-BE49-F238E27FC236}">
                <a16:creationId xmlns:a16="http://schemas.microsoft.com/office/drawing/2014/main" id="{A403FCEB-B9E7-46BD-A902-2EC67BE1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62" y="2882744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3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Motor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48C27F7-AF96-4AF2-A5A0-F5342D3D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20" y="1825625"/>
            <a:ext cx="7718759" cy="414101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DFFC913A-DF9E-40A3-998C-ADA28388AEC1}"/>
              </a:ext>
            </a:extLst>
          </p:cNvPr>
          <p:cNvGrpSpPr/>
          <p:nvPr/>
        </p:nvGrpSpPr>
        <p:grpSpPr>
          <a:xfrm>
            <a:off x="3070860" y="3924300"/>
            <a:ext cx="6164580" cy="542158"/>
            <a:chOff x="3070860" y="3924300"/>
            <a:chExt cx="6164580" cy="542158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C85FA7B-4897-455C-9454-976F40645F79}"/>
                </a:ext>
              </a:extLst>
            </p:cNvPr>
            <p:cNvCxnSpPr/>
            <p:nvPr/>
          </p:nvCxnSpPr>
          <p:spPr>
            <a:xfrm>
              <a:off x="3070860" y="3924300"/>
              <a:ext cx="2834640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C066FB5-C7E4-4FA9-9072-282CDE19AA05}"/>
                </a:ext>
              </a:extLst>
            </p:cNvPr>
            <p:cNvCxnSpPr>
              <a:cxnSpLocks/>
            </p:cNvCxnSpPr>
            <p:nvPr/>
          </p:nvCxnSpPr>
          <p:spPr>
            <a:xfrm>
              <a:off x="6170386" y="3924300"/>
              <a:ext cx="1944914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9C80F-F334-4F60-BB64-A48A51701D67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E71BB7-43BA-40B2-9245-29D31AB7A4CE}"/>
                </a:ext>
              </a:extLst>
            </p:cNvPr>
            <p:cNvSpPr txBox="1"/>
            <p:nvPr/>
          </p:nvSpPr>
          <p:spPr>
            <a:xfrm>
              <a:off x="4036774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E78B80-670D-4BF8-A3A8-ECDA304B8838}"/>
                </a:ext>
              </a:extLst>
            </p:cNvPr>
            <p:cNvSpPr txBox="1"/>
            <p:nvPr/>
          </p:nvSpPr>
          <p:spPr>
            <a:xfrm>
              <a:off x="6332364" y="39432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6459450-1A42-4CF0-A23B-2C2F83C01E29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E625EC5-CCDC-4D52-B47C-B270D0B12E80}"/>
              </a:ext>
            </a:extLst>
          </p:cNvPr>
          <p:cNvGrpSpPr/>
          <p:nvPr/>
        </p:nvGrpSpPr>
        <p:grpSpPr>
          <a:xfrm>
            <a:off x="3070860" y="1256765"/>
            <a:ext cx="5934166" cy="1230978"/>
            <a:chOff x="3070860" y="1256765"/>
            <a:chExt cx="5934166" cy="1230978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F71567A-AB4E-4352-AEAC-DD157833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60" y="2477953"/>
              <a:ext cx="5934166" cy="979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EB44DB3-9237-4C74-9966-B72F00EF2AC6}"/>
                </a:ext>
              </a:extLst>
            </p:cNvPr>
            <p:cNvSpPr txBox="1"/>
            <p:nvPr/>
          </p:nvSpPr>
          <p:spPr>
            <a:xfrm>
              <a:off x="6963307" y="125676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宣告函式庫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B089E-5E42-444F-8A72-746A7497C4B5}"/>
              </a:ext>
            </a:extLst>
          </p:cNvPr>
          <p:cNvSpPr txBox="1"/>
          <p:nvPr/>
        </p:nvSpPr>
        <p:spPr>
          <a:xfrm>
            <a:off x="7746704" y="50780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-255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956EBD-2A2C-4266-A90F-4FA0A663A70B}"/>
              </a:ext>
            </a:extLst>
          </p:cNvPr>
          <p:cNvCxnSpPr>
            <a:cxnSpLocks/>
          </p:cNvCxnSpPr>
          <p:nvPr/>
        </p:nvCxnSpPr>
        <p:spPr>
          <a:xfrm>
            <a:off x="6623751" y="5275913"/>
            <a:ext cx="950655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前進兩秒後停下兩秒，並且重複執行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輪子轉速及方向？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B28798-1DE4-4688-895F-1059A3121B8D}"/>
              </a:ext>
            </a:extLst>
          </p:cNvPr>
          <p:cNvGrpSpPr/>
          <p:nvPr/>
        </p:nvGrpSpPr>
        <p:grpSpPr>
          <a:xfrm>
            <a:off x="2618511" y="3058973"/>
            <a:ext cx="6954977" cy="1543764"/>
            <a:chOff x="2092646" y="2511312"/>
            <a:chExt cx="4958706" cy="110066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31945" y="2567994"/>
              <a:ext cx="1004680" cy="1083277"/>
            </a:xfrm>
            <a:prstGeom prst="rect">
              <a:avLst/>
            </a:prstGeom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41E7966-4AF8-4458-9505-DC751ED29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7" y="3111385"/>
              <a:ext cx="244792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3ECDBAD-9B7B-4543-B1E3-0DEEC7ADEA53}"/>
                </a:ext>
              </a:extLst>
            </p:cNvPr>
            <p:cNvSpPr txBox="1"/>
            <p:nvPr/>
          </p:nvSpPr>
          <p:spPr>
            <a:xfrm>
              <a:off x="4319841" y="2511312"/>
              <a:ext cx="440245" cy="41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</a:rPr>
                <a:t>2s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D4C7848-CC41-48D9-8D86-A505F90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007374" y="2550311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321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前進繞圈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BCF66C-FC99-4C34-9D4A-09A33AE0CF3C}"/>
              </a:ext>
            </a:extLst>
          </p:cNvPr>
          <p:cNvGrpSpPr/>
          <p:nvPr/>
        </p:nvGrpSpPr>
        <p:grpSpPr>
          <a:xfrm>
            <a:off x="2574678" y="2421712"/>
            <a:ext cx="6952780" cy="3468605"/>
            <a:chOff x="2574678" y="2421712"/>
            <a:chExt cx="6952780" cy="34686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326290" y="2366593"/>
              <a:ext cx="1409143" cy="1519381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E5B1C397-B9A3-4544-8385-B4F82A78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346410" y="4426055"/>
              <a:ext cx="1409143" cy="1519381"/>
            </a:xfrm>
            <a:prstGeom prst="rect">
              <a:avLst/>
            </a:prstGeom>
          </p:spPr>
        </p:pic>
        <p:sp>
          <p:nvSpPr>
            <p:cNvPr id="20" name="箭號: 弧形右彎 19">
              <a:extLst>
                <a:ext uri="{FF2B5EF4-FFF2-40B4-BE49-F238E27FC236}">
                  <a16:creationId xmlns:a16="http://schemas.microsoft.com/office/drawing/2014/main" id="{228EAC1C-7496-44ED-8DEC-B25AAEBBC846}"/>
                </a:ext>
              </a:extLst>
            </p:cNvPr>
            <p:cNvSpPr/>
            <p:nvPr/>
          </p:nvSpPr>
          <p:spPr>
            <a:xfrm flipH="1">
              <a:off x="7529052" y="284543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右彎 20">
              <a:extLst>
                <a:ext uri="{FF2B5EF4-FFF2-40B4-BE49-F238E27FC236}">
                  <a16:creationId xmlns:a16="http://schemas.microsoft.com/office/drawing/2014/main" id="{E14E523E-2272-4F8A-B5D9-ACF1B27F7507}"/>
                </a:ext>
              </a:extLst>
            </p:cNvPr>
            <p:cNvSpPr/>
            <p:nvPr/>
          </p:nvSpPr>
          <p:spPr>
            <a:xfrm rot="10800000" flipH="1">
              <a:off x="2574678" y="276698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433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為降低重複的程式出現，使用副程式來精簡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使用副程式來整理主程式，使其更易閱讀和理解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87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E14AC3A-6255-4268-BCA8-7152B4CD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891"/>
          <a:stretch/>
        </p:blipFill>
        <p:spPr>
          <a:xfrm>
            <a:off x="2984398" y="1466255"/>
            <a:ext cx="6223203" cy="5285747"/>
          </a:xfrm>
        </p:spPr>
      </p:pic>
    </p:spTree>
    <p:extLst>
      <p:ext uri="{BB962C8B-B14F-4D97-AF65-F5344CB8AC3E}">
        <p14:creationId xmlns:p14="http://schemas.microsoft.com/office/powerpoint/2010/main" val="2593631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的移動建立副程式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EDE0438-068E-48CE-A872-CFA8B9E2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462" y="1274113"/>
            <a:ext cx="4653115" cy="545436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E68B253-81B0-4725-94CA-083BF4BF96A2}"/>
              </a:ext>
            </a:extLst>
          </p:cNvPr>
          <p:cNvGrpSpPr/>
          <p:nvPr/>
        </p:nvGrpSpPr>
        <p:grpSpPr>
          <a:xfrm>
            <a:off x="694897" y="3394924"/>
            <a:ext cx="4836474" cy="2920151"/>
            <a:chOff x="2954972" y="2486904"/>
            <a:chExt cx="5822956" cy="368954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5F6BA7A-5C9E-498B-840D-2FD4D5D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133" y="3307951"/>
              <a:ext cx="2793504" cy="2095128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1F70E0B-8A75-48D4-A03D-ECA1CEBF7E7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H="1" flipV="1">
              <a:off x="5818981" y="2486904"/>
              <a:ext cx="4904" cy="821047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348D7CF-B34E-4AA0-8EF2-A81C77768672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7220637" y="4355515"/>
              <a:ext cx="155729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BC559C2-64D1-44F1-9A6D-F91218DF0BF1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5823885" y="5403079"/>
              <a:ext cx="0" cy="773374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D47A6E-3A2B-4218-9472-935FB11E0C9E}"/>
                </a:ext>
              </a:extLst>
            </p:cNvPr>
            <p:cNvCxnSpPr>
              <a:cxnSpLocks/>
              <a:stCxn id="11" idx="1"/>
            </p:cNvCxnSpPr>
            <p:nvPr/>
          </p:nvCxnSpPr>
          <p:spPr bwMode="auto">
            <a:xfrm flipH="1">
              <a:off x="2954972" y="4355515"/>
              <a:ext cx="147216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491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</a:t>
            </a:r>
            <a:r>
              <a:rPr lang="en-UM" altLang="zh-TW" dirty="0"/>
              <a:t>2</a:t>
            </a:r>
            <a:r>
              <a:rPr lang="en-US" altLang="zh-TW" dirty="0"/>
              <a:t> S</a:t>
            </a:r>
            <a:r>
              <a:rPr lang="en-UM" altLang="zh-TW" dirty="0" err="1"/>
              <a:t>tatement</a:t>
            </a:r>
            <a:r>
              <a:rPr lang="en-UM" altLang="zh-TW" dirty="0"/>
              <a:t> control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31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Statement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8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72335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CH4-1 First Program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876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判斷條件式是否為真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可以單獨存在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巢狀結構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74CD69BC-B6CE-4788-BA7C-72B1793D4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0"/>
          <a:stretch/>
        </p:blipFill>
        <p:spPr>
          <a:xfrm>
            <a:off x="1233949" y="3568088"/>
            <a:ext cx="5338947" cy="24663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94886A-4D82-4A0A-A42E-8B57B0B2D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t="70427"/>
          <a:stretch/>
        </p:blipFill>
        <p:spPr>
          <a:xfrm>
            <a:off x="7293076" y="1167164"/>
            <a:ext cx="3687098" cy="14010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A0334A-C6E0-4CDC-AD3B-48E38B845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b="29317"/>
          <a:stretch/>
        </p:blipFill>
        <p:spPr>
          <a:xfrm>
            <a:off x="7293077" y="2685610"/>
            <a:ext cx="3687097" cy="3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8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54349"/>
              </p:ext>
            </p:extLst>
          </p:nvPr>
        </p:nvGraphicFramePr>
        <p:xfrm>
          <a:off x="960623" y="1825625"/>
          <a:ext cx="10270754" cy="43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17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873414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b="1" u="sng" dirty="0" err="1"/>
                        <a:t>boolean</a:t>
                      </a:r>
                      <a:r>
                        <a:rPr lang="en-US" altLang="zh-TW" sz="2400" b="1" u="sng" dirty="0"/>
                        <a:t>/</a:t>
                      </a:r>
                    </a:p>
                    <a:p>
                      <a:r>
                        <a:rPr lang="en-US" altLang="zh-TW" sz="2400" b="1" u="sng" dirty="0"/>
                        <a:t>bool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u="sng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16</a:t>
                      </a:r>
                      <a:r>
                        <a:rPr lang="zh-TW" altLang="en-US" sz="2400" b="1" u="sng" dirty="0"/>
                        <a:t>位元</a:t>
                      </a:r>
                      <a:r>
                        <a:rPr lang="en-US" altLang="zh-TW" sz="2400" b="1" u="sng" dirty="0"/>
                        <a:t>(2byte)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0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/>
                        <a:t>1</a:t>
                      </a:r>
                      <a:r>
                        <a:rPr lang="zh-TW" altLang="en-US" sz="2400" b="1" u="sng" dirty="0"/>
                        <a:t> </a:t>
                      </a:r>
                      <a:r>
                        <a:rPr lang="en-US" altLang="zh-TW" sz="2400" b="1" u="sng" dirty="0"/>
                        <a:t>( false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 err="1"/>
                        <a:t>ture</a:t>
                      </a:r>
                      <a:r>
                        <a:rPr lang="en-US" altLang="zh-TW" sz="2400" b="1" u="sng" dirty="0"/>
                        <a:t> )</a:t>
                      </a:r>
                      <a:endParaRPr lang="zh-TW" altLang="en-US" sz="2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0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C05C39-BA5E-4E03-94EB-E30788B4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8495"/>
              </p:ext>
            </p:extLst>
          </p:nvPr>
        </p:nvGraphicFramePr>
        <p:xfrm>
          <a:off x="6239934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5394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06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==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!=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(OR)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0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(AND) 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969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135FB4-5A75-4D07-B51D-BA1CD9F6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96735"/>
              </p:ext>
            </p:extLst>
          </p:nvPr>
        </p:nvGraphicFramePr>
        <p:xfrm>
          <a:off x="477641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0806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26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  <a:endParaRPr lang="en-US" altLang="zh-TW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30313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2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6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58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Content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內文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A190F88-2D81-49A8-837F-068A40FD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2" y="1902541"/>
            <a:ext cx="5863050" cy="32156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EC5E1D2-BB13-43B3-9069-05FDFA7C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02" y="1902541"/>
            <a:ext cx="6076032" cy="3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available()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函式來判斷是否有資料進來，若有則將其顯示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5E32E9-7558-4A2A-B1DA-5B5FDB962328}"/>
              </a:ext>
            </a:extLst>
          </p:cNvPr>
          <p:cNvGrpSpPr/>
          <p:nvPr/>
        </p:nvGrpSpPr>
        <p:grpSpPr>
          <a:xfrm>
            <a:off x="2512708" y="2497443"/>
            <a:ext cx="7166584" cy="3660585"/>
            <a:chOff x="2555483" y="2742094"/>
            <a:chExt cx="6383602" cy="32133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F94D660-7196-4328-A729-389F7E77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5661" y="2742094"/>
              <a:ext cx="5453424" cy="3212811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A7C28C5-2375-48F1-8925-F48F7F89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5483" y="2742094"/>
              <a:ext cx="5551644" cy="3213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09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用多個選項的比對來選擇要執行的動作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E791D52-105F-42D7-86ED-898DB79C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295" y="2393970"/>
            <a:ext cx="4787409" cy="42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2A0CF33-FB1B-46C8-97B7-00D67B4C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77806" y="1338021"/>
            <a:ext cx="6347487" cy="5471056"/>
          </a:xfrm>
        </p:spPr>
      </p:pic>
    </p:spTree>
    <p:extLst>
      <p:ext uri="{BB962C8B-B14F-4D97-AF65-F5344CB8AC3E}">
        <p14:creationId xmlns:p14="http://schemas.microsoft.com/office/powerpoint/2010/main" val="185922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Control with Serial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855BBC-32C0-4EF7-99D9-942198BF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利用序列的讀取搭配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919AF6A-4234-4053-B939-B84C01E0E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33" y="3307951"/>
            <a:ext cx="2793504" cy="209512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D7B6BF7-ACD7-4E89-A492-00FB2C315E2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5818981" y="2486904"/>
            <a:ext cx="4904" cy="821047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190F42-DE1E-4F97-A73D-AB9796E59A86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7220637" y="4355515"/>
            <a:ext cx="155729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5F0E0A-2554-41D8-A858-570184E95F25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23885" y="5403079"/>
            <a:ext cx="0" cy="773374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2D192E7-6160-45F5-BBD2-184DD4FF749F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954972" y="4355515"/>
            <a:ext cx="147216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5113A8-9F8C-42FC-B8DA-8CC8C10E53B0}"/>
              </a:ext>
            </a:extLst>
          </p:cNvPr>
          <p:cNvSpPr txBox="1"/>
          <p:nvPr/>
        </p:nvSpPr>
        <p:spPr>
          <a:xfrm>
            <a:off x="5074170" y="254349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W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BCF50-552B-421E-A352-2045C3D0C17A}"/>
              </a:ext>
            </a:extLst>
          </p:cNvPr>
          <p:cNvSpPr txBox="1"/>
          <p:nvPr/>
        </p:nvSpPr>
        <p:spPr>
          <a:xfrm>
            <a:off x="2355954" y="400129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A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E6A4BA-72B0-41FC-BD9A-E1E3E74598C9}"/>
              </a:ext>
            </a:extLst>
          </p:cNvPr>
          <p:cNvSpPr txBox="1"/>
          <p:nvPr/>
        </p:nvSpPr>
        <p:spPr>
          <a:xfrm>
            <a:off x="8865096" y="4063127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D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656A6A-6E34-4DCC-B92F-8EA6D1C19CC2}"/>
              </a:ext>
            </a:extLst>
          </p:cNvPr>
          <p:cNvSpPr txBox="1"/>
          <p:nvPr/>
        </p:nvSpPr>
        <p:spPr>
          <a:xfrm>
            <a:off x="6050982" y="5525448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S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CA9643-FFBE-4EF8-A0E8-4F0F2CD3EDEA}"/>
              </a:ext>
            </a:extLst>
          </p:cNvPr>
          <p:cNvSpPr txBox="1"/>
          <p:nvPr/>
        </p:nvSpPr>
        <p:spPr>
          <a:xfrm>
            <a:off x="9213250" y="5302830"/>
            <a:ext cx="214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X for stop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822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Analyze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315336-3AA1-472A-9926-8C2CB1DE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9D4814-DB22-48E0-B799-134A355A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69" y="255965"/>
            <a:ext cx="4105769" cy="6431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39BECFB-B54F-4F57-A87D-0DA9888F923C}"/>
              </a:ext>
            </a:extLst>
          </p:cNvPr>
          <p:cNvSpPr/>
          <p:nvPr/>
        </p:nvSpPr>
        <p:spPr>
          <a:xfrm>
            <a:off x="4697470" y="255965"/>
            <a:ext cx="4105769" cy="11456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C81F0C-146E-4298-B467-F562E65F970B}"/>
              </a:ext>
            </a:extLst>
          </p:cNvPr>
          <p:cNvSpPr/>
          <p:nvPr/>
        </p:nvSpPr>
        <p:spPr>
          <a:xfrm>
            <a:off x="4697470" y="1401580"/>
            <a:ext cx="4105769" cy="457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1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685328" y="230648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2284379" y="2302957"/>
            <a:ext cx="9479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偵錯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31105A-F64F-4F8E-9EDA-ED4918E12B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020695" y="230295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1668335" y="2302957"/>
            <a:ext cx="95029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Structure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5626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引入函式庫和物件設定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只會跑一次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無限循環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(subfunction)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76139CF-3EA7-4122-98F9-A2591E80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7" y="1330350"/>
            <a:ext cx="5040218" cy="4898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E22B0FA-E77C-44AA-86E7-98712145A91E}"/>
              </a:ext>
            </a:extLst>
          </p:cNvPr>
          <p:cNvSpPr/>
          <p:nvPr/>
        </p:nvSpPr>
        <p:spPr>
          <a:xfrm>
            <a:off x="672610" y="1549408"/>
            <a:ext cx="3594589" cy="5524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1A9B20-2C46-47CC-A37E-7E592A5C6E51}"/>
              </a:ext>
            </a:extLst>
          </p:cNvPr>
          <p:cNvSpPr/>
          <p:nvPr/>
        </p:nvSpPr>
        <p:spPr>
          <a:xfrm>
            <a:off x="672610" y="2286956"/>
            <a:ext cx="3594589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BFA1F-8CDA-4AF5-869E-6E58747133EB}"/>
              </a:ext>
            </a:extLst>
          </p:cNvPr>
          <p:cNvSpPr/>
          <p:nvPr/>
        </p:nvSpPr>
        <p:spPr>
          <a:xfrm>
            <a:off x="672609" y="3557221"/>
            <a:ext cx="4756525" cy="14178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EA6CE-4456-4212-BAF1-1D9855BD8123}"/>
              </a:ext>
            </a:extLst>
          </p:cNvPr>
          <p:cNvSpPr/>
          <p:nvPr/>
        </p:nvSpPr>
        <p:spPr>
          <a:xfrm>
            <a:off x="672610" y="5172675"/>
            <a:ext cx="1847500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3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因應不同的模組或元件，需要使用和硬體溝通的函式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為了方便閱讀及理解，將複雜的輸入輸出函式包裝成簡單的函式庫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自己寫函式庫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543187" y="2314269"/>
            <a:ext cx="5502714" cy="22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85F37AEE-2951-4FC9-906F-B0613FA7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1783"/>
            <a:ext cx="7892321" cy="68918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689286" y="2835356"/>
            <a:ext cx="5502714" cy="2229461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8108BE-9A51-4DDD-89B2-0638DBCB92CA}"/>
              </a:ext>
            </a:extLst>
          </p:cNvPr>
          <p:cNvCxnSpPr>
            <a:cxnSpLocks/>
          </p:cNvCxnSpPr>
          <p:nvPr/>
        </p:nvCxnSpPr>
        <p:spPr>
          <a:xfrm>
            <a:off x="5553856" y="3155430"/>
            <a:ext cx="1588957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2276</TotalTime>
  <Words>1284</Words>
  <Application>Microsoft Office PowerPoint</Application>
  <PresentationFormat>寬螢幕</PresentationFormat>
  <Paragraphs>330</Paragraphs>
  <Slides>48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Trade Gothic LT Pro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CH4 Arduino C language</vt:lpstr>
      <vt:lpstr>About C language and Arduino</vt:lpstr>
      <vt:lpstr>CH4-1 First Program</vt:lpstr>
      <vt:lpstr>IDE Funcitons</vt:lpstr>
      <vt:lpstr>IDE Funcitons</vt:lpstr>
      <vt:lpstr>Structure</vt:lpstr>
      <vt:lpstr>Libraries</vt:lpstr>
      <vt:lpstr>Libraries</vt:lpstr>
      <vt:lpstr>Serial</vt:lpstr>
      <vt:lpstr>Serial function</vt:lpstr>
      <vt:lpstr>Serial monitor</vt:lpstr>
      <vt:lpstr>Baud rate</vt:lpstr>
      <vt:lpstr>Hello NTNU</vt:lpstr>
      <vt:lpstr>Hello NTNU</vt:lpstr>
      <vt:lpstr>Hello NTNU</vt:lpstr>
      <vt:lpstr>Hello NTNU</vt:lpstr>
      <vt:lpstr>Delay function</vt:lpstr>
      <vt:lpstr>Hello NTNU</vt:lpstr>
      <vt:lpstr>CH4-2 Data Type &amp; Variables</vt:lpstr>
      <vt:lpstr>Variable</vt:lpstr>
      <vt:lpstr>Data Type in C</vt:lpstr>
      <vt:lpstr>Variable</vt:lpstr>
      <vt:lpstr>Global variable/ Local variable</vt:lpstr>
      <vt:lpstr>Global variable/ Local variable</vt:lpstr>
      <vt:lpstr>CH4-3 Arithmetic</vt:lpstr>
      <vt:lpstr>Calculate</vt:lpstr>
      <vt:lpstr>Practice</vt:lpstr>
      <vt:lpstr>CH5 DC Motor control</vt:lpstr>
      <vt:lpstr>CH5-1 About motor</vt:lpstr>
      <vt:lpstr>TT Motor</vt:lpstr>
      <vt:lpstr>Motor function</vt:lpstr>
      <vt:lpstr>Practice</vt:lpstr>
      <vt:lpstr>Practice2</vt:lpstr>
      <vt:lpstr>Subfunction</vt:lpstr>
      <vt:lpstr>Subfunction</vt:lpstr>
      <vt:lpstr>Practice3</vt:lpstr>
      <vt:lpstr>CH5-2 Statement control</vt:lpstr>
      <vt:lpstr>Statement</vt:lpstr>
      <vt:lpstr>if else</vt:lpstr>
      <vt:lpstr>Data Type in C</vt:lpstr>
      <vt:lpstr>if else</vt:lpstr>
      <vt:lpstr>if else</vt:lpstr>
      <vt:lpstr>if else</vt:lpstr>
      <vt:lpstr>switch</vt:lpstr>
      <vt:lpstr>switch</vt:lpstr>
      <vt:lpstr>Control with Serial</vt:lpstr>
      <vt:lpstr>Analyze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122</cp:revision>
  <dcterms:created xsi:type="dcterms:W3CDTF">2022-12-10T03:49:31Z</dcterms:created>
  <dcterms:modified xsi:type="dcterms:W3CDTF">2023-01-11T18:31:10Z</dcterms:modified>
</cp:coreProperties>
</file>