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har Panda" userId="7293c0d4f5ca37c6" providerId="LiveId" clId="{58CBB52E-0F66-46BB-A6A8-51E0D455F94A}"/>
    <pc:docChg chg="undo custSel addSld modSld sldOrd">
      <pc:chgData name="Harihar Panda" userId="7293c0d4f5ca37c6" providerId="LiveId" clId="{58CBB52E-0F66-46BB-A6A8-51E0D455F94A}" dt="2022-01-12T09:20:58.637" v="467" actId="20577"/>
      <pc:docMkLst>
        <pc:docMk/>
      </pc:docMkLst>
      <pc:sldChg chg="modSp mod">
        <pc:chgData name="Harihar Panda" userId="7293c0d4f5ca37c6" providerId="LiveId" clId="{58CBB52E-0F66-46BB-A6A8-51E0D455F94A}" dt="2022-01-12T09:20:58.637" v="467" actId="20577"/>
        <pc:sldMkLst>
          <pc:docMk/>
          <pc:sldMk cId="4043737824" sldId="257"/>
        </pc:sldMkLst>
        <pc:spChg chg="mod">
          <ac:chgData name="Harihar Panda" userId="7293c0d4f5ca37c6" providerId="LiveId" clId="{58CBB52E-0F66-46BB-A6A8-51E0D455F94A}" dt="2022-01-12T09:20:58.637" v="467" actId="20577"/>
          <ac:spMkLst>
            <pc:docMk/>
            <pc:sldMk cId="4043737824" sldId="257"/>
            <ac:spMk id="3" creationId="{A8E9CFF2-3777-4FF4-A759-8491175B0B7C}"/>
          </ac:spMkLst>
        </pc:spChg>
      </pc:sldChg>
      <pc:sldChg chg="modSp mod">
        <pc:chgData name="Harihar Panda" userId="7293c0d4f5ca37c6" providerId="LiveId" clId="{58CBB52E-0F66-46BB-A6A8-51E0D455F94A}" dt="2022-01-12T09:15:26.276" v="419" actId="20577"/>
        <pc:sldMkLst>
          <pc:docMk/>
          <pc:sldMk cId="191714609" sldId="258"/>
        </pc:sldMkLst>
        <pc:spChg chg="mod">
          <ac:chgData name="Harihar Panda" userId="7293c0d4f5ca37c6" providerId="LiveId" clId="{58CBB52E-0F66-46BB-A6A8-51E0D455F94A}" dt="2022-01-12T09:15:16.123" v="390" actId="20577"/>
          <ac:spMkLst>
            <pc:docMk/>
            <pc:sldMk cId="191714609" sldId="258"/>
            <ac:spMk id="2" creationId="{9AB2EA78-AEB3-469B-9025-3B17201A457B}"/>
          </ac:spMkLst>
        </pc:spChg>
        <pc:spChg chg="mod">
          <ac:chgData name="Harihar Panda" userId="7293c0d4f5ca37c6" providerId="LiveId" clId="{58CBB52E-0F66-46BB-A6A8-51E0D455F94A}" dt="2022-01-12T09:15:26.276" v="419" actId="20577"/>
          <ac:spMkLst>
            <pc:docMk/>
            <pc:sldMk cId="191714609" sldId="258"/>
            <ac:spMk id="3" creationId="{255E1F2F-E259-4EA8-9FFD-3A10AF541859}"/>
          </ac:spMkLst>
        </pc:spChg>
      </pc:sldChg>
      <pc:sldChg chg="modSp mod">
        <pc:chgData name="Harihar Panda" userId="7293c0d4f5ca37c6" providerId="LiveId" clId="{58CBB52E-0F66-46BB-A6A8-51E0D455F94A}" dt="2022-01-12T09:18:08.368" v="423" actId="14100"/>
        <pc:sldMkLst>
          <pc:docMk/>
          <pc:sldMk cId="3201836275" sldId="259"/>
        </pc:sldMkLst>
        <pc:spChg chg="mod">
          <ac:chgData name="Harihar Panda" userId="7293c0d4f5ca37c6" providerId="LiveId" clId="{58CBB52E-0F66-46BB-A6A8-51E0D455F94A}" dt="2022-01-12T09:18:08.368" v="423" actId="14100"/>
          <ac:spMkLst>
            <pc:docMk/>
            <pc:sldMk cId="3201836275" sldId="259"/>
            <ac:spMk id="3" creationId="{30EE33FE-1DB4-443F-B1A2-46C6BEA1ADAF}"/>
          </ac:spMkLst>
        </pc:spChg>
      </pc:sldChg>
      <pc:sldChg chg="modSp mod">
        <pc:chgData name="Harihar Panda" userId="7293c0d4f5ca37c6" providerId="LiveId" clId="{58CBB52E-0F66-46BB-A6A8-51E0D455F94A}" dt="2022-01-12T07:23:37.347" v="2" actId="255"/>
        <pc:sldMkLst>
          <pc:docMk/>
          <pc:sldMk cId="56552254" sldId="261"/>
        </pc:sldMkLst>
        <pc:spChg chg="mod">
          <ac:chgData name="Harihar Panda" userId="7293c0d4f5ca37c6" providerId="LiveId" clId="{58CBB52E-0F66-46BB-A6A8-51E0D455F94A}" dt="2022-01-12T07:23:37.347" v="2" actId="255"/>
          <ac:spMkLst>
            <pc:docMk/>
            <pc:sldMk cId="56552254" sldId="261"/>
            <ac:spMk id="6" creationId="{7F703EFB-1BB7-40E8-A8EA-431DFAADF14A}"/>
          </ac:spMkLst>
        </pc:spChg>
      </pc:sldChg>
      <pc:sldChg chg="addSp delSp modSp mod">
        <pc:chgData name="Harihar Panda" userId="7293c0d4f5ca37c6" providerId="LiveId" clId="{58CBB52E-0F66-46BB-A6A8-51E0D455F94A}" dt="2022-01-12T07:31:56.298" v="68" actId="14100"/>
        <pc:sldMkLst>
          <pc:docMk/>
          <pc:sldMk cId="2506037032" sldId="262"/>
        </pc:sldMkLst>
        <pc:spChg chg="mod">
          <ac:chgData name="Harihar Panda" userId="7293c0d4f5ca37c6" providerId="LiveId" clId="{58CBB52E-0F66-46BB-A6A8-51E0D455F94A}" dt="2022-01-12T07:30:33.214" v="58" actId="20577"/>
          <ac:spMkLst>
            <pc:docMk/>
            <pc:sldMk cId="2506037032" sldId="262"/>
            <ac:spMk id="2" creationId="{D9E1C454-3FA7-4D7A-863E-10B034A0D42B}"/>
          </ac:spMkLst>
        </pc:spChg>
        <pc:spChg chg="del mod">
          <ac:chgData name="Harihar Panda" userId="7293c0d4f5ca37c6" providerId="LiveId" clId="{58CBB52E-0F66-46BB-A6A8-51E0D455F94A}" dt="2022-01-12T07:29:14.615" v="23"/>
          <ac:spMkLst>
            <pc:docMk/>
            <pc:sldMk cId="2506037032" sldId="262"/>
            <ac:spMk id="3" creationId="{CBD1CAD2-DF9D-421E-9377-D1C567BC5CE4}"/>
          </ac:spMkLst>
        </pc:spChg>
        <pc:spChg chg="add del mod">
          <ac:chgData name="Harihar Panda" userId="7293c0d4f5ca37c6" providerId="LiveId" clId="{58CBB52E-0F66-46BB-A6A8-51E0D455F94A}" dt="2022-01-12T07:30:38.111" v="60"/>
          <ac:spMkLst>
            <pc:docMk/>
            <pc:sldMk cId="2506037032" sldId="262"/>
            <ac:spMk id="4" creationId="{319E6C1C-E92D-4F79-92E6-9B33E22AC274}"/>
          </ac:spMkLst>
        </pc:spChg>
        <pc:spChg chg="add mod">
          <ac:chgData name="Harihar Panda" userId="7293c0d4f5ca37c6" providerId="LiveId" clId="{58CBB52E-0F66-46BB-A6A8-51E0D455F94A}" dt="2022-01-12T07:31:42.971" v="66" actId="255"/>
          <ac:spMkLst>
            <pc:docMk/>
            <pc:sldMk cId="2506037032" sldId="262"/>
            <ac:spMk id="5" creationId="{65776A05-1EE0-49BB-841A-6A173FC8AAA7}"/>
          </ac:spMkLst>
        </pc:spChg>
        <pc:picChg chg="add mod">
          <ac:chgData name="Harihar Panda" userId="7293c0d4f5ca37c6" providerId="LiveId" clId="{58CBB52E-0F66-46BB-A6A8-51E0D455F94A}" dt="2022-01-12T07:31:56.298" v="68" actId="14100"/>
          <ac:picMkLst>
            <pc:docMk/>
            <pc:sldMk cId="2506037032" sldId="262"/>
            <ac:picMk id="1026" creationId="{87CF5265-6940-4919-AB7D-4A47C8CD252A}"/>
          </ac:picMkLst>
        </pc:picChg>
      </pc:sldChg>
      <pc:sldChg chg="addSp delSp modSp new mod">
        <pc:chgData name="Harihar Panda" userId="7293c0d4f5ca37c6" providerId="LiveId" clId="{58CBB52E-0F66-46BB-A6A8-51E0D455F94A}" dt="2022-01-12T07:37:39.103" v="119" actId="20577"/>
        <pc:sldMkLst>
          <pc:docMk/>
          <pc:sldMk cId="3083454500" sldId="263"/>
        </pc:sldMkLst>
        <pc:spChg chg="mod">
          <ac:chgData name="Harihar Panda" userId="7293c0d4f5ca37c6" providerId="LiveId" clId="{58CBB52E-0F66-46BB-A6A8-51E0D455F94A}" dt="2022-01-12T07:35:11.510" v="105" actId="6549"/>
          <ac:spMkLst>
            <pc:docMk/>
            <pc:sldMk cId="3083454500" sldId="263"/>
            <ac:spMk id="2" creationId="{25838353-B328-4D83-81C2-9852AC1B5F54}"/>
          </ac:spMkLst>
        </pc:spChg>
        <pc:spChg chg="del">
          <ac:chgData name="Harihar Panda" userId="7293c0d4f5ca37c6" providerId="LiveId" clId="{58CBB52E-0F66-46BB-A6A8-51E0D455F94A}" dt="2022-01-12T07:35:36.768" v="106"/>
          <ac:spMkLst>
            <pc:docMk/>
            <pc:sldMk cId="3083454500" sldId="263"/>
            <ac:spMk id="3" creationId="{595EA57A-62EC-4CF4-A157-2CDDAF465FCB}"/>
          </ac:spMkLst>
        </pc:spChg>
        <pc:spChg chg="add mod">
          <ac:chgData name="Harihar Panda" userId="7293c0d4f5ca37c6" providerId="LiveId" clId="{58CBB52E-0F66-46BB-A6A8-51E0D455F94A}" dt="2022-01-12T07:37:39.103" v="119" actId="20577"/>
          <ac:spMkLst>
            <pc:docMk/>
            <pc:sldMk cId="3083454500" sldId="263"/>
            <ac:spMk id="4" creationId="{54E9C2E5-7121-4C33-A811-C5FBE4298E1E}"/>
          </ac:spMkLst>
        </pc:spChg>
        <pc:picChg chg="add mod">
          <ac:chgData name="Harihar Panda" userId="7293c0d4f5ca37c6" providerId="LiveId" clId="{58CBB52E-0F66-46BB-A6A8-51E0D455F94A}" dt="2022-01-12T07:36:07.623" v="112" actId="14100"/>
          <ac:picMkLst>
            <pc:docMk/>
            <pc:sldMk cId="3083454500" sldId="263"/>
            <ac:picMk id="3074" creationId="{0E992A2D-E604-4536-9A4F-C7F46E0ABA79}"/>
          </ac:picMkLst>
        </pc:picChg>
      </pc:sldChg>
      <pc:sldChg chg="addSp delSp modSp new mod">
        <pc:chgData name="Harihar Panda" userId="7293c0d4f5ca37c6" providerId="LiveId" clId="{58CBB52E-0F66-46BB-A6A8-51E0D455F94A}" dt="2022-01-12T07:53:18.471" v="135" actId="14100"/>
        <pc:sldMkLst>
          <pc:docMk/>
          <pc:sldMk cId="847533428" sldId="264"/>
        </pc:sldMkLst>
        <pc:spChg chg="mod">
          <ac:chgData name="Harihar Panda" userId="7293c0d4f5ca37c6" providerId="LiveId" clId="{58CBB52E-0F66-46BB-A6A8-51E0D455F94A}" dt="2022-01-12T07:49:01.159" v="121"/>
          <ac:spMkLst>
            <pc:docMk/>
            <pc:sldMk cId="847533428" sldId="264"/>
            <ac:spMk id="2" creationId="{2F24EEFD-5049-4356-AEDE-DE35B0C3F4D2}"/>
          </ac:spMkLst>
        </pc:spChg>
        <pc:spChg chg="del mod">
          <ac:chgData name="Harihar Panda" userId="7293c0d4f5ca37c6" providerId="LiveId" clId="{58CBB52E-0F66-46BB-A6A8-51E0D455F94A}" dt="2022-01-12T07:52:39.645" v="130" actId="22"/>
          <ac:spMkLst>
            <pc:docMk/>
            <pc:sldMk cId="847533428" sldId="264"/>
            <ac:spMk id="3" creationId="{EE08955E-6F25-4DAE-AFF3-9FA975A99AC2}"/>
          </ac:spMkLst>
        </pc:spChg>
        <pc:picChg chg="add mod ord">
          <ac:chgData name="Harihar Panda" userId="7293c0d4f5ca37c6" providerId="LiveId" clId="{58CBB52E-0F66-46BB-A6A8-51E0D455F94A}" dt="2022-01-12T07:53:18.471" v="135" actId="14100"/>
          <ac:picMkLst>
            <pc:docMk/>
            <pc:sldMk cId="847533428" sldId="264"/>
            <ac:picMk id="5" creationId="{48366B44-DB9C-4779-B435-C51163185AFC}"/>
          </ac:picMkLst>
        </pc:picChg>
      </pc:sldChg>
      <pc:sldChg chg="addSp delSp modSp new mod">
        <pc:chgData name="Harihar Panda" userId="7293c0d4f5ca37c6" providerId="LiveId" clId="{58CBB52E-0F66-46BB-A6A8-51E0D455F94A}" dt="2022-01-12T08:09:27.821" v="179" actId="20577"/>
        <pc:sldMkLst>
          <pc:docMk/>
          <pc:sldMk cId="1848744163" sldId="265"/>
        </pc:sldMkLst>
        <pc:spChg chg="mod">
          <ac:chgData name="Harihar Panda" userId="7293c0d4f5ca37c6" providerId="LiveId" clId="{58CBB52E-0F66-46BB-A6A8-51E0D455F94A}" dt="2022-01-12T08:09:27.821" v="179" actId="20577"/>
          <ac:spMkLst>
            <pc:docMk/>
            <pc:sldMk cId="1848744163" sldId="265"/>
            <ac:spMk id="2" creationId="{DFB6B3DE-FA0B-43C6-BDB9-E5C789877758}"/>
          </ac:spMkLst>
        </pc:spChg>
        <pc:spChg chg="del mod">
          <ac:chgData name="Harihar Panda" userId="7293c0d4f5ca37c6" providerId="LiveId" clId="{58CBB52E-0F66-46BB-A6A8-51E0D455F94A}" dt="2022-01-12T08:06:03.132" v="144"/>
          <ac:spMkLst>
            <pc:docMk/>
            <pc:sldMk cId="1848744163" sldId="265"/>
            <ac:spMk id="3" creationId="{B89505C6-DBA2-423D-A7A1-75FDAD315C3E}"/>
          </ac:spMkLst>
        </pc:spChg>
        <pc:spChg chg="add mod">
          <ac:chgData name="Harihar Panda" userId="7293c0d4f5ca37c6" providerId="LiveId" clId="{58CBB52E-0F66-46BB-A6A8-51E0D455F94A}" dt="2022-01-12T08:07:29.656" v="154" actId="20577"/>
          <ac:spMkLst>
            <pc:docMk/>
            <pc:sldMk cId="1848744163" sldId="265"/>
            <ac:spMk id="4" creationId="{728FA098-5F09-4B15-B3D4-4F60C2427DC0}"/>
          </ac:spMkLst>
        </pc:spChg>
        <pc:picChg chg="add del mod">
          <ac:chgData name="Harihar Panda" userId="7293c0d4f5ca37c6" providerId="LiveId" clId="{58CBB52E-0F66-46BB-A6A8-51E0D455F94A}" dt="2022-01-12T08:05:55.349" v="142"/>
          <ac:picMkLst>
            <pc:docMk/>
            <pc:sldMk cId="1848744163" sldId="265"/>
            <ac:picMk id="4098" creationId="{857EFD73-A38B-4F2C-91CF-AEB6352D2D7A}"/>
          </ac:picMkLst>
        </pc:picChg>
        <pc:picChg chg="add mod">
          <ac:chgData name="Harihar Panda" userId="7293c0d4f5ca37c6" providerId="LiveId" clId="{58CBB52E-0F66-46BB-A6A8-51E0D455F94A}" dt="2022-01-12T08:07:37.083" v="155" actId="14100"/>
          <ac:picMkLst>
            <pc:docMk/>
            <pc:sldMk cId="1848744163" sldId="265"/>
            <ac:picMk id="4100" creationId="{EAC40AED-0874-47B4-84F8-7863053504C9}"/>
          </ac:picMkLst>
        </pc:picChg>
      </pc:sldChg>
      <pc:sldChg chg="modSp new mod">
        <pc:chgData name="Harihar Panda" userId="7293c0d4f5ca37c6" providerId="LiveId" clId="{58CBB52E-0F66-46BB-A6A8-51E0D455F94A}" dt="2022-01-12T08:23:11.613" v="201" actId="255"/>
        <pc:sldMkLst>
          <pc:docMk/>
          <pc:sldMk cId="3402051539" sldId="266"/>
        </pc:sldMkLst>
        <pc:spChg chg="mod">
          <ac:chgData name="Harihar Panda" userId="7293c0d4f5ca37c6" providerId="LiveId" clId="{58CBB52E-0F66-46BB-A6A8-51E0D455F94A}" dt="2022-01-12T08:10:02.348" v="181"/>
          <ac:spMkLst>
            <pc:docMk/>
            <pc:sldMk cId="3402051539" sldId="266"/>
            <ac:spMk id="2" creationId="{B0E22A77-97E2-4218-B96C-4D9C0DBC8C5E}"/>
          </ac:spMkLst>
        </pc:spChg>
        <pc:spChg chg="mod">
          <ac:chgData name="Harihar Panda" userId="7293c0d4f5ca37c6" providerId="LiveId" clId="{58CBB52E-0F66-46BB-A6A8-51E0D455F94A}" dt="2022-01-12T08:23:11.613" v="201" actId="255"/>
          <ac:spMkLst>
            <pc:docMk/>
            <pc:sldMk cId="3402051539" sldId="266"/>
            <ac:spMk id="3" creationId="{F61BE356-1C33-4758-8B48-4AF66E26D2ED}"/>
          </ac:spMkLst>
        </pc:spChg>
      </pc:sldChg>
      <pc:sldChg chg="modSp new mod">
        <pc:chgData name="Harihar Panda" userId="7293c0d4f5ca37c6" providerId="LiveId" clId="{58CBB52E-0F66-46BB-A6A8-51E0D455F94A}" dt="2022-01-12T08:26:27.077" v="214" actId="255"/>
        <pc:sldMkLst>
          <pc:docMk/>
          <pc:sldMk cId="4005255547" sldId="267"/>
        </pc:sldMkLst>
        <pc:spChg chg="mod">
          <ac:chgData name="Harihar Panda" userId="7293c0d4f5ca37c6" providerId="LiveId" clId="{58CBB52E-0F66-46BB-A6A8-51E0D455F94A}" dt="2022-01-12T08:19:52.921" v="188"/>
          <ac:spMkLst>
            <pc:docMk/>
            <pc:sldMk cId="4005255547" sldId="267"/>
            <ac:spMk id="2" creationId="{6BE805C2-65EC-482C-A24B-31D33F54FA45}"/>
          </ac:spMkLst>
        </pc:spChg>
        <pc:spChg chg="mod">
          <ac:chgData name="Harihar Panda" userId="7293c0d4f5ca37c6" providerId="LiveId" clId="{58CBB52E-0F66-46BB-A6A8-51E0D455F94A}" dt="2022-01-12T08:26:27.077" v="214" actId="255"/>
          <ac:spMkLst>
            <pc:docMk/>
            <pc:sldMk cId="4005255547" sldId="267"/>
            <ac:spMk id="3" creationId="{92E81D14-715D-4D30-A97F-87A8970C6CE6}"/>
          </ac:spMkLst>
        </pc:spChg>
      </pc:sldChg>
      <pc:sldChg chg="modSp new mod">
        <pc:chgData name="Harihar Panda" userId="7293c0d4f5ca37c6" providerId="LiveId" clId="{58CBB52E-0F66-46BB-A6A8-51E0D455F94A}" dt="2022-01-12T08:22:31.515" v="200" actId="27636"/>
        <pc:sldMkLst>
          <pc:docMk/>
          <pc:sldMk cId="3620896981" sldId="268"/>
        </pc:sldMkLst>
        <pc:spChg chg="mod">
          <ac:chgData name="Harihar Panda" userId="7293c0d4f5ca37c6" providerId="LiveId" clId="{58CBB52E-0F66-46BB-A6A8-51E0D455F94A}" dt="2022-01-12T08:22:10.064" v="196"/>
          <ac:spMkLst>
            <pc:docMk/>
            <pc:sldMk cId="3620896981" sldId="268"/>
            <ac:spMk id="2" creationId="{4477C7A9-05BF-4DCC-A2AE-E3C85D18E808}"/>
          </ac:spMkLst>
        </pc:spChg>
        <pc:spChg chg="mod">
          <ac:chgData name="Harihar Panda" userId="7293c0d4f5ca37c6" providerId="LiveId" clId="{58CBB52E-0F66-46BB-A6A8-51E0D455F94A}" dt="2022-01-12T08:22:31.515" v="200" actId="27636"/>
          <ac:spMkLst>
            <pc:docMk/>
            <pc:sldMk cId="3620896981" sldId="268"/>
            <ac:spMk id="3" creationId="{F0C288DB-C8E6-4FA4-9060-38ECE0E015E0}"/>
          </ac:spMkLst>
        </pc:spChg>
      </pc:sldChg>
      <pc:sldChg chg="modSp new mod">
        <pc:chgData name="Harihar Panda" userId="7293c0d4f5ca37c6" providerId="LiveId" clId="{58CBB52E-0F66-46BB-A6A8-51E0D455F94A}" dt="2022-01-12T08:25:56.585" v="212" actId="255"/>
        <pc:sldMkLst>
          <pc:docMk/>
          <pc:sldMk cId="3509761973" sldId="269"/>
        </pc:sldMkLst>
        <pc:spChg chg="mod">
          <ac:chgData name="Harihar Panda" userId="7293c0d4f5ca37c6" providerId="LiveId" clId="{58CBB52E-0F66-46BB-A6A8-51E0D455F94A}" dt="2022-01-12T08:25:16.303" v="203"/>
          <ac:spMkLst>
            <pc:docMk/>
            <pc:sldMk cId="3509761973" sldId="269"/>
            <ac:spMk id="2" creationId="{230A2E2B-AAAA-4859-A680-69C432215809}"/>
          </ac:spMkLst>
        </pc:spChg>
        <pc:spChg chg="mod">
          <ac:chgData name="Harihar Panda" userId="7293c0d4f5ca37c6" providerId="LiveId" clId="{58CBB52E-0F66-46BB-A6A8-51E0D455F94A}" dt="2022-01-12T08:25:56.585" v="212" actId="255"/>
          <ac:spMkLst>
            <pc:docMk/>
            <pc:sldMk cId="3509761973" sldId="269"/>
            <ac:spMk id="3" creationId="{6CAE9A81-A586-462F-8940-05199573C695}"/>
          </ac:spMkLst>
        </pc:spChg>
      </pc:sldChg>
      <pc:sldChg chg="addSp delSp modSp new mod">
        <pc:chgData name="Harihar Panda" userId="7293c0d4f5ca37c6" providerId="LiveId" clId="{58CBB52E-0F66-46BB-A6A8-51E0D455F94A}" dt="2022-01-12T08:32:46.494" v="262" actId="14100"/>
        <pc:sldMkLst>
          <pc:docMk/>
          <pc:sldMk cId="1170059299" sldId="270"/>
        </pc:sldMkLst>
        <pc:spChg chg="mod">
          <ac:chgData name="Harihar Panda" userId="7293c0d4f5ca37c6" providerId="LiveId" clId="{58CBB52E-0F66-46BB-A6A8-51E0D455F94A}" dt="2022-01-12T08:26:56.434" v="216"/>
          <ac:spMkLst>
            <pc:docMk/>
            <pc:sldMk cId="1170059299" sldId="270"/>
            <ac:spMk id="2" creationId="{0ACABFB0-BC63-464A-AFA5-79441BD5D9EA}"/>
          </ac:spMkLst>
        </pc:spChg>
        <pc:spChg chg="del">
          <ac:chgData name="Harihar Panda" userId="7293c0d4f5ca37c6" providerId="LiveId" clId="{58CBB52E-0F66-46BB-A6A8-51E0D455F94A}" dt="2022-01-12T08:28:16.663" v="217"/>
          <ac:spMkLst>
            <pc:docMk/>
            <pc:sldMk cId="1170059299" sldId="270"/>
            <ac:spMk id="3" creationId="{BA56C8AC-E11C-45F5-80D3-BA31EE9C78AD}"/>
          </ac:spMkLst>
        </pc:spChg>
        <pc:spChg chg="add del mod">
          <ac:chgData name="Harihar Panda" userId="7293c0d4f5ca37c6" providerId="LiveId" clId="{58CBB52E-0F66-46BB-A6A8-51E0D455F94A}" dt="2022-01-12T08:29:41.816" v="232" actId="478"/>
          <ac:spMkLst>
            <pc:docMk/>
            <pc:sldMk cId="1170059299" sldId="270"/>
            <ac:spMk id="5" creationId="{12E76B7F-CEDA-4ACF-BDD7-F0E99D9819B8}"/>
          </ac:spMkLst>
        </pc:spChg>
        <pc:spChg chg="add del mod">
          <ac:chgData name="Harihar Panda" userId="7293c0d4f5ca37c6" providerId="LiveId" clId="{58CBB52E-0F66-46BB-A6A8-51E0D455F94A}" dt="2022-01-12T08:29:22.054" v="229"/>
          <ac:spMkLst>
            <pc:docMk/>
            <pc:sldMk cId="1170059299" sldId="270"/>
            <ac:spMk id="6" creationId="{7427973F-DF44-494C-89DB-577169F11FD3}"/>
          </ac:spMkLst>
        </pc:spChg>
        <pc:spChg chg="add del mod">
          <ac:chgData name="Harihar Panda" userId="7293c0d4f5ca37c6" providerId="LiveId" clId="{58CBB52E-0F66-46BB-A6A8-51E0D455F94A}" dt="2022-01-12T08:31:08.728" v="247"/>
          <ac:spMkLst>
            <pc:docMk/>
            <pc:sldMk cId="1170059299" sldId="270"/>
            <ac:spMk id="7" creationId="{E27974B3-64C9-4955-A23F-B9CBAB27E222}"/>
          </ac:spMkLst>
        </pc:spChg>
        <pc:spChg chg="add mod">
          <ac:chgData name="Harihar Panda" userId="7293c0d4f5ca37c6" providerId="LiveId" clId="{58CBB52E-0F66-46BB-A6A8-51E0D455F94A}" dt="2022-01-12T08:32:46.494" v="262" actId="14100"/>
          <ac:spMkLst>
            <pc:docMk/>
            <pc:sldMk cId="1170059299" sldId="270"/>
            <ac:spMk id="8" creationId="{0B9E0FCF-4CFE-4CF1-A6B3-19435CBBBF7A}"/>
          </ac:spMkLst>
        </pc:spChg>
        <pc:graphicFrameChg chg="add mod">
          <ac:chgData name="Harihar Panda" userId="7293c0d4f5ca37c6" providerId="LiveId" clId="{58CBB52E-0F66-46BB-A6A8-51E0D455F94A}" dt="2022-01-12T08:28:54.166" v="224" actId="14100"/>
          <ac:graphicFrameMkLst>
            <pc:docMk/>
            <pc:sldMk cId="1170059299" sldId="270"/>
            <ac:graphicFrameMk id="4" creationId="{E696A530-5949-4292-B717-7096F3765ED9}"/>
          </ac:graphicFrameMkLst>
        </pc:graphicFrameChg>
      </pc:sldChg>
      <pc:sldChg chg="addSp delSp modSp new mod ord">
        <pc:chgData name="Harihar Panda" userId="7293c0d4f5ca37c6" providerId="LiveId" clId="{58CBB52E-0F66-46BB-A6A8-51E0D455F94A}" dt="2022-01-12T09:04:43.283" v="295"/>
        <pc:sldMkLst>
          <pc:docMk/>
          <pc:sldMk cId="1041690131" sldId="271"/>
        </pc:sldMkLst>
        <pc:spChg chg="mod">
          <ac:chgData name="Harihar Panda" userId="7293c0d4f5ca37c6" providerId="LiveId" clId="{58CBB52E-0F66-46BB-A6A8-51E0D455F94A}" dt="2022-01-12T08:59:56.836" v="264"/>
          <ac:spMkLst>
            <pc:docMk/>
            <pc:sldMk cId="1041690131" sldId="271"/>
            <ac:spMk id="2" creationId="{23020D50-0F17-40B6-AFF5-484B554BB0DA}"/>
          </ac:spMkLst>
        </pc:spChg>
        <pc:spChg chg="add del mod">
          <ac:chgData name="Harihar Panda" userId="7293c0d4f5ca37c6" providerId="LiveId" clId="{58CBB52E-0F66-46BB-A6A8-51E0D455F94A}" dt="2022-01-12T09:01:27.825" v="278" actId="255"/>
          <ac:spMkLst>
            <pc:docMk/>
            <pc:sldMk cId="1041690131" sldId="271"/>
            <ac:spMk id="3" creationId="{388B8087-552D-44FC-8EFA-C81D0A18F6F0}"/>
          </ac:spMkLst>
        </pc:spChg>
        <pc:picChg chg="add del mod">
          <ac:chgData name="Harihar Panda" userId="7293c0d4f5ca37c6" providerId="LiveId" clId="{58CBB52E-0F66-46BB-A6A8-51E0D455F94A}" dt="2022-01-12T09:01:07.484" v="276"/>
          <ac:picMkLst>
            <pc:docMk/>
            <pc:sldMk cId="1041690131" sldId="271"/>
            <ac:picMk id="6146" creationId="{3B29415B-2C0A-46C7-913F-73675CCF0EA5}"/>
          </ac:picMkLst>
        </pc:picChg>
      </pc:sldChg>
      <pc:sldChg chg="addSp delSp modSp new mod">
        <pc:chgData name="Harihar Panda" userId="7293c0d4f5ca37c6" providerId="LiveId" clId="{58CBB52E-0F66-46BB-A6A8-51E0D455F94A}" dt="2022-01-12T09:04:20.857" v="293"/>
        <pc:sldMkLst>
          <pc:docMk/>
          <pc:sldMk cId="2580174352" sldId="272"/>
        </pc:sldMkLst>
        <pc:spChg chg="mod">
          <ac:chgData name="Harihar Panda" userId="7293c0d4f5ca37c6" providerId="LiveId" clId="{58CBB52E-0F66-46BB-A6A8-51E0D455F94A}" dt="2022-01-12T09:04:20.857" v="293"/>
          <ac:spMkLst>
            <pc:docMk/>
            <pc:sldMk cId="2580174352" sldId="272"/>
            <ac:spMk id="2" creationId="{D93D857C-C5E9-4182-B6FD-ECBBD99C7584}"/>
          </ac:spMkLst>
        </pc:spChg>
        <pc:spChg chg="del">
          <ac:chgData name="Harihar Panda" userId="7293c0d4f5ca37c6" providerId="LiveId" clId="{58CBB52E-0F66-46BB-A6A8-51E0D455F94A}" dt="2022-01-12T09:02:12.569" v="280"/>
          <ac:spMkLst>
            <pc:docMk/>
            <pc:sldMk cId="2580174352" sldId="272"/>
            <ac:spMk id="3" creationId="{625B02E0-887A-469A-A5AC-1A9FCAF91E25}"/>
          </ac:spMkLst>
        </pc:spChg>
        <pc:picChg chg="add mod">
          <ac:chgData name="Harihar Panda" userId="7293c0d4f5ca37c6" providerId="LiveId" clId="{58CBB52E-0F66-46BB-A6A8-51E0D455F94A}" dt="2022-01-12T09:04:05.488" v="292"/>
          <ac:picMkLst>
            <pc:docMk/>
            <pc:sldMk cId="2580174352" sldId="272"/>
            <ac:picMk id="7170" creationId="{44297B0A-B035-4C47-B70C-C20BD01623A5}"/>
          </ac:picMkLst>
        </pc:picChg>
      </pc:sldChg>
      <pc:sldChg chg="modSp new mod">
        <pc:chgData name="Harihar Panda" userId="7293c0d4f5ca37c6" providerId="LiveId" clId="{58CBB52E-0F66-46BB-A6A8-51E0D455F94A}" dt="2022-01-12T09:07:46.058" v="347" actId="255"/>
        <pc:sldMkLst>
          <pc:docMk/>
          <pc:sldMk cId="1616650198" sldId="273"/>
        </pc:sldMkLst>
        <pc:spChg chg="mod">
          <ac:chgData name="Harihar Panda" userId="7293c0d4f5ca37c6" providerId="LiveId" clId="{58CBB52E-0F66-46BB-A6A8-51E0D455F94A}" dt="2022-01-12T09:06:00.479" v="307" actId="20577"/>
          <ac:spMkLst>
            <pc:docMk/>
            <pc:sldMk cId="1616650198" sldId="273"/>
            <ac:spMk id="2" creationId="{E9F4ABD3-B1F7-4430-B553-933707916D76}"/>
          </ac:spMkLst>
        </pc:spChg>
        <pc:spChg chg="mod">
          <ac:chgData name="Harihar Panda" userId="7293c0d4f5ca37c6" providerId="LiveId" clId="{58CBB52E-0F66-46BB-A6A8-51E0D455F94A}" dt="2022-01-12T09:07:46.058" v="347" actId="255"/>
          <ac:spMkLst>
            <pc:docMk/>
            <pc:sldMk cId="1616650198" sldId="273"/>
            <ac:spMk id="3" creationId="{A2491204-59D6-438F-A054-61C145E3D261}"/>
          </ac:spMkLst>
        </pc:spChg>
      </pc:sldChg>
      <pc:sldChg chg="addSp delSp modSp new mod">
        <pc:chgData name="Harihar Panda" userId="7293c0d4f5ca37c6" providerId="LiveId" clId="{58CBB52E-0F66-46BB-A6A8-51E0D455F94A}" dt="2022-01-12T09:09:17.740" v="356" actId="20577"/>
        <pc:sldMkLst>
          <pc:docMk/>
          <pc:sldMk cId="953381065" sldId="274"/>
        </pc:sldMkLst>
        <pc:spChg chg="mod">
          <ac:chgData name="Harihar Panda" userId="7293c0d4f5ca37c6" providerId="LiveId" clId="{58CBB52E-0F66-46BB-A6A8-51E0D455F94A}" dt="2022-01-12T09:09:17.740" v="356" actId="20577"/>
          <ac:spMkLst>
            <pc:docMk/>
            <pc:sldMk cId="953381065" sldId="274"/>
            <ac:spMk id="2" creationId="{36513529-6D95-43BB-BC07-2A26A7D91745}"/>
          </ac:spMkLst>
        </pc:spChg>
        <pc:spChg chg="del">
          <ac:chgData name="Harihar Panda" userId="7293c0d4f5ca37c6" providerId="LiveId" clId="{58CBB52E-0F66-46BB-A6A8-51E0D455F94A}" dt="2022-01-12T09:09:12.464" v="349" actId="22"/>
          <ac:spMkLst>
            <pc:docMk/>
            <pc:sldMk cId="953381065" sldId="274"/>
            <ac:spMk id="3" creationId="{6CA30740-A920-4410-9D76-7B324BBCD523}"/>
          </ac:spMkLst>
        </pc:spChg>
        <pc:picChg chg="add mod ord">
          <ac:chgData name="Harihar Panda" userId="7293c0d4f5ca37c6" providerId="LiveId" clId="{58CBB52E-0F66-46BB-A6A8-51E0D455F94A}" dt="2022-01-12T09:09:12.464" v="349" actId="22"/>
          <ac:picMkLst>
            <pc:docMk/>
            <pc:sldMk cId="953381065" sldId="274"/>
            <ac:picMk id="5" creationId="{5C512C5D-9A08-4BC5-A193-B74449B54A91}"/>
          </ac:picMkLst>
        </pc:picChg>
      </pc:sldChg>
      <pc:sldChg chg="modSp new mod">
        <pc:chgData name="Harihar Panda" userId="7293c0d4f5ca37c6" providerId="LiveId" clId="{58CBB52E-0F66-46BB-A6A8-51E0D455F94A}" dt="2022-01-12T09:14:48.312" v="381" actId="5793"/>
        <pc:sldMkLst>
          <pc:docMk/>
          <pc:sldMk cId="221790160" sldId="275"/>
        </pc:sldMkLst>
        <pc:spChg chg="mod">
          <ac:chgData name="Harihar Panda" userId="7293c0d4f5ca37c6" providerId="LiveId" clId="{58CBB52E-0F66-46BB-A6A8-51E0D455F94A}" dt="2022-01-12T09:09:40.135" v="367" actId="20577"/>
          <ac:spMkLst>
            <pc:docMk/>
            <pc:sldMk cId="221790160" sldId="275"/>
            <ac:spMk id="2" creationId="{FB4A1552-8C4A-4B58-9F0C-DE6615F8EC44}"/>
          </ac:spMkLst>
        </pc:spChg>
        <pc:spChg chg="mod">
          <ac:chgData name="Harihar Panda" userId="7293c0d4f5ca37c6" providerId="LiveId" clId="{58CBB52E-0F66-46BB-A6A8-51E0D455F94A}" dt="2022-01-12T09:14:48.312" v="381" actId="5793"/>
          <ac:spMkLst>
            <pc:docMk/>
            <pc:sldMk cId="221790160" sldId="275"/>
            <ac:spMk id="3" creationId="{611DE41A-BECC-470F-8C6E-6AB4F86186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333651453_Detection_and_Recognition_of_Objects_in_Image_Caption_Generator_System_A_Deep_Learning_Approach" TargetMode="External"/><Relationship Id="rId7" Type="http://schemas.openxmlformats.org/officeDocument/2006/relationships/hyperlink" Target="https://www.geeksforgeeks.org/image-caption-generator-using-deep-learning-on-flickr8k-dataset/" TargetMode="External"/><Relationship Id="rId2" Type="http://schemas.openxmlformats.org/officeDocument/2006/relationships/hyperlink" Target="https://data-flair.training/blogs/python-based-project-image-caption-generator-cnn/" TargetMode="External"/><Relationship Id="rId1" Type="http://schemas.openxmlformats.org/officeDocument/2006/relationships/slideLayout" Target="../slideLayouts/slideLayout2.xml"/><Relationship Id="rId6" Type="http://schemas.openxmlformats.org/officeDocument/2006/relationships/hyperlink" Target="https://medium.com/@raman.shinde15/image-captioning-with-flickr8k-dataset-bleu-4bcba0b52926" TargetMode="External"/><Relationship Id="rId5" Type="http://schemas.openxmlformats.org/officeDocument/2006/relationships/hyperlink" Target="https://blog.clairvoyantsoft.com/image-caption-generator-535b8e9a66ac" TargetMode="External"/><Relationship Id="rId4" Type="http://schemas.openxmlformats.org/officeDocument/2006/relationships/hyperlink" Target="https://ieeexplore.ieee.org/document/8728516"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flair.training/blogs/convolutional-neural-networks-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b="1" dirty="0"/>
              <a:t>Image Caption Generator</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t>Supervisor – prof. </a:t>
            </a:r>
            <a:r>
              <a:rPr lang="en-US" dirty="0" err="1"/>
              <a:t>arif</a:t>
            </a:r>
            <a:r>
              <a:rPr lang="en-US" dirty="0"/>
              <a:t> </a:t>
            </a:r>
            <a:r>
              <a:rPr lang="en-US" dirty="0" err="1"/>
              <a:t>ahmed</a:t>
            </a:r>
            <a:r>
              <a:rPr lang="en-US" dirty="0"/>
              <a:t> </a:t>
            </a:r>
            <a:r>
              <a:rPr lang="en-US" dirty="0" err="1"/>
              <a:t>sekh</a:t>
            </a:r>
            <a:endParaRPr lang="en-US"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05C2-65EC-482C-A24B-31D33F54FA45}"/>
              </a:ext>
            </a:extLst>
          </p:cNvPr>
          <p:cNvSpPr>
            <a:spLocks noGrp="1"/>
          </p:cNvSpPr>
          <p:nvPr>
            <p:ph type="title"/>
          </p:nvPr>
        </p:nvSpPr>
        <p:spPr/>
        <p:txBody>
          <a:bodyPr/>
          <a:lstStyle/>
          <a:p>
            <a:r>
              <a:rPr lang="en-US" b="1" i="0" dirty="0">
                <a:solidFill>
                  <a:srgbClr val="444444"/>
                </a:solidFill>
                <a:effectLst/>
                <a:latin typeface="Georgia" panose="02040502050405020303" pitchFamily="18" charset="0"/>
              </a:rPr>
              <a:t>Extracting the feature vector from all images</a:t>
            </a:r>
            <a:endParaRPr lang="en-IN" dirty="0"/>
          </a:p>
        </p:txBody>
      </p:sp>
      <p:sp>
        <p:nvSpPr>
          <p:cNvPr id="3" name="Content Placeholder 2">
            <a:extLst>
              <a:ext uri="{FF2B5EF4-FFF2-40B4-BE49-F238E27FC236}">
                <a16:creationId xmlns:a16="http://schemas.microsoft.com/office/drawing/2014/main" id="{92E81D14-715D-4D30-A97F-87A8970C6CE6}"/>
              </a:ext>
            </a:extLst>
          </p:cNvPr>
          <p:cNvSpPr>
            <a:spLocks noGrp="1"/>
          </p:cNvSpPr>
          <p:nvPr>
            <p:ph idx="1"/>
          </p:nvPr>
        </p:nvSpPr>
        <p:spPr/>
        <p:txBody>
          <a:bodyPr>
            <a:normAutofit/>
          </a:bodyPr>
          <a:lstStyle/>
          <a:p>
            <a:pPr algn="l" fontAlgn="base"/>
            <a:r>
              <a:rPr lang="en-US" sz="1600" b="0" i="0" dirty="0">
                <a:solidFill>
                  <a:srgbClr val="444444"/>
                </a:solidFill>
                <a:effectLst/>
                <a:latin typeface="Georgia" panose="02040502050405020303" pitchFamily="18" charset="0"/>
              </a:rPr>
              <a:t>This technique is also called transfer learning, we don’t have to do everything on our own, we use the pre-trained model that have been already trained on large datasets and extract the features from these models and use them for our tasks. We are using the </a:t>
            </a:r>
            <a:r>
              <a:rPr lang="en-US" sz="1600" b="0" i="0" dirty="0" err="1">
                <a:solidFill>
                  <a:srgbClr val="444444"/>
                </a:solidFill>
                <a:effectLst/>
                <a:latin typeface="Georgia" panose="02040502050405020303" pitchFamily="18" charset="0"/>
              </a:rPr>
              <a:t>Xception</a:t>
            </a:r>
            <a:r>
              <a:rPr lang="en-US" sz="1600" b="0" i="0" dirty="0">
                <a:solidFill>
                  <a:srgbClr val="444444"/>
                </a:solidFill>
                <a:effectLst/>
                <a:latin typeface="Georgia" panose="02040502050405020303" pitchFamily="18" charset="0"/>
              </a:rPr>
              <a:t> model which has been trained on </a:t>
            </a:r>
            <a:r>
              <a:rPr lang="en-US" sz="1600" b="0" i="0" dirty="0" err="1">
                <a:solidFill>
                  <a:srgbClr val="444444"/>
                </a:solidFill>
                <a:effectLst/>
                <a:latin typeface="Georgia" panose="02040502050405020303" pitchFamily="18" charset="0"/>
              </a:rPr>
              <a:t>imagenet</a:t>
            </a:r>
            <a:r>
              <a:rPr lang="en-US" sz="1600" b="0" i="0" dirty="0">
                <a:solidFill>
                  <a:srgbClr val="444444"/>
                </a:solidFill>
                <a:effectLst/>
                <a:latin typeface="Georgia" panose="02040502050405020303" pitchFamily="18" charset="0"/>
              </a:rPr>
              <a:t> dataset that had 1000 different classes to classify. We can directly import this model from the </a:t>
            </a:r>
            <a:r>
              <a:rPr lang="en-US" sz="1600" b="0" i="0" dirty="0" err="1">
                <a:solidFill>
                  <a:srgbClr val="444444"/>
                </a:solidFill>
                <a:effectLst/>
                <a:latin typeface="Georgia" panose="02040502050405020303" pitchFamily="18" charset="0"/>
              </a:rPr>
              <a:t>keras.applications</a:t>
            </a:r>
            <a:r>
              <a:rPr lang="en-US" sz="1600" b="0" i="0" dirty="0">
                <a:solidFill>
                  <a:srgbClr val="444444"/>
                </a:solidFill>
                <a:effectLst/>
                <a:latin typeface="Georgia" panose="02040502050405020303" pitchFamily="18" charset="0"/>
              </a:rPr>
              <a:t> . Make sure you are connected to the internet as the weights get automatically downloaded. Since the </a:t>
            </a:r>
            <a:r>
              <a:rPr lang="en-US" sz="1600" b="0" i="0" dirty="0" err="1">
                <a:solidFill>
                  <a:srgbClr val="444444"/>
                </a:solidFill>
                <a:effectLst/>
                <a:latin typeface="Georgia" panose="02040502050405020303" pitchFamily="18" charset="0"/>
              </a:rPr>
              <a:t>Xception</a:t>
            </a:r>
            <a:r>
              <a:rPr lang="en-US" sz="1600" b="0" i="0" dirty="0">
                <a:solidFill>
                  <a:srgbClr val="444444"/>
                </a:solidFill>
                <a:effectLst/>
                <a:latin typeface="Georgia" panose="02040502050405020303" pitchFamily="18" charset="0"/>
              </a:rPr>
              <a:t> model was originally built for </a:t>
            </a:r>
            <a:r>
              <a:rPr lang="en-US" sz="1600" b="0" i="0" dirty="0" err="1">
                <a:solidFill>
                  <a:srgbClr val="444444"/>
                </a:solidFill>
                <a:effectLst/>
                <a:latin typeface="Georgia" panose="02040502050405020303" pitchFamily="18" charset="0"/>
              </a:rPr>
              <a:t>imagenet</a:t>
            </a:r>
            <a:r>
              <a:rPr lang="en-US" sz="1600" b="0" i="0" dirty="0">
                <a:solidFill>
                  <a:srgbClr val="444444"/>
                </a:solidFill>
                <a:effectLst/>
                <a:latin typeface="Georgia" panose="02040502050405020303" pitchFamily="18" charset="0"/>
              </a:rPr>
              <a:t>, we will do little changes for integrating with our model. One thing to notice is that the </a:t>
            </a:r>
            <a:r>
              <a:rPr lang="en-US" sz="1600" b="0" i="0" dirty="0" err="1">
                <a:solidFill>
                  <a:srgbClr val="444444"/>
                </a:solidFill>
                <a:effectLst/>
                <a:latin typeface="Georgia" panose="02040502050405020303" pitchFamily="18" charset="0"/>
              </a:rPr>
              <a:t>Xception</a:t>
            </a:r>
            <a:r>
              <a:rPr lang="en-US" sz="1600" b="0" i="0" dirty="0">
                <a:solidFill>
                  <a:srgbClr val="444444"/>
                </a:solidFill>
                <a:effectLst/>
                <a:latin typeface="Georgia" panose="02040502050405020303" pitchFamily="18" charset="0"/>
              </a:rPr>
              <a:t> model takes 299*299*3 image size as input. We will remove the last classification layer and get the 2048 feature vector.</a:t>
            </a:r>
          </a:p>
          <a:p>
            <a:pPr algn="l" fontAlgn="base"/>
            <a:r>
              <a:rPr lang="en-US" sz="1600" b="0" i="0" dirty="0">
                <a:solidFill>
                  <a:srgbClr val="444444"/>
                </a:solidFill>
                <a:effectLst/>
                <a:latin typeface="Georgia" panose="02040502050405020303" pitchFamily="18" charset="0"/>
              </a:rPr>
              <a:t>model = </a:t>
            </a:r>
            <a:r>
              <a:rPr lang="en-US" sz="1600" b="0" i="0" dirty="0" err="1">
                <a:solidFill>
                  <a:srgbClr val="444444"/>
                </a:solidFill>
                <a:effectLst/>
                <a:latin typeface="Georgia" panose="02040502050405020303" pitchFamily="18" charset="0"/>
              </a:rPr>
              <a:t>Xception</a:t>
            </a:r>
            <a:r>
              <a:rPr lang="en-US" sz="1600" b="0" i="0" dirty="0">
                <a:solidFill>
                  <a:srgbClr val="444444"/>
                </a:solidFill>
                <a:effectLst/>
                <a:latin typeface="Georgia" panose="02040502050405020303" pitchFamily="18" charset="0"/>
              </a:rPr>
              <a:t>( </a:t>
            </a:r>
            <a:r>
              <a:rPr lang="en-US" sz="1600" b="0" i="0" dirty="0" err="1">
                <a:solidFill>
                  <a:srgbClr val="444444"/>
                </a:solidFill>
                <a:effectLst/>
                <a:latin typeface="Georgia" panose="02040502050405020303" pitchFamily="18" charset="0"/>
              </a:rPr>
              <a:t>include_top</a:t>
            </a:r>
            <a:r>
              <a:rPr lang="en-US" sz="1600" b="0" i="0" dirty="0">
                <a:solidFill>
                  <a:srgbClr val="444444"/>
                </a:solidFill>
                <a:effectLst/>
                <a:latin typeface="Georgia" panose="02040502050405020303" pitchFamily="18" charset="0"/>
              </a:rPr>
              <a:t>=False, pooling=’avg’ )</a:t>
            </a:r>
          </a:p>
          <a:p>
            <a:pPr algn="l" fontAlgn="base"/>
            <a:r>
              <a:rPr lang="en-US" sz="1600" b="0" i="0" dirty="0">
                <a:solidFill>
                  <a:srgbClr val="444444"/>
                </a:solidFill>
                <a:effectLst/>
                <a:latin typeface="Georgia" panose="02040502050405020303" pitchFamily="18" charset="0"/>
              </a:rPr>
              <a:t>The function </a:t>
            </a:r>
            <a:r>
              <a:rPr lang="en-US" sz="1600" b="1" i="0" dirty="0" err="1">
                <a:solidFill>
                  <a:srgbClr val="444444"/>
                </a:solidFill>
                <a:effectLst/>
                <a:latin typeface="Georgia" panose="02040502050405020303" pitchFamily="18" charset="0"/>
              </a:rPr>
              <a:t>extract_features</a:t>
            </a:r>
            <a:r>
              <a:rPr lang="en-US" sz="1600" b="1" i="0" dirty="0">
                <a:solidFill>
                  <a:srgbClr val="444444"/>
                </a:solidFill>
                <a:effectLst/>
                <a:latin typeface="Georgia" panose="02040502050405020303" pitchFamily="18" charset="0"/>
              </a:rPr>
              <a:t>()</a:t>
            </a:r>
            <a:r>
              <a:rPr lang="en-US" sz="1600" b="0" i="0" dirty="0">
                <a:solidFill>
                  <a:srgbClr val="444444"/>
                </a:solidFill>
                <a:effectLst/>
                <a:latin typeface="Georgia" panose="02040502050405020303" pitchFamily="18" charset="0"/>
              </a:rPr>
              <a:t> will extract features for all images and we will map image names with their respective feature array. Then we will dump the features dictionary into a “</a:t>
            </a:r>
            <a:r>
              <a:rPr lang="en-US" sz="1600" b="0" i="0" dirty="0" err="1">
                <a:solidFill>
                  <a:srgbClr val="444444"/>
                </a:solidFill>
                <a:effectLst/>
                <a:latin typeface="Georgia" panose="02040502050405020303" pitchFamily="18" charset="0"/>
              </a:rPr>
              <a:t>features.p</a:t>
            </a:r>
            <a:r>
              <a:rPr lang="en-US" sz="1600" b="0" i="0" dirty="0">
                <a:solidFill>
                  <a:srgbClr val="444444"/>
                </a:solidFill>
                <a:effectLst/>
                <a:latin typeface="Georgia" panose="02040502050405020303" pitchFamily="18" charset="0"/>
              </a:rPr>
              <a:t>” pickle file.</a:t>
            </a:r>
          </a:p>
          <a:p>
            <a:endParaRPr lang="en-IN" dirty="0"/>
          </a:p>
        </p:txBody>
      </p:sp>
    </p:spTree>
    <p:extLst>
      <p:ext uri="{BB962C8B-B14F-4D97-AF65-F5344CB8AC3E}">
        <p14:creationId xmlns:p14="http://schemas.microsoft.com/office/powerpoint/2010/main" val="4005255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C7A9-05BF-4DCC-A2AE-E3C85D18E808}"/>
              </a:ext>
            </a:extLst>
          </p:cNvPr>
          <p:cNvSpPr>
            <a:spLocks noGrp="1"/>
          </p:cNvSpPr>
          <p:nvPr>
            <p:ph type="title"/>
          </p:nvPr>
        </p:nvSpPr>
        <p:spPr/>
        <p:txBody>
          <a:bodyPr/>
          <a:lstStyle/>
          <a:p>
            <a:r>
              <a:rPr lang="en-US" b="1" i="0" dirty="0">
                <a:solidFill>
                  <a:srgbClr val="444444"/>
                </a:solidFill>
                <a:effectLst/>
                <a:latin typeface="Georgia" panose="02040502050405020303" pitchFamily="18" charset="0"/>
              </a:rPr>
              <a:t>Loading dataset for Training the model</a:t>
            </a:r>
            <a:endParaRPr lang="en-IN" dirty="0"/>
          </a:p>
        </p:txBody>
      </p:sp>
      <p:sp>
        <p:nvSpPr>
          <p:cNvPr id="3" name="Content Placeholder 2">
            <a:extLst>
              <a:ext uri="{FF2B5EF4-FFF2-40B4-BE49-F238E27FC236}">
                <a16:creationId xmlns:a16="http://schemas.microsoft.com/office/drawing/2014/main" id="{F0C288DB-C8E6-4FA4-9060-38ECE0E015E0}"/>
              </a:ext>
            </a:extLst>
          </p:cNvPr>
          <p:cNvSpPr>
            <a:spLocks noGrp="1"/>
          </p:cNvSpPr>
          <p:nvPr>
            <p:ph idx="1"/>
          </p:nvPr>
        </p:nvSpPr>
        <p:spPr/>
        <p:txBody>
          <a:bodyPr>
            <a:normAutofit/>
          </a:bodyPr>
          <a:lstStyle/>
          <a:p>
            <a:pPr algn="l" fontAlgn="base"/>
            <a:r>
              <a:rPr lang="en-US" sz="1700" b="0" i="0" dirty="0">
                <a:solidFill>
                  <a:srgbClr val="444444"/>
                </a:solidFill>
                <a:effectLst/>
                <a:latin typeface="Georgia" panose="02040502050405020303" pitchFamily="18" charset="0"/>
              </a:rPr>
              <a:t>In our </a:t>
            </a:r>
            <a:r>
              <a:rPr lang="en-US" sz="1700" b="1" i="0" dirty="0">
                <a:solidFill>
                  <a:srgbClr val="444444"/>
                </a:solidFill>
                <a:effectLst/>
                <a:latin typeface="inherit"/>
              </a:rPr>
              <a:t>Flickr_8k_test</a:t>
            </a:r>
            <a:r>
              <a:rPr lang="en-US" sz="1700" b="0" i="0" dirty="0">
                <a:solidFill>
                  <a:srgbClr val="444444"/>
                </a:solidFill>
                <a:effectLst/>
                <a:latin typeface="Georgia" panose="02040502050405020303" pitchFamily="18" charset="0"/>
              </a:rPr>
              <a:t> folder, we have </a:t>
            </a:r>
            <a:r>
              <a:rPr lang="en-US" sz="1700" b="1" i="0" dirty="0">
                <a:solidFill>
                  <a:srgbClr val="444444"/>
                </a:solidFill>
                <a:effectLst/>
                <a:latin typeface="inherit"/>
              </a:rPr>
              <a:t>Flickr_8k.trainImages.txt</a:t>
            </a:r>
            <a:r>
              <a:rPr lang="en-US" sz="1700" b="0" i="0" dirty="0">
                <a:solidFill>
                  <a:srgbClr val="444444"/>
                </a:solidFill>
                <a:effectLst/>
                <a:latin typeface="Georgia" panose="02040502050405020303" pitchFamily="18" charset="0"/>
              </a:rPr>
              <a:t> file that contains a list of 6000 image names that we will use for training.</a:t>
            </a:r>
          </a:p>
          <a:p>
            <a:pPr algn="l" fontAlgn="base"/>
            <a:r>
              <a:rPr lang="en-US" sz="1700" b="0" i="0" dirty="0">
                <a:solidFill>
                  <a:srgbClr val="444444"/>
                </a:solidFill>
                <a:effectLst/>
                <a:latin typeface="Georgia" panose="02040502050405020303" pitchFamily="18" charset="0"/>
              </a:rPr>
              <a:t>For loading the training dataset, we need more functions:</a:t>
            </a:r>
          </a:p>
          <a:p>
            <a:pPr algn="l" fontAlgn="base">
              <a:buFont typeface="Arial" panose="020B0604020202020204" pitchFamily="34" charset="0"/>
              <a:buChar char="•"/>
            </a:pPr>
            <a:r>
              <a:rPr lang="en-US" sz="1700" b="1" i="0" dirty="0" err="1">
                <a:solidFill>
                  <a:srgbClr val="444444"/>
                </a:solidFill>
                <a:effectLst/>
                <a:latin typeface="inherit"/>
              </a:rPr>
              <a:t>load_photos</a:t>
            </a:r>
            <a:r>
              <a:rPr lang="en-US" sz="1700" b="1" i="0" dirty="0">
                <a:solidFill>
                  <a:srgbClr val="444444"/>
                </a:solidFill>
                <a:effectLst/>
                <a:latin typeface="inherit"/>
              </a:rPr>
              <a:t>( filename ) –</a:t>
            </a:r>
            <a:r>
              <a:rPr lang="en-US" sz="1700" b="0" i="0" dirty="0">
                <a:solidFill>
                  <a:srgbClr val="444444"/>
                </a:solidFill>
                <a:effectLst/>
                <a:latin typeface="Georgia" panose="02040502050405020303" pitchFamily="18" charset="0"/>
              </a:rPr>
              <a:t> This will load the text file in a string and will return the list of image names.</a:t>
            </a:r>
          </a:p>
          <a:p>
            <a:pPr algn="l" fontAlgn="base">
              <a:buFont typeface="Arial" panose="020B0604020202020204" pitchFamily="34" charset="0"/>
              <a:buChar char="•"/>
            </a:pPr>
            <a:r>
              <a:rPr lang="en-US" sz="1700" b="1" i="0" dirty="0" err="1">
                <a:solidFill>
                  <a:srgbClr val="444444"/>
                </a:solidFill>
                <a:effectLst/>
                <a:latin typeface="inherit"/>
              </a:rPr>
              <a:t>load_clean_descriptions</a:t>
            </a:r>
            <a:r>
              <a:rPr lang="en-US" sz="1700" b="1" i="0" dirty="0">
                <a:solidFill>
                  <a:srgbClr val="444444"/>
                </a:solidFill>
                <a:effectLst/>
                <a:latin typeface="inherit"/>
              </a:rPr>
              <a:t>( filename, photos ) –</a:t>
            </a:r>
            <a:r>
              <a:rPr lang="en-US" sz="1700" b="0" i="0" dirty="0">
                <a:solidFill>
                  <a:srgbClr val="444444"/>
                </a:solidFill>
                <a:effectLst/>
                <a:latin typeface="Georgia" panose="02040502050405020303" pitchFamily="18" charset="0"/>
              </a:rPr>
              <a:t> This function will create a dictionary that contains captions for each photo from the list of photos. We also append the &lt;start&gt; and &lt;end&gt; identifier for each caption. We need this so that our LSTM model can identify the starting and ending of the caption.</a:t>
            </a:r>
          </a:p>
          <a:p>
            <a:pPr algn="l" fontAlgn="base">
              <a:buFont typeface="Arial" panose="020B0604020202020204" pitchFamily="34" charset="0"/>
              <a:buChar char="•"/>
            </a:pPr>
            <a:r>
              <a:rPr lang="en-US" sz="1700" b="1" i="0" dirty="0" err="1">
                <a:solidFill>
                  <a:srgbClr val="444444"/>
                </a:solidFill>
                <a:effectLst/>
                <a:latin typeface="inherit"/>
              </a:rPr>
              <a:t>load_features</a:t>
            </a:r>
            <a:r>
              <a:rPr lang="en-US" sz="1700" b="1" i="0" dirty="0">
                <a:solidFill>
                  <a:srgbClr val="444444"/>
                </a:solidFill>
                <a:effectLst/>
                <a:latin typeface="inherit"/>
              </a:rPr>
              <a:t>(photos) –</a:t>
            </a:r>
            <a:r>
              <a:rPr lang="en-US" sz="1700" b="0" i="0" dirty="0">
                <a:solidFill>
                  <a:srgbClr val="444444"/>
                </a:solidFill>
                <a:effectLst/>
                <a:latin typeface="Georgia" panose="02040502050405020303" pitchFamily="18" charset="0"/>
              </a:rPr>
              <a:t> This function will give us the dictionary for image names and their feature vector which we have previously extracted from the </a:t>
            </a:r>
            <a:r>
              <a:rPr lang="en-US" sz="1700" b="0" i="0" dirty="0" err="1">
                <a:solidFill>
                  <a:srgbClr val="444444"/>
                </a:solidFill>
                <a:effectLst/>
                <a:latin typeface="Georgia" panose="02040502050405020303" pitchFamily="18" charset="0"/>
              </a:rPr>
              <a:t>Xception</a:t>
            </a:r>
            <a:r>
              <a:rPr lang="en-US" sz="1700" b="0" i="0" dirty="0">
                <a:solidFill>
                  <a:srgbClr val="444444"/>
                </a:solidFill>
                <a:effectLst/>
                <a:latin typeface="Georgia" panose="02040502050405020303" pitchFamily="18" charset="0"/>
              </a:rPr>
              <a:t> model.</a:t>
            </a:r>
          </a:p>
          <a:p>
            <a:endParaRPr lang="en-IN" dirty="0"/>
          </a:p>
        </p:txBody>
      </p:sp>
    </p:spTree>
    <p:extLst>
      <p:ext uri="{BB962C8B-B14F-4D97-AF65-F5344CB8AC3E}">
        <p14:creationId xmlns:p14="http://schemas.microsoft.com/office/powerpoint/2010/main" val="362089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2E2B-AAAA-4859-A680-69C432215809}"/>
              </a:ext>
            </a:extLst>
          </p:cNvPr>
          <p:cNvSpPr>
            <a:spLocks noGrp="1"/>
          </p:cNvSpPr>
          <p:nvPr>
            <p:ph type="title"/>
          </p:nvPr>
        </p:nvSpPr>
        <p:spPr/>
        <p:txBody>
          <a:bodyPr/>
          <a:lstStyle/>
          <a:p>
            <a:r>
              <a:rPr lang="en-IN" b="1" i="0" dirty="0">
                <a:solidFill>
                  <a:srgbClr val="444444"/>
                </a:solidFill>
                <a:effectLst/>
                <a:latin typeface="Georgia" panose="02040502050405020303" pitchFamily="18" charset="0"/>
              </a:rPr>
              <a:t>Tokenizing the vocabulary </a:t>
            </a:r>
            <a:endParaRPr lang="en-IN" dirty="0"/>
          </a:p>
        </p:txBody>
      </p:sp>
      <p:sp>
        <p:nvSpPr>
          <p:cNvPr id="3" name="Content Placeholder 2">
            <a:extLst>
              <a:ext uri="{FF2B5EF4-FFF2-40B4-BE49-F238E27FC236}">
                <a16:creationId xmlns:a16="http://schemas.microsoft.com/office/drawing/2014/main" id="{6CAE9A81-A586-462F-8940-05199573C695}"/>
              </a:ext>
            </a:extLst>
          </p:cNvPr>
          <p:cNvSpPr>
            <a:spLocks noGrp="1"/>
          </p:cNvSpPr>
          <p:nvPr>
            <p:ph idx="1"/>
          </p:nvPr>
        </p:nvSpPr>
        <p:spPr/>
        <p:txBody>
          <a:bodyPr>
            <a:normAutofit/>
          </a:bodyPr>
          <a:lstStyle/>
          <a:p>
            <a:r>
              <a:rPr lang="en-US" sz="1600" b="0" i="0" dirty="0">
                <a:solidFill>
                  <a:srgbClr val="444444"/>
                </a:solidFill>
                <a:effectLst/>
                <a:latin typeface="Georgia" panose="02040502050405020303" pitchFamily="18" charset="0"/>
              </a:rPr>
              <a:t>Computers don’t understand English words, for computers, we will have to represent them with numbers. So, we will map each word of the vocabulary with a unique index value. </a:t>
            </a:r>
            <a:r>
              <a:rPr lang="en-US" sz="1600" b="0" i="0" dirty="0" err="1">
                <a:solidFill>
                  <a:srgbClr val="444444"/>
                </a:solidFill>
                <a:effectLst/>
                <a:latin typeface="Georgia" panose="02040502050405020303" pitchFamily="18" charset="0"/>
              </a:rPr>
              <a:t>Keras</a:t>
            </a:r>
            <a:r>
              <a:rPr lang="en-US" sz="1600" b="0" i="0" dirty="0">
                <a:solidFill>
                  <a:srgbClr val="444444"/>
                </a:solidFill>
                <a:effectLst/>
                <a:latin typeface="Georgia" panose="02040502050405020303" pitchFamily="18" charset="0"/>
              </a:rPr>
              <a:t> library provides us with the tokenizer function that we will use to create tokens from our vocabulary and save them to a </a:t>
            </a:r>
            <a:r>
              <a:rPr lang="en-US" sz="1600" b="1" i="0" dirty="0">
                <a:solidFill>
                  <a:srgbClr val="444444"/>
                </a:solidFill>
                <a:effectLst/>
                <a:latin typeface="Georgia" panose="02040502050405020303" pitchFamily="18" charset="0"/>
              </a:rPr>
              <a:t>“</a:t>
            </a:r>
            <a:r>
              <a:rPr lang="en-US" sz="1600" b="1" i="0" dirty="0" err="1">
                <a:solidFill>
                  <a:srgbClr val="444444"/>
                </a:solidFill>
                <a:effectLst/>
                <a:latin typeface="Georgia" panose="02040502050405020303" pitchFamily="18" charset="0"/>
              </a:rPr>
              <a:t>tokenizer.p</a:t>
            </a:r>
            <a:r>
              <a:rPr lang="en-US" sz="1600" b="1" i="0" dirty="0">
                <a:solidFill>
                  <a:srgbClr val="444444"/>
                </a:solidFill>
                <a:effectLst/>
                <a:latin typeface="Georgia" panose="02040502050405020303" pitchFamily="18" charset="0"/>
              </a:rPr>
              <a:t>”</a:t>
            </a:r>
            <a:r>
              <a:rPr lang="en-US" sz="1600" b="0" i="0" dirty="0">
                <a:solidFill>
                  <a:srgbClr val="444444"/>
                </a:solidFill>
                <a:effectLst/>
                <a:latin typeface="Georgia" panose="02040502050405020303" pitchFamily="18" charset="0"/>
              </a:rPr>
              <a:t> pickle file.</a:t>
            </a:r>
          </a:p>
          <a:p>
            <a:r>
              <a:rPr lang="en-US" sz="1600" b="0" i="0" dirty="0">
                <a:solidFill>
                  <a:srgbClr val="444444"/>
                </a:solidFill>
                <a:effectLst/>
                <a:latin typeface="Georgia" panose="02040502050405020303" pitchFamily="18" charset="0"/>
              </a:rPr>
              <a:t>Our vocabulary contains 7577 words.</a:t>
            </a:r>
            <a:endParaRPr lang="en-US" sz="1600" dirty="0">
              <a:solidFill>
                <a:srgbClr val="444444"/>
              </a:solidFill>
              <a:latin typeface="Georgia" panose="02040502050405020303" pitchFamily="18" charset="0"/>
            </a:endParaRPr>
          </a:p>
          <a:p>
            <a:r>
              <a:rPr lang="en-US" sz="1600" b="0" i="0" dirty="0">
                <a:solidFill>
                  <a:srgbClr val="444444"/>
                </a:solidFill>
                <a:effectLst/>
                <a:latin typeface="Georgia" panose="02040502050405020303" pitchFamily="18" charset="0"/>
              </a:rPr>
              <a:t>We calculate the maximum length of the descriptions. This is important for deciding the model structure parameters. </a:t>
            </a:r>
            <a:r>
              <a:rPr lang="en-US" sz="1600" b="0" i="0" dirty="0" err="1">
                <a:solidFill>
                  <a:srgbClr val="444444"/>
                </a:solidFill>
                <a:effectLst/>
                <a:latin typeface="Georgia" panose="02040502050405020303" pitchFamily="18" charset="0"/>
              </a:rPr>
              <a:t>Max_length</a:t>
            </a:r>
            <a:r>
              <a:rPr lang="en-US" sz="1600" b="0" i="0" dirty="0">
                <a:solidFill>
                  <a:srgbClr val="444444"/>
                </a:solidFill>
                <a:effectLst/>
                <a:latin typeface="Georgia" panose="02040502050405020303" pitchFamily="18" charset="0"/>
              </a:rPr>
              <a:t> of description is 32.</a:t>
            </a:r>
            <a:endParaRPr lang="en-US" sz="1600" dirty="0">
              <a:solidFill>
                <a:srgbClr val="444444"/>
              </a:solidFill>
              <a:latin typeface="Georgia" panose="02040502050405020303" pitchFamily="18" charset="0"/>
            </a:endParaRPr>
          </a:p>
        </p:txBody>
      </p:sp>
    </p:spTree>
    <p:extLst>
      <p:ext uri="{BB962C8B-B14F-4D97-AF65-F5344CB8AC3E}">
        <p14:creationId xmlns:p14="http://schemas.microsoft.com/office/powerpoint/2010/main" val="350976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ABFB0-BC63-464A-AFA5-79441BD5D9EA}"/>
              </a:ext>
            </a:extLst>
          </p:cNvPr>
          <p:cNvSpPr>
            <a:spLocks noGrp="1"/>
          </p:cNvSpPr>
          <p:nvPr>
            <p:ph type="title"/>
          </p:nvPr>
        </p:nvSpPr>
        <p:spPr/>
        <p:txBody>
          <a:bodyPr/>
          <a:lstStyle/>
          <a:p>
            <a:r>
              <a:rPr lang="en-IN" b="1" i="0" dirty="0">
                <a:solidFill>
                  <a:srgbClr val="444444"/>
                </a:solidFill>
                <a:effectLst/>
                <a:latin typeface="Georgia" panose="02040502050405020303" pitchFamily="18" charset="0"/>
              </a:rPr>
              <a:t>Create Data generator</a:t>
            </a:r>
            <a:endParaRPr lang="en-IN" dirty="0"/>
          </a:p>
        </p:txBody>
      </p:sp>
      <p:graphicFrame>
        <p:nvGraphicFramePr>
          <p:cNvPr id="4" name="Content Placeholder 3">
            <a:extLst>
              <a:ext uri="{FF2B5EF4-FFF2-40B4-BE49-F238E27FC236}">
                <a16:creationId xmlns:a16="http://schemas.microsoft.com/office/drawing/2014/main" id="{E696A530-5949-4292-B717-7096F3765ED9}"/>
              </a:ext>
            </a:extLst>
          </p:cNvPr>
          <p:cNvGraphicFramePr>
            <a:graphicFrameLocks noGrp="1"/>
          </p:cNvGraphicFramePr>
          <p:nvPr>
            <p:ph idx="1"/>
            <p:extLst>
              <p:ext uri="{D42A27DB-BD31-4B8C-83A1-F6EECF244321}">
                <p14:modId xmlns:p14="http://schemas.microsoft.com/office/powerpoint/2010/main" val="2721537256"/>
              </p:ext>
            </p:extLst>
          </p:nvPr>
        </p:nvGraphicFramePr>
        <p:xfrm>
          <a:off x="1097281" y="4257967"/>
          <a:ext cx="10679082" cy="2113625"/>
        </p:xfrm>
        <a:graphic>
          <a:graphicData uri="http://schemas.openxmlformats.org/drawingml/2006/table">
            <a:tbl>
              <a:tblPr/>
              <a:tblGrid>
                <a:gridCol w="3559694">
                  <a:extLst>
                    <a:ext uri="{9D8B030D-6E8A-4147-A177-3AD203B41FA5}">
                      <a16:colId xmlns:a16="http://schemas.microsoft.com/office/drawing/2014/main" val="1379899309"/>
                    </a:ext>
                  </a:extLst>
                </a:gridCol>
                <a:gridCol w="3559694">
                  <a:extLst>
                    <a:ext uri="{9D8B030D-6E8A-4147-A177-3AD203B41FA5}">
                      <a16:colId xmlns:a16="http://schemas.microsoft.com/office/drawing/2014/main" val="153962263"/>
                    </a:ext>
                  </a:extLst>
                </a:gridCol>
                <a:gridCol w="3559694">
                  <a:extLst>
                    <a:ext uri="{9D8B030D-6E8A-4147-A177-3AD203B41FA5}">
                      <a16:colId xmlns:a16="http://schemas.microsoft.com/office/drawing/2014/main" val="2563098519"/>
                    </a:ext>
                  </a:extLst>
                </a:gridCol>
              </a:tblGrid>
              <a:tr h="334195">
                <a:tc>
                  <a:txBody>
                    <a:bodyPr/>
                    <a:lstStyle/>
                    <a:p>
                      <a:pPr algn="ctr" fontAlgn="ctr"/>
                      <a:r>
                        <a:rPr lang="en-IN" b="0">
                          <a:effectLst/>
                          <a:latin typeface="inherit"/>
                        </a:rPr>
                        <a:t>x1(feature vector)</a:t>
                      </a:r>
                      <a:endParaRPr lang="en-IN">
                        <a:effectLst/>
                      </a:endParaRPr>
                    </a:p>
                  </a:txBody>
                  <a:tcPr marL="38100" marR="38100" marT="38100" marB="38100" anchor="ctr">
                    <a:lnL>
                      <a:noFill/>
                    </a:lnL>
                    <a:lnR>
                      <a:noFill/>
                    </a:lnR>
                    <a:lnT>
                      <a:noFill/>
                    </a:lnT>
                    <a:lnB w="7620"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0" dirty="0">
                          <a:effectLst/>
                          <a:latin typeface="inherit"/>
                        </a:rPr>
                        <a:t>x2(Text sequence)</a:t>
                      </a:r>
                      <a:endParaRPr lang="en-IN" dirty="0">
                        <a:effectLst/>
                      </a:endParaRPr>
                    </a:p>
                  </a:txBody>
                  <a:tcPr marL="38100" marR="38100" marT="38100" marB="38100" anchor="ctr">
                    <a:lnL>
                      <a:noFill/>
                    </a:lnL>
                    <a:lnR>
                      <a:noFill/>
                    </a:lnR>
                    <a:lnT>
                      <a:noFill/>
                    </a:lnT>
                    <a:lnB w="7620"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0">
                          <a:effectLst/>
                          <a:latin typeface="inherit"/>
                        </a:rPr>
                        <a:t>y(word to predict)</a:t>
                      </a:r>
                      <a:endParaRPr lang="en-IN">
                        <a:effectLst/>
                      </a:endParaRPr>
                    </a:p>
                  </a:txBody>
                  <a:tcPr marL="38100" marR="38100" marT="38100" marB="38100" anchor="ctr">
                    <a:lnL>
                      <a:noFill/>
                    </a:lnL>
                    <a:lnR>
                      <a:noFill/>
                    </a:lnR>
                    <a:lnT>
                      <a:noFill/>
                    </a:lnT>
                    <a:lnB w="7620"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2525447855"/>
                  </a:ext>
                </a:extLst>
              </a:tr>
              <a:tr h="334195">
                <a:tc>
                  <a:txBody>
                    <a:bodyPr/>
                    <a:lstStyle/>
                    <a:p>
                      <a:pPr algn="ctr" fontAlgn="ctr"/>
                      <a:r>
                        <a:rPr lang="en-IN" b="0">
                          <a:effectLst/>
                          <a:latin typeface="inherit"/>
                        </a:rPr>
                        <a:t>feature</a:t>
                      </a:r>
                      <a:endParaRPr lang="en-IN">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b="0" dirty="0">
                          <a:effectLst/>
                          <a:latin typeface="inherit"/>
                        </a:rPr>
                        <a:t>start,</a:t>
                      </a:r>
                      <a:endParaRPr lang="en-IN" dirty="0">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b="0">
                          <a:effectLst/>
                          <a:latin typeface="inherit"/>
                        </a:rPr>
                        <a:t>two</a:t>
                      </a:r>
                      <a:endParaRPr lang="en-IN">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849743927"/>
                  </a:ext>
                </a:extLst>
              </a:tr>
              <a:tr h="334195">
                <a:tc>
                  <a:txBody>
                    <a:bodyPr/>
                    <a:lstStyle/>
                    <a:p>
                      <a:pPr algn="ctr" fontAlgn="ctr"/>
                      <a:r>
                        <a:rPr lang="en-IN" b="0">
                          <a:effectLst/>
                          <a:latin typeface="inherit"/>
                        </a:rPr>
                        <a:t>feature</a:t>
                      </a:r>
                      <a:endParaRPr lang="en-IN">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0" dirty="0">
                          <a:effectLst/>
                          <a:latin typeface="inherit"/>
                        </a:rPr>
                        <a:t>start, two</a:t>
                      </a:r>
                      <a:endParaRPr lang="en-IN" dirty="0">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0">
                          <a:effectLst/>
                          <a:latin typeface="inherit"/>
                        </a:rPr>
                        <a:t>dogs</a:t>
                      </a:r>
                      <a:endParaRPr lang="en-IN">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2419000123"/>
                  </a:ext>
                </a:extLst>
              </a:tr>
              <a:tr h="334195">
                <a:tc>
                  <a:txBody>
                    <a:bodyPr/>
                    <a:lstStyle/>
                    <a:p>
                      <a:pPr algn="ctr" fontAlgn="ctr"/>
                      <a:r>
                        <a:rPr lang="en-IN" b="0">
                          <a:effectLst/>
                          <a:latin typeface="inherit"/>
                        </a:rPr>
                        <a:t>feature</a:t>
                      </a:r>
                      <a:endParaRPr lang="en-IN">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b="0">
                          <a:effectLst/>
                          <a:latin typeface="inherit"/>
                        </a:rPr>
                        <a:t>start, two, dogs</a:t>
                      </a:r>
                      <a:endParaRPr lang="en-IN">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b="0">
                          <a:effectLst/>
                          <a:latin typeface="inherit"/>
                        </a:rPr>
                        <a:t>drink</a:t>
                      </a:r>
                      <a:endParaRPr lang="en-IN">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121707800"/>
                  </a:ext>
                </a:extLst>
              </a:tr>
              <a:tr h="334195">
                <a:tc>
                  <a:txBody>
                    <a:bodyPr/>
                    <a:lstStyle/>
                    <a:p>
                      <a:pPr algn="ctr" fontAlgn="ctr"/>
                      <a:r>
                        <a:rPr lang="en-IN" b="0">
                          <a:effectLst/>
                          <a:latin typeface="inherit"/>
                        </a:rPr>
                        <a:t>feature</a:t>
                      </a:r>
                      <a:endParaRPr lang="en-IN">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0">
                          <a:effectLst/>
                          <a:latin typeface="inherit"/>
                        </a:rPr>
                        <a:t>start, two, dogs, drink</a:t>
                      </a:r>
                      <a:endParaRPr lang="en-IN">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0">
                          <a:effectLst/>
                          <a:latin typeface="inherit"/>
                        </a:rPr>
                        <a:t>water</a:t>
                      </a:r>
                      <a:endParaRPr lang="en-IN">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208958284"/>
                  </a:ext>
                </a:extLst>
              </a:tr>
              <a:tr h="361025">
                <a:tc>
                  <a:txBody>
                    <a:bodyPr/>
                    <a:lstStyle/>
                    <a:p>
                      <a:pPr algn="ctr" fontAlgn="ctr"/>
                      <a:r>
                        <a:rPr lang="en-IN" b="0">
                          <a:effectLst/>
                          <a:latin typeface="inherit"/>
                        </a:rPr>
                        <a:t>feature</a:t>
                      </a:r>
                      <a:endParaRPr lang="en-IN">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b="0">
                          <a:effectLst/>
                          <a:latin typeface="inherit"/>
                        </a:rPr>
                        <a:t>start, two, dogs, drink, water</a:t>
                      </a:r>
                      <a:endParaRPr lang="en-US">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b="0" dirty="0">
                          <a:effectLst/>
                          <a:latin typeface="inherit"/>
                        </a:rPr>
                        <a:t>end</a:t>
                      </a:r>
                      <a:endParaRPr lang="en-IN" dirty="0">
                        <a:effectLst/>
                      </a:endParaRPr>
                    </a:p>
                  </a:txBody>
                  <a:tcPr marL="38100" marR="38100" marT="38100" marB="38100"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197576322"/>
                  </a:ext>
                </a:extLst>
              </a:tr>
            </a:tbl>
          </a:graphicData>
        </a:graphic>
      </p:graphicFrame>
      <p:sp>
        <p:nvSpPr>
          <p:cNvPr id="8" name="TextBox 7">
            <a:extLst>
              <a:ext uri="{FF2B5EF4-FFF2-40B4-BE49-F238E27FC236}">
                <a16:creationId xmlns:a16="http://schemas.microsoft.com/office/drawing/2014/main" id="{0B9E0FCF-4CFE-4CF1-A6B3-19435CBBBF7A}"/>
              </a:ext>
            </a:extLst>
          </p:cNvPr>
          <p:cNvSpPr txBox="1"/>
          <p:nvPr/>
        </p:nvSpPr>
        <p:spPr>
          <a:xfrm flipH="1">
            <a:off x="1336637" y="2284758"/>
            <a:ext cx="9819043" cy="209288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44444"/>
                </a:solidFill>
                <a:effectLst/>
                <a:latin typeface="Georgia" panose="02040502050405020303" pitchFamily="18" charset="0"/>
              </a:rPr>
              <a:t>To make this task into a supervised learning task, we have to provide input and output to the model for training. We have to train our model on 6000 images and each image will contain 2048 length feature vector and caption is also represented as numbers. This amount of data for 6000 images is not possible to hold into memory so we will be using a generator method that will yield batches.</a:t>
            </a:r>
            <a:r>
              <a:rPr lang="en-US" altLang="en-US" sz="1400" dirty="0"/>
              <a:t> </a:t>
            </a:r>
            <a:r>
              <a:rPr kumimoji="0" lang="en-US" altLang="en-US" sz="1400" b="0" i="0" u="none" strike="noStrike" cap="none" normalizeH="0" baseline="0" dirty="0">
                <a:ln>
                  <a:noFill/>
                </a:ln>
                <a:solidFill>
                  <a:srgbClr val="444444"/>
                </a:solidFill>
                <a:effectLst/>
                <a:latin typeface="Georgia" panose="02040502050405020303" pitchFamily="18" charset="0"/>
              </a:rPr>
              <a:t>The generator will yield the input and output sequence.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444444"/>
                </a:solidFill>
                <a:effectLst/>
                <a:latin typeface="inherit"/>
              </a:rPr>
              <a:t>For example: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44444"/>
                </a:solidFill>
                <a:effectLst/>
                <a:latin typeface="Georgia" panose="02040502050405020303" pitchFamily="18" charset="0"/>
              </a:rPr>
              <a:t>The input to our model is [x1, x2] and the output will be y, where x1 is the 2048 feature vector of that image, x2 is the input text sequence and y is the output text sequence that the model has to predict.</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170059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0D50-0F17-40B6-AFF5-484B554BB0DA}"/>
              </a:ext>
            </a:extLst>
          </p:cNvPr>
          <p:cNvSpPr>
            <a:spLocks noGrp="1"/>
          </p:cNvSpPr>
          <p:nvPr>
            <p:ph type="title"/>
          </p:nvPr>
        </p:nvSpPr>
        <p:spPr/>
        <p:txBody>
          <a:bodyPr/>
          <a:lstStyle/>
          <a:p>
            <a:r>
              <a:rPr lang="en-IN" b="1" i="0" dirty="0">
                <a:solidFill>
                  <a:srgbClr val="444444"/>
                </a:solidFill>
                <a:effectLst/>
                <a:latin typeface="Georgia" panose="02040502050405020303" pitchFamily="18" charset="0"/>
              </a:rPr>
              <a:t>Defining the CNN-RNN model</a:t>
            </a:r>
            <a:endParaRPr lang="en-IN" dirty="0"/>
          </a:p>
        </p:txBody>
      </p:sp>
      <p:sp>
        <p:nvSpPr>
          <p:cNvPr id="3" name="Content Placeholder 2">
            <a:extLst>
              <a:ext uri="{FF2B5EF4-FFF2-40B4-BE49-F238E27FC236}">
                <a16:creationId xmlns:a16="http://schemas.microsoft.com/office/drawing/2014/main" id="{388B8087-552D-44FC-8EFA-C81D0A18F6F0}"/>
              </a:ext>
            </a:extLst>
          </p:cNvPr>
          <p:cNvSpPr>
            <a:spLocks noGrp="1"/>
          </p:cNvSpPr>
          <p:nvPr>
            <p:ph idx="1"/>
          </p:nvPr>
        </p:nvSpPr>
        <p:spPr/>
        <p:txBody>
          <a:bodyPr/>
          <a:lstStyle/>
          <a:p>
            <a:pPr algn="l" fontAlgn="base"/>
            <a:r>
              <a:rPr lang="en-US" sz="1600" b="0" i="0" dirty="0">
                <a:solidFill>
                  <a:srgbClr val="444444"/>
                </a:solidFill>
                <a:effectLst/>
                <a:latin typeface="Georgia" panose="02040502050405020303" pitchFamily="18" charset="0"/>
              </a:rPr>
              <a:t>To define the structure of the model, we will be using the </a:t>
            </a:r>
            <a:r>
              <a:rPr lang="en-US" sz="1600" b="0" i="0" dirty="0" err="1">
                <a:solidFill>
                  <a:srgbClr val="444444"/>
                </a:solidFill>
                <a:effectLst/>
                <a:latin typeface="Georgia" panose="02040502050405020303" pitchFamily="18" charset="0"/>
              </a:rPr>
              <a:t>Keras</a:t>
            </a:r>
            <a:r>
              <a:rPr lang="en-US" sz="1600" b="0" i="0" dirty="0">
                <a:solidFill>
                  <a:srgbClr val="444444"/>
                </a:solidFill>
                <a:effectLst/>
                <a:latin typeface="Georgia" panose="02040502050405020303" pitchFamily="18" charset="0"/>
              </a:rPr>
              <a:t> Model from Functional API. It will consist of three major parts:</a:t>
            </a:r>
          </a:p>
          <a:p>
            <a:pPr algn="l" fontAlgn="base">
              <a:buFont typeface="Arial" panose="020B0604020202020204" pitchFamily="34" charset="0"/>
              <a:buChar char="•"/>
            </a:pPr>
            <a:r>
              <a:rPr lang="en-US" sz="1600" b="1" i="0" dirty="0">
                <a:solidFill>
                  <a:srgbClr val="444444"/>
                </a:solidFill>
                <a:effectLst/>
                <a:latin typeface="inherit"/>
              </a:rPr>
              <a:t>Feature Extractor –</a:t>
            </a:r>
            <a:r>
              <a:rPr lang="en-US" sz="1600" b="0" i="0" dirty="0">
                <a:solidFill>
                  <a:srgbClr val="444444"/>
                </a:solidFill>
                <a:effectLst/>
                <a:latin typeface="Georgia" panose="02040502050405020303" pitchFamily="18" charset="0"/>
              </a:rPr>
              <a:t> The feature extracted from the image has a size of 2048, with a dense layer, we will reduce the dimensions to 256 nodes.</a:t>
            </a:r>
          </a:p>
          <a:p>
            <a:pPr algn="l" fontAlgn="base">
              <a:buFont typeface="Arial" panose="020B0604020202020204" pitchFamily="34" charset="0"/>
              <a:buChar char="•"/>
            </a:pPr>
            <a:r>
              <a:rPr lang="en-US" sz="1600" b="1" i="0" dirty="0">
                <a:solidFill>
                  <a:srgbClr val="444444"/>
                </a:solidFill>
                <a:effectLst/>
                <a:latin typeface="inherit"/>
              </a:rPr>
              <a:t>Sequence Processor –</a:t>
            </a:r>
            <a:r>
              <a:rPr lang="en-US" sz="1600" b="0" i="0" dirty="0">
                <a:solidFill>
                  <a:srgbClr val="444444"/>
                </a:solidFill>
                <a:effectLst/>
                <a:latin typeface="Georgia" panose="02040502050405020303" pitchFamily="18" charset="0"/>
              </a:rPr>
              <a:t> An embedding layer will handle the textual input, followed by the LSTM layer.</a:t>
            </a:r>
          </a:p>
          <a:p>
            <a:pPr algn="l" fontAlgn="base">
              <a:buFont typeface="Arial" panose="020B0604020202020204" pitchFamily="34" charset="0"/>
              <a:buChar char="•"/>
            </a:pPr>
            <a:r>
              <a:rPr lang="en-US" sz="1600" b="1" i="0" dirty="0">
                <a:solidFill>
                  <a:srgbClr val="444444"/>
                </a:solidFill>
                <a:effectLst/>
                <a:latin typeface="inherit"/>
              </a:rPr>
              <a:t>Decoder –</a:t>
            </a:r>
            <a:r>
              <a:rPr lang="en-US" sz="1600" b="0" i="0" dirty="0">
                <a:solidFill>
                  <a:srgbClr val="444444"/>
                </a:solidFill>
                <a:effectLst/>
                <a:latin typeface="Georgia" panose="02040502050405020303" pitchFamily="18" charset="0"/>
              </a:rPr>
              <a:t> By merging the output from the above two layers, we will process by the dense layer to make the final prediction. The final layer will contain the number of nodes equal to our vocabulary size.</a:t>
            </a:r>
          </a:p>
          <a:p>
            <a:endParaRPr lang="en-IN" dirty="0"/>
          </a:p>
        </p:txBody>
      </p:sp>
    </p:spTree>
    <p:extLst>
      <p:ext uri="{BB962C8B-B14F-4D97-AF65-F5344CB8AC3E}">
        <p14:creationId xmlns:p14="http://schemas.microsoft.com/office/powerpoint/2010/main" val="104169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857C-C5E9-4182-B6FD-ECBBD99C7584}"/>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Visual representation of the final model</a:t>
            </a:r>
            <a:endParaRPr lang="en-IN" dirty="0"/>
          </a:p>
        </p:txBody>
      </p:sp>
      <p:pic>
        <p:nvPicPr>
          <p:cNvPr id="7170" name="Picture 2" descr="final model - python data science project">
            <a:extLst>
              <a:ext uri="{FF2B5EF4-FFF2-40B4-BE49-F238E27FC236}">
                <a16:creationId xmlns:a16="http://schemas.microsoft.com/office/drawing/2014/main" id="{44297B0A-B035-4C47-B70C-C20BD01623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0776" y="2108199"/>
            <a:ext cx="6544236" cy="4077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174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ABD3-B1F7-4430-B553-933707916D76}"/>
              </a:ext>
            </a:extLst>
          </p:cNvPr>
          <p:cNvSpPr>
            <a:spLocks noGrp="1"/>
          </p:cNvSpPr>
          <p:nvPr>
            <p:ph type="title"/>
          </p:nvPr>
        </p:nvSpPr>
        <p:spPr/>
        <p:txBody>
          <a:bodyPr/>
          <a:lstStyle/>
          <a:p>
            <a:r>
              <a:rPr lang="en-IN" b="1" i="0" dirty="0">
                <a:solidFill>
                  <a:srgbClr val="444444"/>
                </a:solidFill>
                <a:effectLst/>
                <a:latin typeface="Georgia" panose="02040502050405020303" pitchFamily="18" charset="0"/>
              </a:rPr>
              <a:t>Training &amp; Testing the model</a:t>
            </a:r>
            <a:endParaRPr lang="en-IN" dirty="0"/>
          </a:p>
        </p:txBody>
      </p:sp>
      <p:sp>
        <p:nvSpPr>
          <p:cNvPr id="3" name="Content Placeholder 2">
            <a:extLst>
              <a:ext uri="{FF2B5EF4-FFF2-40B4-BE49-F238E27FC236}">
                <a16:creationId xmlns:a16="http://schemas.microsoft.com/office/drawing/2014/main" id="{A2491204-59D6-438F-A054-61C145E3D261}"/>
              </a:ext>
            </a:extLst>
          </p:cNvPr>
          <p:cNvSpPr>
            <a:spLocks noGrp="1"/>
          </p:cNvSpPr>
          <p:nvPr>
            <p:ph idx="1"/>
          </p:nvPr>
        </p:nvSpPr>
        <p:spPr/>
        <p:txBody>
          <a:bodyPr>
            <a:normAutofit/>
          </a:bodyPr>
          <a:lstStyle/>
          <a:p>
            <a:pPr>
              <a:buFont typeface="Wingdings" panose="05000000000000000000" pitchFamily="2" charset="2"/>
              <a:buChar char="Ø"/>
            </a:pPr>
            <a:r>
              <a:rPr lang="en-US" sz="1600" b="0" i="0" dirty="0">
                <a:solidFill>
                  <a:srgbClr val="444444"/>
                </a:solidFill>
                <a:effectLst/>
                <a:latin typeface="Georgia" panose="02040502050405020303" pitchFamily="18" charset="0"/>
              </a:rPr>
              <a:t>To train the model, we will be using the 6000 training images by generating the input and output sequences in batches and fitting them to the model using </a:t>
            </a:r>
            <a:r>
              <a:rPr lang="en-US" sz="1600" b="0" i="0" dirty="0" err="1">
                <a:solidFill>
                  <a:srgbClr val="444444"/>
                </a:solidFill>
                <a:effectLst/>
                <a:latin typeface="Georgia" panose="02040502050405020303" pitchFamily="18" charset="0"/>
              </a:rPr>
              <a:t>model.fit_generator</a:t>
            </a:r>
            <a:r>
              <a:rPr lang="en-US" sz="1600" b="0" i="0" dirty="0">
                <a:solidFill>
                  <a:srgbClr val="444444"/>
                </a:solidFill>
                <a:effectLst/>
                <a:latin typeface="Georgia" panose="02040502050405020303" pitchFamily="18" charset="0"/>
              </a:rPr>
              <a:t>() method. We also save the model to our models folder.</a:t>
            </a:r>
          </a:p>
          <a:p>
            <a:pPr>
              <a:buFont typeface="Wingdings" panose="05000000000000000000" pitchFamily="2" charset="2"/>
              <a:buChar char="Ø"/>
            </a:pPr>
            <a:r>
              <a:rPr lang="en-US" sz="1600" dirty="0">
                <a:solidFill>
                  <a:srgbClr val="444444"/>
                </a:solidFill>
                <a:latin typeface="Georgia" panose="02040502050405020303" pitchFamily="18" charset="0"/>
              </a:rPr>
              <a:t>After training the model </a:t>
            </a:r>
            <a:r>
              <a:rPr lang="en-US" sz="1600" b="0" i="0" dirty="0">
                <a:solidFill>
                  <a:srgbClr val="444444"/>
                </a:solidFill>
                <a:effectLst/>
                <a:latin typeface="Georgia" panose="02040502050405020303" pitchFamily="18" charset="0"/>
              </a:rPr>
              <a:t>we will make a separate file testing_caption_generator.py which will load the model and generate predictions. The predictions contain the max length of index values so we will use the same </a:t>
            </a:r>
            <a:r>
              <a:rPr lang="en-US" sz="1600" b="0" i="0" dirty="0" err="1">
                <a:solidFill>
                  <a:srgbClr val="444444"/>
                </a:solidFill>
                <a:effectLst/>
                <a:latin typeface="Georgia" panose="02040502050405020303" pitchFamily="18" charset="0"/>
              </a:rPr>
              <a:t>tokenizer.p</a:t>
            </a:r>
            <a:r>
              <a:rPr lang="en-US" sz="1600" b="0" i="0" dirty="0">
                <a:solidFill>
                  <a:srgbClr val="444444"/>
                </a:solidFill>
                <a:effectLst/>
                <a:latin typeface="Georgia" panose="02040502050405020303" pitchFamily="18" charset="0"/>
              </a:rPr>
              <a:t> pickle file to get the words from their index values.</a:t>
            </a:r>
            <a:endParaRPr lang="en-IN" sz="1600" dirty="0"/>
          </a:p>
        </p:txBody>
      </p:sp>
    </p:spTree>
    <p:extLst>
      <p:ext uri="{BB962C8B-B14F-4D97-AF65-F5344CB8AC3E}">
        <p14:creationId xmlns:p14="http://schemas.microsoft.com/office/powerpoint/2010/main" val="1616650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3529-6D95-43BB-BC07-2A26A7D91745}"/>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5C512C5D-9A08-4BC5-A193-B74449B54A91}"/>
              </a:ext>
            </a:extLst>
          </p:cNvPr>
          <p:cNvPicPr>
            <a:picLocks noGrp="1" noChangeAspect="1"/>
          </p:cNvPicPr>
          <p:nvPr>
            <p:ph idx="1"/>
          </p:nvPr>
        </p:nvPicPr>
        <p:blipFill>
          <a:blip r:embed="rId2"/>
          <a:stretch>
            <a:fillRect/>
          </a:stretch>
        </p:blipFill>
        <p:spPr>
          <a:xfrm>
            <a:off x="4266722" y="2521617"/>
            <a:ext cx="3718882" cy="2933954"/>
          </a:xfrm>
        </p:spPr>
      </p:pic>
    </p:spTree>
    <p:extLst>
      <p:ext uri="{BB962C8B-B14F-4D97-AF65-F5344CB8AC3E}">
        <p14:creationId xmlns:p14="http://schemas.microsoft.com/office/powerpoint/2010/main" val="953381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1552-8C4A-4B58-9F0C-DE6615F8EC4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11DE41A-BECC-470F-8C6E-6AB4F8618682}"/>
              </a:ext>
            </a:extLst>
          </p:cNvPr>
          <p:cNvSpPr>
            <a:spLocks noGrp="1"/>
          </p:cNvSpPr>
          <p:nvPr>
            <p:ph idx="1"/>
          </p:nvPr>
        </p:nvSpPr>
        <p:spPr/>
        <p:txBody>
          <a:bodyPr/>
          <a:lstStyle/>
          <a:p>
            <a:pPr>
              <a:buFont typeface="Arial" panose="020B0604020202020204" pitchFamily="34" charset="0"/>
              <a:buChar char="•"/>
            </a:pPr>
            <a:r>
              <a:rPr lang="en-IN" dirty="0">
                <a:hlinkClick r:id="rId2"/>
              </a:rPr>
              <a:t>https://data-flair.training/blogs/python-based-project-image-caption-generator-cnn/</a:t>
            </a:r>
            <a:endParaRPr lang="en-IN" dirty="0"/>
          </a:p>
          <a:p>
            <a:pPr>
              <a:buFont typeface="Arial" panose="020B0604020202020204" pitchFamily="34" charset="0"/>
              <a:buChar char="•"/>
            </a:pPr>
            <a:r>
              <a:rPr lang="en-IN" dirty="0">
                <a:hlinkClick r:id="rId3"/>
              </a:rPr>
              <a:t>https://www.researchgate.net/publication/333651453_Detection_and_Recognition_of_Objects_in_Image_Caption_Generator_System_A_Deep_Learning_Approach</a:t>
            </a:r>
            <a:endParaRPr lang="en-IN" dirty="0"/>
          </a:p>
          <a:p>
            <a:pPr>
              <a:buFont typeface="Arial" panose="020B0604020202020204" pitchFamily="34" charset="0"/>
              <a:buChar char="•"/>
            </a:pPr>
            <a:r>
              <a:rPr lang="en-IN" dirty="0">
                <a:hlinkClick r:id="rId4"/>
              </a:rPr>
              <a:t>https://ieeexplore.ieee.org/document/8728516</a:t>
            </a:r>
            <a:endParaRPr lang="en-IN" dirty="0"/>
          </a:p>
          <a:p>
            <a:pPr>
              <a:buFont typeface="Arial" panose="020B0604020202020204" pitchFamily="34" charset="0"/>
              <a:buChar char="•"/>
            </a:pPr>
            <a:r>
              <a:rPr lang="en-IN" dirty="0">
                <a:hlinkClick r:id="rId5"/>
              </a:rPr>
              <a:t>https://blog.clairvoyantsoft.com/image-caption-generator-535b8e9a66ac</a:t>
            </a:r>
            <a:endParaRPr lang="en-IN" dirty="0"/>
          </a:p>
          <a:p>
            <a:pPr>
              <a:buFont typeface="Arial" panose="020B0604020202020204" pitchFamily="34" charset="0"/>
              <a:buChar char="•"/>
            </a:pPr>
            <a:r>
              <a:rPr lang="en-IN" dirty="0">
                <a:hlinkClick r:id="rId6"/>
              </a:rPr>
              <a:t>https://medium.com/@raman.shinde15/image-captioning-with-flickr8k-dataset-bleu-4bcba0b52926</a:t>
            </a:r>
            <a:endParaRPr lang="en-IN" dirty="0"/>
          </a:p>
          <a:p>
            <a:pPr>
              <a:buFont typeface="Arial" panose="020B0604020202020204" pitchFamily="34" charset="0"/>
              <a:buChar char="•"/>
            </a:pPr>
            <a:r>
              <a:rPr lang="en-IN" dirty="0">
                <a:hlinkClick r:id="rId7"/>
              </a:rPr>
              <a:t>https://www.geeksforgeeks.org/image-caption-generator-using-deep-learning-on-flickr8k-dataset/</a:t>
            </a:r>
            <a:endParaRPr lang="en-IN" dirty="0"/>
          </a:p>
          <a:p>
            <a:pPr marL="0" indent="0">
              <a:buNone/>
            </a:pPr>
            <a:endParaRPr lang="en-IN" dirty="0"/>
          </a:p>
        </p:txBody>
      </p:sp>
    </p:spTree>
    <p:extLst>
      <p:ext uri="{BB962C8B-B14F-4D97-AF65-F5344CB8AC3E}">
        <p14:creationId xmlns:p14="http://schemas.microsoft.com/office/powerpoint/2010/main" val="221790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Harihar panda</a:t>
            </a: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4340-228F-43F2-9E8A-635290503170}"/>
              </a:ext>
            </a:extLst>
          </p:cNvPr>
          <p:cNvSpPr>
            <a:spLocks noGrp="1"/>
          </p:cNvSpPr>
          <p:nvPr>
            <p:ph type="title"/>
          </p:nvPr>
        </p:nvSpPr>
        <p:spPr/>
        <p:txBody>
          <a:bodyPr/>
          <a:lstStyle/>
          <a:p>
            <a:r>
              <a:rPr lang="en-US" b="0" i="0" dirty="0">
                <a:solidFill>
                  <a:schemeClr val="tx1">
                    <a:lumMod val="95000"/>
                  </a:schemeClr>
                </a:solidFill>
                <a:effectLst/>
                <a:latin typeface="Georgia" panose="02040502050405020303" pitchFamily="18" charset="0"/>
              </a:rPr>
              <a:t>What is Image Caption Generator?</a:t>
            </a:r>
            <a:endParaRPr lang="en-IN" dirty="0"/>
          </a:p>
        </p:txBody>
      </p:sp>
      <p:sp>
        <p:nvSpPr>
          <p:cNvPr id="3" name="Content Placeholder 2">
            <a:extLst>
              <a:ext uri="{FF2B5EF4-FFF2-40B4-BE49-F238E27FC236}">
                <a16:creationId xmlns:a16="http://schemas.microsoft.com/office/drawing/2014/main" id="{30EE33FE-1DB4-443F-B1A2-46C6BEA1ADAF}"/>
              </a:ext>
            </a:extLst>
          </p:cNvPr>
          <p:cNvSpPr>
            <a:spLocks noGrp="1"/>
          </p:cNvSpPr>
          <p:nvPr>
            <p:ph idx="1"/>
          </p:nvPr>
        </p:nvSpPr>
        <p:spPr>
          <a:xfrm>
            <a:off x="1138518" y="2108201"/>
            <a:ext cx="10017162" cy="3760891"/>
          </a:xfrm>
        </p:spPr>
        <p:txBody>
          <a:bodyPr/>
          <a:lstStyle/>
          <a:p>
            <a:r>
              <a:rPr lang="en-US" sz="2000" b="0" i="0" dirty="0">
                <a:solidFill>
                  <a:schemeClr val="tx1">
                    <a:lumMod val="95000"/>
                  </a:schemeClr>
                </a:solidFill>
                <a:effectLst/>
                <a:latin typeface="Georgia" panose="02040502050405020303" pitchFamily="18" charset="0"/>
              </a:rPr>
              <a:t>Image caption generator is a task that involves computer vision and natural language processing concepts to recognize the context of an image and describe them in a natural language like English.</a:t>
            </a:r>
            <a:endParaRPr lang="en-IN" sz="2000" dirty="0">
              <a:solidFill>
                <a:schemeClr val="tx1">
                  <a:lumMod val="95000"/>
                </a:schemeClr>
              </a:solidFill>
            </a:endParaRPr>
          </a:p>
          <a:p>
            <a:endParaRPr lang="en-IN" dirty="0"/>
          </a:p>
        </p:txBody>
      </p:sp>
    </p:spTree>
    <p:extLst>
      <p:ext uri="{BB962C8B-B14F-4D97-AF65-F5344CB8AC3E}">
        <p14:creationId xmlns:p14="http://schemas.microsoft.com/office/powerpoint/2010/main" val="3201836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1859-3E10-4185-9454-8F6F57314AF7}"/>
              </a:ext>
            </a:extLst>
          </p:cNvPr>
          <p:cNvSpPr>
            <a:spLocks noGrp="1"/>
          </p:cNvSpPr>
          <p:nvPr>
            <p:ph type="title"/>
          </p:nvPr>
        </p:nvSpPr>
        <p:spPr/>
        <p:txBody>
          <a:bodyPr/>
          <a:lstStyle/>
          <a:p>
            <a:r>
              <a:rPr lang="en-US" b="0" i="0" dirty="0">
                <a:solidFill>
                  <a:schemeClr val="tx1">
                    <a:lumMod val="95000"/>
                  </a:schemeClr>
                </a:solidFill>
                <a:effectLst/>
                <a:latin typeface="Georgia" panose="02040502050405020303" pitchFamily="18" charset="0"/>
              </a:rPr>
              <a:t>About the Python based Project</a:t>
            </a:r>
            <a:endParaRPr lang="en-IN" dirty="0"/>
          </a:p>
        </p:txBody>
      </p:sp>
      <p:sp>
        <p:nvSpPr>
          <p:cNvPr id="3" name="Content Placeholder 2">
            <a:extLst>
              <a:ext uri="{FF2B5EF4-FFF2-40B4-BE49-F238E27FC236}">
                <a16:creationId xmlns:a16="http://schemas.microsoft.com/office/drawing/2014/main" id="{D27FD08F-2222-4A44-9280-A1272666029C}"/>
              </a:ext>
            </a:extLst>
          </p:cNvPr>
          <p:cNvSpPr>
            <a:spLocks noGrp="1"/>
          </p:cNvSpPr>
          <p:nvPr>
            <p:ph idx="1"/>
          </p:nvPr>
        </p:nvSpPr>
        <p:spPr/>
        <p:txBody>
          <a:bodyPr/>
          <a:lstStyle/>
          <a:p>
            <a:r>
              <a:rPr lang="en-US" b="0" i="0" dirty="0">
                <a:solidFill>
                  <a:schemeClr val="tx1">
                    <a:lumMod val="95000"/>
                  </a:schemeClr>
                </a:solidFill>
                <a:effectLst/>
                <a:latin typeface="Georgia" panose="02040502050405020303" pitchFamily="18" charset="0"/>
              </a:rPr>
              <a:t>The objective of our project is to learn the concepts of a CNN and LSTM model and build a working model of Image caption generator by implementing CNN with LSTM.</a:t>
            </a:r>
          </a:p>
          <a:p>
            <a:r>
              <a:rPr lang="en-US" b="0" i="0" dirty="0">
                <a:solidFill>
                  <a:schemeClr val="tx1">
                    <a:lumMod val="95000"/>
                  </a:schemeClr>
                </a:solidFill>
                <a:effectLst/>
                <a:latin typeface="Georgia" panose="02040502050405020303" pitchFamily="18" charset="0"/>
              </a:rPr>
              <a:t>In this Python project, we will be implementing the caption generator using CNN</a:t>
            </a:r>
            <a:r>
              <a:rPr lang="en-US" b="1" i="1" u="sng" dirty="0">
                <a:solidFill>
                  <a:srgbClr val="FE80C7"/>
                </a:solidFill>
                <a:effectLst/>
                <a:latin typeface="Georgia" panose="02040502050405020303" pitchFamily="18" charset="0"/>
                <a:hlinkClick r:id="rId2">
                  <a:extLst>
                    <a:ext uri="{A12FA001-AC4F-418D-AE19-62706E023703}">
                      <ahyp:hlinkClr xmlns:ahyp="http://schemas.microsoft.com/office/drawing/2018/hyperlinkcolor" val="tx"/>
                    </a:ext>
                  </a:extLst>
                </a:hlinkClick>
              </a:rPr>
              <a:t> </a:t>
            </a:r>
            <a:r>
              <a:rPr lang="en-US" dirty="0">
                <a:solidFill>
                  <a:schemeClr val="tx1">
                    <a:lumMod val="95000"/>
                  </a:schemeClr>
                </a:solidFill>
                <a:latin typeface="Georgia" panose="02040502050405020303" pitchFamily="18" charset="0"/>
                <a:hlinkClick r:id="rId2">
                  <a:extLst>
                    <a:ext uri="{A12FA001-AC4F-418D-AE19-62706E023703}">
                      <ahyp:hlinkClr xmlns:ahyp="http://schemas.microsoft.com/office/drawing/2018/hyperlinkcolor" val="tx"/>
                    </a:ext>
                  </a:extLst>
                </a:hlinkClick>
              </a:rPr>
              <a:t>(Convolutional Neural Networks) </a:t>
            </a:r>
            <a:r>
              <a:rPr lang="en-US" b="0" i="0" dirty="0">
                <a:solidFill>
                  <a:schemeClr val="tx1">
                    <a:lumMod val="95000"/>
                  </a:schemeClr>
                </a:solidFill>
                <a:effectLst/>
                <a:latin typeface="Georgia" panose="02040502050405020303" pitchFamily="18" charset="0"/>
              </a:rPr>
              <a:t>and LSTM (</a:t>
            </a:r>
            <a:r>
              <a:rPr lang="en-US" b="0" i="0" u="sng" dirty="0">
                <a:solidFill>
                  <a:schemeClr val="tx1">
                    <a:lumMod val="95000"/>
                  </a:schemeClr>
                </a:solidFill>
                <a:effectLst/>
                <a:latin typeface="Georgia" panose="02040502050405020303" pitchFamily="18" charset="0"/>
              </a:rPr>
              <a:t>Long short term memory</a:t>
            </a:r>
            <a:r>
              <a:rPr lang="en-US" b="0" i="0" dirty="0">
                <a:solidFill>
                  <a:schemeClr val="tx1">
                    <a:lumMod val="95000"/>
                  </a:schemeClr>
                </a:solidFill>
                <a:effectLst/>
                <a:latin typeface="Georgia" panose="02040502050405020303" pitchFamily="18" charset="0"/>
              </a:rPr>
              <a:t>). The image features will be extracted from </a:t>
            </a:r>
            <a:r>
              <a:rPr lang="en-US" b="0" i="0" dirty="0" err="1">
                <a:solidFill>
                  <a:schemeClr val="tx1">
                    <a:lumMod val="95000"/>
                  </a:schemeClr>
                </a:solidFill>
                <a:effectLst/>
                <a:latin typeface="Georgia" panose="02040502050405020303" pitchFamily="18" charset="0"/>
              </a:rPr>
              <a:t>Xception</a:t>
            </a:r>
            <a:r>
              <a:rPr lang="en-US" b="0" i="0" dirty="0">
                <a:solidFill>
                  <a:schemeClr val="tx1">
                    <a:lumMod val="95000"/>
                  </a:schemeClr>
                </a:solidFill>
                <a:effectLst/>
                <a:latin typeface="Georgia" panose="02040502050405020303" pitchFamily="18" charset="0"/>
              </a:rPr>
              <a:t> which is a CNN model trained on the </a:t>
            </a:r>
            <a:r>
              <a:rPr lang="en-US" b="0" i="0" dirty="0" err="1">
                <a:solidFill>
                  <a:schemeClr val="tx1">
                    <a:lumMod val="95000"/>
                  </a:schemeClr>
                </a:solidFill>
                <a:effectLst/>
                <a:latin typeface="Georgia" panose="02040502050405020303" pitchFamily="18" charset="0"/>
              </a:rPr>
              <a:t>imagenet</a:t>
            </a:r>
            <a:r>
              <a:rPr lang="en-US" b="0" i="0" dirty="0">
                <a:solidFill>
                  <a:schemeClr val="tx1">
                    <a:lumMod val="95000"/>
                  </a:schemeClr>
                </a:solidFill>
                <a:effectLst/>
                <a:latin typeface="Georgia" panose="02040502050405020303" pitchFamily="18" charset="0"/>
              </a:rPr>
              <a:t> dataset and then we feed the features into the LSTM model which will be responsible for generating the image captions.</a:t>
            </a:r>
          </a:p>
          <a:p>
            <a:r>
              <a:rPr lang="en-US" b="0" i="0" dirty="0">
                <a:solidFill>
                  <a:schemeClr val="tx1">
                    <a:lumMod val="95000"/>
                  </a:schemeClr>
                </a:solidFill>
                <a:effectLst/>
                <a:latin typeface="Georgia" panose="02040502050405020303" pitchFamily="18" charset="0"/>
              </a:rPr>
              <a:t>For the image caption generator, we will be using the Flickr_8K dataset. There are also other big datasets like Flickr_30K and MSCOCO dataset but it can take weeks just to train the network so we will be using a small Flickr8k dataset.</a:t>
            </a:r>
            <a:endParaRPr lang="en-IN" dirty="0">
              <a:solidFill>
                <a:schemeClr val="tx1">
                  <a:lumMod val="95000"/>
                </a:schemeClr>
              </a:solidFill>
            </a:endParaRPr>
          </a:p>
          <a:p>
            <a:endParaRPr lang="en-IN" dirty="0"/>
          </a:p>
        </p:txBody>
      </p:sp>
    </p:spTree>
    <p:extLst>
      <p:ext uri="{BB962C8B-B14F-4D97-AF65-F5344CB8AC3E}">
        <p14:creationId xmlns:p14="http://schemas.microsoft.com/office/powerpoint/2010/main" val="125055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96A55-5A9B-4FAA-8D31-35FF1F0D485A}"/>
              </a:ext>
            </a:extLst>
          </p:cNvPr>
          <p:cNvSpPr>
            <a:spLocks noGrp="1"/>
          </p:cNvSpPr>
          <p:nvPr>
            <p:ph type="title"/>
          </p:nvPr>
        </p:nvSpPr>
        <p:spPr/>
        <p:txBody>
          <a:bodyPr/>
          <a:lstStyle/>
          <a:p>
            <a:r>
              <a:rPr lang="en-IN" dirty="0"/>
              <a:t>What is CNN ?</a:t>
            </a:r>
          </a:p>
        </p:txBody>
      </p:sp>
      <p:pic>
        <p:nvPicPr>
          <p:cNvPr id="4" name="Picture 2" descr="working of Deep CNN - Python based project">
            <a:extLst>
              <a:ext uri="{FF2B5EF4-FFF2-40B4-BE49-F238E27FC236}">
                <a16:creationId xmlns:a16="http://schemas.microsoft.com/office/drawing/2014/main" id="{6766B5BD-3E19-4738-8555-C015A9F567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6963" y="2144996"/>
            <a:ext cx="10058400" cy="23014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F703EFB-1BB7-40E8-A8EA-431DFAADF14A}"/>
              </a:ext>
            </a:extLst>
          </p:cNvPr>
          <p:cNvSpPr txBox="1"/>
          <p:nvPr/>
        </p:nvSpPr>
        <p:spPr>
          <a:xfrm>
            <a:off x="1096963" y="4726451"/>
            <a:ext cx="10058399" cy="1846659"/>
          </a:xfrm>
          <a:prstGeom prst="rect">
            <a:avLst/>
          </a:prstGeom>
          <a:noFill/>
        </p:spPr>
        <p:txBody>
          <a:bodyPr wrap="square" rtlCol="0">
            <a:spAutoFit/>
          </a:bodyPr>
          <a:lstStyle/>
          <a:p>
            <a:r>
              <a:rPr lang="en-US" sz="1600" b="0" i="0" dirty="0">
                <a:solidFill>
                  <a:schemeClr val="tx1">
                    <a:lumMod val="95000"/>
                  </a:schemeClr>
                </a:solidFill>
                <a:effectLst/>
                <a:latin typeface="Georgia" panose="02040502050405020303" pitchFamily="18" charset="0"/>
              </a:rPr>
              <a:t>Convolutional Neural networks are specialized deep neural networks which can process the data that has input shape like a 2D matrix. Images are easily represented as a 2D matrix and CNN is very useful in working with images. CNN is basically used for image classifications and identifying if an image is a bird, a plane or Superman, etc. </a:t>
            </a:r>
            <a:r>
              <a:rPr lang="en-US" sz="1600" b="0" i="0" dirty="0">
                <a:solidFill>
                  <a:srgbClr val="444444"/>
                </a:solidFill>
                <a:effectLst/>
                <a:latin typeface="Georgia" panose="02040502050405020303" pitchFamily="18" charset="0"/>
              </a:rPr>
              <a:t>It scans images from left to right and top to bottom to pull out important features from the image and combines the feature to classify images. It can handle the images that have been translated, rotated, scaled and changes in perspective.</a:t>
            </a:r>
            <a:endParaRPr lang="en-US" sz="1600" b="0" i="0" dirty="0">
              <a:solidFill>
                <a:schemeClr val="tx1">
                  <a:lumMod val="95000"/>
                </a:schemeClr>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56552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1C454-3FA7-4D7A-863E-10B034A0D42B}"/>
              </a:ext>
            </a:extLst>
          </p:cNvPr>
          <p:cNvSpPr>
            <a:spLocks noGrp="1"/>
          </p:cNvSpPr>
          <p:nvPr>
            <p:ph type="title"/>
          </p:nvPr>
        </p:nvSpPr>
        <p:spPr>
          <a:xfrm>
            <a:off x="1097280" y="286604"/>
            <a:ext cx="10058400" cy="1488408"/>
          </a:xfrm>
        </p:spPr>
        <p:txBody>
          <a:bodyPr/>
          <a:lstStyle/>
          <a:p>
            <a:br>
              <a:rPr lang="en-IN" b="0" i="0" dirty="0">
                <a:solidFill>
                  <a:srgbClr val="444444"/>
                </a:solidFill>
                <a:effectLst/>
                <a:latin typeface="Georgia" panose="02040502050405020303" pitchFamily="18" charset="0"/>
              </a:rPr>
            </a:br>
            <a:r>
              <a:rPr lang="en-IN" dirty="0">
                <a:solidFill>
                  <a:srgbClr val="444444"/>
                </a:solidFill>
                <a:latin typeface="Georgia" panose="02040502050405020303" pitchFamily="18" charset="0"/>
              </a:rPr>
              <a:t>What is LSTM?</a:t>
            </a:r>
            <a:endParaRPr lang="en-IN" dirty="0"/>
          </a:p>
        </p:txBody>
      </p:sp>
      <p:pic>
        <p:nvPicPr>
          <p:cNvPr id="1026" name="Picture 2" descr="LSTM Cell Structure - simple python project">
            <a:extLst>
              <a:ext uri="{FF2B5EF4-FFF2-40B4-BE49-F238E27FC236}">
                <a16:creationId xmlns:a16="http://schemas.microsoft.com/office/drawing/2014/main" id="{87CF5265-6940-4919-AB7D-4A47C8CD25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0218" y="3639670"/>
            <a:ext cx="5731564" cy="27342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5776A05-1EE0-49BB-841A-6A173FC8AAA7}"/>
              </a:ext>
            </a:extLst>
          </p:cNvPr>
          <p:cNvSpPr txBox="1"/>
          <p:nvPr/>
        </p:nvSpPr>
        <p:spPr>
          <a:xfrm>
            <a:off x="1097280" y="2043953"/>
            <a:ext cx="10058400" cy="1323439"/>
          </a:xfrm>
          <a:prstGeom prst="rect">
            <a:avLst/>
          </a:prstGeom>
          <a:noFill/>
        </p:spPr>
        <p:txBody>
          <a:bodyPr wrap="square" rtlCol="0">
            <a:spAutoFit/>
          </a:bodyPr>
          <a:lstStyle/>
          <a:p>
            <a:r>
              <a:rPr lang="en-US" sz="1600" b="0" i="0" dirty="0">
                <a:solidFill>
                  <a:srgbClr val="444444"/>
                </a:solidFill>
                <a:effectLst/>
                <a:latin typeface="Georgia" panose="02040502050405020303" pitchFamily="18" charset="0"/>
              </a:rPr>
              <a:t>LSTM stands for </a:t>
            </a:r>
            <a:r>
              <a:rPr lang="en-US" sz="1600" b="1" i="0" dirty="0">
                <a:solidFill>
                  <a:srgbClr val="444444"/>
                </a:solidFill>
                <a:effectLst/>
                <a:latin typeface="Georgia" panose="02040502050405020303" pitchFamily="18" charset="0"/>
              </a:rPr>
              <a:t>Long short term memory</a:t>
            </a:r>
            <a:r>
              <a:rPr lang="en-US" sz="1600" b="0" i="0" dirty="0">
                <a:solidFill>
                  <a:srgbClr val="444444"/>
                </a:solidFill>
                <a:effectLst/>
                <a:latin typeface="Georgia" panose="02040502050405020303" pitchFamily="18" charset="0"/>
              </a:rPr>
              <a:t>, they are a type of RNN (</a:t>
            </a:r>
            <a:r>
              <a:rPr lang="en-US" sz="1600" b="1" i="0" dirty="0">
                <a:solidFill>
                  <a:srgbClr val="444444"/>
                </a:solidFill>
                <a:effectLst/>
                <a:latin typeface="Georgia" panose="02040502050405020303" pitchFamily="18" charset="0"/>
              </a:rPr>
              <a:t>recurrent neural network</a:t>
            </a:r>
            <a:r>
              <a:rPr lang="en-US" sz="1600" b="0" i="0" dirty="0">
                <a:solidFill>
                  <a:srgbClr val="444444"/>
                </a:solidFill>
                <a:effectLst/>
                <a:latin typeface="Georgia" panose="02040502050405020303" pitchFamily="18" charset="0"/>
              </a:rPr>
              <a:t>) which is well suited for sequence prediction problems. Based on the previous text, we can predict what the next word will be. It has proven itself effective from the traditional RNN by overcoming the limitations of RNN which had short term memory. LSTM can carry out relevant information throughout the processing of inputs and with a forget gate, it discards non-relevant information.</a:t>
            </a:r>
            <a:endParaRPr lang="en-IN" sz="1600" dirty="0"/>
          </a:p>
        </p:txBody>
      </p:sp>
    </p:spTree>
    <p:extLst>
      <p:ext uri="{BB962C8B-B14F-4D97-AF65-F5344CB8AC3E}">
        <p14:creationId xmlns:p14="http://schemas.microsoft.com/office/powerpoint/2010/main" val="250603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8353-B328-4D83-81C2-9852AC1B5F54}"/>
              </a:ext>
            </a:extLst>
          </p:cNvPr>
          <p:cNvSpPr>
            <a:spLocks noGrp="1"/>
          </p:cNvSpPr>
          <p:nvPr>
            <p:ph type="title"/>
          </p:nvPr>
        </p:nvSpPr>
        <p:spPr/>
        <p:txBody>
          <a:bodyPr/>
          <a:lstStyle/>
          <a:p>
            <a:br>
              <a:rPr lang="en-IN" b="0" i="0" dirty="0">
                <a:solidFill>
                  <a:srgbClr val="444444"/>
                </a:solidFill>
                <a:effectLst/>
                <a:latin typeface="Georgia" panose="02040502050405020303" pitchFamily="18" charset="0"/>
              </a:rPr>
            </a:br>
            <a:r>
              <a:rPr lang="en-IN" b="0" i="0" dirty="0">
                <a:solidFill>
                  <a:srgbClr val="444444"/>
                </a:solidFill>
                <a:effectLst/>
                <a:latin typeface="Georgia" panose="02040502050405020303" pitchFamily="18" charset="0"/>
              </a:rPr>
              <a:t>Image Caption Generator Model</a:t>
            </a:r>
            <a:endParaRPr lang="en-IN" dirty="0"/>
          </a:p>
        </p:txBody>
      </p:sp>
      <p:pic>
        <p:nvPicPr>
          <p:cNvPr id="3074" name="Picture 2" descr="Model of Image Caption Generator - python based project">
            <a:extLst>
              <a:ext uri="{FF2B5EF4-FFF2-40B4-BE49-F238E27FC236}">
                <a16:creationId xmlns:a16="http://schemas.microsoft.com/office/drawing/2014/main" id="{0E992A2D-E604-4536-9A4F-C7F46E0ABA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3496235"/>
            <a:ext cx="10058400" cy="28776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E9C2E5-7121-4C33-A811-C5FBE4298E1E}"/>
              </a:ext>
            </a:extLst>
          </p:cNvPr>
          <p:cNvSpPr txBox="1"/>
          <p:nvPr/>
        </p:nvSpPr>
        <p:spPr>
          <a:xfrm>
            <a:off x="1097280" y="2330824"/>
            <a:ext cx="10058399" cy="1231106"/>
          </a:xfrm>
          <a:prstGeom prst="rect">
            <a:avLst/>
          </a:prstGeom>
          <a:noFill/>
        </p:spPr>
        <p:txBody>
          <a:bodyPr wrap="square" rtlCol="0">
            <a:spAutoFit/>
          </a:bodyPr>
          <a:lstStyle/>
          <a:p>
            <a:pPr algn="l" fontAlgn="base"/>
            <a:r>
              <a:rPr lang="en-US" sz="1400" b="0" i="0" dirty="0">
                <a:solidFill>
                  <a:srgbClr val="444444"/>
                </a:solidFill>
                <a:effectLst/>
                <a:latin typeface="Georgia" panose="02040502050405020303" pitchFamily="18" charset="0"/>
              </a:rPr>
              <a:t>So, to make our image caption generator model, we will be merging these architectures. It is also called a CNN-RNN model.</a:t>
            </a:r>
          </a:p>
          <a:p>
            <a:pPr algn="l" fontAlgn="base">
              <a:buFont typeface="Arial" panose="020B0604020202020204" pitchFamily="34" charset="0"/>
              <a:buChar char="•"/>
            </a:pPr>
            <a:endParaRPr lang="en-US" sz="1400" b="0" i="0" dirty="0">
              <a:solidFill>
                <a:srgbClr val="444444"/>
              </a:solidFill>
              <a:effectLst/>
              <a:latin typeface="Georgia" panose="02040502050405020303" pitchFamily="18" charset="0"/>
            </a:endParaRPr>
          </a:p>
          <a:p>
            <a:pPr algn="l" fontAlgn="base">
              <a:buFont typeface="Arial" panose="020B0604020202020204" pitchFamily="34" charset="0"/>
              <a:buChar char="•"/>
            </a:pPr>
            <a:r>
              <a:rPr lang="en-US" sz="1400" b="0" i="0" dirty="0">
                <a:solidFill>
                  <a:srgbClr val="444444"/>
                </a:solidFill>
                <a:effectLst/>
                <a:latin typeface="Georgia" panose="02040502050405020303" pitchFamily="18" charset="0"/>
              </a:rPr>
              <a:t>CNN is used for extracting features from the image. We will use the pre-trained model </a:t>
            </a:r>
            <a:r>
              <a:rPr lang="en-US" sz="1400" b="0" i="0" dirty="0" err="1">
                <a:solidFill>
                  <a:srgbClr val="444444"/>
                </a:solidFill>
                <a:effectLst/>
                <a:latin typeface="Georgia" panose="02040502050405020303" pitchFamily="18" charset="0"/>
              </a:rPr>
              <a:t>Xception</a:t>
            </a:r>
            <a:r>
              <a:rPr lang="en-US" sz="1400" b="0" i="0" dirty="0">
                <a:solidFill>
                  <a:srgbClr val="444444"/>
                </a:solidFill>
                <a:effectLst/>
                <a:latin typeface="Georgia" panose="02040502050405020303" pitchFamily="18" charset="0"/>
              </a:rPr>
              <a:t>.</a:t>
            </a:r>
          </a:p>
          <a:p>
            <a:pPr algn="l" fontAlgn="base">
              <a:buFont typeface="Arial" panose="020B0604020202020204" pitchFamily="34" charset="0"/>
              <a:buChar char="•"/>
            </a:pPr>
            <a:r>
              <a:rPr lang="en-US" sz="1400" b="0" i="0" dirty="0">
                <a:solidFill>
                  <a:srgbClr val="444444"/>
                </a:solidFill>
                <a:effectLst/>
                <a:latin typeface="Georgia" panose="02040502050405020303" pitchFamily="18" charset="0"/>
              </a:rPr>
              <a:t>LSTM will use the information from CNN to help generate a description of the image.</a:t>
            </a:r>
          </a:p>
          <a:p>
            <a:endParaRPr lang="en-IN" dirty="0"/>
          </a:p>
        </p:txBody>
      </p:sp>
    </p:spTree>
    <p:extLst>
      <p:ext uri="{BB962C8B-B14F-4D97-AF65-F5344CB8AC3E}">
        <p14:creationId xmlns:p14="http://schemas.microsoft.com/office/powerpoint/2010/main" val="308345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EEFD-5049-4356-AEDE-DE35B0C3F4D2}"/>
              </a:ext>
            </a:extLst>
          </p:cNvPr>
          <p:cNvSpPr>
            <a:spLocks noGrp="1"/>
          </p:cNvSpPr>
          <p:nvPr>
            <p:ph type="title"/>
          </p:nvPr>
        </p:nvSpPr>
        <p:spPr/>
        <p:txBody>
          <a:bodyPr/>
          <a:lstStyle/>
          <a:p>
            <a:r>
              <a:rPr lang="en-US" b="1" i="0" dirty="0">
                <a:solidFill>
                  <a:srgbClr val="444444"/>
                </a:solidFill>
                <a:effectLst/>
                <a:latin typeface="Georgia" panose="02040502050405020303" pitchFamily="18" charset="0"/>
              </a:rPr>
              <a:t>First, we import all the necessary packages</a:t>
            </a:r>
            <a:endParaRPr lang="en-IN" dirty="0"/>
          </a:p>
        </p:txBody>
      </p:sp>
      <p:pic>
        <p:nvPicPr>
          <p:cNvPr id="5" name="Content Placeholder 4">
            <a:extLst>
              <a:ext uri="{FF2B5EF4-FFF2-40B4-BE49-F238E27FC236}">
                <a16:creationId xmlns:a16="http://schemas.microsoft.com/office/drawing/2014/main" id="{48366B44-DB9C-4779-B435-C51163185AFC}"/>
              </a:ext>
            </a:extLst>
          </p:cNvPr>
          <p:cNvPicPr>
            <a:picLocks noGrp="1" noChangeAspect="1"/>
          </p:cNvPicPr>
          <p:nvPr>
            <p:ph idx="1"/>
          </p:nvPr>
        </p:nvPicPr>
        <p:blipFill>
          <a:blip r:embed="rId2"/>
          <a:stretch>
            <a:fillRect/>
          </a:stretch>
        </p:blipFill>
        <p:spPr>
          <a:xfrm>
            <a:off x="1004046" y="1855694"/>
            <a:ext cx="10151633" cy="4312024"/>
          </a:xfrm>
        </p:spPr>
      </p:pic>
    </p:spTree>
    <p:extLst>
      <p:ext uri="{BB962C8B-B14F-4D97-AF65-F5344CB8AC3E}">
        <p14:creationId xmlns:p14="http://schemas.microsoft.com/office/powerpoint/2010/main" val="847533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B3DE-FA0B-43C6-BDB9-E5C789877758}"/>
              </a:ext>
            </a:extLst>
          </p:cNvPr>
          <p:cNvSpPr>
            <a:spLocks noGrp="1"/>
          </p:cNvSpPr>
          <p:nvPr>
            <p:ph type="title"/>
          </p:nvPr>
        </p:nvSpPr>
        <p:spPr/>
        <p:txBody>
          <a:bodyPr/>
          <a:lstStyle/>
          <a:p>
            <a:r>
              <a:rPr lang="en-US" b="1" i="0" dirty="0">
                <a:solidFill>
                  <a:srgbClr val="444444"/>
                </a:solidFill>
                <a:effectLst/>
                <a:latin typeface="Georgia" panose="02040502050405020303" pitchFamily="18" charset="0"/>
              </a:rPr>
              <a:t>Exploring Flickr_8k_text</a:t>
            </a:r>
            <a:endParaRPr lang="en-IN" dirty="0"/>
          </a:p>
        </p:txBody>
      </p:sp>
      <p:pic>
        <p:nvPicPr>
          <p:cNvPr id="4100" name="Picture 4" descr="token file - project in python">
            <a:extLst>
              <a:ext uri="{FF2B5EF4-FFF2-40B4-BE49-F238E27FC236}">
                <a16:creationId xmlns:a16="http://schemas.microsoft.com/office/drawing/2014/main" id="{EAC40AED-0874-47B4-84F8-7863053504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3299011"/>
            <a:ext cx="10058400" cy="29314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28FA098-5F09-4B15-B3D4-4F60C2427DC0}"/>
              </a:ext>
            </a:extLst>
          </p:cNvPr>
          <p:cNvSpPr txBox="1"/>
          <p:nvPr/>
        </p:nvSpPr>
        <p:spPr>
          <a:xfrm flipH="1">
            <a:off x="1097280" y="2456329"/>
            <a:ext cx="10058400" cy="646331"/>
          </a:xfrm>
          <a:prstGeom prst="rect">
            <a:avLst/>
          </a:prstGeom>
          <a:noFill/>
        </p:spPr>
        <p:txBody>
          <a:bodyPr wrap="square" rtlCol="0">
            <a:spAutoFit/>
          </a:bodyPr>
          <a:lstStyle/>
          <a:p>
            <a:r>
              <a:rPr lang="en-US" b="0" i="0" dirty="0">
                <a:solidFill>
                  <a:srgbClr val="444444"/>
                </a:solidFill>
                <a:effectLst/>
                <a:latin typeface="Georgia" panose="02040502050405020303" pitchFamily="18" charset="0"/>
              </a:rPr>
              <a:t>The main text file which contains all image captions is </a:t>
            </a:r>
            <a:r>
              <a:rPr lang="en-US" b="1" i="0" dirty="0">
                <a:solidFill>
                  <a:srgbClr val="444444"/>
                </a:solidFill>
                <a:effectLst/>
                <a:latin typeface="Georgia" panose="02040502050405020303" pitchFamily="18" charset="0"/>
              </a:rPr>
              <a:t>Flickr8k.token</a:t>
            </a:r>
            <a:r>
              <a:rPr lang="en-US" b="0" i="0" dirty="0">
                <a:solidFill>
                  <a:srgbClr val="444444"/>
                </a:solidFill>
                <a:effectLst/>
                <a:latin typeface="Georgia" panose="02040502050405020303" pitchFamily="18" charset="0"/>
              </a:rPr>
              <a:t> in our </a:t>
            </a:r>
            <a:r>
              <a:rPr lang="en-US" b="1" i="0" dirty="0">
                <a:solidFill>
                  <a:srgbClr val="444444"/>
                </a:solidFill>
                <a:effectLst/>
                <a:latin typeface="Georgia" panose="02040502050405020303" pitchFamily="18" charset="0"/>
              </a:rPr>
              <a:t>Flickr_8k_text</a:t>
            </a:r>
            <a:r>
              <a:rPr lang="en-US" b="0" i="0" dirty="0">
                <a:solidFill>
                  <a:srgbClr val="444444"/>
                </a:solidFill>
                <a:effectLst/>
                <a:latin typeface="Georgia" panose="02040502050405020303" pitchFamily="18" charset="0"/>
              </a:rPr>
              <a:t> folder. Each image has 5 captions.</a:t>
            </a:r>
            <a:endParaRPr lang="en-IN" dirty="0"/>
          </a:p>
        </p:txBody>
      </p:sp>
    </p:spTree>
    <p:extLst>
      <p:ext uri="{BB962C8B-B14F-4D97-AF65-F5344CB8AC3E}">
        <p14:creationId xmlns:p14="http://schemas.microsoft.com/office/powerpoint/2010/main" val="184874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2A77-97E2-4218-B96C-4D9C0DBC8C5E}"/>
              </a:ext>
            </a:extLst>
          </p:cNvPr>
          <p:cNvSpPr>
            <a:spLocks noGrp="1"/>
          </p:cNvSpPr>
          <p:nvPr>
            <p:ph type="title"/>
          </p:nvPr>
        </p:nvSpPr>
        <p:spPr/>
        <p:txBody>
          <a:bodyPr/>
          <a:lstStyle/>
          <a:p>
            <a:r>
              <a:rPr lang="en-US" b="1" i="0" dirty="0">
                <a:solidFill>
                  <a:srgbClr val="444444"/>
                </a:solidFill>
                <a:effectLst/>
                <a:latin typeface="Georgia" panose="02040502050405020303" pitchFamily="18" charset="0"/>
              </a:rPr>
              <a:t>Getting and performing data cleaning</a:t>
            </a:r>
            <a:endParaRPr lang="en-IN" dirty="0"/>
          </a:p>
        </p:txBody>
      </p:sp>
      <p:sp>
        <p:nvSpPr>
          <p:cNvPr id="3" name="Content Placeholder 2">
            <a:extLst>
              <a:ext uri="{FF2B5EF4-FFF2-40B4-BE49-F238E27FC236}">
                <a16:creationId xmlns:a16="http://schemas.microsoft.com/office/drawing/2014/main" id="{F61BE356-1C33-4758-8B48-4AF66E26D2ED}"/>
              </a:ext>
            </a:extLst>
          </p:cNvPr>
          <p:cNvSpPr>
            <a:spLocks noGrp="1"/>
          </p:cNvSpPr>
          <p:nvPr>
            <p:ph idx="1"/>
          </p:nvPr>
        </p:nvSpPr>
        <p:spPr/>
        <p:txBody>
          <a:bodyPr>
            <a:normAutofit fontScale="70000" lnSpcReduction="20000"/>
          </a:bodyPr>
          <a:lstStyle/>
          <a:p>
            <a:pPr algn="l" fontAlgn="base">
              <a:buFont typeface="Arial" panose="020B0604020202020204" pitchFamily="34" charset="0"/>
              <a:buChar char="•"/>
            </a:pPr>
            <a:r>
              <a:rPr lang="en-US" sz="2000" b="1" i="0" dirty="0" err="1">
                <a:solidFill>
                  <a:srgbClr val="444444"/>
                </a:solidFill>
                <a:effectLst/>
                <a:latin typeface="inherit"/>
              </a:rPr>
              <a:t>load_doc</a:t>
            </a:r>
            <a:r>
              <a:rPr lang="en-US" sz="2000" b="1" i="0" dirty="0">
                <a:solidFill>
                  <a:srgbClr val="444444"/>
                </a:solidFill>
                <a:effectLst/>
                <a:latin typeface="inherit"/>
              </a:rPr>
              <a:t>( filename ) –</a:t>
            </a:r>
            <a:r>
              <a:rPr lang="en-US" sz="2000" b="0" i="0" dirty="0">
                <a:solidFill>
                  <a:srgbClr val="444444"/>
                </a:solidFill>
                <a:effectLst/>
                <a:latin typeface="Georgia" panose="02040502050405020303" pitchFamily="18" charset="0"/>
              </a:rPr>
              <a:t> For loading the document file and reading the contents inside the file into a string.</a:t>
            </a:r>
          </a:p>
          <a:p>
            <a:pPr algn="l" fontAlgn="base">
              <a:buFont typeface="Arial" panose="020B0604020202020204" pitchFamily="34" charset="0"/>
              <a:buChar char="•"/>
            </a:pPr>
            <a:r>
              <a:rPr lang="en-US" sz="2000" b="1" i="0" dirty="0" err="1">
                <a:solidFill>
                  <a:srgbClr val="444444"/>
                </a:solidFill>
                <a:effectLst/>
                <a:latin typeface="inherit"/>
              </a:rPr>
              <a:t>all_img_captions</a:t>
            </a:r>
            <a:r>
              <a:rPr lang="en-US" sz="2000" b="1" i="0" dirty="0">
                <a:solidFill>
                  <a:srgbClr val="444444"/>
                </a:solidFill>
                <a:effectLst/>
                <a:latin typeface="inherit"/>
              </a:rPr>
              <a:t>( filename ) –</a:t>
            </a:r>
            <a:r>
              <a:rPr lang="en-US" sz="2000" b="0" i="0" dirty="0">
                <a:solidFill>
                  <a:srgbClr val="444444"/>
                </a:solidFill>
                <a:effectLst/>
                <a:latin typeface="Georgia" panose="02040502050405020303" pitchFamily="18" charset="0"/>
              </a:rPr>
              <a:t> This function will create a </a:t>
            </a:r>
            <a:r>
              <a:rPr lang="en-US" sz="2000" b="1" i="0" dirty="0">
                <a:solidFill>
                  <a:srgbClr val="444444"/>
                </a:solidFill>
                <a:effectLst/>
                <a:latin typeface="inherit"/>
              </a:rPr>
              <a:t>descriptions</a:t>
            </a:r>
            <a:r>
              <a:rPr lang="en-US" sz="2000" b="0" i="0" dirty="0">
                <a:solidFill>
                  <a:srgbClr val="444444"/>
                </a:solidFill>
                <a:effectLst/>
                <a:latin typeface="Georgia" panose="02040502050405020303" pitchFamily="18" charset="0"/>
              </a:rPr>
              <a:t> dictionary that maps images with a list of 5 captions.</a:t>
            </a:r>
          </a:p>
          <a:p>
            <a:pPr algn="l" fontAlgn="base">
              <a:buFont typeface="Arial" panose="020B0604020202020204" pitchFamily="34" charset="0"/>
              <a:buChar char="•"/>
            </a:pPr>
            <a:r>
              <a:rPr lang="en-US" sz="2000" b="1" i="0" dirty="0" err="1">
                <a:solidFill>
                  <a:srgbClr val="444444"/>
                </a:solidFill>
                <a:effectLst/>
                <a:latin typeface="inherit"/>
              </a:rPr>
              <a:t>cleaning_text</a:t>
            </a:r>
            <a:r>
              <a:rPr lang="en-US" sz="2000" b="1" i="0" dirty="0">
                <a:solidFill>
                  <a:srgbClr val="444444"/>
                </a:solidFill>
                <a:effectLst/>
                <a:latin typeface="inherit"/>
              </a:rPr>
              <a:t>( descriptions) –</a:t>
            </a:r>
            <a:r>
              <a:rPr lang="en-US" sz="2000" b="0" i="0" dirty="0">
                <a:solidFill>
                  <a:srgbClr val="444444"/>
                </a:solidFill>
                <a:effectLst/>
                <a:latin typeface="Georgia" panose="02040502050405020303" pitchFamily="18" charset="0"/>
              </a:rPr>
              <a:t> This function takes all descriptions and performs data cleaning. This is an important step when we work with textual data, according to our goal, we decide what type of cleaning we want to perform on the text. In our case, we will be removing punctuations, converting all text to lowercase and removing words that contain numbers.</a:t>
            </a:r>
            <a:br>
              <a:rPr lang="en-US" sz="2000" b="0" i="0" dirty="0">
                <a:solidFill>
                  <a:srgbClr val="444444"/>
                </a:solidFill>
                <a:effectLst/>
                <a:latin typeface="Georgia" panose="02040502050405020303" pitchFamily="18" charset="0"/>
              </a:rPr>
            </a:br>
            <a:endParaRPr lang="en-US" sz="2000" b="0" i="0" dirty="0">
              <a:solidFill>
                <a:srgbClr val="444444"/>
              </a:solidFill>
              <a:effectLst/>
              <a:latin typeface="Georgia" panose="02040502050405020303" pitchFamily="18" charset="0"/>
            </a:endParaRPr>
          </a:p>
          <a:p>
            <a:pPr algn="l" fontAlgn="base">
              <a:buFont typeface="Arial" panose="020B0604020202020204" pitchFamily="34" charset="0"/>
              <a:buChar char="•"/>
            </a:pPr>
            <a:r>
              <a:rPr lang="en-US" sz="2000" b="0" i="0" dirty="0">
                <a:solidFill>
                  <a:srgbClr val="444444"/>
                </a:solidFill>
                <a:effectLst/>
                <a:latin typeface="Georgia" panose="02040502050405020303" pitchFamily="18" charset="0"/>
              </a:rPr>
              <a:t>So, a caption like “A man riding on a three-wheeled wheelchair” will be transformed into “man riding on three wheeled wheelchair”</a:t>
            </a:r>
          </a:p>
          <a:p>
            <a:pPr algn="l" fontAlgn="base">
              <a:buFont typeface="Arial" panose="020B0604020202020204" pitchFamily="34" charset="0"/>
              <a:buChar char="•"/>
            </a:pPr>
            <a:r>
              <a:rPr lang="en-US" sz="2000" b="1" i="0" dirty="0" err="1">
                <a:solidFill>
                  <a:srgbClr val="444444"/>
                </a:solidFill>
                <a:effectLst/>
                <a:latin typeface="inherit"/>
              </a:rPr>
              <a:t>text_vocabulary</a:t>
            </a:r>
            <a:r>
              <a:rPr lang="en-US" sz="2000" b="1" i="0" dirty="0">
                <a:solidFill>
                  <a:srgbClr val="444444"/>
                </a:solidFill>
                <a:effectLst/>
                <a:latin typeface="inherit"/>
              </a:rPr>
              <a:t>( descriptions ) –</a:t>
            </a:r>
            <a:r>
              <a:rPr lang="en-US" sz="2000" b="0" i="0" dirty="0">
                <a:solidFill>
                  <a:srgbClr val="444444"/>
                </a:solidFill>
                <a:effectLst/>
                <a:latin typeface="Georgia" panose="02040502050405020303" pitchFamily="18" charset="0"/>
              </a:rPr>
              <a:t> This is a simple function that will separate all the unique words and create the vocabulary from all the descriptions.</a:t>
            </a:r>
          </a:p>
          <a:p>
            <a:pPr algn="l" fontAlgn="base">
              <a:buFont typeface="Arial" panose="020B0604020202020204" pitchFamily="34" charset="0"/>
              <a:buChar char="•"/>
            </a:pPr>
            <a:r>
              <a:rPr lang="en-US" sz="2000" b="1" i="0" dirty="0" err="1">
                <a:solidFill>
                  <a:srgbClr val="444444"/>
                </a:solidFill>
                <a:effectLst/>
                <a:latin typeface="inherit"/>
              </a:rPr>
              <a:t>save_descriptions</a:t>
            </a:r>
            <a:r>
              <a:rPr lang="en-US" sz="2000" b="1" i="0" dirty="0">
                <a:solidFill>
                  <a:srgbClr val="444444"/>
                </a:solidFill>
                <a:effectLst/>
                <a:latin typeface="inherit"/>
              </a:rPr>
              <a:t>( descriptions, filename ) –</a:t>
            </a:r>
            <a:r>
              <a:rPr lang="en-US" sz="2000" b="0" i="0" dirty="0">
                <a:solidFill>
                  <a:srgbClr val="444444"/>
                </a:solidFill>
                <a:effectLst/>
                <a:latin typeface="Georgia" panose="02040502050405020303" pitchFamily="18" charset="0"/>
              </a:rPr>
              <a:t> This function will create a list of all the descriptions that have been preprocessed and store them into a file. We will create a descriptions.txt file to store all the captions.</a:t>
            </a:r>
          </a:p>
          <a:p>
            <a:endParaRPr lang="en-IN" dirty="0"/>
          </a:p>
        </p:txBody>
      </p:sp>
    </p:spTree>
    <p:extLst>
      <p:ext uri="{BB962C8B-B14F-4D97-AF65-F5344CB8AC3E}">
        <p14:creationId xmlns:p14="http://schemas.microsoft.com/office/powerpoint/2010/main" val="340205153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{F4EAE36A-8565-4D47-89A8-E1781BF30DD2}tf56160789_win32</Template>
  <TotalTime>131</TotalTime>
  <Words>1729</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Bookman Old Style</vt:lpstr>
      <vt:lpstr>Calibri</vt:lpstr>
      <vt:lpstr>Franklin Gothic Book</vt:lpstr>
      <vt:lpstr>Georgia</vt:lpstr>
      <vt:lpstr>inherit</vt:lpstr>
      <vt:lpstr>Wingdings</vt:lpstr>
      <vt:lpstr>1_RetrospectVTI</vt:lpstr>
      <vt:lpstr>Image Caption Generator</vt:lpstr>
      <vt:lpstr>What is Image Caption Generator?</vt:lpstr>
      <vt:lpstr>About the Python based Project</vt:lpstr>
      <vt:lpstr>What is CNN ?</vt:lpstr>
      <vt:lpstr> What is LSTM?</vt:lpstr>
      <vt:lpstr> Image Caption Generator Model</vt:lpstr>
      <vt:lpstr>First, we import all the necessary packages</vt:lpstr>
      <vt:lpstr>Exploring Flickr_8k_text</vt:lpstr>
      <vt:lpstr>Getting and performing data cleaning</vt:lpstr>
      <vt:lpstr>Extracting the feature vector from all images</vt:lpstr>
      <vt:lpstr>Loading dataset for Training the model</vt:lpstr>
      <vt:lpstr>Tokenizing the vocabulary </vt:lpstr>
      <vt:lpstr>Create Data generator</vt:lpstr>
      <vt:lpstr>Defining the CNN-RNN model</vt:lpstr>
      <vt:lpstr>Visual representation of the final model</vt:lpstr>
      <vt:lpstr>Training &amp; Testing the model</vt:lpstr>
      <vt:lpstr>Results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 Generator</dc:title>
  <dc:creator>Harihar Panda</dc:creator>
  <cp:lastModifiedBy>Harihar Panda</cp:lastModifiedBy>
  <cp:revision>7</cp:revision>
  <dcterms:created xsi:type="dcterms:W3CDTF">2022-01-12T07:09:56Z</dcterms:created>
  <dcterms:modified xsi:type="dcterms:W3CDTF">2022-01-12T09:21:36Z</dcterms:modified>
</cp:coreProperties>
</file>