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71"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F011"/>
    <a:srgbClr val="FFC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2" d="100"/>
          <a:sy n="62" d="100"/>
        </p:scale>
        <p:origin x="828" y="52"/>
      </p:cViewPr>
      <p:guideLst/>
    </p:cSldViewPr>
  </p:slideViewPr>
  <p:notesTextViewPr>
    <p:cViewPr>
      <p:scale>
        <a:sx n="3" d="2"/>
        <a:sy n="3" d="2"/>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hyperlink" Target="https://en.wikipedia.org/wiki/List_of_countries_and_territories_where_English_is_an_official_language" TargetMode="External"/><Relationship Id="rId1" Type="http://schemas.openxmlformats.org/officeDocument/2006/relationships/hyperlink" Target="https://www.crunchbase.com/"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en.wikipedia.org/wiki/List_of_countries_and_territories_where_English_is_an_official_language" TargetMode="External"/><Relationship Id="rId1" Type="http://schemas.openxmlformats.org/officeDocument/2006/relationships/hyperlink" Target="https://www.crunchbase.com/"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25D82-8DA4-4140-B84A-1BAD9744E450}"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FA92289C-8878-4BBD-BCD4-665B35F1A0E0}">
      <dgm:prSet phldrT="[Text]"/>
      <dgm:spPr/>
      <dgm:t>
        <a:bodyPr/>
        <a:lstStyle/>
        <a:p>
          <a:r>
            <a:rPr lang="en-US" b="1" i="0" dirty="0"/>
            <a:t>Investment type analysis</a:t>
          </a:r>
          <a:endParaRPr lang="en-US" dirty="0"/>
        </a:p>
      </dgm:t>
    </dgm:pt>
    <dgm:pt modelId="{DDCF44DA-EA16-4DBF-BA74-2E6E2379D3A8}" type="parTrans" cxnId="{E4D09CDF-3E31-4C3B-B0CD-AA4A0CB4C568}">
      <dgm:prSet/>
      <dgm:spPr/>
      <dgm:t>
        <a:bodyPr/>
        <a:lstStyle/>
        <a:p>
          <a:endParaRPr lang="en-US"/>
        </a:p>
      </dgm:t>
    </dgm:pt>
    <dgm:pt modelId="{FBA62E0E-439C-473E-83CE-59C482514D20}" type="sibTrans" cxnId="{E4D09CDF-3E31-4C3B-B0CD-AA4A0CB4C568}">
      <dgm:prSet/>
      <dgm:spPr/>
      <dgm:t>
        <a:bodyPr/>
        <a:lstStyle/>
        <a:p>
          <a:endParaRPr lang="en-US"/>
        </a:p>
      </dgm:t>
    </dgm:pt>
    <dgm:pt modelId="{35DAE3F8-8EB3-41DF-A209-1B086F4A1D69}">
      <dgm:prSet phldrT="[Text]"/>
      <dgm:spPr/>
      <dgm:t>
        <a:bodyPr/>
        <a:lstStyle/>
        <a:p>
          <a:r>
            <a:rPr lang="en-US" b="0" i="0" dirty="0"/>
            <a:t>Comparing the typical investment amounts in the venture, seed, angel, private equity </a:t>
          </a:r>
          <a:r>
            <a:rPr lang="en-US" b="0" i="0" dirty="0" err="1"/>
            <a:t>etc</a:t>
          </a:r>
          <a:endParaRPr lang="en-US" dirty="0"/>
        </a:p>
      </dgm:t>
    </dgm:pt>
    <dgm:pt modelId="{68554FB9-F4A8-41A9-95FF-D6E1A19657C9}" type="parTrans" cxnId="{154E3226-8437-461C-B1CA-87350FE012D6}">
      <dgm:prSet/>
      <dgm:spPr/>
      <dgm:t>
        <a:bodyPr/>
        <a:lstStyle/>
        <a:p>
          <a:endParaRPr lang="en-US"/>
        </a:p>
      </dgm:t>
    </dgm:pt>
    <dgm:pt modelId="{A7AFC46F-AD67-4EBA-B05A-BADBE74653A8}" type="sibTrans" cxnId="{154E3226-8437-461C-B1CA-87350FE012D6}">
      <dgm:prSet/>
      <dgm:spPr/>
      <dgm:t>
        <a:bodyPr/>
        <a:lstStyle/>
        <a:p>
          <a:endParaRPr lang="en-US"/>
        </a:p>
      </dgm:t>
    </dgm:pt>
    <dgm:pt modelId="{FA71AF65-11D4-4523-B261-7F3F92553C2A}">
      <dgm:prSet phldrT="[Text]"/>
      <dgm:spPr/>
      <dgm:t>
        <a:bodyPr/>
        <a:lstStyle/>
        <a:p>
          <a:r>
            <a:rPr lang="en-US" b="0" i="0" dirty="0"/>
            <a:t>So that Spark Funds can choose the type that is best suited for their strategy</a:t>
          </a:r>
          <a:endParaRPr lang="en-US" dirty="0"/>
        </a:p>
      </dgm:t>
    </dgm:pt>
    <dgm:pt modelId="{6B9FA7B0-3747-4050-97ED-7C3FF622B715}" type="parTrans" cxnId="{6A831488-CDEE-4276-BDBC-CF2F32AD96A9}">
      <dgm:prSet/>
      <dgm:spPr/>
      <dgm:t>
        <a:bodyPr/>
        <a:lstStyle/>
        <a:p>
          <a:endParaRPr lang="en-US"/>
        </a:p>
      </dgm:t>
    </dgm:pt>
    <dgm:pt modelId="{93AA6B20-E96A-4E5A-905E-90375BDA67BC}" type="sibTrans" cxnId="{6A831488-CDEE-4276-BDBC-CF2F32AD96A9}">
      <dgm:prSet/>
      <dgm:spPr/>
      <dgm:t>
        <a:bodyPr/>
        <a:lstStyle/>
        <a:p>
          <a:endParaRPr lang="en-US"/>
        </a:p>
      </dgm:t>
    </dgm:pt>
    <dgm:pt modelId="{B714D7FB-315E-4800-A2B3-14E3B522AE95}">
      <dgm:prSet phldrT="[Text]"/>
      <dgm:spPr/>
      <dgm:t>
        <a:bodyPr/>
        <a:lstStyle/>
        <a:p>
          <a:r>
            <a:rPr lang="en-US" b="1" i="0" dirty="0"/>
            <a:t>Country analysis</a:t>
          </a:r>
          <a:endParaRPr lang="en-US" dirty="0"/>
        </a:p>
      </dgm:t>
    </dgm:pt>
    <dgm:pt modelId="{B2E77BAC-1DA6-4672-9A81-543A0CA5537B}" type="parTrans" cxnId="{2B567D19-21EE-43DA-B5AD-6036DC9D2D1F}">
      <dgm:prSet/>
      <dgm:spPr/>
      <dgm:t>
        <a:bodyPr/>
        <a:lstStyle/>
        <a:p>
          <a:endParaRPr lang="en-US"/>
        </a:p>
      </dgm:t>
    </dgm:pt>
    <dgm:pt modelId="{648DCA19-1D72-44EF-8461-09F195664BBE}" type="sibTrans" cxnId="{2B567D19-21EE-43DA-B5AD-6036DC9D2D1F}">
      <dgm:prSet/>
      <dgm:spPr/>
      <dgm:t>
        <a:bodyPr/>
        <a:lstStyle/>
        <a:p>
          <a:endParaRPr lang="en-US"/>
        </a:p>
      </dgm:t>
    </dgm:pt>
    <dgm:pt modelId="{18D2A97D-48AB-45D1-85BB-C4BCAD1E232B}">
      <dgm:prSet phldrT="[Text]"/>
      <dgm:spPr/>
      <dgm:t>
        <a:bodyPr/>
        <a:lstStyle/>
        <a:p>
          <a:r>
            <a:rPr lang="en-US" b="0" i="0" dirty="0"/>
            <a:t>Identifying the countries which have been the most heavily invested in the past. These will be Spark Funds’ favorites as well.</a:t>
          </a:r>
          <a:endParaRPr lang="en-US" dirty="0"/>
        </a:p>
      </dgm:t>
    </dgm:pt>
    <dgm:pt modelId="{28A8B319-95BB-4AE6-8712-13AB4DE19C40}" type="parTrans" cxnId="{6FA817BD-0697-4142-B2B1-B7C27CF0A248}">
      <dgm:prSet/>
      <dgm:spPr/>
      <dgm:t>
        <a:bodyPr/>
        <a:lstStyle/>
        <a:p>
          <a:endParaRPr lang="en-US"/>
        </a:p>
      </dgm:t>
    </dgm:pt>
    <dgm:pt modelId="{75C46586-CD78-4EDE-AD71-8EBACE31BA88}" type="sibTrans" cxnId="{6FA817BD-0697-4142-B2B1-B7C27CF0A248}">
      <dgm:prSet/>
      <dgm:spPr/>
      <dgm:t>
        <a:bodyPr/>
        <a:lstStyle/>
        <a:p>
          <a:endParaRPr lang="en-US"/>
        </a:p>
      </dgm:t>
    </dgm:pt>
    <dgm:pt modelId="{10106890-B888-47AC-B54A-F09B0D21BAA6}">
      <dgm:prSet phldrT="[Text]"/>
      <dgm:spPr/>
      <dgm:t>
        <a:bodyPr/>
        <a:lstStyle/>
        <a:p>
          <a:r>
            <a:rPr lang="en-US" b="1" i="0" dirty="0"/>
            <a:t>Sector analysis</a:t>
          </a:r>
          <a:endParaRPr lang="en-US" dirty="0"/>
        </a:p>
      </dgm:t>
    </dgm:pt>
    <dgm:pt modelId="{859AB0D9-B24A-4195-B436-8FB509EF3F9C}" type="parTrans" cxnId="{45F68243-ECD2-4ECF-84AB-EDC27CED544C}">
      <dgm:prSet/>
      <dgm:spPr/>
      <dgm:t>
        <a:bodyPr/>
        <a:lstStyle/>
        <a:p>
          <a:endParaRPr lang="en-US"/>
        </a:p>
      </dgm:t>
    </dgm:pt>
    <dgm:pt modelId="{87AADDEB-9B7E-4FFD-B5DB-E814255511A4}" type="sibTrans" cxnId="{45F68243-ECD2-4ECF-84AB-EDC27CED544C}">
      <dgm:prSet/>
      <dgm:spPr/>
      <dgm:t>
        <a:bodyPr/>
        <a:lstStyle/>
        <a:p>
          <a:endParaRPr lang="en-US"/>
        </a:p>
      </dgm:t>
    </dgm:pt>
    <dgm:pt modelId="{CAE5A59B-4443-4234-99F8-BCE8ED14B45E}">
      <dgm:prSet phldrT="[Text]"/>
      <dgm:spPr/>
      <dgm:t>
        <a:bodyPr/>
        <a:lstStyle/>
        <a:p>
          <a:r>
            <a:rPr lang="en-US" b="0" i="0" dirty="0"/>
            <a:t>Understanding the distribution of investments across the eight main sectors</a:t>
          </a:r>
          <a:endParaRPr lang="en-US" dirty="0"/>
        </a:p>
      </dgm:t>
    </dgm:pt>
    <dgm:pt modelId="{3BE4CF35-5F3A-4DD8-917F-A9100C6A916F}" type="parTrans" cxnId="{2D29FFED-CA05-4FC7-B52A-810B18B53D9C}">
      <dgm:prSet/>
      <dgm:spPr/>
      <dgm:t>
        <a:bodyPr/>
        <a:lstStyle/>
        <a:p>
          <a:endParaRPr lang="en-US"/>
        </a:p>
      </dgm:t>
    </dgm:pt>
    <dgm:pt modelId="{CCE0FE86-E58B-490D-8BDE-889CD98CC059}" type="sibTrans" cxnId="{2D29FFED-CA05-4FC7-B52A-810B18B53D9C}">
      <dgm:prSet/>
      <dgm:spPr/>
      <dgm:t>
        <a:bodyPr/>
        <a:lstStyle/>
        <a:p>
          <a:endParaRPr lang="en-US"/>
        </a:p>
      </dgm:t>
    </dgm:pt>
    <dgm:pt modelId="{21942835-ABA8-4E43-A2A6-E1B34507E9D5}">
      <dgm:prSet phldrT="[Text]"/>
      <dgm:spPr/>
      <dgm:t>
        <a:bodyPr/>
        <a:lstStyle/>
        <a:p>
          <a:r>
            <a:rPr lang="en-US" b="1" dirty="0"/>
            <a:t>Data Sourcing</a:t>
          </a:r>
        </a:p>
      </dgm:t>
    </dgm:pt>
    <dgm:pt modelId="{F2FF1BAF-3AC1-4173-9497-225F17788B6E}" type="parTrans" cxnId="{D08575E7-7D2D-4C55-B1DE-8375B0CB31F3}">
      <dgm:prSet/>
      <dgm:spPr/>
      <dgm:t>
        <a:bodyPr/>
        <a:lstStyle/>
        <a:p>
          <a:endParaRPr lang="en-US"/>
        </a:p>
      </dgm:t>
    </dgm:pt>
    <dgm:pt modelId="{F210A9BC-02AE-4027-8384-4ADA41EFD962}" type="sibTrans" cxnId="{D08575E7-7D2D-4C55-B1DE-8375B0CB31F3}">
      <dgm:prSet/>
      <dgm:spPr/>
      <dgm:t>
        <a:bodyPr/>
        <a:lstStyle/>
        <a:p>
          <a:endParaRPr lang="en-US"/>
        </a:p>
      </dgm:t>
    </dgm:pt>
    <dgm:pt modelId="{88FF2686-A74F-4370-8301-541BDEB2C94E}">
      <dgm:prSet phldrT="[Text]"/>
      <dgm:spPr/>
      <dgm:t>
        <a:bodyPr/>
        <a:lstStyle/>
        <a:p>
          <a:r>
            <a:rPr lang="en-US" dirty="0"/>
            <a:t>Real i</a:t>
          </a:r>
          <a:r>
            <a:rPr lang="en-US" b="0" i="0" dirty="0"/>
            <a:t>nvestment data from </a:t>
          </a:r>
          <a:r>
            <a:rPr lang="en-US" b="1" i="0" dirty="0">
              <a:hlinkClick xmlns:r="http://schemas.openxmlformats.org/officeDocument/2006/relationships" r:id="rId1"/>
            </a:rPr>
            <a:t>crunchbase.com</a:t>
          </a:r>
          <a:endParaRPr lang="en-US" dirty="0"/>
        </a:p>
      </dgm:t>
    </dgm:pt>
    <dgm:pt modelId="{67A4809A-CA55-49B4-A4F9-3D4CEB762DED}" type="parTrans" cxnId="{735222AD-AA55-4365-9D2B-84551E0AA5D0}">
      <dgm:prSet/>
      <dgm:spPr/>
      <dgm:t>
        <a:bodyPr/>
        <a:lstStyle/>
        <a:p>
          <a:endParaRPr lang="en-US"/>
        </a:p>
      </dgm:t>
    </dgm:pt>
    <dgm:pt modelId="{DDE0F0BB-8E79-417E-BF8B-B384645A85AC}" type="sibTrans" cxnId="{735222AD-AA55-4365-9D2B-84551E0AA5D0}">
      <dgm:prSet/>
      <dgm:spPr/>
      <dgm:t>
        <a:bodyPr/>
        <a:lstStyle/>
        <a:p>
          <a:endParaRPr lang="en-US"/>
        </a:p>
      </dgm:t>
    </dgm:pt>
    <dgm:pt modelId="{781AD0A0-3DDC-4CAD-9721-9C30D5712B46}">
      <dgm:prSet phldrT="[Text]"/>
      <dgm:spPr/>
      <dgm:t>
        <a:bodyPr/>
        <a:lstStyle/>
        <a:p>
          <a:r>
            <a:rPr lang="en-US" dirty="0"/>
            <a:t>English Speaking Countries List from </a:t>
          </a:r>
          <a:r>
            <a:rPr lang="en-US" dirty="0">
              <a:hlinkClick xmlns:r="http://schemas.openxmlformats.org/officeDocument/2006/relationships" r:id="rId2"/>
            </a:rPr>
            <a:t>Wiki</a:t>
          </a:r>
          <a:endParaRPr lang="en-US" dirty="0"/>
        </a:p>
      </dgm:t>
    </dgm:pt>
    <dgm:pt modelId="{D467148E-6DED-4D99-83D6-EB35B4351A5B}" type="parTrans" cxnId="{1A3B9011-B6DA-448E-8FFC-DA7B2845E4E4}">
      <dgm:prSet/>
      <dgm:spPr/>
      <dgm:t>
        <a:bodyPr/>
        <a:lstStyle/>
        <a:p>
          <a:endParaRPr lang="en-US"/>
        </a:p>
      </dgm:t>
    </dgm:pt>
    <dgm:pt modelId="{12DF7D89-1555-413B-875B-393303F119E6}" type="sibTrans" cxnId="{1A3B9011-B6DA-448E-8FFC-DA7B2845E4E4}">
      <dgm:prSet/>
      <dgm:spPr/>
      <dgm:t>
        <a:bodyPr/>
        <a:lstStyle/>
        <a:p>
          <a:endParaRPr lang="en-US"/>
        </a:p>
      </dgm:t>
    </dgm:pt>
    <dgm:pt modelId="{50305821-6A84-4759-A502-DB277597A7B2}">
      <dgm:prSet phldrT="[Text]"/>
      <dgm:spPr/>
      <dgm:t>
        <a:bodyPr/>
        <a:lstStyle/>
        <a:p>
          <a:r>
            <a:rPr lang="en-US" b="1" dirty="0"/>
            <a:t>Data Cleaning</a:t>
          </a:r>
        </a:p>
      </dgm:t>
    </dgm:pt>
    <dgm:pt modelId="{80AE0ACA-44F0-41DE-8408-3320F8F18484}" type="parTrans" cxnId="{59E6C4E7-0CFB-4831-99C3-CFFE210262DF}">
      <dgm:prSet/>
      <dgm:spPr/>
      <dgm:t>
        <a:bodyPr/>
        <a:lstStyle/>
        <a:p>
          <a:endParaRPr lang="en-US"/>
        </a:p>
      </dgm:t>
    </dgm:pt>
    <dgm:pt modelId="{AC0DC733-93A8-4243-B15E-D9ABA7F382E5}" type="sibTrans" cxnId="{59E6C4E7-0CFB-4831-99C3-CFFE210262DF}">
      <dgm:prSet/>
      <dgm:spPr/>
      <dgm:t>
        <a:bodyPr/>
        <a:lstStyle/>
        <a:p>
          <a:endParaRPr lang="en-US"/>
        </a:p>
      </dgm:t>
    </dgm:pt>
    <dgm:pt modelId="{F3EFC772-3AB3-48F1-9167-F935745B1851}">
      <dgm:prSet phldrT="[Text]"/>
      <dgm:spPr/>
      <dgm:t>
        <a:bodyPr/>
        <a:lstStyle/>
        <a:p>
          <a:r>
            <a:rPr lang="en-US" b="0" dirty="0"/>
            <a:t>Analysis the data and clear/process the </a:t>
          </a:r>
          <a:r>
            <a:rPr lang="en-US" b="1" dirty="0"/>
            <a:t>Null</a:t>
          </a:r>
          <a:r>
            <a:rPr lang="en-US" b="0" dirty="0"/>
            <a:t> data</a:t>
          </a:r>
        </a:p>
      </dgm:t>
    </dgm:pt>
    <dgm:pt modelId="{4D9C768C-B2B3-4D12-AF6C-5CBA5F04D339}" type="parTrans" cxnId="{04FA9391-4698-4A52-8626-122D37F5096F}">
      <dgm:prSet/>
      <dgm:spPr/>
      <dgm:t>
        <a:bodyPr/>
        <a:lstStyle/>
        <a:p>
          <a:endParaRPr lang="en-US"/>
        </a:p>
      </dgm:t>
    </dgm:pt>
    <dgm:pt modelId="{177024E5-D196-4A41-BBC7-40B07A104446}" type="sibTrans" cxnId="{04FA9391-4698-4A52-8626-122D37F5096F}">
      <dgm:prSet/>
      <dgm:spPr/>
      <dgm:t>
        <a:bodyPr/>
        <a:lstStyle/>
        <a:p>
          <a:endParaRPr lang="en-US"/>
        </a:p>
      </dgm:t>
    </dgm:pt>
    <dgm:pt modelId="{668647FC-48F5-4896-A43B-73EE2A5D5337}">
      <dgm:prSet phldrT="[Text]"/>
      <dgm:spPr/>
      <dgm:t>
        <a:bodyPr/>
        <a:lstStyle/>
        <a:p>
          <a:r>
            <a:rPr lang="en-US" b="1" dirty="0"/>
            <a:t>Merge</a:t>
          </a:r>
          <a:r>
            <a:rPr lang="en-US" b="0" dirty="0"/>
            <a:t> the table variable files and create master frame</a:t>
          </a:r>
        </a:p>
      </dgm:t>
    </dgm:pt>
    <dgm:pt modelId="{D5242BE9-194B-47C3-9516-2C1BA0E43A59}" type="parTrans" cxnId="{5A5F10AD-8645-4BA7-B483-EB3C7C4855F7}">
      <dgm:prSet/>
      <dgm:spPr/>
      <dgm:t>
        <a:bodyPr/>
        <a:lstStyle/>
        <a:p>
          <a:endParaRPr lang="en-US"/>
        </a:p>
      </dgm:t>
    </dgm:pt>
    <dgm:pt modelId="{C22C9CBF-17C8-418A-8CCB-56E2EB745DAD}" type="sibTrans" cxnId="{5A5F10AD-8645-4BA7-B483-EB3C7C4855F7}">
      <dgm:prSet/>
      <dgm:spPr/>
      <dgm:t>
        <a:bodyPr/>
        <a:lstStyle/>
        <a:p>
          <a:endParaRPr lang="en-US"/>
        </a:p>
      </dgm:t>
    </dgm:pt>
    <dgm:pt modelId="{BA61BB64-EC1F-4E39-9EFE-2F5FF8421153}" type="pres">
      <dgm:prSet presAssocID="{0AC25D82-8DA4-4140-B84A-1BAD9744E450}" presName="linearFlow" presStyleCnt="0">
        <dgm:presLayoutVars>
          <dgm:dir/>
          <dgm:animLvl val="lvl"/>
          <dgm:resizeHandles val="exact"/>
        </dgm:presLayoutVars>
      </dgm:prSet>
      <dgm:spPr/>
    </dgm:pt>
    <dgm:pt modelId="{F34DB456-7D77-4BAE-B5CE-AC1A11A7CC0E}" type="pres">
      <dgm:prSet presAssocID="{21942835-ABA8-4E43-A2A6-E1B34507E9D5}" presName="composite" presStyleCnt="0"/>
      <dgm:spPr/>
    </dgm:pt>
    <dgm:pt modelId="{F251EF7A-F438-4F6D-8770-6133CD9D800F}" type="pres">
      <dgm:prSet presAssocID="{21942835-ABA8-4E43-A2A6-E1B34507E9D5}" presName="parentText" presStyleLbl="alignNode1" presStyleIdx="0" presStyleCnt="5">
        <dgm:presLayoutVars>
          <dgm:chMax val="1"/>
          <dgm:bulletEnabled val="1"/>
        </dgm:presLayoutVars>
      </dgm:prSet>
      <dgm:spPr/>
    </dgm:pt>
    <dgm:pt modelId="{9D3048BB-5F8B-40A4-B786-BBA5A44C135D}" type="pres">
      <dgm:prSet presAssocID="{21942835-ABA8-4E43-A2A6-E1B34507E9D5}" presName="descendantText" presStyleLbl="alignAcc1" presStyleIdx="0" presStyleCnt="5">
        <dgm:presLayoutVars>
          <dgm:bulletEnabled val="1"/>
        </dgm:presLayoutVars>
      </dgm:prSet>
      <dgm:spPr/>
    </dgm:pt>
    <dgm:pt modelId="{27B3FB8C-3804-4F90-BA5A-77105182FBE4}" type="pres">
      <dgm:prSet presAssocID="{F210A9BC-02AE-4027-8384-4ADA41EFD962}" presName="sp" presStyleCnt="0"/>
      <dgm:spPr/>
    </dgm:pt>
    <dgm:pt modelId="{FA140A4A-305F-4C86-8358-59E72868C2DC}" type="pres">
      <dgm:prSet presAssocID="{50305821-6A84-4759-A502-DB277597A7B2}" presName="composite" presStyleCnt="0"/>
      <dgm:spPr/>
    </dgm:pt>
    <dgm:pt modelId="{8C0F8F87-23D2-4628-89DB-E045558CC028}" type="pres">
      <dgm:prSet presAssocID="{50305821-6A84-4759-A502-DB277597A7B2}" presName="parentText" presStyleLbl="alignNode1" presStyleIdx="1" presStyleCnt="5">
        <dgm:presLayoutVars>
          <dgm:chMax val="1"/>
          <dgm:bulletEnabled val="1"/>
        </dgm:presLayoutVars>
      </dgm:prSet>
      <dgm:spPr/>
    </dgm:pt>
    <dgm:pt modelId="{207C52CA-3F07-4CA8-902F-17ED412B5FC4}" type="pres">
      <dgm:prSet presAssocID="{50305821-6A84-4759-A502-DB277597A7B2}" presName="descendantText" presStyleLbl="alignAcc1" presStyleIdx="1" presStyleCnt="5">
        <dgm:presLayoutVars>
          <dgm:bulletEnabled val="1"/>
        </dgm:presLayoutVars>
      </dgm:prSet>
      <dgm:spPr/>
    </dgm:pt>
    <dgm:pt modelId="{0F2730ED-8396-49AB-8C2E-0C4D14DAD064}" type="pres">
      <dgm:prSet presAssocID="{AC0DC733-93A8-4243-B15E-D9ABA7F382E5}" presName="sp" presStyleCnt="0"/>
      <dgm:spPr/>
    </dgm:pt>
    <dgm:pt modelId="{539801E2-DFFD-42F7-9211-51CE95A077DE}" type="pres">
      <dgm:prSet presAssocID="{FA92289C-8878-4BBD-BCD4-665B35F1A0E0}" presName="composite" presStyleCnt="0"/>
      <dgm:spPr/>
    </dgm:pt>
    <dgm:pt modelId="{72FA68C5-3081-404B-9629-82D562A96DFE}" type="pres">
      <dgm:prSet presAssocID="{FA92289C-8878-4BBD-BCD4-665B35F1A0E0}" presName="parentText" presStyleLbl="alignNode1" presStyleIdx="2" presStyleCnt="5" custLinFactNeighborX="-939" custLinFactNeighborY="-687">
        <dgm:presLayoutVars>
          <dgm:chMax val="1"/>
          <dgm:bulletEnabled val="1"/>
        </dgm:presLayoutVars>
      </dgm:prSet>
      <dgm:spPr/>
    </dgm:pt>
    <dgm:pt modelId="{13CC8DD9-64FB-42A5-B87F-49D1F1D645F6}" type="pres">
      <dgm:prSet presAssocID="{FA92289C-8878-4BBD-BCD4-665B35F1A0E0}" presName="descendantText" presStyleLbl="alignAcc1" presStyleIdx="2" presStyleCnt="5">
        <dgm:presLayoutVars>
          <dgm:bulletEnabled val="1"/>
        </dgm:presLayoutVars>
      </dgm:prSet>
      <dgm:spPr/>
    </dgm:pt>
    <dgm:pt modelId="{F2F3B700-2376-437B-BC7F-8DF5C53E110E}" type="pres">
      <dgm:prSet presAssocID="{FBA62E0E-439C-473E-83CE-59C482514D20}" presName="sp" presStyleCnt="0"/>
      <dgm:spPr/>
    </dgm:pt>
    <dgm:pt modelId="{E2AD3E49-AB90-43F8-9D31-353E23B6D6D1}" type="pres">
      <dgm:prSet presAssocID="{B714D7FB-315E-4800-A2B3-14E3B522AE95}" presName="composite" presStyleCnt="0"/>
      <dgm:spPr/>
    </dgm:pt>
    <dgm:pt modelId="{FCF3ABB4-B63B-455D-BA86-08833E341205}" type="pres">
      <dgm:prSet presAssocID="{B714D7FB-315E-4800-A2B3-14E3B522AE95}" presName="parentText" presStyleLbl="alignNode1" presStyleIdx="3" presStyleCnt="5">
        <dgm:presLayoutVars>
          <dgm:chMax val="1"/>
          <dgm:bulletEnabled val="1"/>
        </dgm:presLayoutVars>
      </dgm:prSet>
      <dgm:spPr/>
    </dgm:pt>
    <dgm:pt modelId="{4331001C-1B52-4D95-BD2F-D6A6517CEFCE}" type="pres">
      <dgm:prSet presAssocID="{B714D7FB-315E-4800-A2B3-14E3B522AE95}" presName="descendantText" presStyleLbl="alignAcc1" presStyleIdx="3" presStyleCnt="5">
        <dgm:presLayoutVars>
          <dgm:bulletEnabled val="1"/>
        </dgm:presLayoutVars>
      </dgm:prSet>
      <dgm:spPr/>
    </dgm:pt>
    <dgm:pt modelId="{2E4953AB-D3AC-4850-A3E5-5C6946048505}" type="pres">
      <dgm:prSet presAssocID="{648DCA19-1D72-44EF-8461-09F195664BBE}" presName="sp" presStyleCnt="0"/>
      <dgm:spPr/>
    </dgm:pt>
    <dgm:pt modelId="{EE0BBF4F-31BF-47AE-8DED-36E66FEE516E}" type="pres">
      <dgm:prSet presAssocID="{10106890-B888-47AC-B54A-F09B0D21BAA6}" presName="composite" presStyleCnt="0"/>
      <dgm:spPr/>
    </dgm:pt>
    <dgm:pt modelId="{68BD0CDF-6A23-4D9C-8709-20E6834A13F9}" type="pres">
      <dgm:prSet presAssocID="{10106890-B888-47AC-B54A-F09B0D21BAA6}" presName="parentText" presStyleLbl="alignNode1" presStyleIdx="4" presStyleCnt="5">
        <dgm:presLayoutVars>
          <dgm:chMax val="1"/>
          <dgm:bulletEnabled val="1"/>
        </dgm:presLayoutVars>
      </dgm:prSet>
      <dgm:spPr/>
    </dgm:pt>
    <dgm:pt modelId="{C8CC91F6-FC9C-4284-B822-5C381C2E9F23}" type="pres">
      <dgm:prSet presAssocID="{10106890-B888-47AC-B54A-F09B0D21BAA6}" presName="descendantText" presStyleLbl="alignAcc1" presStyleIdx="4" presStyleCnt="5">
        <dgm:presLayoutVars>
          <dgm:bulletEnabled val="1"/>
        </dgm:presLayoutVars>
      </dgm:prSet>
      <dgm:spPr/>
    </dgm:pt>
  </dgm:ptLst>
  <dgm:cxnLst>
    <dgm:cxn modelId="{1A3B9011-B6DA-448E-8FFC-DA7B2845E4E4}" srcId="{21942835-ABA8-4E43-A2A6-E1B34507E9D5}" destId="{781AD0A0-3DDC-4CAD-9721-9C30D5712B46}" srcOrd="1" destOrd="0" parTransId="{D467148E-6DED-4D99-83D6-EB35B4351A5B}" sibTransId="{12DF7D89-1555-413B-875B-393303F119E6}"/>
    <dgm:cxn modelId="{12AB1519-88DE-4B02-9D31-ABF53131F4F7}" type="presOf" srcId="{21942835-ABA8-4E43-A2A6-E1B34507E9D5}" destId="{F251EF7A-F438-4F6D-8770-6133CD9D800F}" srcOrd="0" destOrd="0" presId="urn:microsoft.com/office/officeart/2005/8/layout/chevron2"/>
    <dgm:cxn modelId="{2B567D19-21EE-43DA-B5AD-6036DC9D2D1F}" srcId="{0AC25D82-8DA4-4140-B84A-1BAD9744E450}" destId="{B714D7FB-315E-4800-A2B3-14E3B522AE95}" srcOrd="3" destOrd="0" parTransId="{B2E77BAC-1DA6-4672-9A81-543A0CA5537B}" sibTransId="{648DCA19-1D72-44EF-8461-09F195664BBE}"/>
    <dgm:cxn modelId="{154E3226-8437-461C-B1CA-87350FE012D6}" srcId="{FA92289C-8878-4BBD-BCD4-665B35F1A0E0}" destId="{35DAE3F8-8EB3-41DF-A209-1B086F4A1D69}" srcOrd="0" destOrd="0" parTransId="{68554FB9-F4A8-41A9-95FF-D6E1A19657C9}" sibTransId="{A7AFC46F-AD67-4EBA-B05A-BADBE74653A8}"/>
    <dgm:cxn modelId="{45F68243-ECD2-4ECF-84AB-EDC27CED544C}" srcId="{0AC25D82-8DA4-4140-B84A-1BAD9744E450}" destId="{10106890-B888-47AC-B54A-F09B0D21BAA6}" srcOrd="4" destOrd="0" parTransId="{859AB0D9-B24A-4195-B436-8FB509EF3F9C}" sibTransId="{87AADDEB-9B7E-4FFD-B5DB-E814255511A4}"/>
    <dgm:cxn modelId="{13D09966-1716-492F-A7DF-3D153A8A2A9D}" type="presOf" srcId="{50305821-6A84-4759-A502-DB277597A7B2}" destId="{8C0F8F87-23D2-4628-89DB-E045558CC028}" srcOrd="0" destOrd="0" presId="urn:microsoft.com/office/officeart/2005/8/layout/chevron2"/>
    <dgm:cxn modelId="{6FB65567-7480-4B15-BF1C-AEC575F16606}" type="presOf" srcId="{0AC25D82-8DA4-4140-B84A-1BAD9744E450}" destId="{BA61BB64-EC1F-4E39-9EFE-2F5FF8421153}" srcOrd="0" destOrd="0" presId="urn:microsoft.com/office/officeart/2005/8/layout/chevron2"/>
    <dgm:cxn modelId="{20F58848-5D23-49E8-8A9D-1A6F05589DE0}" type="presOf" srcId="{B714D7FB-315E-4800-A2B3-14E3B522AE95}" destId="{FCF3ABB4-B63B-455D-BA86-08833E341205}" srcOrd="0" destOrd="0" presId="urn:microsoft.com/office/officeart/2005/8/layout/chevron2"/>
    <dgm:cxn modelId="{F87EA96D-406B-4381-9808-1B911922AD37}" type="presOf" srcId="{CAE5A59B-4443-4234-99F8-BCE8ED14B45E}" destId="{C8CC91F6-FC9C-4284-B822-5C381C2E9F23}" srcOrd="0" destOrd="0" presId="urn:microsoft.com/office/officeart/2005/8/layout/chevron2"/>
    <dgm:cxn modelId="{A59FB351-EDBB-4F2C-A820-0330F3DF2C78}" type="presOf" srcId="{88FF2686-A74F-4370-8301-541BDEB2C94E}" destId="{9D3048BB-5F8B-40A4-B786-BBA5A44C135D}" srcOrd="0" destOrd="0" presId="urn:microsoft.com/office/officeart/2005/8/layout/chevron2"/>
    <dgm:cxn modelId="{68EF2376-E1C3-40CC-850B-32F7A1506CB8}" type="presOf" srcId="{F3EFC772-3AB3-48F1-9167-F935745B1851}" destId="{207C52CA-3F07-4CA8-902F-17ED412B5FC4}" srcOrd="0" destOrd="0" presId="urn:microsoft.com/office/officeart/2005/8/layout/chevron2"/>
    <dgm:cxn modelId="{D5DAAA59-085F-4439-A655-8E36C383FE35}" type="presOf" srcId="{FA92289C-8878-4BBD-BCD4-665B35F1A0E0}" destId="{72FA68C5-3081-404B-9629-82D562A96DFE}" srcOrd="0" destOrd="0" presId="urn:microsoft.com/office/officeart/2005/8/layout/chevron2"/>
    <dgm:cxn modelId="{2F45B582-0209-4A5B-854C-375096C3EBF3}" type="presOf" srcId="{18D2A97D-48AB-45D1-85BB-C4BCAD1E232B}" destId="{4331001C-1B52-4D95-BD2F-D6A6517CEFCE}" srcOrd="0" destOrd="0" presId="urn:microsoft.com/office/officeart/2005/8/layout/chevron2"/>
    <dgm:cxn modelId="{6A831488-CDEE-4276-BDBC-CF2F32AD96A9}" srcId="{FA92289C-8878-4BBD-BCD4-665B35F1A0E0}" destId="{FA71AF65-11D4-4523-B261-7F3F92553C2A}" srcOrd="1" destOrd="0" parTransId="{6B9FA7B0-3747-4050-97ED-7C3FF622B715}" sibTransId="{93AA6B20-E96A-4E5A-905E-90375BDA67BC}"/>
    <dgm:cxn modelId="{04FA9391-4698-4A52-8626-122D37F5096F}" srcId="{50305821-6A84-4759-A502-DB277597A7B2}" destId="{F3EFC772-3AB3-48F1-9167-F935745B1851}" srcOrd="0" destOrd="0" parTransId="{4D9C768C-B2B3-4D12-AF6C-5CBA5F04D339}" sibTransId="{177024E5-D196-4A41-BBC7-40B07A104446}"/>
    <dgm:cxn modelId="{5A5F10AD-8645-4BA7-B483-EB3C7C4855F7}" srcId="{50305821-6A84-4759-A502-DB277597A7B2}" destId="{668647FC-48F5-4896-A43B-73EE2A5D5337}" srcOrd="1" destOrd="0" parTransId="{D5242BE9-194B-47C3-9516-2C1BA0E43A59}" sibTransId="{C22C9CBF-17C8-418A-8CCB-56E2EB745DAD}"/>
    <dgm:cxn modelId="{735222AD-AA55-4365-9D2B-84551E0AA5D0}" srcId="{21942835-ABA8-4E43-A2A6-E1B34507E9D5}" destId="{88FF2686-A74F-4370-8301-541BDEB2C94E}" srcOrd="0" destOrd="0" parTransId="{67A4809A-CA55-49B4-A4F9-3D4CEB762DED}" sibTransId="{DDE0F0BB-8E79-417E-BF8B-B384645A85AC}"/>
    <dgm:cxn modelId="{6FA817BD-0697-4142-B2B1-B7C27CF0A248}" srcId="{B714D7FB-315E-4800-A2B3-14E3B522AE95}" destId="{18D2A97D-48AB-45D1-85BB-C4BCAD1E232B}" srcOrd="0" destOrd="0" parTransId="{28A8B319-95BB-4AE6-8712-13AB4DE19C40}" sibTransId="{75C46586-CD78-4EDE-AD71-8EBACE31BA88}"/>
    <dgm:cxn modelId="{BF7288DE-A8C8-48EB-9F7E-BC2D84C30418}" type="presOf" srcId="{35DAE3F8-8EB3-41DF-A209-1B086F4A1D69}" destId="{13CC8DD9-64FB-42A5-B87F-49D1F1D645F6}" srcOrd="0" destOrd="0" presId="urn:microsoft.com/office/officeart/2005/8/layout/chevron2"/>
    <dgm:cxn modelId="{E4D09CDF-3E31-4C3B-B0CD-AA4A0CB4C568}" srcId="{0AC25D82-8DA4-4140-B84A-1BAD9744E450}" destId="{FA92289C-8878-4BBD-BCD4-665B35F1A0E0}" srcOrd="2" destOrd="0" parTransId="{DDCF44DA-EA16-4DBF-BA74-2E6E2379D3A8}" sibTransId="{FBA62E0E-439C-473E-83CE-59C482514D20}"/>
    <dgm:cxn modelId="{0D4DF9E1-C82C-4801-B07F-7DD1A7DA2C01}" type="presOf" srcId="{781AD0A0-3DDC-4CAD-9721-9C30D5712B46}" destId="{9D3048BB-5F8B-40A4-B786-BBA5A44C135D}" srcOrd="0" destOrd="1" presId="urn:microsoft.com/office/officeart/2005/8/layout/chevron2"/>
    <dgm:cxn modelId="{D08575E7-7D2D-4C55-B1DE-8375B0CB31F3}" srcId="{0AC25D82-8DA4-4140-B84A-1BAD9744E450}" destId="{21942835-ABA8-4E43-A2A6-E1B34507E9D5}" srcOrd="0" destOrd="0" parTransId="{F2FF1BAF-3AC1-4173-9497-225F17788B6E}" sibTransId="{F210A9BC-02AE-4027-8384-4ADA41EFD962}"/>
    <dgm:cxn modelId="{59E6C4E7-0CFB-4831-99C3-CFFE210262DF}" srcId="{0AC25D82-8DA4-4140-B84A-1BAD9744E450}" destId="{50305821-6A84-4759-A502-DB277597A7B2}" srcOrd="1" destOrd="0" parTransId="{80AE0ACA-44F0-41DE-8408-3320F8F18484}" sibTransId="{AC0DC733-93A8-4243-B15E-D9ABA7F382E5}"/>
    <dgm:cxn modelId="{0C47FBED-2882-4143-8ED9-7C97815844C3}" type="presOf" srcId="{668647FC-48F5-4896-A43B-73EE2A5D5337}" destId="{207C52CA-3F07-4CA8-902F-17ED412B5FC4}" srcOrd="0" destOrd="1" presId="urn:microsoft.com/office/officeart/2005/8/layout/chevron2"/>
    <dgm:cxn modelId="{2D29FFED-CA05-4FC7-B52A-810B18B53D9C}" srcId="{10106890-B888-47AC-B54A-F09B0D21BAA6}" destId="{CAE5A59B-4443-4234-99F8-BCE8ED14B45E}" srcOrd="0" destOrd="0" parTransId="{3BE4CF35-5F3A-4DD8-917F-A9100C6A916F}" sibTransId="{CCE0FE86-E58B-490D-8BDE-889CD98CC059}"/>
    <dgm:cxn modelId="{B0C3B4EF-6486-4C55-9F17-AB69AC1C3F46}" type="presOf" srcId="{10106890-B888-47AC-B54A-F09B0D21BAA6}" destId="{68BD0CDF-6A23-4D9C-8709-20E6834A13F9}" srcOrd="0" destOrd="0" presId="urn:microsoft.com/office/officeart/2005/8/layout/chevron2"/>
    <dgm:cxn modelId="{0BBBF9FF-9BBE-46FC-B2C2-E043A79C6F61}" type="presOf" srcId="{FA71AF65-11D4-4523-B261-7F3F92553C2A}" destId="{13CC8DD9-64FB-42A5-B87F-49D1F1D645F6}" srcOrd="0" destOrd="1" presId="urn:microsoft.com/office/officeart/2005/8/layout/chevron2"/>
    <dgm:cxn modelId="{E60FA2BA-45A7-4A04-9270-1D743D0AB3EF}" type="presParOf" srcId="{BA61BB64-EC1F-4E39-9EFE-2F5FF8421153}" destId="{F34DB456-7D77-4BAE-B5CE-AC1A11A7CC0E}" srcOrd="0" destOrd="0" presId="urn:microsoft.com/office/officeart/2005/8/layout/chevron2"/>
    <dgm:cxn modelId="{8BFB21CE-4BCB-44A4-9A09-9332F5E884CA}" type="presParOf" srcId="{F34DB456-7D77-4BAE-B5CE-AC1A11A7CC0E}" destId="{F251EF7A-F438-4F6D-8770-6133CD9D800F}" srcOrd="0" destOrd="0" presId="urn:microsoft.com/office/officeart/2005/8/layout/chevron2"/>
    <dgm:cxn modelId="{444E7B1C-67F2-4920-B1BC-00F04922DE4D}" type="presParOf" srcId="{F34DB456-7D77-4BAE-B5CE-AC1A11A7CC0E}" destId="{9D3048BB-5F8B-40A4-B786-BBA5A44C135D}" srcOrd="1" destOrd="0" presId="urn:microsoft.com/office/officeart/2005/8/layout/chevron2"/>
    <dgm:cxn modelId="{2FA9DA2C-1CC9-4F29-9418-3C8EFBFC6781}" type="presParOf" srcId="{BA61BB64-EC1F-4E39-9EFE-2F5FF8421153}" destId="{27B3FB8C-3804-4F90-BA5A-77105182FBE4}" srcOrd="1" destOrd="0" presId="urn:microsoft.com/office/officeart/2005/8/layout/chevron2"/>
    <dgm:cxn modelId="{3B7A9C2A-9B60-43E3-9769-17044F7ADD23}" type="presParOf" srcId="{BA61BB64-EC1F-4E39-9EFE-2F5FF8421153}" destId="{FA140A4A-305F-4C86-8358-59E72868C2DC}" srcOrd="2" destOrd="0" presId="urn:microsoft.com/office/officeart/2005/8/layout/chevron2"/>
    <dgm:cxn modelId="{0E6A554C-39D0-4F64-B7E6-E1B2E063DF7C}" type="presParOf" srcId="{FA140A4A-305F-4C86-8358-59E72868C2DC}" destId="{8C0F8F87-23D2-4628-89DB-E045558CC028}" srcOrd="0" destOrd="0" presId="urn:microsoft.com/office/officeart/2005/8/layout/chevron2"/>
    <dgm:cxn modelId="{0657989B-3C15-41C4-B529-AA32CCF777D6}" type="presParOf" srcId="{FA140A4A-305F-4C86-8358-59E72868C2DC}" destId="{207C52CA-3F07-4CA8-902F-17ED412B5FC4}" srcOrd="1" destOrd="0" presId="urn:microsoft.com/office/officeart/2005/8/layout/chevron2"/>
    <dgm:cxn modelId="{FA2CD113-B5E6-43AA-BCFD-67DEDF3FB9E9}" type="presParOf" srcId="{BA61BB64-EC1F-4E39-9EFE-2F5FF8421153}" destId="{0F2730ED-8396-49AB-8C2E-0C4D14DAD064}" srcOrd="3" destOrd="0" presId="urn:microsoft.com/office/officeart/2005/8/layout/chevron2"/>
    <dgm:cxn modelId="{3B5340FF-C2BB-457E-8A5E-552564085E41}" type="presParOf" srcId="{BA61BB64-EC1F-4E39-9EFE-2F5FF8421153}" destId="{539801E2-DFFD-42F7-9211-51CE95A077DE}" srcOrd="4" destOrd="0" presId="urn:microsoft.com/office/officeart/2005/8/layout/chevron2"/>
    <dgm:cxn modelId="{584F8AAE-7A4C-4917-8C6E-F263E02DA1F9}" type="presParOf" srcId="{539801E2-DFFD-42F7-9211-51CE95A077DE}" destId="{72FA68C5-3081-404B-9629-82D562A96DFE}" srcOrd="0" destOrd="0" presId="urn:microsoft.com/office/officeart/2005/8/layout/chevron2"/>
    <dgm:cxn modelId="{07B27D36-6E13-465A-BC12-8718267335F3}" type="presParOf" srcId="{539801E2-DFFD-42F7-9211-51CE95A077DE}" destId="{13CC8DD9-64FB-42A5-B87F-49D1F1D645F6}" srcOrd="1" destOrd="0" presId="urn:microsoft.com/office/officeart/2005/8/layout/chevron2"/>
    <dgm:cxn modelId="{E9D02F62-E6C9-47F3-BC3F-E023A680CB2F}" type="presParOf" srcId="{BA61BB64-EC1F-4E39-9EFE-2F5FF8421153}" destId="{F2F3B700-2376-437B-BC7F-8DF5C53E110E}" srcOrd="5" destOrd="0" presId="urn:microsoft.com/office/officeart/2005/8/layout/chevron2"/>
    <dgm:cxn modelId="{D42DD55C-0242-4EE2-BDFF-6E0A4A40691D}" type="presParOf" srcId="{BA61BB64-EC1F-4E39-9EFE-2F5FF8421153}" destId="{E2AD3E49-AB90-43F8-9D31-353E23B6D6D1}" srcOrd="6" destOrd="0" presId="urn:microsoft.com/office/officeart/2005/8/layout/chevron2"/>
    <dgm:cxn modelId="{BCDC5239-28EB-49CB-886C-574C800E1B88}" type="presParOf" srcId="{E2AD3E49-AB90-43F8-9D31-353E23B6D6D1}" destId="{FCF3ABB4-B63B-455D-BA86-08833E341205}" srcOrd="0" destOrd="0" presId="urn:microsoft.com/office/officeart/2005/8/layout/chevron2"/>
    <dgm:cxn modelId="{AD621EBA-1345-4357-B92D-C4D06AB3F3FC}" type="presParOf" srcId="{E2AD3E49-AB90-43F8-9D31-353E23B6D6D1}" destId="{4331001C-1B52-4D95-BD2F-D6A6517CEFCE}" srcOrd="1" destOrd="0" presId="urn:microsoft.com/office/officeart/2005/8/layout/chevron2"/>
    <dgm:cxn modelId="{44E7C8F4-15A4-400B-B2E8-CC9AD8A01BA1}" type="presParOf" srcId="{BA61BB64-EC1F-4E39-9EFE-2F5FF8421153}" destId="{2E4953AB-D3AC-4850-A3E5-5C6946048505}" srcOrd="7" destOrd="0" presId="urn:microsoft.com/office/officeart/2005/8/layout/chevron2"/>
    <dgm:cxn modelId="{6FCD9F16-2071-4B26-AD7C-1F56588DBC31}" type="presParOf" srcId="{BA61BB64-EC1F-4E39-9EFE-2F5FF8421153}" destId="{EE0BBF4F-31BF-47AE-8DED-36E66FEE516E}" srcOrd="8" destOrd="0" presId="urn:microsoft.com/office/officeart/2005/8/layout/chevron2"/>
    <dgm:cxn modelId="{27C3C57D-C429-41CE-9704-1F6C06C7CF60}" type="presParOf" srcId="{EE0BBF4F-31BF-47AE-8DED-36E66FEE516E}" destId="{68BD0CDF-6A23-4D9C-8709-20E6834A13F9}" srcOrd="0" destOrd="0" presId="urn:microsoft.com/office/officeart/2005/8/layout/chevron2"/>
    <dgm:cxn modelId="{8C9C019C-FCCA-4627-8050-66176547FF27}" type="presParOf" srcId="{EE0BBF4F-31BF-47AE-8DED-36E66FEE516E}" destId="{C8CC91F6-FC9C-4284-B822-5C381C2E9F2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1EF7A-F438-4F6D-8770-6133CD9D800F}">
      <dsp:nvSpPr>
        <dsp:cNvPr id="0" name=""/>
        <dsp:cNvSpPr/>
      </dsp:nvSpPr>
      <dsp:spPr>
        <a:xfrm rot="5400000">
          <a:off x="-157361" y="159701"/>
          <a:ext cx="1049079" cy="734355"/>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Data Sourcing</a:t>
          </a:r>
        </a:p>
      </dsp:txBody>
      <dsp:txXfrm rot="-5400000">
        <a:off x="2" y="369517"/>
        <a:ext cx="734355" cy="314724"/>
      </dsp:txXfrm>
    </dsp:sp>
    <dsp:sp modelId="{9D3048BB-5F8B-40A4-B786-BBA5A44C135D}">
      <dsp:nvSpPr>
        <dsp:cNvPr id="0" name=""/>
        <dsp:cNvSpPr/>
      </dsp:nvSpPr>
      <dsp:spPr>
        <a:xfrm rot="5400000">
          <a:off x="5445249" y="-4708553"/>
          <a:ext cx="681901" cy="1010368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Real i</a:t>
          </a:r>
          <a:r>
            <a:rPr lang="en-US" sz="1900" b="0" i="0" kern="1200" dirty="0"/>
            <a:t>nvestment data from </a:t>
          </a:r>
          <a:r>
            <a:rPr lang="en-US" sz="1900" b="1" i="0" kern="1200" dirty="0">
              <a:hlinkClick xmlns:r="http://schemas.openxmlformats.org/officeDocument/2006/relationships" r:id="rId1"/>
            </a:rPr>
            <a:t>crunchbase.com</a:t>
          </a:r>
          <a:endParaRPr lang="en-US" sz="1900" kern="1200" dirty="0"/>
        </a:p>
        <a:p>
          <a:pPr marL="171450" lvl="1" indent="-171450" algn="l" defTabSz="844550">
            <a:lnSpc>
              <a:spcPct val="90000"/>
            </a:lnSpc>
            <a:spcBef>
              <a:spcPct val="0"/>
            </a:spcBef>
            <a:spcAft>
              <a:spcPct val="15000"/>
            </a:spcAft>
            <a:buChar char="•"/>
          </a:pPr>
          <a:r>
            <a:rPr lang="en-US" sz="1900" kern="1200" dirty="0"/>
            <a:t>English Speaking Countries List from </a:t>
          </a:r>
          <a:r>
            <a:rPr lang="en-US" sz="1900" kern="1200" dirty="0">
              <a:hlinkClick xmlns:r="http://schemas.openxmlformats.org/officeDocument/2006/relationships" r:id="rId2"/>
            </a:rPr>
            <a:t>Wiki</a:t>
          </a:r>
          <a:endParaRPr lang="en-US" sz="1900" kern="1200" dirty="0"/>
        </a:p>
      </dsp:txBody>
      <dsp:txXfrm rot="-5400000">
        <a:off x="734355" y="35629"/>
        <a:ext cx="10070401" cy="615325"/>
      </dsp:txXfrm>
    </dsp:sp>
    <dsp:sp modelId="{8C0F8F87-23D2-4628-89DB-E045558CC028}">
      <dsp:nvSpPr>
        <dsp:cNvPr id="0" name=""/>
        <dsp:cNvSpPr/>
      </dsp:nvSpPr>
      <dsp:spPr>
        <a:xfrm rot="5400000">
          <a:off x="-157361" y="1091209"/>
          <a:ext cx="1049079" cy="734355"/>
        </a:xfrm>
        <a:prstGeom prst="chevron">
          <a:avLst/>
        </a:prstGeom>
        <a:solidFill>
          <a:schemeClr val="accent4">
            <a:hueOff val="2598923"/>
            <a:satOff val="-11992"/>
            <a:lumOff val="441"/>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t>Data Cleaning</a:t>
          </a:r>
        </a:p>
      </dsp:txBody>
      <dsp:txXfrm rot="-5400000">
        <a:off x="2" y="1301025"/>
        <a:ext cx="734355" cy="314724"/>
      </dsp:txXfrm>
    </dsp:sp>
    <dsp:sp modelId="{207C52CA-3F07-4CA8-902F-17ED412B5FC4}">
      <dsp:nvSpPr>
        <dsp:cNvPr id="0" name=""/>
        <dsp:cNvSpPr/>
      </dsp:nvSpPr>
      <dsp:spPr>
        <a:xfrm rot="5400000">
          <a:off x="5445249" y="-3777046"/>
          <a:ext cx="681901" cy="10103689"/>
        </a:xfrm>
        <a:prstGeom prst="round2SameRect">
          <a:avLst/>
        </a:prstGeom>
        <a:solidFill>
          <a:schemeClr val="lt1">
            <a:alpha val="90000"/>
            <a:hueOff val="0"/>
            <a:satOff val="0"/>
            <a:lumOff val="0"/>
            <a:alphaOff val="0"/>
          </a:schemeClr>
        </a:solidFill>
        <a:ln w="12700" cap="flat" cmpd="sng" algn="ctr">
          <a:solidFill>
            <a:schemeClr val="accent4">
              <a:hueOff val="2598923"/>
              <a:satOff val="-11992"/>
              <a:lumOff val="4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kern="1200" dirty="0"/>
            <a:t>Analysis the data and clear/process the </a:t>
          </a:r>
          <a:r>
            <a:rPr lang="en-US" sz="1900" b="1" kern="1200" dirty="0"/>
            <a:t>Null</a:t>
          </a:r>
          <a:r>
            <a:rPr lang="en-US" sz="1900" b="0" kern="1200" dirty="0"/>
            <a:t> data</a:t>
          </a:r>
        </a:p>
        <a:p>
          <a:pPr marL="171450" lvl="1" indent="-171450" algn="l" defTabSz="844550">
            <a:lnSpc>
              <a:spcPct val="90000"/>
            </a:lnSpc>
            <a:spcBef>
              <a:spcPct val="0"/>
            </a:spcBef>
            <a:spcAft>
              <a:spcPct val="15000"/>
            </a:spcAft>
            <a:buChar char="•"/>
          </a:pPr>
          <a:r>
            <a:rPr lang="en-US" sz="1900" b="1" kern="1200" dirty="0"/>
            <a:t>Merge</a:t>
          </a:r>
          <a:r>
            <a:rPr lang="en-US" sz="1900" b="0" kern="1200" dirty="0"/>
            <a:t> the table variable files and create master frame</a:t>
          </a:r>
        </a:p>
      </dsp:txBody>
      <dsp:txXfrm rot="-5400000">
        <a:off x="734355" y="967136"/>
        <a:ext cx="10070401" cy="615325"/>
      </dsp:txXfrm>
    </dsp:sp>
    <dsp:sp modelId="{72FA68C5-3081-404B-9629-82D562A96DFE}">
      <dsp:nvSpPr>
        <dsp:cNvPr id="0" name=""/>
        <dsp:cNvSpPr/>
      </dsp:nvSpPr>
      <dsp:spPr>
        <a:xfrm rot="5400000">
          <a:off x="-157361" y="2015509"/>
          <a:ext cx="1049079" cy="734355"/>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Investment type analysis</a:t>
          </a:r>
          <a:endParaRPr lang="en-US" sz="1000" kern="1200" dirty="0"/>
        </a:p>
      </dsp:txBody>
      <dsp:txXfrm rot="-5400000">
        <a:off x="2" y="2225325"/>
        <a:ext cx="734355" cy="314724"/>
      </dsp:txXfrm>
    </dsp:sp>
    <dsp:sp modelId="{13CC8DD9-64FB-42A5-B87F-49D1F1D645F6}">
      <dsp:nvSpPr>
        <dsp:cNvPr id="0" name=""/>
        <dsp:cNvSpPr/>
      </dsp:nvSpPr>
      <dsp:spPr>
        <a:xfrm rot="5400000">
          <a:off x="5445249" y="-2845538"/>
          <a:ext cx="681901" cy="10103689"/>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a:t>Comparing the typical investment amounts in the venture, seed, angel, private equity </a:t>
          </a:r>
          <a:r>
            <a:rPr lang="en-US" sz="1900" b="0" i="0" kern="1200" dirty="0" err="1"/>
            <a:t>etc</a:t>
          </a:r>
          <a:endParaRPr lang="en-US" sz="1900" kern="1200" dirty="0"/>
        </a:p>
        <a:p>
          <a:pPr marL="171450" lvl="1" indent="-171450" algn="l" defTabSz="844550">
            <a:lnSpc>
              <a:spcPct val="90000"/>
            </a:lnSpc>
            <a:spcBef>
              <a:spcPct val="0"/>
            </a:spcBef>
            <a:spcAft>
              <a:spcPct val="15000"/>
            </a:spcAft>
            <a:buChar char="•"/>
          </a:pPr>
          <a:r>
            <a:rPr lang="en-US" sz="1900" b="0" i="0" kern="1200" dirty="0"/>
            <a:t>So that Spark Funds can choose the type that is best suited for their strategy</a:t>
          </a:r>
          <a:endParaRPr lang="en-US" sz="1900" kern="1200" dirty="0"/>
        </a:p>
      </dsp:txBody>
      <dsp:txXfrm rot="-5400000">
        <a:off x="734355" y="1898644"/>
        <a:ext cx="10070401" cy="615325"/>
      </dsp:txXfrm>
    </dsp:sp>
    <dsp:sp modelId="{FCF3ABB4-B63B-455D-BA86-08833E341205}">
      <dsp:nvSpPr>
        <dsp:cNvPr id="0" name=""/>
        <dsp:cNvSpPr/>
      </dsp:nvSpPr>
      <dsp:spPr>
        <a:xfrm rot="5400000">
          <a:off x="-157361" y="2954224"/>
          <a:ext cx="1049079" cy="734355"/>
        </a:xfrm>
        <a:prstGeom prst="chevron">
          <a:avLst/>
        </a:prstGeom>
        <a:solidFill>
          <a:schemeClr val="accent4">
            <a:hueOff val="7796769"/>
            <a:satOff val="-35976"/>
            <a:lumOff val="1324"/>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Country analysis</a:t>
          </a:r>
          <a:endParaRPr lang="en-US" sz="1000" kern="1200" dirty="0"/>
        </a:p>
      </dsp:txBody>
      <dsp:txXfrm rot="-5400000">
        <a:off x="2" y="3164040"/>
        <a:ext cx="734355" cy="314724"/>
      </dsp:txXfrm>
    </dsp:sp>
    <dsp:sp modelId="{4331001C-1B52-4D95-BD2F-D6A6517CEFCE}">
      <dsp:nvSpPr>
        <dsp:cNvPr id="0" name=""/>
        <dsp:cNvSpPr/>
      </dsp:nvSpPr>
      <dsp:spPr>
        <a:xfrm rot="5400000">
          <a:off x="5445249" y="-1914030"/>
          <a:ext cx="681901" cy="10103689"/>
        </a:xfrm>
        <a:prstGeom prst="round2SameRect">
          <a:avLst/>
        </a:prstGeom>
        <a:solidFill>
          <a:schemeClr val="lt1">
            <a:alpha val="90000"/>
            <a:hueOff val="0"/>
            <a:satOff val="0"/>
            <a:lumOff val="0"/>
            <a:alphaOff val="0"/>
          </a:schemeClr>
        </a:solidFill>
        <a:ln w="12700" cap="flat" cmpd="sng" algn="ctr">
          <a:solidFill>
            <a:schemeClr val="accent4">
              <a:hueOff val="7796769"/>
              <a:satOff val="-35976"/>
              <a:lumOff val="13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a:t>Identifying the countries which have been the most heavily invested in the past. These will be Spark Funds’ favorites as well.</a:t>
          </a:r>
          <a:endParaRPr lang="en-US" sz="1900" kern="1200" dirty="0"/>
        </a:p>
      </dsp:txBody>
      <dsp:txXfrm rot="-5400000">
        <a:off x="734355" y="2830152"/>
        <a:ext cx="10070401" cy="615325"/>
      </dsp:txXfrm>
    </dsp:sp>
    <dsp:sp modelId="{68BD0CDF-6A23-4D9C-8709-20E6834A13F9}">
      <dsp:nvSpPr>
        <dsp:cNvPr id="0" name=""/>
        <dsp:cNvSpPr/>
      </dsp:nvSpPr>
      <dsp:spPr>
        <a:xfrm rot="5400000">
          <a:off x="-157361" y="3885732"/>
          <a:ext cx="1049079" cy="734355"/>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Sector analysis</a:t>
          </a:r>
          <a:endParaRPr lang="en-US" sz="1000" kern="1200" dirty="0"/>
        </a:p>
      </dsp:txBody>
      <dsp:txXfrm rot="-5400000">
        <a:off x="2" y="4095548"/>
        <a:ext cx="734355" cy="314724"/>
      </dsp:txXfrm>
    </dsp:sp>
    <dsp:sp modelId="{C8CC91F6-FC9C-4284-B822-5C381C2E9F23}">
      <dsp:nvSpPr>
        <dsp:cNvPr id="0" name=""/>
        <dsp:cNvSpPr/>
      </dsp:nvSpPr>
      <dsp:spPr>
        <a:xfrm rot="5400000">
          <a:off x="5445249" y="-982523"/>
          <a:ext cx="681901" cy="10103689"/>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a:t>Understanding the distribution of investments across the eight main sectors</a:t>
          </a:r>
          <a:endParaRPr lang="en-US" sz="1900" kern="1200" dirty="0"/>
        </a:p>
      </dsp:txBody>
      <dsp:txXfrm rot="-5400000">
        <a:off x="734355" y="3761659"/>
        <a:ext cx="10070401" cy="6153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27-07-2021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3600" b="1" dirty="0"/>
              <a:t>INVESTMENT</a:t>
            </a:r>
            <a:r>
              <a:rPr lang="en-IN" sz="2800" dirty="0">
                <a:solidFill>
                  <a:srgbClr val="86F011"/>
                </a:solidFill>
              </a:rPr>
              <a:t> </a:t>
            </a:r>
            <a:r>
              <a:rPr lang="en-IN" sz="3600" b="1" dirty="0"/>
              <a:t>ASSIGNMENT</a:t>
            </a:r>
            <a:br>
              <a:rPr lang="en-IN" sz="2800" dirty="0">
                <a:solidFill>
                  <a:srgbClr val="86F011"/>
                </a:solidFill>
              </a:rPr>
            </a:br>
            <a:br>
              <a:rPr lang="en-IN" sz="2800" dirty="0">
                <a:solidFill>
                  <a:srgbClr val="86F011"/>
                </a:solidFill>
              </a:rPr>
            </a:br>
            <a:r>
              <a:rPr lang="en-IN" sz="3600" b="1" dirty="0"/>
              <a:t>SUBMISSION</a:t>
            </a:r>
            <a:r>
              <a:rPr lang="en-IN" sz="2800" dirty="0">
                <a:solidFill>
                  <a:srgbClr val="86F011"/>
                </a:solidFill>
              </a:rPr>
              <a:t>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b="1" dirty="0">
                <a:solidFill>
                  <a:srgbClr val="FFC000"/>
                </a:solidFill>
              </a:rPr>
              <a:t>Name: Harish Kumar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6137" y="1132598"/>
            <a:ext cx="5638981" cy="699770"/>
          </a:xfrm>
        </p:spPr>
        <p:txBody>
          <a:bodyPr/>
          <a:lstStyle/>
          <a:p>
            <a:r>
              <a:rPr lang="en-IN" b="1" dirty="0">
                <a:solidFill>
                  <a:srgbClr val="FFCC00"/>
                </a:solidFill>
              </a:rPr>
              <a:t> </a:t>
            </a:r>
            <a:r>
              <a:rPr lang="en-IN" sz="3600" b="1" dirty="0"/>
              <a:t>Conclusion</a:t>
            </a:r>
          </a:p>
        </p:txBody>
      </p:sp>
      <p:graphicFrame>
        <p:nvGraphicFramePr>
          <p:cNvPr id="6" name="Table 5">
            <a:extLst>
              <a:ext uri="{FF2B5EF4-FFF2-40B4-BE49-F238E27FC236}">
                <a16:creationId xmlns:a16="http://schemas.microsoft.com/office/drawing/2014/main" id="{41730C98-CC10-4E2D-B7A0-FA17A235855C}"/>
              </a:ext>
            </a:extLst>
          </p:cNvPr>
          <p:cNvGraphicFramePr>
            <a:graphicFrameLocks noGrp="1"/>
          </p:cNvGraphicFramePr>
          <p:nvPr>
            <p:extLst>
              <p:ext uri="{D42A27DB-BD31-4B8C-83A1-F6EECF244321}">
                <p14:modId xmlns:p14="http://schemas.microsoft.com/office/powerpoint/2010/main" val="225549976"/>
              </p:ext>
            </p:extLst>
          </p:nvPr>
        </p:nvGraphicFramePr>
        <p:xfrm>
          <a:off x="4315146" y="297951"/>
          <a:ext cx="5260370" cy="2194861"/>
        </p:xfrm>
        <a:graphic>
          <a:graphicData uri="http://schemas.openxmlformats.org/drawingml/2006/table">
            <a:tbl>
              <a:tblPr firstRow="1" bandRow="1">
                <a:tableStyleId>{93296810-A885-4BE3-A3E7-6D5BEEA58F35}</a:tableStyleId>
              </a:tblPr>
              <a:tblGrid>
                <a:gridCol w="1775011">
                  <a:extLst>
                    <a:ext uri="{9D8B030D-6E8A-4147-A177-3AD203B41FA5}">
                      <a16:colId xmlns:a16="http://schemas.microsoft.com/office/drawing/2014/main" val="3795703885"/>
                    </a:ext>
                  </a:extLst>
                </a:gridCol>
                <a:gridCol w="3485359">
                  <a:extLst>
                    <a:ext uri="{9D8B030D-6E8A-4147-A177-3AD203B41FA5}">
                      <a16:colId xmlns:a16="http://schemas.microsoft.com/office/drawing/2014/main" val="1644861688"/>
                    </a:ext>
                  </a:extLst>
                </a:gridCol>
              </a:tblGrid>
              <a:tr h="467089">
                <a:tc>
                  <a:txBody>
                    <a:bodyPr/>
                    <a:lstStyle/>
                    <a:p>
                      <a:pPr algn="l" rtl="0" fontAlgn="ctr"/>
                      <a:r>
                        <a:rPr lang="en-US" sz="1400" b="1" u="none" strike="noStrike" cap="none" spc="0" dirty="0">
                          <a:solidFill>
                            <a:schemeClr val="tx1"/>
                          </a:solidFill>
                          <a:effectLst/>
                        </a:rPr>
                        <a:t>Analysis</a:t>
                      </a:r>
                      <a:endParaRPr lang="en-US" sz="1400" b="1" i="0" u="none" strike="noStrike" cap="none" spc="0" dirty="0">
                        <a:solidFill>
                          <a:schemeClr val="tx1"/>
                        </a:solidFill>
                        <a:effectLst/>
                        <a:latin typeface="Calibri" panose="020F0502020204030204" pitchFamily="34" charset="0"/>
                      </a:endParaRPr>
                    </a:p>
                  </a:txBody>
                  <a:tcPr marL="121447" marR="12048" marT="34699" marB="260244" anchor="b"/>
                </a:tc>
                <a:tc>
                  <a:txBody>
                    <a:bodyPr/>
                    <a:lstStyle/>
                    <a:p>
                      <a:pPr algn="l" rtl="0" fontAlgn="ctr"/>
                      <a:r>
                        <a:rPr lang="en-US" sz="1400" b="1" u="none" strike="noStrike" cap="none" spc="0" dirty="0">
                          <a:solidFill>
                            <a:schemeClr val="tx1"/>
                          </a:solidFill>
                          <a:effectLst/>
                        </a:rPr>
                        <a:t>Result</a:t>
                      </a:r>
                      <a:endParaRPr lang="en-US" sz="1400" b="1" i="0" u="none" strike="noStrike" cap="none" spc="0" dirty="0">
                        <a:solidFill>
                          <a:schemeClr val="tx1"/>
                        </a:solidFill>
                        <a:effectLst/>
                        <a:latin typeface="Calibri" panose="020F0502020204030204" pitchFamily="34" charset="0"/>
                      </a:endParaRPr>
                    </a:p>
                  </a:txBody>
                  <a:tcPr marL="121447" marR="12048" marT="34699" marB="260244" anchor="b"/>
                </a:tc>
                <a:extLst>
                  <a:ext uri="{0D108BD9-81ED-4DB2-BD59-A6C34878D82A}">
                    <a16:rowId xmlns:a16="http://schemas.microsoft.com/office/drawing/2014/main" val="3936029110"/>
                  </a:ext>
                </a:extLst>
              </a:tr>
              <a:tr h="425076">
                <a:tc>
                  <a:txBody>
                    <a:bodyPr/>
                    <a:lstStyle/>
                    <a:p>
                      <a:pPr algn="l" rtl="0" fontAlgn="ctr"/>
                      <a:r>
                        <a:rPr lang="en-US" sz="1100" u="none" strike="noStrike" cap="none" spc="0" dirty="0">
                          <a:solidFill>
                            <a:schemeClr val="tx1"/>
                          </a:solidFill>
                          <a:effectLst/>
                        </a:rPr>
                        <a:t>Best Sector to Invest </a:t>
                      </a:r>
                      <a:endParaRPr lang="en-US" sz="1100" b="0" i="0" u="none" strike="noStrike" cap="none" spc="0" dirty="0">
                        <a:solidFill>
                          <a:schemeClr val="tx1"/>
                        </a:solidFill>
                        <a:effectLst/>
                        <a:latin typeface="Calibri" panose="020F0502020204030204" pitchFamily="34" charset="0"/>
                      </a:endParaRPr>
                    </a:p>
                  </a:txBody>
                  <a:tcPr marL="121447" marR="12048" marT="34699" marB="260244" anchor="ctr"/>
                </a:tc>
                <a:tc>
                  <a:txBody>
                    <a:bodyPr/>
                    <a:lstStyle/>
                    <a:p>
                      <a:pPr algn="l" rtl="0" fontAlgn="ctr"/>
                      <a:r>
                        <a:rPr lang="en-US" sz="1100" u="none" strike="noStrike" cap="none" spc="0" dirty="0">
                          <a:solidFill>
                            <a:schemeClr val="tx1"/>
                          </a:solidFill>
                          <a:effectLst/>
                        </a:rPr>
                        <a:t>Venture</a:t>
                      </a:r>
                      <a:endParaRPr lang="en-US" sz="1100" b="0" i="0" u="none" strike="noStrike" cap="none" spc="0" dirty="0">
                        <a:solidFill>
                          <a:schemeClr val="tx1"/>
                        </a:solidFill>
                        <a:effectLst/>
                        <a:latin typeface="Calibri" panose="020F0502020204030204" pitchFamily="34" charset="0"/>
                      </a:endParaRPr>
                    </a:p>
                  </a:txBody>
                  <a:tcPr marL="121447" marR="12048" marT="34699" marB="260244" anchor="ctr"/>
                </a:tc>
                <a:extLst>
                  <a:ext uri="{0D108BD9-81ED-4DB2-BD59-A6C34878D82A}">
                    <a16:rowId xmlns:a16="http://schemas.microsoft.com/office/drawing/2014/main" val="3098977883"/>
                  </a:ext>
                </a:extLst>
              </a:tr>
              <a:tr h="593752">
                <a:tc>
                  <a:txBody>
                    <a:bodyPr/>
                    <a:lstStyle/>
                    <a:p>
                      <a:pPr algn="l" rtl="0" fontAlgn="ctr"/>
                      <a:r>
                        <a:rPr lang="en-US" sz="1100" u="none" strike="noStrike" cap="none" spc="0" dirty="0">
                          <a:solidFill>
                            <a:schemeClr val="tx1"/>
                          </a:solidFill>
                          <a:effectLst/>
                        </a:rPr>
                        <a:t>Best Country to Invest</a:t>
                      </a:r>
                      <a:endParaRPr lang="en-US" sz="1100" b="0" i="0" u="none" strike="noStrike" cap="none" spc="0" dirty="0">
                        <a:solidFill>
                          <a:schemeClr val="tx1"/>
                        </a:solidFill>
                        <a:effectLst/>
                        <a:latin typeface="Calibri" panose="020F0502020204030204" pitchFamily="34" charset="0"/>
                      </a:endParaRPr>
                    </a:p>
                  </a:txBody>
                  <a:tcPr marL="121447" marR="12048" marT="34699" marB="260244"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cap="none" spc="0" dirty="0">
                          <a:solidFill>
                            <a:schemeClr val="tx1"/>
                          </a:solidFill>
                          <a:effectLst/>
                          <a:latin typeface="Calibri" panose="020F0502020204030204" pitchFamily="34" charset="0"/>
                        </a:rPr>
                        <a:t>United States -USA, </a:t>
                      </a:r>
                      <a:r>
                        <a:rPr lang="en-US" sz="1100" u="none" strike="noStrike" dirty="0">
                          <a:effectLst/>
                        </a:rPr>
                        <a:t>United Kingdom – GBR, India - IND</a:t>
                      </a:r>
                      <a:endParaRPr lang="en-US" sz="1100" b="0" i="0" u="none" strike="noStrike" cap="none" spc="0" dirty="0">
                        <a:solidFill>
                          <a:schemeClr val="tx1"/>
                        </a:solidFill>
                        <a:effectLst/>
                        <a:latin typeface="Calibri" panose="020F0502020204030204" pitchFamily="34" charset="0"/>
                      </a:endParaRPr>
                    </a:p>
                  </a:txBody>
                  <a:tcPr marL="121447" marR="12048" marT="34699" marB="260244" anchor="ctr"/>
                </a:tc>
                <a:extLst>
                  <a:ext uri="{0D108BD9-81ED-4DB2-BD59-A6C34878D82A}">
                    <a16:rowId xmlns:a16="http://schemas.microsoft.com/office/drawing/2014/main" val="1695799896"/>
                  </a:ext>
                </a:extLst>
              </a:tr>
              <a:tr h="425076">
                <a:tc>
                  <a:txBody>
                    <a:bodyPr/>
                    <a:lstStyle/>
                    <a:p>
                      <a:pPr algn="l" rtl="0" fontAlgn="ctr"/>
                      <a:r>
                        <a:rPr lang="en-US" sz="1100" u="none" strike="noStrike" cap="none" spc="0" dirty="0">
                          <a:solidFill>
                            <a:schemeClr val="tx1"/>
                          </a:solidFill>
                          <a:effectLst/>
                        </a:rPr>
                        <a:t>Best Sector to Invest</a:t>
                      </a:r>
                      <a:endParaRPr lang="en-US" sz="1100" b="0" i="0" u="none" strike="noStrike" cap="none" spc="0" dirty="0">
                        <a:solidFill>
                          <a:schemeClr val="tx1"/>
                        </a:solidFill>
                        <a:effectLst/>
                        <a:latin typeface="Calibri" panose="020F0502020204030204" pitchFamily="34" charset="0"/>
                      </a:endParaRPr>
                    </a:p>
                  </a:txBody>
                  <a:tcPr marL="121447" marR="12048" marT="34699" marB="260244"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cap="none" spc="0" dirty="0">
                          <a:solidFill>
                            <a:schemeClr val="tx1"/>
                          </a:solidFill>
                          <a:effectLst/>
                          <a:latin typeface="Calibri" panose="020F0502020204030204" pitchFamily="34" charset="0"/>
                        </a:rPr>
                        <a:t>It is various based on the Countries. Refer the below table for country wise analysis result</a:t>
                      </a:r>
                      <a:endParaRPr lang="en-US" sz="1100" b="1" i="0" u="none" strike="noStrike" dirty="0">
                        <a:solidFill>
                          <a:srgbClr val="000000"/>
                        </a:solidFill>
                        <a:effectLst/>
                        <a:latin typeface="Arial" panose="020B0604020202020204" pitchFamily="34" charset="0"/>
                      </a:endParaRPr>
                    </a:p>
                  </a:txBody>
                  <a:tcPr marL="121447" marR="12048" marT="34699" marB="260244" anchor="ctr"/>
                </a:tc>
                <a:extLst>
                  <a:ext uri="{0D108BD9-81ED-4DB2-BD59-A6C34878D82A}">
                    <a16:rowId xmlns:a16="http://schemas.microsoft.com/office/drawing/2014/main" val="3922207354"/>
                  </a:ext>
                </a:extLst>
              </a:tr>
            </a:tbl>
          </a:graphicData>
        </a:graphic>
      </p:graphicFrame>
      <p:graphicFrame>
        <p:nvGraphicFramePr>
          <p:cNvPr id="7" name="Content Placeholder 1">
            <a:extLst>
              <a:ext uri="{FF2B5EF4-FFF2-40B4-BE49-F238E27FC236}">
                <a16:creationId xmlns:a16="http://schemas.microsoft.com/office/drawing/2014/main" id="{03393F27-4957-4980-BDDB-7AB7DB1A4CA7}"/>
              </a:ext>
            </a:extLst>
          </p:cNvPr>
          <p:cNvGraphicFramePr>
            <a:graphicFrameLocks/>
          </p:cNvGraphicFramePr>
          <p:nvPr>
            <p:extLst>
              <p:ext uri="{D42A27DB-BD31-4B8C-83A1-F6EECF244321}">
                <p14:modId xmlns:p14="http://schemas.microsoft.com/office/powerpoint/2010/main" val="4231020157"/>
              </p:ext>
            </p:extLst>
          </p:nvPr>
        </p:nvGraphicFramePr>
        <p:xfrm>
          <a:off x="82194" y="2615119"/>
          <a:ext cx="11979669" cy="4117151"/>
        </p:xfrm>
        <a:graphic>
          <a:graphicData uri="http://schemas.openxmlformats.org/drawingml/2006/table">
            <a:tbl>
              <a:tblPr firstRow="1" bandRow="1">
                <a:tableStyleId>{93296810-A885-4BE3-A3E7-6D5BEEA58F35}</a:tableStyleId>
              </a:tblPr>
              <a:tblGrid>
                <a:gridCol w="4810138">
                  <a:extLst>
                    <a:ext uri="{9D8B030D-6E8A-4147-A177-3AD203B41FA5}">
                      <a16:colId xmlns:a16="http://schemas.microsoft.com/office/drawing/2014/main" val="4116042099"/>
                    </a:ext>
                  </a:extLst>
                </a:gridCol>
                <a:gridCol w="3115756">
                  <a:extLst>
                    <a:ext uri="{9D8B030D-6E8A-4147-A177-3AD203B41FA5}">
                      <a16:colId xmlns:a16="http://schemas.microsoft.com/office/drawing/2014/main" val="4011206904"/>
                    </a:ext>
                  </a:extLst>
                </a:gridCol>
                <a:gridCol w="1947214">
                  <a:extLst>
                    <a:ext uri="{9D8B030D-6E8A-4147-A177-3AD203B41FA5}">
                      <a16:colId xmlns:a16="http://schemas.microsoft.com/office/drawing/2014/main" val="2866562667"/>
                    </a:ext>
                  </a:extLst>
                </a:gridCol>
                <a:gridCol w="2106561">
                  <a:extLst>
                    <a:ext uri="{9D8B030D-6E8A-4147-A177-3AD203B41FA5}">
                      <a16:colId xmlns:a16="http://schemas.microsoft.com/office/drawing/2014/main" val="3203496407"/>
                    </a:ext>
                  </a:extLst>
                </a:gridCol>
              </a:tblGrid>
              <a:tr h="315288">
                <a:tc>
                  <a:txBody>
                    <a:bodyPr/>
                    <a:lstStyle/>
                    <a:p>
                      <a:pPr algn="ctr" fontAlgn="ctr"/>
                      <a:r>
                        <a:rPr lang="en-US" sz="1400" u="none" strike="noStrike" dirty="0">
                          <a:effectLst/>
                        </a:rPr>
                        <a:t>   Analysis by top 3 Countries</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ctr" fontAlgn="ctr"/>
                      <a:r>
                        <a:rPr lang="en-US" sz="1400" u="none" strike="noStrike">
                          <a:effectLst/>
                        </a:rPr>
                        <a:t>USA - United States</a:t>
                      </a:r>
                      <a:endParaRPr lang="en-US" sz="1400" b="1" i="0" u="none" strike="noStrike">
                        <a:solidFill>
                          <a:srgbClr val="091E42"/>
                        </a:solidFill>
                        <a:effectLst/>
                        <a:latin typeface="Times New Roman" panose="02020603050405020304" pitchFamily="18" charset="0"/>
                      </a:endParaRPr>
                    </a:p>
                  </a:txBody>
                  <a:tcPr marL="5758" marR="5758" marT="5758" marB="0" anchor="ctr"/>
                </a:tc>
                <a:tc>
                  <a:txBody>
                    <a:bodyPr/>
                    <a:lstStyle/>
                    <a:p>
                      <a:pPr algn="ctr" fontAlgn="ctr"/>
                      <a:r>
                        <a:rPr lang="en-US" sz="1400" u="none" strike="noStrike" dirty="0">
                          <a:effectLst/>
                        </a:rPr>
                        <a:t>GBR - United Kingdom</a:t>
                      </a:r>
                      <a:endParaRPr lang="en-US" sz="1400" b="1"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ctr" fontAlgn="ctr"/>
                      <a:r>
                        <a:rPr lang="en-US" sz="1400" u="none" strike="noStrike">
                          <a:effectLst/>
                        </a:rPr>
                        <a:t>IND - INDIA</a:t>
                      </a:r>
                      <a:endParaRPr lang="en-US" sz="1400" b="1"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51077347"/>
                  </a:ext>
                </a:extLst>
              </a:tr>
              <a:tr h="177105">
                <a:tc>
                  <a:txBody>
                    <a:bodyPr/>
                    <a:lstStyle/>
                    <a:p>
                      <a:pPr algn="l" fontAlgn="ctr"/>
                      <a:r>
                        <a:rPr lang="en-US" sz="1400" u="none" strike="noStrike" dirty="0">
                          <a:effectLst/>
                        </a:rPr>
                        <a:t> 1. Total number of investments (count)</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dirty="0">
                          <a:effectLst/>
                        </a:rPr>
                        <a:t>11235</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a:effectLst/>
                        </a:rPr>
                        <a:t>584</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a:effectLst/>
                        </a:rPr>
                        <a:t>301</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3571905675"/>
                  </a:ext>
                </a:extLst>
              </a:tr>
              <a:tr h="315288">
                <a:tc>
                  <a:txBody>
                    <a:bodyPr/>
                    <a:lstStyle/>
                    <a:p>
                      <a:pPr algn="l" fontAlgn="ctr"/>
                      <a:r>
                        <a:rPr lang="en-US" sz="1400" u="none" strike="noStrike" dirty="0">
                          <a:effectLst/>
                        </a:rPr>
                        <a:t> 2. Total amount of investment (USD)</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a:effectLst/>
                        </a:rPr>
                        <a:t>                                                   100,426,287,841.00 </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                               5,086,469,206.00 </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                               2,710,537,552.00 </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1044619503"/>
                  </a:ext>
                </a:extLst>
              </a:tr>
              <a:tr h="177105">
                <a:tc>
                  <a:txBody>
                    <a:bodyPr/>
                    <a:lstStyle/>
                    <a:p>
                      <a:pPr algn="l" fontAlgn="ctr"/>
                      <a:r>
                        <a:rPr lang="en-US" sz="1400" u="none" strike="noStrike" dirty="0">
                          <a:effectLst/>
                        </a:rPr>
                        <a:t> 3. Top sector (based on count of investments)</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Others</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Others</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Others</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1196735576"/>
                  </a:ext>
                </a:extLst>
              </a:tr>
              <a:tr h="315288">
                <a:tc>
                  <a:txBody>
                    <a:bodyPr/>
                    <a:lstStyle/>
                    <a:p>
                      <a:pPr algn="l" fontAlgn="ctr"/>
                      <a:r>
                        <a:rPr lang="en-US" sz="1400" u="none" strike="noStrike" dirty="0">
                          <a:effectLst/>
                        </a:rPr>
                        <a:t> 4. Second-best sector (based on count of investments)</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a:effectLst/>
                        </a:rPr>
                        <a:t>Cleantech / Semiconductors</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a:effectLst/>
                        </a:rPr>
                        <a:t>Cleantech / Semiconductors</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News, Search and Messaging </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2003495233"/>
                  </a:ext>
                </a:extLst>
              </a:tr>
              <a:tr h="315288">
                <a:tc>
                  <a:txBody>
                    <a:bodyPr/>
                    <a:lstStyle/>
                    <a:p>
                      <a:pPr algn="l" fontAlgn="ctr"/>
                      <a:r>
                        <a:rPr lang="en-US" sz="1400" u="none" strike="noStrike" dirty="0">
                          <a:effectLst/>
                        </a:rPr>
                        <a:t> 5. Third-best sector (based on count of investments)</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News, Search and Messaging</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a:effectLst/>
                        </a:rPr>
                        <a:t>News, Search and Messaging </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Entertainment</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1525977153"/>
                  </a:ext>
                </a:extLst>
              </a:tr>
              <a:tr h="315288">
                <a:tc>
                  <a:txBody>
                    <a:bodyPr/>
                    <a:lstStyle/>
                    <a:p>
                      <a:pPr algn="l" fontAlgn="ctr"/>
                      <a:r>
                        <a:rPr lang="en-US" sz="1400" u="none" strike="noStrike" dirty="0">
                          <a:effectLst/>
                        </a:rPr>
                        <a:t> 6. Number of investments in the top sector (refer to point 3)</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dirty="0">
                          <a:effectLst/>
                        </a:rPr>
                        <a:t>2923</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a:effectLst/>
                        </a:rPr>
                        <a:t>143</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dirty="0">
                          <a:effectLst/>
                        </a:rPr>
                        <a:t>109</a:t>
                      </a:r>
                      <a:endParaRPr lang="en-US" sz="1400" b="0" i="0" u="none" strike="noStrike" dirty="0">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3182535747"/>
                  </a:ext>
                </a:extLst>
              </a:tr>
              <a:tr h="315288">
                <a:tc>
                  <a:txBody>
                    <a:bodyPr/>
                    <a:lstStyle/>
                    <a:p>
                      <a:pPr algn="l" fontAlgn="ctr"/>
                      <a:r>
                        <a:rPr lang="en-US" sz="1400" u="none" strike="noStrike" dirty="0">
                          <a:effectLst/>
                        </a:rPr>
                        <a:t> 7. Number of investments in the second-best sector (refer to point 4)</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dirty="0">
                          <a:effectLst/>
                        </a:rPr>
                        <a:t>2297</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a:effectLst/>
                        </a:rPr>
                        <a:t>127</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dirty="0">
                          <a:effectLst/>
                        </a:rPr>
                        <a:t>52</a:t>
                      </a:r>
                      <a:endParaRPr lang="en-US" sz="1400" b="0" i="0" u="none" strike="noStrike" dirty="0">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464186944"/>
                  </a:ext>
                </a:extLst>
              </a:tr>
              <a:tr h="315288">
                <a:tc>
                  <a:txBody>
                    <a:bodyPr/>
                    <a:lstStyle/>
                    <a:p>
                      <a:pPr algn="l" fontAlgn="ctr"/>
                      <a:r>
                        <a:rPr lang="en-US" sz="1400" u="none" strike="noStrike" dirty="0">
                          <a:effectLst/>
                        </a:rPr>
                        <a:t> 8. Number of investments in the third-best sector (refer to point 5)</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dirty="0">
                          <a:effectLst/>
                        </a:rPr>
                        <a:t>1563</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a:effectLst/>
                        </a:rPr>
                        <a:t>73</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r" fontAlgn="ctr"/>
                      <a:r>
                        <a:rPr lang="en-US" sz="1400" u="none" strike="noStrike">
                          <a:effectLst/>
                        </a:rPr>
                        <a:t>33</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3161923193"/>
                  </a:ext>
                </a:extLst>
              </a:tr>
              <a:tr h="315288">
                <a:tc>
                  <a:txBody>
                    <a:bodyPr/>
                    <a:lstStyle/>
                    <a:p>
                      <a:pPr algn="l" fontAlgn="ctr"/>
                      <a:r>
                        <a:rPr lang="en-US" sz="1400" u="none" strike="noStrike">
                          <a:effectLst/>
                        </a:rPr>
                        <a:t> 9. For the top sector count-wise (point 3), which company received the highest investment?</a:t>
                      </a:r>
                      <a:endParaRPr lang="en-US" sz="1400" b="0" i="0" u="none" strike="noStrike">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err="1">
                          <a:effectLst/>
                        </a:rPr>
                        <a:t>virtustream</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a:effectLst/>
                        </a:rPr>
                        <a:t>electric-cloud </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a:effectLst/>
                        </a:rPr>
                        <a:t>firstcry-com</a:t>
                      </a:r>
                      <a:endParaRPr lang="en-US" sz="1400" b="0" i="0" u="none" strike="noStrike">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401930364"/>
                  </a:ext>
                </a:extLst>
              </a:tr>
              <a:tr h="453471">
                <a:tc>
                  <a:txBody>
                    <a:bodyPr/>
                    <a:lstStyle/>
                    <a:p>
                      <a:pPr algn="l" fontAlgn="ctr"/>
                      <a:r>
                        <a:rPr lang="en-US" sz="1400" u="none" strike="noStrike" dirty="0">
                          <a:effectLst/>
                        </a:rPr>
                        <a:t> 10. For the second-best sector count-wise (point 4), which company received the highest investment?</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err="1">
                          <a:effectLst/>
                        </a:rPr>
                        <a:t>biodesix</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err="1">
                          <a:effectLst/>
                        </a:rPr>
                        <a:t>eusa</a:t>
                      </a:r>
                      <a:r>
                        <a:rPr lang="en-US" sz="1400" u="none" strike="noStrike" dirty="0">
                          <a:effectLst/>
                        </a:rPr>
                        <a:t>-pharma</a:t>
                      </a:r>
                      <a:endParaRPr lang="en-US" sz="1400" b="0" i="0" u="none" strike="noStrike" dirty="0">
                        <a:solidFill>
                          <a:srgbClr val="091E42"/>
                        </a:solidFill>
                        <a:effectLst/>
                        <a:latin typeface="Times New Roman" panose="02020603050405020304" pitchFamily="18" charset="0"/>
                      </a:endParaRPr>
                    </a:p>
                  </a:txBody>
                  <a:tcPr marL="5758" marR="5758" marT="5758" marB="0" anchor="ctr"/>
                </a:tc>
                <a:tc>
                  <a:txBody>
                    <a:bodyPr/>
                    <a:lstStyle/>
                    <a:p>
                      <a:pPr algn="l" fontAlgn="ctr"/>
                      <a:r>
                        <a:rPr lang="en-US" sz="1400" u="none" strike="noStrike" dirty="0" err="1">
                          <a:effectLst/>
                        </a:rPr>
                        <a:t>gupshup</a:t>
                      </a:r>
                      <a:r>
                        <a:rPr lang="en-US" sz="1400" u="none" strike="noStrike" dirty="0">
                          <a:effectLst/>
                        </a:rPr>
                        <a:t>-technology-</a:t>
                      </a:r>
                      <a:r>
                        <a:rPr lang="en-US" sz="1400" u="none" strike="noStrike" dirty="0" err="1">
                          <a:effectLst/>
                        </a:rPr>
                        <a:t>india</a:t>
                      </a:r>
                      <a:r>
                        <a:rPr lang="en-US" sz="1400" u="none" strike="noStrike" dirty="0">
                          <a:effectLst/>
                        </a:rPr>
                        <a:t>-</a:t>
                      </a:r>
                      <a:r>
                        <a:rPr lang="en-US" sz="1400" u="none" strike="noStrike" dirty="0" err="1">
                          <a:effectLst/>
                        </a:rPr>
                        <a:t>pvt</a:t>
                      </a:r>
                      <a:r>
                        <a:rPr lang="en-US" sz="1400" u="none" strike="noStrike" dirty="0">
                          <a:effectLst/>
                        </a:rPr>
                        <a:t>-ltd</a:t>
                      </a:r>
                      <a:endParaRPr lang="en-US" sz="1400" b="0" i="0" u="none" strike="noStrike" dirty="0">
                        <a:solidFill>
                          <a:srgbClr val="091E42"/>
                        </a:solidFill>
                        <a:effectLst/>
                        <a:latin typeface="Times New Roman" panose="02020603050405020304" pitchFamily="18" charset="0"/>
                      </a:endParaRPr>
                    </a:p>
                  </a:txBody>
                  <a:tcPr marL="5758" marR="5758" marT="5758" marB="0" anchor="ctr"/>
                </a:tc>
                <a:extLst>
                  <a:ext uri="{0D108BD9-81ED-4DB2-BD59-A6C34878D82A}">
                    <a16:rowId xmlns:a16="http://schemas.microsoft.com/office/drawing/2014/main" val="3926367650"/>
                  </a:ext>
                </a:extLst>
              </a:tr>
            </a:tbl>
          </a:graphicData>
        </a:graphic>
      </p:graphicFrame>
    </p:spTree>
    <p:extLst>
      <p:ext uri="{BB962C8B-B14F-4D97-AF65-F5344CB8AC3E}">
        <p14:creationId xmlns:p14="http://schemas.microsoft.com/office/powerpoint/2010/main" val="225132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	The Spark Funds, an asset management company wants to make investment in a few companies. The CEO of Sparks Funds wants to understand the global trends in investment so that she can take the investment decision effectively. Since Spark Funds is in early stage start-up investment company, they want to invent where most </a:t>
            </a:r>
            <a:r>
              <a:rPr lang="en-IN" sz="1800" b="1" dirty="0"/>
              <a:t>“other investors are investing” </a:t>
            </a:r>
            <a:r>
              <a:rPr lang="en-IN" sz="1800" dirty="0"/>
              <a:t>strategy.</a:t>
            </a:r>
          </a:p>
          <a:p>
            <a:pPr marL="0" indent="0">
              <a:buNone/>
            </a:pPr>
            <a:r>
              <a:rPr lang="en-IN" sz="1800" dirty="0"/>
              <a:t>However, Spart Funds has two minor constraints for investments:</a:t>
            </a:r>
          </a:p>
          <a:p>
            <a:r>
              <a:rPr lang="en-IN" sz="1800" dirty="0"/>
              <a:t>It wants to invest between 5 to 15 million USD per round of investment</a:t>
            </a:r>
          </a:p>
          <a:p>
            <a:r>
              <a:rPr lang="en-IN" sz="1800" dirty="0"/>
              <a:t>It wants to invest only in English-speaking countries</a:t>
            </a:r>
          </a:p>
          <a:p>
            <a:pPr marL="0" indent="0">
              <a:buNone/>
            </a:pPr>
            <a:endParaRPr lang="en-IN" sz="1800" b="1" dirty="0"/>
          </a:p>
          <a:p>
            <a:pPr marL="0" indent="0">
              <a:buNone/>
            </a:pPr>
            <a:r>
              <a:rPr lang="en-IN" sz="1800" b="1" u="sng" dirty="0"/>
              <a:t>Problem Statement or Business Objective:</a:t>
            </a:r>
          </a:p>
          <a:p>
            <a:pPr marL="0" indent="0">
              <a:buNone/>
            </a:pPr>
            <a:r>
              <a:rPr lang="en-IN" sz="1800" dirty="0"/>
              <a:t>Identify the best sectors, among the English-speaking countries, and a suitable investment type among </a:t>
            </a:r>
            <a:r>
              <a:rPr lang="en-US" sz="1800" b="1" dirty="0"/>
              <a:t>venture, angel, seed, and private equity </a:t>
            </a:r>
            <a:r>
              <a:rPr lang="en-US" sz="1800" dirty="0"/>
              <a:t>to invest 5 to 15 million USD per round of investment for making investment. </a:t>
            </a:r>
            <a:r>
              <a:rPr lang="en-US" sz="1200" b="0" i="0" dirty="0">
                <a:solidFill>
                  <a:srgbClr val="091E42"/>
                </a:solidFill>
                <a:effectLst/>
                <a:latin typeface="freight-text-pro"/>
              </a:rPr>
              <a:t> </a:t>
            </a:r>
            <a:r>
              <a:rPr lang="en-US" sz="1800" dirty="0"/>
              <a:t>The overall strategy is to invest where others are investing, implying that the 'best' sectors and countries are the ones 'where most investors are investing'.</a:t>
            </a:r>
            <a:endParaRPr lang="en-IN" sz="1800" dirty="0"/>
          </a:p>
          <a:p>
            <a:pPr marL="0" indent="0">
              <a:buNone/>
            </a:pPr>
            <a:endParaRPr lang="en-IN" sz="1400" dirty="0"/>
          </a:p>
          <a:p>
            <a:pPr marL="0" indent="0">
              <a:buNone/>
            </a:pPr>
            <a:endParaRPr lang="en-IN" sz="1400" dirty="0"/>
          </a:p>
        </p:txBody>
      </p:sp>
      <p:sp>
        <p:nvSpPr>
          <p:cNvPr id="5" name="Title 1"/>
          <p:cNvSpPr>
            <a:spLocks noGrp="1"/>
          </p:cNvSpPr>
          <p:nvPr>
            <p:ph type="title"/>
          </p:nvPr>
        </p:nvSpPr>
        <p:spPr>
          <a:xfrm>
            <a:off x="2280863" y="392858"/>
            <a:ext cx="7541231" cy="699770"/>
          </a:xfrm>
        </p:spPr>
        <p:txBody>
          <a:bodyPr>
            <a:normAutofit/>
          </a:bodyPr>
          <a:lstStyle/>
          <a:p>
            <a:r>
              <a:rPr lang="en-IN" b="1" dirty="0">
                <a:solidFill>
                  <a:srgbClr val="FFCC00"/>
                </a:solidFill>
              </a:rPr>
              <a:t> </a:t>
            </a:r>
            <a:r>
              <a:rPr lang="en-IN" sz="3600" b="1" dirty="0"/>
              <a:t>Spark</a:t>
            </a:r>
            <a:r>
              <a:rPr lang="en-IN" sz="2800" dirty="0">
                <a:solidFill>
                  <a:srgbClr val="FFCC00"/>
                </a:solidFill>
              </a:rPr>
              <a:t> </a:t>
            </a:r>
            <a:r>
              <a:rPr lang="en-IN" b="1" dirty="0"/>
              <a:t>Funds</a:t>
            </a:r>
            <a:r>
              <a:rPr lang="en-IN" sz="2800" dirty="0">
                <a:solidFill>
                  <a:srgbClr val="FFCC00"/>
                </a:solidFill>
              </a:rPr>
              <a:t> </a:t>
            </a:r>
            <a:r>
              <a:rPr lang="en-IN" b="1" dirty="0"/>
              <a:t>Investment</a:t>
            </a:r>
            <a:r>
              <a:rPr lang="en-IN" sz="2800" dirty="0">
                <a:solidFill>
                  <a:srgbClr val="FFCC00"/>
                </a:solidFill>
              </a:rPr>
              <a:t> </a:t>
            </a:r>
            <a:r>
              <a:rPr lang="en-IN" b="1" dirty="0"/>
              <a:t>Analysis</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190240" y="151598"/>
            <a:ext cx="4827604" cy="541421"/>
          </a:xfrm>
        </p:spPr>
        <p:txBody>
          <a:bodyPr>
            <a:noAutofit/>
          </a:bodyPr>
          <a:lstStyle/>
          <a:p>
            <a:r>
              <a:rPr lang="en-IN" sz="3600" b="1" dirty="0"/>
              <a:t>Solution Approach</a:t>
            </a:r>
            <a:endParaRPr lang="en-IN" sz="3600" dirty="0"/>
          </a:p>
        </p:txBody>
      </p:sp>
      <p:graphicFrame>
        <p:nvGraphicFramePr>
          <p:cNvPr id="8" name="Diagram 7">
            <a:extLst>
              <a:ext uri="{FF2B5EF4-FFF2-40B4-BE49-F238E27FC236}">
                <a16:creationId xmlns:a16="http://schemas.microsoft.com/office/drawing/2014/main" id="{8CDC6647-6953-49A8-A5D4-6DC52434A28F}"/>
              </a:ext>
            </a:extLst>
          </p:cNvPr>
          <p:cNvGraphicFramePr/>
          <p:nvPr>
            <p:extLst>
              <p:ext uri="{D42A27DB-BD31-4B8C-83A1-F6EECF244321}">
                <p14:modId xmlns:p14="http://schemas.microsoft.com/office/powerpoint/2010/main" val="52589181"/>
              </p:ext>
            </p:extLst>
          </p:nvPr>
        </p:nvGraphicFramePr>
        <p:xfrm>
          <a:off x="537143" y="1272562"/>
          <a:ext cx="10838045" cy="4779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IN" sz="3600" b="1" dirty="0"/>
              <a:t> Funding Type Analysis</a:t>
            </a:r>
          </a:p>
        </p:txBody>
      </p:sp>
      <p:sp>
        <p:nvSpPr>
          <p:cNvPr id="4" name="Content Placeholder 2">
            <a:extLst>
              <a:ext uri="{FF2B5EF4-FFF2-40B4-BE49-F238E27FC236}">
                <a16:creationId xmlns:a16="http://schemas.microsoft.com/office/drawing/2014/main" id="{C71931BF-27D3-4AC5-B627-7592DB39A6BE}"/>
              </a:ext>
            </a:extLst>
          </p:cNvPr>
          <p:cNvSpPr>
            <a:spLocks noGrp="1"/>
          </p:cNvSpPr>
          <p:nvPr>
            <p:ph idx="1"/>
          </p:nvPr>
        </p:nvSpPr>
        <p:spPr>
          <a:xfrm>
            <a:off x="643468" y="1782981"/>
            <a:ext cx="6219345" cy="4393982"/>
          </a:xfrm>
        </p:spPr>
        <p:txBody>
          <a:bodyPr>
            <a:normAutofit/>
          </a:bodyPr>
          <a:lstStyle/>
          <a:p>
            <a:pPr marL="0" indent="0" rtl="0">
              <a:buNone/>
            </a:pPr>
            <a:r>
              <a:rPr lang="en-IN" sz="1400" b="0" i="0" dirty="0">
                <a:effectLst/>
                <a:latin typeface="freight-text-pro"/>
              </a:rPr>
              <a:t>	</a:t>
            </a:r>
            <a:r>
              <a:rPr lang="en-US" sz="1400" b="0" i="0" dirty="0">
                <a:effectLst/>
              </a:rPr>
              <a:t>The funding types such as seed, venture, angel, etc. depend on the type of the company (startup, corporate, etc.), its stage (early-stage startup, funded startup, etc.), the amount of funding (a few million USD to a billion USD), and so on. For example, seed, angel and venture are three common stages of startup funding.</a:t>
            </a:r>
          </a:p>
          <a:p>
            <a:pPr rtl="0">
              <a:buFont typeface="Arial" panose="020B0604020202020204" pitchFamily="34" charset="0"/>
              <a:buChar char="•"/>
            </a:pPr>
            <a:r>
              <a:rPr lang="en-US" sz="1400" b="0" i="0" dirty="0">
                <a:effectLst/>
              </a:rPr>
              <a:t>Seed/angel funding refer to early-stage startups whereas venture funding occurs after seed or angel stage/s and involves a relatively higher amount of investment.</a:t>
            </a:r>
          </a:p>
          <a:p>
            <a:pPr rtl="0">
              <a:buFont typeface="Arial" panose="020B0604020202020204" pitchFamily="34" charset="0"/>
              <a:buChar char="•"/>
            </a:pPr>
            <a:r>
              <a:rPr lang="en-US" sz="1400" b="0" i="0" dirty="0">
                <a:effectLst/>
              </a:rPr>
              <a:t>Private equity type investments are associated with much larger companies and involve much higher investments than venture type. Startups which have grown in scale may also receive private equity funding. This means that if a company has reached the venture stage, it would have already passed through the angel or seed stage/s.</a:t>
            </a:r>
          </a:p>
          <a:p>
            <a:pPr marL="0" indent="0">
              <a:buNone/>
            </a:pPr>
            <a:r>
              <a:rPr lang="en-IN" sz="1400" dirty="0"/>
              <a:t>Since Spark Funds are interest in early-stage start-up, we must analyse the </a:t>
            </a:r>
            <a:r>
              <a:rPr lang="en-US" sz="1400" b="1" dirty="0"/>
              <a:t>venture, angel, seed, and private equity </a:t>
            </a:r>
            <a:r>
              <a:rPr lang="en-US" sz="1400" dirty="0"/>
              <a:t>funding types to find most representative investment considering that Spark Funds wants to invest 5 to 15 </a:t>
            </a:r>
            <a:r>
              <a:rPr lang="en-US" sz="1400" dirty="0" err="1"/>
              <a:t>millons</a:t>
            </a:r>
            <a:r>
              <a:rPr lang="en-US" sz="1400" dirty="0"/>
              <a:t> USD </a:t>
            </a:r>
          </a:p>
          <a:p>
            <a:pPr marL="0" indent="0">
              <a:buNone/>
            </a:pPr>
            <a:r>
              <a:rPr lang="en-US" sz="1400" b="1" dirty="0"/>
              <a:t>Result: </a:t>
            </a:r>
            <a:r>
              <a:rPr lang="en-US" sz="1400" dirty="0"/>
              <a:t>The most suited Funding Type for Spark Fund is </a:t>
            </a:r>
            <a:r>
              <a:rPr lang="en-US" sz="1400" b="1" dirty="0"/>
              <a:t>“Venture”</a:t>
            </a:r>
          </a:p>
          <a:p>
            <a:pPr marL="0" indent="0">
              <a:buNone/>
            </a:pPr>
            <a:endParaRPr lang="en-US" sz="1100" b="1" dirty="0"/>
          </a:p>
          <a:p>
            <a:pPr marL="0" indent="0">
              <a:buNone/>
            </a:pPr>
            <a:endParaRPr lang="en-IN" sz="11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 name="Table 6">
            <a:extLst>
              <a:ext uri="{FF2B5EF4-FFF2-40B4-BE49-F238E27FC236}">
                <a16:creationId xmlns:a16="http://schemas.microsoft.com/office/drawing/2014/main" id="{1E37A07C-E3F6-41E2-8BE8-6D9EA45BD8C0}"/>
              </a:ext>
            </a:extLst>
          </p:cNvPr>
          <p:cNvGraphicFramePr>
            <a:graphicFrameLocks noGrp="1"/>
          </p:cNvGraphicFramePr>
          <p:nvPr>
            <p:extLst>
              <p:ext uri="{D42A27DB-BD31-4B8C-83A1-F6EECF244321}">
                <p14:modId xmlns:p14="http://schemas.microsoft.com/office/powerpoint/2010/main" val="1110486514"/>
              </p:ext>
            </p:extLst>
          </p:nvPr>
        </p:nvGraphicFramePr>
        <p:xfrm>
          <a:off x="7102019" y="1896432"/>
          <a:ext cx="4446514" cy="3124700"/>
        </p:xfrm>
        <a:graphic>
          <a:graphicData uri="http://schemas.openxmlformats.org/drawingml/2006/table">
            <a:tbl>
              <a:tblPr firstRow="1" bandRow="1">
                <a:tableStyleId>{93296810-A885-4BE3-A3E7-6D5BEEA58F35}</a:tableStyleId>
              </a:tblPr>
              <a:tblGrid>
                <a:gridCol w="1500391">
                  <a:extLst>
                    <a:ext uri="{9D8B030D-6E8A-4147-A177-3AD203B41FA5}">
                      <a16:colId xmlns:a16="http://schemas.microsoft.com/office/drawing/2014/main" val="3795703885"/>
                    </a:ext>
                  </a:extLst>
                </a:gridCol>
                <a:gridCol w="2946123">
                  <a:extLst>
                    <a:ext uri="{9D8B030D-6E8A-4147-A177-3AD203B41FA5}">
                      <a16:colId xmlns:a16="http://schemas.microsoft.com/office/drawing/2014/main" val="1644861688"/>
                    </a:ext>
                  </a:extLst>
                </a:gridCol>
              </a:tblGrid>
              <a:tr h="969568">
                <a:tc>
                  <a:txBody>
                    <a:bodyPr/>
                    <a:lstStyle/>
                    <a:p>
                      <a:pPr algn="l" rtl="0" fontAlgn="ctr"/>
                      <a:r>
                        <a:rPr lang="en-US" sz="2000" b="1" u="none" strike="noStrike" cap="none" spc="0" dirty="0">
                          <a:solidFill>
                            <a:schemeClr val="tx1"/>
                          </a:solidFill>
                          <a:effectLst/>
                        </a:rPr>
                        <a:t>Funding Type</a:t>
                      </a:r>
                      <a:endParaRPr lang="en-US" sz="2000" b="1" i="0" u="none" strike="noStrike" cap="none" spc="0" dirty="0">
                        <a:solidFill>
                          <a:schemeClr val="tx1"/>
                        </a:solidFill>
                        <a:effectLst/>
                        <a:latin typeface="Calibri" panose="020F0502020204030204" pitchFamily="34" charset="0"/>
                      </a:endParaRPr>
                    </a:p>
                  </a:txBody>
                  <a:tcPr marL="121447" marR="12048" marT="34699" marB="260244" anchor="b"/>
                </a:tc>
                <a:tc>
                  <a:txBody>
                    <a:bodyPr/>
                    <a:lstStyle/>
                    <a:p>
                      <a:pPr algn="l" rtl="0" fontAlgn="ctr"/>
                      <a:r>
                        <a:rPr lang="en-US" sz="2000" b="1" u="none" strike="noStrike" cap="none" spc="0">
                          <a:solidFill>
                            <a:schemeClr val="tx1"/>
                          </a:solidFill>
                          <a:effectLst/>
                        </a:rPr>
                        <a:t>Most Representative Investment</a:t>
                      </a:r>
                      <a:endParaRPr lang="en-US" sz="2000" b="1" i="0" u="none" strike="noStrike" cap="none" spc="0">
                        <a:solidFill>
                          <a:schemeClr val="tx1"/>
                        </a:solidFill>
                        <a:effectLst/>
                        <a:latin typeface="Calibri" panose="020F0502020204030204" pitchFamily="34" charset="0"/>
                      </a:endParaRPr>
                    </a:p>
                  </a:txBody>
                  <a:tcPr marL="121447" marR="12048" marT="34699" marB="260244" anchor="b"/>
                </a:tc>
                <a:extLst>
                  <a:ext uri="{0D108BD9-81ED-4DB2-BD59-A6C34878D82A}">
                    <a16:rowId xmlns:a16="http://schemas.microsoft.com/office/drawing/2014/main" val="3936029110"/>
                  </a:ext>
                </a:extLst>
              </a:tr>
              <a:tr h="534785">
                <a:tc>
                  <a:txBody>
                    <a:bodyPr/>
                    <a:lstStyle/>
                    <a:p>
                      <a:pPr algn="l" rtl="0" fontAlgn="ctr"/>
                      <a:r>
                        <a:rPr lang="en-US" sz="1600" u="none" strike="noStrike" cap="none" spc="0" dirty="0">
                          <a:solidFill>
                            <a:schemeClr val="tx1"/>
                          </a:solidFill>
                          <a:effectLst/>
                        </a:rPr>
                        <a:t>Angle</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tc>
                  <a:txBody>
                    <a:bodyPr/>
                    <a:lstStyle/>
                    <a:p>
                      <a:pPr algn="l" rtl="0" fontAlgn="ctr"/>
                      <a:r>
                        <a:rPr lang="en-US" sz="1600" u="none" strike="noStrike" cap="none" spc="0" dirty="0">
                          <a:solidFill>
                            <a:schemeClr val="tx1"/>
                          </a:solidFill>
                          <a:effectLst/>
                        </a:rPr>
                        <a:t>400,000</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extLst>
                  <a:ext uri="{0D108BD9-81ED-4DB2-BD59-A6C34878D82A}">
                    <a16:rowId xmlns:a16="http://schemas.microsoft.com/office/drawing/2014/main" val="3098977883"/>
                  </a:ext>
                </a:extLst>
              </a:tr>
              <a:tr h="534785">
                <a:tc>
                  <a:txBody>
                    <a:bodyPr/>
                    <a:lstStyle/>
                    <a:p>
                      <a:pPr algn="l" rtl="0" fontAlgn="ctr"/>
                      <a:r>
                        <a:rPr lang="en-US" sz="1600" u="none" strike="noStrike" cap="none" spc="0" dirty="0">
                          <a:solidFill>
                            <a:schemeClr val="tx1"/>
                          </a:solidFill>
                          <a:effectLst/>
                        </a:rPr>
                        <a:t>Private Equity</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tc>
                  <a:txBody>
                    <a:bodyPr/>
                    <a:lstStyle/>
                    <a:p>
                      <a:pPr algn="l" rtl="0" fontAlgn="ctr"/>
                      <a:r>
                        <a:rPr lang="en-US" sz="1600" u="none" strike="noStrike" cap="none" spc="0" dirty="0">
                          <a:solidFill>
                            <a:schemeClr val="tx1"/>
                          </a:solidFill>
                          <a:effectLst/>
                        </a:rPr>
                        <a:t>20,000,000</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extLst>
                  <a:ext uri="{0D108BD9-81ED-4DB2-BD59-A6C34878D82A}">
                    <a16:rowId xmlns:a16="http://schemas.microsoft.com/office/drawing/2014/main" val="1695799896"/>
                  </a:ext>
                </a:extLst>
              </a:tr>
              <a:tr h="534785">
                <a:tc>
                  <a:txBody>
                    <a:bodyPr/>
                    <a:lstStyle/>
                    <a:p>
                      <a:pPr algn="l" rtl="0" fontAlgn="ctr"/>
                      <a:r>
                        <a:rPr lang="en-US" sz="1600" u="none" strike="noStrike" cap="none" spc="0" dirty="0">
                          <a:solidFill>
                            <a:schemeClr val="tx1"/>
                          </a:solidFill>
                          <a:effectLst/>
                        </a:rPr>
                        <a:t>Seed</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tc>
                  <a:txBody>
                    <a:bodyPr/>
                    <a:lstStyle/>
                    <a:p>
                      <a:pPr algn="l" rtl="0" fontAlgn="ctr"/>
                      <a:r>
                        <a:rPr lang="en-US" sz="1600" u="none" strike="noStrike" cap="none" spc="0" dirty="0">
                          <a:solidFill>
                            <a:schemeClr val="tx1"/>
                          </a:solidFill>
                          <a:effectLst/>
                        </a:rPr>
                        <a:t>275,000</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extLst>
                  <a:ext uri="{0D108BD9-81ED-4DB2-BD59-A6C34878D82A}">
                    <a16:rowId xmlns:a16="http://schemas.microsoft.com/office/drawing/2014/main" val="3922207354"/>
                  </a:ext>
                </a:extLst>
              </a:tr>
              <a:tr h="534785">
                <a:tc>
                  <a:txBody>
                    <a:bodyPr/>
                    <a:lstStyle/>
                    <a:p>
                      <a:pPr algn="l" rtl="0" fontAlgn="ctr"/>
                      <a:r>
                        <a:rPr lang="en-US" sz="1600" u="none" strike="noStrike" cap="none" spc="0">
                          <a:solidFill>
                            <a:schemeClr val="tx1"/>
                          </a:solidFill>
                          <a:effectLst/>
                        </a:rPr>
                        <a:t>Venture</a:t>
                      </a:r>
                      <a:endParaRPr lang="en-US" sz="1600" b="0" i="0" u="none" strike="noStrike" cap="none" spc="0">
                        <a:solidFill>
                          <a:schemeClr val="tx1"/>
                        </a:solidFill>
                        <a:effectLst/>
                        <a:latin typeface="Calibri" panose="020F0502020204030204" pitchFamily="34" charset="0"/>
                      </a:endParaRPr>
                    </a:p>
                  </a:txBody>
                  <a:tcPr marL="121447" marR="12048" marT="34699" marB="260244" anchor="ctr"/>
                </a:tc>
                <a:tc>
                  <a:txBody>
                    <a:bodyPr/>
                    <a:lstStyle/>
                    <a:p>
                      <a:pPr algn="l" rtl="0" fontAlgn="ctr"/>
                      <a:r>
                        <a:rPr lang="en-US" sz="1600" u="none" strike="noStrike" cap="none" spc="0" dirty="0">
                          <a:solidFill>
                            <a:schemeClr val="tx1"/>
                          </a:solidFill>
                          <a:effectLst/>
                        </a:rPr>
                        <a:t>5,000,000</a:t>
                      </a:r>
                      <a:endParaRPr lang="en-US" sz="1600" b="0" i="0" u="none" strike="noStrike" cap="none" spc="0" dirty="0">
                        <a:solidFill>
                          <a:schemeClr val="tx1"/>
                        </a:solidFill>
                        <a:effectLst/>
                        <a:latin typeface="Calibri" panose="020F0502020204030204" pitchFamily="34" charset="0"/>
                      </a:endParaRPr>
                    </a:p>
                  </a:txBody>
                  <a:tcPr marL="121447" marR="12048" marT="34699" marB="260244" anchor="ctr"/>
                </a:tc>
                <a:extLst>
                  <a:ext uri="{0D108BD9-81ED-4DB2-BD59-A6C34878D82A}">
                    <a16:rowId xmlns:a16="http://schemas.microsoft.com/office/drawing/2014/main" val="8525321"/>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IN" sz="3600" b="1"/>
              <a:t>Country Analysis</a:t>
            </a:r>
            <a:endParaRPr lang="en-IN" sz="3600"/>
          </a:p>
        </p:txBody>
      </p:sp>
      <p:sp>
        <p:nvSpPr>
          <p:cNvPr id="3" name="Content Placeholder 2"/>
          <p:cNvSpPr>
            <a:spLocks noGrp="1"/>
          </p:cNvSpPr>
          <p:nvPr>
            <p:ph idx="1"/>
          </p:nvPr>
        </p:nvSpPr>
        <p:spPr>
          <a:xfrm>
            <a:off x="643469" y="1782981"/>
            <a:ext cx="4008384" cy="4393982"/>
          </a:xfrm>
        </p:spPr>
        <p:txBody>
          <a:bodyPr>
            <a:normAutofit/>
          </a:bodyPr>
          <a:lstStyle/>
          <a:p>
            <a:pPr marL="0" indent="0" rtl="0">
              <a:buNone/>
            </a:pPr>
            <a:r>
              <a:rPr lang="en-US" sz="1900" b="0" i="0" dirty="0">
                <a:effectLst/>
              </a:rPr>
              <a:t>	Spark Funds wants to invest in countries with the highest amount of funding for </a:t>
            </a:r>
            <a:r>
              <a:rPr lang="en-US" sz="1900" b="1" i="0" dirty="0">
                <a:effectLst/>
              </a:rPr>
              <a:t>Venture</a:t>
            </a:r>
            <a:r>
              <a:rPr lang="en-US" sz="1900" b="0" i="0" dirty="0">
                <a:effectLst/>
              </a:rPr>
              <a:t> investment type. This is a part of its broader strategy to invest where </a:t>
            </a:r>
            <a:r>
              <a:rPr lang="en-US" sz="1900" b="1" i="0" dirty="0">
                <a:effectLst/>
              </a:rPr>
              <a:t>most investments are occurring</a:t>
            </a:r>
            <a:r>
              <a:rPr lang="en-US" sz="1900" b="0" i="0" dirty="0">
                <a:effectLst/>
              </a:rPr>
              <a:t>.</a:t>
            </a:r>
          </a:p>
          <a:p>
            <a:pPr rtl="0"/>
            <a:endParaRPr lang="en-US" sz="1900" b="0" i="0" dirty="0">
              <a:effectLst/>
            </a:endParaRPr>
          </a:p>
          <a:p>
            <a:pPr rtl="0">
              <a:buFont typeface="+mj-lt"/>
              <a:buAutoNum type="arabicPeriod"/>
            </a:pPr>
            <a:r>
              <a:rPr lang="en-US" sz="1900" b="0" i="0" dirty="0">
                <a:effectLst/>
              </a:rPr>
              <a:t>Spark Funds wants to see the top nine countries which have received the highest total funding </a:t>
            </a:r>
          </a:p>
          <a:p>
            <a:pPr rtl="0">
              <a:buFont typeface="+mj-lt"/>
              <a:buAutoNum type="arabicPeriod"/>
            </a:pPr>
            <a:r>
              <a:rPr lang="en-US" sz="1900" b="0" i="0" dirty="0">
                <a:effectLst/>
              </a:rPr>
              <a:t>For the chosen investment type, make a data frame named </a:t>
            </a:r>
            <a:r>
              <a:rPr lang="en-US" sz="1900" b="1" i="0" dirty="0">
                <a:effectLst/>
              </a:rPr>
              <a:t>top9</a:t>
            </a:r>
            <a:r>
              <a:rPr lang="en-US" sz="1900" b="0" i="0" dirty="0">
                <a:effectLst/>
              </a:rPr>
              <a:t> with the top nine countries (based on the total investment amount each country has received)</a:t>
            </a:r>
          </a:p>
          <a:p>
            <a:pPr rtl="0">
              <a:buFont typeface="+mj-lt"/>
              <a:buAutoNum type="arabicPeriod"/>
            </a:pPr>
            <a:endParaRPr lang="en-US" sz="1900" b="0" i="0" dirty="0">
              <a:effectLst/>
            </a:endParaRPr>
          </a:p>
          <a:p>
            <a:pPr marL="0" indent="0">
              <a:buNone/>
            </a:pPr>
            <a:endParaRPr lang="en-IN" sz="19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Table 4">
            <a:extLst>
              <a:ext uri="{FF2B5EF4-FFF2-40B4-BE49-F238E27FC236}">
                <a16:creationId xmlns:a16="http://schemas.microsoft.com/office/drawing/2014/main" id="{40EC5DD4-A24B-45A9-86C9-673143E15A60}"/>
              </a:ext>
            </a:extLst>
          </p:cNvPr>
          <p:cNvGraphicFramePr>
            <a:graphicFrameLocks noGrp="1"/>
          </p:cNvGraphicFramePr>
          <p:nvPr>
            <p:extLst>
              <p:ext uri="{D42A27DB-BD31-4B8C-83A1-F6EECF244321}">
                <p14:modId xmlns:p14="http://schemas.microsoft.com/office/powerpoint/2010/main" val="4252196639"/>
              </p:ext>
            </p:extLst>
          </p:nvPr>
        </p:nvGraphicFramePr>
        <p:xfrm>
          <a:off x="5479388" y="513956"/>
          <a:ext cx="6253212" cy="5974814"/>
        </p:xfrm>
        <a:graphic>
          <a:graphicData uri="http://schemas.openxmlformats.org/drawingml/2006/table">
            <a:tbl>
              <a:tblPr firstRow="1" bandRow="1">
                <a:tableStyleId>{93296810-A885-4BE3-A3E7-6D5BEEA58F35}</a:tableStyleId>
              </a:tblPr>
              <a:tblGrid>
                <a:gridCol w="2934280">
                  <a:extLst>
                    <a:ext uri="{9D8B030D-6E8A-4147-A177-3AD203B41FA5}">
                      <a16:colId xmlns:a16="http://schemas.microsoft.com/office/drawing/2014/main" val="2662050006"/>
                    </a:ext>
                  </a:extLst>
                </a:gridCol>
                <a:gridCol w="3318932">
                  <a:extLst>
                    <a:ext uri="{9D8B030D-6E8A-4147-A177-3AD203B41FA5}">
                      <a16:colId xmlns:a16="http://schemas.microsoft.com/office/drawing/2014/main" val="2096091163"/>
                    </a:ext>
                  </a:extLst>
                </a:gridCol>
              </a:tblGrid>
              <a:tr h="662609">
                <a:tc>
                  <a:txBody>
                    <a:bodyPr/>
                    <a:lstStyle/>
                    <a:p>
                      <a:pPr algn="ctr" fontAlgn="b"/>
                      <a:r>
                        <a:rPr lang="en-US" sz="1900" u="none" strike="noStrike" dirty="0">
                          <a:effectLst/>
                        </a:rPr>
                        <a:t>Country</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algn="l" fontAlgn="b"/>
                      <a:r>
                        <a:rPr lang="en-US" sz="1900" u="none" strike="noStrike" dirty="0">
                          <a:effectLst/>
                        </a:rPr>
                        <a:t>Total Raised Amount in USD in Venture Fund Type</a:t>
                      </a:r>
                      <a:endParaRPr lang="en-US" sz="1900" b="0" i="0" u="none" strike="noStrike" dirty="0">
                        <a:solidFill>
                          <a:srgbClr val="000000"/>
                        </a:solidFill>
                        <a:effectLst/>
                        <a:latin typeface="Calibri" panose="020F0502020204030204" pitchFamily="34" charset="0"/>
                      </a:endParaRPr>
                    </a:p>
                  </a:txBody>
                  <a:tcPr marL="11125" marR="11125" marT="11125" marB="0" anchor="b"/>
                </a:tc>
                <a:extLst>
                  <a:ext uri="{0D108BD9-81ED-4DB2-BD59-A6C34878D82A}">
                    <a16:rowId xmlns:a16="http://schemas.microsoft.com/office/drawing/2014/main" val="4027351963"/>
                  </a:ext>
                </a:extLst>
              </a:tr>
              <a:tr h="368908">
                <a:tc>
                  <a:txBody>
                    <a:bodyPr/>
                    <a:lstStyle/>
                    <a:p>
                      <a:pPr algn="ctr" fontAlgn="b"/>
                      <a:r>
                        <a:rPr lang="en-US" sz="1900" u="none" strike="noStrike" dirty="0">
                          <a:effectLst/>
                        </a:rPr>
                        <a:t>USA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422,510,842,796.00 </a:t>
                      </a:r>
                    </a:p>
                  </a:txBody>
                  <a:tcPr marL="11125" marR="11125" marT="11125" marB="0" anchor="ctr"/>
                </a:tc>
                <a:extLst>
                  <a:ext uri="{0D108BD9-81ED-4DB2-BD59-A6C34878D82A}">
                    <a16:rowId xmlns:a16="http://schemas.microsoft.com/office/drawing/2014/main" val="1310592223"/>
                  </a:ext>
                </a:extLst>
              </a:tr>
              <a:tr h="368908">
                <a:tc>
                  <a:txBody>
                    <a:bodyPr/>
                    <a:lstStyle/>
                    <a:p>
                      <a:pPr algn="ctr" fontAlgn="b"/>
                      <a:r>
                        <a:rPr lang="en-US" sz="1900" u="none" strike="noStrike" dirty="0">
                          <a:effectLst/>
                        </a:rPr>
                        <a:t>CHN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39,835,418,773.00 </a:t>
                      </a:r>
                    </a:p>
                  </a:txBody>
                  <a:tcPr marL="11125" marR="11125" marT="11125" marB="0" anchor="ctr"/>
                </a:tc>
                <a:extLst>
                  <a:ext uri="{0D108BD9-81ED-4DB2-BD59-A6C34878D82A}">
                    <a16:rowId xmlns:a16="http://schemas.microsoft.com/office/drawing/2014/main" val="3183025679"/>
                  </a:ext>
                </a:extLst>
              </a:tr>
              <a:tr h="368908">
                <a:tc>
                  <a:txBody>
                    <a:bodyPr/>
                    <a:lstStyle/>
                    <a:p>
                      <a:pPr algn="ctr" fontAlgn="b"/>
                      <a:r>
                        <a:rPr lang="en-US" sz="1900" u="none" strike="noStrike" dirty="0">
                          <a:effectLst/>
                        </a:rPr>
                        <a:t>GBR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a:solidFill>
                            <a:schemeClr val="dk1"/>
                          </a:solidFill>
                          <a:effectLst/>
                          <a:latin typeface="+mn-lt"/>
                          <a:ea typeface="+mn-ea"/>
                          <a:cs typeface="+mn-cs"/>
                        </a:rPr>
                        <a:t>                                 20,245,627,416.00 </a:t>
                      </a:r>
                    </a:p>
                  </a:txBody>
                  <a:tcPr marL="11125" marR="11125" marT="11125" marB="0" anchor="ctr"/>
                </a:tc>
                <a:extLst>
                  <a:ext uri="{0D108BD9-81ED-4DB2-BD59-A6C34878D82A}">
                    <a16:rowId xmlns:a16="http://schemas.microsoft.com/office/drawing/2014/main" val="3512935823"/>
                  </a:ext>
                </a:extLst>
              </a:tr>
              <a:tr h="368908">
                <a:tc>
                  <a:txBody>
                    <a:bodyPr/>
                    <a:lstStyle/>
                    <a:p>
                      <a:pPr algn="ctr" fontAlgn="b"/>
                      <a:r>
                        <a:rPr lang="en-US" sz="1900" u="none" strike="noStrike" dirty="0">
                          <a:effectLst/>
                        </a:rPr>
                        <a:t>IND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14,391,858,718.00 </a:t>
                      </a:r>
                    </a:p>
                  </a:txBody>
                  <a:tcPr marL="11125" marR="11125" marT="11125" marB="0" anchor="ctr"/>
                </a:tc>
                <a:extLst>
                  <a:ext uri="{0D108BD9-81ED-4DB2-BD59-A6C34878D82A}">
                    <a16:rowId xmlns:a16="http://schemas.microsoft.com/office/drawing/2014/main" val="3857412010"/>
                  </a:ext>
                </a:extLst>
              </a:tr>
              <a:tr h="368908">
                <a:tc>
                  <a:txBody>
                    <a:bodyPr/>
                    <a:lstStyle/>
                    <a:p>
                      <a:pPr algn="ctr" fontAlgn="b"/>
                      <a:r>
                        <a:rPr lang="en-US" sz="1900" u="none" strike="noStrike" dirty="0">
                          <a:effectLst/>
                        </a:rPr>
                        <a:t>CAN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9,583,332,317.00 </a:t>
                      </a:r>
                    </a:p>
                  </a:txBody>
                  <a:tcPr marL="11125" marR="11125" marT="11125" marB="0" anchor="ctr"/>
                </a:tc>
                <a:extLst>
                  <a:ext uri="{0D108BD9-81ED-4DB2-BD59-A6C34878D82A}">
                    <a16:rowId xmlns:a16="http://schemas.microsoft.com/office/drawing/2014/main" val="2951063725"/>
                  </a:ext>
                </a:extLst>
              </a:tr>
              <a:tr h="368908">
                <a:tc>
                  <a:txBody>
                    <a:bodyPr/>
                    <a:lstStyle/>
                    <a:p>
                      <a:pPr algn="ctr" fontAlgn="b"/>
                      <a:r>
                        <a:rPr lang="en-US" sz="1900" u="none" strike="noStrike" dirty="0">
                          <a:effectLst/>
                        </a:rPr>
                        <a:t>FRA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7,259,536,732.00 </a:t>
                      </a:r>
                    </a:p>
                  </a:txBody>
                  <a:tcPr marL="11125" marR="11125" marT="11125" marB="0" anchor="ctr"/>
                </a:tc>
                <a:extLst>
                  <a:ext uri="{0D108BD9-81ED-4DB2-BD59-A6C34878D82A}">
                    <a16:rowId xmlns:a16="http://schemas.microsoft.com/office/drawing/2014/main" val="2105888789"/>
                  </a:ext>
                </a:extLst>
              </a:tr>
              <a:tr h="368908">
                <a:tc>
                  <a:txBody>
                    <a:bodyPr/>
                    <a:lstStyle/>
                    <a:p>
                      <a:pPr algn="ctr" fontAlgn="b"/>
                      <a:r>
                        <a:rPr lang="en-US" sz="1900" u="none" strike="noStrike" dirty="0">
                          <a:effectLst/>
                        </a:rPr>
                        <a:t>ISR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6,907,514,579.00 </a:t>
                      </a:r>
                    </a:p>
                  </a:txBody>
                  <a:tcPr marL="11125" marR="11125" marT="11125" marB="0" anchor="ctr"/>
                </a:tc>
                <a:extLst>
                  <a:ext uri="{0D108BD9-81ED-4DB2-BD59-A6C34878D82A}">
                    <a16:rowId xmlns:a16="http://schemas.microsoft.com/office/drawing/2014/main" val="4159985716"/>
                  </a:ext>
                </a:extLst>
              </a:tr>
              <a:tr h="368908">
                <a:tc>
                  <a:txBody>
                    <a:bodyPr/>
                    <a:lstStyle/>
                    <a:p>
                      <a:pPr algn="ctr" fontAlgn="b"/>
                      <a:r>
                        <a:rPr lang="en-US" sz="1900" u="none" strike="noStrike" dirty="0">
                          <a:effectLst/>
                        </a:rPr>
                        <a:t>DEU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6,346,959,822.00 </a:t>
                      </a:r>
                    </a:p>
                  </a:txBody>
                  <a:tcPr marL="11125" marR="11125" marT="11125" marB="0" anchor="ctr"/>
                </a:tc>
                <a:extLst>
                  <a:ext uri="{0D108BD9-81ED-4DB2-BD59-A6C34878D82A}">
                    <a16:rowId xmlns:a16="http://schemas.microsoft.com/office/drawing/2014/main" val="3047635763"/>
                  </a:ext>
                </a:extLst>
              </a:tr>
              <a:tr h="368908">
                <a:tc>
                  <a:txBody>
                    <a:bodyPr/>
                    <a:lstStyle/>
                    <a:p>
                      <a:pPr algn="ctr" fontAlgn="b"/>
                      <a:r>
                        <a:rPr lang="en-US" sz="1900" u="none" strike="noStrike" dirty="0">
                          <a:effectLst/>
                        </a:rPr>
                        <a:t>JPN     </a:t>
                      </a:r>
                      <a:endParaRPr lang="en-US" sz="1900" b="0" i="0" u="none" strike="noStrike" dirty="0">
                        <a:solidFill>
                          <a:srgbClr val="000000"/>
                        </a:solidFill>
                        <a:effectLst/>
                        <a:latin typeface="Calibri" panose="020F0502020204030204" pitchFamily="34" charset="0"/>
                      </a:endParaRPr>
                    </a:p>
                  </a:txBody>
                  <a:tcPr marL="11125" marR="11125" marT="11125" marB="0" anchor="b"/>
                </a:tc>
                <a:tc>
                  <a:txBody>
                    <a:bodyPr/>
                    <a:lstStyle/>
                    <a:p>
                      <a:pPr marL="0" algn="r" defTabSz="914400" rtl="0" eaLnBrk="1" fontAlgn="b" latinLnBrk="0" hangingPunct="1"/>
                      <a:r>
                        <a:rPr lang="en-US" sz="1900" u="none" strike="noStrike" kern="1200" dirty="0">
                          <a:solidFill>
                            <a:schemeClr val="dk1"/>
                          </a:solidFill>
                          <a:effectLst/>
                          <a:latin typeface="+mn-lt"/>
                          <a:ea typeface="+mn-ea"/>
                          <a:cs typeface="+mn-cs"/>
                        </a:rPr>
                        <a:t>                                  3,363,676,611.00 </a:t>
                      </a:r>
                    </a:p>
                  </a:txBody>
                  <a:tcPr marL="11125" marR="11125" marT="11125" marB="0" anchor="ctr"/>
                </a:tc>
                <a:extLst>
                  <a:ext uri="{0D108BD9-81ED-4DB2-BD59-A6C34878D82A}">
                    <a16:rowId xmlns:a16="http://schemas.microsoft.com/office/drawing/2014/main" val="349558532"/>
                  </a:ext>
                </a:extLst>
              </a:tr>
            </a:tbl>
          </a:graphicData>
        </a:graphic>
      </p:graphicFrame>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IN" sz="3600" b="1"/>
              <a:t> Sector Analysis</a:t>
            </a:r>
            <a:endParaRPr lang="en-IN" sz="3600" b="1" dirty="0"/>
          </a:p>
        </p:txBody>
      </p:sp>
      <p:sp>
        <p:nvSpPr>
          <p:cNvPr id="3" name="Content Placeholder 2"/>
          <p:cNvSpPr>
            <a:spLocks noGrp="1"/>
          </p:cNvSpPr>
          <p:nvPr>
            <p:ph idx="1"/>
          </p:nvPr>
        </p:nvSpPr>
        <p:spPr>
          <a:xfrm>
            <a:off x="643469" y="1782981"/>
            <a:ext cx="4008384" cy="4393982"/>
          </a:xfrm>
        </p:spPr>
        <p:txBody>
          <a:bodyPr>
            <a:normAutofit/>
          </a:bodyPr>
          <a:lstStyle/>
          <a:p>
            <a:pPr marL="0" indent="0">
              <a:buNone/>
            </a:pPr>
            <a:r>
              <a:rPr lang="en-IN" sz="2000" dirty="0"/>
              <a:t>Form the Sort listed Countries, find the top 3 Sectors</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Table 5">
            <a:extLst>
              <a:ext uri="{FF2B5EF4-FFF2-40B4-BE49-F238E27FC236}">
                <a16:creationId xmlns:a16="http://schemas.microsoft.com/office/drawing/2014/main" id="{7D11AB43-3CA2-44DB-91BD-294300C5FEF4}"/>
              </a:ext>
            </a:extLst>
          </p:cNvPr>
          <p:cNvGraphicFramePr>
            <a:graphicFrameLocks noGrp="1"/>
          </p:cNvGraphicFramePr>
          <p:nvPr>
            <p:extLst>
              <p:ext uri="{D42A27DB-BD31-4B8C-83A1-F6EECF244321}">
                <p14:modId xmlns:p14="http://schemas.microsoft.com/office/powerpoint/2010/main" val="1923876387"/>
              </p:ext>
            </p:extLst>
          </p:nvPr>
        </p:nvGraphicFramePr>
        <p:xfrm>
          <a:off x="4996835" y="391905"/>
          <a:ext cx="6708809" cy="1859296"/>
        </p:xfrm>
        <a:graphic>
          <a:graphicData uri="http://schemas.openxmlformats.org/drawingml/2006/table">
            <a:tbl>
              <a:tblPr firstRow="1" bandRow="1">
                <a:tableStyleId>{93296810-A885-4BE3-A3E7-6D5BEEA58F35}</a:tableStyleId>
              </a:tblPr>
              <a:tblGrid>
                <a:gridCol w="3127221">
                  <a:extLst>
                    <a:ext uri="{9D8B030D-6E8A-4147-A177-3AD203B41FA5}">
                      <a16:colId xmlns:a16="http://schemas.microsoft.com/office/drawing/2014/main" val="41714838"/>
                    </a:ext>
                  </a:extLst>
                </a:gridCol>
                <a:gridCol w="2219624">
                  <a:extLst>
                    <a:ext uri="{9D8B030D-6E8A-4147-A177-3AD203B41FA5}">
                      <a16:colId xmlns:a16="http://schemas.microsoft.com/office/drawing/2014/main" val="4224781472"/>
                    </a:ext>
                  </a:extLst>
                </a:gridCol>
                <a:gridCol w="1361964">
                  <a:extLst>
                    <a:ext uri="{9D8B030D-6E8A-4147-A177-3AD203B41FA5}">
                      <a16:colId xmlns:a16="http://schemas.microsoft.com/office/drawing/2014/main" val="1707390328"/>
                    </a:ext>
                  </a:extLst>
                </a:gridCol>
              </a:tblGrid>
              <a:tr h="275000">
                <a:tc gridSpan="3">
                  <a:txBody>
                    <a:bodyPr/>
                    <a:lstStyle/>
                    <a:p>
                      <a:pPr algn="ctr" fontAlgn="b"/>
                      <a:r>
                        <a:rPr lang="en-US" sz="2800" u="none" strike="noStrike" dirty="0">
                          <a:effectLst/>
                        </a:rPr>
                        <a:t>United Sates - USA</a:t>
                      </a:r>
                      <a:endParaRPr lang="en-US" sz="2800" b="1" i="0" u="none" strike="noStrike" dirty="0">
                        <a:solidFill>
                          <a:srgbClr val="000000"/>
                        </a:solidFill>
                        <a:effectLst/>
                        <a:latin typeface="Calibri" panose="020F0502020204030204" pitchFamily="34" charset="0"/>
                      </a:endParaRPr>
                    </a:p>
                  </a:txBody>
                  <a:tcPr marL="9761" marR="9761" marT="9761"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1639391"/>
                  </a:ext>
                </a:extLst>
              </a:tr>
              <a:tr h="581612">
                <a:tc>
                  <a:txBody>
                    <a:bodyPr/>
                    <a:lstStyle/>
                    <a:p>
                      <a:pPr algn="l" fontAlgn="b"/>
                      <a:r>
                        <a:rPr lang="en-US" sz="1600" b="1" u="none" strike="noStrike" dirty="0" err="1">
                          <a:effectLst/>
                        </a:rPr>
                        <a:t>Main_Sector</a:t>
                      </a:r>
                      <a:endParaRPr lang="en-US" sz="1600" b="1" i="0" u="none" strike="noStrike" dirty="0">
                        <a:solidFill>
                          <a:srgbClr val="000000"/>
                        </a:solidFill>
                        <a:effectLst/>
                        <a:latin typeface="Calibri" panose="020F0502020204030204" pitchFamily="34" charset="0"/>
                      </a:endParaRPr>
                    </a:p>
                  </a:txBody>
                  <a:tcPr marL="9761" marR="9761" marT="9761" marB="0" anchor="b"/>
                </a:tc>
                <a:tc>
                  <a:txBody>
                    <a:bodyPr/>
                    <a:lstStyle/>
                    <a:p>
                      <a:pPr algn="l" fontAlgn="b"/>
                      <a:r>
                        <a:rPr lang="en-US" sz="1600" b="1" u="none" strike="noStrike" dirty="0">
                          <a:effectLst/>
                        </a:rPr>
                        <a:t>Sum of Raised Amount</a:t>
                      </a:r>
                      <a:endParaRPr lang="en-US" sz="1600" b="1" i="0" u="none" strike="noStrike" dirty="0">
                        <a:solidFill>
                          <a:srgbClr val="000000"/>
                        </a:solidFill>
                        <a:effectLst/>
                        <a:latin typeface="Calibri" panose="020F0502020204030204" pitchFamily="34" charset="0"/>
                      </a:endParaRPr>
                    </a:p>
                  </a:txBody>
                  <a:tcPr marL="9761" marR="9761" marT="9761" marB="0" anchor="b"/>
                </a:tc>
                <a:tc>
                  <a:txBody>
                    <a:bodyPr/>
                    <a:lstStyle/>
                    <a:p>
                      <a:pPr algn="l" fontAlgn="b"/>
                      <a:r>
                        <a:rPr lang="en-US" sz="1600" b="1" u="none" strike="noStrike" dirty="0">
                          <a:effectLst/>
                        </a:rPr>
                        <a:t>Count of Raised Amount</a:t>
                      </a:r>
                      <a:endParaRPr lang="en-US" sz="1600" b="1" i="0" u="none" strike="noStrike" dirty="0">
                        <a:solidFill>
                          <a:srgbClr val="000000"/>
                        </a:solidFill>
                        <a:effectLst/>
                        <a:latin typeface="Calibri" panose="020F0502020204030204" pitchFamily="34" charset="0"/>
                      </a:endParaRPr>
                    </a:p>
                  </a:txBody>
                  <a:tcPr marL="9761" marR="9761" marT="9761" marB="0" anchor="b"/>
                </a:tc>
                <a:extLst>
                  <a:ext uri="{0D108BD9-81ED-4DB2-BD59-A6C34878D82A}">
                    <a16:rowId xmlns:a16="http://schemas.microsoft.com/office/drawing/2014/main" val="3509184492"/>
                  </a:ext>
                </a:extLst>
              </a:tr>
              <a:tr h="169316">
                <a:tc>
                  <a:txBody>
                    <a:bodyPr/>
                    <a:lstStyle/>
                    <a:p>
                      <a:pPr algn="r" fontAlgn="ctr"/>
                      <a:r>
                        <a:rPr lang="en-US" sz="1500" u="none" strike="noStrike">
                          <a:effectLst/>
                        </a:rPr>
                        <a:t>Others</a:t>
                      </a:r>
                      <a:endParaRPr lang="en-US" sz="1500" b="1" i="0" u="none" strike="noStrike">
                        <a:solidFill>
                          <a:srgbClr val="000000"/>
                        </a:solidFill>
                        <a:effectLst/>
                        <a:latin typeface="Arial" panose="020B0604020202020204" pitchFamily="34" charset="0"/>
                      </a:endParaRPr>
                    </a:p>
                  </a:txBody>
                  <a:tcPr marL="9761" marR="9761" marT="9761" marB="0" anchor="ctr"/>
                </a:tc>
                <a:tc>
                  <a:txBody>
                    <a:bodyPr/>
                    <a:lstStyle/>
                    <a:p>
                      <a:pPr algn="r" fontAlgn="ctr"/>
                      <a:r>
                        <a:rPr lang="en-US" sz="1500" u="none" strike="noStrike" dirty="0">
                          <a:effectLst/>
                        </a:rPr>
                        <a:t>26089280296</a:t>
                      </a:r>
                      <a:endParaRPr lang="en-US" sz="1500" b="0" i="0" u="none" strike="noStrike" dirty="0">
                        <a:solidFill>
                          <a:srgbClr val="000000"/>
                        </a:solidFill>
                        <a:effectLst/>
                        <a:latin typeface="Arial" panose="020B0604020202020204" pitchFamily="34" charset="0"/>
                      </a:endParaRPr>
                    </a:p>
                  </a:txBody>
                  <a:tcPr marL="9761" marR="9761" marT="9761" marB="0" anchor="ctr"/>
                </a:tc>
                <a:tc>
                  <a:txBody>
                    <a:bodyPr/>
                    <a:lstStyle/>
                    <a:p>
                      <a:pPr algn="r" fontAlgn="ctr"/>
                      <a:r>
                        <a:rPr lang="en-US" sz="1500" u="none" strike="noStrike">
                          <a:effectLst/>
                        </a:rPr>
                        <a:t>2923</a:t>
                      </a:r>
                      <a:endParaRPr lang="en-US" sz="1500" b="0" i="0" u="none" strike="noStrike">
                        <a:solidFill>
                          <a:srgbClr val="000000"/>
                        </a:solidFill>
                        <a:effectLst/>
                        <a:latin typeface="Arial" panose="020B0604020202020204" pitchFamily="34" charset="0"/>
                      </a:endParaRPr>
                    </a:p>
                  </a:txBody>
                  <a:tcPr marL="9761" marR="9761" marT="9761" marB="0" anchor="ctr"/>
                </a:tc>
                <a:extLst>
                  <a:ext uri="{0D108BD9-81ED-4DB2-BD59-A6C34878D82A}">
                    <a16:rowId xmlns:a16="http://schemas.microsoft.com/office/drawing/2014/main" val="1530161638"/>
                  </a:ext>
                </a:extLst>
              </a:tr>
              <a:tr h="301421">
                <a:tc>
                  <a:txBody>
                    <a:bodyPr/>
                    <a:lstStyle/>
                    <a:p>
                      <a:pPr algn="r" fontAlgn="ctr"/>
                      <a:r>
                        <a:rPr lang="en-US" sz="1500" u="none" strike="noStrike">
                          <a:effectLst/>
                        </a:rPr>
                        <a:t>Cleantech / Semiconductors</a:t>
                      </a:r>
                      <a:endParaRPr lang="en-US" sz="1500" b="1" i="0" u="none" strike="noStrike">
                        <a:solidFill>
                          <a:srgbClr val="000000"/>
                        </a:solidFill>
                        <a:effectLst/>
                        <a:latin typeface="Arial" panose="020B0604020202020204" pitchFamily="34" charset="0"/>
                      </a:endParaRPr>
                    </a:p>
                  </a:txBody>
                  <a:tcPr marL="9761" marR="9761" marT="9761" marB="0" anchor="ctr"/>
                </a:tc>
                <a:tc>
                  <a:txBody>
                    <a:bodyPr/>
                    <a:lstStyle/>
                    <a:p>
                      <a:pPr algn="r" fontAlgn="ctr"/>
                      <a:r>
                        <a:rPr lang="en-US" sz="1500" u="none" strike="noStrike" dirty="0">
                          <a:effectLst/>
                        </a:rPr>
                        <a:t>21181003033</a:t>
                      </a:r>
                      <a:endParaRPr lang="en-US" sz="1500" b="0" i="0" u="none" strike="noStrike" dirty="0">
                        <a:solidFill>
                          <a:srgbClr val="000000"/>
                        </a:solidFill>
                        <a:effectLst/>
                        <a:latin typeface="Arial" panose="020B0604020202020204" pitchFamily="34" charset="0"/>
                      </a:endParaRPr>
                    </a:p>
                  </a:txBody>
                  <a:tcPr marL="9761" marR="9761" marT="9761" marB="0" anchor="ctr"/>
                </a:tc>
                <a:tc>
                  <a:txBody>
                    <a:bodyPr/>
                    <a:lstStyle/>
                    <a:p>
                      <a:pPr algn="r" fontAlgn="ctr"/>
                      <a:r>
                        <a:rPr lang="en-US" sz="1500" u="none" strike="noStrike" dirty="0">
                          <a:effectLst/>
                        </a:rPr>
                        <a:t>2297</a:t>
                      </a:r>
                      <a:endParaRPr lang="en-US" sz="1500" b="0" i="0" u="none" strike="noStrike" dirty="0">
                        <a:solidFill>
                          <a:srgbClr val="000000"/>
                        </a:solidFill>
                        <a:effectLst/>
                        <a:latin typeface="Arial" panose="020B0604020202020204" pitchFamily="34" charset="0"/>
                      </a:endParaRPr>
                    </a:p>
                  </a:txBody>
                  <a:tcPr marL="9761" marR="9761" marT="9761" marB="0" anchor="ctr"/>
                </a:tc>
                <a:extLst>
                  <a:ext uri="{0D108BD9-81ED-4DB2-BD59-A6C34878D82A}">
                    <a16:rowId xmlns:a16="http://schemas.microsoft.com/office/drawing/2014/main" val="2639728786"/>
                  </a:ext>
                </a:extLst>
              </a:tr>
              <a:tr h="301421">
                <a:tc>
                  <a:txBody>
                    <a:bodyPr/>
                    <a:lstStyle/>
                    <a:p>
                      <a:pPr algn="r" fontAlgn="ctr"/>
                      <a:r>
                        <a:rPr lang="en-US" sz="1500" u="none" strike="noStrike">
                          <a:effectLst/>
                        </a:rPr>
                        <a:t>Social, Finance, Analytics, Advertising</a:t>
                      </a:r>
                      <a:endParaRPr lang="en-US" sz="1500" b="1" i="0" u="none" strike="noStrike">
                        <a:solidFill>
                          <a:srgbClr val="000000"/>
                        </a:solidFill>
                        <a:effectLst/>
                        <a:latin typeface="Arial" panose="020B0604020202020204" pitchFamily="34" charset="0"/>
                      </a:endParaRPr>
                    </a:p>
                  </a:txBody>
                  <a:tcPr marL="9761" marR="9761" marT="9761" marB="0" anchor="ctr"/>
                </a:tc>
                <a:tc>
                  <a:txBody>
                    <a:bodyPr/>
                    <a:lstStyle/>
                    <a:p>
                      <a:pPr algn="r" fontAlgn="ctr"/>
                      <a:r>
                        <a:rPr lang="en-US" sz="1500" u="none" strike="noStrike" dirty="0">
                          <a:effectLst/>
                        </a:rPr>
                        <a:t>16680695048</a:t>
                      </a:r>
                      <a:endParaRPr lang="en-US" sz="1500" b="0" i="0" u="none" strike="noStrike" dirty="0">
                        <a:solidFill>
                          <a:srgbClr val="000000"/>
                        </a:solidFill>
                        <a:effectLst/>
                        <a:latin typeface="Arial" panose="020B0604020202020204" pitchFamily="34" charset="0"/>
                      </a:endParaRPr>
                    </a:p>
                  </a:txBody>
                  <a:tcPr marL="9761" marR="9761" marT="9761" marB="0" anchor="ctr"/>
                </a:tc>
                <a:tc>
                  <a:txBody>
                    <a:bodyPr/>
                    <a:lstStyle/>
                    <a:p>
                      <a:pPr algn="r" fontAlgn="ctr"/>
                      <a:r>
                        <a:rPr lang="en-US" sz="1500" u="none" strike="noStrike" dirty="0">
                          <a:effectLst/>
                        </a:rPr>
                        <a:t>1912</a:t>
                      </a:r>
                      <a:endParaRPr lang="en-US" sz="1500" b="0" i="0" u="none" strike="noStrike" dirty="0">
                        <a:solidFill>
                          <a:srgbClr val="000000"/>
                        </a:solidFill>
                        <a:effectLst/>
                        <a:latin typeface="Arial" panose="020B0604020202020204" pitchFamily="34" charset="0"/>
                      </a:endParaRPr>
                    </a:p>
                  </a:txBody>
                  <a:tcPr marL="9761" marR="9761" marT="9761" marB="0" anchor="ctr"/>
                </a:tc>
                <a:extLst>
                  <a:ext uri="{0D108BD9-81ED-4DB2-BD59-A6C34878D82A}">
                    <a16:rowId xmlns:a16="http://schemas.microsoft.com/office/drawing/2014/main" val="301611721"/>
                  </a:ext>
                </a:extLst>
              </a:tr>
            </a:tbl>
          </a:graphicData>
        </a:graphic>
      </p:graphicFrame>
      <p:graphicFrame>
        <p:nvGraphicFramePr>
          <p:cNvPr id="20" name="Table 19">
            <a:extLst>
              <a:ext uri="{FF2B5EF4-FFF2-40B4-BE49-F238E27FC236}">
                <a16:creationId xmlns:a16="http://schemas.microsoft.com/office/drawing/2014/main" id="{221798FC-8721-48CB-8163-751EC425C474}"/>
              </a:ext>
            </a:extLst>
          </p:cNvPr>
          <p:cNvGraphicFramePr>
            <a:graphicFrameLocks noGrp="1"/>
          </p:cNvGraphicFramePr>
          <p:nvPr>
            <p:extLst>
              <p:ext uri="{D42A27DB-BD31-4B8C-83A1-F6EECF244321}">
                <p14:modId xmlns:p14="http://schemas.microsoft.com/office/powerpoint/2010/main" val="2362616396"/>
              </p:ext>
            </p:extLst>
          </p:nvPr>
        </p:nvGraphicFramePr>
        <p:xfrm>
          <a:off x="4996835" y="2800295"/>
          <a:ext cx="6708809" cy="1790251"/>
        </p:xfrm>
        <a:graphic>
          <a:graphicData uri="http://schemas.openxmlformats.org/drawingml/2006/table">
            <a:tbl>
              <a:tblPr firstRow="1" bandRow="1">
                <a:tableStyleId>{93296810-A885-4BE3-A3E7-6D5BEEA58F35}</a:tableStyleId>
              </a:tblPr>
              <a:tblGrid>
                <a:gridCol w="3127221">
                  <a:extLst>
                    <a:ext uri="{9D8B030D-6E8A-4147-A177-3AD203B41FA5}">
                      <a16:colId xmlns:a16="http://schemas.microsoft.com/office/drawing/2014/main" val="3299445287"/>
                    </a:ext>
                  </a:extLst>
                </a:gridCol>
                <a:gridCol w="2219624">
                  <a:extLst>
                    <a:ext uri="{9D8B030D-6E8A-4147-A177-3AD203B41FA5}">
                      <a16:colId xmlns:a16="http://schemas.microsoft.com/office/drawing/2014/main" val="90746464"/>
                    </a:ext>
                  </a:extLst>
                </a:gridCol>
                <a:gridCol w="1361964">
                  <a:extLst>
                    <a:ext uri="{9D8B030D-6E8A-4147-A177-3AD203B41FA5}">
                      <a16:colId xmlns:a16="http://schemas.microsoft.com/office/drawing/2014/main" val="618707249"/>
                    </a:ext>
                  </a:extLst>
                </a:gridCol>
              </a:tblGrid>
              <a:tr h="275000">
                <a:tc gridSpan="3">
                  <a:txBody>
                    <a:bodyPr/>
                    <a:lstStyle/>
                    <a:p>
                      <a:pPr algn="ctr" fontAlgn="b"/>
                      <a:r>
                        <a:rPr lang="en-US" sz="2800" u="none" strike="noStrike" dirty="0">
                          <a:effectLst/>
                        </a:rPr>
                        <a:t>United Kingdom - GBR</a:t>
                      </a:r>
                      <a:endParaRPr lang="en-US" sz="2800" b="1" i="0" u="none" strike="noStrike" dirty="0">
                        <a:solidFill>
                          <a:srgbClr val="000000"/>
                        </a:solidFill>
                        <a:effectLst/>
                        <a:latin typeface="Calibri" panose="020F0502020204030204" pitchFamily="34" charset="0"/>
                      </a:endParaRPr>
                    </a:p>
                  </a:txBody>
                  <a:tcPr marL="9761" marR="9761" marT="9761"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1040324"/>
                  </a:ext>
                </a:extLst>
              </a:tr>
              <a:tr h="581612">
                <a:tc>
                  <a:txBody>
                    <a:bodyPr/>
                    <a:lstStyle/>
                    <a:p>
                      <a:pPr algn="l" fontAlgn="b"/>
                      <a:r>
                        <a:rPr lang="en-US" sz="1600" b="1" u="none" strike="noStrike" dirty="0" err="1">
                          <a:effectLst/>
                        </a:rPr>
                        <a:t>Main_Sector</a:t>
                      </a:r>
                      <a:endParaRPr lang="en-US" sz="1600" b="1" i="0" u="none" strike="noStrike" dirty="0">
                        <a:solidFill>
                          <a:srgbClr val="000000"/>
                        </a:solidFill>
                        <a:effectLst/>
                        <a:latin typeface="Calibri" panose="020F0502020204030204" pitchFamily="34" charset="0"/>
                      </a:endParaRPr>
                    </a:p>
                  </a:txBody>
                  <a:tcPr marL="9761" marR="9761" marT="9761" marB="0" anchor="b"/>
                </a:tc>
                <a:tc>
                  <a:txBody>
                    <a:bodyPr/>
                    <a:lstStyle/>
                    <a:p>
                      <a:pPr algn="l" fontAlgn="b"/>
                      <a:r>
                        <a:rPr lang="en-US" sz="1600" b="1" u="none" strike="noStrike" dirty="0">
                          <a:effectLst/>
                        </a:rPr>
                        <a:t>Sum of Raised Amount</a:t>
                      </a:r>
                      <a:endParaRPr lang="en-US" sz="1600" b="1" i="0" u="none" strike="noStrike" dirty="0">
                        <a:solidFill>
                          <a:srgbClr val="000000"/>
                        </a:solidFill>
                        <a:effectLst/>
                        <a:latin typeface="Calibri" panose="020F0502020204030204" pitchFamily="34" charset="0"/>
                      </a:endParaRPr>
                    </a:p>
                  </a:txBody>
                  <a:tcPr marL="9761" marR="9761" marT="9761" marB="0" anchor="b"/>
                </a:tc>
                <a:tc>
                  <a:txBody>
                    <a:bodyPr/>
                    <a:lstStyle/>
                    <a:p>
                      <a:pPr algn="l" fontAlgn="b"/>
                      <a:r>
                        <a:rPr lang="en-US" sz="1600" b="1" u="none" strike="noStrike" dirty="0">
                          <a:effectLst/>
                        </a:rPr>
                        <a:t>Count of Raised Amount</a:t>
                      </a:r>
                      <a:endParaRPr lang="en-US" sz="1600" b="1" i="0" u="none" strike="noStrike" dirty="0">
                        <a:solidFill>
                          <a:srgbClr val="000000"/>
                        </a:solidFill>
                        <a:effectLst/>
                        <a:latin typeface="Calibri" panose="020F0502020204030204" pitchFamily="34" charset="0"/>
                      </a:endParaRPr>
                    </a:p>
                  </a:txBody>
                  <a:tcPr marL="9761" marR="9761" marT="9761" marB="0" anchor="b"/>
                </a:tc>
                <a:extLst>
                  <a:ext uri="{0D108BD9-81ED-4DB2-BD59-A6C34878D82A}">
                    <a16:rowId xmlns:a16="http://schemas.microsoft.com/office/drawing/2014/main" val="288227769"/>
                  </a:ext>
                </a:extLst>
              </a:tr>
              <a:tr h="169316">
                <a:tc>
                  <a:txBody>
                    <a:bodyPr/>
                    <a:lstStyle/>
                    <a:p>
                      <a:pPr algn="r" fontAlgn="ctr"/>
                      <a:r>
                        <a:rPr lang="en-US" sz="1050" u="none" strike="noStrike" dirty="0">
                          <a:effectLst/>
                        </a:rPr>
                        <a:t>Others</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u="none" strike="noStrike" dirty="0">
                          <a:effectLst/>
                        </a:rPr>
                        <a:t>1249124289</a:t>
                      </a:r>
                      <a:endParaRPr lang="en-US" sz="105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u="none" strike="noStrike">
                          <a:effectLst/>
                        </a:rPr>
                        <a:t>143</a:t>
                      </a:r>
                      <a:endParaRPr lang="en-US" sz="105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909843875"/>
                  </a:ext>
                </a:extLst>
              </a:tr>
              <a:tr h="301421">
                <a:tc>
                  <a:txBody>
                    <a:bodyPr/>
                    <a:lstStyle/>
                    <a:p>
                      <a:pPr algn="r" fontAlgn="ctr"/>
                      <a:r>
                        <a:rPr lang="en-US" sz="1050" u="none" strike="noStrike" dirty="0">
                          <a:effectLst/>
                        </a:rPr>
                        <a:t>Cleantech / Semiconductors</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u="none" strike="noStrike" dirty="0">
                          <a:effectLst/>
                        </a:rPr>
                        <a:t>1136905008</a:t>
                      </a:r>
                      <a:endParaRPr lang="en-US" sz="105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u="none" strike="noStrike">
                          <a:effectLst/>
                        </a:rPr>
                        <a:t>127</a:t>
                      </a:r>
                      <a:endParaRPr lang="en-US" sz="105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468396277"/>
                  </a:ext>
                </a:extLst>
              </a:tr>
              <a:tr h="301421">
                <a:tc>
                  <a:txBody>
                    <a:bodyPr/>
                    <a:lstStyle/>
                    <a:p>
                      <a:pPr algn="r" fontAlgn="ctr"/>
                      <a:r>
                        <a:rPr lang="en-US" sz="1050" u="none" strike="noStrike">
                          <a:effectLst/>
                        </a:rPr>
                        <a:t>Social, Finance, Analytics, Advertising</a:t>
                      </a:r>
                      <a:endParaRPr lang="en-US" sz="105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u="none" strike="noStrike" dirty="0">
                          <a:effectLst/>
                        </a:rPr>
                        <a:t>821888357</a:t>
                      </a:r>
                      <a:endParaRPr lang="en-US" sz="105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u="none" strike="noStrike" dirty="0">
                          <a:effectLst/>
                        </a:rPr>
                        <a:t>98</a:t>
                      </a:r>
                      <a:endParaRPr lang="en-US" sz="105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919897282"/>
                  </a:ext>
                </a:extLst>
              </a:tr>
            </a:tbl>
          </a:graphicData>
        </a:graphic>
      </p:graphicFrame>
      <p:graphicFrame>
        <p:nvGraphicFramePr>
          <p:cNvPr id="21" name="Table 20">
            <a:extLst>
              <a:ext uri="{FF2B5EF4-FFF2-40B4-BE49-F238E27FC236}">
                <a16:creationId xmlns:a16="http://schemas.microsoft.com/office/drawing/2014/main" id="{E8A7D530-A775-4246-A779-F9588A66B4D2}"/>
              </a:ext>
            </a:extLst>
          </p:cNvPr>
          <p:cNvGraphicFramePr>
            <a:graphicFrameLocks noGrp="1"/>
          </p:cNvGraphicFramePr>
          <p:nvPr>
            <p:extLst>
              <p:ext uri="{D42A27DB-BD31-4B8C-83A1-F6EECF244321}">
                <p14:modId xmlns:p14="http://schemas.microsoft.com/office/powerpoint/2010/main" val="3581605394"/>
              </p:ext>
            </p:extLst>
          </p:nvPr>
        </p:nvGraphicFramePr>
        <p:xfrm>
          <a:off x="4996835" y="4848455"/>
          <a:ext cx="6708809" cy="1787305"/>
        </p:xfrm>
        <a:graphic>
          <a:graphicData uri="http://schemas.openxmlformats.org/drawingml/2006/table">
            <a:tbl>
              <a:tblPr firstRow="1" bandRow="1">
                <a:tableStyleId>{93296810-A885-4BE3-A3E7-6D5BEEA58F35}</a:tableStyleId>
              </a:tblPr>
              <a:tblGrid>
                <a:gridCol w="3127221">
                  <a:extLst>
                    <a:ext uri="{9D8B030D-6E8A-4147-A177-3AD203B41FA5}">
                      <a16:colId xmlns:a16="http://schemas.microsoft.com/office/drawing/2014/main" val="3299445287"/>
                    </a:ext>
                  </a:extLst>
                </a:gridCol>
                <a:gridCol w="2219624">
                  <a:extLst>
                    <a:ext uri="{9D8B030D-6E8A-4147-A177-3AD203B41FA5}">
                      <a16:colId xmlns:a16="http://schemas.microsoft.com/office/drawing/2014/main" val="90746464"/>
                    </a:ext>
                  </a:extLst>
                </a:gridCol>
                <a:gridCol w="1361964">
                  <a:extLst>
                    <a:ext uri="{9D8B030D-6E8A-4147-A177-3AD203B41FA5}">
                      <a16:colId xmlns:a16="http://schemas.microsoft.com/office/drawing/2014/main" val="618707249"/>
                    </a:ext>
                  </a:extLst>
                </a:gridCol>
              </a:tblGrid>
              <a:tr h="275000">
                <a:tc gridSpan="3">
                  <a:txBody>
                    <a:bodyPr/>
                    <a:lstStyle/>
                    <a:p>
                      <a:pPr algn="ctr" fontAlgn="b"/>
                      <a:r>
                        <a:rPr lang="en-US" sz="2800" u="none" strike="noStrike" dirty="0">
                          <a:effectLst/>
                        </a:rPr>
                        <a:t>INDIA - IND</a:t>
                      </a:r>
                      <a:endParaRPr lang="en-US" sz="2800" b="1" i="0" u="none" strike="noStrike" dirty="0">
                        <a:solidFill>
                          <a:srgbClr val="000000"/>
                        </a:solidFill>
                        <a:effectLst/>
                        <a:latin typeface="Calibri" panose="020F0502020204030204" pitchFamily="34" charset="0"/>
                      </a:endParaRPr>
                    </a:p>
                  </a:txBody>
                  <a:tcPr marL="9761" marR="9761" marT="9761"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1040324"/>
                  </a:ext>
                </a:extLst>
              </a:tr>
              <a:tr h="581612">
                <a:tc>
                  <a:txBody>
                    <a:bodyPr/>
                    <a:lstStyle/>
                    <a:p>
                      <a:pPr algn="l" fontAlgn="b"/>
                      <a:r>
                        <a:rPr lang="en-US" sz="1600" b="1" u="none" strike="noStrike" dirty="0" err="1">
                          <a:effectLst/>
                        </a:rPr>
                        <a:t>Main_Sector</a:t>
                      </a:r>
                      <a:endParaRPr lang="en-US" sz="1600" b="1" i="0" u="none" strike="noStrike" dirty="0">
                        <a:solidFill>
                          <a:srgbClr val="000000"/>
                        </a:solidFill>
                        <a:effectLst/>
                        <a:latin typeface="Calibri" panose="020F0502020204030204" pitchFamily="34" charset="0"/>
                      </a:endParaRPr>
                    </a:p>
                  </a:txBody>
                  <a:tcPr marL="9761" marR="9761" marT="9761" marB="0" anchor="b"/>
                </a:tc>
                <a:tc>
                  <a:txBody>
                    <a:bodyPr/>
                    <a:lstStyle/>
                    <a:p>
                      <a:pPr algn="l" fontAlgn="b"/>
                      <a:r>
                        <a:rPr lang="en-US" sz="1600" b="1" u="none" strike="noStrike" dirty="0">
                          <a:effectLst/>
                        </a:rPr>
                        <a:t>Sum of Raised Amount</a:t>
                      </a:r>
                      <a:endParaRPr lang="en-US" sz="1600" b="1" i="0" u="none" strike="noStrike" dirty="0">
                        <a:solidFill>
                          <a:srgbClr val="000000"/>
                        </a:solidFill>
                        <a:effectLst/>
                        <a:latin typeface="Calibri" panose="020F0502020204030204" pitchFamily="34" charset="0"/>
                      </a:endParaRPr>
                    </a:p>
                  </a:txBody>
                  <a:tcPr marL="9761" marR="9761" marT="9761" marB="0" anchor="b"/>
                </a:tc>
                <a:tc>
                  <a:txBody>
                    <a:bodyPr/>
                    <a:lstStyle/>
                    <a:p>
                      <a:pPr algn="l" fontAlgn="b"/>
                      <a:r>
                        <a:rPr lang="en-US" sz="1600" b="1" u="none" strike="noStrike" dirty="0">
                          <a:effectLst/>
                        </a:rPr>
                        <a:t>Count of Raised Amount</a:t>
                      </a:r>
                      <a:endParaRPr lang="en-US" sz="1600" b="1" i="0" u="none" strike="noStrike" dirty="0">
                        <a:solidFill>
                          <a:srgbClr val="000000"/>
                        </a:solidFill>
                        <a:effectLst/>
                        <a:latin typeface="Calibri" panose="020F0502020204030204" pitchFamily="34" charset="0"/>
                      </a:endParaRPr>
                    </a:p>
                  </a:txBody>
                  <a:tcPr marL="9761" marR="9761" marT="9761" marB="0" anchor="b"/>
                </a:tc>
                <a:extLst>
                  <a:ext uri="{0D108BD9-81ED-4DB2-BD59-A6C34878D82A}">
                    <a16:rowId xmlns:a16="http://schemas.microsoft.com/office/drawing/2014/main" val="288227769"/>
                  </a:ext>
                </a:extLst>
              </a:tr>
              <a:tr h="110627">
                <a:tc>
                  <a:txBody>
                    <a:bodyPr/>
                    <a:lstStyle/>
                    <a:p>
                      <a:pPr algn="r" fontAlgn="ctr"/>
                      <a:r>
                        <a:rPr lang="en-US" sz="1050" b="1" u="none" strike="noStrike" dirty="0">
                          <a:effectLst/>
                        </a:rPr>
                        <a:t>Others</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b="1" u="none" strike="noStrike" dirty="0">
                          <a:effectLst/>
                        </a:rPr>
                        <a:t>1249124289</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b="1" u="none" strike="noStrike" dirty="0">
                          <a:effectLst/>
                        </a:rPr>
                        <a:t>143</a:t>
                      </a:r>
                      <a:endParaRPr lang="en-US" sz="1050" b="1"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909843875"/>
                  </a:ext>
                </a:extLst>
              </a:tr>
              <a:tr h="301421">
                <a:tc>
                  <a:txBody>
                    <a:bodyPr/>
                    <a:lstStyle/>
                    <a:p>
                      <a:pPr algn="r" fontAlgn="ctr"/>
                      <a:r>
                        <a:rPr lang="en-US" sz="1050" b="1" u="none" strike="noStrike" dirty="0">
                          <a:effectLst/>
                        </a:rPr>
                        <a:t>Cleantech / Semiconductors</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b="1" u="none" strike="noStrike" dirty="0">
                          <a:effectLst/>
                        </a:rPr>
                        <a:t>1136905008</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b="1" u="none" strike="noStrike">
                          <a:effectLst/>
                        </a:rPr>
                        <a:t>127</a:t>
                      </a:r>
                      <a:endParaRPr lang="en-US" sz="1050" b="1"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468396277"/>
                  </a:ext>
                </a:extLst>
              </a:tr>
              <a:tr h="301421">
                <a:tc>
                  <a:txBody>
                    <a:bodyPr/>
                    <a:lstStyle/>
                    <a:p>
                      <a:pPr algn="r" fontAlgn="ctr"/>
                      <a:r>
                        <a:rPr lang="en-US" sz="1050" b="1" u="none" strike="noStrike" dirty="0">
                          <a:effectLst/>
                        </a:rPr>
                        <a:t>Social, Finance, Analytics, Advertising</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b="1" u="none" strike="noStrike" dirty="0">
                          <a:effectLst/>
                        </a:rPr>
                        <a:t>821888357</a:t>
                      </a:r>
                      <a:endParaRPr lang="en-US" sz="105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US" sz="1050" b="1" u="none" strike="noStrike" dirty="0">
                          <a:effectLst/>
                        </a:rPr>
                        <a:t>98</a:t>
                      </a:r>
                      <a:endParaRPr lang="en-US" sz="1050" b="1"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919897282"/>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33235" y="158816"/>
            <a:ext cx="9313817" cy="856138"/>
          </a:xfrm>
        </p:spPr>
        <p:txBody>
          <a:bodyPr/>
          <a:lstStyle/>
          <a:p>
            <a:r>
              <a:rPr lang="en-IN" b="1" dirty="0"/>
              <a:t>Best Funding Type </a:t>
            </a:r>
            <a:endParaRPr lang="en-IN" sz="2800" dirty="0"/>
          </a:p>
        </p:txBody>
      </p:sp>
      <p:pic>
        <p:nvPicPr>
          <p:cNvPr id="4098" name="Picture 2">
            <a:extLst>
              <a:ext uri="{FF2B5EF4-FFF2-40B4-BE49-F238E27FC236}">
                <a16:creationId xmlns:a16="http://schemas.microsoft.com/office/drawing/2014/main" id="{63482E30-C4EA-417C-AB85-BFB17B467B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931" y="1256506"/>
            <a:ext cx="8200400" cy="434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89438" y="168434"/>
            <a:ext cx="9313817" cy="856138"/>
          </a:xfrm>
        </p:spPr>
        <p:txBody>
          <a:bodyPr/>
          <a:lstStyle/>
          <a:p>
            <a:r>
              <a:rPr lang="en-IN" b="1" dirty="0"/>
              <a:t>Top 9 Countries </a:t>
            </a:r>
            <a:endParaRPr lang="en-IN" sz="2800" dirty="0"/>
          </a:p>
        </p:txBody>
      </p:sp>
      <p:pic>
        <p:nvPicPr>
          <p:cNvPr id="5122" name="Picture 2">
            <a:extLst>
              <a:ext uri="{FF2B5EF4-FFF2-40B4-BE49-F238E27FC236}">
                <a16:creationId xmlns:a16="http://schemas.microsoft.com/office/drawing/2014/main" id="{41412B7C-F4A3-4C22-83C4-D1FBE38FA3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6183" y="1256506"/>
            <a:ext cx="8200400" cy="4344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89438" y="168434"/>
            <a:ext cx="9313817" cy="856138"/>
          </a:xfrm>
        </p:spPr>
        <p:txBody>
          <a:bodyPr>
            <a:normAutofit/>
          </a:bodyPr>
          <a:lstStyle/>
          <a:p>
            <a:r>
              <a:rPr lang="en-US" b="1" dirty="0"/>
              <a:t>Top</a:t>
            </a:r>
            <a:r>
              <a:rPr lang="en-US" sz="4000" b="1" kern="1200" dirty="0">
                <a:solidFill>
                  <a:schemeClr val="tx1"/>
                </a:solidFill>
                <a:latin typeface="+mj-lt"/>
                <a:ea typeface="+mj-ea"/>
                <a:cs typeface="+mj-cs"/>
              </a:rPr>
              <a:t> </a:t>
            </a:r>
            <a:r>
              <a:rPr lang="en-US" b="1" dirty="0"/>
              <a:t>3 Sectors by Countries</a:t>
            </a:r>
            <a:r>
              <a:rPr lang="en-IN" b="1" dirty="0"/>
              <a:t> </a:t>
            </a:r>
          </a:p>
        </p:txBody>
      </p:sp>
      <p:pic>
        <p:nvPicPr>
          <p:cNvPr id="5" name="Picture 2">
            <a:extLst>
              <a:ext uri="{FF2B5EF4-FFF2-40B4-BE49-F238E27FC236}">
                <a16:creationId xmlns:a16="http://schemas.microsoft.com/office/drawing/2014/main" id="{22387319-B5DA-4A9F-AC3A-5DBE50C51F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3578" y="1674688"/>
            <a:ext cx="11071285" cy="287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33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1786</TotalTime>
  <Words>1025</Words>
  <Application>Microsoft Office PowerPoint</Application>
  <PresentationFormat>Widescreen</PresentationFormat>
  <Paragraphs>162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freight-text-pro</vt:lpstr>
      <vt:lpstr>Times New Roman</vt:lpstr>
      <vt:lpstr>Office Theme</vt:lpstr>
      <vt:lpstr>INVESTMENT ASSIGNMENT  SUBMISSION </vt:lpstr>
      <vt:lpstr> Spark Funds Investment Analysis</vt:lpstr>
      <vt:lpstr>Solution Approach</vt:lpstr>
      <vt:lpstr> Funding Type Analysis</vt:lpstr>
      <vt:lpstr>Country Analysis</vt:lpstr>
      <vt:lpstr> Sector Analysis</vt:lpstr>
      <vt:lpstr>Best Funding Type </vt:lpstr>
      <vt:lpstr>Top 9 Countries </vt:lpstr>
      <vt:lpstr>Top 3 Sectors by Countries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Pidukuluvallu Subramanya, Harish</cp:lastModifiedBy>
  <cp:revision>47</cp:revision>
  <dcterms:created xsi:type="dcterms:W3CDTF">2016-06-09T08:16:28Z</dcterms:created>
  <dcterms:modified xsi:type="dcterms:W3CDTF">2021-07-28T16:47:20Z</dcterms:modified>
</cp:coreProperties>
</file>