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7" r:id="rId9"/>
    <p:sldId id="278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31A5E-4E3D-4528-9393-4C67266DA49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628AC6-3BF0-4B2F-BD40-5FE1125F2A6C}">
      <dgm:prSet/>
      <dgm:spPr/>
      <dgm:t>
        <a:bodyPr/>
        <a:lstStyle/>
        <a:p>
          <a:pPr>
            <a:defRPr b="1"/>
          </a:pPr>
          <a:r>
            <a:rPr lang="en-IN"/>
            <a:t>Understand the sample loan data provided for period 2007 to 2011</a:t>
          </a:r>
          <a:endParaRPr lang="en-US"/>
        </a:p>
      </dgm:t>
    </dgm:pt>
    <dgm:pt modelId="{CF2D8470-9FB9-41BB-BDA6-6C49A4B04D41}" type="parTrans" cxnId="{C0814F0A-7E0D-4DAA-96F7-212459959294}">
      <dgm:prSet/>
      <dgm:spPr/>
      <dgm:t>
        <a:bodyPr/>
        <a:lstStyle/>
        <a:p>
          <a:endParaRPr lang="en-US"/>
        </a:p>
      </dgm:t>
    </dgm:pt>
    <dgm:pt modelId="{05E22603-9E5E-4A2A-8101-02B970AB58B9}" type="sibTrans" cxnId="{C0814F0A-7E0D-4DAA-96F7-212459959294}">
      <dgm:prSet/>
      <dgm:spPr/>
      <dgm:t>
        <a:bodyPr/>
        <a:lstStyle/>
        <a:p>
          <a:endParaRPr lang="en-US"/>
        </a:p>
      </dgm:t>
    </dgm:pt>
    <dgm:pt modelId="{B8C31F3C-4326-4E07-826D-8DEB4C87D0BF}">
      <dgm:prSet/>
      <dgm:spPr/>
      <dgm:t>
        <a:bodyPr/>
        <a:lstStyle/>
        <a:p>
          <a:pPr>
            <a:defRPr b="1"/>
          </a:pPr>
          <a:r>
            <a:rPr lang="en-US"/>
            <a:t>Clean the loan data with below steps</a:t>
          </a:r>
        </a:p>
      </dgm:t>
    </dgm:pt>
    <dgm:pt modelId="{417A58A9-F72F-437C-B9F8-E33A0EB3560A}" type="parTrans" cxnId="{7D36D9E4-BEF1-4B94-8C88-0BC17E777ACA}">
      <dgm:prSet/>
      <dgm:spPr/>
      <dgm:t>
        <a:bodyPr/>
        <a:lstStyle/>
        <a:p>
          <a:endParaRPr lang="en-US"/>
        </a:p>
      </dgm:t>
    </dgm:pt>
    <dgm:pt modelId="{C6D06B9E-25F4-45F3-AED2-ECB0A9BDC8D8}" type="sibTrans" cxnId="{7D36D9E4-BEF1-4B94-8C88-0BC17E777ACA}">
      <dgm:prSet/>
      <dgm:spPr/>
      <dgm:t>
        <a:bodyPr/>
        <a:lstStyle/>
        <a:p>
          <a:endParaRPr lang="en-US"/>
        </a:p>
      </dgm:t>
    </dgm:pt>
    <dgm:pt modelId="{05CAB7EA-57F7-426F-9BB7-E9F008F87A3C}">
      <dgm:prSet/>
      <dgm:spPr/>
      <dgm:t>
        <a:bodyPr/>
        <a:lstStyle/>
        <a:p>
          <a:r>
            <a:rPr lang="en-US" b="0" i="0" baseline="0"/>
            <a:t>Check the percentage of missing values</a:t>
          </a:r>
          <a:endParaRPr lang="en-US"/>
        </a:p>
      </dgm:t>
    </dgm:pt>
    <dgm:pt modelId="{CE08F1A3-294E-4235-A928-2DD7CAEE0336}" type="parTrans" cxnId="{17F9A55E-AECF-4679-9B09-3511EE0FFB4C}">
      <dgm:prSet/>
      <dgm:spPr/>
      <dgm:t>
        <a:bodyPr/>
        <a:lstStyle/>
        <a:p>
          <a:endParaRPr lang="en-US"/>
        </a:p>
      </dgm:t>
    </dgm:pt>
    <dgm:pt modelId="{5940EBF2-0BDB-47E2-913B-9102CB58F93C}" type="sibTrans" cxnId="{17F9A55E-AECF-4679-9B09-3511EE0FFB4C}">
      <dgm:prSet/>
      <dgm:spPr/>
      <dgm:t>
        <a:bodyPr/>
        <a:lstStyle/>
        <a:p>
          <a:endParaRPr lang="en-US"/>
        </a:p>
      </dgm:t>
    </dgm:pt>
    <dgm:pt modelId="{E5468569-F0EA-4011-9CF3-C5697D18ADEB}">
      <dgm:prSet/>
      <dgm:spPr/>
      <dgm:t>
        <a:bodyPr/>
        <a:lstStyle/>
        <a:p>
          <a:r>
            <a:rPr lang="en-US" b="0" i="0" baseline="0"/>
            <a:t>Remove all those with very high missing percentage</a:t>
          </a:r>
          <a:endParaRPr lang="en-US"/>
        </a:p>
      </dgm:t>
    </dgm:pt>
    <dgm:pt modelId="{EFA239EF-78EF-4EA0-ADC2-DA8D8C482367}" type="parTrans" cxnId="{D2BBF007-C58F-472E-8812-0EEC4488733B}">
      <dgm:prSet/>
      <dgm:spPr/>
      <dgm:t>
        <a:bodyPr/>
        <a:lstStyle/>
        <a:p>
          <a:endParaRPr lang="en-US"/>
        </a:p>
      </dgm:t>
    </dgm:pt>
    <dgm:pt modelId="{B4D2CEDE-9640-42ED-A2D9-701AAF0F01EC}" type="sibTrans" cxnId="{D2BBF007-C58F-472E-8812-0EEC4488733B}">
      <dgm:prSet/>
      <dgm:spPr/>
      <dgm:t>
        <a:bodyPr/>
        <a:lstStyle/>
        <a:p>
          <a:endParaRPr lang="en-US"/>
        </a:p>
      </dgm:t>
    </dgm:pt>
    <dgm:pt modelId="{0748E433-3034-473F-849F-21092DE31592}">
      <dgm:prSet/>
      <dgm:spPr/>
      <dgm:t>
        <a:bodyPr/>
        <a:lstStyle/>
        <a:p>
          <a:r>
            <a:rPr lang="en-US" b="0" i="0" baseline="0"/>
            <a:t>For columns with less missing percentage: perform Imputations</a:t>
          </a:r>
          <a:endParaRPr lang="en-US"/>
        </a:p>
      </dgm:t>
    </dgm:pt>
    <dgm:pt modelId="{6ED3FE30-CDC3-42CD-8CB0-074FCD71D4A8}" type="parTrans" cxnId="{D6A06F81-FFA4-47A9-A204-5ACBA9660DD7}">
      <dgm:prSet/>
      <dgm:spPr/>
      <dgm:t>
        <a:bodyPr/>
        <a:lstStyle/>
        <a:p>
          <a:endParaRPr lang="en-US"/>
        </a:p>
      </dgm:t>
    </dgm:pt>
    <dgm:pt modelId="{E7CEB3B3-4276-4D31-A6E5-AD32CC80F2C4}" type="sibTrans" cxnId="{D6A06F81-FFA4-47A9-A204-5ACBA9660DD7}">
      <dgm:prSet/>
      <dgm:spPr/>
      <dgm:t>
        <a:bodyPr/>
        <a:lstStyle/>
        <a:p>
          <a:endParaRPr lang="en-US"/>
        </a:p>
      </dgm:t>
    </dgm:pt>
    <dgm:pt modelId="{E6AE63FE-AAC4-4DA7-B2B4-2BEA04425483}">
      <dgm:prSet/>
      <dgm:spPr/>
      <dgm:t>
        <a:bodyPr/>
        <a:lstStyle/>
        <a:p>
          <a:r>
            <a:rPr lang="en-US"/>
            <a:t>D</a:t>
          </a:r>
          <a:r>
            <a:rPr lang="en-US" b="0" i="0" baseline="0"/>
            <a:t>rop rows where the missing percentage is quite high</a:t>
          </a:r>
          <a:endParaRPr lang="en-US"/>
        </a:p>
      </dgm:t>
    </dgm:pt>
    <dgm:pt modelId="{5C88E056-FE4E-43C6-BE6C-4EBB04343BC8}" type="parTrans" cxnId="{9769BC2B-4C57-4CD0-ADE1-568FABFC7BC8}">
      <dgm:prSet/>
      <dgm:spPr/>
      <dgm:t>
        <a:bodyPr/>
        <a:lstStyle/>
        <a:p>
          <a:endParaRPr lang="en-US"/>
        </a:p>
      </dgm:t>
    </dgm:pt>
    <dgm:pt modelId="{CD99B202-D9E8-448C-8242-44B1786C40BD}" type="sibTrans" cxnId="{9769BC2B-4C57-4CD0-ADE1-568FABFC7BC8}">
      <dgm:prSet/>
      <dgm:spPr/>
      <dgm:t>
        <a:bodyPr/>
        <a:lstStyle/>
        <a:p>
          <a:endParaRPr lang="en-US"/>
        </a:p>
      </dgm:t>
    </dgm:pt>
    <dgm:pt modelId="{F4463816-023F-4979-BA79-FECA4D8F4F83}">
      <dgm:prSet/>
      <dgm:spPr/>
      <dgm:t>
        <a:bodyPr/>
        <a:lstStyle/>
        <a:p>
          <a:pPr>
            <a:defRPr b="1"/>
          </a:pPr>
          <a:r>
            <a:rPr lang="en-IN" b="1" i="0" baseline="0" dirty="0"/>
            <a:t>Perform Data Analysis on below variables</a:t>
          </a:r>
          <a:endParaRPr lang="en-US" b="1" dirty="0"/>
        </a:p>
      </dgm:t>
    </dgm:pt>
    <dgm:pt modelId="{885D0A15-0B03-4D94-A4CA-54324BBC939F}" type="parTrans" cxnId="{A786EB6C-81DE-49F5-9D37-E41082C1C2EC}">
      <dgm:prSet/>
      <dgm:spPr/>
      <dgm:t>
        <a:bodyPr/>
        <a:lstStyle/>
        <a:p>
          <a:endParaRPr lang="en-US"/>
        </a:p>
      </dgm:t>
    </dgm:pt>
    <dgm:pt modelId="{7D27D14A-14B4-43B9-AA52-7C072A767F1B}" type="sibTrans" cxnId="{A786EB6C-81DE-49F5-9D37-E41082C1C2EC}">
      <dgm:prSet/>
      <dgm:spPr/>
      <dgm:t>
        <a:bodyPr/>
        <a:lstStyle/>
        <a:p>
          <a:endParaRPr lang="en-US"/>
        </a:p>
      </dgm:t>
    </dgm:pt>
    <dgm:pt modelId="{F403E5AC-03A4-4576-AE69-16EBA5DB6B27}">
      <dgm:prSet/>
      <dgm:spPr/>
      <dgm:t>
        <a:bodyPr/>
        <a:lstStyle/>
        <a:p>
          <a:r>
            <a:rPr lang="en-US"/>
            <a:t>V</a:t>
          </a:r>
          <a:r>
            <a:rPr lang="en-US" b="0" i="0" baseline="0"/>
            <a:t>ariable related to the applicant (demographic variables such as age, occupation, employment details etc.), </a:t>
          </a:r>
          <a:endParaRPr lang="en-US"/>
        </a:p>
      </dgm:t>
    </dgm:pt>
    <dgm:pt modelId="{FF09EAB7-A22C-4631-886A-C297FB784743}" type="parTrans" cxnId="{FE6DEAB4-83FB-4263-B052-1A3E476A6441}">
      <dgm:prSet/>
      <dgm:spPr/>
      <dgm:t>
        <a:bodyPr/>
        <a:lstStyle/>
        <a:p>
          <a:endParaRPr lang="en-US"/>
        </a:p>
      </dgm:t>
    </dgm:pt>
    <dgm:pt modelId="{D69ECB01-2EFA-4A2A-BAB9-4FC0143B57BB}" type="sibTrans" cxnId="{FE6DEAB4-83FB-4263-B052-1A3E476A6441}">
      <dgm:prSet/>
      <dgm:spPr/>
      <dgm:t>
        <a:bodyPr/>
        <a:lstStyle/>
        <a:p>
          <a:endParaRPr lang="en-US"/>
        </a:p>
      </dgm:t>
    </dgm:pt>
    <dgm:pt modelId="{5BE21124-32D7-4A91-B6A6-E6350C5E3993}">
      <dgm:prSet/>
      <dgm:spPr/>
      <dgm:t>
        <a:bodyPr/>
        <a:lstStyle/>
        <a:p>
          <a:r>
            <a:rPr lang="en-US" b="0" i="0" baseline="0"/>
            <a:t>Loan characteristics (amount of loan, interest rate, purpose of loan etc.) and </a:t>
          </a:r>
          <a:endParaRPr lang="en-US"/>
        </a:p>
      </dgm:t>
    </dgm:pt>
    <dgm:pt modelId="{2134F249-9D9C-4D9E-900A-DBCCA161398A}" type="parTrans" cxnId="{1F1D29EB-38F6-4F12-92DC-BD7A2F5B6257}">
      <dgm:prSet/>
      <dgm:spPr/>
      <dgm:t>
        <a:bodyPr/>
        <a:lstStyle/>
        <a:p>
          <a:endParaRPr lang="en-US"/>
        </a:p>
      </dgm:t>
    </dgm:pt>
    <dgm:pt modelId="{F629D18B-74AF-472C-BDE4-2AE8DB0969A5}" type="sibTrans" cxnId="{1F1D29EB-38F6-4F12-92DC-BD7A2F5B6257}">
      <dgm:prSet/>
      <dgm:spPr/>
      <dgm:t>
        <a:bodyPr/>
        <a:lstStyle/>
        <a:p>
          <a:endParaRPr lang="en-US"/>
        </a:p>
      </dgm:t>
    </dgm:pt>
    <dgm:pt modelId="{5B184B63-A94A-433E-B3C1-16FD65245827}">
      <dgm:prSet/>
      <dgm:spPr/>
      <dgm:t>
        <a:bodyPr/>
        <a:lstStyle/>
        <a:p>
          <a:r>
            <a:rPr lang="en-US" b="0" i="0" baseline="0" dirty="0"/>
            <a:t>Customer behavior variables (those which are generated after the loan is approved such as delinquent 2 years, revolving balance, next payment date etc.).</a:t>
          </a:r>
          <a:endParaRPr lang="en-US" dirty="0"/>
        </a:p>
      </dgm:t>
    </dgm:pt>
    <dgm:pt modelId="{3BF5A19B-78D6-434E-AD71-F7D113002D44}" type="parTrans" cxnId="{2523A5F8-5F33-49A7-9AD9-EEA9E9D80A8F}">
      <dgm:prSet/>
      <dgm:spPr/>
      <dgm:t>
        <a:bodyPr/>
        <a:lstStyle/>
        <a:p>
          <a:endParaRPr lang="en-US"/>
        </a:p>
      </dgm:t>
    </dgm:pt>
    <dgm:pt modelId="{705DAD11-E8C1-4FB0-A262-9A3737583485}" type="sibTrans" cxnId="{2523A5F8-5F33-49A7-9AD9-EEA9E9D80A8F}">
      <dgm:prSet/>
      <dgm:spPr/>
      <dgm:t>
        <a:bodyPr/>
        <a:lstStyle/>
        <a:p>
          <a:endParaRPr lang="en-US"/>
        </a:p>
      </dgm:t>
    </dgm:pt>
    <dgm:pt modelId="{D490CAF5-5CF6-43C0-BD26-514F67C35F4B}">
      <dgm:prSet/>
      <dgm:spPr/>
      <dgm:t>
        <a:bodyPr/>
        <a:lstStyle/>
        <a:p>
          <a:r>
            <a:rPr lang="en-US" dirty="0"/>
            <a:t>Since </a:t>
          </a:r>
          <a:r>
            <a:rPr lang="en-US" b="0" i="0" baseline="0" dirty="0"/>
            <a:t>customer behavior variables are not available at the time of loan application, and thus they cannot be used as predictors for credit approval.</a:t>
          </a:r>
          <a:endParaRPr lang="en-US" dirty="0"/>
        </a:p>
      </dgm:t>
    </dgm:pt>
    <dgm:pt modelId="{B711B777-DB1E-408F-B1D5-253811E4E124}" type="parTrans" cxnId="{36717B5E-AF0A-42B2-9FD9-27AEC1237176}">
      <dgm:prSet/>
      <dgm:spPr/>
      <dgm:t>
        <a:bodyPr/>
        <a:lstStyle/>
        <a:p>
          <a:endParaRPr lang="en-US"/>
        </a:p>
      </dgm:t>
    </dgm:pt>
    <dgm:pt modelId="{D2C4CF90-BEEB-4952-A388-B00135960CF6}" type="sibTrans" cxnId="{36717B5E-AF0A-42B2-9FD9-27AEC1237176}">
      <dgm:prSet/>
      <dgm:spPr/>
      <dgm:t>
        <a:bodyPr/>
        <a:lstStyle/>
        <a:p>
          <a:endParaRPr lang="en-US"/>
        </a:p>
      </dgm:t>
    </dgm:pt>
    <dgm:pt modelId="{B3BF9637-466F-4D81-8D1F-75CFFD3DFB72}">
      <dgm:prSet/>
      <dgm:spPr/>
      <dgm:t>
        <a:bodyPr/>
        <a:lstStyle/>
        <a:p>
          <a:r>
            <a:rPr lang="en-US" b="0" i="0" baseline="0"/>
            <a:t>Remove data with loan status as 'current’ and  tag the Charged off as 0 and Fully Paid as 1.</a:t>
          </a:r>
          <a:endParaRPr lang="en-US"/>
        </a:p>
      </dgm:t>
    </dgm:pt>
    <dgm:pt modelId="{9D5A42E4-9DD6-4627-8ACF-C77D32896FE7}" type="parTrans" cxnId="{35761E6D-753C-436D-B07B-8C8A49FED39E}">
      <dgm:prSet/>
      <dgm:spPr/>
      <dgm:t>
        <a:bodyPr/>
        <a:lstStyle/>
        <a:p>
          <a:endParaRPr lang="en-US"/>
        </a:p>
      </dgm:t>
    </dgm:pt>
    <dgm:pt modelId="{0B874E2B-7C9B-4293-B125-D2A52C73D890}" type="sibTrans" cxnId="{35761E6D-753C-436D-B07B-8C8A49FED39E}">
      <dgm:prSet/>
      <dgm:spPr/>
      <dgm:t>
        <a:bodyPr/>
        <a:lstStyle/>
        <a:p>
          <a:endParaRPr lang="en-US"/>
        </a:p>
      </dgm:t>
    </dgm:pt>
    <dgm:pt modelId="{7826F55E-B182-42B7-B61E-19D09E7048FE}">
      <dgm:prSet/>
      <dgm:spPr/>
      <dgm:t>
        <a:bodyPr/>
        <a:lstStyle/>
        <a:p>
          <a:pPr>
            <a:defRPr b="1"/>
          </a:pPr>
          <a:r>
            <a:rPr lang="en-IN" b="1" i="0" baseline="0" dirty="0"/>
            <a:t>Recommendations</a:t>
          </a:r>
          <a:endParaRPr lang="en-US" b="1" dirty="0"/>
        </a:p>
      </dgm:t>
    </dgm:pt>
    <dgm:pt modelId="{23F5E4C8-963E-4FA7-AD57-4F2C42B81A45}" type="parTrans" cxnId="{96243480-C3EF-41F8-91B9-7EB8C315849F}">
      <dgm:prSet/>
      <dgm:spPr/>
      <dgm:t>
        <a:bodyPr/>
        <a:lstStyle/>
        <a:p>
          <a:endParaRPr lang="en-US"/>
        </a:p>
      </dgm:t>
    </dgm:pt>
    <dgm:pt modelId="{888E396B-723C-4041-BFAF-52D07D63932F}" type="sibTrans" cxnId="{96243480-C3EF-41F8-91B9-7EB8C315849F}">
      <dgm:prSet/>
      <dgm:spPr/>
      <dgm:t>
        <a:bodyPr/>
        <a:lstStyle/>
        <a:p>
          <a:endParaRPr lang="en-US"/>
        </a:p>
      </dgm:t>
    </dgm:pt>
    <dgm:pt modelId="{BFD4CD0F-4499-4CED-88F6-858619FBE9F6}">
      <dgm:prSet/>
      <dgm:spPr/>
      <dgm:t>
        <a:bodyPr/>
        <a:lstStyle/>
        <a:p>
          <a:r>
            <a:rPr lang="en-IN"/>
            <a:t>Mention the finding of Univariate, Segmented Univariate and Multivariate Data analysis</a:t>
          </a:r>
          <a:endParaRPr lang="en-US"/>
        </a:p>
      </dgm:t>
    </dgm:pt>
    <dgm:pt modelId="{128732FD-0232-43CD-8CC2-7E7098C45657}" type="parTrans" cxnId="{A707518C-9B05-4253-86B2-DD5B59FFAE2B}">
      <dgm:prSet/>
      <dgm:spPr/>
      <dgm:t>
        <a:bodyPr/>
        <a:lstStyle/>
        <a:p>
          <a:endParaRPr lang="en-US"/>
        </a:p>
      </dgm:t>
    </dgm:pt>
    <dgm:pt modelId="{0B259F5A-4570-4116-9A4C-241B83888912}" type="sibTrans" cxnId="{A707518C-9B05-4253-86B2-DD5B59FFAE2B}">
      <dgm:prSet/>
      <dgm:spPr/>
      <dgm:t>
        <a:bodyPr/>
        <a:lstStyle/>
        <a:p>
          <a:endParaRPr lang="en-US"/>
        </a:p>
      </dgm:t>
    </dgm:pt>
    <dgm:pt modelId="{D3E8F1DA-B314-4025-8516-A99CB09D2C90}">
      <dgm:prSet/>
      <dgm:spPr/>
      <dgm:t>
        <a:bodyPr/>
        <a:lstStyle/>
        <a:p>
          <a:r>
            <a:rPr lang="en-IN"/>
            <a:t>Draw conclusion based on above analysis and provide recommendation to Lending club on key factors identified for loan default</a:t>
          </a:r>
          <a:endParaRPr lang="en-US"/>
        </a:p>
      </dgm:t>
    </dgm:pt>
    <dgm:pt modelId="{15B09974-789C-4511-9CD1-AD3EA329E6E7}" type="parTrans" cxnId="{E7328D33-F860-4234-8599-C7CC77B84194}">
      <dgm:prSet/>
      <dgm:spPr/>
      <dgm:t>
        <a:bodyPr/>
        <a:lstStyle/>
        <a:p>
          <a:endParaRPr lang="en-US"/>
        </a:p>
      </dgm:t>
    </dgm:pt>
    <dgm:pt modelId="{2D04A421-1741-4BF1-99AA-A85CFD38A90C}" type="sibTrans" cxnId="{E7328D33-F860-4234-8599-C7CC77B84194}">
      <dgm:prSet/>
      <dgm:spPr/>
      <dgm:t>
        <a:bodyPr/>
        <a:lstStyle/>
        <a:p>
          <a:endParaRPr lang="en-US"/>
        </a:p>
      </dgm:t>
    </dgm:pt>
    <dgm:pt modelId="{749B0080-1EA3-43E1-BB1D-64971C5394FC}" type="pres">
      <dgm:prSet presAssocID="{A8131A5E-4E3D-4528-9393-4C67266DA491}" presName="root" presStyleCnt="0">
        <dgm:presLayoutVars>
          <dgm:dir/>
          <dgm:resizeHandles val="exact"/>
        </dgm:presLayoutVars>
      </dgm:prSet>
      <dgm:spPr/>
    </dgm:pt>
    <dgm:pt modelId="{082BD197-04EF-4852-AF54-98DA661B77EA}" type="pres">
      <dgm:prSet presAssocID="{CA628AC6-3BF0-4B2F-BD40-5FE1125F2A6C}" presName="compNode" presStyleCnt="0"/>
      <dgm:spPr/>
    </dgm:pt>
    <dgm:pt modelId="{88B0A8EF-FAFC-4D91-9CFD-46A61D5045FE}" type="pres">
      <dgm:prSet presAssocID="{CA628AC6-3BF0-4B2F-BD40-5FE1125F2A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7BF06B-3455-4020-B73D-366EBC099DB6}" type="pres">
      <dgm:prSet presAssocID="{CA628AC6-3BF0-4B2F-BD40-5FE1125F2A6C}" presName="iconSpace" presStyleCnt="0"/>
      <dgm:spPr/>
    </dgm:pt>
    <dgm:pt modelId="{F69F21ED-84C8-48AB-8480-7549816E7E43}" type="pres">
      <dgm:prSet presAssocID="{CA628AC6-3BF0-4B2F-BD40-5FE1125F2A6C}" presName="parTx" presStyleLbl="revTx" presStyleIdx="0" presStyleCnt="8">
        <dgm:presLayoutVars>
          <dgm:chMax val="0"/>
          <dgm:chPref val="0"/>
        </dgm:presLayoutVars>
      </dgm:prSet>
      <dgm:spPr/>
    </dgm:pt>
    <dgm:pt modelId="{B5D022CF-5360-47B6-9EE9-4EEA0F680D52}" type="pres">
      <dgm:prSet presAssocID="{CA628AC6-3BF0-4B2F-BD40-5FE1125F2A6C}" presName="txSpace" presStyleCnt="0"/>
      <dgm:spPr/>
    </dgm:pt>
    <dgm:pt modelId="{436DDB1D-C8F3-444E-9998-6CDBE158A368}" type="pres">
      <dgm:prSet presAssocID="{CA628AC6-3BF0-4B2F-BD40-5FE1125F2A6C}" presName="desTx" presStyleLbl="revTx" presStyleIdx="1" presStyleCnt="8">
        <dgm:presLayoutVars/>
      </dgm:prSet>
      <dgm:spPr/>
    </dgm:pt>
    <dgm:pt modelId="{BDC79B04-FCB4-436B-B9FA-58A5FD200FA5}" type="pres">
      <dgm:prSet presAssocID="{05E22603-9E5E-4A2A-8101-02B970AB58B9}" presName="sibTrans" presStyleCnt="0"/>
      <dgm:spPr/>
    </dgm:pt>
    <dgm:pt modelId="{A87BBFE6-C1E1-4753-9412-3F7A6F1598DD}" type="pres">
      <dgm:prSet presAssocID="{B8C31F3C-4326-4E07-826D-8DEB4C87D0BF}" presName="compNode" presStyleCnt="0"/>
      <dgm:spPr/>
    </dgm:pt>
    <dgm:pt modelId="{5949E48B-27AE-4D6A-9171-C7C90FDE1C29}" type="pres">
      <dgm:prSet presAssocID="{B8C31F3C-4326-4E07-826D-8DEB4C87D0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2B82857-CC93-4B32-9058-12D8438C7BB7}" type="pres">
      <dgm:prSet presAssocID="{B8C31F3C-4326-4E07-826D-8DEB4C87D0BF}" presName="iconSpace" presStyleCnt="0"/>
      <dgm:spPr/>
    </dgm:pt>
    <dgm:pt modelId="{92174048-994C-41D4-AC28-DCE68CB1E2E4}" type="pres">
      <dgm:prSet presAssocID="{B8C31F3C-4326-4E07-826D-8DEB4C87D0BF}" presName="parTx" presStyleLbl="revTx" presStyleIdx="2" presStyleCnt="8">
        <dgm:presLayoutVars>
          <dgm:chMax val="0"/>
          <dgm:chPref val="0"/>
        </dgm:presLayoutVars>
      </dgm:prSet>
      <dgm:spPr/>
    </dgm:pt>
    <dgm:pt modelId="{DD28C87C-286A-4507-BE88-B80BB0467033}" type="pres">
      <dgm:prSet presAssocID="{B8C31F3C-4326-4E07-826D-8DEB4C87D0BF}" presName="txSpace" presStyleCnt="0"/>
      <dgm:spPr/>
    </dgm:pt>
    <dgm:pt modelId="{E434FBE5-288E-4A8C-BE44-4CA3CA96017D}" type="pres">
      <dgm:prSet presAssocID="{B8C31F3C-4326-4E07-826D-8DEB4C87D0BF}" presName="desTx" presStyleLbl="revTx" presStyleIdx="3" presStyleCnt="8">
        <dgm:presLayoutVars/>
      </dgm:prSet>
      <dgm:spPr/>
    </dgm:pt>
    <dgm:pt modelId="{DC7A6739-D754-4E94-BBD1-966B4EDBC810}" type="pres">
      <dgm:prSet presAssocID="{C6D06B9E-25F4-45F3-AED2-ECB0A9BDC8D8}" presName="sibTrans" presStyleCnt="0"/>
      <dgm:spPr/>
    </dgm:pt>
    <dgm:pt modelId="{10CA10E1-CAFB-424D-9F92-08D166403275}" type="pres">
      <dgm:prSet presAssocID="{F4463816-023F-4979-BA79-FECA4D8F4F83}" presName="compNode" presStyleCnt="0"/>
      <dgm:spPr/>
    </dgm:pt>
    <dgm:pt modelId="{104A3B01-B2FE-48EA-A9C8-3807F6D5D5C0}" type="pres">
      <dgm:prSet presAssocID="{F4463816-023F-4979-BA79-FECA4D8F4F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A19F5E3-EAA5-4F7A-B14F-E2697B543FA0}" type="pres">
      <dgm:prSet presAssocID="{F4463816-023F-4979-BA79-FECA4D8F4F83}" presName="iconSpace" presStyleCnt="0"/>
      <dgm:spPr/>
    </dgm:pt>
    <dgm:pt modelId="{74226B5D-7588-4296-A967-BB9FFF4D2FE9}" type="pres">
      <dgm:prSet presAssocID="{F4463816-023F-4979-BA79-FECA4D8F4F83}" presName="parTx" presStyleLbl="revTx" presStyleIdx="4" presStyleCnt="8">
        <dgm:presLayoutVars>
          <dgm:chMax val="0"/>
          <dgm:chPref val="0"/>
        </dgm:presLayoutVars>
      </dgm:prSet>
      <dgm:spPr/>
    </dgm:pt>
    <dgm:pt modelId="{5FE60FBB-C413-4FC2-8B52-5B48217885B2}" type="pres">
      <dgm:prSet presAssocID="{F4463816-023F-4979-BA79-FECA4D8F4F83}" presName="txSpace" presStyleCnt="0"/>
      <dgm:spPr/>
    </dgm:pt>
    <dgm:pt modelId="{8CF4BCAF-8E04-4DA1-B31F-65E4AC867925}" type="pres">
      <dgm:prSet presAssocID="{F4463816-023F-4979-BA79-FECA4D8F4F83}" presName="desTx" presStyleLbl="revTx" presStyleIdx="5" presStyleCnt="8">
        <dgm:presLayoutVars/>
      </dgm:prSet>
      <dgm:spPr/>
    </dgm:pt>
    <dgm:pt modelId="{F19174C4-BD15-40F1-8072-272C96726664}" type="pres">
      <dgm:prSet presAssocID="{7D27D14A-14B4-43B9-AA52-7C072A767F1B}" presName="sibTrans" presStyleCnt="0"/>
      <dgm:spPr/>
    </dgm:pt>
    <dgm:pt modelId="{7D18EC0D-741B-4351-801F-7205DE1FCBAD}" type="pres">
      <dgm:prSet presAssocID="{7826F55E-B182-42B7-B61E-19D09E7048FE}" presName="compNode" presStyleCnt="0"/>
      <dgm:spPr/>
    </dgm:pt>
    <dgm:pt modelId="{EFB2EAF1-CAD7-41B3-8FA0-070A7F30F57D}" type="pres">
      <dgm:prSet presAssocID="{7826F55E-B182-42B7-B61E-19D09E7048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904B21-2496-4D01-8CFD-B644C60AB528}" type="pres">
      <dgm:prSet presAssocID="{7826F55E-B182-42B7-B61E-19D09E7048FE}" presName="iconSpace" presStyleCnt="0"/>
      <dgm:spPr/>
    </dgm:pt>
    <dgm:pt modelId="{3A80D91E-CAB5-4BA2-A68A-E855658C0258}" type="pres">
      <dgm:prSet presAssocID="{7826F55E-B182-42B7-B61E-19D09E7048FE}" presName="parTx" presStyleLbl="revTx" presStyleIdx="6" presStyleCnt="8">
        <dgm:presLayoutVars>
          <dgm:chMax val="0"/>
          <dgm:chPref val="0"/>
        </dgm:presLayoutVars>
      </dgm:prSet>
      <dgm:spPr/>
    </dgm:pt>
    <dgm:pt modelId="{DB42B2A0-06EB-4E24-818A-C2836868A52F}" type="pres">
      <dgm:prSet presAssocID="{7826F55E-B182-42B7-B61E-19D09E7048FE}" presName="txSpace" presStyleCnt="0"/>
      <dgm:spPr/>
    </dgm:pt>
    <dgm:pt modelId="{111C062F-C2C7-4B80-BA58-468728062E00}" type="pres">
      <dgm:prSet presAssocID="{7826F55E-B182-42B7-B61E-19D09E7048FE}" presName="desTx" presStyleLbl="revTx" presStyleIdx="7" presStyleCnt="8">
        <dgm:presLayoutVars/>
      </dgm:prSet>
      <dgm:spPr/>
    </dgm:pt>
  </dgm:ptLst>
  <dgm:cxnLst>
    <dgm:cxn modelId="{F6E7F405-BAFA-4C3D-BDBE-02D12BD3DAB8}" type="presOf" srcId="{B8C31F3C-4326-4E07-826D-8DEB4C87D0BF}" destId="{92174048-994C-41D4-AC28-DCE68CB1E2E4}" srcOrd="0" destOrd="0" presId="urn:microsoft.com/office/officeart/2018/2/layout/IconLabelDescriptionList"/>
    <dgm:cxn modelId="{D2BBF007-C58F-472E-8812-0EEC4488733B}" srcId="{B8C31F3C-4326-4E07-826D-8DEB4C87D0BF}" destId="{E5468569-F0EA-4011-9CF3-C5697D18ADEB}" srcOrd="1" destOrd="0" parTransId="{EFA239EF-78EF-4EA0-ADC2-DA8D8C482367}" sibTransId="{B4D2CEDE-9640-42ED-A2D9-701AAF0F01EC}"/>
    <dgm:cxn modelId="{C0814F0A-7E0D-4DAA-96F7-212459959294}" srcId="{A8131A5E-4E3D-4528-9393-4C67266DA491}" destId="{CA628AC6-3BF0-4B2F-BD40-5FE1125F2A6C}" srcOrd="0" destOrd="0" parTransId="{CF2D8470-9FB9-41BB-BDA6-6C49A4B04D41}" sibTransId="{05E22603-9E5E-4A2A-8101-02B970AB58B9}"/>
    <dgm:cxn modelId="{588D2E0F-02AC-4A1C-A765-3DAF93DA6B57}" type="presOf" srcId="{E5468569-F0EA-4011-9CF3-C5697D18ADEB}" destId="{E434FBE5-288E-4A8C-BE44-4CA3CA96017D}" srcOrd="0" destOrd="1" presId="urn:microsoft.com/office/officeart/2018/2/layout/IconLabelDescriptionList"/>
    <dgm:cxn modelId="{FC202010-17ED-4260-BCB0-CA99FFA9641E}" type="presOf" srcId="{D3E8F1DA-B314-4025-8516-A99CB09D2C90}" destId="{111C062F-C2C7-4B80-BA58-468728062E00}" srcOrd="0" destOrd="1" presId="urn:microsoft.com/office/officeart/2018/2/layout/IconLabelDescriptionList"/>
    <dgm:cxn modelId="{9769BC2B-4C57-4CD0-ADE1-568FABFC7BC8}" srcId="{B8C31F3C-4326-4E07-826D-8DEB4C87D0BF}" destId="{E6AE63FE-AAC4-4DA7-B2B4-2BEA04425483}" srcOrd="3" destOrd="0" parTransId="{5C88E056-FE4E-43C6-BE6C-4EBB04343BC8}" sibTransId="{CD99B202-D9E8-448C-8242-44B1786C40BD}"/>
    <dgm:cxn modelId="{E7328D33-F860-4234-8599-C7CC77B84194}" srcId="{7826F55E-B182-42B7-B61E-19D09E7048FE}" destId="{D3E8F1DA-B314-4025-8516-A99CB09D2C90}" srcOrd="1" destOrd="0" parTransId="{15B09974-789C-4511-9CD1-AD3EA329E6E7}" sibTransId="{2D04A421-1741-4BF1-99AA-A85CFD38A90C}"/>
    <dgm:cxn modelId="{5BC6DB37-CFBE-4AE5-AA65-A915E2110B0A}" type="presOf" srcId="{F403E5AC-03A4-4576-AE69-16EBA5DB6B27}" destId="{8CF4BCAF-8E04-4DA1-B31F-65E4AC867925}" srcOrd="0" destOrd="0" presId="urn:microsoft.com/office/officeart/2018/2/layout/IconLabelDescriptionList"/>
    <dgm:cxn modelId="{36717B5E-AF0A-42B2-9FD9-27AEC1237176}" srcId="{F4463816-023F-4979-BA79-FECA4D8F4F83}" destId="{D490CAF5-5CF6-43C0-BD26-514F67C35F4B}" srcOrd="3" destOrd="0" parTransId="{B711B777-DB1E-408F-B1D5-253811E4E124}" sibTransId="{D2C4CF90-BEEB-4952-A388-B00135960CF6}"/>
    <dgm:cxn modelId="{17F9A55E-AECF-4679-9B09-3511EE0FFB4C}" srcId="{B8C31F3C-4326-4E07-826D-8DEB4C87D0BF}" destId="{05CAB7EA-57F7-426F-9BB7-E9F008F87A3C}" srcOrd="0" destOrd="0" parTransId="{CE08F1A3-294E-4235-A928-2DD7CAEE0336}" sibTransId="{5940EBF2-0BDB-47E2-913B-9102CB58F93C}"/>
    <dgm:cxn modelId="{0674AF64-7730-4EDD-A34C-5C116DCFE711}" type="presOf" srcId="{5B184B63-A94A-433E-B3C1-16FD65245827}" destId="{8CF4BCAF-8E04-4DA1-B31F-65E4AC867925}" srcOrd="0" destOrd="2" presId="urn:microsoft.com/office/officeart/2018/2/layout/IconLabelDescriptionList"/>
    <dgm:cxn modelId="{ED11EC66-30CD-48CA-92EC-8C2C9C15A0F8}" type="presOf" srcId="{E6AE63FE-AAC4-4DA7-B2B4-2BEA04425483}" destId="{E434FBE5-288E-4A8C-BE44-4CA3CA96017D}" srcOrd="0" destOrd="3" presId="urn:microsoft.com/office/officeart/2018/2/layout/IconLabelDescriptionList"/>
    <dgm:cxn modelId="{A786EB6C-81DE-49F5-9D37-E41082C1C2EC}" srcId="{A8131A5E-4E3D-4528-9393-4C67266DA491}" destId="{F4463816-023F-4979-BA79-FECA4D8F4F83}" srcOrd="2" destOrd="0" parTransId="{885D0A15-0B03-4D94-A4CA-54324BBC939F}" sibTransId="{7D27D14A-14B4-43B9-AA52-7C072A767F1B}"/>
    <dgm:cxn modelId="{35761E6D-753C-436D-B07B-8C8A49FED39E}" srcId="{F4463816-023F-4979-BA79-FECA4D8F4F83}" destId="{B3BF9637-466F-4D81-8D1F-75CFFD3DFB72}" srcOrd="4" destOrd="0" parTransId="{9D5A42E4-9DD6-4627-8ACF-C77D32896FE7}" sibTransId="{0B874E2B-7C9B-4293-B125-D2A52C73D890}"/>
    <dgm:cxn modelId="{A36B6150-3864-4C44-8CB3-52384D453F30}" type="presOf" srcId="{7826F55E-B182-42B7-B61E-19D09E7048FE}" destId="{3A80D91E-CAB5-4BA2-A68A-E855658C0258}" srcOrd="0" destOrd="0" presId="urn:microsoft.com/office/officeart/2018/2/layout/IconLabelDescriptionList"/>
    <dgm:cxn modelId="{96243480-C3EF-41F8-91B9-7EB8C315849F}" srcId="{A8131A5E-4E3D-4528-9393-4C67266DA491}" destId="{7826F55E-B182-42B7-B61E-19D09E7048FE}" srcOrd="3" destOrd="0" parTransId="{23F5E4C8-963E-4FA7-AD57-4F2C42B81A45}" sibTransId="{888E396B-723C-4041-BFAF-52D07D63932F}"/>
    <dgm:cxn modelId="{D6A06F81-FFA4-47A9-A204-5ACBA9660DD7}" srcId="{B8C31F3C-4326-4E07-826D-8DEB4C87D0BF}" destId="{0748E433-3034-473F-849F-21092DE31592}" srcOrd="2" destOrd="0" parTransId="{6ED3FE30-CDC3-42CD-8CB0-074FCD71D4A8}" sibTransId="{E7CEB3B3-4276-4D31-A6E5-AD32CC80F2C4}"/>
    <dgm:cxn modelId="{A707518C-9B05-4253-86B2-DD5B59FFAE2B}" srcId="{7826F55E-B182-42B7-B61E-19D09E7048FE}" destId="{BFD4CD0F-4499-4CED-88F6-858619FBE9F6}" srcOrd="0" destOrd="0" parTransId="{128732FD-0232-43CD-8CC2-7E7098C45657}" sibTransId="{0B259F5A-4570-4116-9A4C-241B83888912}"/>
    <dgm:cxn modelId="{3D57349A-B8DD-45DE-A1A0-513655F02F06}" type="presOf" srcId="{0748E433-3034-473F-849F-21092DE31592}" destId="{E434FBE5-288E-4A8C-BE44-4CA3CA96017D}" srcOrd="0" destOrd="2" presId="urn:microsoft.com/office/officeart/2018/2/layout/IconLabelDescriptionList"/>
    <dgm:cxn modelId="{5BFC529F-972B-4175-BE07-45508830E6D4}" type="presOf" srcId="{B3BF9637-466F-4D81-8D1F-75CFFD3DFB72}" destId="{8CF4BCAF-8E04-4DA1-B31F-65E4AC867925}" srcOrd="0" destOrd="4" presId="urn:microsoft.com/office/officeart/2018/2/layout/IconLabelDescriptionList"/>
    <dgm:cxn modelId="{11B299A1-D5A8-42EC-B1C8-F86CE16F14AC}" type="presOf" srcId="{05CAB7EA-57F7-426F-9BB7-E9F008F87A3C}" destId="{E434FBE5-288E-4A8C-BE44-4CA3CA96017D}" srcOrd="0" destOrd="0" presId="urn:microsoft.com/office/officeart/2018/2/layout/IconLabelDescriptionList"/>
    <dgm:cxn modelId="{C07200A5-C60D-4BFF-BC16-17B8731D905A}" type="presOf" srcId="{F4463816-023F-4979-BA79-FECA4D8F4F83}" destId="{74226B5D-7588-4296-A967-BB9FFF4D2FE9}" srcOrd="0" destOrd="0" presId="urn:microsoft.com/office/officeart/2018/2/layout/IconLabelDescriptionList"/>
    <dgm:cxn modelId="{E9AC22A9-D332-446B-81D0-8E462EA4FBD4}" type="presOf" srcId="{D490CAF5-5CF6-43C0-BD26-514F67C35F4B}" destId="{8CF4BCAF-8E04-4DA1-B31F-65E4AC867925}" srcOrd="0" destOrd="3" presId="urn:microsoft.com/office/officeart/2018/2/layout/IconLabelDescriptionList"/>
    <dgm:cxn modelId="{FE6DEAB4-83FB-4263-B052-1A3E476A6441}" srcId="{F4463816-023F-4979-BA79-FECA4D8F4F83}" destId="{F403E5AC-03A4-4576-AE69-16EBA5DB6B27}" srcOrd="0" destOrd="0" parTransId="{FF09EAB7-A22C-4631-886A-C297FB784743}" sibTransId="{D69ECB01-2EFA-4A2A-BAB9-4FC0143B57BB}"/>
    <dgm:cxn modelId="{3C9823C3-A1BC-42D1-9B28-F39E71028EB3}" type="presOf" srcId="{5BE21124-32D7-4A91-B6A6-E6350C5E3993}" destId="{8CF4BCAF-8E04-4DA1-B31F-65E4AC867925}" srcOrd="0" destOrd="1" presId="urn:microsoft.com/office/officeart/2018/2/layout/IconLabelDescriptionList"/>
    <dgm:cxn modelId="{7A52BCDF-F463-4159-A357-189CA5860140}" type="presOf" srcId="{CA628AC6-3BF0-4B2F-BD40-5FE1125F2A6C}" destId="{F69F21ED-84C8-48AB-8480-7549816E7E43}" srcOrd="0" destOrd="0" presId="urn:microsoft.com/office/officeart/2018/2/layout/IconLabelDescriptionList"/>
    <dgm:cxn modelId="{7D36D9E4-BEF1-4B94-8C88-0BC17E777ACA}" srcId="{A8131A5E-4E3D-4528-9393-4C67266DA491}" destId="{B8C31F3C-4326-4E07-826D-8DEB4C87D0BF}" srcOrd="1" destOrd="0" parTransId="{417A58A9-F72F-437C-B9F8-E33A0EB3560A}" sibTransId="{C6D06B9E-25F4-45F3-AED2-ECB0A9BDC8D8}"/>
    <dgm:cxn modelId="{C0F7A1E7-9619-4E79-BC27-DEA523DAC5CE}" type="presOf" srcId="{BFD4CD0F-4499-4CED-88F6-858619FBE9F6}" destId="{111C062F-C2C7-4B80-BA58-468728062E00}" srcOrd="0" destOrd="0" presId="urn:microsoft.com/office/officeart/2018/2/layout/IconLabelDescriptionList"/>
    <dgm:cxn modelId="{1F1D29EB-38F6-4F12-92DC-BD7A2F5B6257}" srcId="{F4463816-023F-4979-BA79-FECA4D8F4F83}" destId="{5BE21124-32D7-4A91-B6A6-E6350C5E3993}" srcOrd="1" destOrd="0" parTransId="{2134F249-9D9C-4D9E-900A-DBCCA161398A}" sibTransId="{F629D18B-74AF-472C-BDE4-2AE8DB0969A5}"/>
    <dgm:cxn modelId="{7C02E2F2-A837-4E2A-81E2-6D872C5C3CBA}" type="presOf" srcId="{A8131A5E-4E3D-4528-9393-4C67266DA491}" destId="{749B0080-1EA3-43E1-BB1D-64971C5394FC}" srcOrd="0" destOrd="0" presId="urn:microsoft.com/office/officeart/2018/2/layout/IconLabelDescriptionList"/>
    <dgm:cxn modelId="{2523A5F8-5F33-49A7-9AD9-EEA9E9D80A8F}" srcId="{F4463816-023F-4979-BA79-FECA4D8F4F83}" destId="{5B184B63-A94A-433E-B3C1-16FD65245827}" srcOrd="2" destOrd="0" parTransId="{3BF5A19B-78D6-434E-AD71-F7D113002D44}" sibTransId="{705DAD11-E8C1-4FB0-A262-9A3737583485}"/>
    <dgm:cxn modelId="{8B11B38D-E246-4C90-ADE4-EE37EEDF592E}" type="presParOf" srcId="{749B0080-1EA3-43E1-BB1D-64971C5394FC}" destId="{082BD197-04EF-4852-AF54-98DA661B77EA}" srcOrd="0" destOrd="0" presId="urn:microsoft.com/office/officeart/2018/2/layout/IconLabelDescriptionList"/>
    <dgm:cxn modelId="{872F6965-A5C1-40AF-8F3F-56F40EE34584}" type="presParOf" srcId="{082BD197-04EF-4852-AF54-98DA661B77EA}" destId="{88B0A8EF-FAFC-4D91-9CFD-46A61D5045FE}" srcOrd="0" destOrd="0" presId="urn:microsoft.com/office/officeart/2018/2/layout/IconLabelDescriptionList"/>
    <dgm:cxn modelId="{9364DF0A-09F9-4C2D-8937-AEA6064A73DC}" type="presParOf" srcId="{082BD197-04EF-4852-AF54-98DA661B77EA}" destId="{A77BF06B-3455-4020-B73D-366EBC099DB6}" srcOrd="1" destOrd="0" presId="urn:microsoft.com/office/officeart/2018/2/layout/IconLabelDescriptionList"/>
    <dgm:cxn modelId="{F9D12055-1FD0-407E-9BC0-227D66AADCAC}" type="presParOf" srcId="{082BD197-04EF-4852-AF54-98DA661B77EA}" destId="{F69F21ED-84C8-48AB-8480-7549816E7E43}" srcOrd="2" destOrd="0" presId="urn:microsoft.com/office/officeart/2018/2/layout/IconLabelDescriptionList"/>
    <dgm:cxn modelId="{B28F379A-0D68-41D1-8C16-E283625E060C}" type="presParOf" srcId="{082BD197-04EF-4852-AF54-98DA661B77EA}" destId="{B5D022CF-5360-47B6-9EE9-4EEA0F680D52}" srcOrd="3" destOrd="0" presId="urn:microsoft.com/office/officeart/2018/2/layout/IconLabelDescriptionList"/>
    <dgm:cxn modelId="{9141DD18-356C-4F03-938B-7CD47C678156}" type="presParOf" srcId="{082BD197-04EF-4852-AF54-98DA661B77EA}" destId="{436DDB1D-C8F3-444E-9998-6CDBE158A368}" srcOrd="4" destOrd="0" presId="urn:microsoft.com/office/officeart/2018/2/layout/IconLabelDescriptionList"/>
    <dgm:cxn modelId="{BDBACF6C-316A-432F-8A25-DE878F5ED6F5}" type="presParOf" srcId="{749B0080-1EA3-43E1-BB1D-64971C5394FC}" destId="{BDC79B04-FCB4-436B-B9FA-58A5FD200FA5}" srcOrd="1" destOrd="0" presId="urn:microsoft.com/office/officeart/2018/2/layout/IconLabelDescriptionList"/>
    <dgm:cxn modelId="{561EC268-0392-4DAF-8679-62F568EABF69}" type="presParOf" srcId="{749B0080-1EA3-43E1-BB1D-64971C5394FC}" destId="{A87BBFE6-C1E1-4753-9412-3F7A6F1598DD}" srcOrd="2" destOrd="0" presId="urn:microsoft.com/office/officeart/2018/2/layout/IconLabelDescriptionList"/>
    <dgm:cxn modelId="{2931CD74-921A-431A-8227-5A274D2B1439}" type="presParOf" srcId="{A87BBFE6-C1E1-4753-9412-3F7A6F1598DD}" destId="{5949E48B-27AE-4D6A-9171-C7C90FDE1C29}" srcOrd="0" destOrd="0" presId="urn:microsoft.com/office/officeart/2018/2/layout/IconLabelDescriptionList"/>
    <dgm:cxn modelId="{16A45286-B6E4-48D6-8F08-BA2C7DE79D00}" type="presParOf" srcId="{A87BBFE6-C1E1-4753-9412-3F7A6F1598DD}" destId="{52B82857-CC93-4B32-9058-12D8438C7BB7}" srcOrd="1" destOrd="0" presId="urn:microsoft.com/office/officeart/2018/2/layout/IconLabelDescriptionList"/>
    <dgm:cxn modelId="{3923001D-FB87-494E-A5A1-9919F42EC953}" type="presParOf" srcId="{A87BBFE6-C1E1-4753-9412-3F7A6F1598DD}" destId="{92174048-994C-41D4-AC28-DCE68CB1E2E4}" srcOrd="2" destOrd="0" presId="urn:microsoft.com/office/officeart/2018/2/layout/IconLabelDescriptionList"/>
    <dgm:cxn modelId="{B522D44D-F840-4870-9CBC-35CCE81DBE2A}" type="presParOf" srcId="{A87BBFE6-C1E1-4753-9412-3F7A6F1598DD}" destId="{DD28C87C-286A-4507-BE88-B80BB0467033}" srcOrd="3" destOrd="0" presId="urn:microsoft.com/office/officeart/2018/2/layout/IconLabelDescriptionList"/>
    <dgm:cxn modelId="{B000E7A6-7E7C-45C8-B069-D14281A0267B}" type="presParOf" srcId="{A87BBFE6-C1E1-4753-9412-3F7A6F1598DD}" destId="{E434FBE5-288E-4A8C-BE44-4CA3CA96017D}" srcOrd="4" destOrd="0" presId="urn:microsoft.com/office/officeart/2018/2/layout/IconLabelDescriptionList"/>
    <dgm:cxn modelId="{F81BCACF-6096-4C68-9B7E-49F436FBB1C8}" type="presParOf" srcId="{749B0080-1EA3-43E1-BB1D-64971C5394FC}" destId="{DC7A6739-D754-4E94-BBD1-966B4EDBC810}" srcOrd="3" destOrd="0" presId="urn:microsoft.com/office/officeart/2018/2/layout/IconLabelDescriptionList"/>
    <dgm:cxn modelId="{AD08C247-49E7-4D71-B99A-17219459E6D3}" type="presParOf" srcId="{749B0080-1EA3-43E1-BB1D-64971C5394FC}" destId="{10CA10E1-CAFB-424D-9F92-08D166403275}" srcOrd="4" destOrd="0" presId="urn:microsoft.com/office/officeart/2018/2/layout/IconLabelDescriptionList"/>
    <dgm:cxn modelId="{4F179A52-30E5-47AA-BD0F-8798ADF7AC3B}" type="presParOf" srcId="{10CA10E1-CAFB-424D-9F92-08D166403275}" destId="{104A3B01-B2FE-48EA-A9C8-3807F6D5D5C0}" srcOrd="0" destOrd="0" presId="urn:microsoft.com/office/officeart/2018/2/layout/IconLabelDescriptionList"/>
    <dgm:cxn modelId="{3B812BE3-A56B-4CE7-8DC8-7E9AB8F13EF7}" type="presParOf" srcId="{10CA10E1-CAFB-424D-9F92-08D166403275}" destId="{8A19F5E3-EAA5-4F7A-B14F-E2697B543FA0}" srcOrd="1" destOrd="0" presId="urn:microsoft.com/office/officeart/2018/2/layout/IconLabelDescriptionList"/>
    <dgm:cxn modelId="{A42835E3-48D5-4FF5-88A3-C915CE7DA127}" type="presParOf" srcId="{10CA10E1-CAFB-424D-9F92-08D166403275}" destId="{74226B5D-7588-4296-A967-BB9FFF4D2FE9}" srcOrd="2" destOrd="0" presId="urn:microsoft.com/office/officeart/2018/2/layout/IconLabelDescriptionList"/>
    <dgm:cxn modelId="{362A3A11-88DC-4E7A-8FFC-BA2BD11FFD91}" type="presParOf" srcId="{10CA10E1-CAFB-424D-9F92-08D166403275}" destId="{5FE60FBB-C413-4FC2-8B52-5B48217885B2}" srcOrd="3" destOrd="0" presId="urn:microsoft.com/office/officeart/2018/2/layout/IconLabelDescriptionList"/>
    <dgm:cxn modelId="{A103230B-1E0B-4656-8233-6EA5D9576D84}" type="presParOf" srcId="{10CA10E1-CAFB-424D-9F92-08D166403275}" destId="{8CF4BCAF-8E04-4DA1-B31F-65E4AC867925}" srcOrd="4" destOrd="0" presId="urn:microsoft.com/office/officeart/2018/2/layout/IconLabelDescriptionList"/>
    <dgm:cxn modelId="{02BD73E2-F0B2-4D80-9958-298BB5CAF057}" type="presParOf" srcId="{749B0080-1EA3-43E1-BB1D-64971C5394FC}" destId="{F19174C4-BD15-40F1-8072-272C96726664}" srcOrd="5" destOrd="0" presId="urn:microsoft.com/office/officeart/2018/2/layout/IconLabelDescriptionList"/>
    <dgm:cxn modelId="{720D86F9-ED01-4916-9D31-E5165D6E6D2F}" type="presParOf" srcId="{749B0080-1EA3-43E1-BB1D-64971C5394FC}" destId="{7D18EC0D-741B-4351-801F-7205DE1FCBAD}" srcOrd="6" destOrd="0" presId="urn:microsoft.com/office/officeart/2018/2/layout/IconLabelDescriptionList"/>
    <dgm:cxn modelId="{7AD1E242-EE37-4F1F-92D7-05BAF4B52DFB}" type="presParOf" srcId="{7D18EC0D-741B-4351-801F-7205DE1FCBAD}" destId="{EFB2EAF1-CAD7-41B3-8FA0-070A7F30F57D}" srcOrd="0" destOrd="0" presId="urn:microsoft.com/office/officeart/2018/2/layout/IconLabelDescriptionList"/>
    <dgm:cxn modelId="{98824E8B-D68A-4917-8612-269DBEDED22D}" type="presParOf" srcId="{7D18EC0D-741B-4351-801F-7205DE1FCBAD}" destId="{CE904B21-2496-4D01-8CFD-B644C60AB528}" srcOrd="1" destOrd="0" presId="urn:microsoft.com/office/officeart/2018/2/layout/IconLabelDescriptionList"/>
    <dgm:cxn modelId="{A8EF80C6-8F59-4FCE-AFDC-9527284BFF25}" type="presParOf" srcId="{7D18EC0D-741B-4351-801F-7205DE1FCBAD}" destId="{3A80D91E-CAB5-4BA2-A68A-E855658C0258}" srcOrd="2" destOrd="0" presId="urn:microsoft.com/office/officeart/2018/2/layout/IconLabelDescriptionList"/>
    <dgm:cxn modelId="{A22617CA-D1C9-4380-B14A-7A5832B84C32}" type="presParOf" srcId="{7D18EC0D-741B-4351-801F-7205DE1FCBAD}" destId="{DB42B2A0-06EB-4E24-818A-C2836868A52F}" srcOrd="3" destOrd="0" presId="urn:microsoft.com/office/officeart/2018/2/layout/IconLabelDescriptionList"/>
    <dgm:cxn modelId="{FBCAB949-AB3D-47AD-AF29-605F35F1C480}" type="presParOf" srcId="{7D18EC0D-741B-4351-801F-7205DE1FCBAD}" destId="{111C062F-C2C7-4B80-BA58-468728062E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C9B17-EB47-4A3C-9B0F-268C64FE41E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03E6831-73BB-4F0D-AE8A-CC0E3A40B3FA}">
      <dgm:prSet/>
      <dgm:spPr/>
      <dgm:t>
        <a:bodyPr/>
        <a:lstStyle/>
        <a:p>
          <a:pPr>
            <a:defRPr b="1"/>
          </a:pPr>
          <a:r>
            <a:rPr lang="en-US"/>
            <a:t>Data Set Details:</a:t>
          </a:r>
        </a:p>
      </dgm:t>
    </dgm:pt>
    <dgm:pt modelId="{963157F3-8E7D-4F9E-9840-901101DB7F92}" type="parTrans" cxnId="{907F114D-C73C-41CD-B99C-B486DEBD019E}">
      <dgm:prSet/>
      <dgm:spPr/>
      <dgm:t>
        <a:bodyPr/>
        <a:lstStyle/>
        <a:p>
          <a:endParaRPr lang="en-US"/>
        </a:p>
      </dgm:t>
    </dgm:pt>
    <dgm:pt modelId="{33F67FCD-BD06-4ED0-8DCF-A43B1E9E913F}" type="sibTrans" cxnId="{907F114D-C73C-41CD-B99C-B486DEBD019E}">
      <dgm:prSet/>
      <dgm:spPr/>
      <dgm:t>
        <a:bodyPr/>
        <a:lstStyle/>
        <a:p>
          <a:endParaRPr lang="en-US"/>
        </a:p>
      </dgm:t>
    </dgm:pt>
    <dgm:pt modelId="{6BE6DFA2-5206-4DD6-BB84-685850ADF4C2}">
      <dgm:prSet/>
      <dgm:spPr/>
      <dgm:t>
        <a:bodyPr/>
        <a:lstStyle/>
        <a:p>
          <a:r>
            <a:rPr lang="en-US"/>
            <a:t>There are 39717 Rows and 111 Columns</a:t>
          </a:r>
        </a:p>
      </dgm:t>
    </dgm:pt>
    <dgm:pt modelId="{15BD1E8F-7A01-4C22-802E-AB29799B3EC6}" type="parTrans" cxnId="{906E4E2A-5AD1-458B-8273-7828B7E55DDB}">
      <dgm:prSet/>
      <dgm:spPr/>
      <dgm:t>
        <a:bodyPr/>
        <a:lstStyle/>
        <a:p>
          <a:endParaRPr lang="en-US"/>
        </a:p>
      </dgm:t>
    </dgm:pt>
    <dgm:pt modelId="{A57CF4B0-24BF-4938-8EFE-6A307F3540C5}" type="sibTrans" cxnId="{906E4E2A-5AD1-458B-8273-7828B7E55DDB}">
      <dgm:prSet/>
      <dgm:spPr/>
      <dgm:t>
        <a:bodyPr/>
        <a:lstStyle/>
        <a:p>
          <a:endParaRPr lang="en-US"/>
        </a:p>
      </dgm:t>
    </dgm:pt>
    <dgm:pt modelId="{2103D549-CA3E-4CA8-A22C-12CF54C97958}">
      <dgm:prSet/>
      <dgm:spPr/>
      <dgm:t>
        <a:bodyPr/>
        <a:lstStyle/>
        <a:p>
          <a:r>
            <a:rPr lang="en-US"/>
            <a:t>Out of 111 Columns, 74 are float, 13 are int, and 24 are object</a:t>
          </a:r>
        </a:p>
      </dgm:t>
    </dgm:pt>
    <dgm:pt modelId="{040FE2C4-E60D-47E3-879D-0330199EA9BE}" type="parTrans" cxnId="{065D2236-05C9-4F17-8753-345623DE2F10}">
      <dgm:prSet/>
      <dgm:spPr/>
      <dgm:t>
        <a:bodyPr/>
        <a:lstStyle/>
        <a:p>
          <a:endParaRPr lang="en-US"/>
        </a:p>
      </dgm:t>
    </dgm:pt>
    <dgm:pt modelId="{7092F2DD-AC64-4C77-9AEF-93061F7982C4}" type="sibTrans" cxnId="{065D2236-05C9-4F17-8753-345623DE2F10}">
      <dgm:prSet/>
      <dgm:spPr/>
      <dgm:t>
        <a:bodyPr/>
        <a:lstStyle/>
        <a:p>
          <a:endParaRPr lang="en-US"/>
        </a:p>
      </dgm:t>
    </dgm:pt>
    <dgm:pt modelId="{7FC05BB1-21A0-43F3-BBB7-A4160B6002A2}">
      <dgm:prSet/>
      <dgm:spPr/>
      <dgm:t>
        <a:bodyPr/>
        <a:lstStyle/>
        <a:p>
          <a:r>
            <a:rPr lang="en-US"/>
            <a:t>There are 54 Columns of which data is completely Null, which will require data cleaning</a:t>
          </a:r>
        </a:p>
      </dgm:t>
    </dgm:pt>
    <dgm:pt modelId="{25C3658B-1844-44AD-A5F2-288927FEADAE}" type="parTrans" cxnId="{826F19F3-3C6C-415C-B9FA-19C93F769668}">
      <dgm:prSet/>
      <dgm:spPr/>
      <dgm:t>
        <a:bodyPr/>
        <a:lstStyle/>
        <a:p>
          <a:endParaRPr lang="en-US"/>
        </a:p>
      </dgm:t>
    </dgm:pt>
    <dgm:pt modelId="{10D3F3AB-FDDA-4F38-934A-A1C295527E8E}" type="sibTrans" cxnId="{826F19F3-3C6C-415C-B9FA-19C93F769668}">
      <dgm:prSet/>
      <dgm:spPr/>
      <dgm:t>
        <a:bodyPr/>
        <a:lstStyle/>
        <a:p>
          <a:endParaRPr lang="en-US"/>
        </a:p>
      </dgm:t>
    </dgm:pt>
    <dgm:pt modelId="{05BED762-8B77-4E76-BD98-DEC5AF3279E8}">
      <dgm:prSet/>
      <dgm:spPr/>
      <dgm:t>
        <a:bodyPr/>
        <a:lstStyle/>
        <a:p>
          <a:pPr>
            <a:defRPr b="1"/>
          </a:pPr>
          <a:r>
            <a:rPr lang="en-US"/>
            <a:t>Unique Fields:</a:t>
          </a:r>
        </a:p>
      </dgm:t>
    </dgm:pt>
    <dgm:pt modelId="{CD1B49A7-E553-4355-9437-E5E5EF27BA04}" type="parTrans" cxnId="{42254DA6-6F43-492D-BA35-F97CFD9CE98F}">
      <dgm:prSet/>
      <dgm:spPr/>
      <dgm:t>
        <a:bodyPr/>
        <a:lstStyle/>
        <a:p>
          <a:endParaRPr lang="en-US"/>
        </a:p>
      </dgm:t>
    </dgm:pt>
    <dgm:pt modelId="{B65523BE-5B2F-4C86-9DB9-47CDF80E69BF}" type="sibTrans" cxnId="{42254DA6-6F43-492D-BA35-F97CFD9CE98F}">
      <dgm:prSet/>
      <dgm:spPr/>
      <dgm:t>
        <a:bodyPr/>
        <a:lstStyle/>
        <a:p>
          <a:endParaRPr lang="en-US"/>
        </a:p>
      </dgm:t>
    </dgm:pt>
    <dgm:pt modelId="{2CBBEED0-8EB9-47B7-8E29-7872D093461A}">
      <dgm:prSet/>
      <dgm:spPr/>
      <dgm:t>
        <a:bodyPr/>
        <a:lstStyle/>
        <a:p>
          <a:r>
            <a:rPr lang="en-US" dirty="0"/>
            <a:t>Id column is unique</a:t>
          </a:r>
        </a:p>
      </dgm:t>
    </dgm:pt>
    <dgm:pt modelId="{CDFE7AB8-C694-45A3-8B9B-5B9FD89836B2}" type="parTrans" cxnId="{F6F79C76-16C2-4D61-A486-13E4C5D83DB5}">
      <dgm:prSet/>
      <dgm:spPr/>
      <dgm:t>
        <a:bodyPr/>
        <a:lstStyle/>
        <a:p>
          <a:endParaRPr lang="en-US"/>
        </a:p>
      </dgm:t>
    </dgm:pt>
    <dgm:pt modelId="{260A2242-E467-4A40-855B-23DA2A6F664A}" type="sibTrans" cxnId="{F6F79C76-16C2-4D61-A486-13E4C5D83DB5}">
      <dgm:prSet/>
      <dgm:spPr/>
      <dgm:t>
        <a:bodyPr/>
        <a:lstStyle/>
        <a:p>
          <a:endParaRPr lang="en-US"/>
        </a:p>
      </dgm:t>
    </dgm:pt>
    <dgm:pt modelId="{90DDA7A3-5B2D-4997-9216-EB709FF8E73D}">
      <dgm:prSet/>
      <dgm:spPr/>
      <dgm:t>
        <a:bodyPr/>
        <a:lstStyle/>
        <a:p>
          <a:r>
            <a:rPr lang="en-US"/>
            <a:t>member_id is unique</a:t>
          </a:r>
        </a:p>
      </dgm:t>
    </dgm:pt>
    <dgm:pt modelId="{CD46CE83-5DA9-4BD2-85F2-6FEF9298D775}" type="parTrans" cxnId="{EED418F6-BF31-404E-A88C-653EF8052C5B}">
      <dgm:prSet/>
      <dgm:spPr/>
      <dgm:t>
        <a:bodyPr/>
        <a:lstStyle/>
        <a:p>
          <a:endParaRPr lang="en-US"/>
        </a:p>
      </dgm:t>
    </dgm:pt>
    <dgm:pt modelId="{8FA04273-EF27-41AF-BEC7-44610124C3C1}" type="sibTrans" cxnId="{EED418F6-BF31-404E-A88C-653EF8052C5B}">
      <dgm:prSet/>
      <dgm:spPr/>
      <dgm:t>
        <a:bodyPr/>
        <a:lstStyle/>
        <a:p>
          <a:endParaRPr lang="en-US"/>
        </a:p>
      </dgm:t>
    </dgm:pt>
    <dgm:pt modelId="{299B3972-B703-4801-B8F9-E817FADF60A6}">
      <dgm:prSet/>
      <dgm:spPr/>
      <dgm:t>
        <a:bodyPr/>
        <a:lstStyle/>
        <a:p>
          <a:pPr>
            <a:defRPr b="1"/>
          </a:pPr>
          <a:r>
            <a:rPr lang="en-US" dirty="0"/>
            <a:t>Field with null, NA and redundant values which will requirement data cleaning </a:t>
          </a:r>
        </a:p>
      </dgm:t>
    </dgm:pt>
    <dgm:pt modelId="{FFB7D955-AC95-404F-9B1F-E84CD5768461}" type="parTrans" cxnId="{01AD8CA6-A808-4BBE-9C84-D9AD5D11F0B7}">
      <dgm:prSet/>
      <dgm:spPr/>
      <dgm:t>
        <a:bodyPr/>
        <a:lstStyle/>
        <a:p>
          <a:endParaRPr lang="en-US"/>
        </a:p>
      </dgm:t>
    </dgm:pt>
    <dgm:pt modelId="{0DD0AD53-D7DF-40E0-BD1C-EFD6BF313EFA}" type="sibTrans" cxnId="{01AD8CA6-A808-4BBE-9C84-D9AD5D11F0B7}">
      <dgm:prSet/>
      <dgm:spPr/>
      <dgm:t>
        <a:bodyPr/>
        <a:lstStyle/>
        <a:p>
          <a:endParaRPr lang="en-US"/>
        </a:p>
      </dgm:t>
    </dgm:pt>
    <dgm:pt modelId="{C9BF2945-B3DD-460B-BA6E-1D7C308BCF0C}">
      <dgm:prSet custT="1"/>
      <dgm:spPr/>
      <dgm:t>
        <a:bodyPr/>
        <a:lstStyle/>
        <a:p>
          <a:r>
            <a:rPr lang="en-US" sz="1200" dirty="0" err="1"/>
            <a:t>application_type</a:t>
          </a:r>
          <a:r>
            <a:rPr lang="en-US" sz="1200" dirty="0"/>
            <a:t> - INDIVIDUAL</a:t>
          </a:r>
        </a:p>
      </dgm:t>
    </dgm:pt>
    <dgm:pt modelId="{09D15EB8-2580-49BE-97F2-2D24C919764C}" type="parTrans" cxnId="{972C0832-4C83-4862-9F66-540311730853}">
      <dgm:prSet/>
      <dgm:spPr/>
      <dgm:t>
        <a:bodyPr/>
        <a:lstStyle/>
        <a:p>
          <a:endParaRPr lang="en-US"/>
        </a:p>
      </dgm:t>
    </dgm:pt>
    <dgm:pt modelId="{048FFF2B-B545-4A6D-9DE3-586B7B578A82}" type="sibTrans" cxnId="{972C0832-4C83-4862-9F66-540311730853}">
      <dgm:prSet/>
      <dgm:spPr/>
      <dgm:t>
        <a:bodyPr/>
        <a:lstStyle/>
        <a:p>
          <a:endParaRPr lang="en-US"/>
        </a:p>
      </dgm:t>
    </dgm:pt>
    <dgm:pt modelId="{02C8B4CE-3615-494B-8E1C-AF5DB20999C9}">
      <dgm:prSet custT="1"/>
      <dgm:spPr/>
      <dgm:t>
        <a:bodyPr/>
        <a:lstStyle/>
        <a:p>
          <a:r>
            <a:rPr lang="en-US" sz="1200" dirty="0"/>
            <a:t>collections_12_mths_ex_med - This column got 0 and NA value - 100%</a:t>
          </a:r>
        </a:p>
      </dgm:t>
    </dgm:pt>
    <dgm:pt modelId="{63ABB649-7752-4F44-BAD7-C1893B4E249B}" type="parTrans" cxnId="{3144A475-9001-42B8-8F8D-B690F81BECD4}">
      <dgm:prSet/>
      <dgm:spPr/>
      <dgm:t>
        <a:bodyPr/>
        <a:lstStyle/>
        <a:p>
          <a:endParaRPr lang="en-US"/>
        </a:p>
      </dgm:t>
    </dgm:pt>
    <dgm:pt modelId="{01EA6573-98B8-49BF-9D6C-D6670DB8BDAA}" type="sibTrans" cxnId="{3144A475-9001-42B8-8F8D-B690F81BECD4}">
      <dgm:prSet/>
      <dgm:spPr/>
      <dgm:t>
        <a:bodyPr/>
        <a:lstStyle/>
        <a:p>
          <a:endParaRPr lang="en-US"/>
        </a:p>
      </dgm:t>
    </dgm:pt>
    <dgm:pt modelId="{6E8FFC28-B342-4543-BC01-CAF7E0991C7A}">
      <dgm:prSet custT="1"/>
      <dgm:spPr/>
      <dgm:t>
        <a:bodyPr/>
        <a:lstStyle/>
        <a:p>
          <a:r>
            <a:rPr lang="en-US" sz="1200" dirty="0"/>
            <a:t>Chargeoff_within_12_mths - Missing or 0 Value Percentage 100%</a:t>
          </a:r>
        </a:p>
      </dgm:t>
    </dgm:pt>
    <dgm:pt modelId="{FA3E1C26-22CD-4C8F-BF18-D836F8243531}" type="parTrans" cxnId="{50677F86-BC1A-4EBC-A1E6-9EBD4507936A}">
      <dgm:prSet/>
      <dgm:spPr/>
      <dgm:t>
        <a:bodyPr/>
        <a:lstStyle/>
        <a:p>
          <a:endParaRPr lang="en-US"/>
        </a:p>
      </dgm:t>
    </dgm:pt>
    <dgm:pt modelId="{D0BCF2D9-8DA3-440A-A0B4-1EF11C35D689}" type="sibTrans" cxnId="{50677F86-BC1A-4EBC-A1E6-9EBD4507936A}">
      <dgm:prSet/>
      <dgm:spPr/>
      <dgm:t>
        <a:bodyPr/>
        <a:lstStyle/>
        <a:p>
          <a:endParaRPr lang="en-US"/>
        </a:p>
      </dgm:t>
    </dgm:pt>
    <dgm:pt modelId="{4F971326-2BC4-4A5D-93BB-00C314766F50}">
      <dgm:prSet custT="1"/>
      <dgm:spPr/>
      <dgm:t>
        <a:bodyPr/>
        <a:lstStyle/>
        <a:p>
          <a:r>
            <a:rPr lang="en-US" sz="1200" dirty="0" err="1"/>
            <a:t>tax_liens</a:t>
          </a:r>
          <a:r>
            <a:rPr lang="en-US" sz="1200" dirty="0"/>
            <a:t> - Missing or O value Percentage 100%</a:t>
          </a:r>
        </a:p>
      </dgm:t>
    </dgm:pt>
    <dgm:pt modelId="{E93BA6E7-55E9-43C7-B803-A5B832C0FF5E}" type="parTrans" cxnId="{B79EEF20-D9C5-4AC4-B3F0-A8501A8A2852}">
      <dgm:prSet/>
      <dgm:spPr/>
      <dgm:t>
        <a:bodyPr/>
        <a:lstStyle/>
        <a:p>
          <a:endParaRPr lang="en-US"/>
        </a:p>
      </dgm:t>
    </dgm:pt>
    <dgm:pt modelId="{3117FE56-80E3-4E36-9EA2-987450C8DDA3}" type="sibTrans" cxnId="{B79EEF20-D9C5-4AC4-B3F0-A8501A8A2852}">
      <dgm:prSet/>
      <dgm:spPr/>
      <dgm:t>
        <a:bodyPr/>
        <a:lstStyle/>
        <a:p>
          <a:endParaRPr lang="en-US"/>
        </a:p>
      </dgm:t>
    </dgm:pt>
    <dgm:pt modelId="{E0A7E18B-4B67-4FA6-BE6E-D306AB9459CC}">
      <dgm:prSet custT="1"/>
      <dgm:spPr/>
      <dgm:t>
        <a:bodyPr/>
        <a:lstStyle/>
        <a:p>
          <a:r>
            <a:rPr lang="en-US" sz="1200" dirty="0" err="1"/>
            <a:t>mths_since_last_record</a:t>
          </a:r>
          <a:r>
            <a:rPr lang="en-US" sz="1200" dirty="0"/>
            <a:t> - Missing Value Percentage 93%</a:t>
          </a:r>
        </a:p>
      </dgm:t>
    </dgm:pt>
    <dgm:pt modelId="{274D99E4-A82D-4C97-925A-05B007C4DCBB}" type="parTrans" cxnId="{179DA546-581E-4D13-8F75-86D8ACC73C73}">
      <dgm:prSet/>
      <dgm:spPr/>
      <dgm:t>
        <a:bodyPr/>
        <a:lstStyle/>
        <a:p>
          <a:endParaRPr lang="en-US"/>
        </a:p>
      </dgm:t>
    </dgm:pt>
    <dgm:pt modelId="{5F0C86E1-80B0-4EBF-B5A3-156AD19F21BC}" type="sibTrans" cxnId="{179DA546-581E-4D13-8F75-86D8ACC73C73}">
      <dgm:prSet/>
      <dgm:spPr/>
      <dgm:t>
        <a:bodyPr/>
        <a:lstStyle/>
        <a:p>
          <a:endParaRPr lang="en-US"/>
        </a:p>
      </dgm:t>
    </dgm:pt>
    <dgm:pt modelId="{9AA0F632-0380-46E1-8C56-399788DFCFBA}">
      <dgm:prSet custT="1"/>
      <dgm:spPr/>
      <dgm:t>
        <a:bodyPr/>
        <a:lstStyle/>
        <a:p>
          <a:r>
            <a:rPr lang="en-US" sz="1200" dirty="0" err="1"/>
            <a:t>mths_since_last_delinq</a:t>
          </a:r>
          <a:r>
            <a:rPr lang="en-US" sz="1200" dirty="0"/>
            <a:t> - Missing Value Percentage 65%</a:t>
          </a:r>
        </a:p>
      </dgm:t>
    </dgm:pt>
    <dgm:pt modelId="{4D87266E-71F6-4129-83CC-D23FBC45A225}" type="parTrans" cxnId="{DE000A8F-320D-494A-A724-883B22BC8B97}">
      <dgm:prSet/>
      <dgm:spPr/>
      <dgm:t>
        <a:bodyPr/>
        <a:lstStyle/>
        <a:p>
          <a:endParaRPr lang="en-US"/>
        </a:p>
      </dgm:t>
    </dgm:pt>
    <dgm:pt modelId="{A1CD6410-129E-4B0F-8D74-45FD01426906}" type="sibTrans" cxnId="{DE000A8F-320D-494A-A724-883B22BC8B97}">
      <dgm:prSet/>
      <dgm:spPr/>
      <dgm:t>
        <a:bodyPr/>
        <a:lstStyle/>
        <a:p>
          <a:endParaRPr lang="en-US"/>
        </a:p>
      </dgm:t>
    </dgm:pt>
    <dgm:pt modelId="{5E7098AA-982F-4EC9-9852-56D4B3526B6F}">
      <dgm:prSet custT="1"/>
      <dgm:spPr/>
      <dgm:t>
        <a:bodyPr/>
        <a:lstStyle/>
        <a:p>
          <a:r>
            <a:rPr lang="en-US" sz="1200" dirty="0" err="1"/>
            <a:t>initial_list_status</a:t>
          </a:r>
          <a:r>
            <a:rPr lang="en-US" sz="1200" dirty="0"/>
            <a:t> - f</a:t>
          </a:r>
        </a:p>
      </dgm:t>
    </dgm:pt>
    <dgm:pt modelId="{5FC2090D-D9AF-4BD6-9C36-88168EFD41F3}" type="parTrans" cxnId="{AB51E60B-0098-4F3C-B6B0-03AE0AA8475A}">
      <dgm:prSet/>
      <dgm:spPr/>
      <dgm:t>
        <a:bodyPr/>
        <a:lstStyle/>
        <a:p>
          <a:endParaRPr lang="en-US"/>
        </a:p>
      </dgm:t>
    </dgm:pt>
    <dgm:pt modelId="{30DF9BB3-09F5-43FA-9A98-6362B4E1C27D}" type="sibTrans" cxnId="{AB51E60B-0098-4F3C-B6B0-03AE0AA8475A}">
      <dgm:prSet/>
      <dgm:spPr/>
      <dgm:t>
        <a:bodyPr/>
        <a:lstStyle/>
        <a:p>
          <a:endParaRPr lang="en-US"/>
        </a:p>
      </dgm:t>
    </dgm:pt>
    <dgm:pt modelId="{24DBD511-2A7D-469A-B419-FF12AF307364}">
      <dgm:prSet custT="1"/>
      <dgm:spPr/>
      <dgm:t>
        <a:bodyPr/>
        <a:lstStyle/>
        <a:p>
          <a:r>
            <a:rPr lang="en-US" sz="1200" dirty="0" err="1"/>
            <a:t>pymnt_plan</a:t>
          </a:r>
          <a:r>
            <a:rPr lang="en-US" sz="1200" dirty="0"/>
            <a:t> -n</a:t>
          </a:r>
        </a:p>
      </dgm:t>
    </dgm:pt>
    <dgm:pt modelId="{EC2118F5-6526-4CAC-A4DC-B06355BDFE9D}" type="parTrans" cxnId="{3AD79C16-2B2F-43F7-87CE-5AC01B0CAE09}">
      <dgm:prSet/>
      <dgm:spPr/>
      <dgm:t>
        <a:bodyPr/>
        <a:lstStyle/>
        <a:p>
          <a:endParaRPr lang="en-US"/>
        </a:p>
      </dgm:t>
    </dgm:pt>
    <dgm:pt modelId="{ACBB58B7-2B00-4F4B-9CA0-0C89F6378F33}" type="sibTrans" cxnId="{3AD79C16-2B2F-43F7-87CE-5AC01B0CAE09}">
      <dgm:prSet/>
      <dgm:spPr/>
      <dgm:t>
        <a:bodyPr/>
        <a:lstStyle/>
        <a:p>
          <a:endParaRPr lang="en-US"/>
        </a:p>
      </dgm:t>
    </dgm:pt>
    <dgm:pt modelId="{F090A796-7A43-4FB7-BC84-8E70A7EBE076}">
      <dgm:prSet custT="1"/>
      <dgm:spPr/>
      <dgm:t>
        <a:bodyPr/>
        <a:lstStyle/>
        <a:p>
          <a:r>
            <a:rPr lang="en-US" sz="1200" dirty="0"/>
            <a:t>id - Since id and </a:t>
          </a:r>
          <a:r>
            <a:rPr lang="en-US" sz="1200" dirty="0" err="1"/>
            <a:t>member_id</a:t>
          </a:r>
          <a:r>
            <a:rPr lang="en-US" sz="1200" dirty="0"/>
            <a:t> columns are having unique values, we can </a:t>
          </a:r>
          <a:r>
            <a:rPr lang="en-US" sz="1200" dirty="0" err="1"/>
            <a:t>maintail</a:t>
          </a:r>
          <a:r>
            <a:rPr lang="en-US" sz="1200" dirty="0"/>
            <a:t> only </a:t>
          </a:r>
          <a:r>
            <a:rPr lang="en-US" sz="1200" dirty="0" err="1"/>
            <a:t>member_id</a:t>
          </a:r>
          <a:r>
            <a:rPr lang="en-US" sz="1200" dirty="0"/>
            <a:t> column and drop the id column</a:t>
          </a:r>
        </a:p>
      </dgm:t>
    </dgm:pt>
    <dgm:pt modelId="{36ED59DD-17E1-47FA-95C9-E7F46B16AF24}" type="parTrans" cxnId="{B9FFD13C-BD41-4042-9BC1-A0427CB63229}">
      <dgm:prSet/>
      <dgm:spPr/>
      <dgm:t>
        <a:bodyPr/>
        <a:lstStyle/>
        <a:p>
          <a:endParaRPr lang="en-US"/>
        </a:p>
      </dgm:t>
    </dgm:pt>
    <dgm:pt modelId="{D07299E3-F1D1-44AC-922C-B4A43C1CEEB7}" type="sibTrans" cxnId="{B9FFD13C-BD41-4042-9BC1-A0427CB63229}">
      <dgm:prSet/>
      <dgm:spPr/>
      <dgm:t>
        <a:bodyPr/>
        <a:lstStyle/>
        <a:p>
          <a:endParaRPr lang="en-US"/>
        </a:p>
      </dgm:t>
    </dgm:pt>
    <dgm:pt modelId="{002A282D-BBA2-45D5-BAC9-5F10D0F1356D}">
      <dgm:prSet custT="1"/>
      <dgm:spPr/>
      <dgm:t>
        <a:bodyPr/>
        <a:lstStyle/>
        <a:p>
          <a:r>
            <a:rPr lang="en-US" sz="1200" dirty="0" err="1"/>
            <a:t>next_pymnt_d</a:t>
          </a:r>
          <a:r>
            <a:rPr lang="en-US" sz="1200" dirty="0"/>
            <a:t> - 98% Data is null</a:t>
          </a:r>
        </a:p>
      </dgm:t>
    </dgm:pt>
    <dgm:pt modelId="{1AEA0DDE-3ECB-438C-9583-C8AE9B1C0BD6}" type="parTrans" cxnId="{8EA70319-9F22-4AC6-82BF-2B26D2799059}">
      <dgm:prSet/>
      <dgm:spPr/>
      <dgm:t>
        <a:bodyPr/>
        <a:lstStyle/>
        <a:p>
          <a:endParaRPr lang="en-US"/>
        </a:p>
      </dgm:t>
    </dgm:pt>
    <dgm:pt modelId="{03B87A8C-AF68-4494-8001-B239BB433DE7}" type="sibTrans" cxnId="{8EA70319-9F22-4AC6-82BF-2B26D2799059}">
      <dgm:prSet/>
      <dgm:spPr/>
      <dgm:t>
        <a:bodyPr/>
        <a:lstStyle/>
        <a:p>
          <a:endParaRPr lang="en-US"/>
        </a:p>
      </dgm:t>
    </dgm:pt>
    <dgm:pt modelId="{09ACE6A1-D36A-4944-A022-35B8E1D8E4ED}">
      <dgm:prSet custT="1"/>
      <dgm:spPr/>
      <dgm:t>
        <a:bodyPr/>
        <a:lstStyle/>
        <a:p>
          <a:r>
            <a:rPr lang="en-US" sz="1200" dirty="0" err="1"/>
            <a:t>url</a:t>
          </a:r>
          <a:r>
            <a:rPr lang="en-US" sz="1200" dirty="0"/>
            <a:t>, desc, title, </a:t>
          </a:r>
          <a:r>
            <a:rPr lang="en-US" sz="1200" dirty="0" err="1"/>
            <a:t>zip_code</a:t>
          </a:r>
          <a:r>
            <a:rPr lang="en-US" sz="1200" dirty="0"/>
            <a:t>, </a:t>
          </a:r>
          <a:r>
            <a:rPr lang="en-US" sz="1200" dirty="0" err="1"/>
            <a:t>addr_state</a:t>
          </a:r>
          <a:r>
            <a:rPr lang="en-US" sz="1200" dirty="0"/>
            <a:t> - We can't derive any co-relation from these columns</a:t>
          </a:r>
        </a:p>
      </dgm:t>
    </dgm:pt>
    <dgm:pt modelId="{749A045B-5FE0-475A-8745-690195CB7CB2}" type="parTrans" cxnId="{3E60AF6F-AED0-45F6-BC54-D472854A2381}">
      <dgm:prSet/>
      <dgm:spPr/>
      <dgm:t>
        <a:bodyPr/>
        <a:lstStyle/>
        <a:p>
          <a:endParaRPr lang="en-US"/>
        </a:p>
      </dgm:t>
    </dgm:pt>
    <dgm:pt modelId="{FEBF6D90-DFD2-43F0-8E4D-993FECD748BC}" type="sibTrans" cxnId="{3E60AF6F-AED0-45F6-BC54-D472854A2381}">
      <dgm:prSet/>
      <dgm:spPr/>
      <dgm:t>
        <a:bodyPr/>
        <a:lstStyle/>
        <a:p>
          <a:endParaRPr lang="en-US"/>
        </a:p>
      </dgm:t>
    </dgm:pt>
    <dgm:pt modelId="{EE107C2D-144D-42DC-86A3-BDB8DBEFE042}" type="pres">
      <dgm:prSet presAssocID="{B33C9B17-EB47-4A3C-9B0F-268C64FE41E1}" presName="root" presStyleCnt="0">
        <dgm:presLayoutVars>
          <dgm:dir/>
          <dgm:resizeHandles val="exact"/>
        </dgm:presLayoutVars>
      </dgm:prSet>
      <dgm:spPr/>
    </dgm:pt>
    <dgm:pt modelId="{FFEE7F34-B5D1-4548-922E-E5C725A5AF71}" type="pres">
      <dgm:prSet presAssocID="{303E6831-73BB-4F0D-AE8A-CC0E3A40B3FA}" presName="compNode" presStyleCnt="0"/>
      <dgm:spPr/>
    </dgm:pt>
    <dgm:pt modelId="{9FE38336-4512-4E95-AECB-63A74A2F1E74}" type="pres">
      <dgm:prSet presAssocID="{303E6831-73BB-4F0D-AE8A-CC0E3A40B3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9D3FFFA-D203-4F8C-99D4-BAA5F71214CB}" type="pres">
      <dgm:prSet presAssocID="{303E6831-73BB-4F0D-AE8A-CC0E3A40B3FA}" presName="iconSpace" presStyleCnt="0"/>
      <dgm:spPr/>
    </dgm:pt>
    <dgm:pt modelId="{A633A08F-BE58-4FC7-BDF9-069E26EEC1B8}" type="pres">
      <dgm:prSet presAssocID="{303E6831-73BB-4F0D-AE8A-CC0E3A40B3FA}" presName="parTx" presStyleLbl="revTx" presStyleIdx="0" presStyleCnt="6">
        <dgm:presLayoutVars>
          <dgm:chMax val="0"/>
          <dgm:chPref val="0"/>
        </dgm:presLayoutVars>
      </dgm:prSet>
      <dgm:spPr/>
    </dgm:pt>
    <dgm:pt modelId="{CD662E6C-B323-48B4-955A-2D84CDEB309D}" type="pres">
      <dgm:prSet presAssocID="{303E6831-73BB-4F0D-AE8A-CC0E3A40B3FA}" presName="txSpace" presStyleCnt="0"/>
      <dgm:spPr/>
    </dgm:pt>
    <dgm:pt modelId="{FBB3EC12-D037-4629-9107-89A98DBFDE31}" type="pres">
      <dgm:prSet presAssocID="{303E6831-73BB-4F0D-AE8A-CC0E3A40B3FA}" presName="desTx" presStyleLbl="revTx" presStyleIdx="1" presStyleCnt="6">
        <dgm:presLayoutVars/>
      </dgm:prSet>
      <dgm:spPr/>
    </dgm:pt>
    <dgm:pt modelId="{21465C86-D3A1-4216-B8F3-9D125E7ACE17}" type="pres">
      <dgm:prSet presAssocID="{33F67FCD-BD06-4ED0-8DCF-A43B1E9E913F}" presName="sibTrans" presStyleCnt="0"/>
      <dgm:spPr/>
    </dgm:pt>
    <dgm:pt modelId="{63A6B3E6-5E33-446C-80B9-1DDB63421D5B}" type="pres">
      <dgm:prSet presAssocID="{05BED762-8B77-4E76-BD98-DEC5AF3279E8}" presName="compNode" presStyleCnt="0"/>
      <dgm:spPr/>
    </dgm:pt>
    <dgm:pt modelId="{53289D9A-020E-4DF6-90AC-35CB759C0CDC}" type="pres">
      <dgm:prSet presAssocID="{05BED762-8B77-4E76-BD98-DEC5AF3279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2BC2D69-08A8-44B0-8C87-F3D0BE200634}" type="pres">
      <dgm:prSet presAssocID="{05BED762-8B77-4E76-BD98-DEC5AF3279E8}" presName="iconSpace" presStyleCnt="0"/>
      <dgm:spPr/>
    </dgm:pt>
    <dgm:pt modelId="{CE420C89-ACE8-4D3B-A2D3-CDD713266326}" type="pres">
      <dgm:prSet presAssocID="{05BED762-8B77-4E76-BD98-DEC5AF3279E8}" presName="parTx" presStyleLbl="revTx" presStyleIdx="2" presStyleCnt="6">
        <dgm:presLayoutVars>
          <dgm:chMax val="0"/>
          <dgm:chPref val="0"/>
        </dgm:presLayoutVars>
      </dgm:prSet>
      <dgm:spPr/>
    </dgm:pt>
    <dgm:pt modelId="{B7F2C654-48FA-4FD1-A97C-CEEB6DCAF9CE}" type="pres">
      <dgm:prSet presAssocID="{05BED762-8B77-4E76-BD98-DEC5AF3279E8}" presName="txSpace" presStyleCnt="0"/>
      <dgm:spPr/>
    </dgm:pt>
    <dgm:pt modelId="{60D523BB-5826-4400-8586-CBBF29AD8FAE}" type="pres">
      <dgm:prSet presAssocID="{05BED762-8B77-4E76-BD98-DEC5AF3279E8}" presName="desTx" presStyleLbl="revTx" presStyleIdx="3" presStyleCnt="6">
        <dgm:presLayoutVars/>
      </dgm:prSet>
      <dgm:spPr/>
    </dgm:pt>
    <dgm:pt modelId="{11802334-5E0E-4DCA-8D8B-F14E105CC552}" type="pres">
      <dgm:prSet presAssocID="{B65523BE-5B2F-4C86-9DB9-47CDF80E69BF}" presName="sibTrans" presStyleCnt="0"/>
      <dgm:spPr/>
    </dgm:pt>
    <dgm:pt modelId="{74AC9D8E-63AD-44FC-A9EA-1487E24E85FF}" type="pres">
      <dgm:prSet presAssocID="{299B3972-B703-4801-B8F9-E817FADF60A6}" presName="compNode" presStyleCnt="0"/>
      <dgm:spPr/>
    </dgm:pt>
    <dgm:pt modelId="{8026D2CD-C44B-4D3B-BF96-90454E55688C}" type="pres">
      <dgm:prSet presAssocID="{299B3972-B703-4801-B8F9-E817FADF60A6}" presName="iconRect" presStyleLbl="node1" presStyleIdx="2" presStyleCnt="3" custLinFactNeighborX="1842" custLinFactNeighborY="-86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D0DF42E-CE55-4E96-AD3C-086F4AA6D277}" type="pres">
      <dgm:prSet presAssocID="{299B3972-B703-4801-B8F9-E817FADF60A6}" presName="iconSpace" presStyleCnt="0"/>
      <dgm:spPr/>
    </dgm:pt>
    <dgm:pt modelId="{8EF025CE-BC57-4DDB-965D-06A6369FB8EB}" type="pres">
      <dgm:prSet presAssocID="{299B3972-B703-4801-B8F9-E817FADF60A6}" presName="parTx" presStyleLbl="revTx" presStyleIdx="4" presStyleCnt="6" custLinFactY="-66079" custLinFactNeighborX="967" custLinFactNeighborY="-100000">
        <dgm:presLayoutVars>
          <dgm:chMax val="0"/>
          <dgm:chPref val="0"/>
        </dgm:presLayoutVars>
      </dgm:prSet>
      <dgm:spPr/>
    </dgm:pt>
    <dgm:pt modelId="{132C114F-1F92-4698-8061-7AF772262BD0}" type="pres">
      <dgm:prSet presAssocID="{299B3972-B703-4801-B8F9-E817FADF60A6}" presName="txSpace" presStyleCnt="0"/>
      <dgm:spPr/>
    </dgm:pt>
    <dgm:pt modelId="{FD6DD39B-89FA-4ABB-91B9-6E9F2DF3DD23}" type="pres">
      <dgm:prSet presAssocID="{299B3972-B703-4801-B8F9-E817FADF60A6}" presName="desTx" presStyleLbl="revTx" presStyleIdx="5" presStyleCnt="6" custScaleX="165081" custLinFactNeighborX="202" custLinFactNeighborY="-15631">
        <dgm:presLayoutVars/>
      </dgm:prSet>
      <dgm:spPr/>
    </dgm:pt>
  </dgm:ptLst>
  <dgm:cxnLst>
    <dgm:cxn modelId="{0C5FD600-B47E-4E91-8472-711981CAE724}" type="presOf" srcId="{299B3972-B703-4801-B8F9-E817FADF60A6}" destId="{8EF025CE-BC57-4DDB-965D-06A6369FB8EB}" srcOrd="0" destOrd="0" presId="urn:microsoft.com/office/officeart/2018/5/layout/CenteredIconLabelDescriptionList"/>
    <dgm:cxn modelId="{C5435501-01E7-46E6-8A83-8A60EB98AC07}" type="presOf" srcId="{6BE6DFA2-5206-4DD6-BB84-685850ADF4C2}" destId="{FBB3EC12-D037-4629-9107-89A98DBFDE31}" srcOrd="0" destOrd="0" presId="urn:microsoft.com/office/officeart/2018/5/layout/CenteredIconLabelDescriptionList"/>
    <dgm:cxn modelId="{D27FCD02-C93A-4742-8CA0-34D971174F50}" type="presOf" srcId="{24DBD511-2A7D-469A-B419-FF12AF307364}" destId="{FD6DD39B-89FA-4ABB-91B9-6E9F2DF3DD23}" srcOrd="0" destOrd="7" presId="urn:microsoft.com/office/officeart/2018/5/layout/CenteredIconLabelDescriptionList"/>
    <dgm:cxn modelId="{AB51E60B-0098-4F3C-B6B0-03AE0AA8475A}" srcId="{299B3972-B703-4801-B8F9-E817FADF60A6}" destId="{5E7098AA-982F-4EC9-9852-56D4B3526B6F}" srcOrd="6" destOrd="0" parTransId="{5FC2090D-D9AF-4BD6-9C36-88168EFD41F3}" sibTransId="{30DF9BB3-09F5-43FA-9A98-6362B4E1C27D}"/>
    <dgm:cxn modelId="{7335160D-1818-4AF8-A54E-E47C6AC3F03E}" type="presOf" srcId="{4F971326-2BC4-4A5D-93BB-00C314766F50}" destId="{FD6DD39B-89FA-4ABB-91B9-6E9F2DF3DD23}" srcOrd="0" destOrd="3" presId="urn:microsoft.com/office/officeart/2018/5/layout/CenteredIconLabelDescriptionList"/>
    <dgm:cxn modelId="{356B2B13-D2E8-4156-92DB-959CF2D5B4DB}" type="presOf" srcId="{02C8B4CE-3615-494B-8E1C-AF5DB20999C9}" destId="{FD6DD39B-89FA-4ABB-91B9-6E9F2DF3DD23}" srcOrd="0" destOrd="1" presId="urn:microsoft.com/office/officeart/2018/5/layout/CenteredIconLabelDescriptionList"/>
    <dgm:cxn modelId="{3AD79C16-2B2F-43F7-87CE-5AC01B0CAE09}" srcId="{299B3972-B703-4801-B8F9-E817FADF60A6}" destId="{24DBD511-2A7D-469A-B419-FF12AF307364}" srcOrd="7" destOrd="0" parTransId="{EC2118F5-6526-4CAC-A4DC-B06355BDFE9D}" sibTransId="{ACBB58B7-2B00-4F4B-9CA0-0C89F6378F33}"/>
    <dgm:cxn modelId="{8EA70319-9F22-4AC6-82BF-2B26D2799059}" srcId="{299B3972-B703-4801-B8F9-E817FADF60A6}" destId="{002A282D-BBA2-45D5-BAC9-5F10D0F1356D}" srcOrd="9" destOrd="0" parTransId="{1AEA0DDE-3ECB-438C-9583-C8AE9B1C0BD6}" sibTransId="{03B87A8C-AF68-4494-8001-B239BB433DE7}"/>
    <dgm:cxn modelId="{B79EEF20-D9C5-4AC4-B3F0-A8501A8A2852}" srcId="{299B3972-B703-4801-B8F9-E817FADF60A6}" destId="{4F971326-2BC4-4A5D-93BB-00C314766F50}" srcOrd="3" destOrd="0" parTransId="{E93BA6E7-55E9-43C7-B803-A5B832C0FF5E}" sibTransId="{3117FE56-80E3-4E36-9EA2-987450C8DDA3}"/>
    <dgm:cxn modelId="{8300D329-AE98-432F-B014-97E252F43339}" type="presOf" srcId="{E0A7E18B-4B67-4FA6-BE6E-D306AB9459CC}" destId="{FD6DD39B-89FA-4ABB-91B9-6E9F2DF3DD23}" srcOrd="0" destOrd="4" presId="urn:microsoft.com/office/officeart/2018/5/layout/CenteredIconLabelDescriptionList"/>
    <dgm:cxn modelId="{906E4E2A-5AD1-458B-8273-7828B7E55DDB}" srcId="{303E6831-73BB-4F0D-AE8A-CC0E3A40B3FA}" destId="{6BE6DFA2-5206-4DD6-BB84-685850ADF4C2}" srcOrd="0" destOrd="0" parTransId="{15BD1E8F-7A01-4C22-802E-AB29799B3EC6}" sibTransId="{A57CF4B0-24BF-4938-8EFE-6A307F3540C5}"/>
    <dgm:cxn modelId="{972C0832-4C83-4862-9F66-540311730853}" srcId="{299B3972-B703-4801-B8F9-E817FADF60A6}" destId="{C9BF2945-B3DD-460B-BA6E-1D7C308BCF0C}" srcOrd="0" destOrd="0" parTransId="{09D15EB8-2580-49BE-97F2-2D24C919764C}" sibTransId="{048FFF2B-B545-4A6D-9DE3-586B7B578A82}"/>
    <dgm:cxn modelId="{065D2236-05C9-4F17-8753-345623DE2F10}" srcId="{303E6831-73BB-4F0D-AE8A-CC0E3A40B3FA}" destId="{2103D549-CA3E-4CA8-A22C-12CF54C97958}" srcOrd="1" destOrd="0" parTransId="{040FE2C4-E60D-47E3-879D-0330199EA9BE}" sibTransId="{7092F2DD-AC64-4C77-9AEF-93061F7982C4}"/>
    <dgm:cxn modelId="{B9FFD13C-BD41-4042-9BC1-A0427CB63229}" srcId="{299B3972-B703-4801-B8F9-E817FADF60A6}" destId="{F090A796-7A43-4FB7-BC84-8E70A7EBE076}" srcOrd="8" destOrd="0" parTransId="{36ED59DD-17E1-47FA-95C9-E7F46B16AF24}" sibTransId="{D07299E3-F1D1-44AC-922C-B4A43C1CEEB7}"/>
    <dgm:cxn modelId="{4EAA9740-4EAA-4F56-A027-1D5BC7BE7046}" type="presOf" srcId="{7FC05BB1-21A0-43F3-BBB7-A4160B6002A2}" destId="{FBB3EC12-D037-4629-9107-89A98DBFDE31}" srcOrd="0" destOrd="2" presId="urn:microsoft.com/office/officeart/2018/5/layout/CenteredIconLabelDescriptionList"/>
    <dgm:cxn modelId="{2E4DBD64-34D8-4774-9970-FE8DDC49933D}" type="presOf" srcId="{90DDA7A3-5B2D-4997-9216-EB709FF8E73D}" destId="{60D523BB-5826-4400-8586-CBBF29AD8FAE}" srcOrd="0" destOrd="1" presId="urn:microsoft.com/office/officeart/2018/5/layout/CenteredIconLabelDescriptionList"/>
    <dgm:cxn modelId="{C967F945-B284-4844-A768-D4D66275AC56}" type="presOf" srcId="{2CBBEED0-8EB9-47B7-8E29-7872D093461A}" destId="{60D523BB-5826-4400-8586-CBBF29AD8FAE}" srcOrd="0" destOrd="0" presId="urn:microsoft.com/office/officeart/2018/5/layout/CenteredIconLabelDescriptionList"/>
    <dgm:cxn modelId="{179DA546-581E-4D13-8F75-86D8ACC73C73}" srcId="{299B3972-B703-4801-B8F9-E817FADF60A6}" destId="{E0A7E18B-4B67-4FA6-BE6E-D306AB9459CC}" srcOrd="4" destOrd="0" parTransId="{274D99E4-A82D-4C97-925A-05B007C4DCBB}" sibTransId="{5F0C86E1-80B0-4EBF-B5A3-156AD19F21BC}"/>
    <dgm:cxn modelId="{907F114D-C73C-41CD-B99C-B486DEBD019E}" srcId="{B33C9B17-EB47-4A3C-9B0F-268C64FE41E1}" destId="{303E6831-73BB-4F0D-AE8A-CC0E3A40B3FA}" srcOrd="0" destOrd="0" parTransId="{963157F3-8E7D-4F9E-9840-901101DB7F92}" sibTransId="{33F67FCD-BD06-4ED0-8DCF-A43B1E9E913F}"/>
    <dgm:cxn modelId="{3E60AF6F-AED0-45F6-BC54-D472854A2381}" srcId="{299B3972-B703-4801-B8F9-E817FADF60A6}" destId="{09ACE6A1-D36A-4944-A022-35B8E1D8E4ED}" srcOrd="10" destOrd="0" parTransId="{749A045B-5FE0-475A-8745-690195CB7CB2}" sibTransId="{FEBF6D90-DFD2-43F0-8E4D-993FECD748BC}"/>
    <dgm:cxn modelId="{97B5C951-85FB-4B8B-AEE1-2EE33E694CE7}" type="presOf" srcId="{5E7098AA-982F-4EC9-9852-56D4B3526B6F}" destId="{FD6DD39B-89FA-4ABB-91B9-6E9F2DF3DD23}" srcOrd="0" destOrd="6" presId="urn:microsoft.com/office/officeart/2018/5/layout/CenteredIconLabelDescriptionList"/>
    <dgm:cxn modelId="{C87EB652-5276-476D-9AED-7431A7A7A934}" type="presOf" srcId="{9AA0F632-0380-46E1-8C56-399788DFCFBA}" destId="{FD6DD39B-89FA-4ABB-91B9-6E9F2DF3DD23}" srcOrd="0" destOrd="5" presId="urn:microsoft.com/office/officeart/2018/5/layout/CenteredIconLabelDescriptionList"/>
    <dgm:cxn modelId="{3144A475-9001-42B8-8F8D-B690F81BECD4}" srcId="{299B3972-B703-4801-B8F9-E817FADF60A6}" destId="{02C8B4CE-3615-494B-8E1C-AF5DB20999C9}" srcOrd="1" destOrd="0" parTransId="{63ABB649-7752-4F44-BAD7-C1893B4E249B}" sibTransId="{01EA6573-98B8-49BF-9D6C-D6670DB8BDAA}"/>
    <dgm:cxn modelId="{F6F79C76-16C2-4D61-A486-13E4C5D83DB5}" srcId="{05BED762-8B77-4E76-BD98-DEC5AF3279E8}" destId="{2CBBEED0-8EB9-47B7-8E29-7872D093461A}" srcOrd="0" destOrd="0" parTransId="{CDFE7AB8-C694-45A3-8B9B-5B9FD89836B2}" sibTransId="{260A2242-E467-4A40-855B-23DA2A6F664A}"/>
    <dgm:cxn modelId="{50677F86-BC1A-4EBC-A1E6-9EBD4507936A}" srcId="{299B3972-B703-4801-B8F9-E817FADF60A6}" destId="{6E8FFC28-B342-4543-BC01-CAF7E0991C7A}" srcOrd="2" destOrd="0" parTransId="{FA3E1C26-22CD-4C8F-BF18-D836F8243531}" sibTransId="{D0BCF2D9-8DA3-440A-A0B4-1EF11C35D689}"/>
    <dgm:cxn modelId="{8A581A8A-B995-498C-8506-F09FF4CC6273}" type="presOf" srcId="{B33C9B17-EB47-4A3C-9B0F-268C64FE41E1}" destId="{EE107C2D-144D-42DC-86A3-BDB8DBEFE042}" srcOrd="0" destOrd="0" presId="urn:microsoft.com/office/officeart/2018/5/layout/CenteredIconLabelDescriptionList"/>
    <dgm:cxn modelId="{5413758D-3C19-4FE6-A928-6251C43AED53}" type="presOf" srcId="{05BED762-8B77-4E76-BD98-DEC5AF3279E8}" destId="{CE420C89-ACE8-4D3B-A2D3-CDD713266326}" srcOrd="0" destOrd="0" presId="urn:microsoft.com/office/officeart/2018/5/layout/CenteredIconLabelDescriptionList"/>
    <dgm:cxn modelId="{DE000A8F-320D-494A-A724-883B22BC8B97}" srcId="{299B3972-B703-4801-B8F9-E817FADF60A6}" destId="{9AA0F632-0380-46E1-8C56-399788DFCFBA}" srcOrd="5" destOrd="0" parTransId="{4D87266E-71F6-4129-83CC-D23FBC45A225}" sibTransId="{A1CD6410-129E-4B0F-8D74-45FD01426906}"/>
    <dgm:cxn modelId="{25BFBE90-ABCE-4A69-875F-94EF53346513}" type="presOf" srcId="{303E6831-73BB-4F0D-AE8A-CC0E3A40B3FA}" destId="{A633A08F-BE58-4FC7-BDF9-069E26EEC1B8}" srcOrd="0" destOrd="0" presId="urn:microsoft.com/office/officeart/2018/5/layout/CenteredIconLabelDescriptionList"/>
    <dgm:cxn modelId="{57BDF09A-C887-43AA-8192-D65D1896B54F}" type="presOf" srcId="{09ACE6A1-D36A-4944-A022-35B8E1D8E4ED}" destId="{FD6DD39B-89FA-4ABB-91B9-6E9F2DF3DD23}" srcOrd="0" destOrd="10" presId="urn:microsoft.com/office/officeart/2018/5/layout/CenteredIconLabelDescriptionList"/>
    <dgm:cxn modelId="{42254DA6-6F43-492D-BA35-F97CFD9CE98F}" srcId="{B33C9B17-EB47-4A3C-9B0F-268C64FE41E1}" destId="{05BED762-8B77-4E76-BD98-DEC5AF3279E8}" srcOrd="1" destOrd="0" parTransId="{CD1B49A7-E553-4355-9437-E5E5EF27BA04}" sibTransId="{B65523BE-5B2F-4C86-9DB9-47CDF80E69BF}"/>
    <dgm:cxn modelId="{01AD8CA6-A808-4BBE-9C84-D9AD5D11F0B7}" srcId="{B33C9B17-EB47-4A3C-9B0F-268C64FE41E1}" destId="{299B3972-B703-4801-B8F9-E817FADF60A6}" srcOrd="2" destOrd="0" parTransId="{FFB7D955-AC95-404F-9B1F-E84CD5768461}" sibTransId="{0DD0AD53-D7DF-40E0-BD1C-EFD6BF313EFA}"/>
    <dgm:cxn modelId="{D5C88BAB-3361-45B8-8A9F-B83978188FC0}" type="presOf" srcId="{002A282D-BBA2-45D5-BAC9-5F10D0F1356D}" destId="{FD6DD39B-89FA-4ABB-91B9-6E9F2DF3DD23}" srcOrd="0" destOrd="9" presId="urn:microsoft.com/office/officeart/2018/5/layout/CenteredIconLabelDescriptionList"/>
    <dgm:cxn modelId="{F2A944AF-094D-473B-BBE8-28BF38E05F74}" type="presOf" srcId="{C9BF2945-B3DD-460B-BA6E-1D7C308BCF0C}" destId="{FD6DD39B-89FA-4ABB-91B9-6E9F2DF3DD23}" srcOrd="0" destOrd="0" presId="urn:microsoft.com/office/officeart/2018/5/layout/CenteredIconLabelDescriptionList"/>
    <dgm:cxn modelId="{3C0576DB-9F56-4ABD-8BC5-38455AD68BB4}" type="presOf" srcId="{F090A796-7A43-4FB7-BC84-8E70A7EBE076}" destId="{FD6DD39B-89FA-4ABB-91B9-6E9F2DF3DD23}" srcOrd="0" destOrd="8" presId="urn:microsoft.com/office/officeart/2018/5/layout/CenteredIconLabelDescriptionList"/>
    <dgm:cxn modelId="{887131E6-15F8-4E79-A91C-DE1084D93074}" type="presOf" srcId="{6E8FFC28-B342-4543-BC01-CAF7E0991C7A}" destId="{FD6DD39B-89FA-4ABB-91B9-6E9F2DF3DD23}" srcOrd="0" destOrd="2" presId="urn:microsoft.com/office/officeart/2018/5/layout/CenteredIconLabelDescriptionList"/>
    <dgm:cxn modelId="{C542D2ED-7D2E-47C2-BD8B-0D1A4DFD9580}" type="presOf" srcId="{2103D549-CA3E-4CA8-A22C-12CF54C97958}" destId="{FBB3EC12-D037-4629-9107-89A98DBFDE31}" srcOrd="0" destOrd="1" presId="urn:microsoft.com/office/officeart/2018/5/layout/CenteredIconLabelDescriptionList"/>
    <dgm:cxn modelId="{826F19F3-3C6C-415C-B9FA-19C93F769668}" srcId="{303E6831-73BB-4F0D-AE8A-CC0E3A40B3FA}" destId="{7FC05BB1-21A0-43F3-BBB7-A4160B6002A2}" srcOrd="2" destOrd="0" parTransId="{25C3658B-1844-44AD-A5F2-288927FEADAE}" sibTransId="{10D3F3AB-FDDA-4F38-934A-A1C295527E8E}"/>
    <dgm:cxn modelId="{EED418F6-BF31-404E-A88C-653EF8052C5B}" srcId="{05BED762-8B77-4E76-BD98-DEC5AF3279E8}" destId="{90DDA7A3-5B2D-4997-9216-EB709FF8E73D}" srcOrd="1" destOrd="0" parTransId="{CD46CE83-5DA9-4BD2-85F2-6FEF9298D775}" sibTransId="{8FA04273-EF27-41AF-BEC7-44610124C3C1}"/>
    <dgm:cxn modelId="{F89263A1-9FE8-4FE6-AFB5-13DD55A54D2B}" type="presParOf" srcId="{EE107C2D-144D-42DC-86A3-BDB8DBEFE042}" destId="{FFEE7F34-B5D1-4548-922E-E5C725A5AF71}" srcOrd="0" destOrd="0" presId="urn:microsoft.com/office/officeart/2018/5/layout/CenteredIconLabelDescriptionList"/>
    <dgm:cxn modelId="{1C405B9A-C226-4B67-97F1-407357419AA7}" type="presParOf" srcId="{FFEE7F34-B5D1-4548-922E-E5C725A5AF71}" destId="{9FE38336-4512-4E95-AECB-63A74A2F1E74}" srcOrd="0" destOrd="0" presId="urn:microsoft.com/office/officeart/2018/5/layout/CenteredIconLabelDescriptionList"/>
    <dgm:cxn modelId="{D718C58F-2C4E-4AEF-B173-2051726848CC}" type="presParOf" srcId="{FFEE7F34-B5D1-4548-922E-E5C725A5AF71}" destId="{59D3FFFA-D203-4F8C-99D4-BAA5F71214CB}" srcOrd="1" destOrd="0" presId="urn:microsoft.com/office/officeart/2018/5/layout/CenteredIconLabelDescriptionList"/>
    <dgm:cxn modelId="{F4189494-50D3-462A-A0A2-FA27BD6A4DC9}" type="presParOf" srcId="{FFEE7F34-B5D1-4548-922E-E5C725A5AF71}" destId="{A633A08F-BE58-4FC7-BDF9-069E26EEC1B8}" srcOrd="2" destOrd="0" presId="urn:microsoft.com/office/officeart/2018/5/layout/CenteredIconLabelDescriptionList"/>
    <dgm:cxn modelId="{27B6C59B-DF44-415C-9873-108302F87767}" type="presParOf" srcId="{FFEE7F34-B5D1-4548-922E-E5C725A5AF71}" destId="{CD662E6C-B323-48B4-955A-2D84CDEB309D}" srcOrd="3" destOrd="0" presId="urn:microsoft.com/office/officeart/2018/5/layout/CenteredIconLabelDescriptionList"/>
    <dgm:cxn modelId="{02EE7232-C9A4-47EB-BF18-ED833CC7CC68}" type="presParOf" srcId="{FFEE7F34-B5D1-4548-922E-E5C725A5AF71}" destId="{FBB3EC12-D037-4629-9107-89A98DBFDE31}" srcOrd="4" destOrd="0" presId="urn:microsoft.com/office/officeart/2018/5/layout/CenteredIconLabelDescriptionList"/>
    <dgm:cxn modelId="{706A7107-7836-4974-B822-3882854D5D72}" type="presParOf" srcId="{EE107C2D-144D-42DC-86A3-BDB8DBEFE042}" destId="{21465C86-D3A1-4216-B8F3-9D125E7ACE17}" srcOrd="1" destOrd="0" presId="urn:microsoft.com/office/officeart/2018/5/layout/CenteredIconLabelDescriptionList"/>
    <dgm:cxn modelId="{5F97684C-5F62-48D0-8C06-FC6E37FD59D7}" type="presParOf" srcId="{EE107C2D-144D-42DC-86A3-BDB8DBEFE042}" destId="{63A6B3E6-5E33-446C-80B9-1DDB63421D5B}" srcOrd="2" destOrd="0" presId="urn:microsoft.com/office/officeart/2018/5/layout/CenteredIconLabelDescriptionList"/>
    <dgm:cxn modelId="{C843748C-30BC-4F2B-B858-780F7A501CC7}" type="presParOf" srcId="{63A6B3E6-5E33-446C-80B9-1DDB63421D5B}" destId="{53289D9A-020E-4DF6-90AC-35CB759C0CDC}" srcOrd="0" destOrd="0" presId="urn:microsoft.com/office/officeart/2018/5/layout/CenteredIconLabelDescriptionList"/>
    <dgm:cxn modelId="{215F9E4D-3A7C-4E58-A18D-B84789D76F09}" type="presParOf" srcId="{63A6B3E6-5E33-446C-80B9-1DDB63421D5B}" destId="{52BC2D69-08A8-44B0-8C87-F3D0BE200634}" srcOrd="1" destOrd="0" presId="urn:microsoft.com/office/officeart/2018/5/layout/CenteredIconLabelDescriptionList"/>
    <dgm:cxn modelId="{E49867C1-A4CB-4A33-BA86-3D83B3E0C045}" type="presParOf" srcId="{63A6B3E6-5E33-446C-80B9-1DDB63421D5B}" destId="{CE420C89-ACE8-4D3B-A2D3-CDD713266326}" srcOrd="2" destOrd="0" presId="urn:microsoft.com/office/officeart/2018/5/layout/CenteredIconLabelDescriptionList"/>
    <dgm:cxn modelId="{CB5EDCA8-897B-4657-9752-0940982348D3}" type="presParOf" srcId="{63A6B3E6-5E33-446C-80B9-1DDB63421D5B}" destId="{B7F2C654-48FA-4FD1-A97C-CEEB6DCAF9CE}" srcOrd="3" destOrd="0" presId="urn:microsoft.com/office/officeart/2018/5/layout/CenteredIconLabelDescriptionList"/>
    <dgm:cxn modelId="{4C7B50EE-D059-4B59-9C32-48076E428083}" type="presParOf" srcId="{63A6B3E6-5E33-446C-80B9-1DDB63421D5B}" destId="{60D523BB-5826-4400-8586-CBBF29AD8FAE}" srcOrd="4" destOrd="0" presId="urn:microsoft.com/office/officeart/2018/5/layout/CenteredIconLabelDescriptionList"/>
    <dgm:cxn modelId="{1D2A23EA-618C-454D-BA9B-D81E1ED6A69B}" type="presParOf" srcId="{EE107C2D-144D-42DC-86A3-BDB8DBEFE042}" destId="{11802334-5E0E-4DCA-8D8B-F14E105CC552}" srcOrd="3" destOrd="0" presId="urn:microsoft.com/office/officeart/2018/5/layout/CenteredIconLabelDescriptionList"/>
    <dgm:cxn modelId="{FE522424-915A-4831-8B7B-BA6DEEA67748}" type="presParOf" srcId="{EE107C2D-144D-42DC-86A3-BDB8DBEFE042}" destId="{74AC9D8E-63AD-44FC-A9EA-1487E24E85FF}" srcOrd="4" destOrd="0" presId="urn:microsoft.com/office/officeart/2018/5/layout/CenteredIconLabelDescriptionList"/>
    <dgm:cxn modelId="{4FEEF98C-5952-417D-A7E4-065CA162696E}" type="presParOf" srcId="{74AC9D8E-63AD-44FC-A9EA-1487E24E85FF}" destId="{8026D2CD-C44B-4D3B-BF96-90454E55688C}" srcOrd="0" destOrd="0" presId="urn:microsoft.com/office/officeart/2018/5/layout/CenteredIconLabelDescriptionList"/>
    <dgm:cxn modelId="{3EF99C29-A284-47A7-8B84-B0A8A9C05698}" type="presParOf" srcId="{74AC9D8E-63AD-44FC-A9EA-1487E24E85FF}" destId="{6D0DF42E-CE55-4E96-AD3C-086F4AA6D277}" srcOrd="1" destOrd="0" presId="urn:microsoft.com/office/officeart/2018/5/layout/CenteredIconLabelDescriptionList"/>
    <dgm:cxn modelId="{0D9607D2-D363-44A3-BF9A-CB7890A66F6A}" type="presParOf" srcId="{74AC9D8E-63AD-44FC-A9EA-1487E24E85FF}" destId="{8EF025CE-BC57-4DDB-965D-06A6369FB8EB}" srcOrd="2" destOrd="0" presId="urn:microsoft.com/office/officeart/2018/5/layout/CenteredIconLabelDescriptionList"/>
    <dgm:cxn modelId="{BEA4C9FE-783D-4D3F-A007-2F3B981C8260}" type="presParOf" srcId="{74AC9D8E-63AD-44FC-A9EA-1487E24E85FF}" destId="{132C114F-1F92-4698-8061-7AF772262BD0}" srcOrd="3" destOrd="0" presId="urn:microsoft.com/office/officeart/2018/5/layout/CenteredIconLabelDescriptionList"/>
    <dgm:cxn modelId="{EA1C7CBA-E847-4FB6-9C4F-8EB56009568A}" type="presParOf" srcId="{74AC9D8E-63AD-44FC-A9EA-1487E24E85FF}" destId="{FD6DD39B-89FA-4ABB-91B9-6E9F2DF3DD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066DD9-DE47-4C12-AF80-BC4562633EA0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521A6C-5B1B-4F0A-ADB1-A326215FAE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 probability of default is </a:t>
          </a:r>
          <a:r>
            <a:rPr lang="en-US" sz="2000" b="1">
              <a:solidFill>
                <a:schemeClr val="tx1"/>
              </a:solidFill>
            </a:rPr>
            <a:t>upto 49% </a:t>
          </a:r>
          <a:r>
            <a:rPr lang="en-US" sz="2000"/>
            <a:t>for the loans with </a:t>
          </a:r>
          <a:r>
            <a:rPr lang="en-US" sz="2000" b="1"/>
            <a:t>Higher Interest Rate</a:t>
          </a:r>
          <a:endParaRPr lang="en-US" sz="2000"/>
        </a:p>
      </dgm:t>
    </dgm:pt>
    <dgm:pt modelId="{AC62FB91-25F4-4751-BABB-2804FB7C07FE}" type="parTrans" cxnId="{129DF40F-03DE-4B31-A571-6A7BF9E3EE8C}">
      <dgm:prSet/>
      <dgm:spPr/>
      <dgm:t>
        <a:bodyPr/>
        <a:lstStyle/>
        <a:p>
          <a:endParaRPr lang="en-US"/>
        </a:p>
      </dgm:t>
    </dgm:pt>
    <dgm:pt modelId="{76FF4B69-F4D3-4BDA-9392-688403BDED27}" type="sibTrans" cxnId="{129DF40F-03DE-4B31-A571-6A7BF9E3EE8C}">
      <dgm:prSet phldrT="0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4CFB21-94E9-4565-AC26-772FBC5559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 probability of default is </a:t>
          </a:r>
          <a:r>
            <a:rPr lang="en-US" sz="2000" b="1">
              <a:solidFill>
                <a:schemeClr val="tx1"/>
              </a:solidFill>
            </a:rPr>
            <a:t>upto 34%</a:t>
          </a:r>
          <a:r>
            <a:rPr lang="en-US" sz="2000" b="1"/>
            <a:t> </a:t>
          </a:r>
          <a:r>
            <a:rPr lang="en-US" sz="2000"/>
            <a:t>for the application with </a:t>
          </a:r>
          <a:r>
            <a:rPr lang="en-US" sz="2000" b="1"/>
            <a:t>Lower Credit History/Grade</a:t>
          </a:r>
          <a:endParaRPr lang="en-US" sz="2000"/>
        </a:p>
      </dgm:t>
    </dgm:pt>
    <dgm:pt modelId="{DEC2C830-C2F7-4689-97DF-82FBF9874AE6}" type="parTrans" cxnId="{C08C374E-C992-4537-8290-93329EDC5DA9}">
      <dgm:prSet/>
      <dgm:spPr/>
      <dgm:t>
        <a:bodyPr/>
        <a:lstStyle/>
        <a:p>
          <a:endParaRPr lang="en-US"/>
        </a:p>
      </dgm:t>
    </dgm:pt>
    <dgm:pt modelId="{FA805CD6-B9F4-4A2F-B878-AB83C916A06C}" type="sibTrans" cxnId="{C08C374E-C992-4537-8290-93329EDC5DA9}">
      <dgm:prSet phldrT="0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A1D49-023E-4645-A36D-FC8D75F389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The probability of default is </a:t>
          </a:r>
          <a:r>
            <a:rPr lang="en-US" sz="2000" b="1">
              <a:solidFill>
                <a:schemeClr val="tx1"/>
              </a:solidFill>
            </a:rPr>
            <a:t>upto 37% </a:t>
          </a:r>
          <a:r>
            <a:rPr lang="en-US" sz="2000"/>
            <a:t>for the loans taken for the purpose of </a:t>
          </a:r>
          <a:r>
            <a:rPr lang="en-US" sz="2000" b="1"/>
            <a:t>Small Business</a:t>
          </a:r>
          <a:endParaRPr lang="en-US" sz="2000"/>
        </a:p>
      </dgm:t>
    </dgm:pt>
    <dgm:pt modelId="{4A21FF77-1AC5-4274-AA3A-8CE22F098A0C}" type="parTrans" cxnId="{04373621-7C54-4B84-A139-61D1AE3656D4}">
      <dgm:prSet/>
      <dgm:spPr/>
      <dgm:t>
        <a:bodyPr/>
        <a:lstStyle/>
        <a:p>
          <a:endParaRPr lang="en-US"/>
        </a:p>
      </dgm:t>
    </dgm:pt>
    <dgm:pt modelId="{911CEBC5-42B0-41D5-9C97-5A04AFAE5798}" type="sibTrans" cxnId="{04373621-7C54-4B84-A139-61D1AE3656D4}">
      <dgm:prSet phldrT="03" phldr="0"/>
      <dgm:spPr/>
      <dgm:t>
        <a:bodyPr/>
        <a:lstStyle/>
        <a:p>
          <a:endParaRPr lang="en-US" dirty="0"/>
        </a:p>
      </dgm:t>
    </dgm:pt>
    <dgm:pt modelId="{80C1442F-A087-4011-9A60-612A340D9AC9}" type="pres">
      <dgm:prSet presAssocID="{9C066DD9-DE47-4C12-AF80-BC4562633EA0}" presName="root" presStyleCnt="0">
        <dgm:presLayoutVars>
          <dgm:dir/>
          <dgm:resizeHandles val="exact"/>
        </dgm:presLayoutVars>
      </dgm:prSet>
      <dgm:spPr/>
    </dgm:pt>
    <dgm:pt modelId="{238541C8-B039-4CBB-9E6D-5E5C6E080F73}" type="pres">
      <dgm:prSet presAssocID="{9C066DD9-DE47-4C12-AF80-BC4562633EA0}" presName="container" presStyleCnt="0">
        <dgm:presLayoutVars>
          <dgm:dir/>
          <dgm:resizeHandles val="exact"/>
        </dgm:presLayoutVars>
      </dgm:prSet>
      <dgm:spPr/>
    </dgm:pt>
    <dgm:pt modelId="{CEEE8CA0-16E8-4648-97A1-A6636A1891BB}" type="pres">
      <dgm:prSet presAssocID="{0F521A6C-5B1B-4F0A-ADB1-A326215FAE82}" presName="compNode" presStyleCnt="0"/>
      <dgm:spPr/>
    </dgm:pt>
    <dgm:pt modelId="{9BD3E19C-712C-46EB-9A5D-AE4F2EC5005D}" type="pres">
      <dgm:prSet presAssocID="{0F521A6C-5B1B-4F0A-ADB1-A326215FAE82}" presName="iconBgRect" presStyleLbl="bgShp" presStyleIdx="0" presStyleCnt="3"/>
      <dgm:spPr/>
    </dgm:pt>
    <dgm:pt modelId="{C91E041C-2B3C-4969-8A50-FA6B174E9F4B}" type="pres">
      <dgm:prSet presAssocID="{0F521A6C-5B1B-4F0A-ADB1-A326215FAE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7E946EC-56F4-4AD2-A075-AD1AC5D8EE14}" type="pres">
      <dgm:prSet presAssocID="{0F521A6C-5B1B-4F0A-ADB1-A326215FAE82}" presName="spaceRect" presStyleCnt="0"/>
      <dgm:spPr/>
    </dgm:pt>
    <dgm:pt modelId="{5CAC942B-704E-4BE4-BEB0-FFF04E092285}" type="pres">
      <dgm:prSet presAssocID="{0F521A6C-5B1B-4F0A-ADB1-A326215FAE82}" presName="textRect" presStyleLbl="revTx" presStyleIdx="0" presStyleCnt="3">
        <dgm:presLayoutVars>
          <dgm:chMax val="1"/>
          <dgm:chPref val="1"/>
        </dgm:presLayoutVars>
      </dgm:prSet>
      <dgm:spPr/>
    </dgm:pt>
    <dgm:pt modelId="{8869D850-F69E-40B3-B0E0-248361946365}" type="pres">
      <dgm:prSet presAssocID="{76FF4B69-F4D3-4BDA-9392-688403BDED27}" presName="sibTrans" presStyleLbl="sibTrans2D1" presStyleIdx="0" presStyleCnt="0"/>
      <dgm:spPr/>
    </dgm:pt>
    <dgm:pt modelId="{45C75626-B0D5-4A6B-A10A-A3EF6F7B974D}" type="pres">
      <dgm:prSet presAssocID="{ED4CFB21-94E9-4565-AC26-772FBC55594B}" presName="compNode" presStyleCnt="0"/>
      <dgm:spPr/>
    </dgm:pt>
    <dgm:pt modelId="{55949C29-11A8-4F1C-B1FE-EBE9A8793699}" type="pres">
      <dgm:prSet presAssocID="{ED4CFB21-94E9-4565-AC26-772FBC55594B}" presName="iconBgRect" presStyleLbl="bgShp" presStyleIdx="1" presStyleCnt="3"/>
      <dgm:spPr/>
    </dgm:pt>
    <dgm:pt modelId="{11FF0A0F-8789-4B6F-A7D5-CFE1A0C2E178}" type="pres">
      <dgm:prSet presAssocID="{ED4CFB21-94E9-4565-AC26-772FBC5559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5F872AA-07C7-4E5D-A019-13BC924C003B}" type="pres">
      <dgm:prSet presAssocID="{ED4CFB21-94E9-4565-AC26-772FBC55594B}" presName="spaceRect" presStyleCnt="0"/>
      <dgm:spPr/>
    </dgm:pt>
    <dgm:pt modelId="{EEA064EC-97C6-4D57-9C62-FCA0C5657C36}" type="pres">
      <dgm:prSet presAssocID="{ED4CFB21-94E9-4565-AC26-772FBC55594B}" presName="textRect" presStyleLbl="revTx" presStyleIdx="1" presStyleCnt="3">
        <dgm:presLayoutVars>
          <dgm:chMax val="1"/>
          <dgm:chPref val="1"/>
        </dgm:presLayoutVars>
      </dgm:prSet>
      <dgm:spPr/>
    </dgm:pt>
    <dgm:pt modelId="{50B0E764-05A6-456B-894C-366B222A92DF}" type="pres">
      <dgm:prSet presAssocID="{FA805CD6-B9F4-4A2F-B878-AB83C916A06C}" presName="sibTrans" presStyleLbl="sibTrans2D1" presStyleIdx="0" presStyleCnt="0"/>
      <dgm:spPr/>
    </dgm:pt>
    <dgm:pt modelId="{C58A5CB5-729A-458A-82BE-B23B094F6569}" type="pres">
      <dgm:prSet presAssocID="{3E8A1D49-023E-4645-A36D-FC8D75F389A1}" presName="compNode" presStyleCnt="0"/>
      <dgm:spPr/>
    </dgm:pt>
    <dgm:pt modelId="{92DE2909-66F4-4254-A5C2-08CB7AEF076E}" type="pres">
      <dgm:prSet presAssocID="{3E8A1D49-023E-4645-A36D-FC8D75F389A1}" presName="iconBgRect" presStyleLbl="bgShp" presStyleIdx="2" presStyleCnt="3"/>
      <dgm:spPr/>
    </dgm:pt>
    <dgm:pt modelId="{7F8B2B96-D285-4E51-BC13-F6489B116F49}" type="pres">
      <dgm:prSet presAssocID="{3E8A1D49-023E-4645-A36D-FC8D75F389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02F0003-5D3D-4D58-990C-960BFC0C5248}" type="pres">
      <dgm:prSet presAssocID="{3E8A1D49-023E-4645-A36D-FC8D75F389A1}" presName="spaceRect" presStyleCnt="0"/>
      <dgm:spPr/>
    </dgm:pt>
    <dgm:pt modelId="{BCEB6D96-3C17-4297-B964-2BB50A9D9AE5}" type="pres">
      <dgm:prSet presAssocID="{3E8A1D49-023E-4645-A36D-FC8D75F389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9DF40F-03DE-4B31-A571-6A7BF9E3EE8C}" srcId="{9C066DD9-DE47-4C12-AF80-BC4562633EA0}" destId="{0F521A6C-5B1B-4F0A-ADB1-A326215FAE82}" srcOrd="0" destOrd="0" parTransId="{AC62FB91-25F4-4751-BABB-2804FB7C07FE}" sibTransId="{76FF4B69-F4D3-4BDA-9392-688403BDED27}"/>
    <dgm:cxn modelId="{04373621-7C54-4B84-A139-61D1AE3656D4}" srcId="{9C066DD9-DE47-4C12-AF80-BC4562633EA0}" destId="{3E8A1D49-023E-4645-A36D-FC8D75F389A1}" srcOrd="2" destOrd="0" parTransId="{4A21FF77-1AC5-4274-AA3A-8CE22F098A0C}" sibTransId="{911CEBC5-42B0-41D5-9C97-5A04AFAE5798}"/>
    <dgm:cxn modelId="{C08C374E-C992-4537-8290-93329EDC5DA9}" srcId="{9C066DD9-DE47-4C12-AF80-BC4562633EA0}" destId="{ED4CFB21-94E9-4565-AC26-772FBC55594B}" srcOrd="1" destOrd="0" parTransId="{DEC2C830-C2F7-4689-97DF-82FBF9874AE6}" sibTransId="{FA805CD6-B9F4-4A2F-B878-AB83C916A06C}"/>
    <dgm:cxn modelId="{C568DB73-1C21-4AB3-9421-60A5A5AF9793}" type="presOf" srcId="{0F521A6C-5B1B-4F0A-ADB1-A326215FAE82}" destId="{5CAC942B-704E-4BE4-BEB0-FFF04E092285}" srcOrd="0" destOrd="0" presId="urn:microsoft.com/office/officeart/2018/2/layout/IconCircleList"/>
    <dgm:cxn modelId="{515DE4A3-0185-404A-9F2C-2B753B11A45F}" type="presOf" srcId="{3E8A1D49-023E-4645-A36D-FC8D75F389A1}" destId="{BCEB6D96-3C17-4297-B964-2BB50A9D9AE5}" srcOrd="0" destOrd="0" presId="urn:microsoft.com/office/officeart/2018/2/layout/IconCircleList"/>
    <dgm:cxn modelId="{1A1648C4-3A6D-40C3-B3F3-4BDAE1DDDCBD}" type="presOf" srcId="{FA805CD6-B9F4-4A2F-B878-AB83C916A06C}" destId="{50B0E764-05A6-456B-894C-366B222A92DF}" srcOrd="0" destOrd="0" presId="urn:microsoft.com/office/officeart/2018/2/layout/IconCircleList"/>
    <dgm:cxn modelId="{F58540E2-DF76-4526-B280-877F6B6561B0}" type="presOf" srcId="{ED4CFB21-94E9-4565-AC26-772FBC55594B}" destId="{EEA064EC-97C6-4D57-9C62-FCA0C5657C36}" srcOrd="0" destOrd="0" presId="urn:microsoft.com/office/officeart/2018/2/layout/IconCircleList"/>
    <dgm:cxn modelId="{E17E27F6-933D-467A-B848-03BC4F12D61B}" type="presOf" srcId="{76FF4B69-F4D3-4BDA-9392-688403BDED27}" destId="{8869D850-F69E-40B3-B0E0-248361946365}" srcOrd="0" destOrd="0" presId="urn:microsoft.com/office/officeart/2018/2/layout/IconCircleList"/>
    <dgm:cxn modelId="{C047EBFF-6B3A-48E0-B96C-2AECD435D648}" type="presOf" srcId="{9C066DD9-DE47-4C12-AF80-BC4562633EA0}" destId="{80C1442F-A087-4011-9A60-612A340D9AC9}" srcOrd="0" destOrd="0" presId="urn:microsoft.com/office/officeart/2018/2/layout/IconCircleList"/>
    <dgm:cxn modelId="{5F3B8D9A-D79B-4066-9D1C-4C140D7A1E47}" type="presParOf" srcId="{80C1442F-A087-4011-9A60-612A340D9AC9}" destId="{238541C8-B039-4CBB-9E6D-5E5C6E080F73}" srcOrd="0" destOrd="0" presId="urn:microsoft.com/office/officeart/2018/2/layout/IconCircleList"/>
    <dgm:cxn modelId="{FAB978DC-7D62-495D-A1AB-82CD3F5DFAF2}" type="presParOf" srcId="{238541C8-B039-4CBB-9E6D-5E5C6E080F73}" destId="{CEEE8CA0-16E8-4648-97A1-A6636A1891BB}" srcOrd="0" destOrd="0" presId="urn:microsoft.com/office/officeart/2018/2/layout/IconCircleList"/>
    <dgm:cxn modelId="{B62C74BB-E94E-435F-92CD-EE6BF91B91AD}" type="presParOf" srcId="{CEEE8CA0-16E8-4648-97A1-A6636A1891BB}" destId="{9BD3E19C-712C-46EB-9A5D-AE4F2EC5005D}" srcOrd="0" destOrd="0" presId="urn:microsoft.com/office/officeart/2018/2/layout/IconCircleList"/>
    <dgm:cxn modelId="{AAF91AFE-60F5-48D1-90D6-1CF2702A52A5}" type="presParOf" srcId="{CEEE8CA0-16E8-4648-97A1-A6636A1891BB}" destId="{C91E041C-2B3C-4969-8A50-FA6B174E9F4B}" srcOrd="1" destOrd="0" presId="urn:microsoft.com/office/officeart/2018/2/layout/IconCircleList"/>
    <dgm:cxn modelId="{FD4E162C-3302-4248-B9A9-55A100B9D4F5}" type="presParOf" srcId="{CEEE8CA0-16E8-4648-97A1-A6636A1891BB}" destId="{07E946EC-56F4-4AD2-A075-AD1AC5D8EE14}" srcOrd="2" destOrd="0" presId="urn:microsoft.com/office/officeart/2018/2/layout/IconCircleList"/>
    <dgm:cxn modelId="{CEE4F7B3-78D1-4FED-BE46-FE861E6B910B}" type="presParOf" srcId="{CEEE8CA0-16E8-4648-97A1-A6636A1891BB}" destId="{5CAC942B-704E-4BE4-BEB0-FFF04E092285}" srcOrd="3" destOrd="0" presId="urn:microsoft.com/office/officeart/2018/2/layout/IconCircleList"/>
    <dgm:cxn modelId="{94540DF8-F403-4203-ABFF-751E80D3BF9E}" type="presParOf" srcId="{238541C8-B039-4CBB-9E6D-5E5C6E080F73}" destId="{8869D850-F69E-40B3-B0E0-248361946365}" srcOrd="1" destOrd="0" presId="urn:microsoft.com/office/officeart/2018/2/layout/IconCircleList"/>
    <dgm:cxn modelId="{B90644E5-C758-489E-8B1A-5D6DBA133232}" type="presParOf" srcId="{238541C8-B039-4CBB-9E6D-5E5C6E080F73}" destId="{45C75626-B0D5-4A6B-A10A-A3EF6F7B974D}" srcOrd="2" destOrd="0" presId="urn:microsoft.com/office/officeart/2018/2/layout/IconCircleList"/>
    <dgm:cxn modelId="{126E1238-2E76-483F-9571-5D4B2FFF28CC}" type="presParOf" srcId="{45C75626-B0D5-4A6B-A10A-A3EF6F7B974D}" destId="{55949C29-11A8-4F1C-B1FE-EBE9A8793699}" srcOrd="0" destOrd="0" presId="urn:microsoft.com/office/officeart/2018/2/layout/IconCircleList"/>
    <dgm:cxn modelId="{BE1448FB-9D7C-482F-86CE-F0EBC95F0397}" type="presParOf" srcId="{45C75626-B0D5-4A6B-A10A-A3EF6F7B974D}" destId="{11FF0A0F-8789-4B6F-A7D5-CFE1A0C2E178}" srcOrd="1" destOrd="0" presId="urn:microsoft.com/office/officeart/2018/2/layout/IconCircleList"/>
    <dgm:cxn modelId="{804B0E06-B085-4AA4-BAED-E352C4F3C865}" type="presParOf" srcId="{45C75626-B0D5-4A6B-A10A-A3EF6F7B974D}" destId="{75F872AA-07C7-4E5D-A019-13BC924C003B}" srcOrd="2" destOrd="0" presId="urn:microsoft.com/office/officeart/2018/2/layout/IconCircleList"/>
    <dgm:cxn modelId="{55336ED5-2151-4A48-8B32-DA44A5B5105A}" type="presParOf" srcId="{45C75626-B0D5-4A6B-A10A-A3EF6F7B974D}" destId="{EEA064EC-97C6-4D57-9C62-FCA0C5657C36}" srcOrd="3" destOrd="0" presId="urn:microsoft.com/office/officeart/2018/2/layout/IconCircleList"/>
    <dgm:cxn modelId="{E3734730-C761-4666-961A-EB5CDCBF2015}" type="presParOf" srcId="{238541C8-B039-4CBB-9E6D-5E5C6E080F73}" destId="{50B0E764-05A6-456B-894C-366B222A92DF}" srcOrd="3" destOrd="0" presId="urn:microsoft.com/office/officeart/2018/2/layout/IconCircleList"/>
    <dgm:cxn modelId="{5D194005-9467-45A2-9ABC-60EA85F42C35}" type="presParOf" srcId="{238541C8-B039-4CBB-9E6D-5E5C6E080F73}" destId="{C58A5CB5-729A-458A-82BE-B23B094F6569}" srcOrd="4" destOrd="0" presId="urn:microsoft.com/office/officeart/2018/2/layout/IconCircleList"/>
    <dgm:cxn modelId="{17D894AA-B863-4744-A3D1-C0CE49BD4030}" type="presParOf" srcId="{C58A5CB5-729A-458A-82BE-B23B094F6569}" destId="{92DE2909-66F4-4254-A5C2-08CB7AEF076E}" srcOrd="0" destOrd="0" presId="urn:microsoft.com/office/officeart/2018/2/layout/IconCircleList"/>
    <dgm:cxn modelId="{8057EC60-91F7-4FA3-9578-22700C456542}" type="presParOf" srcId="{C58A5CB5-729A-458A-82BE-B23B094F6569}" destId="{7F8B2B96-D285-4E51-BC13-F6489B116F49}" srcOrd="1" destOrd="0" presId="urn:microsoft.com/office/officeart/2018/2/layout/IconCircleList"/>
    <dgm:cxn modelId="{534BABFE-108D-4E07-BE08-917C2254D8F1}" type="presParOf" srcId="{C58A5CB5-729A-458A-82BE-B23B094F6569}" destId="{A02F0003-5D3D-4D58-990C-960BFC0C5248}" srcOrd="2" destOrd="0" presId="urn:microsoft.com/office/officeart/2018/2/layout/IconCircleList"/>
    <dgm:cxn modelId="{4DFACF55-5526-45B7-84B5-0A87585C2B2B}" type="presParOf" srcId="{C58A5CB5-729A-458A-82BE-B23B094F6569}" destId="{BCEB6D96-3C17-4297-B964-2BB50A9D9A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EB0E9-BD6A-4B86-A080-7814F6A221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8C71A7-BDC4-4300-80F6-15C89B4D2030}">
      <dgm:prSet/>
      <dgm:spPr/>
      <dgm:t>
        <a:bodyPr/>
        <a:lstStyle/>
        <a:p>
          <a:r>
            <a:rPr lang="en-US" b="0" i="0"/>
            <a:t>Applicant with Lower Credit Grade(E,F,G), should not be given higher loan amount(more than 25K)</a:t>
          </a:r>
          <a:endParaRPr lang="en-US"/>
        </a:p>
      </dgm:t>
    </dgm:pt>
    <dgm:pt modelId="{F22CB314-3C50-43C6-9A24-E4DBF86CAB84}" type="parTrans" cxnId="{046BA80A-6C5A-4835-895C-08C803BFAFE5}">
      <dgm:prSet/>
      <dgm:spPr/>
      <dgm:t>
        <a:bodyPr/>
        <a:lstStyle/>
        <a:p>
          <a:endParaRPr lang="en-US"/>
        </a:p>
      </dgm:t>
    </dgm:pt>
    <dgm:pt modelId="{54D50808-1203-4E6D-BEC2-49DA06466F81}" type="sibTrans" cxnId="{046BA80A-6C5A-4835-895C-08C803BFAFE5}">
      <dgm:prSet/>
      <dgm:spPr/>
      <dgm:t>
        <a:bodyPr/>
        <a:lstStyle/>
        <a:p>
          <a:endParaRPr lang="en-US"/>
        </a:p>
      </dgm:t>
    </dgm:pt>
    <dgm:pt modelId="{E096E0E9-43E5-4614-80CE-C66B161A8AB2}">
      <dgm:prSet/>
      <dgm:spPr/>
      <dgm:t>
        <a:bodyPr/>
        <a:lstStyle/>
        <a:p>
          <a:r>
            <a:rPr lang="en-US" b="0" i="0"/>
            <a:t>Applicant with Mid Tier annual income(30K to 60K) should be charged higher interest rate and reduce the loan amount</a:t>
          </a:r>
          <a:endParaRPr lang="en-US"/>
        </a:p>
      </dgm:t>
    </dgm:pt>
    <dgm:pt modelId="{F3ED9CDD-B95E-4360-A655-B49A4FEA08EC}" type="parTrans" cxnId="{21C21964-4B93-4168-8E3F-96D258773F91}">
      <dgm:prSet/>
      <dgm:spPr/>
      <dgm:t>
        <a:bodyPr/>
        <a:lstStyle/>
        <a:p>
          <a:endParaRPr lang="en-US"/>
        </a:p>
      </dgm:t>
    </dgm:pt>
    <dgm:pt modelId="{B61072B6-E0B0-4A0D-9D00-05C47D97C634}" type="sibTrans" cxnId="{21C21964-4B93-4168-8E3F-96D258773F91}">
      <dgm:prSet/>
      <dgm:spPr/>
      <dgm:t>
        <a:bodyPr/>
        <a:lstStyle/>
        <a:p>
          <a:endParaRPr lang="en-US"/>
        </a:p>
      </dgm:t>
    </dgm:pt>
    <dgm:pt modelId="{CD961312-F1A3-4D9C-B9B2-7C141C697B09}">
      <dgm:prSet/>
      <dgm:spPr/>
      <dgm:t>
        <a:bodyPr/>
        <a:lstStyle/>
        <a:p>
          <a:r>
            <a:rPr lang="en-US" b="0" i="0"/>
            <a:t>Applicant with Higher Debt to Income(more than 15) should not be give loan for Small Business purpose, and reduce the loan amount</a:t>
          </a:r>
          <a:endParaRPr lang="en-US"/>
        </a:p>
      </dgm:t>
    </dgm:pt>
    <dgm:pt modelId="{6696C09E-E828-4B78-93BE-482A0571B34C}" type="parTrans" cxnId="{FF490079-8CE9-4EB4-87CE-B3A73F75E1D4}">
      <dgm:prSet/>
      <dgm:spPr/>
      <dgm:t>
        <a:bodyPr/>
        <a:lstStyle/>
        <a:p>
          <a:endParaRPr lang="en-US"/>
        </a:p>
      </dgm:t>
    </dgm:pt>
    <dgm:pt modelId="{00E0A019-3B06-46A1-ADC0-7DA060EBD375}" type="sibTrans" cxnId="{FF490079-8CE9-4EB4-87CE-B3A73F75E1D4}">
      <dgm:prSet/>
      <dgm:spPr/>
      <dgm:t>
        <a:bodyPr/>
        <a:lstStyle/>
        <a:p>
          <a:endParaRPr lang="en-US"/>
        </a:p>
      </dgm:t>
    </dgm:pt>
    <dgm:pt modelId="{1961A78B-DF2E-447E-B78F-8BD7ED005131}">
      <dgm:prSet/>
      <dgm:spPr/>
      <dgm:t>
        <a:bodyPr/>
        <a:lstStyle/>
        <a:p>
          <a:r>
            <a:rPr lang="en-US" b="0" i="0"/>
            <a:t>Applicant should not be charged more than 19% reduce the probability of becoming defaulter</a:t>
          </a:r>
          <a:endParaRPr lang="en-US"/>
        </a:p>
      </dgm:t>
    </dgm:pt>
    <dgm:pt modelId="{83C62455-5373-4E69-9936-878022F998EB}" type="parTrans" cxnId="{50A0FDF5-C693-41BA-9948-0B0315C05FDF}">
      <dgm:prSet/>
      <dgm:spPr/>
      <dgm:t>
        <a:bodyPr/>
        <a:lstStyle/>
        <a:p>
          <a:endParaRPr lang="en-US"/>
        </a:p>
      </dgm:t>
    </dgm:pt>
    <dgm:pt modelId="{8132D917-8E02-4E64-AAF8-94110446804F}" type="sibTrans" cxnId="{50A0FDF5-C693-41BA-9948-0B0315C05FDF}">
      <dgm:prSet/>
      <dgm:spPr/>
      <dgm:t>
        <a:bodyPr/>
        <a:lstStyle/>
        <a:p>
          <a:endParaRPr lang="en-US"/>
        </a:p>
      </dgm:t>
    </dgm:pt>
    <dgm:pt modelId="{8EA58034-B8D0-4378-B6C5-B2E83F373AE4}" type="pres">
      <dgm:prSet presAssocID="{531EB0E9-BD6A-4B86-A080-7814F6A221F4}" presName="linear" presStyleCnt="0">
        <dgm:presLayoutVars>
          <dgm:animLvl val="lvl"/>
          <dgm:resizeHandles val="exact"/>
        </dgm:presLayoutVars>
      </dgm:prSet>
      <dgm:spPr/>
    </dgm:pt>
    <dgm:pt modelId="{DB4BA957-EF74-44C8-A004-A10331B73922}" type="pres">
      <dgm:prSet presAssocID="{E98C71A7-BDC4-4300-80F6-15C89B4D20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46B851-92AB-4E8C-B339-1AF3A7C0ABBC}" type="pres">
      <dgm:prSet presAssocID="{54D50808-1203-4E6D-BEC2-49DA06466F81}" presName="spacer" presStyleCnt="0"/>
      <dgm:spPr/>
    </dgm:pt>
    <dgm:pt modelId="{C271FD05-9322-4643-8836-2E065BE838E8}" type="pres">
      <dgm:prSet presAssocID="{E096E0E9-43E5-4614-80CE-C66B161A8A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38531-19F2-4BE1-B88C-BC7CC008093B}" type="pres">
      <dgm:prSet presAssocID="{B61072B6-E0B0-4A0D-9D00-05C47D97C634}" presName="spacer" presStyleCnt="0"/>
      <dgm:spPr/>
    </dgm:pt>
    <dgm:pt modelId="{8CC48AC5-EA7A-4AC9-BE0C-7580206FC21D}" type="pres">
      <dgm:prSet presAssocID="{CD961312-F1A3-4D9C-B9B2-7C141C697B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FBCCDA-DF8A-4AA1-87E0-93E8F5885387}" type="pres">
      <dgm:prSet presAssocID="{00E0A019-3B06-46A1-ADC0-7DA060EBD375}" presName="spacer" presStyleCnt="0"/>
      <dgm:spPr/>
    </dgm:pt>
    <dgm:pt modelId="{6268C33B-8510-41A2-A6D8-525E748E8A5F}" type="pres">
      <dgm:prSet presAssocID="{1961A78B-DF2E-447E-B78F-8BD7ED0051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6BA80A-6C5A-4835-895C-08C803BFAFE5}" srcId="{531EB0E9-BD6A-4B86-A080-7814F6A221F4}" destId="{E98C71A7-BDC4-4300-80F6-15C89B4D2030}" srcOrd="0" destOrd="0" parTransId="{F22CB314-3C50-43C6-9A24-E4DBF86CAB84}" sibTransId="{54D50808-1203-4E6D-BEC2-49DA06466F81}"/>
    <dgm:cxn modelId="{A074F010-212B-4870-A135-F183E621CA57}" type="presOf" srcId="{CD961312-F1A3-4D9C-B9B2-7C141C697B09}" destId="{8CC48AC5-EA7A-4AC9-BE0C-7580206FC21D}" srcOrd="0" destOrd="0" presId="urn:microsoft.com/office/officeart/2005/8/layout/vList2"/>
    <dgm:cxn modelId="{BB02652C-DF21-4A96-845F-E011BEBFBB34}" type="presOf" srcId="{531EB0E9-BD6A-4B86-A080-7814F6A221F4}" destId="{8EA58034-B8D0-4378-B6C5-B2E83F373AE4}" srcOrd="0" destOrd="0" presId="urn:microsoft.com/office/officeart/2005/8/layout/vList2"/>
    <dgm:cxn modelId="{7A227531-4F19-4AFF-A6F2-32FD25B4865A}" type="presOf" srcId="{1961A78B-DF2E-447E-B78F-8BD7ED005131}" destId="{6268C33B-8510-41A2-A6D8-525E748E8A5F}" srcOrd="0" destOrd="0" presId="urn:microsoft.com/office/officeart/2005/8/layout/vList2"/>
    <dgm:cxn modelId="{21C21964-4B93-4168-8E3F-96D258773F91}" srcId="{531EB0E9-BD6A-4B86-A080-7814F6A221F4}" destId="{E096E0E9-43E5-4614-80CE-C66B161A8AB2}" srcOrd="1" destOrd="0" parTransId="{F3ED9CDD-B95E-4360-A655-B49A4FEA08EC}" sibTransId="{B61072B6-E0B0-4A0D-9D00-05C47D97C634}"/>
    <dgm:cxn modelId="{FF490079-8CE9-4EB4-87CE-B3A73F75E1D4}" srcId="{531EB0E9-BD6A-4B86-A080-7814F6A221F4}" destId="{CD961312-F1A3-4D9C-B9B2-7C141C697B09}" srcOrd="2" destOrd="0" parTransId="{6696C09E-E828-4B78-93BE-482A0571B34C}" sibTransId="{00E0A019-3B06-46A1-ADC0-7DA060EBD375}"/>
    <dgm:cxn modelId="{F4E3EE99-3212-4BBF-8EC6-2F40895C6357}" type="presOf" srcId="{E98C71A7-BDC4-4300-80F6-15C89B4D2030}" destId="{DB4BA957-EF74-44C8-A004-A10331B73922}" srcOrd="0" destOrd="0" presId="urn:microsoft.com/office/officeart/2005/8/layout/vList2"/>
    <dgm:cxn modelId="{50A0FDF5-C693-41BA-9948-0B0315C05FDF}" srcId="{531EB0E9-BD6A-4B86-A080-7814F6A221F4}" destId="{1961A78B-DF2E-447E-B78F-8BD7ED005131}" srcOrd="3" destOrd="0" parTransId="{83C62455-5373-4E69-9936-878022F998EB}" sibTransId="{8132D917-8E02-4E64-AAF8-94110446804F}"/>
    <dgm:cxn modelId="{544B72F6-4011-4575-9FD5-106BC9894B2C}" type="presOf" srcId="{E096E0E9-43E5-4614-80CE-C66B161A8AB2}" destId="{C271FD05-9322-4643-8836-2E065BE838E8}" srcOrd="0" destOrd="0" presId="urn:microsoft.com/office/officeart/2005/8/layout/vList2"/>
    <dgm:cxn modelId="{D4544EB5-F568-4ED4-84B9-E67737224743}" type="presParOf" srcId="{8EA58034-B8D0-4378-B6C5-B2E83F373AE4}" destId="{DB4BA957-EF74-44C8-A004-A10331B73922}" srcOrd="0" destOrd="0" presId="urn:microsoft.com/office/officeart/2005/8/layout/vList2"/>
    <dgm:cxn modelId="{0670E31B-FA0B-4956-B543-01867E26159A}" type="presParOf" srcId="{8EA58034-B8D0-4378-B6C5-B2E83F373AE4}" destId="{F846B851-92AB-4E8C-B339-1AF3A7C0ABBC}" srcOrd="1" destOrd="0" presId="urn:microsoft.com/office/officeart/2005/8/layout/vList2"/>
    <dgm:cxn modelId="{86442B72-16B4-4B23-A942-741F7FD0EC5C}" type="presParOf" srcId="{8EA58034-B8D0-4378-B6C5-B2E83F373AE4}" destId="{C271FD05-9322-4643-8836-2E065BE838E8}" srcOrd="2" destOrd="0" presId="urn:microsoft.com/office/officeart/2005/8/layout/vList2"/>
    <dgm:cxn modelId="{E0FFE0DD-B946-44B3-9F85-DF999B17CAF4}" type="presParOf" srcId="{8EA58034-B8D0-4378-B6C5-B2E83F373AE4}" destId="{B4438531-19F2-4BE1-B88C-BC7CC008093B}" srcOrd="3" destOrd="0" presId="urn:microsoft.com/office/officeart/2005/8/layout/vList2"/>
    <dgm:cxn modelId="{8288ACBA-E870-4564-99AD-D4CB97CC6D5E}" type="presParOf" srcId="{8EA58034-B8D0-4378-B6C5-B2E83F373AE4}" destId="{8CC48AC5-EA7A-4AC9-BE0C-7580206FC21D}" srcOrd="4" destOrd="0" presId="urn:microsoft.com/office/officeart/2005/8/layout/vList2"/>
    <dgm:cxn modelId="{83ADBC31-F842-4D42-A678-AB00AACFD08B}" type="presParOf" srcId="{8EA58034-B8D0-4378-B6C5-B2E83F373AE4}" destId="{F0FBCCDA-DF8A-4AA1-87E0-93E8F5885387}" srcOrd="5" destOrd="0" presId="urn:microsoft.com/office/officeart/2005/8/layout/vList2"/>
    <dgm:cxn modelId="{50E743A2-9E98-4307-A4D6-5372F063774B}" type="presParOf" srcId="{8EA58034-B8D0-4378-B6C5-B2E83F373AE4}" destId="{6268C33B-8510-41A2-A6D8-525E748E8A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A8EF-FAFC-4D91-9CFD-46A61D5045FE}">
      <dsp:nvSpPr>
        <dsp:cNvPr id="0" name=""/>
        <dsp:cNvSpPr/>
      </dsp:nvSpPr>
      <dsp:spPr>
        <a:xfrm>
          <a:off x="18341" y="118706"/>
          <a:ext cx="810523" cy="76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F21ED-84C8-48AB-8480-7549816E7E43}">
      <dsp:nvSpPr>
        <dsp:cNvPr id="0" name=""/>
        <dsp:cNvSpPr/>
      </dsp:nvSpPr>
      <dsp:spPr>
        <a:xfrm>
          <a:off x="18341" y="1062655"/>
          <a:ext cx="2315782" cy="555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Understand the sample loan data provided for period 2007 to 2011</a:t>
          </a:r>
          <a:endParaRPr lang="en-US" sz="1400" kern="1200"/>
        </a:p>
      </dsp:txBody>
      <dsp:txXfrm>
        <a:off x="18341" y="1062655"/>
        <a:ext cx="2315782" cy="555283"/>
      </dsp:txXfrm>
    </dsp:sp>
    <dsp:sp modelId="{436DDB1D-C8F3-444E-9998-6CDBE158A368}">
      <dsp:nvSpPr>
        <dsp:cNvPr id="0" name=""/>
        <dsp:cNvSpPr/>
      </dsp:nvSpPr>
      <dsp:spPr>
        <a:xfrm>
          <a:off x="18341" y="1700217"/>
          <a:ext cx="2315782" cy="253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9E48B-27AE-4D6A-9171-C7C90FDE1C29}">
      <dsp:nvSpPr>
        <dsp:cNvPr id="0" name=""/>
        <dsp:cNvSpPr/>
      </dsp:nvSpPr>
      <dsp:spPr>
        <a:xfrm>
          <a:off x="2739386" y="118706"/>
          <a:ext cx="810523" cy="76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4048-994C-41D4-AC28-DCE68CB1E2E4}">
      <dsp:nvSpPr>
        <dsp:cNvPr id="0" name=""/>
        <dsp:cNvSpPr/>
      </dsp:nvSpPr>
      <dsp:spPr>
        <a:xfrm>
          <a:off x="2739386" y="1062655"/>
          <a:ext cx="2315782" cy="555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Clean the loan data with below steps</a:t>
          </a:r>
        </a:p>
      </dsp:txBody>
      <dsp:txXfrm>
        <a:off x="2739386" y="1062655"/>
        <a:ext cx="2315782" cy="555283"/>
      </dsp:txXfrm>
    </dsp:sp>
    <dsp:sp modelId="{E434FBE5-288E-4A8C-BE44-4CA3CA96017D}">
      <dsp:nvSpPr>
        <dsp:cNvPr id="0" name=""/>
        <dsp:cNvSpPr/>
      </dsp:nvSpPr>
      <dsp:spPr>
        <a:xfrm>
          <a:off x="2739386" y="1700217"/>
          <a:ext cx="2315782" cy="253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Check the percentage of missing values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Remove all those with very high missing percentage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For columns with less missing percentage: perform Imputations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</a:t>
          </a:r>
          <a:r>
            <a:rPr lang="en-US" sz="1100" b="0" i="0" kern="1200" baseline="0"/>
            <a:t>rop rows where the missing percentage is quite high</a:t>
          </a:r>
          <a:endParaRPr lang="en-US" sz="1100" kern="1200"/>
        </a:p>
      </dsp:txBody>
      <dsp:txXfrm>
        <a:off x="2739386" y="1700217"/>
        <a:ext cx="2315782" cy="2532413"/>
      </dsp:txXfrm>
    </dsp:sp>
    <dsp:sp modelId="{104A3B01-B2FE-48EA-A9C8-3807F6D5D5C0}">
      <dsp:nvSpPr>
        <dsp:cNvPr id="0" name=""/>
        <dsp:cNvSpPr/>
      </dsp:nvSpPr>
      <dsp:spPr>
        <a:xfrm>
          <a:off x="5460430" y="118706"/>
          <a:ext cx="810523" cy="76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6B5D-7588-4296-A967-BB9FFF4D2FE9}">
      <dsp:nvSpPr>
        <dsp:cNvPr id="0" name=""/>
        <dsp:cNvSpPr/>
      </dsp:nvSpPr>
      <dsp:spPr>
        <a:xfrm>
          <a:off x="5460430" y="1062655"/>
          <a:ext cx="2315782" cy="555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 baseline="0" dirty="0"/>
            <a:t>Perform Data Analysis on below variables</a:t>
          </a:r>
          <a:endParaRPr lang="en-US" sz="1400" b="1" kern="1200" dirty="0"/>
        </a:p>
      </dsp:txBody>
      <dsp:txXfrm>
        <a:off x="5460430" y="1062655"/>
        <a:ext cx="2315782" cy="555283"/>
      </dsp:txXfrm>
    </dsp:sp>
    <dsp:sp modelId="{8CF4BCAF-8E04-4DA1-B31F-65E4AC867925}">
      <dsp:nvSpPr>
        <dsp:cNvPr id="0" name=""/>
        <dsp:cNvSpPr/>
      </dsp:nvSpPr>
      <dsp:spPr>
        <a:xfrm>
          <a:off x="5460430" y="1700217"/>
          <a:ext cx="2315782" cy="253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</a:t>
          </a:r>
          <a:r>
            <a:rPr lang="en-US" sz="1100" b="0" i="0" kern="1200" baseline="0"/>
            <a:t>ariable related to the applicant (demographic variables such as age, occupation, employment details etc.),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Loan characteristics (amount of loan, interest rate, purpose of loan etc.) and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Customer behavior variables (those which are generated after the loan is approved such as delinquent 2 years, revolving balance, next payment date etc.).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Since </a:t>
          </a:r>
          <a:r>
            <a:rPr lang="en-US" sz="1100" b="0" i="0" kern="1200" baseline="0" dirty="0"/>
            <a:t>customer behavior variables are not available at the time of loan application, and thus they cannot be used as predictors for credit approval.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Remove data with loan status as 'current’ and  tag the Charged off as 0 and Fully Paid as 1.</a:t>
          </a:r>
          <a:endParaRPr lang="en-US" sz="1100" kern="1200"/>
        </a:p>
      </dsp:txBody>
      <dsp:txXfrm>
        <a:off x="5460430" y="1700217"/>
        <a:ext cx="2315782" cy="2532413"/>
      </dsp:txXfrm>
    </dsp:sp>
    <dsp:sp modelId="{EFB2EAF1-CAD7-41B3-8FA0-070A7F30F57D}">
      <dsp:nvSpPr>
        <dsp:cNvPr id="0" name=""/>
        <dsp:cNvSpPr/>
      </dsp:nvSpPr>
      <dsp:spPr>
        <a:xfrm>
          <a:off x="8181475" y="118706"/>
          <a:ext cx="810523" cy="76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0D91E-CAB5-4BA2-A68A-E855658C0258}">
      <dsp:nvSpPr>
        <dsp:cNvPr id="0" name=""/>
        <dsp:cNvSpPr/>
      </dsp:nvSpPr>
      <dsp:spPr>
        <a:xfrm>
          <a:off x="8181475" y="1062655"/>
          <a:ext cx="2315782" cy="555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 baseline="0" dirty="0"/>
            <a:t>Recommendations</a:t>
          </a:r>
          <a:endParaRPr lang="en-US" sz="1400" b="1" kern="1200" dirty="0"/>
        </a:p>
      </dsp:txBody>
      <dsp:txXfrm>
        <a:off x="8181475" y="1062655"/>
        <a:ext cx="2315782" cy="555283"/>
      </dsp:txXfrm>
    </dsp:sp>
    <dsp:sp modelId="{111C062F-C2C7-4B80-BA58-468728062E00}">
      <dsp:nvSpPr>
        <dsp:cNvPr id="0" name=""/>
        <dsp:cNvSpPr/>
      </dsp:nvSpPr>
      <dsp:spPr>
        <a:xfrm>
          <a:off x="8181475" y="1700217"/>
          <a:ext cx="2315782" cy="253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Mention the finding of Univariate, Segmented Univariate and Multivariate Data analysis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Draw conclusion based on above analysis and provide recommendation to Lending club on key factors identified for loan default</a:t>
          </a:r>
          <a:endParaRPr lang="en-US" sz="1100" kern="1200"/>
        </a:p>
      </dsp:txBody>
      <dsp:txXfrm>
        <a:off x="8181475" y="1700217"/>
        <a:ext cx="2315782" cy="253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38336-4512-4E95-AECB-63A74A2F1E74}">
      <dsp:nvSpPr>
        <dsp:cNvPr id="0" name=""/>
        <dsp:cNvSpPr/>
      </dsp:nvSpPr>
      <dsp:spPr>
        <a:xfrm>
          <a:off x="858664" y="1176454"/>
          <a:ext cx="919000" cy="919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3A08F-BE58-4FC7-BDF9-069E26EEC1B8}">
      <dsp:nvSpPr>
        <dsp:cNvPr id="0" name=""/>
        <dsp:cNvSpPr/>
      </dsp:nvSpPr>
      <dsp:spPr>
        <a:xfrm>
          <a:off x="5307" y="2213052"/>
          <a:ext cx="2625714" cy="59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Set Details:</a:t>
          </a:r>
        </a:p>
      </dsp:txBody>
      <dsp:txXfrm>
        <a:off x="5307" y="2213052"/>
        <a:ext cx="2625714" cy="591363"/>
      </dsp:txXfrm>
    </dsp:sp>
    <dsp:sp modelId="{FBB3EC12-D037-4629-9107-89A98DBFDE31}">
      <dsp:nvSpPr>
        <dsp:cNvPr id="0" name=""/>
        <dsp:cNvSpPr/>
      </dsp:nvSpPr>
      <dsp:spPr>
        <a:xfrm>
          <a:off x="5307" y="2859112"/>
          <a:ext cx="2625714" cy="105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39717 Rows and 111 Columns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 of 111 Columns, 74 are float, 13 are int, and 24 are object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54 Columns of which data is completely Null, which will require data cleaning</a:t>
          </a:r>
        </a:p>
      </dsp:txBody>
      <dsp:txXfrm>
        <a:off x="5307" y="2859112"/>
        <a:ext cx="2625714" cy="1052173"/>
      </dsp:txXfrm>
    </dsp:sp>
    <dsp:sp modelId="{53289D9A-020E-4DF6-90AC-35CB759C0CDC}">
      <dsp:nvSpPr>
        <dsp:cNvPr id="0" name=""/>
        <dsp:cNvSpPr/>
      </dsp:nvSpPr>
      <dsp:spPr>
        <a:xfrm>
          <a:off x="3943879" y="1176454"/>
          <a:ext cx="919000" cy="919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20C89-ACE8-4D3B-A2D3-CDD713266326}">
      <dsp:nvSpPr>
        <dsp:cNvPr id="0" name=""/>
        <dsp:cNvSpPr/>
      </dsp:nvSpPr>
      <dsp:spPr>
        <a:xfrm>
          <a:off x="3090522" y="2213052"/>
          <a:ext cx="2625714" cy="59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Unique Fields:</a:t>
          </a:r>
        </a:p>
      </dsp:txBody>
      <dsp:txXfrm>
        <a:off x="3090522" y="2213052"/>
        <a:ext cx="2625714" cy="591363"/>
      </dsp:txXfrm>
    </dsp:sp>
    <dsp:sp modelId="{60D523BB-5826-4400-8586-CBBF29AD8FAE}">
      <dsp:nvSpPr>
        <dsp:cNvPr id="0" name=""/>
        <dsp:cNvSpPr/>
      </dsp:nvSpPr>
      <dsp:spPr>
        <a:xfrm>
          <a:off x="3090522" y="2859112"/>
          <a:ext cx="2625714" cy="105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 column is unique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member_id is unique</a:t>
          </a:r>
        </a:p>
      </dsp:txBody>
      <dsp:txXfrm>
        <a:off x="3090522" y="2859112"/>
        <a:ext cx="2625714" cy="1052173"/>
      </dsp:txXfrm>
    </dsp:sp>
    <dsp:sp modelId="{8026D2CD-C44B-4D3B-BF96-90454E55688C}">
      <dsp:nvSpPr>
        <dsp:cNvPr id="0" name=""/>
        <dsp:cNvSpPr/>
      </dsp:nvSpPr>
      <dsp:spPr>
        <a:xfrm>
          <a:off x="7900442" y="136455"/>
          <a:ext cx="919000" cy="919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025CE-BC57-4DDB-965D-06A6369FB8EB}">
      <dsp:nvSpPr>
        <dsp:cNvPr id="0" name=""/>
        <dsp:cNvSpPr/>
      </dsp:nvSpPr>
      <dsp:spPr>
        <a:xfrm>
          <a:off x="7055547" y="984562"/>
          <a:ext cx="2625714" cy="59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Field with null, NA and redundant values which will requirement data cleaning </a:t>
          </a:r>
        </a:p>
      </dsp:txBody>
      <dsp:txXfrm>
        <a:off x="7055547" y="984562"/>
        <a:ext cx="2625714" cy="591363"/>
      </dsp:txXfrm>
    </dsp:sp>
    <dsp:sp modelId="{FD6DD39B-89FA-4ABB-91B9-6E9F2DF3DD23}">
      <dsp:nvSpPr>
        <dsp:cNvPr id="0" name=""/>
        <dsp:cNvSpPr/>
      </dsp:nvSpPr>
      <dsp:spPr>
        <a:xfrm>
          <a:off x="6181040" y="1801534"/>
          <a:ext cx="4334555" cy="2037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application_type</a:t>
          </a:r>
          <a:r>
            <a:rPr lang="en-US" sz="1200" kern="1200" dirty="0"/>
            <a:t> - INDIVIDUAL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collections_12_mths_ex_med - This column got 0 and NA value - 100%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Chargeoff_within_12_mths - Missing or 0 Value Percentage 100%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tax_liens</a:t>
          </a:r>
          <a:r>
            <a:rPr lang="en-US" sz="1200" kern="1200" dirty="0"/>
            <a:t> - Missing or O value Percentage 100%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mths_since_last_record</a:t>
          </a:r>
          <a:r>
            <a:rPr lang="en-US" sz="1200" kern="1200" dirty="0"/>
            <a:t> - Missing Value Percentage 93%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mths_since_last_delinq</a:t>
          </a:r>
          <a:r>
            <a:rPr lang="en-US" sz="1200" kern="1200" dirty="0"/>
            <a:t> - Missing Value Percentage 65%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initial_list_status</a:t>
          </a:r>
          <a:r>
            <a:rPr lang="en-US" sz="1200" kern="1200" dirty="0"/>
            <a:t> - f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pymnt_plan</a:t>
          </a:r>
          <a:r>
            <a:rPr lang="en-US" sz="1200" kern="1200" dirty="0"/>
            <a:t> -n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 - Since id and </a:t>
          </a:r>
          <a:r>
            <a:rPr lang="en-US" sz="1200" kern="1200" dirty="0" err="1"/>
            <a:t>member_id</a:t>
          </a:r>
          <a:r>
            <a:rPr lang="en-US" sz="1200" kern="1200" dirty="0"/>
            <a:t> columns are having unique values, we can </a:t>
          </a:r>
          <a:r>
            <a:rPr lang="en-US" sz="1200" kern="1200" dirty="0" err="1"/>
            <a:t>maintail</a:t>
          </a:r>
          <a:r>
            <a:rPr lang="en-US" sz="1200" kern="1200" dirty="0"/>
            <a:t> only </a:t>
          </a:r>
          <a:r>
            <a:rPr lang="en-US" sz="1200" kern="1200" dirty="0" err="1"/>
            <a:t>member_id</a:t>
          </a:r>
          <a:r>
            <a:rPr lang="en-US" sz="1200" kern="1200" dirty="0"/>
            <a:t> column and drop the id column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next_pymnt_d</a:t>
          </a:r>
          <a:r>
            <a:rPr lang="en-US" sz="1200" kern="1200" dirty="0"/>
            <a:t> - 98% Data is null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url</a:t>
          </a:r>
          <a:r>
            <a:rPr lang="en-US" sz="1200" kern="1200" dirty="0"/>
            <a:t>, desc, title, </a:t>
          </a:r>
          <a:r>
            <a:rPr lang="en-US" sz="1200" kern="1200" dirty="0" err="1"/>
            <a:t>zip_code</a:t>
          </a:r>
          <a:r>
            <a:rPr lang="en-US" sz="1200" kern="1200" dirty="0"/>
            <a:t>, </a:t>
          </a:r>
          <a:r>
            <a:rPr lang="en-US" sz="1200" kern="1200" dirty="0" err="1"/>
            <a:t>addr_state</a:t>
          </a:r>
          <a:r>
            <a:rPr lang="en-US" sz="1200" kern="1200" dirty="0"/>
            <a:t> - We can't derive any co-relation from these columns</a:t>
          </a:r>
        </a:p>
      </dsp:txBody>
      <dsp:txXfrm>
        <a:off x="6181040" y="1801534"/>
        <a:ext cx="4334555" cy="2037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3E19C-712C-46EB-9A5D-AE4F2EC5005D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E041C-2B3C-4969-8A50-FA6B174E9F4B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942B-704E-4BE4-BEB0-FFF04E09228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probability of default is </a:t>
          </a:r>
          <a:r>
            <a:rPr lang="en-US" sz="2000" b="1" kern="1200">
              <a:solidFill>
                <a:schemeClr val="tx1"/>
              </a:solidFill>
            </a:rPr>
            <a:t>upto 49% </a:t>
          </a:r>
          <a:r>
            <a:rPr lang="en-US" sz="2000" kern="1200"/>
            <a:t>for the loans with </a:t>
          </a:r>
          <a:r>
            <a:rPr lang="en-US" sz="2000" b="1" kern="1200"/>
            <a:t>Higher Interest Rate</a:t>
          </a:r>
          <a:endParaRPr lang="en-US" sz="2000" kern="1200"/>
        </a:p>
      </dsp:txBody>
      <dsp:txXfrm>
        <a:off x="1312541" y="1640565"/>
        <a:ext cx="2148945" cy="911674"/>
      </dsp:txXfrm>
    </dsp:sp>
    <dsp:sp modelId="{55949C29-11A8-4F1C-B1FE-EBE9A8793699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F0A0F-8789-4B6F-A7D5-CFE1A0C2E178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064EC-97C6-4D57-9C62-FCA0C5657C36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probability of default is </a:t>
          </a:r>
          <a:r>
            <a:rPr lang="en-US" sz="2000" b="1" kern="1200">
              <a:solidFill>
                <a:schemeClr val="tx1"/>
              </a:solidFill>
            </a:rPr>
            <a:t>upto 34%</a:t>
          </a:r>
          <a:r>
            <a:rPr lang="en-US" sz="2000" b="1" kern="1200"/>
            <a:t> </a:t>
          </a:r>
          <a:r>
            <a:rPr lang="en-US" sz="2000" kern="1200"/>
            <a:t>for the application with </a:t>
          </a:r>
          <a:r>
            <a:rPr lang="en-US" sz="2000" b="1" kern="1200"/>
            <a:t>Lower Credit History/Grade</a:t>
          </a:r>
          <a:endParaRPr lang="en-US" sz="2000" kern="1200"/>
        </a:p>
      </dsp:txBody>
      <dsp:txXfrm>
        <a:off x="4942957" y="1640565"/>
        <a:ext cx="2148945" cy="911674"/>
      </dsp:txXfrm>
    </dsp:sp>
    <dsp:sp modelId="{92DE2909-66F4-4254-A5C2-08CB7AEF076E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B2B96-D285-4E51-BC13-F6489B116F49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B6D96-3C17-4297-B964-2BB50A9D9AE5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probability of default is </a:t>
          </a:r>
          <a:r>
            <a:rPr lang="en-US" sz="2000" b="1" kern="1200">
              <a:solidFill>
                <a:schemeClr val="tx1"/>
              </a:solidFill>
            </a:rPr>
            <a:t>upto 37% </a:t>
          </a:r>
          <a:r>
            <a:rPr lang="en-US" sz="2000" kern="1200"/>
            <a:t>for the loans taken for the purpose of </a:t>
          </a:r>
          <a:r>
            <a:rPr lang="en-US" sz="2000" b="1" kern="1200"/>
            <a:t>Small Business</a:t>
          </a:r>
          <a:endParaRPr lang="en-US" sz="2000" kern="1200"/>
        </a:p>
      </dsp:txBody>
      <dsp:txXfrm>
        <a:off x="8573374" y="1640565"/>
        <a:ext cx="2148945" cy="911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BA957-EF74-44C8-A004-A10331B73922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Applicant with Lower Credit Grade(E,F,G), should not be given higher loan amount(more than 25K)</a:t>
          </a:r>
          <a:endParaRPr lang="en-US" sz="2400" kern="1200"/>
        </a:p>
      </dsp:txBody>
      <dsp:txXfrm>
        <a:off x="64425" y="73569"/>
        <a:ext cx="6134790" cy="1190909"/>
      </dsp:txXfrm>
    </dsp:sp>
    <dsp:sp modelId="{C271FD05-9322-4643-8836-2E065BE838E8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Applicant with Mid Tier annual income(30K to 60K) should be charged higher interest rate and reduce the loan amount</a:t>
          </a:r>
          <a:endParaRPr lang="en-US" sz="2400" kern="1200"/>
        </a:p>
      </dsp:txBody>
      <dsp:txXfrm>
        <a:off x="64425" y="1462449"/>
        <a:ext cx="6134790" cy="1190909"/>
      </dsp:txXfrm>
    </dsp:sp>
    <dsp:sp modelId="{8CC48AC5-EA7A-4AC9-BE0C-7580206FC21D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Applicant with Higher Debt to Income(more than 15) should not be give loan for Small Business purpose, and reduce the loan amount</a:t>
          </a:r>
          <a:endParaRPr lang="en-US" sz="2400" kern="1200"/>
        </a:p>
      </dsp:txBody>
      <dsp:txXfrm>
        <a:off x="64425" y="2851329"/>
        <a:ext cx="6134790" cy="1190909"/>
      </dsp:txXfrm>
    </dsp:sp>
    <dsp:sp modelId="{6268C33B-8510-41A2-A6D8-525E748E8A5F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Applicant should not be charged more than 19% reduce the probability of becoming defaulter</a:t>
          </a:r>
          <a:endParaRPr lang="en-US" sz="2400" kern="1200"/>
        </a:p>
      </dsp:txBody>
      <dsp:txXfrm>
        <a:off x="64425" y="4240209"/>
        <a:ext cx="6134790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IN" sz="4000" dirty="0"/>
              <a:t>Lending Club Case Study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009" y="917226"/>
            <a:ext cx="5099164" cy="2948389"/>
          </a:xfrm>
        </p:spPr>
        <p:txBody>
          <a:bodyPr anchor="b">
            <a:normAutofit/>
          </a:bodyPr>
          <a:lstStyle/>
          <a:p>
            <a:pPr algn="just"/>
            <a:r>
              <a:rPr lang="en-IN" dirty="0"/>
              <a:t>Group Facilitator: Pankaj </a:t>
            </a:r>
            <a:r>
              <a:rPr lang="en-IN" dirty="0" err="1"/>
              <a:t>Suryavanssi</a:t>
            </a:r>
            <a:endParaRPr lang="en-IN" dirty="0"/>
          </a:p>
          <a:p>
            <a:pPr algn="just"/>
            <a:r>
              <a:rPr lang="en-IN" dirty="0"/>
              <a:t>Team Member: Harish Kumar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1E96-2DBA-4DCF-ADF2-EFE66FF2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2" y="3498998"/>
            <a:ext cx="2964704" cy="130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91A11-93B8-4A85-BF69-2280D1B4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439499"/>
            <a:ext cx="2135083" cy="1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Default % Calculation for Annual Income &amp; Interest Rate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BE8AA-6365-4822-AF87-BDB4F955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48896"/>
              </p:ext>
            </p:extLst>
          </p:nvPr>
        </p:nvGraphicFramePr>
        <p:xfrm>
          <a:off x="432225" y="2349692"/>
          <a:ext cx="11327550" cy="368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901">
                  <a:extLst>
                    <a:ext uri="{9D8B030D-6E8A-4147-A177-3AD203B41FA5}">
                      <a16:colId xmlns:a16="http://schemas.microsoft.com/office/drawing/2014/main" val="241887694"/>
                    </a:ext>
                  </a:extLst>
                </a:gridCol>
                <a:gridCol w="1736052">
                  <a:extLst>
                    <a:ext uri="{9D8B030D-6E8A-4147-A177-3AD203B41FA5}">
                      <a16:colId xmlns:a16="http://schemas.microsoft.com/office/drawing/2014/main" val="2376920464"/>
                    </a:ext>
                  </a:extLst>
                </a:gridCol>
                <a:gridCol w="2497652">
                  <a:extLst>
                    <a:ext uri="{9D8B030D-6E8A-4147-A177-3AD203B41FA5}">
                      <a16:colId xmlns:a16="http://schemas.microsoft.com/office/drawing/2014/main" val="1479872570"/>
                    </a:ext>
                  </a:extLst>
                </a:gridCol>
                <a:gridCol w="2028044">
                  <a:extLst>
                    <a:ext uri="{9D8B030D-6E8A-4147-A177-3AD203B41FA5}">
                      <a16:colId xmlns:a16="http://schemas.microsoft.com/office/drawing/2014/main" val="1367986696"/>
                    </a:ext>
                  </a:extLst>
                </a:gridCol>
                <a:gridCol w="2532901">
                  <a:extLst>
                    <a:ext uri="{9D8B030D-6E8A-4147-A177-3AD203B41FA5}">
                      <a16:colId xmlns:a16="http://schemas.microsoft.com/office/drawing/2014/main" val="2417773284"/>
                    </a:ext>
                  </a:extLst>
                </a:gridCol>
              </a:tblGrid>
              <a:tr h="405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Annual_Income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int_rate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Charged Off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Fully Paid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Default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3433805509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2595494842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3155209190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492288921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444188907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3578729916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652408613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648832846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211160704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33009817"/>
                  </a:ext>
                </a:extLst>
              </a:tr>
              <a:tr h="32794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</a:t>
                      </a:r>
                    </a:p>
                  </a:txBody>
                  <a:tcPr marL="8125" marR="8125" marT="81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8125" marR="8125" marT="8125" marB="0" anchor="ctr"/>
                </a:tc>
                <a:extLst>
                  <a:ext uri="{0D108BD9-81ED-4DB2-BD59-A6C34878D82A}">
                    <a16:rowId xmlns:a16="http://schemas.microsoft.com/office/drawing/2014/main" val="376376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8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  <a:cs typeface="+mj-cs"/>
              </a:rPr>
              <a:t>Multivariate data Analysis(Graphical representation and Conclusion)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94B35-2A71-4E5E-9E44-98DF5590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" r="1815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5C861E-C53D-4DA8-AD83-C6EABB31199C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1" u="sng">
                <a:latin typeface="+mn-lt"/>
                <a:cs typeface="+mn-cs"/>
              </a:rPr>
              <a:t>Conclusion: </a:t>
            </a:r>
            <a:r>
              <a:rPr lang="en-US" sz="2200">
                <a:latin typeface="+mn-lt"/>
                <a:cs typeface="+mn-cs"/>
              </a:rPr>
              <a:t>Up to </a:t>
            </a:r>
            <a:r>
              <a:rPr lang="en-US" sz="2200" b="1">
                <a:latin typeface="+mn-lt"/>
                <a:cs typeface="+mn-cs"/>
              </a:rPr>
              <a:t>36% applicants</a:t>
            </a:r>
            <a:r>
              <a:rPr lang="en-US" sz="2200">
                <a:latin typeface="+mn-lt"/>
                <a:cs typeface="+mn-cs"/>
              </a:rPr>
              <a:t> </a:t>
            </a:r>
            <a:r>
              <a:rPr lang="en-US" sz="2200" b="1">
                <a:latin typeface="+mn-lt"/>
                <a:cs typeface="+mn-cs"/>
              </a:rPr>
              <a:t>with mid-tier income, and if given loan at above 15% interest rate</a:t>
            </a:r>
            <a:r>
              <a:rPr lang="en-US" sz="2200">
                <a:latin typeface="+mn-lt"/>
                <a:cs typeface="+mn-cs"/>
              </a:rPr>
              <a:t>, having high probability of getting defaulted.</a:t>
            </a:r>
          </a:p>
        </p:txBody>
      </p:sp>
    </p:spTree>
    <p:extLst>
      <p:ext uri="{BB962C8B-B14F-4D97-AF65-F5344CB8AC3E}">
        <p14:creationId xmlns:p14="http://schemas.microsoft.com/office/powerpoint/2010/main" val="248215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Default % Calculation for Purpose &amp; Debt To 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BE8AA-6365-4822-AF87-BDB4F955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70349"/>
              </p:ext>
            </p:extLst>
          </p:nvPr>
        </p:nvGraphicFramePr>
        <p:xfrm>
          <a:off x="432225" y="2117711"/>
          <a:ext cx="11327551" cy="414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278">
                  <a:extLst>
                    <a:ext uri="{9D8B030D-6E8A-4147-A177-3AD203B41FA5}">
                      <a16:colId xmlns:a16="http://schemas.microsoft.com/office/drawing/2014/main" val="241887694"/>
                    </a:ext>
                  </a:extLst>
                </a:gridCol>
                <a:gridCol w="1234081">
                  <a:extLst>
                    <a:ext uri="{9D8B030D-6E8A-4147-A177-3AD203B41FA5}">
                      <a16:colId xmlns:a16="http://schemas.microsoft.com/office/drawing/2014/main" val="2376920464"/>
                    </a:ext>
                  </a:extLst>
                </a:gridCol>
                <a:gridCol w="2545206">
                  <a:extLst>
                    <a:ext uri="{9D8B030D-6E8A-4147-A177-3AD203B41FA5}">
                      <a16:colId xmlns:a16="http://schemas.microsoft.com/office/drawing/2014/main" val="1479872570"/>
                    </a:ext>
                  </a:extLst>
                </a:gridCol>
                <a:gridCol w="2073505">
                  <a:extLst>
                    <a:ext uri="{9D8B030D-6E8A-4147-A177-3AD203B41FA5}">
                      <a16:colId xmlns:a16="http://schemas.microsoft.com/office/drawing/2014/main" val="1367986696"/>
                    </a:ext>
                  </a:extLst>
                </a:gridCol>
                <a:gridCol w="2592481">
                  <a:extLst>
                    <a:ext uri="{9D8B030D-6E8A-4147-A177-3AD203B41FA5}">
                      <a16:colId xmlns:a16="http://schemas.microsoft.com/office/drawing/2014/main" val="2417773284"/>
                    </a:ext>
                  </a:extLst>
                </a:gridCol>
              </a:tblGrid>
              <a:tr h="4175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Purpose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DTIQ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Charged Off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Fully Paid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Default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3433805509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2595494842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3155209190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492288921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444188907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277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3578729916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652408613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648832846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454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211160704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469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33009817"/>
                  </a:ext>
                </a:extLst>
              </a:tr>
              <a:tr h="3731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debt_consolidation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618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2925</a:t>
                      </a:r>
                    </a:p>
                  </a:txBody>
                  <a:tcPr marL="9246" marR="9246" marT="92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246" marR="9246" marT="9246" marB="0" anchor="ctr"/>
                </a:tc>
                <a:extLst>
                  <a:ext uri="{0D108BD9-81ED-4DB2-BD59-A6C34878D82A}">
                    <a16:rowId xmlns:a16="http://schemas.microsoft.com/office/drawing/2014/main" val="376376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8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  <a:cs typeface="+mj-cs"/>
              </a:rPr>
              <a:t>Multivariate data Analysis(Graphical representation and Conclusion)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88D8-FE10-45DF-8FE5-518CC515D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5" r="3" b="674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5C861E-C53D-4DA8-AD83-C6EABB31199C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b="1" u="sng">
                <a:latin typeface="+mn-lt"/>
                <a:cs typeface="+mn-cs"/>
              </a:rPr>
              <a:t>Conclusion: </a:t>
            </a:r>
            <a:r>
              <a:rPr lang="en-US" sz="2200" i="0">
                <a:effectLst/>
                <a:latin typeface="+mn-lt"/>
                <a:cs typeface="+mn-cs"/>
              </a:rPr>
              <a:t>Up to </a:t>
            </a:r>
            <a:r>
              <a:rPr lang="en-US" sz="2200" b="1" i="0">
                <a:effectLst/>
                <a:latin typeface="+mn-lt"/>
                <a:cs typeface="+mn-cs"/>
              </a:rPr>
              <a:t>33% applicants with higher DTI, and if loan taken for the purpose of Small Business</a:t>
            </a:r>
            <a:r>
              <a:rPr lang="en-US" sz="2200" i="0">
                <a:effectLst/>
                <a:latin typeface="+mn-lt"/>
                <a:cs typeface="+mn-cs"/>
              </a:rPr>
              <a:t>, having high probability of getting defaulted</a:t>
            </a:r>
          </a:p>
          <a:p>
            <a:pPr marL="0"/>
            <a:endParaRPr lang="en-US" sz="2200" i="0">
              <a:effectLst/>
              <a:latin typeface="+mn-lt"/>
              <a:cs typeface="+mn-cs"/>
            </a:endParaRPr>
          </a:p>
          <a:p>
            <a:pPr marL="0"/>
            <a:endParaRPr lang="en-US" sz="2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3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 b="1">
                <a:solidFill>
                  <a:schemeClr val="accent5"/>
                </a:solidFill>
              </a:rPr>
              <a:t>Conclusion</a:t>
            </a:r>
            <a:endParaRPr lang="en-IN" sz="5600">
              <a:solidFill>
                <a:schemeClr val="accent5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5EB085-D318-44EA-BC08-C684A33AA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711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37" y="1145232"/>
            <a:ext cx="5380448" cy="5233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i="0" u="sng" dirty="0">
                <a:solidFill>
                  <a:srgbClr val="091E42"/>
                </a:solidFill>
                <a:effectLst/>
                <a:latin typeface="+mn-lt"/>
              </a:rPr>
              <a:t>Problem Statement: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91E42"/>
                </a:solidFill>
                <a:effectLst/>
                <a:latin typeface="+mn-lt"/>
              </a:rPr>
              <a:t>When Lending Club receives a loan application, the company has to make a decision for loan approval based on the applicant’s profile.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91E42"/>
                </a:solidFill>
                <a:effectLst/>
                <a:latin typeface="+mn-lt"/>
              </a:rPr>
              <a:t>Two types of risks are associated with the bank’s decision:</a:t>
            </a:r>
          </a:p>
          <a:p>
            <a:r>
              <a:rPr lang="en-US" sz="2400" b="0" i="0" dirty="0">
                <a:solidFill>
                  <a:srgbClr val="091E42"/>
                </a:solidFill>
                <a:effectLst/>
                <a:latin typeface="+mn-lt"/>
              </a:rPr>
              <a:t>If the applicant is likely to repay the loan, then not approving the loan results in a loss of business to the company</a:t>
            </a:r>
          </a:p>
          <a:p>
            <a:r>
              <a:rPr lang="en-US" sz="2400" b="0" i="0" dirty="0">
                <a:solidFill>
                  <a:srgbClr val="091E42"/>
                </a:solidFill>
                <a:effectLst/>
                <a:latin typeface="+mn-lt"/>
              </a:rPr>
              <a:t>If the applicant is not likely to repay the loan, i.e. he/she is likely to default, then approving the loan may lead to a financial loss for the company</a:t>
            </a:r>
          </a:p>
          <a:p>
            <a:pPr marL="0" indent="0">
              <a:buNone/>
            </a:pPr>
            <a:endParaRPr lang="en-US" sz="2400" b="0" i="0" dirty="0">
              <a:solidFill>
                <a:srgbClr val="091E42"/>
              </a:solidFill>
              <a:effectLst/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091" y="13784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Lending Club Problem Statement and Requirements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679C1-161D-4DC7-A9EC-52A96B294C83}"/>
              </a:ext>
            </a:extLst>
          </p:cNvPr>
          <p:cNvSpPr txBox="1"/>
          <p:nvPr/>
        </p:nvSpPr>
        <p:spPr>
          <a:xfrm>
            <a:off x="3230880" y="6289040"/>
            <a:ext cx="56083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33DCB-948F-49DD-BB03-25A5081A2391}"/>
              </a:ext>
            </a:extLst>
          </p:cNvPr>
          <p:cNvSpPr txBox="1">
            <a:spLocks/>
          </p:cNvSpPr>
          <p:nvPr/>
        </p:nvSpPr>
        <p:spPr>
          <a:xfrm>
            <a:off x="6567391" y="1220218"/>
            <a:ext cx="5240872" cy="3660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solidFill>
                  <a:srgbClr val="091E42"/>
                </a:solidFill>
                <a:latin typeface="+mn-lt"/>
              </a:rPr>
              <a:t>Requirements:</a:t>
            </a:r>
          </a:p>
          <a:p>
            <a:r>
              <a:rPr lang="en-US" sz="1800" dirty="0">
                <a:solidFill>
                  <a:srgbClr val="091E42"/>
                </a:solidFill>
                <a:latin typeface="+mn-lt"/>
              </a:rPr>
              <a:t>Lending club wants to understand the driving factors behind loan default.</a:t>
            </a:r>
          </a:p>
          <a:p>
            <a:r>
              <a:rPr lang="en-US" sz="1800" dirty="0">
                <a:solidFill>
                  <a:srgbClr val="091E42"/>
                </a:solidFill>
                <a:latin typeface="+mn-lt"/>
                <a:cs typeface="Times New Roman" panose="02020603050405020304" pitchFamily="18" charset="0"/>
              </a:rPr>
              <a:t>Lending </a:t>
            </a:r>
            <a:r>
              <a:rPr lang="en-US" sz="1800" dirty="0">
                <a:solidFill>
                  <a:srgbClr val="091E42"/>
                </a:solidFill>
                <a:latin typeface="+mn-lt"/>
              </a:rPr>
              <a:t>club </a:t>
            </a:r>
            <a:r>
              <a:rPr lang="en-US" sz="1800" dirty="0">
                <a:solidFill>
                  <a:srgbClr val="091E42"/>
                </a:solidFill>
                <a:latin typeface="+mn-lt"/>
                <a:cs typeface="Times New Roman" panose="02020603050405020304" pitchFamily="18" charset="0"/>
              </a:rPr>
              <a:t>wants to understand driver variables which are strong indicators of default to utilize this analysis for its portfolio and risk assessment Funds</a:t>
            </a:r>
            <a:endParaRPr lang="en-US" sz="1800" dirty="0">
              <a:solidFill>
                <a:srgbClr val="091E42"/>
              </a:solidFill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91E42"/>
              </a:solidFill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C71E31-29AC-44BA-B7D2-57C39555B45A}"/>
              </a:ext>
            </a:extLst>
          </p:cNvPr>
          <p:cNvGrpSpPr/>
          <p:nvPr/>
        </p:nvGrpSpPr>
        <p:grpSpPr>
          <a:xfrm>
            <a:off x="5907640" y="3144903"/>
            <a:ext cx="6284360" cy="2567865"/>
            <a:chOff x="974177" y="3358170"/>
            <a:chExt cx="7130211" cy="29280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63FFFA-B7EE-4829-B09E-C61F3A80A322}"/>
                </a:ext>
              </a:extLst>
            </p:cNvPr>
            <p:cNvGrpSpPr/>
            <p:nvPr/>
          </p:nvGrpSpPr>
          <p:grpSpPr>
            <a:xfrm>
              <a:off x="1366462" y="4228041"/>
              <a:ext cx="1730221" cy="1122891"/>
              <a:chOff x="1366462" y="4228041"/>
              <a:chExt cx="1730221" cy="112289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C5E5289-32E9-4BA5-8C78-3B9AB4616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2283" y="42703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AA99219C-9729-4E2A-9E5C-BEDD4F35A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66462" y="4228041"/>
                <a:ext cx="1122891" cy="1122891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A181B-1533-491F-93DC-8CC0DECE0F2A}"/>
                </a:ext>
              </a:extLst>
            </p:cNvPr>
            <p:cNvSpPr txBox="1"/>
            <p:nvPr/>
          </p:nvSpPr>
          <p:spPr>
            <a:xfrm>
              <a:off x="974177" y="5201054"/>
              <a:ext cx="1907459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Borrowers Apply for Loan</a:t>
              </a:r>
            </a:p>
          </p:txBody>
        </p:sp>
        <p:pic>
          <p:nvPicPr>
            <p:cNvPr id="10" name="Graphic 9" descr="Pandemic exponential curve bar graph with solid fill">
              <a:extLst>
                <a:ext uri="{FF2B5EF4-FFF2-40B4-BE49-F238E27FC236}">
                  <a16:creationId xmlns:a16="http://schemas.microsoft.com/office/drawing/2014/main" id="{38C86C89-DD1F-498D-85DF-1F513EC3E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50524" y="4145866"/>
              <a:ext cx="1287239" cy="12872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8FFED3-62BF-4F9F-8B31-33A2F379C4AE}"/>
                </a:ext>
              </a:extLst>
            </p:cNvPr>
            <p:cNvSpPr txBox="1"/>
            <p:nvPr/>
          </p:nvSpPr>
          <p:spPr>
            <a:xfrm>
              <a:off x="3406217" y="5224078"/>
              <a:ext cx="221519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Verify &amp; Analyze     Borrowers Profile</a:t>
              </a:r>
            </a:p>
          </p:txBody>
        </p:sp>
        <p:pic>
          <p:nvPicPr>
            <p:cNvPr id="12" name="Graphic 11" descr="Inbox Check with solid fill">
              <a:extLst>
                <a:ext uri="{FF2B5EF4-FFF2-40B4-BE49-F238E27FC236}">
                  <a16:creationId xmlns:a16="http://schemas.microsoft.com/office/drawing/2014/main" id="{D024E3CC-62AF-4240-B52B-963557FAE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58159" y="3358170"/>
              <a:ext cx="1287238" cy="1287238"/>
            </a:xfrm>
            <a:prstGeom prst="rect">
              <a:avLst/>
            </a:prstGeom>
          </p:spPr>
        </p:pic>
        <p:pic>
          <p:nvPicPr>
            <p:cNvPr id="13" name="Graphic 12" descr="Inbox Cross with solid fill">
              <a:extLst>
                <a:ext uri="{FF2B5EF4-FFF2-40B4-BE49-F238E27FC236}">
                  <a16:creationId xmlns:a16="http://schemas.microsoft.com/office/drawing/2014/main" id="{080D138C-0B0D-4C33-809E-CF248F5D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8934" y="4799088"/>
              <a:ext cx="1287238" cy="1287238"/>
            </a:xfrm>
            <a:prstGeom prst="rect">
              <a:avLst/>
            </a:prstGeom>
          </p:spPr>
        </p:pic>
        <p:pic>
          <p:nvPicPr>
            <p:cNvPr id="14" name="Graphic 13" descr="Arrow: Straight outline">
              <a:extLst>
                <a:ext uri="{FF2B5EF4-FFF2-40B4-BE49-F238E27FC236}">
                  <a16:creationId xmlns:a16="http://schemas.microsoft.com/office/drawing/2014/main" id="{808CD97B-89AB-4500-A249-2299160E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 rot="19592673" flipH="1">
              <a:off x="5091580" y="4187789"/>
              <a:ext cx="1439078" cy="609031"/>
            </a:xfrm>
            <a:prstGeom prst="rect">
              <a:avLst/>
            </a:prstGeom>
          </p:spPr>
        </p:pic>
        <p:pic>
          <p:nvPicPr>
            <p:cNvPr id="15" name="Graphic 14" descr="Arrow: Straight outline">
              <a:extLst>
                <a:ext uri="{FF2B5EF4-FFF2-40B4-BE49-F238E27FC236}">
                  <a16:creationId xmlns:a16="http://schemas.microsoft.com/office/drawing/2014/main" id="{124EC268-F6FE-4C3D-A167-585E297DA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 rot="2190144" flipH="1">
              <a:off x="5133499" y="4871683"/>
              <a:ext cx="1381342" cy="689628"/>
            </a:xfrm>
            <a:prstGeom prst="rect">
              <a:avLst/>
            </a:prstGeom>
          </p:spPr>
        </p:pic>
        <p:pic>
          <p:nvPicPr>
            <p:cNvPr id="16" name="Graphic 15" descr="Arrow: Straight outline">
              <a:extLst>
                <a:ext uri="{FF2B5EF4-FFF2-40B4-BE49-F238E27FC236}">
                  <a16:creationId xmlns:a16="http://schemas.microsoft.com/office/drawing/2014/main" id="{E6D40298-A55E-4F2B-B438-4A27C67C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 flipH="1">
              <a:off x="3060050" y="4551557"/>
              <a:ext cx="961880" cy="5644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4CC783-B321-4614-BE3B-6AE467199CC8}"/>
                </a:ext>
              </a:extLst>
            </p:cNvPr>
            <p:cNvSpPr txBox="1"/>
            <p:nvPr/>
          </p:nvSpPr>
          <p:spPr>
            <a:xfrm>
              <a:off x="6196929" y="5886063"/>
              <a:ext cx="190745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Reject Loan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74452-724B-408A-ACF0-6C7050962B45}"/>
                </a:ext>
              </a:extLst>
            </p:cNvPr>
            <p:cNvSpPr txBox="1"/>
            <p:nvPr/>
          </p:nvSpPr>
          <p:spPr>
            <a:xfrm>
              <a:off x="6148048" y="4436125"/>
              <a:ext cx="190745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Approve Loan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dirty="0"/>
              <a:t> Approach to solve the problem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04B6F81-DECC-4370-B606-64A46BE1B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389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36"/>
            <a:ext cx="10515600" cy="1133693"/>
          </a:xfrm>
        </p:spPr>
        <p:txBody>
          <a:bodyPr>
            <a:normAutofit/>
          </a:bodyPr>
          <a:lstStyle/>
          <a:p>
            <a:r>
              <a:rPr lang="en-US" sz="4400" b="1" dirty="0"/>
              <a:t>Data Understanding and Data Cleaning</a:t>
            </a:r>
            <a:endParaRPr lang="en-IN" sz="4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59E5D-9A68-4328-869F-B3CE943B0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461101"/>
              </p:ext>
            </p:extLst>
          </p:nvPr>
        </p:nvGraphicFramePr>
        <p:xfrm>
          <a:off x="838200" y="1414658"/>
          <a:ext cx="10515600" cy="508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Univariate analysis: Below analysis has been performed on Loan data after cleaning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14F078-17CF-458E-9096-440935F6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9538"/>
              </p:ext>
            </p:extLst>
          </p:nvPr>
        </p:nvGraphicFramePr>
        <p:xfrm>
          <a:off x="432225" y="1980340"/>
          <a:ext cx="11327551" cy="442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9">
                  <a:extLst>
                    <a:ext uri="{9D8B030D-6E8A-4147-A177-3AD203B41FA5}">
                      <a16:colId xmlns:a16="http://schemas.microsoft.com/office/drawing/2014/main" val="4046240084"/>
                    </a:ext>
                  </a:extLst>
                </a:gridCol>
                <a:gridCol w="1196897">
                  <a:extLst>
                    <a:ext uri="{9D8B030D-6E8A-4147-A177-3AD203B41FA5}">
                      <a16:colId xmlns:a16="http://schemas.microsoft.com/office/drawing/2014/main" val="2182199598"/>
                    </a:ext>
                  </a:extLst>
                </a:gridCol>
                <a:gridCol w="682528">
                  <a:extLst>
                    <a:ext uri="{9D8B030D-6E8A-4147-A177-3AD203B41FA5}">
                      <a16:colId xmlns:a16="http://schemas.microsoft.com/office/drawing/2014/main" val="4110433585"/>
                    </a:ext>
                  </a:extLst>
                </a:gridCol>
                <a:gridCol w="821012">
                  <a:extLst>
                    <a:ext uri="{9D8B030D-6E8A-4147-A177-3AD203B41FA5}">
                      <a16:colId xmlns:a16="http://schemas.microsoft.com/office/drawing/2014/main" val="1398652038"/>
                    </a:ext>
                  </a:extLst>
                </a:gridCol>
                <a:gridCol w="6530875">
                  <a:extLst>
                    <a:ext uri="{9D8B030D-6E8A-4147-A177-3AD203B41FA5}">
                      <a16:colId xmlns:a16="http://schemas.microsoft.com/office/drawing/2014/main" val="2196661359"/>
                    </a:ext>
                  </a:extLst>
                </a:gridCol>
              </a:tblGrid>
              <a:tr h="3088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Variable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Top1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Top2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Top3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Remarks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579204732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int_rate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Ranges between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35% to 49%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if the applicant given loan at 19% and above. Assumption: Considering 23% &amp; 24% as outliers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383167581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grade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is 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34%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for Applicants with lower Grade(lower credit history)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1782688347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small_business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medical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is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if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taking loan for small business.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debt_consolidation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category also very close to medical (15%+)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1372300131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loan_amnt_5k-derived from Loan amount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is 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25%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if the given loan amount is above 20,000.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2172478294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terms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months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 months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is 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25%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for Applicants with loan term is 60 months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229011495"/>
                  </a:ext>
                </a:extLst>
              </a:tr>
              <a:tr h="664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annual_inc_10k-derived from annual income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 is 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upto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24%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if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 income below 40,000. Assumption: Income has been segmented into nearest 10K, and outliers has been removed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3980579665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Dtiq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-Derived from DTI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Default Probability 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gradually increases from 12 to 16%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as DTI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percetange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increases.</a:t>
                      </a: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402092678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emp_length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specific pattern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found with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Employement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Period of applicant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805886277"/>
                  </a:ext>
                </a:extLst>
              </a:tr>
              <a:tr h="4572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verification_status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Verified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 Verified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Verified</a:t>
                      </a:r>
                    </a:p>
                  </a:txBody>
                  <a:tcPr marL="6182" marR="6182" marT="6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specific pattern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found with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Employement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Period of applicant.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82" marR="6182" marT="6182" marB="0" anchor="ctr"/>
                </a:tc>
                <a:extLst>
                  <a:ext uri="{0D108BD9-81ED-4DB2-BD59-A6C34878D82A}">
                    <a16:rowId xmlns:a16="http://schemas.microsoft.com/office/drawing/2014/main" val="160823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4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Univariate Data Analysis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317795"/>
            <a:ext cx="11168742" cy="7155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Univariate analysis: Below are the graphical representation of Univariate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433F7-A727-4153-A407-83BC37DA2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1757679"/>
            <a:ext cx="12181840" cy="49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Univariate data Analysis-Top 3 Findings </a:t>
            </a:r>
            <a:endParaRPr lang="en-IN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70B83-2AFA-4358-8150-01F87B055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881666"/>
              </p:ext>
            </p:extLst>
          </p:nvPr>
        </p:nvGraphicFramePr>
        <p:xfrm>
          <a:off x="487791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3797F-4267-4639-9D7C-D47A0F5ABDB3}"/>
              </a:ext>
            </a:extLst>
          </p:cNvPr>
          <p:cNvSpPr txBox="1"/>
          <p:nvPr/>
        </p:nvSpPr>
        <p:spPr>
          <a:xfrm>
            <a:off x="396402" y="5516964"/>
            <a:ext cx="11634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Assumption: </a:t>
            </a:r>
            <a:r>
              <a:rPr lang="en-US" dirty="0"/>
              <a:t>Grade are considered in decreasing order, A is considered as higher grade(customer with highest credit history) and Grade G is considered as lowest grade(customer with worst credit history)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9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'Default % Calculation for Grade &amp; Loan Amount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BE8AA-6365-4822-AF87-BDB4F955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53011"/>
              </p:ext>
            </p:extLst>
          </p:nvPr>
        </p:nvGraphicFramePr>
        <p:xfrm>
          <a:off x="432225" y="2162294"/>
          <a:ext cx="11327551" cy="406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775">
                  <a:extLst>
                    <a:ext uri="{9D8B030D-6E8A-4147-A177-3AD203B41FA5}">
                      <a16:colId xmlns:a16="http://schemas.microsoft.com/office/drawing/2014/main" val="241887694"/>
                    </a:ext>
                  </a:extLst>
                </a:gridCol>
                <a:gridCol w="2523438">
                  <a:extLst>
                    <a:ext uri="{9D8B030D-6E8A-4147-A177-3AD203B41FA5}">
                      <a16:colId xmlns:a16="http://schemas.microsoft.com/office/drawing/2014/main" val="2376920464"/>
                    </a:ext>
                  </a:extLst>
                </a:gridCol>
                <a:gridCol w="2523438">
                  <a:extLst>
                    <a:ext uri="{9D8B030D-6E8A-4147-A177-3AD203B41FA5}">
                      <a16:colId xmlns:a16="http://schemas.microsoft.com/office/drawing/2014/main" val="1479872570"/>
                    </a:ext>
                  </a:extLst>
                </a:gridCol>
                <a:gridCol w="2354462">
                  <a:extLst>
                    <a:ext uri="{9D8B030D-6E8A-4147-A177-3AD203B41FA5}">
                      <a16:colId xmlns:a16="http://schemas.microsoft.com/office/drawing/2014/main" val="1367986696"/>
                    </a:ext>
                  </a:extLst>
                </a:gridCol>
                <a:gridCol w="2523438">
                  <a:extLst>
                    <a:ext uri="{9D8B030D-6E8A-4147-A177-3AD203B41FA5}">
                      <a16:colId xmlns:a16="http://schemas.microsoft.com/office/drawing/2014/main" val="2417773284"/>
                    </a:ext>
                  </a:extLst>
                </a:gridCol>
              </a:tblGrid>
              <a:tr h="4044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Grade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Loan amount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 Charged Off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 Fully Paid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Default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3433805509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2595494842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3155209190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492288921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444188907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3578729916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652408613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203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648832846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377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211160704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363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33009817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20000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395</a:t>
                      </a:r>
                    </a:p>
                  </a:txBody>
                  <a:tcPr marL="8095" marR="8095" marT="80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8095" marR="8095" marT="8095" marB="0" anchor="ctr"/>
                </a:tc>
                <a:extLst>
                  <a:ext uri="{0D108BD9-81ED-4DB2-BD59-A6C34878D82A}">
                    <a16:rowId xmlns:a16="http://schemas.microsoft.com/office/drawing/2014/main" val="376376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  <a:cs typeface="+mj-cs"/>
              </a:rPr>
              <a:t>Multivariate data Analysis(Graphical representation and Conclusion)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E9A1D-159C-40F6-B95E-9CE553C39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" r="3" b="298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5C861E-C53D-4DA8-AD83-C6EABB31199C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900" b="1" u="sng">
                <a:latin typeface="+mn-lt"/>
                <a:cs typeface="+mn-cs"/>
              </a:rPr>
              <a:t>Conclusion: </a:t>
            </a:r>
            <a:r>
              <a:rPr lang="en-US" sz="1900" i="0">
                <a:effectLst/>
                <a:latin typeface="+mn-lt"/>
                <a:cs typeface="+mn-cs"/>
              </a:rPr>
              <a:t>Up to </a:t>
            </a:r>
            <a:r>
              <a:rPr lang="en-US" sz="1900" b="1" i="0">
                <a:effectLst/>
                <a:latin typeface="+mn-lt"/>
                <a:cs typeface="+mn-cs"/>
              </a:rPr>
              <a:t>38% Applicants with lower Grade(lower credit history), </a:t>
            </a:r>
            <a:r>
              <a:rPr lang="en-US" sz="1900" i="0">
                <a:effectLst/>
                <a:latin typeface="+mn-lt"/>
                <a:cs typeface="+mn-cs"/>
              </a:rPr>
              <a:t>and if given an higher loan amount having high probability of getting defaulted</a:t>
            </a:r>
          </a:p>
          <a:p>
            <a:pPr marL="0"/>
            <a:r>
              <a:rPr lang="en-US" sz="1900" b="1">
                <a:latin typeface="+mn-lt"/>
                <a:cs typeface="+mn-cs"/>
              </a:rPr>
              <a:t>Assumption: </a:t>
            </a:r>
            <a:r>
              <a:rPr lang="en-US" sz="1900">
                <a:latin typeface="+mn-lt"/>
                <a:cs typeface="+mn-cs"/>
              </a:rPr>
              <a:t> Grade are considered in decreasing order, A is considered as higher grade(customer with highest credit history) and Grade G is considered as lowest grade(customer with worst credit history)</a:t>
            </a:r>
            <a:endParaRPr lang="en-US" sz="1900" i="0">
              <a:effectLst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12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1433</Words>
  <Application>Microsoft Office PowerPoint</Application>
  <PresentationFormat>Widescreen</PresentationFormat>
  <Paragraphs>294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Lending Club Case Study  SUBMISSION </vt:lpstr>
      <vt:lpstr> Lending Club Problem Statement and Requirements</vt:lpstr>
      <vt:lpstr> Approach to solve the problem</vt:lpstr>
      <vt:lpstr>Data Understanding and Data Cleaning</vt:lpstr>
      <vt:lpstr>Univariate data Analysis</vt:lpstr>
      <vt:lpstr>Univariate Data Analysis</vt:lpstr>
      <vt:lpstr>Univariate data Analysis-Top 3 Findings </vt:lpstr>
      <vt:lpstr>Multivariate data Analysis</vt:lpstr>
      <vt:lpstr>Multivariate data Analysis(Graphical representation and Conclusion)</vt:lpstr>
      <vt:lpstr>Multivariate data Analysis</vt:lpstr>
      <vt:lpstr>Multivariate data Analysis(Graphical representation and Conclusion)</vt:lpstr>
      <vt:lpstr>Multivariate data Analysis</vt:lpstr>
      <vt:lpstr>Multivariate data Analysis(Graphical representation and Conclusion)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Pidukuluvallu Subramanya, Harish</cp:lastModifiedBy>
  <cp:revision>59</cp:revision>
  <dcterms:created xsi:type="dcterms:W3CDTF">2016-06-09T08:16:28Z</dcterms:created>
  <dcterms:modified xsi:type="dcterms:W3CDTF">2021-08-18T12:01:10Z</dcterms:modified>
</cp:coreProperties>
</file>