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8258E-42A6-424A-A4CD-E56297AB517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F06677-C0F7-48FF-A30A-8DD32EC61DF2}">
      <dgm:prSet/>
      <dgm:spPr/>
      <dgm:t>
        <a:bodyPr/>
        <a:lstStyle/>
        <a:p>
          <a:r>
            <a:rPr lang="en-US"/>
            <a:t>Introduction BI</a:t>
          </a:r>
        </a:p>
      </dgm:t>
    </dgm:pt>
    <dgm:pt modelId="{7BB1B62F-FC11-4FA2-ABF8-0F20E3EACF08}" type="parTrans" cxnId="{65BED493-908C-42DF-A8B4-16C6F5E4AA76}">
      <dgm:prSet/>
      <dgm:spPr/>
      <dgm:t>
        <a:bodyPr/>
        <a:lstStyle/>
        <a:p>
          <a:endParaRPr lang="en-US"/>
        </a:p>
      </dgm:t>
    </dgm:pt>
    <dgm:pt modelId="{0C04E5AB-2BB5-42DD-AEDC-E01D1E2831E7}" type="sibTrans" cxnId="{65BED493-908C-42DF-A8B4-16C6F5E4AA76}">
      <dgm:prSet/>
      <dgm:spPr/>
      <dgm:t>
        <a:bodyPr/>
        <a:lstStyle/>
        <a:p>
          <a:endParaRPr lang="en-US"/>
        </a:p>
      </dgm:t>
    </dgm:pt>
    <dgm:pt modelId="{6B3920B0-F54F-4785-A652-FECD8A9F9023}">
      <dgm:prSet/>
      <dgm:spPr/>
      <dgm:t>
        <a:bodyPr/>
        <a:lstStyle/>
        <a:p>
          <a:r>
            <a:rPr lang="en-US"/>
            <a:t>BI techniques and tools</a:t>
          </a:r>
        </a:p>
      </dgm:t>
    </dgm:pt>
    <dgm:pt modelId="{58793151-BB3C-455C-A40B-868390DA9C0C}" type="parTrans" cxnId="{2EAC74C4-2766-4FC4-A944-3B1F17AA1D65}">
      <dgm:prSet/>
      <dgm:spPr/>
      <dgm:t>
        <a:bodyPr/>
        <a:lstStyle/>
        <a:p>
          <a:endParaRPr lang="en-US"/>
        </a:p>
      </dgm:t>
    </dgm:pt>
    <dgm:pt modelId="{5FD4F631-A255-4B89-B54F-E7AD8BB1EEAA}" type="sibTrans" cxnId="{2EAC74C4-2766-4FC4-A944-3B1F17AA1D65}">
      <dgm:prSet/>
      <dgm:spPr/>
      <dgm:t>
        <a:bodyPr/>
        <a:lstStyle/>
        <a:p>
          <a:endParaRPr lang="en-US"/>
        </a:p>
      </dgm:t>
    </dgm:pt>
    <dgm:pt modelId="{40E259B7-22BE-435E-B44C-EE6C9D26F234}">
      <dgm:prSet/>
      <dgm:spPr/>
      <dgm:t>
        <a:bodyPr/>
        <a:lstStyle/>
        <a:p>
          <a:r>
            <a:rPr lang="en-US"/>
            <a:t>Dataset</a:t>
          </a:r>
        </a:p>
      </dgm:t>
    </dgm:pt>
    <dgm:pt modelId="{34D9555B-77DE-401D-97EE-25546EF13CA1}" type="parTrans" cxnId="{1A2576B1-4698-4FC5-843A-97DFDE698B23}">
      <dgm:prSet/>
      <dgm:spPr/>
      <dgm:t>
        <a:bodyPr/>
        <a:lstStyle/>
        <a:p>
          <a:endParaRPr lang="en-US"/>
        </a:p>
      </dgm:t>
    </dgm:pt>
    <dgm:pt modelId="{5F0EED8D-F903-41E1-9A31-5BB42716811B}" type="sibTrans" cxnId="{1A2576B1-4698-4FC5-843A-97DFDE698B23}">
      <dgm:prSet/>
      <dgm:spPr/>
      <dgm:t>
        <a:bodyPr/>
        <a:lstStyle/>
        <a:p>
          <a:endParaRPr lang="en-US"/>
        </a:p>
      </dgm:t>
    </dgm:pt>
    <dgm:pt modelId="{D0E0D3D7-24B4-45F9-B6D5-79500520521D}">
      <dgm:prSet/>
      <dgm:spPr/>
      <dgm:t>
        <a:bodyPr/>
        <a:lstStyle/>
        <a:p>
          <a:r>
            <a:rPr lang="en-US"/>
            <a:t>Design dashboard</a:t>
          </a:r>
        </a:p>
      </dgm:t>
    </dgm:pt>
    <dgm:pt modelId="{442FEE51-D90D-4ABB-98AD-7800AACC064D}" type="parTrans" cxnId="{A6E259BB-F2CC-4464-89A8-203766FC7D4B}">
      <dgm:prSet/>
      <dgm:spPr/>
      <dgm:t>
        <a:bodyPr/>
        <a:lstStyle/>
        <a:p>
          <a:endParaRPr lang="en-US"/>
        </a:p>
      </dgm:t>
    </dgm:pt>
    <dgm:pt modelId="{2412EDB4-E9AC-4DAD-B892-EFE7D7229482}" type="sibTrans" cxnId="{A6E259BB-F2CC-4464-89A8-203766FC7D4B}">
      <dgm:prSet/>
      <dgm:spPr/>
      <dgm:t>
        <a:bodyPr/>
        <a:lstStyle/>
        <a:p>
          <a:endParaRPr lang="en-US"/>
        </a:p>
      </dgm:t>
    </dgm:pt>
    <dgm:pt modelId="{46BDD96B-FCDB-4B7A-AC52-02A0C3A6EE04}">
      <dgm:prSet/>
      <dgm:spPr/>
      <dgm:t>
        <a:bodyPr/>
        <a:lstStyle/>
        <a:p>
          <a:r>
            <a:rPr lang="en-US"/>
            <a:t>Influence of BI</a:t>
          </a:r>
        </a:p>
      </dgm:t>
    </dgm:pt>
    <dgm:pt modelId="{AD9B3A04-7BA0-4B16-BA09-EEAE0AC44EE4}" type="parTrans" cxnId="{3D481E00-5A23-4BFB-96CC-93B4626AE2FD}">
      <dgm:prSet/>
      <dgm:spPr/>
      <dgm:t>
        <a:bodyPr/>
        <a:lstStyle/>
        <a:p>
          <a:endParaRPr lang="en-US"/>
        </a:p>
      </dgm:t>
    </dgm:pt>
    <dgm:pt modelId="{ECE89F09-C1B8-4036-9A49-9CC794AB59DA}" type="sibTrans" cxnId="{3D481E00-5A23-4BFB-96CC-93B4626AE2FD}">
      <dgm:prSet/>
      <dgm:spPr/>
      <dgm:t>
        <a:bodyPr/>
        <a:lstStyle/>
        <a:p>
          <a:endParaRPr lang="en-US"/>
        </a:p>
      </dgm:t>
    </dgm:pt>
    <dgm:pt modelId="{2125E2E8-976B-4764-8404-CDB500825C48}">
      <dgm:prSet/>
      <dgm:spPr/>
      <dgm:t>
        <a:bodyPr/>
        <a:lstStyle/>
        <a:p>
          <a:r>
            <a:rPr lang="en-US"/>
            <a:t>Legal Issues</a:t>
          </a:r>
        </a:p>
      </dgm:t>
    </dgm:pt>
    <dgm:pt modelId="{9C39D059-A386-47F3-89EE-32011DA67E0C}" type="parTrans" cxnId="{55DE66D3-CE84-4726-A490-D00B0A878DDC}">
      <dgm:prSet/>
      <dgm:spPr/>
      <dgm:t>
        <a:bodyPr/>
        <a:lstStyle/>
        <a:p>
          <a:endParaRPr lang="en-US"/>
        </a:p>
      </dgm:t>
    </dgm:pt>
    <dgm:pt modelId="{35822183-7452-467D-9A8B-576EEBEFFEDC}" type="sibTrans" cxnId="{55DE66D3-CE84-4726-A490-D00B0A878DDC}">
      <dgm:prSet/>
      <dgm:spPr/>
      <dgm:t>
        <a:bodyPr/>
        <a:lstStyle/>
        <a:p>
          <a:endParaRPr lang="en-US"/>
        </a:p>
      </dgm:t>
    </dgm:pt>
    <dgm:pt modelId="{6C593885-58C3-4DB7-A517-C852239D15E8}" type="pres">
      <dgm:prSet presAssocID="{B168258E-42A6-424A-A4CD-E56297AB517F}" presName="root" presStyleCnt="0">
        <dgm:presLayoutVars>
          <dgm:dir/>
          <dgm:resizeHandles val="exact"/>
        </dgm:presLayoutVars>
      </dgm:prSet>
      <dgm:spPr/>
    </dgm:pt>
    <dgm:pt modelId="{B0376763-9ECE-40BD-B787-5E267A6ED6BA}" type="pres">
      <dgm:prSet presAssocID="{CBF06677-C0F7-48FF-A30A-8DD32EC61DF2}" presName="compNode" presStyleCnt="0"/>
      <dgm:spPr/>
    </dgm:pt>
    <dgm:pt modelId="{BD40A838-2071-44C6-9583-5A6EDC957D27}" type="pres">
      <dgm:prSet presAssocID="{CBF06677-C0F7-48FF-A30A-8DD32EC61DF2}" presName="bgRect" presStyleLbl="bgShp" presStyleIdx="0" presStyleCnt="6"/>
      <dgm:spPr/>
    </dgm:pt>
    <dgm:pt modelId="{F105BA84-2009-4466-929F-74FE2DDABB1F}" type="pres">
      <dgm:prSet presAssocID="{CBF06677-C0F7-48FF-A30A-8DD32EC61DF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568219F4-96A5-4595-B5F8-117AEA201A03}" type="pres">
      <dgm:prSet presAssocID="{CBF06677-C0F7-48FF-A30A-8DD32EC61DF2}" presName="spaceRect" presStyleCnt="0"/>
      <dgm:spPr/>
    </dgm:pt>
    <dgm:pt modelId="{A633F57E-E713-4BC7-92E4-3CB169DF25A4}" type="pres">
      <dgm:prSet presAssocID="{CBF06677-C0F7-48FF-A30A-8DD32EC61DF2}" presName="parTx" presStyleLbl="revTx" presStyleIdx="0" presStyleCnt="6">
        <dgm:presLayoutVars>
          <dgm:chMax val="0"/>
          <dgm:chPref val="0"/>
        </dgm:presLayoutVars>
      </dgm:prSet>
      <dgm:spPr/>
    </dgm:pt>
    <dgm:pt modelId="{EFA0862E-B6B6-4751-9B60-2F5823CF19F5}" type="pres">
      <dgm:prSet presAssocID="{0C04E5AB-2BB5-42DD-AEDC-E01D1E2831E7}" presName="sibTrans" presStyleCnt="0"/>
      <dgm:spPr/>
    </dgm:pt>
    <dgm:pt modelId="{26420EC4-E1BD-4C37-B884-5C536B23BF7A}" type="pres">
      <dgm:prSet presAssocID="{6B3920B0-F54F-4785-A652-FECD8A9F9023}" presName="compNode" presStyleCnt="0"/>
      <dgm:spPr/>
    </dgm:pt>
    <dgm:pt modelId="{4F16636C-B014-4296-BB2F-877550ABB338}" type="pres">
      <dgm:prSet presAssocID="{6B3920B0-F54F-4785-A652-FECD8A9F9023}" presName="bgRect" presStyleLbl="bgShp" presStyleIdx="1" presStyleCnt="6"/>
      <dgm:spPr/>
    </dgm:pt>
    <dgm:pt modelId="{A4C5E5F2-57FE-47C0-8073-F402F9D9AFFA}" type="pres">
      <dgm:prSet presAssocID="{6B3920B0-F54F-4785-A652-FECD8A9F90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13F5D0C-0F07-4116-9E0C-E343D57F2A23}" type="pres">
      <dgm:prSet presAssocID="{6B3920B0-F54F-4785-A652-FECD8A9F9023}" presName="spaceRect" presStyleCnt="0"/>
      <dgm:spPr/>
    </dgm:pt>
    <dgm:pt modelId="{75F38B32-5B8C-448C-999F-14FF5F1879AD}" type="pres">
      <dgm:prSet presAssocID="{6B3920B0-F54F-4785-A652-FECD8A9F9023}" presName="parTx" presStyleLbl="revTx" presStyleIdx="1" presStyleCnt="6">
        <dgm:presLayoutVars>
          <dgm:chMax val="0"/>
          <dgm:chPref val="0"/>
        </dgm:presLayoutVars>
      </dgm:prSet>
      <dgm:spPr/>
    </dgm:pt>
    <dgm:pt modelId="{9FEDDF02-8026-49A8-B211-B3CCB9E625E6}" type="pres">
      <dgm:prSet presAssocID="{5FD4F631-A255-4B89-B54F-E7AD8BB1EEAA}" presName="sibTrans" presStyleCnt="0"/>
      <dgm:spPr/>
    </dgm:pt>
    <dgm:pt modelId="{9BCD121D-1183-4EFC-A4DD-C4383C6C1A80}" type="pres">
      <dgm:prSet presAssocID="{40E259B7-22BE-435E-B44C-EE6C9D26F234}" presName="compNode" presStyleCnt="0"/>
      <dgm:spPr/>
    </dgm:pt>
    <dgm:pt modelId="{F0B38ADC-55BD-4DA5-BB35-795B7B0B620E}" type="pres">
      <dgm:prSet presAssocID="{40E259B7-22BE-435E-B44C-EE6C9D26F234}" presName="bgRect" presStyleLbl="bgShp" presStyleIdx="2" presStyleCnt="6"/>
      <dgm:spPr/>
    </dgm:pt>
    <dgm:pt modelId="{851E80DB-A739-4CBD-94D4-E6B4E2595BDE}" type="pres">
      <dgm:prSet presAssocID="{40E259B7-22BE-435E-B44C-EE6C9D26F234}"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ED4F370-1E18-421A-AFE5-DE14099766AD}" type="pres">
      <dgm:prSet presAssocID="{40E259B7-22BE-435E-B44C-EE6C9D26F234}" presName="spaceRect" presStyleCnt="0"/>
      <dgm:spPr/>
    </dgm:pt>
    <dgm:pt modelId="{8D007DAC-5954-43CA-AFFA-5DA684B7EF84}" type="pres">
      <dgm:prSet presAssocID="{40E259B7-22BE-435E-B44C-EE6C9D26F234}" presName="parTx" presStyleLbl="revTx" presStyleIdx="2" presStyleCnt="6">
        <dgm:presLayoutVars>
          <dgm:chMax val="0"/>
          <dgm:chPref val="0"/>
        </dgm:presLayoutVars>
      </dgm:prSet>
      <dgm:spPr/>
    </dgm:pt>
    <dgm:pt modelId="{E30C821D-7B9F-409C-B479-7E4AF08968B6}" type="pres">
      <dgm:prSet presAssocID="{5F0EED8D-F903-41E1-9A31-5BB42716811B}" presName="sibTrans" presStyleCnt="0"/>
      <dgm:spPr/>
    </dgm:pt>
    <dgm:pt modelId="{0BB0AC56-DF1D-4DC3-B315-9989CAD9E1A4}" type="pres">
      <dgm:prSet presAssocID="{D0E0D3D7-24B4-45F9-B6D5-79500520521D}" presName="compNode" presStyleCnt="0"/>
      <dgm:spPr/>
    </dgm:pt>
    <dgm:pt modelId="{DDA7AFAA-E304-4F8E-80A1-466E2952D6E7}" type="pres">
      <dgm:prSet presAssocID="{D0E0D3D7-24B4-45F9-B6D5-79500520521D}" presName="bgRect" presStyleLbl="bgShp" presStyleIdx="3" presStyleCnt="6"/>
      <dgm:spPr/>
    </dgm:pt>
    <dgm:pt modelId="{D66BD110-5E71-4232-B681-713BB75E1B42}" type="pres">
      <dgm:prSet presAssocID="{D0E0D3D7-24B4-45F9-B6D5-79500520521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6BC0C795-52CF-448F-ACE0-6093E35A573C}" type="pres">
      <dgm:prSet presAssocID="{D0E0D3D7-24B4-45F9-B6D5-79500520521D}" presName="spaceRect" presStyleCnt="0"/>
      <dgm:spPr/>
    </dgm:pt>
    <dgm:pt modelId="{B06F7098-757E-4626-AF24-337710E25A96}" type="pres">
      <dgm:prSet presAssocID="{D0E0D3D7-24B4-45F9-B6D5-79500520521D}" presName="parTx" presStyleLbl="revTx" presStyleIdx="3" presStyleCnt="6">
        <dgm:presLayoutVars>
          <dgm:chMax val="0"/>
          <dgm:chPref val="0"/>
        </dgm:presLayoutVars>
      </dgm:prSet>
      <dgm:spPr/>
    </dgm:pt>
    <dgm:pt modelId="{EAA7D3BE-6A23-44D6-A19A-948AFA3F58C0}" type="pres">
      <dgm:prSet presAssocID="{2412EDB4-E9AC-4DAD-B892-EFE7D7229482}" presName="sibTrans" presStyleCnt="0"/>
      <dgm:spPr/>
    </dgm:pt>
    <dgm:pt modelId="{DF2C7261-ACB6-4F81-B6BB-CAE1415B389E}" type="pres">
      <dgm:prSet presAssocID="{46BDD96B-FCDB-4B7A-AC52-02A0C3A6EE04}" presName="compNode" presStyleCnt="0"/>
      <dgm:spPr/>
    </dgm:pt>
    <dgm:pt modelId="{D7E1C599-F0A8-40E2-B466-C94AAA87AECC}" type="pres">
      <dgm:prSet presAssocID="{46BDD96B-FCDB-4B7A-AC52-02A0C3A6EE04}" presName="bgRect" presStyleLbl="bgShp" presStyleIdx="4" presStyleCnt="6"/>
      <dgm:spPr/>
    </dgm:pt>
    <dgm:pt modelId="{7E827B04-F43C-4D00-82C7-BA9E009167AB}" type="pres">
      <dgm:prSet presAssocID="{46BDD96B-FCDB-4B7A-AC52-02A0C3A6EE0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E37673A3-E132-479E-B203-271D8CA32426}" type="pres">
      <dgm:prSet presAssocID="{46BDD96B-FCDB-4B7A-AC52-02A0C3A6EE04}" presName="spaceRect" presStyleCnt="0"/>
      <dgm:spPr/>
    </dgm:pt>
    <dgm:pt modelId="{19A071D9-CD7E-43FB-8DD4-485B1402FD33}" type="pres">
      <dgm:prSet presAssocID="{46BDD96B-FCDB-4B7A-AC52-02A0C3A6EE04}" presName="parTx" presStyleLbl="revTx" presStyleIdx="4" presStyleCnt="6">
        <dgm:presLayoutVars>
          <dgm:chMax val="0"/>
          <dgm:chPref val="0"/>
        </dgm:presLayoutVars>
      </dgm:prSet>
      <dgm:spPr/>
    </dgm:pt>
    <dgm:pt modelId="{B9B6D6FA-A79C-48A5-AF04-34E260E3783D}" type="pres">
      <dgm:prSet presAssocID="{ECE89F09-C1B8-4036-9A49-9CC794AB59DA}" presName="sibTrans" presStyleCnt="0"/>
      <dgm:spPr/>
    </dgm:pt>
    <dgm:pt modelId="{D6125E85-71EF-485D-A64C-07E065CF5D0F}" type="pres">
      <dgm:prSet presAssocID="{2125E2E8-976B-4764-8404-CDB500825C48}" presName="compNode" presStyleCnt="0"/>
      <dgm:spPr/>
    </dgm:pt>
    <dgm:pt modelId="{7545CB81-A57A-4017-9CEB-B5B0B8E80EF9}" type="pres">
      <dgm:prSet presAssocID="{2125E2E8-976B-4764-8404-CDB500825C48}" presName="bgRect" presStyleLbl="bgShp" presStyleIdx="5" presStyleCnt="6"/>
      <dgm:spPr/>
    </dgm:pt>
    <dgm:pt modelId="{EDCD496C-A5B1-47EC-B838-DAD17451824C}" type="pres">
      <dgm:prSet presAssocID="{2125E2E8-976B-4764-8404-CDB500825C4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ales of Justice"/>
        </a:ext>
      </dgm:extLst>
    </dgm:pt>
    <dgm:pt modelId="{B92119AE-BE99-4663-8BBD-3B4F9584728E}" type="pres">
      <dgm:prSet presAssocID="{2125E2E8-976B-4764-8404-CDB500825C48}" presName="spaceRect" presStyleCnt="0"/>
      <dgm:spPr/>
    </dgm:pt>
    <dgm:pt modelId="{5C9A6D7D-399C-46A6-A474-F7492B9EABA0}" type="pres">
      <dgm:prSet presAssocID="{2125E2E8-976B-4764-8404-CDB500825C48}" presName="parTx" presStyleLbl="revTx" presStyleIdx="5" presStyleCnt="6">
        <dgm:presLayoutVars>
          <dgm:chMax val="0"/>
          <dgm:chPref val="0"/>
        </dgm:presLayoutVars>
      </dgm:prSet>
      <dgm:spPr/>
    </dgm:pt>
  </dgm:ptLst>
  <dgm:cxnLst>
    <dgm:cxn modelId="{3D481E00-5A23-4BFB-96CC-93B4626AE2FD}" srcId="{B168258E-42A6-424A-A4CD-E56297AB517F}" destId="{46BDD96B-FCDB-4B7A-AC52-02A0C3A6EE04}" srcOrd="4" destOrd="0" parTransId="{AD9B3A04-7BA0-4B16-BA09-EEAE0AC44EE4}" sibTransId="{ECE89F09-C1B8-4036-9A49-9CC794AB59DA}"/>
    <dgm:cxn modelId="{04FA1828-7665-43BC-BC6C-331DD009F49E}" type="presOf" srcId="{B168258E-42A6-424A-A4CD-E56297AB517F}" destId="{6C593885-58C3-4DB7-A517-C852239D15E8}" srcOrd="0" destOrd="0" presId="urn:microsoft.com/office/officeart/2018/2/layout/IconVerticalSolidList"/>
    <dgm:cxn modelId="{5E3BDE61-4003-4A06-B7CF-A36B468B7570}" type="presOf" srcId="{6B3920B0-F54F-4785-A652-FECD8A9F9023}" destId="{75F38B32-5B8C-448C-999F-14FF5F1879AD}" srcOrd="0" destOrd="0" presId="urn:microsoft.com/office/officeart/2018/2/layout/IconVerticalSolidList"/>
    <dgm:cxn modelId="{BA7E1F78-42D8-4DFA-A6BC-0E991AD36659}" type="presOf" srcId="{40E259B7-22BE-435E-B44C-EE6C9D26F234}" destId="{8D007DAC-5954-43CA-AFFA-5DA684B7EF84}" srcOrd="0" destOrd="0" presId="urn:microsoft.com/office/officeart/2018/2/layout/IconVerticalSolidList"/>
    <dgm:cxn modelId="{65BED493-908C-42DF-A8B4-16C6F5E4AA76}" srcId="{B168258E-42A6-424A-A4CD-E56297AB517F}" destId="{CBF06677-C0F7-48FF-A30A-8DD32EC61DF2}" srcOrd="0" destOrd="0" parTransId="{7BB1B62F-FC11-4FA2-ABF8-0F20E3EACF08}" sibTransId="{0C04E5AB-2BB5-42DD-AEDC-E01D1E2831E7}"/>
    <dgm:cxn modelId="{8498DFA3-2C0E-4705-AA01-A6AC1BF9B060}" type="presOf" srcId="{2125E2E8-976B-4764-8404-CDB500825C48}" destId="{5C9A6D7D-399C-46A6-A474-F7492B9EABA0}" srcOrd="0" destOrd="0" presId="urn:microsoft.com/office/officeart/2018/2/layout/IconVerticalSolidList"/>
    <dgm:cxn modelId="{04BE3FAE-DA83-465A-9878-880E5B683660}" type="presOf" srcId="{D0E0D3D7-24B4-45F9-B6D5-79500520521D}" destId="{B06F7098-757E-4626-AF24-337710E25A96}" srcOrd="0" destOrd="0" presId="urn:microsoft.com/office/officeart/2018/2/layout/IconVerticalSolidList"/>
    <dgm:cxn modelId="{1A2576B1-4698-4FC5-843A-97DFDE698B23}" srcId="{B168258E-42A6-424A-A4CD-E56297AB517F}" destId="{40E259B7-22BE-435E-B44C-EE6C9D26F234}" srcOrd="2" destOrd="0" parTransId="{34D9555B-77DE-401D-97EE-25546EF13CA1}" sibTransId="{5F0EED8D-F903-41E1-9A31-5BB42716811B}"/>
    <dgm:cxn modelId="{A6E259BB-F2CC-4464-89A8-203766FC7D4B}" srcId="{B168258E-42A6-424A-A4CD-E56297AB517F}" destId="{D0E0D3D7-24B4-45F9-B6D5-79500520521D}" srcOrd="3" destOrd="0" parTransId="{442FEE51-D90D-4ABB-98AD-7800AACC064D}" sibTransId="{2412EDB4-E9AC-4DAD-B892-EFE7D7229482}"/>
    <dgm:cxn modelId="{2EAC74C4-2766-4FC4-A944-3B1F17AA1D65}" srcId="{B168258E-42A6-424A-A4CD-E56297AB517F}" destId="{6B3920B0-F54F-4785-A652-FECD8A9F9023}" srcOrd="1" destOrd="0" parTransId="{58793151-BB3C-455C-A40B-868390DA9C0C}" sibTransId="{5FD4F631-A255-4B89-B54F-E7AD8BB1EEAA}"/>
    <dgm:cxn modelId="{DBF3B8CC-0B85-4663-AA1B-2AF6CE703E4B}" type="presOf" srcId="{CBF06677-C0F7-48FF-A30A-8DD32EC61DF2}" destId="{A633F57E-E713-4BC7-92E4-3CB169DF25A4}" srcOrd="0" destOrd="0" presId="urn:microsoft.com/office/officeart/2018/2/layout/IconVerticalSolidList"/>
    <dgm:cxn modelId="{55DE66D3-CE84-4726-A490-D00B0A878DDC}" srcId="{B168258E-42A6-424A-A4CD-E56297AB517F}" destId="{2125E2E8-976B-4764-8404-CDB500825C48}" srcOrd="5" destOrd="0" parTransId="{9C39D059-A386-47F3-89EE-32011DA67E0C}" sibTransId="{35822183-7452-467D-9A8B-576EEBEFFEDC}"/>
    <dgm:cxn modelId="{CEB6EEE2-F2E6-4837-AE37-E1A96A020E01}" type="presOf" srcId="{46BDD96B-FCDB-4B7A-AC52-02A0C3A6EE04}" destId="{19A071D9-CD7E-43FB-8DD4-485B1402FD33}" srcOrd="0" destOrd="0" presId="urn:microsoft.com/office/officeart/2018/2/layout/IconVerticalSolidList"/>
    <dgm:cxn modelId="{39C43BB6-0415-4DC8-A199-CB9702B2B383}" type="presParOf" srcId="{6C593885-58C3-4DB7-A517-C852239D15E8}" destId="{B0376763-9ECE-40BD-B787-5E267A6ED6BA}" srcOrd="0" destOrd="0" presId="urn:microsoft.com/office/officeart/2018/2/layout/IconVerticalSolidList"/>
    <dgm:cxn modelId="{677DF49D-3136-48B0-A490-2A799AAAAE51}" type="presParOf" srcId="{B0376763-9ECE-40BD-B787-5E267A6ED6BA}" destId="{BD40A838-2071-44C6-9583-5A6EDC957D27}" srcOrd="0" destOrd="0" presId="urn:microsoft.com/office/officeart/2018/2/layout/IconVerticalSolidList"/>
    <dgm:cxn modelId="{2CFAC8E2-CBE8-4D50-9316-D8CACBE0B618}" type="presParOf" srcId="{B0376763-9ECE-40BD-B787-5E267A6ED6BA}" destId="{F105BA84-2009-4466-929F-74FE2DDABB1F}" srcOrd="1" destOrd="0" presId="urn:microsoft.com/office/officeart/2018/2/layout/IconVerticalSolidList"/>
    <dgm:cxn modelId="{C1D3E8C6-14CF-477A-81A0-8BC1A14A6746}" type="presParOf" srcId="{B0376763-9ECE-40BD-B787-5E267A6ED6BA}" destId="{568219F4-96A5-4595-B5F8-117AEA201A03}" srcOrd="2" destOrd="0" presId="urn:microsoft.com/office/officeart/2018/2/layout/IconVerticalSolidList"/>
    <dgm:cxn modelId="{654656B4-B98B-4D00-87BE-3BCB87162F55}" type="presParOf" srcId="{B0376763-9ECE-40BD-B787-5E267A6ED6BA}" destId="{A633F57E-E713-4BC7-92E4-3CB169DF25A4}" srcOrd="3" destOrd="0" presId="urn:microsoft.com/office/officeart/2018/2/layout/IconVerticalSolidList"/>
    <dgm:cxn modelId="{8CAED7BD-112D-481B-B77D-8418BEF91255}" type="presParOf" srcId="{6C593885-58C3-4DB7-A517-C852239D15E8}" destId="{EFA0862E-B6B6-4751-9B60-2F5823CF19F5}" srcOrd="1" destOrd="0" presId="urn:microsoft.com/office/officeart/2018/2/layout/IconVerticalSolidList"/>
    <dgm:cxn modelId="{E2F3E7EF-27F6-4476-9A94-44A138319B33}" type="presParOf" srcId="{6C593885-58C3-4DB7-A517-C852239D15E8}" destId="{26420EC4-E1BD-4C37-B884-5C536B23BF7A}" srcOrd="2" destOrd="0" presId="urn:microsoft.com/office/officeart/2018/2/layout/IconVerticalSolidList"/>
    <dgm:cxn modelId="{951CDDB5-E135-40D5-B85B-F08C597FC7FE}" type="presParOf" srcId="{26420EC4-E1BD-4C37-B884-5C536B23BF7A}" destId="{4F16636C-B014-4296-BB2F-877550ABB338}" srcOrd="0" destOrd="0" presId="urn:microsoft.com/office/officeart/2018/2/layout/IconVerticalSolidList"/>
    <dgm:cxn modelId="{2FD3A8B2-1AF6-4387-8056-912BE19D1D80}" type="presParOf" srcId="{26420EC4-E1BD-4C37-B884-5C536B23BF7A}" destId="{A4C5E5F2-57FE-47C0-8073-F402F9D9AFFA}" srcOrd="1" destOrd="0" presId="urn:microsoft.com/office/officeart/2018/2/layout/IconVerticalSolidList"/>
    <dgm:cxn modelId="{8ADF15DE-D244-4DCD-9B5C-3EEDF47A739C}" type="presParOf" srcId="{26420EC4-E1BD-4C37-B884-5C536B23BF7A}" destId="{413F5D0C-0F07-4116-9E0C-E343D57F2A23}" srcOrd="2" destOrd="0" presId="urn:microsoft.com/office/officeart/2018/2/layout/IconVerticalSolidList"/>
    <dgm:cxn modelId="{4FA291F0-1764-43CE-AD5B-8B47A4DB95D8}" type="presParOf" srcId="{26420EC4-E1BD-4C37-B884-5C536B23BF7A}" destId="{75F38B32-5B8C-448C-999F-14FF5F1879AD}" srcOrd="3" destOrd="0" presId="urn:microsoft.com/office/officeart/2018/2/layout/IconVerticalSolidList"/>
    <dgm:cxn modelId="{BD13F26B-691A-49B1-A1A7-8A139ECE2BCE}" type="presParOf" srcId="{6C593885-58C3-4DB7-A517-C852239D15E8}" destId="{9FEDDF02-8026-49A8-B211-B3CCB9E625E6}" srcOrd="3" destOrd="0" presId="urn:microsoft.com/office/officeart/2018/2/layout/IconVerticalSolidList"/>
    <dgm:cxn modelId="{1992EC66-9A61-4FD7-873B-9E392029041B}" type="presParOf" srcId="{6C593885-58C3-4DB7-A517-C852239D15E8}" destId="{9BCD121D-1183-4EFC-A4DD-C4383C6C1A80}" srcOrd="4" destOrd="0" presId="urn:microsoft.com/office/officeart/2018/2/layout/IconVerticalSolidList"/>
    <dgm:cxn modelId="{DEC8C45B-FC53-4946-97EE-9F2E22194AB2}" type="presParOf" srcId="{9BCD121D-1183-4EFC-A4DD-C4383C6C1A80}" destId="{F0B38ADC-55BD-4DA5-BB35-795B7B0B620E}" srcOrd="0" destOrd="0" presId="urn:microsoft.com/office/officeart/2018/2/layout/IconVerticalSolidList"/>
    <dgm:cxn modelId="{A73B38B6-E4F3-4794-B91A-D86B57A1066E}" type="presParOf" srcId="{9BCD121D-1183-4EFC-A4DD-C4383C6C1A80}" destId="{851E80DB-A739-4CBD-94D4-E6B4E2595BDE}" srcOrd="1" destOrd="0" presId="urn:microsoft.com/office/officeart/2018/2/layout/IconVerticalSolidList"/>
    <dgm:cxn modelId="{E8C1942D-5EBD-4272-8CBF-41B427A82C6D}" type="presParOf" srcId="{9BCD121D-1183-4EFC-A4DD-C4383C6C1A80}" destId="{0ED4F370-1E18-421A-AFE5-DE14099766AD}" srcOrd="2" destOrd="0" presId="urn:microsoft.com/office/officeart/2018/2/layout/IconVerticalSolidList"/>
    <dgm:cxn modelId="{CFAD2355-3323-4FBC-BE93-A58B10D70081}" type="presParOf" srcId="{9BCD121D-1183-4EFC-A4DD-C4383C6C1A80}" destId="{8D007DAC-5954-43CA-AFFA-5DA684B7EF84}" srcOrd="3" destOrd="0" presId="urn:microsoft.com/office/officeart/2018/2/layout/IconVerticalSolidList"/>
    <dgm:cxn modelId="{533CFE05-FD1F-48C2-8CE3-AA7CEEB5D1DF}" type="presParOf" srcId="{6C593885-58C3-4DB7-A517-C852239D15E8}" destId="{E30C821D-7B9F-409C-B479-7E4AF08968B6}" srcOrd="5" destOrd="0" presId="urn:microsoft.com/office/officeart/2018/2/layout/IconVerticalSolidList"/>
    <dgm:cxn modelId="{A3447E44-193E-4CD7-90E8-8890D8253D4D}" type="presParOf" srcId="{6C593885-58C3-4DB7-A517-C852239D15E8}" destId="{0BB0AC56-DF1D-4DC3-B315-9989CAD9E1A4}" srcOrd="6" destOrd="0" presId="urn:microsoft.com/office/officeart/2018/2/layout/IconVerticalSolidList"/>
    <dgm:cxn modelId="{F307CF17-3F34-4C63-8AE1-E96F10FAADC5}" type="presParOf" srcId="{0BB0AC56-DF1D-4DC3-B315-9989CAD9E1A4}" destId="{DDA7AFAA-E304-4F8E-80A1-466E2952D6E7}" srcOrd="0" destOrd="0" presId="urn:microsoft.com/office/officeart/2018/2/layout/IconVerticalSolidList"/>
    <dgm:cxn modelId="{5CEBEE6F-567C-457D-86BC-491E8F2998E6}" type="presParOf" srcId="{0BB0AC56-DF1D-4DC3-B315-9989CAD9E1A4}" destId="{D66BD110-5E71-4232-B681-713BB75E1B42}" srcOrd="1" destOrd="0" presId="urn:microsoft.com/office/officeart/2018/2/layout/IconVerticalSolidList"/>
    <dgm:cxn modelId="{C2DC463D-A723-4DD3-91E4-DF1835FDA98E}" type="presParOf" srcId="{0BB0AC56-DF1D-4DC3-B315-9989CAD9E1A4}" destId="{6BC0C795-52CF-448F-ACE0-6093E35A573C}" srcOrd="2" destOrd="0" presId="urn:microsoft.com/office/officeart/2018/2/layout/IconVerticalSolidList"/>
    <dgm:cxn modelId="{783BD1AD-248B-4392-8C00-0754D5A3CD8F}" type="presParOf" srcId="{0BB0AC56-DF1D-4DC3-B315-9989CAD9E1A4}" destId="{B06F7098-757E-4626-AF24-337710E25A96}" srcOrd="3" destOrd="0" presId="urn:microsoft.com/office/officeart/2018/2/layout/IconVerticalSolidList"/>
    <dgm:cxn modelId="{C1914B69-18B1-4392-A436-D280CB1C43DA}" type="presParOf" srcId="{6C593885-58C3-4DB7-A517-C852239D15E8}" destId="{EAA7D3BE-6A23-44D6-A19A-948AFA3F58C0}" srcOrd="7" destOrd="0" presId="urn:microsoft.com/office/officeart/2018/2/layout/IconVerticalSolidList"/>
    <dgm:cxn modelId="{75D318A1-ACE9-447D-8D38-786F485E81D4}" type="presParOf" srcId="{6C593885-58C3-4DB7-A517-C852239D15E8}" destId="{DF2C7261-ACB6-4F81-B6BB-CAE1415B389E}" srcOrd="8" destOrd="0" presId="urn:microsoft.com/office/officeart/2018/2/layout/IconVerticalSolidList"/>
    <dgm:cxn modelId="{3212EFD4-84C7-4D39-8A4F-5317CEC000F8}" type="presParOf" srcId="{DF2C7261-ACB6-4F81-B6BB-CAE1415B389E}" destId="{D7E1C599-F0A8-40E2-B466-C94AAA87AECC}" srcOrd="0" destOrd="0" presId="urn:microsoft.com/office/officeart/2018/2/layout/IconVerticalSolidList"/>
    <dgm:cxn modelId="{48885A58-991A-4A27-8136-4A71DDAE22D6}" type="presParOf" srcId="{DF2C7261-ACB6-4F81-B6BB-CAE1415B389E}" destId="{7E827B04-F43C-4D00-82C7-BA9E009167AB}" srcOrd="1" destOrd="0" presId="urn:microsoft.com/office/officeart/2018/2/layout/IconVerticalSolidList"/>
    <dgm:cxn modelId="{C71A114A-D1A4-4D23-B7F6-33931F7581ED}" type="presParOf" srcId="{DF2C7261-ACB6-4F81-B6BB-CAE1415B389E}" destId="{E37673A3-E132-479E-B203-271D8CA32426}" srcOrd="2" destOrd="0" presId="urn:microsoft.com/office/officeart/2018/2/layout/IconVerticalSolidList"/>
    <dgm:cxn modelId="{AF1B762A-9529-4171-97A5-24BAEFD5FDF9}" type="presParOf" srcId="{DF2C7261-ACB6-4F81-B6BB-CAE1415B389E}" destId="{19A071D9-CD7E-43FB-8DD4-485B1402FD33}" srcOrd="3" destOrd="0" presId="urn:microsoft.com/office/officeart/2018/2/layout/IconVerticalSolidList"/>
    <dgm:cxn modelId="{D823AF40-EA7E-4054-8746-9C58A4A1E403}" type="presParOf" srcId="{6C593885-58C3-4DB7-A517-C852239D15E8}" destId="{B9B6D6FA-A79C-48A5-AF04-34E260E3783D}" srcOrd="9" destOrd="0" presId="urn:microsoft.com/office/officeart/2018/2/layout/IconVerticalSolidList"/>
    <dgm:cxn modelId="{30B893C6-B72F-4BD0-9FF4-D39AFBB8E819}" type="presParOf" srcId="{6C593885-58C3-4DB7-A517-C852239D15E8}" destId="{D6125E85-71EF-485D-A64C-07E065CF5D0F}" srcOrd="10" destOrd="0" presId="urn:microsoft.com/office/officeart/2018/2/layout/IconVerticalSolidList"/>
    <dgm:cxn modelId="{303E2932-A5FB-4E9B-9769-1EE1586DEF1F}" type="presParOf" srcId="{D6125E85-71EF-485D-A64C-07E065CF5D0F}" destId="{7545CB81-A57A-4017-9CEB-B5B0B8E80EF9}" srcOrd="0" destOrd="0" presId="urn:microsoft.com/office/officeart/2018/2/layout/IconVerticalSolidList"/>
    <dgm:cxn modelId="{71B1AFDD-E3F4-496A-AB31-35CD689BA82D}" type="presParOf" srcId="{D6125E85-71EF-485D-A64C-07E065CF5D0F}" destId="{EDCD496C-A5B1-47EC-B838-DAD17451824C}" srcOrd="1" destOrd="0" presId="urn:microsoft.com/office/officeart/2018/2/layout/IconVerticalSolidList"/>
    <dgm:cxn modelId="{62CF0317-4DEE-41A3-B88D-239394886206}" type="presParOf" srcId="{D6125E85-71EF-485D-A64C-07E065CF5D0F}" destId="{B92119AE-BE99-4663-8BBD-3B4F9584728E}" srcOrd="2" destOrd="0" presId="urn:microsoft.com/office/officeart/2018/2/layout/IconVerticalSolidList"/>
    <dgm:cxn modelId="{402B9A14-0630-4D8E-AABC-9F5B31E9A796}" type="presParOf" srcId="{D6125E85-71EF-485D-A64C-07E065CF5D0F}" destId="{5C9A6D7D-399C-46A6-A474-F7492B9EAB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548515-8BDC-4DE5-AF66-0D6F4BEFCC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35A981-56EA-43E2-B6C3-F2D074132D73}">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gm:t>
    </dgm:pt>
    <dgm:pt modelId="{706FED06-32DC-4033-B9F9-4FB5F9062003}" type="parTrans" cxnId="{385447EE-AF1C-4804-A30E-9072816B6F7F}">
      <dgm:prSet/>
      <dgm:spPr/>
      <dgm:t>
        <a:bodyPr/>
        <a:lstStyle/>
        <a:p>
          <a:endParaRPr lang="en-US"/>
        </a:p>
      </dgm:t>
    </dgm:pt>
    <dgm:pt modelId="{25B9CDCB-AA28-4797-896A-916D3CB9ECC2}" type="sibTrans" cxnId="{385447EE-AF1C-4804-A30E-9072816B6F7F}">
      <dgm:prSet/>
      <dgm:spPr/>
      <dgm:t>
        <a:bodyPr/>
        <a:lstStyle/>
        <a:p>
          <a:endParaRPr lang="en-US"/>
        </a:p>
      </dgm:t>
    </dgm:pt>
    <dgm:pt modelId="{80F11EF5-EB78-482A-AB9B-4C0F0DD28350}">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gm:t>
    </dgm:pt>
    <dgm:pt modelId="{AE39CCFB-33CE-453F-8040-0C4F86748B82}" type="parTrans" cxnId="{E3B5D154-8E9D-4830-B3AC-516594EFE568}">
      <dgm:prSet/>
      <dgm:spPr/>
      <dgm:t>
        <a:bodyPr/>
        <a:lstStyle/>
        <a:p>
          <a:endParaRPr lang="en-US"/>
        </a:p>
      </dgm:t>
    </dgm:pt>
    <dgm:pt modelId="{AC80EAF3-D4C7-4269-8F5F-9E10F6F91914}" type="sibTrans" cxnId="{E3B5D154-8E9D-4830-B3AC-516594EFE568}">
      <dgm:prSet/>
      <dgm:spPr/>
      <dgm:t>
        <a:bodyPr/>
        <a:lstStyle/>
        <a:p>
          <a:endParaRPr lang="en-US"/>
        </a:p>
      </dgm:t>
    </dgm:pt>
    <dgm:pt modelId="{55A129C7-0E27-471A-9631-F7F4CD0D056C}" type="pres">
      <dgm:prSet presAssocID="{A9548515-8BDC-4DE5-AF66-0D6F4BEFCC38}" presName="root" presStyleCnt="0">
        <dgm:presLayoutVars>
          <dgm:dir/>
          <dgm:resizeHandles val="exact"/>
        </dgm:presLayoutVars>
      </dgm:prSet>
      <dgm:spPr/>
    </dgm:pt>
    <dgm:pt modelId="{53FF7A68-D0B2-4566-A5FD-B8B7B3EA3F0B}" type="pres">
      <dgm:prSet presAssocID="{B635A981-56EA-43E2-B6C3-F2D074132D73}" presName="compNode" presStyleCnt="0"/>
      <dgm:spPr/>
    </dgm:pt>
    <dgm:pt modelId="{EC19F39A-7DC4-4953-A854-C37C75D9E0D2}" type="pres">
      <dgm:prSet presAssocID="{B635A981-56EA-43E2-B6C3-F2D074132D73}" presName="bgRect" presStyleLbl="bgShp" presStyleIdx="0" presStyleCnt="2" custLinFactNeighborX="276" custLinFactNeighborY="-50945"/>
      <dgm:spPr/>
    </dgm:pt>
    <dgm:pt modelId="{D1AE4F2B-F2BB-4065-A14F-A322964C9F36}" type="pres">
      <dgm:prSet presAssocID="{B635A981-56EA-43E2-B6C3-F2D074132D73}" presName="iconRect" presStyleLbl="node1" presStyleIdx="0" presStyleCnt="2" custLinFactY="-5226" custLinFactNeighborX="-5108"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58EA923-83E5-41EA-AD4E-44B15EC4AEFD}" type="pres">
      <dgm:prSet presAssocID="{B635A981-56EA-43E2-B6C3-F2D074132D73}" presName="spaceRect" presStyleCnt="0"/>
      <dgm:spPr/>
    </dgm:pt>
    <dgm:pt modelId="{5732E995-D378-4A81-AD33-7B1B9E33F813}" type="pres">
      <dgm:prSet presAssocID="{B635A981-56EA-43E2-B6C3-F2D074132D73}" presName="parTx" presStyleLbl="revTx" presStyleIdx="0" presStyleCnt="2" custLinFactNeighborX="373" custLinFactNeighborY="-47607">
        <dgm:presLayoutVars>
          <dgm:chMax val="0"/>
          <dgm:chPref val="0"/>
        </dgm:presLayoutVars>
      </dgm:prSet>
      <dgm:spPr/>
    </dgm:pt>
    <dgm:pt modelId="{8A2AC03C-B643-4D4A-8865-3839EEBEDB26}" type="pres">
      <dgm:prSet presAssocID="{25B9CDCB-AA28-4797-896A-916D3CB9ECC2}" presName="sibTrans" presStyleCnt="0"/>
      <dgm:spPr/>
    </dgm:pt>
    <dgm:pt modelId="{98CDB104-2946-4AAB-AED9-5C18E288C1B3}" type="pres">
      <dgm:prSet presAssocID="{80F11EF5-EB78-482A-AB9B-4C0F0DD28350}" presName="compNode" presStyleCnt="0"/>
      <dgm:spPr/>
    </dgm:pt>
    <dgm:pt modelId="{301C49DC-4CE6-4772-9336-104F0E77A1CC}" type="pres">
      <dgm:prSet presAssocID="{80F11EF5-EB78-482A-AB9B-4C0F0DD28350}" presName="bgRect" presStyleLbl="bgShp" presStyleIdx="1" presStyleCnt="2" custLinFactNeighborX="276" custLinFactNeighborY="-68486"/>
      <dgm:spPr/>
    </dgm:pt>
    <dgm:pt modelId="{F5EDF4A3-6C94-4BC4-9DAB-EE1D9D5DE061}" type="pres">
      <dgm:prSet presAssocID="{80F11EF5-EB78-482A-AB9B-4C0F0DD28350}" presName="iconRect" presStyleLbl="node1" presStyleIdx="1" presStyleCnt="2" custLinFactY="-26420" custLinFactNeighborX="-613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76C2608-B365-4315-8066-E33DA8FF2BC2}" type="pres">
      <dgm:prSet presAssocID="{80F11EF5-EB78-482A-AB9B-4C0F0DD28350}" presName="spaceRect" presStyleCnt="0"/>
      <dgm:spPr/>
    </dgm:pt>
    <dgm:pt modelId="{A8E3CDCA-3449-44D4-81C3-9350E43D1A2C}" type="pres">
      <dgm:prSet presAssocID="{80F11EF5-EB78-482A-AB9B-4C0F0DD28350}" presName="parTx" presStyleLbl="revTx" presStyleIdx="1" presStyleCnt="2" custLinFactNeighborX="373" custLinFactNeighborY="-62121">
        <dgm:presLayoutVars>
          <dgm:chMax val="0"/>
          <dgm:chPref val="0"/>
        </dgm:presLayoutVars>
      </dgm:prSet>
      <dgm:spPr/>
    </dgm:pt>
  </dgm:ptLst>
  <dgm:cxnLst>
    <dgm:cxn modelId="{F4AFCD1D-A6F6-4C73-BF66-D4230A41B07E}" type="presOf" srcId="{B635A981-56EA-43E2-B6C3-F2D074132D73}" destId="{5732E995-D378-4A81-AD33-7B1B9E33F813}" srcOrd="0" destOrd="0" presId="urn:microsoft.com/office/officeart/2018/2/layout/IconVerticalSolidList"/>
    <dgm:cxn modelId="{C2C2DF73-3192-4CB6-9F35-8305A9C1900D}" type="presOf" srcId="{80F11EF5-EB78-482A-AB9B-4C0F0DD28350}" destId="{A8E3CDCA-3449-44D4-81C3-9350E43D1A2C}" srcOrd="0" destOrd="0" presId="urn:microsoft.com/office/officeart/2018/2/layout/IconVerticalSolidList"/>
    <dgm:cxn modelId="{E3B5D154-8E9D-4830-B3AC-516594EFE568}" srcId="{A9548515-8BDC-4DE5-AF66-0D6F4BEFCC38}" destId="{80F11EF5-EB78-482A-AB9B-4C0F0DD28350}" srcOrd="1" destOrd="0" parTransId="{AE39CCFB-33CE-453F-8040-0C4F86748B82}" sibTransId="{AC80EAF3-D4C7-4269-8F5F-9E10F6F91914}"/>
    <dgm:cxn modelId="{8E73AD87-3D1F-49AE-8859-3C9305AFC231}" type="presOf" srcId="{A9548515-8BDC-4DE5-AF66-0D6F4BEFCC38}" destId="{55A129C7-0E27-471A-9631-F7F4CD0D056C}" srcOrd="0" destOrd="0" presId="urn:microsoft.com/office/officeart/2018/2/layout/IconVerticalSolidList"/>
    <dgm:cxn modelId="{385447EE-AF1C-4804-A30E-9072816B6F7F}" srcId="{A9548515-8BDC-4DE5-AF66-0D6F4BEFCC38}" destId="{B635A981-56EA-43E2-B6C3-F2D074132D73}" srcOrd="0" destOrd="0" parTransId="{706FED06-32DC-4033-B9F9-4FB5F9062003}" sibTransId="{25B9CDCB-AA28-4797-896A-916D3CB9ECC2}"/>
    <dgm:cxn modelId="{E3979F2B-A269-47BE-86EF-6000B9BC0C5A}" type="presParOf" srcId="{55A129C7-0E27-471A-9631-F7F4CD0D056C}" destId="{53FF7A68-D0B2-4566-A5FD-B8B7B3EA3F0B}" srcOrd="0" destOrd="0" presId="urn:microsoft.com/office/officeart/2018/2/layout/IconVerticalSolidList"/>
    <dgm:cxn modelId="{F57A9FED-CABF-443F-BD9B-77D0A701447A}" type="presParOf" srcId="{53FF7A68-D0B2-4566-A5FD-B8B7B3EA3F0B}" destId="{EC19F39A-7DC4-4953-A854-C37C75D9E0D2}" srcOrd="0" destOrd="0" presId="urn:microsoft.com/office/officeart/2018/2/layout/IconVerticalSolidList"/>
    <dgm:cxn modelId="{9DFE69DE-390C-42E4-880E-281F6A38C576}" type="presParOf" srcId="{53FF7A68-D0B2-4566-A5FD-B8B7B3EA3F0B}" destId="{D1AE4F2B-F2BB-4065-A14F-A322964C9F36}" srcOrd="1" destOrd="0" presId="urn:microsoft.com/office/officeart/2018/2/layout/IconVerticalSolidList"/>
    <dgm:cxn modelId="{726F6214-E502-429A-B21C-5CC09E5273C3}" type="presParOf" srcId="{53FF7A68-D0B2-4566-A5FD-B8B7B3EA3F0B}" destId="{558EA923-83E5-41EA-AD4E-44B15EC4AEFD}" srcOrd="2" destOrd="0" presId="urn:microsoft.com/office/officeart/2018/2/layout/IconVerticalSolidList"/>
    <dgm:cxn modelId="{10A1DA78-F81A-4687-B715-0E04EDFF12BF}" type="presParOf" srcId="{53FF7A68-D0B2-4566-A5FD-B8B7B3EA3F0B}" destId="{5732E995-D378-4A81-AD33-7B1B9E33F813}" srcOrd="3" destOrd="0" presId="urn:microsoft.com/office/officeart/2018/2/layout/IconVerticalSolidList"/>
    <dgm:cxn modelId="{094646A1-6397-4B19-BD24-AD5D95C6F6A3}" type="presParOf" srcId="{55A129C7-0E27-471A-9631-F7F4CD0D056C}" destId="{8A2AC03C-B643-4D4A-8865-3839EEBEDB26}" srcOrd="1" destOrd="0" presId="urn:microsoft.com/office/officeart/2018/2/layout/IconVerticalSolidList"/>
    <dgm:cxn modelId="{C0A74235-4995-4CD6-B532-83588FE8DB19}" type="presParOf" srcId="{55A129C7-0E27-471A-9631-F7F4CD0D056C}" destId="{98CDB104-2946-4AAB-AED9-5C18E288C1B3}" srcOrd="2" destOrd="0" presId="urn:microsoft.com/office/officeart/2018/2/layout/IconVerticalSolidList"/>
    <dgm:cxn modelId="{F0A9BADA-E9D3-49DF-86C6-CA5402763303}" type="presParOf" srcId="{98CDB104-2946-4AAB-AED9-5C18E288C1B3}" destId="{301C49DC-4CE6-4772-9336-104F0E77A1CC}" srcOrd="0" destOrd="0" presId="urn:microsoft.com/office/officeart/2018/2/layout/IconVerticalSolidList"/>
    <dgm:cxn modelId="{1EDDDAA0-E2BC-44A6-92F6-ABDF2463D0C3}" type="presParOf" srcId="{98CDB104-2946-4AAB-AED9-5C18E288C1B3}" destId="{F5EDF4A3-6C94-4BC4-9DAB-EE1D9D5DE061}" srcOrd="1" destOrd="0" presId="urn:microsoft.com/office/officeart/2018/2/layout/IconVerticalSolidList"/>
    <dgm:cxn modelId="{FCDD91BA-0C55-44C0-9071-8516D3E1B51F}" type="presParOf" srcId="{98CDB104-2946-4AAB-AED9-5C18E288C1B3}" destId="{276C2608-B365-4315-8066-E33DA8FF2BC2}" srcOrd="2" destOrd="0" presId="urn:microsoft.com/office/officeart/2018/2/layout/IconVerticalSolidList"/>
    <dgm:cxn modelId="{39C81FB5-DCD6-46DB-BB94-37C9BE36F2B3}" type="presParOf" srcId="{98CDB104-2946-4AAB-AED9-5C18E288C1B3}" destId="{A8E3CDCA-3449-44D4-81C3-9350E43D1A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0A838-2071-44C6-9583-5A6EDC957D27}">
      <dsp:nvSpPr>
        <dsp:cNvPr id="0" name=""/>
        <dsp:cNvSpPr/>
      </dsp:nvSpPr>
      <dsp:spPr>
        <a:xfrm>
          <a:off x="0" y="1668"/>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05BA84-2009-4466-929F-74FE2DDABB1F}">
      <dsp:nvSpPr>
        <dsp:cNvPr id="0" name=""/>
        <dsp:cNvSpPr/>
      </dsp:nvSpPr>
      <dsp:spPr>
        <a:xfrm>
          <a:off x="215034" y="161611"/>
          <a:ext cx="390971" cy="390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33F57E-E713-4BC7-92E4-3CB169DF25A4}">
      <dsp:nvSpPr>
        <dsp:cNvPr id="0" name=""/>
        <dsp:cNvSpPr/>
      </dsp:nvSpPr>
      <dsp:spPr>
        <a:xfrm>
          <a:off x="821039" y="1668"/>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Introduction BI</a:t>
          </a:r>
        </a:p>
      </dsp:txBody>
      <dsp:txXfrm>
        <a:off x="821039" y="1668"/>
        <a:ext cx="6296878" cy="710856"/>
      </dsp:txXfrm>
    </dsp:sp>
    <dsp:sp modelId="{4F16636C-B014-4296-BB2F-877550ABB338}">
      <dsp:nvSpPr>
        <dsp:cNvPr id="0" name=""/>
        <dsp:cNvSpPr/>
      </dsp:nvSpPr>
      <dsp:spPr>
        <a:xfrm>
          <a:off x="0" y="890239"/>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C5E5F2-57FE-47C0-8073-F402F9D9AFFA}">
      <dsp:nvSpPr>
        <dsp:cNvPr id="0" name=""/>
        <dsp:cNvSpPr/>
      </dsp:nvSpPr>
      <dsp:spPr>
        <a:xfrm>
          <a:off x="215034" y="1050182"/>
          <a:ext cx="390971" cy="390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F38B32-5B8C-448C-999F-14FF5F1879AD}">
      <dsp:nvSpPr>
        <dsp:cNvPr id="0" name=""/>
        <dsp:cNvSpPr/>
      </dsp:nvSpPr>
      <dsp:spPr>
        <a:xfrm>
          <a:off x="821039" y="890239"/>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BI techniques and tools</a:t>
          </a:r>
        </a:p>
      </dsp:txBody>
      <dsp:txXfrm>
        <a:off x="821039" y="890239"/>
        <a:ext cx="6296878" cy="710856"/>
      </dsp:txXfrm>
    </dsp:sp>
    <dsp:sp modelId="{F0B38ADC-55BD-4DA5-BB35-795B7B0B620E}">
      <dsp:nvSpPr>
        <dsp:cNvPr id="0" name=""/>
        <dsp:cNvSpPr/>
      </dsp:nvSpPr>
      <dsp:spPr>
        <a:xfrm>
          <a:off x="0" y="1778810"/>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E80DB-A739-4CBD-94D4-E6B4E2595BDE}">
      <dsp:nvSpPr>
        <dsp:cNvPr id="0" name=""/>
        <dsp:cNvSpPr/>
      </dsp:nvSpPr>
      <dsp:spPr>
        <a:xfrm>
          <a:off x="215034" y="1938753"/>
          <a:ext cx="390971" cy="390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07DAC-5954-43CA-AFFA-5DA684B7EF84}">
      <dsp:nvSpPr>
        <dsp:cNvPr id="0" name=""/>
        <dsp:cNvSpPr/>
      </dsp:nvSpPr>
      <dsp:spPr>
        <a:xfrm>
          <a:off x="821039" y="1778810"/>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Dataset</a:t>
          </a:r>
        </a:p>
      </dsp:txBody>
      <dsp:txXfrm>
        <a:off x="821039" y="1778810"/>
        <a:ext cx="6296878" cy="710856"/>
      </dsp:txXfrm>
    </dsp:sp>
    <dsp:sp modelId="{DDA7AFAA-E304-4F8E-80A1-466E2952D6E7}">
      <dsp:nvSpPr>
        <dsp:cNvPr id="0" name=""/>
        <dsp:cNvSpPr/>
      </dsp:nvSpPr>
      <dsp:spPr>
        <a:xfrm>
          <a:off x="0" y="2667381"/>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BD110-5E71-4232-B681-713BB75E1B42}">
      <dsp:nvSpPr>
        <dsp:cNvPr id="0" name=""/>
        <dsp:cNvSpPr/>
      </dsp:nvSpPr>
      <dsp:spPr>
        <a:xfrm>
          <a:off x="215034" y="2827324"/>
          <a:ext cx="390971" cy="3909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6F7098-757E-4626-AF24-337710E25A96}">
      <dsp:nvSpPr>
        <dsp:cNvPr id="0" name=""/>
        <dsp:cNvSpPr/>
      </dsp:nvSpPr>
      <dsp:spPr>
        <a:xfrm>
          <a:off x="821039" y="2667381"/>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Design dashboard</a:t>
          </a:r>
        </a:p>
      </dsp:txBody>
      <dsp:txXfrm>
        <a:off x="821039" y="2667381"/>
        <a:ext cx="6296878" cy="710856"/>
      </dsp:txXfrm>
    </dsp:sp>
    <dsp:sp modelId="{D7E1C599-F0A8-40E2-B466-C94AAA87AECC}">
      <dsp:nvSpPr>
        <dsp:cNvPr id="0" name=""/>
        <dsp:cNvSpPr/>
      </dsp:nvSpPr>
      <dsp:spPr>
        <a:xfrm>
          <a:off x="0" y="3555952"/>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27B04-F43C-4D00-82C7-BA9E009167AB}">
      <dsp:nvSpPr>
        <dsp:cNvPr id="0" name=""/>
        <dsp:cNvSpPr/>
      </dsp:nvSpPr>
      <dsp:spPr>
        <a:xfrm>
          <a:off x="215034" y="3715895"/>
          <a:ext cx="390971" cy="3909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071D9-CD7E-43FB-8DD4-485B1402FD33}">
      <dsp:nvSpPr>
        <dsp:cNvPr id="0" name=""/>
        <dsp:cNvSpPr/>
      </dsp:nvSpPr>
      <dsp:spPr>
        <a:xfrm>
          <a:off x="821039" y="3555952"/>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Influence of BI</a:t>
          </a:r>
        </a:p>
      </dsp:txBody>
      <dsp:txXfrm>
        <a:off x="821039" y="3555952"/>
        <a:ext cx="6296878" cy="710856"/>
      </dsp:txXfrm>
    </dsp:sp>
    <dsp:sp modelId="{7545CB81-A57A-4017-9CEB-B5B0B8E80EF9}">
      <dsp:nvSpPr>
        <dsp:cNvPr id="0" name=""/>
        <dsp:cNvSpPr/>
      </dsp:nvSpPr>
      <dsp:spPr>
        <a:xfrm>
          <a:off x="0" y="4444523"/>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CD496C-A5B1-47EC-B838-DAD17451824C}">
      <dsp:nvSpPr>
        <dsp:cNvPr id="0" name=""/>
        <dsp:cNvSpPr/>
      </dsp:nvSpPr>
      <dsp:spPr>
        <a:xfrm>
          <a:off x="215034" y="4604466"/>
          <a:ext cx="390971" cy="3909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9A6D7D-399C-46A6-A474-F7492B9EABA0}">
      <dsp:nvSpPr>
        <dsp:cNvPr id="0" name=""/>
        <dsp:cNvSpPr/>
      </dsp:nvSpPr>
      <dsp:spPr>
        <a:xfrm>
          <a:off x="821039" y="4444523"/>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44550">
            <a:lnSpc>
              <a:spcPct val="90000"/>
            </a:lnSpc>
            <a:spcBef>
              <a:spcPct val="0"/>
            </a:spcBef>
            <a:spcAft>
              <a:spcPct val="35000"/>
            </a:spcAft>
            <a:buNone/>
          </a:pPr>
          <a:r>
            <a:rPr lang="en-US" sz="1900" kern="1200"/>
            <a:t>Legal Issues</a:t>
          </a:r>
        </a:p>
      </dsp:txBody>
      <dsp:txXfrm>
        <a:off x="821039" y="4444523"/>
        <a:ext cx="6296878" cy="710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19F39A-7DC4-4953-A854-C37C75D9E0D2}">
      <dsp:nvSpPr>
        <dsp:cNvPr id="0" name=""/>
        <dsp:cNvSpPr/>
      </dsp:nvSpPr>
      <dsp:spPr>
        <a:xfrm>
          <a:off x="0" y="49842"/>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AE4F2B-F2BB-4065-A14F-A322964C9F36}">
      <dsp:nvSpPr>
        <dsp:cNvPr id="0" name=""/>
        <dsp:cNvSpPr/>
      </dsp:nvSpPr>
      <dsp:spPr>
        <a:xfrm>
          <a:off x="424537" y="290739"/>
          <a:ext cx="850913" cy="850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32E995-D378-4A81-AD33-7B1B9E33F813}">
      <dsp:nvSpPr>
        <dsp:cNvPr id="0" name=""/>
        <dsp:cNvSpPr/>
      </dsp:nvSpPr>
      <dsp:spPr>
        <a:xfrm>
          <a:off x="1786917" y="101485"/>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ea typeface="Calibri" panose="020F0502020204030204" pitchFamily="34" charset="0"/>
              <a:cs typeface="Calibri" panose="020F0502020204030204" pitchFamily="34" charset="0"/>
            </a:rPr>
            <a:t>Data warehouse is a type of data management system that is designed to enable and support business intelligence (BI) activities, especially analytics. Data warehouses are solely intended to perform queries and analysis and often contain large amounts of historical data. </a:t>
          </a:r>
        </a:p>
      </dsp:txBody>
      <dsp:txXfrm>
        <a:off x="1786917" y="101485"/>
        <a:ext cx="5331000" cy="1547114"/>
      </dsp:txXfrm>
    </dsp:sp>
    <dsp:sp modelId="{301C49DC-4CE6-4772-9336-104F0E77A1CC}">
      <dsp:nvSpPr>
        <dsp:cNvPr id="0" name=""/>
        <dsp:cNvSpPr/>
      </dsp:nvSpPr>
      <dsp:spPr>
        <a:xfrm>
          <a:off x="0" y="1712356"/>
          <a:ext cx="7117918" cy="1547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DF4A3-6C94-4BC4-9DAB-EE1D9D5DE061}">
      <dsp:nvSpPr>
        <dsp:cNvPr id="0" name=""/>
        <dsp:cNvSpPr/>
      </dsp:nvSpPr>
      <dsp:spPr>
        <a:xfrm>
          <a:off x="415841" y="2044290"/>
          <a:ext cx="850913" cy="850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E3CDCA-3449-44D4-81C3-9350E43D1A2C}">
      <dsp:nvSpPr>
        <dsp:cNvPr id="0" name=""/>
        <dsp:cNvSpPr/>
      </dsp:nvSpPr>
      <dsp:spPr>
        <a:xfrm>
          <a:off x="1786917" y="1810830"/>
          <a:ext cx="5331000" cy="1547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736" tIns="163736" rIns="163736" bIns="163736" numCol="1" spcCol="1270" anchor="ctr" anchorCtr="0">
          <a:noAutofit/>
        </a:bodyPr>
        <a:lstStyle/>
        <a:p>
          <a:pPr marL="0" lvl="0" indent="0" algn="l" defTabSz="711200">
            <a:lnSpc>
              <a:spcPct val="90000"/>
            </a:lnSpc>
            <a:spcBef>
              <a:spcPct val="0"/>
            </a:spcBef>
            <a:spcAft>
              <a:spcPct val="35000"/>
            </a:spcAft>
            <a:buNone/>
          </a:pPr>
          <a:r>
            <a:rPr lang="en-US" sz="1600" kern="1200">
              <a:latin typeface="Calibri" panose="020F0502020204030204" pitchFamily="34" charset="0"/>
              <a:ea typeface="Calibri" panose="020F0502020204030204" pitchFamily="34" charset="0"/>
              <a:cs typeface="Calibri" panose="020F0502020204030204" pitchFamily="34" charset="0"/>
            </a:rPr>
            <a:t>The data within a data warehouse is usually derived from a wide range of sources such as application log files and transaction applications.</a:t>
          </a:r>
        </a:p>
      </dsp:txBody>
      <dsp:txXfrm>
        <a:off x="1786917" y="1810830"/>
        <a:ext cx="5331000" cy="1547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3/11/2023</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6245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3/11/2023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563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3/11/2023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818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3/11/2023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43687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3/11/2023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874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3/11/2023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363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3/11/2023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8411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3/11/2023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956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3/11/2023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7279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3/11/2023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2552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3/11/2023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5512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lIns="109728" tIns="109728" rIns="109728" bIns="91440" anchor="ctr"/>
          <a:lstStyle>
            <a:lvl1pPr algn="l">
              <a:defRPr sz="1000" spc="70">
                <a:solidFill>
                  <a:schemeClr val="tx1">
                    <a:tint val="75000"/>
                  </a:schemeClr>
                </a:solidFill>
              </a:defRPr>
            </a:lvl1pPr>
          </a:lstStyle>
          <a:p>
            <a:fld id="{4A8D24A4-5FEC-4062-8995-EB21925B3B40}" type="datetime1">
              <a:rPr lang="en-US" smtClean="0"/>
              <a:t>3/11/2023</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lIns="109728" tIns="109728" rIns="109728" bIns="91440" anchor="ctr"/>
          <a:lstStyle>
            <a:lvl1pPr algn="ctr">
              <a:defRPr sz="1000" spc="7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lIns="109728" tIns="109728" rIns="109728" bIns="91440" anchor="ctr"/>
          <a:lstStyle>
            <a:lvl1pPr algn="r">
              <a:defRPr sz="1000" spc="7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553607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110000"/>
        </a:lnSpc>
        <a:spcBef>
          <a:spcPct val="0"/>
        </a:spcBef>
        <a:buNone/>
        <a:defRPr sz="5400" b="1" kern="1200" spc="100">
          <a:solidFill>
            <a:schemeClr val="tx2"/>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tx2">
            <a:lumMod val="75000"/>
            <a:lumOff val="25000"/>
          </a:schemeClr>
        </a:buClr>
        <a:buFont typeface="Arial" panose="020B0604020202020204" pitchFamily="34" charset="0"/>
        <a:buChar char="•"/>
        <a:defRPr sz="2000" kern="1200" spc="70">
          <a:solidFill>
            <a:schemeClr val="tx2"/>
          </a:solidFill>
          <a:latin typeface="+mn-lt"/>
          <a:ea typeface="+mn-ea"/>
          <a:cs typeface="+mn-cs"/>
        </a:defRPr>
      </a:lvl1pPr>
      <a:lvl2pPr marL="6858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800" kern="1200" spc="70">
          <a:solidFill>
            <a:schemeClr val="tx2"/>
          </a:solidFill>
          <a:latin typeface="+mn-lt"/>
          <a:ea typeface="+mn-ea"/>
          <a:cs typeface="+mn-cs"/>
        </a:defRPr>
      </a:lvl2pPr>
      <a:lvl3pPr marL="11430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600" kern="1200" spc="70">
          <a:solidFill>
            <a:schemeClr val="tx2"/>
          </a:solidFill>
          <a:latin typeface="+mn-lt"/>
          <a:ea typeface="+mn-ea"/>
          <a:cs typeface="+mn-cs"/>
        </a:defRPr>
      </a:lvl3pPr>
      <a:lvl4pPr marL="16002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4pPr>
      <a:lvl5pPr marL="2057400" indent="-228600" algn="l" defTabSz="914400" rtl="0" eaLnBrk="1" latinLnBrk="0" hangingPunct="1">
        <a:lnSpc>
          <a:spcPct val="114000"/>
        </a:lnSpc>
        <a:spcBef>
          <a:spcPts val="500"/>
        </a:spcBef>
        <a:buClr>
          <a:schemeClr val="tx2">
            <a:lumMod val="75000"/>
            <a:lumOff val="25000"/>
          </a:schemeClr>
        </a:buClr>
        <a:buFont typeface="Arial" panose="020B0604020202020204" pitchFamily="34" charset="0"/>
        <a:buChar char="•"/>
        <a:defRPr sz="1400" kern="1200" spc="7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1">
            <a:extLst>
              <a:ext uri="{FF2B5EF4-FFF2-40B4-BE49-F238E27FC236}">
                <a16:creationId xmlns:a16="http://schemas.microsoft.com/office/drawing/2014/main" id="{A605D6F0-D4F8-91F4-97E0-E117B2C37BB7}"/>
              </a:ext>
            </a:extLst>
          </p:cNvPr>
          <p:cNvPicPr>
            <a:picLocks noChangeAspect="1"/>
          </p:cNvPicPr>
          <p:nvPr/>
        </p:nvPicPr>
        <p:blipFill rotWithShape="1">
          <a:blip r:embed="rId2">
            <a:alphaModFix amt="40000"/>
          </a:blip>
          <a:srcRect t="9440" r="-1" b="11034"/>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D4CDCDF-922A-ABED-7A64-35DBF75ED588}"/>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Welcome to my team 3</a:t>
            </a:r>
          </a:p>
        </p:txBody>
      </p:sp>
    </p:spTree>
    <p:extLst>
      <p:ext uri="{BB962C8B-B14F-4D97-AF65-F5344CB8AC3E}">
        <p14:creationId xmlns:p14="http://schemas.microsoft.com/office/powerpoint/2010/main" val="217815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0B1095-30AC-A6AC-F9CB-885F87D803CF}"/>
              </a:ext>
            </a:extLst>
          </p:cNvPr>
          <p:cNvSpPr txBox="1"/>
          <p:nvPr/>
        </p:nvSpPr>
        <p:spPr>
          <a:xfrm>
            <a:off x="4141694" y="382697"/>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Label</a:t>
            </a:r>
          </a:p>
        </p:txBody>
      </p:sp>
      <p:pic>
        <p:nvPicPr>
          <p:cNvPr id="6" name="Picture 5">
            <a:extLst>
              <a:ext uri="{FF2B5EF4-FFF2-40B4-BE49-F238E27FC236}">
                <a16:creationId xmlns:a16="http://schemas.microsoft.com/office/drawing/2014/main" id="{C65D3F6D-8ADF-B654-D189-774DB58CA43A}"/>
              </a:ext>
            </a:extLst>
          </p:cNvPr>
          <p:cNvPicPr>
            <a:picLocks noChangeAspect="1"/>
          </p:cNvPicPr>
          <p:nvPr/>
        </p:nvPicPr>
        <p:blipFill>
          <a:blip r:embed="rId2"/>
          <a:stretch>
            <a:fillRect/>
          </a:stretch>
        </p:blipFill>
        <p:spPr>
          <a:xfrm>
            <a:off x="196581" y="1673841"/>
            <a:ext cx="4465707" cy="1112616"/>
          </a:xfrm>
          <a:prstGeom prst="rect">
            <a:avLst/>
          </a:prstGeom>
        </p:spPr>
      </p:pic>
      <p:pic>
        <p:nvPicPr>
          <p:cNvPr id="8" name="Picture 7">
            <a:extLst>
              <a:ext uri="{FF2B5EF4-FFF2-40B4-BE49-F238E27FC236}">
                <a16:creationId xmlns:a16="http://schemas.microsoft.com/office/drawing/2014/main" id="{E5783B13-8BC9-2929-737B-A6702793EF72}"/>
              </a:ext>
            </a:extLst>
          </p:cNvPr>
          <p:cNvPicPr>
            <a:picLocks noChangeAspect="1"/>
          </p:cNvPicPr>
          <p:nvPr/>
        </p:nvPicPr>
        <p:blipFill>
          <a:blip r:embed="rId3"/>
          <a:stretch>
            <a:fillRect/>
          </a:stretch>
        </p:blipFill>
        <p:spPr>
          <a:xfrm>
            <a:off x="196581" y="4783971"/>
            <a:ext cx="5791702" cy="1044030"/>
          </a:xfrm>
          <a:prstGeom prst="rect">
            <a:avLst/>
          </a:prstGeom>
        </p:spPr>
      </p:pic>
      <p:sp>
        <p:nvSpPr>
          <p:cNvPr id="9" name="TextBox 8">
            <a:extLst>
              <a:ext uri="{FF2B5EF4-FFF2-40B4-BE49-F238E27FC236}">
                <a16:creationId xmlns:a16="http://schemas.microsoft.com/office/drawing/2014/main" id="{F82C406A-886B-F2A3-8C53-314503FB1F9F}"/>
              </a:ext>
            </a:extLst>
          </p:cNvPr>
          <p:cNvSpPr txBox="1"/>
          <p:nvPr/>
        </p:nvSpPr>
        <p:spPr>
          <a:xfrm>
            <a:off x="7593105" y="2045483"/>
            <a:ext cx="3908612"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Input data for analysis: file raw_titles1.csv</a:t>
            </a:r>
          </a:p>
        </p:txBody>
      </p:sp>
      <p:sp>
        <p:nvSpPr>
          <p:cNvPr id="10" name="TextBox 9">
            <a:extLst>
              <a:ext uri="{FF2B5EF4-FFF2-40B4-BE49-F238E27FC236}">
                <a16:creationId xmlns:a16="http://schemas.microsoft.com/office/drawing/2014/main" id="{6BCFD986-9BCC-CE77-678B-BC6F3EE0F896}"/>
              </a:ext>
            </a:extLst>
          </p:cNvPr>
          <p:cNvSpPr txBox="1"/>
          <p:nvPr/>
        </p:nvSpPr>
        <p:spPr>
          <a:xfrm>
            <a:off x="7673788" y="4982820"/>
            <a:ext cx="3299012"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Output data after being analysis: file raw_title_new1.csv</a:t>
            </a:r>
          </a:p>
        </p:txBody>
      </p:sp>
    </p:spTree>
    <p:extLst>
      <p:ext uri="{BB962C8B-B14F-4D97-AF65-F5344CB8AC3E}">
        <p14:creationId xmlns:p14="http://schemas.microsoft.com/office/powerpoint/2010/main" val="201372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F4BF7-3E58-D4AD-428D-AE4DEC5AFBD5}"/>
              </a:ext>
            </a:extLst>
          </p:cNvPr>
          <p:cNvSpPr txBox="1"/>
          <p:nvPr/>
        </p:nvSpPr>
        <p:spPr>
          <a:xfrm>
            <a:off x="4000500" y="161925"/>
            <a:ext cx="5057775"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Analysis techniques</a:t>
            </a:r>
          </a:p>
        </p:txBody>
      </p:sp>
      <p:sp>
        <p:nvSpPr>
          <p:cNvPr id="5" name="TextBox 4">
            <a:extLst>
              <a:ext uri="{FF2B5EF4-FFF2-40B4-BE49-F238E27FC236}">
                <a16:creationId xmlns:a16="http://schemas.microsoft.com/office/drawing/2014/main" id="{AD43599F-E592-2546-1DE8-A5222C05E27A}"/>
              </a:ext>
            </a:extLst>
          </p:cNvPr>
          <p:cNvSpPr txBox="1"/>
          <p:nvPr/>
        </p:nvSpPr>
        <p:spPr>
          <a:xfrm>
            <a:off x="57150" y="1185582"/>
            <a:ext cx="4238625" cy="4524315"/>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Report</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An analysis report is an essential business report displaying analysis results and feasible suggestions, and providing valuable information for decision-makers so that they can evaluate current operation status and then make well-informed decisions.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According to different analysis objects, purposes, and methods, analysis reports can be categorized into many types, such as comprehensive analysis reports, thematic analysis reports, routine work analysis reports, etc. </a:t>
            </a:r>
          </a:p>
        </p:txBody>
      </p:sp>
      <p:sp>
        <p:nvSpPr>
          <p:cNvPr id="6" name="TextBox 5">
            <a:extLst>
              <a:ext uri="{FF2B5EF4-FFF2-40B4-BE49-F238E27FC236}">
                <a16:creationId xmlns:a16="http://schemas.microsoft.com/office/drawing/2014/main" id="{4DF7B774-41EE-D406-8BC2-8523664AC976}"/>
              </a:ext>
            </a:extLst>
          </p:cNvPr>
          <p:cNvSpPr txBox="1"/>
          <p:nvPr/>
        </p:nvSpPr>
        <p:spPr>
          <a:xfrm>
            <a:off x="4096871" y="1158688"/>
            <a:ext cx="4401669" cy="5078313"/>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Dashboard</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tool used to perform a variety of tasks, organize, visualize, analyze, and track data. It is designed to connect and help extract important information from a variety of data sources, services and APIs with the support of artificial intelligence and machine learning to save time and automate processes. processes such as collecting, discovering, preparing, copying, and reporting.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 overall purpose of data analytics dashboards is to help data analysts, decision makers, and ordinary users understand their data more easily, gain insights, and make data-driven decisions better.</a:t>
            </a:r>
          </a:p>
        </p:txBody>
      </p:sp>
      <p:sp>
        <p:nvSpPr>
          <p:cNvPr id="7" name="TextBox 6">
            <a:extLst>
              <a:ext uri="{FF2B5EF4-FFF2-40B4-BE49-F238E27FC236}">
                <a16:creationId xmlns:a16="http://schemas.microsoft.com/office/drawing/2014/main" id="{D92F9EFC-F941-DC2C-5807-66A798C909DA}"/>
              </a:ext>
            </a:extLst>
          </p:cNvPr>
          <p:cNvSpPr txBox="1"/>
          <p:nvPr/>
        </p:nvSpPr>
        <p:spPr>
          <a:xfrm>
            <a:off x="8385924" y="1158688"/>
            <a:ext cx="3806076" cy="5355312"/>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Queries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process used in a database to determine how to further optimize queries for performance.</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an important aspect of query processing because it helps to improve the overall performance of query processing, which will speed up many aspects and database functionality. To do this, the query optimizer analyzes a particular query statement and generates both local and remote access plans for use on the query fragment, based on the resource cost of each package. </a:t>
            </a:r>
          </a:p>
        </p:txBody>
      </p:sp>
    </p:spTree>
    <p:extLst>
      <p:ext uri="{BB962C8B-B14F-4D97-AF65-F5344CB8AC3E}">
        <p14:creationId xmlns:p14="http://schemas.microsoft.com/office/powerpoint/2010/main" val="1943688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D0F33A-3B16-4840-D924-85B983DF8B97}"/>
              </a:ext>
            </a:extLst>
          </p:cNvPr>
          <p:cNvSpPr txBox="1"/>
          <p:nvPr/>
        </p:nvSpPr>
        <p:spPr>
          <a:xfrm>
            <a:off x="3119717" y="204168"/>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1026" name="Picture 2" descr="Query Processing in DBMS - javatpoint">
            <a:extLst>
              <a:ext uri="{FF2B5EF4-FFF2-40B4-BE49-F238E27FC236}">
                <a16:creationId xmlns:a16="http://schemas.microsoft.com/office/drawing/2014/main" id="{00F2BEAB-09DA-222C-E762-0212C8917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072" y="692061"/>
            <a:ext cx="5105400" cy="3781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alytical Report: A Definition and How to Create One? | Whatagraph">
            <a:extLst>
              <a:ext uri="{FF2B5EF4-FFF2-40B4-BE49-F238E27FC236}">
                <a16:creationId xmlns:a16="http://schemas.microsoft.com/office/drawing/2014/main" id="{AD0448B3-2060-7B65-F83D-7F0E29A8A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5825"/>
            <a:ext cx="546735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A Data Dashboard? Definition, Meaning &amp; Examples">
            <a:extLst>
              <a:ext uri="{FF2B5EF4-FFF2-40B4-BE49-F238E27FC236}">
                <a16:creationId xmlns:a16="http://schemas.microsoft.com/office/drawing/2014/main" id="{B5A899C2-64BA-C1D5-58A7-9114138C6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9615" y="3851364"/>
            <a:ext cx="5838345" cy="293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950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418E53-F692-7839-778C-AA5689392845}"/>
              </a:ext>
            </a:extLst>
          </p:cNvPr>
          <p:cNvSpPr txBox="1"/>
          <p:nvPr/>
        </p:nvSpPr>
        <p:spPr>
          <a:xfrm>
            <a:off x="4000500" y="161925"/>
            <a:ext cx="5057775"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Analytic techniques</a:t>
            </a:r>
          </a:p>
        </p:txBody>
      </p:sp>
      <p:sp>
        <p:nvSpPr>
          <p:cNvPr id="5" name="TextBox 4">
            <a:extLst>
              <a:ext uri="{FF2B5EF4-FFF2-40B4-BE49-F238E27FC236}">
                <a16:creationId xmlns:a16="http://schemas.microsoft.com/office/drawing/2014/main" id="{F38E9C71-CA89-DBB0-1CFB-5F6A36556D23}"/>
              </a:ext>
            </a:extLst>
          </p:cNvPr>
          <p:cNvSpPr txBox="1"/>
          <p:nvPr/>
        </p:nvSpPr>
        <p:spPr>
          <a:xfrm>
            <a:off x="294154" y="1020295"/>
            <a:ext cx="5057775"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Regression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a statistical technique used to evaluate the relationship between two or more independent variables. Organizations use regression analysis to understand the significance of their data points and use analytical techniques to make better decisions.</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This type of analysis is used by business analysts and data professionals to remove unwanted variables and select those that are statistically significant.</a:t>
            </a:r>
          </a:p>
        </p:txBody>
      </p:sp>
      <p:sp>
        <p:nvSpPr>
          <p:cNvPr id="6" name="TextBox 5">
            <a:extLst>
              <a:ext uri="{FF2B5EF4-FFF2-40B4-BE49-F238E27FC236}">
                <a16:creationId xmlns:a16="http://schemas.microsoft.com/office/drawing/2014/main" id="{A824F7CB-23A5-DFD1-5634-2D5EB4D107E0}"/>
              </a:ext>
            </a:extLst>
          </p:cNvPr>
          <p:cNvSpPr txBox="1"/>
          <p:nvPr/>
        </p:nvSpPr>
        <p:spPr>
          <a:xfrm>
            <a:off x="5862918" y="1020295"/>
            <a:ext cx="5880847" cy="3693319"/>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Machine learning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Machine learning is a subset of AI with the narrow purpose of learning from information (data) as far as possible without explicit programming. ML utilizes numerical and statistical approaches to encode learning in models. Machine learning in data analytics is the new way of designing algorithms that learn on their own from data and adapt with minimal human intervention.</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They are used by traders and investors to be able to study a field at a more detailed, complete, and maybe interested size, change management, and culture of curiosity.</a:t>
            </a:r>
          </a:p>
        </p:txBody>
      </p:sp>
    </p:spTree>
    <p:extLst>
      <p:ext uri="{BB962C8B-B14F-4D97-AF65-F5344CB8AC3E}">
        <p14:creationId xmlns:p14="http://schemas.microsoft.com/office/powerpoint/2010/main" val="105727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gression analysis - Wikipedia">
            <a:extLst>
              <a:ext uri="{FF2B5EF4-FFF2-40B4-BE49-F238E27FC236}">
                <a16:creationId xmlns:a16="http://schemas.microsoft.com/office/drawing/2014/main" id="{ECABD038-3698-D86B-B991-02081D63C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96" y="1495425"/>
            <a:ext cx="4705350"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05889F-FAFC-0E54-740C-537000C9091F}"/>
              </a:ext>
            </a:extLst>
          </p:cNvPr>
          <p:cNvSpPr txBox="1"/>
          <p:nvPr/>
        </p:nvSpPr>
        <p:spPr>
          <a:xfrm>
            <a:off x="2774576" y="304800"/>
            <a:ext cx="6642847"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Example about Analysis Technique</a:t>
            </a:r>
          </a:p>
        </p:txBody>
      </p:sp>
      <p:pic>
        <p:nvPicPr>
          <p:cNvPr id="3076" name="Picture 4" descr="Machine Learning Algorithms - Top 5 Examples in Real LifeJelvix">
            <a:extLst>
              <a:ext uri="{FF2B5EF4-FFF2-40B4-BE49-F238E27FC236}">
                <a16:creationId xmlns:a16="http://schemas.microsoft.com/office/drawing/2014/main" id="{6BE21C02-6939-CBF4-04C6-6B39CCE85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114" y="1373011"/>
            <a:ext cx="5811650" cy="398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074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C8D0EA-7005-88CA-66BF-4B0CF5CA0CA2}"/>
              </a:ext>
            </a:extLst>
          </p:cNvPr>
          <p:cNvSpPr txBox="1"/>
          <p:nvPr/>
        </p:nvSpPr>
        <p:spPr>
          <a:xfrm>
            <a:off x="5072062" y="371475"/>
            <a:ext cx="2047875"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BI Tools</a:t>
            </a:r>
          </a:p>
        </p:txBody>
      </p:sp>
      <p:sp>
        <p:nvSpPr>
          <p:cNvPr id="5" name="Rectangle: Rounded Corners 4">
            <a:extLst>
              <a:ext uri="{FF2B5EF4-FFF2-40B4-BE49-F238E27FC236}">
                <a16:creationId xmlns:a16="http://schemas.microsoft.com/office/drawing/2014/main" id="{7EC60D51-C765-8730-751A-3B35D1D49054}"/>
              </a:ext>
            </a:extLst>
          </p:cNvPr>
          <p:cNvSpPr/>
          <p:nvPr/>
        </p:nvSpPr>
        <p:spPr>
          <a:xfrm>
            <a:off x="4700587" y="1164851"/>
            <a:ext cx="2419350" cy="12954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BI Tools</a:t>
            </a:r>
          </a:p>
        </p:txBody>
      </p:sp>
      <p:sp>
        <p:nvSpPr>
          <p:cNvPr id="6" name="Rectangle: Rounded Corners 5">
            <a:extLst>
              <a:ext uri="{FF2B5EF4-FFF2-40B4-BE49-F238E27FC236}">
                <a16:creationId xmlns:a16="http://schemas.microsoft.com/office/drawing/2014/main" id="{27A90443-969E-A187-94BB-10D356C5E166}"/>
              </a:ext>
            </a:extLst>
          </p:cNvPr>
          <p:cNvSpPr/>
          <p:nvPr/>
        </p:nvSpPr>
        <p:spPr>
          <a:xfrm>
            <a:off x="1076040"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Programming tools</a:t>
            </a:r>
          </a:p>
        </p:txBody>
      </p:sp>
      <p:sp>
        <p:nvSpPr>
          <p:cNvPr id="7" name="Rectangle: Rounded Corners 6">
            <a:extLst>
              <a:ext uri="{FF2B5EF4-FFF2-40B4-BE49-F238E27FC236}">
                <a16:creationId xmlns:a16="http://schemas.microsoft.com/office/drawing/2014/main" id="{463142A1-4433-4293-78F1-77705D0C47AD}"/>
              </a:ext>
            </a:extLst>
          </p:cNvPr>
          <p:cNvSpPr/>
          <p:nvPr/>
        </p:nvSpPr>
        <p:spPr>
          <a:xfrm>
            <a:off x="9448527"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Dataware</a:t>
            </a:r>
            <a:r>
              <a:rPr lang="en-US"/>
              <a:t> house tools</a:t>
            </a:r>
          </a:p>
        </p:txBody>
      </p:sp>
      <p:sp>
        <p:nvSpPr>
          <p:cNvPr id="8" name="Rectangle: Rounded Corners 7">
            <a:extLst>
              <a:ext uri="{FF2B5EF4-FFF2-40B4-BE49-F238E27FC236}">
                <a16:creationId xmlns:a16="http://schemas.microsoft.com/office/drawing/2014/main" id="{BB668D23-9570-CF0F-F44C-34A7D5F54EC7}"/>
              </a:ext>
            </a:extLst>
          </p:cNvPr>
          <p:cNvSpPr/>
          <p:nvPr/>
        </p:nvSpPr>
        <p:spPr>
          <a:xfrm>
            <a:off x="6657698"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Database</a:t>
            </a:r>
          </a:p>
        </p:txBody>
      </p:sp>
      <p:sp>
        <p:nvSpPr>
          <p:cNvPr id="9" name="Rectangle: Rounded Corners 8">
            <a:extLst>
              <a:ext uri="{FF2B5EF4-FFF2-40B4-BE49-F238E27FC236}">
                <a16:creationId xmlns:a16="http://schemas.microsoft.com/office/drawing/2014/main" id="{5414B086-3978-67B5-E943-10AA3751B95C}"/>
              </a:ext>
            </a:extLst>
          </p:cNvPr>
          <p:cNvSpPr/>
          <p:nvPr/>
        </p:nvSpPr>
        <p:spPr>
          <a:xfrm>
            <a:off x="3866869" y="3630706"/>
            <a:ext cx="1667435" cy="1021976"/>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Data visualization tools</a:t>
            </a:r>
          </a:p>
        </p:txBody>
      </p:sp>
      <p:cxnSp>
        <p:nvCxnSpPr>
          <p:cNvPr id="11" name="Straight Arrow Connector 10">
            <a:extLst>
              <a:ext uri="{FF2B5EF4-FFF2-40B4-BE49-F238E27FC236}">
                <a16:creationId xmlns:a16="http://schemas.microsoft.com/office/drawing/2014/main" id="{B25F33E2-4896-98F6-9CC8-1AA47E412682}"/>
              </a:ext>
            </a:extLst>
          </p:cNvPr>
          <p:cNvCxnSpPr>
            <a:stCxn id="5" idx="2"/>
            <a:endCxn id="6" idx="0"/>
          </p:cNvCxnSpPr>
          <p:nvPr/>
        </p:nvCxnSpPr>
        <p:spPr>
          <a:xfrm flipH="1">
            <a:off x="1909758" y="2460251"/>
            <a:ext cx="400050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B58837-5DC3-A608-2902-913CA264F791}"/>
              </a:ext>
            </a:extLst>
          </p:cNvPr>
          <p:cNvCxnSpPr>
            <a:stCxn id="5" idx="2"/>
            <a:endCxn id="9" idx="0"/>
          </p:cNvCxnSpPr>
          <p:nvPr/>
        </p:nvCxnSpPr>
        <p:spPr>
          <a:xfrm flipH="1">
            <a:off x="4700587" y="2460251"/>
            <a:ext cx="1209675"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1F68B1-C15E-1D65-63F3-87FB5F4B53C3}"/>
              </a:ext>
            </a:extLst>
          </p:cNvPr>
          <p:cNvCxnSpPr>
            <a:stCxn id="5" idx="2"/>
            <a:endCxn id="8" idx="0"/>
          </p:cNvCxnSpPr>
          <p:nvPr/>
        </p:nvCxnSpPr>
        <p:spPr>
          <a:xfrm>
            <a:off x="5910262" y="2460251"/>
            <a:ext cx="1581154"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759914-0385-9082-8694-E48D7308C9FD}"/>
              </a:ext>
            </a:extLst>
          </p:cNvPr>
          <p:cNvCxnSpPr>
            <a:stCxn id="5" idx="2"/>
            <a:endCxn id="7" idx="0"/>
          </p:cNvCxnSpPr>
          <p:nvPr/>
        </p:nvCxnSpPr>
        <p:spPr>
          <a:xfrm>
            <a:off x="5910262" y="2460251"/>
            <a:ext cx="4371983" cy="1170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055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8E34BD-2DCE-6898-8AB3-18149B3F1F01}"/>
              </a:ext>
            </a:extLst>
          </p:cNvPr>
          <p:cNvSpPr txBox="1"/>
          <p:nvPr/>
        </p:nvSpPr>
        <p:spPr>
          <a:xfrm>
            <a:off x="4138612" y="634484"/>
            <a:ext cx="4462463"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Programming tools</a:t>
            </a:r>
          </a:p>
        </p:txBody>
      </p:sp>
      <p:sp>
        <p:nvSpPr>
          <p:cNvPr id="6" name="TextBox 5">
            <a:extLst>
              <a:ext uri="{FF2B5EF4-FFF2-40B4-BE49-F238E27FC236}">
                <a16:creationId xmlns:a16="http://schemas.microsoft.com/office/drawing/2014/main" id="{3B4E15AF-2E20-9D06-381A-9FA01910942D}"/>
              </a:ext>
            </a:extLst>
          </p:cNvPr>
          <p:cNvSpPr txBox="1"/>
          <p:nvPr/>
        </p:nvSpPr>
        <p:spPr>
          <a:xfrm>
            <a:off x="209550" y="1914525"/>
            <a:ext cx="6638926" cy="4247317"/>
          </a:xfrm>
          <a:prstGeom prst="rect">
            <a:avLst/>
          </a:prstGeom>
          <a:noFill/>
        </p:spPr>
        <p:txBody>
          <a:bodyPr wrap="square" rtlCol="0">
            <a:spAutoFit/>
          </a:bodyPr>
          <a:lstStyle/>
          <a:p>
            <a:r>
              <a:rPr lang="en-US"/>
              <a:t>Python</a:t>
            </a:r>
          </a:p>
          <a:p>
            <a:pPr marL="742950" lvl="1" indent="-285750">
              <a:buFont typeface="Arial" panose="020B0604020202020204" pitchFamily="34" charset="0"/>
              <a:buChar char="•"/>
            </a:pPr>
            <a:r>
              <a:rPr lang="en-US"/>
              <a:t>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a:t>
            </a:r>
          </a:p>
          <a:p>
            <a:pPr marL="742950" lvl="1" indent="-285750">
              <a:buFont typeface="Arial" panose="020B0604020202020204" pitchFamily="34" charset="0"/>
              <a:buChar char="•"/>
            </a:pPr>
            <a:r>
              <a:rPr lang="en-US"/>
              <a:t>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p:txBody>
      </p:sp>
      <p:pic>
        <p:nvPicPr>
          <p:cNvPr id="4098" name="Picture 2" descr="Python: Everything a Beginner Needs to Know | Course Report">
            <a:extLst>
              <a:ext uri="{FF2B5EF4-FFF2-40B4-BE49-F238E27FC236}">
                <a16:creationId xmlns:a16="http://schemas.microsoft.com/office/drawing/2014/main" id="{53FE3828-F759-4CBC-E219-779F1E710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7177" y="1342370"/>
            <a:ext cx="4074255" cy="54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35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A6367-7CA6-87D7-2666-425835C3FBF6}"/>
              </a:ext>
            </a:extLst>
          </p:cNvPr>
          <p:cNvSpPr txBox="1"/>
          <p:nvPr/>
        </p:nvSpPr>
        <p:spPr>
          <a:xfrm>
            <a:off x="3916017" y="387626"/>
            <a:ext cx="4532244"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Visualization tools</a:t>
            </a:r>
          </a:p>
        </p:txBody>
      </p:sp>
      <p:sp>
        <p:nvSpPr>
          <p:cNvPr id="5" name="TextBox 4">
            <a:extLst>
              <a:ext uri="{FF2B5EF4-FFF2-40B4-BE49-F238E27FC236}">
                <a16:creationId xmlns:a16="http://schemas.microsoft.com/office/drawing/2014/main" id="{EA0A0393-BCFF-B87E-7A84-CD3E725A81F9}"/>
              </a:ext>
            </a:extLst>
          </p:cNvPr>
          <p:cNvSpPr txBox="1"/>
          <p:nvPr/>
        </p:nvSpPr>
        <p:spPr>
          <a:xfrm>
            <a:off x="546848" y="1339103"/>
            <a:ext cx="4930588" cy="3785652"/>
          </a:xfrm>
          <a:prstGeom prst="rect">
            <a:avLst/>
          </a:prstGeom>
          <a:noFill/>
        </p:spPr>
        <p:txBody>
          <a:bodyPr wrap="square" rtlCol="0">
            <a:spAutoFit/>
          </a:bodyPr>
          <a:lstStyle/>
          <a:p>
            <a:r>
              <a:rPr lang="en-US" sz="2000">
                <a:latin typeface="Calibri" panose="020F0502020204030204" pitchFamily="34" charset="0"/>
                <a:ea typeface="Calibri" panose="020F0502020204030204" pitchFamily="34" charset="0"/>
                <a:cs typeface="Calibri" panose="020F0502020204030204" pitchFamily="34" charset="0"/>
              </a:rPr>
              <a:t>Tableau</a:t>
            </a:r>
          </a:p>
          <a:p>
            <a:pPr marL="285750" indent="-285750">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is a powerful and fastest growing data visualization tool used in the Business Intelligence Industry. It helps in simplifying raw data in a very easily understandable format.</a:t>
            </a:r>
          </a:p>
          <a:p>
            <a:pPr marL="285750" indent="-285750">
              <a:buFont typeface="Arial" panose="020B0604020202020204" pitchFamily="34" charset="0"/>
              <a:buChar char="•"/>
            </a:pPr>
            <a:r>
              <a:rPr lang="en-US" sz="2000">
                <a:latin typeface="Calibri" panose="020F0502020204030204" pitchFamily="34" charset="0"/>
                <a:ea typeface="Calibri" panose="020F0502020204030204" pitchFamily="34" charset="0"/>
                <a:cs typeface="Calibri" panose="020F0502020204030204" pitchFamily="34" charset="0"/>
              </a:rPr>
              <a:t>helps create the data that can be understood by professionals at any level in an organization. It also allows non-technical users to create customized dashboards.</a:t>
            </a:r>
          </a:p>
          <a:p>
            <a:pPr marL="285750" indent="-285750">
              <a:buFont typeface="Arial" panose="020B0604020202020204" pitchFamily="34" charset="0"/>
              <a:buChar char="•"/>
            </a:pP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What is Tableau: The Ultimate Guide To Know All About Tableau in 2022">
            <a:extLst>
              <a:ext uri="{FF2B5EF4-FFF2-40B4-BE49-F238E27FC236}">
                <a16:creationId xmlns:a16="http://schemas.microsoft.com/office/drawing/2014/main" id="{605AF250-401F-11FF-0E81-BD1331EC9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436" y="1152525"/>
            <a:ext cx="6535831"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1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EC5E46-9B58-AD6E-4843-F418EA7BF9B6}"/>
              </a:ext>
            </a:extLst>
          </p:cNvPr>
          <p:cNvSpPr txBox="1"/>
          <p:nvPr/>
        </p:nvSpPr>
        <p:spPr>
          <a:xfrm>
            <a:off x="3916017" y="387626"/>
            <a:ext cx="4532244"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Database tools</a:t>
            </a:r>
          </a:p>
        </p:txBody>
      </p:sp>
      <p:sp>
        <p:nvSpPr>
          <p:cNvPr id="5" name="TextBox 4">
            <a:extLst>
              <a:ext uri="{FF2B5EF4-FFF2-40B4-BE49-F238E27FC236}">
                <a16:creationId xmlns:a16="http://schemas.microsoft.com/office/drawing/2014/main" id="{548B6908-C45C-A558-78F1-EE29F3F46355}"/>
              </a:ext>
            </a:extLst>
          </p:cNvPr>
          <p:cNvSpPr txBox="1"/>
          <p:nvPr/>
        </p:nvSpPr>
        <p:spPr>
          <a:xfrm>
            <a:off x="113155" y="1305341"/>
            <a:ext cx="6068984" cy="4247317"/>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Database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is an organized collection of structured information, or data, typically stored electronically in a computer system. A database is usually controlled by a database management system (DBMS). Together, the data and the DBMS, along with the applications that are associated with them, are referred to as a database system, often shortened to just database.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Data within the most common types of databases in operation today is typically modeled in rows and columns in a series of tables to make processing and data querying efficient. The data can then be easily accessed, managed, modified, updated, controlled, and organized. </a:t>
            </a:r>
          </a:p>
          <a:p>
            <a:pPr marL="285750" indent="-285750">
              <a:buFont typeface="Arial" panose="020B0604020202020204" pitchFamily="34" charset="0"/>
              <a:buChar char="•"/>
            </a:pPr>
            <a:endParaRPr lang="en-US">
              <a:latin typeface="Calibri" panose="020F0502020204030204" pitchFamily="34" charset="0"/>
              <a:ea typeface="Calibri" panose="020F0502020204030204" pitchFamily="34" charset="0"/>
              <a:cs typeface="Calibri" panose="020F0502020204030204" pitchFamily="34" charset="0"/>
            </a:endParaRPr>
          </a:p>
          <a:p>
            <a:r>
              <a:rPr lang="en-US">
                <a:latin typeface="Calibri" panose="020F0502020204030204" pitchFamily="34" charset="0"/>
                <a:ea typeface="Calibri" panose="020F0502020204030204" pitchFamily="34" charset="0"/>
                <a:cs typeface="Calibri" panose="020F0502020204030204" pitchFamily="34" charset="0"/>
              </a:rPr>
              <a:t>Database tool: </a:t>
            </a:r>
            <a:r>
              <a:rPr lang="en-US" err="1">
                <a:latin typeface="Calibri" panose="020F0502020204030204" pitchFamily="34" charset="0"/>
                <a:ea typeface="Calibri" panose="020F0502020204030204" pitchFamily="34" charset="0"/>
                <a:cs typeface="Calibri" panose="020F0502020204030204" pitchFamily="34" charset="0"/>
              </a:rPr>
              <a:t>Mongodb</a:t>
            </a:r>
            <a:endParaRPr lang="en-US">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descr="MongoDB: The Developer Data Platform | MongoDB">
            <a:extLst>
              <a:ext uri="{FF2B5EF4-FFF2-40B4-BE49-F238E27FC236}">
                <a16:creationId xmlns:a16="http://schemas.microsoft.com/office/drawing/2014/main" id="{1CC873AD-39DE-4AE4-A485-0F3A12442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9734" y="1866900"/>
            <a:ext cx="5829111" cy="36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925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68" name="Freeform: Shape 67">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70"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71" name="Oval 70">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2F4012A-AA11-AA3C-13F4-43EE73E5DCC1}"/>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Datawarehouse</a:t>
            </a:r>
          </a:p>
        </p:txBody>
      </p:sp>
      <p:sp>
        <p:nvSpPr>
          <p:cNvPr id="6" name="TextBox 5">
            <a:extLst>
              <a:ext uri="{FF2B5EF4-FFF2-40B4-BE49-F238E27FC236}">
                <a16:creationId xmlns:a16="http://schemas.microsoft.com/office/drawing/2014/main" id="{4BF10C6E-72E7-61B2-DFAC-E66877A639A2}"/>
              </a:ext>
            </a:extLst>
          </p:cNvPr>
          <p:cNvSpPr txBox="1"/>
          <p:nvPr/>
        </p:nvSpPr>
        <p:spPr>
          <a:xfrm>
            <a:off x="6915150" y="2755518"/>
            <a:ext cx="2216879" cy="369332"/>
          </a:xfrm>
          <a:prstGeom prst="rect">
            <a:avLst/>
          </a:prstGeom>
          <a:noFill/>
        </p:spPr>
        <p:txBody>
          <a:bodyPr wrap="square" rtlCol="0">
            <a:spAutoFit/>
          </a:bodyPr>
          <a:lstStyle/>
          <a:p>
            <a:pPr marL="285750" indent="-285750">
              <a:buFont typeface="Arial" panose="020B0604020202020204" pitchFamily="34" charset="0"/>
              <a:buChar char="•"/>
            </a:pPr>
            <a:endParaRPr lang="en-US"/>
          </a:p>
        </p:txBody>
      </p:sp>
      <p:graphicFrame>
        <p:nvGraphicFramePr>
          <p:cNvPr id="60" name="TextBox 4">
            <a:extLst>
              <a:ext uri="{FF2B5EF4-FFF2-40B4-BE49-F238E27FC236}">
                <a16:creationId xmlns:a16="http://schemas.microsoft.com/office/drawing/2014/main" id="{B28B16B5-781F-EC88-A217-26836AB55A97}"/>
              </a:ext>
            </a:extLst>
          </p:cNvPr>
          <p:cNvGraphicFramePr/>
          <p:nvPr>
            <p:extLst>
              <p:ext uri="{D42A27DB-BD31-4B8C-83A1-F6EECF244321}">
                <p14:modId xmlns:p14="http://schemas.microsoft.com/office/powerpoint/2010/main" val="504191004"/>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85ED0AB5-4C62-6572-D389-C34F9049A63D}"/>
              </a:ext>
            </a:extLst>
          </p:cNvPr>
          <p:cNvSpPr/>
          <p:nvPr/>
        </p:nvSpPr>
        <p:spPr>
          <a:xfrm>
            <a:off x="4648818" y="4589813"/>
            <a:ext cx="7117918" cy="1595462"/>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pic>
        <p:nvPicPr>
          <p:cNvPr id="7170" name="Picture 2" descr="Data warehouse - Free technology icons">
            <a:extLst>
              <a:ext uri="{FF2B5EF4-FFF2-40B4-BE49-F238E27FC236}">
                <a16:creationId xmlns:a16="http://schemas.microsoft.com/office/drawing/2014/main" id="{73E1D2F9-5783-CB03-69C0-C18FE0C8CC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6589" y="4774994"/>
            <a:ext cx="1159411" cy="11594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B7BD42C-5C98-F012-2F49-BD42F02F613F}"/>
              </a:ext>
            </a:extLst>
          </p:cNvPr>
          <p:cNvSpPr txBox="1"/>
          <p:nvPr/>
        </p:nvSpPr>
        <p:spPr>
          <a:xfrm>
            <a:off x="6465315" y="4619940"/>
            <a:ext cx="5291587" cy="1569660"/>
          </a:xfrm>
          <a:prstGeom prst="rect">
            <a:avLst/>
          </a:prstGeom>
          <a:noFill/>
        </p:spPr>
        <p:txBody>
          <a:bodyPr wrap="square" rtlCol="0">
            <a:spAutoFit/>
          </a:bodyPr>
          <a:lstStyle/>
          <a:p>
            <a:r>
              <a:rPr lang="en-US" sz="1600">
                <a:latin typeface="Calibri" panose="020F0502020204030204" pitchFamily="34" charset="0"/>
                <a:ea typeface="Calibri" panose="020F0502020204030204" pitchFamily="34" charset="0"/>
                <a:cs typeface="Calibri" panose="020F0502020204030204" pitchFamily="34" charset="0"/>
              </a:rPr>
              <a:t>A data warehouse centralizes and consolidates large amounts of data from multiple sources. Its analytical capabilities allow organizations to derive valuable business insights from their data to improve decision-making. Over time, it builds a historical record that can be invaluable to data scientists and business analysts.</a:t>
            </a:r>
          </a:p>
        </p:txBody>
      </p:sp>
    </p:spTree>
    <p:extLst>
      <p:ext uri="{BB962C8B-B14F-4D97-AF65-F5344CB8AC3E}">
        <p14:creationId xmlns:p14="http://schemas.microsoft.com/office/powerpoint/2010/main" val="156747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6" name="Freeform: Shape 15">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18"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9" name="Oval 18">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4E97340-681E-104B-0F4A-C97CEC4691BB}"/>
              </a:ext>
            </a:extLst>
          </p:cNvPr>
          <p:cNvSpPr txBox="1"/>
          <p:nvPr/>
        </p:nvSpPr>
        <p:spPr>
          <a:xfrm>
            <a:off x="770878" y="952022"/>
            <a:ext cx="2862591" cy="515704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2"/>
                </a:solidFill>
                <a:latin typeface="+mj-lt"/>
                <a:ea typeface="+mj-ea"/>
                <a:cs typeface="+mj-cs"/>
              </a:rPr>
              <a:t>Table of content</a:t>
            </a:r>
          </a:p>
        </p:txBody>
      </p:sp>
      <p:graphicFrame>
        <p:nvGraphicFramePr>
          <p:cNvPr id="8" name="TextBox 5">
            <a:extLst>
              <a:ext uri="{FF2B5EF4-FFF2-40B4-BE49-F238E27FC236}">
                <a16:creationId xmlns:a16="http://schemas.microsoft.com/office/drawing/2014/main" id="{763DF1E0-A450-39A9-160D-9E9133A26940}"/>
              </a:ext>
            </a:extLst>
          </p:cNvPr>
          <p:cNvGraphicFramePr/>
          <p:nvPr>
            <p:extLst>
              <p:ext uri="{D42A27DB-BD31-4B8C-83A1-F6EECF244321}">
                <p14:modId xmlns:p14="http://schemas.microsoft.com/office/powerpoint/2010/main" val="1622392409"/>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15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3D4723-D2C9-0FF7-149A-5C5AB37916F6}"/>
              </a:ext>
            </a:extLst>
          </p:cNvPr>
          <p:cNvSpPr txBox="1"/>
          <p:nvPr/>
        </p:nvSpPr>
        <p:spPr>
          <a:xfrm>
            <a:off x="5155827" y="261097"/>
            <a:ext cx="2680446" cy="707886"/>
          </a:xfrm>
          <a:prstGeom prst="rect">
            <a:avLst/>
          </a:prstGeom>
          <a:noFill/>
        </p:spPr>
        <p:txBody>
          <a:bodyPr wrap="square" rtlCol="0">
            <a:spAutoFit/>
          </a:bodyPr>
          <a:lstStyle/>
          <a:p>
            <a:r>
              <a:rPr lang="en-US" sz="4000">
                <a:latin typeface="Calibri" panose="020F0502020204030204" pitchFamily="34" charset="0"/>
                <a:ea typeface="Calibri" panose="020F0502020204030204" pitchFamily="34" charset="0"/>
                <a:cs typeface="Calibri" panose="020F0502020204030204" pitchFamily="34" charset="0"/>
              </a:rPr>
              <a:t>Dataset</a:t>
            </a:r>
          </a:p>
        </p:txBody>
      </p:sp>
      <p:pic>
        <p:nvPicPr>
          <p:cNvPr id="8" name="Picture 7">
            <a:extLst>
              <a:ext uri="{FF2B5EF4-FFF2-40B4-BE49-F238E27FC236}">
                <a16:creationId xmlns:a16="http://schemas.microsoft.com/office/drawing/2014/main" id="{5F31869D-5BA7-3C56-69A5-59BC046FBA59}"/>
              </a:ext>
            </a:extLst>
          </p:cNvPr>
          <p:cNvPicPr>
            <a:picLocks noChangeAspect="1"/>
          </p:cNvPicPr>
          <p:nvPr/>
        </p:nvPicPr>
        <p:blipFill>
          <a:blip r:embed="rId2"/>
          <a:stretch>
            <a:fillRect/>
          </a:stretch>
        </p:blipFill>
        <p:spPr>
          <a:xfrm>
            <a:off x="1980843" y="1409617"/>
            <a:ext cx="8230313" cy="1905165"/>
          </a:xfrm>
          <a:prstGeom prst="rect">
            <a:avLst/>
          </a:prstGeom>
        </p:spPr>
      </p:pic>
      <p:sp>
        <p:nvSpPr>
          <p:cNvPr id="9" name="TextBox 8">
            <a:extLst>
              <a:ext uri="{FF2B5EF4-FFF2-40B4-BE49-F238E27FC236}">
                <a16:creationId xmlns:a16="http://schemas.microsoft.com/office/drawing/2014/main" id="{36E051A9-C994-D60D-D63F-D814240128BD}"/>
              </a:ext>
            </a:extLst>
          </p:cNvPr>
          <p:cNvSpPr txBox="1"/>
          <p:nvPr/>
        </p:nvSpPr>
        <p:spPr>
          <a:xfrm>
            <a:off x="1651747" y="3718679"/>
            <a:ext cx="9410700" cy="2862322"/>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This dataset shows the votes and ratings for the movies listed above.</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The table above contains 13 columns and 5807 rows.</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The columns contain information such as: index, id, title, type, </a:t>
            </a:r>
            <a:r>
              <a:rPr lang="en-US" err="1">
                <a:latin typeface="Calibri" panose="020F0502020204030204" pitchFamily="34" charset="0"/>
                <a:ea typeface="Calibri" panose="020F0502020204030204" pitchFamily="34" charset="0"/>
                <a:cs typeface="Calibri" panose="020F0502020204030204" pitchFamily="34" charset="0"/>
              </a:rPr>
              <a:t>release_year</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age_certificate</a:t>
            </a:r>
            <a:r>
              <a:rPr lang="en-US">
                <a:latin typeface="Calibri" panose="020F0502020204030204" pitchFamily="34" charset="0"/>
                <a:ea typeface="Calibri" panose="020F0502020204030204" pitchFamily="34" charset="0"/>
                <a:cs typeface="Calibri" panose="020F0502020204030204" pitchFamily="34" charset="0"/>
              </a:rPr>
              <a:t>, runtime, genres, </a:t>
            </a:r>
            <a:r>
              <a:rPr lang="en-US" err="1">
                <a:latin typeface="Calibri" panose="020F0502020204030204" pitchFamily="34" charset="0"/>
                <a:ea typeface="Calibri" panose="020F0502020204030204" pitchFamily="34" charset="0"/>
                <a:cs typeface="Calibri" panose="020F0502020204030204" pitchFamily="34" charset="0"/>
              </a:rPr>
              <a:t>production_country</a:t>
            </a:r>
            <a:r>
              <a:rPr lang="en-US">
                <a:latin typeface="Calibri" panose="020F0502020204030204" pitchFamily="34" charset="0"/>
                <a:ea typeface="Calibri" panose="020F0502020204030204" pitchFamily="34" charset="0"/>
                <a:cs typeface="Calibri" panose="020F0502020204030204" pitchFamily="34" charset="0"/>
              </a:rPr>
              <a:t>, seasons,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imdb_score</a:t>
            </a:r>
            <a:r>
              <a:rPr lang="en-US">
                <a:latin typeface="Calibri" panose="020F0502020204030204" pitchFamily="34" charset="0"/>
                <a:ea typeface="Calibri" panose="020F0502020204030204" pitchFamily="34" charset="0"/>
                <a:cs typeface="Calibri" panose="020F0502020204030204" pitchFamily="34" charset="0"/>
              </a:rPr>
              <a:t>, </a:t>
            </a:r>
            <a:r>
              <a:rPr lang="en-US" err="1">
                <a:latin typeface="Calibri" panose="020F0502020204030204" pitchFamily="34" charset="0"/>
                <a:ea typeface="Calibri" panose="020F0502020204030204" pitchFamily="34" charset="0"/>
                <a:cs typeface="Calibri" panose="020F0502020204030204" pitchFamily="34" charset="0"/>
              </a:rPr>
              <a:t>imdb_votes</a:t>
            </a:r>
            <a:endParaRPr lang="en-US">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In this dataset, it has not been scientifically optimized, so we will perform data cleaning steps such as: delete the id column,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the type column has the first word in uppercase, </a:t>
            </a:r>
            <a:r>
              <a:rPr lang="en-US" err="1">
                <a:latin typeface="Calibri" panose="020F0502020204030204" pitchFamily="34" charset="0"/>
                <a:ea typeface="Calibri" panose="020F0502020204030204" pitchFamily="34" charset="0"/>
                <a:cs typeface="Calibri" panose="020F0502020204030204" pitchFamily="34" charset="0"/>
              </a:rPr>
              <a:t>age_certification</a:t>
            </a:r>
            <a:r>
              <a:rPr lang="en-US">
                <a:latin typeface="Calibri" panose="020F0502020204030204" pitchFamily="34" charset="0"/>
                <a:ea typeface="Calibri" panose="020F0502020204030204" pitchFamily="34" charset="0"/>
                <a:cs typeface="Calibri" panose="020F0502020204030204" pitchFamily="34" charset="0"/>
              </a:rPr>
              <a:t> changes to the number according to age, genre changes to "crime, drama", country changes to country-specific names, seasons to integers, votes to integers, add column number of genre.</a:t>
            </a:r>
          </a:p>
          <a:p>
            <a:endParaRPr lang="en-US">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0276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9C021F-10CA-0B9C-385F-3D311CE9A0C2}"/>
              </a:ext>
            </a:extLst>
          </p:cNvPr>
          <p:cNvSpPr txBox="1"/>
          <p:nvPr/>
        </p:nvSpPr>
        <p:spPr>
          <a:xfrm>
            <a:off x="2640106" y="179294"/>
            <a:ext cx="6911788"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Library used for pre-processing</a:t>
            </a:r>
          </a:p>
        </p:txBody>
      </p:sp>
      <p:sp>
        <p:nvSpPr>
          <p:cNvPr id="5" name="TextBox 4">
            <a:extLst>
              <a:ext uri="{FF2B5EF4-FFF2-40B4-BE49-F238E27FC236}">
                <a16:creationId xmlns:a16="http://schemas.microsoft.com/office/drawing/2014/main" id="{8A0D6F98-624C-D6AF-5AE5-4BCF6E66148E}"/>
              </a:ext>
            </a:extLst>
          </p:cNvPr>
          <p:cNvSpPr txBox="1"/>
          <p:nvPr/>
        </p:nvSpPr>
        <p:spPr>
          <a:xfrm>
            <a:off x="690282" y="2274838"/>
            <a:ext cx="3478306" cy="230832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In this analysis project we will use python to solve the above requirements. At the beginning of the processing we will use the csv library because: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data is stored in the form of tables, databases.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Support read and write csv file</a:t>
            </a:r>
          </a:p>
        </p:txBody>
      </p:sp>
      <p:pic>
        <p:nvPicPr>
          <p:cNvPr id="13" name="Picture 12">
            <a:extLst>
              <a:ext uri="{FF2B5EF4-FFF2-40B4-BE49-F238E27FC236}">
                <a16:creationId xmlns:a16="http://schemas.microsoft.com/office/drawing/2014/main" id="{1CD5A214-5855-A2E4-064C-4881FD430C42}"/>
              </a:ext>
            </a:extLst>
          </p:cNvPr>
          <p:cNvPicPr>
            <a:picLocks noChangeAspect="1"/>
          </p:cNvPicPr>
          <p:nvPr/>
        </p:nvPicPr>
        <p:blipFill>
          <a:blip r:embed="rId2"/>
          <a:stretch>
            <a:fillRect/>
          </a:stretch>
        </p:blipFill>
        <p:spPr>
          <a:xfrm>
            <a:off x="6716813" y="1550875"/>
            <a:ext cx="5006774" cy="1447925"/>
          </a:xfrm>
          <a:prstGeom prst="rect">
            <a:avLst/>
          </a:prstGeom>
        </p:spPr>
      </p:pic>
      <p:pic>
        <p:nvPicPr>
          <p:cNvPr id="15" name="Picture 14">
            <a:extLst>
              <a:ext uri="{FF2B5EF4-FFF2-40B4-BE49-F238E27FC236}">
                <a16:creationId xmlns:a16="http://schemas.microsoft.com/office/drawing/2014/main" id="{2683D5A0-C9B2-60CF-0B1E-C0E131BB8210}"/>
              </a:ext>
            </a:extLst>
          </p:cNvPr>
          <p:cNvPicPr>
            <a:picLocks noChangeAspect="1"/>
          </p:cNvPicPr>
          <p:nvPr/>
        </p:nvPicPr>
        <p:blipFill>
          <a:blip r:embed="rId3"/>
          <a:stretch>
            <a:fillRect/>
          </a:stretch>
        </p:blipFill>
        <p:spPr>
          <a:xfrm>
            <a:off x="5505128" y="4354781"/>
            <a:ext cx="6218459" cy="1120237"/>
          </a:xfrm>
          <a:prstGeom prst="rect">
            <a:avLst/>
          </a:prstGeom>
        </p:spPr>
      </p:pic>
    </p:spTree>
    <p:extLst>
      <p:ext uri="{BB962C8B-B14F-4D97-AF65-F5344CB8AC3E}">
        <p14:creationId xmlns:p14="http://schemas.microsoft.com/office/powerpoint/2010/main" val="3825438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95B9A7-D821-D27E-A1D0-787705A7BD78}"/>
              </a:ext>
            </a:extLst>
          </p:cNvPr>
          <p:cNvSpPr txBox="1"/>
          <p:nvPr/>
        </p:nvSpPr>
        <p:spPr>
          <a:xfrm>
            <a:off x="4444253" y="274544"/>
            <a:ext cx="330349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Pre-processing</a:t>
            </a:r>
          </a:p>
        </p:txBody>
      </p:sp>
      <p:pic>
        <p:nvPicPr>
          <p:cNvPr id="6" name="Picture 5">
            <a:extLst>
              <a:ext uri="{FF2B5EF4-FFF2-40B4-BE49-F238E27FC236}">
                <a16:creationId xmlns:a16="http://schemas.microsoft.com/office/drawing/2014/main" id="{AF641310-5B00-661D-F864-6F7D230BD2F4}"/>
              </a:ext>
            </a:extLst>
          </p:cNvPr>
          <p:cNvPicPr>
            <a:picLocks noChangeAspect="1"/>
          </p:cNvPicPr>
          <p:nvPr/>
        </p:nvPicPr>
        <p:blipFill>
          <a:blip r:embed="rId2"/>
          <a:stretch>
            <a:fillRect/>
          </a:stretch>
        </p:blipFill>
        <p:spPr>
          <a:xfrm>
            <a:off x="6096000" y="1827990"/>
            <a:ext cx="5377547" cy="1365921"/>
          </a:xfrm>
          <a:prstGeom prst="rect">
            <a:avLst/>
          </a:prstGeom>
        </p:spPr>
      </p:pic>
      <p:pic>
        <p:nvPicPr>
          <p:cNvPr id="8" name="Picture 7">
            <a:extLst>
              <a:ext uri="{FF2B5EF4-FFF2-40B4-BE49-F238E27FC236}">
                <a16:creationId xmlns:a16="http://schemas.microsoft.com/office/drawing/2014/main" id="{7AD09219-F78E-0E11-9C9E-D3995220337D}"/>
              </a:ext>
            </a:extLst>
          </p:cNvPr>
          <p:cNvPicPr>
            <a:picLocks noChangeAspect="1"/>
          </p:cNvPicPr>
          <p:nvPr/>
        </p:nvPicPr>
        <p:blipFill>
          <a:blip r:embed="rId3"/>
          <a:stretch>
            <a:fillRect/>
          </a:stretch>
        </p:blipFill>
        <p:spPr>
          <a:xfrm>
            <a:off x="6551919" y="4107123"/>
            <a:ext cx="4465707" cy="1310754"/>
          </a:xfrm>
          <a:prstGeom prst="rect">
            <a:avLst/>
          </a:prstGeom>
        </p:spPr>
      </p:pic>
      <p:sp>
        <p:nvSpPr>
          <p:cNvPr id="9" name="TextBox 8">
            <a:extLst>
              <a:ext uri="{FF2B5EF4-FFF2-40B4-BE49-F238E27FC236}">
                <a16:creationId xmlns:a16="http://schemas.microsoft.com/office/drawing/2014/main" id="{853F9CCE-8E84-F2C1-E06E-F19E433467FF}"/>
              </a:ext>
            </a:extLst>
          </p:cNvPr>
          <p:cNvSpPr txBox="1"/>
          <p:nvPr/>
        </p:nvSpPr>
        <p:spPr>
          <a:xfrm>
            <a:off x="843803" y="3105834"/>
            <a:ext cx="3600450" cy="646331"/>
          </a:xfrm>
          <a:prstGeom prst="rect">
            <a:avLst/>
          </a:prstGeom>
          <a:noFill/>
        </p:spPr>
        <p:txBody>
          <a:bodyPr wrap="square" rtlCol="0">
            <a:spAutoFit/>
          </a:bodyPr>
          <a:lstStyle/>
          <a:p>
            <a:r>
              <a:rPr lang="en-US" dirty="0"/>
              <a:t>Use del function in list to remove header and an element in row </a:t>
            </a:r>
          </a:p>
        </p:txBody>
      </p:sp>
    </p:spTree>
    <p:extLst>
      <p:ext uri="{BB962C8B-B14F-4D97-AF65-F5344CB8AC3E}">
        <p14:creationId xmlns:p14="http://schemas.microsoft.com/office/powerpoint/2010/main" val="2227409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FDFE37-74BA-C94D-509D-055110076B46}"/>
              </a:ext>
            </a:extLst>
          </p:cNvPr>
          <p:cNvSpPr txBox="1"/>
          <p:nvPr/>
        </p:nvSpPr>
        <p:spPr>
          <a:xfrm>
            <a:off x="4987178" y="381560"/>
            <a:ext cx="2442322"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Fix name</a:t>
            </a:r>
          </a:p>
        </p:txBody>
      </p:sp>
      <p:pic>
        <p:nvPicPr>
          <p:cNvPr id="6" name="Picture 5">
            <a:extLst>
              <a:ext uri="{FF2B5EF4-FFF2-40B4-BE49-F238E27FC236}">
                <a16:creationId xmlns:a16="http://schemas.microsoft.com/office/drawing/2014/main" id="{E4663CB7-103C-61E6-C888-389415B0C82E}"/>
              </a:ext>
            </a:extLst>
          </p:cNvPr>
          <p:cNvPicPr>
            <a:picLocks noChangeAspect="1"/>
          </p:cNvPicPr>
          <p:nvPr/>
        </p:nvPicPr>
        <p:blipFill>
          <a:blip r:embed="rId2"/>
          <a:stretch>
            <a:fillRect/>
          </a:stretch>
        </p:blipFill>
        <p:spPr>
          <a:xfrm>
            <a:off x="0" y="2037876"/>
            <a:ext cx="11883012" cy="1335477"/>
          </a:xfrm>
          <a:prstGeom prst="rect">
            <a:avLst/>
          </a:prstGeom>
        </p:spPr>
      </p:pic>
    </p:spTree>
    <p:extLst>
      <p:ext uri="{BB962C8B-B14F-4D97-AF65-F5344CB8AC3E}">
        <p14:creationId xmlns:p14="http://schemas.microsoft.com/office/powerpoint/2010/main" val="33561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2A8A08-9563-F964-4F24-026652F8F9B0}"/>
              </a:ext>
            </a:extLst>
          </p:cNvPr>
          <p:cNvSpPr txBox="1"/>
          <p:nvPr/>
        </p:nvSpPr>
        <p:spPr>
          <a:xfrm>
            <a:off x="3977528" y="448235"/>
            <a:ext cx="5014072"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Convert string to int</a:t>
            </a:r>
          </a:p>
        </p:txBody>
      </p:sp>
      <p:pic>
        <p:nvPicPr>
          <p:cNvPr id="8" name="Picture 7">
            <a:extLst>
              <a:ext uri="{FF2B5EF4-FFF2-40B4-BE49-F238E27FC236}">
                <a16:creationId xmlns:a16="http://schemas.microsoft.com/office/drawing/2014/main" id="{1A01E296-4D18-2AE4-2799-AEE89454C651}"/>
              </a:ext>
            </a:extLst>
          </p:cNvPr>
          <p:cNvPicPr>
            <a:picLocks noChangeAspect="1"/>
          </p:cNvPicPr>
          <p:nvPr/>
        </p:nvPicPr>
        <p:blipFill>
          <a:blip r:embed="rId2"/>
          <a:stretch>
            <a:fillRect/>
          </a:stretch>
        </p:blipFill>
        <p:spPr>
          <a:xfrm>
            <a:off x="314326" y="1885910"/>
            <a:ext cx="11191874" cy="2514640"/>
          </a:xfrm>
          <a:prstGeom prst="rect">
            <a:avLst/>
          </a:prstGeom>
        </p:spPr>
      </p:pic>
    </p:spTree>
    <p:extLst>
      <p:ext uri="{BB962C8B-B14F-4D97-AF65-F5344CB8AC3E}">
        <p14:creationId xmlns:p14="http://schemas.microsoft.com/office/powerpoint/2010/main" val="2029974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79C8B8-325D-B376-1181-BE4CABBE9068}"/>
              </a:ext>
            </a:extLst>
          </p:cNvPr>
          <p:cNvSpPr txBox="1"/>
          <p:nvPr/>
        </p:nvSpPr>
        <p:spPr>
          <a:xfrm>
            <a:off x="228601" y="422461"/>
            <a:ext cx="11963399" cy="584775"/>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Remove bracket, apostrophe, repair </a:t>
            </a:r>
            <a:r>
              <a:rPr lang="en-US" sz="3200" dirty="0" err="1">
                <a:latin typeface="Calibri" panose="020F0502020204030204" pitchFamily="34" charset="0"/>
                <a:ea typeface="Calibri" panose="020F0502020204030204" pitchFamily="34" charset="0"/>
                <a:cs typeface="Calibri" panose="020F0502020204030204" pitchFamily="34" charset="0"/>
              </a:rPr>
              <a:t>age_certificate</a:t>
            </a:r>
            <a:r>
              <a:rPr lang="en-US" sz="3200" dirty="0">
                <a:latin typeface="Calibri" panose="020F0502020204030204" pitchFamily="34" charset="0"/>
                <a:ea typeface="Calibri" panose="020F0502020204030204" pitchFamily="34" charset="0"/>
                <a:cs typeface="Calibri" panose="020F0502020204030204" pitchFamily="34" charset="0"/>
              </a:rPr>
              <a:t> and countries</a:t>
            </a:r>
          </a:p>
        </p:txBody>
      </p:sp>
      <p:pic>
        <p:nvPicPr>
          <p:cNvPr id="10" name="Picture 9">
            <a:extLst>
              <a:ext uri="{FF2B5EF4-FFF2-40B4-BE49-F238E27FC236}">
                <a16:creationId xmlns:a16="http://schemas.microsoft.com/office/drawing/2014/main" id="{588CD789-8155-67FC-A187-D4C98D190947}"/>
              </a:ext>
            </a:extLst>
          </p:cNvPr>
          <p:cNvPicPr>
            <a:picLocks noChangeAspect="1"/>
          </p:cNvPicPr>
          <p:nvPr/>
        </p:nvPicPr>
        <p:blipFill>
          <a:blip r:embed="rId2"/>
          <a:stretch>
            <a:fillRect/>
          </a:stretch>
        </p:blipFill>
        <p:spPr>
          <a:xfrm>
            <a:off x="161925" y="1683869"/>
            <a:ext cx="11963400" cy="3490262"/>
          </a:xfrm>
          <a:prstGeom prst="rect">
            <a:avLst/>
          </a:prstGeom>
        </p:spPr>
      </p:pic>
    </p:spTree>
    <p:extLst>
      <p:ext uri="{BB962C8B-B14F-4D97-AF65-F5344CB8AC3E}">
        <p14:creationId xmlns:p14="http://schemas.microsoft.com/office/powerpoint/2010/main" val="1073575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07BA26-F68B-A99C-3A3A-0EACD1B1DC75}"/>
              </a:ext>
            </a:extLst>
          </p:cNvPr>
          <p:cNvSpPr txBox="1"/>
          <p:nvPr/>
        </p:nvSpPr>
        <p:spPr>
          <a:xfrm>
            <a:off x="1826656" y="555811"/>
            <a:ext cx="89602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Add column “Quantity Genres” (header)</a:t>
            </a:r>
          </a:p>
        </p:txBody>
      </p:sp>
      <p:pic>
        <p:nvPicPr>
          <p:cNvPr id="8" name="Picture 7">
            <a:extLst>
              <a:ext uri="{FF2B5EF4-FFF2-40B4-BE49-F238E27FC236}">
                <a16:creationId xmlns:a16="http://schemas.microsoft.com/office/drawing/2014/main" id="{361C6052-013B-6458-2B51-BD03ABA94629}"/>
              </a:ext>
            </a:extLst>
          </p:cNvPr>
          <p:cNvPicPr>
            <a:picLocks noChangeAspect="1"/>
          </p:cNvPicPr>
          <p:nvPr/>
        </p:nvPicPr>
        <p:blipFill>
          <a:blip r:embed="rId2"/>
          <a:stretch>
            <a:fillRect/>
          </a:stretch>
        </p:blipFill>
        <p:spPr>
          <a:xfrm>
            <a:off x="2340756" y="3429000"/>
            <a:ext cx="7157634" cy="2617548"/>
          </a:xfrm>
          <a:prstGeom prst="rect">
            <a:avLst/>
          </a:prstGeom>
        </p:spPr>
      </p:pic>
      <p:pic>
        <p:nvPicPr>
          <p:cNvPr id="10" name="Picture 9">
            <a:extLst>
              <a:ext uri="{FF2B5EF4-FFF2-40B4-BE49-F238E27FC236}">
                <a16:creationId xmlns:a16="http://schemas.microsoft.com/office/drawing/2014/main" id="{C170A794-DFB2-F49A-7A6E-0FA0911A0455}"/>
              </a:ext>
            </a:extLst>
          </p:cNvPr>
          <p:cNvPicPr>
            <a:picLocks noChangeAspect="1"/>
          </p:cNvPicPr>
          <p:nvPr/>
        </p:nvPicPr>
        <p:blipFill>
          <a:blip r:embed="rId3"/>
          <a:stretch>
            <a:fillRect/>
          </a:stretch>
        </p:blipFill>
        <p:spPr>
          <a:xfrm>
            <a:off x="2340756" y="1952625"/>
            <a:ext cx="7932026" cy="963851"/>
          </a:xfrm>
          <a:prstGeom prst="rect">
            <a:avLst/>
          </a:prstGeom>
        </p:spPr>
      </p:pic>
    </p:spTree>
    <p:extLst>
      <p:ext uri="{BB962C8B-B14F-4D97-AF65-F5344CB8AC3E}">
        <p14:creationId xmlns:p14="http://schemas.microsoft.com/office/powerpoint/2010/main" val="2538356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1FA40-2DEF-D145-7F27-B417590B4932}"/>
              </a:ext>
            </a:extLst>
          </p:cNvPr>
          <p:cNvPicPr>
            <a:picLocks noChangeAspect="1"/>
          </p:cNvPicPr>
          <p:nvPr/>
        </p:nvPicPr>
        <p:blipFill>
          <a:blip r:embed="rId2"/>
          <a:stretch>
            <a:fillRect/>
          </a:stretch>
        </p:blipFill>
        <p:spPr>
          <a:xfrm>
            <a:off x="3297551" y="1523952"/>
            <a:ext cx="5596898" cy="1905048"/>
          </a:xfrm>
          <a:prstGeom prst="rect">
            <a:avLst/>
          </a:prstGeom>
        </p:spPr>
      </p:pic>
      <p:sp>
        <p:nvSpPr>
          <p:cNvPr id="6" name="TextBox 5">
            <a:extLst>
              <a:ext uri="{FF2B5EF4-FFF2-40B4-BE49-F238E27FC236}">
                <a16:creationId xmlns:a16="http://schemas.microsoft.com/office/drawing/2014/main" id="{F452D3A1-F4E2-45E0-54E3-43D5CCFCDC69}"/>
              </a:ext>
            </a:extLst>
          </p:cNvPr>
          <p:cNvSpPr txBox="1"/>
          <p:nvPr/>
        </p:nvSpPr>
        <p:spPr>
          <a:xfrm>
            <a:off x="5046107" y="508186"/>
            <a:ext cx="2764394"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Close file</a:t>
            </a:r>
          </a:p>
        </p:txBody>
      </p:sp>
      <p:sp>
        <p:nvSpPr>
          <p:cNvPr id="7" name="TextBox 6">
            <a:extLst>
              <a:ext uri="{FF2B5EF4-FFF2-40B4-BE49-F238E27FC236}">
                <a16:creationId xmlns:a16="http://schemas.microsoft.com/office/drawing/2014/main" id="{809ABF25-9B79-C45E-3B06-6E6DB92C714B}"/>
              </a:ext>
            </a:extLst>
          </p:cNvPr>
          <p:cNvSpPr txBox="1"/>
          <p:nvPr/>
        </p:nvSpPr>
        <p:spPr>
          <a:xfrm>
            <a:off x="1314450" y="4184277"/>
            <a:ext cx="9553575"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Use the close() function in the csv library to end the program, close the file being processed and free up memory</a:t>
            </a:r>
          </a:p>
        </p:txBody>
      </p:sp>
    </p:spTree>
    <p:extLst>
      <p:ext uri="{BB962C8B-B14F-4D97-AF65-F5344CB8AC3E}">
        <p14:creationId xmlns:p14="http://schemas.microsoft.com/office/powerpoint/2010/main" val="168065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CEB920-C51B-A423-8E0D-D4CE41B35D3D}"/>
              </a:ext>
            </a:extLst>
          </p:cNvPr>
          <p:cNvSpPr txBox="1"/>
          <p:nvPr/>
        </p:nvSpPr>
        <p:spPr>
          <a:xfrm>
            <a:off x="4042058" y="337857"/>
            <a:ext cx="3685517"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Clean dataset</a:t>
            </a:r>
          </a:p>
        </p:txBody>
      </p:sp>
      <p:sp>
        <p:nvSpPr>
          <p:cNvPr id="6" name="TextBox 5">
            <a:extLst>
              <a:ext uri="{FF2B5EF4-FFF2-40B4-BE49-F238E27FC236}">
                <a16:creationId xmlns:a16="http://schemas.microsoft.com/office/drawing/2014/main" id="{48F58946-54DB-8461-3FB7-4865FE262EF3}"/>
              </a:ext>
            </a:extLst>
          </p:cNvPr>
          <p:cNvSpPr txBox="1"/>
          <p:nvPr/>
        </p:nvSpPr>
        <p:spPr>
          <a:xfrm>
            <a:off x="528917" y="1506397"/>
            <a:ext cx="5844988" cy="70788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After cleaning the data, they are saved under a new file named "raw_titles_new1.csv"</a:t>
            </a:r>
          </a:p>
        </p:txBody>
      </p:sp>
      <p:pic>
        <p:nvPicPr>
          <p:cNvPr id="8" name="Picture 7">
            <a:extLst>
              <a:ext uri="{FF2B5EF4-FFF2-40B4-BE49-F238E27FC236}">
                <a16:creationId xmlns:a16="http://schemas.microsoft.com/office/drawing/2014/main" id="{D2540B68-5797-9F0A-5057-F38EB43FD645}"/>
              </a:ext>
            </a:extLst>
          </p:cNvPr>
          <p:cNvPicPr>
            <a:picLocks noChangeAspect="1"/>
          </p:cNvPicPr>
          <p:nvPr/>
        </p:nvPicPr>
        <p:blipFill>
          <a:blip r:embed="rId2"/>
          <a:stretch>
            <a:fillRect/>
          </a:stretch>
        </p:blipFill>
        <p:spPr>
          <a:xfrm>
            <a:off x="0" y="2533583"/>
            <a:ext cx="12192000" cy="1790834"/>
          </a:xfrm>
          <a:prstGeom prst="rect">
            <a:avLst/>
          </a:prstGeom>
        </p:spPr>
      </p:pic>
    </p:spTree>
    <p:extLst>
      <p:ext uri="{BB962C8B-B14F-4D97-AF65-F5344CB8AC3E}">
        <p14:creationId xmlns:p14="http://schemas.microsoft.com/office/powerpoint/2010/main" val="3606067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10E14-FABA-69F5-1998-E4275E03A8E8}"/>
              </a:ext>
            </a:extLst>
          </p:cNvPr>
          <p:cNvSpPr txBox="1"/>
          <p:nvPr/>
        </p:nvSpPr>
        <p:spPr>
          <a:xfrm>
            <a:off x="478491" y="134752"/>
            <a:ext cx="5617509" cy="954107"/>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Top 10 titles of each type with the highest votes.</a:t>
            </a:r>
          </a:p>
        </p:txBody>
      </p:sp>
      <p:pic>
        <p:nvPicPr>
          <p:cNvPr id="6" name="Picture 5">
            <a:extLst>
              <a:ext uri="{FF2B5EF4-FFF2-40B4-BE49-F238E27FC236}">
                <a16:creationId xmlns:a16="http://schemas.microsoft.com/office/drawing/2014/main" id="{B57943DB-F3E7-D143-8279-6D9D5F77B068}"/>
              </a:ext>
            </a:extLst>
          </p:cNvPr>
          <p:cNvPicPr>
            <a:picLocks noChangeAspect="1"/>
          </p:cNvPicPr>
          <p:nvPr/>
        </p:nvPicPr>
        <p:blipFill>
          <a:blip r:embed="rId2"/>
          <a:stretch>
            <a:fillRect/>
          </a:stretch>
        </p:blipFill>
        <p:spPr>
          <a:xfrm>
            <a:off x="6096000" y="707887"/>
            <a:ext cx="5970494" cy="3438804"/>
          </a:xfrm>
          <a:prstGeom prst="rect">
            <a:avLst/>
          </a:prstGeom>
        </p:spPr>
      </p:pic>
      <p:sp>
        <p:nvSpPr>
          <p:cNvPr id="7" name="TextBox 6">
            <a:extLst>
              <a:ext uri="{FF2B5EF4-FFF2-40B4-BE49-F238E27FC236}">
                <a16:creationId xmlns:a16="http://schemas.microsoft.com/office/drawing/2014/main" id="{DAE2DDF8-B8E5-735D-77EB-59EE270A6A3B}"/>
              </a:ext>
            </a:extLst>
          </p:cNvPr>
          <p:cNvSpPr txBox="1"/>
          <p:nvPr/>
        </p:nvSpPr>
        <p:spPr>
          <a:xfrm>
            <a:off x="478491" y="1253489"/>
            <a:ext cx="3571875" cy="1631216"/>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this section we are analyzing titles with types selected by users. All of those titles are ranked in the top 10 of the best titles.</a:t>
            </a:r>
          </a:p>
        </p:txBody>
      </p:sp>
      <p:pic>
        <p:nvPicPr>
          <p:cNvPr id="9" name="Picture 8">
            <a:extLst>
              <a:ext uri="{FF2B5EF4-FFF2-40B4-BE49-F238E27FC236}">
                <a16:creationId xmlns:a16="http://schemas.microsoft.com/office/drawing/2014/main" id="{337BD334-C374-251C-173B-0673D61CE70C}"/>
              </a:ext>
            </a:extLst>
          </p:cNvPr>
          <p:cNvPicPr>
            <a:picLocks noChangeAspect="1"/>
          </p:cNvPicPr>
          <p:nvPr/>
        </p:nvPicPr>
        <p:blipFill>
          <a:blip r:embed="rId3"/>
          <a:stretch>
            <a:fillRect/>
          </a:stretch>
        </p:blipFill>
        <p:spPr>
          <a:xfrm>
            <a:off x="175371" y="3257550"/>
            <a:ext cx="5920629" cy="3438804"/>
          </a:xfrm>
          <a:prstGeom prst="rect">
            <a:avLst/>
          </a:prstGeom>
        </p:spPr>
      </p:pic>
    </p:spTree>
    <p:extLst>
      <p:ext uri="{BB962C8B-B14F-4D97-AF65-F5344CB8AC3E}">
        <p14:creationId xmlns:p14="http://schemas.microsoft.com/office/powerpoint/2010/main" val="135254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FDD420-8A45-9EBC-6E0D-0A93B2BD8473}"/>
              </a:ext>
            </a:extLst>
          </p:cNvPr>
          <p:cNvSpPr txBox="1"/>
          <p:nvPr/>
        </p:nvSpPr>
        <p:spPr>
          <a:xfrm>
            <a:off x="3482788" y="618565"/>
            <a:ext cx="5226423" cy="646331"/>
          </a:xfrm>
          <a:prstGeom prst="rect">
            <a:avLst/>
          </a:prstGeom>
          <a:noFill/>
        </p:spPr>
        <p:txBody>
          <a:bodyPr wrap="square" rtlCol="0">
            <a:spAutoFit/>
          </a:bodyPr>
          <a:lstStyle/>
          <a:p>
            <a:r>
              <a:rPr lang="en-US" sz="3600">
                <a:latin typeface="Calibri" panose="020F0502020204030204" pitchFamily="34" charset="0"/>
                <a:ea typeface="Calibri" panose="020F0502020204030204" pitchFamily="34" charset="0"/>
                <a:cs typeface="Calibri" panose="020F0502020204030204" pitchFamily="34" charset="0"/>
              </a:rPr>
              <a:t>Introduction about BI </a:t>
            </a:r>
          </a:p>
        </p:txBody>
      </p:sp>
      <p:sp>
        <p:nvSpPr>
          <p:cNvPr id="5" name="TextBox 4">
            <a:extLst>
              <a:ext uri="{FF2B5EF4-FFF2-40B4-BE49-F238E27FC236}">
                <a16:creationId xmlns:a16="http://schemas.microsoft.com/office/drawing/2014/main" id="{AE37E035-151A-5AE9-DD57-DFFB8830C0F6}"/>
              </a:ext>
            </a:extLst>
          </p:cNvPr>
          <p:cNvSpPr txBox="1"/>
          <p:nvPr/>
        </p:nvSpPr>
        <p:spPr>
          <a:xfrm>
            <a:off x="1" y="1997839"/>
            <a:ext cx="5880846"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Business Intelligence (BI) is the process of using a variety of tools, software and processes to analyze data, uncover insights and inform decisions within businesses. Through descriptive analytics and predictive models, it enables businesses to derive useful insights from their unprocessed data, assisting them in developing more strategic and informed business decisions.</a:t>
            </a:r>
          </a:p>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Better business decisions that help enterprises boost revenue, boost operational effectiveness, and gain a competitive edge over rival companies are the ultimate goal of BI projects. In order to accomplish that, BI combines analytics, reporting, and data management technologies with a number of different data management and analysis approaches.</a:t>
            </a:r>
          </a:p>
        </p:txBody>
      </p:sp>
      <p:pic>
        <p:nvPicPr>
          <p:cNvPr id="1026" name="Picture 2" descr="What is Business Intelligence? BI Definition, Meaning &amp; Example">
            <a:extLst>
              <a:ext uri="{FF2B5EF4-FFF2-40B4-BE49-F238E27FC236}">
                <a16:creationId xmlns:a16="http://schemas.microsoft.com/office/drawing/2014/main" id="{4CCA51DF-1FB2-B853-8BC9-AE087B434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847" y="1733551"/>
            <a:ext cx="6119832" cy="423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85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12347F-FEEB-F41B-DD3F-73D46430A7FD}"/>
              </a:ext>
            </a:extLst>
          </p:cNvPr>
          <p:cNvPicPr>
            <a:picLocks noChangeAspect="1"/>
          </p:cNvPicPr>
          <p:nvPr/>
        </p:nvPicPr>
        <p:blipFill>
          <a:blip r:embed="rId2"/>
          <a:stretch>
            <a:fillRect/>
          </a:stretch>
        </p:blipFill>
        <p:spPr>
          <a:xfrm>
            <a:off x="170029" y="1610789"/>
            <a:ext cx="5925971" cy="4628085"/>
          </a:xfrm>
          <a:prstGeom prst="rect">
            <a:avLst/>
          </a:prstGeom>
        </p:spPr>
      </p:pic>
      <p:sp>
        <p:nvSpPr>
          <p:cNvPr id="6" name="TextBox 5">
            <a:extLst>
              <a:ext uri="{FF2B5EF4-FFF2-40B4-BE49-F238E27FC236}">
                <a16:creationId xmlns:a16="http://schemas.microsoft.com/office/drawing/2014/main" id="{5E5127D1-0D73-D374-FBEA-2F6C702BBB56}"/>
              </a:ext>
            </a:extLst>
          </p:cNvPr>
          <p:cNvSpPr txBox="1"/>
          <p:nvPr/>
        </p:nvSpPr>
        <p:spPr>
          <a:xfrm>
            <a:off x="2070334" y="517151"/>
            <a:ext cx="8956253"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The most runtime movie and show duration.</a:t>
            </a:r>
          </a:p>
        </p:txBody>
      </p:sp>
      <p:pic>
        <p:nvPicPr>
          <p:cNvPr id="8" name="Picture 7">
            <a:extLst>
              <a:ext uri="{FF2B5EF4-FFF2-40B4-BE49-F238E27FC236}">
                <a16:creationId xmlns:a16="http://schemas.microsoft.com/office/drawing/2014/main" id="{8511EABE-3CE9-AB63-4538-363607DB0460}"/>
              </a:ext>
            </a:extLst>
          </p:cNvPr>
          <p:cNvPicPr>
            <a:picLocks noChangeAspect="1"/>
          </p:cNvPicPr>
          <p:nvPr/>
        </p:nvPicPr>
        <p:blipFill>
          <a:blip r:embed="rId3"/>
          <a:stretch>
            <a:fillRect/>
          </a:stretch>
        </p:blipFill>
        <p:spPr>
          <a:xfrm>
            <a:off x="6096001" y="1610790"/>
            <a:ext cx="5925970" cy="4628084"/>
          </a:xfrm>
          <a:prstGeom prst="rect">
            <a:avLst/>
          </a:prstGeom>
        </p:spPr>
      </p:pic>
    </p:spTree>
    <p:extLst>
      <p:ext uri="{BB962C8B-B14F-4D97-AF65-F5344CB8AC3E}">
        <p14:creationId xmlns:p14="http://schemas.microsoft.com/office/powerpoint/2010/main" val="8510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69240F-3E20-A426-EEE7-748B45BF4971}"/>
              </a:ext>
            </a:extLst>
          </p:cNvPr>
          <p:cNvPicPr>
            <a:picLocks noChangeAspect="1"/>
          </p:cNvPicPr>
          <p:nvPr/>
        </p:nvPicPr>
        <p:blipFill>
          <a:blip r:embed="rId2"/>
          <a:stretch>
            <a:fillRect/>
          </a:stretch>
        </p:blipFill>
        <p:spPr>
          <a:xfrm>
            <a:off x="2697185" y="1908084"/>
            <a:ext cx="6797629" cy="4775105"/>
          </a:xfrm>
          <a:prstGeom prst="rect">
            <a:avLst/>
          </a:prstGeom>
        </p:spPr>
      </p:pic>
      <p:sp>
        <p:nvSpPr>
          <p:cNvPr id="6" name="TextBox 5">
            <a:extLst>
              <a:ext uri="{FF2B5EF4-FFF2-40B4-BE49-F238E27FC236}">
                <a16:creationId xmlns:a16="http://schemas.microsoft.com/office/drawing/2014/main" id="{ACBFD1C6-65E4-CB24-2053-E238058FB7F2}"/>
              </a:ext>
            </a:extLst>
          </p:cNvPr>
          <p:cNvSpPr txBox="1"/>
          <p:nvPr/>
        </p:nvSpPr>
        <p:spPr>
          <a:xfrm>
            <a:off x="2447364" y="448235"/>
            <a:ext cx="7297270" cy="646331"/>
          </a:xfrm>
          <a:prstGeom prst="rect">
            <a:avLst/>
          </a:prstGeom>
          <a:noFill/>
        </p:spPr>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Top 10 shows with the most seasons</a:t>
            </a:r>
          </a:p>
        </p:txBody>
      </p:sp>
    </p:spTree>
    <p:extLst>
      <p:ext uri="{BB962C8B-B14F-4D97-AF65-F5344CB8AC3E}">
        <p14:creationId xmlns:p14="http://schemas.microsoft.com/office/powerpoint/2010/main" val="3322092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18A17D-BBC0-A11A-D0FC-9227E30BE88E}"/>
              </a:ext>
            </a:extLst>
          </p:cNvPr>
          <p:cNvSpPr txBox="1"/>
          <p:nvPr/>
        </p:nvSpPr>
        <p:spPr>
          <a:xfrm>
            <a:off x="923364" y="363469"/>
            <a:ext cx="11654118" cy="584775"/>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Statistics of the top 10 movies or shows produced in years.</a:t>
            </a:r>
          </a:p>
        </p:txBody>
      </p:sp>
      <p:pic>
        <p:nvPicPr>
          <p:cNvPr id="10" name="Picture 9">
            <a:extLst>
              <a:ext uri="{FF2B5EF4-FFF2-40B4-BE49-F238E27FC236}">
                <a16:creationId xmlns:a16="http://schemas.microsoft.com/office/drawing/2014/main" id="{A4367157-1A21-5643-BD2E-24B17AF49F00}"/>
              </a:ext>
            </a:extLst>
          </p:cNvPr>
          <p:cNvPicPr>
            <a:picLocks noChangeAspect="1"/>
          </p:cNvPicPr>
          <p:nvPr/>
        </p:nvPicPr>
        <p:blipFill>
          <a:blip r:embed="rId2"/>
          <a:stretch>
            <a:fillRect/>
          </a:stretch>
        </p:blipFill>
        <p:spPr>
          <a:xfrm>
            <a:off x="110066" y="2371725"/>
            <a:ext cx="5985934" cy="4376489"/>
          </a:xfrm>
          <a:prstGeom prst="rect">
            <a:avLst/>
          </a:prstGeom>
        </p:spPr>
      </p:pic>
      <p:pic>
        <p:nvPicPr>
          <p:cNvPr id="12" name="Picture 11">
            <a:extLst>
              <a:ext uri="{FF2B5EF4-FFF2-40B4-BE49-F238E27FC236}">
                <a16:creationId xmlns:a16="http://schemas.microsoft.com/office/drawing/2014/main" id="{B49CF4FC-A419-69DB-B4EF-4DB77287529F}"/>
              </a:ext>
            </a:extLst>
          </p:cNvPr>
          <p:cNvPicPr>
            <a:picLocks noChangeAspect="1"/>
          </p:cNvPicPr>
          <p:nvPr/>
        </p:nvPicPr>
        <p:blipFill>
          <a:blip r:embed="rId3"/>
          <a:stretch>
            <a:fillRect/>
          </a:stretch>
        </p:blipFill>
        <p:spPr>
          <a:xfrm>
            <a:off x="6096000" y="2371725"/>
            <a:ext cx="5985934" cy="4376489"/>
          </a:xfrm>
          <a:prstGeom prst="rect">
            <a:avLst/>
          </a:prstGeom>
        </p:spPr>
      </p:pic>
    </p:spTree>
    <p:extLst>
      <p:ext uri="{BB962C8B-B14F-4D97-AF65-F5344CB8AC3E}">
        <p14:creationId xmlns:p14="http://schemas.microsoft.com/office/powerpoint/2010/main" val="2541255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F0B09E-108C-04D6-395D-3FE5BDDA151C}"/>
              </a:ext>
            </a:extLst>
          </p:cNvPr>
          <p:cNvPicPr>
            <a:picLocks noChangeAspect="1"/>
          </p:cNvPicPr>
          <p:nvPr/>
        </p:nvPicPr>
        <p:blipFill>
          <a:blip r:embed="rId2"/>
          <a:stretch>
            <a:fillRect/>
          </a:stretch>
        </p:blipFill>
        <p:spPr>
          <a:xfrm>
            <a:off x="75446" y="1780188"/>
            <a:ext cx="6020554" cy="5077811"/>
          </a:xfrm>
          <a:prstGeom prst="rect">
            <a:avLst/>
          </a:prstGeom>
        </p:spPr>
      </p:pic>
      <p:pic>
        <p:nvPicPr>
          <p:cNvPr id="7" name="Picture 6">
            <a:extLst>
              <a:ext uri="{FF2B5EF4-FFF2-40B4-BE49-F238E27FC236}">
                <a16:creationId xmlns:a16="http://schemas.microsoft.com/office/drawing/2014/main" id="{0A10A7A2-EE7F-C374-23BA-CFD2E6A14831}"/>
              </a:ext>
            </a:extLst>
          </p:cNvPr>
          <p:cNvPicPr>
            <a:picLocks noChangeAspect="1"/>
          </p:cNvPicPr>
          <p:nvPr/>
        </p:nvPicPr>
        <p:blipFill>
          <a:blip r:embed="rId3"/>
          <a:stretch>
            <a:fillRect/>
          </a:stretch>
        </p:blipFill>
        <p:spPr>
          <a:xfrm>
            <a:off x="6096000" y="1780187"/>
            <a:ext cx="6020554" cy="5077811"/>
          </a:xfrm>
          <a:prstGeom prst="rect">
            <a:avLst/>
          </a:prstGeom>
        </p:spPr>
      </p:pic>
      <p:sp>
        <p:nvSpPr>
          <p:cNvPr id="8" name="TextBox 7">
            <a:extLst>
              <a:ext uri="{FF2B5EF4-FFF2-40B4-BE49-F238E27FC236}">
                <a16:creationId xmlns:a16="http://schemas.microsoft.com/office/drawing/2014/main" id="{6CD7C8F4-272D-9897-3F3A-6E7A797FE3D7}"/>
              </a:ext>
            </a:extLst>
          </p:cNvPr>
          <p:cNvSpPr txBox="1"/>
          <p:nvPr/>
        </p:nvSpPr>
        <p:spPr>
          <a:xfrm>
            <a:off x="537882" y="372434"/>
            <a:ext cx="11654118" cy="1077218"/>
          </a:xfrm>
          <a:prstGeom prst="rect">
            <a:avLst/>
          </a:prstGeom>
          <a:noFill/>
        </p:spPr>
        <p:txBody>
          <a:bodyPr wrap="squar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Statistics of votes in the top 10 movies or shows produced in each years.</a:t>
            </a:r>
          </a:p>
        </p:txBody>
      </p:sp>
    </p:spTree>
    <p:extLst>
      <p:ext uri="{BB962C8B-B14F-4D97-AF65-F5344CB8AC3E}">
        <p14:creationId xmlns:p14="http://schemas.microsoft.com/office/powerpoint/2010/main" val="2292628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30487C-4326-4FF2-3626-CA711B7C4A80}"/>
              </a:ext>
            </a:extLst>
          </p:cNvPr>
          <p:cNvPicPr>
            <a:picLocks noChangeAspect="1"/>
          </p:cNvPicPr>
          <p:nvPr/>
        </p:nvPicPr>
        <p:blipFill>
          <a:blip r:embed="rId2"/>
          <a:stretch>
            <a:fillRect/>
          </a:stretch>
        </p:blipFill>
        <p:spPr>
          <a:xfrm>
            <a:off x="123825" y="1484094"/>
            <a:ext cx="11906249" cy="5158373"/>
          </a:xfrm>
          <a:prstGeom prst="rect">
            <a:avLst/>
          </a:prstGeom>
        </p:spPr>
      </p:pic>
      <p:sp>
        <p:nvSpPr>
          <p:cNvPr id="6" name="TextBox 5">
            <a:extLst>
              <a:ext uri="{FF2B5EF4-FFF2-40B4-BE49-F238E27FC236}">
                <a16:creationId xmlns:a16="http://schemas.microsoft.com/office/drawing/2014/main" id="{E9FC38A2-BC64-6045-1F61-103A783BF596}"/>
              </a:ext>
            </a:extLst>
          </p:cNvPr>
          <p:cNvSpPr txBox="1"/>
          <p:nvPr/>
        </p:nvSpPr>
        <p:spPr>
          <a:xfrm>
            <a:off x="4072778" y="215533"/>
            <a:ext cx="31337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Dashboard 1</a:t>
            </a:r>
          </a:p>
        </p:txBody>
      </p:sp>
    </p:spTree>
    <p:extLst>
      <p:ext uri="{BB962C8B-B14F-4D97-AF65-F5344CB8AC3E}">
        <p14:creationId xmlns:p14="http://schemas.microsoft.com/office/powerpoint/2010/main" val="1246220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CEE2A-602F-4DFB-017D-C1D23BF1B839}"/>
              </a:ext>
            </a:extLst>
          </p:cNvPr>
          <p:cNvSpPr txBox="1"/>
          <p:nvPr/>
        </p:nvSpPr>
        <p:spPr>
          <a:xfrm>
            <a:off x="4045884" y="215533"/>
            <a:ext cx="3133725"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Dashboard 2</a:t>
            </a:r>
          </a:p>
        </p:txBody>
      </p:sp>
      <p:pic>
        <p:nvPicPr>
          <p:cNvPr id="6" name="Picture 5">
            <a:extLst>
              <a:ext uri="{FF2B5EF4-FFF2-40B4-BE49-F238E27FC236}">
                <a16:creationId xmlns:a16="http://schemas.microsoft.com/office/drawing/2014/main" id="{1A907B39-A7F0-F279-224D-8E9B9A190A16}"/>
              </a:ext>
            </a:extLst>
          </p:cNvPr>
          <p:cNvPicPr>
            <a:picLocks noChangeAspect="1"/>
          </p:cNvPicPr>
          <p:nvPr/>
        </p:nvPicPr>
        <p:blipFill>
          <a:blip r:embed="rId2"/>
          <a:stretch>
            <a:fillRect/>
          </a:stretch>
        </p:blipFill>
        <p:spPr>
          <a:xfrm>
            <a:off x="143435" y="1493975"/>
            <a:ext cx="11914093" cy="5237902"/>
          </a:xfrm>
          <a:prstGeom prst="rect">
            <a:avLst/>
          </a:prstGeom>
        </p:spPr>
      </p:pic>
    </p:spTree>
    <p:extLst>
      <p:ext uri="{BB962C8B-B14F-4D97-AF65-F5344CB8AC3E}">
        <p14:creationId xmlns:p14="http://schemas.microsoft.com/office/powerpoint/2010/main" val="22176645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01A4B4-13AB-5E5E-024F-1DD7EB74F9C1}"/>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2" name="TextBox 1">
            <a:extLst>
              <a:ext uri="{FF2B5EF4-FFF2-40B4-BE49-F238E27FC236}">
                <a16:creationId xmlns:a16="http://schemas.microsoft.com/office/drawing/2014/main" id="{5D7CDA7D-50BC-204D-5752-2A2A93434298}"/>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 Making decisions to identify trends in movie app development</a:t>
            </a:r>
          </a:p>
        </p:txBody>
      </p:sp>
      <p:sp>
        <p:nvSpPr>
          <p:cNvPr id="3" name="TextBox 2">
            <a:extLst>
              <a:ext uri="{FF2B5EF4-FFF2-40B4-BE49-F238E27FC236}">
                <a16:creationId xmlns:a16="http://schemas.microsoft.com/office/drawing/2014/main" id="{7E597BCC-CF53-AE0F-A941-93348AC5320F}"/>
              </a:ext>
            </a:extLst>
          </p:cNvPr>
          <p:cNvSpPr txBox="1"/>
          <p:nvPr/>
        </p:nvSpPr>
        <p:spPr>
          <a:xfrm>
            <a:off x="744070" y="2877344"/>
            <a:ext cx="6284259"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To be able to develop movie applications, using BI to analyze data is extremely necessary. The company will decide based on statistical data to make a variety of choices and research a long-term vision for the future.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By studying future projections, a company can identify the greatest strategic influences for product improvement. So data analysis allows CEOs in the company to have enough data to make the most important decisions.</a:t>
            </a:r>
          </a:p>
        </p:txBody>
      </p:sp>
    </p:spTree>
    <p:extLst>
      <p:ext uri="{BB962C8B-B14F-4D97-AF65-F5344CB8AC3E}">
        <p14:creationId xmlns:p14="http://schemas.microsoft.com/office/powerpoint/2010/main" val="443132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D84DB1-1239-699F-2A21-C47529939F10}"/>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2. Making decisions to grow with a financial vision </a:t>
            </a:r>
          </a:p>
        </p:txBody>
      </p:sp>
      <p:sp>
        <p:nvSpPr>
          <p:cNvPr id="5" name="TextBox 4">
            <a:extLst>
              <a:ext uri="{FF2B5EF4-FFF2-40B4-BE49-F238E27FC236}">
                <a16:creationId xmlns:a16="http://schemas.microsoft.com/office/drawing/2014/main" id="{79A1B072-86E3-3749-B4F1-D91FCE4DD10E}"/>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6" name="TextBox 5">
            <a:extLst>
              <a:ext uri="{FF2B5EF4-FFF2-40B4-BE49-F238E27FC236}">
                <a16:creationId xmlns:a16="http://schemas.microsoft.com/office/drawing/2014/main" id="{104FBAA9-289B-11AD-5205-58D1B8FFE5CF}"/>
              </a:ext>
            </a:extLst>
          </p:cNvPr>
          <p:cNvSpPr txBox="1"/>
          <p:nvPr/>
        </p:nvSpPr>
        <p:spPr>
          <a:xfrm>
            <a:off x="806824" y="2976282"/>
            <a:ext cx="842682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 company's financial administration is a crucial component of its expansion and maintenance. The business can determine its profit and loss using BI, and from there it can determine how to balance its books.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example, the streaming company Netflix wants to create incentives for users of its platform, it will have to look at its revenue and make judgments about the quality of service for users. used in that country.</a:t>
            </a:r>
          </a:p>
        </p:txBody>
      </p:sp>
    </p:spTree>
    <p:extLst>
      <p:ext uri="{BB962C8B-B14F-4D97-AF65-F5344CB8AC3E}">
        <p14:creationId xmlns:p14="http://schemas.microsoft.com/office/powerpoint/2010/main" val="3637332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31EAF7-4B31-2D4A-6870-A0F1CF993FF3}"/>
              </a:ext>
            </a:extLst>
          </p:cNvPr>
          <p:cNvSpPr txBox="1"/>
          <p:nvPr/>
        </p:nvSpPr>
        <p:spPr>
          <a:xfrm>
            <a:off x="4374776" y="457200"/>
            <a:ext cx="3254189"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Influence of BI</a:t>
            </a:r>
          </a:p>
        </p:txBody>
      </p:sp>
      <p:sp>
        <p:nvSpPr>
          <p:cNvPr id="5" name="TextBox 4">
            <a:extLst>
              <a:ext uri="{FF2B5EF4-FFF2-40B4-BE49-F238E27FC236}">
                <a16:creationId xmlns:a16="http://schemas.microsoft.com/office/drawing/2014/main" id="{7753EC8E-2261-471E-8B3A-9E84CF7C7EF4}"/>
              </a:ext>
            </a:extLst>
          </p:cNvPr>
          <p:cNvSpPr txBox="1"/>
          <p:nvPr/>
        </p:nvSpPr>
        <p:spPr>
          <a:xfrm>
            <a:off x="744070" y="1821160"/>
            <a:ext cx="8507507"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3. Making decisions to marketing strategy</a:t>
            </a:r>
          </a:p>
        </p:txBody>
      </p:sp>
      <p:sp>
        <p:nvSpPr>
          <p:cNvPr id="6" name="TextBox 5">
            <a:extLst>
              <a:ext uri="{FF2B5EF4-FFF2-40B4-BE49-F238E27FC236}">
                <a16:creationId xmlns:a16="http://schemas.microsoft.com/office/drawing/2014/main" id="{FA66766D-80F4-5178-6A49-A905AD5CA31D}"/>
              </a:ext>
            </a:extLst>
          </p:cNvPr>
          <p:cNvSpPr txBox="1"/>
          <p:nvPr/>
        </p:nvSpPr>
        <p:spPr>
          <a:xfrm>
            <a:off x="1084729" y="2805953"/>
            <a:ext cx="5495365"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Based on BI, the company can determine from customer feedback, it can make marketing decisions to bring the best service platform.</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example, the company Netflix will give a feedback when users experience the movie package on their platform. If the feedback is positive, the company will advertise and offer appropriate incentives to make better profits.</a:t>
            </a:r>
          </a:p>
        </p:txBody>
      </p:sp>
    </p:spTree>
    <p:extLst>
      <p:ext uri="{BB962C8B-B14F-4D97-AF65-F5344CB8AC3E}">
        <p14:creationId xmlns:p14="http://schemas.microsoft.com/office/powerpoint/2010/main" val="1384095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20F3AA-334C-3B03-02DC-4305695D50F3}"/>
              </a:ext>
            </a:extLst>
          </p:cNvPr>
          <p:cNvSpPr txBox="1"/>
          <p:nvPr/>
        </p:nvSpPr>
        <p:spPr>
          <a:xfrm>
            <a:off x="4598895" y="259977"/>
            <a:ext cx="2680447" cy="707886"/>
          </a:xfrm>
          <a:prstGeom prst="rect">
            <a:avLst/>
          </a:prstGeom>
          <a:noFill/>
        </p:spPr>
        <p:txBody>
          <a:bodyPr wrap="square" rtlCol="0">
            <a:spAutoFit/>
          </a:bodyPr>
          <a:lstStyle/>
          <a:p>
            <a:r>
              <a:rPr lang="en-US" sz="4000" dirty="0">
                <a:latin typeface="Calibri" panose="020F0502020204030204" pitchFamily="34" charset="0"/>
                <a:ea typeface="Calibri" panose="020F0502020204030204" pitchFamily="34" charset="0"/>
                <a:cs typeface="Calibri" panose="020F0502020204030204" pitchFamily="34" charset="0"/>
              </a:rPr>
              <a:t>Legal Issues</a:t>
            </a:r>
          </a:p>
        </p:txBody>
      </p:sp>
      <p:sp>
        <p:nvSpPr>
          <p:cNvPr id="5" name="TextBox 4">
            <a:extLst>
              <a:ext uri="{FF2B5EF4-FFF2-40B4-BE49-F238E27FC236}">
                <a16:creationId xmlns:a16="http://schemas.microsoft.com/office/drawing/2014/main" id="{56A9BAAA-E602-C966-9899-67F3FFDB0E82}"/>
              </a:ext>
            </a:extLst>
          </p:cNvPr>
          <p:cNvSpPr txBox="1"/>
          <p:nvPr/>
        </p:nvSpPr>
        <p:spPr>
          <a:xfrm>
            <a:off x="546848" y="1038180"/>
            <a:ext cx="5773270" cy="5078313"/>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Business Intelligence (BI) involves using technology, data analysis, and business insights to support business decision making. Like any other business practice, BI is subject to legal issues that businesses need to consider when implementing a BI system. Some of the key legal issues in business intelligence include: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Data privacy and security: BI systems often involve the collection and analysis of large amounts of data, which can raise privacy and security concerns. Businesses must ensure that they comply with applicable data privacy regulations and take steps to secure the data they collect and analyze.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Intellectual Property: BI systems often involve the use of proprietary software, algorithms, and other intellectual property. Businesses must ensure that they have the necessary rights to use and distribute these assets and that they do not infringe the intellectual property rights of others.</a:t>
            </a:r>
          </a:p>
        </p:txBody>
      </p:sp>
      <p:sp>
        <p:nvSpPr>
          <p:cNvPr id="8" name="TextBox 7">
            <a:extLst>
              <a:ext uri="{FF2B5EF4-FFF2-40B4-BE49-F238E27FC236}">
                <a16:creationId xmlns:a16="http://schemas.microsoft.com/office/drawing/2014/main" id="{AF4C73A0-BD92-0EC6-7211-DE86BAC14D88}"/>
              </a:ext>
            </a:extLst>
          </p:cNvPr>
          <p:cNvSpPr txBox="1"/>
          <p:nvPr/>
        </p:nvSpPr>
        <p:spPr>
          <a:xfrm>
            <a:off x="6481481" y="2805953"/>
            <a:ext cx="556708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Liability: BI systems can generate business-critical insights and recommendations. Businesses must ensure that they are not liable for any harm that may result from the use of these insights and recommendations.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Compliance: Businesses must ensure that they comply with all relevant laws and regulations when implementing and using BI systems. This includes compliance with data protection, antitrust and other regulatory requirements.</a:t>
            </a:r>
          </a:p>
        </p:txBody>
      </p:sp>
    </p:spTree>
    <p:extLst>
      <p:ext uri="{BB962C8B-B14F-4D97-AF65-F5344CB8AC3E}">
        <p14:creationId xmlns:p14="http://schemas.microsoft.com/office/powerpoint/2010/main" val="22143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0" name="Rectangle 2056">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1" name="Rectangle 2058">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4" name="TextBox 3">
            <a:extLst>
              <a:ext uri="{FF2B5EF4-FFF2-40B4-BE49-F238E27FC236}">
                <a16:creationId xmlns:a16="http://schemas.microsoft.com/office/drawing/2014/main" id="{F4DBD454-856A-B13F-2E46-3CC738A9D4B1}"/>
              </a:ext>
            </a:extLst>
          </p:cNvPr>
          <p:cNvSpPr txBox="1"/>
          <p:nvPr/>
        </p:nvSpPr>
        <p:spPr>
          <a:xfrm>
            <a:off x="0" y="72390"/>
            <a:ext cx="4606280" cy="24938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kern="1200">
                <a:solidFill>
                  <a:schemeClr val="tx2"/>
                </a:solidFill>
                <a:latin typeface="+mj-lt"/>
                <a:ea typeface="+mj-ea"/>
                <a:cs typeface="+mj-cs"/>
              </a:rPr>
              <a:t>Example of Business Intelligence</a:t>
            </a:r>
          </a:p>
        </p:txBody>
      </p:sp>
      <p:sp>
        <p:nvSpPr>
          <p:cNvPr id="5" name="TextBox 4">
            <a:extLst>
              <a:ext uri="{FF2B5EF4-FFF2-40B4-BE49-F238E27FC236}">
                <a16:creationId xmlns:a16="http://schemas.microsoft.com/office/drawing/2014/main" id="{6A04413A-1003-A11C-5E52-5D11224B2794}"/>
              </a:ext>
            </a:extLst>
          </p:cNvPr>
          <p:cNvSpPr txBox="1"/>
          <p:nvPr/>
        </p:nvSpPr>
        <p:spPr>
          <a:xfrm>
            <a:off x="481965" y="2675705"/>
            <a:ext cx="4606280" cy="2747963"/>
          </a:xfrm>
          <a:prstGeom prst="rect">
            <a:avLst/>
          </a:prstGeom>
        </p:spPr>
        <p:txBody>
          <a:bodyPr vert="horz" lIns="91440" tIns="45720" rIns="91440" bIns="45720" rtlCol="0" anchor="t">
            <a:noAutofit/>
          </a:bodyPr>
          <a:lstStyle/>
          <a:p>
            <a:pPr indent="-228600">
              <a:lnSpc>
                <a:spcPct val="90000"/>
              </a:lnSpc>
              <a:spcAft>
                <a:spcPts val="600"/>
              </a:spcAft>
              <a:buClr>
                <a:schemeClr val="tx2">
                  <a:lumMod val="75000"/>
                  <a:lumOff val="25000"/>
                </a:schemeClr>
              </a:buClr>
              <a:buFont typeface="Arial" panose="020B0604020202020204" pitchFamily="34" charset="0"/>
              <a:buChar char="•"/>
            </a:pPr>
            <a:r>
              <a:rPr lang="en-US" sz="1600">
                <a:solidFill>
                  <a:schemeClr val="tx2"/>
                </a:solidFill>
                <a:latin typeface="Calibri" panose="020F0502020204030204" pitchFamily="34" charset="0"/>
                <a:ea typeface="Calibri" panose="020F0502020204030204" pitchFamily="34" charset="0"/>
                <a:cs typeface="Calibri" panose="020F0502020204030204" pitchFamily="34" charset="0"/>
              </a:rPr>
              <a:t>Netflix is a company that specializes in providing streaming TV and movie services. The company is aiming to expand the business model by expanding the market from domestic to international. However, Netflix's international expansion is facing many challenges in a world full of competition with other platforms such as Amazon, Microsoft, etc. That's why the solutions the company has used as not to target all markets at once. During this phase, Netflix will focus on understanding its internationalization strategy, improving partnerships with local businesses, and making investments in content geared toward local interests. management as well as data analytics and deep analytics technology. As a result, the company has been successful on this path and is being covered in 190 countries around the world with an incredible amount of revenue from home and abroad.</a:t>
            </a:r>
          </a:p>
        </p:txBody>
      </p:sp>
      <p:grpSp>
        <p:nvGrpSpPr>
          <p:cNvPr id="2082"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2083" name="Oval 2061">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4" name="Oval 2062">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5" name="Oval 2063">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6" name="Oval 2064">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descr="Netflix đang gặp khủng hoảng nặng">
            <a:extLst>
              <a:ext uri="{FF2B5EF4-FFF2-40B4-BE49-F238E27FC236}">
                <a16:creationId xmlns:a16="http://schemas.microsoft.com/office/drawing/2014/main" id="{E67DCBB2-F968-B41B-3090-A7939390DB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777" r="21974" b="2"/>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289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6" name="Oval 1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7" name="Freeform: Shape 2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8" name="Freeform: Shape 2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9" name="Oval 2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2" name="Rectangle 31">
            <a:extLst>
              <a:ext uri="{FF2B5EF4-FFF2-40B4-BE49-F238E27FC236}">
                <a16:creationId xmlns:a16="http://schemas.microsoft.com/office/drawing/2014/main" id="{9D767E3F-5FD8-43EF-92CC-71463D47E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3326BAA-9686-4D37-B702-A459A43F9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4" name="TextBox 3">
            <a:extLst>
              <a:ext uri="{FF2B5EF4-FFF2-40B4-BE49-F238E27FC236}">
                <a16:creationId xmlns:a16="http://schemas.microsoft.com/office/drawing/2014/main" id="{8C86461A-6ADA-0EF8-C371-638C41B64A8C}"/>
              </a:ext>
            </a:extLst>
          </p:cNvPr>
          <p:cNvSpPr txBox="1"/>
          <p:nvPr/>
        </p:nvSpPr>
        <p:spPr>
          <a:xfrm>
            <a:off x="777239" y="1122363"/>
            <a:ext cx="5047488"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solidFill>
                  <a:schemeClr val="tx2"/>
                </a:solidFill>
                <a:latin typeface="+mj-lt"/>
                <a:ea typeface="+mj-ea"/>
                <a:cs typeface="+mj-cs"/>
              </a:rPr>
              <a:t>Thank you</a:t>
            </a:r>
          </a:p>
        </p:txBody>
      </p:sp>
      <p:sp>
        <p:nvSpPr>
          <p:cNvPr id="36" name="Oval 1">
            <a:extLst>
              <a:ext uri="{FF2B5EF4-FFF2-40B4-BE49-F238E27FC236}">
                <a16:creationId xmlns:a16="http://schemas.microsoft.com/office/drawing/2014/main" id="{AB330529-CB1E-4112-8F01-435C2E299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decorative circles">
            <a:extLst>
              <a:ext uri="{FF2B5EF4-FFF2-40B4-BE49-F238E27FC236}">
                <a16:creationId xmlns:a16="http://schemas.microsoft.com/office/drawing/2014/main" id="{A6BAEEFE-5A15-4E44-B100-CFD7F5D6D0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39" name="Oval 38">
              <a:extLst>
                <a:ext uri="{FF2B5EF4-FFF2-40B4-BE49-F238E27FC236}">
                  <a16:creationId xmlns:a16="http://schemas.microsoft.com/office/drawing/2014/main" id="{9F653A2A-2CD3-4B8D-B1DB-0B410110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B14CA02-0561-4C97-8FF3-95C5A5679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5D1DCF05-9A46-4ED2-9213-6762C697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7C2DFB0F-9C5B-42B4-A4C5-1C4308E5E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9002102-7C3F-4562-B6C9-B6662E8A2A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8ABC509-D5C1-4B54-88A3-76D47A1A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69564177-4282-4F98-81F4-F758FF774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B760430-7B8B-4E35-A89B-197E32999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Smiling Face with No Fill">
            <a:extLst>
              <a:ext uri="{FF2B5EF4-FFF2-40B4-BE49-F238E27FC236}">
                <a16:creationId xmlns:a16="http://schemas.microsoft.com/office/drawing/2014/main" id="{16FED814-A06E-CD44-28F0-003AE174FA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59476" y="1650594"/>
            <a:ext cx="3607206" cy="3607206"/>
          </a:xfrm>
          <a:prstGeom prst="rect">
            <a:avLst/>
          </a:prstGeom>
        </p:spPr>
      </p:pic>
    </p:spTree>
    <p:extLst>
      <p:ext uri="{BB962C8B-B14F-4D97-AF65-F5344CB8AC3E}">
        <p14:creationId xmlns:p14="http://schemas.microsoft.com/office/powerpoint/2010/main" val="277161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009-15B0-C641-9304-13551DD746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F3E215-D3E9-A042-B8AC-A57E78BA48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69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64"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65" name="Oval 6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6" name="Freeform: Shape 75">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7" name="Freeform: Shape 76">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78" name="Oval 77">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81" name="Rectangle 80">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5" descr="Electronic circuit board">
            <a:extLst>
              <a:ext uri="{FF2B5EF4-FFF2-40B4-BE49-F238E27FC236}">
                <a16:creationId xmlns:a16="http://schemas.microsoft.com/office/drawing/2014/main" id="{147409E8-2BC3-9725-4EB3-9D09BC8C77DB}"/>
              </a:ext>
            </a:extLst>
          </p:cNvPr>
          <p:cNvPicPr>
            <a:picLocks noChangeAspect="1"/>
          </p:cNvPicPr>
          <p:nvPr/>
        </p:nvPicPr>
        <p:blipFill rotWithShape="1">
          <a:blip r:embed="rId2">
            <a:alphaModFix amt="40000"/>
          </a:blip>
          <a:srcRect t="15710" r="-1" b="-1"/>
          <a:stretch/>
        </p:blipFill>
        <p:spPr>
          <a:xfrm>
            <a:off x="1525" y="10"/>
            <a:ext cx="12188951" cy="6857990"/>
          </a:xfrm>
          <a:prstGeom prst="rect">
            <a:avLst/>
          </a:prstGeom>
        </p:spPr>
      </p:pic>
      <p:grpSp>
        <p:nvGrpSpPr>
          <p:cNvPr id="85"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86" name="Oval 8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C634F72-07D4-98A5-6D09-DF2E7994FB86}"/>
              </a:ext>
            </a:extLst>
          </p:cNvPr>
          <p:cNvSpPr txBox="1"/>
          <p:nvPr/>
        </p:nvSpPr>
        <p:spPr>
          <a:xfrm>
            <a:off x="2562606" y="1122363"/>
            <a:ext cx="7063739"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a:solidFill>
                  <a:srgbClr val="FFFFFF"/>
                </a:solidFill>
                <a:latin typeface="+mj-lt"/>
                <a:ea typeface="+mj-ea"/>
                <a:cs typeface="+mj-cs"/>
              </a:rPr>
              <a:t>BI techniques And Tool</a:t>
            </a:r>
          </a:p>
        </p:txBody>
      </p:sp>
    </p:spTree>
    <p:extLst>
      <p:ext uri="{BB962C8B-B14F-4D97-AF65-F5344CB8AC3E}">
        <p14:creationId xmlns:p14="http://schemas.microsoft.com/office/powerpoint/2010/main" val="66667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7D51218-DD92-D7B6-74C0-7291FA2F054D}"/>
              </a:ext>
            </a:extLst>
          </p:cNvPr>
          <p:cNvSpPr/>
          <p:nvPr/>
        </p:nvSpPr>
        <p:spPr>
          <a:xfrm>
            <a:off x="4014248" y="478507"/>
            <a:ext cx="3924300" cy="17716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Calibri" panose="020F0502020204030204" pitchFamily="34" charset="0"/>
                <a:ea typeface="Calibri" panose="020F0502020204030204" pitchFamily="34" charset="0"/>
                <a:cs typeface="Calibri" panose="020F0502020204030204" pitchFamily="34" charset="0"/>
              </a:rPr>
              <a:t>BI Techniques</a:t>
            </a:r>
          </a:p>
        </p:txBody>
      </p:sp>
      <p:sp>
        <p:nvSpPr>
          <p:cNvPr id="5" name="Oval 4">
            <a:extLst>
              <a:ext uri="{FF2B5EF4-FFF2-40B4-BE49-F238E27FC236}">
                <a16:creationId xmlns:a16="http://schemas.microsoft.com/office/drawing/2014/main" id="{306C203C-572C-3AE9-C033-2BF85BEB9D32}"/>
              </a:ext>
            </a:extLst>
          </p:cNvPr>
          <p:cNvSpPr/>
          <p:nvPr/>
        </p:nvSpPr>
        <p:spPr>
          <a:xfrm>
            <a:off x="2126831"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Labeling</a:t>
            </a:r>
          </a:p>
        </p:txBody>
      </p:sp>
      <p:sp>
        <p:nvSpPr>
          <p:cNvPr id="6" name="Oval 5">
            <a:extLst>
              <a:ext uri="{FF2B5EF4-FFF2-40B4-BE49-F238E27FC236}">
                <a16:creationId xmlns:a16="http://schemas.microsoft.com/office/drawing/2014/main" id="{3A5883F7-92A8-BF2C-03EB-CF9709DC726D}"/>
              </a:ext>
            </a:extLst>
          </p:cNvPr>
          <p:cNvSpPr/>
          <p:nvPr/>
        </p:nvSpPr>
        <p:spPr>
          <a:xfrm>
            <a:off x="4142312"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Report</a:t>
            </a:r>
          </a:p>
        </p:txBody>
      </p:sp>
      <p:sp>
        <p:nvSpPr>
          <p:cNvPr id="7" name="Oval 6">
            <a:extLst>
              <a:ext uri="{FF2B5EF4-FFF2-40B4-BE49-F238E27FC236}">
                <a16:creationId xmlns:a16="http://schemas.microsoft.com/office/drawing/2014/main" id="{74CF22DF-0A34-750C-B4E9-106AFAD948C2}"/>
              </a:ext>
            </a:extLst>
          </p:cNvPr>
          <p:cNvSpPr/>
          <p:nvPr/>
        </p:nvSpPr>
        <p:spPr>
          <a:xfrm>
            <a:off x="111350"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Cleansing</a:t>
            </a:r>
          </a:p>
        </p:txBody>
      </p:sp>
      <p:sp>
        <p:nvSpPr>
          <p:cNvPr id="8" name="Oval 7">
            <a:extLst>
              <a:ext uri="{FF2B5EF4-FFF2-40B4-BE49-F238E27FC236}">
                <a16:creationId xmlns:a16="http://schemas.microsoft.com/office/drawing/2014/main" id="{25F5ABC5-118C-76DE-E7AC-2C4E6DC93A02}"/>
              </a:ext>
            </a:extLst>
          </p:cNvPr>
          <p:cNvSpPr/>
          <p:nvPr/>
        </p:nvSpPr>
        <p:spPr>
          <a:xfrm>
            <a:off x="6244219" y="4527110"/>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Queries</a:t>
            </a:r>
          </a:p>
        </p:txBody>
      </p:sp>
      <p:sp>
        <p:nvSpPr>
          <p:cNvPr id="11" name="Oval 10">
            <a:extLst>
              <a:ext uri="{FF2B5EF4-FFF2-40B4-BE49-F238E27FC236}">
                <a16:creationId xmlns:a16="http://schemas.microsoft.com/office/drawing/2014/main" id="{AB239AF4-B704-9385-0C13-1D19D605B2E3}"/>
              </a:ext>
            </a:extLst>
          </p:cNvPr>
          <p:cNvSpPr/>
          <p:nvPr/>
        </p:nvSpPr>
        <p:spPr>
          <a:xfrm>
            <a:off x="8206368"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a:t>
            </a:r>
          </a:p>
        </p:txBody>
      </p:sp>
      <p:sp>
        <p:nvSpPr>
          <p:cNvPr id="12" name="Oval 11">
            <a:extLst>
              <a:ext uri="{FF2B5EF4-FFF2-40B4-BE49-F238E27FC236}">
                <a16:creationId xmlns:a16="http://schemas.microsoft.com/office/drawing/2014/main" id="{6F153369-9C8D-24A9-24AE-96899E30630A}"/>
              </a:ext>
            </a:extLst>
          </p:cNvPr>
          <p:cNvSpPr/>
          <p:nvPr/>
        </p:nvSpPr>
        <p:spPr>
          <a:xfrm>
            <a:off x="10326264" y="4535559"/>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Machine Learning</a:t>
            </a:r>
          </a:p>
        </p:txBody>
      </p:sp>
      <p:sp>
        <p:nvSpPr>
          <p:cNvPr id="13" name="Oval 12">
            <a:extLst>
              <a:ext uri="{FF2B5EF4-FFF2-40B4-BE49-F238E27FC236}">
                <a16:creationId xmlns:a16="http://schemas.microsoft.com/office/drawing/2014/main" id="{78DEADB8-CCC8-1812-D3E9-8C0FC4576D27}"/>
              </a:ext>
            </a:extLst>
          </p:cNvPr>
          <p:cNvSpPr/>
          <p:nvPr/>
        </p:nvSpPr>
        <p:spPr>
          <a:xfrm>
            <a:off x="524433"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Collection technique</a:t>
            </a:r>
          </a:p>
        </p:txBody>
      </p:sp>
      <p:sp>
        <p:nvSpPr>
          <p:cNvPr id="14" name="Oval 13">
            <a:extLst>
              <a:ext uri="{FF2B5EF4-FFF2-40B4-BE49-F238E27FC236}">
                <a16:creationId xmlns:a16="http://schemas.microsoft.com/office/drawing/2014/main" id="{285309CE-3863-6C33-ED79-89A84B6C8B7D}"/>
              </a:ext>
            </a:extLst>
          </p:cNvPr>
          <p:cNvSpPr/>
          <p:nvPr/>
        </p:nvSpPr>
        <p:spPr>
          <a:xfrm>
            <a:off x="4606479" y="2620499"/>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Analysis technique</a:t>
            </a:r>
          </a:p>
        </p:txBody>
      </p:sp>
      <p:sp>
        <p:nvSpPr>
          <p:cNvPr id="15" name="Oval 14">
            <a:extLst>
              <a:ext uri="{FF2B5EF4-FFF2-40B4-BE49-F238E27FC236}">
                <a16:creationId xmlns:a16="http://schemas.microsoft.com/office/drawing/2014/main" id="{BDBFE5C2-EF07-B491-9AC1-1EB615649E29}"/>
              </a:ext>
            </a:extLst>
          </p:cNvPr>
          <p:cNvSpPr/>
          <p:nvPr/>
        </p:nvSpPr>
        <p:spPr>
          <a:xfrm>
            <a:off x="8688525" y="2659834"/>
            <a:ext cx="2739838" cy="117437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Analytic technique</a:t>
            </a:r>
          </a:p>
        </p:txBody>
      </p:sp>
      <p:cxnSp>
        <p:nvCxnSpPr>
          <p:cNvPr id="17" name="Straight Arrow Connector 16">
            <a:extLst>
              <a:ext uri="{FF2B5EF4-FFF2-40B4-BE49-F238E27FC236}">
                <a16:creationId xmlns:a16="http://schemas.microsoft.com/office/drawing/2014/main" id="{23E832BD-CDE1-0373-DE12-A90114A7038F}"/>
              </a:ext>
            </a:extLst>
          </p:cNvPr>
          <p:cNvCxnSpPr>
            <a:cxnSpLocks/>
            <a:stCxn id="4" idx="3"/>
            <a:endCxn id="13" idx="0"/>
          </p:cNvCxnSpPr>
          <p:nvPr/>
        </p:nvCxnSpPr>
        <p:spPr>
          <a:xfrm flipH="1">
            <a:off x="1894352"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8DAB97-78CB-DDEE-53EB-9D26394462AA}"/>
              </a:ext>
            </a:extLst>
          </p:cNvPr>
          <p:cNvCxnSpPr>
            <a:stCxn id="4" idx="4"/>
            <a:endCxn id="14" idx="0"/>
          </p:cNvCxnSpPr>
          <p:nvPr/>
        </p:nvCxnSpPr>
        <p:spPr>
          <a:xfrm>
            <a:off x="5976398" y="2250157"/>
            <a:ext cx="0" cy="37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F59A37F-2895-B686-4164-C28B17422149}"/>
              </a:ext>
            </a:extLst>
          </p:cNvPr>
          <p:cNvCxnSpPr>
            <a:cxnSpLocks/>
            <a:stCxn id="4" idx="5"/>
            <a:endCxn id="15" idx="0"/>
          </p:cNvCxnSpPr>
          <p:nvPr/>
        </p:nvCxnSpPr>
        <p:spPr>
          <a:xfrm>
            <a:off x="7363848" y="1990705"/>
            <a:ext cx="2694596" cy="6691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218E03C-00D4-70C9-FEA9-6FFA37C5EDA0}"/>
              </a:ext>
            </a:extLst>
          </p:cNvPr>
          <p:cNvCxnSpPr>
            <a:stCxn id="13" idx="4"/>
            <a:endCxn id="7" idx="0"/>
          </p:cNvCxnSpPr>
          <p:nvPr/>
        </p:nvCxnSpPr>
        <p:spPr>
          <a:xfrm flipH="1">
            <a:off x="958515" y="3834210"/>
            <a:ext cx="935837"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41FFA8A-ADC3-9BE8-ACAA-F6B810BEF489}"/>
              </a:ext>
            </a:extLst>
          </p:cNvPr>
          <p:cNvCxnSpPr>
            <a:stCxn id="13" idx="4"/>
            <a:endCxn id="5" idx="0"/>
          </p:cNvCxnSpPr>
          <p:nvPr/>
        </p:nvCxnSpPr>
        <p:spPr>
          <a:xfrm>
            <a:off x="1894352" y="3834210"/>
            <a:ext cx="1079644"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4BB3CDC-FF2E-F9E2-3CDA-95C096E1241E}"/>
              </a:ext>
            </a:extLst>
          </p:cNvPr>
          <p:cNvCxnSpPr>
            <a:stCxn id="14" idx="4"/>
            <a:endCxn id="6" idx="0"/>
          </p:cNvCxnSpPr>
          <p:nvPr/>
        </p:nvCxnSpPr>
        <p:spPr>
          <a:xfrm flipH="1">
            <a:off x="4989477" y="3794875"/>
            <a:ext cx="986921"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2E850D-F3EB-4EB0-7F23-5B442BB22F35}"/>
              </a:ext>
            </a:extLst>
          </p:cNvPr>
          <p:cNvCxnSpPr>
            <a:stCxn id="14" idx="4"/>
            <a:endCxn id="8" idx="0"/>
          </p:cNvCxnSpPr>
          <p:nvPr/>
        </p:nvCxnSpPr>
        <p:spPr>
          <a:xfrm>
            <a:off x="5976398" y="3794875"/>
            <a:ext cx="1114986" cy="732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E6B59E-A23D-0F67-16ED-B832C9B6F5EF}"/>
              </a:ext>
            </a:extLst>
          </p:cNvPr>
          <p:cNvCxnSpPr>
            <a:stCxn id="15" idx="4"/>
            <a:endCxn id="11" idx="0"/>
          </p:cNvCxnSpPr>
          <p:nvPr/>
        </p:nvCxnSpPr>
        <p:spPr>
          <a:xfrm flipH="1">
            <a:off x="9053533" y="3834210"/>
            <a:ext cx="1004911"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79E9E04-ECB0-C343-51CA-021301AA461D}"/>
              </a:ext>
            </a:extLst>
          </p:cNvPr>
          <p:cNvCxnSpPr>
            <a:stCxn id="15" idx="4"/>
            <a:endCxn id="12" idx="0"/>
          </p:cNvCxnSpPr>
          <p:nvPr/>
        </p:nvCxnSpPr>
        <p:spPr>
          <a:xfrm>
            <a:off x="10058444" y="3834210"/>
            <a:ext cx="1114985" cy="7013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42790FE9-B517-A540-66F1-771AE4D8BC70}"/>
              </a:ext>
            </a:extLst>
          </p:cNvPr>
          <p:cNvSpPr/>
          <p:nvPr/>
        </p:nvSpPr>
        <p:spPr>
          <a:xfrm>
            <a:off x="5129233" y="5629687"/>
            <a:ext cx="1694329" cy="117437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Dashboard</a:t>
            </a:r>
          </a:p>
        </p:txBody>
      </p:sp>
      <p:cxnSp>
        <p:nvCxnSpPr>
          <p:cNvPr id="44" name="Straight Arrow Connector 43">
            <a:extLst>
              <a:ext uri="{FF2B5EF4-FFF2-40B4-BE49-F238E27FC236}">
                <a16:creationId xmlns:a16="http://schemas.microsoft.com/office/drawing/2014/main" id="{AF2FA764-6146-AA0A-FE11-9585BC848DCB}"/>
              </a:ext>
            </a:extLst>
          </p:cNvPr>
          <p:cNvCxnSpPr>
            <a:cxnSpLocks/>
            <a:stCxn id="14" idx="4"/>
            <a:endCxn id="42" idx="0"/>
          </p:cNvCxnSpPr>
          <p:nvPr/>
        </p:nvCxnSpPr>
        <p:spPr>
          <a:xfrm>
            <a:off x="5976398" y="3794875"/>
            <a:ext cx="0" cy="1834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65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3A8756-6D9F-24C1-A160-7AA3FE69D3F5}"/>
              </a:ext>
            </a:extLst>
          </p:cNvPr>
          <p:cNvSpPr txBox="1"/>
          <p:nvPr/>
        </p:nvSpPr>
        <p:spPr>
          <a:xfrm>
            <a:off x="4625788" y="179294"/>
            <a:ext cx="4320988" cy="584775"/>
          </a:xfrm>
          <a:prstGeom prst="rect">
            <a:avLst/>
          </a:prstGeom>
          <a:noFill/>
        </p:spPr>
        <p:txBody>
          <a:bodyPr wrap="square" rtlCol="0">
            <a:spAutoFit/>
          </a:bodyPr>
          <a:lstStyle/>
          <a:p>
            <a:r>
              <a:rPr lang="en-US" sz="3200"/>
              <a:t>Collection technique</a:t>
            </a:r>
          </a:p>
        </p:txBody>
      </p:sp>
      <p:sp>
        <p:nvSpPr>
          <p:cNvPr id="6" name="TextBox 5">
            <a:extLst>
              <a:ext uri="{FF2B5EF4-FFF2-40B4-BE49-F238E27FC236}">
                <a16:creationId xmlns:a16="http://schemas.microsoft.com/office/drawing/2014/main" id="{B100697A-B779-E9F5-7593-5BDD329798D3}"/>
              </a:ext>
            </a:extLst>
          </p:cNvPr>
          <p:cNvSpPr txBox="1"/>
          <p:nvPr/>
        </p:nvSpPr>
        <p:spPr>
          <a:xfrm>
            <a:off x="0" y="764069"/>
            <a:ext cx="5755341" cy="3970318"/>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Cleansing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is the process of changing or removing incorrect, duplicate, corrupted or incomplete data within a database. If the data is incorrect, the algorithms and the results they produce are unreliable (even if they appear to be correct). The Data Cleaning process is not merely concerned with deleting data to increase capacity for new data. But also find a way to maximize the authenticity of the data set without having to delete the information.</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The engine of the Data Cleaning service is to build standardized and unified data sets. It allows data analytics and business intelligence tools to easily access and perceive the correct data for each issue.</a:t>
            </a:r>
          </a:p>
        </p:txBody>
      </p:sp>
      <p:sp>
        <p:nvSpPr>
          <p:cNvPr id="8" name="TextBox 7">
            <a:extLst>
              <a:ext uri="{FF2B5EF4-FFF2-40B4-BE49-F238E27FC236}">
                <a16:creationId xmlns:a16="http://schemas.microsoft.com/office/drawing/2014/main" id="{4DC61B9E-68FD-C67E-F13A-A6756839A6EB}"/>
              </a:ext>
            </a:extLst>
          </p:cNvPr>
          <p:cNvSpPr txBox="1"/>
          <p:nvPr/>
        </p:nvSpPr>
        <p:spPr>
          <a:xfrm>
            <a:off x="6651812" y="784067"/>
            <a:ext cx="5540188" cy="3139321"/>
          </a:xfrm>
          <a:prstGeom prst="rect">
            <a:avLst/>
          </a:prstGeom>
          <a:noFill/>
        </p:spPr>
        <p:txBody>
          <a:bodyPr wrap="square" rtlCol="0">
            <a:spAutoFit/>
          </a:bodyPr>
          <a:lstStyle/>
          <a:p>
            <a:pPr marL="285750" indent="-285750">
              <a:buFont typeface="Arial" panose="020B0604020202020204" pitchFamily="34" charset="0"/>
              <a:buChar char="•"/>
            </a:pPr>
            <a:r>
              <a:rPr lang="en-US">
                <a:latin typeface="Calibri" panose="020F0502020204030204" pitchFamily="34" charset="0"/>
                <a:ea typeface="Calibri" panose="020F0502020204030204" pitchFamily="34" charset="0"/>
                <a:cs typeface="Calibri" panose="020F0502020204030204" pitchFamily="34" charset="0"/>
              </a:rPr>
              <a:t>Labeling</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are methods used to organize, categorize and identify data in a database or spreadsheet. Examples of label techniques include labels, tags, categories, keywords, taxonomies and code numbers. These tools make it easier to sort and filter large volumes of data quickly and accurately. </a:t>
            </a:r>
          </a:p>
          <a:p>
            <a:pPr marL="742950" lvl="1" indent="-285750">
              <a:buFont typeface="Courier New" panose="02070309020205020404" pitchFamily="49" charset="0"/>
              <a:buChar char="o"/>
            </a:pPr>
            <a:r>
              <a:rPr lang="en-US">
                <a:latin typeface="Calibri" panose="020F0502020204030204" pitchFamily="34" charset="0"/>
                <a:ea typeface="Calibri" panose="020F0502020204030204" pitchFamily="34" charset="0"/>
                <a:cs typeface="Calibri" panose="020F0502020204030204" pitchFamily="34" charset="0"/>
              </a:rPr>
              <a:t>This is an important aspect of data preparation, as it helps to normalize the data and make it more meaningful for analysis.</a:t>
            </a:r>
          </a:p>
        </p:txBody>
      </p:sp>
    </p:spTree>
    <p:extLst>
      <p:ext uri="{BB962C8B-B14F-4D97-AF65-F5344CB8AC3E}">
        <p14:creationId xmlns:p14="http://schemas.microsoft.com/office/powerpoint/2010/main" val="373082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37AD93-206F-2DFC-6E88-ED7E874498B2}"/>
              </a:ext>
            </a:extLst>
          </p:cNvPr>
          <p:cNvSpPr txBox="1"/>
          <p:nvPr/>
        </p:nvSpPr>
        <p:spPr>
          <a:xfrm>
            <a:off x="3738282" y="193095"/>
            <a:ext cx="6427694" cy="584775"/>
          </a:xfrm>
          <a:prstGeom prst="rect">
            <a:avLst/>
          </a:prstGeom>
          <a:noFill/>
        </p:spPr>
        <p:txBody>
          <a:bodyPr wrap="square" rtlCol="0">
            <a:spAutoFit/>
          </a:bodyPr>
          <a:lstStyle/>
          <a:p>
            <a:r>
              <a:rPr lang="en-US" sz="3200">
                <a:latin typeface="Calibri" panose="020F0502020204030204" pitchFamily="34" charset="0"/>
                <a:ea typeface="Calibri" panose="020F0502020204030204" pitchFamily="34" charset="0"/>
                <a:cs typeface="Calibri" panose="020F0502020204030204" pitchFamily="34" charset="0"/>
              </a:rPr>
              <a:t>Example about Cleansing</a:t>
            </a:r>
          </a:p>
        </p:txBody>
      </p:sp>
      <p:pic>
        <p:nvPicPr>
          <p:cNvPr id="9" name="Picture 8">
            <a:extLst>
              <a:ext uri="{FF2B5EF4-FFF2-40B4-BE49-F238E27FC236}">
                <a16:creationId xmlns:a16="http://schemas.microsoft.com/office/drawing/2014/main" id="{D503E1F1-9917-5941-5EAE-20ADCFAFC69A}"/>
              </a:ext>
            </a:extLst>
          </p:cNvPr>
          <p:cNvPicPr>
            <a:picLocks noChangeAspect="1"/>
          </p:cNvPicPr>
          <p:nvPr/>
        </p:nvPicPr>
        <p:blipFill>
          <a:blip r:embed="rId2"/>
          <a:stretch>
            <a:fillRect/>
          </a:stretch>
        </p:blipFill>
        <p:spPr>
          <a:xfrm>
            <a:off x="73128" y="1035329"/>
            <a:ext cx="6956115" cy="1828958"/>
          </a:xfrm>
          <a:prstGeom prst="rect">
            <a:avLst/>
          </a:prstGeom>
        </p:spPr>
      </p:pic>
      <p:sp>
        <p:nvSpPr>
          <p:cNvPr id="10" name="TextBox 9">
            <a:extLst>
              <a:ext uri="{FF2B5EF4-FFF2-40B4-BE49-F238E27FC236}">
                <a16:creationId xmlns:a16="http://schemas.microsoft.com/office/drawing/2014/main" id="{43FDA8BD-B012-CFFC-B056-7AAD8C6CF3B1}"/>
              </a:ext>
            </a:extLst>
          </p:cNvPr>
          <p:cNvSpPr txBox="1"/>
          <p:nvPr/>
        </p:nvSpPr>
        <p:spPr>
          <a:xfrm>
            <a:off x="7102371" y="1381121"/>
            <a:ext cx="5089629" cy="923330"/>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File raw_titles1 has 13 columns, however there are columns that are not relevant to the analysis like the id column and the </a:t>
            </a:r>
            <a:r>
              <a:rPr lang="en-US" err="1">
                <a:latin typeface="Calibri" panose="020F0502020204030204" pitchFamily="34" charset="0"/>
                <a:ea typeface="Calibri" panose="020F0502020204030204" pitchFamily="34" charset="0"/>
                <a:cs typeface="Calibri" panose="020F0502020204030204" pitchFamily="34" charset="0"/>
              </a:rPr>
              <a:t>imdb_id</a:t>
            </a:r>
            <a:r>
              <a:rPr lang="en-US">
                <a:latin typeface="Calibri" panose="020F0502020204030204" pitchFamily="34" charset="0"/>
                <a:ea typeface="Calibri" panose="020F0502020204030204" pitchFamily="34" charset="0"/>
                <a:cs typeface="Calibri" panose="020F0502020204030204" pitchFamily="34" charset="0"/>
              </a:rPr>
              <a:t> column.</a:t>
            </a:r>
          </a:p>
        </p:txBody>
      </p:sp>
      <p:pic>
        <p:nvPicPr>
          <p:cNvPr id="12" name="Picture 11">
            <a:extLst>
              <a:ext uri="{FF2B5EF4-FFF2-40B4-BE49-F238E27FC236}">
                <a16:creationId xmlns:a16="http://schemas.microsoft.com/office/drawing/2014/main" id="{140F20EA-FEE3-D855-1761-E53741B932D5}"/>
              </a:ext>
            </a:extLst>
          </p:cNvPr>
          <p:cNvPicPr>
            <a:picLocks noChangeAspect="1"/>
          </p:cNvPicPr>
          <p:nvPr/>
        </p:nvPicPr>
        <p:blipFill>
          <a:blip r:embed="rId3"/>
          <a:stretch>
            <a:fillRect/>
          </a:stretch>
        </p:blipFill>
        <p:spPr>
          <a:xfrm>
            <a:off x="73128" y="3819959"/>
            <a:ext cx="6956115" cy="1844200"/>
          </a:xfrm>
          <a:prstGeom prst="rect">
            <a:avLst/>
          </a:prstGeom>
        </p:spPr>
      </p:pic>
      <p:sp>
        <p:nvSpPr>
          <p:cNvPr id="13" name="TextBox 12">
            <a:extLst>
              <a:ext uri="{FF2B5EF4-FFF2-40B4-BE49-F238E27FC236}">
                <a16:creationId xmlns:a16="http://schemas.microsoft.com/office/drawing/2014/main" id="{4D78F35E-E5A5-3A13-DE74-F99D81CC0034}"/>
              </a:ext>
            </a:extLst>
          </p:cNvPr>
          <p:cNvSpPr txBox="1"/>
          <p:nvPr/>
        </p:nvSpPr>
        <p:spPr>
          <a:xfrm>
            <a:off x="7102371" y="4095728"/>
            <a:ext cx="4534678" cy="646331"/>
          </a:xfrm>
          <a:prstGeom prst="rect">
            <a:avLst/>
          </a:prstGeom>
          <a:noFill/>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Data after being clean =&gt; more suitable for analysis</a:t>
            </a:r>
          </a:p>
        </p:txBody>
      </p:sp>
      <p:pic>
        <p:nvPicPr>
          <p:cNvPr id="15" name="Picture 14">
            <a:extLst>
              <a:ext uri="{FF2B5EF4-FFF2-40B4-BE49-F238E27FC236}">
                <a16:creationId xmlns:a16="http://schemas.microsoft.com/office/drawing/2014/main" id="{252D72C7-0155-A57C-F91B-1793661959AC}"/>
              </a:ext>
            </a:extLst>
          </p:cNvPr>
          <p:cNvPicPr>
            <a:picLocks noChangeAspect="1"/>
          </p:cNvPicPr>
          <p:nvPr/>
        </p:nvPicPr>
        <p:blipFill>
          <a:blip r:embed="rId4"/>
          <a:stretch>
            <a:fillRect/>
          </a:stretch>
        </p:blipFill>
        <p:spPr>
          <a:xfrm>
            <a:off x="7914811" y="4848748"/>
            <a:ext cx="2613887" cy="815411"/>
          </a:xfrm>
          <a:prstGeom prst="rect">
            <a:avLst/>
          </a:prstGeom>
        </p:spPr>
      </p:pic>
    </p:spTree>
    <p:extLst>
      <p:ext uri="{BB962C8B-B14F-4D97-AF65-F5344CB8AC3E}">
        <p14:creationId xmlns:p14="http://schemas.microsoft.com/office/powerpoint/2010/main" val="877395340"/>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34381F"/>
      </a:dk2>
      <a:lt2>
        <a:srgbClr val="E2E8E7"/>
      </a:lt2>
      <a:accent1>
        <a:srgbClr val="DA3657"/>
      </a:accent1>
      <a:accent2>
        <a:srgbClr val="C84724"/>
      </a:accent2>
      <a:accent3>
        <a:srgbClr val="D39834"/>
      </a:accent3>
      <a:accent4>
        <a:srgbClr val="A2A91E"/>
      </a:accent4>
      <a:accent5>
        <a:srgbClr val="76B52D"/>
      </a:accent5>
      <a:accent6>
        <a:srgbClr val="34BB22"/>
      </a:accent6>
      <a:hlink>
        <a:srgbClr val="31937F"/>
      </a:hlink>
      <a:folHlink>
        <a:srgbClr val="7F7F7F"/>
      </a:folHlink>
    </a:clrScheme>
    <a:fontScheme name="Custom 10">
      <a:majorFont>
        <a:latin typeface="Microsoft GothicNeo"/>
        <a:ea typeface=""/>
        <a:cs typeface=""/>
      </a:majorFont>
      <a:minorFont>
        <a:latin typeface="Microsoft GothicNe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933</TotalTime>
  <Words>2293</Words>
  <Application>Microsoft Office PowerPoint</Application>
  <PresentationFormat>Widescreen</PresentationFormat>
  <Paragraphs>127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Microsoft GothicNeo</vt:lpstr>
      <vt:lpstr>Microsoft GothicNeo Light</vt:lpstr>
      <vt:lpstr>Arial</vt:lpstr>
      <vt:lpstr>Calibri</vt:lpstr>
      <vt:lpstr>Courier New</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Hưng Bùi</dc:creator>
  <cp:lastModifiedBy>Hưng Bùi</cp:lastModifiedBy>
  <cp:revision>166</cp:revision>
  <dcterms:created xsi:type="dcterms:W3CDTF">2023-03-09T15:06:02Z</dcterms:created>
  <dcterms:modified xsi:type="dcterms:W3CDTF">2023-03-11T02:21:15Z</dcterms:modified>
</cp:coreProperties>
</file>