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6" r:id="rId5"/>
    <p:sldId id="271" r:id="rId6"/>
    <p:sldId id="268" r:id="rId7"/>
    <p:sldId id="269" r:id="rId8"/>
    <p:sldId id="272" r:id="rId9"/>
    <p:sldId id="270" r:id="rId10"/>
    <p:sldId id="267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26/11/2020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22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26/11/2020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pol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guatec.de/en/text-to-speech/" TargetMode="External"/><Relationship Id="rId4" Type="http://schemas.openxmlformats.org/officeDocument/2006/relationships/hyperlink" Target="https://www.naturalreaders.com/softwar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121779"/>
            <a:ext cx="8791575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Componenti per</a:t>
            </a:r>
            <a:br>
              <a:rPr lang="it-I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it-I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lettura vocale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079875"/>
            <a:ext cx="8791575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Singh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harsimran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gelosini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filippo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400" dirty="0">
                <a:latin typeface="Rockwell" panose="02060603020205020403" pitchFamily="18" charset="0"/>
              </a:rPr>
              <a:t>Link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5961489-25B0-465C-85F9-37B8EA70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883987"/>
          </a:xfrm>
        </p:spPr>
        <p:txBody>
          <a:bodyPr>
            <a:normAutofit/>
          </a:bodyPr>
          <a:lstStyle/>
          <a:p>
            <a:r>
              <a:rPr lang="it-IT" dirty="0">
                <a:hlinkClick r:id="rId3"/>
              </a:rPr>
              <a:t>https://aws.amazon.com/it/polly/</a:t>
            </a:r>
            <a:endParaRPr lang="it-IT" dirty="0"/>
          </a:p>
          <a:p>
            <a:r>
              <a:rPr lang="it-IT" dirty="0">
                <a:hlinkClick r:id="rId4"/>
              </a:rPr>
              <a:t>https://www.naturalreaders.com/software.html</a:t>
            </a:r>
            <a:endParaRPr lang="it-IT" dirty="0"/>
          </a:p>
          <a:p>
            <a:r>
              <a:rPr lang="it-IT" dirty="0">
                <a:hlinkClick r:id="rId5"/>
              </a:rPr>
              <a:t>https://www.linguatec.de/en/text-to-speech/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1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400" dirty="0">
                <a:latin typeface="Rockwell" panose="02060603020205020403" pitchFamily="18" charset="0"/>
              </a:rPr>
              <a:t>ricerca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5961489-25B0-465C-85F9-37B8EA70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Obiettivo: </a:t>
            </a:r>
          </a:p>
          <a:p>
            <a:pPr marL="457200" lvl="1" indent="0">
              <a:buNone/>
            </a:pPr>
            <a:r>
              <a:rPr lang="it-IT" dirty="0"/>
              <a:t>	• Identificare componenti di terze parti o di sistema che consentano lettura vocali di 	  contenuti presenti in maschere Windows Form e/o Web.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8F43D8-3BBF-41FF-B2AC-BF8687BA0269}"/>
              </a:ext>
            </a:extLst>
          </p:cNvPr>
          <p:cNvSpPr txBox="1"/>
          <p:nvPr/>
        </p:nvSpPr>
        <p:spPr>
          <a:xfrm>
            <a:off x="1141412" y="3996267"/>
            <a:ext cx="9204855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it-IT" sz="2400" dirty="0"/>
              <a:t> </a:t>
            </a:r>
            <a:r>
              <a:rPr lang="it-IT" sz="2400" dirty="0" err="1"/>
              <a:t>Prerequisti</a:t>
            </a:r>
            <a:r>
              <a:rPr lang="it-IT" sz="2400" dirty="0"/>
              <a:t> </a:t>
            </a:r>
          </a:p>
          <a:p>
            <a:pPr lvl="1"/>
            <a:r>
              <a:rPr lang="it-IT" sz="2000" dirty="0"/>
              <a:t>	• Utilizzabili con Sistemi Operativi Microsoft Windows 10 </a:t>
            </a:r>
          </a:p>
          <a:p>
            <a:pPr lvl="1"/>
            <a:r>
              <a:rPr lang="it-IT" sz="2000" dirty="0"/>
              <a:t>	• Componenti </a:t>
            </a:r>
            <a:r>
              <a:rPr lang="it-IT" sz="2000" dirty="0" err="1"/>
              <a:t>.Net</a:t>
            </a:r>
            <a:r>
              <a:rPr lang="it-IT" sz="2000" dirty="0"/>
              <a:t> o librerie di sistema </a:t>
            </a:r>
          </a:p>
          <a:p>
            <a:pPr lvl="1"/>
            <a:r>
              <a:rPr lang="it-IT" sz="2000" dirty="0"/>
              <a:t>	• Supporto alla lingua italiana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Soluzione 1: </a:t>
            </a:r>
            <a:r>
              <a:rPr lang="it-IT" sz="5400" dirty="0" err="1">
                <a:latin typeface="Rockwell" panose="02060603020205020403" pitchFamily="18" charset="0"/>
              </a:rPr>
              <a:t>amazon</a:t>
            </a:r>
            <a:r>
              <a:rPr lang="it-IT" sz="5400" dirty="0">
                <a:latin typeface="Rockwell" panose="02060603020205020403" pitchFamily="18" charset="0"/>
              </a:rPr>
              <a:t> </a:t>
            </a:r>
            <a:r>
              <a:rPr lang="it-IT" sz="5400" dirty="0" err="1">
                <a:latin typeface="Rockwell" panose="02060603020205020403" pitchFamily="18" charset="0"/>
              </a:rPr>
              <a:t>polly</a:t>
            </a:r>
            <a:endParaRPr lang="it-IT" sz="5400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156701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Servizio TTS</a:t>
            </a:r>
          </a:p>
          <a:p>
            <a:pPr marL="571500" lvl="1" indent="-342900" algn="just" defTabSz="457200"/>
            <a:r>
              <a:rPr lang="it-IT" dirty="0"/>
              <a:t>Possibilità di creare una voce personalizzata</a:t>
            </a:r>
          </a:p>
          <a:p>
            <a:pPr marL="571500" lvl="1" indent="-342900" algn="just" defTabSz="457200"/>
            <a:r>
              <a:rPr lang="it-IT" dirty="0"/>
              <a:t>Uso del deep learning</a:t>
            </a:r>
          </a:p>
          <a:p>
            <a:pPr marL="571500" lvl="1" indent="-342900" algn="just" defTabSz="457200"/>
            <a:r>
              <a:rPr lang="it-IT" dirty="0"/>
              <a:t>Voci più ‘umane’</a:t>
            </a:r>
          </a:p>
          <a:p>
            <a:pPr marL="571500" lvl="1" indent="-342900" algn="just" defTabSz="457200"/>
            <a:r>
              <a:rPr lang="it-IT" dirty="0"/>
              <a:t>Possibilità di scegliere l’intonazione</a:t>
            </a:r>
          </a:p>
          <a:p>
            <a:pPr marL="571500" lvl="1" indent="-342900" algn="just" defTabSz="457200"/>
            <a:r>
              <a:rPr lang="it-IT" dirty="0"/>
              <a:t>Disponibile in 29 lingue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8792C9-B5B2-4EAF-AC8E-BA76694F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84" y="5075442"/>
            <a:ext cx="1715252" cy="10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Soluzione 2: Natural Reader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108576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Servizio TTS</a:t>
            </a:r>
          </a:p>
          <a:p>
            <a:pPr marL="571500" lvl="1" indent="-342900" algn="just" defTabSz="457200"/>
            <a:r>
              <a:rPr lang="it-IT" dirty="0"/>
              <a:t>Supporta diversi file</a:t>
            </a:r>
          </a:p>
          <a:p>
            <a:pPr marL="571500" lvl="1" indent="-342900" algn="just" defTabSz="457200"/>
            <a:r>
              <a:rPr lang="it-IT" dirty="0"/>
              <a:t>Possibilità di modificare la pronuncia delle parole</a:t>
            </a:r>
          </a:p>
          <a:p>
            <a:pPr marL="571500" lvl="1" indent="-342900" algn="just" defTabSz="457200"/>
            <a:r>
              <a:rPr lang="it-IT" dirty="0"/>
              <a:t>Trasforma il testo stampato in testo digitale</a:t>
            </a:r>
          </a:p>
          <a:p>
            <a:pPr marL="571500" lvl="1" indent="-342900" algn="just" defTabSz="457200"/>
            <a:r>
              <a:rPr lang="it-IT" dirty="0"/>
              <a:t>Trasforma il testo in file mp3</a:t>
            </a:r>
          </a:p>
          <a:p>
            <a:pPr marL="571500" lvl="1" indent="-342900" algn="just" defTabSz="457200"/>
            <a:r>
              <a:rPr lang="it-IT" dirty="0"/>
              <a:t>Possibilità di modificare l’intonazione del testo</a:t>
            </a:r>
          </a:p>
          <a:p>
            <a:pPr marL="571500" lvl="1" indent="-342900" algn="just" defTabSz="457200"/>
            <a:r>
              <a:rPr lang="it-IT" dirty="0"/>
              <a:t>Disponibile in 27 lingue (versione </a:t>
            </a:r>
            <a:r>
              <a:rPr lang="it-IT" dirty="0" err="1"/>
              <a:t>professional</a:t>
            </a:r>
            <a:r>
              <a:rPr lang="it-IT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5A9C15-7EF3-491A-9A42-2A9C2C3C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0" y="52056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Soluzione 3: </a:t>
            </a:r>
            <a:r>
              <a:rPr lang="it-IT" sz="5400" dirty="0" err="1">
                <a:latin typeface="Rockwell" panose="02060603020205020403" pitchFamily="18" charset="0"/>
              </a:rPr>
              <a:t>Linguatec</a:t>
            </a:r>
            <a:r>
              <a:rPr lang="it-IT" sz="5400" dirty="0">
                <a:latin typeface="Rockwell" panose="02060603020205020403" pitchFamily="18" charset="0"/>
              </a:rPr>
              <a:t> voice reader (studio)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541714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Servizio TTS</a:t>
            </a:r>
          </a:p>
          <a:p>
            <a:pPr marL="571500" lvl="1" indent="-342900" algn="just" defTabSz="457200"/>
            <a:r>
              <a:rPr lang="it-IT" dirty="0"/>
              <a:t>Supporta diversi file</a:t>
            </a:r>
          </a:p>
          <a:p>
            <a:pPr marL="571500" lvl="1" indent="-342900" algn="just" defTabSz="457200"/>
            <a:r>
              <a:rPr lang="it-IT" dirty="0"/>
              <a:t>Possibilità di modificare la pronuncia delle parole	</a:t>
            </a:r>
          </a:p>
          <a:p>
            <a:pPr marL="571500" lvl="1" indent="-342900" algn="just" defTabSz="457200"/>
            <a:r>
              <a:rPr lang="it-IT" dirty="0"/>
              <a:t>Trasforma il testo stampato in testo digitale</a:t>
            </a:r>
          </a:p>
          <a:p>
            <a:pPr marL="571500" lvl="1" indent="-342900" algn="just" defTabSz="457200"/>
            <a:r>
              <a:rPr lang="it-IT" dirty="0"/>
              <a:t>Esporta i testi in file audio (WAV o mp3)</a:t>
            </a:r>
          </a:p>
          <a:p>
            <a:pPr marL="571500" lvl="1" indent="-342900" algn="just" defTabSz="457200"/>
            <a:r>
              <a:rPr lang="it-IT" dirty="0"/>
              <a:t>Possibilità di modificare l’intonazione del testo</a:t>
            </a:r>
          </a:p>
          <a:p>
            <a:pPr marL="571500" lvl="1" indent="-342900" algn="just" defTabSz="457200"/>
            <a:r>
              <a:rPr lang="it-IT" dirty="0"/>
              <a:t>Integrazione con Word, Outlook e PowerPoint</a:t>
            </a:r>
          </a:p>
          <a:p>
            <a:pPr marL="571500" lvl="1" indent="-342900" algn="just" defTabSz="457200"/>
            <a:r>
              <a:rPr lang="it-IT" dirty="0"/>
              <a:t>Disponibile in 45 lingue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8B1300-F0AE-4565-A922-C224EF80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10" y="5638801"/>
            <a:ext cx="3752399" cy="11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3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Costi Amazon </a:t>
            </a:r>
            <a:r>
              <a:rPr lang="it-IT" sz="5400" dirty="0" err="1">
                <a:latin typeface="Rockwell" panose="02060603020205020403" pitchFamily="18" charset="0"/>
              </a:rPr>
              <a:t>polly</a:t>
            </a:r>
            <a:endParaRPr lang="it-IT" sz="5400" dirty="0">
              <a:latin typeface="Rockwell" panose="020606030202050204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2097088"/>
            <a:ext cx="9905999" cy="3108576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Piano gratuito: 5 milioni di caratteri al mese per i primi 12 mesi. Per le voci neurali 1 milione di caratteri</a:t>
            </a:r>
          </a:p>
          <a:p>
            <a:pPr marL="571500" lvl="1" indent="-342900" algn="just" defTabSz="457200"/>
            <a:r>
              <a:rPr lang="it-IT" dirty="0"/>
              <a:t>Piano a consumo: Ogni mese viene addebitato il numero di caratteri elaborati. 4USD ogni milione di caratteri per le conversioni vocali, 16USD per le conversioni neurali</a:t>
            </a:r>
          </a:p>
        </p:txBody>
      </p:sp>
    </p:spTree>
    <p:extLst>
      <p:ext uri="{BB962C8B-B14F-4D97-AF65-F5344CB8AC3E}">
        <p14:creationId xmlns:p14="http://schemas.microsoft.com/office/powerpoint/2010/main" val="84717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Costi Natural reader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108576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Prova gratuita di 7 giorni (utente singolo)</a:t>
            </a:r>
          </a:p>
          <a:p>
            <a:pPr marL="571500" lvl="1" indent="-342900" algn="just" defTabSz="457200"/>
            <a:r>
              <a:rPr lang="it-IT" dirty="0"/>
              <a:t>49USD al mese (utente singolo)</a:t>
            </a:r>
          </a:p>
          <a:p>
            <a:pPr marL="571500" lvl="1" indent="-342900" algn="just" defTabSz="457200"/>
            <a:r>
              <a:rPr lang="it-IT" dirty="0"/>
              <a:t>10USD extra per ogni utente aggiuntivo (fino a 20 utenti)</a:t>
            </a:r>
          </a:p>
        </p:txBody>
      </p:sp>
    </p:spTree>
    <p:extLst>
      <p:ext uri="{BB962C8B-B14F-4D97-AF65-F5344CB8AC3E}">
        <p14:creationId xmlns:p14="http://schemas.microsoft.com/office/powerpoint/2010/main" val="7176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E16CE-10BA-4510-A6CE-3F4C3D76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57300"/>
            <a:ext cx="9905998" cy="1339788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Costi </a:t>
            </a:r>
            <a:r>
              <a:rPr lang="it-IT" sz="5400" dirty="0" err="1">
                <a:latin typeface="Rockwell" panose="02060603020205020403" pitchFamily="18" charset="0"/>
              </a:rPr>
              <a:t>Linguatec</a:t>
            </a:r>
            <a:r>
              <a:rPr lang="it-IT" sz="5400" dirty="0">
                <a:latin typeface="Rockwell" panose="02060603020205020403" pitchFamily="18" charset="0"/>
              </a:rPr>
              <a:t> voice reader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2834D-7B34-4F85-BFCE-9D13F215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108576"/>
          </a:xfrm>
        </p:spPr>
        <p:txBody>
          <a:bodyPr>
            <a:normAutofit/>
          </a:bodyPr>
          <a:lstStyle/>
          <a:p>
            <a:pPr marL="571500" lvl="1" indent="-342900" algn="just" defTabSz="457200"/>
            <a:r>
              <a:rPr lang="it-IT" dirty="0"/>
              <a:t>Versione home: 49EUR</a:t>
            </a:r>
          </a:p>
          <a:p>
            <a:pPr marL="571500" lvl="1" indent="-342900" algn="just" defTabSz="457200"/>
            <a:r>
              <a:rPr lang="it-IT" dirty="0"/>
              <a:t>Versione studio: 499EUR</a:t>
            </a:r>
          </a:p>
          <a:p>
            <a:pPr marL="571500" lvl="1" indent="-342900" algn="just" defTabSz="457200"/>
            <a:r>
              <a:rPr lang="it-IT" dirty="0"/>
              <a:t>Versione server: A partire da 4.950EUR</a:t>
            </a:r>
          </a:p>
          <a:p>
            <a:pPr marL="571500" lvl="1" indent="-342900" algn="just" defTabSz="457200"/>
            <a:r>
              <a:rPr lang="it-IT" dirty="0"/>
              <a:t>Versione web: A partire da 270EUR all’anno (dipende dal tipo del sito)</a:t>
            </a:r>
          </a:p>
        </p:txBody>
      </p:sp>
    </p:spTree>
    <p:extLst>
      <p:ext uri="{BB962C8B-B14F-4D97-AF65-F5344CB8AC3E}">
        <p14:creationId xmlns:p14="http://schemas.microsoft.com/office/powerpoint/2010/main" val="28116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02F3C-287F-4C02-99EF-7B8BA167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>
                <a:latin typeface="Rockwell" panose="02060603020205020403" pitchFamily="18" charset="0"/>
              </a:rPr>
              <a:t>Differenze</a:t>
            </a:r>
            <a:endParaRPr lang="it-IT" sz="5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38C142-8C29-4D17-991E-0D86F6E0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91" y="2249485"/>
            <a:ext cx="3743410" cy="823912"/>
          </a:xfrm>
        </p:spPr>
        <p:txBody>
          <a:bodyPr>
            <a:normAutofit fontScale="92500"/>
          </a:bodyPr>
          <a:lstStyle/>
          <a:p>
            <a:r>
              <a:rPr lang="it-IT" sz="36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 Polly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9DE566-DFDD-4A43-9000-0ABF6190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791" y="3058690"/>
            <a:ext cx="3743411" cy="3580488"/>
          </a:xfrm>
        </p:spPr>
        <p:txBody>
          <a:bodyPr>
            <a:normAutofit/>
          </a:bodyPr>
          <a:lstStyle/>
          <a:p>
            <a:pPr lvl="0" rtl="0">
              <a:buFont typeface="Wingdings" panose="05000000000000000000" pitchFamily="2" charset="2"/>
              <a:buChar char="§"/>
            </a:pPr>
            <a:r>
              <a:rPr lang="it-IT" sz="20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Servizio cloud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richiede prerequisiti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variabile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Solo lettura</a:t>
            </a:r>
          </a:p>
          <a:p>
            <a:pPr lvl="0" rtl="0">
              <a:buFont typeface="Wingdings" panose="05000000000000000000" pitchFamily="2" charset="2"/>
              <a:buChar char="§"/>
            </a:pPr>
            <a:endParaRPr lang="it-IT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8A0C7C-5509-493A-9CE0-DCF8D6FD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59822" y="2245054"/>
            <a:ext cx="3743409" cy="823912"/>
          </a:xfrm>
        </p:spPr>
        <p:txBody>
          <a:bodyPr>
            <a:normAutofit fontScale="92500"/>
          </a:bodyPr>
          <a:lstStyle/>
          <a:p>
            <a:r>
              <a:rPr lang="it-I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reader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F9591B-9658-46A4-8334-58BD61F3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59821" y="3050662"/>
            <a:ext cx="3743410" cy="3406285"/>
          </a:xfrm>
        </p:spPr>
        <p:txBody>
          <a:bodyPr>
            <a:normAutofit/>
          </a:bodyPr>
          <a:lstStyle/>
          <a:p>
            <a:pPr lvl="0" rtl="0">
              <a:buFont typeface="Wingdings" panose="05000000000000000000" pitchFamily="2" charset="2"/>
              <a:buChar char="§"/>
            </a:pPr>
            <a:r>
              <a:rPr lang="it-IT" sz="20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Richiede prerequisiti (seppur esigui)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fisso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it-IT" sz="20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Lettura e esportazione </a:t>
            </a: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mp3</a:t>
            </a:r>
            <a:endParaRPr lang="it-IT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t-IT" dirty="0"/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FADDB46C-12DF-4645-8C01-B475A6322ED2}"/>
              </a:ext>
            </a:extLst>
          </p:cNvPr>
          <p:cNvSpPr txBox="1">
            <a:spLocks/>
          </p:cNvSpPr>
          <p:nvPr/>
        </p:nvSpPr>
        <p:spPr>
          <a:xfrm>
            <a:off x="8339850" y="2246559"/>
            <a:ext cx="374340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Linguatec</a:t>
            </a:r>
            <a:r>
              <a:rPr lang="it-IT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voice reader</a:t>
            </a:r>
          </a:p>
        </p:txBody>
      </p:sp>
      <p:sp>
        <p:nvSpPr>
          <p:cNvPr id="8" name="Segnaposto contenuto 5">
            <a:extLst>
              <a:ext uri="{FF2B5EF4-FFF2-40B4-BE49-F238E27FC236}">
                <a16:creationId xmlns:a16="http://schemas.microsoft.com/office/drawing/2014/main" id="{E7539D28-3AB4-477F-9F08-22A94DBD9768}"/>
              </a:ext>
            </a:extLst>
          </p:cNvPr>
          <p:cNvSpPr txBox="1">
            <a:spLocks/>
          </p:cNvSpPr>
          <p:nvPr/>
        </p:nvSpPr>
        <p:spPr>
          <a:xfrm>
            <a:off x="8339849" y="3068966"/>
            <a:ext cx="3743410" cy="358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Richiede prerequisiti (i più alti fra i 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fisso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Lettura e esportazione audio (WAV, mp3)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Scelta piani più ampia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8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293</TotalTime>
  <Words>412</Words>
  <Application>Microsoft Office PowerPoint</Application>
  <PresentationFormat>Widescreen</PresentationFormat>
  <Paragraphs>72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Componenti per lettura vocale</vt:lpstr>
      <vt:lpstr>ricerca</vt:lpstr>
      <vt:lpstr>Soluzione 1: amazon polly</vt:lpstr>
      <vt:lpstr>Soluzione 2: Natural Reader</vt:lpstr>
      <vt:lpstr>Soluzione 3: Linguatec voice reader (studio)</vt:lpstr>
      <vt:lpstr>Costi Amazon polly</vt:lpstr>
      <vt:lpstr>Costi Natural reader</vt:lpstr>
      <vt:lpstr>Costi Linguatec voice reader</vt:lpstr>
      <vt:lpstr>Differenze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Componenti per lettura vocale</dc:title>
  <dc:creator>Harsimran Singh</dc:creator>
  <cp:lastModifiedBy>Filippo Gelosini</cp:lastModifiedBy>
  <cp:revision>22</cp:revision>
  <dcterms:created xsi:type="dcterms:W3CDTF">2020-11-23T15:38:47Z</dcterms:created>
  <dcterms:modified xsi:type="dcterms:W3CDTF">2020-11-26T15:26:10Z</dcterms:modified>
</cp:coreProperties>
</file>