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22129E9-17C7-4FDD-BCF4-88358751EC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24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278530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444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52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1464306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30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685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807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170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97219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5D3E-857A-4E96-9AFD-23297885F7B8}"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21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05D3E-857A-4E96-9AFD-23297885F7B8}"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367993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05D3E-857A-4E96-9AFD-23297885F7B8}"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129E9-17C7-4FDD-BCF4-88358751EC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89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05D3E-857A-4E96-9AFD-23297885F7B8}"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129E9-17C7-4FDD-BCF4-88358751EC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4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5D3E-857A-4E96-9AFD-23297885F7B8}"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7231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27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C05D3E-857A-4E96-9AFD-23297885F7B8}"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129E9-17C7-4FDD-BCF4-88358751EC8D}" type="slidenum">
              <a:rPr lang="en-US" smtClean="0"/>
              <a:t>‹#›</a:t>
            </a:fld>
            <a:endParaRPr lang="en-US"/>
          </a:p>
        </p:txBody>
      </p:sp>
    </p:spTree>
    <p:extLst>
      <p:ext uri="{BB962C8B-B14F-4D97-AF65-F5344CB8AC3E}">
        <p14:creationId xmlns:p14="http://schemas.microsoft.com/office/powerpoint/2010/main" val="87495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C05D3E-857A-4E96-9AFD-23297885F7B8}" type="datetimeFigureOut">
              <a:rPr lang="en-US" smtClean="0"/>
              <a:t>4/18/2025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2129E9-17C7-4FDD-BCF4-88358751EC8D}" type="slidenum">
              <a:rPr lang="en-US" smtClean="0"/>
              <a:t>‹#›</a:t>
            </a:fld>
            <a:endParaRPr lang="en-US"/>
          </a:p>
        </p:txBody>
      </p:sp>
    </p:spTree>
    <p:extLst>
      <p:ext uri="{BB962C8B-B14F-4D97-AF65-F5344CB8AC3E}">
        <p14:creationId xmlns:p14="http://schemas.microsoft.com/office/powerpoint/2010/main" val="1009448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500" b="1" dirty="0">
                <a:effectLst/>
                <a:ea typeface="SimSun" panose="02010600030101010101" pitchFamily="2" charset="-122"/>
              </a:rPr>
              <a:t>Schwab Royale</a:t>
            </a:r>
            <a:br>
              <a:rPr lang="en-IN" sz="3500" b="1" dirty="0">
                <a:effectLst/>
                <a:ea typeface="SimSun" panose="02010600030101010101" pitchFamily="2" charset="-122"/>
              </a:rPr>
            </a:br>
            <a:r>
              <a:rPr lang="en-IN" sz="3500" b="1" dirty="0">
                <a:ea typeface="SimSun" panose="02010600030101010101" pitchFamily="2" charset="-122"/>
              </a:rPr>
              <a:t>Using Multi Agent Deep Q-Learning Approach</a:t>
            </a:r>
            <a:endParaRPr lang="en-US" sz="3500" dirty="0"/>
          </a:p>
        </p:txBody>
      </p:sp>
      <p:sp>
        <p:nvSpPr>
          <p:cNvPr id="3" name="Subtitle 2"/>
          <p:cNvSpPr>
            <a:spLocks noGrp="1"/>
          </p:cNvSpPr>
          <p:nvPr>
            <p:ph type="subTitle" idx="1"/>
          </p:nvPr>
        </p:nvSpPr>
        <p:spPr/>
        <p:txBody>
          <a:bodyPr>
            <a:normAutofit lnSpcReduction="10000"/>
          </a:bodyPr>
          <a:lstStyle/>
          <a:p>
            <a:r>
              <a:rPr lang="en-US" dirty="0"/>
              <a:t>Members</a:t>
            </a:r>
          </a:p>
          <a:p>
            <a:pPr algn="l"/>
            <a:r>
              <a:rPr lang="en-US" dirty="0"/>
              <a:t>22BCE7836-Harshith </a:t>
            </a:r>
            <a:r>
              <a:rPr lang="en-US"/>
              <a:t>Manikhanta</a:t>
            </a:r>
            <a:endParaRPr lang="en-US" dirty="0"/>
          </a:p>
          <a:p>
            <a:pPr algn="l"/>
            <a:r>
              <a:rPr lang="en-US" dirty="0"/>
              <a:t>22BCE7137-Sai Prudhvi Ram</a:t>
            </a:r>
          </a:p>
          <a:p>
            <a:pPr algn="l"/>
            <a:endParaRPr lang="en-US" dirty="0"/>
          </a:p>
        </p:txBody>
      </p:sp>
    </p:spTree>
    <p:extLst>
      <p:ext uri="{BB962C8B-B14F-4D97-AF65-F5344CB8AC3E}">
        <p14:creationId xmlns:p14="http://schemas.microsoft.com/office/powerpoint/2010/main" val="308377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071717"/>
            <a:ext cx="9601196" cy="1356851"/>
          </a:xfrm>
        </p:spPr>
        <p:txBody>
          <a:bodyPr/>
          <a:lstStyle/>
          <a:p>
            <a:r>
              <a:rPr lang="en-US" dirty="0"/>
              <a:t>About the project</a:t>
            </a:r>
          </a:p>
        </p:txBody>
      </p:sp>
      <p:sp>
        <p:nvSpPr>
          <p:cNvPr id="3" name="Content Placeholder 2"/>
          <p:cNvSpPr>
            <a:spLocks noGrp="1"/>
          </p:cNvSpPr>
          <p:nvPr>
            <p:ph idx="1"/>
          </p:nvPr>
        </p:nvSpPr>
        <p:spPr>
          <a:xfrm>
            <a:off x="1383891" y="2428568"/>
            <a:ext cx="9601196" cy="3899584"/>
          </a:xfrm>
        </p:spPr>
        <p:txBody>
          <a:bodyPr>
            <a:normAutofit lnSpcReduction="10000"/>
          </a:bodyPr>
          <a:lstStyle/>
          <a:p>
            <a:pPr>
              <a:buNone/>
            </a:pPr>
            <a:r>
              <a:rPr lang="en-US" sz="2400" dirty="0"/>
              <a:t>    </a:t>
            </a:r>
            <a:r>
              <a:rPr lang="en-US" sz="1900" dirty="0"/>
              <a:t>Schwab Royale is an innovative multi-agent battle royale game designed to test and develop reinforcement learning strategies in competitive and cooperative </a:t>
            </a:r>
            <a:r>
              <a:rPr lang="en-US" sz="1900" dirty="0" err="1"/>
              <a:t>settings.Schwab</a:t>
            </a:r>
            <a:r>
              <a:rPr lang="en-US" sz="1900" dirty="0"/>
              <a:t> Royale introduces AI-controlled agents that must navigate a dynamic battlefield, making strategic decisions to survive and eliminate opponents</a:t>
            </a:r>
          </a:p>
          <a:p>
            <a:pPr>
              <a:buNone/>
            </a:pPr>
            <a:r>
              <a:rPr lang="en-US" sz="1700" b="1" dirty="0"/>
              <a:t>Multi-Team, Multi-Agent Gameplay: </a:t>
            </a:r>
            <a:r>
              <a:rPr lang="en-US" sz="1700" dirty="0"/>
              <a:t>Agents compete as individuals while also collaborating with teammates to eliminate other teams.</a:t>
            </a:r>
          </a:p>
          <a:p>
            <a:pPr>
              <a:buNone/>
            </a:pPr>
            <a:r>
              <a:rPr lang="en-US" sz="1700" b="1" dirty="0"/>
              <a:t>Hybrid Reward System</a:t>
            </a:r>
            <a:r>
              <a:rPr lang="en-US" sz="1700" dirty="0"/>
              <a:t>: Agents receive individual rewards for kills but also share team-based rewards when eliminating entire opposing teams</a:t>
            </a:r>
            <a:r>
              <a:rPr lang="en-US" sz="1700" b="1" dirty="0"/>
              <a:t>.</a:t>
            </a:r>
          </a:p>
          <a:p>
            <a:pPr>
              <a:buNone/>
            </a:pPr>
            <a:r>
              <a:rPr lang="en-US" sz="1700" b="1" dirty="0"/>
              <a:t>Diverse Agent Roles: </a:t>
            </a:r>
            <a:r>
              <a:rPr lang="en-US" sz="1700" dirty="0"/>
              <a:t>Agents can have specialized abilities, such as fighters, healers, or necromancers, creating varied team dynamics</a:t>
            </a:r>
            <a:r>
              <a:rPr lang="en-US" sz="1700" b="1" dirty="0"/>
              <a:t>.</a:t>
            </a:r>
          </a:p>
          <a:p>
            <a:pPr>
              <a:buNone/>
            </a:pPr>
            <a:r>
              <a:rPr lang="en-US" sz="1700" b="1" dirty="0"/>
              <a:t>Adaptive AI Strategies: </a:t>
            </a:r>
            <a:r>
              <a:rPr lang="en-US" sz="1700" dirty="0"/>
              <a:t>The game leverages reinforcement learning techniques, allowing agents to learn from experience and improve decision-making over time.</a:t>
            </a:r>
          </a:p>
        </p:txBody>
      </p:sp>
    </p:spTree>
    <p:extLst>
      <p:ext uri="{BB962C8B-B14F-4D97-AF65-F5344CB8AC3E}">
        <p14:creationId xmlns:p14="http://schemas.microsoft.com/office/powerpoint/2010/main" val="104001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a:t>
            </a:r>
          </a:p>
        </p:txBody>
      </p:sp>
      <p:sp>
        <p:nvSpPr>
          <p:cNvPr id="3" name="Content Placeholder 2"/>
          <p:cNvSpPr>
            <a:spLocks noGrp="1"/>
          </p:cNvSpPr>
          <p:nvPr>
            <p:ph idx="1"/>
          </p:nvPr>
        </p:nvSpPr>
        <p:spPr/>
        <p:txBody>
          <a:bodyPr numCol="2">
            <a:normAutofit fontScale="92500" lnSpcReduction="10000"/>
          </a:bodyPr>
          <a:lstStyle/>
          <a:p>
            <a:pPr>
              <a:buNone/>
            </a:pPr>
            <a:r>
              <a:rPr lang="en-US" sz="1500" dirty="0"/>
              <a:t>The original project consisted of the following components:</a:t>
            </a:r>
          </a:p>
          <a:p>
            <a:pPr>
              <a:buFont typeface="Arial" panose="020B0604020202020204" pitchFamily="34" charset="0"/>
              <a:buChar char="•"/>
            </a:pPr>
            <a:r>
              <a:rPr lang="en-US" sz="1500" b="1" dirty="0"/>
              <a:t>model.py:</a:t>
            </a:r>
            <a:endParaRPr lang="en-US" sz="1500" dirty="0"/>
          </a:p>
          <a:p>
            <a:pPr marL="742950" lvl="1" indent="-285750">
              <a:buFont typeface="Arial" panose="020B0604020202020204" pitchFamily="34" charset="0"/>
              <a:buChar char="•"/>
            </a:pPr>
            <a:r>
              <a:rPr lang="en-US" sz="1500" dirty="0"/>
              <a:t>Basic Q-learning with experience replay and target Q-networks. </a:t>
            </a:r>
          </a:p>
          <a:p>
            <a:pPr marL="742950" lvl="1" indent="-285750">
              <a:buFont typeface="Arial" panose="020B0604020202020204" pitchFamily="34" charset="0"/>
              <a:buChar char="•"/>
            </a:pPr>
            <a:r>
              <a:rPr lang="en-US" sz="1500" dirty="0"/>
              <a:t>Implements saving of the model's state.</a:t>
            </a:r>
          </a:p>
          <a:p>
            <a:pPr>
              <a:buFont typeface="Arial" panose="020B0604020202020204" pitchFamily="34" charset="0"/>
              <a:buChar char="•"/>
            </a:pPr>
            <a:r>
              <a:rPr lang="en-US" sz="1500" b="1" dirty="0"/>
              <a:t>agent.py:</a:t>
            </a:r>
            <a:endParaRPr lang="en-US" sz="1500" dirty="0"/>
          </a:p>
          <a:p>
            <a:pPr marL="742950" lvl="1" indent="-285750">
              <a:buFont typeface="Arial" panose="020B0604020202020204" pitchFamily="34" charset="0"/>
              <a:buChar char="•"/>
            </a:pPr>
            <a:r>
              <a:rPr lang="en-US" sz="1500" dirty="0"/>
              <a:t>Defines an RL agent that uses an epsilon-greedy strategy to explore the environment.</a:t>
            </a:r>
          </a:p>
          <a:p>
            <a:pPr marL="742950" lvl="1" indent="-285750">
              <a:buFont typeface="Arial" panose="020B0604020202020204" pitchFamily="34" charset="0"/>
              <a:buChar char="•"/>
            </a:pPr>
            <a:r>
              <a:rPr lang="en-US" sz="1500" dirty="0"/>
              <a:t>Integrates state extraction methods specific to the game.</a:t>
            </a:r>
            <a:endParaRPr lang="en-US" sz="1300" dirty="0"/>
          </a:p>
          <a:p>
            <a:pPr>
              <a:buFont typeface="Arial" panose="020B0604020202020204" pitchFamily="34" charset="0"/>
              <a:buChar char="•"/>
            </a:pPr>
            <a:r>
              <a:rPr lang="en-US" sz="1500" b="1" dirty="0"/>
              <a:t>game.py:</a:t>
            </a:r>
            <a:endParaRPr lang="en-US" sz="1500" dirty="0"/>
          </a:p>
          <a:p>
            <a:pPr marL="742950" lvl="1" indent="-285750">
              <a:buFont typeface="Arial" panose="020B0604020202020204" pitchFamily="34" charset="0"/>
              <a:buChar char="•"/>
            </a:pPr>
            <a:r>
              <a:rPr lang="en-US" sz="1500" dirty="0"/>
              <a:t>Implements the game environment using </a:t>
            </a:r>
            <a:r>
              <a:rPr lang="en-US" sz="1500" dirty="0" err="1"/>
              <a:t>Pytorch</a:t>
            </a:r>
            <a:r>
              <a:rPr lang="en-US" sz="1500" dirty="0"/>
              <a:t>.</a:t>
            </a:r>
          </a:p>
          <a:p>
            <a:pPr marL="742950" lvl="1" indent="-285750">
              <a:buFont typeface="Arial" panose="020B0604020202020204" pitchFamily="34" charset="0"/>
              <a:buChar char="•"/>
            </a:pPr>
            <a:r>
              <a:rPr lang="en-US" sz="1500" dirty="0"/>
              <a:t>Contains methods for updating the strategies.</a:t>
            </a:r>
          </a:p>
          <a:p>
            <a:pPr marL="742950" lvl="1" indent="-285750">
              <a:buFont typeface="Arial" panose="020B0604020202020204" pitchFamily="34" charset="0"/>
              <a:buChar char="•"/>
            </a:pPr>
            <a:r>
              <a:rPr lang="en-US" sz="1500" dirty="0"/>
              <a:t>Manages game loops and game over conditions.</a:t>
            </a:r>
          </a:p>
          <a:p>
            <a:pPr>
              <a:buFont typeface="Arial" panose="020B0604020202020204" pitchFamily="34" charset="0"/>
              <a:buChar char="•"/>
            </a:pPr>
            <a:r>
              <a:rPr lang="en-US" sz="1500" b="1" dirty="0"/>
              <a:t>function.py:</a:t>
            </a:r>
            <a:endParaRPr lang="en-US" sz="1500" dirty="0"/>
          </a:p>
          <a:p>
            <a:pPr marL="742950" lvl="1" indent="-285750">
              <a:buFont typeface="Arial" panose="020B0604020202020204" pitchFamily="34" charset="0"/>
              <a:buChar char="•"/>
            </a:pPr>
            <a:r>
              <a:rPr lang="en-US" sz="1500" dirty="0"/>
              <a:t>Agent Moves ,Attacks and strategies  </a:t>
            </a:r>
          </a:p>
          <a:p>
            <a:pPr marL="742950" lvl="1" indent="-285750">
              <a:buFont typeface="Arial" panose="020B0604020202020204" pitchFamily="34" charset="0"/>
              <a:buChar char="•"/>
            </a:pPr>
            <a:r>
              <a:rPr lang="en-US" sz="1500" dirty="0"/>
              <a:t>Each agent has a specific role:</a:t>
            </a:r>
          </a:p>
          <a:p>
            <a:pPr marL="457200" lvl="1" indent="0">
              <a:buNone/>
            </a:pPr>
            <a:r>
              <a:rPr lang="en-US" sz="1500" dirty="0"/>
              <a:t>                H = Healer</a:t>
            </a:r>
          </a:p>
          <a:p>
            <a:pPr marL="457200" lvl="1" indent="0">
              <a:buNone/>
            </a:pPr>
            <a:r>
              <a:rPr lang="en-US" sz="1500" dirty="0"/>
              <a:t>                N = Necromance</a:t>
            </a:r>
          </a:p>
          <a:p>
            <a:pPr marL="457200" lvl="1" indent="0">
              <a:buNone/>
            </a:pPr>
            <a:r>
              <a:rPr lang="en-US" sz="1500" dirty="0"/>
              <a:t>                S = Slayer</a:t>
            </a:r>
          </a:p>
          <a:p>
            <a:pPr>
              <a:buFont typeface="Arial" panose="020B0604020202020204" pitchFamily="34" charset="0"/>
              <a:buChar char="•"/>
            </a:pPr>
            <a:r>
              <a:rPr lang="en-US" sz="1500" b="1" dirty="0"/>
              <a:t>Training.py:</a:t>
            </a:r>
            <a:endParaRPr lang="en-US" sz="1500" dirty="0"/>
          </a:p>
          <a:p>
            <a:pPr marL="742950" lvl="1" indent="-285750">
              <a:buFont typeface="Arial" panose="020B0604020202020204" pitchFamily="34" charset="0"/>
              <a:buChar char="•"/>
            </a:pPr>
            <a:r>
              <a:rPr lang="en-US" sz="1500" dirty="0"/>
              <a:t>Applying basic Q learning and training the model</a:t>
            </a:r>
          </a:p>
          <a:p>
            <a:endParaRPr lang="en-US" sz="1200" dirty="0"/>
          </a:p>
        </p:txBody>
      </p:sp>
    </p:spTree>
    <p:extLst>
      <p:ext uri="{BB962C8B-B14F-4D97-AF65-F5344CB8AC3E}">
        <p14:creationId xmlns:p14="http://schemas.microsoft.com/office/powerpoint/2010/main" val="158774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Modifications done to the existing work</a:t>
            </a:r>
          </a:p>
        </p:txBody>
      </p:sp>
      <p:sp>
        <p:nvSpPr>
          <p:cNvPr id="3" name="Content Placeholder 2"/>
          <p:cNvSpPr>
            <a:spLocks noGrp="1"/>
          </p:cNvSpPr>
          <p:nvPr>
            <p:ph idx="1"/>
          </p:nvPr>
        </p:nvSpPr>
        <p:spPr/>
        <p:txBody>
          <a:bodyPr numCol="2">
            <a:normAutofit fontScale="25000" lnSpcReduction="20000"/>
          </a:bodyPr>
          <a:lstStyle/>
          <a:p>
            <a:pPr>
              <a:buNone/>
            </a:pPr>
            <a:r>
              <a:rPr lang="en-US" sz="5200" dirty="0"/>
              <a:t>The key modifications made to the project include:</a:t>
            </a:r>
          </a:p>
          <a:p>
            <a:pPr>
              <a:buFont typeface="Arial" panose="020B0604020202020204" pitchFamily="34" charset="0"/>
              <a:buChar char="•"/>
            </a:pPr>
            <a:r>
              <a:rPr lang="en-US" sz="5200" b="1" dirty="0"/>
              <a:t>Transition from Basic Q learning to Multi Agent :</a:t>
            </a:r>
            <a:endParaRPr lang="en-US" sz="5200" dirty="0"/>
          </a:p>
          <a:p>
            <a:pPr marL="742950" lvl="1" indent="-285750">
              <a:buFont typeface="Arial" panose="020B0604020202020204" pitchFamily="34" charset="0"/>
              <a:buChar char="•"/>
            </a:pPr>
            <a:r>
              <a:rPr lang="en-US" sz="5200" dirty="0"/>
              <a:t>Removed elements specific to Q-learning such as target networks, memory replay, and reward discounting.</a:t>
            </a:r>
          </a:p>
          <a:p>
            <a:pPr marL="742950" lvl="1" indent="-285750">
              <a:buFont typeface="Arial" panose="020B0604020202020204" pitchFamily="34" charset="0"/>
              <a:buChar char="•"/>
            </a:pPr>
            <a:r>
              <a:rPr lang="en-US" sz="5200" dirty="0"/>
              <a:t>MAQ Learning allows each agent in a team to learn its own Q-values while considering the presence of other agents. Since </a:t>
            </a:r>
            <a:r>
              <a:rPr lang="en-US" sz="5200" dirty="0" err="1"/>
              <a:t>SchwabRoyale</a:t>
            </a:r>
            <a:r>
              <a:rPr lang="en-US" sz="5200" dirty="0"/>
              <a:t> is a multi-team, multi-agent battle royale, agents need to coordinate with teammates and compete with opponents, which MAQ Learning supports naturally</a:t>
            </a:r>
          </a:p>
          <a:p>
            <a:pPr lvl="1">
              <a:buFont typeface="Wingdings" panose="05000000000000000000" pitchFamily="2" charset="2"/>
              <a:buChar char="Ø"/>
            </a:pPr>
            <a:r>
              <a:rPr lang="en-US" sz="5200" b="1" dirty="0"/>
              <a:t>Easy Multi-Agent Extension :</a:t>
            </a:r>
            <a:endParaRPr lang="en-US" sz="5200" dirty="0"/>
          </a:p>
          <a:p>
            <a:pPr lvl="1">
              <a:buFont typeface="Arial" panose="020B0604020202020204" pitchFamily="34" charset="0"/>
              <a:buChar char="•"/>
            </a:pPr>
            <a:r>
              <a:rPr lang="en-US" sz="5200" dirty="0"/>
              <a:t>Gym provides a consistent interface which makes it easier to plug into RL algorithms (like DQN) without worrying about environment compatibility.</a:t>
            </a:r>
          </a:p>
          <a:p>
            <a:pPr lvl="1">
              <a:buFont typeface="Arial" panose="020B0604020202020204" pitchFamily="34" charset="0"/>
              <a:buChar char="•"/>
            </a:pPr>
            <a:r>
              <a:rPr lang="en-US" sz="5200" dirty="0"/>
              <a:t>Our custom multi-agent wrapper over Gym, where each agent receives its own observation and chooses an action, but the environment steps forward jointly.</a:t>
            </a:r>
          </a:p>
          <a:p>
            <a:pPr>
              <a:buFont typeface="Arial" panose="020B0604020202020204" pitchFamily="34" charset="0"/>
              <a:buChar char="•"/>
            </a:pPr>
            <a:r>
              <a:rPr lang="en-US" sz="5200" b="1" dirty="0"/>
              <a:t>Reward Structuring and Visibility Constraints :</a:t>
            </a:r>
            <a:endParaRPr lang="en-US" sz="5200" dirty="0"/>
          </a:p>
          <a:p>
            <a:pPr marL="742950" lvl="1" indent="-285750">
              <a:buFont typeface="Arial" panose="020B0604020202020204" pitchFamily="34" charset="0"/>
              <a:buChar char="•"/>
            </a:pPr>
            <a:r>
              <a:rPr lang="en-US" sz="5200" dirty="0"/>
              <a:t>Incorporated sparse and shaped rewards based on kills and team eliminations. Simulated partial observability to mimic limited vision and enhance realistic decision-making.</a:t>
            </a:r>
            <a:r>
              <a:rPr lang="en-US" sz="4000" dirty="0"/>
              <a:t>.</a:t>
            </a:r>
          </a:p>
          <a:p>
            <a:pPr>
              <a:buFont typeface="Arial" panose="020B0604020202020204" pitchFamily="34" charset="0"/>
              <a:buChar char="•"/>
            </a:pPr>
            <a:r>
              <a:rPr lang="en-US" sz="5200" b="1" dirty="0"/>
              <a:t>Exploration and Learning Enhancements :</a:t>
            </a:r>
            <a:endParaRPr lang="en-US" sz="5200" dirty="0"/>
          </a:p>
          <a:p>
            <a:pPr marL="742950" lvl="1" indent="-285750">
              <a:buFont typeface="Arial" panose="020B0604020202020204" pitchFamily="34" charset="0"/>
              <a:buChar char="•"/>
            </a:pPr>
            <a:r>
              <a:rPr lang="en-US" sz="5200" dirty="0"/>
              <a:t>Integrated epsilon-greedy exploration along with team-aware behaviors. Laid groundwork for curiosity-driven exploration and curriculum learning to guide agents from simpler scenarios to complex ones.</a:t>
            </a:r>
          </a:p>
          <a:p>
            <a:pPr>
              <a:buFont typeface="Arial" panose="020B0604020202020204" pitchFamily="34" charset="0"/>
              <a:buChar char="•"/>
            </a:pPr>
            <a:r>
              <a:rPr lang="en-US" sz="5200" b="1" dirty="0"/>
              <a:t>Agent Diversity and Emergent Behavior Research :</a:t>
            </a:r>
            <a:endParaRPr lang="en-US" sz="5200" dirty="0"/>
          </a:p>
          <a:p>
            <a:pPr marL="742950" lvl="1" indent="-285750">
              <a:buFont typeface="Arial" panose="020B0604020202020204" pitchFamily="34" charset="0"/>
              <a:buChar char="•"/>
            </a:pPr>
            <a:r>
              <a:rPr lang="en-US" sz="5200" dirty="0"/>
              <a:t>Planned variations in agent behavior using parameters like selfishness and team reward per capita to study emergent strategies such as cooperation, spite, or betrayal. Set up infrastructure to explore mean field approximations and agent communication protocols.</a:t>
            </a:r>
          </a:p>
          <a:p>
            <a:endParaRPr lang="en-US" dirty="0"/>
          </a:p>
          <a:p>
            <a:endParaRPr lang="en-US" dirty="0"/>
          </a:p>
        </p:txBody>
      </p:sp>
    </p:spTree>
    <p:extLst>
      <p:ext uri="{BB962C8B-B14F-4D97-AF65-F5344CB8AC3E}">
        <p14:creationId xmlns:p14="http://schemas.microsoft.com/office/powerpoint/2010/main" val="165581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sp>
        <p:nvSpPr>
          <p:cNvPr id="3" name="Content Placeholder 2"/>
          <p:cNvSpPr>
            <a:spLocks noGrp="1"/>
          </p:cNvSpPr>
          <p:nvPr>
            <p:ph idx="1"/>
          </p:nvPr>
        </p:nvSpPr>
        <p:spPr/>
        <p:txBody>
          <a:bodyPr numCol="2">
            <a:normAutofit fontScale="92500" lnSpcReduction="10000"/>
          </a:bodyPr>
          <a:lstStyle/>
          <a:p>
            <a:pPr>
              <a:buNone/>
            </a:pPr>
            <a:r>
              <a:rPr lang="en-US" sz="1800" dirty="0"/>
              <a:t>In the original implementation, results were as follows:</a:t>
            </a:r>
          </a:p>
          <a:p>
            <a:pPr>
              <a:buFont typeface="Arial" panose="020B0604020202020204" pitchFamily="34" charset="0"/>
              <a:buChar char="•"/>
            </a:pPr>
            <a:r>
              <a:rPr lang="en-US" sz="1800" b="1" dirty="0"/>
              <a:t>Learning Approach:</a:t>
            </a:r>
            <a:endParaRPr lang="en-US" sz="1800" dirty="0"/>
          </a:p>
          <a:p>
            <a:pPr marL="742950" lvl="1" indent="-285750">
              <a:buFont typeface="Arial" panose="020B0604020202020204" pitchFamily="34" charset="0"/>
              <a:buChar char="•"/>
            </a:pPr>
            <a:r>
              <a:rPr lang="en-US" sz="1800" dirty="0"/>
              <a:t>The Q-learning based agent gradually learned to improve its score through repeated gameplay.</a:t>
            </a:r>
          </a:p>
          <a:p>
            <a:pPr marL="742950" lvl="1" indent="-285750">
              <a:buFont typeface="Arial" panose="020B0604020202020204" pitchFamily="34" charset="0"/>
              <a:buChar char="•"/>
            </a:pPr>
            <a:r>
              <a:rPr lang="en-US" sz="1800" dirty="0"/>
              <a:t>Epsilon-greedy action selection, along with replay memory and target network updates, were used to train the agent.</a:t>
            </a:r>
          </a:p>
          <a:p>
            <a:pPr>
              <a:buFont typeface="Arial" panose="020B0604020202020204" pitchFamily="34" charset="0"/>
              <a:buChar char="•"/>
            </a:pPr>
            <a:r>
              <a:rPr lang="en-US" sz="1800" b="1" dirty="0"/>
              <a:t>Performance Issue :</a:t>
            </a:r>
            <a:endParaRPr lang="en-US" sz="1800" dirty="0"/>
          </a:p>
          <a:p>
            <a:pPr marL="742950" lvl="1" indent="-285750">
              <a:buFont typeface="Arial" panose="020B0604020202020204" pitchFamily="34" charset="0"/>
              <a:buChar char="•"/>
            </a:pPr>
            <a:r>
              <a:rPr lang="en-US" sz="1800" dirty="0"/>
              <a:t>With multiple agents, the replay buffer fills up fast and can contain redundant or low-quality data. </a:t>
            </a:r>
          </a:p>
          <a:p>
            <a:pPr marL="742950" lvl="1" indent="-285750">
              <a:buFont typeface="Arial" panose="020B0604020202020204" pitchFamily="34" charset="0"/>
              <a:buChar char="•"/>
            </a:pPr>
            <a:r>
              <a:rPr lang="en-US" sz="1800" dirty="0"/>
              <a:t>The team strategies exploration was limited, sometimes leading to suboptimal paths that did not consistently reach the high reward</a:t>
            </a:r>
          </a:p>
          <a:p>
            <a:pPr>
              <a:buFont typeface="Arial" panose="020B0604020202020204" pitchFamily="34" charset="0"/>
              <a:buChar char="•"/>
            </a:pPr>
            <a:r>
              <a:rPr lang="en-US" sz="1800" b="1" dirty="0"/>
              <a:t>Game Speed:</a:t>
            </a:r>
            <a:endParaRPr lang="en-US" sz="1800" dirty="0"/>
          </a:p>
          <a:p>
            <a:pPr marL="742950" lvl="1" indent="-285750">
              <a:buFont typeface="Arial" panose="020B0604020202020204" pitchFamily="34" charset="0"/>
              <a:buChar char="•"/>
            </a:pPr>
            <a:r>
              <a:rPr lang="en-US" sz="1800" dirty="0"/>
              <a:t>The snake moved relatively slowly, which provided ample time for training but did not fully stress-test the agent’s performance in a real-time setting.</a:t>
            </a:r>
          </a:p>
          <a:p>
            <a:endParaRPr lang="en-US" dirty="0"/>
          </a:p>
        </p:txBody>
      </p:sp>
      <p:pic>
        <p:nvPicPr>
          <p:cNvPr id="5" name="Picture 4">
            <a:extLst>
              <a:ext uri="{FF2B5EF4-FFF2-40B4-BE49-F238E27FC236}">
                <a16:creationId xmlns:a16="http://schemas.microsoft.com/office/drawing/2014/main" id="{09DAE983-E83D-0700-206A-F9C2798D0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159" y="3788194"/>
            <a:ext cx="4917441" cy="1891246"/>
          </a:xfrm>
          <a:prstGeom prst="rect">
            <a:avLst/>
          </a:prstGeom>
        </p:spPr>
      </p:pic>
    </p:spTree>
    <p:extLst>
      <p:ext uri="{BB962C8B-B14F-4D97-AF65-F5344CB8AC3E}">
        <p14:creationId xmlns:p14="http://schemas.microsoft.com/office/powerpoint/2010/main" val="41338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existing work</a:t>
            </a:r>
          </a:p>
        </p:txBody>
      </p:sp>
      <p:pic>
        <p:nvPicPr>
          <p:cNvPr id="18" name="Content Placeholder 17">
            <a:extLst>
              <a:ext uri="{FF2B5EF4-FFF2-40B4-BE49-F238E27FC236}">
                <a16:creationId xmlns:a16="http://schemas.microsoft.com/office/drawing/2014/main" id="{E0C95D78-6B2A-49F7-BF0D-DFDF808FF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193" y="2844800"/>
            <a:ext cx="4103688" cy="1960245"/>
          </a:xfrm>
        </p:spPr>
      </p:pic>
      <p:pic>
        <p:nvPicPr>
          <p:cNvPr id="20" name="Picture 19">
            <a:extLst>
              <a:ext uri="{FF2B5EF4-FFF2-40B4-BE49-F238E27FC236}">
                <a16:creationId xmlns:a16="http://schemas.microsoft.com/office/drawing/2014/main" id="{9D9CC591-7107-B944-C52C-26B199312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874" y="2753361"/>
            <a:ext cx="6436933" cy="3264866"/>
          </a:xfrm>
          <a:prstGeom prst="rect">
            <a:avLst/>
          </a:prstGeom>
        </p:spPr>
      </p:pic>
    </p:spTree>
    <p:extLst>
      <p:ext uri="{BB962C8B-B14F-4D97-AF65-F5344CB8AC3E}">
        <p14:creationId xmlns:p14="http://schemas.microsoft.com/office/powerpoint/2010/main" val="246121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numCol="2">
            <a:normAutofit fontScale="25000" lnSpcReduction="20000"/>
          </a:bodyPr>
          <a:lstStyle/>
          <a:p>
            <a:pPr>
              <a:buNone/>
            </a:pPr>
            <a:endParaRPr lang="en-US" dirty="0"/>
          </a:p>
          <a:p>
            <a:pPr>
              <a:buNone/>
            </a:pPr>
            <a:r>
              <a:rPr lang="en-US" sz="5200" dirty="0"/>
              <a:t>The modifications brought about the following improvements:</a:t>
            </a:r>
          </a:p>
          <a:p>
            <a:pPr>
              <a:buFont typeface="Arial" panose="020B0604020202020204" pitchFamily="34" charset="0"/>
              <a:buChar char="•"/>
            </a:pPr>
            <a:r>
              <a:rPr lang="en-US" sz="5200" b="1" dirty="0"/>
              <a:t>Enhanced Exploration-Exploitation Balance:</a:t>
            </a:r>
            <a:endParaRPr lang="en-US" sz="5200" dirty="0"/>
          </a:p>
          <a:p>
            <a:pPr marL="742950" lvl="1" indent="-285750">
              <a:buFont typeface="Arial" panose="020B0604020202020204" pitchFamily="34" charset="0"/>
              <a:buChar char="•"/>
            </a:pPr>
            <a:r>
              <a:rPr lang="en-US" sz="5200" dirty="0"/>
              <a:t>By gradually decaying ε and reinforcing smarter exploratory moves, agents learned to shift smoothly from trial-and-error to exploiting learned </a:t>
            </a:r>
            <a:r>
              <a:rPr lang="en-US" sz="5200" dirty="0" err="1"/>
              <a:t>policies.This</a:t>
            </a:r>
            <a:r>
              <a:rPr lang="en-US" sz="5200" dirty="0"/>
              <a:t> reduced the chances of agents getting stuck in non-beneficial cycles and encouraged exploration of effective team-level tactics.</a:t>
            </a:r>
          </a:p>
          <a:p>
            <a:pPr>
              <a:buFont typeface="Arial" panose="020B0604020202020204" pitchFamily="34" charset="0"/>
              <a:buChar char="•"/>
            </a:pPr>
            <a:r>
              <a:rPr lang="en-US" sz="5200" b="1" dirty="0"/>
              <a:t>Reward-Driven Learning with Prioritization:</a:t>
            </a:r>
            <a:endParaRPr lang="en-US" sz="5200" dirty="0"/>
          </a:p>
          <a:p>
            <a:pPr lvl="1">
              <a:buFont typeface="Arial" panose="020B0604020202020204" pitchFamily="34" charset="0"/>
              <a:buChar char="•"/>
            </a:pPr>
            <a:r>
              <a:rPr lang="en-US" sz="5200" dirty="0"/>
              <a:t>The use of Prioritized Experience Replay allowed agents to learn more from impactful transitions (e.g., high-reward kills or team wins).</a:t>
            </a:r>
          </a:p>
          <a:p>
            <a:pPr lvl="1">
              <a:buFont typeface="Arial" panose="020B0604020202020204" pitchFamily="34" charset="0"/>
              <a:buChar char="•"/>
            </a:pPr>
            <a:r>
              <a:rPr lang="en-US" sz="5200" dirty="0"/>
              <a:t>This accelerated the learning process and helped agents focus on correcting important mistakes</a:t>
            </a:r>
          </a:p>
          <a:p>
            <a:pPr marL="742950" lvl="1" indent="-285750">
              <a:buFont typeface="Arial" panose="020B0604020202020204" pitchFamily="34" charset="0"/>
              <a:buChar char="•"/>
            </a:pPr>
            <a:endParaRPr lang="en-US" sz="4000" dirty="0"/>
          </a:p>
          <a:p>
            <a:pPr marL="742950" lvl="1" indent="-285750">
              <a:buFont typeface="Arial" panose="020B0604020202020204" pitchFamily="34" charset="0"/>
              <a:buChar char="•"/>
            </a:pPr>
            <a:endParaRPr lang="en-US" sz="4000" dirty="0"/>
          </a:p>
          <a:p>
            <a:pPr marL="457200" lvl="1" indent="0">
              <a:buNone/>
            </a:pPr>
            <a:endParaRPr lang="en-US" sz="4000" dirty="0"/>
          </a:p>
          <a:p>
            <a:pPr>
              <a:buFont typeface="Arial" panose="020B0604020202020204" pitchFamily="34" charset="0"/>
              <a:buChar char="•"/>
            </a:pPr>
            <a:r>
              <a:rPr lang="en-US" sz="5600" b="1" dirty="0"/>
              <a:t>Team-Based Reward Tracking:</a:t>
            </a:r>
            <a:endParaRPr lang="en-US" sz="5600" dirty="0"/>
          </a:p>
          <a:p>
            <a:pPr marL="742950" lvl="1" indent="-285750">
              <a:buFont typeface="Arial" panose="020B0604020202020204" pitchFamily="34" charset="0"/>
              <a:buChar char="•"/>
            </a:pPr>
            <a:r>
              <a:rPr lang="en-US" sz="5600" dirty="0"/>
              <a:t>Introducing per-team reward tracking enabled a better analysis of performance across episodes.</a:t>
            </a:r>
          </a:p>
          <a:p>
            <a:pPr marL="742950" lvl="1" indent="-285750">
              <a:buFont typeface="Arial" panose="020B0604020202020204" pitchFamily="34" charset="0"/>
              <a:buChar char="•"/>
            </a:pPr>
            <a:r>
              <a:rPr lang="en-US" sz="5600" dirty="0"/>
              <a:t>Visualization of reward curves showed consistent improvement, with some teams outperforming others based on strategy.</a:t>
            </a:r>
          </a:p>
          <a:p>
            <a:pPr>
              <a:buFont typeface="Arial" panose="020B0604020202020204" pitchFamily="34" charset="0"/>
              <a:buChar char="•"/>
            </a:pPr>
            <a:r>
              <a:rPr lang="en-US" sz="5600" b="1" dirty="0"/>
              <a:t>Model Evaluation and Visualization:</a:t>
            </a:r>
            <a:endParaRPr lang="en-US" sz="5600" dirty="0"/>
          </a:p>
          <a:p>
            <a:pPr marL="742950" lvl="1" indent="-285750">
              <a:buFont typeface="Arial" panose="020B0604020202020204" pitchFamily="34" charset="0"/>
              <a:buChar char="•"/>
            </a:pPr>
            <a:r>
              <a:rPr lang="en-US" sz="5600" dirty="0"/>
              <a:t>Post-training evaluation allowed comparison of average rewards across teams, highlighting which strategy was most effective.</a:t>
            </a:r>
          </a:p>
          <a:p>
            <a:pPr marL="742950" lvl="1" indent="-285750">
              <a:buFont typeface="Arial" panose="020B0604020202020204" pitchFamily="34" charset="0"/>
              <a:buChar char="•"/>
            </a:pPr>
            <a:r>
              <a:rPr lang="en-US" sz="5600" dirty="0"/>
              <a:t>Reward plots provided visual evidence of learning progression, useful for debugging and tuning.</a:t>
            </a:r>
          </a:p>
          <a:p>
            <a:endParaRPr lang="en-US" dirty="0"/>
          </a:p>
          <a:p>
            <a:endParaRPr lang="en-US" dirty="0"/>
          </a:p>
        </p:txBody>
      </p:sp>
    </p:spTree>
    <p:extLst>
      <p:ext uri="{BB962C8B-B14F-4D97-AF65-F5344CB8AC3E}">
        <p14:creationId xmlns:p14="http://schemas.microsoft.com/office/powerpoint/2010/main" val="2756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Modified work</a:t>
            </a:r>
          </a:p>
        </p:txBody>
      </p:sp>
      <p:sp>
        <p:nvSpPr>
          <p:cNvPr id="3" name="Content Placeholder 2"/>
          <p:cNvSpPr>
            <a:spLocks noGrp="1"/>
          </p:cNvSpPr>
          <p:nvPr>
            <p:ph idx="1"/>
          </p:nvPr>
        </p:nvSpPr>
        <p:spPr/>
        <p:txBody>
          <a:bodyPr numCol="2">
            <a:norm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p:txBody>
      </p:sp>
      <p:pic>
        <p:nvPicPr>
          <p:cNvPr id="6" name="Content Placeholder 11">
            <a:extLst>
              <a:ext uri="{FF2B5EF4-FFF2-40B4-BE49-F238E27FC236}">
                <a16:creationId xmlns:a16="http://schemas.microsoft.com/office/drawing/2014/main" id="{ABBC7E68-4F85-49C6-119A-2F50F6E7A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 y="2543177"/>
            <a:ext cx="4205921" cy="1602103"/>
          </a:xfrm>
          <a:prstGeom prst="rect">
            <a:avLst/>
          </a:prstGeom>
        </p:spPr>
      </p:pic>
      <p:pic>
        <p:nvPicPr>
          <p:cNvPr id="7" name="Picture 6">
            <a:extLst>
              <a:ext uri="{FF2B5EF4-FFF2-40B4-BE49-F238E27FC236}">
                <a16:creationId xmlns:a16="http://schemas.microsoft.com/office/drawing/2014/main" id="{8FA82D5A-B8D3-5AAE-47BE-85951AF41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28" y="4351871"/>
            <a:ext cx="4133214" cy="1781175"/>
          </a:xfrm>
          <a:prstGeom prst="rect">
            <a:avLst/>
          </a:prstGeom>
        </p:spPr>
      </p:pic>
      <p:pic>
        <p:nvPicPr>
          <p:cNvPr id="8" name="Picture 7">
            <a:extLst>
              <a:ext uri="{FF2B5EF4-FFF2-40B4-BE49-F238E27FC236}">
                <a16:creationId xmlns:a16="http://schemas.microsoft.com/office/drawing/2014/main" id="{C9840097-CA80-92BC-38CC-20EE7DE08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560" y="2401148"/>
            <a:ext cx="6183288" cy="3474720"/>
          </a:xfrm>
          <a:prstGeom prst="rect">
            <a:avLst/>
          </a:prstGeom>
        </p:spPr>
      </p:pic>
    </p:spTree>
    <p:extLst>
      <p:ext uri="{BB962C8B-B14F-4D97-AF65-F5344CB8AC3E}">
        <p14:creationId xmlns:p14="http://schemas.microsoft.com/office/powerpoint/2010/main" val="188649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85000" lnSpcReduction="20000"/>
          </a:bodyPr>
          <a:lstStyle/>
          <a:p>
            <a:pPr marL="0" indent="0">
              <a:buNone/>
            </a:pPr>
            <a:r>
              <a:rPr lang="en-IN" sz="1600" dirty="0">
                <a:effectLst/>
                <a:latin typeface="Times New Roman" panose="02020603050405020304" pitchFamily="18" charset="0"/>
                <a:ea typeface="MS Mincho" panose="02020609040205080304" pitchFamily="49" charset="-128"/>
              </a:rPr>
              <a:t>[1] Y. Yang, R. Luo, M. Li, et al., “Mean Field Multi-Agent Reinforcement Learning,” Proceedings of the 35th International Conference on Machine Learning (ICML), 2018. papers.nips.cc</a:t>
            </a:r>
          </a:p>
          <a:p>
            <a:pPr marL="0" indent="0">
              <a:buNone/>
            </a:pPr>
            <a:r>
              <a:rPr lang="en-IN" sz="1600" dirty="0">
                <a:effectLst/>
                <a:latin typeface="Times New Roman" panose="02020603050405020304" pitchFamily="18" charset="0"/>
                <a:ea typeface="MS Mincho" panose="02020609040205080304" pitchFamily="49" charset="-128"/>
              </a:rPr>
              <a:t>[2] J. Foerster, G. Farquhar, T. </a:t>
            </a:r>
            <a:r>
              <a:rPr lang="en-IN" sz="1600" dirty="0" err="1">
                <a:effectLst/>
                <a:latin typeface="Times New Roman" panose="02020603050405020304" pitchFamily="18" charset="0"/>
                <a:ea typeface="MS Mincho" panose="02020609040205080304" pitchFamily="49" charset="-128"/>
              </a:rPr>
              <a:t>Afouras</a:t>
            </a:r>
            <a:r>
              <a:rPr lang="en-IN" sz="1600" dirty="0">
                <a:effectLst/>
                <a:latin typeface="Times New Roman" panose="02020603050405020304" pitchFamily="18" charset="0"/>
                <a:ea typeface="MS Mincho" panose="02020609040205080304" pitchFamily="49" charset="-128"/>
              </a:rPr>
              <a:t>, et al., “Counterfactual Multi-Agent Policy Gradients,” Proceedings of the AAAI Conference on Artificial Intelligence, vol. 32, no. 1, 2018. AAAI</a:t>
            </a:r>
          </a:p>
          <a:p>
            <a:pPr marL="0" indent="0">
              <a:buNone/>
            </a:pPr>
            <a:r>
              <a:rPr lang="en-IN" sz="1600" dirty="0">
                <a:effectLst/>
                <a:latin typeface="Times New Roman" panose="02020603050405020304" pitchFamily="18" charset="0"/>
                <a:ea typeface="MS Mincho" panose="02020609040205080304" pitchFamily="49" charset="-128"/>
              </a:rPr>
              <a:t>[3] L. </a:t>
            </a:r>
            <a:r>
              <a:rPr lang="en-IN" sz="1600" dirty="0" err="1">
                <a:effectLst/>
                <a:latin typeface="Times New Roman" panose="02020603050405020304" pitchFamily="18" charset="0"/>
                <a:ea typeface="MS Mincho" panose="02020609040205080304" pitchFamily="49" charset="-128"/>
              </a:rPr>
              <a:t>Busoniu</a:t>
            </a:r>
            <a:r>
              <a:rPr lang="en-IN" sz="1600" dirty="0">
                <a:effectLst/>
                <a:latin typeface="Times New Roman" panose="02020603050405020304" pitchFamily="18" charset="0"/>
                <a:ea typeface="MS Mincho" panose="02020609040205080304" pitchFamily="49" charset="-128"/>
              </a:rPr>
              <a:t>, R. </a:t>
            </a:r>
            <a:r>
              <a:rPr lang="en-IN" sz="1600" dirty="0" err="1">
                <a:effectLst/>
                <a:latin typeface="Times New Roman" panose="02020603050405020304" pitchFamily="18" charset="0"/>
                <a:ea typeface="MS Mincho" panose="02020609040205080304" pitchFamily="49" charset="-128"/>
              </a:rPr>
              <a:t>Babuska</a:t>
            </a:r>
            <a:r>
              <a:rPr lang="en-IN" sz="1600" dirty="0">
                <a:effectLst/>
                <a:latin typeface="Times New Roman" panose="02020603050405020304" pitchFamily="18" charset="0"/>
                <a:ea typeface="MS Mincho" panose="02020609040205080304" pitchFamily="49" charset="-128"/>
              </a:rPr>
              <a:t>, and B. De Schutter, “A Comprehensive Survey of Multiagent Reinforcement Learning,” IEEE Transactions on Systems, Man, and Cybernetics, vol. 38, no. 2, pp. 156–172, 2008. ieeexplore.ieee.org</a:t>
            </a:r>
          </a:p>
          <a:p>
            <a:pPr marL="0" indent="0">
              <a:buNone/>
            </a:pPr>
            <a:r>
              <a:rPr lang="en-IN" sz="1600" dirty="0">
                <a:effectLst/>
                <a:latin typeface="Times New Roman" panose="02020603050405020304" pitchFamily="18" charset="0"/>
                <a:ea typeface="MS Mincho" panose="02020609040205080304" pitchFamily="49" charset="-128"/>
              </a:rPr>
              <a:t>[4] M. Tan, “Multi-Agent Reinforcement Learning: Independent vs. Cooperative Agents,” Proceedings of the Tenth International Conference on Machine Learning (ICML), 1993. cs.cmu.edu</a:t>
            </a:r>
          </a:p>
          <a:p>
            <a:pPr marL="0" indent="0">
              <a:buNone/>
            </a:pPr>
            <a:r>
              <a:rPr lang="en-IN" sz="1600" dirty="0">
                <a:effectLst/>
                <a:latin typeface="Times New Roman" panose="02020603050405020304" pitchFamily="18" charset="0"/>
                <a:ea typeface="MS Mincho" panose="02020609040205080304" pitchFamily="49" charset="-128"/>
              </a:rPr>
              <a:t>[5] H. </a:t>
            </a:r>
            <a:r>
              <a:rPr lang="en-IN" sz="1600" dirty="0" err="1">
                <a:effectLst/>
                <a:latin typeface="Times New Roman" panose="02020603050405020304" pitchFamily="18" charset="0"/>
                <a:ea typeface="MS Mincho" panose="02020609040205080304" pitchFamily="49" charset="-128"/>
              </a:rPr>
              <a:t>Vinyals</a:t>
            </a:r>
            <a:r>
              <a:rPr lang="en-IN" sz="1600" dirty="0">
                <a:effectLst/>
                <a:latin typeface="Times New Roman" panose="02020603050405020304" pitchFamily="18" charset="0"/>
                <a:ea typeface="MS Mincho" panose="02020609040205080304" pitchFamily="49" charset="-128"/>
              </a:rPr>
              <a:t>, I. </a:t>
            </a:r>
            <a:r>
              <a:rPr lang="en-IN" sz="1600" dirty="0" err="1">
                <a:effectLst/>
                <a:latin typeface="Times New Roman" panose="02020603050405020304" pitchFamily="18" charset="0"/>
                <a:ea typeface="MS Mincho" panose="02020609040205080304" pitchFamily="49" charset="-128"/>
              </a:rPr>
              <a:t>Babuschkin</a:t>
            </a:r>
            <a:r>
              <a:rPr lang="en-IN" sz="1600" dirty="0">
                <a:effectLst/>
                <a:latin typeface="Times New Roman" panose="02020603050405020304" pitchFamily="18" charset="0"/>
                <a:ea typeface="MS Mincho" panose="02020609040205080304" pitchFamily="49" charset="-128"/>
              </a:rPr>
              <a:t>, W. Czarnecki, et al., “Grandmaster Level in StarCraft II using Multi-Agent Reinforcement Learning,” Nature, vol. 575, no. 7782, pp. 350–354, 2019. Nature.com</a:t>
            </a:r>
          </a:p>
          <a:p>
            <a:pPr marL="0" indent="0">
              <a:buNone/>
            </a:pPr>
            <a:r>
              <a:rPr lang="en-IN" sz="1600" dirty="0">
                <a:effectLst/>
                <a:latin typeface="Times New Roman" panose="02020603050405020304" pitchFamily="18" charset="0"/>
                <a:ea typeface="MS Mincho" panose="02020609040205080304" pitchFamily="49" charset="-128"/>
              </a:rPr>
              <a:t>[6] M. L. Littman, “Markov Games as a Framework for Multi-Agent Reinforcement Learning,” Machine Learning Proceedings 1994, pp. 157–163. doi.org</a:t>
            </a:r>
          </a:p>
          <a:p>
            <a:pPr marL="0" indent="0">
              <a:buNone/>
            </a:pPr>
            <a:r>
              <a:rPr lang="en-IN" sz="1600" dirty="0">
                <a:effectLst/>
                <a:latin typeface="Times New Roman" panose="02020603050405020304" pitchFamily="18" charset="0"/>
                <a:ea typeface="MS Mincho" panose="02020609040205080304" pitchFamily="49" charset="-128"/>
              </a:rPr>
              <a:t>[7] N. Zhou, “Teaching an AI to Play Snake Using Deep Reinforcement Learning,” Medium, 2021. Medium</a:t>
            </a:r>
          </a:p>
          <a:p>
            <a:pPr marL="0" indent="0">
              <a:buNone/>
            </a:pPr>
            <a:r>
              <a:rPr lang="en-IN" sz="1600" dirty="0">
                <a:effectLst/>
                <a:latin typeface="Times New Roman" panose="02020603050405020304" pitchFamily="18" charset="0"/>
                <a:ea typeface="MS Mincho" panose="02020609040205080304" pitchFamily="49" charset="-128"/>
              </a:rPr>
              <a:t>[8] OpenAI, “Multi-Agent Hide and Seek,” OpenAI Blog, 2019. openai.com</a:t>
            </a:r>
          </a:p>
        </p:txBody>
      </p:sp>
    </p:spTree>
    <p:extLst>
      <p:ext uri="{BB962C8B-B14F-4D97-AF65-F5344CB8AC3E}">
        <p14:creationId xmlns:p14="http://schemas.microsoft.com/office/powerpoint/2010/main" val="20145727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138</TotalTime>
  <Words>1127</Words>
  <Application>Microsoft Office PowerPoint</Application>
  <PresentationFormat>Widescreen</PresentationFormat>
  <Paragraphs>143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SimSun</vt:lpstr>
      <vt:lpstr>Arial</vt:lpstr>
      <vt:lpstr>Garamond</vt:lpstr>
      <vt:lpstr>Times New Roman</vt:lpstr>
      <vt:lpstr>Wingdings</vt:lpstr>
      <vt:lpstr>Organic</vt:lpstr>
      <vt:lpstr>Schwab Royale Using Multi Agent Deep Q-Learning Approach</vt:lpstr>
      <vt:lpstr>About the project</vt:lpstr>
      <vt:lpstr>Existing work</vt:lpstr>
      <vt:lpstr>Modifications done to the existing work</vt:lpstr>
      <vt:lpstr>Results – existing work</vt:lpstr>
      <vt:lpstr>Results – existing work</vt:lpstr>
      <vt:lpstr>Results – Modified work</vt:lpstr>
      <vt:lpstr>Results – Modified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Dr.John Pradeep</dc:creator>
  <cp:lastModifiedBy>Raghushekar immadi</cp:lastModifiedBy>
  <cp:revision>4</cp:revision>
  <dcterms:created xsi:type="dcterms:W3CDTF">2025-04-10T04:15:57Z</dcterms:created>
  <dcterms:modified xsi:type="dcterms:W3CDTF">2025-04-18T18:07:10Z</dcterms:modified>
</cp:coreProperties>
</file>