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369" r:id="rId5"/>
    <p:sldId id="370" r:id="rId6"/>
    <p:sldId id="372" r:id="rId8"/>
    <p:sldId id="388" r:id="rId9"/>
    <p:sldId id="368" r:id="rId10"/>
    <p:sldId id="373" r:id="rId11"/>
    <p:sldId id="390" r:id="rId12"/>
    <p:sldId id="389" r:id="rId13"/>
    <p:sldId id="391" r:id="rId14"/>
    <p:sldId id="398" r:id="rId15"/>
    <p:sldId id="397" r:id="rId16"/>
    <p:sldId id="444" r:id="rId17"/>
    <p:sldId id="404" r:id="rId18"/>
    <p:sldId id="396" r:id="rId19"/>
    <p:sldId id="466" r:id="rId20"/>
    <p:sldId id="490" r:id="rId21"/>
    <p:sldId id="491" r:id="rId22"/>
    <p:sldId id="467" r:id="rId23"/>
    <p:sldId id="399" r:id="rId24"/>
    <p:sldId id="401" r:id="rId25"/>
    <p:sldId id="415" r:id="rId26"/>
    <p:sldId id="496" r:id="rId27"/>
    <p:sldId id="497" r:id="rId28"/>
    <p:sldId id="494" r:id="rId29"/>
    <p:sldId id="495" r:id="rId30"/>
    <p:sldId id="499" r:id="rId31"/>
    <p:sldId id="500" r:id="rId32"/>
    <p:sldId id="422" r:id="rId33"/>
    <p:sldId id="420" r:id="rId34"/>
    <p:sldId id="433" r:id="rId35"/>
    <p:sldId id="418" r:id="rId36"/>
    <p:sldId id="419" r:id="rId37"/>
    <p:sldId id="501" r:id="rId38"/>
    <p:sldId id="502" r:id="rId39"/>
    <p:sldId id="503" r:id="rId40"/>
    <p:sldId id="426" r:id="rId41"/>
    <p:sldId id="421" r:id="rId42"/>
    <p:sldId id="423" r:id="rId43"/>
    <p:sldId id="424" r:id="rId44"/>
    <p:sldId id="425" r:id="rId45"/>
    <p:sldId id="377" r:id="rId46"/>
    <p:sldId id="3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showGuides="1">
      <p:cViewPr varScale="1">
        <p:scale>
          <a:sx n="69" d="100"/>
          <a:sy n="69" d="100"/>
        </p:scale>
        <p:origin x="460" y="44"/>
      </p:cViewPr>
      <p:guideLst>
        <p:guide orient="horz" pos="2160"/>
        <p:guide pos="3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smtClean="0"/>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smtClean="0"/>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wrap="square" lIns="0" tIns="0" rIns="0" bIns="0" anchor="b">
            <a:normAutofit/>
          </a:bodyPr>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smtClean="0"/>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smtClean="0"/>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smtClean="0"/>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smtClean="0"/>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940" y="3148330"/>
            <a:ext cx="10515600" cy="1134110"/>
          </a:xfrm>
          <a:prstGeom prst="rect">
            <a:avLst/>
          </a:prstGeom>
        </p:spPr>
        <p:txBody>
          <a:bodyPr vert="horz" lIns="91440" tIns="45720" rIns="91440" bIns="45720" rtlCol="0" anchor="ctr">
            <a:normAutofit fontScale="6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Personalized Marketing Strategies: Leveraging Ensemble methods and Collaborative Filtering for Targeted Promotions</a:t>
            </a:r>
            <a:endParaRPr lang="en-IN" sz="4000" b="1"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419100" y="5247005"/>
            <a:ext cx="444309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Dr.V.SARAVANANKUMAR</a:t>
            </a:r>
            <a:endParaRPr lang="en-US" altLang="en-IN" sz="2400" b="1" dirty="0">
              <a:solidFill>
                <a:srgbClr val="FF0000"/>
              </a:solidFill>
            </a:endParaRPr>
          </a:p>
          <a:p>
            <a:pPr>
              <a:spcBef>
                <a:spcPct val="0"/>
              </a:spcBef>
              <a:buClrTx/>
              <a:buFontTx/>
              <a:buNone/>
            </a:pPr>
            <a:r>
              <a:rPr lang="en-US" altLang="en-IN" sz="2400" b="1" dirty="0">
                <a:solidFill>
                  <a:srgbClr val="FF0000"/>
                </a:solidFill>
              </a:rPr>
              <a:t>       Professor</a:t>
            </a:r>
            <a:endParaRPr lang="en-US" altLang="en-IN" sz="2400" b="1" dirty="0">
              <a:solidFill>
                <a:srgbClr val="FF0000"/>
              </a:solidFill>
            </a:endParaRPr>
          </a:p>
        </p:txBody>
      </p:sp>
      <p:sp>
        <p:nvSpPr>
          <p:cNvPr id="11" name="TextBox 1"/>
          <p:cNvSpPr txBox="1">
            <a:spLocks noChangeArrowheads="1"/>
          </p:cNvSpPr>
          <p:nvPr/>
        </p:nvSpPr>
        <p:spPr bwMode="auto">
          <a:xfrm>
            <a:off x="6377940" y="5179695"/>
            <a:ext cx="58140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HARSAVARDHINI R(221801016)</a:t>
            </a:r>
            <a:endParaRPr lang="en-US" altLang="en-IN" sz="2400" b="1" dirty="0">
              <a:solidFill>
                <a:srgbClr val="FF0000"/>
              </a:solidFill>
            </a:endParaRPr>
          </a:p>
          <a:p>
            <a:pPr>
              <a:spcBef>
                <a:spcPct val="0"/>
              </a:spcBef>
              <a:buClrTx/>
              <a:buFontTx/>
              <a:buNone/>
            </a:pPr>
            <a:r>
              <a:rPr lang="en-US" altLang="en-IN" sz="2400" b="1" dirty="0">
                <a:solidFill>
                  <a:srgbClr val="FF0000"/>
                </a:solidFill>
              </a:rPr>
              <a:t>KAVIYA S(221801024)</a:t>
            </a:r>
            <a:endParaRPr lang="en-US" altLang="en-IN"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t>
            </a:r>
            <a:r>
              <a:rPr lang="en-IN" sz="2800" b="1" dirty="0" smtClean="0">
                <a:solidFill>
                  <a:srgbClr val="002060"/>
                </a:solidFill>
                <a:latin typeface="Verdana" panose="020B0604030504040204" pitchFamily="34" charset="0"/>
                <a:ea typeface="+mn-ea"/>
                <a:cs typeface="+mn-cs"/>
              </a:rPr>
              <a:t>Artificial Intelligence and Machine Learning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endParaRPr lang="en-IN" altLang="en-US"/>
          </a:p>
        </p:txBody>
      </p:sp>
      <p:sp>
        <p:nvSpPr>
          <p:cNvPr id="3" name="Content Placeholder 2"/>
          <p:cNvSpPr>
            <a:spLocks noGrp="1"/>
          </p:cNvSpPr>
          <p:nvPr>
            <p:ph idx="1"/>
          </p:nvPr>
        </p:nvSpPr>
        <p:spPr/>
        <p:txBody>
          <a:bodyPr/>
          <a:lstStyle/>
          <a:p>
            <a:r>
              <a:rPr lang="en-IN" altLang="en-US" sz="2400">
                <a:latin typeface="Times New Roman" panose="02020603050405020304" pitchFamily="18" charset="0"/>
                <a:cs typeface="Times New Roman" panose="02020603050405020304" pitchFamily="18" charset="0"/>
              </a:rPr>
              <a:t>The proposed system aims to enhance the retail chain's ability to personalize promotions and discounts by analyzing customer purchasing behavior and preferences . </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rPr>
              <a:t> Increasing the overall sales and customer satisfaction by predicting the next likely product a customer will purchase by using Random Forest classifier , </a:t>
            </a:r>
            <a:r>
              <a:rPr lang="en-US" altLang="en-IN" sz="2400">
                <a:latin typeface="Times New Roman" panose="02020603050405020304" pitchFamily="18" charset="0"/>
                <a:cs typeface="Times New Roman" panose="02020603050405020304" pitchFamily="18" charset="0"/>
              </a:rPr>
              <a:t>user based and item based </a:t>
            </a:r>
            <a:r>
              <a:rPr lang="en-IN" altLang="en-US" sz="2400">
                <a:latin typeface="Times New Roman" panose="02020603050405020304" pitchFamily="18" charset="0"/>
                <a:cs typeface="Times New Roman" panose="02020603050405020304" pitchFamily="18" charset="0"/>
              </a:rPr>
              <a:t>colloborative filtering methods for providing recommendations along with </a:t>
            </a:r>
            <a:r>
              <a:rPr lang="en-IN" altLang="en-US" sz="2400">
                <a:latin typeface="Times New Roman" panose="02020603050405020304" pitchFamily="18" charset="0"/>
                <a:cs typeface="Times New Roman" panose="02020603050405020304" pitchFamily="18" charset="0"/>
                <a:sym typeface="+mn-ea"/>
              </a:rPr>
              <a:t>discounts and promotions </a:t>
            </a:r>
            <a:r>
              <a:rPr lang="en-IN" altLang="en-US" sz="2400">
                <a:latin typeface="Times New Roman" panose="02020603050405020304" pitchFamily="18" charset="0"/>
                <a:cs typeface="Times New Roman" panose="02020603050405020304" pitchFamily="18" charset="0"/>
              </a:rPr>
              <a:t>based on user and item similarity and next product the customer is likely to buy</a:t>
            </a:r>
            <a:endParaRPr lang="en-IN" altLang="en-US" sz="2400">
              <a:latin typeface="Times New Roman" panose="02020603050405020304" pitchFamily="18" charset="0"/>
              <a:cs typeface="Times New Roman" panose="02020603050405020304" pitchFamily="18" charset="0"/>
            </a:endParaRPr>
          </a:p>
          <a:p>
            <a:pPr marL="0" indent="0">
              <a:buNone/>
            </a:pPr>
            <a:endParaRPr lang="en-IN" altLang="en-US" sz="2400">
              <a:latin typeface="Times New Roman" panose="02020603050405020304" pitchFamily="18" charset="0"/>
              <a:cs typeface="Times New Roman" panose="02020603050405020304" pitchFamily="18" charset="0"/>
            </a:endParaRPr>
          </a:p>
          <a:p>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List of modules</a:t>
            </a:r>
            <a:endParaRPr lang="en-IN" altLang="en-US"/>
          </a:p>
        </p:txBody>
      </p:sp>
      <p:sp>
        <p:nvSpPr>
          <p:cNvPr id="3" name="Content Placeholder 2"/>
          <p:cNvSpPr>
            <a:spLocks noGrp="1"/>
          </p:cNvSpPr>
          <p:nvPr>
            <p:ph idx="1"/>
          </p:nvPr>
        </p:nvSpPr>
        <p:spPr>
          <a:xfrm>
            <a:off x="675640" y="1822450"/>
            <a:ext cx="10703560" cy="4121785"/>
          </a:xfrm>
        </p:spPr>
        <p:txBody>
          <a:bodyPr/>
          <a:lstStyle/>
          <a:p>
            <a:pPr marL="0" indent="0" algn="l">
              <a:lnSpc>
                <a:spcPct val="100000"/>
              </a:lnSpc>
              <a:buNone/>
            </a:pPr>
            <a:r>
              <a:rPr lang="en-US" altLang="en-IN" sz="2400">
                <a:latin typeface="Times New Roman" panose="02020603050405020304" pitchFamily="18" charset="0"/>
                <a:cs typeface="Times New Roman" panose="02020603050405020304" pitchFamily="18" charset="0"/>
              </a:rPr>
              <a:t>1</a:t>
            </a:r>
            <a:r>
              <a:rPr lang="en-IN" altLang="en-US" sz="2400">
                <a:latin typeface="Times New Roman" panose="02020603050405020304" pitchFamily="18" charset="0"/>
                <a:cs typeface="Times New Roman" panose="02020603050405020304" pitchFamily="18" charset="0"/>
              </a:rPr>
              <a:t>. Data </a:t>
            </a:r>
            <a:r>
              <a:rPr lang="en-US" altLang="en-IN" sz="2400">
                <a:latin typeface="Times New Roman" panose="02020603050405020304" pitchFamily="18" charset="0"/>
                <a:cs typeface="Times New Roman" panose="02020603050405020304" pitchFamily="18" charset="0"/>
              </a:rPr>
              <a:t>Preprocessing</a:t>
            </a:r>
            <a:r>
              <a:rPr lang="en-IN" altLang="en-US" sz="2400">
                <a:latin typeface="Times New Roman" panose="02020603050405020304" pitchFamily="18" charset="0"/>
                <a:cs typeface="Times New Roman" panose="02020603050405020304" pitchFamily="18" charset="0"/>
              </a:rPr>
              <a:t> Module</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2</a:t>
            </a:r>
            <a:r>
              <a:rPr lang="en-IN" altLang="en-US" sz="2400">
                <a:latin typeface="Times New Roman" panose="02020603050405020304" pitchFamily="18" charset="0"/>
                <a:cs typeface="Times New Roman" panose="02020603050405020304" pitchFamily="18" charset="0"/>
              </a:rPr>
              <a:t>. </a:t>
            </a:r>
            <a:r>
              <a:rPr lang="en-US" altLang="en-IN" sz="2400">
                <a:latin typeface="Times New Roman" panose="02020603050405020304" pitchFamily="18" charset="0"/>
                <a:cs typeface="Times New Roman" panose="02020603050405020304" pitchFamily="18" charset="0"/>
                <a:sym typeface="+mn-ea"/>
              </a:rPr>
              <a:t>Predictive Modeling Module </a:t>
            </a:r>
            <a:endParaRPr lang="en-US" altLang="en-IN" sz="240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sym typeface="+mn-ea"/>
              </a:rPr>
              <a:t> </a:t>
            </a:r>
            <a:r>
              <a:rPr lang="en-IN" altLang="en-US" sz="2400">
                <a:latin typeface="Times New Roman" panose="02020603050405020304" pitchFamily="18" charset="0"/>
                <a:cs typeface="Times New Roman" panose="02020603050405020304" pitchFamily="18" charset="0"/>
                <a:sym typeface="+mn-ea"/>
              </a:rPr>
              <a:t>         i)Next Purchase Prediction and promotion</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3. </a:t>
            </a:r>
            <a:r>
              <a:rPr lang="en-IN" altLang="en-US" sz="2400">
                <a:latin typeface="Times New Roman" panose="02020603050405020304" pitchFamily="18" charset="0"/>
                <a:cs typeface="Times New Roman" panose="02020603050405020304" pitchFamily="18" charset="0"/>
                <a:sym typeface="+mn-ea"/>
              </a:rPr>
              <a:t>Recommendation Engine Module</a:t>
            </a:r>
            <a:endParaRPr lang="en-IN" altLang="en-US" sz="240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IN" altLang="en-US" sz="2400">
                <a:latin typeface="Times New Roman" panose="02020603050405020304" pitchFamily="18" charset="0"/>
                <a:cs typeface="Times New Roman" panose="02020603050405020304" pitchFamily="18" charset="0"/>
                <a:sym typeface="+mn-ea"/>
              </a:rPr>
              <a:t>          i)User based promotions and discounts</a:t>
            </a:r>
            <a:br>
              <a:rPr lang="en-IN" altLang="en-US" sz="2400">
                <a:latin typeface="Times New Roman" panose="02020603050405020304" pitchFamily="18" charset="0"/>
                <a:cs typeface="Times New Roman" panose="02020603050405020304" pitchFamily="18" charset="0"/>
                <a:sym typeface="+mn-ea"/>
              </a:rPr>
            </a:br>
            <a:r>
              <a:rPr lang="en-IN" altLang="en-US" sz="2400">
                <a:latin typeface="Times New Roman" panose="02020603050405020304" pitchFamily="18" charset="0"/>
                <a:cs typeface="Times New Roman" panose="02020603050405020304" pitchFamily="18" charset="0"/>
                <a:sym typeface="+mn-ea"/>
              </a:rPr>
              <a:t>          ii)Item based promotions and discounts</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US" altLang="en-IN" sz="2400">
                <a:latin typeface="Times New Roman" panose="02020603050405020304" pitchFamily="18" charset="0"/>
                <a:cs typeface="Times New Roman" panose="02020603050405020304" pitchFamily="18" charset="0"/>
              </a:rPr>
              <a:t>4</a:t>
            </a:r>
            <a:r>
              <a:rPr lang="en-IN" altLang="en-US" sz="2400">
                <a:latin typeface="Times New Roman" panose="02020603050405020304" pitchFamily="18" charset="0"/>
                <a:cs typeface="Times New Roman" panose="02020603050405020304" pitchFamily="18" charset="0"/>
              </a:rPr>
              <a:t>. Promotion Personalization Module</a:t>
            </a:r>
            <a:endParaRPr lang="en-IN" altLang="en-US" sz="2400">
              <a:latin typeface="Times New Roman" panose="02020603050405020304" pitchFamily="18" charset="0"/>
              <a:cs typeface="Times New Roman" panose="02020603050405020304" pitchFamily="18" charset="0"/>
            </a:endParaRPr>
          </a:p>
          <a:p>
            <a:pPr marL="0" indent="0" algn="l">
              <a:lnSpc>
                <a:spcPct val="100000"/>
              </a:lnSpc>
              <a:buNone/>
            </a:pPr>
            <a:r>
              <a:rPr lang="en-IN" altLang="en-US" sz="2400">
                <a:latin typeface="Times New Roman" panose="02020603050405020304" pitchFamily="18" charset="0"/>
                <a:cs typeface="Times New Roman" panose="02020603050405020304" pitchFamily="18" charset="0"/>
              </a:rPr>
              <a:t>5.Analytics and reporting Module</a:t>
            </a:r>
            <a:endParaRPr lang="en-US" altLang="en-IN" sz="2400">
              <a:latin typeface="Times New Roman" panose="02020603050405020304" pitchFamily="18" charset="0"/>
              <a:cs typeface="Times New Roman" panose="02020603050405020304" pitchFamily="18" charset="0"/>
            </a:endParaRPr>
          </a:p>
          <a:p>
            <a:pPr marL="0" indent="0" algn="l">
              <a:lnSpc>
                <a:spcPct val="100000"/>
              </a:lnSpc>
              <a:buNone/>
            </a:pPr>
            <a:endParaRPr lang="en-US" altLang="en-IN"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sym typeface="+mn-ea"/>
              </a:rPr>
              <a:t>Module</a:t>
            </a:r>
            <a:r>
              <a:rPr lang="en-US" altLang="en-US" dirty="0">
                <a:sym typeface="+mn-ea"/>
              </a:rPr>
              <a:t>1</a:t>
            </a:r>
            <a:r>
              <a:rPr lang="en-IN" altLang="en-US" dirty="0" smtClean="0">
                <a:sym typeface="+mn-ea"/>
              </a:rPr>
              <a:t>:Data </a:t>
            </a:r>
            <a:r>
              <a:rPr lang="en-IN" altLang="en-US" dirty="0" err="1" smtClean="0">
                <a:sym typeface="+mn-ea"/>
              </a:rPr>
              <a:t>Preprocessing</a:t>
            </a:r>
            <a:endParaRPr lang="en-US" dirty="0"/>
          </a:p>
        </p:txBody>
      </p:sp>
      <p:sp>
        <p:nvSpPr>
          <p:cNvPr id="3" name="Content Placeholder 2"/>
          <p:cNvSpPr>
            <a:spLocks noGrp="1"/>
          </p:cNvSpPr>
          <p:nvPr>
            <p:ph idx="1"/>
          </p:nvPr>
        </p:nvSpPr>
        <p:spPr/>
        <p:txBody>
          <a:bodyPr/>
          <a:lstStyle/>
          <a:p>
            <a:pPr marL="0" indent="0">
              <a:buNone/>
            </a:pPr>
            <a:r>
              <a:rPr lang="en-US" altLang="en-US" sz="2100" b="1" dirty="0">
                <a:latin typeface="Times New Roman" panose="02020603050405020304" pitchFamily="18" charset="0"/>
                <a:cs typeface="Times New Roman" panose="02020603050405020304" pitchFamily="18" charset="0"/>
              </a:rPr>
              <a:t>Step 1: </a:t>
            </a:r>
            <a:r>
              <a:rPr lang="en-US" altLang="en-US" sz="2100" dirty="0">
                <a:latin typeface="Times New Roman" panose="02020603050405020304" pitchFamily="18" charset="0"/>
                <a:cs typeface="Times New Roman" panose="02020603050405020304" pitchFamily="18" charset="0"/>
              </a:rPr>
              <a:t>Use </a:t>
            </a:r>
            <a:r>
              <a:rPr lang="en-US" altLang="en-US" sz="2100" dirty="0" err="1">
                <a:latin typeface="Times New Roman" panose="02020603050405020304" pitchFamily="18" charset="0"/>
                <a:cs typeface="Times New Roman" panose="02020603050405020304" pitchFamily="18" charset="0"/>
              </a:rPr>
              <a:t>df.isnull</a:t>
            </a:r>
            <a:r>
              <a:rPr lang="en-US" altLang="en-US" sz="2100" dirty="0">
                <a:latin typeface="Times New Roman" panose="02020603050405020304" pitchFamily="18" charset="0"/>
                <a:cs typeface="Times New Roman" panose="02020603050405020304" pitchFamily="18" charset="0"/>
              </a:rPr>
              <a:t>().sum()/</a:t>
            </a:r>
            <a:r>
              <a:rPr lang="en-US" altLang="en-US" sz="2100" dirty="0" err="1">
                <a:latin typeface="Times New Roman" panose="02020603050405020304" pitchFamily="18" charset="0"/>
                <a:cs typeface="Times New Roman" panose="02020603050405020304" pitchFamily="18" charset="0"/>
              </a:rPr>
              <a:t>df.shape</a:t>
            </a:r>
            <a:r>
              <a:rPr lang="en-US" altLang="en-US" sz="2100" dirty="0">
                <a:latin typeface="Times New Roman" panose="02020603050405020304" pitchFamily="18" charset="0"/>
                <a:cs typeface="Times New Roman" panose="02020603050405020304" pitchFamily="18" charset="0"/>
              </a:rPr>
              <a:t>[0]*100 to find the percentage of null values in each </a:t>
            </a:r>
            <a:r>
              <a:rPr lang="en-US" altLang="en-US" sz="2100" dirty="0" err="1">
                <a:latin typeface="Times New Roman" panose="02020603050405020304" pitchFamily="18" charset="0"/>
                <a:cs typeface="Times New Roman" panose="02020603050405020304" pitchFamily="18" charset="0"/>
              </a:rPr>
              <a:t>column.</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2: </a:t>
            </a:r>
            <a:r>
              <a:rPr lang="en-US" altLang="en-US" sz="2100" dirty="0">
                <a:latin typeface="Times New Roman" panose="02020603050405020304" pitchFamily="18" charset="0"/>
                <a:cs typeface="Times New Roman" panose="02020603050405020304" pitchFamily="18" charset="0"/>
              </a:rPr>
              <a:t>Analyze the correlation </a:t>
            </a:r>
            <a:r>
              <a:rPr lang="en-US" altLang="en-US" sz="2100" dirty="0" err="1">
                <a:latin typeface="Times New Roman" panose="02020603050405020304" pitchFamily="18" charset="0"/>
                <a:cs typeface="Times New Roman" panose="02020603050405020304" pitchFamily="18" charset="0"/>
              </a:rPr>
              <a:t>heatmap</a:t>
            </a:r>
            <a:r>
              <a:rPr lang="en-US" altLang="en-US" sz="2100" dirty="0">
                <a:latin typeface="Times New Roman" panose="02020603050405020304" pitchFamily="18" charset="0"/>
                <a:cs typeface="Times New Roman" panose="02020603050405020304" pitchFamily="18" charset="0"/>
              </a:rPr>
              <a:t> to identify columns with low correlation (close to 0</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3: </a:t>
            </a:r>
            <a:r>
              <a:rPr lang="en-US" altLang="en-US" sz="2100" dirty="0">
                <a:latin typeface="Times New Roman" panose="02020603050405020304" pitchFamily="18" charset="0"/>
                <a:cs typeface="Times New Roman" panose="02020603050405020304" pitchFamily="18" charset="0"/>
              </a:rPr>
              <a:t>Remove columns with high null percentages and low correlation (e.g., Postal Code and Discount</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4: </a:t>
            </a:r>
            <a:r>
              <a:rPr lang="en-US" altLang="en-US" sz="2100" dirty="0">
                <a:latin typeface="Times New Roman" panose="02020603050405020304" pitchFamily="18" charset="0"/>
                <a:cs typeface="Times New Roman" panose="02020603050405020304" pitchFamily="18" charset="0"/>
              </a:rPr>
              <a:t>Verify null values and correlation after removal to ensure data quality</a:t>
            </a:r>
            <a:r>
              <a:rPr lang="en-US" altLang="en-US" sz="2100" dirty="0" smtClean="0">
                <a:latin typeface="Times New Roman" panose="02020603050405020304" pitchFamily="18" charset="0"/>
                <a:cs typeface="Times New Roman" panose="02020603050405020304" pitchFamily="18" charset="0"/>
              </a:rPr>
              <a:t>.</a:t>
            </a:r>
            <a:endParaRPr lang="en-US" altLang="en-US" sz="2100" dirty="0" smtClean="0">
              <a:latin typeface="Times New Roman" panose="02020603050405020304" pitchFamily="18" charset="0"/>
              <a:cs typeface="Times New Roman" panose="02020603050405020304" pitchFamily="18" charset="0"/>
            </a:endParaRPr>
          </a:p>
          <a:p>
            <a:pPr marL="0" indent="0">
              <a:buNone/>
            </a:pPr>
            <a:r>
              <a:rPr lang="en-US" altLang="en-US" sz="2100" b="1" dirty="0" smtClean="0">
                <a:latin typeface="Times New Roman" panose="02020603050405020304" pitchFamily="18" charset="0"/>
                <a:cs typeface="Times New Roman" panose="02020603050405020304" pitchFamily="18" charset="0"/>
              </a:rPr>
              <a:t>Step </a:t>
            </a:r>
            <a:r>
              <a:rPr lang="en-US" altLang="en-US" sz="2100" b="1" dirty="0">
                <a:latin typeface="Times New Roman" panose="02020603050405020304" pitchFamily="18" charset="0"/>
                <a:cs typeface="Times New Roman" panose="02020603050405020304" pitchFamily="18" charset="0"/>
              </a:rPr>
              <a:t>5: </a:t>
            </a:r>
            <a:r>
              <a:rPr lang="en-US" altLang="en-US" sz="2100" dirty="0">
                <a:latin typeface="Times New Roman" panose="02020603050405020304" pitchFamily="18" charset="0"/>
                <a:cs typeface="Times New Roman" panose="02020603050405020304" pitchFamily="18" charset="0"/>
              </a:rPr>
              <a:t>Use the cleaned dataset for further analysis or predictive modeling.</a:t>
            </a:r>
            <a:endParaRPr lang="en-IN" alt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 1:DFD Diagram </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647700" y="2339975"/>
            <a:ext cx="10896600" cy="3181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Output Screenshot</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1724025" y="1736090"/>
            <a:ext cx="8079105" cy="4156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5" name="Picture 14"/>
          <p:cNvPicPr>
            <a:picLocks noChangeAspect="1"/>
          </p:cNvPicPr>
          <p:nvPr/>
        </p:nvPicPr>
        <p:blipFill>
          <a:blip r:embed="rId1"/>
          <a:stretch>
            <a:fillRect/>
          </a:stretch>
        </p:blipFill>
        <p:spPr>
          <a:xfrm>
            <a:off x="1930400" y="1707515"/>
            <a:ext cx="2235200" cy="4281170"/>
          </a:xfrm>
          <a:prstGeom prst="rect">
            <a:avLst/>
          </a:prstGeom>
        </p:spPr>
      </p:pic>
      <p:pic>
        <p:nvPicPr>
          <p:cNvPr id="17" name="Picture 16"/>
          <p:cNvPicPr>
            <a:picLocks noChangeAspect="1"/>
          </p:cNvPicPr>
          <p:nvPr/>
        </p:nvPicPr>
        <p:blipFill>
          <a:blip r:embed="rId2"/>
          <a:stretch>
            <a:fillRect/>
          </a:stretch>
        </p:blipFill>
        <p:spPr>
          <a:xfrm>
            <a:off x="5893280" y="1707629"/>
            <a:ext cx="5273484" cy="4281184"/>
          </a:xfrm>
          <a:prstGeom prst="rect">
            <a:avLst/>
          </a:prstGeom>
        </p:spPr>
      </p:pic>
      <p:pic>
        <p:nvPicPr>
          <p:cNvPr id="3" name="Picture 2"/>
          <p:cNvPicPr>
            <a:picLocks noChangeAspect="1"/>
          </p:cNvPicPr>
          <p:nvPr/>
        </p:nvPicPr>
        <p:blipFill>
          <a:blip r:embed="rId3"/>
          <a:stretch>
            <a:fillRect/>
          </a:stretch>
        </p:blipFill>
        <p:spPr>
          <a:xfrm>
            <a:off x="5588635" y="1707515"/>
            <a:ext cx="5655310" cy="4280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Module 2</a:t>
            </a:r>
            <a:r>
              <a:rPr lang="en-US" altLang="en-IN" dirty="0" smtClean="0"/>
              <a:t>(i)</a:t>
            </a:r>
            <a:r>
              <a:rPr lang="en-IN" altLang="en-US" dirty="0" smtClean="0"/>
              <a:t>:Predictive Modeling </a:t>
            </a:r>
            <a:endParaRPr lang="en-IN" altLang="en-US" dirty="0"/>
          </a:p>
        </p:txBody>
      </p:sp>
      <p:sp>
        <p:nvSpPr>
          <p:cNvPr id="3" name="Content Placeholder 2"/>
          <p:cNvSpPr>
            <a:spLocks noGrp="1"/>
          </p:cNvSpPr>
          <p:nvPr>
            <p:ph idx="1"/>
          </p:nvPr>
        </p:nvSpPr>
        <p:spPr>
          <a:xfrm>
            <a:off x="755651" y="1749425"/>
            <a:ext cx="10668000" cy="4267200"/>
          </a:xfrm>
        </p:spPr>
        <p:txBody>
          <a:bodyPr/>
          <a:lstStyle/>
          <a:p>
            <a:pPr marL="0" indent="0">
              <a:buNone/>
            </a:pPr>
            <a:r>
              <a:rPr sz="2100" b="1" dirty="0" smtClean="0">
                <a:latin typeface="Times New Roman" panose="02020603050405020304" pitchFamily="18" charset="0"/>
                <a:cs typeface="Times New Roman" panose="02020603050405020304" pitchFamily="18" charset="0"/>
              </a:rPr>
              <a:t>Step 1:</a:t>
            </a:r>
            <a:r>
              <a:rPr sz="2100" dirty="0" smtClean="0">
                <a:latin typeface="Times New Roman" panose="02020603050405020304" pitchFamily="18" charset="0"/>
                <a:cs typeface="Times New Roman" panose="02020603050405020304" pitchFamily="18" charset="0"/>
              </a:rPr>
              <a:t>Compute the entropy of the dataset based on the probability distribution of product/category purchases using the formula:</a:t>
            </a:r>
            <a:br>
              <a:rPr sz="2100" dirty="0" smtClean="0">
                <a:latin typeface="Times New Roman" panose="02020603050405020304" pitchFamily="18" charset="0"/>
                <a:cs typeface="Times New Roman" panose="02020603050405020304" pitchFamily="18" charset="0"/>
              </a:rPr>
            </a:br>
            <a:br>
              <a:rPr sz="2100" dirty="0" smtClean="0">
                <a:latin typeface="Times New Roman" panose="02020603050405020304" pitchFamily="18" charset="0"/>
                <a:cs typeface="Times New Roman" panose="02020603050405020304" pitchFamily="18" charset="0"/>
              </a:rPr>
            </a:br>
            <a:endParaRPr sz="2100" dirty="0" smtClean="0">
              <a:latin typeface="Times New Roman" panose="02020603050405020304" pitchFamily="18" charset="0"/>
              <a:cs typeface="Times New Roman" panose="02020603050405020304" pitchFamily="18" charset="0"/>
            </a:endParaRPr>
          </a:p>
          <a:p>
            <a:pPr marL="0" indent="0">
              <a:buNone/>
            </a:pPr>
            <a:r>
              <a:rPr lang="en-IN" sz="2100" dirty="0" smtClean="0">
                <a:latin typeface="Times New Roman" panose="02020603050405020304" pitchFamily="18" charset="0"/>
                <a:cs typeface="Times New Roman" panose="02020603050405020304" pitchFamily="18" charset="0"/>
              </a:rPr>
              <a:t>where </a:t>
            </a:r>
            <a:r>
              <a:rPr sz="2100" dirty="0" smtClean="0">
                <a:latin typeface="Times New Roman" panose="02020603050405020304" pitchFamily="18" charset="0"/>
                <a:cs typeface="Times New Roman" panose="02020603050405020304" pitchFamily="18" charset="0"/>
              </a:rPr>
              <a:t>pi is the probability of a product/category.</a:t>
            </a:r>
            <a:br>
              <a:rPr sz="2100" dirty="0" smtClean="0">
                <a:latin typeface="Times New Roman" panose="02020603050405020304" pitchFamily="18" charset="0"/>
                <a:cs typeface="Times New Roman" panose="02020603050405020304" pitchFamily="18" charset="0"/>
              </a:rPr>
            </a:br>
            <a:r>
              <a:rPr lang="en-US" altLang="en-IN" sz="2100" b="1" dirty="0">
                <a:latin typeface="Times New Roman" panose="02020603050405020304" pitchFamily="18" charset="0"/>
                <a:cs typeface="Times New Roman" panose="02020603050405020304" pitchFamily="18" charset="0"/>
              </a:rPr>
              <a:t>Step 2:</a:t>
            </a:r>
            <a:r>
              <a:rPr lang="en-IN" altLang="en-US" sz="2100" dirty="0">
                <a:latin typeface="Times New Roman" panose="02020603050405020304" pitchFamily="18" charset="0"/>
                <a:cs typeface="Times New Roman" panose="02020603050405020304" pitchFamily="18" charset="0"/>
              </a:rPr>
              <a:t>For a chosen feature (e.g., Order Month), calculate the information gain by subtracting the weighted entropy of the split from the original entropy:</a:t>
            </a:r>
            <a:br>
              <a:rPr lang="en-IN" altLang="en-US" sz="2100" dirty="0">
                <a:latin typeface="Times New Roman" panose="02020603050405020304" pitchFamily="18" charset="0"/>
                <a:cs typeface="Times New Roman" panose="02020603050405020304" pitchFamily="18" charset="0"/>
              </a:rPr>
            </a:br>
            <a:endParaRPr lang="en-IN" altLang="en-US" sz="2100" dirty="0">
              <a:latin typeface="Times New Roman" panose="02020603050405020304" pitchFamily="18" charset="0"/>
              <a:cs typeface="Times New Roman" panose="02020603050405020304" pitchFamily="18" charset="0"/>
            </a:endParaRPr>
          </a:p>
          <a:p>
            <a:pPr marL="0" indent="0">
              <a:buNone/>
            </a:pPr>
            <a:r>
              <a:rPr lang="en-IN" altLang="en-US" sz="2100" dirty="0">
                <a:latin typeface="Times New Roman" panose="02020603050405020304" pitchFamily="18" charset="0"/>
                <a:cs typeface="Times New Roman" panose="02020603050405020304" pitchFamily="18" charset="0"/>
              </a:rPr>
              <a:t> H(D) is the original entropy and H split is the entropy after the split.</a:t>
            </a:r>
            <a:endParaRPr lang="en-IN" altLang="en-US" sz="2100" dirty="0">
              <a:latin typeface="Times New Roman" panose="02020603050405020304" pitchFamily="18" charset="0"/>
              <a:cs typeface="Times New Roman" panose="02020603050405020304" pitchFamily="18" charset="0"/>
            </a:endParaRPr>
          </a:p>
          <a:p>
            <a:pPr marL="0" indent="0">
              <a:buNone/>
            </a:pPr>
            <a:r>
              <a:rPr sz="2100" b="1" dirty="0">
                <a:latin typeface="Times New Roman" panose="02020603050405020304" pitchFamily="18" charset="0"/>
                <a:cs typeface="Times New Roman" panose="02020603050405020304" pitchFamily="18" charset="0"/>
              </a:rPr>
              <a:t>Step 3: </a:t>
            </a:r>
            <a:r>
              <a:rPr sz="2100" dirty="0">
                <a:latin typeface="Times New Roman" panose="02020603050405020304" pitchFamily="18" charset="0"/>
                <a:cs typeface="Times New Roman" panose="02020603050405020304" pitchFamily="18" charset="0"/>
              </a:rPr>
              <a:t>After predictions, use a confusion matrix to calculate accuracy:</a:t>
            </a:r>
            <a:endParaRPr sz="2100" dirty="0">
              <a:latin typeface="Times New Roman" panose="02020603050405020304" pitchFamily="18" charset="0"/>
              <a:cs typeface="Times New Roman" panose="02020603050405020304" pitchFamily="18" charset="0"/>
            </a:endParaRPr>
          </a:p>
          <a:p>
            <a:pPr marL="0" indent="0">
              <a:buNone/>
            </a:pPr>
            <a:r>
              <a:rPr sz="2100" dirty="0">
                <a:latin typeface="Times New Roman" panose="02020603050405020304" pitchFamily="18" charset="0"/>
                <a:cs typeface="Times New Roman" panose="02020603050405020304" pitchFamily="18" charset="0"/>
              </a:rPr>
              <a:t>	</a:t>
            </a:r>
            <a:endParaRPr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2885440" y="2553970"/>
            <a:ext cx="2747645" cy="510540"/>
          </a:xfrm>
          <a:prstGeom prst="rect">
            <a:avLst/>
          </a:prstGeom>
        </p:spPr>
      </p:pic>
      <p:pic>
        <p:nvPicPr>
          <p:cNvPr id="8" name="Picture 7"/>
          <p:cNvPicPr>
            <a:picLocks noChangeAspect="1"/>
          </p:cNvPicPr>
          <p:nvPr/>
        </p:nvPicPr>
        <p:blipFill>
          <a:blip r:embed="rId2"/>
          <a:stretch>
            <a:fillRect/>
          </a:stretch>
        </p:blipFill>
        <p:spPr>
          <a:xfrm>
            <a:off x="2885440" y="4215765"/>
            <a:ext cx="2004060" cy="278765"/>
          </a:xfrm>
          <a:prstGeom prst="rect">
            <a:avLst/>
          </a:prstGeom>
        </p:spPr>
      </p:pic>
      <p:pic>
        <p:nvPicPr>
          <p:cNvPr id="9" name="Picture 8"/>
          <p:cNvPicPr>
            <a:picLocks noChangeAspect="1"/>
          </p:cNvPicPr>
          <p:nvPr/>
        </p:nvPicPr>
        <p:blipFill>
          <a:blip r:embed="rId3"/>
          <a:stretch>
            <a:fillRect/>
          </a:stretch>
        </p:blipFill>
        <p:spPr>
          <a:xfrm>
            <a:off x="2753995" y="5232400"/>
            <a:ext cx="3069590" cy="650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983615" y="1725930"/>
            <a:ext cx="8325485" cy="4301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63827584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3435" y="1753235"/>
            <a:ext cx="6980555" cy="42627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sp>
        <p:nvSpPr>
          <p:cNvPr id="3" name="Content Placeholder 2"/>
          <p:cNvSpPr>
            <a:spLocks noGrp="1"/>
          </p:cNvSpPr>
          <p:nvPr>
            <p:ph idx="1"/>
          </p:nvPr>
        </p:nvSpPr>
        <p:spPr>
          <a:xfrm>
            <a:off x="755650" y="1618615"/>
            <a:ext cx="10668000" cy="4627245"/>
          </a:xfrm>
        </p:spPr>
        <p:txBody>
          <a:bodyPr/>
          <a:lstStyle/>
          <a:p>
            <a:pPr marL="0" indent="0">
              <a:buNone/>
            </a:pP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9" name="Picture 8"/>
          <p:cNvPicPr>
            <a:picLocks noChangeAspect="1"/>
          </p:cNvPicPr>
          <p:nvPr/>
        </p:nvPicPr>
        <p:blipFill>
          <a:blip r:embed="rId1"/>
          <a:stretch>
            <a:fillRect/>
          </a:stretch>
        </p:blipFill>
        <p:spPr>
          <a:xfrm>
            <a:off x="812165" y="1739900"/>
            <a:ext cx="8667115" cy="4383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A retail chain wants to personalize promotions and discounts by analyzing customer purchase history and preferences. They aim to increase sales and customer satisfaction.</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motivation of this project is to overcome the limitations of the traditional marketing  approaches by enhancing the retail chain's marketing effectiveness and customer engagement through personalized promotions and discounts.</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Font typeface="Wingdings" panose="05000000000000000000" charset="0"/>
              <a:buNone/>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smtClean="0"/>
              <a:t>Zeroth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smtClean="0">
                <a:sym typeface="+mn-ea"/>
              </a:rPr>
              <a:t>Next </a:t>
            </a:r>
            <a:r>
              <a:rPr lang="en-US" altLang="en-IN" dirty="0">
                <a:sym typeface="+mn-ea"/>
              </a:rPr>
              <a:t>Purchase Prediction(calc.)</a:t>
            </a:r>
            <a:endParaRPr lang="en-US" altLang="en-IN" dirty="0">
              <a:sym typeface="+mn-ea"/>
            </a:endParaRPr>
          </a:p>
        </p:txBody>
      </p:sp>
      <p:pic>
        <p:nvPicPr>
          <p:cNvPr id="7" name="Content Placeholder 6"/>
          <p:cNvPicPr>
            <a:picLocks noChangeAspect="1"/>
          </p:cNvPicPr>
          <p:nvPr>
            <p:ph idx="1"/>
          </p:nvPr>
        </p:nvPicPr>
        <p:blipFill>
          <a:blip r:embed="rId1"/>
          <a:stretch>
            <a:fillRect/>
          </a:stretch>
        </p:blipFill>
        <p:spPr>
          <a:xfrm>
            <a:off x="1002665" y="1938655"/>
            <a:ext cx="8808085" cy="3986530"/>
          </a:xfrm>
          <a:prstGeom prst="rect">
            <a:avLst/>
          </a:prstGeom>
        </p:spPr>
      </p:pic>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DFD Diagram - Predictive modeling</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766445" y="1976755"/>
            <a:ext cx="4410710" cy="570865"/>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Next Purchase Prediction</a:t>
            </a:r>
            <a:endParaRPr lang="en-IN" altLang="en-US" sz="2400">
              <a:latin typeface="Times New Roman" panose="02020603050405020304" pitchFamily="18" charset="0"/>
              <a:cs typeface="Times New Roman" panose="02020603050405020304" pitchFamily="18" charset="0"/>
            </a:endParaRPr>
          </a:p>
        </p:txBody>
      </p:sp>
      <p:pic>
        <p:nvPicPr>
          <p:cNvPr id="9" name="Content Placeholder 8"/>
          <p:cNvPicPr>
            <a:picLocks noChangeAspect="1"/>
          </p:cNvPicPr>
          <p:nvPr>
            <p:ph idx="1"/>
          </p:nvPr>
        </p:nvPicPr>
        <p:blipFill>
          <a:blip r:embed="rId1"/>
          <a:stretch>
            <a:fillRect/>
          </a:stretch>
        </p:blipFill>
        <p:spPr>
          <a:xfrm>
            <a:off x="711200" y="2894965"/>
            <a:ext cx="10668000" cy="1479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3" name="Content Placeholder 2"/>
          <p:cNvSpPr>
            <a:spLocks noGrp="1"/>
          </p:cNvSpPr>
          <p:nvPr>
            <p:ph idx="1"/>
          </p:nvPr>
        </p:nvSpPr>
        <p:spPr/>
        <p:txBody>
          <a:bodyPr/>
          <a:lstStyle/>
          <a:p>
            <a:pPr marL="0" indent="0">
              <a:buNone/>
            </a:pPr>
            <a:r>
              <a:rPr lang="en-IN" altLang="en-US" sz="2400">
                <a:latin typeface="Times New Roman" panose="02020603050405020304" pitchFamily="18" charset="0"/>
                <a:cs typeface="Times New Roman" panose="02020603050405020304" pitchFamily="18" charset="0"/>
              </a:rPr>
              <a:t>Next Purchase Prediction</a:t>
            </a:r>
            <a:endParaRPr lang="en-IN" altLang="en-US" sz="2400">
              <a:latin typeface="Times New Roman" panose="02020603050405020304" pitchFamily="18" charset="0"/>
              <a:cs typeface="Times New Roman" panose="02020603050405020304" pitchFamily="18" charset="0"/>
            </a:endParaRPr>
          </a:p>
          <a:p>
            <a:pPr marL="0" indent="0">
              <a:buNone/>
            </a:pPr>
            <a:r>
              <a:rPr lang="en-IN" altLang="en-US"/>
              <a:t>    </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Picture 7"/>
          <p:cNvPicPr>
            <a:picLocks noChangeAspect="1"/>
          </p:cNvPicPr>
          <p:nvPr/>
        </p:nvPicPr>
        <p:blipFill>
          <a:blip r:embed="rId1"/>
          <a:stretch>
            <a:fillRect/>
          </a:stretch>
        </p:blipFill>
        <p:spPr>
          <a:xfrm>
            <a:off x="1855470" y="2638425"/>
            <a:ext cx="8481060" cy="1510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Module 3(i):Recommendation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Content Placeholder 7"/>
          <p:cNvSpPr>
            <a:spLocks noGrp="1"/>
          </p:cNvSpPr>
          <p:nvPr>
            <p:ph idx="1"/>
          </p:nvPr>
        </p:nvSpPr>
        <p:spPr/>
        <p:txBody>
          <a:bodyPr/>
          <a:lstStyle/>
          <a:p>
            <a:pPr marL="0" indent="0">
              <a:buNone/>
            </a:pPr>
            <a:r>
              <a:rPr lang="en-US" sz="2100" b="1" dirty="0">
                <a:latin typeface="Times New Roman" panose="02020603050405020304" pitchFamily="18" charset="0"/>
                <a:cs typeface="Times New Roman" panose="02020603050405020304" pitchFamily="18" charset="0"/>
              </a:rPr>
              <a:t>User-Based Collaborative Filtering</a:t>
            </a:r>
            <a:r>
              <a:rPr lang="en-US" sz="2100" b="1" dirty="0" smtClean="0">
                <a:latin typeface="Times New Roman" panose="02020603050405020304" pitchFamily="18" charset="0"/>
                <a:cs typeface="Times New Roman" panose="02020603050405020304" pitchFamily="18" charset="0"/>
              </a:rPr>
              <a:t>:</a:t>
            </a:r>
            <a:endParaRPr lang="en-US" sz="2100" b="1" dirty="0" smtClean="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1:</a:t>
            </a:r>
            <a:r>
              <a:rPr lang="en-US" sz="2100" dirty="0">
                <a:latin typeface="Times New Roman" panose="02020603050405020304" pitchFamily="18" charset="0"/>
                <a:cs typeface="Times New Roman" panose="02020603050405020304" pitchFamily="18" charset="0"/>
              </a:rPr>
              <a:t> Load dataset, filter by Customer ID, Product ID, and Quantity.</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2:</a:t>
            </a:r>
            <a:r>
              <a:rPr lang="en-US" sz="2100" dirty="0">
                <a:latin typeface="Times New Roman" panose="02020603050405020304" pitchFamily="18" charset="0"/>
                <a:cs typeface="Times New Roman" panose="02020603050405020304" pitchFamily="18" charset="0"/>
              </a:rPr>
              <a:t> Convert data to Surprise format, using Quantity as the rating.</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3:</a:t>
            </a:r>
            <a:r>
              <a:rPr lang="en-US" sz="2100" dirty="0">
                <a:latin typeface="Times New Roman" panose="02020603050405020304" pitchFamily="18" charset="0"/>
                <a:cs typeface="Times New Roman" panose="02020603050405020304" pitchFamily="18" charset="0"/>
              </a:rPr>
              <a:t> Train a user-based collaborative filtering model with KNN.</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4:</a:t>
            </a:r>
            <a:r>
              <a:rPr lang="en-US" sz="2100" dirty="0">
                <a:latin typeface="Times New Roman" panose="02020603050405020304" pitchFamily="18" charset="0"/>
                <a:cs typeface="Times New Roman" panose="02020603050405020304" pitchFamily="18" charset="0"/>
              </a:rPr>
              <a:t> Predict ratings for products the customer hasn’t purchased yet.</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5:</a:t>
            </a:r>
            <a:r>
              <a:rPr lang="en-US" sz="2100" dirty="0">
                <a:latin typeface="Times New Roman" panose="02020603050405020304" pitchFamily="18" charset="0"/>
                <a:cs typeface="Times New Roman" panose="02020603050405020304" pitchFamily="18" charset="0"/>
              </a:rPr>
              <a:t> Convert ratings to purchase probabilities (percentage).</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6: </a:t>
            </a:r>
            <a:r>
              <a:rPr lang="en-US" sz="2100" dirty="0">
                <a:latin typeface="Times New Roman" panose="02020603050405020304" pitchFamily="18" charset="0"/>
                <a:cs typeface="Times New Roman" panose="02020603050405020304" pitchFamily="18" charset="0"/>
              </a:rPr>
              <a:t>Assign discounts based on rating thresholds (30%, 20%, or 10%).</a:t>
            </a:r>
            <a:endParaRPr lang="en-US" sz="2100"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Step 7: </a:t>
            </a:r>
            <a:r>
              <a:rPr lang="en-US" sz="2100" dirty="0">
                <a:latin typeface="Times New Roman" panose="02020603050405020304" pitchFamily="18" charset="0"/>
                <a:cs typeface="Times New Roman" panose="02020603050405020304" pitchFamily="18" charset="0"/>
              </a:rPr>
              <a:t>Returns top-k recommended products with probabilities and discounts.</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896620" y="1977390"/>
            <a:ext cx="9483725" cy="3665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931545" y="1839595"/>
            <a:ext cx="9434830" cy="38093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Picture 6"/>
          <p:cNvPicPr>
            <a:picLocks noChangeAspect="1"/>
          </p:cNvPicPr>
          <p:nvPr/>
        </p:nvPicPr>
        <p:blipFill>
          <a:blip r:embed="rId1"/>
          <a:stretch>
            <a:fillRect/>
          </a:stretch>
        </p:blipFill>
        <p:spPr>
          <a:xfrm>
            <a:off x="1006475" y="1954530"/>
            <a:ext cx="9898380" cy="3557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User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Picture 7"/>
          <p:cNvPicPr>
            <a:picLocks noChangeAspect="1"/>
          </p:cNvPicPr>
          <p:nvPr/>
        </p:nvPicPr>
        <p:blipFill>
          <a:blip r:embed="rId1"/>
          <a:stretch>
            <a:fillRect/>
          </a:stretch>
        </p:blipFill>
        <p:spPr>
          <a:xfrm>
            <a:off x="945515" y="1779270"/>
            <a:ext cx="8492490" cy="38481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Module 3(ii):Recommendation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812800" y="1754505"/>
            <a:ext cx="10037445" cy="4276725"/>
          </a:xfrm>
          <a:prstGeom prst="rect">
            <a:avLst/>
          </a:prstGeom>
          <a:noFill/>
        </p:spPr>
        <p:txBody>
          <a:bodyPr wrap="square" rtlCol="0" anchor="t">
            <a:noAutofit/>
          </a:bodyPr>
          <a:p>
            <a:pPr marL="0" indent="0">
              <a:buNone/>
            </a:pPr>
            <a:r>
              <a:rPr lang="en-US" sz="2100" b="1" dirty="0" smtClean="0">
                <a:latin typeface="Times New Roman" panose="02020603050405020304" pitchFamily="18" charset="0"/>
                <a:cs typeface="Times New Roman" panose="02020603050405020304" pitchFamily="18" charset="0"/>
                <a:sym typeface="+mn-ea"/>
              </a:rPr>
              <a:t>Item-Based </a:t>
            </a:r>
            <a:r>
              <a:rPr lang="en-US" sz="2100" b="1" dirty="0">
                <a:latin typeface="Times New Roman" panose="02020603050405020304" pitchFamily="18" charset="0"/>
                <a:cs typeface="Times New Roman" panose="02020603050405020304" pitchFamily="18" charset="0"/>
                <a:sym typeface="+mn-ea"/>
              </a:rPr>
              <a:t>Collaborative </a:t>
            </a:r>
            <a:r>
              <a:rPr lang="en-US" sz="2100" b="1" dirty="0" smtClean="0">
                <a:latin typeface="Times New Roman" panose="02020603050405020304" pitchFamily="18" charset="0"/>
                <a:cs typeface="Times New Roman" panose="02020603050405020304" pitchFamily="18" charset="0"/>
                <a:sym typeface="+mn-ea"/>
              </a:rPr>
              <a:t>Filtering:</a:t>
            </a:r>
            <a:endParaRPr lang="en-US" sz="2100" b="1" dirty="0" smtClean="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sym typeface="+mn-ea"/>
              </a:rPr>
              <a:t>Step 1:</a:t>
            </a:r>
            <a:r>
              <a:rPr lang="en-US" sz="2100" dirty="0">
                <a:latin typeface="Times New Roman" panose="02020603050405020304" pitchFamily="18" charset="0"/>
                <a:cs typeface="Times New Roman" panose="02020603050405020304" pitchFamily="18" charset="0"/>
                <a:sym typeface="+mn-ea"/>
              </a:rPr>
              <a:t> Load the dataset and filter it by Customer ID, Product ID, and Quantity.</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2:</a:t>
            </a:r>
            <a:r>
              <a:rPr lang="en-US" sz="2100" dirty="0">
                <a:latin typeface="Times New Roman" panose="02020603050405020304" pitchFamily="18" charset="0"/>
                <a:cs typeface="Times New Roman" panose="02020603050405020304" pitchFamily="18" charset="0"/>
                <a:sym typeface="+mn-ea"/>
              </a:rPr>
              <a:t> Convert the filtered data to the Surprise format, using Quantity as the rating scale.</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3:</a:t>
            </a:r>
            <a:r>
              <a:rPr lang="en-US" sz="2100" dirty="0">
                <a:latin typeface="Times New Roman" panose="02020603050405020304" pitchFamily="18" charset="0"/>
                <a:cs typeface="Times New Roman" panose="02020603050405020304" pitchFamily="18" charset="0"/>
                <a:sym typeface="+mn-ea"/>
              </a:rPr>
              <a:t> Train an item-based collaborative filtering model using KNN with cosine similarity.</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4:</a:t>
            </a:r>
            <a:r>
              <a:rPr lang="en-US" sz="2100" dirty="0">
                <a:latin typeface="Times New Roman" panose="02020603050405020304" pitchFamily="18" charset="0"/>
                <a:cs typeface="Times New Roman" panose="02020603050405020304" pitchFamily="18" charset="0"/>
                <a:sym typeface="+mn-ea"/>
              </a:rPr>
              <a:t> Identify all products that the specific customer has previously purchased.</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5: </a:t>
            </a:r>
            <a:r>
              <a:rPr lang="en-US" sz="2100" dirty="0">
                <a:latin typeface="Times New Roman" panose="02020603050405020304" pitchFamily="18" charset="0"/>
                <a:cs typeface="Times New Roman" panose="02020603050405020304" pitchFamily="18" charset="0"/>
                <a:sym typeface="+mn-ea"/>
              </a:rPr>
              <a:t>For each purchased product, predict ratings for similar products that the customer hasn't interacted with yet.</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6:</a:t>
            </a:r>
            <a:r>
              <a:rPr lang="en-US" sz="2100" dirty="0">
                <a:latin typeface="Times New Roman" panose="02020603050405020304" pitchFamily="18" charset="0"/>
                <a:cs typeface="Times New Roman" panose="02020603050405020304" pitchFamily="18" charset="0"/>
                <a:sym typeface="+mn-ea"/>
              </a:rPr>
              <a:t> Convert predicted ratings to recommendation probabilities (percentage) based on the maximum quantity in the dataset.</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7:</a:t>
            </a:r>
            <a:r>
              <a:rPr lang="en-US" sz="2100" dirty="0">
                <a:latin typeface="Times New Roman" panose="02020603050405020304" pitchFamily="18" charset="0"/>
                <a:cs typeface="Times New Roman" panose="02020603050405020304" pitchFamily="18" charset="0"/>
                <a:sym typeface="+mn-ea"/>
              </a:rPr>
              <a:t> Assign discounts based on recommendation probability thresholds (e.g., 20% for &gt;70%, 10% for 50-70%, and 5% for &lt;50%).</a:t>
            </a:r>
            <a:endParaRPr lang="en-US" sz="2100" dirty="0">
              <a:latin typeface="Times New Roman" panose="02020603050405020304" pitchFamily="18" charset="0"/>
              <a:cs typeface="Times New Roman" panose="02020603050405020304" pitchFamily="18" charset="0"/>
              <a:sym typeface="+mn-ea"/>
            </a:endParaRPr>
          </a:p>
          <a:p>
            <a:pPr marL="0" indent="0">
              <a:buNone/>
            </a:pPr>
            <a:r>
              <a:rPr lang="en-US" sz="2100" b="1" dirty="0">
                <a:latin typeface="Times New Roman" panose="02020603050405020304" pitchFamily="18" charset="0"/>
                <a:cs typeface="Times New Roman" panose="02020603050405020304" pitchFamily="18" charset="0"/>
                <a:sym typeface="+mn-ea"/>
              </a:rPr>
              <a:t>Step 8:</a:t>
            </a:r>
            <a:r>
              <a:rPr lang="en-US" sz="2100" dirty="0">
                <a:latin typeface="Times New Roman" panose="02020603050405020304" pitchFamily="18" charset="0"/>
                <a:cs typeface="Times New Roman" panose="02020603050405020304" pitchFamily="18" charset="0"/>
                <a:sym typeface="+mn-ea"/>
              </a:rPr>
              <a:t> Return the top-k recommended products along with their probabilities and associated discounts</a:t>
            </a:r>
            <a:endParaRPr lang="en-US" sz="21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Item based Promotion and discount(Calc.)</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3" name="Text Box 2"/>
          <p:cNvSpPr txBox="1"/>
          <p:nvPr/>
        </p:nvSpPr>
        <p:spPr>
          <a:xfrm>
            <a:off x="812800" y="2078990"/>
            <a:ext cx="10037445" cy="3128645"/>
          </a:xfrm>
          <a:prstGeom prst="rect">
            <a:avLst/>
          </a:prstGeom>
          <a:noFill/>
        </p:spPr>
        <p:txBody>
          <a:bodyPr wrap="square" rtlCol="0" anchor="t">
            <a:noAutofit/>
          </a:bodyPr>
          <a:p>
            <a:pPr marL="0" indent="0">
              <a:buNone/>
            </a:pPr>
            <a:endParaRPr lang="en-US" sz="2100" dirty="0">
              <a:latin typeface="Times New Roman" panose="02020603050405020304" pitchFamily="18" charset="0"/>
              <a:cs typeface="Times New Roman" panose="02020603050405020304" pitchFamily="18" charset="0"/>
              <a:sym typeface="+mn-ea"/>
            </a:endParaRPr>
          </a:p>
        </p:txBody>
      </p:sp>
      <p:pic>
        <p:nvPicPr>
          <p:cNvPr id="7" name="Picture 6"/>
          <p:cNvPicPr>
            <a:picLocks noChangeAspect="1"/>
          </p:cNvPicPr>
          <p:nvPr/>
        </p:nvPicPr>
        <p:blipFill>
          <a:blip r:embed="rId1"/>
          <a:stretch>
            <a:fillRect/>
          </a:stretch>
        </p:blipFill>
        <p:spPr>
          <a:xfrm>
            <a:off x="2529840" y="2901950"/>
            <a:ext cx="5608320" cy="2944495"/>
          </a:xfrm>
          <a:prstGeom prst="rect">
            <a:avLst/>
          </a:prstGeom>
        </p:spPr>
      </p:pic>
      <p:pic>
        <p:nvPicPr>
          <p:cNvPr id="9" name="Picture 8"/>
          <p:cNvPicPr>
            <a:picLocks noChangeAspect="1"/>
          </p:cNvPicPr>
          <p:nvPr/>
        </p:nvPicPr>
        <p:blipFill>
          <a:blip r:embed="rId2"/>
          <a:stretch>
            <a:fillRect/>
          </a:stretch>
        </p:blipFill>
        <p:spPr>
          <a:xfrm>
            <a:off x="2529840" y="2078990"/>
            <a:ext cx="5608320" cy="822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primary objective of our project is to increase sales and customer satisfaction by analyzing customer purchase history and preferences </a:t>
            </a: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Wingdings" panose="05000000000000000000" charset="0"/>
              <a:buChar char="o"/>
              <a:defRPr/>
            </a:pPr>
            <a:r>
              <a:rPr lang="en-IN" altLang="en-US" sz="28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Encouraging customers to make more purchases by providing personalized promotions and discounts.</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smtClean="0"/>
              <a:t>Zeroth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DFD Diagram - Recommendation  module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755650" y="2664460"/>
            <a:ext cx="10668000" cy="24428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9" name="Text Box 8"/>
          <p:cNvSpPr txBox="1"/>
          <p:nvPr/>
        </p:nvSpPr>
        <p:spPr>
          <a:xfrm>
            <a:off x="967740" y="2160270"/>
            <a:ext cx="4455795" cy="368300"/>
          </a:xfrm>
          <a:prstGeom prst="rect">
            <a:avLst/>
          </a:prstGeom>
          <a:noFill/>
        </p:spPr>
        <p:txBody>
          <a:bodyPr wrap="square" rtlCol="0">
            <a:spAutoFit/>
          </a:bodyPr>
          <a:lstStyle/>
          <a:p>
            <a:pPr marL="0" indent="0">
              <a:buNone/>
            </a:pPr>
            <a:r>
              <a:rPr lang="en-IN" altLang="en-US"/>
              <a:t>User Based Product recommendation</a:t>
            </a:r>
            <a:endParaRPr lang="en-IN" altLang="en-US"/>
          </a:p>
        </p:txBody>
      </p:sp>
      <p:pic>
        <p:nvPicPr>
          <p:cNvPr id="11" name="Content Placeholder 10"/>
          <p:cNvPicPr>
            <a:picLocks noGrp="1" noChangeAspect="1"/>
          </p:cNvPicPr>
          <p:nvPr>
            <p:ph idx="1"/>
          </p:nvPr>
        </p:nvPicPr>
        <p:blipFill>
          <a:blip r:embed="rId1"/>
          <a:stretch>
            <a:fillRect/>
          </a:stretch>
        </p:blipFill>
        <p:spPr>
          <a:xfrm>
            <a:off x="1113790" y="2834005"/>
            <a:ext cx="9950450" cy="2708910"/>
          </a:xfrm>
          <a:prstGeom prst="rect">
            <a:avLst/>
          </a:prstGeom>
        </p:spPr>
      </p:pic>
      <p:pic>
        <p:nvPicPr>
          <p:cNvPr id="3" name="Picture 2"/>
          <p:cNvPicPr>
            <a:picLocks noChangeAspect="1"/>
          </p:cNvPicPr>
          <p:nvPr/>
        </p:nvPicPr>
        <p:blipFill>
          <a:blip r:embed="rId2"/>
          <a:stretch>
            <a:fillRect/>
          </a:stretch>
        </p:blipFill>
        <p:spPr>
          <a:xfrm>
            <a:off x="1113155" y="2834005"/>
            <a:ext cx="9951720" cy="27089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Output Screenshot</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Text Box 7"/>
          <p:cNvSpPr txBox="1"/>
          <p:nvPr/>
        </p:nvSpPr>
        <p:spPr>
          <a:xfrm>
            <a:off x="992505" y="2044700"/>
            <a:ext cx="4836795" cy="483870"/>
          </a:xfrm>
          <a:prstGeom prst="rect">
            <a:avLst/>
          </a:prstGeom>
          <a:noFill/>
        </p:spPr>
        <p:txBody>
          <a:bodyPr wrap="square" rtlCol="0">
            <a:noAutofit/>
          </a:bodyPr>
          <a:lstStyle/>
          <a:p>
            <a:r>
              <a:rPr lang="en-IN" altLang="en-US">
                <a:sym typeface="+mn-ea"/>
              </a:rPr>
              <a:t>Item Based Product recommendation</a:t>
            </a:r>
            <a:endParaRPr lang="en-IN" altLang="en-US"/>
          </a:p>
          <a:p>
            <a:endParaRPr lang="en-US"/>
          </a:p>
        </p:txBody>
      </p:sp>
      <p:pic>
        <p:nvPicPr>
          <p:cNvPr id="3" name="Picture 2"/>
          <p:cNvPicPr>
            <a:picLocks noChangeAspect="1"/>
          </p:cNvPicPr>
          <p:nvPr/>
        </p:nvPicPr>
        <p:blipFill>
          <a:blip r:embed="rId1"/>
          <a:stretch>
            <a:fillRect/>
          </a:stretch>
        </p:blipFill>
        <p:spPr>
          <a:xfrm>
            <a:off x="1142365" y="2586990"/>
            <a:ext cx="9460865" cy="2476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altLang="en-US">
                <a:sym typeface="+mn-ea"/>
              </a:rPr>
              <a:t>Module 4:Promotion Personalization module</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10" name="TextBox 9"/>
          <p:cNvSpPr txBox="1"/>
          <p:nvPr/>
        </p:nvSpPr>
        <p:spPr>
          <a:xfrm>
            <a:off x="692727" y="1985818"/>
            <a:ext cx="10594109" cy="3646170"/>
          </a:xfrm>
          <a:prstGeom prst="rect">
            <a:avLst/>
          </a:prstGeom>
          <a:noFill/>
        </p:spPr>
        <p:txBody>
          <a:bodyPr wrap="square" rtlCol="0">
            <a:spAutoFit/>
          </a:bodyPr>
          <a:lstStyle/>
          <a:p>
            <a:pPr algn="just"/>
            <a:r>
              <a:rPr lang="en-US" sz="2100" b="1" dirty="0" smtClean="0">
                <a:latin typeface="Times New Roman" panose="02020603050405020304" pitchFamily="18" charset="0"/>
                <a:cs typeface="Times New Roman" panose="02020603050405020304" pitchFamily="18" charset="0"/>
              </a:rPr>
              <a:t>Step 1:</a:t>
            </a:r>
            <a:r>
              <a:rPr lang="en-US" sz="2100" dirty="0" smtClean="0">
                <a:latin typeface="Times New Roman" panose="02020603050405020304" pitchFamily="18" charset="0"/>
                <a:cs typeface="Times New Roman" panose="02020603050405020304" pitchFamily="18" charset="0"/>
              </a:rPr>
              <a:t>First</a:t>
            </a:r>
            <a:r>
              <a:rPr lang="en-US" sz="2100" dirty="0">
                <a:latin typeface="Times New Roman" panose="02020603050405020304" pitchFamily="18" charset="0"/>
                <a:cs typeface="Times New Roman" panose="02020603050405020304" pitchFamily="18" charset="0"/>
              </a:rPr>
              <a:t>, for each customer and category, the total sales and total quantity are calculated by summing the sales and quantity per transaction.</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2:</a:t>
            </a:r>
            <a:r>
              <a:rPr lang="en-US" sz="2100" dirty="0" smtClean="0">
                <a:latin typeface="Times New Roman" panose="02020603050405020304" pitchFamily="18" charset="0"/>
                <a:cs typeface="Times New Roman" panose="02020603050405020304" pitchFamily="18" charset="0"/>
              </a:rPr>
              <a:t>Then</a:t>
            </a:r>
            <a:r>
              <a:rPr lang="en-US" sz="2100" dirty="0">
                <a:latin typeface="Times New Roman" panose="02020603050405020304" pitchFamily="18" charset="0"/>
                <a:cs typeface="Times New Roman" panose="02020603050405020304" pitchFamily="18" charset="0"/>
              </a:rPr>
              <a:t>, fixed discount rates are assigned based on the product category, with Technology receiving a 15% discount, Furniture a 10% discount, and Office Supplies a 5% discount.</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3:</a:t>
            </a: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input features for the model are defined as total sales and total quantity.</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4:</a:t>
            </a:r>
            <a:r>
              <a:rPr lang="en-US" sz="2100" dirty="0" smtClean="0">
                <a:latin typeface="Times New Roman" panose="02020603050405020304" pitchFamily="18" charset="0"/>
                <a:cs typeface="Times New Roman" panose="02020603050405020304" pitchFamily="18" charset="0"/>
              </a:rPr>
              <a:t>A </a:t>
            </a:r>
            <a:r>
              <a:rPr lang="en-US" sz="2100" dirty="0">
                <a:latin typeface="Times New Roman" panose="02020603050405020304" pitchFamily="18" charset="0"/>
                <a:cs typeface="Times New Roman" panose="02020603050405020304" pitchFamily="18" charset="0"/>
              </a:rPr>
              <a:t>Gradient Boosting </a:t>
            </a:r>
            <a:r>
              <a:rPr lang="en-US" sz="2100" dirty="0" err="1">
                <a:latin typeface="Times New Roman" panose="02020603050405020304" pitchFamily="18" charset="0"/>
                <a:cs typeface="Times New Roman" panose="02020603050405020304" pitchFamily="18" charset="0"/>
              </a:rPr>
              <a:t>Regressor</a:t>
            </a:r>
            <a:r>
              <a:rPr lang="en-US" sz="2100" dirty="0">
                <a:latin typeface="Times New Roman" panose="02020603050405020304" pitchFamily="18" charset="0"/>
                <a:cs typeface="Times New Roman" panose="02020603050405020304" pitchFamily="18" charset="0"/>
              </a:rPr>
              <a:t> is trained using these features to predict the discount rate.</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5:</a:t>
            </a:r>
            <a:r>
              <a:rPr lang="en-US" sz="2100" dirty="0" smtClean="0">
                <a:latin typeface="Times New Roman" panose="02020603050405020304" pitchFamily="18" charset="0"/>
                <a:cs typeface="Times New Roman" panose="02020603050405020304" pitchFamily="18" charset="0"/>
              </a:rPr>
              <a:t>After </a:t>
            </a:r>
            <a:r>
              <a:rPr lang="en-US" sz="2100" dirty="0">
                <a:latin typeface="Times New Roman" panose="02020603050405020304" pitchFamily="18" charset="0"/>
                <a:cs typeface="Times New Roman" panose="02020603050405020304" pitchFamily="18" charset="0"/>
              </a:rPr>
              <a:t>the model is trained, it predicts the discount rate for each customer based on their total sales and total quantity.</a:t>
            </a:r>
            <a:endParaRPr lang="en-US" sz="2100" dirty="0">
              <a:latin typeface="Times New Roman" panose="02020603050405020304" pitchFamily="18" charset="0"/>
              <a:cs typeface="Times New Roman" panose="02020603050405020304" pitchFamily="18" charset="0"/>
            </a:endParaRPr>
          </a:p>
          <a:p>
            <a:pPr algn="just"/>
            <a:r>
              <a:rPr lang="en-US" sz="2100" b="1" dirty="0" smtClean="0">
                <a:latin typeface="Times New Roman" panose="02020603050405020304" pitchFamily="18" charset="0"/>
                <a:cs typeface="Times New Roman" panose="02020603050405020304" pitchFamily="18" charset="0"/>
              </a:rPr>
              <a:t>Step 6:</a:t>
            </a:r>
            <a:r>
              <a:rPr lang="en-US" sz="2100" dirty="0" smtClean="0">
                <a:latin typeface="Times New Roman" panose="02020603050405020304" pitchFamily="18" charset="0"/>
                <a:cs typeface="Times New Roman" panose="02020603050405020304" pitchFamily="18" charset="0"/>
              </a:rPr>
              <a:t>Finally</a:t>
            </a:r>
            <a:r>
              <a:rPr lang="en-US" sz="2100" dirty="0">
                <a:latin typeface="Times New Roman" panose="02020603050405020304" pitchFamily="18" charset="0"/>
                <a:cs typeface="Times New Roman" panose="02020603050405020304" pitchFamily="18" charset="0"/>
              </a:rPr>
              <a:t>, the discount amount is calculated using the formula: Discount Amount=(Predicted </a:t>
            </a:r>
            <a:r>
              <a:rPr lang="en-US" sz="2100" dirty="0" smtClean="0">
                <a:latin typeface="Times New Roman" panose="02020603050405020304" pitchFamily="18" charset="0"/>
                <a:cs typeface="Times New Roman" panose="02020603050405020304" pitchFamily="18" charset="0"/>
              </a:rPr>
              <a:t>Discount × Total </a:t>
            </a:r>
            <a:r>
              <a:rPr lang="en-US" sz="2100" dirty="0">
                <a:latin typeface="Times New Roman" panose="02020603050405020304" pitchFamily="18" charset="0"/>
                <a:cs typeface="Times New Roman" panose="02020603050405020304" pitchFamily="18" charset="0"/>
              </a:rPr>
              <a:t>Sales)</a:t>
            </a:r>
            <a:r>
              <a:rPr lang="en-IN" altLang="en-US"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100.</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pic>
        <p:nvPicPr>
          <p:cNvPr id="7" name="Content Placeholder 6"/>
          <p:cNvPicPr>
            <a:picLocks noChangeAspect="1"/>
          </p:cNvPicPr>
          <p:nvPr>
            <p:ph idx="1"/>
          </p:nvPr>
        </p:nvPicPr>
        <p:blipFill>
          <a:blip r:embed="rId1"/>
          <a:stretch>
            <a:fillRect/>
          </a:stretch>
        </p:blipFill>
        <p:spPr>
          <a:xfrm>
            <a:off x="699770" y="1752600"/>
            <a:ext cx="9934575" cy="3974465"/>
          </a:xfrm>
          <a:prstGeom prst="rect">
            <a:avLst/>
          </a:prstGeom>
        </p:spPr>
      </p:pic>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0" name="Content Placeholder 9"/>
          <p:cNvPicPr>
            <a:picLocks noChangeAspect="1"/>
          </p:cNvPicPr>
          <p:nvPr>
            <p:ph idx="1"/>
          </p:nvPr>
        </p:nvPicPr>
        <p:blipFill>
          <a:blip r:embed="rId1"/>
          <a:stretch>
            <a:fillRect/>
          </a:stretch>
        </p:blipFill>
        <p:spPr>
          <a:xfrm>
            <a:off x="813435" y="1752600"/>
            <a:ext cx="8139430" cy="43713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7" name="Content Placeholder 6"/>
          <p:cNvPicPr>
            <a:picLocks noChangeAspect="1"/>
          </p:cNvPicPr>
          <p:nvPr>
            <p:ph idx="1"/>
          </p:nvPr>
        </p:nvPicPr>
        <p:blipFill>
          <a:blip r:embed="rId1"/>
          <a:stretch>
            <a:fillRect/>
          </a:stretch>
        </p:blipFill>
        <p:spPr>
          <a:xfrm>
            <a:off x="2124075" y="1752600"/>
            <a:ext cx="6925310" cy="4267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95" y="304800"/>
            <a:ext cx="10890250" cy="1216025"/>
          </a:xfrm>
        </p:spPr>
        <p:txBody>
          <a:bodyPr/>
          <a:lstStyle/>
          <a:p>
            <a:r>
              <a:rPr lang="en-IN" dirty="0" smtClean="0">
                <a:sym typeface="+mn-ea"/>
              </a:rPr>
              <a:t>Gradient Boosting (Cal.)</a:t>
            </a:r>
            <a:endParaRPr lang="en-US"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812800" y="2058670"/>
            <a:ext cx="8636000" cy="31235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304800"/>
            <a:ext cx="12272645" cy="1216025"/>
          </a:xfrm>
        </p:spPr>
        <p:txBody>
          <a:bodyPr/>
          <a:lstStyle/>
          <a:p>
            <a:r>
              <a:rPr lang="en-IN" altLang="en-US">
                <a:sym typeface="+mn-ea"/>
              </a:rPr>
              <a:t>  DFD Diagram-Promotion Personalization module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755650" y="2801620"/>
            <a:ext cx="10668000" cy="18497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 Screenshot</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3" name="Picture 2"/>
          <p:cNvPicPr>
            <a:picLocks noChangeAspect="1"/>
          </p:cNvPicPr>
          <p:nvPr/>
        </p:nvPicPr>
        <p:blipFill>
          <a:blip r:embed="rId1"/>
          <a:stretch>
            <a:fillRect/>
          </a:stretch>
        </p:blipFill>
        <p:spPr>
          <a:xfrm>
            <a:off x="1140460" y="1758950"/>
            <a:ext cx="7729220" cy="4226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project aims to boost sales and customer satisfaction for a retail chain by personalizing promotions and discounts based on customer purchase history and preferences. Success will be measured through metrics such as increased sales, improved customer satisfaction, higher engagement rates with promotions, and redemption rates of discounts. To achieve this, the project involves collecting and analyzing customer data to identify purchasing patterns and preferences, developing a recommendation engine using  machine learning to generate tailored promotions along with discounts, and testing and optimizing these promotions based on performance feedback. Integration into existing marketing channels will ensure effective deployment and continuous improvement.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err="1" smtClean="0"/>
              <a:t>Zeroth</a:t>
            </a:r>
            <a:r>
              <a:rPr lang="en-US" dirty="0" smtClean="0"/>
              <a:t> Review</a:t>
            </a:r>
            <a:endParaRPr lang="en-IN" dirty="0"/>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Analytics and Reporting Module</a:t>
            </a:r>
            <a:endParaRPr lang="en-IN"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8" name="Content Placeholder 7"/>
          <p:cNvPicPr>
            <a:picLocks noChangeAspect="1"/>
          </p:cNvPicPr>
          <p:nvPr>
            <p:ph idx="1"/>
          </p:nvPr>
        </p:nvPicPr>
        <p:blipFill>
          <a:blip r:embed="rId1"/>
          <a:stretch>
            <a:fillRect/>
          </a:stretch>
        </p:blipFill>
        <p:spPr>
          <a:xfrm>
            <a:off x="876935" y="1752600"/>
            <a:ext cx="9845675" cy="4267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Comparative Analysis</a:t>
            </a:r>
            <a:endParaRPr lang="en-IN" altLang="en-US"/>
          </a:p>
        </p:txBody>
      </p:sp>
      <p:sp>
        <p:nvSpPr>
          <p:cNvPr id="3" name="Content Placeholder 2"/>
          <p:cNvSpPr>
            <a:spLocks noGrp="1"/>
          </p:cNvSpPr>
          <p:nvPr>
            <p:ph idx="1"/>
          </p:nvPr>
        </p:nvSpPr>
        <p:spPr/>
        <p:txBody>
          <a:bodyPr/>
          <a:lstStyle/>
          <a:p>
            <a:pPr marL="0" indent="0" algn="just">
              <a:buNone/>
            </a:pPr>
            <a:r>
              <a:rPr lang="en-US" altLang="en-US" sz="2400">
                <a:latin typeface="Times New Roman" panose="02020603050405020304" pitchFamily="18" charset="0"/>
                <a:cs typeface="Times New Roman" panose="02020603050405020304" pitchFamily="18" charset="0"/>
              </a:rPr>
              <a:t>Existing systems for recommendations and promotions operate separately, using methods like collaborative filtering and RFM models, which limit personalization and adaptability. They rely on static data and struggle with scalability. In contrast, the proposed system integrates recommendations and promotions, using ensemble methods and real-time analytics for personalized, dynamic strategies. This unified approach enhances scalability, relevance, and customer engagement, overcoming the limitations of traditional systems.</a:t>
            </a:r>
            <a:endParaRPr lang="en-US" altLang="en-US" sz="2400">
              <a:latin typeface="Times New Roman" panose="02020603050405020304" pitchFamily="18" charset="0"/>
              <a:cs typeface="Times New Roman" panose="02020603050405020304" pitchFamily="18" charset="0"/>
            </a:endParaRPr>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endParaRPr lang="en-IN" altLang="en-US"/>
          </a:p>
        </p:txBody>
      </p:sp>
      <p:sp>
        <p:nvSpPr>
          <p:cNvPr id="3" name="Content Placeholder 2"/>
          <p:cNvSpPr>
            <a:spLocks noGrp="1"/>
          </p:cNvSpPr>
          <p:nvPr>
            <p:ph idx="1"/>
          </p:nvPr>
        </p:nvSpPr>
        <p:spPr/>
        <p:txBody>
          <a:bodyPr/>
          <a:lstStyle/>
          <a:p>
            <a:pPr marL="0" indent="0" algn="just">
              <a:buNone/>
            </a:pPr>
            <a:r>
              <a:rPr lang="en-US" altLang="en-US" sz="2400">
                <a:latin typeface="Times New Roman" panose="02020603050405020304" pitchFamily="18" charset="0"/>
                <a:cs typeface="Times New Roman" panose="02020603050405020304" pitchFamily="18" charset="0"/>
              </a:rPr>
              <a:t>This project combines advanced recommendation techniques with personalized promotions to create a cohesive and customer-centric marketing solution. By integrating ensemble methods and collaborative filtering, the system delivers highly accurate recommendations paired with relevant discounts, boosting customer satisfaction and sales. The scalable and adaptive design addresses the shortcomings of traditional methods, setting a new standard for personalized marketing strategies in retail.</a:t>
            </a:r>
            <a:endParaRPr lang="en-US"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pPr algn="just"/>
            <a:r>
              <a:rPr sz="2400">
                <a:latin typeface="Times New Roman" panose="02020603050405020304" pitchFamily="18" charset="0"/>
                <a:cs typeface="Times New Roman" panose="02020603050405020304" pitchFamily="18" charset="0"/>
                <a:sym typeface="+mn-ea"/>
              </a:rPr>
              <a:t>Vesanen, J., &amp; Raulas, M. (2006). Building bridges for</a:t>
            </a:r>
            <a:r>
              <a:rPr lang="en-IN"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personalization: a process model for marketing. Journal of</a:t>
            </a:r>
            <a:r>
              <a:rPr lang="en-IN" sz="2400">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Interactive marketing, 20(1), 5-20. </a:t>
            </a:r>
            <a:endParaRPr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Chandra, S., Verma, S., Lim,W., Kumar, S., &amp; Donthu, N.(2022). Personalization in personalized marketing: Trends</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and ways forward. Psychology &amp; Marketing, 39(8), 1529-1562.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Dawn, S. (2014). Personalised Marketing: concepts and</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framework. Productivity, 54(4), 370-377.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Ball, D., Coelho, P., &amp; Vilares, M. (2006). Service</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personalization and loyalty. Journal of services marketing,</a:t>
            </a: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20(6), 391-403.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Ho,S.(2006). The attraction of internet personalization to web</a:t>
            </a:r>
            <a:r>
              <a:rPr lang="en-IN" altLang="en-US" sz="2400">
                <a:latin typeface="Times New Roman" panose="02020603050405020304" pitchFamily="18" charset="0"/>
                <a:cs typeface="Times New Roman" panose="02020603050405020304" pitchFamily="18" charset="0"/>
                <a:sym typeface="+mn-ea"/>
              </a:rPr>
              <a:t> users. Electronics </a:t>
            </a:r>
            <a:r>
              <a:rPr lang="en-US" sz="2400">
                <a:latin typeface="Times New Roman" panose="02020603050405020304" pitchFamily="18" charset="0"/>
                <a:cs typeface="Times New Roman" panose="02020603050405020304" pitchFamily="18" charset="0"/>
                <a:sym typeface="+mn-ea"/>
              </a:rPr>
              <a:t>users. Electronic markets., 16(1), 41-50.</a:t>
            </a:r>
            <a:endParaRPr lang="en-US" sz="2400">
              <a:latin typeface="Times New Roman" panose="02020603050405020304" pitchFamily="18" charset="0"/>
              <a:cs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smtClean="0"/>
              <a:t>Zeroth Review</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a:t>
            </a:r>
            <a:r>
              <a:rPr lang="en-US" dirty="0" smtClean="0"/>
              <a:t>Overview </a:t>
            </a:r>
            <a:r>
              <a:rPr lang="en-US" dirty="0"/>
              <a:t>of the </a:t>
            </a:r>
            <a:r>
              <a:rPr lang="en-US" dirty="0" smtClean="0"/>
              <a:t>Project</a:t>
            </a:r>
            <a:r>
              <a:rPr lang="en-US" dirty="0"/>
              <a:t>.</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sym typeface="+mn-ea"/>
              </a:rPr>
              <a:t>In the retail industry, personalized promotions are key to enhancing customer engagement and driving sales. Traditional promotional strategies often rely on broad, uniform discounts that fail to address the specific needs and preferences of individual customers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This project aims to revolutionize promotional strategies by developing a system that leverages customer purchase history and preferences for personalized promotions. </a:t>
            </a:r>
            <a:endParaRPr lang="en-US" sz="2400" dirty="0">
              <a:latin typeface="Times New Roman" panose="02020603050405020304" pitchFamily="18" charset="0"/>
              <a:cs typeface="Times New Roman" panose="02020603050405020304" pitchFamily="18" charset="0"/>
              <a:sym typeface="+mn-ea"/>
            </a:endParaRPr>
          </a:p>
          <a:p>
            <a:pPr algn="just"/>
            <a:r>
              <a:rPr lang="en-US" sz="2400" dirty="0">
                <a:latin typeface="Times New Roman" panose="02020603050405020304" pitchFamily="18" charset="0"/>
                <a:cs typeface="Times New Roman" panose="02020603050405020304" pitchFamily="18" charset="0"/>
                <a:sym typeface="+mn-ea"/>
              </a:rPr>
              <a:t>By employing advanced data analytics and machine learning</a:t>
            </a:r>
            <a:r>
              <a:rPr lang="en-IN" altLang="en-US" sz="2400" dirty="0">
                <a:latin typeface="Times New Roman" panose="02020603050405020304" pitchFamily="18" charset="0"/>
                <a:cs typeface="Times New Roman" panose="02020603050405020304" pitchFamily="18" charset="0"/>
                <a:sym typeface="+mn-ea"/>
              </a:rPr>
              <a:t> algorithms like </a:t>
            </a:r>
            <a:r>
              <a:rPr lang="en-US" altLang="en-IN" sz="2400" b="1" dirty="0">
                <a:latin typeface="Times New Roman" panose="02020603050405020304" pitchFamily="18" charset="0"/>
                <a:cs typeface="Times New Roman" panose="02020603050405020304" pitchFamily="18" charset="0"/>
                <a:sym typeface="+mn-ea"/>
              </a:rPr>
              <a:t>R</a:t>
            </a:r>
            <a:r>
              <a:rPr lang="en-IN" altLang="en-US" sz="2400" b="1" dirty="0">
                <a:latin typeface="Times New Roman" panose="02020603050405020304" pitchFamily="18" charset="0"/>
                <a:cs typeface="Times New Roman" panose="02020603050405020304" pitchFamily="18" charset="0"/>
                <a:sym typeface="+mn-ea"/>
              </a:rPr>
              <a:t>andom </a:t>
            </a:r>
            <a:r>
              <a:rPr lang="en-US" altLang="en-IN" sz="2400" b="1" dirty="0">
                <a:latin typeface="Times New Roman" panose="02020603050405020304" pitchFamily="18" charset="0"/>
                <a:cs typeface="Times New Roman" panose="02020603050405020304" pitchFamily="18" charset="0"/>
                <a:sym typeface="+mn-ea"/>
              </a:rPr>
              <a:t>F</a:t>
            </a:r>
            <a:r>
              <a:rPr lang="en-IN" altLang="en-US" sz="2400" b="1" dirty="0">
                <a:latin typeface="Times New Roman" panose="02020603050405020304" pitchFamily="18" charset="0"/>
                <a:cs typeface="Times New Roman" panose="02020603050405020304" pitchFamily="18" charset="0"/>
                <a:sym typeface="+mn-ea"/>
              </a:rPr>
              <a:t>orest </a:t>
            </a:r>
            <a:r>
              <a:rPr lang="en-US" altLang="en-IN" sz="2400" b="1" dirty="0">
                <a:latin typeface="Times New Roman" panose="02020603050405020304" pitchFamily="18" charset="0"/>
                <a:cs typeface="Times New Roman" panose="02020603050405020304" pitchFamily="18" charset="0"/>
                <a:sym typeface="+mn-ea"/>
              </a:rPr>
              <a:t>C</a:t>
            </a:r>
            <a:r>
              <a:rPr lang="en-IN" altLang="en-US" sz="2400" b="1" dirty="0">
                <a:latin typeface="Times New Roman" panose="02020603050405020304" pitchFamily="18" charset="0"/>
                <a:cs typeface="Times New Roman" panose="02020603050405020304" pitchFamily="18" charset="0"/>
                <a:sym typeface="+mn-ea"/>
              </a:rPr>
              <a:t>lassifier, </a:t>
            </a:r>
            <a:r>
              <a:rPr lang="en-US" altLang="en-IN" sz="2400" b="1" dirty="0">
                <a:latin typeface="Times New Roman" panose="02020603050405020304" pitchFamily="18" charset="0"/>
                <a:cs typeface="Times New Roman" panose="02020603050405020304" pitchFamily="18" charset="0"/>
                <a:sym typeface="+mn-ea"/>
              </a:rPr>
              <a:t>Collobrative Fitering</a:t>
            </a:r>
            <a:r>
              <a:rPr lang="en-IN" altLang="en-US" sz="2400" b="1" dirty="0">
                <a:latin typeface="Times New Roman" panose="02020603050405020304" pitchFamily="18" charset="0"/>
                <a:cs typeface="Times New Roman" panose="02020603050405020304" pitchFamily="18" charset="0"/>
                <a:sym typeface="+mn-ea"/>
              </a:rPr>
              <a:t> ,Gradient Boosting.</a:t>
            </a:r>
            <a:r>
              <a:rPr lang="en-IN" altLang="en-US" sz="2400" dirty="0">
                <a:latin typeface="Times New Roman" panose="02020603050405020304" pitchFamily="18" charset="0"/>
                <a:cs typeface="Times New Roman" panose="02020603050405020304" pitchFamily="18" charset="0"/>
                <a:sym typeface="+mn-ea"/>
              </a:rPr>
              <a:t>They</a:t>
            </a:r>
            <a:r>
              <a:rPr lang="en-US" sz="2400" dirty="0">
                <a:latin typeface="Times New Roman" panose="02020603050405020304" pitchFamily="18" charset="0"/>
                <a:cs typeface="Times New Roman" panose="02020603050405020304" pitchFamily="18" charset="0"/>
                <a:sym typeface="+mn-ea"/>
              </a:rPr>
              <a:t> segment customers and deliver tailored offers</a:t>
            </a:r>
            <a:r>
              <a:rPr lang="en-IN" altLang="en-US" sz="2400" dirty="0">
                <a:latin typeface="Times New Roman" panose="02020603050405020304" pitchFamily="18" charset="0"/>
                <a:cs typeface="Times New Roman" panose="02020603050405020304" pitchFamily="18" charset="0"/>
                <a:sym typeface="+mn-ea"/>
              </a:rPr>
              <a:t> along with recommendations</a:t>
            </a:r>
            <a:r>
              <a:rPr lang="en-US" sz="2400" dirty="0">
                <a:latin typeface="Times New Roman" panose="02020603050405020304" pitchFamily="18" charset="0"/>
                <a:cs typeface="Times New Roman" panose="02020603050405020304" pitchFamily="18" charset="0"/>
                <a:sym typeface="+mn-ea"/>
              </a:rPr>
              <a:t>, optimizing marketing resources and improving customer satisfaction. </a:t>
            </a:r>
            <a:endParaRPr lang="en-IN" altLang="en-US" sz="2400" dirty="0">
              <a:latin typeface="Times New Roman" panose="02020603050405020304" pitchFamily="18"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45" y="304800"/>
            <a:ext cx="10668000" cy="535305"/>
          </a:xfrm>
        </p:spPr>
        <p:txBody>
          <a:bodyPr/>
          <a:lstStyle/>
          <a:p>
            <a:r>
              <a:rPr lang="en-IN" altLang="en-US"/>
              <a:t>Literature Survey</a:t>
            </a:r>
            <a:endParaRPr lang="en-IN" altLang="en-US"/>
          </a:p>
        </p:txBody>
      </p:sp>
      <p:graphicFrame>
        <p:nvGraphicFramePr>
          <p:cNvPr id="8" name="Content Placeholder 7"/>
          <p:cNvGraphicFramePr>
            <a:graphicFrameLocks noGrp="1"/>
          </p:cNvGraphicFramePr>
          <p:nvPr>
            <p:ph idx="1"/>
            <p:custDataLst>
              <p:tags r:id="rId1"/>
            </p:custDataLst>
          </p:nvPr>
        </p:nvGraphicFramePr>
        <p:xfrm>
          <a:off x="383540" y="840105"/>
          <a:ext cx="11566525" cy="6586220"/>
        </p:xfrm>
        <a:graphic>
          <a:graphicData uri="http://schemas.openxmlformats.org/drawingml/2006/table">
            <a:tbl>
              <a:tblPr firstRow="1" bandRow="1">
                <a:tableStyleId>{EB9631B5-78F2-41C9-869B-9F39066F8104}</a:tableStyleId>
              </a:tblPr>
              <a:tblGrid>
                <a:gridCol w="877570"/>
                <a:gridCol w="1981835"/>
                <a:gridCol w="2792730"/>
                <a:gridCol w="3032760"/>
                <a:gridCol w="1446530"/>
                <a:gridCol w="1435100"/>
              </a:tblGrid>
              <a:tr h="640080">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a:t>Description</a:t>
                      </a:r>
                      <a:endParaRPr lang="en-IN" altLang="en-US"/>
                    </a:p>
                  </a:txBody>
                  <a:tcPr/>
                </a:tc>
                <a:tc>
                  <a:txBody>
                    <a:bodyPr/>
                    <a:lstStyle/>
                    <a:p>
                      <a:pPr>
                        <a:buNone/>
                      </a:pPr>
                      <a:r>
                        <a:rPr lang="en-IN" altLang="en-US"/>
                        <a:t>Jo</a:t>
                      </a:r>
                      <a:r>
                        <a:rPr lang="en-US" altLang="en-IN"/>
                        <a:t>u</a:t>
                      </a:r>
                      <a:r>
                        <a:rPr lang="en-IN" altLang="en-US"/>
                        <a:t>rnal</a:t>
                      </a:r>
                      <a:endParaRPr lang="en-IN" altLang="en-US"/>
                    </a:p>
                  </a:txBody>
                  <a:tcPr/>
                </a:tc>
                <a:tc>
                  <a:txBody>
                    <a:bodyPr/>
                    <a:lstStyle/>
                    <a:p>
                      <a:pPr>
                        <a:buNone/>
                      </a:pPr>
                      <a:r>
                        <a:rPr lang="en-IN" altLang="en-US"/>
                        <a:t>Volume/</a:t>
                      </a:r>
                      <a:endParaRPr lang="en-IN" altLang="en-US"/>
                    </a:p>
                    <a:p>
                      <a:pPr>
                        <a:buNone/>
                      </a:pPr>
                      <a:r>
                        <a:rPr lang="en-IN" altLang="en-US"/>
                        <a:t>Year</a:t>
                      </a:r>
                      <a:endParaRPr lang="en-IN" altLang="en-US"/>
                    </a:p>
                  </a:txBody>
                  <a:tcPr/>
                </a:tc>
              </a:tr>
              <a:tr h="915670">
                <a:tc>
                  <a:txBody>
                    <a:bodyPr/>
                    <a:lstStyle/>
                    <a:p>
                      <a:pPr>
                        <a:buNone/>
                      </a:pPr>
                      <a:r>
                        <a:rPr lang="en-IN" altLang="en-US"/>
                        <a:t>1.</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Bayu Yudha Pratama,Indra Budi,Arlisa Yuliawati</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rPr>
                        <a:t>Product Recommendation in Offline Retail Industry </a:t>
                      </a:r>
                      <a:endParaRPr lang="en-IN" altLang="en-US" sz="1200">
                        <a:latin typeface="Times New Roman" panose="02020603050405020304" pitchFamily="18" charset="0"/>
                        <a:cs typeface="Times New Roman" panose="02020603050405020304" pitchFamily="18" charset="0"/>
                      </a:endParaRPr>
                    </a:p>
                    <a:p>
                      <a:pPr>
                        <a:buNone/>
                      </a:pPr>
                      <a:r>
                        <a:rPr lang="en-IN" altLang="en-US" sz="1200">
                          <a:latin typeface="Times New Roman" panose="02020603050405020304" pitchFamily="18" charset="0"/>
                          <a:cs typeface="Times New Roman" panose="02020603050405020304" pitchFamily="18" charset="0"/>
                        </a:rPr>
                        <a:t>by using Collaborative Filtering</a:t>
                      </a:r>
                      <a:endParaRPr lang="en-IN" alt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Memory-based collaborative filtering (k-NN) excels over model-based methods (SVD) in offline retail recommendations using implicit feedback from purchase data.</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 International Journal of Advanced Computer Science and Applications</a:t>
                      </a:r>
                      <a:endParaRPr lang="en-US" sz="1200">
                        <a:latin typeface="Times New Roman" panose="02020603050405020304" pitchFamily="18" charset="0"/>
                        <a:cs typeface="Times New Roman" panose="02020603050405020304" pitchFamily="18" charset="0"/>
                      </a:endParaRPr>
                    </a:p>
                  </a:txBody>
                  <a:tcPr/>
                </a:tc>
                <a:tc>
                  <a:txBody>
                    <a:bodyPr/>
                    <a:lstStyle/>
                    <a:p>
                      <a:pPr>
                        <a:buNone/>
                      </a:pPr>
                      <a:endParaRPr lang="en-US" sz="1800">
                        <a:latin typeface="Times New Roman" panose="02020603050405020304" pitchFamily="18" charset="0"/>
                        <a:cs typeface="Times New Roman" panose="02020603050405020304" pitchFamily="18" charset="0"/>
                        <a:sym typeface="+mn-ea"/>
                      </a:endParaRPr>
                    </a:p>
                    <a:p>
                      <a:pPr>
                        <a:buNone/>
                      </a:pPr>
                      <a:r>
                        <a:rPr lang="en-IN" altLang="en-US" sz="1200">
                          <a:latin typeface="Times New Roman" panose="02020603050405020304" pitchFamily="18" charset="0"/>
                          <a:cs typeface="Times New Roman" panose="02020603050405020304" pitchFamily="18" charset="0"/>
                        </a:rPr>
                        <a:t>2020</a:t>
                      </a:r>
                      <a:endParaRPr lang="en-IN" altLang="en-US" sz="1200">
                        <a:latin typeface="Times New Roman" panose="02020603050405020304" pitchFamily="18" charset="0"/>
                        <a:cs typeface="Times New Roman" panose="02020603050405020304" pitchFamily="18" charset="0"/>
                      </a:endParaRPr>
                    </a:p>
                  </a:txBody>
                  <a:tcPr/>
                </a:tc>
              </a:tr>
              <a:tr h="1188720">
                <a:tc>
                  <a:txBody>
                    <a:bodyPr/>
                    <a:lstStyle/>
                    <a:p>
                      <a:pPr>
                        <a:buNone/>
                      </a:pPr>
                      <a:r>
                        <a:rPr lang="en-IN" altLang="en-US"/>
                        <a:t>2.</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Mahmoud SalahEldin Kasem,Mohamed Hamada,Islam Taj-Eddin</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Customer Profiling, Segmentation, and Sales Prediction</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using AI in Direct Marketin</a:t>
                      </a:r>
                      <a:r>
                        <a:rPr lang="en-IN" altLang="en-US" sz="1200">
                          <a:latin typeface="Times New Roman" panose="02020603050405020304" pitchFamily="18" charset="0"/>
                          <a:cs typeface="Times New Roman" panose="02020603050405020304" pitchFamily="18" charset="0"/>
                          <a:sym typeface="+mn-ea"/>
                        </a:rPr>
                        <a:t>g</a:t>
                      </a:r>
                      <a:endParaRPr lang="en-IN" altLang="en-US" sz="1200">
                        <a:latin typeface="Times New Roman" panose="02020603050405020304" pitchFamily="18" charset="0"/>
                        <a:cs typeface="Times New Roman" panose="02020603050405020304" pitchFamily="18" charset="0"/>
                      </a:endParaRPr>
                    </a:p>
                    <a:p>
                      <a:pPr>
                        <a:buNone/>
                      </a:pPr>
                      <a:endParaRPr lang="en-IN" alt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A data mining preprocessing method for</a:t>
                      </a:r>
                      <a:r>
                        <a:rPr lang="en-IN" altLang="en-US" sz="1200">
                          <a:latin typeface="Times New Roman" panose="02020603050405020304" pitchFamily="18" charset="0"/>
                          <a:cs typeface="Times New Roman" panose="02020603050405020304" pitchFamily="18" charset="0"/>
                          <a:sym typeface="+mn-ea"/>
                        </a:rPr>
                        <a:t> </a:t>
                      </a:r>
                      <a:r>
                        <a:rPr lang="en-US" sz="1200">
                          <a:latin typeface="Times New Roman" panose="02020603050405020304" pitchFamily="18" charset="0"/>
                          <a:cs typeface="Times New Roman" panose="02020603050405020304" pitchFamily="18" charset="0"/>
                          <a:sym typeface="+mn-ea"/>
                        </a:rPr>
                        <a:t>customer profiling using RFM analysis, boosting trees, and SVM  improves sales through enhanced segmentation and behavior prediction.</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IEEE Journal</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2023</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r>
              <a:tr h="1005840">
                <a:tc>
                  <a:txBody>
                    <a:bodyPr/>
                    <a:lstStyle/>
                    <a:p>
                      <a:pPr>
                        <a:buNone/>
                      </a:pPr>
                      <a:r>
                        <a:rPr lang="en-IN" altLang="en-US"/>
                        <a:t>3.</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Angela Hsiang‑Ling Chen, Sebastian Gunawan</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Enhancing Retail Transactions: A Data‑Driven</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Recommendation Using Modified RFM Analysis and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rPr>
                        <a:t>Association Rules Mining</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recommendation system using modified RFM, K-means clustering, and classification enhances retail predictions based on customer and product behaviors.</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Applied sciences journal</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2023</a:t>
                      </a:r>
                      <a:endParaRPr lang="en-US" sz="1200">
                        <a:latin typeface="Times New Roman" panose="02020603050405020304" pitchFamily="18" charset="0"/>
                        <a:cs typeface="Times New Roman" panose="02020603050405020304" pitchFamily="18" charset="0"/>
                      </a:endParaRPr>
                    </a:p>
                  </a:txBody>
                  <a:tcPr/>
                </a:tc>
              </a:tr>
              <a:tr h="915670">
                <a:tc>
                  <a:txBody>
                    <a:bodyPr/>
                    <a:lstStyle/>
                    <a:p>
                      <a:pPr>
                        <a:buNone/>
                      </a:pPr>
                      <a:r>
                        <a:rPr lang="en-IN" altLang="en-US"/>
                        <a:t>4.</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rPr>
                        <a:t>Emre Yildiz,Ceyda Gungor,Eyup Ensar Isik</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Hyper-Personalized Product Recommendation SystemFocused on Customer Segmentation: An Application in theFashion Retail Industry</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A fashion retail recommendation system uses RFM, k-means, and Apriori, with potential for broader datasets, varied sectors, and enhanced customer parameters in future studies.</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rPr>
                        <a:t>Journal of theoretical and applied electronic commerce research</a:t>
                      </a: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rPr>
                        <a:t>2023</a:t>
                      </a:r>
                      <a:endParaRPr lang="en-IN" altLang="en-US" sz="1200">
                        <a:latin typeface="Times New Roman" panose="02020603050405020304" pitchFamily="18" charset="0"/>
                        <a:cs typeface="Times New Roman" panose="02020603050405020304" pitchFamily="18" charset="0"/>
                      </a:endParaRPr>
                    </a:p>
                  </a:txBody>
                  <a:tcPr/>
                </a:tc>
              </a:tr>
              <a:tr h="1188720">
                <a:tc>
                  <a:txBody>
                    <a:bodyPr/>
                    <a:lstStyle/>
                    <a:p>
                      <a:pPr>
                        <a:buNone/>
                      </a:pPr>
                      <a:r>
                        <a:rPr lang="en-IN" altLang="en-US"/>
                        <a:t>5.</a:t>
                      </a:r>
                      <a:endParaRPr lang="en-IN" altLang="en-US"/>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Ghulam Mustafa,Naveed Ahmad Jhamat,Zeeshan Arshad</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OntoCommerce: Incorporating Ontology and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Sequential Pattern Mining for Personalized</a:t>
                      </a:r>
                      <a:endParaRPr lang="en-US" sz="1200">
                        <a:latin typeface="Times New Roman" panose="02020603050405020304" pitchFamily="18" charset="0"/>
                        <a:cs typeface="Times New Roman" panose="02020603050405020304" pitchFamily="18" charset="0"/>
                      </a:endParaRPr>
                    </a:p>
                    <a:p>
                      <a:pPr>
                        <a:buNone/>
                      </a:pPr>
                      <a:r>
                        <a:rPr lang="en-US" sz="1200">
                          <a:latin typeface="Times New Roman" panose="02020603050405020304" pitchFamily="18" charset="0"/>
                          <a:cs typeface="Times New Roman" panose="02020603050405020304" pitchFamily="18" charset="0"/>
                          <a:sym typeface="+mn-ea"/>
                        </a:rPr>
                        <a:t>E-Commerce Recommendations</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A hybrid recommender system using ontology and sequential pattern mining (SPM) improves personalized e-commerce recommendations, addressing cold-start and data sparsity issues.</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US" sz="1200">
                          <a:latin typeface="Times New Roman" panose="02020603050405020304" pitchFamily="18" charset="0"/>
                          <a:cs typeface="Times New Roman" panose="02020603050405020304" pitchFamily="18" charset="0"/>
                          <a:sym typeface="+mn-ea"/>
                        </a:rPr>
                        <a:t>IEEE journal</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tc>
                <a:tc>
                  <a:txBody>
                    <a:bodyPr/>
                    <a:lstStyle/>
                    <a:p>
                      <a:pPr>
                        <a:buNone/>
                      </a:pPr>
                      <a:r>
                        <a:rPr lang="en-IN" altLang="en-US" sz="1200">
                          <a:latin typeface="Times New Roman" panose="02020603050405020304" pitchFamily="18" charset="0"/>
                          <a:cs typeface="Times New Roman" panose="02020603050405020304" pitchFamily="18" charset="0"/>
                          <a:sym typeface="+mn-ea"/>
                        </a:rPr>
                        <a:t>2024</a:t>
                      </a:r>
                      <a:endParaRPr lang="en-IN" altLang="en-US" sz="1200">
                        <a:latin typeface="Times New Roman" panose="02020603050405020304" pitchFamily="18" charset="0"/>
                        <a:cs typeface="Times New Roman" panose="02020603050405020304" pitchFamily="18" charset="0"/>
                      </a:endParaRPr>
                    </a:p>
                    <a:p>
                      <a:pPr>
                        <a:buNone/>
                      </a:pPr>
                      <a:endParaRPr lang="en-IN" altLang="en-US" sz="1200">
                        <a:latin typeface="Times New Roman" panose="02020603050405020304" pitchFamily="18" charset="0"/>
                        <a:cs typeface="Times New Roman" panose="02020603050405020304" pitchFamily="18" charset="0"/>
                      </a:endParaRPr>
                    </a:p>
                  </a:txBody>
                  <a:tcPr/>
                </a:tc>
              </a:tr>
              <a:tr h="3657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r h="3657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endParaRPr lang="en-IN" sz="2800" dirty="0"/>
          </a:p>
        </p:txBody>
      </p:sp>
      <p:sp>
        <p:nvSpPr>
          <p:cNvPr id="3" name="Content Placeholder 2"/>
          <p:cNvSpPr>
            <a:spLocks noGrp="1"/>
          </p:cNvSpPr>
          <p:nvPr>
            <p:ph idx="1"/>
          </p:nvPr>
        </p:nvSpPr>
        <p:spPr/>
        <p:txBody>
          <a:bodyPr/>
          <a:lstStyle/>
          <a:p>
            <a:pPr algn="just">
              <a:buFont typeface="Wingdings" panose="05000000000000000000" charset="0"/>
              <a:buChar char="o"/>
            </a:pPr>
            <a:r>
              <a:rPr lang="en-US" altLang="en-US" sz="2400">
                <a:latin typeface="Times New Roman" panose="02020603050405020304" pitchFamily="18" charset="0"/>
                <a:cs typeface="Times New Roman" panose="02020603050405020304" pitchFamily="18" charset="0"/>
              </a:rPr>
              <a:t>Collaborative Filtering: Platforms like Amazon and Flipkart recommend products using user-based and item-based filtering, based on purchase history and browsing behavior (e.g., “Frequently Bought Together” suggestions).</a:t>
            </a:r>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charset="0"/>
              <a:buChar char="o"/>
            </a:pPr>
            <a:r>
              <a:rPr lang="en-US" altLang="en-US" sz="2400">
                <a:latin typeface="Times New Roman" panose="02020603050405020304" pitchFamily="18" charset="0"/>
                <a:cs typeface="Times New Roman" panose="02020603050405020304" pitchFamily="18" charset="0"/>
              </a:rPr>
              <a:t>Dynamic Discounts: Personalized discounts are offered for specific user groups, such as high-spenders, cart abandoners, or first-time buyers, encouraging targeted purchases.</a:t>
            </a:r>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charset="0"/>
              <a:buChar char="o"/>
            </a:pPr>
            <a:r>
              <a:rPr lang="en-US" altLang="en-US" sz="2400">
                <a:latin typeface="Times New Roman" panose="02020603050405020304" pitchFamily="18" charset="0"/>
                <a:cs typeface="Times New Roman" panose="02020603050405020304" pitchFamily="18" charset="0"/>
              </a:rPr>
              <a:t>Context-Aware Promotions: Recommendations and promotions change dynamically based on factors like seasonal trends, festivals, regional preferences, or time of day (e.g., festive sales during Diwali).</a:t>
            </a:r>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charset="0"/>
              <a:buChar char="o"/>
            </a:pPr>
            <a:r>
              <a:rPr lang="en-US" altLang="en-US" sz="2400">
                <a:latin typeface="Times New Roman" panose="02020603050405020304" pitchFamily="18" charset="0"/>
                <a:cs typeface="Times New Roman" panose="02020603050405020304" pitchFamily="18" charset="0"/>
              </a:rPr>
              <a:t>Loyalty Programs: Systems provide incentives like cashback, coupons, or exclusive deals for loyal customers, enhancing engagement and retention </a:t>
            </a:r>
            <a:r>
              <a:rPr lang="en-IN" altLang="en-US" sz="2400">
                <a:latin typeface="Times New Roman" panose="02020603050405020304" pitchFamily="18" charset="0"/>
                <a:cs typeface="Times New Roman" panose="02020603050405020304" pitchFamily="18" charset="0"/>
              </a:rPr>
              <a: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Zeroth Review</a:t>
            </a:r>
            <a:endParaRPr lang="en-IN"/>
          </a:p>
        </p:txBody>
      </p:sp>
      <p:sp>
        <p:nvSpPr>
          <p:cNvPr id="5" name="Footer Placeholder 4"/>
          <p:cNvSpPr>
            <a:spLocks noGrp="1"/>
          </p:cNvSpPr>
          <p:nvPr>
            <p:ph type="ftr" sz="quarter" idx="11"/>
          </p:nvPr>
        </p:nvSpPr>
        <p:spPr/>
        <p:txBody>
          <a:bodyPr/>
          <a:lstStyle/>
          <a:p>
            <a:r>
              <a:rPr lang="en-US" smtClean="0"/>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a:t>
            </a:r>
            <a:r>
              <a:rPr lang="en-US" dirty="0" smtClean="0"/>
              <a:t>Existing </a:t>
            </a:r>
            <a:r>
              <a:rPr lang="en-US" dirty="0"/>
              <a:t>System</a:t>
            </a:r>
            <a:endParaRPr lang="en-US" dirty="0"/>
          </a:p>
        </p:txBody>
      </p:sp>
      <p:sp>
        <p:nvSpPr>
          <p:cNvPr id="3" name="Content Placeholder 2"/>
          <p:cNvSpPr>
            <a:spLocks noGrp="1"/>
          </p:cNvSpPr>
          <p:nvPr>
            <p:ph idx="1"/>
          </p:nvPr>
        </p:nvSpPr>
        <p:spPr/>
        <p:txBody>
          <a:bodyPr/>
          <a:lstStyle/>
          <a:p>
            <a:pPr algn="just">
              <a:buFont typeface="Wingdings" panose="05000000000000000000" charset="0"/>
              <a:buChar char="o"/>
            </a:pPr>
            <a:r>
              <a:rPr lang="en-US" altLang="en-US" sz="2400">
                <a:latin typeface="Times New Roman" panose="02020603050405020304" pitchFamily="18" charset="0"/>
                <a:cs typeface="Times New Roman" panose="02020603050405020304" pitchFamily="18" charset="0"/>
                <a:sym typeface="+mn-ea"/>
              </a:rPr>
              <a:t>Current systems typically offer the same promotions to all customers, failing to tailor discounts or offers to individual preferences or purchasing habits, leading to reduced engagement and conversion rates.</a:t>
            </a:r>
            <a:endParaRPr lang="en-US" altLang="en-US" sz="2400"/>
          </a:p>
          <a:p>
            <a:pPr algn="just"/>
            <a:r>
              <a:rPr lang="en-US" altLang="en-US" sz="2400">
                <a:latin typeface="Times New Roman" panose="02020603050405020304" pitchFamily="18" charset="0"/>
                <a:cs typeface="Times New Roman" panose="02020603050405020304" pitchFamily="18" charset="0"/>
              </a:rPr>
              <a:t>Lack of Integration Between Recommendations and Promotions</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Traditional recommendation engines often function independently of promotional strategies, missing opportunities to combine personalized recommendations with targeted discounts to increase sales.</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Static and Limited Customer Insights</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Existing systems rely on outdated segmentation models like RFM (Recency, Frequency, Monetary), which cannot dynamically adapt to changes in customer behavior or incorporate real-time data for decision-making.</a:t>
            </a:r>
            <a:endParaRPr lang="en-US" altLang="en-US" sz="2400"/>
          </a:p>
          <a:p>
            <a:pPr marL="0" indent="0" algn="just">
              <a:buNone/>
            </a:pPr>
            <a:endParaRPr lang="en-US" altLang="en-US" sz="2400"/>
          </a:p>
          <a:p>
            <a:endParaRPr lang="en-US" sz="2400"/>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45" y="664210"/>
            <a:ext cx="10668000" cy="684530"/>
          </a:xfrm>
        </p:spPr>
        <p:txBody>
          <a:bodyPr/>
          <a:lstStyle/>
          <a:p>
            <a:br>
              <a:rPr lang="en-IN" altLang="en-US"/>
            </a:br>
            <a:br>
              <a:rPr lang="en-IN" altLang="en-US"/>
            </a:br>
            <a:br>
              <a:rPr lang="en-IN" altLang="en-US"/>
            </a:br>
            <a:r>
              <a:rPr lang="en-IN" altLang="en-US"/>
              <a:t>System Architecture</a:t>
            </a:r>
            <a:endParaRPr lang="en-IN" altLang="en-US"/>
          </a:p>
        </p:txBody>
      </p:sp>
      <p:sp>
        <p:nvSpPr>
          <p:cNvPr id="3" name="Content Placeholder 2"/>
          <p:cNvSpPr>
            <a:spLocks noGrp="1"/>
          </p:cNvSpPr>
          <p:nvPr>
            <p:ph idx="1"/>
          </p:nvPr>
        </p:nvSpPr>
        <p:spPr/>
        <p:txBody>
          <a:bodyPr/>
          <a:lstStyle/>
          <a:p>
            <a:pPr marL="0" indent="0">
              <a:buNone/>
            </a:pPr>
            <a:r>
              <a:rPr lang="en-US"/>
              <a:t>   </a:t>
            </a:r>
            <a:endParaRPr lang="en-US"/>
          </a:p>
        </p:txBody>
      </p:sp>
      <p:sp>
        <p:nvSpPr>
          <p:cNvPr id="4" name="Date Placeholder 3"/>
          <p:cNvSpPr>
            <a:spLocks noGrp="1"/>
          </p:cNvSpPr>
          <p:nvPr>
            <p:ph type="dt" sz="half" idx="10"/>
          </p:nvPr>
        </p:nvSpPr>
        <p:spPr/>
        <p:txBody>
          <a:bodyPr/>
          <a:lstStyle/>
          <a:p>
            <a:pPr>
              <a:defRPr/>
            </a:pPr>
            <a:r>
              <a:rPr lang="en-US" smtClean="0"/>
              <a:t>Zeroth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graphicFrame>
        <p:nvGraphicFramePr>
          <p:cNvPr id="8" name="Object 7"/>
          <p:cNvGraphicFramePr/>
          <p:nvPr/>
        </p:nvGraphicFramePr>
        <p:xfrm>
          <a:off x="651510" y="1449070"/>
          <a:ext cx="10783570" cy="5272405"/>
        </p:xfrm>
        <a:graphic>
          <a:graphicData uri="http://schemas.openxmlformats.org/presentationml/2006/ole">
            <mc:AlternateContent xmlns:mc="http://schemas.openxmlformats.org/markup-compatibility/2006">
              <mc:Choice xmlns:v="urn:schemas-microsoft-com:vml" Requires="v">
                <p:oleObj spid="_x0000_s9" name="" r:id="rId1" imgW="10769600" imgH="4972050" progId="Paint.Picture">
                  <p:embed/>
                </p:oleObj>
              </mc:Choice>
              <mc:Fallback>
                <p:oleObj name="" r:id="rId1" imgW="10769600" imgH="4972050" progId="Paint.Picture">
                  <p:embed/>
                  <p:pic>
                    <p:nvPicPr>
                      <p:cNvPr id="0" name="Picture 8"/>
                      <p:cNvPicPr/>
                      <p:nvPr/>
                    </p:nvPicPr>
                    <p:blipFill>
                      <a:blip r:embed="rId2"/>
                      <a:stretch>
                        <a:fillRect/>
                      </a:stretch>
                    </p:blipFill>
                    <p:spPr>
                      <a:xfrm>
                        <a:off x="651510" y="1449070"/>
                        <a:ext cx="10783570" cy="527240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910*485"/>
  <p:tag name="TABLE_ENDDRAG_RECT" val="30*66*910*485"/>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15328</Words>
  <Application>WPS Presentation</Application>
  <PresentationFormat>Widescreen</PresentationFormat>
  <Paragraphs>561</Paragraphs>
  <Slides>44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Arial</vt:lpstr>
      <vt:lpstr>SimSun</vt:lpstr>
      <vt:lpstr>Wingdings</vt:lpstr>
      <vt:lpstr>Verdana</vt:lpstr>
      <vt:lpstr>Wingdings</vt:lpstr>
      <vt:lpstr>Times New Roman</vt:lpstr>
      <vt:lpstr>Verdana</vt:lpstr>
      <vt:lpstr>Microsoft YaHei</vt:lpstr>
      <vt:lpstr>Arial Unicode MS</vt:lpstr>
      <vt:lpstr>Calibri</vt:lpstr>
      <vt:lpstr>Profile</vt:lpstr>
      <vt:lpstr>Paint.Picture</vt:lpstr>
      <vt:lpstr>PowerPoint 演示文稿</vt:lpstr>
      <vt:lpstr>Problem Statement and Motivation</vt:lpstr>
      <vt:lpstr>Objectives</vt:lpstr>
      <vt:lpstr>Abstract</vt:lpstr>
      <vt:lpstr> Introduction and Overview of the Project.</vt:lpstr>
      <vt:lpstr>Literature Survey</vt:lpstr>
      <vt:lpstr>Existing Sytem</vt:lpstr>
      <vt:lpstr>Drawback of Existing System</vt:lpstr>
      <vt:lpstr>   System Architecture</vt:lpstr>
      <vt:lpstr>Proposed System</vt:lpstr>
      <vt:lpstr>List of modules</vt:lpstr>
      <vt:lpstr>Module1:Data Preprocessing</vt:lpstr>
      <vt:lpstr>Module 1:DFD Diagram </vt:lpstr>
      <vt:lpstr>Output Screenshot</vt:lpstr>
      <vt:lpstr>Output Screenshot</vt:lpstr>
      <vt:lpstr>Module 2(i):Predictive Modeling </vt:lpstr>
      <vt:lpstr>Next Purchase Prediction(calc.)</vt:lpstr>
      <vt:lpstr>Next Purchase Prediction(calc.)</vt:lpstr>
      <vt:lpstr>Next Purchase Prediction(calc.)</vt:lpstr>
      <vt:lpstr>Next Purchase Prediction(calc.)</vt:lpstr>
      <vt:lpstr>DFD Diagram - Predictive modeling</vt:lpstr>
      <vt:lpstr>Output Screenshot</vt:lpstr>
      <vt:lpstr>Module 3(i):Recommendation module</vt:lpstr>
      <vt:lpstr>User based Promotion and discount(Calc.)</vt:lpstr>
      <vt:lpstr>User based Promotion and discount(Calc.)</vt:lpstr>
      <vt:lpstr>User based Promotion and discount(Calc.)</vt:lpstr>
      <vt:lpstr>User based Promotion and discount(Calc.)</vt:lpstr>
      <vt:lpstr>Module 3(ii):Recommendation module</vt:lpstr>
      <vt:lpstr>Item based Promotion and discount(Calc.)</vt:lpstr>
      <vt:lpstr>DFD Diagram - Recommendation  module </vt:lpstr>
      <vt:lpstr>Output Screenshot</vt:lpstr>
      <vt:lpstr>Output Screenshot</vt:lpstr>
      <vt:lpstr>Module 4:Promotion Personalization module</vt:lpstr>
      <vt:lpstr>Gradient Boosting (Cal.)</vt:lpstr>
      <vt:lpstr>Gradient Boosting (Cal.)</vt:lpstr>
      <vt:lpstr>Gradient Boosting (Cal.)</vt:lpstr>
      <vt:lpstr>Gradient Boosting (Cal.)</vt:lpstr>
      <vt:lpstr>  DFD Diagram-Promotion Personalization module </vt:lpstr>
      <vt:lpstr>Output Screenshot</vt:lpstr>
      <vt:lpstr>Results and Discussions</vt:lpstr>
      <vt:lpstr>Comparative Analysis</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HARSAVARDHINI R 221801016</cp:lastModifiedBy>
  <cp:revision>89</cp:revision>
  <dcterms:created xsi:type="dcterms:W3CDTF">2023-08-03T04:32:00Z</dcterms:created>
  <dcterms:modified xsi:type="dcterms:W3CDTF">2024-11-22T14:19:11Z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1033-12.2.0.18911</vt:lpwstr>
  </property>
</Properties>
</file>