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sldIdLst>
    <p:sldId id="256" r:id="rId3"/>
    <p:sldId id="257" r:id="rId4"/>
    <p:sldId id="369" r:id="rId5"/>
    <p:sldId id="370" r:id="rId6"/>
    <p:sldId id="372" r:id="rId8"/>
    <p:sldId id="388" r:id="rId9"/>
    <p:sldId id="368" r:id="rId10"/>
    <p:sldId id="373" r:id="rId11"/>
    <p:sldId id="390" r:id="rId12"/>
    <p:sldId id="389" r:id="rId13"/>
    <p:sldId id="391" r:id="rId14"/>
    <p:sldId id="398" r:id="rId15"/>
    <p:sldId id="397" r:id="rId16"/>
    <p:sldId id="444" r:id="rId17"/>
    <p:sldId id="404" r:id="rId18"/>
    <p:sldId id="396" r:id="rId19"/>
    <p:sldId id="466" r:id="rId20"/>
    <p:sldId id="490" r:id="rId21"/>
    <p:sldId id="491" r:id="rId22"/>
    <p:sldId id="467" r:id="rId23"/>
    <p:sldId id="399" r:id="rId24"/>
    <p:sldId id="401" r:id="rId25"/>
    <p:sldId id="415" r:id="rId26"/>
    <p:sldId id="496" r:id="rId27"/>
    <p:sldId id="497" r:id="rId28"/>
    <p:sldId id="494" r:id="rId29"/>
    <p:sldId id="495" r:id="rId30"/>
    <p:sldId id="499" r:id="rId31"/>
    <p:sldId id="500" r:id="rId32"/>
    <p:sldId id="422" r:id="rId33"/>
    <p:sldId id="420" r:id="rId34"/>
    <p:sldId id="433" r:id="rId35"/>
    <p:sldId id="418" r:id="rId36"/>
    <p:sldId id="419" r:id="rId37"/>
    <p:sldId id="501" r:id="rId38"/>
    <p:sldId id="502" r:id="rId39"/>
    <p:sldId id="503" r:id="rId40"/>
    <p:sldId id="426" r:id="rId41"/>
    <p:sldId id="421" r:id="rId42"/>
    <p:sldId id="423" r:id="rId43"/>
    <p:sldId id="424" r:id="rId44"/>
    <p:sldId id="425" r:id="rId45"/>
    <p:sldId id="377" r:id="rId46"/>
    <p:sldId id="37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4660"/>
  </p:normalViewPr>
  <p:slideViewPr>
    <p:cSldViewPr snapToGrid="0" showGuides="1">
      <p:cViewPr varScale="1">
        <p:scale>
          <a:sx n="69" d="100"/>
          <a:sy n="69" d="100"/>
        </p:scale>
        <p:origin x="460" y="44"/>
      </p:cViewPr>
      <p:guideLst>
        <p:guide orient="horz" pos="2160"/>
        <p:guide pos="38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endParaRPr lang="en-US"/>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endParaRPr lang="en-US"/>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smtClean="0"/>
              <a:t>Zeroth Review</a:t>
            </a:r>
            <a:endParaRPr lang="en-US"/>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smtClean="0"/>
              <a:t>Department of Artificial Intelligence and Data Science</a:t>
            </a:r>
            <a:endParaRPr lang="en-US"/>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smtClean="0"/>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smtClean="0"/>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smtClean="0"/>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smtClean="0"/>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wrap="square" lIns="0" tIns="0" rIns="0" bIns="0" anchor="b">
            <a:normAutofit/>
          </a:bodyPr>
          <a:lstStyle>
            <a:lvl1pPr algn="l" fontAlgn="base">
              <a:defRPr sz="3200">
                <a:solidFill>
                  <a:schemeClr val="tx1">
                    <a:lumMod val="85000"/>
                    <a:lumOff val="15000"/>
                  </a:schemeClr>
                </a:solidFill>
                <a:latin typeface="+mj-lt"/>
              </a:defRPr>
            </a:lvl1pPr>
          </a:lstStyle>
          <a:p>
            <a:r>
              <a:rPr lang="en-US"/>
              <a:t>Click to add title</a:t>
            </a:r>
            <a:endParaRPr lang="en-US"/>
          </a:p>
        </p:txBody>
      </p:sp>
      <p:sp>
        <p:nvSpPr>
          <p:cNvPr id="3"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smtClean="0"/>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smtClean="0"/>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smtClean="0"/>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smtClean="0"/>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smtClean="0"/>
              <a:t>Zeroth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smtClean="0"/>
              <a:t>Department of Artificial Intelligence and Data Science</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r>
              <a:rPr lang="en-US" smtClean="0"/>
              <a:t>Zeroth Review</a:t>
            </a:r>
            <a:endParaRPr lang="en-US"/>
          </a:p>
        </p:txBody>
      </p:sp>
      <p:sp>
        <p:nvSpPr>
          <p:cNvPr id="8" name="Rectangle 7"/>
          <p:cNvSpPr>
            <a:spLocks noGrp="1" noChangeArrowheads="1"/>
          </p:cNvSpPr>
          <p:nvPr>
            <p:ph type="ftr" sz="quarter" idx="11"/>
          </p:nvPr>
        </p:nvSpPr>
        <p:spPr/>
        <p:txBody>
          <a:bodyPr/>
          <a:lstStyle>
            <a:lvl1pPr>
              <a:defRPr/>
            </a:lvl1pPr>
          </a:lstStyle>
          <a:p>
            <a:pPr>
              <a:defRPr/>
            </a:pPr>
            <a:r>
              <a:rPr lang="en-US" smtClean="0"/>
              <a:t>Department of Artificial Intelligence and Data Science</a:t>
            </a:r>
            <a:endParaRPr lang="en-US"/>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6"/>
          <p:cNvSpPr>
            <a:spLocks noGrp="1" noChangeArrowheads="1"/>
          </p:cNvSpPr>
          <p:nvPr>
            <p:ph type="dt" sz="half" idx="10"/>
          </p:nvPr>
        </p:nvSpPr>
        <p:spPr/>
        <p:txBody>
          <a:bodyPr/>
          <a:lstStyle>
            <a:lvl1pPr>
              <a:defRPr/>
            </a:lvl1pPr>
          </a:lstStyle>
          <a:p>
            <a:pPr>
              <a:defRPr/>
            </a:pPr>
            <a:r>
              <a:rPr lang="en-US" smtClean="0"/>
              <a:t>Zeroth Review</a:t>
            </a:r>
            <a:endParaRPr lang="en-US"/>
          </a:p>
        </p:txBody>
      </p:sp>
      <p:sp>
        <p:nvSpPr>
          <p:cNvPr id="4" name="Rectangle 7"/>
          <p:cNvSpPr>
            <a:spLocks noGrp="1" noChangeArrowheads="1"/>
          </p:cNvSpPr>
          <p:nvPr>
            <p:ph type="ftr" sz="quarter" idx="11"/>
          </p:nvPr>
        </p:nvSpPr>
        <p:spPr/>
        <p:txBody>
          <a:bodyPr/>
          <a:lstStyle>
            <a:lvl1pPr>
              <a:defRPr/>
            </a:lvl1pPr>
          </a:lstStyle>
          <a:p>
            <a:pPr>
              <a:defRPr/>
            </a:pPr>
            <a:r>
              <a:rPr lang="en-US" smtClean="0"/>
              <a:t>Department of Artificial Intelligence and Data Science</a:t>
            </a:r>
            <a:endParaRPr lang="en-US"/>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smtClean="0"/>
              <a:t>Zeroth Review</a:t>
            </a:r>
            <a:endParaRPr lang="en-US"/>
          </a:p>
        </p:txBody>
      </p:sp>
      <p:sp>
        <p:nvSpPr>
          <p:cNvPr id="3" name="Rectangle 7"/>
          <p:cNvSpPr>
            <a:spLocks noGrp="1" noChangeArrowheads="1"/>
          </p:cNvSpPr>
          <p:nvPr>
            <p:ph type="ftr" sz="quarter" idx="11"/>
          </p:nvPr>
        </p:nvSpPr>
        <p:spPr/>
        <p:txBody>
          <a:bodyPr/>
          <a:lstStyle>
            <a:lvl1pPr>
              <a:defRPr/>
            </a:lvl1pPr>
          </a:lstStyle>
          <a:p>
            <a:pPr>
              <a:defRPr/>
            </a:pPr>
            <a:r>
              <a:rPr lang="en-US" smtClean="0"/>
              <a:t>Department of Artificial Intelligence and Data Science</a:t>
            </a:r>
            <a:endParaRPr lang="en-US"/>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smtClean="0"/>
              <a:t>Zeroth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smtClean="0"/>
              <a:t>Department of Artificial Intelligence and Data Science</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smtClean="0"/>
              <a:t>Zeroth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smtClean="0"/>
              <a:t>Department of Artificial Intelligence and Data Science</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smtClean="0"/>
              <a:t>Zeroth Review</a:t>
            </a:r>
            <a:endParaRPr lang="en-US"/>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smtClean="0"/>
              <a:t>Department of Artificial Intelligence and Data Science</a:t>
            </a:r>
            <a:endParaRPr lang="en-US"/>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384" y="89477"/>
            <a:ext cx="2924175" cy="952500"/>
          </a:xfrm>
          <a:prstGeom prst="rect">
            <a:avLst/>
          </a:prstGeom>
        </p:spPr>
      </p:pic>
      <p:pic>
        <p:nvPicPr>
          <p:cNvPr id="7" name="Picture 6"/>
          <p:cNvPicPr>
            <a:picLocks noChangeAspect="1"/>
          </p:cNvPicPr>
          <p:nvPr/>
        </p:nvPicPr>
        <p:blipFill>
          <a:blip r:embed="rId3"/>
          <a:stretch>
            <a:fillRect/>
          </a:stretch>
        </p:blipFill>
        <p:spPr>
          <a:xfrm>
            <a:off x="11111491" y="64077"/>
            <a:ext cx="1000125" cy="1143000"/>
          </a:xfrm>
          <a:prstGeom prst="rect">
            <a:avLst/>
          </a:prstGeom>
        </p:spPr>
      </p:pic>
      <p:sp>
        <p:nvSpPr>
          <p:cNvPr id="9" name="Title 1"/>
          <p:cNvSpPr txBox="1"/>
          <p:nvPr/>
        </p:nvSpPr>
        <p:spPr>
          <a:xfrm>
            <a:off x="789940" y="3148330"/>
            <a:ext cx="10515600" cy="1134110"/>
          </a:xfrm>
          <a:prstGeom prst="rect">
            <a:avLst/>
          </a:prstGeom>
        </p:spPr>
        <p:txBody>
          <a:bodyPr vert="horz" lIns="91440" tIns="45720" rIns="91440" bIns="45720" rtlCol="0" anchor="ctr">
            <a:normAutofit fontScale="6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Personalized Marketing Strategies: Leveraging Ensemble methods and Collaborative Filtering for Targeted Promotions</a:t>
            </a:r>
            <a:endParaRPr lang="en-IN" sz="4000" b="1" dirty="0">
              <a:solidFill>
                <a:srgbClr val="7030A0"/>
              </a:solidFill>
              <a:latin typeface="Verdana" panose="020B0604030504040204" pitchFamily="34" charset="0"/>
              <a:ea typeface="+mn-ea"/>
              <a:cs typeface="+mn-cs"/>
            </a:endParaRPr>
          </a:p>
          <a:p>
            <a:endParaRPr lang="en-IN" sz="4000" b="1" dirty="0">
              <a:solidFill>
                <a:srgbClr val="7030A0"/>
              </a:solidFill>
              <a:latin typeface="Verdana" panose="020B0604030504040204" pitchFamily="34" charset="0"/>
              <a:ea typeface="+mn-ea"/>
              <a:cs typeface="+mn-cs"/>
            </a:endParaRPr>
          </a:p>
        </p:txBody>
      </p:sp>
      <p:sp>
        <p:nvSpPr>
          <p:cNvPr id="10" name="TextBox 1"/>
          <p:cNvSpPr txBox="1">
            <a:spLocks noChangeArrowheads="1"/>
          </p:cNvSpPr>
          <p:nvPr/>
        </p:nvSpPr>
        <p:spPr bwMode="auto">
          <a:xfrm>
            <a:off x="419100" y="5247005"/>
            <a:ext cx="444309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Dr.V.SARAVANANKUMAR</a:t>
            </a:r>
            <a:endParaRPr lang="en-US" altLang="en-IN" sz="2400" b="1" dirty="0">
              <a:solidFill>
                <a:srgbClr val="FF0000"/>
              </a:solidFill>
            </a:endParaRPr>
          </a:p>
          <a:p>
            <a:pPr>
              <a:spcBef>
                <a:spcPct val="0"/>
              </a:spcBef>
              <a:buClrTx/>
              <a:buFontTx/>
              <a:buNone/>
            </a:pPr>
            <a:r>
              <a:rPr lang="en-US" altLang="en-IN" sz="2400" b="1" dirty="0">
                <a:solidFill>
                  <a:srgbClr val="FF0000"/>
                </a:solidFill>
              </a:rPr>
              <a:t>       Professor</a:t>
            </a:r>
            <a:endParaRPr lang="en-US" altLang="en-IN" sz="2400" b="1" dirty="0">
              <a:solidFill>
                <a:srgbClr val="FF0000"/>
              </a:solidFill>
            </a:endParaRPr>
          </a:p>
        </p:txBody>
      </p:sp>
      <p:sp>
        <p:nvSpPr>
          <p:cNvPr id="11" name="TextBox 1"/>
          <p:cNvSpPr txBox="1">
            <a:spLocks noChangeArrowheads="1"/>
          </p:cNvSpPr>
          <p:nvPr/>
        </p:nvSpPr>
        <p:spPr bwMode="auto">
          <a:xfrm>
            <a:off x="6377940" y="5179695"/>
            <a:ext cx="581406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HARSAVARDHINI R(221801016)</a:t>
            </a:r>
            <a:endParaRPr lang="en-US" altLang="en-IN" sz="2400" b="1" dirty="0">
              <a:solidFill>
                <a:srgbClr val="FF0000"/>
              </a:solidFill>
            </a:endParaRPr>
          </a:p>
          <a:p>
            <a:pPr>
              <a:spcBef>
                <a:spcPct val="0"/>
              </a:spcBef>
              <a:buClrTx/>
              <a:buFontTx/>
              <a:buNone/>
            </a:pPr>
            <a:r>
              <a:rPr lang="en-US" altLang="en-IN" sz="2400" b="1" dirty="0">
                <a:solidFill>
                  <a:srgbClr val="FF0000"/>
                </a:solidFill>
              </a:rPr>
              <a:t>KAVIYA S(221801024)</a:t>
            </a:r>
            <a:endParaRPr lang="en-US" altLang="en-IN"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t>
            </a:r>
            <a:r>
              <a:rPr lang="en-IN" sz="2800" b="1" dirty="0" smtClean="0">
                <a:solidFill>
                  <a:srgbClr val="002060"/>
                </a:solidFill>
                <a:latin typeface="Verdana" panose="020B0604030504040204" pitchFamily="34" charset="0"/>
                <a:ea typeface="+mn-ea"/>
                <a:cs typeface="+mn-cs"/>
              </a:rPr>
              <a:t>Artificial Intelligence and Machine Learning</a:t>
            </a:r>
            <a:endParaRPr 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Proposed System</a:t>
            </a:r>
            <a:endParaRPr lang="en-IN" altLang="en-US"/>
          </a:p>
        </p:txBody>
      </p:sp>
      <p:sp>
        <p:nvSpPr>
          <p:cNvPr id="3" name="Content Placeholder 2"/>
          <p:cNvSpPr>
            <a:spLocks noGrp="1"/>
          </p:cNvSpPr>
          <p:nvPr>
            <p:ph idx="1"/>
          </p:nvPr>
        </p:nvSpPr>
        <p:spPr/>
        <p:txBody>
          <a:bodyPr/>
          <a:lstStyle/>
          <a:p>
            <a:r>
              <a:rPr lang="en-IN" altLang="en-US" sz="2400">
                <a:latin typeface="Times New Roman" panose="02020603050405020304" pitchFamily="18" charset="0"/>
                <a:cs typeface="Times New Roman" panose="02020603050405020304" pitchFamily="18" charset="0"/>
              </a:rPr>
              <a:t>The proposed system aims to enhance the retail chain's ability to personalize promotions and discounts by analyzing customer purchasing behavior and preferences . </a:t>
            </a:r>
            <a:endParaRPr lang="en-IN" altLang="en-US" sz="2400">
              <a:latin typeface="Times New Roman" panose="02020603050405020304" pitchFamily="18" charset="0"/>
              <a:cs typeface="Times New Roman" panose="02020603050405020304" pitchFamily="18" charset="0"/>
            </a:endParaRPr>
          </a:p>
          <a:p>
            <a:r>
              <a:rPr lang="en-IN" altLang="en-US" sz="2400">
                <a:latin typeface="Times New Roman" panose="02020603050405020304" pitchFamily="18" charset="0"/>
                <a:cs typeface="Times New Roman" panose="02020603050405020304" pitchFamily="18" charset="0"/>
              </a:rPr>
              <a:t> Increasing the overall sales and customer satisfaction by predicting the next likely product a customer will purchase by using Random Forest classifier , </a:t>
            </a:r>
            <a:r>
              <a:rPr lang="en-US" altLang="en-IN" sz="2400">
                <a:latin typeface="Times New Roman" panose="02020603050405020304" pitchFamily="18" charset="0"/>
                <a:cs typeface="Times New Roman" panose="02020603050405020304" pitchFamily="18" charset="0"/>
              </a:rPr>
              <a:t>user based and item based </a:t>
            </a:r>
            <a:r>
              <a:rPr lang="en-IN" altLang="en-US" sz="2400">
                <a:latin typeface="Times New Roman" panose="02020603050405020304" pitchFamily="18" charset="0"/>
                <a:cs typeface="Times New Roman" panose="02020603050405020304" pitchFamily="18" charset="0"/>
              </a:rPr>
              <a:t>colloborative filtering methods for providing recommendations along with </a:t>
            </a:r>
            <a:r>
              <a:rPr lang="en-IN" altLang="en-US" sz="2400">
                <a:latin typeface="Times New Roman" panose="02020603050405020304" pitchFamily="18" charset="0"/>
                <a:cs typeface="Times New Roman" panose="02020603050405020304" pitchFamily="18" charset="0"/>
                <a:sym typeface="+mn-ea"/>
              </a:rPr>
              <a:t>discounts and promotions </a:t>
            </a:r>
            <a:r>
              <a:rPr lang="en-IN" altLang="en-US" sz="2400">
                <a:latin typeface="Times New Roman" panose="02020603050405020304" pitchFamily="18" charset="0"/>
                <a:cs typeface="Times New Roman" panose="02020603050405020304" pitchFamily="18" charset="0"/>
              </a:rPr>
              <a:t>based on user and item similarity and next product the customer is likely to buy</a:t>
            </a:r>
            <a:endParaRPr lang="en-IN" altLang="en-US" sz="2400">
              <a:latin typeface="Times New Roman" panose="02020603050405020304" pitchFamily="18" charset="0"/>
              <a:cs typeface="Times New Roman" panose="02020603050405020304" pitchFamily="18" charset="0"/>
            </a:endParaRPr>
          </a:p>
          <a:p>
            <a:pPr marL="0" indent="0">
              <a:buNone/>
            </a:pPr>
            <a:endParaRPr lang="en-IN" altLang="en-US" sz="2400">
              <a:latin typeface="Times New Roman" panose="02020603050405020304" pitchFamily="18" charset="0"/>
              <a:cs typeface="Times New Roman" panose="02020603050405020304" pitchFamily="18" charset="0"/>
            </a:endParaRPr>
          </a:p>
          <a:p>
            <a:endParaRPr lang="en-IN" alt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List of modules</a:t>
            </a:r>
            <a:endParaRPr lang="en-IN" altLang="en-US"/>
          </a:p>
        </p:txBody>
      </p:sp>
      <p:sp>
        <p:nvSpPr>
          <p:cNvPr id="3" name="Content Placeholder 2"/>
          <p:cNvSpPr>
            <a:spLocks noGrp="1"/>
          </p:cNvSpPr>
          <p:nvPr>
            <p:ph idx="1"/>
          </p:nvPr>
        </p:nvSpPr>
        <p:spPr>
          <a:xfrm>
            <a:off x="675640" y="1822450"/>
            <a:ext cx="10703560" cy="4121785"/>
          </a:xfrm>
        </p:spPr>
        <p:txBody>
          <a:bodyPr/>
          <a:lstStyle/>
          <a:p>
            <a:pPr marL="0" indent="0" algn="l">
              <a:lnSpc>
                <a:spcPct val="100000"/>
              </a:lnSpc>
              <a:buNone/>
            </a:pPr>
            <a:r>
              <a:rPr lang="en-US" altLang="en-IN" sz="2400">
                <a:latin typeface="Times New Roman" panose="02020603050405020304" pitchFamily="18" charset="0"/>
                <a:cs typeface="Times New Roman" panose="02020603050405020304" pitchFamily="18" charset="0"/>
              </a:rPr>
              <a:t>1</a:t>
            </a:r>
            <a:r>
              <a:rPr lang="en-IN" altLang="en-US" sz="2400">
                <a:latin typeface="Times New Roman" panose="02020603050405020304" pitchFamily="18" charset="0"/>
                <a:cs typeface="Times New Roman" panose="02020603050405020304" pitchFamily="18" charset="0"/>
              </a:rPr>
              <a:t>. Data </a:t>
            </a:r>
            <a:r>
              <a:rPr lang="en-US" altLang="en-IN" sz="2400">
                <a:latin typeface="Times New Roman" panose="02020603050405020304" pitchFamily="18" charset="0"/>
                <a:cs typeface="Times New Roman" panose="02020603050405020304" pitchFamily="18" charset="0"/>
              </a:rPr>
              <a:t>Preprocessing</a:t>
            </a:r>
            <a:r>
              <a:rPr lang="en-IN" altLang="en-US" sz="2400">
                <a:latin typeface="Times New Roman" panose="02020603050405020304" pitchFamily="18" charset="0"/>
                <a:cs typeface="Times New Roman" panose="02020603050405020304" pitchFamily="18" charset="0"/>
              </a:rPr>
              <a:t> Module</a:t>
            </a:r>
            <a:endParaRPr lang="en-IN" altLang="en-US" sz="2400">
              <a:latin typeface="Times New Roman" panose="02020603050405020304" pitchFamily="18" charset="0"/>
              <a:cs typeface="Times New Roman" panose="02020603050405020304" pitchFamily="18" charset="0"/>
            </a:endParaRPr>
          </a:p>
          <a:p>
            <a:pPr marL="0" indent="0" algn="l">
              <a:lnSpc>
                <a:spcPct val="100000"/>
              </a:lnSpc>
              <a:buNone/>
            </a:pPr>
            <a:r>
              <a:rPr lang="en-US" altLang="en-IN" sz="2400">
                <a:latin typeface="Times New Roman" panose="02020603050405020304" pitchFamily="18" charset="0"/>
                <a:cs typeface="Times New Roman" panose="02020603050405020304" pitchFamily="18" charset="0"/>
              </a:rPr>
              <a:t>2</a:t>
            </a:r>
            <a:r>
              <a:rPr lang="en-IN" altLang="en-US" sz="2400">
                <a:latin typeface="Times New Roman" panose="02020603050405020304" pitchFamily="18" charset="0"/>
                <a:cs typeface="Times New Roman" panose="02020603050405020304" pitchFamily="18" charset="0"/>
              </a:rPr>
              <a:t>. </a:t>
            </a:r>
            <a:r>
              <a:rPr lang="en-US" altLang="en-IN" sz="2400">
                <a:latin typeface="Times New Roman" panose="02020603050405020304" pitchFamily="18" charset="0"/>
                <a:cs typeface="Times New Roman" panose="02020603050405020304" pitchFamily="18" charset="0"/>
                <a:sym typeface="+mn-ea"/>
              </a:rPr>
              <a:t>Predictive Modeling Module </a:t>
            </a:r>
            <a:endParaRPr lang="en-US" altLang="en-IN" sz="2400">
              <a:latin typeface="Times New Roman" panose="02020603050405020304" pitchFamily="18" charset="0"/>
              <a:cs typeface="Times New Roman" panose="02020603050405020304" pitchFamily="18" charset="0"/>
              <a:sym typeface="+mn-ea"/>
            </a:endParaRPr>
          </a:p>
          <a:p>
            <a:pPr marL="0" indent="0" algn="l">
              <a:lnSpc>
                <a:spcPct val="100000"/>
              </a:lnSpc>
              <a:buNone/>
            </a:pPr>
            <a:r>
              <a:rPr lang="en-US" altLang="en-IN" sz="2400">
                <a:latin typeface="Times New Roman" panose="02020603050405020304" pitchFamily="18" charset="0"/>
                <a:cs typeface="Times New Roman" panose="02020603050405020304" pitchFamily="18" charset="0"/>
                <a:sym typeface="+mn-ea"/>
              </a:rPr>
              <a:t> </a:t>
            </a:r>
            <a:r>
              <a:rPr lang="en-IN" altLang="en-US" sz="2400">
                <a:latin typeface="Times New Roman" panose="02020603050405020304" pitchFamily="18" charset="0"/>
                <a:cs typeface="Times New Roman" panose="02020603050405020304" pitchFamily="18" charset="0"/>
                <a:sym typeface="+mn-ea"/>
              </a:rPr>
              <a:t>         i)Next Purchase Prediction and promotion</a:t>
            </a:r>
            <a:endParaRPr lang="en-IN" altLang="en-US" sz="2400">
              <a:latin typeface="Times New Roman" panose="02020603050405020304" pitchFamily="18" charset="0"/>
              <a:cs typeface="Times New Roman" panose="02020603050405020304" pitchFamily="18" charset="0"/>
            </a:endParaRPr>
          </a:p>
          <a:p>
            <a:pPr marL="0" indent="0" algn="l">
              <a:lnSpc>
                <a:spcPct val="100000"/>
              </a:lnSpc>
              <a:buNone/>
            </a:pPr>
            <a:r>
              <a:rPr lang="en-US" altLang="en-IN" sz="2400">
                <a:latin typeface="Times New Roman" panose="02020603050405020304" pitchFamily="18" charset="0"/>
                <a:cs typeface="Times New Roman" panose="02020603050405020304" pitchFamily="18" charset="0"/>
              </a:rPr>
              <a:t>3. </a:t>
            </a:r>
            <a:r>
              <a:rPr lang="en-IN" altLang="en-US" sz="2400">
                <a:latin typeface="Times New Roman" panose="02020603050405020304" pitchFamily="18" charset="0"/>
                <a:cs typeface="Times New Roman" panose="02020603050405020304" pitchFamily="18" charset="0"/>
                <a:sym typeface="+mn-ea"/>
              </a:rPr>
              <a:t>Recommendation Engine Module</a:t>
            </a:r>
            <a:endParaRPr lang="en-IN" altLang="en-US" sz="2400">
              <a:latin typeface="Times New Roman" panose="02020603050405020304" pitchFamily="18" charset="0"/>
              <a:cs typeface="Times New Roman" panose="02020603050405020304" pitchFamily="18" charset="0"/>
              <a:sym typeface="+mn-ea"/>
            </a:endParaRPr>
          </a:p>
          <a:p>
            <a:pPr marL="0" indent="0" algn="l">
              <a:lnSpc>
                <a:spcPct val="100000"/>
              </a:lnSpc>
              <a:buNone/>
            </a:pPr>
            <a:r>
              <a:rPr lang="en-IN" altLang="en-US" sz="2400">
                <a:latin typeface="Times New Roman" panose="02020603050405020304" pitchFamily="18" charset="0"/>
                <a:cs typeface="Times New Roman" panose="02020603050405020304" pitchFamily="18" charset="0"/>
                <a:sym typeface="+mn-ea"/>
              </a:rPr>
              <a:t>          i)User based promotions and discounts</a:t>
            </a:r>
            <a:br>
              <a:rPr lang="en-IN" altLang="en-US" sz="2400">
                <a:latin typeface="Times New Roman" panose="02020603050405020304" pitchFamily="18" charset="0"/>
                <a:cs typeface="Times New Roman" panose="02020603050405020304" pitchFamily="18" charset="0"/>
                <a:sym typeface="+mn-ea"/>
              </a:rPr>
            </a:br>
            <a:r>
              <a:rPr lang="en-IN" altLang="en-US" sz="2400">
                <a:latin typeface="Times New Roman" panose="02020603050405020304" pitchFamily="18" charset="0"/>
                <a:cs typeface="Times New Roman" panose="02020603050405020304" pitchFamily="18" charset="0"/>
                <a:sym typeface="+mn-ea"/>
              </a:rPr>
              <a:t>          ii)Item based promotions and discounts</a:t>
            </a:r>
            <a:endParaRPr lang="en-IN" altLang="en-US" sz="2400">
              <a:latin typeface="Times New Roman" panose="02020603050405020304" pitchFamily="18" charset="0"/>
              <a:cs typeface="Times New Roman" panose="02020603050405020304" pitchFamily="18" charset="0"/>
            </a:endParaRPr>
          </a:p>
          <a:p>
            <a:pPr marL="0" indent="0" algn="l">
              <a:lnSpc>
                <a:spcPct val="100000"/>
              </a:lnSpc>
              <a:buNone/>
            </a:pPr>
            <a:r>
              <a:rPr lang="en-US" altLang="en-IN" sz="2400">
                <a:latin typeface="Times New Roman" panose="02020603050405020304" pitchFamily="18" charset="0"/>
                <a:cs typeface="Times New Roman" panose="02020603050405020304" pitchFamily="18" charset="0"/>
              </a:rPr>
              <a:t>4</a:t>
            </a:r>
            <a:r>
              <a:rPr lang="en-IN" altLang="en-US" sz="2400">
                <a:latin typeface="Times New Roman" panose="02020603050405020304" pitchFamily="18" charset="0"/>
                <a:cs typeface="Times New Roman" panose="02020603050405020304" pitchFamily="18" charset="0"/>
              </a:rPr>
              <a:t>. Promotion Personalization Module</a:t>
            </a:r>
            <a:endParaRPr lang="en-US" altLang="en-IN" sz="2400">
              <a:latin typeface="Times New Roman" panose="02020603050405020304" pitchFamily="18" charset="0"/>
              <a:cs typeface="Times New Roman" panose="02020603050405020304" pitchFamily="18" charset="0"/>
            </a:endParaRPr>
          </a:p>
          <a:p>
            <a:pPr marL="0" indent="0" algn="l">
              <a:lnSpc>
                <a:spcPct val="100000"/>
              </a:lnSpc>
              <a:buNone/>
            </a:pPr>
            <a:endParaRPr lang="en-US" altLang="en-IN"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sym typeface="+mn-ea"/>
              </a:rPr>
              <a:t>Module</a:t>
            </a:r>
            <a:r>
              <a:rPr lang="en-US" altLang="en-US" dirty="0">
                <a:sym typeface="+mn-ea"/>
              </a:rPr>
              <a:t>1</a:t>
            </a:r>
            <a:r>
              <a:rPr lang="en-IN" altLang="en-US" dirty="0" smtClean="0">
                <a:sym typeface="+mn-ea"/>
              </a:rPr>
              <a:t>:Data </a:t>
            </a:r>
            <a:r>
              <a:rPr lang="en-IN" altLang="en-US" dirty="0" err="1" smtClean="0">
                <a:sym typeface="+mn-ea"/>
              </a:rPr>
              <a:t>Preprocessing</a:t>
            </a:r>
            <a:endParaRPr lang="en-US" dirty="0"/>
          </a:p>
        </p:txBody>
      </p:sp>
      <p:sp>
        <p:nvSpPr>
          <p:cNvPr id="3" name="Content Placeholder 2"/>
          <p:cNvSpPr>
            <a:spLocks noGrp="1"/>
          </p:cNvSpPr>
          <p:nvPr>
            <p:ph idx="1"/>
          </p:nvPr>
        </p:nvSpPr>
        <p:spPr/>
        <p:txBody>
          <a:bodyPr/>
          <a:lstStyle/>
          <a:p>
            <a:pPr marL="0" indent="0">
              <a:buNone/>
            </a:pPr>
            <a:r>
              <a:rPr lang="en-US" altLang="en-US" sz="2100" b="1" dirty="0">
                <a:latin typeface="Times New Roman" panose="02020603050405020304" pitchFamily="18" charset="0"/>
                <a:cs typeface="Times New Roman" panose="02020603050405020304" pitchFamily="18" charset="0"/>
              </a:rPr>
              <a:t>Step 1: </a:t>
            </a:r>
            <a:r>
              <a:rPr lang="en-US" altLang="en-US" sz="2100" dirty="0">
                <a:latin typeface="Times New Roman" panose="02020603050405020304" pitchFamily="18" charset="0"/>
                <a:cs typeface="Times New Roman" panose="02020603050405020304" pitchFamily="18" charset="0"/>
              </a:rPr>
              <a:t>Use </a:t>
            </a:r>
            <a:r>
              <a:rPr lang="en-US" altLang="en-US" sz="2100" dirty="0" err="1">
                <a:latin typeface="Times New Roman" panose="02020603050405020304" pitchFamily="18" charset="0"/>
                <a:cs typeface="Times New Roman" panose="02020603050405020304" pitchFamily="18" charset="0"/>
              </a:rPr>
              <a:t>df.isnull</a:t>
            </a:r>
            <a:r>
              <a:rPr lang="en-US" altLang="en-US" sz="2100" dirty="0">
                <a:latin typeface="Times New Roman" panose="02020603050405020304" pitchFamily="18" charset="0"/>
                <a:cs typeface="Times New Roman" panose="02020603050405020304" pitchFamily="18" charset="0"/>
              </a:rPr>
              <a:t>().sum()/</a:t>
            </a:r>
            <a:r>
              <a:rPr lang="en-US" altLang="en-US" sz="2100" dirty="0" err="1">
                <a:latin typeface="Times New Roman" panose="02020603050405020304" pitchFamily="18" charset="0"/>
                <a:cs typeface="Times New Roman" panose="02020603050405020304" pitchFamily="18" charset="0"/>
              </a:rPr>
              <a:t>df.shape</a:t>
            </a:r>
            <a:r>
              <a:rPr lang="en-US" altLang="en-US" sz="2100" dirty="0">
                <a:latin typeface="Times New Roman" panose="02020603050405020304" pitchFamily="18" charset="0"/>
                <a:cs typeface="Times New Roman" panose="02020603050405020304" pitchFamily="18" charset="0"/>
              </a:rPr>
              <a:t>[0]*100 to find the percentage of null values in each </a:t>
            </a:r>
            <a:r>
              <a:rPr lang="en-US" altLang="en-US" sz="2100" dirty="0" err="1">
                <a:latin typeface="Times New Roman" panose="02020603050405020304" pitchFamily="18" charset="0"/>
                <a:cs typeface="Times New Roman" panose="02020603050405020304" pitchFamily="18" charset="0"/>
              </a:rPr>
              <a:t>column.</a:t>
            </a:r>
            <a:endParaRPr lang="en-US" altLang="en-US" sz="2100" dirty="0" smtClean="0">
              <a:latin typeface="Times New Roman" panose="02020603050405020304" pitchFamily="18" charset="0"/>
              <a:cs typeface="Times New Roman" panose="02020603050405020304" pitchFamily="18" charset="0"/>
            </a:endParaRPr>
          </a:p>
          <a:p>
            <a:pPr marL="0" indent="0">
              <a:buNone/>
            </a:pPr>
            <a:r>
              <a:rPr lang="en-US" altLang="en-US" sz="2100" b="1" dirty="0" smtClean="0">
                <a:latin typeface="Times New Roman" panose="02020603050405020304" pitchFamily="18" charset="0"/>
                <a:cs typeface="Times New Roman" panose="02020603050405020304" pitchFamily="18" charset="0"/>
              </a:rPr>
              <a:t>Step </a:t>
            </a:r>
            <a:r>
              <a:rPr lang="en-US" altLang="en-US" sz="2100" b="1" dirty="0">
                <a:latin typeface="Times New Roman" panose="02020603050405020304" pitchFamily="18" charset="0"/>
                <a:cs typeface="Times New Roman" panose="02020603050405020304" pitchFamily="18" charset="0"/>
              </a:rPr>
              <a:t>2: </a:t>
            </a:r>
            <a:r>
              <a:rPr lang="en-US" altLang="en-US" sz="2100" dirty="0">
                <a:latin typeface="Times New Roman" panose="02020603050405020304" pitchFamily="18" charset="0"/>
                <a:cs typeface="Times New Roman" panose="02020603050405020304" pitchFamily="18" charset="0"/>
              </a:rPr>
              <a:t>Analyze the correlation </a:t>
            </a:r>
            <a:r>
              <a:rPr lang="en-US" altLang="en-US" sz="2100" dirty="0" err="1">
                <a:latin typeface="Times New Roman" panose="02020603050405020304" pitchFamily="18" charset="0"/>
                <a:cs typeface="Times New Roman" panose="02020603050405020304" pitchFamily="18" charset="0"/>
              </a:rPr>
              <a:t>heatmap</a:t>
            </a:r>
            <a:r>
              <a:rPr lang="en-US" altLang="en-US" sz="2100" dirty="0">
                <a:latin typeface="Times New Roman" panose="02020603050405020304" pitchFamily="18" charset="0"/>
                <a:cs typeface="Times New Roman" panose="02020603050405020304" pitchFamily="18" charset="0"/>
              </a:rPr>
              <a:t> to identify columns with low correlation (close to 0</a:t>
            </a:r>
            <a:r>
              <a:rPr lang="en-US" altLang="en-US" sz="2100" dirty="0" smtClean="0">
                <a:latin typeface="Times New Roman" panose="02020603050405020304" pitchFamily="18" charset="0"/>
                <a:cs typeface="Times New Roman" panose="02020603050405020304" pitchFamily="18" charset="0"/>
              </a:rPr>
              <a:t>).</a:t>
            </a:r>
            <a:endParaRPr lang="en-US" altLang="en-US" sz="2100" dirty="0" smtClean="0">
              <a:latin typeface="Times New Roman" panose="02020603050405020304" pitchFamily="18" charset="0"/>
              <a:cs typeface="Times New Roman" panose="02020603050405020304" pitchFamily="18" charset="0"/>
            </a:endParaRPr>
          </a:p>
          <a:p>
            <a:pPr marL="0" indent="0">
              <a:buNone/>
            </a:pPr>
            <a:r>
              <a:rPr lang="en-US" altLang="en-US" sz="2100" b="1" dirty="0" smtClean="0">
                <a:latin typeface="Times New Roman" panose="02020603050405020304" pitchFamily="18" charset="0"/>
                <a:cs typeface="Times New Roman" panose="02020603050405020304" pitchFamily="18" charset="0"/>
              </a:rPr>
              <a:t>Step </a:t>
            </a:r>
            <a:r>
              <a:rPr lang="en-US" altLang="en-US" sz="2100" b="1" dirty="0">
                <a:latin typeface="Times New Roman" panose="02020603050405020304" pitchFamily="18" charset="0"/>
                <a:cs typeface="Times New Roman" panose="02020603050405020304" pitchFamily="18" charset="0"/>
              </a:rPr>
              <a:t>3: </a:t>
            </a:r>
            <a:r>
              <a:rPr lang="en-US" altLang="en-US" sz="2100" dirty="0">
                <a:latin typeface="Times New Roman" panose="02020603050405020304" pitchFamily="18" charset="0"/>
                <a:cs typeface="Times New Roman" panose="02020603050405020304" pitchFamily="18" charset="0"/>
              </a:rPr>
              <a:t>Remove columns with high null percentages and low correlation (e.g., Postal Code and Discount</a:t>
            </a:r>
            <a:r>
              <a:rPr lang="en-US" altLang="en-US" sz="2100" dirty="0" smtClean="0">
                <a:latin typeface="Times New Roman" panose="02020603050405020304" pitchFamily="18" charset="0"/>
                <a:cs typeface="Times New Roman" panose="02020603050405020304" pitchFamily="18" charset="0"/>
              </a:rPr>
              <a:t>)</a:t>
            </a:r>
            <a:endParaRPr lang="en-US" altLang="en-US" sz="2100" dirty="0" smtClean="0">
              <a:latin typeface="Times New Roman" panose="02020603050405020304" pitchFamily="18" charset="0"/>
              <a:cs typeface="Times New Roman" panose="02020603050405020304" pitchFamily="18" charset="0"/>
            </a:endParaRPr>
          </a:p>
          <a:p>
            <a:pPr marL="0" indent="0">
              <a:buNone/>
            </a:pPr>
            <a:r>
              <a:rPr lang="en-US" altLang="en-US" sz="2100" b="1" dirty="0" smtClean="0">
                <a:latin typeface="Times New Roman" panose="02020603050405020304" pitchFamily="18" charset="0"/>
                <a:cs typeface="Times New Roman" panose="02020603050405020304" pitchFamily="18" charset="0"/>
              </a:rPr>
              <a:t>Step </a:t>
            </a:r>
            <a:r>
              <a:rPr lang="en-US" altLang="en-US" sz="2100" b="1" dirty="0">
                <a:latin typeface="Times New Roman" panose="02020603050405020304" pitchFamily="18" charset="0"/>
                <a:cs typeface="Times New Roman" panose="02020603050405020304" pitchFamily="18" charset="0"/>
              </a:rPr>
              <a:t>4: </a:t>
            </a:r>
            <a:r>
              <a:rPr lang="en-US" altLang="en-US" sz="2100" dirty="0">
                <a:latin typeface="Times New Roman" panose="02020603050405020304" pitchFamily="18" charset="0"/>
                <a:cs typeface="Times New Roman" panose="02020603050405020304" pitchFamily="18" charset="0"/>
              </a:rPr>
              <a:t>Verify null values and correlation after removal to ensure data quality</a:t>
            </a:r>
            <a:r>
              <a:rPr lang="en-US" altLang="en-US" sz="2100" dirty="0" smtClean="0">
                <a:latin typeface="Times New Roman" panose="02020603050405020304" pitchFamily="18" charset="0"/>
                <a:cs typeface="Times New Roman" panose="02020603050405020304" pitchFamily="18" charset="0"/>
              </a:rPr>
              <a:t>.</a:t>
            </a:r>
            <a:endParaRPr lang="en-US" altLang="en-US" sz="2100" dirty="0" smtClean="0">
              <a:latin typeface="Times New Roman" panose="02020603050405020304" pitchFamily="18" charset="0"/>
              <a:cs typeface="Times New Roman" panose="02020603050405020304" pitchFamily="18" charset="0"/>
            </a:endParaRPr>
          </a:p>
          <a:p>
            <a:pPr marL="0" indent="0">
              <a:buNone/>
            </a:pPr>
            <a:r>
              <a:rPr lang="en-US" altLang="en-US" sz="2100" b="1" dirty="0" smtClean="0">
                <a:latin typeface="Times New Roman" panose="02020603050405020304" pitchFamily="18" charset="0"/>
                <a:cs typeface="Times New Roman" panose="02020603050405020304" pitchFamily="18" charset="0"/>
              </a:rPr>
              <a:t>Step </a:t>
            </a:r>
            <a:r>
              <a:rPr lang="en-US" altLang="en-US" sz="2100" b="1" dirty="0">
                <a:latin typeface="Times New Roman" panose="02020603050405020304" pitchFamily="18" charset="0"/>
                <a:cs typeface="Times New Roman" panose="02020603050405020304" pitchFamily="18" charset="0"/>
              </a:rPr>
              <a:t>5: </a:t>
            </a:r>
            <a:r>
              <a:rPr lang="en-US" altLang="en-US" sz="2100" dirty="0">
                <a:latin typeface="Times New Roman" panose="02020603050405020304" pitchFamily="18" charset="0"/>
                <a:cs typeface="Times New Roman" panose="02020603050405020304" pitchFamily="18" charset="0"/>
              </a:rPr>
              <a:t>Use the cleaned dataset for further analysis or predictive modeling.</a:t>
            </a:r>
            <a:endParaRPr lang="en-IN" altLang="en-US" sz="21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Module 1:DFD Diagram </a:t>
            </a:r>
            <a:endParaRPr lang="en-IN" alt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3" name="Picture 2"/>
          <p:cNvPicPr>
            <a:picLocks noChangeAspect="1"/>
          </p:cNvPicPr>
          <p:nvPr/>
        </p:nvPicPr>
        <p:blipFill>
          <a:blip r:embed="rId1"/>
          <a:stretch>
            <a:fillRect/>
          </a:stretch>
        </p:blipFill>
        <p:spPr>
          <a:xfrm>
            <a:off x="647700" y="2339975"/>
            <a:ext cx="10896600" cy="31813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Output Screenshot</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7" name="Picture 6"/>
          <p:cNvPicPr>
            <a:picLocks noChangeAspect="1"/>
          </p:cNvPicPr>
          <p:nvPr/>
        </p:nvPicPr>
        <p:blipFill>
          <a:blip r:embed="rId1"/>
          <a:stretch>
            <a:fillRect/>
          </a:stretch>
        </p:blipFill>
        <p:spPr>
          <a:xfrm>
            <a:off x="3004185" y="1704975"/>
            <a:ext cx="4876800" cy="41059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Output Screenshot</a:t>
            </a:r>
            <a:endParaRPr lang="en-IN" alt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15" name="Picture 14"/>
          <p:cNvPicPr>
            <a:picLocks noChangeAspect="1"/>
          </p:cNvPicPr>
          <p:nvPr/>
        </p:nvPicPr>
        <p:blipFill>
          <a:blip r:embed="rId1"/>
          <a:stretch>
            <a:fillRect/>
          </a:stretch>
        </p:blipFill>
        <p:spPr>
          <a:xfrm>
            <a:off x="1930400" y="1707515"/>
            <a:ext cx="2235200" cy="4281170"/>
          </a:xfrm>
          <a:prstGeom prst="rect">
            <a:avLst/>
          </a:prstGeom>
        </p:spPr>
      </p:pic>
      <p:pic>
        <p:nvPicPr>
          <p:cNvPr id="17" name="Picture 16"/>
          <p:cNvPicPr>
            <a:picLocks noChangeAspect="1"/>
          </p:cNvPicPr>
          <p:nvPr/>
        </p:nvPicPr>
        <p:blipFill>
          <a:blip r:embed="rId2"/>
          <a:stretch>
            <a:fillRect/>
          </a:stretch>
        </p:blipFill>
        <p:spPr>
          <a:xfrm>
            <a:off x="5893280" y="1707629"/>
            <a:ext cx="5273484" cy="4281184"/>
          </a:xfrm>
          <a:prstGeom prst="rect">
            <a:avLst/>
          </a:prstGeom>
        </p:spPr>
      </p:pic>
      <p:pic>
        <p:nvPicPr>
          <p:cNvPr id="3" name="Picture 2"/>
          <p:cNvPicPr>
            <a:picLocks noChangeAspect="1"/>
          </p:cNvPicPr>
          <p:nvPr/>
        </p:nvPicPr>
        <p:blipFill>
          <a:blip r:embed="rId3"/>
          <a:stretch>
            <a:fillRect/>
          </a:stretch>
        </p:blipFill>
        <p:spPr>
          <a:xfrm>
            <a:off x="5588635" y="1707515"/>
            <a:ext cx="5655310" cy="42805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Module 2</a:t>
            </a:r>
            <a:r>
              <a:rPr lang="en-US" altLang="en-IN" dirty="0" smtClean="0"/>
              <a:t>(i)</a:t>
            </a:r>
            <a:r>
              <a:rPr lang="en-IN" altLang="en-US" dirty="0" smtClean="0"/>
              <a:t>:Predictive Modeling </a:t>
            </a:r>
            <a:endParaRPr lang="en-IN" altLang="en-US" dirty="0"/>
          </a:p>
        </p:txBody>
      </p:sp>
      <p:sp>
        <p:nvSpPr>
          <p:cNvPr id="3" name="Content Placeholder 2"/>
          <p:cNvSpPr>
            <a:spLocks noGrp="1"/>
          </p:cNvSpPr>
          <p:nvPr>
            <p:ph idx="1"/>
          </p:nvPr>
        </p:nvSpPr>
        <p:spPr>
          <a:xfrm>
            <a:off x="755651" y="1749425"/>
            <a:ext cx="10668000" cy="4267200"/>
          </a:xfrm>
        </p:spPr>
        <p:txBody>
          <a:bodyPr/>
          <a:lstStyle/>
          <a:p>
            <a:pPr marL="0" indent="0">
              <a:buNone/>
            </a:pPr>
            <a:r>
              <a:rPr sz="2100" b="1" dirty="0" smtClean="0">
                <a:latin typeface="Times New Roman" panose="02020603050405020304" pitchFamily="18" charset="0"/>
                <a:cs typeface="Times New Roman" panose="02020603050405020304" pitchFamily="18" charset="0"/>
              </a:rPr>
              <a:t>Step 1:</a:t>
            </a:r>
            <a:r>
              <a:rPr sz="2100" dirty="0" smtClean="0">
                <a:latin typeface="Times New Roman" panose="02020603050405020304" pitchFamily="18" charset="0"/>
                <a:cs typeface="Times New Roman" panose="02020603050405020304" pitchFamily="18" charset="0"/>
              </a:rPr>
              <a:t>Compute the entropy of the dataset based on the probability distribution of product/category purchases using the formula:</a:t>
            </a:r>
            <a:br>
              <a:rPr sz="2100" dirty="0" smtClean="0">
                <a:latin typeface="Times New Roman" panose="02020603050405020304" pitchFamily="18" charset="0"/>
                <a:cs typeface="Times New Roman" panose="02020603050405020304" pitchFamily="18" charset="0"/>
              </a:rPr>
            </a:br>
            <a:br>
              <a:rPr sz="2100" dirty="0" smtClean="0">
                <a:latin typeface="Times New Roman" panose="02020603050405020304" pitchFamily="18" charset="0"/>
                <a:cs typeface="Times New Roman" panose="02020603050405020304" pitchFamily="18" charset="0"/>
              </a:rPr>
            </a:br>
            <a:endParaRPr sz="2100" dirty="0" smtClean="0">
              <a:latin typeface="Times New Roman" panose="02020603050405020304" pitchFamily="18" charset="0"/>
              <a:cs typeface="Times New Roman" panose="02020603050405020304" pitchFamily="18" charset="0"/>
            </a:endParaRPr>
          </a:p>
          <a:p>
            <a:pPr marL="0" indent="0">
              <a:buNone/>
            </a:pPr>
            <a:r>
              <a:rPr lang="en-IN" sz="2100" dirty="0" smtClean="0">
                <a:latin typeface="Times New Roman" panose="02020603050405020304" pitchFamily="18" charset="0"/>
                <a:cs typeface="Times New Roman" panose="02020603050405020304" pitchFamily="18" charset="0"/>
              </a:rPr>
              <a:t>where </a:t>
            </a:r>
            <a:r>
              <a:rPr sz="2100" dirty="0" smtClean="0">
                <a:latin typeface="Times New Roman" panose="02020603050405020304" pitchFamily="18" charset="0"/>
                <a:cs typeface="Times New Roman" panose="02020603050405020304" pitchFamily="18" charset="0"/>
              </a:rPr>
              <a:t>pi is the probability of a product/category.</a:t>
            </a:r>
            <a:br>
              <a:rPr sz="2100" dirty="0" smtClean="0">
                <a:latin typeface="Times New Roman" panose="02020603050405020304" pitchFamily="18" charset="0"/>
                <a:cs typeface="Times New Roman" panose="02020603050405020304" pitchFamily="18" charset="0"/>
              </a:rPr>
            </a:br>
            <a:r>
              <a:rPr lang="en-US" altLang="en-IN" sz="2100" b="1" dirty="0">
                <a:latin typeface="Times New Roman" panose="02020603050405020304" pitchFamily="18" charset="0"/>
                <a:cs typeface="Times New Roman" panose="02020603050405020304" pitchFamily="18" charset="0"/>
              </a:rPr>
              <a:t>Step 2:</a:t>
            </a:r>
            <a:r>
              <a:rPr lang="en-IN" altLang="en-US" sz="2100" dirty="0">
                <a:latin typeface="Times New Roman" panose="02020603050405020304" pitchFamily="18" charset="0"/>
                <a:cs typeface="Times New Roman" panose="02020603050405020304" pitchFamily="18" charset="0"/>
              </a:rPr>
              <a:t>For a chosen feature (e.g., Order Month), calculate the information gain by subtracting the weighted entropy of the split from the original entropy:</a:t>
            </a:r>
            <a:br>
              <a:rPr lang="en-IN" altLang="en-US" sz="2100" dirty="0">
                <a:latin typeface="Times New Roman" panose="02020603050405020304" pitchFamily="18" charset="0"/>
                <a:cs typeface="Times New Roman" panose="02020603050405020304" pitchFamily="18" charset="0"/>
              </a:rPr>
            </a:br>
            <a:endParaRPr lang="en-IN" altLang="en-US" sz="2100" dirty="0">
              <a:latin typeface="Times New Roman" panose="02020603050405020304" pitchFamily="18" charset="0"/>
              <a:cs typeface="Times New Roman" panose="02020603050405020304" pitchFamily="18" charset="0"/>
            </a:endParaRPr>
          </a:p>
          <a:p>
            <a:pPr marL="0" indent="0">
              <a:buNone/>
            </a:pPr>
            <a:r>
              <a:rPr lang="en-IN" altLang="en-US" sz="2100" dirty="0">
                <a:latin typeface="Times New Roman" panose="02020603050405020304" pitchFamily="18" charset="0"/>
                <a:cs typeface="Times New Roman" panose="02020603050405020304" pitchFamily="18" charset="0"/>
              </a:rPr>
              <a:t> H(D) is the original entropy and H split is the entropy after the split.</a:t>
            </a:r>
            <a:endParaRPr lang="en-IN" altLang="en-US" sz="2100" dirty="0">
              <a:latin typeface="Times New Roman" panose="02020603050405020304" pitchFamily="18" charset="0"/>
              <a:cs typeface="Times New Roman" panose="02020603050405020304" pitchFamily="18" charset="0"/>
            </a:endParaRPr>
          </a:p>
          <a:p>
            <a:pPr marL="0" indent="0">
              <a:buNone/>
            </a:pPr>
            <a:r>
              <a:rPr sz="2100" b="1" dirty="0">
                <a:latin typeface="Times New Roman" panose="02020603050405020304" pitchFamily="18" charset="0"/>
                <a:cs typeface="Times New Roman" panose="02020603050405020304" pitchFamily="18" charset="0"/>
              </a:rPr>
              <a:t>Step 3: </a:t>
            </a:r>
            <a:r>
              <a:rPr sz="2100" dirty="0">
                <a:latin typeface="Times New Roman" panose="02020603050405020304" pitchFamily="18" charset="0"/>
                <a:cs typeface="Times New Roman" panose="02020603050405020304" pitchFamily="18" charset="0"/>
              </a:rPr>
              <a:t>After predictions, use a confusion matrix to calculate accuracy:</a:t>
            </a:r>
            <a:endParaRPr sz="2100" dirty="0">
              <a:latin typeface="Times New Roman" panose="02020603050405020304" pitchFamily="18" charset="0"/>
              <a:cs typeface="Times New Roman" panose="02020603050405020304" pitchFamily="18" charset="0"/>
            </a:endParaRPr>
          </a:p>
          <a:p>
            <a:pPr marL="0" indent="0">
              <a:buNone/>
            </a:pPr>
            <a:r>
              <a:rPr sz="2100" dirty="0">
                <a:latin typeface="Times New Roman" panose="02020603050405020304" pitchFamily="18" charset="0"/>
                <a:cs typeface="Times New Roman" panose="02020603050405020304" pitchFamily="18" charset="0"/>
              </a:rPr>
              <a:t>	</a:t>
            </a:r>
            <a:endParaRPr sz="21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7" name="Picture 6"/>
          <p:cNvPicPr>
            <a:picLocks noChangeAspect="1"/>
          </p:cNvPicPr>
          <p:nvPr/>
        </p:nvPicPr>
        <p:blipFill>
          <a:blip r:embed="rId1"/>
          <a:stretch>
            <a:fillRect/>
          </a:stretch>
        </p:blipFill>
        <p:spPr>
          <a:xfrm>
            <a:off x="2885440" y="2553970"/>
            <a:ext cx="2747645" cy="510540"/>
          </a:xfrm>
          <a:prstGeom prst="rect">
            <a:avLst/>
          </a:prstGeom>
        </p:spPr>
      </p:pic>
      <p:pic>
        <p:nvPicPr>
          <p:cNvPr id="8" name="Picture 7"/>
          <p:cNvPicPr>
            <a:picLocks noChangeAspect="1"/>
          </p:cNvPicPr>
          <p:nvPr/>
        </p:nvPicPr>
        <p:blipFill>
          <a:blip r:embed="rId2"/>
          <a:stretch>
            <a:fillRect/>
          </a:stretch>
        </p:blipFill>
        <p:spPr>
          <a:xfrm>
            <a:off x="2885440" y="4215765"/>
            <a:ext cx="2004060" cy="278765"/>
          </a:xfrm>
          <a:prstGeom prst="rect">
            <a:avLst/>
          </a:prstGeom>
        </p:spPr>
      </p:pic>
      <p:pic>
        <p:nvPicPr>
          <p:cNvPr id="9" name="Picture 8"/>
          <p:cNvPicPr>
            <a:picLocks noChangeAspect="1"/>
          </p:cNvPicPr>
          <p:nvPr/>
        </p:nvPicPr>
        <p:blipFill>
          <a:blip r:embed="rId3"/>
          <a:stretch>
            <a:fillRect/>
          </a:stretch>
        </p:blipFill>
        <p:spPr>
          <a:xfrm>
            <a:off x="2753995" y="5232400"/>
            <a:ext cx="3069590" cy="6502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smtClean="0">
                <a:sym typeface="+mn-ea"/>
              </a:rPr>
              <a:t>Next </a:t>
            </a:r>
            <a:r>
              <a:rPr lang="en-US" altLang="en-IN" dirty="0">
                <a:sym typeface="+mn-ea"/>
              </a:rPr>
              <a:t>Purchase Prediction(calc.)</a:t>
            </a:r>
            <a:endParaRPr lang="en-US" altLang="en-IN" dirty="0">
              <a:sym typeface="+mn-ea"/>
            </a:endParaRPr>
          </a:p>
        </p:txBody>
      </p:sp>
      <p:sp>
        <p:nvSpPr>
          <p:cNvPr id="3" name="Content Placeholder 2"/>
          <p:cNvSpPr>
            <a:spLocks noGrp="1"/>
          </p:cNvSpPr>
          <p:nvPr>
            <p:ph idx="1"/>
          </p:nvPr>
        </p:nvSpPr>
        <p:spPr>
          <a:xfrm>
            <a:off x="755650" y="1618615"/>
            <a:ext cx="10668000" cy="4627245"/>
          </a:xfrm>
        </p:spPr>
        <p:txBody>
          <a:bodyPr/>
          <a:lstStyle/>
          <a:p>
            <a:pPr marL="0" indent="0">
              <a:buNone/>
            </a:pPr>
            <a:r>
              <a:rPr lang="en-US"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7" name="Picture 6"/>
          <p:cNvPicPr>
            <a:picLocks noChangeAspect="1"/>
          </p:cNvPicPr>
          <p:nvPr/>
        </p:nvPicPr>
        <p:blipFill>
          <a:blip r:embed="rId1"/>
          <a:stretch>
            <a:fillRect/>
          </a:stretch>
        </p:blipFill>
        <p:spPr>
          <a:xfrm>
            <a:off x="983615" y="1725930"/>
            <a:ext cx="8325485" cy="43014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smtClean="0">
                <a:sym typeface="+mn-ea"/>
              </a:rPr>
              <a:t>Next </a:t>
            </a:r>
            <a:r>
              <a:rPr lang="en-US" altLang="en-IN" dirty="0">
                <a:sym typeface="+mn-ea"/>
              </a:rPr>
              <a:t>Purchase Prediction(calc.)</a:t>
            </a:r>
            <a:endParaRPr lang="en-US" altLang="en-IN" dirty="0">
              <a:sym typeface="+mn-ea"/>
            </a:endParaRPr>
          </a:p>
        </p:txBody>
      </p:sp>
      <p:sp>
        <p:nvSpPr>
          <p:cNvPr id="3" name="Content Placeholder 2"/>
          <p:cNvSpPr>
            <a:spLocks noGrp="1"/>
          </p:cNvSpPr>
          <p:nvPr>
            <p:ph idx="1"/>
          </p:nvPr>
        </p:nvSpPr>
        <p:spPr>
          <a:xfrm>
            <a:off x="755650" y="1618615"/>
            <a:ext cx="10668000" cy="4627245"/>
          </a:xfrm>
        </p:spPr>
        <p:txBody>
          <a:bodyPr/>
          <a:lstStyle/>
          <a:p>
            <a:pPr marL="0" indent="0">
              <a:buNone/>
            </a:pPr>
            <a:r>
              <a:rPr lang="en-US"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1638275845"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13435" y="1753235"/>
            <a:ext cx="6980555" cy="42627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smtClean="0">
                <a:sym typeface="+mn-ea"/>
              </a:rPr>
              <a:t>Next </a:t>
            </a:r>
            <a:r>
              <a:rPr lang="en-US" altLang="en-IN" dirty="0">
                <a:sym typeface="+mn-ea"/>
              </a:rPr>
              <a:t>Purchase Prediction(calc.)</a:t>
            </a:r>
            <a:endParaRPr lang="en-US" altLang="en-IN" dirty="0">
              <a:sym typeface="+mn-ea"/>
            </a:endParaRPr>
          </a:p>
        </p:txBody>
      </p:sp>
      <p:sp>
        <p:nvSpPr>
          <p:cNvPr id="3" name="Content Placeholder 2"/>
          <p:cNvSpPr>
            <a:spLocks noGrp="1"/>
          </p:cNvSpPr>
          <p:nvPr>
            <p:ph idx="1"/>
          </p:nvPr>
        </p:nvSpPr>
        <p:spPr>
          <a:xfrm>
            <a:off x="755650" y="1618615"/>
            <a:ext cx="10668000" cy="4627245"/>
          </a:xfrm>
        </p:spPr>
        <p:txBody>
          <a:bodyPr/>
          <a:lstStyle/>
          <a:p>
            <a:pPr marL="0" indent="0">
              <a:buNone/>
            </a:pPr>
            <a:r>
              <a:rPr lang="en-US"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9" name="Picture 8"/>
          <p:cNvPicPr>
            <a:picLocks noChangeAspect="1"/>
          </p:cNvPicPr>
          <p:nvPr/>
        </p:nvPicPr>
        <p:blipFill>
          <a:blip r:embed="rId1"/>
          <a:stretch>
            <a:fillRect/>
          </a:stretch>
        </p:blipFill>
        <p:spPr>
          <a:xfrm>
            <a:off x="812165" y="1739900"/>
            <a:ext cx="8667115" cy="43834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marR="0" lvl="0" algn="l" defTabSz="914400" rtl="0" eaLnBrk="0" fontAlgn="base" latinLnBrk="0" hangingPunct="0">
              <a:lnSpc>
                <a:spcPct val="100000"/>
              </a:lnSpc>
              <a:spcBef>
                <a:spcPct val="20000"/>
              </a:spcBef>
              <a:spcAft>
                <a:spcPct val="0"/>
              </a:spcAft>
              <a:buClr>
                <a:srgbClr val="CC0000"/>
              </a:buClr>
              <a:buSzTx/>
              <a:buFont typeface="Wingdings" panose="05000000000000000000" charset="0"/>
              <a:buChar char="o"/>
              <a:defRPr/>
            </a:pPr>
            <a:r>
              <a:rPr lang="en-IN" altLang="en-US" sz="28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A retail chain wants to personalize promotions and discounts by analyzing customer purchase history and preferences. They aim to increase sales and customer satisfaction.</a:t>
            </a: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charset="0"/>
              <a:buChar char="o"/>
              <a:defRPr/>
            </a:pPr>
            <a:r>
              <a:rPr lang="en-IN" altLang="en-US" sz="28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The motivation of this project is to overcome the limitations of the traditional marketing  approaches by enhancing the retail chain's marketing effectiveness and customer engagement through personalized promotions and discounts.</a:t>
            </a: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Wingdings" panose="05000000000000000000" charset="0"/>
              <a:buNone/>
              <a:defRPr/>
            </a:pPr>
            <a:r>
              <a:rPr lang="en-IN" altLang="en-US" sz="28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a:t>
            </a: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smtClean="0"/>
              <a:t>Zeroth Review</a:t>
            </a:r>
            <a:endParaRPr lang="en-IN" dirty="0"/>
          </a:p>
        </p:txBody>
      </p:sp>
      <p:sp>
        <p:nvSpPr>
          <p:cNvPr id="5" name="Footer Placeholder 4"/>
          <p:cNvSpPr>
            <a:spLocks noGrp="1"/>
          </p:cNvSpPr>
          <p:nvPr>
            <p:ph type="ftr" sz="quarter" idx="11"/>
          </p:nvPr>
        </p:nvSpPr>
        <p:spPr/>
        <p:txBody>
          <a:bodyPr/>
          <a:lstStyle/>
          <a:p>
            <a:r>
              <a:rPr lang="en-US" smtClean="0"/>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smtClean="0">
                <a:sym typeface="+mn-ea"/>
              </a:rPr>
              <a:t>Next </a:t>
            </a:r>
            <a:r>
              <a:rPr lang="en-US" altLang="en-IN" dirty="0">
                <a:sym typeface="+mn-ea"/>
              </a:rPr>
              <a:t>Purchase Prediction(calc.)</a:t>
            </a:r>
            <a:endParaRPr lang="en-US" altLang="en-IN" dirty="0">
              <a:sym typeface="+mn-ea"/>
            </a:endParaRPr>
          </a:p>
        </p:txBody>
      </p:sp>
      <p:pic>
        <p:nvPicPr>
          <p:cNvPr id="7" name="Content Placeholder 6"/>
          <p:cNvPicPr>
            <a:picLocks noChangeAspect="1"/>
          </p:cNvPicPr>
          <p:nvPr>
            <p:ph idx="1"/>
          </p:nvPr>
        </p:nvPicPr>
        <p:blipFill>
          <a:blip r:embed="rId1"/>
          <a:stretch>
            <a:fillRect/>
          </a:stretch>
        </p:blipFill>
        <p:spPr>
          <a:xfrm>
            <a:off x="1002665" y="1938655"/>
            <a:ext cx="8808085" cy="3986530"/>
          </a:xfrm>
          <a:prstGeom prst="rect">
            <a:avLst/>
          </a:prstGeom>
        </p:spPr>
      </p:pic>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DFD Diagram - Predictive modeling</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
        <p:nvSpPr>
          <p:cNvPr id="3" name="Text Box 2"/>
          <p:cNvSpPr txBox="1"/>
          <p:nvPr/>
        </p:nvSpPr>
        <p:spPr>
          <a:xfrm>
            <a:off x="766445" y="1976755"/>
            <a:ext cx="4410710" cy="570865"/>
          </a:xfrm>
          <a:prstGeom prst="rect">
            <a:avLst/>
          </a:prstGeom>
          <a:noFill/>
        </p:spPr>
        <p:txBody>
          <a:bodyPr wrap="square" rtlCol="0">
            <a:noAutofit/>
          </a:bodyPr>
          <a:lstStyle/>
          <a:p>
            <a:r>
              <a:rPr lang="en-IN" altLang="en-US" sz="2400">
                <a:latin typeface="Times New Roman" panose="02020603050405020304" pitchFamily="18" charset="0"/>
                <a:cs typeface="Times New Roman" panose="02020603050405020304" pitchFamily="18" charset="0"/>
              </a:rPr>
              <a:t>Next Purchase Prediction</a:t>
            </a:r>
            <a:endParaRPr lang="en-IN" altLang="en-US" sz="2400">
              <a:latin typeface="Times New Roman" panose="02020603050405020304" pitchFamily="18" charset="0"/>
              <a:cs typeface="Times New Roman" panose="02020603050405020304" pitchFamily="18" charset="0"/>
            </a:endParaRPr>
          </a:p>
        </p:txBody>
      </p:sp>
      <p:pic>
        <p:nvPicPr>
          <p:cNvPr id="9" name="Content Placeholder 8"/>
          <p:cNvPicPr>
            <a:picLocks noChangeAspect="1"/>
          </p:cNvPicPr>
          <p:nvPr>
            <p:ph idx="1"/>
          </p:nvPr>
        </p:nvPicPr>
        <p:blipFill>
          <a:blip r:embed="rId1"/>
          <a:stretch>
            <a:fillRect/>
          </a:stretch>
        </p:blipFill>
        <p:spPr>
          <a:xfrm>
            <a:off x="711200" y="2894965"/>
            <a:ext cx="10668000" cy="14795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Output Screenshot</a:t>
            </a:r>
            <a:endParaRPr lang="en-IN" altLang="en-US"/>
          </a:p>
        </p:txBody>
      </p:sp>
      <p:sp>
        <p:nvSpPr>
          <p:cNvPr id="3" name="Content Placeholder 2"/>
          <p:cNvSpPr>
            <a:spLocks noGrp="1"/>
          </p:cNvSpPr>
          <p:nvPr>
            <p:ph idx="1"/>
          </p:nvPr>
        </p:nvSpPr>
        <p:spPr/>
        <p:txBody>
          <a:bodyPr/>
          <a:lstStyle/>
          <a:p>
            <a:pPr marL="0" indent="0">
              <a:buNone/>
            </a:pPr>
            <a:r>
              <a:rPr lang="en-IN" altLang="en-US" sz="2400">
                <a:latin typeface="Times New Roman" panose="02020603050405020304" pitchFamily="18" charset="0"/>
                <a:cs typeface="Times New Roman" panose="02020603050405020304" pitchFamily="18" charset="0"/>
              </a:rPr>
              <a:t>Next Purchase Prediction</a:t>
            </a:r>
            <a:endParaRPr lang="en-IN" altLang="en-US" sz="2400">
              <a:latin typeface="Times New Roman" panose="02020603050405020304" pitchFamily="18" charset="0"/>
              <a:cs typeface="Times New Roman" panose="02020603050405020304" pitchFamily="18" charset="0"/>
            </a:endParaRPr>
          </a:p>
          <a:p>
            <a:pPr marL="0" indent="0">
              <a:buNone/>
            </a:pPr>
            <a:r>
              <a:rPr lang="en-IN" altLang="en-US"/>
              <a:t>    </a:t>
            </a:r>
            <a:endParaRPr lang="en-IN" alt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8" name="Picture 7"/>
          <p:cNvPicPr>
            <a:picLocks noChangeAspect="1"/>
          </p:cNvPicPr>
          <p:nvPr/>
        </p:nvPicPr>
        <p:blipFill>
          <a:blip r:embed="rId1"/>
          <a:stretch>
            <a:fillRect/>
          </a:stretch>
        </p:blipFill>
        <p:spPr>
          <a:xfrm>
            <a:off x="1855470" y="2638425"/>
            <a:ext cx="8481060" cy="15106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Module 3(i):Recommendation module</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
        <p:nvSpPr>
          <p:cNvPr id="8" name="Content Placeholder 7"/>
          <p:cNvSpPr>
            <a:spLocks noGrp="1"/>
          </p:cNvSpPr>
          <p:nvPr>
            <p:ph idx="1"/>
          </p:nvPr>
        </p:nvSpPr>
        <p:spPr/>
        <p:txBody>
          <a:bodyPr/>
          <a:lstStyle/>
          <a:p>
            <a:pPr marL="0" indent="0">
              <a:buNone/>
            </a:pPr>
            <a:r>
              <a:rPr lang="en-US" sz="2100" b="1" dirty="0">
                <a:latin typeface="Times New Roman" panose="02020603050405020304" pitchFamily="18" charset="0"/>
                <a:cs typeface="Times New Roman" panose="02020603050405020304" pitchFamily="18" charset="0"/>
              </a:rPr>
              <a:t>User-Based Collaborative Filtering</a:t>
            </a:r>
            <a:r>
              <a:rPr lang="en-US" sz="2100" b="1" dirty="0" smtClean="0">
                <a:latin typeface="Times New Roman" panose="02020603050405020304" pitchFamily="18" charset="0"/>
                <a:cs typeface="Times New Roman" panose="02020603050405020304" pitchFamily="18" charset="0"/>
              </a:rPr>
              <a:t>:</a:t>
            </a:r>
            <a:endParaRPr lang="en-US" sz="2100" b="1" dirty="0" smtClean="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Step 1:</a:t>
            </a:r>
            <a:r>
              <a:rPr lang="en-US" sz="2100" dirty="0">
                <a:latin typeface="Times New Roman" panose="02020603050405020304" pitchFamily="18" charset="0"/>
                <a:cs typeface="Times New Roman" panose="02020603050405020304" pitchFamily="18" charset="0"/>
              </a:rPr>
              <a:t> Load dataset, filter by Customer ID, Product ID, and Quantity.</a:t>
            </a:r>
            <a:endParaRPr lang="en-US" sz="2100" dirty="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Step 2:</a:t>
            </a:r>
            <a:r>
              <a:rPr lang="en-US" sz="2100" dirty="0">
                <a:latin typeface="Times New Roman" panose="02020603050405020304" pitchFamily="18" charset="0"/>
                <a:cs typeface="Times New Roman" panose="02020603050405020304" pitchFamily="18" charset="0"/>
              </a:rPr>
              <a:t> Convert data to Surprise format, using Quantity as the rating.</a:t>
            </a:r>
            <a:endParaRPr lang="en-US" sz="2100" dirty="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Step 3:</a:t>
            </a:r>
            <a:r>
              <a:rPr lang="en-US" sz="2100" dirty="0">
                <a:latin typeface="Times New Roman" panose="02020603050405020304" pitchFamily="18" charset="0"/>
                <a:cs typeface="Times New Roman" panose="02020603050405020304" pitchFamily="18" charset="0"/>
              </a:rPr>
              <a:t> Train a user-based collaborative filtering model with KNN.</a:t>
            </a:r>
            <a:endParaRPr lang="en-US" sz="2100" dirty="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Step 4:</a:t>
            </a:r>
            <a:r>
              <a:rPr lang="en-US" sz="2100" dirty="0">
                <a:latin typeface="Times New Roman" panose="02020603050405020304" pitchFamily="18" charset="0"/>
                <a:cs typeface="Times New Roman" panose="02020603050405020304" pitchFamily="18" charset="0"/>
              </a:rPr>
              <a:t> Predict ratings for products the customer hasn’t purchased yet.</a:t>
            </a:r>
            <a:endParaRPr lang="en-US" sz="2100" dirty="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Step 5:</a:t>
            </a:r>
            <a:r>
              <a:rPr lang="en-US" sz="2100" dirty="0">
                <a:latin typeface="Times New Roman" panose="02020603050405020304" pitchFamily="18" charset="0"/>
                <a:cs typeface="Times New Roman" panose="02020603050405020304" pitchFamily="18" charset="0"/>
              </a:rPr>
              <a:t> Convert ratings to purchase probabilities (percentage).</a:t>
            </a:r>
            <a:endParaRPr lang="en-US" sz="2100" dirty="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Step 6: </a:t>
            </a:r>
            <a:r>
              <a:rPr lang="en-US" sz="2100" dirty="0">
                <a:latin typeface="Times New Roman" panose="02020603050405020304" pitchFamily="18" charset="0"/>
                <a:cs typeface="Times New Roman" panose="02020603050405020304" pitchFamily="18" charset="0"/>
              </a:rPr>
              <a:t>Assign discounts based on rating thresholds (30%, 20%, or 10%).</a:t>
            </a:r>
            <a:endParaRPr lang="en-US" sz="2100" dirty="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Step 7: </a:t>
            </a:r>
            <a:r>
              <a:rPr lang="en-US" sz="2100" dirty="0">
                <a:latin typeface="Times New Roman" panose="02020603050405020304" pitchFamily="18" charset="0"/>
                <a:cs typeface="Times New Roman" panose="02020603050405020304" pitchFamily="18" charset="0"/>
              </a:rPr>
              <a:t>Returns top-k recommended products with probabilities and discounts.</a:t>
            </a:r>
            <a:endParaRPr lang="en-US"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User based Promotion and discount(Calc.)</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3" name="Picture 2"/>
          <p:cNvPicPr>
            <a:picLocks noChangeAspect="1"/>
          </p:cNvPicPr>
          <p:nvPr/>
        </p:nvPicPr>
        <p:blipFill>
          <a:blip r:embed="rId1"/>
          <a:stretch>
            <a:fillRect/>
          </a:stretch>
        </p:blipFill>
        <p:spPr>
          <a:xfrm>
            <a:off x="896620" y="1977390"/>
            <a:ext cx="9483725" cy="36652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User based Promotion and discount(Calc.)</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7" name="Picture 6"/>
          <p:cNvPicPr>
            <a:picLocks noChangeAspect="1"/>
          </p:cNvPicPr>
          <p:nvPr/>
        </p:nvPicPr>
        <p:blipFill>
          <a:blip r:embed="rId1"/>
          <a:stretch>
            <a:fillRect/>
          </a:stretch>
        </p:blipFill>
        <p:spPr>
          <a:xfrm>
            <a:off x="931545" y="1839595"/>
            <a:ext cx="9434830" cy="38093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User based Promotion and discount(Calc.)</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7" name="Picture 6"/>
          <p:cNvPicPr>
            <a:picLocks noChangeAspect="1"/>
          </p:cNvPicPr>
          <p:nvPr/>
        </p:nvPicPr>
        <p:blipFill>
          <a:blip r:embed="rId1"/>
          <a:stretch>
            <a:fillRect/>
          </a:stretch>
        </p:blipFill>
        <p:spPr>
          <a:xfrm>
            <a:off x="1006475" y="1954530"/>
            <a:ext cx="9898380" cy="35579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User based Promotion and discount(Calc.)</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8" name="Picture 7"/>
          <p:cNvPicPr>
            <a:picLocks noChangeAspect="1"/>
          </p:cNvPicPr>
          <p:nvPr/>
        </p:nvPicPr>
        <p:blipFill>
          <a:blip r:embed="rId1"/>
          <a:stretch>
            <a:fillRect/>
          </a:stretch>
        </p:blipFill>
        <p:spPr>
          <a:xfrm>
            <a:off x="945515" y="1779270"/>
            <a:ext cx="8492490" cy="38481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Module 3(ii):Recommendation module</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
        <p:nvSpPr>
          <p:cNvPr id="3" name="Text Box 2"/>
          <p:cNvSpPr txBox="1"/>
          <p:nvPr/>
        </p:nvSpPr>
        <p:spPr>
          <a:xfrm>
            <a:off x="812800" y="1754505"/>
            <a:ext cx="10037445" cy="4276725"/>
          </a:xfrm>
          <a:prstGeom prst="rect">
            <a:avLst/>
          </a:prstGeom>
          <a:noFill/>
        </p:spPr>
        <p:txBody>
          <a:bodyPr wrap="square" rtlCol="0" anchor="t">
            <a:noAutofit/>
          </a:bodyPr>
          <a:p>
            <a:pPr marL="0" indent="0">
              <a:buNone/>
            </a:pPr>
            <a:r>
              <a:rPr lang="en-US" sz="2100" b="1" dirty="0" smtClean="0">
                <a:latin typeface="Times New Roman" panose="02020603050405020304" pitchFamily="18" charset="0"/>
                <a:cs typeface="Times New Roman" panose="02020603050405020304" pitchFamily="18" charset="0"/>
                <a:sym typeface="+mn-ea"/>
              </a:rPr>
              <a:t>Item-Based </a:t>
            </a:r>
            <a:r>
              <a:rPr lang="en-US" sz="2100" b="1" dirty="0">
                <a:latin typeface="Times New Roman" panose="02020603050405020304" pitchFamily="18" charset="0"/>
                <a:cs typeface="Times New Roman" panose="02020603050405020304" pitchFamily="18" charset="0"/>
                <a:sym typeface="+mn-ea"/>
              </a:rPr>
              <a:t>Collaborative </a:t>
            </a:r>
            <a:r>
              <a:rPr lang="en-US" sz="2100" b="1" dirty="0" smtClean="0">
                <a:latin typeface="Times New Roman" panose="02020603050405020304" pitchFamily="18" charset="0"/>
                <a:cs typeface="Times New Roman" panose="02020603050405020304" pitchFamily="18" charset="0"/>
                <a:sym typeface="+mn-ea"/>
              </a:rPr>
              <a:t>Filtering:</a:t>
            </a:r>
            <a:endParaRPr lang="en-US" sz="2100" b="1" dirty="0" smtClean="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sym typeface="+mn-ea"/>
              </a:rPr>
              <a:t>Step 1:</a:t>
            </a:r>
            <a:r>
              <a:rPr lang="en-US" sz="2100" dirty="0">
                <a:latin typeface="Times New Roman" panose="02020603050405020304" pitchFamily="18" charset="0"/>
                <a:cs typeface="Times New Roman" panose="02020603050405020304" pitchFamily="18" charset="0"/>
                <a:sym typeface="+mn-ea"/>
              </a:rPr>
              <a:t> Load the dataset and filter it by Customer ID, Product ID, and Quantity.</a:t>
            </a:r>
            <a:endParaRPr lang="en-US" sz="2100" dirty="0">
              <a:latin typeface="Times New Roman" panose="02020603050405020304" pitchFamily="18" charset="0"/>
              <a:cs typeface="Times New Roman" panose="02020603050405020304" pitchFamily="18" charset="0"/>
              <a:sym typeface="+mn-ea"/>
            </a:endParaRPr>
          </a:p>
          <a:p>
            <a:pPr marL="0" indent="0">
              <a:buNone/>
            </a:pPr>
            <a:r>
              <a:rPr lang="en-US" sz="2100" b="1" dirty="0">
                <a:latin typeface="Times New Roman" panose="02020603050405020304" pitchFamily="18" charset="0"/>
                <a:cs typeface="Times New Roman" panose="02020603050405020304" pitchFamily="18" charset="0"/>
                <a:sym typeface="+mn-ea"/>
              </a:rPr>
              <a:t>Step 2:</a:t>
            </a:r>
            <a:r>
              <a:rPr lang="en-US" sz="2100" dirty="0">
                <a:latin typeface="Times New Roman" panose="02020603050405020304" pitchFamily="18" charset="0"/>
                <a:cs typeface="Times New Roman" panose="02020603050405020304" pitchFamily="18" charset="0"/>
                <a:sym typeface="+mn-ea"/>
              </a:rPr>
              <a:t> Convert the filtered data to the Surprise format, using Quantity as the rating scale.</a:t>
            </a:r>
            <a:endParaRPr lang="en-US" sz="2100" dirty="0">
              <a:latin typeface="Times New Roman" panose="02020603050405020304" pitchFamily="18" charset="0"/>
              <a:cs typeface="Times New Roman" panose="02020603050405020304" pitchFamily="18" charset="0"/>
              <a:sym typeface="+mn-ea"/>
            </a:endParaRPr>
          </a:p>
          <a:p>
            <a:pPr marL="0" indent="0">
              <a:buNone/>
            </a:pPr>
            <a:r>
              <a:rPr lang="en-US" sz="2100" b="1" dirty="0">
                <a:latin typeface="Times New Roman" panose="02020603050405020304" pitchFamily="18" charset="0"/>
                <a:cs typeface="Times New Roman" panose="02020603050405020304" pitchFamily="18" charset="0"/>
                <a:sym typeface="+mn-ea"/>
              </a:rPr>
              <a:t>Step 3:</a:t>
            </a:r>
            <a:r>
              <a:rPr lang="en-US" sz="2100" dirty="0">
                <a:latin typeface="Times New Roman" panose="02020603050405020304" pitchFamily="18" charset="0"/>
                <a:cs typeface="Times New Roman" panose="02020603050405020304" pitchFamily="18" charset="0"/>
                <a:sym typeface="+mn-ea"/>
              </a:rPr>
              <a:t> Train an item-based collaborative filtering model using KNN with cosine similarity.</a:t>
            </a:r>
            <a:endParaRPr lang="en-US" sz="2100" dirty="0">
              <a:latin typeface="Times New Roman" panose="02020603050405020304" pitchFamily="18" charset="0"/>
              <a:cs typeface="Times New Roman" panose="02020603050405020304" pitchFamily="18" charset="0"/>
              <a:sym typeface="+mn-ea"/>
            </a:endParaRPr>
          </a:p>
          <a:p>
            <a:pPr marL="0" indent="0">
              <a:buNone/>
            </a:pPr>
            <a:r>
              <a:rPr lang="en-US" sz="2100" b="1" dirty="0">
                <a:latin typeface="Times New Roman" panose="02020603050405020304" pitchFamily="18" charset="0"/>
                <a:cs typeface="Times New Roman" panose="02020603050405020304" pitchFamily="18" charset="0"/>
                <a:sym typeface="+mn-ea"/>
              </a:rPr>
              <a:t>Step 4:</a:t>
            </a:r>
            <a:r>
              <a:rPr lang="en-US" sz="2100" dirty="0">
                <a:latin typeface="Times New Roman" panose="02020603050405020304" pitchFamily="18" charset="0"/>
                <a:cs typeface="Times New Roman" panose="02020603050405020304" pitchFamily="18" charset="0"/>
                <a:sym typeface="+mn-ea"/>
              </a:rPr>
              <a:t> Identify all products that the specific customer has previously purchased.</a:t>
            </a:r>
            <a:endParaRPr lang="en-US" sz="2100" dirty="0">
              <a:latin typeface="Times New Roman" panose="02020603050405020304" pitchFamily="18" charset="0"/>
              <a:cs typeface="Times New Roman" panose="02020603050405020304" pitchFamily="18" charset="0"/>
              <a:sym typeface="+mn-ea"/>
            </a:endParaRPr>
          </a:p>
          <a:p>
            <a:pPr marL="0" indent="0">
              <a:buNone/>
            </a:pPr>
            <a:r>
              <a:rPr lang="en-US" sz="2100" b="1" dirty="0">
                <a:latin typeface="Times New Roman" panose="02020603050405020304" pitchFamily="18" charset="0"/>
                <a:cs typeface="Times New Roman" panose="02020603050405020304" pitchFamily="18" charset="0"/>
                <a:sym typeface="+mn-ea"/>
              </a:rPr>
              <a:t>Step 5: </a:t>
            </a:r>
            <a:r>
              <a:rPr lang="en-US" sz="2100" dirty="0">
                <a:latin typeface="Times New Roman" panose="02020603050405020304" pitchFamily="18" charset="0"/>
                <a:cs typeface="Times New Roman" panose="02020603050405020304" pitchFamily="18" charset="0"/>
                <a:sym typeface="+mn-ea"/>
              </a:rPr>
              <a:t>For each purchased product, predict ratings for similar products that the customer hasn't interacted with yet.</a:t>
            </a:r>
            <a:endParaRPr lang="en-US" sz="2100" dirty="0">
              <a:latin typeface="Times New Roman" panose="02020603050405020304" pitchFamily="18" charset="0"/>
              <a:cs typeface="Times New Roman" panose="02020603050405020304" pitchFamily="18" charset="0"/>
              <a:sym typeface="+mn-ea"/>
            </a:endParaRPr>
          </a:p>
          <a:p>
            <a:pPr marL="0" indent="0">
              <a:buNone/>
            </a:pPr>
            <a:r>
              <a:rPr lang="en-US" sz="2100" b="1" dirty="0">
                <a:latin typeface="Times New Roman" panose="02020603050405020304" pitchFamily="18" charset="0"/>
                <a:cs typeface="Times New Roman" panose="02020603050405020304" pitchFamily="18" charset="0"/>
                <a:sym typeface="+mn-ea"/>
              </a:rPr>
              <a:t>Step 6:</a:t>
            </a:r>
            <a:r>
              <a:rPr lang="en-US" sz="2100" dirty="0">
                <a:latin typeface="Times New Roman" panose="02020603050405020304" pitchFamily="18" charset="0"/>
                <a:cs typeface="Times New Roman" panose="02020603050405020304" pitchFamily="18" charset="0"/>
                <a:sym typeface="+mn-ea"/>
              </a:rPr>
              <a:t> Convert predicted ratings to recommendation probabilities (percentage) based on the maximum quantity in the dataset.</a:t>
            </a:r>
            <a:endParaRPr lang="en-US" sz="2100" dirty="0">
              <a:latin typeface="Times New Roman" panose="02020603050405020304" pitchFamily="18" charset="0"/>
              <a:cs typeface="Times New Roman" panose="02020603050405020304" pitchFamily="18" charset="0"/>
              <a:sym typeface="+mn-ea"/>
            </a:endParaRPr>
          </a:p>
          <a:p>
            <a:pPr marL="0" indent="0">
              <a:buNone/>
            </a:pPr>
            <a:r>
              <a:rPr lang="en-US" sz="2100" b="1" dirty="0">
                <a:latin typeface="Times New Roman" panose="02020603050405020304" pitchFamily="18" charset="0"/>
                <a:cs typeface="Times New Roman" panose="02020603050405020304" pitchFamily="18" charset="0"/>
                <a:sym typeface="+mn-ea"/>
              </a:rPr>
              <a:t>Step 7:</a:t>
            </a:r>
            <a:r>
              <a:rPr lang="en-US" sz="2100" dirty="0">
                <a:latin typeface="Times New Roman" panose="02020603050405020304" pitchFamily="18" charset="0"/>
                <a:cs typeface="Times New Roman" panose="02020603050405020304" pitchFamily="18" charset="0"/>
                <a:sym typeface="+mn-ea"/>
              </a:rPr>
              <a:t> Assign discounts based on recommendation probability thresholds (e.g., 20% for &gt;70%, 10% for 50-70%, and 5% for &lt;50%).</a:t>
            </a:r>
            <a:endParaRPr lang="en-US" sz="2100" dirty="0">
              <a:latin typeface="Times New Roman" panose="02020603050405020304" pitchFamily="18" charset="0"/>
              <a:cs typeface="Times New Roman" panose="02020603050405020304" pitchFamily="18" charset="0"/>
              <a:sym typeface="+mn-ea"/>
            </a:endParaRPr>
          </a:p>
          <a:p>
            <a:pPr marL="0" indent="0">
              <a:buNone/>
            </a:pPr>
            <a:r>
              <a:rPr lang="en-US" sz="2100" b="1" dirty="0">
                <a:latin typeface="Times New Roman" panose="02020603050405020304" pitchFamily="18" charset="0"/>
                <a:cs typeface="Times New Roman" panose="02020603050405020304" pitchFamily="18" charset="0"/>
                <a:sym typeface="+mn-ea"/>
              </a:rPr>
              <a:t>Step 8:</a:t>
            </a:r>
            <a:r>
              <a:rPr lang="en-US" sz="2100" dirty="0">
                <a:latin typeface="Times New Roman" panose="02020603050405020304" pitchFamily="18" charset="0"/>
                <a:cs typeface="Times New Roman" panose="02020603050405020304" pitchFamily="18" charset="0"/>
                <a:sym typeface="+mn-ea"/>
              </a:rPr>
              <a:t> Return the top-k recommended products along with their probabilities and associated discounts</a:t>
            </a:r>
            <a:endParaRPr lang="en-US" sz="21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Item based Promotion and discount(Calc.)</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
        <p:nvSpPr>
          <p:cNvPr id="3" name="Text Box 2"/>
          <p:cNvSpPr txBox="1"/>
          <p:nvPr/>
        </p:nvSpPr>
        <p:spPr>
          <a:xfrm>
            <a:off x="812800" y="2078990"/>
            <a:ext cx="10037445" cy="3128645"/>
          </a:xfrm>
          <a:prstGeom prst="rect">
            <a:avLst/>
          </a:prstGeom>
          <a:noFill/>
        </p:spPr>
        <p:txBody>
          <a:bodyPr wrap="square" rtlCol="0" anchor="t">
            <a:noAutofit/>
          </a:bodyPr>
          <a:p>
            <a:pPr marL="0" indent="0">
              <a:buNone/>
            </a:pPr>
            <a:endParaRPr lang="en-US" sz="2100" dirty="0">
              <a:latin typeface="Times New Roman" panose="02020603050405020304" pitchFamily="18" charset="0"/>
              <a:cs typeface="Times New Roman" panose="02020603050405020304" pitchFamily="18" charset="0"/>
              <a:sym typeface="+mn-ea"/>
            </a:endParaRPr>
          </a:p>
        </p:txBody>
      </p:sp>
      <p:pic>
        <p:nvPicPr>
          <p:cNvPr id="7" name="Picture 6"/>
          <p:cNvPicPr>
            <a:picLocks noChangeAspect="1"/>
          </p:cNvPicPr>
          <p:nvPr/>
        </p:nvPicPr>
        <p:blipFill>
          <a:blip r:embed="rId1"/>
          <a:stretch>
            <a:fillRect/>
          </a:stretch>
        </p:blipFill>
        <p:spPr>
          <a:xfrm>
            <a:off x="2529840" y="2901950"/>
            <a:ext cx="5608320" cy="2944495"/>
          </a:xfrm>
          <a:prstGeom prst="rect">
            <a:avLst/>
          </a:prstGeom>
        </p:spPr>
      </p:pic>
      <p:pic>
        <p:nvPicPr>
          <p:cNvPr id="9" name="Picture 8"/>
          <p:cNvPicPr>
            <a:picLocks noChangeAspect="1"/>
          </p:cNvPicPr>
          <p:nvPr/>
        </p:nvPicPr>
        <p:blipFill>
          <a:blip r:embed="rId2"/>
          <a:stretch>
            <a:fillRect/>
          </a:stretch>
        </p:blipFill>
        <p:spPr>
          <a:xfrm>
            <a:off x="2529840" y="2078990"/>
            <a:ext cx="5608320" cy="8229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R="0" lvl="0" algn="l" defTabSz="914400" rtl="0" eaLnBrk="0" fontAlgn="base" latinLnBrk="0" hangingPunct="0">
              <a:lnSpc>
                <a:spcPct val="100000"/>
              </a:lnSpc>
              <a:spcBef>
                <a:spcPct val="20000"/>
              </a:spcBef>
              <a:spcAft>
                <a:spcPct val="0"/>
              </a:spcAft>
              <a:buClr>
                <a:srgbClr val="CC0000"/>
              </a:buClr>
              <a:buSzTx/>
              <a:buFont typeface="Wingdings" panose="05000000000000000000" charset="0"/>
              <a:buChar char="o"/>
              <a:defRPr/>
            </a:pPr>
            <a:r>
              <a:rPr lang="en-IN" altLang="en-US" sz="28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The primary objective of our project is to increase sales and customer satisfaction by analyzing customer purchase history and preferences </a:t>
            </a: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R="0" lvl="0" algn="l" defTabSz="914400" rtl="0" eaLnBrk="0" fontAlgn="base" latinLnBrk="0" hangingPunct="0">
              <a:lnSpc>
                <a:spcPct val="100000"/>
              </a:lnSpc>
              <a:spcBef>
                <a:spcPct val="20000"/>
              </a:spcBef>
              <a:spcAft>
                <a:spcPct val="0"/>
              </a:spcAft>
              <a:buClr>
                <a:srgbClr val="CC0000"/>
              </a:buClr>
              <a:buSzTx/>
              <a:buFont typeface="Wingdings" panose="05000000000000000000" charset="0"/>
              <a:buChar char="o"/>
              <a:defRPr/>
            </a:pPr>
            <a:r>
              <a:rPr lang="en-IN" altLang="en-US" sz="28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Encouraging customers to make more purchases by providing personalized promotions and discounts.</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smtClean="0"/>
              <a:t>Zeroth Review</a:t>
            </a:r>
            <a:endParaRPr lang="en-IN" dirty="0"/>
          </a:p>
        </p:txBody>
      </p:sp>
      <p:sp>
        <p:nvSpPr>
          <p:cNvPr id="5" name="Footer Placeholder 4"/>
          <p:cNvSpPr>
            <a:spLocks noGrp="1"/>
          </p:cNvSpPr>
          <p:nvPr>
            <p:ph type="ftr" sz="quarter" idx="11"/>
          </p:nvPr>
        </p:nvSpPr>
        <p:spPr/>
        <p:txBody>
          <a:bodyPr/>
          <a:lstStyle/>
          <a:p>
            <a:r>
              <a:rPr lang="en-US" smtClean="0"/>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DFD Diagram - Recommendation  module </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8" name="Content Placeholder 7"/>
          <p:cNvPicPr>
            <a:picLocks noChangeAspect="1"/>
          </p:cNvPicPr>
          <p:nvPr>
            <p:ph idx="1"/>
          </p:nvPr>
        </p:nvPicPr>
        <p:blipFill>
          <a:blip r:embed="rId1"/>
          <a:stretch>
            <a:fillRect/>
          </a:stretch>
        </p:blipFill>
        <p:spPr>
          <a:xfrm>
            <a:off x="755650" y="2664460"/>
            <a:ext cx="10668000" cy="244284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Output Screenshot</a:t>
            </a:r>
            <a:endParaRPr lang="en-IN" alt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
        <p:nvSpPr>
          <p:cNvPr id="9" name="Text Box 8"/>
          <p:cNvSpPr txBox="1"/>
          <p:nvPr/>
        </p:nvSpPr>
        <p:spPr>
          <a:xfrm>
            <a:off x="967740" y="2160270"/>
            <a:ext cx="4455795" cy="368300"/>
          </a:xfrm>
          <a:prstGeom prst="rect">
            <a:avLst/>
          </a:prstGeom>
          <a:noFill/>
        </p:spPr>
        <p:txBody>
          <a:bodyPr wrap="square" rtlCol="0">
            <a:spAutoFit/>
          </a:bodyPr>
          <a:lstStyle/>
          <a:p>
            <a:pPr marL="0" indent="0">
              <a:buNone/>
            </a:pPr>
            <a:r>
              <a:rPr lang="en-IN" altLang="en-US"/>
              <a:t>User Based Product recommendation</a:t>
            </a:r>
            <a:endParaRPr lang="en-IN" altLang="en-US"/>
          </a:p>
        </p:txBody>
      </p:sp>
      <p:pic>
        <p:nvPicPr>
          <p:cNvPr id="11" name="Content Placeholder 10"/>
          <p:cNvPicPr>
            <a:picLocks noGrp="1" noChangeAspect="1"/>
          </p:cNvPicPr>
          <p:nvPr>
            <p:ph idx="1"/>
          </p:nvPr>
        </p:nvPicPr>
        <p:blipFill>
          <a:blip r:embed="rId1"/>
          <a:stretch>
            <a:fillRect/>
          </a:stretch>
        </p:blipFill>
        <p:spPr>
          <a:xfrm>
            <a:off x="1113790" y="2834005"/>
            <a:ext cx="9950450" cy="2708910"/>
          </a:xfrm>
          <a:prstGeom prst="rect">
            <a:avLst/>
          </a:prstGeom>
        </p:spPr>
      </p:pic>
      <p:pic>
        <p:nvPicPr>
          <p:cNvPr id="3" name="Picture 2"/>
          <p:cNvPicPr>
            <a:picLocks noChangeAspect="1"/>
          </p:cNvPicPr>
          <p:nvPr/>
        </p:nvPicPr>
        <p:blipFill>
          <a:blip r:embed="rId2"/>
          <a:stretch>
            <a:fillRect/>
          </a:stretch>
        </p:blipFill>
        <p:spPr>
          <a:xfrm>
            <a:off x="1113155" y="2834005"/>
            <a:ext cx="9951720" cy="270891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Output Screenshot</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
        <p:nvSpPr>
          <p:cNvPr id="8" name="Text Box 7"/>
          <p:cNvSpPr txBox="1"/>
          <p:nvPr/>
        </p:nvSpPr>
        <p:spPr>
          <a:xfrm>
            <a:off x="992505" y="2044700"/>
            <a:ext cx="4836795" cy="483870"/>
          </a:xfrm>
          <a:prstGeom prst="rect">
            <a:avLst/>
          </a:prstGeom>
          <a:noFill/>
        </p:spPr>
        <p:txBody>
          <a:bodyPr wrap="square" rtlCol="0">
            <a:noAutofit/>
          </a:bodyPr>
          <a:lstStyle/>
          <a:p>
            <a:r>
              <a:rPr lang="en-IN" altLang="en-US">
                <a:sym typeface="+mn-ea"/>
              </a:rPr>
              <a:t>Item Based Product recommendation</a:t>
            </a:r>
            <a:endParaRPr lang="en-IN" altLang="en-US"/>
          </a:p>
          <a:p>
            <a:endParaRPr lang="en-US"/>
          </a:p>
        </p:txBody>
      </p:sp>
      <p:pic>
        <p:nvPicPr>
          <p:cNvPr id="3" name="Picture 2"/>
          <p:cNvPicPr>
            <a:picLocks noChangeAspect="1"/>
          </p:cNvPicPr>
          <p:nvPr/>
        </p:nvPicPr>
        <p:blipFill>
          <a:blip r:embed="rId1"/>
          <a:stretch>
            <a:fillRect/>
          </a:stretch>
        </p:blipFill>
        <p:spPr>
          <a:xfrm>
            <a:off x="1142365" y="2586990"/>
            <a:ext cx="9460865" cy="24765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195" y="304800"/>
            <a:ext cx="10890250" cy="1216025"/>
          </a:xfrm>
        </p:spPr>
        <p:txBody>
          <a:bodyPr/>
          <a:lstStyle/>
          <a:p>
            <a:r>
              <a:rPr lang="en-IN" altLang="en-US">
                <a:sym typeface="+mn-ea"/>
              </a:rPr>
              <a:t>Module 4:Promotion Personalization module</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
        <p:nvSpPr>
          <p:cNvPr id="10" name="TextBox 9"/>
          <p:cNvSpPr txBox="1"/>
          <p:nvPr/>
        </p:nvSpPr>
        <p:spPr>
          <a:xfrm>
            <a:off x="692727" y="1985818"/>
            <a:ext cx="10594109" cy="3646170"/>
          </a:xfrm>
          <a:prstGeom prst="rect">
            <a:avLst/>
          </a:prstGeom>
          <a:noFill/>
        </p:spPr>
        <p:txBody>
          <a:bodyPr wrap="square" rtlCol="0">
            <a:spAutoFit/>
          </a:bodyPr>
          <a:lstStyle/>
          <a:p>
            <a:pPr algn="just"/>
            <a:r>
              <a:rPr lang="en-US" sz="2100" b="1" dirty="0" smtClean="0">
                <a:latin typeface="Times New Roman" panose="02020603050405020304" pitchFamily="18" charset="0"/>
                <a:cs typeface="Times New Roman" panose="02020603050405020304" pitchFamily="18" charset="0"/>
              </a:rPr>
              <a:t>Step 1:</a:t>
            </a:r>
            <a:r>
              <a:rPr lang="en-US" sz="2100" dirty="0" smtClean="0">
                <a:latin typeface="Times New Roman" panose="02020603050405020304" pitchFamily="18" charset="0"/>
                <a:cs typeface="Times New Roman" panose="02020603050405020304" pitchFamily="18" charset="0"/>
              </a:rPr>
              <a:t>First</a:t>
            </a:r>
            <a:r>
              <a:rPr lang="en-US" sz="2100" dirty="0">
                <a:latin typeface="Times New Roman" panose="02020603050405020304" pitchFamily="18" charset="0"/>
                <a:cs typeface="Times New Roman" panose="02020603050405020304" pitchFamily="18" charset="0"/>
              </a:rPr>
              <a:t>, for each customer and category, the total sales and total quantity are calculated by summing the sales and quantity per transaction.</a:t>
            </a:r>
            <a:endParaRPr lang="en-US" sz="2100" dirty="0">
              <a:latin typeface="Times New Roman" panose="02020603050405020304" pitchFamily="18" charset="0"/>
              <a:cs typeface="Times New Roman" panose="02020603050405020304" pitchFamily="18" charset="0"/>
            </a:endParaRPr>
          </a:p>
          <a:p>
            <a:pPr algn="just"/>
            <a:r>
              <a:rPr lang="en-US" sz="2100" b="1" dirty="0" smtClean="0">
                <a:latin typeface="Times New Roman" panose="02020603050405020304" pitchFamily="18" charset="0"/>
                <a:cs typeface="Times New Roman" panose="02020603050405020304" pitchFamily="18" charset="0"/>
              </a:rPr>
              <a:t>Step 2:</a:t>
            </a:r>
            <a:r>
              <a:rPr lang="en-US" sz="2100" dirty="0" smtClean="0">
                <a:latin typeface="Times New Roman" panose="02020603050405020304" pitchFamily="18" charset="0"/>
                <a:cs typeface="Times New Roman" panose="02020603050405020304" pitchFamily="18" charset="0"/>
              </a:rPr>
              <a:t>Then</a:t>
            </a:r>
            <a:r>
              <a:rPr lang="en-US" sz="2100" dirty="0">
                <a:latin typeface="Times New Roman" panose="02020603050405020304" pitchFamily="18" charset="0"/>
                <a:cs typeface="Times New Roman" panose="02020603050405020304" pitchFamily="18" charset="0"/>
              </a:rPr>
              <a:t>, fixed discount rates are assigned based on the product category, with Technology receiving a 15% discount, Furniture a 10% discount, and Office Supplies a 5% discount.</a:t>
            </a:r>
            <a:endParaRPr lang="en-US" sz="2100" dirty="0">
              <a:latin typeface="Times New Roman" panose="02020603050405020304" pitchFamily="18" charset="0"/>
              <a:cs typeface="Times New Roman" panose="02020603050405020304" pitchFamily="18" charset="0"/>
            </a:endParaRPr>
          </a:p>
          <a:p>
            <a:pPr algn="just"/>
            <a:r>
              <a:rPr lang="en-US" sz="2100" b="1" dirty="0" smtClean="0">
                <a:latin typeface="Times New Roman" panose="02020603050405020304" pitchFamily="18" charset="0"/>
                <a:cs typeface="Times New Roman" panose="02020603050405020304" pitchFamily="18" charset="0"/>
              </a:rPr>
              <a:t>Step 3:</a:t>
            </a:r>
            <a:r>
              <a:rPr lang="en-US" sz="2100" dirty="0" smtClean="0">
                <a:latin typeface="Times New Roman" panose="02020603050405020304" pitchFamily="18" charset="0"/>
                <a:cs typeface="Times New Roman" panose="02020603050405020304" pitchFamily="18" charset="0"/>
              </a:rPr>
              <a:t>The </a:t>
            </a:r>
            <a:r>
              <a:rPr lang="en-US" sz="2100" dirty="0">
                <a:latin typeface="Times New Roman" panose="02020603050405020304" pitchFamily="18" charset="0"/>
                <a:cs typeface="Times New Roman" panose="02020603050405020304" pitchFamily="18" charset="0"/>
              </a:rPr>
              <a:t>input features for the model are defined as total sales and total quantity.</a:t>
            </a:r>
            <a:endParaRPr lang="en-US" sz="2100" dirty="0">
              <a:latin typeface="Times New Roman" panose="02020603050405020304" pitchFamily="18" charset="0"/>
              <a:cs typeface="Times New Roman" panose="02020603050405020304" pitchFamily="18" charset="0"/>
            </a:endParaRPr>
          </a:p>
          <a:p>
            <a:pPr algn="just"/>
            <a:r>
              <a:rPr lang="en-US" sz="2100" b="1" dirty="0" smtClean="0">
                <a:latin typeface="Times New Roman" panose="02020603050405020304" pitchFamily="18" charset="0"/>
                <a:cs typeface="Times New Roman" panose="02020603050405020304" pitchFamily="18" charset="0"/>
              </a:rPr>
              <a:t>Step 4:</a:t>
            </a:r>
            <a:r>
              <a:rPr lang="en-US" sz="2100" dirty="0" smtClean="0">
                <a:latin typeface="Times New Roman" panose="02020603050405020304" pitchFamily="18" charset="0"/>
                <a:cs typeface="Times New Roman" panose="02020603050405020304" pitchFamily="18" charset="0"/>
              </a:rPr>
              <a:t>A </a:t>
            </a:r>
            <a:r>
              <a:rPr lang="en-US" sz="2100" dirty="0">
                <a:latin typeface="Times New Roman" panose="02020603050405020304" pitchFamily="18" charset="0"/>
                <a:cs typeface="Times New Roman" panose="02020603050405020304" pitchFamily="18" charset="0"/>
              </a:rPr>
              <a:t>Gradient Boosting </a:t>
            </a:r>
            <a:r>
              <a:rPr lang="en-US" sz="2100" dirty="0" err="1">
                <a:latin typeface="Times New Roman" panose="02020603050405020304" pitchFamily="18" charset="0"/>
                <a:cs typeface="Times New Roman" panose="02020603050405020304" pitchFamily="18" charset="0"/>
              </a:rPr>
              <a:t>Regressor</a:t>
            </a:r>
            <a:r>
              <a:rPr lang="en-US" sz="2100" dirty="0">
                <a:latin typeface="Times New Roman" panose="02020603050405020304" pitchFamily="18" charset="0"/>
                <a:cs typeface="Times New Roman" panose="02020603050405020304" pitchFamily="18" charset="0"/>
              </a:rPr>
              <a:t> is trained using these features to predict the discount rate.</a:t>
            </a:r>
            <a:endParaRPr lang="en-US" sz="2100" dirty="0">
              <a:latin typeface="Times New Roman" panose="02020603050405020304" pitchFamily="18" charset="0"/>
              <a:cs typeface="Times New Roman" panose="02020603050405020304" pitchFamily="18" charset="0"/>
            </a:endParaRPr>
          </a:p>
          <a:p>
            <a:pPr algn="just"/>
            <a:r>
              <a:rPr lang="en-US" sz="2100" b="1" dirty="0" smtClean="0">
                <a:latin typeface="Times New Roman" panose="02020603050405020304" pitchFamily="18" charset="0"/>
                <a:cs typeface="Times New Roman" panose="02020603050405020304" pitchFamily="18" charset="0"/>
              </a:rPr>
              <a:t>Step 5:</a:t>
            </a:r>
            <a:r>
              <a:rPr lang="en-US" sz="2100" dirty="0" smtClean="0">
                <a:latin typeface="Times New Roman" panose="02020603050405020304" pitchFamily="18" charset="0"/>
                <a:cs typeface="Times New Roman" panose="02020603050405020304" pitchFamily="18" charset="0"/>
              </a:rPr>
              <a:t>After </a:t>
            </a:r>
            <a:r>
              <a:rPr lang="en-US" sz="2100" dirty="0">
                <a:latin typeface="Times New Roman" panose="02020603050405020304" pitchFamily="18" charset="0"/>
                <a:cs typeface="Times New Roman" panose="02020603050405020304" pitchFamily="18" charset="0"/>
              </a:rPr>
              <a:t>the model is trained, it predicts the discount rate for each customer based on their total sales and total quantity.</a:t>
            </a:r>
            <a:endParaRPr lang="en-US" sz="2100" dirty="0">
              <a:latin typeface="Times New Roman" panose="02020603050405020304" pitchFamily="18" charset="0"/>
              <a:cs typeface="Times New Roman" panose="02020603050405020304" pitchFamily="18" charset="0"/>
            </a:endParaRPr>
          </a:p>
          <a:p>
            <a:pPr algn="just"/>
            <a:r>
              <a:rPr lang="en-US" sz="2100" b="1" dirty="0" smtClean="0">
                <a:latin typeface="Times New Roman" panose="02020603050405020304" pitchFamily="18" charset="0"/>
                <a:cs typeface="Times New Roman" panose="02020603050405020304" pitchFamily="18" charset="0"/>
              </a:rPr>
              <a:t>Step 6:</a:t>
            </a:r>
            <a:r>
              <a:rPr lang="en-US" sz="2100" dirty="0" smtClean="0">
                <a:latin typeface="Times New Roman" panose="02020603050405020304" pitchFamily="18" charset="0"/>
                <a:cs typeface="Times New Roman" panose="02020603050405020304" pitchFamily="18" charset="0"/>
              </a:rPr>
              <a:t>Finally</a:t>
            </a:r>
            <a:r>
              <a:rPr lang="en-US" sz="2100" dirty="0">
                <a:latin typeface="Times New Roman" panose="02020603050405020304" pitchFamily="18" charset="0"/>
                <a:cs typeface="Times New Roman" panose="02020603050405020304" pitchFamily="18" charset="0"/>
              </a:rPr>
              <a:t>, the discount amount is calculated using the formula: Discount Amount=(Predicted </a:t>
            </a:r>
            <a:r>
              <a:rPr lang="en-US" sz="2100" dirty="0" smtClean="0">
                <a:latin typeface="Times New Roman" panose="02020603050405020304" pitchFamily="18" charset="0"/>
                <a:cs typeface="Times New Roman" panose="02020603050405020304" pitchFamily="18" charset="0"/>
              </a:rPr>
              <a:t>Discount × Total </a:t>
            </a:r>
            <a:r>
              <a:rPr lang="en-US" sz="2100" dirty="0">
                <a:latin typeface="Times New Roman" panose="02020603050405020304" pitchFamily="18" charset="0"/>
                <a:cs typeface="Times New Roman" panose="02020603050405020304" pitchFamily="18" charset="0"/>
              </a:rPr>
              <a:t>Sales)</a:t>
            </a:r>
            <a:r>
              <a:rPr lang="en-IN" altLang="en-US" sz="2100" dirty="0">
                <a:latin typeface="Times New Roman" panose="02020603050405020304" pitchFamily="18" charset="0"/>
                <a:cs typeface="Times New Roman" panose="02020603050405020304" pitchFamily="18" charset="0"/>
              </a:rPr>
              <a:t>/</a:t>
            </a:r>
            <a:r>
              <a:rPr lang="en-US" sz="2100" dirty="0">
                <a:latin typeface="Times New Roman" panose="02020603050405020304" pitchFamily="18" charset="0"/>
                <a:cs typeface="Times New Roman" panose="02020603050405020304" pitchFamily="18" charset="0"/>
              </a:rPr>
              <a:t>100.</a:t>
            </a:r>
            <a:endParaRPr lang="en-US" sz="2100" dirty="0">
              <a:latin typeface="Times New Roman" panose="02020603050405020304" pitchFamily="18" charset="0"/>
              <a:cs typeface="Times New Roman" panose="02020603050405020304" pitchFamily="18" charset="0"/>
            </a:endParaRPr>
          </a:p>
          <a:p>
            <a:pPr algn="just"/>
            <a:endParaRPr lang="en-US"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195" y="304800"/>
            <a:ext cx="10890250" cy="1216025"/>
          </a:xfrm>
        </p:spPr>
        <p:txBody>
          <a:bodyPr/>
          <a:lstStyle/>
          <a:p>
            <a:r>
              <a:rPr lang="en-IN" dirty="0" smtClean="0">
                <a:sym typeface="+mn-ea"/>
              </a:rPr>
              <a:t>Gradient Boosting (Cal.)</a:t>
            </a:r>
            <a:endParaRPr lang="en-US" dirty="0"/>
          </a:p>
        </p:txBody>
      </p:sp>
      <p:pic>
        <p:nvPicPr>
          <p:cNvPr id="7" name="Content Placeholder 6"/>
          <p:cNvPicPr>
            <a:picLocks noChangeAspect="1"/>
          </p:cNvPicPr>
          <p:nvPr>
            <p:ph idx="1"/>
          </p:nvPr>
        </p:nvPicPr>
        <p:blipFill>
          <a:blip r:embed="rId1"/>
          <a:stretch>
            <a:fillRect/>
          </a:stretch>
        </p:blipFill>
        <p:spPr>
          <a:xfrm>
            <a:off x="699770" y="1752600"/>
            <a:ext cx="9934575" cy="3974465"/>
          </a:xfrm>
          <a:prstGeom prst="rect">
            <a:avLst/>
          </a:prstGeom>
        </p:spPr>
      </p:pic>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195" y="304800"/>
            <a:ext cx="10890250" cy="1216025"/>
          </a:xfrm>
        </p:spPr>
        <p:txBody>
          <a:bodyPr/>
          <a:lstStyle/>
          <a:p>
            <a:r>
              <a:rPr lang="en-IN" dirty="0" smtClean="0">
                <a:sym typeface="+mn-ea"/>
              </a:rPr>
              <a:t>Gradient Boosting (Cal.)</a:t>
            </a:r>
            <a:endParaRPr lang="en-US" dirty="0"/>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10" name="Content Placeholder 9"/>
          <p:cNvPicPr>
            <a:picLocks noChangeAspect="1"/>
          </p:cNvPicPr>
          <p:nvPr>
            <p:ph idx="1"/>
          </p:nvPr>
        </p:nvPicPr>
        <p:blipFill>
          <a:blip r:embed="rId1"/>
          <a:stretch>
            <a:fillRect/>
          </a:stretch>
        </p:blipFill>
        <p:spPr>
          <a:xfrm>
            <a:off x="813435" y="1752600"/>
            <a:ext cx="8139430" cy="43713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195" y="304800"/>
            <a:ext cx="10890250" cy="1216025"/>
          </a:xfrm>
        </p:spPr>
        <p:txBody>
          <a:bodyPr/>
          <a:lstStyle/>
          <a:p>
            <a:r>
              <a:rPr lang="en-IN" dirty="0" smtClean="0">
                <a:sym typeface="+mn-ea"/>
              </a:rPr>
              <a:t>Gradient Boosting (Cal.)</a:t>
            </a:r>
            <a:endParaRPr lang="en-US" dirty="0"/>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7" name="Content Placeholder 6"/>
          <p:cNvPicPr>
            <a:picLocks noChangeAspect="1"/>
          </p:cNvPicPr>
          <p:nvPr>
            <p:ph idx="1"/>
          </p:nvPr>
        </p:nvPicPr>
        <p:blipFill>
          <a:blip r:embed="rId1"/>
          <a:stretch>
            <a:fillRect/>
          </a:stretch>
        </p:blipFill>
        <p:spPr>
          <a:xfrm>
            <a:off x="2124075" y="1752600"/>
            <a:ext cx="6925310" cy="42672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195" y="304800"/>
            <a:ext cx="10890250" cy="1216025"/>
          </a:xfrm>
        </p:spPr>
        <p:txBody>
          <a:bodyPr/>
          <a:lstStyle/>
          <a:p>
            <a:r>
              <a:rPr lang="en-IN" dirty="0" smtClean="0">
                <a:sym typeface="+mn-ea"/>
              </a:rPr>
              <a:t>Gradient Boosting (Cal.)</a:t>
            </a:r>
            <a:endParaRPr lang="en-US" dirty="0"/>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8" name="Content Placeholder 7"/>
          <p:cNvPicPr>
            <a:picLocks noChangeAspect="1"/>
          </p:cNvPicPr>
          <p:nvPr>
            <p:ph idx="1"/>
          </p:nvPr>
        </p:nvPicPr>
        <p:blipFill>
          <a:blip r:embed="rId1"/>
          <a:stretch>
            <a:fillRect/>
          </a:stretch>
        </p:blipFill>
        <p:spPr>
          <a:xfrm>
            <a:off x="812800" y="2058670"/>
            <a:ext cx="8636000" cy="312356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 y="304800"/>
            <a:ext cx="12272645" cy="1216025"/>
          </a:xfrm>
        </p:spPr>
        <p:txBody>
          <a:bodyPr/>
          <a:lstStyle/>
          <a:p>
            <a:r>
              <a:rPr lang="en-IN" altLang="en-US">
                <a:sym typeface="+mn-ea"/>
              </a:rPr>
              <a:t>  DFD Diagram-Promotion Personalization module </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8" name="Content Placeholder 7"/>
          <p:cNvPicPr>
            <a:picLocks noChangeAspect="1"/>
          </p:cNvPicPr>
          <p:nvPr>
            <p:ph idx="1"/>
          </p:nvPr>
        </p:nvPicPr>
        <p:blipFill>
          <a:blip r:embed="rId1"/>
          <a:stretch>
            <a:fillRect/>
          </a:stretch>
        </p:blipFill>
        <p:spPr>
          <a:xfrm>
            <a:off x="755650" y="2801620"/>
            <a:ext cx="10668000" cy="184975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Output Screenshot</a:t>
            </a:r>
            <a:endParaRPr lang="en-IN" alt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3" name="Picture 2"/>
          <p:cNvPicPr>
            <a:picLocks noChangeAspect="1"/>
          </p:cNvPicPr>
          <p:nvPr/>
        </p:nvPicPr>
        <p:blipFill>
          <a:blip r:embed="rId1"/>
          <a:stretch>
            <a:fillRect/>
          </a:stretch>
        </p:blipFill>
        <p:spPr>
          <a:xfrm>
            <a:off x="1140460" y="1758950"/>
            <a:ext cx="7729220" cy="42265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project aims to boost sales and customer satisfaction for a retail chain by personalizing promotions and discounts based on customer purchase history and preferences. Success will be measured through metrics such as increased sales, improved customer satisfaction, higher engagement rates with promotions, and redemption rates of discounts. To achieve this, the project involves collecting and analyzing customer data to identify purchasing patterns and preferences, developing a recommendation engine using  machine learning to generate tailored promotions, and testing and optimizing these promotions based on performance feedback. Integration into existing marketing channels will ensure effective deployment and continuous improvement.</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err="1" smtClean="0"/>
              <a:t>Zeroth</a:t>
            </a:r>
            <a:r>
              <a:rPr lang="en-US" dirty="0" smtClean="0"/>
              <a:t> Review</a:t>
            </a:r>
            <a:endParaRPr lang="en-IN" dirty="0"/>
          </a:p>
        </p:txBody>
      </p:sp>
      <p:sp>
        <p:nvSpPr>
          <p:cNvPr id="5" name="Footer Placeholder 4"/>
          <p:cNvSpPr>
            <a:spLocks noGrp="1"/>
          </p:cNvSpPr>
          <p:nvPr>
            <p:ph type="ftr" sz="quarter" idx="11"/>
          </p:nvPr>
        </p:nvSpPr>
        <p:spPr/>
        <p:txBody>
          <a:bodyPr/>
          <a:lstStyle/>
          <a:p>
            <a:r>
              <a:rPr lang="en-US" smtClean="0"/>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Results and Discussions</a:t>
            </a:r>
            <a:endParaRPr lang="en-IN" altLang="en-US"/>
          </a:p>
        </p:txBody>
      </p:sp>
      <p:pic>
        <p:nvPicPr>
          <p:cNvPr id="7" name="Content Placeholder 6"/>
          <p:cNvPicPr>
            <a:picLocks noChangeAspect="1"/>
          </p:cNvPicPr>
          <p:nvPr>
            <p:ph idx="1"/>
          </p:nvPr>
        </p:nvPicPr>
        <p:blipFill>
          <a:blip r:embed="rId1"/>
          <a:stretch>
            <a:fillRect/>
          </a:stretch>
        </p:blipFill>
        <p:spPr>
          <a:xfrm>
            <a:off x="954405" y="1752600"/>
            <a:ext cx="9865360" cy="4267200"/>
          </a:xfrm>
          <a:prstGeom prst="rect">
            <a:avLst/>
          </a:prstGeom>
        </p:spPr>
      </p:pic>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Comparative Analysis</a:t>
            </a:r>
            <a:endParaRPr lang="en-IN" altLang="en-US"/>
          </a:p>
        </p:txBody>
      </p:sp>
      <p:sp>
        <p:nvSpPr>
          <p:cNvPr id="3" name="Content Placeholder 2"/>
          <p:cNvSpPr>
            <a:spLocks noGrp="1"/>
          </p:cNvSpPr>
          <p:nvPr>
            <p:ph idx="1"/>
          </p:nvPr>
        </p:nvSpPr>
        <p:spPr/>
        <p:txBody>
          <a:bodyPr/>
          <a:lstStyle/>
          <a:p>
            <a:r>
              <a:rPr lang="en-US" sz="2400">
                <a:latin typeface="Times New Roman" panose="02020603050405020304" pitchFamily="18" charset="0"/>
                <a:cs typeface="Times New Roman" panose="02020603050405020304" pitchFamily="18" charset="0"/>
              </a:rPr>
              <a:t>In comparison to traditional methods, which often relied on generalized promotions or limited segmentation, the use of machine learning in this project has provided a more personalized, data-driven approach to promotions and discount strategies. By employing collaborative filtering, the recommendation system effectively outperforms simpler item-based filtering methods that do not consider user preferences. The Random Forest Classifier, known for its robustness and ability to handle high-dimensional data, delivers accurate predictions of customer behavior, outperforming traditional rule-based systems. </a:t>
            </a:r>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Conclusion</a:t>
            </a:r>
            <a:endParaRPr lang="en-IN" altLang="en-US"/>
          </a:p>
        </p:txBody>
      </p:sp>
      <p:sp>
        <p:nvSpPr>
          <p:cNvPr id="3" name="Content Placeholder 2"/>
          <p:cNvSpPr>
            <a:spLocks noGrp="1"/>
          </p:cNvSpPr>
          <p:nvPr>
            <p:ph idx="1"/>
          </p:nvPr>
        </p:nvSpPr>
        <p:spPr/>
        <p:txBody>
          <a:bodyPr/>
          <a:lstStyle/>
          <a:p>
            <a:pPr marL="0" indent="0">
              <a:buNone/>
            </a:pPr>
            <a:r>
              <a:rPr lang="en-US" sz="2400">
                <a:latin typeface="Times New Roman" panose="02020603050405020304" pitchFamily="18" charset="0"/>
                <a:cs typeface="Times New Roman" panose="02020603050405020304" pitchFamily="18" charset="0"/>
              </a:rPr>
              <a:t>The project successfully demonstrates how machine learning can be applied to enhance customer satisfaction and drive sales in a retail chain by personalizing promotions and discounts. The integration of Logistic Regression, Collaborative Filtering, and Random Forest Classifier models provides a comprehensive solution to predict customer churn, recommend products, and anticipate next purchases, enabling more effective marketing strategies. Future enhancements could include incorporating more advanced algorithms, such as gradient boosting models for churn prediction or deep learning for personalized recommendations, to further refine the accuracy and efficiency of the system.</a:t>
            </a:r>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lstStyle/>
          <a:p>
            <a:pPr algn="just"/>
            <a:r>
              <a:rPr sz="2400">
                <a:latin typeface="Times New Roman" panose="02020603050405020304" pitchFamily="18" charset="0"/>
                <a:cs typeface="Times New Roman" panose="02020603050405020304" pitchFamily="18" charset="0"/>
                <a:sym typeface="+mn-ea"/>
              </a:rPr>
              <a:t>Vesanen, J., &amp; Raulas, M. (2006). Building bridges for</a:t>
            </a:r>
            <a:r>
              <a:rPr lang="en-IN" sz="2400">
                <a:latin typeface="Times New Roman" panose="02020603050405020304" pitchFamily="18" charset="0"/>
                <a:cs typeface="Times New Roman" panose="02020603050405020304" pitchFamily="18" charset="0"/>
                <a:sym typeface="+mn-ea"/>
              </a:rPr>
              <a:t> </a:t>
            </a:r>
            <a:r>
              <a:rPr sz="2400">
                <a:latin typeface="Times New Roman" panose="02020603050405020304" pitchFamily="18" charset="0"/>
                <a:cs typeface="Times New Roman" panose="02020603050405020304" pitchFamily="18" charset="0"/>
                <a:sym typeface="+mn-ea"/>
              </a:rPr>
              <a:t>personalization: a process model for marketing. Journal of</a:t>
            </a:r>
            <a:r>
              <a:rPr lang="en-IN" sz="2400">
                <a:latin typeface="Times New Roman" panose="02020603050405020304" pitchFamily="18" charset="0"/>
                <a:cs typeface="Times New Roman" panose="02020603050405020304" pitchFamily="18" charset="0"/>
                <a:sym typeface="+mn-ea"/>
              </a:rPr>
              <a:t> </a:t>
            </a:r>
            <a:r>
              <a:rPr sz="2400">
                <a:latin typeface="Times New Roman" panose="02020603050405020304" pitchFamily="18" charset="0"/>
                <a:cs typeface="Times New Roman" panose="02020603050405020304" pitchFamily="18" charset="0"/>
                <a:sym typeface="+mn-ea"/>
              </a:rPr>
              <a:t>Interactive marketing, 20(1), 5-20. </a:t>
            </a:r>
            <a:endParaRPr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sym typeface="+mn-ea"/>
              </a:rPr>
              <a:t>Chandra, S., Verma, S., Lim,W., Kumar, S., &amp; Donthu, N.(2022). Personalization in personalized marketing: Trends</a:t>
            </a:r>
            <a:r>
              <a:rPr lang="en-IN" altLang="en-US" sz="2400">
                <a:latin typeface="Times New Roman" panose="02020603050405020304" pitchFamily="18" charset="0"/>
                <a:cs typeface="Times New Roman" panose="02020603050405020304" pitchFamily="18" charset="0"/>
                <a:sym typeface="+mn-ea"/>
              </a:rPr>
              <a:t> </a:t>
            </a:r>
            <a:r>
              <a:rPr lang="en-US" sz="2400">
                <a:latin typeface="Times New Roman" panose="02020603050405020304" pitchFamily="18" charset="0"/>
                <a:cs typeface="Times New Roman" panose="02020603050405020304" pitchFamily="18" charset="0"/>
                <a:sym typeface="+mn-ea"/>
              </a:rPr>
              <a:t>and ways forward. Psychology &amp; Marketing, 39(8), 1529-1562. </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sym typeface="+mn-ea"/>
              </a:rPr>
              <a:t>Dawn, S. (2014). Personalised Marketing: concepts and</a:t>
            </a:r>
            <a:r>
              <a:rPr lang="en-IN" altLang="en-US" sz="2400">
                <a:latin typeface="Times New Roman" panose="02020603050405020304" pitchFamily="18" charset="0"/>
                <a:cs typeface="Times New Roman" panose="02020603050405020304" pitchFamily="18" charset="0"/>
                <a:sym typeface="+mn-ea"/>
              </a:rPr>
              <a:t> </a:t>
            </a:r>
            <a:r>
              <a:rPr lang="en-US" sz="2400">
                <a:latin typeface="Times New Roman" panose="02020603050405020304" pitchFamily="18" charset="0"/>
                <a:cs typeface="Times New Roman" panose="02020603050405020304" pitchFamily="18" charset="0"/>
                <a:sym typeface="+mn-ea"/>
              </a:rPr>
              <a:t>framework. Productivity, 54(4), 370-377. </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sym typeface="+mn-ea"/>
              </a:rPr>
              <a:t>Ball, D., Coelho, P., &amp; Vilares, M. (2006). Service</a:t>
            </a:r>
            <a:r>
              <a:rPr lang="en-IN" altLang="en-US" sz="2400">
                <a:latin typeface="Times New Roman" panose="02020603050405020304" pitchFamily="18" charset="0"/>
                <a:cs typeface="Times New Roman" panose="02020603050405020304" pitchFamily="18" charset="0"/>
                <a:sym typeface="+mn-ea"/>
              </a:rPr>
              <a:t> </a:t>
            </a:r>
            <a:r>
              <a:rPr lang="en-US" sz="2400">
                <a:latin typeface="Times New Roman" panose="02020603050405020304" pitchFamily="18" charset="0"/>
                <a:cs typeface="Times New Roman" panose="02020603050405020304" pitchFamily="18" charset="0"/>
                <a:sym typeface="+mn-ea"/>
              </a:rPr>
              <a:t>personalization and loyalty. Journal of services marketing,</a:t>
            </a:r>
            <a:r>
              <a:rPr lang="en-IN" altLang="en-US" sz="2400">
                <a:latin typeface="Times New Roman" panose="02020603050405020304" pitchFamily="18" charset="0"/>
                <a:cs typeface="Times New Roman" panose="02020603050405020304" pitchFamily="18" charset="0"/>
                <a:sym typeface="+mn-ea"/>
              </a:rPr>
              <a:t> </a:t>
            </a:r>
            <a:r>
              <a:rPr lang="en-US" sz="2400">
                <a:latin typeface="Times New Roman" panose="02020603050405020304" pitchFamily="18" charset="0"/>
                <a:cs typeface="Times New Roman" panose="02020603050405020304" pitchFamily="18" charset="0"/>
                <a:sym typeface="+mn-ea"/>
              </a:rPr>
              <a:t>20(6), 391-403. </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sym typeface="+mn-ea"/>
              </a:rPr>
              <a:t>Ho,S.(2006). The attraction of internet personalization to web</a:t>
            </a:r>
            <a:r>
              <a:rPr lang="en-IN" altLang="en-US" sz="2400">
                <a:latin typeface="Times New Roman" panose="02020603050405020304" pitchFamily="18" charset="0"/>
                <a:cs typeface="Times New Roman" panose="02020603050405020304" pitchFamily="18" charset="0"/>
                <a:sym typeface="+mn-ea"/>
              </a:rPr>
              <a:t> users. Electronics </a:t>
            </a:r>
            <a:r>
              <a:rPr lang="en-US" sz="2400">
                <a:latin typeface="Times New Roman" panose="02020603050405020304" pitchFamily="18" charset="0"/>
                <a:cs typeface="Times New Roman" panose="02020603050405020304" pitchFamily="18" charset="0"/>
                <a:sym typeface="+mn-ea"/>
              </a:rPr>
              <a:t>users. Electronic markets., 16(1), 41-50.</a:t>
            </a:r>
            <a:endParaRPr lang="en-US" sz="2400">
              <a:latin typeface="Times New Roman" panose="02020603050405020304" pitchFamily="18" charset="0"/>
              <a:cs typeface="Times New Roman" panose="02020603050405020304" pitchFamily="18" charset="0"/>
            </a:endParaRPr>
          </a:p>
          <a:p>
            <a:endParaRPr lang="en-US" sz="2400"/>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fld>
            <a:endParaRPr lang="en-US" altLang="en-US" dirty="0"/>
          </a:p>
        </p:txBody>
      </p:sp>
      <p:sp>
        <p:nvSpPr>
          <p:cNvPr id="5" name="Date Placeholder 4"/>
          <p:cNvSpPr>
            <a:spLocks noGrp="1"/>
          </p:cNvSpPr>
          <p:nvPr>
            <p:ph type="dt" sz="half" idx="10"/>
          </p:nvPr>
        </p:nvSpPr>
        <p:spPr/>
        <p:txBody>
          <a:bodyPr/>
          <a:lstStyle/>
          <a:p>
            <a:pPr>
              <a:defRPr/>
            </a:pPr>
            <a:r>
              <a:rPr lang="en-US" smtClean="0"/>
              <a:t>Zeroth Review</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and </a:t>
            </a:r>
            <a:r>
              <a:rPr lang="en-US" dirty="0" smtClean="0"/>
              <a:t>Overview </a:t>
            </a:r>
            <a:r>
              <a:rPr lang="en-US" dirty="0"/>
              <a:t>of the </a:t>
            </a:r>
            <a:r>
              <a:rPr lang="en-US" dirty="0" smtClean="0"/>
              <a:t>Project</a:t>
            </a:r>
            <a:r>
              <a:rPr lang="en-US" dirty="0"/>
              <a:t>.</a:t>
            </a:r>
            <a:endParaRPr lang="en-US" dirty="0"/>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sym typeface="+mn-ea"/>
              </a:rPr>
              <a:t>In the retail industry, personalized promotions are key to enhancing customer engagement and driving sales. Traditional promotional strategies often rely on broad, uniform discounts that fail to address the specific needs and preferences of individual customers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This project aims to revolutionize promotional strategies by developing a system that leverages customer purchase history and preferences for personalized promotions. </a:t>
            </a:r>
            <a:endParaRPr lang="en-US" sz="2400" dirty="0">
              <a:latin typeface="Times New Roman" panose="02020603050405020304" pitchFamily="18" charset="0"/>
              <a:cs typeface="Times New Roman" panose="02020603050405020304" pitchFamily="18" charset="0"/>
              <a:sym typeface="+mn-ea"/>
            </a:endParaRPr>
          </a:p>
          <a:p>
            <a:pPr algn="just"/>
            <a:r>
              <a:rPr lang="en-US" sz="2400" dirty="0">
                <a:latin typeface="Times New Roman" panose="02020603050405020304" pitchFamily="18" charset="0"/>
                <a:cs typeface="Times New Roman" panose="02020603050405020304" pitchFamily="18" charset="0"/>
                <a:sym typeface="+mn-ea"/>
              </a:rPr>
              <a:t>By employing advanced data analytics and machine learning</a:t>
            </a:r>
            <a:r>
              <a:rPr lang="en-IN" altLang="en-US" sz="2400" dirty="0">
                <a:latin typeface="Times New Roman" panose="02020603050405020304" pitchFamily="18" charset="0"/>
                <a:cs typeface="Times New Roman" panose="02020603050405020304" pitchFamily="18" charset="0"/>
                <a:sym typeface="+mn-ea"/>
              </a:rPr>
              <a:t> algorithms like </a:t>
            </a:r>
            <a:r>
              <a:rPr lang="en-US" altLang="en-IN" sz="2400" b="1" dirty="0">
                <a:latin typeface="Times New Roman" panose="02020603050405020304" pitchFamily="18" charset="0"/>
                <a:cs typeface="Times New Roman" panose="02020603050405020304" pitchFamily="18" charset="0"/>
                <a:sym typeface="+mn-ea"/>
              </a:rPr>
              <a:t>R</a:t>
            </a:r>
            <a:r>
              <a:rPr lang="en-IN" altLang="en-US" sz="2400" b="1" dirty="0">
                <a:latin typeface="Times New Roman" panose="02020603050405020304" pitchFamily="18" charset="0"/>
                <a:cs typeface="Times New Roman" panose="02020603050405020304" pitchFamily="18" charset="0"/>
                <a:sym typeface="+mn-ea"/>
              </a:rPr>
              <a:t>andom </a:t>
            </a:r>
            <a:r>
              <a:rPr lang="en-US" altLang="en-IN" sz="2400" b="1" dirty="0">
                <a:latin typeface="Times New Roman" panose="02020603050405020304" pitchFamily="18" charset="0"/>
                <a:cs typeface="Times New Roman" panose="02020603050405020304" pitchFamily="18" charset="0"/>
                <a:sym typeface="+mn-ea"/>
              </a:rPr>
              <a:t>F</a:t>
            </a:r>
            <a:r>
              <a:rPr lang="en-IN" altLang="en-US" sz="2400" b="1" dirty="0">
                <a:latin typeface="Times New Roman" panose="02020603050405020304" pitchFamily="18" charset="0"/>
                <a:cs typeface="Times New Roman" panose="02020603050405020304" pitchFamily="18" charset="0"/>
                <a:sym typeface="+mn-ea"/>
              </a:rPr>
              <a:t>orest </a:t>
            </a:r>
            <a:r>
              <a:rPr lang="en-US" altLang="en-IN" sz="2400" b="1" dirty="0">
                <a:latin typeface="Times New Roman" panose="02020603050405020304" pitchFamily="18" charset="0"/>
                <a:cs typeface="Times New Roman" panose="02020603050405020304" pitchFamily="18" charset="0"/>
                <a:sym typeface="+mn-ea"/>
              </a:rPr>
              <a:t>C</a:t>
            </a:r>
            <a:r>
              <a:rPr lang="en-IN" altLang="en-US" sz="2400" b="1" dirty="0">
                <a:latin typeface="Times New Roman" panose="02020603050405020304" pitchFamily="18" charset="0"/>
                <a:cs typeface="Times New Roman" panose="02020603050405020304" pitchFamily="18" charset="0"/>
                <a:sym typeface="+mn-ea"/>
              </a:rPr>
              <a:t>lassifier, </a:t>
            </a:r>
            <a:r>
              <a:rPr lang="en-US" altLang="en-IN" sz="2400" b="1" dirty="0">
                <a:latin typeface="Times New Roman" panose="02020603050405020304" pitchFamily="18" charset="0"/>
                <a:cs typeface="Times New Roman" panose="02020603050405020304" pitchFamily="18" charset="0"/>
                <a:sym typeface="+mn-ea"/>
              </a:rPr>
              <a:t>Collobrative Fitering</a:t>
            </a:r>
            <a:r>
              <a:rPr lang="en-IN" altLang="en-US" sz="2400" b="1" dirty="0">
                <a:latin typeface="Times New Roman" panose="02020603050405020304" pitchFamily="18" charset="0"/>
                <a:cs typeface="Times New Roman" panose="02020603050405020304" pitchFamily="18" charset="0"/>
                <a:sym typeface="+mn-ea"/>
              </a:rPr>
              <a:t> ,Gradient Boosting.</a:t>
            </a:r>
            <a:r>
              <a:rPr lang="en-IN" altLang="en-US" sz="2400" dirty="0">
                <a:latin typeface="Times New Roman" panose="02020603050405020304" pitchFamily="18" charset="0"/>
                <a:cs typeface="Times New Roman" panose="02020603050405020304" pitchFamily="18" charset="0"/>
                <a:sym typeface="+mn-ea"/>
              </a:rPr>
              <a:t>They</a:t>
            </a:r>
            <a:r>
              <a:rPr lang="en-US" sz="2400" dirty="0">
                <a:latin typeface="Times New Roman" panose="02020603050405020304" pitchFamily="18" charset="0"/>
                <a:cs typeface="Times New Roman" panose="02020603050405020304" pitchFamily="18" charset="0"/>
                <a:sym typeface="+mn-ea"/>
              </a:rPr>
              <a:t> segment customers and deliver tailored offers, optimizing marketing resources and improving customer satisfaction. </a:t>
            </a:r>
            <a:endParaRPr lang="en-IN" altLang="en-US" sz="2400" dirty="0">
              <a:latin typeface="Times New Roman" panose="02020603050405020304" pitchFamily="18" charset="0"/>
              <a:cs typeface="Times New Roman" panose="02020603050405020304" pitchFamily="18" charset="0"/>
            </a:endParaRPr>
          </a:p>
          <a:p>
            <a:endParaRPr lang="en-US" sz="2400" dirty="0"/>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445" y="304800"/>
            <a:ext cx="10668000" cy="535305"/>
          </a:xfrm>
        </p:spPr>
        <p:txBody>
          <a:bodyPr/>
          <a:lstStyle/>
          <a:p>
            <a:r>
              <a:rPr lang="en-IN" altLang="en-US"/>
              <a:t>Literature Survey</a:t>
            </a:r>
            <a:endParaRPr lang="en-IN" altLang="en-US"/>
          </a:p>
        </p:txBody>
      </p:sp>
      <p:graphicFrame>
        <p:nvGraphicFramePr>
          <p:cNvPr id="8" name="Content Placeholder 7"/>
          <p:cNvGraphicFramePr>
            <a:graphicFrameLocks noGrp="1"/>
          </p:cNvGraphicFramePr>
          <p:nvPr>
            <p:ph idx="1"/>
            <p:custDataLst>
              <p:tags r:id="rId1"/>
            </p:custDataLst>
          </p:nvPr>
        </p:nvGraphicFramePr>
        <p:xfrm>
          <a:off x="383540" y="840105"/>
          <a:ext cx="11566525" cy="6586220"/>
        </p:xfrm>
        <a:graphic>
          <a:graphicData uri="http://schemas.openxmlformats.org/drawingml/2006/table">
            <a:tbl>
              <a:tblPr firstRow="1" bandRow="1">
                <a:tableStyleId>{EB9631B5-78F2-41C9-869B-9F39066F8104}</a:tableStyleId>
              </a:tblPr>
              <a:tblGrid>
                <a:gridCol w="877570"/>
                <a:gridCol w="1981835"/>
                <a:gridCol w="2792730"/>
                <a:gridCol w="3032760"/>
                <a:gridCol w="1446530"/>
                <a:gridCol w="1435100"/>
              </a:tblGrid>
              <a:tr h="640080">
                <a:tc>
                  <a:txBody>
                    <a:bodyPr/>
                    <a:lstStyle/>
                    <a:p>
                      <a:pPr>
                        <a:buNone/>
                      </a:pPr>
                      <a:r>
                        <a:rPr lang="en-IN" altLang="en-US"/>
                        <a:t>S.No</a:t>
                      </a:r>
                      <a:endParaRPr lang="en-IN" altLang="en-US"/>
                    </a:p>
                  </a:txBody>
                  <a:tcPr/>
                </a:tc>
                <a:tc>
                  <a:txBody>
                    <a:bodyPr/>
                    <a:lstStyle/>
                    <a:p>
                      <a:pPr>
                        <a:buNone/>
                      </a:pPr>
                      <a:r>
                        <a:rPr lang="en-IN" altLang="en-US"/>
                        <a:t>Author Name</a:t>
                      </a:r>
                      <a:endParaRPr lang="en-IN" altLang="en-US"/>
                    </a:p>
                  </a:txBody>
                  <a:tcPr/>
                </a:tc>
                <a:tc>
                  <a:txBody>
                    <a:bodyPr/>
                    <a:lstStyle/>
                    <a:p>
                      <a:pPr>
                        <a:buNone/>
                      </a:pPr>
                      <a:r>
                        <a:rPr lang="en-IN" altLang="en-US"/>
                        <a:t>Paper Title</a:t>
                      </a:r>
                      <a:endParaRPr lang="en-IN" altLang="en-US"/>
                    </a:p>
                  </a:txBody>
                  <a:tcPr/>
                </a:tc>
                <a:tc>
                  <a:txBody>
                    <a:bodyPr/>
                    <a:lstStyle/>
                    <a:p>
                      <a:pPr>
                        <a:buNone/>
                      </a:pPr>
                      <a:r>
                        <a:rPr lang="en-IN" altLang="en-US"/>
                        <a:t>Description</a:t>
                      </a:r>
                      <a:endParaRPr lang="en-IN" altLang="en-US"/>
                    </a:p>
                  </a:txBody>
                  <a:tcPr/>
                </a:tc>
                <a:tc>
                  <a:txBody>
                    <a:bodyPr/>
                    <a:lstStyle/>
                    <a:p>
                      <a:pPr>
                        <a:buNone/>
                      </a:pPr>
                      <a:r>
                        <a:rPr lang="en-IN" altLang="en-US"/>
                        <a:t>Jo</a:t>
                      </a:r>
                      <a:r>
                        <a:rPr lang="en-US" altLang="en-IN"/>
                        <a:t>u</a:t>
                      </a:r>
                      <a:r>
                        <a:rPr lang="en-IN" altLang="en-US"/>
                        <a:t>rnal</a:t>
                      </a:r>
                      <a:endParaRPr lang="en-IN" altLang="en-US"/>
                    </a:p>
                  </a:txBody>
                  <a:tcPr/>
                </a:tc>
                <a:tc>
                  <a:txBody>
                    <a:bodyPr/>
                    <a:lstStyle/>
                    <a:p>
                      <a:pPr>
                        <a:buNone/>
                      </a:pPr>
                      <a:r>
                        <a:rPr lang="en-IN" altLang="en-US"/>
                        <a:t>Volume/</a:t>
                      </a:r>
                      <a:endParaRPr lang="en-IN" altLang="en-US"/>
                    </a:p>
                    <a:p>
                      <a:pPr>
                        <a:buNone/>
                      </a:pPr>
                      <a:r>
                        <a:rPr lang="en-IN" altLang="en-US"/>
                        <a:t>Year</a:t>
                      </a:r>
                      <a:endParaRPr lang="en-IN" altLang="en-US"/>
                    </a:p>
                  </a:txBody>
                  <a:tcPr/>
                </a:tc>
              </a:tr>
              <a:tr h="915670">
                <a:tc>
                  <a:txBody>
                    <a:bodyPr/>
                    <a:lstStyle/>
                    <a:p>
                      <a:pPr>
                        <a:buNone/>
                      </a:pPr>
                      <a:r>
                        <a:rPr lang="en-IN" altLang="en-US"/>
                        <a:t>1.</a:t>
                      </a:r>
                      <a:endParaRPr lang="en-IN" altLang="en-US"/>
                    </a:p>
                  </a:txBody>
                  <a:tcPr/>
                </a:tc>
                <a:tc>
                  <a:txBody>
                    <a:bodyPr/>
                    <a:lstStyle/>
                    <a:p>
                      <a:pPr>
                        <a:buNone/>
                      </a:pPr>
                      <a:r>
                        <a:rPr lang="en-US" sz="1200">
                          <a:latin typeface="Times New Roman" panose="02020603050405020304" pitchFamily="18" charset="0"/>
                          <a:cs typeface="Times New Roman" panose="02020603050405020304" pitchFamily="18" charset="0"/>
                        </a:rPr>
                        <a:t>Bayu Yudha Pratama,Indra Budi,Arlisa Yuliawati</a:t>
                      </a: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IN" altLang="en-US" sz="1200">
                          <a:latin typeface="Times New Roman" panose="02020603050405020304" pitchFamily="18" charset="0"/>
                          <a:cs typeface="Times New Roman" panose="02020603050405020304" pitchFamily="18" charset="0"/>
                        </a:rPr>
                        <a:t>Product Recommendation in Offline Retail Industry </a:t>
                      </a:r>
                      <a:endParaRPr lang="en-IN" altLang="en-US" sz="1200">
                        <a:latin typeface="Times New Roman" panose="02020603050405020304" pitchFamily="18" charset="0"/>
                        <a:cs typeface="Times New Roman" panose="02020603050405020304" pitchFamily="18" charset="0"/>
                      </a:endParaRPr>
                    </a:p>
                    <a:p>
                      <a:pPr>
                        <a:buNone/>
                      </a:pPr>
                      <a:r>
                        <a:rPr lang="en-IN" altLang="en-US" sz="1200">
                          <a:latin typeface="Times New Roman" panose="02020603050405020304" pitchFamily="18" charset="0"/>
                          <a:cs typeface="Times New Roman" panose="02020603050405020304" pitchFamily="18" charset="0"/>
                        </a:rPr>
                        <a:t>by using Collaborative Filtering</a:t>
                      </a:r>
                      <a:endParaRPr lang="en-IN" alt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rPr>
                        <a:t>Memory-based collaborative filtering (k-NN) excels over model-based methods (SVD) in offline retail recommendations using implicit feedback from purchase data.</a:t>
                      </a: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rPr>
                        <a:t> International Journal of Advanced Computer Science and Applications</a:t>
                      </a:r>
                      <a:endParaRPr lang="en-US" sz="1200">
                        <a:latin typeface="Times New Roman" panose="02020603050405020304" pitchFamily="18" charset="0"/>
                        <a:cs typeface="Times New Roman" panose="02020603050405020304" pitchFamily="18" charset="0"/>
                      </a:endParaRPr>
                    </a:p>
                  </a:txBody>
                  <a:tcPr/>
                </a:tc>
                <a:tc>
                  <a:txBody>
                    <a:bodyPr/>
                    <a:lstStyle/>
                    <a:p>
                      <a:pPr>
                        <a:buNone/>
                      </a:pPr>
                      <a:endParaRPr lang="en-US" sz="1800">
                        <a:latin typeface="Times New Roman" panose="02020603050405020304" pitchFamily="18" charset="0"/>
                        <a:cs typeface="Times New Roman" panose="02020603050405020304" pitchFamily="18" charset="0"/>
                        <a:sym typeface="+mn-ea"/>
                      </a:endParaRPr>
                    </a:p>
                    <a:p>
                      <a:pPr>
                        <a:buNone/>
                      </a:pPr>
                      <a:r>
                        <a:rPr lang="en-IN" altLang="en-US" sz="1200">
                          <a:latin typeface="Times New Roman" panose="02020603050405020304" pitchFamily="18" charset="0"/>
                          <a:cs typeface="Times New Roman" panose="02020603050405020304" pitchFamily="18" charset="0"/>
                        </a:rPr>
                        <a:t>2020</a:t>
                      </a:r>
                      <a:endParaRPr lang="en-IN" altLang="en-US" sz="1200">
                        <a:latin typeface="Times New Roman" panose="02020603050405020304" pitchFamily="18" charset="0"/>
                        <a:cs typeface="Times New Roman" panose="02020603050405020304" pitchFamily="18" charset="0"/>
                      </a:endParaRPr>
                    </a:p>
                  </a:txBody>
                  <a:tcPr/>
                </a:tc>
              </a:tr>
              <a:tr h="1188720">
                <a:tc>
                  <a:txBody>
                    <a:bodyPr/>
                    <a:lstStyle/>
                    <a:p>
                      <a:pPr>
                        <a:buNone/>
                      </a:pPr>
                      <a:r>
                        <a:rPr lang="en-IN" altLang="en-US"/>
                        <a:t>2.</a:t>
                      </a:r>
                      <a:endParaRPr lang="en-IN" altLang="en-US"/>
                    </a:p>
                  </a:txBody>
                  <a:tcPr/>
                </a:tc>
                <a:tc>
                  <a:txBody>
                    <a:bodyPr/>
                    <a:lstStyle/>
                    <a:p>
                      <a:pPr>
                        <a:buNone/>
                      </a:pPr>
                      <a:r>
                        <a:rPr lang="en-US" sz="1200">
                          <a:latin typeface="Times New Roman" panose="02020603050405020304" pitchFamily="18" charset="0"/>
                          <a:cs typeface="Times New Roman" panose="02020603050405020304" pitchFamily="18" charset="0"/>
                          <a:sym typeface="+mn-ea"/>
                        </a:rPr>
                        <a:t>Mahmoud SalahEldin Kasem,Mohamed Hamada,Islam Taj-Eddin</a:t>
                      </a:r>
                      <a:endParaRPr lang="en-US" sz="1200">
                        <a:latin typeface="Times New Roman" panose="02020603050405020304" pitchFamily="18" charset="0"/>
                        <a:cs typeface="Times New Roman" panose="02020603050405020304" pitchFamily="18" charset="0"/>
                      </a:endParaRPr>
                    </a:p>
                    <a:p>
                      <a:pPr>
                        <a:buNone/>
                      </a:pP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sym typeface="+mn-ea"/>
                        </a:rPr>
                        <a:t>Customer Profiling, Segmentation, and Sales Prediction</a:t>
                      </a:r>
                      <a:endParaRPr lang="en-US" sz="1200">
                        <a:latin typeface="Times New Roman" panose="02020603050405020304" pitchFamily="18" charset="0"/>
                        <a:cs typeface="Times New Roman" panose="02020603050405020304" pitchFamily="18" charset="0"/>
                      </a:endParaRPr>
                    </a:p>
                    <a:p>
                      <a:pPr>
                        <a:buNone/>
                      </a:pPr>
                      <a:r>
                        <a:rPr lang="en-US" sz="1200">
                          <a:latin typeface="Times New Roman" panose="02020603050405020304" pitchFamily="18" charset="0"/>
                          <a:cs typeface="Times New Roman" panose="02020603050405020304" pitchFamily="18" charset="0"/>
                          <a:sym typeface="+mn-ea"/>
                        </a:rPr>
                        <a:t>using AI in Direct Marketin</a:t>
                      </a:r>
                      <a:r>
                        <a:rPr lang="en-IN" altLang="en-US" sz="1200">
                          <a:latin typeface="Times New Roman" panose="02020603050405020304" pitchFamily="18" charset="0"/>
                          <a:cs typeface="Times New Roman" panose="02020603050405020304" pitchFamily="18" charset="0"/>
                          <a:sym typeface="+mn-ea"/>
                        </a:rPr>
                        <a:t>g</a:t>
                      </a:r>
                      <a:endParaRPr lang="en-IN" altLang="en-US" sz="1200">
                        <a:latin typeface="Times New Roman" panose="02020603050405020304" pitchFamily="18" charset="0"/>
                        <a:cs typeface="Times New Roman" panose="02020603050405020304" pitchFamily="18" charset="0"/>
                      </a:endParaRPr>
                    </a:p>
                    <a:p>
                      <a:pPr>
                        <a:buNone/>
                      </a:pPr>
                      <a:endParaRPr lang="en-IN" alt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sym typeface="+mn-ea"/>
                        </a:rPr>
                        <a:t>A data mining preprocessing method for</a:t>
                      </a:r>
                      <a:r>
                        <a:rPr lang="en-IN" altLang="en-US" sz="1200">
                          <a:latin typeface="Times New Roman" panose="02020603050405020304" pitchFamily="18" charset="0"/>
                          <a:cs typeface="Times New Roman" panose="02020603050405020304" pitchFamily="18" charset="0"/>
                          <a:sym typeface="+mn-ea"/>
                        </a:rPr>
                        <a:t> </a:t>
                      </a:r>
                      <a:r>
                        <a:rPr lang="en-US" sz="1200">
                          <a:latin typeface="Times New Roman" panose="02020603050405020304" pitchFamily="18" charset="0"/>
                          <a:cs typeface="Times New Roman" panose="02020603050405020304" pitchFamily="18" charset="0"/>
                          <a:sym typeface="+mn-ea"/>
                        </a:rPr>
                        <a:t>customer profiling using RFM analysis, boosting trees, and SVM  improves sales through enhanced segmentation and behavior prediction.</a:t>
                      </a:r>
                      <a:endParaRPr lang="en-US" sz="1200">
                        <a:latin typeface="Times New Roman" panose="02020603050405020304" pitchFamily="18" charset="0"/>
                        <a:cs typeface="Times New Roman" panose="02020603050405020304" pitchFamily="18" charset="0"/>
                      </a:endParaRPr>
                    </a:p>
                    <a:p>
                      <a:pPr>
                        <a:buNone/>
                      </a:pP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sym typeface="+mn-ea"/>
                        </a:rPr>
                        <a:t>IEEE Journal</a:t>
                      </a:r>
                      <a:endParaRPr lang="en-US" sz="1200">
                        <a:latin typeface="Times New Roman" panose="02020603050405020304" pitchFamily="18" charset="0"/>
                        <a:cs typeface="Times New Roman" panose="02020603050405020304" pitchFamily="18" charset="0"/>
                      </a:endParaRPr>
                    </a:p>
                    <a:p>
                      <a:pPr>
                        <a:buNone/>
                      </a:pP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sym typeface="+mn-ea"/>
                        </a:rPr>
                        <a:t>2023</a:t>
                      </a:r>
                      <a:endParaRPr lang="en-US" sz="1200">
                        <a:latin typeface="Times New Roman" panose="02020603050405020304" pitchFamily="18" charset="0"/>
                        <a:cs typeface="Times New Roman" panose="02020603050405020304" pitchFamily="18" charset="0"/>
                      </a:endParaRPr>
                    </a:p>
                    <a:p>
                      <a:pPr>
                        <a:buNone/>
                      </a:pPr>
                      <a:endParaRPr lang="en-US" sz="1200">
                        <a:latin typeface="Times New Roman" panose="02020603050405020304" pitchFamily="18" charset="0"/>
                        <a:cs typeface="Times New Roman" panose="02020603050405020304" pitchFamily="18" charset="0"/>
                      </a:endParaRPr>
                    </a:p>
                  </a:txBody>
                  <a:tcPr/>
                </a:tc>
              </a:tr>
              <a:tr h="1005840">
                <a:tc>
                  <a:txBody>
                    <a:bodyPr/>
                    <a:lstStyle/>
                    <a:p>
                      <a:pPr>
                        <a:buNone/>
                      </a:pPr>
                      <a:r>
                        <a:rPr lang="en-IN" altLang="en-US"/>
                        <a:t>3.</a:t>
                      </a:r>
                      <a:endParaRPr lang="en-IN" altLang="en-US"/>
                    </a:p>
                  </a:txBody>
                  <a:tcPr/>
                </a:tc>
                <a:tc>
                  <a:txBody>
                    <a:bodyPr/>
                    <a:lstStyle/>
                    <a:p>
                      <a:pPr>
                        <a:buNone/>
                      </a:pPr>
                      <a:r>
                        <a:rPr lang="en-US" sz="1200">
                          <a:latin typeface="Times New Roman" panose="02020603050405020304" pitchFamily="18" charset="0"/>
                          <a:cs typeface="Times New Roman" panose="02020603050405020304" pitchFamily="18" charset="0"/>
                        </a:rPr>
                        <a:t>Angela Hsiang‑Ling Chen, Sebastian Gunawan</a:t>
                      </a: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rPr>
                        <a:t>Enhancing Retail Transactions: A Data‑Driven</a:t>
                      </a:r>
                      <a:endParaRPr lang="en-US" sz="1200">
                        <a:latin typeface="Times New Roman" panose="02020603050405020304" pitchFamily="18" charset="0"/>
                        <a:cs typeface="Times New Roman" panose="02020603050405020304" pitchFamily="18" charset="0"/>
                      </a:endParaRPr>
                    </a:p>
                    <a:p>
                      <a:pPr>
                        <a:buNone/>
                      </a:pPr>
                      <a:r>
                        <a:rPr lang="en-US" sz="1200">
                          <a:latin typeface="Times New Roman" panose="02020603050405020304" pitchFamily="18" charset="0"/>
                          <a:cs typeface="Times New Roman" panose="02020603050405020304" pitchFamily="18" charset="0"/>
                        </a:rPr>
                        <a:t>Recommendation Using Modified RFM Analysis and</a:t>
                      </a:r>
                      <a:endParaRPr lang="en-US" sz="1200">
                        <a:latin typeface="Times New Roman" panose="02020603050405020304" pitchFamily="18" charset="0"/>
                        <a:cs typeface="Times New Roman" panose="02020603050405020304" pitchFamily="18" charset="0"/>
                      </a:endParaRPr>
                    </a:p>
                    <a:p>
                      <a:pPr>
                        <a:buNone/>
                      </a:pPr>
                      <a:r>
                        <a:rPr lang="en-US" sz="1200">
                          <a:latin typeface="Times New Roman" panose="02020603050405020304" pitchFamily="18" charset="0"/>
                          <a:cs typeface="Times New Roman" panose="02020603050405020304" pitchFamily="18" charset="0"/>
                        </a:rPr>
                        <a:t>Association Rules Mining</a:t>
                      </a: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rPr>
                        <a:t>A recommendation system using modified RFM, K-means clustering, and classification enhances retail predictions based on customer and product behaviors.</a:t>
                      </a: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rPr>
                        <a:t>Applied sciences journal</a:t>
                      </a: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rPr>
                        <a:t>2023</a:t>
                      </a:r>
                      <a:endParaRPr lang="en-US" sz="1200">
                        <a:latin typeface="Times New Roman" panose="02020603050405020304" pitchFamily="18" charset="0"/>
                        <a:cs typeface="Times New Roman" panose="02020603050405020304" pitchFamily="18" charset="0"/>
                      </a:endParaRPr>
                    </a:p>
                  </a:txBody>
                  <a:tcPr/>
                </a:tc>
              </a:tr>
              <a:tr h="915670">
                <a:tc>
                  <a:txBody>
                    <a:bodyPr/>
                    <a:lstStyle/>
                    <a:p>
                      <a:pPr>
                        <a:buNone/>
                      </a:pPr>
                      <a:r>
                        <a:rPr lang="en-IN" altLang="en-US"/>
                        <a:t>4.</a:t>
                      </a:r>
                      <a:endParaRPr lang="en-IN" altLang="en-US"/>
                    </a:p>
                  </a:txBody>
                  <a:tcPr/>
                </a:tc>
                <a:tc>
                  <a:txBody>
                    <a:bodyPr/>
                    <a:lstStyle/>
                    <a:p>
                      <a:pPr>
                        <a:buNone/>
                      </a:pPr>
                      <a:r>
                        <a:rPr lang="en-US" sz="1200">
                          <a:latin typeface="Times New Roman" panose="02020603050405020304" pitchFamily="18" charset="0"/>
                          <a:cs typeface="Times New Roman" panose="02020603050405020304" pitchFamily="18" charset="0"/>
                        </a:rPr>
                        <a:t>Emre Yildiz,Ceyda Gungor,Eyup Ensar Isik</a:t>
                      </a: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rPr>
                        <a:t>A Hyper-Personalized Product Recommendation SystemFocused on Customer Segmentation: An Application in theFashion Retail Industry</a:t>
                      </a: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rPr>
                        <a:t>A fashion retail recommendation system uses RFM, k-means, and Apriori, with potential for broader datasets, varied sectors, and enhanced customer parameters in future studies.</a:t>
                      </a: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rPr>
                        <a:t>Journal of theoretical and applied electronic commerce research</a:t>
                      </a: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IN" altLang="en-US" sz="1200">
                          <a:latin typeface="Times New Roman" panose="02020603050405020304" pitchFamily="18" charset="0"/>
                          <a:cs typeface="Times New Roman" panose="02020603050405020304" pitchFamily="18" charset="0"/>
                        </a:rPr>
                        <a:t>2023</a:t>
                      </a:r>
                      <a:endParaRPr lang="en-IN" altLang="en-US" sz="1200">
                        <a:latin typeface="Times New Roman" panose="02020603050405020304" pitchFamily="18" charset="0"/>
                        <a:cs typeface="Times New Roman" panose="02020603050405020304" pitchFamily="18" charset="0"/>
                      </a:endParaRPr>
                    </a:p>
                  </a:txBody>
                  <a:tcPr/>
                </a:tc>
              </a:tr>
              <a:tr h="1188720">
                <a:tc>
                  <a:txBody>
                    <a:bodyPr/>
                    <a:lstStyle/>
                    <a:p>
                      <a:pPr>
                        <a:buNone/>
                      </a:pPr>
                      <a:r>
                        <a:rPr lang="en-IN" altLang="en-US"/>
                        <a:t>5.</a:t>
                      </a:r>
                      <a:endParaRPr lang="en-IN" altLang="en-US"/>
                    </a:p>
                  </a:txBody>
                  <a:tcPr/>
                </a:tc>
                <a:tc>
                  <a:txBody>
                    <a:bodyPr/>
                    <a:lstStyle/>
                    <a:p>
                      <a:pPr>
                        <a:buNone/>
                      </a:pPr>
                      <a:r>
                        <a:rPr lang="en-US" sz="1200">
                          <a:latin typeface="Times New Roman" panose="02020603050405020304" pitchFamily="18" charset="0"/>
                          <a:cs typeface="Times New Roman" panose="02020603050405020304" pitchFamily="18" charset="0"/>
                          <a:sym typeface="+mn-ea"/>
                        </a:rPr>
                        <a:t>Ghulam Mustafa,Naveed Ahmad Jhamat,Zeeshan Arshad</a:t>
                      </a:r>
                      <a:endParaRPr lang="en-US" sz="1200">
                        <a:latin typeface="Times New Roman" panose="02020603050405020304" pitchFamily="18" charset="0"/>
                        <a:cs typeface="Times New Roman" panose="02020603050405020304" pitchFamily="18" charset="0"/>
                      </a:endParaRPr>
                    </a:p>
                    <a:p>
                      <a:pPr>
                        <a:buNone/>
                      </a:pP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sym typeface="+mn-ea"/>
                        </a:rPr>
                        <a:t>OntoCommerce: Incorporating Ontology and</a:t>
                      </a:r>
                      <a:endParaRPr lang="en-US" sz="1200">
                        <a:latin typeface="Times New Roman" panose="02020603050405020304" pitchFamily="18" charset="0"/>
                        <a:cs typeface="Times New Roman" panose="02020603050405020304" pitchFamily="18" charset="0"/>
                      </a:endParaRPr>
                    </a:p>
                    <a:p>
                      <a:pPr>
                        <a:buNone/>
                      </a:pPr>
                      <a:r>
                        <a:rPr lang="en-US" sz="1200">
                          <a:latin typeface="Times New Roman" panose="02020603050405020304" pitchFamily="18" charset="0"/>
                          <a:cs typeface="Times New Roman" panose="02020603050405020304" pitchFamily="18" charset="0"/>
                          <a:sym typeface="+mn-ea"/>
                        </a:rPr>
                        <a:t>Sequential Pattern Mining for Personalized</a:t>
                      </a:r>
                      <a:endParaRPr lang="en-US" sz="1200">
                        <a:latin typeface="Times New Roman" panose="02020603050405020304" pitchFamily="18" charset="0"/>
                        <a:cs typeface="Times New Roman" panose="02020603050405020304" pitchFamily="18" charset="0"/>
                      </a:endParaRPr>
                    </a:p>
                    <a:p>
                      <a:pPr>
                        <a:buNone/>
                      </a:pPr>
                      <a:r>
                        <a:rPr lang="en-US" sz="1200">
                          <a:latin typeface="Times New Roman" panose="02020603050405020304" pitchFamily="18" charset="0"/>
                          <a:cs typeface="Times New Roman" panose="02020603050405020304" pitchFamily="18" charset="0"/>
                          <a:sym typeface="+mn-ea"/>
                        </a:rPr>
                        <a:t>E-Commerce Recommendations</a:t>
                      </a:r>
                      <a:endParaRPr lang="en-US" sz="1200">
                        <a:latin typeface="Times New Roman" panose="02020603050405020304" pitchFamily="18" charset="0"/>
                        <a:cs typeface="Times New Roman" panose="02020603050405020304" pitchFamily="18" charset="0"/>
                      </a:endParaRPr>
                    </a:p>
                    <a:p>
                      <a:pPr>
                        <a:buNone/>
                      </a:pP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sym typeface="+mn-ea"/>
                        </a:rPr>
                        <a:t>A hybrid recommender system using ontology and sequential pattern mining (SPM) improves personalized e-commerce recommendations, addressing cold-start and data sparsity issues.</a:t>
                      </a:r>
                      <a:endParaRPr lang="en-US" sz="1200">
                        <a:latin typeface="Times New Roman" panose="02020603050405020304" pitchFamily="18" charset="0"/>
                        <a:cs typeface="Times New Roman" panose="02020603050405020304" pitchFamily="18" charset="0"/>
                      </a:endParaRPr>
                    </a:p>
                    <a:p>
                      <a:pPr>
                        <a:buNone/>
                      </a:pP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sym typeface="+mn-ea"/>
                        </a:rPr>
                        <a:t>IEEE journal</a:t>
                      </a:r>
                      <a:endParaRPr lang="en-US" sz="1200">
                        <a:latin typeface="Times New Roman" panose="02020603050405020304" pitchFamily="18" charset="0"/>
                        <a:cs typeface="Times New Roman" panose="02020603050405020304" pitchFamily="18" charset="0"/>
                      </a:endParaRPr>
                    </a:p>
                    <a:p>
                      <a:pPr>
                        <a:buNone/>
                      </a:pP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IN" altLang="en-US" sz="1200">
                          <a:latin typeface="Times New Roman" panose="02020603050405020304" pitchFamily="18" charset="0"/>
                          <a:cs typeface="Times New Roman" panose="02020603050405020304" pitchFamily="18" charset="0"/>
                          <a:sym typeface="+mn-ea"/>
                        </a:rPr>
                        <a:t>2024</a:t>
                      </a:r>
                      <a:endParaRPr lang="en-IN" altLang="en-US" sz="1200">
                        <a:latin typeface="Times New Roman" panose="02020603050405020304" pitchFamily="18" charset="0"/>
                        <a:cs typeface="Times New Roman" panose="02020603050405020304" pitchFamily="18" charset="0"/>
                      </a:endParaRPr>
                    </a:p>
                    <a:p>
                      <a:pPr>
                        <a:buNone/>
                      </a:pPr>
                      <a:endParaRPr lang="en-IN" altLang="en-US" sz="1200">
                        <a:latin typeface="Times New Roman" panose="02020603050405020304" pitchFamily="18" charset="0"/>
                        <a:cs typeface="Times New Roman" panose="02020603050405020304" pitchFamily="18" charset="0"/>
                      </a:endParaRPr>
                    </a:p>
                  </a:txBody>
                  <a:tcPr/>
                </a:tc>
              </a:tr>
              <a:tr h="365760">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r>
              <a:tr h="365760">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Existing Sytem</a:t>
            </a:r>
            <a:endParaRPr lang="en-IN" sz="2800" dirty="0"/>
          </a:p>
        </p:txBody>
      </p:sp>
      <p:sp>
        <p:nvSpPr>
          <p:cNvPr id="3" name="Content Placeholder 2"/>
          <p:cNvSpPr>
            <a:spLocks noGrp="1"/>
          </p:cNvSpPr>
          <p:nvPr>
            <p:ph idx="1"/>
          </p:nvPr>
        </p:nvSpPr>
        <p:spPr/>
        <p:txBody>
          <a:bodyPr/>
          <a:lstStyle/>
          <a:p>
            <a:pPr algn="just">
              <a:buFont typeface="Wingdings" panose="05000000000000000000" charset="0"/>
              <a:buChar char="o"/>
            </a:pPr>
            <a:r>
              <a:rPr lang="en-IN" sz="2400" dirty="0">
                <a:latin typeface="Times New Roman" panose="02020603050405020304" pitchFamily="18" charset="0"/>
                <a:cs typeface="Times New Roman" panose="02020603050405020304" pitchFamily="18" charset="0"/>
                <a:sym typeface="+mn-ea"/>
              </a:rPr>
              <a:t>In existing models, customer segmentation was primarily achieved through the RFM (Recency, Frequency, Monetary) model combined with K-means clustering, allowing businesses to categorize customers based on their purchase history and preferences. </a:t>
            </a:r>
            <a:endParaRPr lang="en-IN" sz="2400" dirty="0">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o"/>
            </a:pPr>
            <a:r>
              <a:rPr kumimoji="0" lang="en-US" altLang="en-IN"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Associative Rule Mining technique</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uncovers hidden patterns in customer transactions to suggest promotions. It identifies relationships between products frequently bought together, allowing retailers to create bundles or suggest comp</a:t>
            </a:r>
            <a:r>
              <a:rPr kumimoji="0" lang="en-US" altLang="en-IN"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lementary products.</a:t>
            </a:r>
            <a:endParaRPr kumimoji="0" lang="en-US" altLang="en-IN"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algn="l">
              <a:buFont typeface="Wingdings" panose="05000000000000000000" charset="0"/>
              <a:buChar char="o"/>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Naive Bayes can be used for customer segmentation and predicting which customers are likely to respond to a promotion based on their purchasing history or demographic information.</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smtClean="0"/>
              <a:t>Zeroth Review</a:t>
            </a:r>
            <a:endParaRPr lang="en-IN"/>
          </a:p>
        </p:txBody>
      </p:sp>
      <p:sp>
        <p:nvSpPr>
          <p:cNvPr id="5" name="Footer Placeholder 4"/>
          <p:cNvSpPr>
            <a:spLocks noGrp="1"/>
          </p:cNvSpPr>
          <p:nvPr>
            <p:ph type="ftr" sz="quarter" idx="11"/>
          </p:nvPr>
        </p:nvSpPr>
        <p:spPr/>
        <p:txBody>
          <a:bodyPr/>
          <a:lstStyle/>
          <a:p>
            <a:r>
              <a:rPr lang="en-US" smtClean="0"/>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 of </a:t>
            </a:r>
            <a:r>
              <a:rPr lang="en-US" dirty="0" smtClean="0"/>
              <a:t>Existing </a:t>
            </a:r>
            <a:r>
              <a:rPr lang="en-US" dirty="0"/>
              <a:t>System</a:t>
            </a:r>
            <a:endParaRPr lang="en-US" dirty="0"/>
          </a:p>
        </p:txBody>
      </p:sp>
      <p:sp>
        <p:nvSpPr>
          <p:cNvPr id="3" name="Content Placeholder 2"/>
          <p:cNvSpPr>
            <a:spLocks noGrp="1"/>
          </p:cNvSpPr>
          <p:nvPr>
            <p:ph idx="1"/>
          </p:nvPr>
        </p:nvSpPr>
        <p:spPr/>
        <p:txBody>
          <a:bodyPr/>
          <a:lstStyle/>
          <a:p>
            <a:pPr algn="just"/>
            <a:r>
              <a:rPr lang="en-US" sz="2400">
                <a:latin typeface="Times New Roman" panose="02020603050405020304" pitchFamily="18" charset="0"/>
                <a:cs typeface="Times New Roman" panose="02020603050405020304" pitchFamily="18" charset="0"/>
                <a:sym typeface="+mn-ea"/>
              </a:rPr>
              <a:t>The RFM model is constrained to only three metrics—recency, frequency, and monetary value. This limited feature set can overlook other important aspects of customer behavior and preferences, leading to less nuanced segmentation.</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sym typeface="+mn-ea"/>
              </a:rPr>
              <a:t>Traditional segmentation methods often create static customer segments </a:t>
            </a:r>
            <a:r>
              <a:rPr lang="en-IN" altLang="en-US" sz="2400">
                <a:latin typeface="Times New Roman" panose="02020603050405020304" pitchFamily="18" charset="0"/>
                <a:cs typeface="Times New Roman" panose="02020603050405020304" pitchFamily="18" charset="0"/>
                <a:sym typeface="+mn-ea"/>
              </a:rPr>
              <a:t>t</a:t>
            </a:r>
            <a:r>
              <a:rPr lang="en-US" sz="2400">
                <a:latin typeface="Times New Roman" panose="02020603050405020304" pitchFamily="18" charset="0"/>
                <a:cs typeface="Times New Roman" panose="02020603050405020304" pitchFamily="18" charset="0"/>
                <a:sym typeface="+mn-ea"/>
              </a:rPr>
              <a:t>his can lead to outdated segments that fail to reflect current customer preferences and behaviors, reducing the effectiveness of marketing efforts.</a:t>
            </a:r>
            <a:endParaRPr lang="en-US" sz="2400">
              <a:latin typeface="Times New Roman" panose="02020603050405020304" pitchFamily="18" charset="0"/>
              <a:cs typeface="Times New Roman" panose="02020603050405020304" pitchFamily="18" charset="0"/>
              <a:sym typeface="+mn-ea"/>
            </a:endParaRPr>
          </a:p>
          <a:p>
            <a:pPr algn="just"/>
            <a:r>
              <a:rPr lang="en-US" sz="2400">
                <a:latin typeface="Times New Roman" panose="02020603050405020304" pitchFamily="18" charset="0"/>
                <a:cs typeface="Times New Roman" panose="02020603050405020304" pitchFamily="18" charset="0"/>
              </a:rPr>
              <a:t>Both Apriori and FP-Growth can suffer from scalability and memory limitations when dealing with large datasets.</a:t>
            </a:r>
            <a:endParaRPr lang="en-US" sz="2400">
              <a:latin typeface="Times New Roman" panose="02020603050405020304" pitchFamily="18" charset="0"/>
              <a:cs typeface="Times New Roman" panose="02020603050405020304" pitchFamily="18" charset="0"/>
            </a:endParaRPr>
          </a:p>
          <a:p>
            <a:pPr marL="0" indent="0" algn="just">
              <a:buNone/>
            </a:pPr>
            <a:endParaRPr lang="en-US">
              <a:latin typeface="Times New Roman" panose="02020603050405020304" pitchFamily="18" charset="0"/>
              <a:cs typeface="Times New Roman" panose="02020603050405020304" pitchFamily="18" charset="0"/>
            </a:endParaRPr>
          </a:p>
          <a:p>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445" y="664210"/>
            <a:ext cx="10668000" cy="684530"/>
          </a:xfrm>
        </p:spPr>
        <p:txBody>
          <a:bodyPr/>
          <a:lstStyle/>
          <a:p>
            <a:br>
              <a:rPr lang="en-IN" altLang="en-US"/>
            </a:br>
            <a:br>
              <a:rPr lang="en-IN" altLang="en-US"/>
            </a:br>
            <a:br>
              <a:rPr lang="en-IN" altLang="en-US"/>
            </a:br>
            <a:r>
              <a:rPr lang="en-IN" altLang="en-US"/>
              <a:t>System Architecture</a:t>
            </a:r>
            <a:endParaRPr lang="en-IN" altLang="en-US"/>
          </a:p>
        </p:txBody>
      </p:sp>
      <p:sp>
        <p:nvSpPr>
          <p:cNvPr id="3" name="Content Placeholder 2"/>
          <p:cNvSpPr>
            <a:spLocks noGrp="1"/>
          </p:cNvSpPr>
          <p:nvPr>
            <p:ph idx="1"/>
          </p:nvPr>
        </p:nvSpPr>
        <p:spPr/>
        <p:txBody>
          <a:bodyPr/>
          <a:lstStyle/>
          <a:p>
            <a:pPr marL="0" indent="0">
              <a:buNone/>
            </a:pPr>
            <a:r>
              <a:rPr lang="en-US"/>
              <a:t>   </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graphicFrame>
        <p:nvGraphicFramePr>
          <p:cNvPr id="8" name="Object 7"/>
          <p:cNvGraphicFramePr/>
          <p:nvPr/>
        </p:nvGraphicFramePr>
        <p:xfrm>
          <a:off x="651510" y="1449070"/>
          <a:ext cx="10783570" cy="5272405"/>
        </p:xfrm>
        <a:graphic>
          <a:graphicData uri="http://schemas.openxmlformats.org/presentationml/2006/ole">
            <mc:AlternateContent xmlns:mc="http://schemas.openxmlformats.org/markup-compatibility/2006">
              <mc:Choice xmlns:v="urn:schemas-microsoft-com:vml" Requires="v">
                <p:oleObj spid="_x0000_s9" name="" r:id="rId1" imgW="10769600" imgH="4972050" progId="Paint.Picture">
                  <p:embed/>
                </p:oleObj>
              </mc:Choice>
              <mc:Fallback>
                <p:oleObj name="" r:id="rId1" imgW="10769600" imgH="4972050" progId="Paint.Picture">
                  <p:embed/>
                  <p:pic>
                    <p:nvPicPr>
                      <p:cNvPr id="0" name="Picture 8"/>
                      <p:cNvPicPr/>
                      <p:nvPr/>
                    </p:nvPicPr>
                    <p:blipFill>
                      <a:blip r:embed="rId2"/>
                      <a:stretch>
                        <a:fillRect/>
                      </a:stretch>
                    </p:blipFill>
                    <p:spPr>
                      <a:xfrm>
                        <a:off x="651510" y="1449070"/>
                        <a:ext cx="10783570" cy="5272405"/>
                      </a:xfrm>
                      <a:prstGeom prst="rect">
                        <a:avLst/>
                      </a:prstGeom>
                    </p:spPr>
                  </p:pic>
                </p:oleObj>
              </mc:Fallback>
            </mc:AlternateContent>
          </a:graphicData>
        </a:graphic>
      </p:graphicFrame>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TABLE_ENDDRAG_ORIGIN_RECT" val="910*485"/>
  <p:tag name="TABLE_ENDDRAG_RECT" val="30*66*910*485"/>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15310</Words>
  <Application>WPS Presentation</Application>
  <PresentationFormat>Widescreen</PresentationFormat>
  <Paragraphs>551</Paragraphs>
  <Slides>44</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6" baseType="lpstr">
      <vt:lpstr>Arial</vt:lpstr>
      <vt:lpstr>SimSun</vt:lpstr>
      <vt:lpstr>Wingdings</vt:lpstr>
      <vt:lpstr>Verdana</vt:lpstr>
      <vt:lpstr>Wingdings</vt:lpstr>
      <vt:lpstr>Times New Roman</vt:lpstr>
      <vt:lpstr>Verdana</vt:lpstr>
      <vt:lpstr>Microsoft YaHei</vt:lpstr>
      <vt:lpstr>Arial Unicode MS</vt:lpstr>
      <vt:lpstr>Calibri</vt:lpstr>
      <vt:lpstr>Profile</vt:lpstr>
      <vt:lpstr>Paint.Picture</vt:lpstr>
      <vt:lpstr>PowerPoint 演示文稿</vt:lpstr>
      <vt:lpstr>Problem Statement and Motivation</vt:lpstr>
      <vt:lpstr>Objectives</vt:lpstr>
      <vt:lpstr>Abstract</vt:lpstr>
      <vt:lpstr> Introduction and Overview of the Project.</vt:lpstr>
      <vt:lpstr>Literature Survey</vt:lpstr>
      <vt:lpstr>Existing Sytem</vt:lpstr>
      <vt:lpstr>Drawback of Existing System</vt:lpstr>
      <vt:lpstr>   System Architecture</vt:lpstr>
      <vt:lpstr>Proposed System</vt:lpstr>
      <vt:lpstr>List of modules</vt:lpstr>
      <vt:lpstr>Module1:Data Preprocessing</vt:lpstr>
      <vt:lpstr>Module 1:DFD Diagram </vt:lpstr>
      <vt:lpstr>Output Screenshot</vt:lpstr>
      <vt:lpstr>Output Screenshot</vt:lpstr>
      <vt:lpstr>Module 2(i):Predictive Modeling </vt:lpstr>
      <vt:lpstr>Next Purchase Prediction(calc.)</vt:lpstr>
      <vt:lpstr>Next Purchase Prediction(calc.)</vt:lpstr>
      <vt:lpstr>Next Purchase Prediction(calc.)</vt:lpstr>
      <vt:lpstr>Next Purchase Prediction(calc.)</vt:lpstr>
      <vt:lpstr>DFD Diagram - Predictive modeling</vt:lpstr>
      <vt:lpstr>Output Screenshot</vt:lpstr>
      <vt:lpstr>Module 3(i):Recommendation module</vt:lpstr>
      <vt:lpstr>User based Promotion and discount(Calc.)</vt:lpstr>
      <vt:lpstr>User based Promotion and discount(Calc.)</vt:lpstr>
      <vt:lpstr>User based Promotion and discount(Calc.)</vt:lpstr>
      <vt:lpstr>User based Promotion and discount(Calc.)</vt:lpstr>
      <vt:lpstr>Module 3(ii):Recommendation module</vt:lpstr>
      <vt:lpstr>Item based Promotion and discount(Calc.)</vt:lpstr>
      <vt:lpstr>DFD Diagram - Recommendation  module </vt:lpstr>
      <vt:lpstr>Output Screenshot</vt:lpstr>
      <vt:lpstr>Output Screenshot</vt:lpstr>
      <vt:lpstr>Module 4:Promotion Personalization module</vt:lpstr>
      <vt:lpstr>Gradient Boosting (Cal.)</vt:lpstr>
      <vt:lpstr>Gradient Boosting (Cal.)</vt:lpstr>
      <vt:lpstr>Gradient Boosting (Cal.)</vt:lpstr>
      <vt:lpstr>Gradient Boosting (Cal.)</vt:lpstr>
      <vt:lpstr>  DFD Diagram-Promotion Personalization module </vt:lpstr>
      <vt:lpstr>Output Screenshot</vt:lpstr>
      <vt:lpstr>Results and Discussions</vt:lpstr>
      <vt:lpstr>Comparative Analysis</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KAVIYA S 221801024</cp:lastModifiedBy>
  <cp:revision>82</cp:revision>
  <dcterms:created xsi:type="dcterms:W3CDTF">2023-08-03T04:32:00Z</dcterms:created>
  <dcterms:modified xsi:type="dcterms:W3CDTF">2024-10-07T18:36:34Z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1033-12.2.0.18586</vt:lpwstr>
  </property>
</Properties>
</file>