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3" r:id="rId10"/>
    <p:sldId id="264" r:id="rId11"/>
    <p:sldId id="293" r:id="rId12"/>
    <p:sldId id="275" r:id="rId13"/>
    <p:sldId id="311" r:id="rId14"/>
    <p:sldId id="312" r:id="rId15"/>
    <p:sldId id="313" r:id="rId16"/>
    <p:sldId id="314" r:id="rId17"/>
    <p:sldId id="315" r:id="rId18"/>
    <p:sldId id="276" r:id="rId19"/>
    <p:sldId id="278" r:id="rId20"/>
    <p:sldId id="279" r:id="rId21"/>
    <p:sldId id="280" r:id="rId22"/>
    <p:sldId id="281" r:id="rId23"/>
    <p:sldId id="282" r:id="rId24"/>
    <p:sldId id="274" r:id="rId25"/>
    <p:sldId id="270" r:id="rId26"/>
    <p:sldId id="272" r:id="rId27"/>
    <p:sldId id="273" r:id="rId28"/>
    <p:sldId id="265" r:id="rId29"/>
    <p:sldId id="267" r:id="rId30"/>
    <p:sldId id="266" r:id="rId31"/>
    <p:sldId id="268" r:id="rId32"/>
    <p:sldId id="283" r:id="rId33"/>
    <p:sldId id="284" r:id="rId34"/>
    <p:sldId id="285" r:id="rId35"/>
    <p:sldId id="286" r:id="rId36"/>
    <p:sldId id="287" r:id="rId37"/>
    <p:sldId id="271" r:id="rId38"/>
  </p:sldIdLst>
  <p:sldSz cx="12192000" cy="6858000"/>
  <p:notesSz cx="6858000" cy="9144000"/>
  <p:embeddedFontLst>
    <p:embeddedFont>
      <p:font typeface="SimSun" panose="02010600030101010101" pitchFamily="2" charset="-122"/>
      <p:regular r:id="rId43"/>
    </p:embeddedFont>
    <p:embeddedFont>
      <p:font typeface="Libre Franklin"/>
      <p:regular r:id="rId44"/>
      <p:italic r:id="rId45"/>
    </p:embeddedFont>
    <p:embeddedFont>
      <p:font typeface="Franklin Gothic"/>
      <p:regular r:id="rId46"/>
    </p:embeddedFont>
    <p:embeddedFont>
      <p:font typeface="Calibri" panose="020F0502020204030204"/>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29675615" name="KAVIYA S 221801024" initials="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8.fntdata"/><Relationship Id="rId5" Type="http://schemas.openxmlformats.org/officeDocument/2006/relationships/slide" Target="slides/slide2.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1" name="Google Shape;151;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2" name="Google Shape;242;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3" name="Shape 253"/>
        <p:cNvGrpSpPr/>
        <p:nvPr/>
      </p:nvGrpSpPr>
      <p:grpSpPr>
        <a:xfrm>
          <a:off x="0" y="0"/>
          <a:ext cx="0" cy="0"/>
          <a:chOff x="0" y="0"/>
          <a:chExt cx="0" cy="0"/>
        </a:xfrm>
      </p:grpSpPr>
      <p:sp>
        <p:nvSpPr>
          <p:cNvPr id="254" name="Google Shape;254;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2f5940624e0_1_1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g2f5940624e0_1_14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9" name="Google Shape;249;g2f5940624e0_1_14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2f5940624e0_1_1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5940624e0_1_15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g2f5940624e0_1_15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8" name="Google Shape;168;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8" name="Google Shape;288;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2f5940624e0_1_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g2f5940624e0_1_4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g2f5940624e0_1_44: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g2f5940624e0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f5940624e0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3" name="Google Shape;193;g2f5940624e0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2f5940624e0_1_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f5940624e0_1_3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g2f5940624e0_1_35: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2f5940624e0_1_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2f5940624e0_1_7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g2f5940624e0_1_7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2f5940624e0_1_9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2f5940624e0_1_9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5" name="Google Shape;225;g2f5940624e0_1_9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2f5940624e0_1_1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2f5940624e0_1_1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g2f5940624e0_1_13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 1">
    <p:bg>
      <p:bgPr>
        <a:solidFill>
          <a:schemeClr val="lt1"/>
        </a:solidFill>
        <a:effectLst/>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6309904" y="411479"/>
            <a:ext cx="5486400" cy="329184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6" name="Google Shape;16;p2"/>
          <p:cNvGrpSpPr/>
          <p:nvPr/>
        </p:nvGrpSpPr>
        <p:grpSpPr>
          <a:xfrm>
            <a:off x="1" y="758752"/>
            <a:ext cx="6099248" cy="6099248"/>
            <a:chOff x="0" y="12289"/>
            <a:chExt cx="3550" cy="3551"/>
          </a:xfrm>
        </p:grpSpPr>
        <p:sp>
          <p:nvSpPr>
            <p:cNvPr id="17" name="Google Shape;17;p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 name="Google Shape;18;p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cxnSp>
        <p:nvCxnSpPr>
          <p:cNvPr id="20" name="Google Shape;20;p2"/>
          <p:cNvCxnSpPr/>
          <p:nvPr/>
        </p:nvCxnSpPr>
        <p:spPr>
          <a:xfrm>
            <a:off x="6309360" y="3950208"/>
            <a:ext cx="2133600" cy="3992"/>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3">
  <p:cSld name="Title 3">
    <p:bg>
      <p:bgPr>
        <a:solidFill>
          <a:schemeClr val="lt1"/>
        </a:solidFill>
        <a:effectLst/>
      </p:bgPr>
    </p:bg>
    <p:spTree>
      <p:nvGrpSpPr>
        <p:cNvPr id="102" name="Shape 102"/>
        <p:cNvGrpSpPr/>
        <p:nvPr/>
      </p:nvGrpSpPr>
      <p:grpSpPr>
        <a:xfrm>
          <a:off x="0" y="0"/>
          <a:ext cx="0" cy="0"/>
          <a:chOff x="0" y="0"/>
          <a:chExt cx="0" cy="0"/>
        </a:xfrm>
      </p:grpSpPr>
      <p:sp>
        <p:nvSpPr>
          <p:cNvPr id="103" name="Google Shape;103;p11"/>
          <p:cNvSpPr txBox="1"/>
          <p:nvPr>
            <p:ph type="ctrTitle"/>
          </p:nvPr>
        </p:nvSpPr>
        <p:spPr>
          <a:xfrm>
            <a:off x="594360" y="411479"/>
            <a:ext cx="5486400" cy="329184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04" name="Google Shape;104;p11"/>
          <p:cNvGrpSpPr/>
          <p:nvPr/>
        </p:nvGrpSpPr>
        <p:grpSpPr>
          <a:xfrm rot="10800000">
            <a:off x="6092752" y="0"/>
            <a:ext cx="6099248" cy="6099248"/>
            <a:chOff x="0" y="12289"/>
            <a:chExt cx="3550" cy="3551"/>
          </a:xfrm>
        </p:grpSpPr>
        <p:sp>
          <p:nvSpPr>
            <p:cNvPr id="105" name="Google Shape;105;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08" name="Google Shape;108;p11"/>
          <p:cNvSpPr txBox="1"/>
          <p:nvPr>
            <p:ph type="body" idx="1"/>
          </p:nvPr>
        </p:nvSpPr>
        <p:spPr>
          <a:xfrm>
            <a:off x="594360" y="4549552"/>
            <a:ext cx="5486400" cy="16459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5D7C3F"/>
              </a:buClr>
              <a:buSzPts val="2400"/>
              <a:buNone/>
              <a:defRPr sz="2400" b="1" i="0">
                <a:solidFill>
                  <a:srgbClr val="5D7C3F"/>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09" name="Google Shape;109;p11"/>
          <p:cNvCxnSpPr/>
          <p:nvPr/>
        </p:nvCxnSpPr>
        <p:spPr>
          <a:xfrm>
            <a:off x="594360" y="3950208"/>
            <a:ext cx="2133600" cy="3992"/>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accent3"/>
        </a:solidFill>
        <a:effectLst/>
      </p:bgPr>
    </p:bg>
    <p:spTree>
      <p:nvGrpSpPr>
        <p:cNvPr id="110" name="Shape 110"/>
        <p:cNvGrpSpPr/>
        <p:nvPr/>
      </p:nvGrpSpPr>
      <p:grpSpPr>
        <a:xfrm>
          <a:off x="0" y="0"/>
          <a:ext cx="0" cy="0"/>
          <a:chOff x="0" y="0"/>
          <a:chExt cx="0" cy="0"/>
        </a:xfrm>
      </p:grpSpPr>
      <p:sp>
        <p:nvSpPr>
          <p:cNvPr id="111" name="Google Shape;111;p12"/>
          <p:cNvSpPr/>
          <p:nvPr>
            <p:ph type="pic" idx="2"/>
          </p:nvPr>
        </p:nvSpPr>
        <p:spPr>
          <a:xfrm>
            <a:off x="0" y="0"/>
            <a:ext cx="12192000" cy="6880543"/>
          </a:xfrm>
          <a:prstGeom prst="rect">
            <a:avLst/>
          </a:prstGeom>
          <a:noFill/>
          <a:ln>
            <a:noFill/>
          </a:ln>
        </p:spPr>
      </p:sp>
      <p:sp>
        <p:nvSpPr>
          <p:cNvPr id="112" name="Google Shape;112;p12"/>
          <p:cNvSpPr txBox="1"/>
          <p:nvPr>
            <p:ph type="title"/>
          </p:nvPr>
        </p:nvSpPr>
        <p:spPr>
          <a:xfrm>
            <a:off x="6309359" y="444933"/>
            <a:ext cx="5477479" cy="329184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lt1"/>
              </a:buClr>
              <a:buSzPts val="6000"/>
              <a:buFont typeface="Franklin Gothic"/>
              <a:buNone/>
              <a:defRPr sz="60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p:nvPr/>
        </p:nvSpPr>
        <p:spPr>
          <a:xfrm>
            <a:off x="6309360" y="3951843"/>
            <a:ext cx="2133600" cy="100584"/>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p:cSld name="Title 2">
    <p:bg>
      <p:bgPr>
        <a:solidFill>
          <a:schemeClr val="lt1"/>
        </a:solidFill>
        <a:effectLst/>
      </p:bgPr>
    </p:bg>
    <p:spTree>
      <p:nvGrpSpPr>
        <p:cNvPr id="114" name="Shape 114"/>
        <p:cNvGrpSpPr/>
        <p:nvPr/>
      </p:nvGrpSpPr>
      <p:grpSpPr>
        <a:xfrm>
          <a:off x="0" y="0"/>
          <a:ext cx="0" cy="0"/>
          <a:chOff x="0" y="0"/>
          <a:chExt cx="0" cy="0"/>
        </a:xfrm>
      </p:grpSpPr>
      <p:sp>
        <p:nvSpPr>
          <p:cNvPr id="115" name="Google Shape;115;p13"/>
          <p:cNvSpPr txBox="1"/>
          <p:nvPr>
            <p:ph type="ctrTitle"/>
          </p:nvPr>
        </p:nvSpPr>
        <p:spPr>
          <a:xfrm>
            <a:off x="6299835" y="430529"/>
            <a:ext cx="5486400" cy="329184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p:nvPr>
            <p:ph type="pic" idx="2"/>
          </p:nvPr>
        </p:nvSpPr>
        <p:spPr>
          <a:xfrm>
            <a:off x="0" y="-11113"/>
            <a:ext cx="5791200" cy="6880226"/>
          </a:xfrm>
          <a:prstGeom prst="rect">
            <a:avLst/>
          </a:prstGeom>
          <a:noFill/>
          <a:ln>
            <a:noFill/>
          </a:ln>
        </p:spPr>
      </p:sp>
      <p:sp>
        <p:nvSpPr>
          <p:cNvPr id="117" name="Google Shape;117;p13"/>
          <p:cNvSpPr txBox="1"/>
          <p:nvPr>
            <p:ph type="body" idx="1"/>
          </p:nvPr>
        </p:nvSpPr>
        <p:spPr>
          <a:xfrm>
            <a:off x="6299835" y="4568602"/>
            <a:ext cx="5486400" cy="16459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5D7C3F"/>
              </a:buClr>
              <a:buSzPts val="2400"/>
              <a:buNone/>
              <a:defRPr sz="2400" b="1" i="0">
                <a:solidFill>
                  <a:srgbClr val="5D7C3F"/>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18" name="Google Shape;118;p13"/>
          <p:cNvCxnSpPr/>
          <p:nvPr/>
        </p:nvCxnSpPr>
        <p:spPr>
          <a:xfrm>
            <a:off x="6309360" y="3950208"/>
            <a:ext cx="2133600" cy="3992"/>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and Picture">
  <p:cSld name="Title Content and Picture">
    <p:bg>
      <p:bgPr>
        <a:solidFill>
          <a:schemeClr val="lt1"/>
        </a:solidFill>
        <a:effectLst/>
      </p:bgPr>
    </p:bg>
    <p:spTree>
      <p:nvGrpSpPr>
        <p:cNvPr id="119" name="Shape 119"/>
        <p:cNvGrpSpPr/>
        <p:nvPr/>
      </p:nvGrpSpPr>
      <p:grpSpPr>
        <a:xfrm>
          <a:off x="0" y="0"/>
          <a:ext cx="0" cy="0"/>
          <a:chOff x="0" y="0"/>
          <a:chExt cx="0" cy="0"/>
        </a:xfrm>
      </p:grpSpPr>
      <p:sp>
        <p:nvSpPr>
          <p:cNvPr id="120" name="Google Shape;120;p14"/>
          <p:cNvSpPr txBox="1"/>
          <p:nvPr>
            <p:ph type="title"/>
          </p:nvPr>
        </p:nvSpPr>
        <p:spPr>
          <a:xfrm>
            <a:off x="575310" y="278129"/>
            <a:ext cx="5063490" cy="2354026"/>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type="body" idx="1"/>
          </p:nvPr>
        </p:nvSpPr>
        <p:spPr>
          <a:xfrm>
            <a:off x="594360" y="3279579"/>
            <a:ext cx="5044440" cy="2994415"/>
          </a:xfrm>
          <a:prstGeom prst="rect">
            <a:avLst/>
          </a:prstGeom>
          <a:noFill/>
          <a:ln>
            <a:noFill/>
          </a:ln>
        </p:spPr>
        <p:txBody>
          <a:bodyPr spcFirstLastPara="1" wrap="square" lIns="0" tIns="228600" rIns="0" bIns="0" anchor="t" anchorCtr="0">
            <a:normAutofit/>
          </a:bodyPr>
          <a:lstStyle>
            <a:lvl1pPr marL="457200" lvl="0" indent="-228600" algn="l">
              <a:lnSpc>
                <a:spcPct val="90000"/>
              </a:lnSpc>
              <a:spcBef>
                <a:spcPts val="1800"/>
              </a:spcBef>
              <a:spcAft>
                <a:spcPts val="0"/>
              </a:spcAft>
              <a:buClr>
                <a:schemeClr val="dk1"/>
              </a:buClr>
              <a:buSzPts val="2000"/>
              <a:buFont typeface="Arial" panose="020B0604020202020204"/>
              <a:buNone/>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cxnSp>
        <p:nvCxnSpPr>
          <p:cNvPr id="122" name="Google Shape;122;p14"/>
          <p:cNvCxnSpPr/>
          <p:nvPr/>
        </p:nvCxnSpPr>
        <p:spPr>
          <a:xfrm>
            <a:off x="594360" y="2997459"/>
            <a:ext cx="2133600" cy="3992"/>
          </a:xfrm>
          <a:prstGeom prst="straightConnector1">
            <a:avLst/>
          </a:prstGeom>
          <a:noFill/>
          <a:ln w="101600" cap="flat" cmpd="sng">
            <a:solidFill>
              <a:srgbClr val="5D7C3F"/>
            </a:solidFill>
            <a:prstDash val="solid"/>
            <a:miter lim="800000"/>
            <a:headEnd type="none" w="sm" len="sm"/>
            <a:tailEnd type="none" w="sm" len="sm"/>
          </a:ln>
        </p:spPr>
      </p:cxnSp>
      <p:sp>
        <p:nvSpPr>
          <p:cNvPr id="123" name="Google Shape;123;p14"/>
          <p:cNvSpPr/>
          <p:nvPr>
            <p:ph type="pic" idx="2"/>
          </p:nvPr>
        </p:nvSpPr>
        <p:spPr>
          <a:xfrm>
            <a:off x="6096000" y="0"/>
            <a:ext cx="6118225" cy="6858000"/>
          </a:xfrm>
          <a:prstGeom prst="rect">
            <a:avLst/>
          </a:prstGeom>
          <a:noFill/>
          <a:ln>
            <a:noFill/>
          </a:ln>
        </p:spPr>
      </p:sp>
      <p:sp>
        <p:nvSpPr>
          <p:cNvPr id="124" name="Google Shape;124;p14"/>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125" name="Google Shape;125;p14"/>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1">
  <p:cSld name="Agenda 1">
    <p:spTree>
      <p:nvGrpSpPr>
        <p:cNvPr id="21" name="Shape 21"/>
        <p:cNvGrpSpPr/>
        <p:nvPr/>
      </p:nvGrpSpPr>
      <p:grpSpPr>
        <a:xfrm>
          <a:off x="0" y="0"/>
          <a:ext cx="0" cy="0"/>
          <a:chOff x="0" y="0"/>
          <a:chExt cx="0" cy="0"/>
        </a:xfrm>
      </p:grpSpPr>
      <p:grpSp>
        <p:nvGrpSpPr>
          <p:cNvPr id="22" name="Google Shape;22;p3"/>
          <p:cNvGrpSpPr/>
          <p:nvPr/>
        </p:nvGrpSpPr>
        <p:grpSpPr>
          <a:xfrm>
            <a:off x="6362700" y="0"/>
            <a:ext cx="5829298" cy="3235602"/>
            <a:chOff x="5612972" y="1"/>
            <a:chExt cx="6615961" cy="3672246"/>
          </a:xfrm>
        </p:grpSpPr>
        <p:sp>
          <p:nvSpPr>
            <p:cNvPr id="23" name="Google Shape;23;p3"/>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4" name="Google Shape;24;p3"/>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5" name="Google Shape;25;p3"/>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3"/>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3"/>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3"/>
          <p:cNvSpPr txBox="1"/>
          <p:nvPr>
            <p:ph type="title"/>
          </p:nvPr>
        </p:nvSpPr>
        <p:spPr>
          <a:xfrm>
            <a:off x="594360" y="189572"/>
            <a:ext cx="6787747" cy="1593507"/>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type="body" idx="1"/>
          </p:nvPr>
        </p:nvSpPr>
        <p:spPr>
          <a:xfrm>
            <a:off x="594359" y="2281918"/>
            <a:ext cx="6787747" cy="3708517"/>
          </a:xfrm>
          <a:prstGeom prst="rect">
            <a:avLst/>
          </a:prstGeom>
          <a:noFill/>
          <a:ln>
            <a:noFill/>
          </a:ln>
        </p:spPr>
        <p:txBody>
          <a:bodyPr spcFirstLastPara="1" wrap="square" lIns="0" tIns="228600" rIns="0" bIns="0" anchor="t" anchorCtr="0">
            <a:normAutofit/>
          </a:bodyPr>
          <a:lstStyle>
            <a:lvl1pPr marL="457200" lvl="0" indent="-381000" algn="l">
              <a:lnSpc>
                <a:spcPct val="80000"/>
              </a:lnSpc>
              <a:spcBef>
                <a:spcPts val="2200"/>
              </a:spcBef>
              <a:spcAft>
                <a:spcPts val="0"/>
              </a:spcAft>
              <a:buClr>
                <a:srgbClr val="5D7C3F"/>
              </a:buClr>
              <a:buSzPts val="2400"/>
              <a:buFont typeface="Arial" panose="020B0604020202020204"/>
              <a:buChar char="•"/>
              <a:defRPr sz="2400" b="1" i="0">
                <a:solidFill>
                  <a:srgbClr val="5D7C3F"/>
                </a:solidFill>
                <a:latin typeface="Libre Franklin"/>
                <a:ea typeface="Libre Franklin"/>
                <a:cs typeface="Libre Franklin"/>
                <a:sym typeface="Libre Franklin"/>
              </a:defRPr>
            </a:lvl1pPr>
            <a:lvl2pPr marL="914400" lvl="1" indent="-355600" algn="l">
              <a:lnSpc>
                <a:spcPct val="90000"/>
              </a:lnSpc>
              <a:spcBef>
                <a:spcPts val="6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30" name="Google Shape;30;p3"/>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31" name="Google Shape;31;p3"/>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2" name="Google Shape;32;p3"/>
          <p:cNvCxnSpPr/>
          <p:nvPr/>
        </p:nvCxnSpPr>
        <p:spPr>
          <a:xfrm>
            <a:off x="594360" y="2148840"/>
            <a:ext cx="2130552" cy="0"/>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2">
  <p:cSld name="Summary 2">
    <p:bg>
      <p:bgPr>
        <a:solidFill>
          <a:schemeClr val="lt1"/>
        </a:solidFill>
        <a:effectLst/>
      </p:bgPr>
    </p:bg>
    <p:spTree>
      <p:nvGrpSpPr>
        <p:cNvPr id="33" name="Shape 33"/>
        <p:cNvGrpSpPr/>
        <p:nvPr/>
      </p:nvGrpSpPr>
      <p:grpSpPr>
        <a:xfrm>
          <a:off x="0" y="0"/>
          <a:ext cx="0" cy="0"/>
          <a:chOff x="0" y="0"/>
          <a:chExt cx="0" cy="0"/>
        </a:xfrm>
      </p:grpSpPr>
      <p:cxnSp>
        <p:nvCxnSpPr>
          <p:cNvPr id="34" name="Google Shape;34;p4"/>
          <p:cNvCxnSpPr/>
          <p:nvPr/>
        </p:nvCxnSpPr>
        <p:spPr>
          <a:xfrm>
            <a:off x="594360" y="2148840"/>
            <a:ext cx="2133600" cy="3992"/>
          </a:xfrm>
          <a:prstGeom prst="straightConnector1">
            <a:avLst/>
          </a:prstGeom>
          <a:noFill/>
          <a:ln w="101600" cap="flat" cmpd="sng">
            <a:solidFill>
              <a:srgbClr val="5D7C3F"/>
            </a:solidFill>
            <a:prstDash val="solid"/>
            <a:miter lim="800000"/>
            <a:headEnd type="none" w="sm" len="sm"/>
            <a:tailEnd type="none" w="sm" len="sm"/>
          </a:ln>
        </p:spPr>
      </p:cxnSp>
      <p:grpSp>
        <p:nvGrpSpPr>
          <p:cNvPr id="35" name="Google Shape;35;p4"/>
          <p:cNvGrpSpPr/>
          <p:nvPr/>
        </p:nvGrpSpPr>
        <p:grpSpPr>
          <a:xfrm rot="5400000" flipH="1">
            <a:off x="0" y="3900132"/>
            <a:ext cx="2959226" cy="2959226"/>
            <a:chOff x="0" y="12289"/>
            <a:chExt cx="3550" cy="3551"/>
          </a:xfrm>
        </p:grpSpPr>
        <p:sp>
          <p:nvSpPr>
            <p:cNvPr id="36" name="Google Shape;36;p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7" name="Google Shape;37;p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8" name="Google Shape;38;p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39" name="Google Shape;39;p4"/>
          <p:cNvSpPr txBox="1"/>
          <p:nvPr>
            <p:ph type="title"/>
          </p:nvPr>
        </p:nvSpPr>
        <p:spPr>
          <a:xfrm>
            <a:off x="594360" y="102875"/>
            <a:ext cx="10873740" cy="1680205"/>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type="body" idx="1"/>
          </p:nvPr>
        </p:nvSpPr>
        <p:spPr>
          <a:xfrm>
            <a:off x="3657600" y="2282008"/>
            <a:ext cx="7810500" cy="3699328"/>
          </a:xfrm>
          <a:prstGeom prst="rect">
            <a:avLst/>
          </a:prstGeom>
          <a:noFill/>
          <a:ln>
            <a:noFill/>
          </a:ln>
        </p:spPr>
        <p:txBody>
          <a:bodyPr spcFirstLastPara="1" wrap="square" lIns="0" tIns="228600" rIns="0" bIns="0" anchor="t" anchorCtr="0">
            <a:normAutofit/>
          </a:bodyPr>
          <a:lstStyle>
            <a:lvl1pPr marL="457200" lvl="0" indent="-355600" algn="l">
              <a:lnSpc>
                <a:spcPct val="90000"/>
              </a:lnSpc>
              <a:spcBef>
                <a:spcPts val="1800"/>
              </a:spcBef>
              <a:spcAft>
                <a:spcPts val="0"/>
              </a:spcAft>
              <a:buClr>
                <a:schemeClr val="dk1"/>
              </a:buClr>
              <a:buSzPts val="2000"/>
              <a:buFont typeface="Arial" panose="020B0604020202020204"/>
              <a:buChar char="•"/>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1" name="Google Shape;41;p4"/>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42" name="Google Shape;42;p4"/>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43" name="Shape 43"/>
        <p:cNvGrpSpPr/>
        <p:nvPr/>
      </p:nvGrpSpPr>
      <p:grpSpPr>
        <a:xfrm>
          <a:off x="0" y="0"/>
          <a:ext cx="0" cy="0"/>
          <a:chOff x="0" y="0"/>
          <a:chExt cx="0" cy="0"/>
        </a:xfrm>
      </p:grpSpPr>
      <p:sp>
        <p:nvSpPr>
          <p:cNvPr id="44" name="Google Shape;44;p5"/>
          <p:cNvSpPr txBox="1"/>
          <p:nvPr>
            <p:ph type="ctrTitle"/>
          </p:nvPr>
        </p:nvSpPr>
        <p:spPr>
          <a:xfrm>
            <a:off x="6309904" y="411479"/>
            <a:ext cx="5486400" cy="329184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5" name="Google Shape;45;p5"/>
          <p:cNvGrpSpPr/>
          <p:nvPr/>
        </p:nvGrpSpPr>
        <p:grpSpPr>
          <a:xfrm>
            <a:off x="1" y="758752"/>
            <a:ext cx="6099248" cy="6099248"/>
            <a:chOff x="0" y="12289"/>
            <a:chExt cx="3550" cy="3551"/>
          </a:xfrm>
        </p:grpSpPr>
        <p:sp>
          <p:nvSpPr>
            <p:cNvPr id="46" name="Google Shape;46;p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7" name="Google Shape;47;p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8" name="Google Shape;48;p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cxnSp>
        <p:nvCxnSpPr>
          <p:cNvPr id="49" name="Google Shape;49;p5"/>
          <p:cNvCxnSpPr/>
          <p:nvPr/>
        </p:nvCxnSpPr>
        <p:spPr>
          <a:xfrm>
            <a:off x="6309360" y="3950208"/>
            <a:ext cx="2133600" cy="3992"/>
          </a:xfrm>
          <a:prstGeom prst="straightConnector1">
            <a:avLst/>
          </a:prstGeom>
          <a:noFill/>
          <a:ln w="101600" cap="flat" cmpd="sng">
            <a:solidFill>
              <a:srgbClr val="5D7C3F"/>
            </a:solidFill>
            <a:prstDash val="solid"/>
            <a:miter lim="800000"/>
            <a:headEnd type="none" w="sm" len="sm"/>
            <a:tailEnd type="none" w="sm" len="sm"/>
          </a:ln>
        </p:spPr>
      </p:cxnSp>
      <p:sp>
        <p:nvSpPr>
          <p:cNvPr id="50" name="Google Shape;50;p5"/>
          <p:cNvSpPr txBox="1"/>
          <p:nvPr>
            <p:ph type="body" idx="1"/>
          </p:nvPr>
        </p:nvSpPr>
        <p:spPr>
          <a:xfrm>
            <a:off x="6309905" y="4549552"/>
            <a:ext cx="5486400" cy="164592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5D7C3F"/>
              </a:buClr>
              <a:buSzPts val="2400"/>
              <a:buNone/>
              <a:defRPr sz="2400" b="1" i="0">
                <a:solidFill>
                  <a:srgbClr val="5D7C3F"/>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ntent 2">
  <p:cSld name="Title and Two Content 2">
    <p:bg>
      <p:bgPr>
        <a:solidFill>
          <a:schemeClr val="lt1"/>
        </a:solidFill>
        <a:effectLst/>
      </p:bgPr>
    </p:bg>
    <p:spTree>
      <p:nvGrpSpPr>
        <p:cNvPr id="51" name="Shape 51"/>
        <p:cNvGrpSpPr/>
        <p:nvPr/>
      </p:nvGrpSpPr>
      <p:grpSpPr>
        <a:xfrm>
          <a:off x="0" y="0"/>
          <a:ext cx="0" cy="0"/>
          <a:chOff x="0" y="0"/>
          <a:chExt cx="0" cy="0"/>
        </a:xfrm>
      </p:grpSpPr>
      <p:grpSp>
        <p:nvGrpSpPr>
          <p:cNvPr id="52" name="Google Shape;52;p6"/>
          <p:cNvGrpSpPr/>
          <p:nvPr/>
        </p:nvGrpSpPr>
        <p:grpSpPr>
          <a:xfrm rot="10800000">
            <a:off x="8870040" y="0"/>
            <a:ext cx="3325208" cy="3325208"/>
            <a:chOff x="0" y="12289"/>
            <a:chExt cx="3550" cy="3551"/>
          </a:xfrm>
        </p:grpSpPr>
        <p:sp>
          <p:nvSpPr>
            <p:cNvPr id="53" name="Google Shape;53;p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4" name="Google Shape;54;p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5" name="Google Shape;55;p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56" name="Google Shape;56;p6"/>
          <p:cNvSpPr txBox="1"/>
          <p:nvPr>
            <p:ph type="title"/>
          </p:nvPr>
        </p:nvSpPr>
        <p:spPr>
          <a:xfrm>
            <a:off x="594360" y="278129"/>
            <a:ext cx="9778365" cy="1494596"/>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type="body" idx="1"/>
          </p:nvPr>
        </p:nvSpPr>
        <p:spPr>
          <a:xfrm>
            <a:off x="594360" y="2676525"/>
            <a:ext cx="4490827" cy="3597470"/>
          </a:xfrm>
          <a:prstGeom prst="rect">
            <a:avLst/>
          </a:prstGeom>
          <a:noFill/>
          <a:ln>
            <a:noFill/>
          </a:ln>
        </p:spPr>
        <p:txBody>
          <a:bodyPr spcFirstLastPara="1" wrap="square" lIns="0" tIns="45700" rIns="0" bIns="0" anchor="t" anchorCtr="0">
            <a:normAutofit/>
          </a:bodyPr>
          <a:lstStyle>
            <a:lvl1pPr marL="457200" lvl="0" indent="-228600" algn="l">
              <a:lnSpc>
                <a:spcPct val="90000"/>
              </a:lnSpc>
              <a:spcBef>
                <a:spcPts val="1800"/>
              </a:spcBef>
              <a:spcAft>
                <a:spcPts val="0"/>
              </a:spcAft>
              <a:buClr>
                <a:schemeClr val="dk1"/>
              </a:buClr>
              <a:buSzPts val="2000"/>
              <a:buFont typeface="Arial" panose="020B0604020202020204"/>
              <a:buNone/>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8" name="Google Shape;58;p6"/>
          <p:cNvSpPr txBox="1"/>
          <p:nvPr>
            <p:ph type="body" idx="2"/>
          </p:nvPr>
        </p:nvSpPr>
        <p:spPr>
          <a:xfrm>
            <a:off x="5881898" y="2676525"/>
            <a:ext cx="4490827" cy="3597470"/>
          </a:xfrm>
          <a:prstGeom prst="rect">
            <a:avLst/>
          </a:prstGeom>
          <a:noFill/>
          <a:ln>
            <a:noFill/>
          </a:ln>
        </p:spPr>
        <p:txBody>
          <a:bodyPr spcFirstLastPara="1" wrap="square" lIns="0" tIns="45700" rIns="0" bIns="0" anchor="t" anchorCtr="0">
            <a:normAutofit/>
          </a:bodyPr>
          <a:lstStyle>
            <a:lvl1pPr marL="457200" lvl="0" indent="-228600" algn="l">
              <a:lnSpc>
                <a:spcPct val="90000"/>
              </a:lnSpc>
              <a:spcBef>
                <a:spcPts val="1800"/>
              </a:spcBef>
              <a:spcAft>
                <a:spcPts val="0"/>
              </a:spcAft>
              <a:buClr>
                <a:schemeClr val="dk1"/>
              </a:buClr>
              <a:buSzPts val="2000"/>
              <a:buFont typeface="Arial" panose="020B0604020202020204"/>
              <a:buNone/>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9" name="Google Shape;59;p6"/>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60" name="Google Shape;60;p6"/>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1" name="Google Shape;61;p6"/>
          <p:cNvCxnSpPr/>
          <p:nvPr/>
        </p:nvCxnSpPr>
        <p:spPr>
          <a:xfrm>
            <a:off x="594360" y="2148840"/>
            <a:ext cx="2133600" cy="3992"/>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
  <p:cSld name="Title and Content ">
    <p:bg>
      <p:bgPr>
        <a:solidFill>
          <a:schemeClr val="lt1"/>
        </a:solidFill>
        <a:effectLst/>
      </p:bgPr>
    </p:bg>
    <p:spTree>
      <p:nvGrpSpPr>
        <p:cNvPr id="62" name="Shape 62"/>
        <p:cNvGrpSpPr/>
        <p:nvPr/>
      </p:nvGrpSpPr>
      <p:grpSpPr>
        <a:xfrm>
          <a:off x="0" y="0"/>
          <a:ext cx="0" cy="0"/>
          <a:chOff x="0" y="0"/>
          <a:chExt cx="0" cy="0"/>
        </a:xfrm>
      </p:grpSpPr>
      <p:grpSp>
        <p:nvGrpSpPr>
          <p:cNvPr id="63" name="Google Shape;63;p7"/>
          <p:cNvGrpSpPr/>
          <p:nvPr/>
        </p:nvGrpSpPr>
        <p:grpSpPr>
          <a:xfrm>
            <a:off x="6362700" y="0"/>
            <a:ext cx="5829298" cy="3235602"/>
            <a:chOff x="5612972" y="1"/>
            <a:chExt cx="6615961" cy="3672246"/>
          </a:xfrm>
        </p:grpSpPr>
        <p:sp>
          <p:nvSpPr>
            <p:cNvPr id="64" name="Google Shape;64;p7"/>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5" name="Google Shape;65;p7"/>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6" name="Google Shape;66;p7"/>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7" name="Google Shape;67;p7"/>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8" name="Google Shape;68;p7"/>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9" name="Google Shape;69;p7"/>
          <p:cNvSpPr txBox="1"/>
          <p:nvPr>
            <p:ph type="title"/>
          </p:nvPr>
        </p:nvSpPr>
        <p:spPr>
          <a:xfrm>
            <a:off x="6318885" y="3499667"/>
            <a:ext cx="4939666" cy="254281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70" name="Google Shape;70;p7"/>
          <p:cNvCxnSpPr/>
          <p:nvPr/>
        </p:nvCxnSpPr>
        <p:spPr>
          <a:xfrm>
            <a:off x="6347460" y="6313170"/>
            <a:ext cx="2133600" cy="3992"/>
          </a:xfrm>
          <a:prstGeom prst="straightConnector1">
            <a:avLst/>
          </a:prstGeom>
          <a:noFill/>
          <a:ln w="101600" cap="flat" cmpd="sng">
            <a:solidFill>
              <a:srgbClr val="5D7C3F"/>
            </a:solidFill>
            <a:prstDash val="solid"/>
            <a:miter lim="800000"/>
            <a:headEnd type="none" w="sm" len="sm"/>
            <a:tailEnd type="none" w="sm" len="sm"/>
          </a:ln>
        </p:spPr>
      </p:cxnSp>
      <p:sp>
        <p:nvSpPr>
          <p:cNvPr id="71" name="Google Shape;71;p7"/>
          <p:cNvSpPr txBox="1"/>
          <p:nvPr>
            <p:ph type="body" idx="1"/>
          </p:nvPr>
        </p:nvSpPr>
        <p:spPr>
          <a:xfrm>
            <a:off x="603885" y="457201"/>
            <a:ext cx="5198269" cy="2305050"/>
          </a:xfrm>
          <a:prstGeom prst="rect">
            <a:avLst/>
          </a:prstGeom>
          <a:noFill/>
          <a:ln>
            <a:noFill/>
          </a:ln>
        </p:spPr>
        <p:txBody>
          <a:bodyPr spcFirstLastPara="1" wrap="square" lIns="0" tIns="274300" rIns="91425" bIns="45700" anchor="t" anchorCtr="0">
            <a:normAutofit/>
          </a:bodyPr>
          <a:lstStyle>
            <a:lvl1pPr marL="457200" lvl="0" indent="-355600" algn="l">
              <a:lnSpc>
                <a:spcPct val="90000"/>
              </a:lnSpc>
              <a:spcBef>
                <a:spcPts val="1800"/>
              </a:spcBef>
              <a:spcAft>
                <a:spcPts val="0"/>
              </a:spcAft>
              <a:buClr>
                <a:schemeClr val="dk1"/>
              </a:buClr>
              <a:buSzPts val="2000"/>
              <a:buFont typeface="Franklin Gothic"/>
              <a:buAutoNum type="arabicPeriod"/>
              <a:defRPr sz="2000"/>
            </a:lvl1pPr>
            <a:lvl2pPr marL="914400" lvl="1" indent="-355600" algn="l">
              <a:lnSpc>
                <a:spcPct val="90000"/>
              </a:lnSpc>
              <a:spcBef>
                <a:spcPts val="1800"/>
              </a:spcBef>
              <a:spcAft>
                <a:spcPts val="0"/>
              </a:spcAft>
              <a:buClr>
                <a:schemeClr val="dk1"/>
              </a:buClr>
              <a:buSzPts val="2000"/>
              <a:buFont typeface="Franklin Gothic"/>
              <a:buAutoNum type="alphaLcPeriod"/>
              <a:defRPr sz="2000"/>
            </a:lvl2pPr>
            <a:lvl3pPr marL="1371600" lvl="2" indent="-355600" algn="l">
              <a:lnSpc>
                <a:spcPct val="90000"/>
              </a:lnSpc>
              <a:spcBef>
                <a:spcPts val="1800"/>
              </a:spcBef>
              <a:spcAft>
                <a:spcPts val="0"/>
              </a:spcAft>
              <a:buClr>
                <a:schemeClr val="dk1"/>
              </a:buClr>
              <a:buSzPts val="2000"/>
              <a:buFont typeface="Franklin Gothic"/>
              <a:buAutoNum type="arabicParenR"/>
              <a:defRPr sz="2000"/>
            </a:lvl3pPr>
            <a:lvl4pPr marL="1828800" lvl="3" indent="-228600" algn="l">
              <a:lnSpc>
                <a:spcPct val="90000"/>
              </a:lnSpc>
              <a:spcBef>
                <a:spcPts val="1800"/>
              </a:spcBef>
              <a:spcAft>
                <a:spcPts val="0"/>
              </a:spcAft>
              <a:buClr>
                <a:schemeClr val="dk1"/>
              </a:buClr>
              <a:buSzPts val="2000"/>
              <a:buFont typeface="Franklin Gothic"/>
              <a:buNone/>
              <a:defRPr sz="2000"/>
            </a:lvl4pPr>
            <a:lvl5pPr marL="2286000" lvl="4" indent="-355600" algn="l">
              <a:lnSpc>
                <a:spcPct val="90000"/>
              </a:lnSpc>
              <a:spcBef>
                <a:spcPts val="1800"/>
              </a:spcBef>
              <a:spcAft>
                <a:spcPts val="0"/>
              </a:spcAft>
              <a:buClr>
                <a:schemeClr val="dk1"/>
              </a:buClr>
              <a:buSzPts val="2000"/>
              <a:buFont typeface="Franklin Gothic"/>
              <a:buAutoNum type="arabicPeriod"/>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2" name="Google Shape;72;p7"/>
          <p:cNvSpPr txBox="1"/>
          <p:nvPr>
            <p:ph type="body" idx="2"/>
          </p:nvPr>
        </p:nvSpPr>
        <p:spPr>
          <a:xfrm>
            <a:off x="594360" y="2810595"/>
            <a:ext cx="5198269" cy="3319513"/>
          </a:xfrm>
          <a:prstGeom prst="rect">
            <a:avLst/>
          </a:prstGeom>
          <a:noFill/>
          <a:ln>
            <a:noFill/>
          </a:ln>
        </p:spPr>
        <p:txBody>
          <a:bodyPr spcFirstLastPara="1" wrap="square" lIns="0" tIns="45700" rIns="0" bIns="0" anchor="t" anchorCtr="0">
            <a:normAutofit/>
          </a:bodyPr>
          <a:lstStyle>
            <a:lvl1pPr marL="457200" lvl="0" indent="-228600" algn="l">
              <a:lnSpc>
                <a:spcPct val="90000"/>
              </a:lnSpc>
              <a:spcBef>
                <a:spcPts val="1800"/>
              </a:spcBef>
              <a:spcAft>
                <a:spcPts val="0"/>
              </a:spcAft>
              <a:buClr>
                <a:schemeClr val="dk1"/>
              </a:buClr>
              <a:buSzPts val="2000"/>
              <a:buFont typeface="Arial" panose="020B0604020202020204"/>
              <a:buNone/>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73" name="Google Shape;73;p7"/>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74" name="Google Shape;74;p7"/>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Table">
  <p:cSld name="Title Content and Table">
    <p:bg>
      <p:bgPr>
        <a:solidFill>
          <a:schemeClr val="lt1"/>
        </a:solidFill>
        <a:effectLst/>
      </p:bgPr>
    </p:bg>
    <p:spTree>
      <p:nvGrpSpPr>
        <p:cNvPr id="75" name="Shape 75"/>
        <p:cNvGrpSpPr/>
        <p:nvPr/>
      </p:nvGrpSpPr>
      <p:grpSpPr>
        <a:xfrm>
          <a:off x="0" y="0"/>
          <a:ext cx="0" cy="0"/>
          <a:chOff x="0" y="0"/>
          <a:chExt cx="0" cy="0"/>
        </a:xfrm>
      </p:grpSpPr>
      <p:grpSp>
        <p:nvGrpSpPr>
          <p:cNvPr id="76" name="Google Shape;76;p8"/>
          <p:cNvGrpSpPr/>
          <p:nvPr/>
        </p:nvGrpSpPr>
        <p:grpSpPr>
          <a:xfrm rot="5400000" flipH="1">
            <a:off x="0" y="3900132"/>
            <a:ext cx="2959226" cy="2959226"/>
            <a:chOff x="0" y="12289"/>
            <a:chExt cx="3550" cy="3551"/>
          </a:xfrm>
        </p:grpSpPr>
        <p:sp>
          <p:nvSpPr>
            <p:cNvPr id="77" name="Google Shape;77;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8" name="Google Shape;78;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79" name="Google Shape;79;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80" name="Google Shape;80;p8"/>
          <p:cNvSpPr txBox="1"/>
          <p:nvPr>
            <p:ph type="title"/>
          </p:nvPr>
        </p:nvSpPr>
        <p:spPr>
          <a:xfrm>
            <a:off x="3661409" y="4661717"/>
            <a:ext cx="7936230" cy="1380760"/>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81" name="Google Shape;81;p8"/>
          <p:cNvCxnSpPr/>
          <p:nvPr/>
        </p:nvCxnSpPr>
        <p:spPr>
          <a:xfrm>
            <a:off x="3670935" y="6313170"/>
            <a:ext cx="2133600" cy="3992"/>
          </a:xfrm>
          <a:prstGeom prst="straightConnector1">
            <a:avLst/>
          </a:prstGeom>
          <a:noFill/>
          <a:ln w="101600" cap="flat" cmpd="sng">
            <a:solidFill>
              <a:srgbClr val="5D7C3F"/>
            </a:solidFill>
            <a:prstDash val="solid"/>
            <a:miter lim="800000"/>
            <a:headEnd type="none" w="sm" len="sm"/>
            <a:tailEnd type="none" w="sm" len="sm"/>
          </a:ln>
        </p:spPr>
      </p:cxnSp>
      <p:sp>
        <p:nvSpPr>
          <p:cNvPr id="82" name="Google Shape;82;p8"/>
          <p:cNvSpPr txBox="1"/>
          <p:nvPr>
            <p:ph type="body" idx="1"/>
          </p:nvPr>
        </p:nvSpPr>
        <p:spPr>
          <a:xfrm>
            <a:off x="603885" y="584005"/>
            <a:ext cx="2825115" cy="3999060"/>
          </a:xfrm>
          <a:prstGeom prst="rect">
            <a:avLst/>
          </a:prstGeom>
          <a:noFill/>
          <a:ln>
            <a:noFill/>
          </a:ln>
        </p:spPr>
        <p:txBody>
          <a:bodyPr spcFirstLastPara="1" wrap="square" lIns="0" tIns="274300" rIns="91425" bIns="45700" anchor="t" anchorCtr="0">
            <a:normAutofit/>
          </a:bodyPr>
          <a:lstStyle>
            <a:lvl1pPr marL="457200" lvl="0" indent="-228600" algn="l">
              <a:lnSpc>
                <a:spcPct val="90000"/>
              </a:lnSpc>
              <a:spcBef>
                <a:spcPts val="1800"/>
              </a:spcBef>
              <a:spcAft>
                <a:spcPts val="0"/>
              </a:spcAft>
              <a:buClr>
                <a:schemeClr val="dk1"/>
              </a:buClr>
              <a:buSzPts val="2000"/>
              <a:buFont typeface="Arial" panose="020B0604020202020204"/>
              <a:buNone/>
              <a:defRPr sz="2000"/>
            </a:lvl1pPr>
            <a:lvl2pPr marL="914400" lvl="1" indent="-228600" algn="l">
              <a:lnSpc>
                <a:spcPct val="90000"/>
              </a:lnSpc>
              <a:spcBef>
                <a:spcPts val="1800"/>
              </a:spcBef>
              <a:spcAft>
                <a:spcPts val="0"/>
              </a:spcAft>
              <a:buClr>
                <a:schemeClr val="dk1"/>
              </a:buClr>
              <a:buSzPts val="2000"/>
              <a:buNone/>
              <a:defRPr sz="2000"/>
            </a:lvl2pPr>
            <a:lvl3pPr marL="1371600" lvl="2" indent="-228600" algn="l">
              <a:lnSpc>
                <a:spcPct val="90000"/>
              </a:lnSpc>
              <a:spcBef>
                <a:spcPts val="1800"/>
              </a:spcBef>
              <a:spcAft>
                <a:spcPts val="0"/>
              </a:spcAft>
              <a:buClr>
                <a:schemeClr val="dk1"/>
              </a:buClr>
              <a:buSzPts val="2000"/>
              <a:buNone/>
              <a:defRPr sz="2000"/>
            </a:lvl3pPr>
            <a:lvl4pPr marL="1828800" lvl="3" indent="-228600" algn="l">
              <a:lnSpc>
                <a:spcPct val="90000"/>
              </a:lnSpc>
              <a:spcBef>
                <a:spcPts val="1800"/>
              </a:spcBef>
              <a:spcAft>
                <a:spcPts val="0"/>
              </a:spcAft>
              <a:buClr>
                <a:schemeClr val="dk1"/>
              </a:buClr>
              <a:buSzPts val="2000"/>
              <a:buNone/>
              <a:defRPr sz="2000"/>
            </a:lvl4pPr>
            <a:lvl5pPr marL="2286000" lvl="4" indent="-228600" algn="l">
              <a:lnSpc>
                <a:spcPct val="90000"/>
              </a:lnSpc>
              <a:spcBef>
                <a:spcPts val="1800"/>
              </a:spcBef>
              <a:spcAft>
                <a:spcPts val="0"/>
              </a:spcAft>
              <a:buClr>
                <a:schemeClr val="dk1"/>
              </a:buClr>
              <a:buSzPts val="2000"/>
              <a:buNone/>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3" name="Google Shape;83;p8"/>
          <p:cNvSpPr txBox="1"/>
          <p:nvPr>
            <p:ph type="body" idx="2"/>
          </p:nvPr>
        </p:nvSpPr>
        <p:spPr>
          <a:xfrm>
            <a:off x="3670934" y="584005"/>
            <a:ext cx="7926705" cy="3999060"/>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800"/>
              </a:spcBef>
              <a:spcAft>
                <a:spcPts val="0"/>
              </a:spcAft>
              <a:buClr>
                <a:schemeClr val="dk1"/>
              </a:buClr>
              <a:buSzPts val="2000"/>
              <a:buNone/>
              <a:defRPr sz="2000"/>
            </a:lvl1pPr>
            <a:lvl2pPr marL="914400" lvl="1" indent="-355600" algn="l">
              <a:lnSpc>
                <a:spcPct val="90000"/>
              </a:lnSpc>
              <a:spcBef>
                <a:spcPts val="6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4" name="Google Shape;84;p8"/>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85" name="Google Shape;85;p8"/>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bg>
      <p:bgPr>
        <a:solidFill>
          <a:schemeClr val="lt1"/>
        </a:solidFill>
        <a:effectLst/>
      </p:bgPr>
    </p:bg>
    <p:spTree>
      <p:nvGrpSpPr>
        <p:cNvPr id="86" name="Shape 86"/>
        <p:cNvGrpSpPr/>
        <p:nvPr/>
      </p:nvGrpSpPr>
      <p:grpSpPr>
        <a:xfrm>
          <a:off x="0" y="0"/>
          <a:ext cx="0" cy="0"/>
          <a:chOff x="0" y="0"/>
          <a:chExt cx="0" cy="0"/>
        </a:xfrm>
      </p:grpSpPr>
      <p:grpSp>
        <p:nvGrpSpPr>
          <p:cNvPr id="87" name="Google Shape;87;p9"/>
          <p:cNvGrpSpPr/>
          <p:nvPr/>
        </p:nvGrpSpPr>
        <p:grpSpPr>
          <a:xfrm rot="10800000">
            <a:off x="8870040" y="0"/>
            <a:ext cx="3325208" cy="3325208"/>
            <a:chOff x="0" y="12289"/>
            <a:chExt cx="3550" cy="3551"/>
          </a:xfrm>
        </p:grpSpPr>
        <p:sp>
          <p:nvSpPr>
            <p:cNvPr id="88" name="Google Shape;88;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9" name="Google Shape;89;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90" name="Google Shape;90;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91" name="Google Shape;91;p9"/>
          <p:cNvSpPr txBox="1"/>
          <p:nvPr>
            <p:ph type="title"/>
          </p:nvPr>
        </p:nvSpPr>
        <p:spPr>
          <a:xfrm>
            <a:off x="594360" y="198408"/>
            <a:ext cx="10972800" cy="1574317"/>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2" name="Google Shape;92;p9"/>
          <p:cNvCxnSpPr/>
          <p:nvPr/>
        </p:nvCxnSpPr>
        <p:spPr>
          <a:xfrm>
            <a:off x="594360" y="2148840"/>
            <a:ext cx="2133600" cy="3992"/>
          </a:xfrm>
          <a:prstGeom prst="straightConnector1">
            <a:avLst/>
          </a:prstGeom>
          <a:noFill/>
          <a:ln w="101600" cap="flat" cmpd="sng">
            <a:solidFill>
              <a:srgbClr val="5D7C3F"/>
            </a:solidFill>
            <a:prstDash val="solid"/>
            <a:miter lim="800000"/>
            <a:headEnd type="none" w="sm" len="sm"/>
            <a:tailEnd type="none" w="sm" len="sm"/>
          </a:ln>
        </p:spPr>
      </p:cxnSp>
      <p:sp>
        <p:nvSpPr>
          <p:cNvPr id="93" name="Google Shape;93;p9"/>
          <p:cNvSpPr txBox="1"/>
          <p:nvPr>
            <p:ph type="body" idx="1"/>
          </p:nvPr>
        </p:nvSpPr>
        <p:spPr>
          <a:xfrm>
            <a:off x="595523" y="2676525"/>
            <a:ext cx="5746750" cy="3597470"/>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1800"/>
              </a:spcBef>
              <a:spcAft>
                <a:spcPts val="0"/>
              </a:spcAft>
              <a:buClr>
                <a:schemeClr val="dk1"/>
              </a:buClr>
              <a:buSzPts val="2000"/>
              <a:buNone/>
              <a:defRPr sz="2000"/>
            </a:lvl1pPr>
            <a:lvl2pPr marL="914400" lvl="1" indent="-355600" algn="l">
              <a:lnSpc>
                <a:spcPct val="90000"/>
              </a:lnSpc>
              <a:spcBef>
                <a:spcPts val="6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94" name="Google Shape;94;p9"/>
          <p:cNvSpPr txBox="1"/>
          <p:nvPr>
            <p:ph type="body" idx="2"/>
          </p:nvPr>
        </p:nvSpPr>
        <p:spPr>
          <a:xfrm>
            <a:off x="7620000" y="2676525"/>
            <a:ext cx="3947160" cy="3597470"/>
          </a:xfrm>
          <a:prstGeom prst="rect">
            <a:avLst/>
          </a:prstGeom>
          <a:noFill/>
          <a:ln>
            <a:noFill/>
          </a:ln>
        </p:spPr>
        <p:txBody>
          <a:bodyPr spcFirstLastPara="1" wrap="square" lIns="0" tIns="45700" rIns="91425" bIns="45700" anchor="t" anchorCtr="0">
            <a:normAutofit/>
          </a:bodyPr>
          <a:lstStyle>
            <a:lvl1pPr marL="457200" lvl="0" indent="-355600" algn="l">
              <a:lnSpc>
                <a:spcPct val="90000"/>
              </a:lnSpc>
              <a:spcBef>
                <a:spcPts val="1800"/>
              </a:spcBef>
              <a:spcAft>
                <a:spcPts val="0"/>
              </a:spcAft>
              <a:buClr>
                <a:schemeClr val="dk1"/>
              </a:buClr>
              <a:buSzPts val="2000"/>
              <a:buFont typeface="Arial" panose="020B0604020202020204"/>
              <a:buChar char="•"/>
              <a:defRPr sz="2000"/>
            </a:lvl1pPr>
            <a:lvl2pPr marL="914400" lvl="1" indent="-355600" algn="l">
              <a:lnSpc>
                <a:spcPct val="90000"/>
              </a:lnSpc>
              <a:spcBef>
                <a:spcPts val="1800"/>
              </a:spcBef>
              <a:spcAft>
                <a:spcPts val="0"/>
              </a:spcAft>
              <a:buClr>
                <a:schemeClr val="dk1"/>
              </a:buClr>
              <a:buSzPts val="2000"/>
              <a:buChar char="•"/>
              <a:defRPr sz="2000"/>
            </a:lvl2pPr>
            <a:lvl3pPr marL="1371600" lvl="2" indent="-355600" algn="l">
              <a:lnSpc>
                <a:spcPct val="90000"/>
              </a:lnSpc>
              <a:spcBef>
                <a:spcPts val="1800"/>
              </a:spcBef>
              <a:spcAft>
                <a:spcPts val="0"/>
              </a:spcAft>
              <a:buClr>
                <a:schemeClr val="dk1"/>
              </a:buClr>
              <a:buSzPts val="2000"/>
              <a:buChar char="•"/>
              <a:defRPr sz="2000"/>
            </a:lvl3pPr>
            <a:lvl4pPr marL="1828800" lvl="3" indent="-355600" algn="l">
              <a:lnSpc>
                <a:spcPct val="90000"/>
              </a:lnSpc>
              <a:spcBef>
                <a:spcPts val="1800"/>
              </a:spcBef>
              <a:spcAft>
                <a:spcPts val="0"/>
              </a:spcAft>
              <a:buClr>
                <a:schemeClr val="dk1"/>
              </a:buClr>
              <a:buSzPts val="2000"/>
              <a:buChar char="•"/>
              <a:defRPr sz="2000"/>
            </a:lvl4pPr>
            <a:lvl5pPr marL="2286000" lvl="4" indent="-355600" algn="l">
              <a:lnSpc>
                <a:spcPct val="90000"/>
              </a:lnSpc>
              <a:spcBef>
                <a:spcPts val="18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95" name="Google Shape;95;p9"/>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2">
  <p:cSld name="Table 2">
    <p:bg>
      <p:bgPr>
        <a:solidFill>
          <a:schemeClr val="lt1"/>
        </a:solidFill>
        <a:effectLst/>
      </p:bgPr>
    </p:bg>
    <p:spTree>
      <p:nvGrpSpPr>
        <p:cNvPr id="97" name="Shape 97"/>
        <p:cNvGrpSpPr/>
        <p:nvPr/>
      </p:nvGrpSpPr>
      <p:grpSpPr>
        <a:xfrm>
          <a:off x="0" y="0"/>
          <a:ext cx="0" cy="0"/>
          <a:chOff x="0" y="0"/>
          <a:chExt cx="0" cy="0"/>
        </a:xfrm>
      </p:grpSpPr>
      <p:sp>
        <p:nvSpPr>
          <p:cNvPr id="98" name="Google Shape;98;p10"/>
          <p:cNvSpPr txBox="1"/>
          <p:nvPr>
            <p:ph type="title"/>
          </p:nvPr>
        </p:nvSpPr>
        <p:spPr>
          <a:xfrm>
            <a:off x="594360" y="202400"/>
            <a:ext cx="10972800" cy="1570325"/>
          </a:xfrm>
          <a:prstGeom prst="rect">
            <a:avLst/>
          </a:prstGeom>
          <a:noFill/>
          <a:ln>
            <a:noFill/>
          </a:ln>
        </p:spPr>
        <p:txBody>
          <a:bodyPr spcFirstLastPara="1" wrap="square" lIns="0" tIns="0" rIns="0" bIns="0" anchor="b" anchorCtr="0">
            <a:noAutofit/>
          </a:bodyPr>
          <a:lstStyle>
            <a:lvl1pPr lvl="0" algn="l">
              <a:lnSpc>
                <a:spcPct val="8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0"/>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fld>
            <a:endParaRPr>
              <a:latin typeface="Libre Franklin"/>
              <a:ea typeface="Libre Franklin"/>
              <a:cs typeface="Libre Franklin"/>
              <a:sym typeface="Libre Franklin"/>
            </a:endParaRPr>
          </a:p>
        </p:txBody>
      </p:sp>
      <p:sp>
        <p:nvSpPr>
          <p:cNvPr id="100" name="Google Shape;100;p10"/>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101" name="Google Shape;101;p10"/>
          <p:cNvCxnSpPr/>
          <p:nvPr/>
        </p:nvCxnSpPr>
        <p:spPr>
          <a:xfrm>
            <a:off x="594360" y="2148840"/>
            <a:ext cx="2133600" cy="3992"/>
          </a:xfrm>
          <a:prstGeom prst="straightConnector1">
            <a:avLst/>
          </a:prstGeom>
          <a:noFill/>
          <a:ln w="101600" cap="flat" cmpd="sng">
            <a:solidFill>
              <a:srgbClr val="5D7C3F"/>
            </a:solidFill>
            <a:prstDash val="solid"/>
            <a:miter lim="800000"/>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body" idx="1"/>
          </p:nvPr>
        </p:nvSpPr>
        <p:spPr>
          <a:xfrm>
            <a:off x="59436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Libre Franklin"/>
                <a:ea typeface="Libre Franklin"/>
                <a:cs typeface="Libre Franklin"/>
                <a:sym typeface="Libre Franklin"/>
              </a:defRPr>
            </a:lvl9pPr>
          </a:lstStyle>
          <a:p/>
        </p:txBody>
      </p:sp>
      <p:sp>
        <p:nvSpPr>
          <p:cNvPr id="11" name="Google Shape;11;p1"/>
          <p:cNvSpPr txBox="1"/>
          <p:nvPr>
            <p:ph type="title"/>
          </p:nvPr>
        </p:nvSpPr>
        <p:spPr>
          <a:xfrm>
            <a:off x="59436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8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p:txBody>
      </p:sp>
      <p:sp>
        <p:nvSpPr>
          <p:cNvPr id="12" name="Google Shape;12;p1"/>
          <p:cNvSpPr txBox="1"/>
          <p:nvPr>
            <p:ph type="dt" idx="10"/>
          </p:nvPr>
        </p:nvSpPr>
        <p:spPr>
          <a:xfrm>
            <a:off x="1133648"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p:txBody>
      </p:sp>
      <p:sp>
        <p:nvSpPr>
          <p:cNvPr id="13" name="Google Shape;13;p1"/>
          <p:cNvSpPr txBox="1"/>
          <p:nvPr>
            <p:ph type="sldNum" idx="12"/>
          </p:nvPr>
        </p:nvSpPr>
        <p:spPr>
          <a:xfrm>
            <a:off x="59436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1"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1"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1"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1"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1"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1"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1"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1"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1"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8.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8.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5"/>
          <p:cNvSpPr txBox="1"/>
          <p:nvPr>
            <p:ph type="ctrTitle"/>
          </p:nvPr>
        </p:nvSpPr>
        <p:spPr>
          <a:xfrm>
            <a:off x="6309904" y="483979"/>
            <a:ext cx="5486400" cy="32919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6000"/>
              <a:buFont typeface="Franklin Gothic"/>
              <a:buNone/>
            </a:pPr>
            <a:r>
              <a:rPr lang="en-US">
                <a:latin typeface="Times New Roman" panose="02020603050405020304"/>
                <a:ea typeface="Times New Roman" panose="02020603050405020304"/>
                <a:cs typeface="Times New Roman" panose="02020603050405020304"/>
                <a:sym typeface="Times New Roman" panose="02020603050405020304"/>
              </a:rPr>
              <a:t>JOB FIT PRO</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15"/>
          <p:cNvSpPr txBox="1"/>
          <p:nvPr/>
        </p:nvSpPr>
        <p:spPr>
          <a:xfrm>
            <a:off x="5556000" y="4421325"/>
            <a:ext cx="560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3" name="Google Shape;133;p15"/>
          <p:cNvSpPr txBox="1"/>
          <p:nvPr/>
        </p:nvSpPr>
        <p:spPr>
          <a:xfrm>
            <a:off x="5109150" y="4196000"/>
            <a:ext cx="631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4" name="Google Shape;134;p15"/>
          <p:cNvSpPr txBox="1"/>
          <p:nvPr/>
        </p:nvSpPr>
        <p:spPr>
          <a:xfrm>
            <a:off x="6034450" y="4572975"/>
            <a:ext cx="618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5" name="Google Shape;135;p15"/>
          <p:cNvSpPr txBox="1"/>
          <p:nvPr/>
        </p:nvSpPr>
        <p:spPr>
          <a:xfrm>
            <a:off x="5811100" y="4884100"/>
            <a:ext cx="6252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panose="020B0604020202020204"/>
              <a:buNone/>
            </a:pPr>
            <a:endParaRPr sz="2700" b="1">
              <a:solidFill>
                <a:srgbClr val="6AA84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6" name="Google Shape;136;p15"/>
          <p:cNvSpPr txBox="1"/>
          <p:nvPr/>
        </p:nvSpPr>
        <p:spPr>
          <a:xfrm>
            <a:off x="6309900" y="5036925"/>
            <a:ext cx="2711400" cy="17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7" name="Google Shape;137;p15"/>
          <p:cNvSpPr txBox="1"/>
          <p:nvPr/>
        </p:nvSpPr>
        <p:spPr>
          <a:xfrm>
            <a:off x="9383725" y="5167425"/>
            <a:ext cx="283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8" name="Google Shape;138;p15"/>
          <p:cNvSpPr txBox="1"/>
          <p:nvPr/>
        </p:nvSpPr>
        <p:spPr>
          <a:xfrm>
            <a:off x="6254750" y="4268500"/>
            <a:ext cx="5013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39" name="Google Shape;139;p15"/>
          <p:cNvSpPr txBox="1"/>
          <p:nvPr/>
        </p:nvSpPr>
        <p:spPr>
          <a:xfrm>
            <a:off x="6034525" y="4196000"/>
            <a:ext cx="61881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a:solidFill>
                  <a:srgbClr val="6D9EEB"/>
                </a:solidFill>
                <a:latin typeface="Times New Roman" panose="02020603050405020304"/>
                <a:ea typeface="Times New Roman" panose="02020603050405020304"/>
                <a:cs typeface="Times New Roman" panose="02020603050405020304"/>
                <a:sym typeface="Times New Roman" panose="02020603050405020304"/>
              </a:rPr>
              <a:t>TEAM MEMBERS</a:t>
            </a:r>
            <a:r>
              <a:rPr lang="en-US" sz="2700" b="1">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7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br>
              <a:rPr lang="en-US" sz="2700" b="1">
                <a:solidFill>
                  <a:srgbClr val="6AA84F"/>
                </a:solidFill>
                <a:latin typeface="Times New Roman" panose="02020603050405020304"/>
                <a:ea typeface="Times New Roman" panose="02020603050405020304"/>
                <a:cs typeface="Times New Roman" panose="02020603050405020304"/>
                <a:sym typeface="Times New Roman" panose="02020603050405020304"/>
              </a:rPr>
            </a:br>
            <a:r>
              <a:rPr lang="en-US" sz="2700" b="1">
                <a:solidFill>
                  <a:srgbClr val="6AA84F"/>
                </a:solidFill>
                <a:latin typeface="Times New Roman" panose="02020603050405020304"/>
                <a:ea typeface="Times New Roman" panose="02020603050405020304"/>
                <a:cs typeface="Times New Roman" panose="02020603050405020304"/>
                <a:sym typeface="Times New Roman" panose="02020603050405020304"/>
              </a:rPr>
              <a:t>   HARSAVARDHINI R  -  221801016</a:t>
            </a:r>
            <a:endParaRPr sz="2700" b="1">
              <a:solidFill>
                <a:srgbClr val="6AA84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700" b="1">
                <a:solidFill>
                  <a:srgbClr val="6AA84F"/>
                </a:solidFill>
                <a:latin typeface="Times New Roman" panose="02020603050405020304"/>
                <a:ea typeface="Times New Roman" panose="02020603050405020304"/>
                <a:cs typeface="Times New Roman" panose="02020603050405020304"/>
                <a:sym typeface="Times New Roman" panose="02020603050405020304"/>
              </a:rPr>
              <a:t>   KAVIYA S  -  221801024</a:t>
            </a:r>
            <a:endParaRPr sz="2700" b="1">
              <a:solidFill>
                <a:srgbClr val="6AA84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US" sz="2700" b="1">
                <a:solidFill>
                  <a:srgbClr val="6AA84F"/>
                </a:solidFill>
                <a:latin typeface="Times New Roman" panose="02020603050405020304"/>
                <a:ea typeface="Times New Roman" panose="02020603050405020304"/>
                <a:cs typeface="Times New Roman" panose="02020603050405020304"/>
                <a:sym typeface="Times New Roman" panose="02020603050405020304"/>
              </a:rPr>
              <a:t>   MONISHA M  - 221801034</a:t>
            </a:r>
            <a:endParaRPr sz="2700" b="1">
              <a:solidFill>
                <a:srgbClr val="6AA84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700" b="1">
              <a:solidFill>
                <a:srgbClr val="6AA84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0" name="Google Shape;140;p15"/>
          <p:cNvSpPr txBox="1"/>
          <p:nvPr/>
        </p:nvSpPr>
        <p:spPr>
          <a:xfrm>
            <a:off x="11181575" y="3413050"/>
            <a:ext cx="10410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SYSTEM ARCHITECTURE EXPLANATION</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37235" y="2420620"/>
            <a:ext cx="10882630" cy="419798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The system architecture for the AI-driven resume filtering system leveraging Meta Llama 3.1 is designed with a modular and layered approach, ensuring optimized processing of user data, seamless application of machine learning algorithms, and effective presentation of results. This architecture is built to support scalability, flexibility, and maintainability, crucial for handling complex resume analysis and matching tasks. Below is an in-depth overview of each core component and its role in the </a:t>
            </a:r>
            <a:r>
              <a:rPr lang="en-US" altLang="zh-CN" sz="2500">
                <a:solidFill>
                  <a:srgbClr val="000000"/>
                </a:solidFill>
                <a:latin typeface="Times New Roman" panose="02020603050405020304"/>
                <a:ea typeface="SimSun" panose="02010600030101010101" pitchFamily="2" charset="-122"/>
              </a:rPr>
              <a:t>Architecture. </a:t>
            </a:r>
            <a:endParaRPr lang="en-US" altLang="zh-CN" sz="2500">
              <a:solidFill>
                <a:srgbClr val="000000"/>
              </a:solidFill>
              <a:latin typeface="Times New Roman" panose="02020603050405020304"/>
              <a:ea typeface="SimSun"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Module 1: User Interface</a:t>
            </a:r>
            <a:endParaRPr lang="en-US"/>
          </a:p>
        </p:txBody>
      </p:sp>
      <p:sp>
        <p:nvSpPr>
          <p:cNvPr id="3" name="Text Box 2"/>
          <p:cNvSpPr txBox="1"/>
          <p:nvPr/>
        </p:nvSpPr>
        <p:spPr>
          <a:xfrm>
            <a:off x="655955" y="2641600"/>
            <a:ext cx="10678795" cy="3786505"/>
          </a:xfrm>
          <a:prstGeom prst="rect">
            <a:avLst/>
          </a:prstGeom>
          <a:noFill/>
        </p:spPr>
        <p:txBody>
          <a:bodyPr wrap="square" rtlCol="0">
            <a:noAutofit/>
          </a:bodyPr>
          <a:p>
            <a:r>
              <a:rPr lang="en-US" sz="2400"/>
              <a:t>•	</a:t>
            </a:r>
            <a:r>
              <a:rPr lang="en-US" sz="2400" b="1"/>
              <a:t>Role:</a:t>
            </a:r>
            <a:r>
              <a:rPr lang="en-US" sz="2400"/>
              <a:t> Provides an intuitive platform for candidates to interact with the system. Users can log in, search for relevant job roles, upload resumes, and submit their applications.</a:t>
            </a:r>
            <a:endParaRPr lang="en-US" sz="2400"/>
          </a:p>
          <a:p>
            <a:r>
              <a:rPr lang="en-US" sz="2400"/>
              <a:t>•	Technologies: Built using HTML, CSS, and JavaScript to create a responsive and user-friendly interface. The UI allows for easy navigation and interaction.</a:t>
            </a:r>
            <a:endParaRPr lang="en-US" sz="2400"/>
          </a:p>
          <a:p>
            <a:r>
              <a:rPr lang="en-US" sz="2400"/>
              <a:t>•	Features: Includes job search, resume upload, application submission, and feedback display.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Module 2: Backend (Django Framework)</a:t>
            </a:r>
            <a:endParaRPr lang="en-US"/>
          </a:p>
        </p:txBody>
      </p:sp>
      <p:sp>
        <p:nvSpPr>
          <p:cNvPr id="3" name="Text Box 2"/>
          <p:cNvSpPr txBox="1"/>
          <p:nvPr/>
        </p:nvSpPr>
        <p:spPr>
          <a:xfrm>
            <a:off x="593725" y="2326640"/>
            <a:ext cx="10793730" cy="4161790"/>
          </a:xfrm>
          <a:prstGeom prst="rect">
            <a:avLst/>
          </a:prstGeom>
          <a:noFill/>
        </p:spPr>
        <p:txBody>
          <a:bodyPr wrap="square" rtlCol="0">
            <a:noAutofit/>
          </a:bodyPr>
          <a:p>
            <a:pPr marL="342900" indent="-342900">
              <a:buFont typeface="Arial" panose="020B0604020202020204" pitchFamily="34" charset="0"/>
              <a:buChar char="•"/>
            </a:pPr>
            <a:r>
              <a:rPr lang="en-US" sz="2000"/>
              <a:t>Role: Manages all interactions between the frontend, database, and Meta Llama 3.1 model. The backend is responsible for user authentication, job data management, resume processing, and handling requests from the frontend.</a:t>
            </a:r>
            <a:endParaRPr lang="en-US" sz="2000"/>
          </a:p>
          <a:p>
            <a:pPr marL="342900" indent="-342900">
              <a:buFont typeface="Arial" panose="020B0604020202020204" pitchFamily="34" charset="0"/>
              <a:buChar char="•"/>
            </a:pPr>
            <a:r>
              <a:rPr lang="en-US" sz="2000"/>
              <a:t>Technologies: Built with Django, a Python-based framework that facilitates secure, scalable, and maintainable web applications.</a:t>
            </a:r>
            <a:endParaRPr lang="en-US" sz="2000"/>
          </a:p>
          <a:p>
            <a:pPr marL="342900" indent="-342900">
              <a:buFont typeface="Arial" panose="020B0604020202020204" pitchFamily="34" charset="0"/>
              <a:buChar char="•"/>
            </a:pPr>
            <a:r>
              <a:rPr lang="en-US" sz="2000"/>
              <a:t>Components:</a:t>
            </a:r>
            <a:endParaRPr lang="en-US" sz="2000"/>
          </a:p>
          <a:p>
            <a:pPr marL="800100" lvl="1" indent="-342900">
              <a:buFont typeface="Wingdings" panose="05000000000000000000" charset="0"/>
              <a:buChar char="ü"/>
            </a:pPr>
            <a:r>
              <a:rPr lang="en-US" sz="2000"/>
              <a:t>User Authentication &amp; Authorization: Handles login and security protocols.</a:t>
            </a:r>
            <a:endParaRPr lang="en-US" sz="2000"/>
          </a:p>
          <a:p>
            <a:pPr marL="800100" lvl="1" indent="-342900">
              <a:buFont typeface="Wingdings" panose="05000000000000000000" charset="0"/>
              <a:buChar char="ü"/>
            </a:pPr>
            <a:r>
              <a:rPr lang="en-US" sz="2000"/>
              <a:t>Job &amp; Application Management: Manages job postings, applications, and deadline checks.</a:t>
            </a:r>
            <a:endParaRPr lang="en-US" sz="2000"/>
          </a:p>
          <a:p>
            <a:pPr marL="800100" lvl="1" indent="-342900">
              <a:buFont typeface="Wingdings" panose="05000000000000000000" charset="0"/>
              <a:buChar char="ü"/>
            </a:pPr>
            <a:r>
              <a:rPr lang="en-US" sz="2000"/>
              <a:t>API: Provides endpoints for frontend requests, including resume submission and application status updates.</a:t>
            </a:r>
            <a:endParaRPr lang="en-US" sz="2000"/>
          </a:p>
          <a:p>
            <a:pPr marL="800100" lvl="1" indent="-342900">
              <a:buFont typeface="Wingdings" panose="05000000000000000000" charset="0"/>
              <a:buChar char="ü"/>
            </a:pPr>
            <a:r>
              <a:rPr lang="en-US" sz="2000"/>
              <a:t>Resume Processing: Extracts and preprocesses resume data to prepare it for AI model analysis.</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Module 3: Resume Parsing &amp; Preprocessing</a:t>
            </a:r>
            <a:endParaRPr lang="en-US"/>
          </a:p>
        </p:txBody>
      </p:sp>
      <p:sp>
        <p:nvSpPr>
          <p:cNvPr id="3" name="Text Box 2"/>
          <p:cNvSpPr txBox="1"/>
          <p:nvPr/>
        </p:nvSpPr>
        <p:spPr>
          <a:xfrm>
            <a:off x="1033145" y="2663825"/>
            <a:ext cx="10184765" cy="3522980"/>
          </a:xfrm>
          <a:prstGeom prst="rect">
            <a:avLst/>
          </a:prstGeom>
          <a:noFill/>
        </p:spPr>
        <p:txBody>
          <a:bodyPr wrap="square" rtlCol="0">
            <a:noAutofit/>
          </a:bodyPr>
          <a:p>
            <a:r>
              <a:rPr lang="en-US" sz="2400"/>
              <a:t>•	Role: Extracts and cleans data from uploaded resumes to prepare them for AI processing.</a:t>
            </a:r>
            <a:endParaRPr lang="en-US" sz="2400"/>
          </a:p>
          <a:p>
            <a:r>
              <a:rPr lang="en-US" sz="2400"/>
              <a:t>•	Technologies: Libraries like PyPDF2 and nltk for text extraction and natural language processing. The system handles tokenization, lemmatization, and other preprocessing steps.</a:t>
            </a:r>
            <a:endParaRPr lang="en-US" sz="2400"/>
          </a:p>
          <a:p>
            <a:r>
              <a:rPr lang="en-US" sz="2400"/>
              <a:t>•	Process: Text data is extracted, standardized, and formatted to ensure compatibility with Meta Llama 3.1.</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Module 4: Meta Llama 3.1 Model (AI-based Resume Filtering)</a:t>
            </a:r>
            <a:endParaRPr lang="en-US"/>
          </a:p>
        </p:txBody>
      </p:sp>
      <p:sp>
        <p:nvSpPr>
          <p:cNvPr id="3" name="Text Box 2"/>
          <p:cNvSpPr txBox="1"/>
          <p:nvPr/>
        </p:nvSpPr>
        <p:spPr>
          <a:xfrm>
            <a:off x="690245" y="2545080"/>
            <a:ext cx="10431145" cy="3761740"/>
          </a:xfrm>
          <a:prstGeom prst="rect">
            <a:avLst/>
          </a:prstGeom>
          <a:noFill/>
        </p:spPr>
        <p:txBody>
          <a:bodyPr wrap="square" rtlCol="0">
            <a:noAutofit/>
          </a:bodyPr>
          <a:p>
            <a:r>
              <a:rPr lang="en-US" sz="2400"/>
              <a:t>•	Role: The core component that ranks resumes based on relevance to job descriptions. It evaluates candidates by matching their qualifications, skills, and experiences to job requirements.</a:t>
            </a:r>
            <a:endParaRPr lang="en-US" sz="2400"/>
          </a:p>
          <a:p>
            <a:r>
              <a:rPr lang="en-US" sz="2400"/>
              <a:t>•	Technologies: PyTorch and Hugging Face Transformers are used to implement and run the Meta Llama 3.1 model.</a:t>
            </a:r>
            <a:endParaRPr lang="en-US" sz="2400"/>
          </a:p>
          <a:p>
            <a:r>
              <a:rPr lang="en-US" sz="2400"/>
              <a:t>•	Process: After resumes are preprocessed, they are fed into the model, which outputs a ranking score. Resumes are then sorted based on their scores, identifying the top candidates.</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Module 5: Database</a:t>
            </a:r>
            <a:endParaRPr lang="en-US"/>
          </a:p>
        </p:txBody>
      </p:sp>
      <p:sp>
        <p:nvSpPr>
          <p:cNvPr id="3" name="Text Box 2"/>
          <p:cNvSpPr txBox="1"/>
          <p:nvPr/>
        </p:nvSpPr>
        <p:spPr>
          <a:xfrm>
            <a:off x="882015" y="2739390"/>
            <a:ext cx="9871075" cy="2867660"/>
          </a:xfrm>
          <a:prstGeom prst="rect">
            <a:avLst/>
          </a:prstGeom>
          <a:noFill/>
        </p:spPr>
        <p:txBody>
          <a:bodyPr wrap="square" rtlCol="0">
            <a:noAutofit/>
          </a:bodyPr>
          <a:p>
            <a:r>
              <a:rPr lang="en-US" sz="2400"/>
              <a:t>•	Role: Stores user profiles, job roles, applications, and resume data.</a:t>
            </a:r>
            <a:endParaRPr lang="en-US" sz="2400"/>
          </a:p>
          <a:p>
            <a:r>
              <a:rPr lang="en-US" sz="2400"/>
              <a:t>•	Technologies: Relational databases like MySQL or PostgreSQL, or a NoSQL database like MongoDB.</a:t>
            </a:r>
            <a:endParaRPr lang="en-US" sz="2400"/>
          </a:p>
          <a:p>
            <a:r>
              <a:rPr lang="en-US" sz="2400"/>
              <a:t>•	Data Management: Manages structured data for candidate profiles, job details, and ranked resumes, enabling efficient retrieval during admin review.</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WATERFALL MODEL</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37235" y="2420620"/>
            <a:ext cx="10882630" cy="419798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For the Job Fit Pro project, which automates resume filtering for companies using the Meta Llama 3.1 8b instruct model, we followed the Waterfall Model, a structured, sequential development approach. In the Requirements Gathering and Analysis phase, we collaborated with stakeholders to identify core functionalities, such as user login, job search, application submission, and resume ranking, while determining the technical stack (Django for the backend, HTML/CSS for the frontend, and Meta Llama for ML-based resume evaluation). </a:t>
            </a: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WATERFALL MODEL</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37235" y="2420620"/>
            <a:ext cx="10882630" cy="419798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sym typeface="+mn-ea"/>
              </a:rPr>
              <a:t>During System Design, we planned a robust architecture, defining components like User, JobPosting, Application, and Admin, and developed UI mockups for intuitive navigation. The Implementation phase saw the translation of design into code, with Django handling backend logic and ML model integration for automated resume filtering. Frontend development ensured a user-friendly interface for candidates and admins. Unit Testing was performed on each module to ensure functionality, covering areas like login, application submission, and resume ranking. </a:t>
            </a: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WATERFALL MODEL</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737235" y="2420620"/>
            <a:ext cx="10882630" cy="419798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sym typeface="+mn-ea"/>
              </a:rPr>
              <a:t>Following this, the system was deployed, with Django and Meta Llama seamlessly integrated, ensuring smooth user interaction. Finally, maintenance plans were established for ongoing system monitoring and updates. The Waterfall Model facilitated a clear, methodical progression through each phase, ensuring that each requirement was thoroughly addressed before moving on to the next, providing a stable foundation for the final application.</a:t>
            </a:r>
            <a:r>
              <a:rPr lang="en-IN" altLang="en-US" sz="2500">
                <a:latin typeface="Times New Roman" panose="02020603050405020304"/>
                <a:ea typeface="SimSun" panose="02010600030101010101" pitchFamily="2" charset="-122"/>
                <a:sym typeface="+mn-ea"/>
              </a:rPr>
              <a:t>  </a:t>
            </a: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UNIT TESTING</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523875" y="2561590"/>
            <a:ext cx="11488420" cy="420433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Test Case 1: UploadedFilesModelTest</a:t>
            </a: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Description: This test creates mock files (resume2.pdf for resume and job_description.pdf for the job description) using SimpleUploadedFile. It then instantiates the UploadedFiles model with these files and verifies if the stored resume file name starts with "resumes/resume2", ensuring files are saved with a structured naming convention.</a:t>
            </a: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594360" y="102875"/>
            <a:ext cx="10873740" cy="1680205"/>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rgbClr val="5D7C3F"/>
                </a:solidFill>
                <a:latin typeface="Times New Roman" panose="02020603050405020304"/>
                <a:ea typeface="Times New Roman" panose="02020603050405020304"/>
                <a:cs typeface="Times New Roman" panose="02020603050405020304"/>
                <a:sym typeface="Times New Roman" panose="02020603050405020304"/>
              </a:rPr>
              <a:t>INTRODUCTION</a:t>
            </a:r>
            <a:endParaRPr sz="3000">
              <a:solidFill>
                <a:srgbClr val="5D7C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17"/>
          <p:cNvSpPr txBox="1"/>
          <p:nvPr>
            <p:ph type="body" idx="1"/>
          </p:nvPr>
        </p:nvSpPr>
        <p:spPr>
          <a:xfrm>
            <a:off x="2555700" y="2382750"/>
            <a:ext cx="8912400" cy="3700500"/>
          </a:xfrm>
          <a:prstGeom prst="rect">
            <a:avLst/>
          </a:prstGeom>
          <a:noFill/>
          <a:ln>
            <a:noFill/>
          </a:ln>
        </p:spPr>
        <p:txBody>
          <a:bodyPr spcFirstLastPara="1" wrap="square" lIns="0" tIns="228600" rIns="0" bIns="0" anchor="t" anchorCtr="0">
            <a:normAutofit/>
          </a:bodyPr>
          <a:lstStyle/>
          <a:p>
            <a:pPr marL="283210" lvl="0" indent="0" algn="l" rtl="0">
              <a:lnSpc>
                <a:spcPct val="90000"/>
              </a:lnSpc>
              <a:spcBef>
                <a:spcPts val="1800"/>
              </a:spcBef>
              <a:spcAft>
                <a:spcPts val="0"/>
              </a:spcAft>
              <a:buNone/>
            </a:pPr>
          </a:p>
          <a:p>
            <a:pPr marL="283210" lvl="0" indent="-156210" algn="l" rtl="0">
              <a:lnSpc>
                <a:spcPct val="90000"/>
              </a:lnSpc>
              <a:spcBef>
                <a:spcPts val="1800"/>
              </a:spcBef>
              <a:spcAft>
                <a:spcPts val="0"/>
              </a:spcAft>
              <a:buClr>
                <a:schemeClr val="dk1"/>
              </a:buClr>
              <a:buSzPts val="2000"/>
              <a:buFont typeface="Arial" panose="020B0604020202020204"/>
              <a:buNone/>
            </a:pPr>
          </a:p>
        </p:txBody>
      </p:sp>
      <p:grpSp>
        <p:nvGrpSpPr>
          <p:cNvPr id="155" name="Google Shape;155;p17"/>
          <p:cNvGrpSpPr/>
          <p:nvPr/>
        </p:nvGrpSpPr>
        <p:grpSpPr>
          <a:xfrm rot="5400000" flipH="1">
            <a:off x="0" y="3900132"/>
            <a:ext cx="2959226" cy="2959226"/>
            <a:chOff x="0" y="12289"/>
            <a:chExt cx="3550" cy="3551"/>
          </a:xfrm>
        </p:grpSpPr>
        <p:sp>
          <p:nvSpPr>
            <p:cNvPr id="156" name="Google Shape;156;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59" name="Google Shape;159;p17"/>
          <p:cNvSpPr txBox="1"/>
          <p:nvPr/>
        </p:nvSpPr>
        <p:spPr>
          <a:xfrm>
            <a:off x="6396925" y="1499200"/>
            <a:ext cx="5825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60" name="Google Shape;160;p17"/>
          <p:cNvSpPr txBox="1"/>
          <p:nvPr/>
        </p:nvSpPr>
        <p:spPr>
          <a:xfrm>
            <a:off x="1481800" y="2467755"/>
            <a:ext cx="104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61" name="Google Shape;161;p17"/>
          <p:cNvSpPr txBox="1"/>
          <p:nvPr/>
        </p:nvSpPr>
        <p:spPr>
          <a:xfrm>
            <a:off x="1148325" y="2717100"/>
            <a:ext cx="10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62" name="Google Shape;162;p17"/>
          <p:cNvSpPr txBox="1"/>
          <p:nvPr/>
        </p:nvSpPr>
        <p:spPr>
          <a:xfrm>
            <a:off x="161550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63" name="Google Shape;163;p17"/>
          <p:cNvSpPr txBox="1"/>
          <p:nvPr/>
        </p:nvSpPr>
        <p:spPr>
          <a:xfrm>
            <a:off x="200375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17"/>
          <p:cNvSpPr txBox="1"/>
          <p:nvPr/>
        </p:nvSpPr>
        <p:spPr>
          <a:xfrm>
            <a:off x="2037200" y="2572100"/>
            <a:ext cx="8912400" cy="3259455"/>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Clr>
                <a:schemeClr val="dk1"/>
              </a:buClr>
              <a:buSzPts val="1100"/>
              <a:buFont typeface="Arial" panose="020B0604020202020204"/>
              <a:buNone/>
            </a:pP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Job FitPro is an innovative platform designed to automate and enhance the recruitment process by leveraging </a:t>
            </a:r>
            <a:r>
              <a:rPr lang="en-US" sz="2500">
                <a:latin typeface="Times New Roman" panose="02020603050405020304"/>
                <a:ea typeface="Times New Roman" panose="02020603050405020304"/>
                <a:cs typeface="Times New Roman" panose="02020603050405020304"/>
                <a:sym typeface="Times New Roman" panose="02020603050405020304"/>
              </a:rPr>
              <a:t>Meta Llama 3.1 8B, a large language model</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It streamlines resume filtering, candidate matching, and ranking, allowing companies to efficiently identify top talent while minimizing manual effort. The platform is tailored to improve accuracy, scalability, and the overall candidate experience, making recruitment faster, fairer, and more effective.</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a:solidFill>
                <a:schemeClr val="dk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UNIT TESTING</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401320" y="2561590"/>
            <a:ext cx="11610975" cy="420433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Test Case 2: ResumeAnalysisFunctionTest</a:t>
            </a: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Description: This unit test directly tests the analysis function, using a mock resume text containing technical skills and a job description text with similar requirements. The test checks if the function returns a response containing a "percentage" key, indicating the match score between resume and job description.</a:t>
            </a: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rPr>
              <a:t>UNIT TESTING</a:t>
            </a:r>
            <a:endParaRPr lang="en-IN"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532765" y="2561590"/>
            <a:ext cx="11479530" cy="4204335"/>
          </a:xfrm>
          <a:prstGeom prst="rect">
            <a:avLst/>
          </a:prstGeom>
        </p:spPr>
        <p:txBody>
          <a:bodyPr>
            <a:noAutofit/>
          </a:bodyPr>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Test Case 3: FileUploadViewTest</a:t>
            </a:r>
            <a:endParaRPr lang="en-US" altLang="zh-CN" sz="2500">
              <a:latin typeface="Times New Roman" panose="02020603050405020304"/>
              <a:ea typeface="SimSun" panose="02010600030101010101" pitchFamily="2" charset="-122"/>
            </a:endParaRPr>
          </a:p>
          <a:p>
            <a:pPr marL="0" indent="0" algn="just" defTabSz="266700">
              <a:lnSpc>
                <a:spcPct val="150000"/>
              </a:lnSpc>
              <a:spcBef>
                <a:spcPct val="0"/>
              </a:spcBef>
              <a:spcAft>
                <a:spcPct val="0"/>
              </a:spcAft>
            </a:pPr>
            <a:r>
              <a:rPr lang="en-US" altLang="zh-CN" sz="2500">
                <a:latin typeface="Times New Roman" panose="02020603050405020304"/>
                <a:ea typeface="SimSun" panose="02010600030101010101" pitchFamily="2" charset="-122"/>
              </a:rPr>
              <a:t>Description: This test simulates a file upload and text submission through the Django test client. A sample PDF file (resume2.pdf) and job description text are provided. The test then posts this data to the upload_resume view, validating that the response status is 200 and contains the expected keyword ("result") to confirm successful processing.</a:t>
            </a:r>
            <a:endParaRPr lang="en-US" altLang="zh-CN" sz="2500">
              <a:latin typeface="Times New Roman" panose="02020603050405020304"/>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TESTING</a:t>
            </a: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 OUTPUTS</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Screenshot 2024-11-06 215201"/>
          <p:cNvPicPr>
            <a:picLocks noChangeAspect="1"/>
          </p:cNvPicPr>
          <p:nvPr/>
        </p:nvPicPr>
        <p:blipFill>
          <a:blip r:embed="rId1"/>
          <a:stretch>
            <a:fillRect/>
          </a:stretch>
        </p:blipFill>
        <p:spPr>
          <a:xfrm>
            <a:off x="407035" y="2564765"/>
            <a:ext cx="4775200" cy="3896995"/>
          </a:xfrm>
          <a:prstGeom prst="rect">
            <a:avLst/>
          </a:prstGeom>
        </p:spPr>
      </p:pic>
      <p:pic>
        <p:nvPicPr>
          <p:cNvPr id="4" name="Picture 3" descr="Screenshot 2024-11-06 220929"/>
          <p:cNvPicPr>
            <a:picLocks noChangeAspect="1"/>
          </p:cNvPicPr>
          <p:nvPr/>
        </p:nvPicPr>
        <p:blipFill>
          <a:blip r:embed="rId2"/>
          <a:stretch>
            <a:fillRect/>
          </a:stretch>
        </p:blipFill>
        <p:spPr>
          <a:xfrm>
            <a:off x="5704205" y="2492375"/>
            <a:ext cx="5951220" cy="283400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SAMPLE OUTPUTS</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 name="Picture 9" descr="Screenshot 2024-11-06 221637"/>
          <p:cNvPicPr>
            <a:picLocks noChangeAspect="1"/>
          </p:cNvPicPr>
          <p:nvPr/>
        </p:nvPicPr>
        <p:blipFill>
          <a:blip r:embed="rId1"/>
          <a:stretch>
            <a:fillRect/>
          </a:stretch>
        </p:blipFill>
        <p:spPr>
          <a:xfrm>
            <a:off x="191135" y="2132965"/>
            <a:ext cx="5953125" cy="3298190"/>
          </a:xfrm>
          <a:prstGeom prst="rect">
            <a:avLst/>
          </a:prstGeom>
        </p:spPr>
      </p:pic>
      <p:pic>
        <p:nvPicPr>
          <p:cNvPr id="11" name="Picture 10" descr="Screenshot 2024-11-06 221654"/>
          <p:cNvPicPr>
            <a:picLocks noChangeAspect="1"/>
          </p:cNvPicPr>
          <p:nvPr/>
        </p:nvPicPr>
        <p:blipFill>
          <a:blip r:embed="rId2"/>
          <a:stretch>
            <a:fillRect/>
          </a:stretch>
        </p:blipFill>
        <p:spPr>
          <a:xfrm>
            <a:off x="6311900" y="2132965"/>
            <a:ext cx="5756275" cy="31769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SAMPLE OUTPUTS</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descr="Screenshot 2024-11-06 221712"/>
          <p:cNvPicPr>
            <a:picLocks noChangeAspect="1"/>
          </p:cNvPicPr>
          <p:nvPr/>
        </p:nvPicPr>
        <p:blipFill>
          <a:blip r:embed="rId1"/>
          <a:stretch>
            <a:fillRect/>
          </a:stretch>
        </p:blipFill>
        <p:spPr>
          <a:xfrm>
            <a:off x="119380" y="1844675"/>
            <a:ext cx="6038215" cy="3310890"/>
          </a:xfrm>
          <a:prstGeom prst="rect">
            <a:avLst/>
          </a:prstGeom>
        </p:spPr>
      </p:pic>
      <p:pic>
        <p:nvPicPr>
          <p:cNvPr id="5" name="Picture 4" descr="Screenshot 2024-11-06 221730"/>
          <p:cNvPicPr>
            <a:picLocks noChangeAspect="1"/>
          </p:cNvPicPr>
          <p:nvPr/>
        </p:nvPicPr>
        <p:blipFill>
          <a:blip r:embed="rId2"/>
          <a:stretch>
            <a:fillRect/>
          </a:stretch>
        </p:blipFill>
        <p:spPr>
          <a:xfrm>
            <a:off x="6096000" y="1844675"/>
            <a:ext cx="6058535" cy="33553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SAMPLE OUTPUTS</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descr="Screenshot 2024-11-06 221746"/>
          <p:cNvPicPr>
            <a:picLocks noChangeAspect="1"/>
          </p:cNvPicPr>
          <p:nvPr/>
        </p:nvPicPr>
        <p:blipFill>
          <a:blip r:embed="rId1"/>
          <a:stretch>
            <a:fillRect/>
          </a:stretch>
        </p:blipFill>
        <p:spPr>
          <a:xfrm>
            <a:off x="0" y="1916430"/>
            <a:ext cx="6289675" cy="2951480"/>
          </a:xfrm>
          <a:prstGeom prst="rect">
            <a:avLst/>
          </a:prstGeom>
        </p:spPr>
      </p:pic>
      <p:pic>
        <p:nvPicPr>
          <p:cNvPr id="2" name="Picture 1" descr="Screenshot 2024-11-06 221805"/>
          <p:cNvPicPr>
            <a:picLocks noChangeAspect="1"/>
          </p:cNvPicPr>
          <p:nvPr/>
        </p:nvPicPr>
        <p:blipFill>
          <a:blip r:embed="rId2"/>
          <a:stretch>
            <a:fillRect/>
          </a:stretch>
        </p:blipFill>
        <p:spPr>
          <a:xfrm>
            <a:off x="6312535" y="1916430"/>
            <a:ext cx="5468620" cy="30232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594360" y="198408"/>
            <a:ext cx="10972800" cy="1574400"/>
          </a:xfrm>
          <a:prstGeom prst="rect">
            <a:avLst/>
          </a:prstGeom>
          <a:solidFill>
            <a:schemeClr val="lt1"/>
          </a:solid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CONCEPT DIAGRAM</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5" name="Google Shape;245;p24"/>
          <p:cNvPicPr preferRelativeResize="0"/>
          <p:nvPr/>
        </p:nvPicPr>
        <p:blipFill>
          <a:blip r:embed="rId1"/>
          <a:stretch>
            <a:fillRect/>
          </a:stretch>
        </p:blipFill>
        <p:spPr>
          <a:xfrm>
            <a:off x="1278800" y="2487300"/>
            <a:ext cx="8989349" cy="43706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26"/>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OBJECT ORIENTED DESIGN</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9" name="Google Shape;259;p26"/>
          <p:cNvPicPr preferRelativeResize="0"/>
          <p:nvPr/>
        </p:nvPicPr>
        <p:blipFill>
          <a:blip r:embed="rId1"/>
          <a:stretch>
            <a:fillRect/>
          </a:stretch>
        </p:blipFill>
        <p:spPr>
          <a:xfrm>
            <a:off x="296163" y="1611625"/>
            <a:ext cx="6113267" cy="5344101"/>
          </a:xfrm>
          <a:prstGeom prst="rect">
            <a:avLst/>
          </a:prstGeom>
          <a:noFill/>
          <a:ln>
            <a:noFill/>
          </a:ln>
        </p:spPr>
      </p:pic>
      <p:pic>
        <p:nvPicPr>
          <p:cNvPr id="260" name="Google Shape;260;p26"/>
          <p:cNvPicPr preferRelativeResize="0"/>
          <p:nvPr/>
        </p:nvPicPr>
        <p:blipFill>
          <a:blip r:embed="rId2"/>
          <a:stretch>
            <a:fillRect/>
          </a:stretch>
        </p:blipFill>
        <p:spPr>
          <a:xfrm>
            <a:off x="6254750" y="1803675"/>
            <a:ext cx="5680776" cy="5054326"/>
          </a:xfrm>
          <a:prstGeom prst="rect">
            <a:avLst/>
          </a:prstGeom>
          <a:noFill/>
          <a:ln>
            <a:noFill/>
          </a:ln>
        </p:spPr>
      </p:pic>
      <p:sp>
        <p:nvSpPr>
          <p:cNvPr id="261" name="Google Shape;261;p26"/>
          <p:cNvSpPr txBox="1"/>
          <p:nvPr/>
        </p:nvSpPr>
        <p:spPr>
          <a:xfrm>
            <a:off x="321875" y="1209100"/>
            <a:ext cx="5321100" cy="66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Use Case Diagram</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26"/>
          <p:cNvSpPr txBox="1"/>
          <p:nvPr/>
        </p:nvSpPr>
        <p:spPr>
          <a:xfrm>
            <a:off x="6802800" y="1276300"/>
            <a:ext cx="5008200" cy="53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Sequence Diagram</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594360" y="198408"/>
            <a:ext cx="10972800" cy="1574400"/>
          </a:xfrm>
          <a:prstGeom prst="rect">
            <a:avLst/>
          </a:prstGeom>
          <a:solidFill>
            <a:schemeClr val="lt1"/>
          </a:solid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DATA FLOW </a:t>
            </a: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DIAGRAM</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2" name="Google Shape;252;p25"/>
          <p:cNvPicPr preferRelativeResize="0"/>
          <p:nvPr/>
        </p:nvPicPr>
        <p:blipFill>
          <a:blip r:embed="rId1"/>
          <a:stretch>
            <a:fillRect/>
          </a:stretch>
        </p:blipFill>
        <p:spPr>
          <a:xfrm>
            <a:off x="2472900" y="1943100"/>
            <a:ext cx="6960875" cy="4780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OBJECT ORIENTED DESIGN</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9" name="Google Shape;269;p27"/>
          <p:cNvSpPr txBox="1"/>
          <p:nvPr/>
        </p:nvSpPr>
        <p:spPr>
          <a:xfrm>
            <a:off x="321875" y="1354200"/>
            <a:ext cx="5321100" cy="66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Class</a:t>
            </a: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Diagram</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0" name="Google Shape;270;p27"/>
          <p:cNvPicPr preferRelativeResize="0"/>
          <p:nvPr/>
        </p:nvPicPr>
        <p:blipFill>
          <a:blip r:embed="rId1"/>
          <a:stretch>
            <a:fillRect/>
          </a:stretch>
        </p:blipFill>
        <p:spPr>
          <a:xfrm>
            <a:off x="594350" y="1944900"/>
            <a:ext cx="10746724" cy="4901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594360" y="278129"/>
            <a:ext cx="9778500" cy="14946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EXISTING SYSTEM</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18"/>
          <p:cNvSpPr txBox="1"/>
          <p:nvPr>
            <p:ph type="body" idx="1"/>
          </p:nvPr>
        </p:nvSpPr>
        <p:spPr>
          <a:xfrm>
            <a:off x="724850" y="2340000"/>
            <a:ext cx="10007400" cy="4518000"/>
          </a:xfrm>
          <a:prstGeom prst="rect">
            <a:avLst/>
          </a:prstGeom>
          <a:noFill/>
          <a:ln>
            <a:noFill/>
          </a:ln>
        </p:spPr>
        <p:txBody>
          <a:bodyPr spcFirstLastPara="1" wrap="square" lIns="0" tIns="45700" rIns="0" bIns="0" anchor="t" anchorCtr="0">
            <a:noAutofit/>
          </a:bodyPr>
          <a:lstStyle/>
          <a:p>
            <a:pPr marL="283210" lvl="1" indent="-314960" algn="just"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Manual Screening:</a:t>
            </a:r>
            <a:r>
              <a:rPr lang="en-US" sz="2500">
                <a:latin typeface="Times New Roman" panose="02020603050405020304"/>
                <a:ea typeface="Times New Roman" panose="02020603050405020304"/>
                <a:cs typeface="Times New Roman" panose="02020603050405020304"/>
                <a:sym typeface="Times New Roman" panose="02020603050405020304"/>
              </a:rPr>
              <a:t>The traditional recruitment process heavily relies on manual resume screening, which is labor-intensive and time-consuming. HR teams have to go through a large volume of applications, which slows down the hiring process and can result in delays.</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just"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Application Tracking System</a:t>
            </a:r>
            <a:r>
              <a:rPr lang="en-US" sz="2500">
                <a:latin typeface="Times New Roman" panose="02020603050405020304"/>
                <a:ea typeface="Times New Roman" panose="02020603050405020304"/>
                <a:cs typeface="Times New Roman" panose="02020603050405020304"/>
                <a:sym typeface="Times New Roman" panose="02020603050405020304"/>
              </a:rPr>
              <a:t>:ATS software automatically screens resumes by parsing them for keywords related to the job description (e.g., skills, qualifications). Resumes are ranked based on how well they match the job criteria.</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just"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AI-Powered Screening</a:t>
            </a:r>
            <a:r>
              <a:rPr lang="en-US" sz="2500">
                <a:latin typeface="Times New Roman" panose="02020603050405020304"/>
                <a:ea typeface="Times New Roman" panose="02020603050405020304"/>
                <a:cs typeface="Times New Roman" panose="02020603050405020304"/>
                <a:sym typeface="Times New Roman" panose="02020603050405020304"/>
              </a:rPr>
              <a:t>:Uses advanced algorithms, including natural language processing (NLP) and machine learning, to better understand the context of a candidate's experience, skills, and qualifications. It can also learn from previous hiring decisions to improve screening accuracy over time.</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0" indent="0" algn="just" rtl="0">
              <a:lnSpc>
                <a:spcPct val="70000"/>
              </a:lnSpc>
              <a:spcBef>
                <a:spcPts val="1800"/>
              </a:spcBef>
              <a:spcAft>
                <a:spcPts val="0"/>
              </a:spcAft>
              <a:buNone/>
            </a:pP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0" indent="0" algn="l" rtl="0">
              <a:lnSpc>
                <a:spcPct val="70000"/>
              </a:lnSpc>
              <a:spcBef>
                <a:spcPts val="1800"/>
              </a:spcBef>
              <a:spcAft>
                <a:spcPts val="0"/>
              </a:spcAft>
              <a:buNone/>
            </a:pPr>
            <a:endParaRPr sz="2500">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p18"/>
          <p:cNvSpPr txBox="1"/>
          <p:nvPr/>
        </p:nvSpPr>
        <p:spPr>
          <a:xfrm>
            <a:off x="7788825" y="1528200"/>
            <a:ext cx="4433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RESULTS AND DISCUSSION</a:t>
            </a:r>
            <a:endPar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407035" y="2827655"/>
            <a:ext cx="11489690" cy="3263265"/>
          </a:xfrm>
          <a:prstGeom prst="rect">
            <a:avLst/>
          </a:prstGeom>
        </p:spPr>
        <p:txBody>
          <a:bodyPr wrap="square">
            <a:noAutofit/>
          </a:bodyPr>
          <a:p>
            <a:r>
              <a:rPr lang="en-US" altLang="zh-CN" sz="2500">
                <a:latin typeface="Times New Roman" panose="02020603050405020304" charset="0"/>
                <a:cs typeface="Times New Roman" panose="02020603050405020304" charset="0"/>
              </a:rPr>
              <a:t>The Job Fit Pro project leverages the Meta Llama 3.1 model to streamline resume filtering, enabling job seekers to log in, find roles, and submit applications. Built with Django, it offers job management and accurate resume ranking, identifying top candidates based on job requirements. The frontend ensures a user-friendly experience, and initial testing shows robust functionality. Further integration testing and user feedback could improve performance, scalability, and user experience.</a:t>
            </a:r>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FUTURE SCOPE</a:t>
            </a:r>
            <a:endPar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407035" y="2827655"/>
            <a:ext cx="11489690" cy="3263265"/>
          </a:xfrm>
          <a:prstGeom prst="rect">
            <a:avLst/>
          </a:prstGeom>
        </p:spPr>
        <p:txBody>
          <a:bodyPr wrap="square">
            <a:noAutofit/>
          </a:bodyPr>
          <a:p>
            <a:r>
              <a:rPr lang="en-US" altLang="zh-CN" sz="2500">
                <a:latin typeface="Times New Roman" panose="02020603050405020304" charset="0"/>
                <a:cs typeface="Times New Roman" panose="02020603050405020304" charset="0"/>
              </a:rPr>
              <a:t>Future enhancements for Job Fit Pro could include more integration testing for scalability, fine-tuning the Meta Llama model for industry-specific accuracy, and leveraging user feedback to refine ranking algorithms and the UI. Expanding support for diverse job roles and adding features like real-time notifications and performance analytics would increase platform value. Cloud-based model deployment could further enhance scalability, positioning Job Fit Pro as a highly efficient and unbiased recruitment solution.</a:t>
            </a:r>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CONCLUSION</a:t>
            </a:r>
            <a:endPar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407035" y="2827655"/>
            <a:ext cx="11489690" cy="3263265"/>
          </a:xfrm>
          <a:prstGeom prst="rect">
            <a:avLst/>
          </a:prstGeom>
        </p:spPr>
        <p:txBody>
          <a:bodyPr wrap="square">
            <a:noAutofit/>
          </a:bodyPr>
          <a:p>
            <a:r>
              <a:rPr lang="en-US" altLang="zh-CN" sz="2500">
                <a:latin typeface="Times New Roman" panose="02020603050405020304" charset="0"/>
                <a:cs typeface="Times New Roman" panose="02020603050405020304" charset="0"/>
              </a:rPr>
              <a:t>The Job Fit Pro project automates resume filtering using the Meta Llama 3.1 model, ranking candidates by resume-job match criteria. Job seekers submit details and resumes, while employers can efficiently review top candidates. Built with Django, the backend manages user authentication, job postings, and model integration, with a responsive HTML/CSS frontend. Email alerts for application statuses improve usability, offering a streamlined recruitment experience.</a:t>
            </a:r>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REFERENCES</a:t>
            </a:r>
            <a:endPar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407035" y="2148205"/>
            <a:ext cx="11489690" cy="3942715"/>
          </a:xfrm>
          <a:prstGeom prst="rect">
            <a:avLst/>
          </a:prstGeom>
        </p:spPr>
        <p:txBody>
          <a:bodyPr wrap="square">
            <a:noAutofit/>
          </a:bodyPr>
          <a:p>
            <a:r>
              <a:rPr lang="en-US" altLang="zh-CN" sz="2500">
                <a:latin typeface="Times New Roman" panose="02020603050405020304" charset="0"/>
                <a:cs typeface="Times New Roman" panose="02020603050405020304" charset="0"/>
              </a:rPr>
              <a:t>[1]K. Nakamura, S. Tanaka, and Y. Nagano, "Using Natural Language Processing for Resume Screening and Job Matching," IEEE Transactions on Engineering Management, vol. 67, no. 3, pp. 840-851, Sept. 2020.</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rPr>
              <a:t>[2]L. Tunstall, L. von Werra, and T. Wolf, Natural Language Processing with Transformers: Building Machine Learning Solutions Using BERT and GPT-3, O’Reilly Media, 2022.</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rPr>
              <a:t>[3]N. Gupta and R. Jain, “A Comparative Study of Techniques for Matching Job-Description and Resumes Using NLP,” International Journal of Computer Applications, vol. 176, no. 41, pp. 20-27, Aug. 2020.</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rPr>
              <a:t>[4]M. Chang and P. Kumar, "Evaluating Resume Parsing Techniques Using Machine Learning for HR Applications," IEEE Access, vol. 8, pp. 72345-72354, 2020.</a:t>
            </a:r>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9"/>
          <p:cNvSpPr txBox="1"/>
          <p:nvPr>
            <p:ph type="title"/>
          </p:nvPr>
        </p:nvSpPr>
        <p:spPr>
          <a:xfrm>
            <a:off x="527260" y="225233"/>
            <a:ext cx="10972800" cy="157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REFERENCES</a:t>
            </a:r>
            <a:endParaRPr lang="en-IN" alt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407035" y="2148205"/>
            <a:ext cx="11489690" cy="3942715"/>
          </a:xfrm>
          <a:prstGeom prst="rect">
            <a:avLst/>
          </a:prstGeom>
        </p:spPr>
        <p:txBody>
          <a:bodyPr wrap="square">
            <a:noAutofit/>
          </a:bodyPr>
          <a:p>
            <a:r>
              <a:rPr lang="en-US" altLang="zh-CN" sz="2500">
                <a:latin typeface="Times New Roman" panose="02020603050405020304" charset="0"/>
                <a:cs typeface="Times New Roman" panose="02020603050405020304" charset="0"/>
                <a:sym typeface="+mn-ea"/>
              </a:rPr>
              <a:t>[5]L. Prokhorenkova, G. Gusev, A. Vorobev, A. V. Dorogush, and A. Gulin, “CatBoost: unbiased boosting with categorical features,” arXiv preprint arXiv:1810.11363, 2018.</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sym typeface="+mn-ea"/>
              </a:rPr>
              <a:t>[6]P. Aggarwal and R. Sharma, “An NLP-Based Approach for Automated Resume Screening and Matching,” IEEE International Conference on Advances in Computing, Communication, &amp; Automation (ICACCA), pp. 1-6, Oct. 2021.</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sym typeface="+mn-ea"/>
              </a:rPr>
              <a:t>[7]A. Păduraru, L. Oprea, and D. Moldoveanu, "Efficient Resume Screening Using Text Processing and Machine Learning," IEEE 23rd International Conference on System Theory, Control and Computing (ICSTCC), Sinaia, Romania, pp. 1016-1021, 2019.</a:t>
            </a:r>
            <a:endParaRPr lang="en-US" altLang="zh-CN" sz="2500">
              <a:latin typeface="Times New Roman" panose="02020603050405020304" charset="0"/>
              <a:cs typeface="Times New Roman" panose="02020603050405020304" charset="0"/>
            </a:endParaRPr>
          </a:p>
          <a:p>
            <a:r>
              <a:rPr lang="en-US" altLang="zh-CN" sz="2500">
                <a:latin typeface="Times New Roman" panose="02020603050405020304" charset="0"/>
                <a:cs typeface="Times New Roman" panose="02020603050405020304" charset="0"/>
                <a:sym typeface="+mn-ea"/>
              </a:rPr>
              <a:t>[8]D. Jurafsky and J. H. Martin, Speech and Language Processing: An Introduction to Natural Language Processing, Computational Linguistics, and Speech Recognition, 3rd ed., Pearson, 2023</a:t>
            </a:r>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a:p>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30"/>
          <p:cNvSpPr txBox="1"/>
          <p:nvPr>
            <p:ph type="ctrTitle"/>
          </p:nvPr>
        </p:nvSpPr>
        <p:spPr>
          <a:xfrm>
            <a:off x="594360" y="411479"/>
            <a:ext cx="5486400" cy="329184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6000"/>
              <a:buFont typeface="Franklin Gothic"/>
              <a:buNone/>
            </a:pPr>
            <a:r>
              <a:rPr lang="en-US"/>
              <a:t>Thank you</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594360" y="102875"/>
            <a:ext cx="10873800" cy="1680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rgbClr val="5D7C3F"/>
                </a:solidFill>
                <a:latin typeface="Times New Roman" panose="02020603050405020304"/>
                <a:ea typeface="Times New Roman" panose="02020603050405020304"/>
                <a:cs typeface="Times New Roman" panose="02020603050405020304"/>
                <a:sym typeface="Times New Roman" panose="02020603050405020304"/>
              </a:rPr>
              <a:t>ADVANTAGES OF EXISTING SYSTEM</a:t>
            </a:r>
            <a:endParaRPr sz="3000">
              <a:solidFill>
                <a:srgbClr val="5D7C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9" name="Google Shape;179;p19"/>
          <p:cNvSpPr txBox="1"/>
          <p:nvPr>
            <p:ph type="body" idx="1"/>
          </p:nvPr>
        </p:nvSpPr>
        <p:spPr>
          <a:xfrm>
            <a:off x="1481800" y="2382750"/>
            <a:ext cx="9986400" cy="3700500"/>
          </a:xfrm>
          <a:prstGeom prst="rect">
            <a:avLst/>
          </a:prstGeom>
          <a:noFill/>
          <a:ln>
            <a:noFill/>
          </a:ln>
        </p:spPr>
        <p:txBody>
          <a:bodyPr spcFirstLastPara="1" wrap="square" lIns="0" tIns="228600" rIns="0" bIns="0" anchor="t" anchorCtr="0">
            <a:normAutofit/>
          </a:bodyPr>
          <a:lstStyle/>
          <a:p>
            <a:pPr marL="283210" lvl="0" indent="0" algn="l" rtl="0">
              <a:lnSpc>
                <a:spcPct val="90000"/>
              </a:lnSpc>
              <a:spcBef>
                <a:spcPts val="1800"/>
              </a:spcBef>
              <a:spcAft>
                <a:spcPts val="0"/>
              </a:spcAft>
              <a:buNone/>
            </a:pPr>
          </a:p>
          <a:p>
            <a:pPr marL="283210" lvl="0" indent="-156210" algn="l" rtl="0">
              <a:lnSpc>
                <a:spcPct val="90000"/>
              </a:lnSpc>
              <a:spcBef>
                <a:spcPts val="1800"/>
              </a:spcBef>
              <a:spcAft>
                <a:spcPts val="0"/>
              </a:spcAft>
              <a:buClr>
                <a:schemeClr val="dk1"/>
              </a:buClr>
              <a:buSzPts val="2000"/>
              <a:buFont typeface="Arial" panose="020B0604020202020204"/>
              <a:buNone/>
            </a:pPr>
          </a:p>
        </p:txBody>
      </p:sp>
      <p:grpSp>
        <p:nvGrpSpPr>
          <p:cNvPr id="180" name="Google Shape;180;p19"/>
          <p:cNvGrpSpPr/>
          <p:nvPr/>
        </p:nvGrpSpPr>
        <p:grpSpPr>
          <a:xfrm rot="5400000" flipH="1">
            <a:off x="1" y="3900132"/>
            <a:ext cx="2959226" cy="2959226"/>
            <a:chOff x="0" y="12289"/>
            <a:chExt cx="3550" cy="3551"/>
          </a:xfrm>
        </p:grpSpPr>
        <p:sp>
          <p:nvSpPr>
            <p:cNvPr id="181" name="Google Shape;181;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3" name="Google Shape;183;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4" name="Google Shape;184;p19"/>
          <p:cNvSpPr txBox="1"/>
          <p:nvPr/>
        </p:nvSpPr>
        <p:spPr>
          <a:xfrm>
            <a:off x="6396925" y="1499200"/>
            <a:ext cx="5825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85" name="Google Shape;185;p19"/>
          <p:cNvSpPr txBox="1"/>
          <p:nvPr/>
        </p:nvSpPr>
        <p:spPr>
          <a:xfrm>
            <a:off x="1481800" y="2467755"/>
            <a:ext cx="104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86" name="Google Shape;186;p19"/>
          <p:cNvSpPr txBox="1"/>
          <p:nvPr/>
        </p:nvSpPr>
        <p:spPr>
          <a:xfrm>
            <a:off x="1148325" y="2717100"/>
            <a:ext cx="10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87" name="Google Shape;187;p19"/>
          <p:cNvSpPr txBox="1"/>
          <p:nvPr/>
        </p:nvSpPr>
        <p:spPr>
          <a:xfrm>
            <a:off x="161550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188" name="Google Shape;188;p19"/>
          <p:cNvSpPr txBox="1"/>
          <p:nvPr/>
        </p:nvSpPr>
        <p:spPr>
          <a:xfrm>
            <a:off x="200375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9" name="Google Shape;189;p19"/>
          <p:cNvSpPr txBox="1"/>
          <p:nvPr/>
        </p:nvSpPr>
        <p:spPr>
          <a:xfrm>
            <a:off x="2037200" y="2572100"/>
            <a:ext cx="8912400" cy="4302000"/>
          </a:xfrm>
          <a:prstGeom prst="rect">
            <a:avLst/>
          </a:prstGeom>
          <a:noFill/>
          <a:ln>
            <a:noFill/>
          </a:ln>
        </p:spPr>
        <p:txBody>
          <a:bodyPr spcFirstLastPara="1" wrap="square" lIns="91425" tIns="91425" rIns="91425" bIns="91425" anchor="t" anchorCtr="0">
            <a:spAutoFit/>
          </a:bodyPr>
          <a:lstStyle/>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Efficiency:</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Automates the initial screening process, significantly reducing the time spent on reviewing resumes.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Scalability:</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Handles large volumes of applications, making it easier to manage high applicant numbers.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Keyword Matching:</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Quickly identifies resumes that closely match the job description through keyword searches.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Data-Driven:</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Uses data to make informed decisions, potentially improving the quality of hires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0" indent="0" algn="l" rtl="0">
              <a:lnSpc>
                <a:spcPct val="70000"/>
              </a:lnSpc>
              <a:spcBef>
                <a:spcPts val="180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94360" y="102875"/>
            <a:ext cx="10873800" cy="1680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DISADVANTAGES OF </a:t>
            </a: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EXISTING SYSTEM</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6" name="Google Shape;196;p20"/>
          <p:cNvSpPr txBox="1"/>
          <p:nvPr>
            <p:ph type="body" idx="1"/>
          </p:nvPr>
        </p:nvSpPr>
        <p:spPr>
          <a:xfrm>
            <a:off x="1728275" y="2282000"/>
            <a:ext cx="9739800" cy="4277400"/>
          </a:xfrm>
          <a:prstGeom prst="rect">
            <a:avLst/>
          </a:prstGeom>
        </p:spPr>
        <p:txBody>
          <a:bodyPr spcFirstLastPara="1" wrap="square" lIns="0" tIns="228600" rIns="0" bIns="0" anchor="t" anchorCtr="0">
            <a:normAutofit/>
          </a:bodyPr>
          <a:lstStyle/>
          <a:p>
            <a:pPr marL="283210" lvl="1" indent="-314960" algn="l"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Keyword Dependence:</a:t>
            </a:r>
            <a:r>
              <a:rPr lang="en-US" sz="2500">
                <a:latin typeface="Times New Roman" panose="02020603050405020304"/>
                <a:ea typeface="Times New Roman" panose="02020603050405020304"/>
                <a:cs typeface="Times New Roman" panose="02020603050405020304"/>
                <a:sym typeface="Times New Roman" panose="02020603050405020304"/>
              </a:rPr>
              <a:t> May overlook qualified candidates who don’t use exact keywords, leading to missed opportunities.</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Limited Soft Skill Assessment:</a:t>
            </a:r>
            <a:r>
              <a:rPr lang="en-US" sz="2500">
                <a:latin typeface="Times New Roman" panose="02020603050405020304"/>
                <a:ea typeface="Times New Roman" panose="02020603050405020304"/>
                <a:cs typeface="Times New Roman" panose="02020603050405020304"/>
                <a:sym typeface="Times New Roman" panose="02020603050405020304"/>
              </a:rPr>
              <a:t> Focuses on quantifiable data, often failing to evaluate crucial soft skills.</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Transparency Issues:</a:t>
            </a:r>
            <a:r>
              <a:rPr lang="en-US" sz="2500">
                <a:latin typeface="Times New Roman" panose="02020603050405020304"/>
                <a:ea typeface="Times New Roman" panose="02020603050405020304"/>
                <a:cs typeface="Times New Roman" panose="02020603050405020304"/>
                <a:sym typeface="Times New Roman" panose="02020603050405020304"/>
              </a:rPr>
              <a:t> Lack of clarity for candidates on why they were rejected, leading to dissatisfaction.</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SzPts val="2500"/>
              <a:buFont typeface="Times New Roman" panose="02020603050405020304"/>
              <a:buChar char="•"/>
            </a:pPr>
            <a:r>
              <a:rPr lang="en-US" sz="2500" b="1">
                <a:latin typeface="Times New Roman" panose="02020603050405020304"/>
                <a:ea typeface="Times New Roman" panose="02020603050405020304"/>
                <a:cs typeface="Times New Roman" panose="02020603050405020304"/>
                <a:sym typeface="Times New Roman" panose="02020603050405020304"/>
              </a:rPr>
              <a:t>Formatting Issues:</a:t>
            </a:r>
            <a:r>
              <a:rPr lang="en-US" sz="2500">
                <a:latin typeface="Times New Roman" panose="02020603050405020304"/>
                <a:ea typeface="Times New Roman" panose="02020603050405020304"/>
                <a:cs typeface="Times New Roman" panose="02020603050405020304"/>
                <a:sym typeface="Times New Roman" panose="02020603050405020304"/>
              </a:rPr>
              <a:t> Can struggle with non-standard resume formats, resulting in misinterpretation of data.</a:t>
            </a:r>
            <a:endParaRPr sz="2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594360" y="278129"/>
            <a:ext cx="9778500" cy="14946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PROPOSED</a:t>
            </a: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 SYSTEM</a:t>
            </a:r>
            <a:endParaRPr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3" name="Google Shape;203;p21"/>
          <p:cNvSpPr txBox="1"/>
          <p:nvPr>
            <p:ph type="body" idx="1"/>
          </p:nvPr>
        </p:nvSpPr>
        <p:spPr>
          <a:xfrm>
            <a:off x="724850" y="2340000"/>
            <a:ext cx="10007400" cy="4518000"/>
          </a:xfrm>
          <a:prstGeom prst="rect">
            <a:avLst/>
          </a:prstGeom>
          <a:noFill/>
          <a:ln>
            <a:noFill/>
          </a:ln>
        </p:spPr>
        <p:txBody>
          <a:bodyPr spcFirstLastPara="1" wrap="square" lIns="0" tIns="45700" rIns="0" bIns="0" anchor="t" anchorCtr="0">
            <a:noAutofit/>
          </a:bodyPr>
          <a:lstStyle/>
          <a:p>
            <a:pPr marL="283210" lvl="1" indent="-314960" algn="just" rtl="0">
              <a:lnSpc>
                <a:spcPct val="70000"/>
              </a:lnSpc>
              <a:spcBef>
                <a:spcPts val="1800"/>
              </a:spcBef>
              <a:spcAft>
                <a:spcPts val="0"/>
              </a:spcAft>
              <a:buSzPts val="2500"/>
              <a:buFont typeface="Times New Roman" panose="02020603050405020304"/>
              <a:buChar char="•"/>
            </a:pPr>
            <a:r>
              <a:rPr lang="en-US" sz="2500">
                <a:latin typeface="Times New Roman" panose="02020603050405020304"/>
                <a:ea typeface="Times New Roman" panose="02020603050405020304"/>
                <a:cs typeface="Times New Roman" panose="02020603050405020304"/>
                <a:sym typeface="Times New Roman" panose="02020603050405020304"/>
              </a:rPr>
              <a:t>The proposed system leverages the power of Meta Llama 3.1 8B, a large language model, to automate and enhance the process of resume screening. The system is designed to handle resumes and job descriptions in PDF format. It automatically extracts the "skills" section from each resume and compares it with the required skills listed in the job description. The system then generates a percentage score that reflects how well each candidate’s skills match the job requirements.</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just" rtl="0">
              <a:lnSpc>
                <a:spcPct val="70000"/>
              </a:lnSpc>
              <a:spcBef>
                <a:spcPts val="1800"/>
              </a:spcBef>
              <a:spcAft>
                <a:spcPts val="0"/>
              </a:spcAft>
              <a:buSzPts val="2500"/>
              <a:buFont typeface="Times New Roman" panose="02020603050405020304"/>
              <a:buChar char="•"/>
            </a:pPr>
            <a:r>
              <a:rPr lang="en-US" sz="2500">
                <a:latin typeface="Times New Roman" panose="02020603050405020304"/>
                <a:ea typeface="Times New Roman" panose="02020603050405020304"/>
                <a:cs typeface="Times New Roman" panose="02020603050405020304"/>
                <a:sym typeface="Times New Roman" panose="02020603050405020304"/>
              </a:rPr>
              <a:t>The process begins by uploading multiple resumes and a job description into the system. The system extracts the necessary content, such as the candidate's name and skills, and feeds it into the LLM as part of a prompt. The LLM analyzes this information and outputs a percentage score indicating the suitability of the candidate for the given role. The system then iterates through all resumes in the folder, providing a comparative analysis across candidates.</a:t>
            </a:r>
            <a:endParaRPr sz="2500">
              <a:latin typeface="Times New Roman" panose="02020603050405020304"/>
              <a:ea typeface="Times New Roman" panose="02020603050405020304"/>
              <a:cs typeface="Times New Roman" panose="02020603050405020304"/>
              <a:sym typeface="Times New Roman" panose="02020603050405020304"/>
            </a:endParaRPr>
          </a:p>
          <a:p>
            <a:pPr marL="283210" lvl="0" indent="0" algn="l" rtl="0">
              <a:lnSpc>
                <a:spcPct val="70000"/>
              </a:lnSpc>
              <a:spcBef>
                <a:spcPts val="1800"/>
              </a:spcBef>
              <a:spcAft>
                <a:spcPts val="0"/>
              </a:spcAft>
              <a:buNone/>
            </a:pPr>
            <a:endParaRPr sz="2500">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21"/>
          <p:cNvSpPr txBox="1"/>
          <p:nvPr/>
        </p:nvSpPr>
        <p:spPr>
          <a:xfrm>
            <a:off x="7788825" y="1528200"/>
            <a:ext cx="4433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594360" y="102875"/>
            <a:ext cx="10873800" cy="1680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rgbClr val="5D7C3F"/>
                </a:solidFill>
                <a:latin typeface="Times New Roman" panose="02020603050405020304"/>
                <a:ea typeface="Times New Roman" panose="02020603050405020304"/>
                <a:cs typeface="Times New Roman" panose="02020603050405020304"/>
                <a:sym typeface="Times New Roman" panose="02020603050405020304"/>
              </a:rPr>
              <a:t>ADVANTAGES OF PROPOSED SYSTEM</a:t>
            </a:r>
            <a:endParaRPr sz="3000">
              <a:solidFill>
                <a:srgbClr val="5D7C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22"/>
          <p:cNvSpPr txBox="1"/>
          <p:nvPr>
            <p:ph type="body" idx="1"/>
          </p:nvPr>
        </p:nvSpPr>
        <p:spPr>
          <a:xfrm>
            <a:off x="1481800" y="2382750"/>
            <a:ext cx="9986400" cy="3700500"/>
          </a:xfrm>
          <a:prstGeom prst="rect">
            <a:avLst/>
          </a:prstGeom>
          <a:noFill/>
          <a:ln>
            <a:noFill/>
          </a:ln>
        </p:spPr>
        <p:txBody>
          <a:bodyPr spcFirstLastPara="1" wrap="square" lIns="0" tIns="228600" rIns="0" bIns="0" anchor="t" anchorCtr="0">
            <a:normAutofit/>
          </a:bodyPr>
          <a:lstStyle/>
          <a:p>
            <a:pPr marL="283210" lvl="0" indent="0" algn="l" rtl="0">
              <a:lnSpc>
                <a:spcPct val="90000"/>
              </a:lnSpc>
              <a:spcBef>
                <a:spcPts val="1800"/>
              </a:spcBef>
              <a:spcAft>
                <a:spcPts val="0"/>
              </a:spcAft>
              <a:buNone/>
            </a:pPr>
          </a:p>
          <a:p>
            <a:pPr marL="283210" lvl="0" indent="-156210" algn="l" rtl="0">
              <a:lnSpc>
                <a:spcPct val="90000"/>
              </a:lnSpc>
              <a:spcBef>
                <a:spcPts val="1800"/>
              </a:spcBef>
              <a:spcAft>
                <a:spcPts val="0"/>
              </a:spcAft>
              <a:buClr>
                <a:schemeClr val="dk1"/>
              </a:buClr>
              <a:buSzPts val="2000"/>
              <a:buFont typeface="Arial" panose="020B0604020202020204"/>
              <a:buNone/>
            </a:pPr>
          </a:p>
        </p:txBody>
      </p:sp>
      <p:grpSp>
        <p:nvGrpSpPr>
          <p:cNvPr id="212" name="Google Shape;212;p22"/>
          <p:cNvGrpSpPr/>
          <p:nvPr/>
        </p:nvGrpSpPr>
        <p:grpSpPr>
          <a:xfrm rot="5400000" flipH="1">
            <a:off x="1" y="3900132"/>
            <a:ext cx="2959226" cy="2959226"/>
            <a:chOff x="0" y="12289"/>
            <a:chExt cx="3550" cy="3551"/>
          </a:xfrm>
        </p:grpSpPr>
        <p:sp>
          <p:nvSpPr>
            <p:cNvPr id="213" name="Google Shape;213;p2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14" name="Google Shape;214;p2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15" name="Google Shape;215;p2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6" name="Google Shape;216;p22"/>
          <p:cNvSpPr txBox="1"/>
          <p:nvPr/>
        </p:nvSpPr>
        <p:spPr>
          <a:xfrm>
            <a:off x="6396925" y="1499200"/>
            <a:ext cx="5825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17" name="Google Shape;217;p22"/>
          <p:cNvSpPr txBox="1"/>
          <p:nvPr/>
        </p:nvSpPr>
        <p:spPr>
          <a:xfrm>
            <a:off x="1481800" y="2467755"/>
            <a:ext cx="104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18" name="Google Shape;218;p22"/>
          <p:cNvSpPr txBox="1"/>
          <p:nvPr/>
        </p:nvSpPr>
        <p:spPr>
          <a:xfrm>
            <a:off x="1148325" y="2717100"/>
            <a:ext cx="10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19" name="Google Shape;219;p22"/>
          <p:cNvSpPr txBox="1"/>
          <p:nvPr/>
        </p:nvSpPr>
        <p:spPr>
          <a:xfrm>
            <a:off x="161550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20" name="Google Shape;220;p22"/>
          <p:cNvSpPr txBox="1"/>
          <p:nvPr/>
        </p:nvSpPr>
        <p:spPr>
          <a:xfrm>
            <a:off x="200375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p22"/>
          <p:cNvSpPr txBox="1"/>
          <p:nvPr/>
        </p:nvSpPr>
        <p:spPr>
          <a:xfrm>
            <a:off x="2163250" y="2286000"/>
            <a:ext cx="9134400" cy="5649000"/>
          </a:xfrm>
          <a:prstGeom prst="rect">
            <a:avLst/>
          </a:prstGeom>
          <a:noFill/>
          <a:ln>
            <a:noFill/>
          </a:ln>
        </p:spPr>
        <p:txBody>
          <a:bodyPr spcFirstLastPara="1" wrap="square" lIns="91425" tIns="91425" rIns="91425" bIns="91425" anchor="t" anchorCtr="0">
            <a:spAutoFit/>
          </a:bodyPr>
          <a:lstStyle/>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Advanced Skill Recognition:</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By utilizing Meta Llama 3.1 8B, the system can recognize advanced and niche skills that might not be explicitly listed but are inferred from the candidate's experience. This allows for a more comprehensive evaluation of a candidate's qualifications.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Efficiency: </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The automation of resume screening reduces the time and effort required for manual analysis, enabling recruiters to focus on more strategic tasks.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Data-Driven Decisions:</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The percentage score provided by the LLM gives a clear, quantifiable metric for decision-making, helping recruiters to prioritize candidates more effectively.</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Scalability:</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The system can handle a large volume of resumes, making it suitable for organizations with extensive hiring needs.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0" indent="0" algn="l" rtl="0">
              <a:lnSpc>
                <a:spcPct val="70000"/>
              </a:lnSpc>
              <a:spcBef>
                <a:spcPts val="180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594360" y="102875"/>
            <a:ext cx="10873800" cy="1680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rgbClr val="5D7C3F"/>
                </a:solidFill>
                <a:latin typeface="Times New Roman" panose="02020603050405020304"/>
                <a:ea typeface="Times New Roman" panose="02020603050405020304"/>
                <a:cs typeface="Times New Roman" panose="02020603050405020304"/>
                <a:sym typeface="Times New Roman" panose="02020603050405020304"/>
              </a:rPr>
              <a:t>DIS</a:t>
            </a:r>
            <a:r>
              <a:rPr lang="en-US" sz="3000">
                <a:solidFill>
                  <a:srgbClr val="5D7C3F"/>
                </a:solidFill>
                <a:latin typeface="Times New Roman" panose="02020603050405020304"/>
                <a:ea typeface="Times New Roman" panose="02020603050405020304"/>
                <a:cs typeface="Times New Roman" panose="02020603050405020304"/>
                <a:sym typeface="Times New Roman" panose="02020603050405020304"/>
              </a:rPr>
              <a:t>ADVANTAGES OF PROPOSED SYSTEM</a:t>
            </a:r>
            <a:endParaRPr sz="3000">
              <a:solidFill>
                <a:srgbClr val="5D7C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23"/>
          <p:cNvSpPr txBox="1"/>
          <p:nvPr>
            <p:ph type="body" idx="1"/>
          </p:nvPr>
        </p:nvSpPr>
        <p:spPr>
          <a:xfrm>
            <a:off x="1481800" y="2382750"/>
            <a:ext cx="9986400" cy="3700500"/>
          </a:xfrm>
          <a:prstGeom prst="rect">
            <a:avLst/>
          </a:prstGeom>
          <a:noFill/>
          <a:ln>
            <a:noFill/>
          </a:ln>
        </p:spPr>
        <p:txBody>
          <a:bodyPr spcFirstLastPara="1" wrap="square" lIns="0" tIns="228600" rIns="0" bIns="0" anchor="t" anchorCtr="0">
            <a:normAutofit/>
          </a:bodyPr>
          <a:lstStyle/>
          <a:p>
            <a:pPr marL="283210" lvl="0" indent="0" algn="l" rtl="0">
              <a:lnSpc>
                <a:spcPct val="90000"/>
              </a:lnSpc>
              <a:spcBef>
                <a:spcPts val="1800"/>
              </a:spcBef>
              <a:spcAft>
                <a:spcPts val="0"/>
              </a:spcAft>
              <a:buNone/>
            </a:pPr>
          </a:p>
          <a:p>
            <a:pPr marL="283210" lvl="0" indent="-156210" algn="l" rtl="0">
              <a:lnSpc>
                <a:spcPct val="90000"/>
              </a:lnSpc>
              <a:spcBef>
                <a:spcPts val="1800"/>
              </a:spcBef>
              <a:spcAft>
                <a:spcPts val="0"/>
              </a:spcAft>
              <a:buClr>
                <a:schemeClr val="dk1"/>
              </a:buClr>
              <a:buSzPts val="2000"/>
              <a:buFont typeface="Arial" panose="020B0604020202020204"/>
              <a:buNone/>
            </a:pPr>
          </a:p>
        </p:txBody>
      </p:sp>
      <p:grpSp>
        <p:nvGrpSpPr>
          <p:cNvPr id="229" name="Google Shape;229;p23"/>
          <p:cNvGrpSpPr/>
          <p:nvPr/>
        </p:nvGrpSpPr>
        <p:grpSpPr>
          <a:xfrm rot="5400000" flipH="1">
            <a:off x="1" y="3900132"/>
            <a:ext cx="2959226" cy="2959226"/>
            <a:chOff x="0" y="12289"/>
            <a:chExt cx="3550" cy="3551"/>
          </a:xfrm>
        </p:grpSpPr>
        <p:sp>
          <p:nvSpPr>
            <p:cNvPr id="230" name="Google Shape;230;p23"/>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31" name="Google Shape;231;p23"/>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32" name="Google Shape;232;p23"/>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33" name="Google Shape;233;p23"/>
          <p:cNvSpPr txBox="1"/>
          <p:nvPr/>
        </p:nvSpPr>
        <p:spPr>
          <a:xfrm>
            <a:off x="6396925" y="1499200"/>
            <a:ext cx="5825700" cy="6156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34" name="Google Shape;234;p23"/>
          <p:cNvSpPr txBox="1"/>
          <p:nvPr/>
        </p:nvSpPr>
        <p:spPr>
          <a:xfrm>
            <a:off x="1481800" y="2467755"/>
            <a:ext cx="10468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35" name="Google Shape;235;p23"/>
          <p:cNvSpPr txBox="1"/>
          <p:nvPr/>
        </p:nvSpPr>
        <p:spPr>
          <a:xfrm>
            <a:off x="1148325" y="2717100"/>
            <a:ext cx="10149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36" name="Google Shape;236;p23"/>
          <p:cNvSpPr txBox="1"/>
          <p:nvPr/>
        </p:nvSpPr>
        <p:spPr>
          <a:xfrm>
            <a:off x="161550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ibre Franklin"/>
              <a:ea typeface="Libre Franklin"/>
              <a:cs typeface="Libre Franklin"/>
              <a:sym typeface="Libre Franklin"/>
            </a:endParaRPr>
          </a:p>
        </p:txBody>
      </p:sp>
      <p:sp>
        <p:nvSpPr>
          <p:cNvPr id="237" name="Google Shape;237;p23"/>
          <p:cNvSpPr txBox="1"/>
          <p:nvPr/>
        </p:nvSpPr>
        <p:spPr>
          <a:xfrm>
            <a:off x="2003750" y="238275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23"/>
          <p:cNvSpPr txBox="1"/>
          <p:nvPr/>
        </p:nvSpPr>
        <p:spPr>
          <a:xfrm>
            <a:off x="2163250" y="2286000"/>
            <a:ext cx="9134400" cy="4879500"/>
          </a:xfrm>
          <a:prstGeom prst="rect">
            <a:avLst/>
          </a:prstGeom>
          <a:noFill/>
          <a:ln>
            <a:noFill/>
          </a:ln>
        </p:spPr>
        <p:txBody>
          <a:bodyPr spcFirstLastPara="1" wrap="square" lIns="91425" tIns="91425" rIns="91425" bIns="91425" anchor="t" anchorCtr="0">
            <a:spAutoFit/>
          </a:bodyPr>
          <a:lstStyle/>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Dependency on Model Accuracy: </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The system's effectiveness is heavily dependent on the accuracy of the language model. If the LLM misinterprets the context or nuances of the skills, it could lead to incorrect rankings.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Limited Human Judgment:</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While the system automates the screening process, it may overlook certain qualitative aspects that a human recruiter would consider, such as cultural fit or potential for growth.</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1" indent="-314960" algn="l" rtl="0">
              <a:lnSpc>
                <a:spcPct val="70000"/>
              </a:lnSpc>
              <a:spcBef>
                <a:spcPts val="1800"/>
              </a:spcBef>
              <a:spcAft>
                <a:spcPts val="0"/>
              </a:spcAft>
              <a:buClr>
                <a:schemeClr val="dk1"/>
              </a:buClr>
              <a:buSzPts val="2500"/>
              <a:buFont typeface="Times New Roman" panose="02020603050405020304"/>
              <a:buChar char="•"/>
            </a:pPr>
            <a:r>
              <a:rPr lang="en-US" sz="2500" b="1">
                <a:solidFill>
                  <a:schemeClr val="dk1"/>
                </a:solidFill>
                <a:latin typeface="Times New Roman" panose="02020603050405020304"/>
                <a:ea typeface="Times New Roman" panose="02020603050405020304"/>
                <a:cs typeface="Times New Roman" panose="02020603050405020304"/>
                <a:sym typeface="Times New Roman" panose="02020603050405020304"/>
              </a:rPr>
              <a:t>Potential Bias:</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If the LLM has inherent biases in its training data, these could be reflected in the evaluation process, leading to biased outcomes.</a:t>
            </a: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3210" lvl="0" indent="0" algn="l" rtl="0">
              <a:lnSpc>
                <a:spcPct val="70000"/>
              </a:lnSpc>
              <a:spcBef>
                <a:spcPts val="180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25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594350" y="92800"/>
            <a:ext cx="10972800" cy="1116300"/>
          </a:xfrm>
          <a:prstGeom prst="rect">
            <a:avLst/>
          </a:prstGeom>
          <a:noFill/>
          <a:ln>
            <a:noFill/>
          </a:ln>
        </p:spPr>
        <p:txBody>
          <a:bodyPr spcFirstLastPara="1" wrap="square" lIns="0" tIns="0" rIns="0" bIns="0" anchor="b" anchorCtr="0">
            <a:noAutofit/>
          </a:bodyPr>
          <a:lstStyle/>
          <a:p>
            <a:pPr marL="0" lvl="0" indent="0" algn="l" rtl="0">
              <a:lnSpc>
                <a:spcPct val="80000"/>
              </a:lnSpc>
              <a:spcBef>
                <a:spcPts val="0"/>
              </a:spcBef>
              <a:spcAft>
                <a:spcPts val="0"/>
              </a:spcAft>
              <a:buClr>
                <a:schemeClr val="dk1"/>
              </a:buClr>
              <a:buSzPts val="4400"/>
              <a:buFont typeface="Franklin Gothic"/>
              <a:buNone/>
            </a:pPr>
            <a:r>
              <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lang="en-US" sz="3000">
              <a:solidFill>
                <a:schemeClr val="l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tretch>
            <a:fillRect/>
          </a:stretch>
        </p:blipFill>
        <p:spPr>
          <a:xfrm>
            <a:off x="461645" y="1422400"/>
            <a:ext cx="11449685" cy="5078730"/>
          </a:xfrm>
          <a:prstGeom prst="rect">
            <a:avLst/>
          </a:prstGeom>
        </p:spPr>
      </p:pic>
    </p:spTree>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13622</Words>
  <Application>WPS Presentation</Application>
  <PresentationFormat/>
  <Paragraphs>216</Paragraphs>
  <Slides>35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SimSun</vt:lpstr>
      <vt:lpstr>Wingdings</vt:lpstr>
      <vt:lpstr>Arial</vt:lpstr>
      <vt:lpstr>Libre Franklin</vt:lpstr>
      <vt:lpstr>Franklin Gothic</vt:lpstr>
      <vt:lpstr>Calibri</vt:lpstr>
      <vt:lpstr>Times New Roman</vt:lpstr>
      <vt:lpstr>Microsoft YaHei</vt:lpstr>
      <vt:lpstr>Arial Unicode MS</vt:lpstr>
      <vt:lpstr>Wingdings</vt:lpstr>
      <vt:lpstr>Times New Roman</vt:lpstr>
      <vt:lpstr>Custom</vt:lpstr>
      <vt:lpstr>JOB FIT PRO</vt:lpstr>
      <vt:lpstr>INTRODUCTION</vt:lpstr>
      <vt:lpstr>EXISTING SYSTEM</vt:lpstr>
      <vt:lpstr>ADVANTAGES OF EXISTING SYSTEM</vt:lpstr>
      <vt:lpstr>DISADVANTAGES OF EXISTING SYSTEM</vt:lpstr>
      <vt:lpstr>PROPOSED SYSTEM</vt:lpstr>
      <vt:lpstr>ADVANTAGES OF PROPOSED SYSTEM</vt:lpstr>
      <vt:lpstr>DISADVANTAGES OF PROPOSED SYSTEM</vt:lpstr>
      <vt:lpstr>SYSTEM ARCHITECTURE</vt:lpstr>
      <vt:lpstr>SYSTEM ARCHITECTURE EXPLANATION</vt:lpstr>
      <vt:lpstr>Module 1: User Interface</vt:lpstr>
      <vt:lpstr>Module 2: Backend (Django Framework)</vt:lpstr>
      <vt:lpstr>Module 3: Resume Parsing &amp; Preprocessing</vt:lpstr>
      <vt:lpstr>Module 4: Meta Llama 3.1 Model (AI-based Resume Filtering)</vt:lpstr>
      <vt:lpstr>Module 5: Database</vt:lpstr>
      <vt:lpstr>WATERFALL MODEL</vt:lpstr>
      <vt:lpstr>WATERFALL MODEL</vt:lpstr>
      <vt:lpstr>WATERFALL MODEL</vt:lpstr>
      <vt:lpstr>UNIT TESTING</vt:lpstr>
      <vt:lpstr>UNIT TESTING</vt:lpstr>
      <vt:lpstr>UNIT TESTING</vt:lpstr>
      <vt:lpstr>TESTING OUTPUTS</vt:lpstr>
      <vt:lpstr>SAMPLE OUTPUTS</vt:lpstr>
      <vt:lpstr>SAMPLE OUTPUTS</vt:lpstr>
      <vt:lpstr>SAMPLE OUTPUTS</vt:lpstr>
      <vt:lpstr>CONCEPT DIAGRAM</vt:lpstr>
      <vt:lpstr>OBJECT ORIENTED DESIGN</vt:lpstr>
      <vt:lpstr>DATA FLOW DIAGRAM</vt:lpstr>
      <vt:lpstr>OBJECT ORIENTED DESIGN</vt:lpstr>
      <vt:lpstr>RESULTS AND DISCUSSION</vt:lpstr>
      <vt:lpstr>FUTURE SCOPE</vt:lpstr>
      <vt:lpstr>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FIT PRO</dc:title>
  <dc:creator/>
  <cp:lastModifiedBy>HARSAVARDHINI R 221801016</cp:lastModifiedBy>
  <cp:revision>6</cp:revision>
  <dcterms:created xsi:type="dcterms:W3CDTF">2024-08-24T04:48:00Z</dcterms:created>
  <dcterms:modified xsi:type="dcterms:W3CDTF">2024-11-25T06:38:03Z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7766114AD28E4C4EB6BE891297383E40_12</vt:lpwstr>
  </property>
  <property fmtid="{D5CDD505-2E9C-101B-9397-08002B2CF9AE}" pid="3" name="KSOProductBuildVer">
    <vt:lpwstr>1033-12.2.0.18911</vt:lpwstr>
  </property>
</Properties>
</file>