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8" r:id="rId2"/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7" r:id="rId12"/>
    <p:sldId id="268" r:id="rId13"/>
    <p:sldId id="269" r:id="rId14"/>
    <p:sldId id="270" r:id="rId15"/>
    <p:sldId id="271" r:id="rId16"/>
    <p:sldId id="282" r:id="rId17"/>
    <p:sldId id="283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" y="-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F7FDEF-8ABD-43D8-861D-8AC869A813A2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A570FE-8083-4D5F-B4BC-A109037D3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3246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A570FE-8083-4D5F-B4BC-A109037D3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3579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E7935-F972-1AB4-42CA-E2A3AA722A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77FDA7-E286-3091-86EC-9A264869E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687FE-0042-E698-15D3-AB520DB0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A56D31-707E-383A-2D45-820E90CC3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3CD8EA-986B-F252-BFB3-2436D8459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530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9A54D-80B9-F9CC-9C5B-9F4EA058C5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326A9E-83EF-4F6E-0C18-4EA1BEB62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62BE7B-0CE1-DE2B-FFB0-D5BB01642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B8813C-9DE0-46D0-ED0D-FFC476F06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E6532-CA56-B64A-B891-DA7ACE82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3140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751D52-F64C-D6EC-D3E6-63E68A42BC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55DB35-4309-AEA2-26FF-9CF5984673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375E56-29D2-2FA4-B358-CBCD9BFEC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BBFFB7-7E58-158B-AC42-B7678B53F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54BE1-4E6F-12D4-D0C8-B0FA5523A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725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0DFDE-EAD4-FAC4-A850-7349830ED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15DA1-DE2A-0FD0-66D4-480BAD49BA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9E2C3-16A6-D6D0-4612-F555F4A8C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885A5-0193-F7E4-D19E-652F7E87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68F4E1-4C05-80DE-BCD8-086B7BF5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72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B4C32-4552-2EB8-EC1F-46BD1B3F0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7D0021-6228-EF8E-746A-4B05633003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2BFA-6A7F-CF65-2D9C-CE396795A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FEC485-849E-38B1-E852-9FC11E186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AF0F15-8737-1C2C-53AC-B381ADEEB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5839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7E715-E138-BA14-16EA-9EEBF86F83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C77EBB-E952-5E6A-00BD-760D24DBCA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6FBCD7-A000-5844-13BE-C617C0A63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FF793-88E2-C31F-E2A3-011624BE2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D8589-1E96-5C95-8961-DECD83EFB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E4E64D-1B82-F402-1A75-6EEA56C2D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273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3D18-9324-195D-DE11-8E9150C3D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B3B407-4DD8-2BFA-B3B0-0C8BC3E14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9DFC5D-7BB3-2F07-9BC6-1E461D5A6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2B710-B072-7775-54F6-45D85DDC46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5D3FFB-3818-97D3-4CDE-9041472DF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30D3E-812E-835A-2EDC-C064A892E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5338B9-1A13-A776-BBD2-42F63E13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976832-5F02-7F9D-C930-85E822D3A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4614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C54D2-84FA-AB0D-661B-B75400D1D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E100A51-0024-29D5-7CA6-B84505EF4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F0CD84-BAE4-6A0C-7F93-A0FFAB428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A3609-1EC3-F2F8-A641-B7384E299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095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F919C-E9A9-D0BD-9195-31F176A6B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886B3F-647F-05CC-919C-8D958E4E9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EF1512-7500-AA51-74C7-2304450E4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714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CDB2E-3395-ABB3-3AB8-6F22D80A2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CA4BD-ED28-8E32-E7CA-27BBE668A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218568-8E53-DE83-236F-204B8BA7D6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46F97-1A87-171A-E9D0-4BFE913C4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19B849-C1B2-4B22-5E7A-6613F93AF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67752D-37AF-197A-86AE-1614A6DF5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28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7D421-0B40-AAF3-FD61-B667B311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74BF9-781B-0C40-9A62-258D1742C0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EB880A0-554F-330D-C831-8F968C2732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AA586-9552-AC01-C5F1-44B6531E2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DDD58C-1E81-D7EC-6BDB-52AC288E5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FEBE4B-2471-7960-5539-3BFCE3973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4253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BA80C4-500E-013F-6D7D-85D2FE117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710BED-70DC-7763-CD20-4B2E44E1C3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F3193-B6E7-F469-77C7-870A1DF752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9766F-39D5-4E7F-AA13-E9D2C87386C6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2353B6-A389-C02F-7898-B4483BE772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0B44C-F1C8-3477-5451-1B8574D6C8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625D6-5197-491B-96A7-91270030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818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6887B-ED4E-F360-75D6-FB6CF064D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Hierarchy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E8C423-9FFA-851E-0EB5-6FF403C28A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660" y="1563624"/>
            <a:ext cx="8685340" cy="4342670"/>
          </a:xfrm>
        </p:spPr>
      </p:pic>
    </p:spTree>
    <p:extLst>
      <p:ext uri="{BB962C8B-B14F-4D97-AF65-F5344CB8AC3E}">
        <p14:creationId xmlns:p14="http://schemas.microsoft.com/office/powerpoint/2010/main" val="1919333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84EEF-C083-3B72-F961-93409FDCC5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7778D-CE02-8BE9-7439-85042FB59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F90AB1D0-17F3-DE04-8FFD-C2703697207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26768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15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4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at a specific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9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1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Updates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7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1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4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contains(element)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0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84205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F69DAE-C352-1D68-B534-B78BD2825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Stack: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F615-68B3-D9FB-0273-438BF2230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Stack</a:t>
            </a:r>
            <a:r>
              <a:rPr lang="en-US" dirty="0"/>
              <a:t> is a </a:t>
            </a:r>
            <a:r>
              <a:rPr lang="en-US" b="1" dirty="0"/>
              <a:t>Last-In-First-Out (LIFO)</a:t>
            </a:r>
            <a:r>
              <a:rPr lang="en-US" dirty="0"/>
              <a:t> data structure. This means the last element added to the stack is the first one to be removed.</a:t>
            </a:r>
          </a:p>
          <a:p>
            <a:r>
              <a:rPr lang="en-US" dirty="0"/>
              <a:t>Java provides a built-in Stack class in the </a:t>
            </a:r>
            <a:r>
              <a:rPr lang="en-US" dirty="0" err="1"/>
              <a:t>java.util</a:t>
            </a:r>
            <a:r>
              <a:rPr lang="en-US" dirty="0"/>
              <a:t> package.</a:t>
            </a:r>
          </a:p>
          <a:p>
            <a:r>
              <a:rPr lang="en-US" dirty="0"/>
              <a:t>It extends the Vector class.</a:t>
            </a:r>
          </a:p>
          <a:p>
            <a:r>
              <a:rPr lang="en-US" dirty="0"/>
              <a:t>Operates on </a:t>
            </a:r>
            <a:r>
              <a:rPr lang="en-US" b="1" dirty="0"/>
              <a:t>push</a:t>
            </a:r>
            <a:r>
              <a:rPr lang="en-US" dirty="0"/>
              <a:t>, </a:t>
            </a:r>
            <a:r>
              <a:rPr lang="en-US" b="1" dirty="0"/>
              <a:t>pop</a:t>
            </a:r>
            <a:r>
              <a:rPr lang="en-US" dirty="0"/>
              <a:t>, </a:t>
            </a:r>
            <a:r>
              <a:rPr lang="en-US" b="1" dirty="0"/>
              <a:t>peek</a:t>
            </a:r>
            <a:r>
              <a:rPr lang="en-US" dirty="0"/>
              <a:t>, </a:t>
            </a:r>
            <a:r>
              <a:rPr lang="en-US" b="1" dirty="0"/>
              <a:t>search</a:t>
            </a:r>
            <a:r>
              <a:rPr lang="en-US" dirty="0"/>
              <a:t>, and </a:t>
            </a:r>
            <a:r>
              <a:rPr lang="en-US" b="1" dirty="0"/>
              <a:t>empty</a:t>
            </a:r>
            <a:r>
              <a:rPr lang="en-US" dirty="0"/>
              <a:t> operations.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5269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0A01B-2A06-CF74-6FBD-C363922D75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251" y="320880"/>
            <a:ext cx="10515600" cy="1325563"/>
          </a:xfrm>
        </p:spPr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E03D44B5-DBF0-7A73-DDA1-9EFE1C73C5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929905"/>
              </p:ext>
            </p:extLst>
          </p:nvPr>
        </p:nvGraphicFramePr>
        <p:xfrm>
          <a:off x="589935" y="1430594"/>
          <a:ext cx="10763866" cy="3667980"/>
        </p:xfrm>
        <a:graphic>
          <a:graphicData uri="http://schemas.openxmlformats.org/drawingml/2006/table">
            <a:tbl>
              <a:tblPr/>
              <a:tblGrid>
                <a:gridCol w="5381933">
                  <a:extLst>
                    <a:ext uri="{9D8B030D-6E8A-4147-A177-3AD203B41FA5}">
                      <a16:colId xmlns:a16="http://schemas.microsoft.com/office/drawing/2014/main" val="221531105"/>
                    </a:ext>
                  </a:extLst>
                </a:gridCol>
                <a:gridCol w="5381933">
                  <a:extLst>
                    <a:ext uri="{9D8B030D-6E8A-4147-A177-3AD203B41FA5}">
                      <a16:colId xmlns:a16="http://schemas.microsoft.com/office/drawing/2014/main" val="1655389781"/>
                    </a:ext>
                  </a:extLst>
                </a:gridCol>
              </a:tblGrid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1365270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push(item)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item to the top of the stack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4014725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pop()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and returns top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2914493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top element (no remove)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7185205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the stack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7432557"/>
                  </a:ext>
                </a:extLst>
              </a:tr>
              <a:tr h="61133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search(item)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1-based position from top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5553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2902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8FF4-03AF-6927-5670-25430614B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C4A08-C49C-2A34-2289-9C39739607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587"/>
            <a:ext cx="10515600" cy="468737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b="1" dirty="0"/>
              <a:t>Queue</a:t>
            </a:r>
            <a:r>
              <a:rPr lang="en-US" dirty="0"/>
              <a:t> in Java is a </a:t>
            </a:r>
            <a:r>
              <a:rPr lang="en-US" b="1" dirty="0"/>
              <a:t>First-In-First-Out (FIFO)</a:t>
            </a:r>
            <a:r>
              <a:rPr lang="en-US" dirty="0"/>
              <a:t> data structure — elements are added at the rear and removed from the front.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DB1C63E-648B-7BAD-D489-64178BC7B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8960334"/>
              </p:ext>
            </p:extLst>
          </p:nvPr>
        </p:nvGraphicFramePr>
        <p:xfrm>
          <a:off x="838199" y="2721132"/>
          <a:ext cx="11240730" cy="4136867"/>
        </p:xfrm>
        <a:graphic>
          <a:graphicData uri="http://schemas.openxmlformats.org/drawingml/2006/table">
            <a:tbl>
              <a:tblPr/>
              <a:tblGrid>
                <a:gridCol w="5620365">
                  <a:extLst>
                    <a:ext uri="{9D8B030D-6E8A-4147-A177-3AD203B41FA5}">
                      <a16:colId xmlns:a16="http://schemas.microsoft.com/office/drawing/2014/main" val="904758121"/>
                    </a:ext>
                  </a:extLst>
                </a:gridCol>
                <a:gridCol w="5620365">
                  <a:extLst>
                    <a:ext uri="{9D8B030D-6E8A-4147-A177-3AD203B41FA5}">
                      <a16:colId xmlns:a16="http://schemas.microsoft.com/office/drawing/2014/main" val="4144143704"/>
                    </a:ext>
                  </a:extLst>
                </a:gridCol>
              </a:tblGrid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2790568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Inserts element, throws exception if full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4975024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offer(e)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Inserts element, returns false if full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40324771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head, throws exception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598608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poll()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head, returns null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4503184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element()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head, throws exception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9709413"/>
                  </a:ext>
                </a:extLst>
              </a:tr>
              <a:tr h="59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head, returns null if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93490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559408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C1A92D-E833-0B7E-425E-F344D50F2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Dequeue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CE248-B72A-FBC4-7092-1F4DB9D45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a Deque (pronounced "deck") stands for Double Ended Queue, which allows insertion and removal of elements from both ends (head and tail). It's part of the </a:t>
            </a:r>
            <a:r>
              <a:rPr lang="en-US" dirty="0" err="1"/>
              <a:t>java.util</a:t>
            </a:r>
            <a:r>
              <a:rPr lang="en-US" dirty="0"/>
              <a:t> package and is an interface that extends the Queue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Common Implementations:</a:t>
            </a:r>
          </a:p>
          <a:p>
            <a:r>
              <a:rPr lang="en-US" dirty="0" err="1"/>
              <a:t>ArrayDeque</a:t>
            </a:r>
            <a:r>
              <a:rPr lang="en-US" dirty="0"/>
              <a:t>&lt;E&gt; — Resizable-array implementation (most commonly used).</a:t>
            </a:r>
          </a:p>
          <a:p>
            <a:r>
              <a:rPr lang="en-US" dirty="0"/>
              <a:t>LinkedList&lt;E&gt; — Can also be used as a deque.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23728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02467-8F23-A7EC-F3A5-831E6C6C3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D59F31B-38F7-2AA2-9952-D7BDFE371A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150991"/>
              </p:ext>
            </p:extLst>
          </p:nvPr>
        </p:nvGraphicFramePr>
        <p:xfrm>
          <a:off x="838200" y="2231136"/>
          <a:ext cx="10829544" cy="3675888"/>
        </p:xfrm>
        <a:graphic>
          <a:graphicData uri="http://schemas.openxmlformats.org/drawingml/2006/table">
            <a:tbl>
              <a:tblPr/>
              <a:tblGrid>
                <a:gridCol w="5414772">
                  <a:extLst>
                    <a:ext uri="{9D8B030D-6E8A-4147-A177-3AD203B41FA5}">
                      <a16:colId xmlns:a16="http://schemas.microsoft.com/office/drawing/2014/main" val="2149334194"/>
                    </a:ext>
                  </a:extLst>
                </a:gridCol>
                <a:gridCol w="5414772">
                  <a:extLst>
                    <a:ext uri="{9D8B030D-6E8A-4147-A177-3AD203B41FA5}">
                      <a16:colId xmlns:a16="http://schemas.microsoft.com/office/drawing/2014/main" val="1944073071"/>
                    </a:ext>
                  </a:extLst>
                </a:gridCol>
              </a:tblGrid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7267838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addFirst</a:t>
                      </a:r>
                      <a:r>
                        <a:rPr lang="en-US" dirty="0"/>
                        <a:t>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the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2061974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addLast(e)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the rear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8766882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removeFirst()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from the front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6242917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removeLast()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from the rear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1692471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peekFirst()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front without removing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1979069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peekLast()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rear without removing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332894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offerFirst(e)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to front (returns false if full)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16136748"/>
                  </a:ext>
                </a:extLst>
              </a:tr>
              <a:tr h="4084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offerLast(e)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Adds to rear (returns false if full)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24917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45406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882BF-76F5-AAE8-A39B-7860ADAEB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Priority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22B1E-0DF3-F400-FC12-361D8701F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 Priority Queue in Java is a special queue where elements are processed based on their priority, not just their insertion order. It is implemented by the </a:t>
            </a:r>
            <a:r>
              <a:rPr lang="en-US" dirty="0" err="1"/>
              <a:t>PriorityQueue</a:t>
            </a:r>
            <a:r>
              <a:rPr lang="en-US" dirty="0"/>
              <a:t> class in the </a:t>
            </a:r>
            <a:r>
              <a:rPr lang="en-US" dirty="0" err="1"/>
              <a:t>java.util</a:t>
            </a:r>
            <a:r>
              <a:rPr lang="en-US" dirty="0"/>
              <a:t> package and internally uses a heap data structure.</a:t>
            </a:r>
          </a:p>
          <a:p>
            <a:r>
              <a:rPr lang="en-US" dirty="0"/>
              <a:t>Elements are ordered by their natural order (Comparable) or by a provided Comparator.</a:t>
            </a:r>
          </a:p>
          <a:p>
            <a:r>
              <a:rPr lang="en-US" dirty="0"/>
              <a:t>The element with the highest priority (lowest value if natural order is used) is at the head</a:t>
            </a:r>
          </a:p>
          <a:p>
            <a:r>
              <a:rPr lang="en-US" dirty="0"/>
              <a:t>When you remove elements, the highest priority element is always removed first.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20086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8C288-5EF4-4116-D7B4-9D9459B824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032" y="127381"/>
            <a:ext cx="10515600" cy="1325563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90862-92C7-6F5C-9761-CD7C1BF20C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6032" y="1225296"/>
            <a:ext cx="13359384" cy="4951667"/>
          </a:xfrm>
        </p:spPr>
        <p:txBody>
          <a:bodyPr>
            <a:normAutofit/>
          </a:bodyPr>
          <a:lstStyle/>
          <a:p>
            <a:pPr marL="0" indent="0" fontAlgn="ctr">
              <a:buNone/>
            </a:pPr>
            <a:endParaRPr lang="en-US" dirty="0"/>
          </a:p>
          <a:p>
            <a:pPr fontAlgn="ctr"/>
            <a:r>
              <a:rPr lang="en-US" dirty="0"/>
              <a:t>add(e) : Inserts element, throws exception if full</a:t>
            </a:r>
          </a:p>
          <a:p>
            <a:pPr fontAlgn="ctr"/>
            <a:r>
              <a:rPr lang="en-US" dirty="0"/>
              <a:t>offer(e) :Inserts element, returns false if full</a:t>
            </a:r>
          </a:p>
          <a:p>
            <a:pPr fontAlgn="ctr"/>
            <a:r>
              <a:rPr lang="en-US" dirty="0"/>
              <a:t>remove() :Removes head, throws exception if empty</a:t>
            </a:r>
          </a:p>
          <a:p>
            <a:pPr fontAlgn="ctr"/>
            <a:r>
              <a:rPr lang="en-US" dirty="0"/>
              <a:t>poll() :Removes head, returns null if empty</a:t>
            </a:r>
          </a:p>
          <a:p>
            <a:pPr fontAlgn="ctr"/>
            <a:r>
              <a:rPr lang="en-US" dirty="0"/>
              <a:t>element(): Returns head, throws exception if empty</a:t>
            </a:r>
          </a:p>
          <a:p>
            <a:pPr fontAlgn="ctr"/>
            <a:r>
              <a:rPr lang="en-US" dirty="0"/>
              <a:t>peek():Returns head, returns null if empty</a:t>
            </a:r>
          </a:p>
          <a:p>
            <a:pPr marL="0" indent="0" fontAlgn="ctr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53867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B8A7-1A4B-9925-B7DD-6B8100BFB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1F8AA-616A-85F7-F502-C736E3739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Represents a collection of unique elements where duplicates are not allowed.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duplicate elements allowed.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At most one null value (in HashSet/</a:t>
            </a:r>
            <a:r>
              <a:rPr lang="en-US" dirty="0" err="1"/>
              <a:t>LinkedHashSet</a:t>
            </a:r>
            <a:r>
              <a:rPr lang="en-US" dirty="0"/>
              <a:t>).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 guaranteed order, unless using ordered variants.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1403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ACAC8-23DD-B420-8D3C-34F1D8345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120" y="173101"/>
            <a:ext cx="10515600" cy="1325563"/>
          </a:xfrm>
        </p:spPr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92604F2-2E45-F437-A27E-F922BC7332F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32555317"/>
              </p:ext>
            </p:extLst>
          </p:nvPr>
        </p:nvGraphicFramePr>
        <p:xfrm>
          <a:off x="475488" y="1389888"/>
          <a:ext cx="11137392" cy="4142229"/>
        </p:xfrm>
        <a:graphic>
          <a:graphicData uri="http://schemas.openxmlformats.org/drawingml/2006/table">
            <a:tbl>
              <a:tblPr/>
              <a:tblGrid>
                <a:gridCol w="5568696">
                  <a:extLst>
                    <a:ext uri="{9D8B030D-6E8A-4147-A177-3AD203B41FA5}">
                      <a16:colId xmlns:a16="http://schemas.microsoft.com/office/drawing/2014/main" val="2326660283"/>
                    </a:ext>
                  </a:extLst>
                </a:gridCol>
                <a:gridCol w="5568696">
                  <a:extLst>
                    <a:ext uri="{9D8B030D-6E8A-4147-A177-3AD203B41FA5}">
                      <a16:colId xmlns:a16="http://schemas.microsoft.com/office/drawing/2014/main" val="2358516586"/>
                    </a:ext>
                  </a:extLst>
                </a:gridCol>
              </a:tblGrid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590540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add(E 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element (ignores duplicates)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0548572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remove(Object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specific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8688759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contains(Object o)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933447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isEmpty()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set is empty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0336168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9139926"/>
                  </a:ext>
                </a:extLst>
              </a:tr>
              <a:tr h="591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84272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889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96AA8-BDE6-C9E2-31D4-CCBD2E1890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2168" y="491427"/>
            <a:ext cx="2508504" cy="935037"/>
          </a:xfrm>
        </p:spPr>
        <p:txBody>
          <a:bodyPr/>
          <a:lstStyle/>
          <a:p>
            <a:r>
              <a:rPr lang="en-US" b="1" dirty="0"/>
              <a:t>Array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F4C5FB-F20A-41A4-466C-89F0CA7B33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5320" y="1864678"/>
            <a:ext cx="9144000" cy="377717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Normally, an array is a collection of similar type of elements which have a contiguous memory 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Java array is an object which contains elements of a similar data type.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elements of an array are stored in a contiguous memory location.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Array is a data structure where we store similar elements.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store only a fixed set of elements in a Java array.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Array in Java is index-based, the first element of the array is stored at the Oth index, 2nd element is stored on 1st index and so 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33991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1C72B-ED67-C19D-BBD0-06112FB45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AEDF5-2EDF-2E96-5A57-A8DFD4966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HashSet stores the elements by using a mechanism called hashing.</a:t>
            </a:r>
          </a:p>
          <a:p>
            <a:r>
              <a:rPr lang="en-US" dirty="0"/>
              <a:t>HashSet contains unique elements only.</a:t>
            </a:r>
          </a:p>
          <a:p>
            <a:r>
              <a:rPr lang="en-US" dirty="0"/>
              <a:t>HashSet allows null value.</a:t>
            </a:r>
          </a:p>
          <a:p>
            <a:r>
              <a:rPr lang="en-US" dirty="0"/>
              <a:t>HashSet class is non </a:t>
            </a:r>
            <a:r>
              <a:rPr lang="en-US" dirty="0" err="1"/>
              <a:t>synchronized.HashSet</a:t>
            </a:r>
            <a:r>
              <a:rPr lang="en-US" dirty="0"/>
              <a:t> doesn't maintain the insertion order. </a:t>
            </a:r>
          </a:p>
          <a:p>
            <a:r>
              <a:rPr lang="en-US" dirty="0"/>
              <a:t>Here, elements are inserted on the basis of their </a:t>
            </a:r>
            <a:r>
              <a:rPr lang="en-US" dirty="0" err="1"/>
              <a:t>hashcode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4258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F9C41-838B-5C48-EB82-47CF2D7FD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LinkedHashSet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4DB11D-8CA8-89BC-D9C0-6FA6875D2E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contains unique elements only like HashSet.</a:t>
            </a:r>
          </a:p>
          <a:p>
            <a:r>
              <a:rPr lang="en-US" dirty="0"/>
              <a:t> </a:t>
            </a:r>
            <a:r>
              <a:rPr lang="en-US" dirty="0" err="1"/>
              <a:t>LinkedHashSet</a:t>
            </a:r>
            <a:r>
              <a:rPr lang="en-US" dirty="0"/>
              <a:t> class provides all optional set operation and permits null elements.</a:t>
            </a:r>
          </a:p>
          <a:p>
            <a:r>
              <a:rPr lang="en-US" dirty="0"/>
              <a:t>Java </a:t>
            </a:r>
            <a:r>
              <a:rPr lang="en-US" dirty="0" err="1"/>
              <a:t>LinkedHashSet</a:t>
            </a:r>
            <a:r>
              <a:rPr lang="en-US" dirty="0"/>
              <a:t> class maintains insertion order.</a:t>
            </a:r>
          </a:p>
        </p:txBody>
      </p:sp>
    </p:spTree>
    <p:extLst>
      <p:ext uri="{BB962C8B-B14F-4D97-AF65-F5344CB8AC3E}">
        <p14:creationId xmlns:p14="http://schemas.microsoft.com/office/powerpoint/2010/main" val="20474624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358FB-D279-11AF-4D60-3E80B3649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TreeSet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0783B7-C64F-19AA-F91E-1B11BD24DD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SortedSet</a:t>
            </a:r>
            <a:r>
              <a:rPr lang="en-US" dirty="0"/>
              <a:t> interface.</a:t>
            </a:r>
          </a:p>
          <a:p>
            <a:r>
              <a:rPr lang="en-US" dirty="0"/>
              <a:t>Duplicate values are not allowed.</a:t>
            </a:r>
          </a:p>
          <a:p>
            <a:r>
              <a:rPr lang="en-US" dirty="0"/>
              <a:t>Ascending </a:t>
            </a:r>
            <a:r>
              <a:rPr lang="en-US" dirty="0" err="1"/>
              <a:t>orderElements</a:t>
            </a:r>
            <a:r>
              <a:rPr lang="en-US" dirty="0"/>
              <a:t> are sorted by keys.</a:t>
            </a:r>
          </a:p>
          <a:p>
            <a:r>
              <a:rPr lang="en-US" dirty="0"/>
              <a:t>No null values.</a:t>
            </a:r>
          </a:p>
        </p:txBody>
      </p:sp>
    </p:spTree>
    <p:extLst>
      <p:ext uri="{BB962C8B-B14F-4D97-AF65-F5344CB8AC3E}">
        <p14:creationId xmlns:p14="http://schemas.microsoft.com/office/powerpoint/2010/main" val="20125695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C96C2-2C5B-CF10-59E8-7F33890F9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C00358-E112-D6F7-4476-4E03BC64A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Map</a:t>
            </a:r>
            <a:r>
              <a:rPr lang="en-US" dirty="0"/>
              <a:t> is an object that maps </a:t>
            </a:r>
            <a:r>
              <a:rPr lang="en-US" b="1" dirty="0"/>
              <a:t>keys to values</a:t>
            </a:r>
            <a:r>
              <a:rPr lang="en-US" dirty="0"/>
              <a:t>. Each key is </a:t>
            </a:r>
            <a:r>
              <a:rPr lang="en-US" b="1" dirty="0"/>
              <a:t>unique</a:t>
            </a:r>
            <a:r>
              <a:rPr lang="en-US" dirty="0"/>
              <a:t>, and each key maps to </a:t>
            </a:r>
            <a:r>
              <a:rPr lang="en-US" b="1" dirty="0"/>
              <a:t>at most one value</a:t>
            </a:r>
            <a:r>
              <a:rPr lang="en-US" dirty="0"/>
              <a:t>.</a:t>
            </a:r>
          </a:p>
          <a:p>
            <a:r>
              <a:rPr lang="en-US" dirty="0"/>
              <a:t>Map implements:</a:t>
            </a:r>
          </a:p>
          <a:p>
            <a:pPr marL="0" indent="0">
              <a:buNone/>
            </a:pPr>
            <a:r>
              <a:rPr lang="en-US" dirty="0"/>
              <a:t>   HashMap</a:t>
            </a:r>
          </a:p>
          <a:p>
            <a:pPr marL="0" indent="0">
              <a:buNone/>
            </a:pPr>
            <a:r>
              <a:rPr lang="en-US" dirty="0"/>
              <a:t>   LinkedHashMap</a:t>
            </a:r>
          </a:p>
          <a:p>
            <a:pPr marL="0" indent="0">
              <a:buNone/>
            </a:pPr>
            <a:r>
              <a:rPr lang="en-US" dirty="0"/>
              <a:t>   TreeMap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5586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29B45-20C4-0AF0-9878-78987FC49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273685"/>
            <a:ext cx="10515600" cy="1325563"/>
          </a:xfrm>
        </p:spPr>
        <p:txBody>
          <a:bodyPr/>
          <a:lstStyle/>
          <a:p>
            <a:r>
              <a:rPr lang="en-US" b="1" dirty="0"/>
              <a:t>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50F1473-F052-3ED1-F689-7A714F7A2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2393201"/>
              </p:ext>
            </p:extLst>
          </p:nvPr>
        </p:nvGraphicFramePr>
        <p:xfrm>
          <a:off x="466344" y="1690688"/>
          <a:ext cx="10887456" cy="3956526"/>
        </p:xfrm>
        <a:graphic>
          <a:graphicData uri="http://schemas.openxmlformats.org/drawingml/2006/table">
            <a:tbl>
              <a:tblPr/>
              <a:tblGrid>
                <a:gridCol w="5443728">
                  <a:extLst>
                    <a:ext uri="{9D8B030D-6E8A-4147-A177-3AD203B41FA5}">
                      <a16:colId xmlns:a16="http://schemas.microsoft.com/office/drawing/2014/main" val="3679920840"/>
                    </a:ext>
                  </a:extLst>
                </a:gridCol>
                <a:gridCol w="5443728">
                  <a:extLst>
                    <a:ext uri="{9D8B030D-6E8A-4147-A177-3AD203B41FA5}">
                      <a16:colId xmlns:a16="http://schemas.microsoft.com/office/drawing/2014/main" val="438884135"/>
                    </a:ext>
                  </a:extLst>
                </a:gridCol>
              </a:tblGrid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4522832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put(K key, V value)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or updates a key-value pair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537268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get(Object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the value for the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6592219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remove(Object key)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the mapping for the key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7524447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containsKey(Object k)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key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758963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containsValue(Object v)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Checks if value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3812189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keySet()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a Set of keys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8115550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values()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a Collection of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8522908"/>
                  </a:ext>
                </a:extLst>
              </a:tr>
              <a:tr h="43961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entrySet</a:t>
                      </a:r>
                      <a:r>
                        <a:rPr lang="en-US" dirty="0"/>
                        <a:t>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Returns a Set of key-value pairs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5531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893405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73B77-64E1-0CAC-95B7-669A222EA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30AB1A-312B-5ED1-0216-DE919B9E7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values based on the key.</a:t>
            </a:r>
          </a:p>
          <a:p>
            <a:r>
              <a:rPr lang="en-US" dirty="0"/>
              <a:t>Contains only unique keys.</a:t>
            </a:r>
          </a:p>
          <a:p>
            <a:r>
              <a:rPr lang="en-US" dirty="0"/>
              <a:t>Has one null key and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no order.</a:t>
            </a:r>
          </a:p>
        </p:txBody>
      </p:sp>
    </p:spTree>
    <p:extLst>
      <p:ext uri="{BB962C8B-B14F-4D97-AF65-F5344CB8AC3E}">
        <p14:creationId xmlns:p14="http://schemas.microsoft.com/office/powerpoint/2010/main" val="173413835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89722-F4F7-D8C5-F024-8A612387C5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LinkedHashMap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FED059-67E1-F1D0-5D07-96C2DEAC09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LinkedHashMap class is Hash table and Linked list implementation of the Map interface, with predictable iteration order.</a:t>
            </a:r>
          </a:p>
          <a:p>
            <a:r>
              <a:rPr lang="en-US" dirty="0"/>
              <a:t>It inherits HashMap class and implements the Map interface.</a:t>
            </a:r>
          </a:p>
          <a:p>
            <a:r>
              <a:rPr lang="en-US" dirty="0"/>
              <a:t>Contains values based on the key.</a:t>
            </a:r>
          </a:p>
          <a:p>
            <a:r>
              <a:rPr lang="en-US" dirty="0"/>
              <a:t>Contains unique elements.</a:t>
            </a:r>
          </a:p>
          <a:p>
            <a:r>
              <a:rPr lang="en-US" dirty="0"/>
              <a:t>Has one null key and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insertion order.</a:t>
            </a:r>
          </a:p>
        </p:txBody>
      </p:sp>
    </p:spTree>
    <p:extLst>
      <p:ext uri="{BB962C8B-B14F-4D97-AF65-F5344CB8AC3E}">
        <p14:creationId xmlns:p14="http://schemas.microsoft.com/office/powerpoint/2010/main" val="9671709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DDD42-F544-DD01-1926-5726F7225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TreeMap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1501-2BB1-CD09-3CFE-034E0F005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TreeMap class is a red-black tree based implementation.</a:t>
            </a:r>
          </a:p>
          <a:p>
            <a:r>
              <a:rPr lang="en-US" dirty="0"/>
              <a:t>Provides an efficient means of storing key-value pairs in sorted order.</a:t>
            </a:r>
          </a:p>
          <a:p>
            <a:r>
              <a:rPr lang="en-US" dirty="0"/>
              <a:t>contains values based on the key. </a:t>
            </a:r>
          </a:p>
          <a:p>
            <a:r>
              <a:rPr lang="en-US" dirty="0"/>
              <a:t>It implements the NavigableMap interface extends </a:t>
            </a:r>
            <a:r>
              <a:rPr lang="en-US" dirty="0" err="1"/>
              <a:t>AbstractMap</a:t>
            </a:r>
            <a:r>
              <a:rPr lang="en-US" dirty="0"/>
              <a:t> class.</a:t>
            </a:r>
          </a:p>
          <a:p>
            <a:r>
              <a:rPr lang="en-US" dirty="0"/>
              <a:t>Contains only unique elements.</a:t>
            </a:r>
          </a:p>
          <a:p>
            <a:r>
              <a:rPr lang="en-US" dirty="0"/>
              <a:t>Cannot have a null key but can have multiple null values.</a:t>
            </a:r>
          </a:p>
          <a:p>
            <a:r>
              <a:rPr lang="en-US" dirty="0"/>
              <a:t>It is non synchronized.</a:t>
            </a:r>
          </a:p>
          <a:p>
            <a:r>
              <a:rPr lang="en-US" dirty="0"/>
              <a:t>Maintains ascending order.</a:t>
            </a:r>
          </a:p>
        </p:txBody>
      </p:sp>
    </p:spTree>
    <p:extLst>
      <p:ext uri="{BB962C8B-B14F-4D97-AF65-F5344CB8AC3E}">
        <p14:creationId xmlns:p14="http://schemas.microsoft.com/office/powerpoint/2010/main" val="43191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B4760-0F38-BE48-2FE2-DF1B16F8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Disadvantage</a:t>
            </a:r>
            <a:r>
              <a:rPr lang="en-US" dirty="0"/>
              <a:t>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8D2B7-E534-1AFC-86DD-6F724535B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Fixed size. Can not be increased or decreased once declared.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Arrays does not have add or remove methods.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To delete an element in an array we need to traverse through out the array so this  reduce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2446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4CF59C-E1C2-F6A1-0A70-A7D4C1754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ArrayList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0FF7D-1511-36B9-75D3-20EC303C04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ArrayList is a dynamic array that can grow and shrink in size. It allows duplicate elements and maintains the insertion order.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Allows random access (like an array).</a:t>
            </a:r>
          </a:p>
          <a:p>
            <a:r>
              <a:rPr lang="en-US" dirty="0"/>
              <a:t>Allows Duplicates.</a:t>
            </a:r>
          </a:p>
          <a:p>
            <a:r>
              <a:rPr lang="en-US" dirty="0"/>
              <a:t>We can remove elemently easy.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8D1408-CF7D-DEAB-A9D7-5F95062F3A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23165"/>
            <a:ext cx="264816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89642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F184C-24EE-66D6-1C6C-6D0946FEA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Methods: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CEF6BC1-659A-E078-872A-034D010531E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355374"/>
          <a:ext cx="10515600" cy="3291840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526768668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115961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Method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Description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95484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an element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0374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Adds at a specific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090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get(index)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68196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set(index, 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Updates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74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remove(index)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Removes element at index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74164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size()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Returns number of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5749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clear()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Removes all elements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3615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contains(element)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Checks if element exists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13095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3506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AB2F2-DE7C-3ABB-444A-B0169BF5C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90F354-841D-7CCF-66ED-5B2270313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 data structures.</a:t>
            </a:r>
          </a:p>
          <a:p>
            <a:r>
              <a:rPr lang="en-US" dirty="0"/>
              <a:t>Not stored in contiguous locations.</a:t>
            </a:r>
          </a:p>
          <a:p>
            <a:r>
              <a:rPr lang="en-US" dirty="0"/>
              <a:t>Separate object with a data part and address part.</a:t>
            </a:r>
          </a:p>
          <a:p>
            <a:r>
              <a:rPr lang="en-US" dirty="0"/>
              <a:t>Start from the head and follow through the link</a:t>
            </a:r>
          </a:p>
          <a:p>
            <a:r>
              <a:rPr lang="en-US" dirty="0"/>
              <a:t>Allow duplicate elements.</a:t>
            </a:r>
          </a:p>
        </p:txBody>
      </p:sp>
    </p:spTree>
    <p:extLst>
      <p:ext uri="{BB962C8B-B14F-4D97-AF65-F5344CB8AC3E}">
        <p14:creationId xmlns:p14="http://schemas.microsoft.com/office/powerpoint/2010/main" val="2081914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75818C-58AB-1C53-2201-29213F2A8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Example: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7D295B3-33F9-1567-8D65-22F14AD3162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176" y="1574744"/>
            <a:ext cx="8650224" cy="4477600"/>
          </a:xfrm>
        </p:spPr>
      </p:pic>
    </p:spTree>
    <p:extLst>
      <p:ext uri="{BB962C8B-B14F-4D97-AF65-F5344CB8AC3E}">
        <p14:creationId xmlns:p14="http://schemas.microsoft.com/office/powerpoint/2010/main" val="31422907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46EFF-71B9-23D7-7D2F-D6EE4975C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0" y="-128651"/>
            <a:ext cx="10515600" cy="1325563"/>
          </a:xfrm>
        </p:spPr>
        <p:txBody>
          <a:bodyPr/>
          <a:lstStyle/>
          <a:p>
            <a:r>
              <a:rPr lang="en-US" b="1" dirty="0"/>
              <a:t>Common Methods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E9FADA-A254-58AA-996A-F9D2344A18B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9140987"/>
              </p:ext>
            </p:extLst>
          </p:nvPr>
        </p:nvGraphicFramePr>
        <p:xfrm>
          <a:off x="557784" y="877824"/>
          <a:ext cx="8846012" cy="5751576"/>
        </p:xfrm>
        <a:graphic>
          <a:graphicData uri="http://schemas.openxmlformats.org/drawingml/2006/table">
            <a:tbl>
              <a:tblPr/>
              <a:tblGrid>
                <a:gridCol w="1427180">
                  <a:extLst>
                    <a:ext uri="{9D8B030D-6E8A-4147-A177-3AD203B41FA5}">
                      <a16:colId xmlns:a16="http://schemas.microsoft.com/office/drawing/2014/main" val="692158178"/>
                    </a:ext>
                  </a:extLst>
                </a:gridCol>
                <a:gridCol w="3709416">
                  <a:extLst>
                    <a:ext uri="{9D8B030D-6E8A-4147-A177-3AD203B41FA5}">
                      <a16:colId xmlns:a16="http://schemas.microsoft.com/office/drawing/2014/main" val="243410333"/>
                    </a:ext>
                  </a:extLst>
                </a:gridCol>
                <a:gridCol w="3709416">
                  <a:extLst>
                    <a:ext uri="{9D8B030D-6E8A-4147-A177-3AD203B41FA5}">
                      <a16:colId xmlns:a16="http://schemas.microsoft.com/office/drawing/2014/main" val="1175217535"/>
                    </a:ext>
                  </a:extLst>
                </a:gridCol>
              </a:tblGrid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Method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Description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Example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463590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add(E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the end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894916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add(int index, 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at specific position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list.add(1, "B");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8680492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addFirst(E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the front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list.addFirst("First");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571345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addLast(E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Adds to the end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list.addLast</a:t>
                      </a:r>
                      <a:r>
                        <a:rPr lang="en-US" sz="1000" dirty="0"/>
                        <a:t>("Last");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906886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head (like 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list.remove();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707935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removeFirst()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first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list.removeFirst();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8331211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removeLast()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last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list.removeLast();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6558229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get(int index)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element at index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list.get(2);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742320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getFirst()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first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list.getFirst();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3608236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getLast()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last element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list.getLast();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338288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set(int index, E element)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Updates element at index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list.set(1, "Updated");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4123992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contains(Object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Checks if element exists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list.contains("A");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3006263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indexOf(Object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Gets index of first occurrence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list.indexOf("A");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48545396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lastIndexOf(Object o)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index of last occurrence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list.lastIndexOf("A");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0993630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size()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Number of elements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list.size();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9658894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isEmpty()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Checks if list is empty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list.isEmpty();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641445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clear()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all elements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list.clear();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01471368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offer(E 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Adds to end (like 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list.offer("X");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44972896"/>
                  </a:ext>
                </a:extLst>
              </a:tr>
              <a:tr h="46347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poll()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Removes head and returns it (queue)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 err="1"/>
                        <a:t>list.poll</a:t>
                      </a:r>
                      <a:r>
                        <a:rPr lang="en-US" sz="1000" dirty="0"/>
                        <a:t>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4921753"/>
                  </a:ext>
                </a:extLst>
              </a:tr>
              <a:tr h="264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peek()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/>
                        <a:t>Gets head without removing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000" dirty="0"/>
                        <a:t>list.peek();</a:t>
                      </a:r>
                    </a:p>
                  </a:txBody>
                  <a:tcPr marL="50015" marR="50015" marT="25008" marB="25008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0999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51910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0C621-66C1-E200-25B3-F4B6F777A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349E6A-D2AD-8486-7DEB-EAFD826DA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Java, the Vector class is a legacy implementation of the List interface that provides a growable array of objects.</a:t>
            </a:r>
          </a:p>
          <a:p>
            <a:r>
              <a:rPr lang="en-US" dirty="0"/>
              <a:t> It is part of the </a:t>
            </a:r>
            <a:r>
              <a:rPr lang="en-US" dirty="0" err="1"/>
              <a:t>java.util</a:t>
            </a:r>
            <a:r>
              <a:rPr lang="en-US" dirty="0"/>
              <a:t> package and is fully compatible with the Java Collections Framework. </a:t>
            </a:r>
          </a:p>
          <a:p>
            <a:r>
              <a:rPr lang="en-US" dirty="0"/>
              <a:t> Vector is similar to </a:t>
            </a:r>
            <a:r>
              <a:rPr lang="en-US" dirty="0" err="1"/>
              <a:t>ArrayList</a:t>
            </a:r>
            <a:r>
              <a:rPr lang="en-US" dirty="0"/>
              <a:t> but is synchronized, making it thread-safe by default.</a:t>
            </a:r>
          </a:p>
        </p:txBody>
      </p:sp>
    </p:spTree>
    <p:extLst>
      <p:ext uri="{BB962C8B-B14F-4D97-AF65-F5344CB8AC3E}">
        <p14:creationId xmlns:p14="http://schemas.microsoft.com/office/powerpoint/2010/main" val="2230853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</TotalTime>
  <Words>1653</Words>
  <Application>Microsoft Office PowerPoint</Application>
  <PresentationFormat>Widescreen</PresentationFormat>
  <Paragraphs>292</Paragraphs>
  <Slides>27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Hierarchy</vt:lpstr>
      <vt:lpstr>Array</vt:lpstr>
      <vt:lpstr>Disadvantage:</vt:lpstr>
      <vt:lpstr>ArrayList</vt:lpstr>
      <vt:lpstr>Methods:</vt:lpstr>
      <vt:lpstr>Linked List</vt:lpstr>
      <vt:lpstr>Example:</vt:lpstr>
      <vt:lpstr>Common Methods</vt:lpstr>
      <vt:lpstr>Vector</vt:lpstr>
      <vt:lpstr>Methods:</vt:lpstr>
      <vt:lpstr>Stack:</vt:lpstr>
      <vt:lpstr>Methods:</vt:lpstr>
      <vt:lpstr>Queue</vt:lpstr>
      <vt:lpstr>Dequeue</vt:lpstr>
      <vt:lpstr>Methods</vt:lpstr>
      <vt:lpstr>Priority Queue</vt:lpstr>
      <vt:lpstr>Methods</vt:lpstr>
      <vt:lpstr>Set</vt:lpstr>
      <vt:lpstr>Methods:</vt:lpstr>
      <vt:lpstr>HashSet</vt:lpstr>
      <vt:lpstr>LinkedHashSet</vt:lpstr>
      <vt:lpstr>TreeSet</vt:lpstr>
      <vt:lpstr>Map</vt:lpstr>
      <vt:lpstr>Methods</vt:lpstr>
      <vt:lpstr>HashMap</vt:lpstr>
      <vt:lpstr>LinkedHashMap</vt:lpstr>
      <vt:lpstr>TreeMap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Samarth Chattaraki</dc:creator>
  <cp:lastModifiedBy>Samarth Chattaraki</cp:lastModifiedBy>
  <cp:revision>4</cp:revision>
  <dcterms:created xsi:type="dcterms:W3CDTF">2025-07-10T17:41:10Z</dcterms:created>
  <dcterms:modified xsi:type="dcterms:W3CDTF">2025-07-31T04:54:00Z</dcterms:modified>
</cp:coreProperties>
</file>