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82039-D78C-4B6C-9C92-9FE1C78074E0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14C9C-EB8F-4048-B849-AD27165B0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3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B4816231-64BA-6C08-961B-90FBE152DE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4B14354-0231-44CF-A662-A646D7C763FC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BB5F7A5B-71FA-D50D-ED28-15EF60D1526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AC6887B2-140C-20F3-AD5D-0EFEA81C23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73F8-F67A-2DBE-568E-6AC6F79CE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566DE-2ADF-5225-99FB-D1CC53E16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3FF17-80AC-B9A8-F4C7-8F422956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143A-177F-4B9B-A1CE-6C90BB0BC31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2A9B9-2512-3B83-B80A-F05CEF7F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E4EE9-D96F-D80C-8F53-E910544FC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99E-DA11-4705-832A-E073D7E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6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C10C2-C58B-347B-564D-69AC825D2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710F4-4DB9-8E7E-98A6-A34E6FFAD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5302B-4809-5C58-05A1-5BE0948F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143A-177F-4B9B-A1CE-6C90BB0BC31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DAB89-5193-4CAC-9A9D-7E6B48AB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867D4-B8BA-87EF-8433-7DA82E46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99E-DA11-4705-832A-E073D7E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53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557169-9E3E-CBA4-3EBD-BED779D22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35BF0-93B6-9A24-B28D-0297AB38D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41A55-AD33-4154-7A78-F2D1363E3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143A-177F-4B9B-A1CE-6C90BB0BC31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1C7C3-A0E1-45A7-5A6F-90AA18FE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2BCF-43BA-B873-35BA-14925333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99E-DA11-4705-832A-E073D7E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9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452F-0B60-4778-4FD3-DBCAEFE6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11070-81DB-C155-498A-8D0402857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E1FF9-4935-D888-F624-2E3A97337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143A-177F-4B9B-A1CE-6C90BB0BC31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68C2D-3AAC-D8A7-F3B7-869922DC2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08D20-41FA-3165-47BA-CAFA4BCE3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99E-DA11-4705-832A-E073D7E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83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61D4-C818-AEE4-AABF-94FD3CA15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39621-1B3B-EDDC-F11C-BA5566C72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84811-2D32-5E28-523C-A06320F2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143A-177F-4B9B-A1CE-6C90BB0BC31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134FA-8A1A-B305-3ECF-6FE86FDE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2998E-0588-34AB-D1DD-76EC25B5A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99E-DA11-4705-832A-E073D7E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6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7261-A920-2D9C-D45D-2A4B29C24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7920B-BF6C-27F1-C5A7-4DA2D9A4E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985E9-D383-B440-E272-212422C0F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5E946-D3AE-8D18-1A20-BF677F5CC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143A-177F-4B9B-A1CE-6C90BB0BC31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E9F40-34A7-6039-87C0-60218A64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081C2-9801-4D07-39F0-42C0D204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99E-DA11-4705-832A-E073D7E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1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D862-B059-A2F5-FA15-9034D9788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19C16-E714-6F74-8189-933054008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9B161-46AE-7E3E-B236-94334507C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10AE67-E07D-043E-5A2D-BCB7B5EE2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BA761-9D0A-3009-6F20-29262E866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06BC2-46C9-46B5-D31D-C6C73D012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143A-177F-4B9B-A1CE-6C90BB0BC31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0B99AD-7C45-7DF7-D42A-DC663B8F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1E942-6F07-4541-CECE-9A89194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99E-DA11-4705-832A-E073D7E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9AF6-2355-3CC4-2C26-2654C37A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25BD6-E030-26F8-A8AB-71B228D87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143A-177F-4B9B-A1CE-6C90BB0BC31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097B1-E5C2-5606-E2C8-A2D082DEF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DD0B7-D108-8412-CA09-1CADB6EC6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99E-DA11-4705-832A-E073D7E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5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2A920B-27AE-EBA8-480E-9B753968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143A-177F-4B9B-A1CE-6C90BB0BC31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0B77E-7824-F999-4FA9-DACB4A97D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A52B1-C5E3-57E5-DA15-2B639045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99E-DA11-4705-832A-E073D7E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7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27B8B-149C-25A2-CFBA-E9609CAC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6E466-3FF4-D58B-90B7-CFE2B18F2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7D1F5-AEE2-A0DF-AF17-CBFF383E9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1CC14-C159-E919-A321-DB0FD585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143A-177F-4B9B-A1CE-6C90BB0BC31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1DBE2-A7C5-42E8-F699-95C12A829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F9375-B552-B981-5EC7-A2EE5CBE2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99E-DA11-4705-832A-E073D7E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06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1567-2F08-0B9A-2C24-63D5BAD5E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29E59-6E23-C47E-8071-63DB42B17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22F26-DC63-5298-EC2E-BA2A1141C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B2E59-B305-796C-4AB9-9BA6B8A0E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143A-177F-4B9B-A1CE-6C90BB0BC31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43818-41CD-E4C4-D447-902344C2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81F96-DBC3-566E-627E-8C3A1506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A699E-DA11-4705-832A-E073D7E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0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56485-E381-20D8-BA07-B70B3625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41C0C-F7A7-4C3E-CF50-591176F91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8D65A-1EA7-25C7-B042-340DEFBDF1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4143A-177F-4B9B-A1CE-6C90BB0BC312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6B66A-EF07-A3A2-28C0-A51FE5616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67B3-27A2-1A06-C25E-EBF2A67AF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A699E-DA11-4705-832A-E073D7E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5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45C4-829F-B1B1-7D56-EFAC7CB7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49C26-6CE5-510B-E129-C1693580C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881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 exception is an unexpected event that occurs during the execution of a program and disrupts the normal flow of instructions.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Exception Hierarchy:</a:t>
            </a:r>
          </a:p>
          <a:p>
            <a:pPr marL="0" indent="0">
              <a:buNone/>
            </a:pPr>
            <a:r>
              <a:rPr lang="en-US" dirty="0"/>
              <a:t> Object  </a:t>
            </a:r>
          </a:p>
          <a:p>
            <a:pPr marL="0" indent="0">
              <a:buNone/>
            </a:pPr>
            <a:r>
              <a:rPr lang="en-US" dirty="0"/>
              <a:t>  ↳ Throwable  </a:t>
            </a:r>
          </a:p>
          <a:p>
            <a:pPr marL="0" indent="0">
              <a:buNone/>
            </a:pPr>
            <a:r>
              <a:rPr lang="en-US" dirty="0"/>
              <a:t>     ↳ Error         // Serious</a:t>
            </a:r>
            <a:r>
              <a:rPr lang="en-US" b="1" dirty="0"/>
              <a:t> </a:t>
            </a:r>
            <a:r>
              <a:rPr lang="en-US" dirty="0"/>
              <a:t>problems (e.g., OutOfMemoryError)</a:t>
            </a:r>
          </a:p>
          <a:p>
            <a:pPr marL="0" indent="0">
              <a:buNone/>
            </a:pPr>
            <a:r>
              <a:rPr lang="en-US" dirty="0"/>
              <a:t>     ↳ Exception     // Problems you can handle (e.g., IOException)</a:t>
            </a:r>
          </a:p>
          <a:p>
            <a:pPr marL="0" indent="0">
              <a:buNone/>
            </a:pPr>
            <a:r>
              <a:rPr lang="en-US" dirty="0"/>
              <a:t>         ↳ RuntimeException  // Unchecked exceptions (e.g., NullPointerException)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87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DBB0-0A0A-970A-1882-1AFAE17AB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A0528-C275-F762-56E3-474CED655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FinallyExample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public static void main(String[] args) {</a:t>
            </a:r>
          </a:p>
          <a:p>
            <a:pPr marL="0" indent="0">
              <a:buNone/>
            </a:pPr>
            <a:r>
              <a:rPr lang="en-US" dirty="0"/>
              <a:t>        try {</a:t>
            </a:r>
          </a:p>
          <a:p>
            <a:pPr marL="0" indent="0">
              <a:buNone/>
            </a:pPr>
            <a:r>
              <a:rPr lang="en-US" dirty="0"/>
              <a:t>            System.out.println("Inside try");</a:t>
            </a:r>
          </a:p>
          <a:p>
            <a:pPr marL="0" indent="0">
              <a:buNone/>
            </a:pPr>
            <a:r>
              <a:rPr lang="en-US" dirty="0"/>
              <a:t>        } catch (Exception e) {</a:t>
            </a:r>
          </a:p>
          <a:p>
            <a:pPr marL="0" indent="0">
              <a:buNone/>
            </a:pPr>
            <a:r>
              <a:rPr lang="en-US" dirty="0"/>
              <a:t>            System.out.println("Inside catch");</a:t>
            </a:r>
          </a:p>
          <a:p>
            <a:pPr marL="0" indent="0">
              <a:buNone/>
            </a:pPr>
            <a:r>
              <a:rPr lang="en-US" dirty="0"/>
              <a:t>        } finally {</a:t>
            </a:r>
          </a:p>
          <a:p>
            <a:pPr marL="0" indent="0">
              <a:buNone/>
            </a:pPr>
            <a:r>
              <a:rPr lang="en-US" dirty="0"/>
              <a:t>            System.out.println("Inside finally");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2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73BF-1DDD-96C5-0B0A-51BB6AF4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Multiple  Catch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4BF8B-1B32-CA1A-F644-094CB2C86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Multiple catch blocks let you handle different types of exceptions separately for the same try block.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    // Code that may throw multiple exceptions</a:t>
            </a:r>
          </a:p>
          <a:p>
            <a:pPr marL="0" indent="0">
              <a:buNone/>
            </a:pPr>
            <a:r>
              <a:rPr lang="en-US" dirty="0"/>
              <a:t>} catch (ExceptionType1 e1) {</a:t>
            </a:r>
          </a:p>
          <a:p>
            <a:pPr marL="0" indent="0">
              <a:buNone/>
            </a:pPr>
            <a:r>
              <a:rPr lang="en-US" dirty="0"/>
              <a:t>    // Handle type 1</a:t>
            </a:r>
          </a:p>
          <a:p>
            <a:pPr marL="0" indent="0">
              <a:buNone/>
            </a:pPr>
            <a:r>
              <a:rPr lang="en-US" dirty="0"/>
              <a:t>} catch (ExceptionType2 e2) {</a:t>
            </a:r>
          </a:p>
          <a:p>
            <a:pPr marL="0" indent="0">
              <a:buNone/>
            </a:pPr>
            <a:r>
              <a:rPr lang="en-US" dirty="0"/>
              <a:t>    // Handle type 2</a:t>
            </a:r>
          </a:p>
          <a:p>
            <a:pPr marL="0" indent="0">
              <a:buNone/>
            </a:pPr>
            <a:r>
              <a:rPr lang="en-US" dirty="0"/>
              <a:t>} catch (Exception e) {</a:t>
            </a:r>
          </a:p>
          <a:p>
            <a:pPr marL="0" indent="0">
              <a:buNone/>
            </a:pPr>
            <a:r>
              <a:rPr lang="en-US" dirty="0"/>
              <a:t>    // Handle all other exceptions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137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1A2A-3050-9576-6FCA-A1C66129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2C0FF-2E79-1DE4-C21F-49A5B071B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896"/>
            <a:ext cx="6486144" cy="503897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dirty="0"/>
              <a:t>public class </a:t>
            </a:r>
            <a:r>
              <a:rPr lang="en-US" sz="6400" dirty="0" err="1"/>
              <a:t>MultiCatchExample</a:t>
            </a:r>
            <a:r>
              <a:rPr lang="en-US" sz="6400" dirty="0"/>
              <a:t> {</a:t>
            </a:r>
          </a:p>
          <a:p>
            <a:pPr marL="0" indent="0">
              <a:buNone/>
            </a:pPr>
            <a:r>
              <a:rPr lang="en-US" sz="6400" dirty="0"/>
              <a:t>    public static void main(String[] args) {</a:t>
            </a:r>
          </a:p>
          <a:p>
            <a:pPr marL="0" indent="0">
              <a:buNone/>
            </a:pPr>
            <a:r>
              <a:rPr lang="en-US" sz="6400" dirty="0"/>
              <a:t>        try {</a:t>
            </a:r>
          </a:p>
          <a:p>
            <a:pPr marL="0" indent="0">
              <a:buNone/>
            </a:pPr>
            <a:r>
              <a:rPr lang="en-US" sz="6400" dirty="0"/>
              <a:t>            int[] </a:t>
            </a:r>
            <a:r>
              <a:rPr lang="en-US" sz="6400" dirty="0" err="1"/>
              <a:t>arr</a:t>
            </a:r>
            <a:r>
              <a:rPr lang="en-US" sz="6400" dirty="0"/>
              <a:t> = new int[3];</a:t>
            </a:r>
          </a:p>
          <a:p>
            <a:pPr marL="0" indent="0">
              <a:buNone/>
            </a:pPr>
            <a:r>
              <a:rPr lang="en-US" sz="6400" dirty="0"/>
              <a:t>            </a:t>
            </a:r>
            <a:r>
              <a:rPr lang="en-US" sz="6400" dirty="0" err="1"/>
              <a:t>arr</a:t>
            </a:r>
            <a:r>
              <a:rPr lang="en-US" sz="6400" dirty="0"/>
              <a:t>[5] = 10;  // ArrayIndexOutOfBoundsException</a:t>
            </a:r>
          </a:p>
          <a:p>
            <a:pPr marL="0" indent="0">
              <a:buNone/>
            </a:pPr>
            <a:endParaRPr lang="en-US" sz="6400" dirty="0"/>
          </a:p>
          <a:p>
            <a:pPr marL="0" indent="0">
              <a:buNone/>
            </a:pPr>
            <a:r>
              <a:rPr lang="en-US" sz="6400" dirty="0"/>
              <a:t>            String s = null;</a:t>
            </a:r>
          </a:p>
          <a:p>
            <a:pPr marL="0" indent="0">
              <a:buNone/>
            </a:pPr>
            <a:r>
              <a:rPr lang="en-US" sz="6400" dirty="0"/>
              <a:t>            System.out.println(</a:t>
            </a:r>
            <a:r>
              <a:rPr lang="en-US" sz="6400" dirty="0" err="1"/>
              <a:t>s.length</a:t>
            </a:r>
            <a:r>
              <a:rPr lang="en-US" sz="6400" dirty="0"/>
              <a:t>());  // NullPointerException</a:t>
            </a:r>
          </a:p>
          <a:p>
            <a:pPr marL="0" indent="0">
              <a:buNone/>
            </a:pPr>
            <a:r>
              <a:rPr lang="en-US" sz="6400" dirty="0"/>
              <a:t>        } catch (ArrayIndexOutOfBoundsException e) {</a:t>
            </a:r>
          </a:p>
          <a:p>
            <a:pPr marL="0" indent="0">
              <a:buNone/>
            </a:pPr>
            <a:r>
              <a:rPr lang="en-US" sz="6400" dirty="0"/>
              <a:t>            System.out.println("Array index is invalid");</a:t>
            </a:r>
          </a:p>
          <a:p>
            <a:pPr marL="0" indent="0">
              <a:buNone/>
            </a:pPr>
            <a:r>
              <a:rPr lang="en-US" sz="6400" dirty="0"/>
              <a:t>        } catch (NullPointerException e) {</a:t>
            </a:r>
          </a:p>
          <a:p>
            <a:pPr marL="0" indent="0">
              <a:buNone/>
            </a:pPr>
            <a:r>
              <a:rPr lang="en-US" sz="6400" dirty="0"/>
              <a:t>            System.out.println("Null reference accessed");</a:t>
            </a:r>
          </a:p>
          <a:p>
            <a:pPr marL="0" indent="0">
              <a:buNone/>
            </a:pPr>
            <a:r>
              <a:rPr lang="en-US" sz="6400" dirty="0"/>
              <a:t>        } catch (Exception e) {</a:t>
            </a:r>
          </a:p>
          <a:p>
            <a:pPr marL="0" indent="0">
              <a:buNone/>
            </a:pPr>
            <a:r>
              <a:rPr lang="en-US" sz="6400" dirty="0"/>
              <a:t>            System.out.println("Other exception: " + e);</a:t>
            </a:r>
          </a:p>
          <a:p>
            <a:pPr marL="0" indent="0">
              <a:buNone/>
            </a:pPr>
            <a:r>
              <a:rPr lang="en-US" sz="6400" dirty="0"/>
              <a:t>        }</a:t>
            </a:r>
          </a:p>
          <a:p>
            <a:pPr marL="0" indent="0">
              <a:buNone/>
            </a:pPr>
            <a:r>
              <a:rPr lang="en-US" sz="6400" dirty="0"/>
              <a:t>    }</a:t>
            </a:r>
          </a:p>
          <a:p>
            <a:pPr marL="0" indent="0">
              <a:buNone/>
            </a:pPr>
            <a:r>
              <a:rPr lang="en-US" sz="6400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015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93B8B-F627-8AFC-72F3-0F4D518F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18255"/>
            <a:ext cx="10515600" cy="1325563"/>
          </a:xfrm>
        </p:spPr>
        <p:txBody>
          <a:bodyPr/>
          <a:lstStyle/>
          <a:p>
            <a:r>
              <a:rPr lang="en-US" b="1" dirty="0"/>
              <a:t>Nested try block: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352AB-B430-E848-65CF-4DBE29EDF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335024"/>
            <a:ext cx="10741152" cy="484193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A nested try block is when one try-catch is placed inside another try block.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    // Outer try block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try {</a:t>
            </a:r>
          </a:p>
          <a:p>
            <a:pPr marL="0" indent="0">
              <a:buNone/>
            </a:pPr>
            <a:r>
              <a:rPr lang="en-US" dirty="0"/>
              <a:t>        // Inner try block</a:t>
            </a:r>
          </a:p>
          <a:p>
            <a:pPr marL="0" indent="0">
              <a:buNone/>
            </a:pPr>
            <a:r>
              <a:rPr lang="en-US" dirty="0"/>
              <a:t>    } catch (ExceptionType1 e) {</a:t>
            </a:r>
          </a:p>
          <a:p>
            <a:pPr marL="0" indent="0">
              <a:buNone/>
            </a:pPr>
            <a:r>
              <a:rPr lang="en-US" dirty="0"/>
              <a:t>        // Handle inner exception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} catch (ExceptionType2 e) {</a:t>
            </a:r>
          </a:p>
          <a:p>
            <a:pPr marL="0" indent="0">
              <a:buNone/>
            </a:pPr>
            <a:r>
              <a:rPr lang="en-US" dirty="0"/>
              <a:t>    // Handle outer exception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296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C986-E71D-8DAD-0FB3-5A59D7DD5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97839-7E07-D36D-5D5B-AE5B51840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dirty="0"/>
              <a:t>public class </a:t>
            </a:r>
            <a:r>
              <a:rPr lang="en-US" sz="4800" dirty="0" err="1"/>
              <a:t>NestedTryExample</a:t>
            </a:r>
            <a:r>
              <a:rPr lang="en-US" sz="4800" dirty="0"/>
              <a:t> {</a:t>
            </a:r>
          </a:p>
          <a:p>
            <a:pPr marL="0" indent="0">
              <a:buNone/>
            </a:pPr>
            <a:r>
              <a:rPr lang="en-US" sz="4800" dirty="0"/>
              <a:t>    public static void main(String[] args) {</a:t>
            </a:r>
          </a:p>
          <a:p>
            <a:pPr marL="0" indent="0">
              <a:buNone/>
            </a:pPr>
            <a:r>
              <a:rPr lang="en-US" sz="4800" dirty="0"/>
              <a:t>        try {</a:t>
            </a:r>
          </a:p>
          <a:p>
            <a:pPr marL="0" indent="0">
              <a:buNone/>
            </a:pPr>
            <a:r>
              <a:rPr lang="en-US" sz="4800" dirty="0"/>
              <a:t>            int[] </a:t>
            </a:r>
            <a:r>
              <a:rPr lang="en-US" sz="4800" dirty="0" err="1"/>
              <a:t>arr</a:t>
            </a:r>
            <a:r>
              <a:rPr lang="en-US" sz="4800" dirty="0"/>
              <a:t> = new int[3];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            try {</a:t>
            </a:r>
          </a:p>
          <a:p>
            <a:pPr marL="0" indent="0">
              <a:buNone/>
            </a:pPr>
            <a:r>
              <a:rPr lang="en-US" sz="4800" dirty="0"/>
              <a:t>                </a:t>
            </a:r>
            <a:r>
              <a:rPr lang="en-US" sz="4800" dirty="0" err="1"/>
              <a:t>arr</a:t>
            </a:r>
            <a:r>
              <a:rPr lang="en-US" sz="4800" dirty="0"/>
              <a:t>[5] = 10;  // Inner exception</a:t>
            </a:r>
          </a:p>
          <a:p>
            <a:pPr marL="0" indent="0">
              <a:buNone/>
            </a:pPr>
            <a:r>
              <a:rPr lang="en-US" sz="4800" dirty="0"/>
              <a:t>            } catch (ArrayIndexOutOfBoundsException e) {</a:t>
            </a:r>
          </a:p>
          <a:p>
            <a:pPr marL="0" indent="0">
              <a:buNone/>
            </a:pPr>
            <a:r>
              <a:rPr lang="en-US" sz="4800" dirty="0"/>
              <a:t>                System.out.println("Inner catch: " + e);</a:t>
            </a:r>
          </a:p>
          <a:p>
            <a:pPr marL="0" indent="0">
              <a:buNone/>
            </a:pPr>
            <a:r>
              <a:rPr lang="en-US" sz="4800" dirty="0"/>
              <a:t>            }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            String s = null;</a:t>
            </a:r>
          </a:p>
          <a:p>
            <a:pPr marL="0" indent="0">
              <a:buNone/>
            </a:pPr>
            <a:r>
              <a:rPr lang="en-US" sz="4800" dirty="0"/>
              <a:t>            System.out.println(</a:t>
            </a:r>
            <a:r>
              <a:rPr lang="en-US" sz="4800" dirty="0" err="1"/>
              <a:t>s.length</a:t>
            </a:r>
            <a:r>
              <a:rPr lang="en-US" sz="4800" dirty="0"/>
              <a:t>());  // Outer exception</a:t>
            </a:r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en-US" sz="4800" dirty="0"/>
              <a:t>        } catch (NullPointerException e) {</a:t>
            </a:r>
          </a:p>
          <a:p>
            <a:pPr marL="0" indent="0">
              <a:buNone/>
            </a:pPr>
            <a:r>
              <a:rPr lang="en-US" sz="4800" dirty="0"/>
              <a:t>            System.out.println("Outer catch: " + e);</a:t>
            </a:r>
          </a:p>
          <a:p>
            <a:pPr marL="0" indent="0">
              <a:buNone/>
            </a:pPr>
            <a:r>
              <a:rPr lang="en-US" sz="4800" dirty="0"/>
              <a:t>        }</a:t>
            </a:r>
          </a:p>
          <a:p>
            <a:pPr marL="0" indent="0">
              <a:buNone/>
            </a:pPr>
            <a:r>
              <a:rPr lang="en-US" sz="4800" dirty="0"/>
              <a:t>    }</a:t>
            </a:r>
          </a:p>
          <a:p>
            <a:pPr marL="0" indent="0">
              <a:buNone/>
            </a:pPr>
            <a:r>
              <a:rPr lang="en-US" sz="4800" dirty="0"/>
              <a:t>}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03768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81EA-F7E1-D408-942E-C7AB238A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54831"/>
            <a:ext cx="5974080" cy="1325563"/>
          </a:xfrm>
        </p:spPr>
        <p:txBody>
          <a:bodyPr/>
          <a:lstStyle/>
          <a:p>
            <a:r>
              <a:rPr lang="en-US" b="1" dirty="0"/>
              <a:t>Exception Propagation: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9E31C-D984-43B1-9D41-B2DCBA695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872" y="1253331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Exception propagation is the process by which an exception moves up the call stack until it is handled.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PropagationExample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void a() {</a:t>
            </a:r>
          </a:p>
          <a:p>
            <a:pPr marL="0" indent="0">
              <a:buNone/>
            </a:pPr>
            <a:r>
              <a:rPr lang="en-US" dirty="0"/>
              <a:t>        int data = 10 / 0; // ArithmeticException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void b() {</a:t>
            </a:r>
          </a:p>
          <a:p>
            <a:pPr marL="0" indent="0">
              <a:buNone/>
            </a:pPr>
            <a:r>
              <a:rPr lang="en-US" dirty="0"/>
              <a:t>        a(); // doesn't handle it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13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BBFE1-955A-28C5-AC42-7DA15121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D9F82-88C9-681E-977E-D069579F0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void c() {</a:t>
            </a:r>
          </a:p>
          <a:p>
            <a:pPr marL="0" indent="0">
              <a:buNone/>
            </a:pPr>
            <a:r>
              <a:rPr lang="en-US" dirty="0"/>
              <a:t>        try {</a:t>
            </a:r>
          </a:p>
          <a:p>
            <a:pPr marL="0" indent="0">
              <a:buNone/>
            </a:pPr>
            <a:r>
              <a:rPr lang="en-US" dirty="0"/>
              <a:t>            b();</a:t>
            </a:r>
          </a:p>
          <a:p>
            <a:pPr marL="0" indent="0">
              <a:buNone/>
            </a:pPr>
            <a:r>
              <a:rPr lang="en-US" dirty="0"/>
              <a:t>        } catch (ArithmeticException e) {</a:t>
            </a:r>
          </a:p>
          <a:p>
            <a:pPr marL="0" indent="0">
              <a:buNone/>
            </a:pPr>
            <a:r>
              <a:rPr lang="en-US" dirty="0"/>
              <a:t>            System.out.println("Exception caught in method c");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static void main(String[] args)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PropagationExample</a:t>
            </a:r>
            <a:r>
              <a:rPr lang="en-US" dirty="0"/>
              <a:t> obj = new </a:t>
            </a:r>
            <a:r>
              <a:rPr lang="en-US" dirty="0" err="1"/>
              <a:t>PropagationExample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obj.c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6535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B87E-B41F-9DEC-1002-8CF7821D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73096" cy="1325563"/>
          </a:xfrm>
        </p:spPr>
        <p:txBody>
          <a:bodyPr/>
          <a:lstStyle/>
          <a:p>
            <a:r>
              <a:rPr lang="en-US" b="1" dirty="0"/>
              <a:t>Throw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17A73-BF2F-1F0B-FECC-29617E2A7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throw keyword is used to explicitly throw an exception in Java — either a built-in exception or a custom exception object.</a:t>
            </a:r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   throw new ExceptionType("Error message");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753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5C6F-F70D-39C6-10B1-EB9CE0FD6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8E50-B49B-F885-AD37-6D26C0F03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ThrowExample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public static void main(String[] args) {</a:t>
            </a:r>
          </a:p>
          <a:p>
            <a:pPr marL="0" indent="0">
              <a:buNone/>
            </a:pPr>
            <a:r>
              <a:rPr lang="en-US" dirty="0"/>
              <a:t>        int age = 15;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if (age &lt; 18) {</a:t>
            </a:r>
          </a:p>
          <a:p>
            <a:pPr marL="0" indent="0">
              <a:buNone/>
            </a:pPr>
            <a:r>
              <a:rPr lang="en-US" dirty="0"/>
              <a:t>            throw new ArithmeticException("You must be 18 or older to vote");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System.out.println("Eligible to vote");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128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9C31-D2FF-9A05-7ADA-6954E63D8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Throws: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A015B-98AB-C374-B12E-66C37A53F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throws keyword is used in a method declaration to indicate that the method might throw one or more checked exceptions.</a:t>
            </a:r>
          </a:p>
          <a:p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7582F0-1F62-97D1-6759-C8270397C277}"/>
              </a:ext>
            </a:extLst>
          </p:cNvPr>
          <p:cNvSpPr txBox="1"/>
          <p:nvPr/>
        </p:nvSpPr>
        <p:spPr>
          <a:xfrm>
            <a:off x="1145286" y="3322612"/>
            <a:ext cx="71757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returnType</a:t>
            </a:r>
            <a:r>
              <a:rPr lang="en-US" dirty="0"/>
              <a:t> </a:t>
            </a:r>
            <a:r>
              <a:rPr lang="en-US" dirty="0" err="1"/>
              <a:t>methodName</a:t>
            </a:r>
            <a:r>
              <a:rPr lang="en-US" dirty="0"/>
              <a:t>() throws ExceptionType1, ExceptionType2 {</a:t>
            </a:r>
          </a:p>
          <a:p>
            <a:r>
              <a:rPr lang="en-US" dirty="0"/>
              <a:t>    // method body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436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BD71968F-2C06-0B2F-7444-577C223FA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98036" y="231459"/>
            <a:ext cx="3310128" cy="1279841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en-US" sz="2400" b="1" i="1" dirty="0">
                <a:solidFill>
                  <a:srgbClr val="FF0066"/>
                </a:solidFill>
              </a:rPr>
              <a:t>Exception Hierarchy</a:t>
            </a:r>
          </a:p>
        </p:txBody>
      </p:sp>
      <p:sp>
        <p:nvSpPr>
          <p:cNvPr id="3075" name="Rectangle 5">
            <a:extLst>
              <a:ext uri="{FF2B5EF4-FFF2-40B4-BE49-F238E27FC236}">
                <a16:creationId xmlns:a16="http://schemas.microsoft.com/office/drawing/2014/main" id="{96289F99-8505-816A-F130-621B984766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609600"/>
            <a:ext cx="8534400" cy="5943600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en-US" sz="2400" b="1" i="1" dirty="0">
                <a:solidFill>
                  <a:srgbClr val="FF0066"/>
                </a:solidFill>
              </a:rPr>
              <a:t>            </a:t>
            </a:r>
          </a:p>
          <a:p>
            <a:pPr marL="0" indent="0" algn="just" eaLnBrk="1" hangingPunct="1">
              <a:lnSpc>
                <a:spcPct val="90000"/>
              </a:lnSpc>
              <a:buNone/>
            </a:pPr>
            <a:endParaRPr lang="en-US" altLang="en-US" sz="2400" b="1" i="1" dirty="0">
              <a:solidFill>
                <a:srgbClr val="FF0066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endParaRPr lang="en-US" altLang="en-US" sz="2400" b="1" i="1" dirty="0">
              <a:solidFill>
                <a:srgbClr val="FF0066"/>
              </a:solidFill>
            </a:endParaRPr>
          </a:p>
          <a:p>
            <a:pPr marL="0" indent="0">
              <a:buNone/>
            </a:pPr>
            <a:endParaRPr lang="en-US" altLang="en-US" sz="2400" b="1" i="1" dirty="0">
              <a:solidFill>
                <a:srgbClr val="FF0066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b="1" i="1" dirty="0">
              <a:solidFill>
                <a:srgbClr val="FF0066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b="1" i="1" dirty="0">
              <a:solidFill>
                <a:srgbClr val="FF0066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515F5E-C9B6-2C06-6D11-925224BD63B1}"/>
              </a:ext>
            </a:extLst>
          </p:cNvPr>
          <p:cNvSpPr/>
          <p:nvPr/>
        </p:nvSpPr>
        <p:spPr>
          <a:xfrm>
            <a:off x="4572000" y="2590800"/>
            <a:ext cx="2362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</a:rPr>
              <a:t>Throwable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0A0D37-846E-5E29-BCE3-04380B9E2739}"/>
              </a:ext>
            </a:extLst>
          </p:cNvPr>
          <p:cNvSpPr/>
          <p:nvPr/>
        </p:nvSpPr>
        <p:spPr>
          <a:xfrm>
            <a:off x="2514600" y="4368800"/>
            <a:ext cx="2362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</a:rPr>
              <a:t>Exception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86B83B-C551-3F87-1D91-4D9E97DFC412}"/>
              </a:ext>
            </a:extLst>
          </p:cNvPr>
          <p:cNvSpPr/>
          <p:nvPr/>
        </p:nvSpPr>
        <p:spPr>
          <a:xfrm>
            <a:off x="6781800" y="4292600"/>
            <a:ext cx="2362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</a:rPr>
              <a:t>Error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AAFD8C-D734-5AC2-9C02-CABB0B7E7F44}"/>
              </a:ext>
            </a:extLst>
          </p:cNvPr>
          <p:cNvCxnSpPr/>
          <p:nvPr/>
        </p:nvCxnSpPr>
        <p:spPr>
          <a:xfrm>
            <a:off x="3505200" y="3886200"/>
            <a:ext cx="4572000" cy="0"/>
          </a:xfrm>
          <a:prstGeom prst="line">
            <a:avLst/>
          </a:prstGeom>
          <a:ln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98D7FB-EC77-2312-4C8F-1DB4E1078177}"/>
              </a:ext>
            </a:extLst>
          </p:cNvPr>
          <p:cNvCxnSpPr/>
          <p:nvPr/>
        </p:nvCxnSpPr>
        <p:spPr>
          <a:xfrm>
            <a:off x="3505200" y="3886200"/>
            <a:ext cx="0" cy="48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23309A-018B-ABE8-93C4-4FAF3AD5C252}"/>
              </a:ext>
            </a:extLst>
          </p:cNvPr>
          <p:cNvCxnSpPr/>
          <p:nvPr/>
        </p:nvCxnSpPr>
        <p:spPr>
          <a:xfrm>
            <a:off x="8077200" y="3886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4DA12B-E81D-6B6A-D4ED-B0C14FE18E0F}"/>
              </a:ext>
            </a:extLst>
          </p:cNvPr>
          <p:cNvCxnSpPr>
            <a:stCxn id="2" idx="2"/>
          </p:cNvCxnSpPr>
          <p:nvPr/>
        </p:nvCxnSpPr>
        <p:spPr>
          <a:xfrm>
            <a:off x="5753100" y="3352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9C39-4B5E-F768-F8F8-C17A11813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4E7D1-F3B6-289F-96D7-CE5A0FB98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import java.io.*;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ThrowsExample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static void </a:t>
            </a:r>
            <a:r>
              <a:rPr lang="en-US" dirty="0" err="1"/>
              <a:t>readFile</a:t>
            </a:r>
            <a:r>
              <a:rPr lang="en-US" dirty="0"/>
              <a:t>() throws </a:t>
            </a:r>
            <a:r>
              <a:rPr lang="en-US" dirty="0" err="1"/>
              <a:t>FileNotFoundException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    FileReader file = new FileReader("data.txt");  // May throw exception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static void main(String[] args) {</a:t>
            </a:r>
          </a:p>
          <a:p>
            <a:pPr marL="0" indent="0">
              <a:buNone/>
            </a:pPr>
            <a:r>
              <a:rPr lang="en-US" dirty="0"/>
              <a:t>        try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readFile</a:t>
            </a:r>
            <a:r>
              <a:rPr lang="en-US" dirty="0"/>
              <a:t>();  // Must be handled here</a:t>
            </a:r>
          </a:p>
          <a:p>
            <a:pPr marL="0" indent="0">
              <a:buNone/>
            </a:pPr>
            <a:r>
              <a:rPr lang="en-US" dirty="0"/>
              <a:t>        } catch (</a:t>
            </a:r>
            <a:r>
              <a:rPr lang="en-US" dirty="0" err="1"/>
              <a:t>FileNotFoundException</a:t>
            </a:r>
            <a:r>
              <a:rPr lang="en-US" dirty="0"/>
              <a:t> e) {</a:t>
            </a:r>
          </a:p>
          <a:p>
            <a:pPr marL="0" indent="0">
              <a:buNone/>
            </a:pPr>
            <a:r>
              <a:rPr lang="en-US" dirty="0"/>
              <a:t>            System.out.println("File not found.");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8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A724-2CC1-8269-790A-36E0100A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Defined Exceptions: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04186-53E0-9735-6345-26453B4FE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user-defined exception is a custom exception class that you create by extending the Exception or RuntimeException class.</a:t>
            </a:r>
          </a:p>
          <a:p>
            <a:pPr marL="0" indent="0">
              <a:buNone/>
            </a:pPr>
            <a:r>
              <a:rPr lang="en-US" dirty="0"/>
              <a:t> 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class MyCheckedException extends Exception {</a:t>
            </a:r>
          </a:p>
          <a:p>
            <a:pPr marL="0" indent="0">
              <a:buNone/>
            </a:pPr>
            <a:r>
              <a:rPr lang="en-US" dirty="0"/>
              <a:t>    public MyCheckedException(String message) {</a:t>
            </a:r>
          </a:p>
          <a:p>
            <a:pPr marL="0" indent="0">
              <a:buNone/>
            </a:pPr>
            <a:r>
              <a:rPr lang="en-US" dirty="0"/>
              <a:t>        super(message);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894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F1AF-1FA1-4484-6A6B-CFA053BD7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97ECB-7D1F-C8A0-499F-455DDC451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public class TestCustomException {</a:t>
            </a:r>
          </a:p>
          <a:p>
            <a:pPr marL="0" indent="0">
              <a:buNone/>
            </a:pPr>
            <a:r>
              <a:rPr lang="en-US" dirty="0"/>
              <a:t>    static void validateAge(int age) throws MyCheckedException {</a:t>
            </a:r>
          </a:p>
          <a:p>
            <a:pPr marL="0" indent="0">
              <a:buNone/>
            </a:pPr>
            <a:r>
              <a:rPr lang="en-US" dirty="0"/>
              <a:t>        if (age &lt; 18) {</a:t>
            </a:r>
          </a:p>
          <a:p>
            <a:pPr marL="0" indent="0">
              <a:buNone/>
            </a:pPr>
            <a:r>
              <a:rPr lang="en-US" dirty="0"/>
              <a:t>            throw new MyCheckedException("Age must be 18+");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public static void main(String[] args) {</a:t>
            </a:r>
          </a:p>
          <a:p>
            <a:pPr marL="0" indent="0">
              <a:buNone/>
            </a:pPr>
            <a:r>
              <a:rPr lang="en-US" dirty="0"/>
              <a:t>        try {</a:t>
            </a:r>
          </a:p>
          <a:p>
            <a:pPr marL="0" indent="0">
              <a:buNone/>
            </a:pPr>
            <a:r>
              <a:rPr lang="en-US" dirty="0"/>
              <a:t>            validateAge(15);</a:t>
            </a:r>
          </a:p>
          <a:p>
            <a:pPr marL="0" indent="0">
              <a:buNone/>
            </a:pPr>
            <a:r>
              <a:rPr lang="en-US" dirty="0"/>
              <a:t>        } catch (MyCheckedException e) {</a:t>
            </a:r>
          </a:p>
          <a:p>
            <a:pPr marL="0" indent="0">
              <a:buNone/>
            </a:pPr>
            <a:r>
              <a:rPr lang="en-US" dirty="0"/>
              <a:t>            System.out.println("Caught: " + e.getMessage());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7744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BD3DD-BA2A-4DC3-F607-04BB12C1D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Error Exception: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0FC11-6DE0-31C1-9C5D-DD73E9B6E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represents serious issues that are not intended to be caught by programs. Example: OutOfMemoryError, </a:t>
            </a:r>
            <a:r>
              <a:rPr lang="en-US" dirty="0" err="1"/>
              <a:t>StackOverflowError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java.util.ArrayList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java.util.List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ErrorExample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public static void main(String[] args) {</a:t>
            </a:r>
          </a:p>
          <a:p>
            <a:pPr marL="0" indent="0">
              <a:buNone/>
            </a:pPr>
            <a:r>
              <a:rPr lang="en-US" dirty="0"/>
              <a:t>        List&lt;int[]&gt; list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pPr marL="0" indent="0">
              <a:buNone/>
            </a:pPr>
            <a:r>
              <a:rPr lang="en-US" dirty="0"/>
              <a:t>        while (true) {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list.add</a:t>
            </a:r>
            <a:r>
              <a:rPr lang="en-US" dirty="0"/>
              <a:t>(new int[1_000_000]);  // Forces memory exhaustion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02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3025-15CC-F967-A5FB-F234A95DC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456" y="18255"/>
            <a:ext cx="10515600" cy="1325563"/>
          </a:xfrm>
        </p:spPr>
        <p:txBody>
          <a:bodyPr/>
          <a:lstStyle/>
          <a:p>
            <a:r>
              <a:rPr lang="en-US" b="1" dirty="0"/>
              <a:t>CompiletimeException  / CheckedException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9F907-3F2D-F2EF-CE5F-D8E56E8B1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904" y="1459865"/>
            <a:ext cx="10515600" cy="4351338"/>
          </a:xfrm>
        </p:spPr>
        <p:txBody>
          <a:bodyPr/>
          <a:lstStyle/>
          <a:p>
            <a:r>
              <a:rPr lang="en-US" dirty="0"/>
              <a:t>A compile-time exception is an exception that must be either caught using try-catch or declared using throws in the method signature.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B902D76-3940-0CAF-937F-B366817A6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386540"/>
              </p:ext>
            </p:extLst>
          </p:nvPr>
        </p:nvGraphicFramePr>
        <p:xfrm>
          <a:off x="838200" y="2904014"/>
          <a:ext cx="10515600" cy="24688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84374288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259012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Exception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Reason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864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IOException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File not found, reading errors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024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FileNotFoundException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File doesn’t exist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591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SQLException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Database connection/query failure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551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ClassNotFoundException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Class not found at runtime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323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InterruptedException</a:t>
                      </a:r>
                    </a:p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Thread is interrupted.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37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071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C6F20-2B70-469A-1EF8-A0B8B72AA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D0EE6-EF93-0ECB-4B14-BB878AC07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java.io.*;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public class CheckedExample {</a:t>
            </a:r>
          </a:p>
          <a:p>
            <a:pPr marL="0" indent="0">
              <a:buNone/>
            </a:pPr>
            <a:r>
              <a:rPr lang="en-US" dirty="0"/>
              <a:t>    public static void main(String[] args) {</a:t>
            </a:r>
          </a:p>
          <a:p>
            <a:pPr marL="0" indent="0">
              <a:buNone/>
            </a:pPr>
            <a:r>
              <a:rPr lang="en-US" dirty="0"/>
              <a:t>        FileReader fr = new FileReader("data.txt");  // ❌ Compile-time error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20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0C2A-F909-B233-658A-3AEB851C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RuntimeException / UncheckedException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7D6E5-547F-454B-D64B-768568445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288"/>
            <a:ext cx="10515600" cy="529755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A RuntimeException is an unchecked exception — it occurs during program execution and does not require mandatory handling (no try-catch or throws needed).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88A188-06B2-15A3-47CA-D6C16C53D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316002"/>
              </p:ext>
            </p:extLst>
          </p:nvPr>
        </p:nvGraphicFramePr>
        <p:xfrm>
          <a:off x="438912" y="2538253"/>
          <a:ext cx="10914888" cy="4182584"/>
        </p:xfrm>
        <a:graphic>
          <a:graphicData uri="http://schemas.openxmlformats.org/drawingml/2006/table">
            <a:tbl>
              <a:tblPr/>
              <a:tblGrid>
                <a:gridCol w="5457444">
                  <a:extLst>
                    <a:ext uri="{9D8B030D-6E8A-4147-A177-3AD203B41FA5}">
                      <a16:colId xmlns:a16="http://schemas.microsoft.com/office/drawing/2014/main" val="2417442244"/>
                    </a:ext>
                  </a:extLst>
                </a:gridCol>
                <a:gridCol w="5457444">
                  <a:extLst>
                    <a:ext uri="{9D8B030D-6E8A-4147-A177-3AD203B41FA5}">
                      <a16:colId xmlns:a16="http://schemas.microsoft.com/office/drawing/2014/main" val="2519854610"/>
                    </a:ext>
                  </a:extLst>
                </a:gridCol>
              </a:tblGrid>
              <a:tr h="5228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Exception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Cause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353657"/>
                  </a:ext>
                </a:extLst>
              </a:tr>
              <a:tr h="5228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ArithmeticException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Dividing by zero (int x = 10 / 0)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565046"/>
                  </a:ext>
                </a:extLst>
              </a:tr>
              <a:tr h="5228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NullPointerException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Accessing method or field on null object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209274"/>
                  </a:ext>
                </a:extLst>
              </a:tr>
              <a:tr h="5228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ArrayIndexOutOfBoundsException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Accessing invalid index in an array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2894396"/>
                  </a:ext>
                </a:extLst>
              </a:tr>
              <a:tr h="5228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NumberFormatException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Parsing invalid number string (Integer.parseInt("abc"))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834475"/>
                  </a:ext>
                </a:extLst>
              </a:tr>
              <a:tr h="5228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ClassCastException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Invalid type casting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041522"/>
                  </a:ext>
                </a:extLst>
              </a:tr>
              <a:tr h="5228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IllegalArgumentException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Invalid method argument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57096"/>
                  </a:ext>
                </a:extLst>
              </a:tr>
              <a:tr h="5228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IllegalStateException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Method called at inappropriate time/state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489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64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C5417-0FF1-DDD0-E33C-3DF5F0BC1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FCF78-DB7E-EFB2-EB6C-B8DB364BF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public class RuntimeEx {</a:t>
            </a:r>
          </a:p>
          <a:p>
            <a:pPr marL="0" indent="0">
              <a:buNone/>
            </a:pPr>
            <a:r>
              <a:rPr lang="en-US" dirty="0"/>
              <a:t>    public static void main(String[] args) {</a:t>
            </a:r>
          </a:p>
          <a:p>
            <a:pPr marL="0" indent="0">
              <a:buNone/>
            </a:pPr>
            <a:r>
              <a:rPr lang="en-US" dirty="0"/>
              <a:t>        int a = 10, b = 0;</a:t>
            </a:r>
          </a:p>
          <a:p>
            <a:pPr marL="0" indent="0">
              <a:buNone/>
            </a:pPr>
            <a:r>
              <a:rPr lang="en-US" dirty="0"/>
              <a:t>        int result = a / b;  // Throws ArithmeticException</a:t>
            </a:r>
          </a:p>
          <a:p>
            <a:pPr marL="0" indent="0">
              <a:buNone/>
            </a:pPr>
            <a:r>
              <a:rPr lang="en-US" dirty="0"/>
              <a:t>        System.out.println(result);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12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A976F-BE08-41FF-5647-9CB77ABE7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Try-Catch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733CD-9C55-4882-3618-A776ED4E6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try-catch block is used to handle exceptions in Java. It allows your program to continue running even when an error occurs.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    // Code that might throw an exception</a:t>
            </a:r>
          </a:p>
          <a:p>
            <a:pPr marL="0" indent="0">
              <a:buNone/>
            </a:pPr>
            <a:r>
              <a:rPr lang="en-US" dirty="0"/>
              <a:t>} catch (ExceptionType e) {</a:t>
            </a:r>
          </a:p>
          <a:p>
            <a:pPr marL="0" indent="0">
              <a:buNone/>
            </a:pPr>
            <a:r>
              <a:rPr lang="en-US" dirty="0"/>
              <a:t>    // Code to handle the exception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85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95B61-DF82-8DE6-D69B-5F5CB5C5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4442-C760-E18E-5404-FA62238BC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public class TryCatchExample {</a:t>
            </a:r>
          </a:p>
          <a:p>
            <a:pPr marL="0" indent="0">
              <a:buNone/>
            </a:pPr>
            <a:r>
              <a:rPr lang="en-US" dirty="0"/>
              <a:t>    public static void main(String[] args) {</a:t>
            </a:r>
          </a:p>
          <a:p>
            <a:pPr marL="0" indent="0">
              <a:buNone/>
            </a:pPr>
            <a:r>
              <a:rPr lang="en-US" dirty="0"/>
              <a:t>        try {</a:t>
            </a:r>
          </a:p>
          <a:p>
            <a:pPr marL="0" indent="0">
              <a:buNone/>
            </a:pPr>
            <a:r>
              <a:rPr lang="en-US" dirty="0"/>
              <a:t>            int a = 10, b = 0;</a:t>
            </a:r>
          </a:p>
          <a:p>
            <a:pPr marL="0" indent="0">
              <a:buNone/>
            </a:pPr>
            <a:r>
              <a:rPr lang="en-US" dirty="0"/>
              <a:t>            int result = a / b;</a:t>
            </a:r>
          </a:p>
          <a:p>
            <a:pPr marL="0" indent="0">
              <a:buNone/>
            </a:pPr>
            <a:r>
              <a:rPr lang="en-US" dirty="0"/>
              <a:t>            System.out.println("Result: " + result);</a:t>
            </a:r>
          </a:p>
          <a:p>
            <a:pPr marL="0" indent="0">
              <a:buNone/>
            </a:pPr>
            <a:r>
              <a:rPr lang="en-US" dirty="0"/>
              <a:t>        } catch (ArithmeticException e) {</a:t>
            </a:r>
          </a:p>
          <a:p>
            <a:pPr marL="0" indent="0">
              <a:buNone/>
            </a:pPr>
            <a:r>
              <a:rPr lang="en-US" dirty="0"/>
              <a:t>            System.out.println("Error: Cannot divide by zero");</a:t>
            </a:r>
          </a:p>
          <a:p>
            <a:pPr marL="0" indent="0">
              <a:buNone/>
            </a:pPr>
            <a:r>
              <a:rPr lang="en-US" dirty="0"/>
              <a:t>        }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55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72E7-E66D-64CF-4421-F21819D7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Finally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969ED-F47E-7DAF-F076-3653CB562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finally block is used to execute important code such as cleanup, closing resources, or logging, and it runs whether or not an exception is thrown.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    // Code that may throw an exception</a:t>
            </a:r>
          </a:p>
          <a:p>
            <a:pPr marL="0" indent="0">
              <a:buNone/>
            </a:pPr>
            <a:r>
              <a:rPr lang="en-US" dirty="0"/>
              <a:t>} catch (ExceptionType e) {</a:t>
            </a:r>
          </a:p>
          <a:p>
            <a:pPr marL="0" indent="0">
              <a:buNone/>
            </a:pPr>
            <a:r>
              <a:rPr lang="en-US" dirty="0"/>
              <a:t>    // Handling code</a:t>
            </a:r>
          </a:p>
          <a:p>
            <a:pPr marL="0" indent="0">
              <a:buNone/>
            </a:pPr>
            <a:r>
              <a:rPr lang="en-US" dirty="0"/>
              <a:t>} finally {</a:t>
            </a:r>
          </a:p>
          <a:p>
            <a:pPr marL="0" indent="0">
              <a:buNone/>
            </a:pPr>
            <a:r>
              <a:rPr lang="en-US" dirty="0"/>
              <a:t>    // This code always runs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12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1511</Words>
  <Application>Microsoft Office PowerPoint</Application>
  <PresentationFormat>Widescreen</PresentationFormat>
  <Paragraphs>293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Exception</vt:lpstr>
      <vt:lpstr>Exception Hierarchy</vt:lpstr>
      <vt:lpstr>CompiletimeException  / CheckedException</vt:lpstr>
      <vt:lpstr>Example:</vt:lpstr>
      <vt:lpstr>RuntimeException / UncheckedException</vt:lpstr>
      <vt:lpstr>Example</vt:lpstr>
      <vt:lpstr>Try-Catch Block</vt:lpstr>
      <vt:lpstr>Example:</vt:lpstr>
      <vt:lpstr>Finally Block</vt:lpstr>
      <vt:lpstr>Example:</vt:lpstr>
      <vt:lpstr>Multiple  Catch Block</vt:lpstr>
      <vt:lpstr>Example:</vt:lpstr>
      <vt:lpstr>Nested try block:</vt:lpstr>
      <vt:lpstr>Example:</vt:lpstr>
      <vt:lpstr>Exception Propagation:</vt:lpstr>
      <vt:lpstr>Cont..</vt:lpstr>
      <vt:lpstr>Throw</vt:lpstr>
      <vt:lpstr>Example:</vt:lpstr>
      <vt:lpstr>Throws:</vt:lpstr>
      <vt:lpstr>Example:</vt:lpstr>
      <vt:lpstr>User Defined Exceptions:</vt:lpstr>
      <vt:lpstr>Cont..</vt:lpstr>
      <vt:lpstr>Error Exception: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Samarth Chattaraki</dc:creator>
  <cp:lastModifiedBy>Samarth Chattaraki</cp:lastModifiedBy>
  <cp:revision>1</cp:revision>
  <dcterms:created xsi:type="dcterms:W3CDTF">2025-07-06T12:15:38Z</dcterms:created>
  <dcterms:modified xsi:type="dcterms:W3CDTF">2025-07-06T13:15:11Z</dcterms:modified>
</cp:coreProperties>
</file>