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5BE8-E671-BFB9-4C7A-B87EE7CBD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715083-ACD0-0900-0F0C-34B343E4A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864CE5-1A32-B580-E2B5-56AD0FF825D0}"/>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5" name="Footer Placeholder 4">
            <a:extLst>
              <a:ext uri="{FF2B5EF4-FFF2-40B4-BE49-F238E27FC236}">
                <a16:creationId xmlns:a16="http://schemas.microsoft.com/office/drawing/2014/main" id="{63F2C731-06E3-43F0-1EE1-2B3C9B34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1EFE5-244F-C80B-1FAD-8414F04FA8B3}"/>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244719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915F-E079-44CE-F974-338D362E12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1A10F-28FC-8553-5129-24763D0C4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D96A2-0A66-3E51-1EF0-F875EF5D5157}"/>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5" name="Footer Placeholder 4">
            <a:extLst>
              <a:ext uri="{FF2B5EF4-FFF2-40B4-BE49-F238E27FC236}">
                <a16:creationId xmlns:a16="http://schemas.microsoft.com/office/drawing/2014/main" id="{9A9E6B19-0CBC-50B6-A713-19319AF8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1A1FC-E739-AB6F-78AE-562FD90251EF}"/>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200830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402D6-3D51-680B-7278-D6806C5E2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44B3AE-9EEA-49A0-8334-DEA49B04F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40B99-6CBE-B22B-417D-F000C9349CDF}"/>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5" name="Footer Placeholder 4">
            <a:extLst>
              <a:ext uri="{FF2B5EF4-FFF2-40B4-BE49-F238E27FC236}">
                <a16:creationId xmlns:a16="http://schemas.microsoft.com/office/drawing/2014/main" id="{B5D55BCB-E737-311E-B8BB-CD795C542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7976D-6AA7-E52A-2D0C-CCC7DE77FBB8}"/>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96313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BBCE-D30F-84E0-768E-9F661EAC8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32506-074F-C0A4-D9CA-EE538DB14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71EC9-EEE6-95AE-57D7-0658254153B6}"/>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5" name="Footer Placeholder 4">
            <a:extLst>
              <a:ext uri="{FF2B5EF4-FFF2-40B4-BE49-F238E27FC236}">
                <a16:creationId xmlns:a16="http://schemas.microsoft.com/office/drawing/2014/main" id="{D434A624-FEFE-5453-160F-58E78FC89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7ABB5-6D39-AE91-9D5D-87ED4D6A15F5}"/>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212773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08C9-5013-18B7-1824-502A7B04F5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AEA9F1-D901-3FA5-F1EB-D18ADBD1A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5BD6F-E8C1-A36D-8FAA-AFCC3358FD70}"/>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5" name="Footer Placeholder 4">
            <a:extLst>
              <a:ext uri="{FF2B5EF4-FFF2-40B4-BE49-F238E27FC236}">
                <a16:creationId xmlns:a16="http://schemas.microsoft.com/office/drawing/2014/main" id="{58E15200-F971-AC02-007D-64ECEC4D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5A522-9BA0-D3F5-0097-9AA4570F5F19}"/>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365854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0BC5-2F09-9180-2A6E-6B5A6FC5B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E8D43-F9F9-4E82-C508-1BEBDC988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E77F6-94A2-EB17-7B2C-93FFD1211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2EB438-5471-999C-3215-71FCFE413F91}"/>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6" name="Footer Placeholder 5">
            <a:extLst>
              <a:ext uri="{FF2B5EF4-FFF2-40B4-BE49-F238E27FC236}">
                <a16:creationId xmlns:a16="http://schemas.microsoft.com/office/drawing/2014/main" id="{E543052B-9AC6-CEDE-CE09-90D5650B2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99D95-D6FB-83E8-C656-492E247CCA8A}"/>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96318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CC8F-6CA9-E56A-75E2-54F5D137C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4B780A-E941-966D-3C00-4CF537916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D870AF-1CB3-82E0-1FB6-5B22590B7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34805E-02E9-D1A7-1959-89B738692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C1BE3-E500-AAB4-4C38-B93A541AE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77FCF8-A5AF-84F7-892F-3324075814E5}"/>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8" name="Footer Placeholder 7">
            <a:extLst>
              <a:ext uri="{FF2B5EF4-FFF2-40B4-BE49-F238E27FC236}">
                <a16:creationId xmlns:a16="http://schemas.microsoft.com/office/drawing/2014/main" id="{3C685BF2-D261-3FD4-4FC6-9A4FEC7FC0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BAC8DA-AF45-FA03-F354-877FAF912C44}"/>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305722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8FD1-B1BA-8B93-41E2-48EE5A2956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B28459-8012-1F70-26BA-1251A90B19CD}"/>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4" name="Footer Placeholder 3">
            <a:extLst>
              <a:ext uri="{FF2B5EF4-FFF2-40B4-BE49-F238E27FC236}">
                <a16:creationId xmlns:a16="http://schemas.microsoft.com/office/drawing/2014/main" id="{43E57A58-87A0-157E-9AD1-FAF5BDE177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F892DB-9751-5923-C078-67382373E01D}"/>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323946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459D5-7E57-3D11-BDC2-C83A194E78B1}"/>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3" name="Footer Placeholder 2">
            <a:extLst>
              <a:ext uri="{FF2B5EF4-FFF2-40B4-BE49-F238E27FC236}">
                <a16:creationId xmlns:a16="http://schemas.microsoft.com/office/drawing/2014/main" id="{594D3BAA-951B-8F01-0A6D-F3F83D3B86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9D571-F992-9151-475A-A59788619646}"/>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39839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4255-6275-A55D-F718-AC14135AE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FB2042-1B65-2EAB-4C84-8828F57E8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AB7454-67FD-5715-7084-FC40469E6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28F51-6715-AC1F-E8FC-2FDE0A287871}"/>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6" name="Footer Placeholder 5">
            <a:extLst>
              <a:ext uri="{FF2B5EF4-FFF2-40B4-BE49-F238E27FC236}">
                <a16:creationId xmlns:a16="http://schemas.microsoft.com/office/drawing/2014/main" id="{40FCCD0E-5837-DA40-8934-E5A1AFE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832E9-3438-2E85-B574-7E26B224045A}"/>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223387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274F-86FE-BB61-76A1-4262A6C57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7201BC-53AD-3BCB-5303-58BA282BB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FDCB5E-771E-3F23-20E7-09EA854E3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CA6F8-5177-00C2-F705-0A0DE0625CD2}"/>
              </a:ext>
            </a:extLst>
          </p:cNvPr>
          <p:cNvSpPr>
            <a:spLocks noGrp="1"/>
          </p:cNvSpPr>
          <p:nvPr>
            <p:ph type="dt" sz="half" idx="10"/>
          </p:nvPr>
        </p:nvSpPr>
        <p:spPr/>
        <p:txBody>
          <a:bodyPr/>
          <a:lstStyle/>
          <a:p>
            <a:fld id="{5F20669B-A8B3-46D1-8A89-576FDCE7F44F}" type="datetimeFigureOut">
              <a:rPr lang="en-US" smtClean="0"/>
              <a:t>7/25/2025</a:t>
            </a:fld>
            <a:endParaRPr lang="en-US"/>
          </a:p>
        </p:txBody>
      </p:sp>
      <p:sp>
        <p:nvSpPr>
          <p:cNvPr id="6" name="Footer Placeholder 5">
            <a:extLst>
              <a:ext uri="{FF2B5EF4-FFF2-40B4-BE49-F238E27FC236}">
                <a16:creationId xmlns:a16="http://schemas.microsoft.com/office/drawing/2014/main" id="{C63FE304-5E0B-D2EF-46F9-D12DCB94B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B47DA-FD3B-995C-3E8A-DA038A75C2D0}"/>
              </a:ext>
            </a:extLst>
          </p:cNvPr>
          <p:cNvSpPr>
            <a:spLocks noGrp="1"/>
          </p:cNvSpPr>
          <p:nvPr>
            <p:ph type="sldNum" sz="quarter" idx="12"/>
          </p:nvPr>
        </p:nvSpPr>
        <p:spPr/>
        <p:txBody>
          <a:bodyPr/>
          <a:lstStyle/>
          <a:p>
            <a:fld id="{21271094-C6CF-47D5-A345-3A7F80412983}" type="slidenum">
              <a:rPr lang="en-US" smtClean="0"/>
              <a:t>‹#›</a:t>
            </a:fld>
            <a:endParaRPr lang="en-US"/>
          </a:p>
        </p:txBody>
      </p:sp>
    </p:spTree>
    <p:extLst>
      <p:ext uri="{BB962C8B-B14F-4D97-AF65-F5344CB8AC3E}">
        <p14:creationId xmlns:p14="http://schemas.microsoft.com/office/powerpoint/2010/main" val="163650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96F43-97DE-C977-1E4E-8500A5EC5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031AA0-850B-D4A7-661D-1C4F29C8C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4F816-E60C-6C40-7B80-72878D96B8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0669B-A8B3-46D1-8A89-576FDCE7F44F}" type="datetimeFigureOut">
              <a:rPr lang="en-US" smtClean="0"/>
              <a:t>7/25/2025</a:t>
            </a:fld>
            <a:endParaRPr lang="en-US"/>
          </a:p>
        </p:txBody>
      </p:sp>
      <p:sp>
        <p:nvSpPr>
          <p:cNvPr id="5" name="Footer Placeholder 4">
            <a:extLst>
              <a:ext uri="{FF2B5EF4-FFF2-40B4-BE49-F238E27FC236}">
                <a16:creationId xmlns:a16="http://schemas.microsoft.com/office/drawing/2014/main" id="{D5D26E61-152A-51E5-919B-F3B2D2318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A04F9-14C3-6669-9FB0-DE33EC7A1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71094-C6CF-47D5-A345-3A7F80412983}" type="slidenum">
              <a:rPr lang="en-US" smtClean="0"/>
              <a:t>‹#›</a:t>
            </a:fld>
            <a:endParaRPr lang="en-US"/>
          </a:p>
        </p:txBody>
      </p:sp>
    </p:spTree>
    <p:extLst>
      <p:ext uri="{BB962C8B-B14F-4D97-AF65-F5344CB8AC3E}">
        <p14:creationId xmlns:p14="http://schemas.microsoft.com/office/powerpoint/2010/main" val="217015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E941-311A-F982-21DE-773BD362A918}"/>
              </a:ext>
            </a:extLst>
          </p:cNvPr>
          <p:cNvSpPr>
            <a:spLocks noGrp="1"/>
          </p:cNvSpPr>
          <p:nvPr>
            <p:ph type="ctrTitle"/>
          </p:nvPr>
        </p:nvSpPr>
        <p:spPr>
          <a:xfrm>
            <a:off x="2020824" y="512064"/>
            <a:ext cx="7406640" cy="1737360"/>
          </a:xfrm>
        </p:spPr>
        <p:txBody>
          <a:bodyPr/>
          <a:lstStyle/>
          <a:p>
            <a:r>
              <a:rPr lang="en-US" b="1" dirty="0"/>
              <a:t>Module</a:t>
            </a:r>
          </a:p>
        </p:txBody>
      </p:sp>
      <p:sp>
        <p:nvSpPr>
          <p:cNvPr id="3" name="Subtitle 2">
            <a:extLst>
              <a:ext uri="{FF2B5EF4-FFF2-40B4-BE49-F238E27FC236}">
                <a16:creationId xmlns:a16="http://schemas.microsoft.com/office/drawing/2014/main" id="{E609B0E8-A04D-EB0D-683F-B96F784A983C}"/>
              </a:ext>
            </a:extLst>
          </p:cNvPr>
          <p:cNvSpPr>
            <a:spLocks noGrp="1"/>
          </p:cNvSpPr>
          <p:nvPr>
            <p:ph type="subTitle" idx="1"/>
          </p:nvPr>
        </p:nvSpPr>
        <p:spPr>
          <a:xfrm>
            <a:off x="1423416" y="2678494"/>
            <a:ext cx="9144000" cy="2606738"/>
          </a:xfrm>
        </p:spPr>
        <p:txBody>
          <a:bodyPr>
            <a:normAutofit/>
          </a:bodyPr>
          <a:lstStyle/>
          <a:p>
            <a:pPr algn="l"/>
            <a:r>
              <a:rPr lang="en-US" dirty="0"/>
              <a:t>A module in Java (introduced in Java 9) is a self-contained unit of code that contains:</a:t>
            </a:r>
          </a:p>
          <a:p>
            <a:pPr algn="l"/>
            <a:r>
              <a:rPr lang="en-US" dirty="0"/>
              <a:t>Packages</a:t>
            </a:r>
          </a:p>
          <a:p>
            <a:pPr algn="l"/>
            <a:r>
              <a:rPr lang="en-US" dirty="0"/>
              <a:t>Classes</a:t>
            </a:r>
          </a:p>
          <a:p>
            <a:pPr algn="l"/>
            <a:r>
              <a:rPr lang="en-US" dirty="0"/>
              <a:t>Resources</a:t>
            </a:r>
          </a:p>
          <a:p>
            <a:pPr algn="l"/>
            <a:r>
              <a:rPr lang="en-US" dirty="0"/>
              <a:t>And a module-info.java descriptor file</a:t>
            </a:r>
          </a:p>
          <a:p>
            <a:pPr algn="l"/>
            <a:endParaRPr lang="en-US" dirty="0"/>
          </a:p>
          <a:p>
            <a:pPr algn="l"/>
            <a:endParaRPr lang="en-US" dirty="0"/>
          </a:p>
          <a:p>
            <a:pPr algn="l"/>
            <a:endParaRPr lang="en-US" dirty="0"/>
          </a:p>
          <a:p>
            <a:pPr algn="l"/>
            <a:endParaRPr lang="en-US" dirty="0"/>
          </a:p>
          <a:p>
            <a:pPr algn="l"/>
            <a:endParaRPr lang="en-US" dirty="0"/>
          </a:p>
          <a:p>
            <a:endParaRPr lang="en-US" dirty="0"/>
          </a:p>
        </p:txBody>
      </p:sp>
    </p:spTree>
    <p:extLst>
      <p:ext uri="{BB962C8B-B14F-4D97-AF65-F5344CB8AC3E}">
        <p14:creationId xmlns:p14="http://schemas.microsoft.com/office/powerpoint/2010/main" val="361929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BF8F-CE8D-CE7C-17D6-B22AABBC5CD8}"/>
              </a:ext>
            </a:extLst>
          </p:cNvPr>
          <p:cNvSpPr>
            <a:spLocks noGrp="1"/>
          </p:cNvSpPr>
          <p:nvPr>
            <p:ph type="title"/>
          </p:nvPr>
        </p:nvSpPr>
        <p:spPr/>
        <p:txBody>
          <a:bodyPr/>
          <a:lstStyle/>
          <a:p>
            <a:r>
              <a:rPr lang="en-US" b="1" dirty="0"/>
              <a:t>Why module?</a:t>
            </a:r>
          </a:p>
        </p:txBody>
      </p:sp>
      <p:sp>
        <p:nvSpPr>
          <p:cNvPr id="3" name="Content Placeholder 2">
            <a:extLst>
              <a:ext uri="{FF2B5EF4-FFF2-40B4-BE49-F238E27FC236}">
                <a16:creationId xmlns:a16="http://schemas.microsoft.com/office/drawing/2014/main" id="{3D302AC9-23F2-7C28-33A9-388BF527F266}"/>
              </a:ext>
            </a:extLst>
          </p:cNvPr>
          <p:cNvSpPr>
            <a:spLocks noGrp="1"/>
          </p:cNvSpPr>
          <p:nvPr>
            <p:ph idx="1"/>
          </p:nvPr>
        </p:nvSpPr>
        <p:spPr/>
        <p:txBody>
          <a:bodyPr/>
          <a:lstStyle/>
          <a:p>
            <a:pPr marL="0" indent="0">
              <a:buNone/>
            </a:pPr>
            <a:r>
              <a:rPr lang="en-US" dirty="0"/>
              <a:t>Before Java 9, Java applications were just collections of packages and classes. With large projects, it was hard to manage dependencies and visibility. Modules fix that by:</a:t>
            </a:r>
          </a:p>
          <a:p>
            <a:pPr marL="0" indent="0">
              <a:buNone/>
            </a:pPr>
            <a:endParaRPr lang="en-US" dirty="0"/>
          </a:p>
          <a:p>
            <a:pPr marL="0" indent="0">
              <a:buNone/>
            </a:pPr>
            <a:r>
              <a:rPr lang="en-US" dirty="0"/>
              <a:t>Encapsulating code</a:t>
            </a:r>
          </a:p>
          <a:p>
            <a:pPr marL="0" indent="0">
              <a:buNone/>
            </a:pPr>
            <a:r>
              <a:rPr lang="en-US" dirty="0"/>
              <a:t>Declaring Dependencies</a:t>
            </a:r>
          </a:p>
          <a:p>
            <a:pPr marL="0" indent="0">
              <a:buNone/>
            </a:pPr>
            <a:r>
              <a:rPr lang="en-US" dirty="0"/>
              <a:t>Improving Securities and Performance</a:t>
            </a:r>
          </a:p>
          <a:p>
            <a:pPr marL="0" indent="0">
              <a:buNone/>
            </a:pPr>
            <a:r>
              <a:rPr lang="en-US" dirty="0"/>
              <a:t>Supporting modular.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489BF390-DF39-66FB-981C-BFD236E5DDA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776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BCB3-22B8-8130-9BE8-B3AC67393006}"/>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D0E453C0-BF70-5739-F865-1BB0B307CA89}"/>
              </a:ext>
            </a:extLst>
          </p:cNvPr>
          <p:cNvSpPr>
            <a:spLocks noGrp="1"/>
          </p:cNvSpPr>
          <p:nvPr>
            <p:ph idx="1"/>
          </p:nvPr>
        </p:nvSpPr>
        <p:spPr>
          <a:xfrm>
            <a:off x="676656" y="1490472"/>
            <a:ext cx="10677144" cy="4686491"/>
          </a:xfrm>
        </p:spPr>
        <p:txBody>
          <a:bodyPr>
            <a:normAutofit fontScale="77500" lnSpcReduction="20000"/>
          </a:bodyPr>
          <a:lstStyle/>
          <a:p>
            <a:pPr marL="0" indent="0">
              <a:buNone/>
            </a:pPr>
            <a:r>
              <a:rPr lang="en-US" dirty="0"/>
              <a:t>A module groups together packages and resources, and includes a special descriptor file called module-info.java at its root.</a:t>
            </a:r>
          </a:p>
          <a:p>
            <a:pPr marL="0" indent="0">
              <a:buNone/>
            </a:pPr>
            <a:br>
              <a:rPr lang="en-US" dirty="0"/>
            </a:br>
            <a:r>
              <a:rPr lang="en-US" dirty="0"/>
              <a:t>The module-info.java file specifies which packages are exposed to other modules and which dependencies (other modules) are required.</a:t>
            </a:r>
          </a:p>
          <a:p>
            <a:pPr marL="0" indent="0">
              <a:buNone/>
            </a:pPr>
            <a:br>
              <a:rPr lang="en-US" dirty="0"/>
            </a:br>
            <a:r>
              <a:rPr lang="en-US" dirty="0"/>
              <a:t>Modules help prevent issues like "</a:t>
            </a:r>
            <a:r>
              <a:rPr lang="en-US" dirty="0" err="1"/>
              <a:t>classpath</a:t>
            </a:r>
            <a:r>
              <a:rPr lang="en-US" dirty="0"/>
              <a:t> hell" (conflicts and ambiguity with JAR file management), allow stronger encapsulation, and enable smaller, more efficient Java runtime images.</a:t>
            </a:r>
          </a:p>
          <a:p>
            <a:pPr marL="0" indent="0">
              <a:buNone/>
            </a:pPr>
            <a:br>
              <a:rPr lang="en-US" dirty="0"/>
            </a:br>
            <a:r>
              <a:rPr lang="en-US" dirty="0"/>
              <a:t>The Java platform itself is now modularized; for example, the JDK is split into many modules, such as </a:t>
            </a:r>
            <a:r>
              <a:rPr lang="en-US" dirty="0" err="1"/>
              <a:t>java.base</a:t>
            </a:r>
            <a:r>
              <a:rPr lang="en-US" dirty="0"/>
              <a:t>, and a program can depend only on the minimal set it needs.</a:t>
            </a:r>
          </a:p>
          <a:p>
            <a:pPr marL="0" indent="0">
              <a:buNone/>
            </a:pPr>
            <a:br>
              <a:rPr lang="en-US" dirty="0"/>
            </a:br>
            <a:r>
              <a:rPr lang="en-US" dirty="0"/>
              <a:t>The system also introduces new packaging formats (modular JARs, JMOD files) and enhancements to the build and deployment process</a:t>
            </a:r>
          </a:p>
        </p:txBody>
      </p:sp>
    </p:spTree>
    <p:extLst>
      <p:ext uri="{BB962C8B-B14F-4D97-AF65-F5344CB8AC3E}">
        <p14:creationId xmlns:p14="http://schemas.microsoft.com/office/powerpoint/2010/main" val="346104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4CA3-8556-4620-B94E-93DAB43F522A}"/>
              </a:ext>
            </a:extLst>
          </p:cNvPr>
          <p:cNvSpPr>
            <a:spLocks noGrp="1"/>
          </p:cNvSpPr>
          <p:nvPr>
            <p:ph type="title"/>
          </p:nvPr>
        </p:nvSpPr>
        <p:spPr/>
        <p:txBody>
          <a:bodyPr/>
          <a:lstStyle/>
          <a:p>
            <a:r>
              <a:rPr lang="en-US" b="1" dirty="0"/>
              <a:t>The module-info.java file </a:t>
            </a:r>
          </a:p>
        </p:txBody>
      </p:sp>
      <p:sp>
        <p:nvSpPr>
          <p:cNvPr id="3" name="Content Placeholder 2">
            <a:extLst>
              <a:ext uri="{FF2B5EF4-FFF2-40B4-BE49-F238E27FC236}">
                <a16:creationId xmlns:a16="http://schemas.microsoft.com/office/drawing/2014/main" id="{98BE56CC-9EA9-2315-1366-F5948E98BEA6}"/>
              </a:ext>
            </a:extLst>
          </p:cNvPr>
          <p:cNvSpPr>
            <a:spLocks noGrp="1"/>
          </p:cNvSpPr>
          <p:nvPr>
            <p:ph idx="1"/>
          </p:nvPr>
        </p:nvSpPr>
        <p:spPr>
          <a:xfrm>
            <a:off x="347472" y="1563624"/>
            <a:ext cx="10863072" cy="5458967"/>
          </a:xfrm>
        </p:spPr>
        <p:txBody>
          <a:bodyPr>
            <a:normAutofit fontScale="85000" lnSpcReduction="20000"/>
          </a:bodyPr>
          <a:lstStyle/>
          <a:p>
            <a:pPr marL="0" indent="0">
              <a:buNone/>
            </a:pPr>
            <a:r>
              <a:rPr lang="en-US" dirty="0"/>
              <a:t>The module-info.java file is a special Java source file placed at the root of a module that acts as the module descriptor. It defines the name of the module, its dependencies, and which packages it exports for other modules to use. This file is fundamental to the Java Platform Module System introduced in Java 9.</a:t>
            </a:r>
          </a:p>
          <a:p>
            <a:pPr marL="0" indent="0">
              <a:buNone/>
            </a:pPr>
            <a:endParaRPr lang="en-US" dirty="0"/>
          </a:p>
          <a:p>
            <a:pPr marL="0" indent="0">
              <a:buNone/>
            </a:pPr>
            <a:r>
              <a:rPr lang="en-US" b="1" dirty="0"/>
              <a:t>module &lt;module-name&gt; { ... }: </a:t>
            </a:r>
            <a:r>
              <a:rPr lang="en-US" dirty="0"/>
              <a:t>Declares the module name uniquely identifying it.</a:t>
            </a:r>
          </a:p>
          <a:p>
            <a:pPr marL="0" indent="0">
              <a:buNone/>
            </a:pPr>
            <a:br>
              <a:rPr lang="en-US" dirty="0"/>
            </a:br>
            <a:r>
              <a:rPr lang="en-US" b="1" dirty="0"/>
              <a:t>requires &lt;module-name&gt;;: </a:t>
            </a:r>
            <a:r>
              <a:rPr lang="en-US" dirty="0"/>
              <a:t>Specifies which other modules the current module depends on. Each dependency requires a separate requires statement.</a:t>
            </a:r>
          </a:p>
          <a:p>
            <a:pPr marL="0" indent="0">
              <a:buNone/>
            </a:pPr>
            <a:br>
              <a:rPr lang="en-US" dirty="0"/>
            </a:br>
            <a:r>
              <a:rPr lang="en-US" b="1" dirty="0"/>
              <a:t>exports &lt;package-name&gt;;: </a:t>
            </a:r>
            <a:r>
              <a:rPr lang="en-US" dirty="0"/>
              <a:t>Specifies which packages in the module are accessible to other modules (i.e., made public).</a:t>
            </a:r>
          </a:p>
          <a:p>
            <a:pPr marL="0" indent="0">
              <a:buNone/>
            </a:pPr>
            <a:br>
              <a:rPr lang="en-US" dirty="0"/>
            </a:br>
            <a:r>
              <a:rPr lang="en-US" b="1" dirty="0"/>
              <a:t>exports &lt;package-name&gt; to &lt;module-name&gt;;: </a:t>
            </a:r>
            <a:r>
              <a:rPr lang="en-US" dirty="0"/>
              <a:t>(Optional) Exports a package only to specific named modules rather than to all modules.</a:t>
            </a:r>
          </a:p>
          <a:p>
            <a:pPr marL="0" indent="0">
              <a:buNone/>
            </a:pPr>
            <a:br>
              <a:rPr lang="en-US" dirty="0"/>
            </a:br>
            <a:endParaRPr lang="en-US" dirty="0"/>
          </a:p>
        </p:txBody>
      </p:sp>
    </p:spTree>
    <p:extLst>
      <p:ext uri="{BB962C8B-B14F-4D97-AF65-F5344CB8AC3E}">
        <p14:creationId xmlns:p14="http://schemas.microsoft.com/office/powerpoint/2010/main" val="634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692F-AE7D-520B-BB46-4025FC765DF1}"/>
              </a:ext>
            </a:extLst>
          </p:cNvPr>
          <p:cNvSpPr>
            <a:spLocks noGrp="1"/>
          </p:cNvSpPr>
          <p:nvPr>
            <p:ph type="title"/>
          </p:nvPr>
        </p:nvSpPr>
        <p:spPr/>
        <p:txBody>
          <a:bodyPr/>
          <a:lstStyle/>
          <a:p>
            <a:r>
              <a:rPr lang="en-US" b="1" dirty="0"/>
              <a:t>Example</a:t>
            </a:r>
          </a:p>
        </p:txBody>
      </p:sp>
      <p:sp>
        <p:nvSpPr>
          <p:cNvPr id="3" name="Content Placeholder 2">
            <a:extLst>
              <a:ext uri="{FF2B5EF4-FFF2-40B4-BE49-F238E27FC236}">
                <a16:creationId xmlns:a16="http://schemas.microsoft.com/office/drawing/2014/main" id="{0E2164E1-1CBB-FE3F-4B76-6BB7BFD0CE47}"/>
              </a:ext>
            </a:extLst>
          </p:cNvPr>
          <p:cNvSpPr>
            <a:spLocks noGrp="1"/>
          </p:cNvSpPr>
          <p:nvPr>
            <p:ph idx="1"/>
          </p:nvPr>
        </p:nvSpPr>
        <p:spPr/>
        <p:txBody>
          <a:bodyPr/>
          <a:lstStyle/>
          <a:p>
            <a:pPr marL="0" indent="0">
              <a:buNone/>
            </a:pPr>
            <a:r>
              <a:rPr lang="en-US" dirty="0"/>
              <a:t>module </a:t>
            </a:r>
            <a:r>
              <a:rPr lang="en-US" dirty="0" err="1"/>
              <a:t>com.example.myapp</a:t>
            </a:r>
            <a:r>
              <a:rPr lang="en-US" dirty="0"/>
              <a:t> {</a:t>
            </a:r>
          </a:p>
          <a:p>
            <a:pPr marL="0" indent="0">
              <a:buNone/>
            </a:pPr>
            <a:r>
              <a:rPr lang="en-US" dirty="0"/>
              <a:t>    requires </a:t>
            </a:r>
            <a:r>
              <a:rPr lang="en-US" dirty="0" err="1"/>
              <a:t>java.sql</a:t>
            </a:r>
            <a:r>
              <a:rPr lang="en-US" dirty="0"/>
              <a:t>;             </a:t>
            </a:r>
            <a:r>
              <a:rPr lang="en-US" b="1" dirty="0"/>
              <a:t>// Depends on the </a:t>
            </a:r>
            <a:r>
              <a:rPr lang="en-US" b="1" dirty="0" err="1"/>
              <a:t>java.sql</a:t>
            </a:r>
            <a:r>
              <a:rPr lang="en-US" b="1" dirty="0"/>
              <a:t> module</a:t>
            </a:r>
          </a:p>
          <a:p>
            <a:pPr marL="0" indent="0">
              <a:buNone/>
            </a:pPr>
            <a:r>
              <a:rPr lang="en-US" dirty="0"/>
              <a:t>    exports </a:t>
            </a:r>
            <a:r>
              <a:rPr lang="en-US" dirty="0" err="1"/>
              <a:t>com.example.myapp.api</a:t>
            </a:r>
            <a:r>
              <a:rPr lang="en-US" b="1" dirty="0"/>
              <a:t>; // Expose this package to others</a:t>
            </a:r>
          </a:p>
          <a:p>
            <a:pPr marL="0" indent="0">
              <a:buNone/>
            </a:pPr>
            <a:r>
              <a:rPr lang="en-US" dirty="0"/>
              <a:t>    exports </a:t>
            </a:r>
            <a:r>
              <a:rPr lang="en-US" dirty="0" err="1"/>
              <a:t>com.example.myapp.utils</a:t>
            </a:r>
            <a:r>
              <a:rPr lang="en-US" dirty="0"/>
              <a:t> to </a:t>
            </a:r>
            <a:r>
              <a:rPr lang="en-US" dirty="0" err="1"/>
              <a:t>com.example.client</a:t>
            </a:r>
            <a:r>
              <a:rPr lang="en-US" dirty="0"/>
              <a:t>; </a:t>
            </a:r>
            <a:r>
              <a:rPr lang="en-US" b="1" dirty="0"/>
              <a:t>// Export only to a specific module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67852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437</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Module</vt:lpstr>
      <vt:lpstr>Why module?</vt:lpstr>
      <vt:lpstr>Cont..</vt:lpstr>
      <vt:lpstr>The module-info.java file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Chattaraki</dc:creator>
  <cp:lastModifiedBy>Samarth Chattaraki</cp:lastModifiedBy>
  <cp:revision>3</cp:revision>
  <dcterms:created xsi:type="dcterms:W3CDTF">2025-07-10T16:42:13Z</dcterms:created>
  <dcterms:modified xsi:type="dcterms:W3CDTF">2025-07-25T17:53:35Z</dcterms:modified>
</cp:coreProperties>
</file>