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67" r:id="rId14"/>
    <p:sldId id="268" r:id="rId15"/>
    <p:sldId id="269" r:id="rId16"/>
    <p:sldId id="276" r:id="rId17"/>
    <p:sldId id="271" r:id="rId18"/>
    <p:sldId id="272" r:id="rId19"/>
    <p:sldId id="273" r:id="rId20"/>
    <p:sldId id="274" r:id="rId21"/>
    <p:sldId id="275" r:id="rId22"/>
    <p:sldId id="27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84" d="100"/>
          <a:sy n="84" d="100"/>
        </p:scale>
        <p:origin x="811"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3DE24-0870-1098-B59B-60911781509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4470A2E-296E-171B-BC42-A80EF5B6B3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36C7A5-C885-866A-493A-CD6144108C2C}"/>
              </a:ext>
            </a:extLst>
          </p:cNvPr>
          <p:cNvSpPr>
            <a:spLocks noGrp="1"/>
          </p:cNvSpPr>
          <p:nvPr>
            <p:ph type="dt" sz="half" idx="10"/>
          </p:nvPr>
        </p:nvSpPr>
        <p:spPr/>
        <p:txBody>
          <a:bodyPr/>
          <a:lstStyle/>
          <a:p>
            <a:fld id="{156F4591-E1E6-48FB-BAB2-B591C4C34D23}" type="datetimeFigureOut">
              <a:rPr lang="en-US" smtClean="0"/>
              <a:t>7/21/2025</a:t>
            </a:fld>
            <a:endParaRPr lang="en-US"/>
          </a:p>
        </p:txBody>
      </p:sp>
      <p:sp>
        <p:nvSpPr>
          <p:cNvPr id="5" name="Footer Placeholder 4">
            <a:extLst>
              <a:ext uri="{FF2B5EF4-FFF2-40B4-BE49-F238E27FC236}">
                <a16:creationId xmlns:a16="http://schemas.microsoft.com/office/drawing/2014/main" id="{FC9D4D47-C056-07C9-5ACA-0D3B729C09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7A6D30-B970-BF2F-94DB-6749B8E16A98}"/>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1204005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7C6EF-4FC7-C623-F4DD-F0266D973C5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3B22863-995F-EBE3-11B0-FD8D81375B1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AC277C-1DBC-49E3-7560-219BBC299865}"/>
              </a:ext>
            </a:extLst>
          </p:cNvPr>
          <p:cNvSpPr>
            <a:spLocks noGrp="1"/>
          </p:cNvSpPr>
          <p:nvPr>
            <p:ph type="dt" sz="half" idx="10"/>
          </p:nvPr>
        </p:nvSpPr>
        <p:spPr/>
        <p:txBody>
          <a:bodyPr/>
          <a:lstStyle/>
          <a:p>
            <a:fld id="{156F4591-E1E6-48FB-BAB2-B591C4C34D23}" type="datetimeFigureOut">
              <a:rPr lang="en-US" smtClean="0"/>
              <a:t>7/21/2025</a:t>
            </a:fld>
            <a:endParaRPr lang="en-US"/>
          </a:p>
        </p:txBody>
      </p:sp>
      <p:sp>
        <p:nvSpPr>
          <p:cNvPr id="5" name="Footer Placeholder 4">
            <a:extLst>
              <a:ext uri="{FF2B5EF4-FFF2-40B4-BE49-F238E27FC236}">
                <a16:creationId xmlns:a16="http://schemas.microsoft.com/office/drawing/2014/main" id="{CB97FE6E-E842-A543-F2DB-B5849A26B10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593EEF7-06DE-15C5-2AB9-9ECBBFFA2EDC}"/>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1903350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DA7B9BF-C235-6D25-4A49-5A56332ED3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2860C4-23B7-0CDA-886A-D28317DAA04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4AC168-51E1-AD75-52C6-485E5DD3BF21}"/>
              </a:ext>
            </a:extLst>
          </p:cNvPr>
          <p:cNvSpPr>
            <a:spLocks noGrp="1"/>
          </p:cNvSpPr>
          <p:nvPr>
            <p:ph type="dt" sz="half" idx="10"/>
          </p:nvPr>
        </p:nvSpPr>
        <p:spPr/>
        <p:txBody>
          <a:bodyPr/>
          <a:lstStyle/>
          <a:p>
            <a:fld id="{156F4591-E1E6-48FB-BAB2-B591C4C34D23}" type="datetimeFigureOut">
              <a:rPr lang="en-US" smtClean="0"/>
              <a:t>7/21/2025</a:t>
            </a:fld>
            <a:endParaRPr lang="en-US"/>
          </a:p>
        </p:txBody>
      </p:sp>
      <p:sp>
        <p:nvSpPr>
          <p:cNvPr id="5" name="Footer Placeholder 4">
            <a:extLst>
              <a:ext uri="{FF2B5EF4-FFF2-40B4-BE49-F238E27FC236}">
                <a16:creationId xmlns:a16="http://schemas.microsoft.com/office/drawing/2014/main" id="{19D9F383-53B8-D7D6-4C9C-2EFFB3539B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2B003F3-37FC-81D1-084D-A548F13AAEE7}"/>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24968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8DD42-0CD6-1B8F-E02B-CABE1F2E04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27FF01-4EAC-2325-6F12-139E253472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67272-3A64-3FC9-661F-1598E8DA734D}"/>
              </a:ext>
            </a:extLst>
          </p:cNvPr>
          <p:cNvSpPr>
            <a:spLocks noGrp="1"/>
          </p:cNvSpPr>
          <p:nvPr>
            <p:ph type="dt" sz="half" idx="10"/>
          </p:nvPr>
        </p:nvSpPr>
        <p:spPr/>
        <p:txBody>
          <a:bodyPr/>
          <a:lstStyle/>
          <a:p>
            <a:fld id="{156F4591-E1E6-48FB-BAB2-B591C4C34D23}" type="datetimeFigureOut">
              <a:rPr lang="en-US" smtClean="0"/>
              <a:t>7/21/2025</a:t>
            </a:fld>
            <a:endParaRPr lang="en-US"/>
          </a:p>
        </p:txBody>
      </p:sp>
      <p:sp>
        <p:nvSpPr>
          <p:cNvPr id="5" name="Footer Placeholder 4">
            <a:extLst>
              <a:ext uri="{FF2B5EF4-FFF2-40B4-BE49-F238E27FC236}">
                <a16:creationId xmlns:a16="http://schemas.microsoft.com/office/drawing/2014/main" id="{E644A959-FA3F-D5FA-59B4-E546E5E27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9A9898D-0D6F-CA26-8BB6-B6E1CF40BD4B}"/>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4160361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47DC59-C141-468B-EB82-1A742C23D66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8263BC6-CEF5-D542-C850-B6338731475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80E231E-B4BD-83F7-FEAF-A74120C959CB}"/>
              </a:ext>
            </a:extLst>
          </p:cNvPr>
          <p:cNvSpPr>
            <a:spLocks noGrp="1"/>
          </p:cNvSpPr>
          <p:nvPr>
            <p:ph type="dt" sz="half" idx="10"/>
          </p:nvPr>
        </p:nvSpPr>
        <p:spPr/>
        <p:txBody>
          <a:bodyPr/>
          <a:lstStyle/>
          <a:p>
            <a:fld id="{156F4591-E1E6-48FB-BAB2-B591C4C34D23}" type="datetimeFigureOut">
              <a:rPr lang="en-US" smtClean="0"/>
              <a:t>7/21/2025</a:t>
            </a:fld>
            <a:endParaRPr lang="en-US"/>
          </a:p>
        </p:txBody>
      </p:sp>
      <p:sp>
        <p:nvSpPr>
          <p:cNvPr id="5" name="Footer Placeholder 4">
            <a:extLst>
              <a:ext uri="{FF2B5EF4-FFF2-40B4-BE49-F238E27FC236}">
                <a16:creationId xmlns:a16="http://schemas.microsoft.com/office/drawing/2014/main" id="{7814B469-4E95-7453-1A0C-7190816DEB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C42D3A-ECFA-96A4-FB86-1D76587D242B}"/>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33711287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0E6643-293B-1D3F-C330-EC2AFF6093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AC4E7D7-F5A1-3A44-ED39-54A3FA5986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04F2F63-6622-2CAD-2504-DD4C6752C3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CFCD8BB-8862-89E5-FF87-9FED64CB6FC6}"/>
              </a:ext>
            </a:extLst>
          </p:cNvPr>
          <p:cNvSpPr>
            <a:spLocks noGrp="1"/>
          </p:cNvSpPr>
          <p:nvPr>
            <p:ph type="dt" sz="half" idx="10"/>
          </p:nvPr>
        </p:nvSpPr>
        <p:spPr/>
        <p:txBody>
          <a:bodyPr/>
          <a:lstStyle/>
          <a:p>
            <a:fld id="{156F4591-E1E6-48FB-BAB2-B591C4C34D23}" type="datetimeFigureOut">
              <a:rPr lang="en-US" smtClean="0"/>
              <a:t>7/21/2025</a:t>
            </a:fld>
            <a:endParaRPr lang="en-US"/>
          </a:p>
        </p:txBody>
      </p:sp>
      <p:sp>
        <p:nvSpPr>
          <p:cNvPr id="6" name="Footer Placeholder 5">
            <a:extLst>
              <a:ext uri="{FF2B5EF4-FFF2-40B4-BE49-F238E27FC236}">
                <a16:creationId xmlns:a16="http://schemas.microsoft.com/office/drawing/2014/main" id="{128DEDEC-9E43-86CA-97E2-4E36CD8379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86D09C-B6E6-EB56-8FE9-003CCC62C226}"/>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2896392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9942B5-8578-54EE-D8EB-01827021E82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485B6C7-4299-4B39-68D2-F3E3AF7652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5BA30B-541C-5BFD-F368-5AFB460EEDD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59CC0-B23E-04F4-850C-0FB56D8272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B5F7E1B-51C5-414C-0AFB-A73EFDFD55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20EE515-9AB0-3890-C737-3D004BABE74E}"/>
              </a:ext>
            </a:extLst>
          </p:cNvPr>
          <p:cNvSpPr>
            <a:spLocks noGrp="1"/>
          </p:cNvSpPr>
          <p:nvPr>
            <p:ph type="dt" sz="half" idx="10"/>
          </p:nvPr>
        </p:nvSpPr>
        <p:spPr/>
        <p:txBody>
          <a:bodyPr/>
          <a:lstStyle/>
          <a:p>
            <a:fld id="{156F4591-E1E6-48FB-BAB2-B591C4C34D23}" type="datetimeFigureOut">
              <a:rPr lang="en-US" smtClean="0"/>
              <a:t>7/21/2025</a:t>
            </a:fld>
            <a:endParaRPr lang="en-US"/>
          </a:p>
        </p:txBody>
      </p:sp>
      <p:sp>
        <p:nvSpPr>
          <p:cNvPr id="8" name="Footer Placeholder 7">
            <a:extLst>
              <a:ext uri="{FF2B5EF4-FFF2-40B4-BE49-F238E27FC236}">
                <a16:creationId xmlns:a16="http://schemas.microsoft.com/office/drawing/2014/main" id="{69FF4077-CFF9-96A9-A32B-401A36846C3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29DDC88-EEDD-7A63-8A81-0B072F9155DF}"/>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1457938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F47E7-31CA-38BA-3409-D4421B536C4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5B67C-F446-6D66-9BC8-607074248523}"/>
              </a:ext>
            </a:extLst>
          </p:cNvPr>
          <p:cNvSpPr>
            <a:spLocks noGrp="1"/>
          </p:cNvSpPr>
          <p:nvPr>
            <p:ph type="dt" sz="half" idx="10"/>
          </p:nvPr>
        </p:nvSpPr>
        <p:spPr/>
        <p:txBody>
          <a:bodyPr/>
          <a:lstStyle/>
          <a:p>
            <a:fld id="{156F4591-E1E6-48FB-BAB2-B591C4C34D23}" type="datetimeFigureOut">
              <a:rPr lang="en-US" smtClean="0"/>
              <a:t>7/21/2025</a:t>
            </a:fld>
            <a:endParaRPr lang="en-US"/>
          </a:p>
        </p:txBody>
      </p:sp>
      <p:sp>
        <p:nvSpPr>
          <p:cNvPr id="4" name="Footer Placeholder 3">
            <a:extLst>
              <a:ext uri="{FF2B5EF4-FFF2-40B4-BE49-F238E27FC236}">
                <a16:creationId xmlns:a16="http://schemas.microsoft.com/office/drawing/2014/main" id="{EEFDEF55-FF80-5EA9-8EB4-80BA79AFD69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FF6908D-11C6-1047-F1FF-D3064DDD0409}"/>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225265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9CAE91-8415-417C-4406-8CAD435C11AB}"/>
              </a:ext>
            </a:extLst>
          </p:cNvPr>
          <p:cNvSpPr>
            <a:spLocks noGrp="1"/>
          </p:cNvSpPr>
          <p:nvPr>
            <p:ph type="dt" sz="half" idx="10"/>
          </p:nvPr>
        </p:nvSpPr>
        <p:spPr/>
        <p:txBody>
          <a:bodyPr/>
          <a:lstStyle/>
          <a:p>
            <a:fld id="{156F4591-E1E6-48FB-BAB2-B591C4C34D23}" type="datetimeFigureOut">
              <a:rPr lang="en-US" smtClean="0"/>
              <a:t>7/21/2025</a:t>
            </a:fld>
            <a:endParaRPr lang="en-US"/>
          </a:p>
        </p:txBody>
      </p:sp>
      <p:sp>
        <p:nvSpPr>
          <p:cNvPr id="3" name="Footer Placeholder 2">
            <a:extLst>
              <a:ext uri="{FF2B5EF4-FFF2-40B4-BE49-F238E27FC236}">
                <a16:creationId xmlns:a16="http://schemas.microsoft.com/office/drawing/2014/main" id="{B9D7807E-B99F-2D1C-D320-E07400A6009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A418A69-726B-5F2B-E7A7-8499F40FBFFF}"/>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2793419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B2488-796F-531F-E60C-909EB36A404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4B6746-2E47-0A08-A3E8-6C95149BC0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DAE2FCD-3A3E-CCD9-1AFA-169B54D4722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46E36FB-A321-DDBF-E49B-97BC436F5AE5}"/>
              </a:ext>
            </a:extLst>
          </p:cNvPr>
          <p:cNvSpPr>
            <a:spLocks noGrp="1"/>
          </p:cNvSpPr>
          <p:nvPr>
            <p:ph type="dt" sz="half" idx="10"/>
          </p:nvPr>
        </p:nvSpPr>
        <p:spPr/>
        <p:txBody>
          <a:bodyPr/>
          <a:lstStyle/>
          <a:p>
            <a:fld id="{156F4591-E1E6-48FB-BAB2-B591C4C34D23}" type="datetimeFigureOut">
              <a:rPr lang="en-US" smtClean="0"/>
              <a:t>7/21/2025</a:t>
            </a:fld>
            <a:endParaRPr lang="en-US"/>
          </a:p>
        </p:txBody>
      </p:sp>
      <p:sp>
        <p:nvSpPr>
          <p:cNvPr id="6" name="Footer Placeholder 5">
            <a:extLst>
              <a:ext uri="{FF2B5EF4-FFF2-40B4-BE49-F238E27FC236}">
                <a16:creationId xmlns:a16="http://schemas.microsoft.com/office/drawing/2014/main" id="{C994F4AF-8CAD-5528-4C18-19FFC57C451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0A94E0-61E3-B61F-C16C-98E9EE266787}"/>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9750968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1228F-9C2B-99BE-D433-E8C325A582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730C098-4C4E-C117-D15C-EE316167A3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F8E3C50-0360-2C32-06F0-E4F590DECB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FAC3B3-78FE-6FE0-DB18-A1D573961A1B}"/>
              </a:ext>
            </a:extLst>
          </p:cNvPr>
          <p:cNvSpPr>
            <a:spLocks noGrp="1"/>
          </p:cNvSpPr>
          <p:nvPr>
            <p:ph type="dt" sz="half" idx="10"/>
          </p:nvPr>
        </p:nvSpPr>
        <p:spPr/>
        <p:txBody>
          <a:bodyPr/>
          <a:lstStyle/>
          <a:p>
            <a:fld id="{156F4591-E1E6-48FB-BAB2-B591C4C34D23}" type="datetimeFigureOut">
              <a:rPr lang="en-US" smtClean="0"/>
              <a:t>7/21/2025</a:t>
            </a:fld>
            <a:endParaRPr lang="en-US"/>
          </a:p>
        </p:txBody>
      </p:sp>
      <p:sp>
        <p:nvSpPr>
          <p:cNvPr id="6" name="Footer Placeholder 5">
            <a:extLst>
              <a:ext uri="{FF2B5EF4-FFF2-40B4-BE49-F238E27FC236}">
                <a16:creationId xmlns:a16="http://schemas.microsoft.com/office/drawing/2014/main" id="{EACEAC76-9027-A266-D582-BA23EE3B57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2ED9E9-E989-1230-CF0E-A112B0523996}"/>
              </a:ext>
            </a:extLst>
          </p:cNvPr>
          <p:cNvSpPr>
            <a:spLocks noGrp="1"/>
          </p:cNvSpPr>
          <p:nvPr>
            <p:ph type="sldNum" sz="quarter" idx="12"/>
          </p:nvPr>
        </p:nvSpPr>
        <p:spPr/>
        <p:txBody>
          <a:bodyPr/>
          <a:lstStyle/>
          <a:p>
            <a:fld id="{7E4D308D-84A5-491E-9C1F-100ABB310D42}" type="slidenum">
              <a:rPr lang="en-US" smtClean="0"/>
              <a:t>‹#›</a:t>
            </a:fld>
            <a:endParaRPr lang="en-US"/>
          </a:p>
        </p:txBody>
      </p:sp>
    </p:spTree>
    <p:extLst>
      <p:ext uri="{BB962C8B-B14F-4D97-AF65-F5344CB8AC3E}">
        <p14:creationId xmlns:p14="http://schemas.microsoft.com/office/powerpoint/2010/main" val="19157357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E28EFF-327D-9A03-E4C0-92308413A0D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F88C5C-9CA8-8F72-AAEB-0B15E293546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590EBE9-D595-A782-4FCE-CAB1C5239B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6F4591-E1E6-48FB-BAB2-B591C4C34D23}" type="datetimeFigureOut">
              <a:rPr lang="en-US" smtClean="0"/>
              <a:t>7/21/2025</a:t>
            </a:fld>
            <a:endParaRPr lang="en-US"/>
          </a:p>
        </p:txBody>
      </p:sp>
      <p:sp>
        <p:nvSpPr>
          <p:cNvPr id="5" name="Footer Placeholder 4">
            <a:extLst>
              <a:ext uri="{FF2B5EF4-FFF2-40B4-BE49-F238E27FC236}">
                <a16:creationId xmlns:a16="http://schemas.microsoft.com/office/drawing/2014/main" id="{F9A59EDF-8AFE-AE8E-5621-8AE6E26CB00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F15E93C-B9F4-AFDE-CAF1-8AC6B38F9C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4D308D-84A5-491E-9C1F-100ABB310D42}" type="slidenum">
              <a:rPr lang="en-US" smtClean="0"/>
              <a:t>‹#›</a:t>
            </a:fld>
            <a:endParaRPr lang="en-US"/>
          </a:p>
        </p:txBody>
      </p:sp>
    </p:spTree>
    <p:extLst>
      <p:ext uri="{BB962C8B-B14F-4D97-AF65-F5344CB8AC3E}">
        <p14:creationId xmlns:p14="http://schemas.microsoft.com/office/powerpoint/2010/main" val="2423318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958386F-8513-0DAF-F0C0-90117363D4D5}"/>
              </a:ext>
            </a:extLst>
          </p:cNvPr>
          <p:cNvSpPr>
            <a:spLocks noGrp="1"/>
          </p:cNvSpPr>
          <p:nvPr>
            <p:ph type="title"/>
          </p:nvPr>
        </p:nvSpPr>
        <p:spPr/>
        <p:txBody>
          <a:bodyPr/>
          <a:lstStyle/>
          <a:p>
            <a:r>
              <a:rPr lang="en-US" b="1" dirty="0"/>
              <a:t>Thread</a:t>
            </a:r>
          </a:p>
        </p:txBody>
      </p:sp>
      <p:sp>
        <p:nvSpPr>
          <p:cNvPr id="5" name="Content Placeholder 4">
            <a:extLst>
              <a:ext uri="{FF2B5EF4-FFF2-40B4-BE49-F238E27FC236}">
                <a16:creationId xmlns:a16="http://schemas.microsoft.com/office/drawing/2014/main" id="{2A286B15-58E6-5D29-8B4C-F81EE201945F}"/>
              </a:ext>
            </a:extLst>
          </p:cNvPr>
          <p:cNvSpPr>
            <a:spLocks noGrp="1"/>
          </p:cNvSpPr>
          <p:nvPr>
            <p:ph idx="1"/>
          </p:nvPr>
        </p:nvSpPr>
        <p:spPr/>
        <p:txBody>
          <a:bodyPr/>
          <a:lstStyle/>
          <a:p>
            <a:r>
              <a:rPr lang="en-US" dirty="0"/>
              <a:t>Sub process.</a:t>
            </a:r>
          </a:p>
          <a:p>
            <a:r>
              <a:rPr lang="en-US" dirty="0"/>
              <a:t>Smallest unit of processing.</a:t>
            </a:r>
          </a:p>
          <a:p>
            <a:r>
              <a:rPr lang="en-US" dirty="0"/>
              <a:t>It is a separate path of execution.</a:t>
            </a:r>
          </a:p>
          <a:p>
            <a:r>
              <a:rPr lang="en-US" dirty="0"/>
              <a:t>Independent, if there occurs an exception in one thread, it doesn't affect other threads.</a:t>
            </a:r>
          </a:p>
          <a:p>
            <a:r>
              <a:rPr lang="en-US" dirty="0"/>
              <a:t>It shares a common memory area</a:t>
            </a:r>
          </a:p>
        </p:txBody>
      </p:sp>
    </p:spTree>
    <p:extLst>
      <p:ext uri="{BB962C8B-B14F-4D97-AF65-F5344CB8AC3E}">
        <p14:creationId xmlns:p14="http://schemas.microsoft.com/office/powerpoint/2010/main" val="38997358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68E68-4419-1092-E01F-D4EB4D7203E7}"/>
              </a:ext>
            </a:extLst>
          </p:cNvPr>
          <p:cNvSpPr>
            <a:spLocks noGrp="1"/>
          </p:cNvSpPr>
          <p:nvPr>
            <p:ph type="title"/>
          </p:nvPr>
        </p:nvSpPr>
        <p:spPr/>
        <p:txBody>
          <a:bodyPr/>
          <a:lstStyle/>
          <a:p>
            <a:r>
              <a:rPr lang="en-US" b="1" dirty="0"/>
              <a:t>Thread.sleep() </a:t>
            </a:r>
            <a:br>
              <a:rPr lang="en-US" dirty="0"/>
            </a:br>
            <a:endParaRPr lang="en-US" dirty="0"/>
          </a:p>
        </p:txBody>
      </p:sp>
      <p:sp>
        <p:nvSpPr>
          <p:cNvPr id="3" name="Content Placeholder 2">
            <a:extLst>
              <a:ext uri="{FF2B5EF4-FFF2-40B4-BE49-F238E27FC236}">
                <a16:creationId xmlns:a16="http://schemas.microsoft.com/office/drawing/2014/main" id="{24EEB26A-7408-1583-0DDF-FB2E86EB5DA5}"/>
              </a:ext>
            </a:extLst>
          </p:cNvPr>
          <p:cNvSpPr>
            <a:spLocks noGrp="1"/>
          </p:cNvSpPr>
          <p:nvPr>
            <p:ph idx="1"/>
          </p:nvPr>
        </p:nvSpPr>
        <p:spPr/>
        <p:txBody>
          <a:bodyPr/>
          <a:lstStyle/>
          <a:p>
            <a:r>
              <a:rPr lang="en-US" dirty="0"/>
              <a:t>The sleep() method in Java is a static method of the Thread class. It pauses the execution of the current thread for a specified period, allowing other threads a chance to execute and giving control to the thread scheduler.</a:t>
            </a:r>
          </a:p>
          <a:p>
            <a:r>
              <a:rPr lang="en-US" dirty="0"/>
              <a:t>There are two overloaded versions of the sleep method:</a:t>
            </a:r>
          </a:p>
          <a:p>
            <a:pPr marL="0" indent="0">
              <a:buNone/>
            </a:pPr>
            <a:r>
              <a:rPr lang="en-US" dirty="0"/>
              <a:t>    public static void sleep(long </a:t>
            </a:r>
            <a:r>
              <a:rPr lang="en-US" dirty="0" err="1"/>
              <a:t>millis</a:t>
            </a:r>
            <a:r>
              <a:rPr lang="en-US" dirty="0"/>
              <a:t>) throws Interrupted Exception</a:t>
            </a:r>
          </a:p>
          <a:p>
            <a:pPr marL="0" indent="0">
              <a:buNone/>
            </a:pPr>
            <a:r>
              <a:rPr lang="en-US" dirty="0"/>
              <a:t>    public static void sleep(long </a:t>
            </a:r>
            <a:r>
              <a:rPr lang="en-US" dirty="0" err="1"/>
              <a:t>millis</a:t>
            </a:r>
            <a:r>
              <a:rPr lang="en-US" dirty="0"/>
              <a:t>, int nanos) throws </a:t>
            </a:r>
            <a:r>
              <a:rPr lang="en-US" dirty="0" err="1"/>
              <a:t>interruptedEx</a:t>
            </a:r>
            <a:r>
              <a:rPr lang="en-US" dirty="0"/>
              <a:t> </a:t>
            </a:r>
          </a:p>
          <a:p>
            <a:pPr marL="0" indent="0">
              <a:buNone/>
            </a:pPr>
            <a:r>
              <a:rPr lang="en-US" dirty="0"/>
              <a:t>     -caption.</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21154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D8D05-AED4-5178-D9CB-5CF6F93ED50B}"/>
              </a:ext>
            </a:extLst>
          </p:cNvPr>
          <p:cNvSpPr>
            <a:spLocks noGrp="1"/>
          </p:cNvSpPr>
          <p:nvPr>
            <p:ph type="title"/>
          </p:nvPr>
        </p:nvSpPr>
        <p:spPr/>
        <p:txBody>
          <a:bodyPr/>
          <a:lstStyle/>
          <a:p>
            <a:r>
              <a:rPr lang="en-US" b="1" dirty="0"/>
              <a:t>Join()</a:t>
            </a:r>
          </a:p>
        </p:txBody>
      </p:sp>
      <p:sp>
        <p:nvSpPr>
          <p:cNvPr id="3" name="Content Placeholder 2">
            <a:extLst>
              <a:ext uri="{FF2B5EF4-FFF2-40B4-BE49-F238E27FC236}">
                <a16:creationId xmlns:a16="http://schemas.microsoft.com/office/drawing/2014/main" id="{945D899C-0607-9CF0-22F9-622297B1F81B}"/>
              </a:ext>
            </a:extLst>
          </p:cNvPr>
          <p:cNvSpPr>
            <a:spLocks noGrp="1"/>
          </p:cNvSpPr>
          <p:nvPr>
            <p:ph idx="1"/>
          </p:nvPr>
        </p:nvSpPr>
        <p:spPr>
          <a:xfrm>
            <a:off x="838200" y="1825624"/>
            <a:ext cx="11149584" cy="4428871"/>
          </a:xfrm>
        </p:spPr>
        <p:txBody>
          <a:bodyPr>
            <a:normAutofit fontScale="77500" lnSpcReduction="20000"/>
          </a:bodyPr>
          <a:lstStyle/>
          <a:p>
            <a:pPr algn="just"/>
            <a:r>
              <a:rPr lang="en-US" dirty="0"/>
              <a:t>The join() method in Java is a key part of the Thread class. It allows one thread to wait for the completion of another thread before continuing its own execution. This is vital for coordinating multi-threaded programs, ensuring that certain operations happen only after others are finished</a:t>
            </a:r>
          </a:p>
          <a:p>
            <a:pPr marL="0" indent="0">
              <a:buNone/>
            </a:pPr>
            <a:endParaRPr lang="en-US" dirty="0"/>
          </a:p>
          <a:p>
            <a:r>
              <a:rPr lang="en-US" b="1" dirty="0"/>
              <a:t>Method	         Description</a:t>
            </a:r>
          </a:p>
          <a:p>
            <a:pPr marL="0" indent="0">
              <a:buNone/>
            </a:pPr>
            <a:endParaRPr lang="en-US" b="1" dirty="0"/>
          </a:p>
          <a:p>
            <a:pPr marL="0" indent="0">
              <a:buNone/>
            </a:pPr>
            <a:r>
              <a:rPr lang="en-US" dirty="0"/>
              <a:t>   void join()	           Waits for the thread to finish execution</a:t>
            </a:r>
          </a:p>
          <a:p>
            <a:pPr marL="0" indent="0">
              <a:buNone/>
            </a:pPr>
            <a:endParaRPr lang="en-US" dirty="0"/>
          </a:p>
          <a:p>
            <a:pPr marL="0" indent="0">
              <a:buNone/>
            </a:pPr>
            <a:r>
              <a:rPr lang="en-US" dirty="0"/>
              <a:t>   void join(long </a:t>
            </a:r>
            <a:r>
              <a:rPr lang="en-US" dirty="0" err="1"/>
              <a:t>millis</a:t>
            </a:r>
            <a:r>
              <a:rPr lang="en-US" dirty="0"/>
              <a:t>)  Waits at most </a:t>
            </a:r>
            <a:r>
              <a:rPr lang="en-US" dirty="0" err="1"/>
              <a:t>millis</a:t>
            </a:r>
            <a:r>
              <a:rPr lang="en-US" dirty="0"/>
              <a:t> milliseconds for the thread to finish.    </a:t>
            </a:r>
          </a:p>
          <a:p>
            <a:pPr marL="0" indent="0">
              <a:buNone/>
            </a:pPr>
            <a:r>
              <a:rPr lang="en-US" dirty="0"/>
              <a:t>    </a:t>
            </a:r>
          </a:p>
          <a:p>
            <a:pPr marL="0" indent="0">
              <a:buNone/>
            </a:pPr>
            <a:r>
              <a:rPr lang="en-US" dirty="0"/>
              <a:t>   void join(long </a:t>
            </a:r>
            <a:r>
              <a:rPr lang="en-US" dirty="0" err="1"/>
              <a:t>millis</a:t>
            </a:r>
            <a:r>
              <a:rPr lang="en-US" dirty="0"/>
              <a:t>, int nanos) Waits at most </a:t>
            </a:r>
            <a:r>
              <a:rPr lang="en-US" dirty="0" err="1"/>
              <a:t>millis</a:t>
            </a:r>
            <a:r>
              <a:rPr lang="en-US" dirty="0"/>
              <a:t> </a:t>
            </a:r>
            <a:r>
              <a:rPr lang="en-US" dirty="0" err="1"/>
              <a:t>ms</a:t>
            </a:r>
            <a:r>
              <a:rPr lang="en-US" dirty="0"/>
              <a:t> + nanos ns for the  </a:t>
            </a:r>
          </a:p>
          <a:p>
            <a:pPr marL="0" indent="0">
              <a:buNone/>
            </a:pPr>
            <a:r>
              <a:rPr lang="en-US" dirty="0"/>
              <a:t>   thread to finish.     </a:t>
            </a:r>
          </a:p>
        </p:txBody>
      </p:sp>
    </p:spTree>
    <p:extLst>
      <p:ext uri="{BB962C8B-B14F-4D97-AF65-F5344CB8AC3E}">
        <p14:creationId xmlns:p14="http://schemas.microsoft.com/office/powerpoint/2010/main" val="10920415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1A81-B3EA-30E5-3732-DC89E4260AA0}"/>
              </a:ext>
            </a:extLst>
          </p:cNvPr>
          <p:cNvSpPr>
            <a:spLocks noGrp="1"/>
          </p:cNvSpPr>
          <p:nvPr>
            <p:ph type="title"/>
          </p:nvPr>
        </p:nvSpPr>
        <p:spPr/>
        <p:txBody>
          <a:bodyPr/>
          <a:lstStyle/>
          <a:p>
            <a:r>
              <a:rPr lang="en-US" b="1" dirty="0"/>
              <a:t>Multithreading</a:t>
            </a:r>
          </a:p>
        </p:txBody>
      </p:sp>
      <p:sp>
        <p:nvSpPr>
          <p:cNvPr id="3" name="Content Placeholder 2">
            <a:extLst>
              <a:ext uri="{FF2B5EF4-FFF2-40B4-BE49-F238E27FC236}">
                <a16:creationId xmlns:a16="http://schemas.microsoft.com/office/drawing/2014/main" id="{7B5C772C-DB2E-252C-EAC6-C6F707A366E9}"/>
              </a:ext>
            </a:extLst>
          </p:cNvPr>
          <p:cNvSpPr>
            <a:spLocks noGrp="1"/>
          </p:cNvSpPr>
          <p:nvPr>
            <p:ph idx="1"/>
          </p:nvPr>
        </p:nvSpPr>
        <p:spPr/>
        <p:txBody>
          <a:bodyPr/>
          <a:lstStyle/>
          <a:p>
            <a:r>
              <a:rPr lang="en-US" dirty="0"/>
              <a:t>Process of executing multiple threads simultaneously.</a:t>
            </a:r>
          </a:p>
          <a:p>
            <a:r>
              <a:rPr lang="en-US" dirty="0"/>
              <a:t>Thread is a lightweight sub-process, a smallest unit of processing. Multiprocess and multithreading, both are used to achieve multitasking.</a:t>
            </a:r>
          </a:p>
          <a:p>
            <a:r>
              <a:rPr lang="en-US" dirty="0"/>
              <a:t>But we use multithreading rather than multiprocessing because threads share common memory area.</a:t>
            </a:r>
          </a:p>
          <a:p>
            <a:r>
              <a:rPr lang="en-US" dirty="0"/>
              <a:t>They don't allocate separate memory areas so saves memory, and context-switch between the threads takes less time than process.</a:t>
            </a:r>
          </a:p>
          <a:p>
            <a:r>
              <a:rPr lang="en-US" dirty="0"/>
              <a:t>Multithreading is mostly used in games, animation </a:t>
            </a:r>
            <a:r>
              <a:rPr lang="en-US" dirty="0" err="1"/>
              <a:t>etc</a:t>
            </a:r>
            <a:endParaRPr lang="en-US" dirty="0"/>
          </a:p>
        </p:txBody>
      </p:sp>
    </p:spTree>
    <p:extLst>
      <p:ext uri="{BB962C8B-B14F-4D97-AF65-F5344CB8AC3E}">
        <p14:creationId xmlns:p14="http://schemas.microsoft.com/office/powerpoint/2010/main" val="33225068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A1F1CB-B79A-9D93-E8ED-C179DF588F38}"/>
              </a:ext>
            </a:extLst>
          </p:cNvPr>
          <p:cNvSpPr>
            <a:spLocks noGrp="1"/>
          </p:cNvSpPr>
          <p:nvPr>
            <p:ph type="title"/>
          </p:nvPr>
        </p:nvSpPr>
        <p:spPr>
          <a:xfrm>
            <a:off x="734568" y="182245"/>
            <a:ext cx="10515600" cy="1325563"/>
          </a:xfrm>
        </p:spPr>
        <p:txBody>
          <a:bodyPr/>
          <a:lstStyle/>
          <a:p>
            <a:r>
              <a:rPr lang="en-US" b="1" dirty="0"/>
              <a:t>Virtual thread</a:t>
            </a:r>
          </a:p>
        </p:txBody>
      </p:sp>
      <p:sp>
        <p:nvSpPr>
          <p:cNvPr id="3" name="Content Placeholder 2">
            <a:extLst>
              <a:ext uri="{FF2B5EF4-FFF2-40B4-BE49-F238E27FC236}">
                <a16:creationId xmlns:a16="http://schemas.microsoft.com/office/drawing/2014/main" id="{5549F3EB-287D-D983-C54C-D3F7080D5DA9}"/>
              </a:ext>
            </a:extLst>
          </p:cNvPr>
          <p:cNvSpPr>
            <a:spLocks noGrp="1"/>
          </p:cNvSpPr>
          <p:nvPr>
            <p:ph idx="1"/>
          </p:nvPr>
        </p:nvSpPr>
        <p:spPr>
          <a:xfrm>
            <a:off x="630936" y="1417320"/>
            <a:ext cx="10722864" cy="4759643"/>
          </a:xfrm>
        </p:spPr>
        <p:txBody>
          <a:bodyPr>
            <a:normAutofit fontScale="92500" lnSpcReduction="10000"/>
          </a:bodyPr>
          <a:lstStyle/>
          <a:p>
            <a:pPr marL="0" indent="0" algn="just">
              <a:buNone/>
            </a:pPr>
            <a:r>
              <a:rPr lang="en-US" dirty="0"/>
              <a:t>A virtual thread is a lightweight, high-concurrency thread introduced in Java 19 (as a preview) and officially in Java 21. Unlike traditional ("platform") threads, which are managed by the operating system, virtual threads are managed by the Java Virtual Machine (JVM). This makes them far more efficient for applications that need to handle many concurrent tasks, such as web servers or database clients.</a:t>
            </a:r>
          </a:p>
          <a:p>
            <a:pPr marL="0" indent="0" algn="just">
              <a:buNone/>
            </a:pPr>
            <a:endParaRPr lang="en-US" dirty="0"/>
          </a:p>
          <a:p>
            <a:pPr marL="0" indent="0">
              <a:buNone/>
            </a:pPr>
            <a:r>
              <a:rPr lang="en-US" sz="2600" dirty="0"/>
              <a:t>Thread </a:t>
            </a:r>
            <a:r>
              <a:rPr lang="en-US" sz="2600" dirty="0" err="1"/>
              <a:t>thread</a:t>
            </a:r>
            <a:r>
              <a:rPr lang="en-US" sz="2600" dirty="0"/>
              <a:t> = </a:t>
            </a:r>
            <a:r>
              <a:rPr lang="en-US" sz="2600" dirty="0" err="1"/>
              <a:t>Thread.ofVirtual</a:t>
            </a:r>
            <a:r>
              <a:rPr lang="en-US" sz="2600" dirty="0"/>
              <a:t>().start(() -&gt; {</a:t>
            </a:r>
          </a:p>
          <a:p>
            <a:pPr marL="0" indent="0">
              <a:buNone/>
            </a:pPr>
            <a:endParaRPr lang="en-US" sz="2600" dirty="0"/>
          </a:p>
          <a:p>
            <a:pPr marL="0" indent="0">
              <a:buNone/>
            </a:pPr>
            <a:r>
              <a:rPr lang="en-US" sz="2600" dirty="0"/>
              <a:t>    System.out.println("Hello from virtual thread!");</a:t>
            </a:r>
          </a:p>
          <a:p>
            <a:pPr marL="0" indent="0">
              <a:buNone/>
            </a:pPr>
            <a:endParaRPr lang="en-US" sz="2600" dirty="0"/>
          </a:p>
          <a:p>
            <a:pPr marL="0" indent="0">
              <a:buNone/>
            </a:pPr>
            <a:r>
              <a:rPr lang="en-US" sz="2600" dirty="0"/>
              <a:t>});</a:t>
            </a:r>
          </a:p>
          <a:p>
            <a:pPr marL="0" indent="0" algn="just">
              <a:buNone/>
            </a:pPr>
            <a:endParaRPr lang="en-US" dirty="0"/>
          </a:p>
        </p:txBody>
      </p:sp>
    </p:spTree>
    <p:extLst>
      <p:ext uri="{BB962C8B-B14F-4D97-AF65-F5344CB8AC3E}">
        <p14:creationId xmlns:p14="http://schemas.microsoft.com/office/powerpoint/2010/main" val="3372266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B8233E-98E6-2D67-4CB7-3B2C9ACB067E}"/>
              </a:ext>
            </a:extLst>
          </p:cNvPr>
          <p:cNvSpPr>
            <a:spLocks noGrp="1"/>
          </p:cNvSpPr>
          <p:nvPr>
            <p:ph type="title"/>
          </p:nvPr>
        </p:nvSpPr>
        <p:spPr/>
        <p:txBody>
          <a:bodyPr/>
          <a:lstStyle/>
          <a:p>
            <a:r>
              <a:rPr lang="en-US" b="1" dirty="0"/>
              <a:t>Sleep()</a:t>
            </a:r>
            <a:endParaRPr lang="en-US" dirty="0"/>
          </a:p>
        </p:txBody>
      </p:sp>
      <p:sp>
        <p:nvSpPr>
          <p:cNvPr id="5" name="Content Placeholder 4">
            <a:extLst>
              <a:ext uri="{FF2B5EF4-FFF2-40B4-BE49-F238E27FC236}">
                <a16:creationId xmlns:a16="http://schemas.microsoft.com/office/drawing/2014/main" id="{8439A04B-6508-32D6-4A1A-68651FB2C6DB}"/>
              </a:ext>
            </a:extLst>
          </p:cNvPr>
          <p:cNvSpPr>
            <a:spLocks noGrp="1"/>
          </p:cNvSpPr>
          <p:nvPr>
            <p:ph idx="1"/>
          </p:nvPr>
        </p:nvSpPr>
        <p:spPr>
          <a:xfrm>
            <a:off x="838200" y="1825624"/>
            <a:ext cx="11451336" cy="4831207"/>
          </a:xfrm>
        </p:spPr>
        <p:txBody>
          <a:bodyPr>
            <a:normAutofit fontScale="70000" lnSpcReduction="20000"/>
          </a:bodyPr>
          <a:lstStyle/>
          <a:p>
            <a:pPr marL="0" indent="0">
              <a:buNone/>
            </a:pPr>
            <a:r>
              <a:rPr lang="en-US" dirty="0"/>
              <a:t>public class VirtualThreadLoop {</a:t>
            </a:r>
          </a:p>
          <a:p>
            <a:pPr marL="0" indent="0">
              <a:buNone/>
            </a:pPr>
            <a:r>
              <a:rPr lang="en-US" dirty="0"/>
              <a:t>    public static void main(String[] args) {</a:t>
            </a:r>
          </a:p>
          <a:p>
            <a:pPr marL="0" indent="0">
              <a:buNone/>
            </a:pPr>
            <a:r>
              <a:rPr lang="en-US" dirty="0"/>
              <a:t>        for (int </a:t>
            </a:r>
            <a:r>
              <a:rPr lang="en-US" dirty="0" err="1"/>
              <a:t>i</a:t>
            </a:r>
            <a:r>
              <a:rPr lang="en-US" dirty="0"/>
              <a:t> = 0; </a:t>
            </a:r>
            <a:r>
              <a:rPr lang="en-US" dirty="0" err="1"/>
              <a:t>i</a:t>
            </a:r>
            <a:r>
              <a:rPr lang="en-US" dirty="0"/>
              <a:t> &lt; 5; </a:t>
            </a:r>
            <a:r>
              <a:rPr lang="en-US" dirty="0" err="1"/>
              <a:t>i</a:t>
            </a:r>
            <a:r>
              <a:rPr lang="en-US" dirty="0"/>
              <a:t>++) {</a:t>
            </a:r>
          </a:p>
          <a:p>
            <a:pPr marL="0" indent="0">
              <a:buNone/>
            </a:pPr>
            <a:r>
              <a:rPr lang="en-US" dirty="0"/>
              <a:t>            Thread.ofVirtual().start(() -&gt; {</a:t>
            </a:r>
          </a:p>
          <a:p>
            <a:pPr marL="0" indent="0">
              <a:buNone/>
            </a:pPr>
            <a:r>
              <a:rPr lang="en-US" dirty="0"/>
              <a:t>                try {</a:t>
            </a:r>
          </a:p>
          <a:p>
            <a:pPr marL="0" indent="0">
              <a:buNone/>
            </a:pPr>
            <a:r>
              <a:rPr lang="en-US" dirty="0"/>
              <a:t>                    </a:t>
            </a:r>
            <a:r>
              <a:rPr lang="en-US" dirty="0" err="1"/>
              <a:t>Thread.sleep</a:t>
            </a:r>
            <a:r>
              <a:rPr lang="en-US" dirty="0"/>
              <a:t>(1000); // Sleep for 1 second</a:t>
            </a:r>
          </a:p>
          <a:p>
            <a:pPr marL="0" indent="0">
              <a:buNone/>
            </a:pPr>
            <a:r>
              <a:rPr lang="en-US" dirty="0"/>
              <a:t>                    System.out.println("Done sleeping in virtual thread: " + </a:t>
            </a:r>
            <a:r>
              <a:rPr lang="en-US" dirty="0" err="1"/>
              <a:t>Thread.currentThread</a:t>
            </a:r>
            <a:r>
              <a:rPr lang="en-US" dirty="0"/>
              <a:t>());</a:t>
            </a:r>
          </a:p>
          <a:p>
            <a:pPr marL="0" indent="0">
              <a:buNone/>
            </a:pPr>
            <a:r>
              <a:rPr lang="en-US" dirty="0"/>
              <a:t>                } catch (InterruptedException e) {</a:t>
            </a:r>
          </a:p>
          <a:p>
            <a:pPr marL="0" indent="0">
              <a:buNone/>
            </a:pPr>
            <a:r>
              <a:rPr lang="en-US" dirty="0"/>
              <a:t>                    </a:t>
            </a:r>
            <a:r>
              <a:rPr lang="en-US" dirty="0" err="1"/>
              <a:t>e.printStackTrace</a:t>
            </a:r>
            <a:r>
              <a:rPr lang="en-US" dirty="0"/>
              <a:t>();</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6114787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C8DBE-6357-B23E-23E4-2BA6AF7CCBD5}"/>
              </a:ext>
            </a:extLst>
          </p:cNvPr>
          <p:cNvSpPr>
            <a:spLocks noGrp="1"/>
          </p:cNvSpPr>
          <p:nvPr>
            <p:ph type="title"/>
          </p:nvPr>
        </p:nvSpPr>
        <p:spPr/>
        <p:txBody>
          <a:bodyPr/>
          <a:lstStyle/>
          <a:p>
            <a:r>
              <a:rPr lang="en-US" b="1" dirty="0"/>
              <a:t>Join()</a:t>
            </a:r>
          </a:p>
        </p:txBody>
      </p:sp>
      <p:sp>
        <p:nvSpPr>
          <p:cNvPr id="3" name="Content Placeholder 2">
            <a:extLst>
              <a:ext uri="{FF2B5EF4-FFF2-40B4-BE49-F238E27FC236}">
                <a16:creationId xmlns:a16="http://schemas.microsoft.com/office/drawing/2014/main" id="{08473FC8-9EE8-657A-D4AD-996DC551B23A}"/>
              </a:ext>
            </a:extLst>
          </p:cNvPr>
          <p:cNvSpPr>
            <a:spLocks noGrp="1"/>
          </p:cNvSpPr>
          <p:nvPr>
            <p:ph idx="1"/>
          </p:nvPr>
        </p:nvSpPr>
        <p:spPr/>
        <p:txBody>
          <a:bodyPr/>
          <a:lstStyle/>
          <a:p>
            <a:pPr marL="0" indent="0">
              <a:buNone/>
            </a:pPr>
            <a:r>
              <a:rPr lang="en-US" dirty="0"/>
              <a:t>Thread </a:t>
            </a:r>
            <a:r>
              <a:rPr lang="en-US" dirty="0" err="1"/>
              <a:t>thread</a:t>
            </a:r>
            <a:r>
              <a:rPr lang="en-US" dirty="0"/>
              <a:t> = </a:t>
            </a:r>
            <a:r>
              <a:rPr lang="en-US" dirty="0" err="1"/>
              <a:t>Thread.ofVirtual</a:t>
            </a:r>
            <a:r>
              <a:rPr lang="en-US" dirty="0"/>
              <a:t>().start(() -&gt; System.out.println("Hello from virtual thread!"));</a:t>
            </a:r>
          </a:p>
          <a:p>
            <a:pPr marL="0" indent="0">
              <a:buNone/>
            </a:pPr>
            <a:endParaRPr lang="en-US" dirty="0"/>
          </a:p>
          <a:p>
            <a:pPr marL="0" indent="0">
              <a:buNone/>
            </a:pPr>
            <a:r>
              <a:rPr lang="en-US" dirty="0" err="1"/>
              <a:t>thread.join</a:t>
            </a:r>
            <a:r>
              <a:rPr lang="en-US" dirty="0"/>
              <a:t>();</a:t>
            </a:r>
          </a:p>
          <a:p>
            <a:pPr marL="0" indent="0">
              <a:buNone/>
            </a:pPr>
            <a:endParaRPr lang="en-US" dirty="0"/>
          </a:p>
          <a:p>
            <a:pPr marL="0" indent="0">
              <a:buNone/>
            </a:pPr>
            <a:r>
              <a:rPr lang="en-US" dirty="0"/>
              <a:t>System.out.println("Virtual thread has finished.");</a:t>
            </a:r>
          </a:p>
          <a:p>
            <a:pPr marL="0" indent="0">
              <a:buNone/>
            </a:pPr>
            <a:endParaRPr lang="en-US" dirty="0"/>
          </a:p>
        </p:txBody>
      </p:sp>
    </p:spTree>
    <p:extLst>
      <p:ext uri="{BB962C8B-B14F-4D97-AF65-F5344CB8AC3E}">
        <p14:creationId xmlns:p14="http://schemas.microsoft.com/office/powerpoint/2010/main" val="15988256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BF7B9-41DF-4E88-7DBC-0EF5D1324286}"/>
              </a:ext>
            </a:extLst>
          </p:cNvPr>
          <p:cNvSpPr>
            <a:spLocks noGrp="1"/>
          </p:cNvSpPr>
          <p:nvPr>
            <p:ph type="title"/>
          </p:nvPr>
        </p:nvSpPr>
        <p:spPr/>
        <p:txBody>
          <a:bodyPr/>
          <a:lstStyle/>
          <a:p>
            <a:r>
              <a:rPr lang="en-US" b="1" dirty="0"/>
              <a:t>Race Condtion</a:t>
            </a:r>
          </a:p>
        </p:txBody>
      </p:sp>
      <p:sp>
        <p:nvSpPr>
          <p:cNvPr id="3" name="Content Placeholder 2">
            <a:extLst>
              <a:ext uri="{FF2B5EF4-FFF2-40B4-BE49-F238E27FC236}">
                <a16:creationId xmlns:a16="http://schemas.microsoft.com/office/drawing/2014/main" id="{8E13933F-7EAE-47FE-7DBB-863F3EF683A6}"/>
              </a:ext>
            </a:extLst>
          </p:cNvPr>
          <p:cNvSpPr>
            <a:spLocks noGrp="1"/>
          </p:cNvSpPr>
          <p:nvPr>
            <p:ph idx="1"/>
          </p:nvPr>
        </p:nvSpPr>
        <p:spPr/>
        <p:txBody>
          <a:bodyPr>
            <a:normAutofit lnSpcReduction="10000"/>
          </a:bodyPr>
          <a:lstStyle/>
          <a:p>
            <a:r>
              <a:rPr lang="en-US" dirty="0"/>
              <a:t>A race condition occurs in a multithreaded environment when two or more threads access shared data (variables) simultaneously, and at least one thread modifies it — leading to unexpected or incorrect results.</a:t>
            </a:r>
          </a:p>
          <a:p>
            <a:endParaRPr lang="en-US" dirty="0"/>
          </a:p>
          <a:p>
            <a:pPr marL="0" indent="0">
              <a:buNone/>
            </a:pPr>
            <a:r>
              <a:rPr lang="en-US" b="1" dirty="0"/>
              <a:t>Why It Happens:</a:t>
            </a:r>
          </a:p>
          <a:p>
            <a:r>
              <a:rPr lang="en-US" dirty="0"/>
              <a:t>Threads execute independently.</a:t>
            </a:r>
          </a:p>
          <a:p>
            <a:r>
              <a:rPr lang="en-US" dirty="0"/>
              <a:t>When they </a:t>
            </a:r>
            <a:r>
              <a:rPr lang="en-US" i="1" dirty="0"/>
              <a:t>race</a:t>
            </a:r>
            <a:r>
              <a:rPr lang="en-US" dirty="0"/>
              <a:t> to access/modify the same data without proper synchronization, the final result may vary each time the program runs.</a:t>
            </a:r>
          </a:p>
          <a:p>
            <a:pPr marL="0" indent="0">
              <a:buNone/>
            </a:pPr>
            <a:endParaRPr lang="en-US" dirty="0"/>
          </a:p>
        </p:txBody>
      </p:sp>
    </p:spTree>
    <p:extLst>
      <p:ext uri="{BB962C8B-B14F-4D97-AF65-F5344CB8AC3E}">
        <p14:creationId xmlns:p14="http://schemas.microsoft.com/office/powerpoint/2010/main" val="28090652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6858D-FA8E-9C23-6DFD-4532E64C4125}"/>
              </a:ext>
            </a:extLst>
          </p:cNvPr>
          <p:cNvSpPr>
            <a:spLocks noGrp="1"/>
          </p:cNvSpPr>
          <p:nvPr>
            <p:ph type="title"/>
          </p:nvPr>
        </p:nvSpPr>
        <p:spPr>
          <a:xfrm>
            <a:off x="629412" y="593725"/>
            <a:ext cx="10515600" cy="704723"/>
          </a:xfrm>
        </p:spPr>
        <p:txBody>
          <a:bodyPr>
            <a:normAutofit fontScale="90000"/>
          </a:bodyPr>
          <a:lstStyle/>
          <a:p>
            <a:r>
              <a:rPr lang="en-US" b="1" dirty="0"/>
              <a:t>Synchronization</a:t>
            </a:r>
            <a:r>
              <a:rPr lang="en-US" dirty="0"/>
              <a:t> </a:t>
            </a:r>
            <a:br>
              <a:rPr lang="en-US" dirty="0"/>
            </a:br>
            <a:endParaRPr lang="en-US" dirty="0"/>
          </a:p>
        </p:txBody>
      </p:sp>
      <p:sp>
        <p:nvSpPr>
          <p:cNvPr id="3" name="Content Placeholder 2">
            <a:extLst>
              <a:ext uri="{FF2B5EF4-FFF2-40B4-BE49-F238E27FC236}">
                <a16:creationId xmlns:a16="http://schemas.microsoft.com/office/drawing/2014/main" id="{2CE4D13A-C444-EF7C-C638-B3ADCC57D589}"/>
              </a:ext>
            </a:extLst>
          </p:cNvPr>
          <p:cNvSpPr>
            <a:spLocks noGrp="1"/>
          </p:cNvSpPr>
          <p:nvPr>
            <p:ph idx="1"/>
          </p:nvPr>
        </p:nvSpPr>
        <p:spPr>
          <a:xfrm>
            <a:off x="420624" y="1170432"/>
            <a:ext cx="11210544" cy="5221224"/>
          </a:xfrm>
        </p:spPr>
        <p:txBody>
          <a:bodyPr>
            <a:normAutofit/>
          </a:bodyPr>
          <a:lstStyle/>
          <a:p>
            <a:r>
              <a:rPr lang="en-US" dirty="0"/>
              <a:t>Synchronization in Java is a mechanism that ensures only one thread can access a particular resource or block of code at a time. This is essential in multithreaded environments to prevent data inconsistency, race conditions, and unpredictable results when multiple threads interact with shared resources</a:t>
            </a:r>
          </a:p>
          <a:p>
            <a:pPr marL="0" indent="0">
              <a:buNone/>
            </a:pPr>
            <a:r>
              <a:rPr lang="en-US" b="1" dirty="0"/>
              <a:t>Why Use Synchronization?</a:t>
            </a:r>
          </a:p>
          <a:p>
            <a:r>
              <a:rPr lang="en-US" dirty="0"/>
              <a:t>Prevents race conditions: Ensures that only one thread can modify shared data at a time, avoiding conflicts.</a:t>
            </a:r>
          </a:p>
          <a:p>
            <a:r>
              <a:rPr lang="en-US" dirty="0"/>
              <a:t>Maintains data consistency: Shared resources are accessed in a controlled manner, preserving their integrity.</a:t>
            </a:r>
          </a:p>
          <a:p>
            <a:r>
              <a:rPr lang="en-US" dirty="0"/>
              <a:t>Controls thread execution: Only one thread can execute within a synchronized block or method at any given time</a:t>
            </a:r>
          </a:p>
          <a:p>
            <a:pPr marL="0" indent="0">
              <a:buNone/>
            </a:pPr>
            <a:endParaRPr lang="en-US" dirty="0"/>
          </a:p>
        </p:txBody>
      </p:sp>
    </p:spTree>
    <p:extLst>
      <p:ext uri="{BB962C8B-B14F-4D97-AF65-F5344CB8AC3E}">
        <p14:creationId xmlns:p14="http://schemas.microsoft.com/office/powerpoint/2010/main" val="33497512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EBC7E-A307-49C5-A6D1-0C4A85175C2A}"/>
              </a:ext>
            </a:extLst>
          </p:cNvPr>
          <p:cNvSpPr>
            <a:spLocks noGrp="1"/>
          </p:cNvSpPr>
          <p:nvPr>
            <p:ph type="title"/>
          </p:nvPr>
        </p:nvSpPr>
        <p:spPr/>
        <p:txBody>
          <a:bodyPr/>
          <a:lstStyle/>
          <a:p>
            <a:r>
              <a:rPr lang="en-US" b="1" dirty="0"/>
              <a:t>Synchronized Methods </a:t>
            </a:r>
            <a:br>
              <a:rPr lang="en-US" dirty="0"/>
            </a:br>
            <a:endParaRPr lang="en-US" dirty="0"/>
          </a:p>
        </p:txBody>
      </p:sp>
      <p:sp>
        <p:nvSpPr>
          <p:cNvPr id="3" name="Content Placeholder 2">
            <a:extLst>
              <a:ext uri="{FF2B5EF4-FFF2-40B4-BE49-F238E27FC236}">
                <a16:creationId xmlns:a16="http://schemas.microsoft.com/office/drawing/2014/main" id="{38E53888-D485-22D7-411B-355D47D4E287}"/>
              </a:ext>
            </a:extLst>
          </p:cNvPr>
          <p:cNvSpPr>
            <a:spLocks noGrp="1"/>
          </p:cNvSpPr>
          <p:nvPr>
            <p:ph idx="1"/>
          </p:nvPr>
        </p:nvSpPr>
        <p:spPr/>
        <p:txBody>
          <a:bodyPr/>
          <a:lstStyle/>
          <a:p>
            <a:pPr marL="0" indent="0">
              <a:buNone/>
            </a:pPr>
            <a:r>
              <a:rPr lang="en-US" dirty="0"/>
              <a:t>In Java ensures that only one thread can execute that method on a given object instance at a time. This helps protect shared resources from concurrent access, preventing </a:t>
            </a:r>
            <a:r>
              <a:rPr lang="en-US" i="1" dirty="0"/>
              <a:t>race conditions</a:t>
            </a:r>
            <a:r>
              <a:rPr lang="en-US" dirty="0"/>
              <a:t> and ensuring data consistency in multi-threaded programs</a:t>
            </a:r>
          </a:p>
          <a:p>
            <a:pPr marL="0" indent="0">
              <a:buNone/>
            </a:pPr>
            <a:endParaRPr lang="en-US" dirty="0"/>
          </a:p>
          <a:p>
            <a:pPr marL="0" indent="0">
              <a:buNone/>
            </a:pPr>
            <a:r>
              <a:rPr lang="en-US" dirty="0"/>
              <a:t>public synchronized void </a:t>
            </a:r>
            <a:r>
              <a:rPr lang="en-US" dirty="0" err="1"/>
              <a:t>exampleMethod</a:t>
            </a:r>
            <a:r>
              <a:rPr lang="en-US" dirty="0"/>
              <a:t>() {</a:t>
            </a:r>
          </a:p>
          <a:p>
            <a:pPr marL="0" indent="0">
              <a:buNone/>
            </a:pPr>
            <a:r>
              <a:rPr lang="en-US" dirty="0"/>
              <a:t>    // critical section code</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4435383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805F8-A04F-D663-E760-2BD02E34F787}"/>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48F305FF-4C07-390E-2C6C-D5864451C7CE}"/>
              </a:ext>
            </a:extLst>
          </p:cNvPr>
          <p:cNvSpPr>
            <a:spLocks noGrp="1"/>
          </p:cNvSpPr>
          <p:nvPr>
            <p:ph idx="1"/>
          </p:nvPr>
        </p:nvSpPr>
        <p:spPr/>
        <p:txBody>
          <a:bodyPr/>
          <a:lstStyle/>
          <a:p>
            <a:r>
              <a:rPr lang="en-US" dirty="0"/>
              <a:t>When a thread enters a synchronized method, it acquires the object's lock (also known as a </a:t>
            </a:r>
            <a:r>
              <a:rPr lang="en-US" i="1" dirty="0"/>
              <a:t>monitor</a:t>
            </a:r>
            <a:r>
              <a:rPr lang="en-US" dirty="0"/>
              <a:t>).</a:t>
            </a:r>
          </a:p>
          <a:p>
            <a:pPr marL="0" indent="0">
              <a:buNone/>
            </a:pPr>
            <a:endParaRPr lang="en-US" dirty="0"/>
          </a:p>
          <a:p>
            <a:r>
              <a:rPr lang="en-US" dirty="0"/>
              <a:t>If another thread tries to enter any synchronized method on the same object, it is blocked until the first thread exits that method and releases the lock.</a:t>
            </a:r>
          </a:p>
          <a:p>
            <a:pPr marL="0" indent="0">
              <a:buNone/>
            </a:pPr>
            <a:endParaRPr lang="en-US" dirty="0"/>
          </a:p>
          <a:p>
            <a:r>
              <a:rPr lang="en-US" dirty="0"/>
              <a:t>If multiple threads work with different instances, each instance has its own lock, so they do not block each other.</a:t>
            </a:r>
          </a:p>
          <a:p>
            <a:pPr marL="0" indent="0">
              <a:buNone/>
            </a:pPr>
            <a:endParaRPr lang="en-US" dirty="0"/>
          </a:p>
        </p:txBody>
      </p:sp>
    </p:spTree>
    <p:extLst>
      <p:ext uri="{BB962C8B-B14F-4D97-AF65-F5344CB8AC3E}">
        <p14:creationId xmlns:p14="http://schemas.microsoft.com/office/powerpoint/2010/main" val="32254190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1E05-85D0-1851-0CCC-D3F95EE1CB03}"/>
              </a:ext>
            </a:extLst>
          </p:cNvPr>
          <p:cNvSpPr>
            <a:spLocks noGrp="1"/>
          </p:cNvSpPr>
          <p:nvPr>
            <p:ph type="title"/>
          </p:nvPr>
        </p:nvSpPr>
        <p:spPr/>
        <p:txBody>
          <a:bodyPr/>
          <a:lstStyle/>
          <a:p>
            <a:r>
              <a:rPr lang="en-US" b="1" dirty="0"/>
              <a:t>Advantage</a:t>
            </a:r>
          </a:p>
        </p:txBody>
      </p:sp>
      <p:sp>
        <p:nvSpPr>
          <p:cNvPr id="3" name="Content Placeholder 2">
            <a:extLst>
              <a:ext uri="{FF2B5EF4-FFF2-40B4-BE49-F238E27FC236}">
                <a16:creationId xmlns:a16="http://schemas.microsoft.com/office/drawing/2014/main" id="{C53C118C-64F8-DB5E-84BF-48D072B98A9F}"/>
              </a:ext>
            </a:extLst>
          </p:cNvPr>
          <p:cNvSpPr>
            <a:spLocks noGrp="1"/>
          </p:cNvSpPr>
          <p:nvPr>
            <p:ph idx="1"/>
          </p:nvPr>
        </p:nvSpPr>
        <p:spPr/>
        <p:txBody>
          <a:bodyPr/>
          <a:lstStyle/>
          <a:p>
            <a:r>
              <a:rPr lang="en-US" dirty="0"/>
              <a:t>It doesn't block the user because threads are independent and you can perform multiple operations at the same time.</a:t>
            </a:r>
          </a:p>
          <a:p>
            <a:r>
              <a:rPr lang="en-US" dirty="0"/>
              <a:t>You can perform many operations together so it saves time.</a:t>
            </a:r>
          </a:p>
          <a:p>
            <a:r>
              <a:rPr lang="en-US" dirty="0"/>
              <a:t>Threads are independent. So it doesn't affect other threads if an exception occurs in a single thread</a:t>
            </a:r>
          </a:p>
        </p:txBody>
      </p:sp>
    </p:spTree>
    <p:extLst>
      <p:ext uri="{BB962C8B-B14F-4D97-AF65-F5344CB8AC3E}">
        <p14:creationId xmlns:p14="http://schemas.microsoft.com/office/powerpoint/2010/main" val="215294480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D89C7-372F-B8D5-02B1-9BBEB3E46101}"/>
              </a:ext>
            </a:extLst>
          </p:cNvPr>
          <p:cNvSpPr>
            <a:spLocks noGrp="1"/>
          </p:cNvSpPr>
          <p:nvPr>
            <p:ph type="title"/>
          </p:nvPr>
        </p:nvSpPr>
        <p:spPr/>
        <p:txBody>
          <a:bodyPr/>
          <a:lstStyle/>
          <a:p>
            <a:r>
              <a:rPr lang="en-US" b="1" dirty="0"/>
              <a:t>Synchronized Blocks</a:t>
            </a:r>
          </a:p>
        </p:txBody>
      </p:sp>
      <p:sp>
        <p:nvSpPr>
          <p:cNvPr id="3" name="Content Placeholder 2">
            <a:extLst>
              <a:ext uri="{FF2B5EF4-FFF2-40B4-BE49-F238E27FC236}">
                <a16:creationId xmlns:a16="http://schemas.microsoft.com/office/drawing/2014/main" id="{4FDC65CE-E266-783C-10AC-177B0E1DB3CB}"/>
              </a:ext>
            </a:extLst>
          </p:cNvPr>
          <p:cNvSpPr>
            <a:spLocks noGrp="1"/>
          </p:cNvSpPr>
          <p:nvPr>
            <p:ph idx="1"/>
          </p:nvPr>
        </p:nvSpPr>
        <p:spPr/>
        <p:txBody>
          <a:bodyPr>
            <a:normAutofit fontScale="92500" lnSpcReduction="10000"/>
          </a:bodyPr>
          <a:lstStyle/>
          <a:p>
            <a:pPr marL="0" indent="0">
              <a:buNone/>
            </a:pPr>
            <a:r>
              <a:rPr lang="en-US" dirty="0"/>
              <a:t>A synchronized block in Java allows you to synchronize only the critical section of code inside a method, rather than synchronizing the entire method. This is more granular because only the specific lines of code that access or modify shared resources are protected, allowing other non-critical code to run concurrently.</a:t>
            </a:r>
          </a:p>
          <a:p>
            <a:pPr marL="0" indent="0">
              <a:buNone/>
            </a:pPr>
            <a:endParaRPr lang="en-US" dirty="0"/>
          </a:p>
          <a:p>
            <a:pPr marL="0" indent="0">
              <a:buNone/>
            </a:pPr>
            <a:r>
              <a:rPr lang="en-US" b="1" dirty="0"/>
              <a:t>Why Use Synchronized Blocks?</a:t>
            </a:r>
          </a:p>
          <a:p>
            <a:r>
              <a:rPr lang="en-US" dirty="0"/>
              <a:t>If a method has some code that’s thread-unsafe and some that’s thread-safe, synchronize only the thread-unsafe part.</a:t>
            </a:r>
          </a:p>
          <a:p>
            <a:r>
              <a:rPr lang="en-US" dirty="0"/>
              <a:t>This improves performance since threads won’t be blocked from executing the non-critical code.</a:t>
            </a:r>
          </a:p>
          <a:p>
            <a:pPr marL="0" indent="0">
              <a:buNone/>
            </a:pPr>
            <a:endParaRPr lang="en-US" dirty="0"/>
          </a:p>
          <a:p>
            <a:pPr marL="0" indent="0">
              <a:buNone/>
            </a:pPr>
            <a:endParaRPr lang="en-US" dirty="0"/>
          </a:p>
        </p:txBody>
      </p:sp>
    </p:spTree>
    <p:extLst>
      <p:ext uri="{BB962C8B-B14F-4D97-AF65-F5344CB8AC3E}">
        <p14:creationId xmlns:p14="http://schemas.microsoft.com/office/powerpoint/2010/main" val="943729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3D709-5DE2-0E3A-0DCC-C72ECF873716}"/>
              </a:ext>
            </a:extLst>
          </p:cNvPr>
          <p:cNvSpPr>
            <a:spLocks noGrp="1"/>
          </p:cNvSpPr>
          <p:nvPr>
            <p:ph type="title"/>
          </p:nvPr>
        </p:nvSpPr>
        <p:spPr/>
        <p:txBody>
          <a:bodyPr/>
          <a:lstStyle/>
          <a:p>
            <a:r>
              <a:rPr lang="en-US" b="1" dirty="0"/>
              <a:t>Voltaile</a:t>
            </a:r>
          </a:p>
        </p:txBody>
      </p:sp>
      <p:sp>
        <p:nvSpPr>
          <p:cNvPr id="3" name="Content Placeholder 2">
            <a:extLst>
              <a:ext uri="{FF2B5EF4-FFF2-40B4-BE49-F238E27FC236}">
                <a16:creationId xmlns:a16="http://schemas.microsoft.com/office/drawing/2014/main" id="{472B677F-4C3F-C62D-F990-1F9D8142061C}"/>
              </a:ext>
            </a:extLst>
          </p:cNvPr>
          <p:cNvSpPr>
            <a:spLocks noGrp="1"/>
          </p:cNvSpPr>
          <p:nvPr>
            <p:ph idx="1"/>
          </p:nvPr>
        </p:nvSpPr>
        <p:spPr>
          <a:xfrm>
            <a:off x="356616" y="1618488"/>
            <a:ext cx="10997184" cy="4558475"/>
          </a:xfrm>
        </p:spPr>
        <p:txBody>
          <a:bodyPr/>
          <a:lstStyle/>
          <a:p>
            <a:r>
              <a:rPr lang="en-US" dirty="0"/>
              <a:t>The volatile keyword in Java is used to ensure that updates to a variable are always visible to all threads, making it a fundamental tool for visibility in multi-threaded programming. When a variable is marked as volatile, any change made to it by one thread is immediately visible to all other threads, as the value is always read from and written to main memory, not a thread-local or CPU cache.</a:t>
            </a:r>
          </a:p>
          <a:p>
            <a:pPr marL="0" indent="0">
              <a:buNone/>
            </a:pPr>
            <a:endParaRPr lang="en-US" dirty="0"/>
          </a:p>
        </p:txBody>
      </p:sp>
    </p:spTree>
    <p:extLst>
      <p:ext uri="{BB962C8B-B14F-4D97-AF65-F5344CB8AC3E}">
        <p14:creationId xmlns:p14="http://schemas.microsoft.com/office/powerpoint/2010/main" val="33263701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5C55F-4E5D-FBFC-A608-AE924D6AE6A2}"/>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D1386118-D091-C288-4A06-0153477B2EDA}"/>
              </a:ext>
            </a:extLst>
          </p:cNvPr>
          <p:cNvSpPr>
            <a:spLocks noGrp="1"/>
          </p:cNvSpPr>
          <p:nvPr>
            <p:ph idx="1"/>
          </p:nvPr>
        </p:nvSpPr>
        <p:spPr/>
        <p:txBody>
          <a:bodyPr>
            <a:normAutofit fontScale="92500" lnSpcReduction="20000"/>
          </a:bodyPr>
          <a:lstStyle/>
          <a:p>
            <a:r>
              <a:rPr lang="en-US" b="1" dirty="0"/>
              <a:t>Key Properties of volatile</a:t>
            </a:r>
          </a:p>
          <a:p>
            <a:pPr marL="0" indent="0">
              <a:buNone/>
            </a:pPr>
            <a:br>
              <a:rPr lang="en-US" dirty="0"/>
            </a:br>
            <a:r>
              <a:rPr lang="en-US" b="1" dirty="0"/>
              <a:t>Visibility Guarantee</a:t>
            </a:r>
            <a:r>
              <a:rPr lang="en-US" dirty="0"/>
              <a:t>: Changes to a volatile variable by one thread are instantly visible to other threads—no caching issues.</a:t>
            </a:r>
          </a:p>
          <a:p>
            <a:pPr marL="0" indent="0">
              <a:buNone/>
            </a:pPr>
            <a:r>
              <a:rPr lang="en-US" dirty="0"/>
              <a:t> </a:t>
            </a:r>
            <a:br>
              <a:rPr lang="en-US" dirty="0"/>
            </a:br>
            <a:r>
              <a:rPr lang="en-US" dirty="0"/>
              <a:t> </a:t>
            </a:r>
            <a:r>
              <a:rPr lang="en-US" b="1" dirty="0"/>
              <a:t>No Atomicity Guarantee</a:t>
            </a:r>
            <a:r>
              <a:rPr lang="en-US" dirty="0"/>
              <a:t>: While volatile ensures visibility, it does not ensure atomicity. Compound actions like counter++ are not atomic, even with a volatile variable; other synchronization mechanisms must be used for such operations.</a:t>
            </a:r>
          </a:p>
          <a:p>
            <a:pPr marL="0" indent="0">
              <a:buNone/>
            </a:pPr>
            <a:br>
              <a:rPr lang="en-US" dirty="0"/>
            </a:br>
            <a:r>
              <a:rPr lang="en-US" b="1" dirty="0"/>
              <a:t>Use Cases</a:t>
            </a:r>
            <a:r>
              <a:rPr lang="en-US" dirty="0"/>
              <a:t>: Best for flags, stop signals, and simple state sharing between threads—where you need up-to-date values but not atomic compound changes</a:t>
            </a:r>
          </a:p>
        </p:txBody>
      </p:sp>
    </p:spTree>
    <p:extLst>
      <p:ext uri="{BB962C8B-B14F-4D97-AF65-F5344CB8AC3E}">
        <p14:creationId xmlns:p14="http://schemas.microsoft.com/office/powerpoint/2010/main" val="24779304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39DE-37FE-8F0A-0B7C-F2C6E55B1346}"/>
              </a:ext>
            </a:extLst>
          </p:cNvPr>
          <p:cNvSpPr>
            <a:spLocks noGrp="1"/>
          </p:cNvSpPr>
          <p:nvPr>
            <p:ph type="title"/>
          </p:nvPr>
        </p:nvSpPr>
        <p:spPr>
          <a:xfrm>
            <a:off x="838200" y="210629"/>
            <a:ext cx="5041392" cy="1325563"/>
          </a:xfrm>
        </p:spPr>
        <p:txBody>
          <a:bodyPr/>
          <a:lstStyle/>
          <a:p>
            <a:r>
              <a:rPr lang="en-US" b="1" dirty="0"/>
              <a:t>Life Cycle of Thread</a:t>
            </a:r>
          </a:p>
        </p:txBody>
      </p:sp>
      <p:sp>
        <p:nvSpPr>
          <p:cNvPr id="3" name="Content Placeholder 2">
            <a:extLst>
              <a:ext uri="{FF2B5EF4-FFF2-40B4-BE49-F238E27FC236}">
                <a16:creationId xmlns:a16="http://schemas.microsoft.com/office/drawing/2014/main" id="{CDE80E79-7601-A568-C8F6-4D07D0437979}"/>
              </a:ext>
            </a:extLst>
          </p:cNvPr>
          <p:cNvSpPr>
            <a:spLocks noGrp="1"/>
          </p:cNvSpPr>
          <p:nvPr>
            <p:ph idx="1"/>
          </p:nvPr>
        </p:nvSpPr>
        <p:spPr>
          <a:xfrm>
            <a:off x="768096" y="1536192"/>
            <a:ext cx="10585704" cy="4640771"/>
          </a:xfrm>
        </p:spPr>
        <p:txBody>
          <a:bodyPr>
            <a:normAutofit lnSpcReduction="10000"/>
          </a:bodyPr>
          <a:lstStyle/>
          <a:p>
            <a:r>
              <a:rPr lang="en-US" b="1" dirty="0"/>
              <a:t>New</a:t>
            </a:r>
          </a:p>
          <a:p>
            <a:pPr marL="0" indent="0">
              <a:buNone/>
            </a:pPr>
            <a:r>
              <a:rPr lang="en-US" dirty="0"/>
              <a:t>The thread is in a new state if you create an instance of Thread class but before the invocation of start() method.</a:t>
            </a:r>
          </a:p>
          <a:p>
            <a:pPr marL="0" indent="0">
              <a:buNone/>
            </a:pPr>
            <a:endParaRPr lang="en-US" dirty="0"/>
          </a:p>
          <a:p>
            <a:r>
              <a:rPr lang="en-US" b="1" dirty="0"/>
              <a:t>Runnable</a:t>
            </a:r>
          </a:p>
          <a:p>
            <a:pPr marL="0" indent="0">
              <a:buNone/>
            </a:pPr>
            <a:r>
              <a:rPr lang="en-US" dirty="0"/>
              <a:t>The thread is in a runnable state after invocation of start() method, but the thread scheduler has not selected it to be the running thread.</a:t>
            </a:r>
          </a:p>
          <a:p>
            <a:pPr marL="0" indent="0">
              <a:buNone/>
            </a:pPr>
            <a:endParaRPr lang="en-US" dirty="0"/>
          </a:p>
          <a:p>
            <a:r>
              <a:rPr lang="en-US" b="1" dirty="0"/>
              <a:t>Running</a:t>
            </a:r>
          </a:p>
          <a:p>
            <a:pPr marL="0" indent="0">
              <a:buNone/>
            </a:pPr>
            <a:r>
              <a:rPr lang="en-US" b="1" dirty="0"/>
              <a:t> </a:t>
            </a:r>
            <a:r>
              <a:rPr lang="en-US" dirty="0"/>
              <a:t>The thread is in running state if the thread scheduler has selected it.</a:t>
            </a:r>
          </a:p>
          <a:p>
            <a:pPr marL="0" indent="0">
              <a:buNone/>
            </a:pPr>
            <a:endParaRPr lang="en-US" dirty="0"/>
          </a:p>
        </p:txBody>
      </p:sp>
    </p:spTree>
    <p:extLst>
      <p:ext uri="{BB962C8B-B14F-4D97-AF65-F5344CB8AC3E}">
        <p14:creationId xmlns:p14="http://schemas.microsoft.com/office/powerpoint/2010/main" val="31088566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C6D29-5B33-182A-66B4-EBF51048CC06}"/>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8C165E4C-ACE2-7D39-73AA-ADC1F0886450}"/>
              </a:ext>
            </a:extLst>
          </p:cNvPr>
          <p:cNvSpPr>
            <a:spLocks noGrp="1"/>
          </p:cNvSpPr>
          <p:nvPr>
            <p:ph idx="1"/>
          </p:nvPr>
        </p:nvSpPr>
        <p:spPr/>
        <p:txBody>
          <a:bodyPr/>
          <a:lstStyle/>
          <a:p>
            <a:r>
              <a:rPr lang="en-US" b="1" dirty="0"/>
              <a:t>Non runnable(Blocked)</a:t>
            </a:r>
          </a:p>
          <a:p>
            <a:pPr marL="0" indent="0">
              <a:buNone/>
            </a:pPr>
            <a:r>
              <a:rPr lang="en-US" b="1" dirty="0"/>
              <a:t> </a:t>
            </a:r>
            <a:r>
              <a:rPr lang="en-US" dirty="0"/>
              <a:t>This is the state when the thread is still alive, but is currently not eligible to run.</a:t>
            </a:r>
          </a:p>
          <a:p>
            <a:pPr marL="0" indent="0">
              <a:buNone/>
            </a:pPr>
            <a:endParaRPr lang="en-US" dirty="0"/>
          </a:p>
          <a:p>
            <a:r>
              <a:rPr lang="en-US" b="1" dirty="0"/>
              <a:t>Terminated</a:t>
            </a:r>
          </a:p>
          <a:p>
            <a:pPr marL="0" indent="0">
              <a:buNone/>
            </a:pPr>
            <a:r>
              <a:rPr lang="en-US" dirty="0"/>
              <a:t>   A thread is in terminated or dead state when its run() method exits.</a:t>
            </a:r>
          </a:p>
        </p:txBody>
      </p:sp>
    </p:spTree>
    <p:extLst>
      <p:ext uri="{BB962C8B-B14F-4D97-AF65-F5344CB8AC3E}">
        <p14:creationId xmlns:p14="http://schemas.microsoft.com/office/powerpoint/2010/main" val="21204449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D09A7-E46B-CD6B-47F4-673810F35092}"/>
              </a:ext>
            </a:extLst>
          </p:cNvPr>
          <p:cNvSpPr>
            <a:spLocks noGrp="1"/>
          </p:cNvSpPr>
          <p:nvPr>
            <p:ph type="title"/>
          </p:nvPr>
        </p:nvSpPr>
        <p:spPr>
          <a:xfrm>
            <a:off x="682752" y="511429"/>
            <a:ext cx="10515600" cy="1325563"/>
          </a:xfrm>
        </p:spPr>
        <p:txBody>
          <a:bodyPr/>
          <a:lstStyle/>
          <a:p>
            <a:r>
              <a:rPr lang="en-US" b="1" dirty="0"/>
              <a:t>Create Thread:</a:t>
            </a:r>
          </a:p>
        </p:txBody>
      </p:sp>
      <p:sp>
        <p:nvSpPr>
          <p:cNvPr id="3" name="Content Placeholder 2">
            <a:extLst>
              <a:ext uri="{FF2B5EF4-FFF2-40B4-BE49-F238E27FC236}">
                <a16:creationId xmlns:a16="http://schemas.microsoft.com/office/drawing/2014/main" id="{07535A7F-4D6F-63C6-B5F4-6E91BDE04FEB}"/>
              </a:ext>
            </a:extLst>
          </p:cNvPr>
          <p:cNvSpPr>
            <a:spLocks noGrp="1"/>
          </p:cNvSpPr>
          <p:nvPr>
            <p:ph idx="1"/>
          </p:nvPr>
        </p:nvSpPr>
        <p:spPr>
          <a:xfrm>
            <a:off x="573024" y="2365121"/>
            <a:ext cx="10515600" cy="2316607"/>
          </a:xfrm>
        </p:spPr>
        <p:txBody>
          <a:bodyPr/>
          <a:lstStyle/>
          <a:p>
            <a:r>
              <a:rPr lang="en-US" dirty="0"/>
              <a:t>By extending Thread class .</a:t>
            </a:r>
          </a:p>
          <a:p>
            <a:pPr marL="0" indent="0">
              <a:buNone/>
            </a:pPr>
            <a:endParaRPr lang="en-US" dirty="0"/>
          </a:p>
          <a:p>
            <a:r>
              <a:rPr lang="en-US" dirty="0"/>
              <a:t>By implementing Runnable interface</a:t>
            </a:r>
          </a:p>
          <a:p>
            <a:endParaRPr lang="en-US" dirty="0"/>
          </a:p>
          <a:p>
            <a:endParaRPr lang="en-US" dirty="0"/>
          </a:p>
        </p:txBody>
      </p:sp>
    </p:spTree>
    <p:extLst>
      <p:ext uri="{BB962C8B-B14F-4D97-AF65-F5344CB8AC3E}">
        <p14:creationId xmlns:p14="http://schemas.microsoft.com/office/powerpoint/2010/main" val="1397125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C2F822-4D37-6E45-AB80-A6CA59726055}"/>
              </a:ext>
            </a:extLst>
          </p:cNvPr>
          <p:cNvSpPr>
            <a:spLocks noGrp="1"/>
          </p:cNvSpPr>
          <p:nvPr>
            <p:ph type="title"/>
          </p:nvPr>
        </p:nvSpPr>
        <p:spPr/>
        <p:txBody>
          <a:bodyPr/>
          <a:lstStyle/>
          <a:p>
            <a:r>
              <a:rPr lang="en-US" b="1" dirty="0"/>
              <a:t>Thread Class:</a:t>
            </a:r>
          </a:p>
        </p:txBody>
      </p:sp>
      <p:sp>
        <p:nvSpPr>
          <p:cNvPr id="3" name="Content Placeholder 2">
            <a:extLst>
              <a:ext uri="{FF2B5EF4-FFF2-40B4-BE49-F238E27FC236}">
                <a16:creationId xmlns:a16="http://schemas.microsoft.com/office/drawing/2014/main" id="{37CA4D70-449D-957C-B182-4972A161D044}"/>
              </a:ext>
            </a:extLst>
          </p:cNvPr>
          <p:cNvSpPr>
            <a:spLocks noGrp="1"/>
          </p:cNvSpPr>
          <p:nvPr>
            <p:ph idx="1"/>
          </p:nvPr>
        </p:nvSpPr>
        <p:spPr/>
        <p:txBody>
          <a:bodyPr>
            <a:normAutofit fontScale="92500" lnSpcReduction="20000"/>
          </a:bodyPr>
          <a:lstStyle/>
          <a:p>
            <a:pPr marL="0" indent="0">
              <a:buNone/>
            </a:pPr>
            <a:r>
              <a:rPr lang="en-US" dirty="0"/>
              <a:t>class Main extends Thread {</a:t>
            </a:r>
          </a:p>
          <a:p>
            <a:pPr marL="0" indent="0">
              <a:buNone/>
            </a:pPr>
            <a:r>
              <a:rPr lang="en-US" dirty="0"/>
              <a:t>    public void run() {</a:t>
            </a:r>
          </a:p>
          <a:p>
            <a:pPr marL="0" indent="0">
              <a:buNone/>
            </a:pPr>
            <a:r>
              <a:rPr lang="en-US" dirty="0"/>
              <a:t>        System.out.println("thread is running...");</a:t>
            </a:r>
          </a:p>
          <a:p>
            <a:pPr marL="0" indent="0">
              <a:buNone/>
            </a:pPr>
            <a:r>
              <a:rPr lang="en-US" dirty="0"/>
              <a:t>    }</a:t>
            </a:r>
          </a:p>
          <a:p>
            <a:pPr marL="0" indent="0">
              <a:buNone/>
            </a:pPr>
            <a:endParaRPr lang="en-US" dirty="0"/>
          </a:p>
          <a:p>
            <a:pPr marL="0" indent="0">
              <a:buNone/>
            </a:pPr>
            <a:r>
              <a:rPr lang="en-US" dirty="0"/>
              <a:t>    public static void main(String args[]) {</a:t>
            </a:r>
          </a:p>
          <a:p>
            <a:pPr marL="0" indent="0">
              <a:buNone/>
            </a:pPr>
            <a:r>
              <a:rPr lang="en-US" dirty="0"/>
              <a:t>        Main t1 = new Main();</a:t>
            </a:r>
          </a:p>
          <a:p>
            <a:pPr marL="0" indent="0">
              <a:buNone/>
            </a:pPr>
            <a:r>
              <a:rPr lang="en-US" dirty="0"/>
              <a:t>        t1.start();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10030522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5E92E-A9B2-772F-3A0C-8C49CAB13E26}"/>
              </a:ext>
            </a:extLst>
          </p:cNvPr>
          <p:cNvSpPr>
            <a:spLocks noGrp="1"/>
          </p:cNvSpPr>
          <p:nvPr>
            <p:ph type="title"/>
          </p:nvPr>
        </p:nvSpPr>
        <p:spPr/>
        <p:txBody>
          <a:bodyPr/>
          <a:lstStyle/>
          <a:p>
            <a:r>
              <a:rPr lang="en-US" b="1" dirty="0"/>
              <a:t>Runnable Interface</a:t>
            </a:r>
          </a:p>
        </p:txBody>
      </p:sp>
      <p:sp>
        <p:nvSpPr>
          <p:cNvPr id="3" name="Content Placeholder 2">
            <a:extLst>
              <a:ext uri="{FF2B5EF4-FFF2-40B4-BE49-F238E27FC236}">
                <a16:creationId xmlns:a16="http://schemas.microsoft.com/office/drawing/2014/main" id="{494D1E6D-E4E0-0089-7B95-24537F275F15}"/>
              </a:ext>
            </a:extLst>
          </p:cNvPr>
          <p:cNvSpPr>
            <a:spLocks noGrp="1"/>
          </p:cNvSpPr>
          <p:nvPr>
            <p:ph idx="1"/>
          </p:nvPr>
        </p:nvSpPr>
        <p:spPr/>
        <p:txBody>
          <a:bodyPr/>
          <a:lstStyle/>
          <a:p>
            <a:r>
              <a:rPr lang="en-US" dirty="0"/>
              <a:t>f you are not extending the Thread class, your class object would not be treated as a thread object.</a:t>
            </a:r>
          </a:p>
          <a:p>
            <a:pPr marL="0" indent="0">
              <a:buNone/>
            </a:pPr>
            <a:endParaRPr lang="en-US" dirty="0"/>
          </a:p>
          <a:p>
            <a:r>
              <a:rPr lang="en-US" dirty="0"/>
              <a:t>So you need to explicitly create Thread class object.</a:t>
            </a:r>
          </a:p>
          <a:p>
            <a:pPr marL="0" indent="0">
              <a:buNone/>
            </a:pPr>
            <a:endParaRPr lang="en-US" dirty="0"/>
          </a:p>
          <a:p>
            <a:r>
              <a:rPr lang="en-US" dirty="0"/>
              <a:t>We are passing the object of your class that implements Runnable so that your class run() method may</a:t>
            </a:r>
          </a:p>
        </p:txBody>
      </p:sp>
    </p:spTree>
    <p:extLst>
      <p:ext uri="{BB962C8B-B14F-4D97-AF65-F5344CB8AC3E}">
        <p14:creationId xmlns:p14="http://schemas.microsoft.com/office/powerpoint/2010/main" val="8699622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2C4A-25BD-ACDD-1D58-EE190BA529C5}"/>
              </a:ext>
            </a:extLst>
          </p:cNvPr>
          <p:cNvSpPr>
            <a:spLocks noGrp="1"/>
          </p:cNvSpPr>
          <p:nvPr>
            <p:ph type="title"/>
          </p:nvPr>
        </p:nvSpPr>
        <p:spPr/>
        <p:txBody>
          <a:bodyPr/>
          <a:lstStyle/>
          <a:p>
            <a:r>
              <a:rPr lang="en-US" b="1" dirty="0"/>
              <a:t>Cont..</a:t>
            </a:r>
          </a:p>
        </p:txBody>
      </p:sp>
      <p:sp>
        <p:nvSpPr>
          <p:cNvPr id="3" name="Content Placeholder 2">
            <a:extLst>
              <a:ext uri="{FF2B5EF4-FFF2-40B4-BE49-F238E27FC236}">
                <a16:creationId xmlns:a16="http://schemas.microsoft.com/office/drawing/2014/main" id="{60AD993E-7EF6-B4B9-D8F6-71741ECC2535}"/>
              </a:ext>
            </a:extLst>
          </p:cNvPr>
          <p:cNvSpPr>
            <a:spLocks noGrp="1"/>
          </p:cNvSpPr>
          <p:nvPr>
            <p:ph idx="1"/>
          </p:nvPr>
        </p:nvSpPr>
        <p:spPr/>
        <p:txBody>
          <a:bodyPr>
            <a:normAutofit fontScale="77500" lnSpcReduction="20000"/>
          </a:bodyPr>
          <a:lstStyle/>
          <a:p>
            <a:pPr marL="0" indent="0">
              <a:buNone/>
            </a:pPr>
            <a:r>
              <a:rPr lang="en-US" dirty="0"/>
              <a:t>class Main implements Runnable {</a:t>
            </a:r>
          </a:p>
          <a:p>
            <a:pPr marL="0" indent="0">
              <a:buNone/>
            </a:pPr>
            <a:endParaRPr lang="en-US" dirty="0"/>
          </a:p>
          <a:p>
            <a:pPr marL="0" indent="0">
              <a:buNone/>
            </a:pPr>
            <a:r>
              <a:rPr lang="en-US" dirty="0"/>
              <a:t>    public void run() {</a:t>
            </a:r>
          </a:p>
          <a:p>
            <a:pPr marL="0" indent="0">
              <a:buNone/>
            </a:pPr>
            <a:r>
              <a:rPr lang="en-US" dirty="0"/>
              <a:t>        System.out.println("thread is running...");</a:t>
            </a:r>
          </a:p>
          <a:p>
            <a:pPr marL="0" indent="0">
              <a:buNone/>
            </a:pPr>
            <a:r>
              <a:rPr lang="en-US" dirty="0"/>
              <a:t>    }</a:t>
            </a:r>
          </a:p>
          <a:p>
            <a:pPr marL="0" indent="0">
              <a:buNone/>
            </a:pPr>
            <a:endParaRPr lang="en-US" dirty="0"/>
          </a:p>
          <a:p>
            <a:pPr marL="0" indent="0">
              <a:buNone/>
            </a:pPr>
            <a:r>
              <a:rPr lang="en-US" dirty="0"/>
              <a:t>    public static void main(String args[]) {</a:t>
            </a:r>
          </a:p>
          <a:p>
            <a:pPr marL="0" indent="0">
              <a:buNone/>
            </a:pPr>
            <a:r>
              <a:rPr lang="en-US" dirty="0"/>
              <a:t>        Main m1 = new Main();           </a:t>
            </a:r>
          </a:p>
          <a:p>
            <a:pPr marL="0" indent="0">
              <a:buNone/>
            </a:pPr>
            <a:r>
              <a:rPr lang="en-US" dirty="0"/>
              <a:t>        Thread t1 = new Thread(m1);     </a:t>
            </a:r>
          </a:p>
          <a:p>
            <a:pPr marL="0" indent="0">
              <a:buNone/>
            </a:pPr>
            <a:r>
              <a:rPr lang="en-US" dirty="0"/>
              <a:t>        t1.start();                                       </a:t>
            </a:r>
          </a:p>
          <a:p>
            <a:pPr marL="0" indent="0">
              <a:buNone/>
            </a:pPr>
            <a:r>
              <a:rPr lang="en-US" dirty="0"/>
              <a:t>    }</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2352530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B6AB-1BDA-5DB9-D7BE-78BC2A12F270}"/>
              </a:ext>
            </a:extLst>
          </p:cNvPr>
          <p:cNvSpPr>
            <a:spLocks noGrp="1"/>
          </p:cNvSpPr>
          <p:nvPr>
            <p:ph type="title"/>
          </p:nvPr>
        </p:nvSpPr>
        <p:spPr/>
        <p:txBody>
          <a:bodyPr/>
          <a:lstStyle/>
          <a:p>
            <a:r>
              <a:rPr lang="en-US" b="1" dirty="0"/>
              <a:t>Thread Scheduler</a:t>
            </a:r>
          </a:p>
        </p:txBody>
      </p:sp>
      <p:sp>
        <p:nvSpPr>
          <p:cNvPr id="3" name="Content Placeholder 2">
            <a:extLst>
              <a:ext uri="{FF2B5EF4-FFF2-40B4-BE49-F238E27FC236}">
                <a16:creationId xmlns:a16="http://schemas.microsoft.com/office/drawing/2014/main" id="{3A463C9D-B94D-2A95-6137-6162DD30BC1C}"/>
              </a:ext>
            </a:extLst>
          </p:cNvPr>
          <p:cNvSpPr>
            <a:spLocks noGrp="1"/>
          </p:cNvSpPr>
          <p:nvPr>
            <p:ph idx="1"/>
          </p:nvPr>
        </p:nvSpPr>
        <p:spPr/>
        <p:txBody>
          <a:bodyPr/>
          <a:lstStyle/>
          <a:p>
            <a:r>
              <a:rPr lang="en-US" dirty="0"/>
              <a:t>Thread scheduler is the part of the JVM that decides which thread should run.</a:t>
            </a:r>
          </a:p>
          <a:p>
            <a:r>
              <a:rPr lang="en-US" dirty="0"/>
              <a:t>There is no guarantee that which runnable thread will be chosen to run by the thread scheduler.</a:t>
            </a:r>
          </a:p>
          <a:p>
            <a:r>
              <a:rPr lang="en-US" dirty="0"/>
              <a:t>Only one thread at a time can run in a single process.</a:t>
            </a:r>
          </a:p>
          <a:p>
            <a:r>
              <a:rPr lang="en-US" dirty="0"/>
              <a:t>The thread scheduler mainly uses preemptive or time slicing scheduling to schedule the threads.</a:t>
            </a:r>
          </a:p>
        </p:txBody>
      </p:sp>
    </p:spTree>
    <p:extLst>
      <p:ext uri="{BB962C8B-B14F-4D97-AF65-F5344CB8AC3E}">
        <p14:creationId xmlns:p14="http://schemas.microsoft.com/office/powerpoint/2010/main" val="41127124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659</TotalTime>
  <Words>1540</Words>
  <Application>Microsoft Office PowerPoint</Application>
  <PresentationFormat>Widescreen</PresentationFormat>
  <Paragraphs>153</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Thread</vt:lpstr>
      <vt:lpstr>Advantage</vt:lpstr>
      <vt:lpstr>Life Cycle of Thread</vt:lpstr>
      <vt:lpstr>Cont..</vt:lpstr>
      <vt:lpstr>Create Thread:</vt:lpstr>
      <vt:lpstr>Thread Class:</vt:lpstr>
      <vt:lpstr>Runnable Interface</vt:lpstr>
      <vt:lpstr>Cont..</vt:lpstr>
      <vt:lpstr>Thread Scheduler</vt:lpstr>
      <vt:lpstr>Thread.sleep()  </vt:lpstr>
      <vt:lpstr>Join()</vt:lpstr>
      <vt:lpstr>Multithreading</vt:lpstr>
      <vt:lpstr>Virtual thread</vt:lpstr>
      <vt:lpstr>Sleep()</vt:lpstr>
      <vt:lpstr>Join()</vt:lpstr>
      <vt:lpstr>Race Condtion</vt:lpstr>
      <vt:lpstr>Synchronization  </vt:lpstr>
      <vt:lpstr>Synchronized Methods  </vt:lpstr>
      <vt:lpstr>Cont..</vt:lpstr>
      <vt:lpstr>Synchronized Blocks</vt:lpstr>
      <vt:lpstr>Voltaile</vt:lpstr>
      <vt:lpstr>Cont…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Samarth Chattaraki</dc:creator>
  <cp:lastModifiedBy>Samarth Chattaraki</cp:lastModifiedBy>
  <cp:revision>6</cp:revision>
  <dcterms:created xsi:type="dcterms:W3CDTF">2025-07-17T01:50:35Z</dcterms:created>
  <dcterms:modified xsi:type="dcterms:W3CDTF">2025-07-21T11:01:56Z</dcterms:modified>
</cp:coreProperties>
</file>