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2"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04C1-D128-09AB-F808-BFAB5A6D5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8BF660-6771-20BE-776A-A00A612D3E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86B242-4440-0861-ADE1-4F803B84FD88}"/>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5164334E-BCDC-E0B8-B84B-529852A33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E12EDA-3978-0A0C-4EF4-AE1D6D49A441}"/>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2470671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9804-CA27-DCD8-10D1-FB200E34A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18B289-0C76-D604-28B0-C435543181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BA144-E20A-C976-5BCC-48271D658F06}"/>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9540F984-0892-6DA7-B988-2CF2B300FC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786A6F-A327-5DF2-327A-0E41E5319075}"/>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269821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42B3C3-F753-E10F-5738-05AFB0860A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AAB612-360F-441F-5776-EFA3DF286A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796DA-AC65-EF7F-F170-78EC16F9AB1B}"/>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11D74CE9-6E0E-24AA-8BFA-C51F7C865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C35FF-180C-642E-6975-FE8E63DB3741}"/>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18728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1AB2-A3E9-3EB2-0300-DFE0A1E472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A071BE-C4D5-C169-4485-741F042D51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06FEC-198B-1A58-D9FF-6D76C943BB09}"/>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72A7DE93-E2F4-563E-BA9F-3D5C37C9E7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A41545-556B-2C37-8124-1CF0DBB69938}"/>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27891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F17A-3CA0-0CD2-A7FE-32C9AA19CA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91BA0E-A837-D29D-1800-99966F87C6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B16909-D54E-CD4F-9FD0-37125FF349A0}"/>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F24C4F13-9A74-16C5-97C2-42D6AB360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B31E16-CD04-DE8F-3B19-ABE75291B7E2}"/>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3536165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4182-D3A2-6D84-D83F-1849E6E978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882CD1-FE4F-AA06-6E42-FF5CB19FCF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B83ED8-16E9-A30D-DC65-81837964E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B09D79-2562-6A2D-FE6E-A63EC0CDB3E4}"/>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6" name="Footer Placeholder 5">
            <a:extLst>
              <a:ext uri="{FF2B5EF4-FFF2-40B4-BE49-F238E27FC236}">
                <a16:creationId xmlns:a16="http://schemas.microsoft.com/office/drawing/2014/main" id="{F2B35980-9EC7-D248-4898-3161B0AC80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E93E9-645F-9DE7-9A46-F124B95DB387}"/>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1298000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D4DFE-D013-93BB-843E-25AD7B6B4F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99C5A4-E0BD-BB24-3E70-26C7C22D2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2ADED0-A807-3FA2-EBAC-4D21AD78F1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31821-2AD9-C02D-5167-5DCECFF0FF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F8FAAF-4D7C-6113-D1C6-AD33C321FB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C75FEF-F871-1A3A-58A8-8D9F19DC31F5}"/>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8" name="Footer Placeholder 7">
            <a:extLst>
              <a:ext uri="{FF2B5EF4-FFF2-40B4-BE49-F238E27FC236}">
                <a16:creationId xmlns:a16="http://schemas.microsoft.com/office/drawing/2014/main" id="{FE276281-1235-D77D-1F57-1DE737C1F6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AFDAC4-3815-B222-13C1-B14FF4E20EEB}"/>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1311290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7571-8D00-8B87-C9A4-863B826C75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8BFD7C-3953-194F-B223-5244DA72451C}"/>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4" name="Footer Placeholder 3">
            <a:extLst>
              <a:ext uri="{FF2B5EF4-FFF2-40B4-BE49-F238E27FC236}">
                <a16:creationId xmlns:a16="http://schemas.microsoft.com/office/drawing/2014/main" id="{7848BB9A-0BFC-13D1-D2D3-59D6A897EE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0E5210-0EB1-FBD9-EA3E-6813E15F2AE0}"/>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297532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9559A0-914B-AB32-95CF-8A0028521D96}"/>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3" name="Footer Placeholder 2">
            <a:extLst>
              <a:ext uri="{FF2B5EF4-FFF2-40B4-BE49-F238E27FC236}">
                <a16:creationId xmlns:a16="http://schemas.microsoft.com/office/drawing/2014/main" id="{E83CD38C-BBB0-40F2-724E-98BCE505FA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68968B-5424-7331-08BD-43145A8E86E9}"/>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201963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E5A2D-7567-06D2-EFCC-BDD34BA7F2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97BD50-FD2A-D861-D83D-9F75A6BEC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E273AE-469C-11E7-EF24-DBD5898FA0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2C4B6-6E36-C01F-B4F3-4E52F02D4920}"/>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6" name="Footer Placeholder 5">
            <a:extLst>
              <a:ext uri="{FF2B5EF4-FFF2-40B4-BE49-F238E27FC236}">
                <a16:creationId xmlns:a16="http://schemas.microsoft.com/office/drawing/2014/main" id="{7F08D180-1290-337A-D8B4-0F744FB65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0F48C-67D7-A2EE-7063-C59760DE3DF5}"/>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3378682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1EB2-3566-D20C-BE42-E30EC6C061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A5C622-6F2B-4DB0-86D5-3B7CA85AD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069869-2F40-F9BE-E790-DEBA3F3B41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2EC0AF-4FBB-55FD-711D-6261E81FB068}"/>
              </a:ext>
            </a:extLst>
          </p:cNvPr>
          <p:cNvSpPr>
            <a:spLocks noGrp="1"/>
          </p:cNvSpPr>
          <p:nvPr>
            <p:ph type="dt" sz="half" idx="10"/>
          </p:nvPr>
        </p:nvSpPr>
        <p:spPr/>
        <p:txBody>
          <a:bodyPr/>
          <a:lstStyle/>
          <a:p>
            <a:fld id="{164404A2-704F-4613-B03E-D814AE05CB58}" type="datetimeFigureOut">
              <a:rPr lang="en-US" smtClean="0"/>
              <a:t>8/6/2025</a:t>
            </a:fld>
            <a:endParaRPr lang="en-US"/>
          </a:p>
        </p:txBody>
      </p:sp>
      <p:sp>
        <p:nvSpPr>
          <p:cNvPr id="6" name="Footer Placeholder 5">
            <a:extLst>
              <a:ext uri="{FF2B5EF4-FFF2-40B4-BE49-F238E27FC236}">
                <a16:creationId xmlns:a16="http://schemas.microsoft.com/office/drawing/2014/main" id="{DC9C0715-88A5-63D4-8AF7-8AA810B4F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AE114-2893-12C0-366F-D5EED9EA26A5}"/>
              </a:ext>
            </a:extLst>
          </p:cNvPr>
          <p:cNvSpPr>
            <a:spLocks noGrp="1"/>
          </p:cNvSpPr>
          <p:nvPr>
            <p:ph type="sldNum" sz="quarter" idx="12"/>
          </p:nvPr>
        </p:nvSpPr>
        <p:spPr/>
        <p:txBody>
          <a:bodyPr/>
          <a:lstStyle/>
          <a:p>
            <a:fld id="{2C2C167D-DA22-4CFF-9CDA-9EDD6FF8E0A8}" type="slidenum">
              <a:rPr lang="en-US" smtClean="0"/>
              <a:t>‹#›</a:t>
            </a:fld>
            <a:endParaRPr lang="en-US"/>
          </a:p>
        </p:txBody>
      </p:sp>
    </p:spTree>
    <p:extLst>
      <p:ext uri="{BB962C8B-B14F-4D97-AF65-F5344CB8AC3E}">
        <p14:creationId xmlns:p14="http://schemas.microsoft.com/office/powerpoint/2010/main" val="4241124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4FD39-2820-60BE-A8FC-110394464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BDBA23-8CEA-40A1-75BC-8E8D45F6E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8EF99A-C6F9-8A2C-705A-23F9D96CE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404A2-704F-4613-B03E-D814AE05CB58}" type="datetimeFigureOut">
              <a:rPr lang="en-US" smtClean="0"/>
              <a:t>8/6/2025</a:t>
            </a:fld>
            <a:endParaRPr lang="en-US"/>
          </a:p>
        </p:txBody>
      </p:sp>
      <p:sp>
        <p:nvSpPr>
          <p:cNvPr id="5" name="Footer Placeholder 4">
            <a:extLst>
              <a:ext uri="{FF2B5EF4-FFF2-40B4-BE49-F238E27FC236}">
                <a16:creationId xmlns:a16="http://schemas.microsoft.com/office/drawing/2014/main" id="{38EB20E2-25B3-AD06-F80E-FB2594879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C388AB3-6B3A-3217-1ACE-46B934EC2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C167D-DA22-4CFF-9CDA-9EDD6FF8E0A8}" type="slidenum">
              <a:rPr lang="en-US" smtClean="0"/>
              <a:t>‹#›</a:t>
            </a:fld>
            <a:endParaRPr lang="en-US"/>
          </a:p>
        </p:txBody>
      </p:sp>
    </p:spTree>
    <p:extLst>
      <p:ext uri="{BB962C8B-B14F-4D97-AF65-F5344CB8AC3E}">
        <p14:creationId xmlns:p14="http://schemas.microsoft.com/office/powerpoint/2010/main" val="1194698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ED0881-FA0D-759D-E4A3-9FE4367D81AC}"/>
              </a:ext>
            </a:extLst>
          </p:cNvPr>
          <p:cNvSpPr>
            <a:spLocks noGrp="1"/>
          </p:cNvSpPr>
          <p:nvPr>
            <p:ph type="title"/>
          </p:nvPr>
        </p:nvSpPr>
        <p:spPr>
          <a:xfrm>
            <a:off x="838200" y="365125"/>
            <a:ext cx="10515600" cy="823595"/>
          </a:xfrm>
        </p:spPr>
        <p:txBody>
          <a:bodyPr/>
          <a:lstStyle/>
          <a:p>
            <a:r>
              <a:rPr lang="en-US" b="1" dirty="0"/>
              <a:t>What is JDBC and JDBC Drivers</a:t>
            </a:r>
          </a:p>
        </p:txBody>
      </p:sp>
      <p:sp>
        <p:nvSpPr>
          <p:cNvPr id="5" name="Content Placeholder 4">
            <a:extLst>
              <a:ext uri="{FF2B5EF4-FFF2-40B4-BE49-F238E27FC236}">
                <a16:creationId xmlns:a16="http://schemas.microsoft.com/office/drawing/2014/main" id="{DD0E7AE8-EEC5-1373-A6DD-BE78BE45861D}"/>
              </a:ext>
            </a:extLst>
          </p:cNvPr>
          <p:cNvSpPr>
            <a:spLocks noGrp="1"/>
          </p:cNvSpPr>
          <p:nvPr>
            <p:ph idx="1"/>
          </p:nvPr>
        </p:nvSpPr>
        <p:spPr>
          <a:xfrm>
            <a:off x="365760" y="1380744"/>
            <a:ext cx="11457432" cy="5112131"/>
          </a:xfrm>
        </p:spPr>
        <p:txBody>
          <a:bodyPr>
            <a:normAutofit fontScale="92500"/>
          </a:bodyPr>
          <a:lstStyle/>
          <a:p>
            <a:pPr marL="0" indent="0">
              <a:buNone/>
            </a:pPr>
            <a:r>
              <a:rPr lang="en-US" dirty="0"/>
              <a:t>JDBC (Java Database Connectivity) is a Java API for connecting and interacting with databases. JDBC drivers are software components that provide the necessary functionality to connect Java applications to different types of databases.</a:t>
            </a:r>
          </a:p>
          <a:p>
            <a:pPr marL="0" indent="0">
              <a:buNone/>
            </a:pPr>
            <a:endParaRPr lang="en-US" dirty="0"/>
          </a:p>
          <a:p>
            <a:r>
              <a:rPr lang="en-US" b="1" dirty="0"/>
              <a:t>There are four types of JDBC drivers:</a:t>
            </a:r>
          </a:p>
          <a:p>
            <a:pPr marL="0" indent="0">
              <a:buNone/>
            </a:pPr>
            <a:r>
              <a:rPr lang="en-US" dirty="0"/>
              <a:t>    1. Type 1: JDBC-ODBC Bridge Driver</a:t>
            </a:r>
          </a:p>
          <a:p>
            <a:pPr marL="0" indent="0">
              <a:buNone/>
            </a:pPr>
            <a:r>
              <a:rPr lang="en-US" dirty="0"/>
              <a:t>    2. Type 2: Native-API Partly Java Driver</a:t>
            </a:r>
          </a:p>
          <a:p>
            <a:pPr marL="0" indent="0">
              <a:buNone/>
            </a:pPr>
            <a:r>
              <a:rPr lang="en-US" dirty="0"/>
              <a:t>    3. Type 3: Network Protocol Pure Java Driver</a:t>
            </a:r>
          </a:p>
          <a:p>
            <a:pPr marL="0" indent="0">
              <a:buNone/>
            </a:pPr>
            <a:r>
              <a:rPr lang="en-US" dirty="0"/>
              <a:t>    4. Type 4: Thin Driver (also known as the Direct to Database Pure Java    Driver)</a:t>
            </a:r>
          </a:p>
          <a:p>
            <a:pPr marL="0" indent="0">
              <a:buNone/>
            </a:pPr>
            <a:r>
              <a:rPr lang="en-US" dirty="0"/>
              <a:t> Each type of driver has its own advantages and is suitable for different scenarios</a:t>
            </a:r>
          </a:p>
          <a:p>
            <a:pPr marL="0" indent="0">
              <a:buNone/>
            </a:pPr>
            <a:endParaRPr lang="en-US" dirty="0"/>
          </a:p>
        </p:txBody>
      </p:sp>
    </p:spTree>
    <p:extLst>
      <p:ext uri="{BB962C8B-B14F-4D97-AF65-F5344CB8AC3E}">
        <p14:creationId xmlns:p14="http://schemas.microsoft.com/office/powerpoint/2010/main" val="3105726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6871-0F1A-FE9D-BC45-11A5B8AD0CE1}"/>
              </a:ext>
            </a:extLst>
          </p:cNvPr>
          <p:cNvSpPr>
            <a:spLocks noGrp="1"/>
          </p:cNvSpPr>
          <p:nvPr>
            <p:ph type="title"/>
          </p:nvPr>
        </p:nvSpPr>
        <p:spPr/>
        <p:txBody>
          <a:bodyPr/>
          <a:lstStyle/>
          <a:p>
            <a:r>
              <a:rPr lang="en-US" b="1" dirty="0"/>
              <a:t>Statement vs PreparedStatement</a:t>
            </a:r>
          </a:p>
        </p:txBody>
      </p:sp>
      <p:sp>
        <p:nvSpPr>
          <p:cNvPr id="3" name="Content Placeholder 2">
            <a:extLst>
              <a:ext uri="{FF2B5EF4-FFF2-40B4-BE49-F238E27FC236}">
                <a16:creationId xmlns:a16="http://schemas.microsoft.com/office/drawing/2014/main" id="{E7E38924-FB30-D713-38AA-35D980F7BE95}"/>
              </a:ext>
            </a:extLst>
          </p:cNvPr>
          <p:cNvSpPr>
            <a:spLocks noGrp="1"/>
          </p:cNvSpPr>
          <p:nvPr>
            <p:ph idx="1"/>
          </p:nvPr>
        </p:nvSpPr>
        <p:spPr/>
        <p:txBody>
          <a:bodyPr>
            <a:normAutofit fontScale="92500" lnSpcReduction="20000"/>
          </a:bodyPr>
          <a:lstStyle/>
          <a:p>
            <a:pPr marL="0" indent="0">
              <a:buNone/>
            </a:pPr>
            <a:r>
              <a:rPr lang="en-US" b="1" dirty="0">
                <a:effectLst/>
              </a:rPr>
              <a:t>Statement</a:t>
            </a:r>
            <a:r>
              <a:rPr lang="en-US" dirty="0">
                <a:effectLst/>
              </a:rPr>
              <a:t> is best for executing simple, static SQL queries without parameters, such as DDL commands (CREATE TABLE, etc.). Each execution compiles and executes the query anew, which is less efficient for repeated operations.</a:t>
            </a:r>
          </a:p>
          <a:p>
            <a:pPr marL="0" indent="0">
              <a:buNone/>
            </a:pPr>
            <a:br>
              <a:rPr lang="en-US" dirty="0"/>
            </a:br>
            <a:r>
              <a:rPr lang="en-US" b="1" dirty="0">
                <a:effectLst/>
              </a:rPr>
              <a:t>PreparedStatement</a:t>
            </a:r>
            <a:r>
              <a:rPr lang="en-US" dirty="0">
                <a:effectLst/>
              </a:rPr>
              <a:t> is designed for executing queries multiple times with varying parameters. It is precompiled by the database, improving performance and providing protection against SQL injection attacks through automatic parameter handling.</a:t>
            </a:r>
          </a:p>
          <a:p>
            <a:pPr marL="0" indent="0">
              <a:buNone/>
            </a:pPr>
            <a:br>
              <a:rPr lang="en-US" dirty="0"/>
            </a:br>
            <a:r>
              <a:rPr lang="en-US" b="1" dirty="0">
                <a:effectLst/>
              </a:rPr>
              <a:t>PreparedStatement </a:t>
            </a:r>
            <a:r>
              <a:rPr lang="en-US" dirty="0">
                <a:effectLst/>
              </a:rPr>
              <a:t>allows you to write a query once and execute it many times with different parameter values, increasing both security and efficiency</a:t>
            </a:r>
            <a:endParaRPr lang="en-US" dirty="0"/>
          </a:p>
        </p:txBody>
      </p:sp>
    </p:spTree>
    <p:extLst>
      <p:ext uri="{BB962C8B-B14F-4D97-AF65-F5344CB8AC3E}">
        <p14:creationId xmlns:p14="http://schemas.microsoft.com/office/powerpoint/2010/main" val="2964010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1C3C6-5B43-AF00-CB38-D24417E85DE2}"/>
              </a:ext>
            </a:extLst>
          </p:cNvPr>
          <p:cNvSpPr>
            <a:spLocks noGrp="1"/>
          </p:cNvSpPr>
          <p:nvPr>
            <p:ph type="title"/>
          </p:nvPr>
        </p:nvSpPr>
        <p:spPr/>
        <p:txBody>
          <a:bodyPr/>
          <a:lstStyle/>
          <a:p>
            <a:r>
              <a:rPr lang="en-US" b="1" dirty="0"/>
              <a:t>Batching</a:t>
            </a:r>
          </a:p>
        </p:txBody>
      </p:sp>
      <p:sp>
        <p:nvSpPr>
          <p:cNvPr id="3" name="Content Placeholder 2">
            <a:extLst>
              <a:ext uri="{FF2B5EF4-FFF2-40B4-BE49-F238E27FC236}">
                <a16:creationId xmlns:a16="http://schemas.microsoft.com/office/drawing/2014/main" id="{F11AED6E-AEDB-5456-E8A1-7664D752E8B2}"/>
              </a:ext>
            </a:extLst>
          </p:cNvPr>
          <p:cNvSpPr>
            <a:spLocks noGrp="1"/>
          </p:cNvSpPr>
          <p:nvPr>
            <p:ph idx="1"/>
          </p:nvPr>
        </p:nvSpPr>
        <p:spPr/>
        <p:txBody>
          <a:bodyPr/>
          <a:lstStyle/>
          <a:p>
            <a:r>
              <a:rPr lang="en-US" b="1" dirty="0"/>
              <a:t>Batching</a:t>
            </a:r>
            <a:r>
              <a:rPr lang="en-US" dirty="0"/>
              <a:t> in JDBC refers to the technique of grouping multiple SQL operations into a single batch and sending them together to the database for execution. This improves performance by reducing network round-trips and leveraging database-side optimizations.</a:t>
            </a:r>
          </a:p>
          <a:p>
            <a:r>
              <a:rPr lang="en-US" b="1" dirty="0"/>
              <a:t>Benefits of Batching</a:t>
            </a:r>
          </a:p>
          <a:p>
            <a:pPr marL="0" indent="0">
              <a:buNone/>
            </a:pPr>
            <a:r>
              <a:rPr lang="en-US" dirty="0"/>
              <a:t>   Performance: Fewer network trips to the database.</a:t>
            </a:r>
          </a:p>
          <a:p>
            <a:pPr marL="0" indent="0">
              <a:buNone/>
            </a:pPr>
            <a:r>
              <a:rPr lang="en-US" dirty="0"/>
              <a:t>   Efficiency: Database can optimize bulk operations.</a:t>
            </a:r>
          </a:p>
          <a:p>
            <a:pPr marL="0" indent="0">
              <a:buNone/>
            </a:pPr>
            <a:r>
              <a:rPr lang="en-US" dirty="0"/>
              <a:t>   Atomicity: All operations within a batch succeed or fail together if      auto-commit is disabled</a:t>
            </a:r>
          </a:p>
          <a:p>
            <a:endParaRPr lang="en-US" dirty="0"/>
          </a:p>
        </p:txBody>
      </p:sp>
    </p:spTree>
    <p:extLst>
      <p:ext uri="{BB962C8B-B14F-4D97-AF65-F5344CB8AC3E}">
        <p14:creationId xmlns:p14="http://schemas.microsoft.com/office/powerpoint/2010/main" val="420429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BE219-9619-46DC-91F3-64007D221DAC}"/>
              </a:ext>
            </a:extLst>
          </p:cNvPr>
          <p:cNvSpPr>
            <a:spLocks noGrp="1"/>
          </p:cNvSpPr>
          <p:nvPr>
            <p:ph type="title"/>
          </p:nvPr>
        </p:nvSpPr>
        <p:spPr/>
        <p:txBody>
          <a:bodyPr/>
          <a:lstStyle/>
          <a:p>
            <a:r>
              <a:rPr lang="en-US" b="1" dirty="0"/>
              <a:t>Transaction in java</a:t>
            </a:r>
          </a:p>
        </p:txBody>
      </p:sp>
      <p:sp>
        <p:nvSpPr>
          <p:cNvPr id="3" name="Content Placeholder 2">
            <a:extLst>
              <a:ext uri="{FF2B5EF4-FFF2-40B4-BE49-F238E27FC236}">
                <a16:creationId xmlns:a16="http://schemas.microsoft.com/office/drawing/2014/main" id="{6E778CFB-2BB8-12A3-5C51-B3513EB76C9D}"/>
              </a:ext>
            </a:extLst>
          </p:cNvPr>
          <p:cNvSpPr>
            <a:spLocks noGrp="1"/>
          </p:cNvSpPr>
          <p:nvPr>
            <p:ph idx="1"/>
          </p:nvPr>
        </p:nvSpPr>
        <p:spPr/>
        <p:txBody>
          <a:bodyPr/>
          <a:lstStyle/>
          <a:p>
            <a:pPr marL="0" indent="0">
              <a:buNone/>
            </a:pPr>
            <a:r>
              <a:rPr lang="en-US" dirty="0"/>
              <a:t>A transaction in Java, particularly when using JDBC (Java Database Connectivity), is a sequence of one or more database operations executed as a single atomic unit. This means either all operations succeed (are committed), or if any operation fails, all operations are undone (rolled back), preserving data integrity.</a:t>
            </a:r>
          </a:p>
          <a:p>
            <a:pPr marL="0" indent="0">
              <a:buNone/>
            </a:pPr>
            <a:endParaRPr lang="en-US" dirty="0"/>
          </a:p>
          <a:p>
            <a:r>
              <a:rPr lang="en-US" b="1" dirty="0"/>
              <a:t>How to manage transactions in Java JDBC:</a:t>
            </a:r>
          </a:p>
          <a:p>
            <a:pPr marL="0" indent="0">
              <a:buNone/>
            </a:pPr>
            <a:r>
              <a:rPr lang="en-US" b="1" dirty="0"/>
              <a:t>Disable auto-commit:</a:t>
            </a:r>
            <a:br>
              <a:rPr lang="en-US" b="1" dirty="0"/>
            </a:br>
            <a:r>
              <a:rPr lang="en-US" dirty="0"/>
              <a:t>By default, JDBC commits every SQL operation immediately. You disable this to explicitly manage transaction boundaries:</a:t>
            </a:r>
          </a:p>
          <a:p>
            <a:pPr marL="0" indent="0">
              <a:buNone/>
            </a:pPr>
            <a:endParaRPr lang="en-US" dirty="0"/>
          </a:p>
        </p:txBody>
      </p:sp>
    </p:spTree>
    <p:extLst>
      <p:ext uri="{BB962C8B-B14F-4D97-AF65-F5344CB8AC3E}">
        <p14:creationId xmlns:p14="http://schemas.microsoft.com/office/powerpoint/2010/main" val="208045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38B-C781-944B-7CC0-8C8637945592}"/>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4B82F6CC-94D7-1EB9-3875-FBD9DF622F9E}"/>
              </a:ext>
            </a:extLst>
          </p:cNvPr>
          <p:cNvSpPr>
            <a:spLocks noGrp="1"/>
          </p:cNvSpPr>
          <p:nvPr>
            <p:ph idx="1"/>
          </p:nvPr>
        </p:nvSpPr>
        <p:spPr/>
        <p:txBody>
          <a:bodyPr/>
          <a:lstStyle/>
          <a:p>
            <a:pPr marL="0" indent="0">
              <a:buNone/>
            </a:pPr>
            <a:r>
              <a:rPr lang="en-US" dirty="0" err="1"/>
              <a:t>connection.setAutoCommit</a:t>
            </a:r>
            <a:r>
              <a:rPr lang="en-US" dirty="0"/>
              <a:t>(false);</a:t>
            </a:r>
          </a:p>
          <a:p>
            <a:pPr marL="0" indent="0">
              <a:buNone/>
            </a:pPr>
            <a:endParaRPr lang="en-US" dirty="0"/>
          </a:p>
          <a:p>
            <a:pPr marL="0" indent="0">
              <a:buNone/>
            </a:pPr>
            <a:r>
              <a:rPr lang="en-US" b="1" dirty="0"/>
              <a:t>Execute SQL statements:</a:t>
            </a:r>
            <a:br>
              <a:rPr lang="en-US" dirty="0"/>
            </a:br>
            <a:r>
              <a:rPr lang="en-US" dirty="0"/>
              <a:t>Run your insert, update, delete, or other SQL commands as part of the transaction.</a:t>
            </a:r>
          </a:p>
          <a:p>
            <a:pPr marL="0" indent="0">
              <a:buNone/>
            </a:pPr>
            <a:endParaRPr lang="en-US" dirty="0"/>
          </a:p>
          <a:p>
            <a:pPr marL="0" indent="0">
              <a:buNone/>
            </a:pPr>
            <a:r>
              <a:rPr lang="en-US" b="1" dirty="0"/>
              <a:t>Commit or rollback:</a:t>
            </a:r>
          </a:p>
          <a:p>
            <a:r>
              <a:rPr lang="en-US" dirty="0"/>
              <a:t>If all statements succeed without error, call:</a:t>
            </a:r>
          </a:p>
          <a:p>
            <a:pPr marL="0" indent="0">
              <a:buNone/>
            </a:pPr>
            <a:r>
              <a:rPr lang="en-US" dirty="0"/>
              <a:t>   </a:t>
            </a:r>
            <a:r>
              <a:rPr lang="en-US" dirty="0" err="1"/>
              <a:t>connection.commit</a:t>
            </a:r>
            <a:r>
              <a:rPr lang="en-US" dirty="0"/>
              <a:t>();</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53568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942A-2E96-2B94-B820-D0815607522A}"/>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34D6468C-80BD-C3E2-0019-0B462A141274}"/>
              </a:ext>
            </a:extLst>
          </p:cNvPr>
          <p:cNvSpPr>
            <a:spLocks noGrp="1"/>
          </p:cNvSpPr>
          <p:nvPr>
            <p:ph idx="1"/>
          </p:nvPr>
        </p:nvSpPr>
        <p:spPr/>
        <p:txBody>
          <a:bodyPr/>
          <a:lstStyle/>
          <a:p>
            <a:pPr marL="0" indent="0">
              <a:buNone/>
            </a:pPr>
            <a:r>
              <a:rPr lang="en-US" dirty="0"/>
              <a:t>If an error occurs, call:</a:t>
            </a:r>
          </a:p>
          <a:p>
            <a:pPr marL="0" indent="0">
              <a:buNone/>
            </a:pPr>
            <a:r>
              <a:rPr lang="en-US" dirty="0"/>
              <a:t>   </a:t>
            </a:r>
            <a:r>
              <a:rPr lang="en-US" dirty="0" err="1"/>
              <a:t>connection.rollback</a:t>
            </a:r>
            <a:r>
              <a:rPr lang="en-US" dirty="0"/>
              <a:t>();</a:t>
            </a:r>
          </a:p>
          <a:p>
            <a:pPr marL="0" indent="0">
              <a:buNone/>
            </a:pPr>
            <a:endParaRPr lang="en-US" b="1" dirty="0"/>
          </a:p>
          <a:p>
            <a:pPr marL="0" indent="0">
              <a:buNone/>
            </a:pPr>
            <a:r>
              <a:rPr lang="en-US" b="1" dirty="0"/>
              <a:t>Clean up and reset auto-commit (optional but recommended):</a:t>
            </a:r>
          </a:p>
          <a:p>
            <a:pPr marL="0" indent="0">
              <a:buNone/>
            </a:pPr>
            <a:r>
              <a:rPr lang="en-US" b="1" dirty="0"/>
              <a:t>  </a:t>
            </a:r>
            <a:r>
              <a:rPr lang="en-US" dirty="0" err="1"/>
              <a:t>connection.setAutoCommit</a:t>
            </a:r>
            <a:r>
              <a:rPr lang="en-US" dirty="0"/>
              <a:t>(true);</a:t>
            </a:r>
          </a:p>
          <a:p>
            <a:pPr marL="0" indent="0">
              <a:buNone/>
            </a:pPr>
            <a:endParaRPr lang="en-US" b="1" dirty="0"/>
          </a:p>
          <a:p>
            <a:pPr marL="0" indent="0">
              <a:buNone/>
            </a:pPr>
            <a:endParaRPr lang="en-US" b="1" dirty="0"/>
          </a:p>
        </p:txBody>
      </p:sp>
    </p:spTree>
    <p:extLst>
      <p:ext uri="{BB962C8B-B14F-4D97-AF65-F5344CB8AC3E}">
        <p14:creationId xmlns:p14="http://schemas.microsoft.com/office/powerpoint/2010/main" val="376536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C9A3-0CF3-35D8-CD0D-4A8D4C878A1B}"/>
              </a:ext>
            </a:extLst>
          </p:cNvPr>
          <p:cNvSpPr>
            <a:spLocks noGrp="1"/>
          </p:cNvSpPr>
          <p:nvPr>
            <p:ph type="title"/>
          </p:nvPr>
        </p:nvSpPr>
        <p:spPr/>
        <p:txBody>
          <a:bodyPr/>
          <a:lstStyle/>
          <a:p>
            <a:r>
              <a:rPr lang="en-US" b="1" dirty="0" err="1"/>
              <a:t>CallableStatement</a:t>
            </a:r>
            <a:endParaRPr lang="en-US" b="1" dirty="0"/>
          </a:p>
        </p:txBody>
      </p:sp>
      <p:sp>
        <p:nvSpPr>
          <p:cNvPr id="3" name="Content Placeholder 2">
            <a:extLst>
              <a:ext uri="{FF2B5EF4-FFF2-40B4-BE49-F238E27FC236}">
                <a16:creationId xmlns:a16="http://schemas.microsoft.com/office/drawing/2014/main" id="{6D0DC1EE-B061-1682-4518-3400BFED48F0}"/>
              </a:ext>
            </a:extLst>
          </p:cNvPr>
          <p:cNvSpPr>
            <a:spLocks noGrp="1"/>
          </p:cNvSpPr>
          <p:nvPr>
            <p:ph idx="1"/>
          </p:nvPr>
        </p:nvSpPr>
        <p:spPr>
          <a:xfrm>
            <a:off x="838200" y="1825624"/>
            <a:ext cx="10515600" cy="5297551"/>
          </a:xfrm>
        </p:spPr>
        <p:txBody>
          <a:bodyPr>
            <a:normAutofit fontScale="92500" lnSpcReduction="20000"/>
          </a:bodyPr>
          <a:lstStyle/>
          <a:p>
            <a:pPr marL="0" indent="0">
              <a:buNone/>
            </a:pPr>
            <a:r>
              <a:rPr lang="en-US" dirty="0"/>
              <a:t>The "</a:t>
            </a:r>
            <a:r>
              <a:rPr lang="en-US" b="1" dirty="0"/>
              <a:t>callable" </a:t>
            </a:r>
            <a:r>
              <a:rPr lang="en-US" dirty="0"/>
              <a:t>in JDBC refers to the </a:t>
            </a:r>
            <a:r>
              <a:rPr lang="en-US" dirty="0" err="1"/>
              <a:t>CallableStatement</a:t>
            </a:r>
            <a:r>
              <a:rPr lang="en-US" dirty="0"/>
              <a:t> interface, which is used to execute stored procedures in a database. A stored procedure is a precompiled set of SQL statements stored in the database that can be executed with a single call.</a:t>
            </a:r>
          </a:p>
          <a:p>
            <a:r>
              <a:rPr lang="en-US" dirty="0"/>
              <a:t>It is created using the </a:t>
            </a:r>
            <a:r>
              <a:rPr lang="en-US" dirty="0" err="1"/>
              <a:t>Connection.prepareCall</a:t>
            </a:r>
            <a:r>
              <a:rPr lang="en-US" dirty="0"/>
              <a:t>() method by passing in a SQL string like {call </a:t>
            </a:r>
            <a:r>
              <a:rPr lang="en-US" dirty="0" err="1"/>
              <a:t>procedureName</a:t>
            </a:r>
            <a:r>
              <a:rPr lang="en-US" dirty="0"/>
              <a:t>(?, ?)} where the question marks represent parameters.</a:t>
            </a:r>
          </a:p>
          <a:p>
            <a:r>
              <a:rPr lang="en-US" dirty="0"/>
              <a:t>It supports both input and output parameters (IN, OUT, and INOUT parameters).</a:t>
            </a:r>
            <a:br>
              <a:rPr lang="en-US" dirty="0"/>
            </a:br>
            <a:endParaRPr lang="en-US" dirty="0"/>
          </a:p>
          <a:p>
            <a:r>
              <a:rPr lang="en-US" dirty="0"/>
              <a:t>You can register output parameters with </a:t>
            </a:r>
            <a:r>
              <a:rPr lang="en-US" dirty="0" err="1"/>
              <a:t>registerOutParameter</a:t>
            </a:r>
            <a:r>
              <a:rPr lang="en-US" dirty="0"/>
              <a:t>() before execution.</a:t>
            </a:r>
          </a:p>
          <a:p>
            <a:r>
              <a:rPr lang="en-US" dirty="0"/>
              <a:t>After execution, output parameters can be retrieved using appropriate getter methods like </a:t>
            </a:r>
            <a:r>
              <a:rPr lang="en-US" dirty="0" err="1"/>
              <a:t>getString</a:t>
            </a:r>
            <a:r>
              <a:rPr lang="en-US" dirty="0"/>
              <a:t>(), </a:t>
            </a:r>
            <a:r>
              <a:rPr lang="en-US" dirty="0" err="1"/>
              <a:t>getInt</a:t>
            </a:r>
            <a:r>
              <a:rPr lang="en-US" dirty="0"/>
              <a:t>(), etc.</a:t>
            </a:r>
            <a:br>
              <a:rPr lang="en-US" dirty="0"/>
            </a:br>
            <a:br>
              <a:rPr lang="en-US" dirty="0"/>
            </a:br>
            <a:endParaRPr lang="en-US" dirty="0"/>
          </a:p>
        </p:txBody>
      </p:sp>
    </p:spTree>
    <p:extLst>
      <p:ext uri="{BB962C8B-B14F-4D97-AF65-F5344CB8AC3E}">
        <p14:creationId xmlns:p14="http://schemas.microsoft.com/office/powerpoint/2010/main" val="2123117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2FC6-812B-001C-4CA1-60045C2184BA}"/>
              </a:ext>
            </a:extLst>
          </p:cNvPr>
          <p:cNvSpPr>
            <a:spLocks noGrp="1"/>
          </p:cNvSpPr>
          <p:nvPr>
            <p:ph type="title"/>
          </p:nvPr>
        </p:nvSpPr>
        <p:spPr/>
        <p:txBody>
          <a:bodyPr/>
          <a:lstStyle/>
          <a:p>
            <a:r>
              <a:rPr lang="en-US" b="1" dirty="0"/>
              <a:t>JDBC Components</a:t>
            </a:r>
          </a:p>
        </p:txBody>
      </p:sp>
      <p:sp>
        <p:nvSpPr>
          <p:cNvPr id="3" name="Content Placeholder 2">
            <a:extLst>
              <a:ext uri="{FF2B5EF4-FFF2-40B4-BE49-F238E27FC236}">
                <a16:creationId xmlns:a16="http://schemas.microsoft.com/office/drawing/2014/main" id="{9319E8A2-ABE5-8427-34BA-5B869ACC500C}"/>
              </a:ext>
            </a:extLst>
          </p:cNvPr>
          <p:cNvSpPr>
            <a:spLocks noGrp="1"/>
          </p:cNvSpPr>
          <p:nvPr>
            <p:ph idx="1"/>
          </p:nvPr>
        </p:nvSpPr>
        <p:spPr/>
        <p:txBody>
          <a:bodyPr>
            <a:normAutofit fontScale="92500" lnSpcReduction="20000"/>
          </a:bodyPr>
          <a:lstStyle/>
          <a:p>
            <a:pPr marL="0" indent="0">
              <a:buNone/>
            </a:pPr>
            <a:r>
              <a:rPr lang="en-US" dirty="0">
                <a:effectLst/>
              </a:rPr>
              <a:t>In addition to the JDBC drivers, there are several other components that make up the JDBC API, including:</a:t>
            </a:r>
            <a:br>
              <a:rPr lang="en-US" dirty="0"/>
            </a:br>
            <a:br>
              <a:rPr lang="en-US" dirty="0"/>
            </a:br>
            <a:r>
              <a:rPr lang="en-US" dirty="0">
                <a:effectLst/>
              </a:rPr>
              <a:t>DriverManager Class</a:t>
            </a:r>
            <a:br>
              <a:rPr lang="en-US" dirty="0"/>
            </a:br>
            <a:br>
              <a:rPr lang="en-US" dirty="0"/>
            </a:br>
            <a:r>
              <a:rPr lang="en-US" dirty="0">
                <a:effectLst/>
              </a:rPr>
              <a:t>Connection interface</a:t>
            </a:r>
            <a:br>
              <a:rPr lang="en-US" dirty="0"/>
            </a:br>
            <a:br>
              <a:rPr lang="en-US" dirty="0"/>
            </a:br>
            <a:r>
              <a:rPr lang="en-US" dirty="0">
                <a:effectLst/>
              </a:rPr>
              <a:t>Statement and PreparedStatement interfaces</a:t>
            </a:r>
            <a:br>
              <a:rPr lang="en-US" dirty="0"/>
            </a:br>
            <a:br>
              <a:rPr lang="en-US" dirty="0"/>
            </a:br>
            <a:r>
              <a:rPr lang="en-US" dirty="0">
                <a:effectLst/>
              </a:rPr>
              <a:t>ResultSet interface</a:t>
            </a:r>
            <a:br>
              <a:rPr lang="en-US" dirty="0"/>
            </a:br>
            <a:br>
              <a:rPr lang="en-US" dirty="0"/>
            </a:br>
            <a:r>
              <a:rPr lang="en-US" dirty="0">
                <a:effectLst/>
              </a:rPr>
              <a:t>These components work together to provide a powerful and flexible API for working with databases in Java.</a:t>
            </a:r>
            <a:br>
              <a:rPr lang="en-US" dirty="0"/>
            </a:br>
            <a:br>
              <a:rPr lang="en-US" dirty="0"/>
            </a:br>
            <a:endParaRPr lang="en-US" dirty="0"/>
          </a:p>
        </p:txBody>
      </p:sp>
    </p:spTree>
    <p:extLst>
      <p:ext uri="{BB962C8B-B14F-4D97-AF65-F5344CB8AC3E}">
        <p14:creationId xmlns:p14="http://schemas.microsoft.com/office/powerpoint/2010/main" val="858933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B3171-D986-43EC-FB92-59B0152955F0}"/>
              </a:ext>
            </a:extLst>
          </p:cNvPr>
          <p:cNvSpPr>
            <a:spLocks noGrp="1"/>
          </p:cNvSpPr>
          <p:nvPr>
            <p:ph type="title"/>
          </p:nvPr>
        </p:nvSpPr>
        <p:spPr/>
        <p:txBody>
          <a:bodyPr/>
          <a:lstStyle/>
          <a:p>
            <a:r>
              <a:rPr lang="en-US" b="1" dirty="0"/>
              <a:t>Program flow</a:t>
            </a:r>
          </a:p>
        </p:txBody>
      </p:sp>
      <p:sp>
        <p:nvSpPr>
          <p:cNvPr id="3" name="Content Placeholder 2">
            <a:extLst>
              <a:ext uri="{FF2B5EF4-FFF2-40B4-BE49-F238E27FC236}">
                <a16:creationId xmlns:a16="http://schemas.microsoft.com/office/drawing/2014/main" id="{37B26880-C2E7-504D-7279-E5A32BA64D20}"/>
              </a:ext>
            </a:extLst>
          </p:cNvPr>
          <p:cNvSpPr>
            <a:spLocks noGrp="1"/>
          </p:cNvSpPr>
          <p:nvPr>
            <p:ph idx="1"/>
          </p:nvPr>
        </p:nvSpPr>
        <p:spPr/>
        <p:txBody>
          <a:bodyPr>
            <a:normAutofit fontScale="92500" lnSpcReduction="20000"/>
          </a:bodyPr>
          <a:lstStyle/>
          <a:p>
            <a:pPr marL="0" indent="0">
              <a:buNone/>
            </a:pPr>
            <a:r>
              <a:rPr lang="en-US" dirty="0"/>
              <a:t> 1.Connect Your IDE with Database using necessary Connector.</a:t>
            </a:r>
          </a:p>
          <a:p>
            <a:pPr marL="0" indent="0">
              <a:buNone/>
            </a:pPr>
            <a:r>
              <a:rPr lang="en-US" dirty="0"/>
              <a:t>  </a:t>
            </a:r>
          </a:p>
          <a:p>
            <a:pPr marL="0" indent="0">
              <a:buNone/>
            </a:pPr>
            <a:r>
              <a:rPr lang="en-US" dirty="0"/>
              <a:t> 2.Load Necessary Driver.</a:t>
            </a:r>
          </a:p>
          <a:p>
            <a:pPr marL="0" indent="0">
              <a:buNone/>
            </a:pPr>
            <a:endParaRPr lang="en-US" dirty="0"/>
          </a:p>
          <a:p>
            <a:pPr marL="0" indent="0">
              <a:buNone/>
            </a:pPr>
            <a:r>
              <a:rPr lang="en-US" dirty="0"/>
              <a:t> 3.Create Connection.</a:t>
            </a:r>
          </a:p>
          <a:p>
            <a:pPr marL="0" indent="0">
              <a:buNone/>
            </a:pPr>
            <a:endParaRPr lang="en-US" dirty="0"/>
          </a:p>
          <a:p>
            <a:pPr marL="0" indent="0">
              <a:buNone/>
            </a:pPr>
            <a:r>
              <a:rPr lang="en-US" dirty="0"/>
              <a:t> 4.Create Statement.</a:t>
            </a:r>
          </a:p>
          <a:p>
            <a:pPr marL="0" indent="0">
              <a:buNone/>
            </a:pPr>
            <a:endParaRPr lang="en-US" dirty="0"/>
          </a:p>
          <a:p>
            <a:pPr marL="0" indent="0">
              <a:buNone/>
            </a:pPr>
            <a:r>
              <a:rPr lang="en-US" dirty="0"/>
              <a:t> 5.Execute Query.</a:t>
            </a:r>
          </a:p>
          <a:p>
            <a:pPr marL="0" indent="0">
              <a:buNone/>
            </a:pPr>
            <a:r>
              <a:rPr lang="en-US" dirty="0"/>
              <a:t>                                          </a:t>
            </a:r>
          </a:p>
        </p:txBody>
      </p:sp>
    </p:spTree>
    <p:extLst>
      <p:ext uri="{BB962C8B-B14F-4D97-AF65-F5344CB8AC3E}">
        <p14:creationId xmlns:p14="http://schemas.microsoft.com/office/powerpoint/2010/main" val="76387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9CD-F6AA-DED1-B677-1EF54AA7CC81}"/>
              </a:ext>
            </a:extLst>
          </p:cNvPr>
          <p:cNvSpPr>
            <a:spLocks noGrp="1"/>
          </p:cNvSpPr>
          <p:nvPr>
            <p:ph type="title"/>
          </p:nvPr>
        </p:nvSpPr>
        <p:spPr/>
        <p:txBody>
          <a:bodyPr/>
          <a:lstStyle/>
          <a:p>
            <a:r>
              <a:rPr lang="en-US" b="1" dirty="0"/>
              <a:t>Setting up JDBC</a:t>
            </a:r>
          </a:p>
        </p:txBody>
      </p:sp>
      <p:sp>
        <p:nvSpPr>
          <p:cNvPr id="3" name="Content Placeholder 2">
            <a:extLst>
              <a:ext uri="{FF2B5EF4-FFF2-40B4-BE49-F238E27FC236}">
                <a16:creationId xmlns:a16="http://schemas.microsoft.com/office/drawing/2014/main" id="{89089F06-9FA1-536E-5B60-DBC4240B00DB}"/>
              </a:ext>
            </a:extLst>
          </p:cNvPr>
          <p:cNvSpPr>
            <a:spLocks noGrp="1"/>
          </p:cNvSpPr>
          <p:nvPr>
            <p:ph idx="1"/>
          </p:nvPr>
        </p:nvSpPr>
        <p:spPr/>
        <p:txBody>
          <a:bodyPr>
            <a:normAutofit fontScale="92500" lnSpcReduction="10000"/>
          </a:bodyPr>
          <a:lstStyle/>
          <a:p>
            <a:r>
              <a:rPr lang="en-US" b="1" dirty="0"/>
              <a:t>Install Java and Configure Environment</a:t>
            </a:r>
            <a:br>
              <a:rPr lang="en-US" dirty="0"/>
            </a:br>
            <a:r>
              <a:rPr lang="en-US" dirty="0"/>
              <a:t>Ensure the Java Development Kit (JDK) is installed and properly configured in your system’s PATH.</a:t>
            </a:r>
          </a:p>
          <a:p>
            <a:endParaRPr lang="en-US" dirty="0"/>
          </a:p>
          <a:p>
            <a:r>
              <a:rPr lang="en-US" b="1" dirty="0"/>
              <a:t>Install and Configure Database</a:t>
            </a:r>
            <a:br>
              <a:rPr lang="en-US" dirty="0"/>
            </a:br>
            <a:r>
              <a:rPr lang="en-US" dirty="0"/>
              <a:t>Set up your desired relational database (e.g., MySQL, Oracle).</a:t>
            </a:r>
          </a:p>
          <a:p>
            <a:pPr marL="0" indent="0">
              <a:buNone/>
            </a:pPr>
            <a:endParaRPr lang="en-US" dirty="0"/>
          </a:p>
          <a:p>
            <a:r>
              <a:rPr lang="en-US" b="1" dirty="0"/>
              <a:t>Download and Register the JDBC Driver</a:t>
            </a:r>
            <a:br>
              <a:rPr lang="en-US" dirty="0"/>
            </a:br>
            <a:r>
              <a:rPr lang="en-US" dirty="0"/>
              <a:t>Obtain the JDBC driver for your database (such as MySQL Connector/J for MySQL) and include its JAR file in your project’s </a:t>
            </a:r>
            <a:r>
              <a:rPr lang="en-US" dirty="0" err="1"/>
              <a:t>classpath</a:t>
            </a:r>
            <a:r>
              <a:rPr lang="en-US" dirty="0"/>
              <a:t>. This allows your Java program to communicate with the database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229100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D3CE-B1BB-0264-E6FC-4D4FAA202B13}"/>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81E92888-8D03-4B7F-C5AE-91EBAD160580}"/>
              </a:ext>
            </a:extLst>
          </p:cNvPr>
          <p:cNvSpPr>
            <a:spLocks noGrp="1"/>
          </p:cNvSpPr>
          <p:nvPr>
            <p:ph idx="1"/>
          </p:nvPr>
        </p:nvSpPr>
        <p:spPr>
          <a:xfrm>
            <a:off x="838200" y="1825624"/>
            <a:ext cx="12630912" cy="5416423"/>
          </a:xfrm>
        </p:spPr>
        <p:txBody>
          <a:bodyPr>
            <a:normAutofit fontScale="70000" lnSpcReduction="20000"/>
          </a:bodyPr>
          <a:lstStyle/>
          <a:p>
            <a:pPr lvl="0"/>
            <a:r>
              <a:rPr lang="en-US" b="1" dirty="0"/>
              <a:t>Import JDBC Packages</a:t>
            </a:r>
            <a:br>
              <a:rPr lang="en-US" dirty="0"/>
            </a:br>
            <a:r>
              <a:rPr lang="en-US" dirty="0"/>
              <a:t>In your Java code, import the necessary classes with:</a:t>
            </a:r>
          </a:p>
          <a:p>
            <a:pPr marL="0" indent="0">
              <a:buNone/>
            </a:pPr>
            <a:r>
              <a:rPr lang="en-US" dirty="0"/>
              <a:t>   import </a:t>
            </a:r>
            <a:r>
              <a:rPr lang="en-US" dirty="0" err="1"/>
              <a:t>java.sql</a:t>
            </a:r>
            <a:r>
              <a:rPr lang="en-US" dirty="0"/>
              <a:t>.*;</a:t>
            </a:r>
          </a:p>
          <a:p>
            <a:pPr marL="0" indent="0">
              <a:buNone/>
            </a:pPr>
            <a:endParaRPr lang="en-US" dirty="0"/>
          </a:p>
          <a:p>
            <a:pPr lvl="0"/>
            <a:r>
              <a:rPr lang="en-US" b="1" dirty="0"/>
              <a:t>Register the JDBC Driver</a:t>
            </a:r>
            <a:br>
              <a:rPr lang="en-US" dirty="0"/>
            </a:br>
            <a:r>
              <a:rPr lang="en-US" dirty="0"/>
              <a:t>Load the JDBC driver class, typically with:</a:t>
            </a:r>
          </a:p>
          <a:p>
            <a:pPr marL="0" indent="0">
              <a:buNone/>
            </a:pPr>
            <a:r>
              <a:rPr lang="en-US" dirty="0"/>
              <a:t>   Class.forName("com.mysql.cj.jdbc.Driver");</a:t>
            </a:r>
          </a:p>
          <a:p>
            <a:pPr marL="0" indent="0">
              <a:buNone/>
            </a:pPr>
            <a:endParaRPr lang="en-US" dirty="0"/>
          </a:p>
          <a:p>
            <a:pPr lvl="0"/>
            <a:r>
              <a:rPr lang="en-US" b="1" dirty="0"/>
              <a:t>Establish a Connection</a:t>
            </a:r>
            <a:br>
              <a:rPr lang="en-US" dirty="0"/>
            </a:br>
            <a:r>
              <a:rPr lang="en-US" dirty="0"/>
              <a:t>Use </a:t>
            </a:r>
            <a:r>
              <a:rPr lang="en-US" dirty="0" err="1"/>
              <a:t>DriverManager.getConnection</a:t>
            </a:r>
            <a:r>
              <a:rPr lang="en-US" dirty="0"/>
              <a:t>() to connect to your database:</a:t>
            </a:r>
          </a:p>
          <a:p>
            <a:pPr marL="0" indent="0">
              <a:buNone/>
            </a:pPr>
            <a:r>
              <a:rPr lang="en-US" dirty="0"/>
              <a:t>     Connection con = </a:t>
            </a:r>
            <a:r>
              <a:rPr lang="en-US" dirty="0" err="1"/>
              <a:t>DriverManager.getConnection</a:t>
            </a:r>
            <a:r>
              <a:rPr lang="en-US" dirty="0"/>
              <a:t>(</a:t>
            </a:r>
          </a:p>
          <a:p>
            <a:pPr marL="0" indent="0">
              <a:buNone/>
            </a:pPr>
            <a:br>
              <a:rPr lang="en-US" dirty="0"/>
            </a:br>
            <a:r>
              <a:rPr lang="en-US" dirty="0"/>
              <a:t>    "</a:t>
            </a:r>
            <a:r>
              <a:rPr lang="en-US" dirty="0" err="1"/>
              <a:t>jdbc:mysql</a:t>
            </a:r>
            <a:r>
              <a:rPr lang="en-US" dirty="0"/>
              <a:t>://localhost:3306/</a:t>
            </a:r>
            <a:r>
              <a:rPr lang="en-US" dirty="0" err="1"/>
              <a:t>yourdb</a:t>
            </a:r>
            <a:r>
              <a:rPr lang="en-US" dirty="0"/>
              <a:t>", "username", "password"</a:t>
            </a:r>
            <a:br>
              <a:rPr lang="en-US" dirty="0"/>
            </a:br>
            <a:r>
              <a:rPr lang="en-US" dirty="0"/>
              <a:t>     );</a:t>
            </a:r>
            <a:br>
              <a:rPr lang="en-US" dirty="0"/>
            </a:br>
            <a:br>
              <a:rPr lang="en-US" dirty="0"/>
            </a:br>
            <a:endParaRPr lang="en-US" dirty="0"/>
          </a:p>
          <a:p>
            <a:pPr marL="0" indent="0">
              <a:buNone/>
            </a:pPr>
            <a:br>
              <a:rPr lang="en-US" dirty="0"/>
            </a:br>
            <a:endParaRPr lang="en-US" dirty="0"/>
          </a:p>
        </p:txBody>
      </p:sp>
    </p:spTree>
    <p:extLst>
      <p:ext uri="{BB962C8B-B14F-4D97-AF65-F5344CB8AC3E}">
        <p14:creationId xmlns:p14="http://schemas.microsoft.com/office/powerpoint/2010/main" val="61049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FD75-7657-355E-ED2B-B305FE77AE2A}"/>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E36E2476-CD84-7BF5-DD85-8538F9040C9C}"/>
              </a:ext>
            </a:extLst>
          </p:cNvPr>
          <p:cNvSpPr>
            <a:spLocks noGrp="1"/>
          </p:cNvSpPr>
          <p:nvPr>
            <p:ph idx="1"/>
          </p:nvPr>
        </p:nvSpPr>
        <p:spPr>
          <a:xfrm>
            <a:off x="749808" y="1490472"/>
            <a:ext cx="12637008" cy="5897880"/>
          </a:xfrm>
        </p:spPr>
        <p:txBody>
          <a:bodyPr>
            <a:normAutofit fontScale="70000" lnSpcReduction="20000"/>
          </a:bodyPr>
          <a:lstStyle/>
          <a:p>
            <a:pPr lvl="0"/>
            <a:r>
              <a:rPr lang="en-US" b="1" dirty="0"/>
              <a:t>Create a Statement Object</a:t>
            </a:r>
            <a:br>
              <a:rPr lang="en-US" dirty="0"/>
            </a:br>
            <a:r>
              <a:rPr lang="en-US" dirty="0"/>
              <a:t>Create a Statement, PreparedStatement, or </a:t>
            </a:r>
            <a:r>
              <a:rPr lang="en-US" dirty="0" err="1"/>
              <a:t>CallableStatement</a:t>
            </a:r>
            <a:r>
              <a:rPr lang="en-US" dirty="0"/>
              <a:t> object to send SQL commands:</a:t>
            </a:r>
          </a:p>
          <a:p>
            <a:pPr marL="0" indent="0">
              <a:buNone/>
            </a:pPr>
            <a:r>
              <a:rPr lang="en-US" dirty="0"/>
              <a:t>    Statement </a:t>
            </a:r>
            <a:r>
              <a:rPr lang="en-US" dirty="0" err="1"/>
              <a:t>stmt</a:t>
            </a:r>
            <a:r>
              <a:rPr lang="en-US" dirty="0"/>
              <a:t> = </a:t>
            </a:r>
            <a:r>
              <a:rPr lang="en-US" dirty="0" err="1"/>
              <a:t>con.createStatement</a:t>
            </a:r>
            <a:r>
              <a:rPr lang="en-US" dirty="0"/>
              <a:t>();</a:t>
            </a:r>
            <a:br>
              <a:rPr lang="en-US" dirty="0"/>
            </a:br>
            <a:r>
              <a:rPr lang="en-US" dirty="0"/>
              <a:t>    For more complex queries or better security, prefer PreparedStatement</a:t>
            </a:r>
          </a:p>
          <a:p>
            <a:pPr marL="0" indent="0">
              <a:buNone/>
            </a:pPr>
            <a:endParaRPr lang="en-US" dirty="0"/>
          </a:p>
          <a:p>
            <a:pPr lvl="0"/>
            <a:r>
              <a:rPr lang="en-US" b="1" dirty="0"/>
              <a:t>Execute SQL Queries and Process Results</a:t>
            </a:r>
            <a:endParaRPr lang="en-US" dirty="0"/>
          </a:p>
          <a:p>
            <a:pPr lvl="1"/>
            <a:r>
              <a:rPr lang="en-US" dirty="0"/>
              <a:t>For queries:</a:t>
            </a:r>
          </a:p>
          <a:p>
            <a:pPr marL="0" indent="0">
              <a:buNone/>
            </a:pPr>
            <a:r>
              <a:rPr lang="en-US" dirty="0"/>
              <a:t>         ResultSet </a:t>
            </a:r>
            <a:r>
              <a:rPr lang="en-US" dirty="0" err="1"/>
              <a:t>rs</a:t>
            </a:r>
            <a:r>
              <a:rPr lang="en-US" dirty="0"/>
              <a:t> = </a:t>
            </a:r>
            <a:r>
              <a:rPr lang="en-US" dirty="0" err="1"/>
              <a:t>stmt.executeQuery</a:t>
            </a:r>
            <a:r>
              <a:rPr lang="en-US" dirty="0"/>
              <a:t>("SELECT * FROM table");</a:t>
            </a:r>
            <a:br>
              <a:rPr lang="en-US" dirty="0"/>
            </a:br>
            <a:endParaRPr lang="en-US" sz="3600" dirty="0"/>
          </a:p>
          <a:p>
            <a:pPr lvl="1"/>
            <a:r>
              <a:rPr lang="en-US" dirty="0"/>
              <a:t>For updates/inserts:</a:t>
            </a:r>
          </a:p>
          <a:p>
            <a:pPr marL="0" indent="0">
              <a:buNone/>
            </a:pPr>
            <a:r>
              <a:rPr lang="en-US" dirty="0"/>
              <a:t>          int count = stmt.executeUpdate("INSERT INTO ...");</a:t>
            </a:r>
          </a:p>
          <a:p>
            <a:pPr lvl="0"/>
            <a:r>
              <a:rPr lang="en-US" b="1" dirty="0"/>
              <a:t>Close Resources</a:t>
            </a:r>
            <a:br>
              <a:rPr lang="en-US" dirty="0"/>
            </a:br>
            <a:r>
              <a:rPr lang="en-US" dirty="0"/>
              <a:t>Always close ResultSet, Statement, and Connection objects to free system resources:</a:t>
            </a:r>
          </a:p>
          <a:p>
            <a:pPr marL="0" indent="0">
              <a:buNone/>
            </a:pPr>
            <a:r>
              <a:rPr lang="en-US" dirty="0"/>
              <a:t>     </a:t>
            </a:r>
            <a:r>
              <a:rPr lang="en-US" dirty="0" err="1"/>
              <a:t>rs.close</a:t>
            </a:r>
            <a:r>
              <a:rPr lang="en-US" dirty="0"/>
              <a:t>();</a:t>
            </a:r>
            <a:br>
              <a:rPr lang="en-US" dirty="0"/>
            </a:br>
            <a:r>
              <a:rPr lang="en-US" dirty="0"/>
              <a:t>     </a:t>
            </a:r>
            <a:r>
              <a:rPr lang="en-US" dirty="0" err="1"/>
              <a:t>stmt.close</a:t>
            </a:r>
            <a:r>
              <a:rPr lang="en-US" dirty="0"/>
              <a:t>();</a:t>
            </a:r>
            <a:br>
              <a:rPr lang="en-US" dirty="0"/>
            </a:br>
            <a:r>
              <a:rPr lang="en-US" dirty="0"/>
              <a:t>     </a:t>
            </a:r>
            <a:r>
              <a:rPr lang="en-US" dirty="0" err="1"/>
              <a:t>con.close</a:t>
            </a:r>
            <a:r>
              <a:rPr lang="en-US" dirty="0"/>
              <a:t>();</a:t>
            </a:r>
            <a:br>
              <a:rPr lang="en-US" dirty="0"/>
            </a:br>
            <a:endParaRPr lang="en-US" dirty="0"/>
          </a:p>
          <a:p>
            <a:pPr marL="0" indent="0">
              <a:buNone/>
            </a:pPr>
            <a:endParaRPr lang="en-US" dirty="0"/>
          </a:p>
          <a:p>
            <a:pPr marL="0" indent="0">
              <a:buNone/>
            </a:pPr>
            <a:br>
              <a:rPr lang="en-US" dirty="0"/>
            </a:br>
            <a:endParaRPr lang="en-US" sz="3600" dirty="0"/>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3391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BC9E-0A3F-1055-24D9-B9D71322B615}"/>
              </a:ext>
            </a:extLst>
          </p:cNvPr>
          <p:cNvSpPr>
            <a:spLocks noGrp="1"/>
          </p:cNvSpPr>
          <p:nvPr>
            <p:ph type="title"/>
          </p:nvPr>
        </p:nvSpPr>
        <p:spPr>
          <a:xfrm>
            <a:off x="755904" y="383413"/>
            <a:ext cx="5782056" cy="933323"/>
          </a:xfrm>
        </p:spPr>
        <p:txBody>
          <a:bodyPr/>
          <a:lstStyle/>
          <a:p>
            <a:r>
              <a:rPr lang="en-US" b="1" dirty="0"/>
              <a:t>PreparedStatement</a:t>
            </a:r>
          </a:p>
        </p:txBody>
      </p:sp>
      <p:sp>
        <p:nvSpPr>
          <p:cNvPr id="3" name="Content Placeholder 2">
            <a:extLst>
              <a:ext uri="{FF2B5EF4-FFF2-40B4-BE49-F238E27FC236}">
                <a16:creationId xmlns:a16="http://schemas.microsoft.com/office/drawing/2014/main" id="{4A22EA40-02BD-EF91-1A5D-D27CB427A2A2}"/>
              </a:ext>
            </a:extLst>
          </p:cNvPr>
          <p:cNvSpPr>
            <a:spLocks noGrp="1"/>
          </p:cNvSpPr>
          <p:nvPr>
            <p:ph idx="1"/>
          </p:nvPr>
        </p:nvSpPr>
        <p:spPr>
          <a:xfrm>
            <a:off x="667512" y="1581912"/>
            <a:ext cx="10686288" cy="4595051"/>
          </a:xfrm>
        </p:spPr>
        <p:txBody>
          <a:bodyPr>
            <a:normAutofit fontScale="77500" lnSpcReduction="20000"/>
          </a:bodyPr>
          <a:lstStyle/>
          <a:p>
            <a:pPr marL="0" indent="0">
              <a:buNone/>
            </a:pPr>
            <a:r>
              <a:rPr lang="en-US" b="1" dirty="0">
                <a:effectLst/>
              </a:rPr>
              <a:t>A PreparedStatement </a:t>
            </a:r>
            <a:r>
              <a:rPr lang="en-US" dirty="0">
                <a:effectLst/>
              </a:rPr>
              <a:t>in JDBC is a special object used to execute parameterized SQL queries efficiently and securely. It is created using the </a:t>
            </a:r>
            <a:r>
              <a:rPr lang="en-US" dirty="0" err="1">
                <a:effectLst/>
              </a:rPr>
              <a:t>Connection.prepareStatement</a:t>
            </a:r>
            <a:r>
              <a:rPr lang="en-US" dirty="0">
                <a:effectLst/>
              </a:rPr>
              <a:t>() method with a SQL query that contains placeholders (?) for input values. This approach offers benefits like preventing SQL injection and improving performance for repeated queries.</a:t>
            </a:r>
          </a:p>
          <a:p>
            <a:pPr marL="0" indent="0">
              <a:buNone/>
            </a:pPr>
            <a:endParaRPr lang="en-US" dirty="0">
              <a:effectLst/>
            </a:endParaRPr>
          </a:p>
          <a:p>
            <a:pPr marL="0" indent="0">
              <a:buNone/>
            </a:pPr>
            <a:r>
              <a:rPr lang="en-US" b="1" dirty="0">
                <a:effectLst/>
              </a:rPr>
              <a:t>How PreparedStatement Works:</a:t>
            </a:r>
          </a:p>
          <a:p>
            <a:pPr marL="0" indent="0">
              <a:buNone/>
            </a:pPr>
            <a:br>
              <a:rPr lang="en-US" dirty="0"/>
            </a:br>
            <a:r>
              <a:rPr lang="en-US" dirty="0">
                <a:effectLst/>
              </a:rPr>
              <a:t>The SQL statement is precompiled by the database when the PreparedStatement is created.</a:t>
            </a:r>
          </a:p>
          <a:p>
            <a:pPr marL="0" indent="0">
              <a:buNone/>
            </a:pPr>
            <a:br>
              <a:rPr lang="en-US" dirty="0"/>
            </a:br>
            <a:r>
              <a:rPr lang="en-US" dirty="0">
                <a:effectLst/>
              </a:rPr>
              <a:t>Parameter values are set using specific setter methods (</a:t>
            </a:r>
            <a:r>
              <a:rPr lang="en-US" dirty="0" err="1">
                <a:effectLst/>
              </a:rPr>
              <a:t>setString</a:t>
            </a:r>
            <a:r>
              <a:rPr lang="en-US" dirty="0">
                <a:effectLst/>
              </a:rPr>
              <a:t>, </a:t>
            </a:r>
            <a:r>
              <a:rPr lang="en-US" dirty="0" err="1">
                <a:effectLst/>
              </a:rPr>
              <a:t>setInt</a:t>
            </a:r>
            <a:r>
              <a:rPr lang="en-US" dirty="0">
                <a:effectLst/>
              </a:rPr>
              <a:t>, etc.), replacing the ? placeholders.</a:t>
            </a:r>
          </a:p>
          <a:p>
            <a:pPr marL="0" indent="0">
              <a:buNone/>
            </a:pPr>
            <a:br>
              <a:rPr lang="en-US" dirty="0"/>
            </a:br>
            <a:r>
              <a:rPr lang="en-US" dirty="0">
                <a:effectLst/>
              </a:rPr>
              <a:t>The same PreparedStatement object can be reused multiple times with different parameter values, making it efficient for repeated operations</a:t>
            </a:r>
            <a:endParaRPr lang="en-US" dirty="0"/>
          </a:p>
        </p:txBody>
      </p:sp>
    </p:spTree>
    <p:extLst>
      <p:ext uri="{BB962C8B-B14F-4D97-AF65-F5344CB8AC3E}">
        <p14:creationId xmlns:p14="http://schemas.microsoft.com/office/powerpoint/2010/main" val="1118392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0890-6730-A79B-82A2-113DE0E5776D}"/>
              </a:ext>
            </a:extLst>
          </p:cNvPr>
          <p:cNvSpPr>
            <a:spLocks noGrp="1"/>
          </p:cNvSpPr>
          <p:nvPr>
            <p:ph type="title"/>
          </p:nvPr>
        </p:nvSpPr>
        <p:spPr/>
        <p:txBody>
          <a:bodyPr/>
          <a:lstStyle/>
          <a:p>
            <a:r>
              <a:rPr lang="en-US" b="1" dirty="0"/>
              <a:t>Steps to use PreparedStatement</a:t>
            </a:r>
          </a:p>
        </p:txBody>
      </p:sp>
      <p:sp>
        <p:nvSpPr>
          <p:cNvPr id="3" name="Content Placeholder 2">
            <a:extLst>
              <a:ext uri="{FF2B5EF4-FFF2-40B4-BE49-F238E27FC236}">
                <a16:creationId xmlns:a16="http://schemas.microsoft.com/office/drawing/2014/main" id="{21F936ED-CDC0-616F-E30E-720E96730DC3}"/>
              </a:ext>
            </a:extLst>
          </p:cNvPr>
          <p:cNvSpPr>
            <a:spLocks noGrp="1"/>
          </p:cNvSpPr>
          <p:nvPr>
            <p:ph idx="1"/>
          </p:nvPr>
        </p:nvSpPr>
        <p:spPr/>
        <p:txBody>
          <a:bodyPr>
            <a:normAutofit lnSpcReduction="10000"/>
          </a:bodyPr>
          <a:lstStyle/>
          <a:p>
            <a:r>
              <a:rPr lang="en-US" b="1" dirty="0"/>
              <a:t>Create a PreparedStatement Object</a:t>
            </a:r>
          </a:p>
          <a:p>
            <a:pPr marL="0" indent="0">
              <a:buNone/>
            </a:pPr>
            <a:r>
              <a:rPr lang="en-US" dirty="0"/>
              <a:t>sql = "INSERT INTO Employees(Name, Salary, Location)      VALUES (?, ?, ?)";</a:t>
            </a:r>
          </a:p>
          <a:p>
            <a:pPr marL="0" indent="0">
              <a:buNone/>
            </a:pPr>
            <a:r>
              <a:rPr lang="en-US" dirty="0"/>
              <a:t>PreparedStatement </a:t>
            </a:r>
            <a:r>
              <a:rPr lang="en-US" dirty="0" err="1"/>
              <a:t>pstmt</a:t>
            </a:r>
            <a:r>
              <a:rPr lang="en-US" dirty="0"/>
              <a:t> = </a:t>
            </a:r>
            <a:r>
              <a:rPr lang="en-US" dirty="0" err="1"/>
              <a:t>con.prepareStatement</a:t>
            </a:r>
            <a:r>
              <a:rPr lang="en-US" dirty="0"/>
              <a:t>(sql);</a:t>
            </a:r>
          </a:p>
          <a:p>
            <a:pPr marL="0" indent="0">
              <a:buNone/>
            </a:pPr>
            <a:endParaRPr lang="en-US" dirty="0"/>
          </a:p>
          <a:p>
            <a:r>
              <a:rPr lang="en-US" b="1" dirty="0"/>
              <a:t>Set Parameter Values</a:t>
            </a:r>
          </a:p>
          <a:p>
            <a:pPr marL="0" indent="0">
              <a:buNone/>
            </a:pPr>
            <a:r>
              <a:rPr lang="en-US" dirty="0" err="1"/>
              <a:t>pstmt.setString</a:t>
            </a:r>
            <a:r>
              <a:rPr lang="en-US" dirty="0"/>
              <a:t>(1, "Amit");</a:t>
            </a:r>
          </a:p>
          <a:p>
            <a:pPr marL="0" indent="0">
              <a:buNone/>
            </a:pPr>
            <a:r>
              <a:rPr lang="en-US" dirty="0" err="1"/>
              <a:t>pstmt.setInt</a:t>
            </a:r>
            <a:r>
              <a:rPr lang="en-US" dirty="0"/>
              <a:t>(2, 3000);</a:t>
            </a:r>
          </a:p>
          <a:p>
            <a:pPr marL="0" indent="0">
              <a:buNone/>
            </a:pPr>
            <a:r>
              <a:rPr lang="en-US" dirty="0" err="1"/>
              <a:t>pstmt.setString</a:t>
            </a:r>
            <a:r>
              <a:rPr lang="en-US" dirty="0"/>
              <a:t>(3, "Hyderabad");</a:t>
            </a:r>
          </a:p>
          <a:p>
            <a:pPr marL="0" indent="0">
              <a:buNone/>
            </a:pPr>
            <a:endParaRPr lang="en-US" b="1" dirty="0"/>
          </a:p>
          <a:p>
            <a:endParaRPr lang="en-US" b="1" dirty="0"/>
          </a:p>
        </p:txBody>
      </p:sp>
    </p:spTree>
    <p:extLst>
      <p:ext uri="{BB962C8B-B14F-4D97-AF65-F5344CB8AC3E}">
        <p14:creationId xmlns:p14="http://schemas.microsoft.com/office/powerpoint/2010/main" val="153373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0F81-7ABE-5479-6BD5-E7857BC6EA39}"/>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B6AC8EA4-0FFF-C8AB-43BF-C108C37D1C55}"/>
              </a:ext>
            </a:extLst>
          </p:cNvPr>
          <p:cNvSpPr>
            <a:spLocks noGrp="1"/>
          </p:cNvSpPr>
          <p:nvPr>
            <p:ph idx="1"/>
          </p:nvPr>
        </p:nvSpPr>
        <p:spPr>
          <a:xfrm>
            <a:off x="838200" y="1825624"/>
            <a:ext cx="12777216" cy="5334127"/>
          </a:xfrm>
        </p:spPr>
        <p:txBody>
          <a:bodyPr>
            <a:normAutofit fontScale="85000" lnSpcReduction="20000"/>
          </a:bodyPr>
          <a:lstStyle/>
          <a:p>
            <a:r>
              <a:rPr lang="en-US" b="1" dirty="0"/>
              <a:t>Execute the Query</a:t>
            </a:r>
          </a:p>
          <a:p>
            <a:pPr marL="0" indent="0">
              <a:buNone/>
            </a:pPr>
            <a:r>
              <a:rPr lang="en-US" b="1" dirty="0"/>
              <a:t>   </a:t>
            </a:r>
            <a:r>
              <a:rPr lang="en-US" dirty="0"/>
              <a:t>For updates/inserts:</a:t>
            </a:r>
          </a:p>
          <a:p>
            <a:pPr marL="0" indent="0">
              <a:buNone/>
            </a:pPr>
            <a:r>
              <a:rPr lang="en-US" b="1" dirty="0"/>
              <a:t>       </a:t>
            </a:r>
            <a:r>
              <a:rPr lang="en-US" dirty="0"/>
              <a:t>int rows = </a:t>
            </a:r>
            <a:r>
              <a:rPr lang="en-US" dirty="0" err="1"/>
              <a:t>pstmt.executeUpdate</a:t>
            </a:r>
            <a:r>
              <a:rPr lang="en-US" dirty="0"/>
              <a:t>();</a:t>
            </a:r>
          </a:p>
          <a:p>
            <a:pPr marL="0" indent="0">
              <a:buNone/>
            </a:pPr>
            <a:r>
              <a:rPr lang="en-US" dirty="0"/>
              <a:t>   For queries (SELECT):</a:t>
            </a:r>
          </a:p>
          <a:p>
            <a:pPr marL="0" indent="0">
              <a:buNone/>
            </a:pPr>
            <a:r>
              <a:rPr lang="en-US" dirty="0"/>
              <a:t>       ResultSet </a:t>
            </a:r>
            <a:r>
              <a:rPr lang="en-US" dirty="0" err="1"/>
              <a:t>rs</a:t>
            </a:r>
            <a:r>
              <a:rPr lang="en-US" dirty="0"/>
              <a:t> = </a:t>
            </a:r>
            <a:r>
              <a:rPr lang="en-US" dirty="0" err="1"/>
              <a:t>pstmt.executeQuery</a:t>
            </a:r>
            <a:r>
              <a:rPr lang="en-US" dirty="0"/>
              <a:t>();</a:t>
            </a:r>
          </a:p>
          <a:p>
            <a:pPr marL="0" indent="0">
              <a:buNone/>
            </a:pPr>
            <a:endParaRPr lang="en-US" b="1" dirty="0"/>
          </a:p>
          <a:p>
            <a:r>
              <a:rPr lang="en-US" b="1" dirty="0"/>
              <a:t>Reuse the PreparedStatement</a:t>
            </a:r>
          </a:p>
          <a:p>
            <a:pPr marL="0" indent="0">
              <a:buNone/>
            </a:pPr>
            <a:r>
              <a:rPr lang="en-US" dirty="0"/>
              <a:t>   </a:t>
            </a:r>
            <a:r>
              <a:rPr lang="en-US" dirty="0" err="1"/>
              <a:t>pstmt.setString</a:t>
            </a:r>
            <a:r>
              <a:rPr lang="en-US" dirty="0"/>
              <a:t>(1, "Kalyan");</a:t>
            </a:r>
          </a:p>
          <a:p>
            <a:pPr marL="0" indent="0">
              <a:buNone/>
            </a:pPr>
            <a:r>
              <a:rPr lang="en-US" dirty="0"/>
              <a:t>   </a:t>
            </a:r>
            <a:r>
              <a:rPr lang="en-US" dirty="0" err="1"/>
              <a:t>pstmt.setInt</a:t>
            </a:r>
            <a:r>
              <a:rPr lang="en-US" dirty="0"/>
              <a:t>(2, 4000);</a:t>
            </a:r>
          </a:p>
          <a:p>
            <a:pPr marL="0" indent="0">
              <a:buNone/>
            </a:pPr>
            <a:r>
              <a:rPr lang="en-US" dirty="0"/>
              <a:t>   </a:t>
            </a:r>
            <a:r>
              <a:rPr lang="en-US" dirty="0" err="1"/>
              <a:t>pstmt.setString</a:t>
            </a:r>
            <a:r>
              <a:rPr lang="en-US" dirty="0"/>
              <a:t>(3, "Vishakhapatnam");</a:t>
            </a:r>
          </a:p>
          <a:p>
            <a:pPr marL="0" indent="0">
              <a:buNone/>
            </a:pPr>
            <a:r>
              <a:rPr lang="en-US" dirty="0"/>
              <a:t>   </a:t>
            </a:r>
            <a:r>
              <a:rPr lang="en-US" dirty="0" err="1"/>
              <a:t>pstmt.executeUpdate</a:t>
            </a:r>
            <a:r>
              <a:rPr lang="en-US" dirty="0"/>
              <a:t>();</a:t>
            </a:r>
          </a:p>
          <a:p>
            <a:pPr marL="0" indent="0">
              <a:buNone/>
            </a:pPr>
            <a:endParaRPr lang="en-US" dirty="0"/>
          </a:p>
          <a:p>
            <a:pPr marL="0" indent="0">
              <a:buNone/>
            </a:pPr>
            <a:endParaRPr lang="en-US" dirty="0"/>
          </a:p>
          <a:p>
            <a:pPr marL="0" indent="0">
              <a:buNone/>
            </a:pPr>
            <a:r>
              <a:rPr lang="en-US" dirty="0"/>
              <a:t>    </a:t>
            </a:r>
          </a:p>
          <a:p>
            <a:pPr marL="0" indent="0">
              <a:buNone/>
            </a:pPr>
            <a:endParaRPr lang="en-US" b="1" dirty="0"/>
          </a:p>
        </p:txBody>
      </p:sp>
    </p:spTree>
    <p:extLst>
      <p:ext uri="{BB962C8B-B14F-4D97-AF65-F5344CB8AC3E}">
        <p14:creationId xmlns:p14="http://schemas.microsoft.com/office/powerpoint/2010/main" val="34939890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574</TotalTime>
  <Words>1253</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What is JDBC and JDBC Drivers</vt:lpstr>
      <vt:lpstr>JDBC Components</vt:lpstr>
      <vt:lpstr>Program flow</vt:lpstr>
      <vt:lpstr>Setting up JDBC</vt:lpstr>
      <vt:lpstr>Cont..</vt:lpstr>
      <vt:lpstr>Cont..</vt:lpstr>
      <vt:lpstr>PreparedStatement</vt:lpstr>
      <vt:lpstr>Steps to use PreparedStatement</vt:lpstr>
      <vt:lpstr>Cont...</vt:lpstr>
      <vt:lpstr>Statement vs PreparedStatement</vt:lpstr>
      <vt:lpstr>Batching</vt:lpstr>
      <vt:lpstr>Transaction in java</vt:lpstr>
      <vt:lpstr>Cont..</vt:lpstr>
      <vt:lpstr>Cont...</vt:lpstr>
      <vt:lpstr>CallableStatement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10</cp:revision>
  <dcterms:created xsi:type="dcterms:W3CDTF">2025-07-29T16:25:30Z</dcterms:created>
  <dcterms:modified xsi:type="dcterms:W3CDTF">2025-08-06T16:28:26Z</dcterms:modified>
</cp:coreProperties>
</file>