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DG Jory" charset="1" panose="02000000000000000000"/>
      <p:regular r:id="rId20"/>
    </p:embeddedFont>
    <p:embeddedFont>
      <p:font typeface="League Spartan" charset="1" panose="00000800000000000000"/>
      <p:regular r:id="rId21"/>
    </p:embeddedFont>
    <p:embeddedFont>
      <p:font typeface="Canva Sans" charset="1" panose="020B0503030501040103"/>
      <p:regular r:id="rId22"/>
    </p:embeddedFont>
    <p:embeddedFont>
      <p:font typeface="DG Jory Bold" charset="1" panose="02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07933" y="59261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680067" y="-251105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589181" y="7184843"/>
            <a:ext cx="5109638" cy="74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79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HARSH GUPTA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46008" y="3419268"/>
            <a:ext cx="15713292" cy="2745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48"/>
              </a:lnSpc>
            </a:pPr>
            <a:r>
              <a:rPr lang="en-US" sz="904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SIGN LANGUAGE RECOGNITION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2498488" y="-359042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5012320" y="4515851"/>
            <a:ext cx="9050683" cy="1773322"/>
            <a:chOff x="0" y="0"/>
            <a:chExt cx="414837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48370" cy="812800"/>
            </a:xfrm>
            <a:custGeom>
              <a:avLst/>
              <a:gdLst/>
              <a:ahLst/>
              <a:cxnLst/>
              <a:rect r="r" b="b" t="t" l="l"/>
              <a:pathLst>
                <a:path h="812800" w="4148370">
                  <a:moveTo>
                    <a:pt x="414837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48370" y="624840"/>
                  </a:lnTo>
                  <a:lnTo>
                    <a:pt x="414837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14837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771537" y="4417252"/>
            <a:ext cx="9291466" cy="1970519"/>
            <a:chOff x="0" y="0"/>
            <a:chExt cx="4258732" cy="9031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58732" cy="903185"/>
            </a:xfrm>
            <a:custGeom>
              <a:avLst/>
              <a:gdLst/>
              <a:ahLst/>
              <a:cxnLst/>
              <a:rect r="r" b="b" t="t" l="l"/>
              <a:pathLst>
                <a:path h="903185" w="4258732">
                  <a:moveTo>
                    <a:pt x="4258732" y="0"/>
                  </a:moveTo>
                  <a:lnTo>
                    <a:pt x="0" y="0"/>
                  </a:lnTo>
                  <a:lnTo>
                    <a:pt x="0" y="715225"/>
                  </a:lnTo>
                  <a:lnTo>
                    <a:pt x="157480" y="715225"/>
                  </a:lnTo>
                  <a:lnTo>
                    <a:pt x="157480" y="903185"/>
                  </a:lnTo>
                  <a:lnTo>
                    <a:pt x="463550" y="715225"/>
                  </a:lnTo>
                  <a:lnTo>
                    <a:pt x="4258732" y="715225"/>
                  </a:lnTo>
                  <a:lnTo>
                    <a:pt x="425873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258732" cy="760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274871" y="4897467"/>
            <a:ext cx="8525581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DEMO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2498488" y="-359042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787184" y="2976637"/>
            <a:ext cx="17019389" cy="6929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61"/>
              </a:lnSpc>
            </a:pPr>
            <a:r>
              <a:rPr lang="en-US" sz="53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Correct Sign Recognition</a:t>
            </a:r>
          </a:p>
          <a:p>
            <a:pPr algn="l">
              <a:lnSpc>
                <a:spcPts val="6761"/>
              </a:lnSpc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  Models tested</a:t>
            </a:r>
          </a:p>
          <a:p>
            <a:pPr algn="l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image inputs as pixel values</a:t>
            </a:r>
          </a:p>
          <a:p>
            <a:pPr algn="l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LSTM model</a:t>
            </a:r>
          </a:p>
          <a:p>
            <a:pPr algn="l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entering video frames for each charcter as dataset.</a:t>
            </a:r>
          </a:p>
          <a:p>
            <a:pPr algn="l">
              <a:lnSpc>
                <a:spcPts val="6761"/>
              </a:lnSpc>
            </a:pPr>
          </a:p>
          <a:p>
            <a:pPr algn="l">
              <a:lnSpc>
                <a:spcPts val="6761"/>
              </a:lnSpc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Voice and Text Output Generation</a:t>
            </a:r>
          </a:p>
          <a:p>
            <a:pPr algn="l">
              <a:lnSpc>
                <a:spcPts val="6761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4771537" y="671356"/>
            <a:ext cx="9050683" cy="1773322"/>
            <a:chOff x="0" y="0"/>
            <a:chExt cx="414837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48370" cy="812800"/>
            </a:xfrm>
            <a:custGeom>
              <a:avLst/>
              <a:gdLst/>
              <a:ahLst/>
              <a:cxnLst/>
              <a:rect r="r" b="b" t="t" l="l"/>
              <a:pathLst>
                <a:path h="812800" w="4148370">
                  <a:moveTo>
                    <a:pt x="414837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48370" y="624840"/>
                  </a:lnTo>
                  <a:lnTo>
                    <a:pt x="414837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14837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651146" y="474158"/>
            <a:ext cx="9291466" cy="2167717"/>
            <a:chOff x="0" y="0"/>
            <a:chExt cx="4258732" cy="9935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58732" cy="993570"/>
            </a:xfrm>
            <a:custGeom>
              <a:avLst/>
              <a:gdLst/>
              <a:ahLst/>
              <a:cxnLst/>
              <a:rect r="r" b="b" t="t" l="l"/>
              <a:pathLst>
                <a:path h="993570" w="4258732">
                  <a:moveTo>
                    <a:pt x="4258732" y="0"/>
                  </a:moveTo>
                  <a:lnTo>
                    <a:pt x="0" y="0"/>
                  </a:lnTo>
                  <a:lnTo>
                    <a:pt x="0" y="805610"/>
                  </a:lnTo>
                  <a:lnTo>
                    <a:pt x="157480" y="805610"/>
                  </a:lnTo>
                  <a:lnTo>
                    <a:pt x="157480" y="993570"/>
                  </a:lnTo>
                  <a:lnTo>
                    <a:pt x="463550" y="805610"/>
                  </a:lnTo>
                  <a:lnTo>
                    <a:pt x="4258732" y="805610"/>
                  </a:lnTo>
                  <a:lnTo>
                    <a:pt x="425873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258732" cy="850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955754" y="1028700"/>
            <a:ext cx="8525581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FACED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2498488" y="-359042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787184" y="2976637"/>
            <a:ext cx="17500816" cy="7357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61"/>
              </a:lnSpc>
            </a:pPr>
            <a:r>
              <a:rPr lang="en-US" sz="53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Used Hand landmark data in CSV formats</a:t>
            </a:r>
          </a:p>
          <a:p>
            <a:pPr algn="l" marL="1150616" indent="-575308" lvl="1">
              <a:lnSpc>
                <a:spcPts val="7461"/>
              </a:lnSpc>
              <a:buFont typeface="Arial"/>
              <a:buChar char="•"/>
            </a:pPr>
            <a:r>
              <a:rPr lang="en-US" sz="53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model takes input 21 landmarks from live input video feed and then uses</a:t>
            </a:r>
          </a:p>
          <a:p>
            <a:pPr algn="l" marL="1150616" indent="-575308" lvl="1">
              <a:lnSpc>
                <a:spcPts val="7461"/>
              </a:lnSpc>
              <a:buFont typeface="Arial"/>
              <a:buChar char="•"/>
            </a:pPr>
            <a:r>
              <a:rPr lang="en-US" sz="53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project implements a keypoint‐based classification pipeline for static sign recognition.</a:t>
            </a:r>
          </a:p>
          <a:p>
            <a:pPr algn="l" marL="1150616" indent="-575308" lvl="1">
              <a:lnSpc>
                <a:spcPts val="7461"/>
              </a:lnSpc>
              <a:buFont typeface="Arial"/>
              <a:buChar char="•"/>
            </a:pPr>
            <a:r>
              <a:rPr lang="en-US" sz="53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Used ‘tts(text to speech)’ library for speech outputs</a:t>
            </a:r>
          </a:p>
          <a:p>
            <a:pPr algn="l">
              <a:lnSpc>
                <a:spcPts val="6761"/>
              </a:lnSpc>
            </a:pPr>
          </a:p>
          <a:p>
            <a:pPr algn="l">
              <a:lnSpc>
                <a:spcPts val="6761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4771537" y="671356"/>
            <a:ext cx="9050683" cy="1773322"/>
            <a:chOff x="0" y="0"/>
            <a:chExt cx="414837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48370" cy="812800"/>
            </a:xfrm>
            <a:custGeom>
              <a:avLst/>
              <a:gdLst/>
              <a:ahLst/>
              <a:cxnLst/>
              <a:rect r="r" b="b" t="t" l="l"/>
              <a:pathLst>
                <a:path h="812800" w="4148370">
                  <a:moveTo>
                    <a:pt x="414837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48370" y="624840"/>
                  </a:lnTo>
                  <a:lnTo>
                    <a:pt x="414837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14837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651146" y="474158"/>
            <a:ext cx="9291466" cy="2167717"/>
            <a:chOff x="0" y="0"/>
            <a:chExt cx="4258732" cy="9935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58732" cy="993570"/>
            </a:xfrm>
            <a:custGeom>
              <a:avLst/>
              <a:gdLst/>
              <a:ahLst/>
              <a:cxnLst/>
              <a:rect r="r" b="b" t="t" l="l"/>
              <a:pathLst>
                <a:path h="993570" w="4258732">
                  <a:moveTo>
                    <a:pt x="4258732" y="0"/>
                  </a:moveTo>
                  <a:lnTo>
                    <a:pt x="0" y="0"/>
                  </a:lnTo>
                  <a:lnTo>
                    <a:pt x="0" y="805610"/>
                  </a:lnTo>
                  <a:lnTo>
                    <a:pt x="157480" y="805610"/>
                  </a:lnTo>
                  <a:lnTo>
                    <a:pt x="157480" y="993570"/>
                  </a:lnTo>
                  <a:lnTo>
                    <a:pt x="463550" y="805610"/>
                  </a:lnTo>
                  <a:lnTo>
                    <a:pt x="4258732" y="805610"/>
                  </a:lnTo>
                  <a:lnTo>
                    <a:pt x="425873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258732" cy="850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955754" y="1028700"/>
            <a:ext cx="8525581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SOLUTION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2498488" y="-359042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787184" y="2995687"/>
            <a:ext cx="17019389" cy="6830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1"/>
              </a:lnSpc>
            </a:pPr>
            <a:r>
              <a:rPr lang="en-US" sz="48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Real-Time Sign Language Translation</a:t>
            </a:r>
          </a:p>
          <a:p>
            <a:pPr algn="l">
              <a:lnSpc>
                <a:spcPts val="6761"/>
              </a:lnSpc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Upgrade the model to recognize not just individual signs but full sign language sequences, enabling real-time sentence-level translation and communication.</a:t>
            </a:r>
          </a:p>
          <a:p>
            <a:pPr algn="l">
              <a:lnSpc>
                <a:spcPts val="6761"/>
              </a:lnSpc>
            </a:pPr>
            <a:r>
              <a:rPr lang="en-US" sz="4829" b="true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Edge Deployment with TinyML</a:t>
            </a:r>
          </a:p>
          <a:p>
            <a:pPr algn="l">
              <a:lnSpc>
                <a:spcPts val="6761"/>
              </a:lnSpc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Optimize the model for low-power devices like smartphones and wearables, enabling offline sign recognition in real-world scenarios.</a:t>
            </a:r>
          </a:p>
          <a:p>
            <a:pPr algn="l">
              <a:lnSpc>
                <a:spcPts val="6761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4771537" y="671356"/>
            <a:ext cx="9050683" cy="1773322"/>
            <a:chOff x="0" y="0"/>
            <a:chExt cx="414837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48370" cy="812800"/>
            </a:xfrm>
            <a:custGeom>
              <a:avLst/>
              <a:gdLst/>
              <a:ahLst/>
              <a:cxnLst/>
              <a:rect r="r" b="b" t="t" l="l"/>
              <a:pathLst>
                <a:path h="812800" w="4148370">
                  <a:moveTo>
                    <a:pt x="414837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48370" y="624840"/>
                  </a:lnTo>
                  <a:lnTo>
                    <a:pt x="414837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14837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651146" y="474158"/>
            <a:ext cx="9291466" cy="2167717"/>
            <a:chOff x="0" y="0"/>
            <a:chExt cx="4258732" cy="9935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58732" cy="993570"/>
            </a:xfrm>
            <a:custGeom>
              <a:avLst/>
              <a:gdLst/>
              <a:ahLst/>
              <a:cxnLst/>
              <a:rect r="r" b="b" t="t" l="l"/>
              <a:pathLst>
                <a:path h="993570" w="4258732">
                  <a:moveTo>
                    <a:pt x="4258732" y="0"/>
                  </a:moveTo>
                  <a:lnTo>
                    <a:pt x="0" y="0"/>
                  </a:lnTo>
                  <a:lnTo>
                    <a:pt x="0" y="805610"/>
                  </a:lnTo>
                  <a:lnTo>
                    <a:pt x="157480" y="805610"/>
                  </a:lnTo>
                  <a:lnTo>
                    <a:pt x="157480" y="993570"/>
                  </a:lnTo>
                  <a:lnTo>
                    <a:pt x="463550" y="805610"/>
                  </a:lnTo>
                  <a:lnTo>
                    <a:pt x="4258732" y="805610"/>
                  </a:lnTo>
                  <a:lnTo>
                    <a:pt x="425873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258732" cy="850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955754" y="1028700"/>
            <a:ext cx="8525581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WORK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751838" y="4153209"/>
            <a:ext cx="8784324" cy="126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12"/>
              </a:lnSpc>
              <a:spcBef>
                <a:spcPct val="0"/>
              </a:spcBef>
            </a:pPr>
            <a:r>
              <a:rPr lang="en-US" b="true" sz="8344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238793" y="5143500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28953" y="777188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2651367" y="-355756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6146938" y="924888"/>
            <a:ext cx="5994124" cy="1773322"/>
            <a:chOff x="0" y="0"/>
            <a:chExt cx="27474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63750" y="924888"/>
            <a:ext cx="5994124" cy="1894089"/>
            <a:chOff x="0" y="0"/>
            <a:chExt cx="2747400" cy="86815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68153"/>
            </a:xfrm>
            <a:custGeom>
              <a:avLst/>
              <a:gdLst/>
              <a:ahLst/>
              <a:cxnLst/>
              <a:rect r="r" b="b" t="t" l="l"/>
              <a:pathLst>
                <a:path h="868153" w="2747400">
                  <a:moveTo>
                    <a:pt x="2747400" y="0"/>
                  </a:moveTo>
                  <a:lnTo>
                    <a:pt x="0" y="0"/>
                  </a:lnTo>
                  <a:lnTo>
                    <a:pt x="0" y="680193"/>
                  </a:lnTo>
                  <a:lnTo>
                    <a:pt x="157480" y="680193"/>
                  </a:lnTo>
                  <a:lnTo>
                    <a:pt x="157480" y="868153"/>
                  </a:lnTo>
                  <a:lnTo>
                    <a:pt x="463550" y="680193"/>
                  </a:lnTo>
                  <a:lnTo>
                    <a:pt x="2747400" y="680193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747400" cy="7252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204671" y="1321781"/>
            <a:ext cx="6027748" cy="74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0127" y="2742777"/>
            <a:ext cx="17314317" cy="7006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1239" indent="-435620" lvl="1">
              <a:lnSpc>
                <a:spcPts val="5649"/>
              </a:lnSpc>
              <a:buFont typeface="Arial"/>
              <a:buChar char="•"/>
            </a:pPr>
            <a:r>
              <a:rPr lang="en-US" sz="40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</a:t>
            </a:r>
            <a:r>
              <a:rPr lang="en-US" sz="40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</a:t>
            </a:r>
            <a:r>
              <a:rPr lang="en-US" sz="40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Language is a visual language using hand gestures and facial expressions, widely used by deaf and hard-of-hearing individuals.</a:t>
            </a:r>
          </a:p>
          <a:p>
            <a:pPr algn="l">
              <a:lnSpc>
                <a:spcPts val="5649"/>
              </a:lnSpc>
            </a:pPr>
          </a:p>
          <a:p>
            <a:pPr algn="l" marL="871239" indent="-435620" lvl="1">
              <a:lnSpc>
                <a:spcPts val="5649"/>
              </a:lnSpc>
              <a:buFont typeface="Arial"/>
              <a:buChar char="•"/>
            </a:pPr>
            <a:r>
              <a:rPr lang="en-US" sz="40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Hearing-impaired people face communication barriers due to the lack of widespread sign language understanding and interpreters.</a:t>
            </a:r>
          </a:p>
          <a:p>
            <a:pPr algn="l">
              <a:lnSpc>
                <a:spcPts val="5649"/>
              </a:lnSpc>
            </a:pPr>
          </a:p>
          <a:p>
            <a:pPr algn="l" marL="871239" indent="-435620" lvl="1">
              <a:lnSpc>
                <a:spcPts val="5649"/>
              </a:lnSpc>
              <a:buFont typeface="Arial"/>
              <a:buChar char="•"/>
            </a:pPr>
            <a:r>
              <a:rPr lang="en-US" sz="403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Automated Sign Language Recognition can help bridge this gap by translating gestures into text or speech, improving accessibility.</a:t>
            </a:r>
          </a:p>
          <a:p>
            <a:pPr algn="l">
              <a:lnSpc>
                <a:spcPts val="5229"/>
              </a:lnSpc>
            </a:pPr>
          </a:p>
          <a:p>
            <a:pPr algn="ctr">
              <a:lnSpc>
                <a:spcPts val="522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3082137" y="-495020"/>
            <a:ext cx="9287959" cy="8409825"/>
          </a:xfrm>
          <a:custGeom>
            <a:avLst/>
            <a:gdLst/>
            <a:ahLst/>
            <a:cxnLst/>
            <a:rect r="r" b="b" t="t" l="l"/>
            <a:pathLst>
              <a:path h="8409825" w="9287959">
                <a:moveTo>
                  <a:pt x="9287960" y="8409824"/>
                </a:moveTo>
                <a:lnTo>
                  <a:pt x="0" y="8409824"/>
                </a:lnTo>
                <a:lnTo>
                  <a:pt x="0" y="0"/>
                </a:lnTo>
                <a:lnTo>
                  <a:pt x="9287960" y="0"/>
                </a:lnTo>
                <a:lnTo>
                  <a:pt x="9287960" y="84098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7933" y="804978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7"/>
                </a:lnTo>
                <a:lnTo>
                  <a:pt x="0" y="66642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8303269" y="8738243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3" y="0"/>
                </a:moveTo>
                <a:lnTo>
                  <a:pt x="0" y="0"/>
                </a:lnTo>
                <a:lnTo>
                  <a:pt x="0" y="6664266"/>
                </a:lnTo>
                <a:lnTo>
                  <a:pt x="7360133" y="6664266"/>
                </a:lnTo>
                <a:lnTo>
                  <a:pt x="736013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5994124" cy="1773322"/>
            <a:chOff x="0" y="0"/>
            <a:chExt cx="27474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35156"/>
            <a:ext cx="7978578" cy="2360409"/>
            <a:chOff x="0" y="0"/>
            <a:chExt cx="27474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3452249"/>
            <a:ext cx="16230600" cy="6442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6979" indent="-498489" lvl="1">
              <a:lnSpc>
                <a:spcPts val="6464"/>
              </a:lnSpc>
              <a:buFont typeface="Arial"/>
              <a:buChar char="•"/>
            </a:pPr>
            <a:r>
              <a:rPr lang="en-US" sz="4617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Manual t</a:t>
            </a:r>
            <a:r>
              <a:rPr lang="en-US" sz="4617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ranslation of sign language is time-consuming and not always available.</a:t>
            </a:r>
          </a:p>
          <a:p>
            <a:pPr algn="l">
              <a:lnSpc>
                <a:spcPts val="6464"/>
              </a:lnSpc>
            </a:pPr>
          </a:p>
          <a:p>
            <a:pPr algn="l" marL="996979" indent="-498489" lvl="1">
              <a:lnSpc>
                <a:spcPts val="6464"/>
              </a:lnSpc>
              <a:buFont typeface="Arial"/>
              <a:buChar char="•"/>
            </a:pPr>
            <a:r>
              <a:rPr lang="en-US" sz="4617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Limited access to interpreters.</a:t>
            </a:r>
          </a:p>
          <a:p>
            <a:pPr algn="l">
              <a:lnSpc>
                <a:spcPts val="6464"/>
              </a:lnSpc>
            </a:pPr>
          </a:p>
          <a:p>
            <a:pPr algn="l" marL="996979" indent="-498489" lvl="1">
              <a:lnSpc>
                <a:spcPts val="6464"/>
              </a:lnSpc>
              <a:buFont typeface="Arial"/>
              <a:buChar char="•"/>
            </a:pPr>
            <a:r>
              <a:rPr lang="en-US" sz="4617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goal is to automate recognition using AI to improve accessibility and communication.</a:t>
            </a:r>
          </a:p>
          <a:p>
            <a:pPr algn="l">
              <a:lnSpc>
                <a:spcPts val="576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558001" y="1541054"/>
            <a:ext cx="8919976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5553" y="2947885"/>
            <a:ext cx="8499451" cy="5281715"/>
            <a:chOff x="0" y="0"/>
            <a:chExt cx="2238539" cy="13910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38539" cy="1391069"/>
            </a:xfrm>
            <a:custGeom>
              <a:avLst/>
              <a:gdLst/>
              <a:ahLst/>
              <a:cxnLst/>
              <a:rect r="r" b="b" t="t" l="l"/>
              <a:pathLst>
                <a:path h="1391069" w="2238539">
                  <a:moveTo>
                    <a:pt x="0" y="0"/>
                  </a:moveTo>
                  <a:lnTo>
                    <a:pt x="2238539" y="0"/>
                  </a:lnTo>
                  <a:lnTo>
                    <a:pt x="2238539" y="1391069"/>
                  </a:lnTo>
                  <a:lnTo>
                    <a:pt x="0" y="13910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238539" cy="1438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47602" y="2947885"/>
            <a:ext cx="8294823" cy="5281715"/>
            <a:chOff x="0" y="0"/>
            <a:chExt cx="2184645" cy="13910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84645" cy="1391069"/>
            </a:xfrm>
            <a:custGeom>
              <a:avLst/>
              <a:gdLst/>
              <a:ahLst/>
              <a:cxnLst/>
              <a:rect r="r" b="b" t="t" l="l"/>
              <a:pathLst>
                <a:path h="1391069" w="2184645">
                  <a:moveTo>
                    <a:pt x="0" y="0"/>
                  </a:moveTo>
                  <a:lnTo>
                    <a:pt x="2184645" y="0"/>
                  </a:lnTo>
                  <a:lnTo>
                    <a:pt x="2184645" y="1391069"/>
                  </a:lnTo>
                  <a:lnTo>
                    <a:pt x="0" y="13910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184645" cy="1438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39407" y="3287100"/>
            <a:ext cx="2848535" cy="460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GOAL </a:t>
            </a:r>
            <a:r>
              <a:rPr lang="en-US" sz="3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759398" y="3287100"/>
            <a:ext cx="2848535" cy="460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3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GOAL </a:t>
            </a:r>
            <a:r>
              <a:rPr lang="en-US" sz="3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3759" y="3895138"/>
            <a:ext cx="7803040" cy="416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42745" indent="-521372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Recognize hand gestures representing alphabets.</a:t>
            </a:r>
          </a:p>
          <a:p>
            <a:pPr algn="l" marL="1042745" indent="-521372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Convert sign language gestures into text.</a:t>
            </a:r>
          </a:p>
          <a:p>
            <a:pPr algn="ctr">
              <a:lnSpc>
                <a:spcPts val="6247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688754" y="3895138"/>
            <a:ext cx="7570546" cy="4706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0250" indent="-500125" lvl="1">
              <a:lnSpc>
                <a:spcPts val="6486"/>
              </a:lnSpc>
              <a:buFont typeface="Arial"/>
              <a:buChar char="•"/>
            </a:pPr>
            <a:r>
              <a:rPr lang="en-US" sz="4632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Develop a deep learning model for gesture recognition.</a:t>
            </a:r>
          </a:p>
          <a:p>
            <a:pPr algn="l" marL="1000250" indent="-500125" lvl="1">
              <a:lnSpc>
                <a:spcPts val="6486"/>
              </a:lnSpc>
              <a:buFont typeface="Arial"/>
              <a:buChar char="•"/>
            </a:pPr>
            <a:r>
              <a:rPr lang="en-US" sz="4632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Real-time prediction and output generation.</a:t>
            </a:r>
          </a:p>
          <a:p>
            <a:pPr algn="ctr">
              <a:lnSpc>
                <a:spcPts val="4946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6021566" y="473431"/>
            <a:ext cx="5994124" cy="1596947"/>
            <a:chOff x="0" y="0"/>
            <a:chExt cx="2747400" cy="73195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7400" cy="731959"/>
            </a:xfrm>
            <a:custGeom>
              <a:avLst/>
              <a:gdLst/>
              <a:ahLst/>
              <a:cxnLst/>
              <a:rect r="r" b="b" t="t" l="l"/>
              <a:pathLst>
                <a:path h="731959" w="2747400">
                  <a:moveTo>
                    <a:pt x="2747400" y="0"/>
                  </a:moveTo>
                  <a:lnTo>
                    <a:pt x="0" y="0"/>
                  </a:lnTo>
                  <a:lnTo>
                    <a:pt x="0" y="543999"/>
                  </a:lnTo>
                  <a:lnTo>
                    <a:pt x="157480" y="543999"/>
                  </a:lnTo>
                  <a:lnTo>
                    <a:pt x="157480" y="731959"/>
                  </a:lnTo>
                  <a:lnTo>
                    <a:pt x="463550" y="543999"/>
                  </a:lnTo>
                  <a:lnTo>
                    <a:pt x="2747400" y="543999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747400" cy="5890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987942" y="297057"/>
            <a:ext cx="5994124" cy="1773322"/>
            <a:chOff x="0" y="0"/>
            <a:chExt cx="27474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987942" y="808727"/>
            <a:ext cx="6027748" cy="74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GOALS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35886" y="3617553"/>
            <a:ext cx="12140171" cy="6118068"/>
            <a:chOff x="0" y="0"/>
            <a:chExt cx="3197411" cy="16113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97411" cy="1611343"/>
            </a:xfrm>
            <a:custGeom>
              <a:avLst/>
              <a:gdLst/>
              <a:ahLst/>
              <a:cxnLst/>
              <a:rect r="r" b="b" t="t" l="l"/>
              <a:pathLst>
                <a:path h="1611343" w="3197411">
                  <a:moveTo>
                    <a:pt x="0" y="0"/>
                  </a:moveTo>
                  <a:lnTo>
                    <a:pt x="3197411" y="0"/>
                  </a:lnTo>
                  <a:lnTo>
                    <a:pt x="3197411" y="1611343"/>
                  </a:lnTo>
                  <a:lnTo>
                    <a:pt x="0" y="16113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BDAE9">
                  <a:alpha val="49804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197411" cy="16589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true" rot="0">
            <a:off x="-3530978" y="-240724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6021566" y="1558017"/>
            <a:ext cx="5994124" cy="1773322"/>
            <a:chOff x="0" y="0"/>
            <a:chExt cx="27474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163750" y="1700201"/>
            <a:ext cx="5994124" cy="1773322"/>
            <a:chOff x="0" y="0"/>
            <a:chExt cx="27474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130126" y="2070379"/>
            <a:ext cx="6027748" cy="74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62392" y="4196734"/>
            <a:ext cx="11671401" cy="429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75" indent="-453388" lvl="1">
              <a:lnSpc>
                <a:spcPts val="5879"/>
              </a:lnSpc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Capture video frame.</a:t>
            </a:r>
          </a:p>
          <a:p>
            <a:pPr algn="l" marL="906775" indent="-453388" lvl="1">
              <a:lnSpc>
                <a:spcPts val="5879"/>
              </a:lnSpc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Detect and extract hand landmarks.</a:t>
            </a:r>
          </a:p>
          <a:p>
            <a:pPr algn="l" marL="906775" indent="-453388" lvl="1">
              <a:lnSpc>
                <a:spcPts val="5879"/>
              </a:lnSpc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Preprocess landmarks for model input.</a:t>
            </a:r>
          </a:p>
          <a:p>
            <a:pPr algn="l" marL="906775" indent="-453388" lvl="1">
              <a:lnSpc>
                <a:spcPts val="5879"/>
              </a:lnSpc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Predict sign using the classifier.</a:t>
            </a:r>
          </a:p>
          <a:p>
            <a:pPr algn="l" marL="906775" indent="-453388" lvl="1">
              <a:lnSpc>
                <a:spcPts val="5879"/>
              </a:lnSpc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Display results and allow user interaction.</a:t>
            </a:r>
          </a:p>
          <a:p>
            <a:pPr algn="l" marL="0" indent="0" lvl="0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66832" y="7278896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3" y="0"/>
                </a:lnTo>
                <a:lnTo>
                  <a:pt x="7360133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0">
            <a:off x="-2651367" y="-3630861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2145527"/>
            <a:ext cx="16230600" cy="6429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</a:p>
          <a:p>
            <a:pPr algn="l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b="true" sz="4829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Input</a:t>
            </a: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: Live video feed from a webcam.</a:t>
            </a:r>
          </a:p>
          <a:p>
            <a:pPr algn="l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b="true" sz="4829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Hand Detection</a:t>
            </a: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: Mediapipe’s hand tracking module locates and tracks hand landmarks in each frame.</a:t>
            </a:r>
          </a:p>
          <a:p>
            <a:pPr algn="l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b="true" sz="4829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Preprocessing</a:t>
            </a: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: Extracts and normalizes key hand landmarks.</a:t>
            </a:r>
          </a:p>
          <a:p>
            <a:pPr algn="l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b="true" sz="4829">
                <a:solidFill>
                  <a:srgbClr val="000000"/>
                </a:solidFill>
                <a:latin typeface="DG Jory Bold"/>
                <a:ea typeface="DG Jory Bold"/>
                <a:cs typeface="DG Jory Bold"/>
                <a:sym typeface="DG Jory Bold"/>
              </a:rPr>
              <a:t>Classification</a:t>
            </a: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: A trained classifier predicts the sign based on processed landmarks.</a:t>
            </a:r>
          </a:p>
          <a:p>
            <a:pPr algn="l">
              <a:lnSpc>
                <a:spcPts val="6061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6076271" y="438880"/>
            <a:ext cx="5994124" cy="1773322"/>
            <a:chOff x="0" y="0"/>
            <a:chExt cx="27474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747400" cy="812800"/>
            </a:xfrm>
            <a:custGeom>
              <a:avLst/>
              <a:gdLst/>
              <a:ahLst/>
              <a:cxnLst/>
              <a:rect r="r" b="b" t="t" l="l"/>
              <a:pathLst>
                <a:path h="812800" w="2747400">
                  <a:moveTo>
                    <a:pt x="27474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2747400" y="624840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747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076271" y="438880"/>
            <a:ext cx="5994124" cy="1631499"/>
            <a:chOff x="0" y="0"/>
            <a:chExt cx="2747400" cy="74779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7400" cy="747796"/>
            </a:xfrm>
            <a:custGeom>
              <a:avLst/>
              <a:gdLst/>
              <a:ahLst/>
              <a:cxnLst/>
              <a:rect r="r" b="b" t="t" l="l"/>
              <a:pathLst>
                <a:path h="747796" w="2747400">
                  <a:moveTo>
                    <a:pt x="2747400" y="0"/>
                  </a:moveTo>
                  <a:lnTo>
                    <a:pt x="0" y="0"/>
                  </a:lnTo>
                  <a:lnTo>
                    <a:pt x="0" y="559836"/>
                  </a:lnTo>
                  <a:lnTo>
                    <a:pt x="157480" y="559836"/>
                  </a:lnTo>
                  <a:lnTo>
                    <a:pt x="157480" y="747796"/>
                  </a:lnTo>
                  <a:lnTo>
                    <a:pt x="463550" y="559836"/>
                  </a:lnTo>
                  <a:lnTo>
                    <a:pt x="2747400" y="559836"/>
                  </a:lnTo>
                  <a:lnTo>
                    <a:pt x="2747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747400" cy="604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6076271" y="654393"/>
            <a:ext cx="6027748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ARCHITECTURE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2498488" y="-359042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787184" y="2995687"/>
            <a:ext cx="17019389" cy="5973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1"/>
              </a:lnSpc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Image Input:</a:t>
            </a:r>
          </a:p>
          <a:p>
            <a:pPr algn="l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user provides input in a live video feed (from webcam).</a:t>
            </a:r>
          </a:p>
          <a:p>
            <a:pPr algn="l">
              <a:lnSpc>
                <a:spcPts val="6761"/>
              </a:lnSpc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Landmark Detection:</a:t>
            </a:r>
          </a:p>
          <a:p>
            <a:pPr algn="just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For each image, the system uses Mediapipe’s hand tracking module to detect and extract  21  key hand landmarks. </a:t>
            </a:r>
          </a:p>
          <a:p>
            <a:pPr algn="just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These landmarks represent specific points on the hand, such as fingertips and joints.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771537" y="671356"/>
            <a:ext cx="9050683" cy="1773322"/>
            <a:chOff x="0" y="0"/>
            <a:chExt cx="414837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48370" cy="812800"/>
            </a:xfrm>
            <a:custGeom>
              <a:avLst/>
              <a:gdLst/>
              <a:ahLst/>
              <a:cxnLst/>
              <a:rect r="r" b="b" t="t" l="l"/>
              <a:pathLst>
                <a:path h="812800" w="4148370">
                  <a:moveTo>
                    <a:pt x="414837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48370" y="624840"/>
                  </a:lnTo>
                  <a:lnTo>
                    <a:pt x="414837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14837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651146" y="474158"/>
            <a:ext cx="9291466" cy="2167717"/>
            <a:chOff x="0" y="0"/>
            <a:chExt cx="4258732" cy="9935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58732" cy="993570"/>
            </a:xfrm>
            <a:custGeom>
              <a:avLst/>
              <a:gdLst/>
              <a:ahLst/>
              <a:cxnLst/>
              <a:rect r="r" b="b" t="t" l="l"/>
              <a:pathLst>
                <a:path h="993570" w="4258732">
                  <a:moveTo>
                    <a:pt x="4258732" y="0"/>
                  </a:moveTo>
                  <a:lnTo>
                    <a:pt x="0" y="0"/>
                  </a:lnTo>
                  <a:lnTo>
                    <a:pt x="0" y="805610"/>
                  </a:lnTo>
                  <a:lnTo>
                    <a:pt x="157480" y="805610"/>
                  </a:lnTo>
                  <a:lnTo>
                    <a:pt x="157480" y="993570"/>
                  </a:lnTo>
                  <a:lnTo>
                    <a:pt x="463550" y="805610"/>
                  </a:lnTo>
                  <a:lnTo>
                    <a:pt x="4258732" y="805610"/>
                  </a:lnTo>
                  <a:lnTo>
                    <a:pt x="425873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258732" cy="850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955754" y="1028700"/>
            <a:ext cx="8525581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COLLECTION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2498488" y="-359042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787184" y="2995687"/>
            <a:ext cx="17019389" cy="4258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1"/>
              </a:lnSpc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Bounding Box Calculation</a:t>
            </a: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:</a:t>
            </a:r>
          </a:p>
          <a:p>
            <a:pPr algn="l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The hand region is localized using a bounding rectangle around detected landmarks.</a:t>
            </a:r>
          </a:p>
          <a:p>
            <a:pPr algn="l">
              <a:lnSpc>
                <a:spcPts val="6761"/>
              </a:lnSpc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Landmark Extraction:</a:t>
            </a:r>
          </a:p>
          <a:p>
            <a:pPr algn="just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21 key hand landmarks are extracted for each detected hand.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771537" y="671356"/>
            <a:ext cx="9050683" cy="1773322"/>
            <a:chOff x="0" y="0"/>
            <a:chExt cx="414837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48370" cy="812800"/>
            </a:xfrm>
            <a:custGeom>
              <a:avLst/>
              <a:gdLst/>
              <a:ahLst/>
              <a:cxnLst/>
              <a:rect r="r" b="b" t="t" l="l"/>
              <a:pathLst>
                <a:path h="812800" w="4148370">
                  <a:moveTo>
                    <a:pt x="414837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48370" y="624840"/>
                  </a:lnTo>
                  <a:lnTo>
                    <a:pt x="414837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14837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651146" y="474158"/>
            <a:ext cx="9291466" cy="2167717"/>
            <a:chOff x="0" y="0"/>
            <a:chExt cx="4258732" cy="9935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58732" cy="993570"/>
            </a:xfrm>
            <a:custGeom>
              <a:avLst/>
              <a:gdLst/>
              <a:ahLst/>
              <a:cxnLst/>
              <a:rect r="r" b="b" t="t" l="l"/>
              <a:pathLst>
                <a:path h="993570" w="4258732">
                  <a:moveTo>
                    <a:pt x="4258732" y="0"/>
                  </a:moveTo>
                  <a:lnTo>
                    <a:pt x="0" y="0"/>
                  </a:lnTo>
                  <a:lnTo>
                    <a:pt x="0" y="805610"/>
                  </a:lnTo>
                  <a:lnTo>
                    <a:pt x="157480" y="805610"/>
                  </a:lnTo>
                  <a:lnTo>
                    <a:pt x="157480" y="993570"/>
                  </a:lnTo>
                  <a:lnTo>
                    <a:pt x="463550" y="805610"/>
                  </a:lnTo>
                  <a:lnTo>
                    <a:pt x="4258732" y="805610"/>
                  </a:lnTo>
                  <a:lnTo>
                    <a:pt x="425873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258732" cy="850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955754" y="1028700"/>
            <a:ext cx="8525581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PREPROCESSING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680067" y="4897467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4607933" y="-1261755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7"/>
                </a:moveTo>
                <a:lnTo>
                  <a:pt x="0" y="6664267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2498488" y="-359042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7360134" y="6664266"/>
                </a:moveTo>
                <a:lnTo>
                  <a:pt x="0" y="6664266"/>
                </a:lnTo>
                <a:lnTo>
                  <a:pt x="0" y="0"/>
                </a:lnTo>
                <a:lnTo>
                  <a:pt x="7360134" y="0"/>
                </a:lnTo>
                <a:lnTo>
                  <a:pt x="7360134" y="666426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787184" y="2995687"/>
            <a:ext cx="17019389" cy="5973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61"/>
              </a:lnSpc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2-way communication</a:t>
            </a:r>
          </a:p>
          <a:p>
            <a:pPr algn="l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text to speech</a:t>
            </a:r>
          </a:p>
          <a:p>
            <a:pPr algn="l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speech to text</a:t>
            </a:r>
          </a:p>
          <a:p>
            <a:pPr algn="l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delete incorrectly-recognized characters</a:t>
            </a:r>
          </a:p>
          <a:p>
            <a:pPr algn="l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add words in sentence</a:t>
            </a:r>
          </a:p>
          <a:p>
            <a:pPr algn="l" marL="1042669" indent="-521335" lvl="1">
              <a:lnSpc>
                <a:spcPts val="6761"/>
              </a:lnSpc>
              <a:buFont typeface="Arial"/>
              <a:buChar char="•"/>
            </a:pPr>
            <a:r>
              <a:rPr lang="en-US" sz="4829">
                <a:solidFill>
                  <a:srgbClr val="000000"/>
                </a:solidFill>
                <a:latin typeface="DG Jory"/>
                <a:ea typeface="DG Jory"/>
                <a:cs typeface="DG Jory"/>
                <a:sym typeface="DG Jory"/>
              </a:rPr>
              <a:t>      speak word or complete sentence</a:t>
            </a:r>
          </a:p>
          <a:p>
            <a:pPr algn="l">
              <a:lnSpc>
                <a:spcPts val="6761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4771537" y="671356"/>
            <a:ext cx="9050683" cy="1773322"/>
            <a:chOff x="0" y="0"/>
            <a:chExt cx="414837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48370" cy="812800"/>
            </a:xfrm>
            <a:custGeom>
              <a:avLst/>
              <a:gdLst/>
              <a:ahLst/>
              <a:cxnLst/>
              <a:rect r="r" b="b" t="t" l="l"/>
              <a:pathLst>
                <a:path h="812800" w="4148370">
                  <a:moveTo>
                    <a:pt x="414837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4148370" y="624840"/>
                  </a:lnTo>
                  <a:lnTo>
                    <a:pt x="4148370" y="0"/>
                  </a:lnTo>
                  <a:close/>
                </a:path>
              </a:pathLst>
            </a:custGeom>
            <a:solidFill>
              <a:srgbClr val="9BDAE9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14837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651146" y="474158"/>
            <a:ext cx="9291466" cy="2167717"/>
            <a:chOff x="0" y="0"/>
            <a:chExt cx="4258732" cy="9935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58732" cy="993570"/>
            </a:xfrm>
            <a:custGeom>
              <a:avLst/>
              <a:gdLst/>
              <a:ahLst/>
              <a:cxnLst/>
              <a:rect r="r" b="b" t="t" l="l"/>
              <a:pathLst>
                <a:path h="993570" w="4258732">
                  <a:moveTo>
                    <a:pt x="4258732" y="0"/>
                  </a:moveTo>
                  <a:lnTo>
                    <a:pt x="0" y="0"/>
                  </a:lnTo>
                  <a:lnTo>
                    <a:pt x="0" y="805610"/>
                  </a:lnTo>
                  <a:lnTo>
                    <a:pt x="157480" y="805610"/>
                  </a:lnTo>
                  <a:lnTo>
                    <a:pt x="157480" y="993570"/>
                  </a:lnTo>
                  <a:lnTo>
                    <a:pt x="463550" y="805610"/>
                  </a:lnTo>
                  <a:lnTo>
                    <a:pt x="4258732" y="805610"/>
                  </a:lnTo>
                  <a:lnTo>
                    <a:pt x="425873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56C3D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258732" cy="850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955754" y="1028700"/>
            <a:ext cx="8525581" cy="74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7"/>
              </a:lnSpc>
            </a:pPr>
            <a:r>
              <a:rPr lang="en-US" sz="493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FUNCTIONALITIES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757022" y="6029979"/>
            <a:ext cx="7360133" cy="6664266"/>
          </a:xfrm>
          <a:custGeom>
            <a:avLst/>
            <a:gdLst/>
            <a:ahLst/>
            <a:cxnLst/>
            <a:rect r="r" b="b" t="t" l="l"/>
            <a:pathLst>
              <a:path h="6664266" w="7360133">
                <a:moveTo>
                  <a:pt x="0" y="0"/>
                </a:moveTo>
                <a:lnTo>
                  <a:pt x="7360134" y="0"/>
                </a:lnTo>
                <a:lnTo>
                  <a:pt x="7360134" y="6664266"/>
                </a:lnTo>
                <a:lnTo>
                  <a:pt x="0" y="666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DAGsdTlyMaY</dc:identifier>
  <dcterms:modified xsi:type="dcterms:W3CDTF">2011-08-01T06:04:30Z</dcterms:modified>
  <cp:revision>1</cp:revision>
  <dc:title>Project Presentation</dc:title>
</cp:coreProperties>
</file>