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Play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njOL8ObyGQxw0seVQ6AeuyVym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2bad0a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2bad0a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2bad0ad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2bad0ad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2bad0a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2bad0a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2bad0ad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2bad0ad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2bad0ad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2bad0ad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2bad0ad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2bad0ad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2bad0a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2bad0a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2bad0ad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2bad0ad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5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5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3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4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7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0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2bad0ada_0_6"/>
          <p:cNvSpPr txBox="1">
            <a:spLocks noGrp="1"/>
          </p:cNvSpPr>
          <p:nvPr>
            <p:ph type="ctrTitle"/>
          </p:nvPr>
        </p:nvSpPr>
        <p:spPr>
          <a:xfrm>
            <a:off x="576075" y="-4"/>
            <a:ext cx="11036700" cy="418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Progress Report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Weeks 1 - 2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18" name="Google Shape;118;g35e2bad0ada_0_6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700" cy="14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HARSH  GUPTA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9" name="Google Shape;119;g35e2bad0ada_0_6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5379612" y="569851"/>
            <a:ext cx="60342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body" idx="1"/>
          </p:nvPr>
        </p:nvSpPr>
        <p:spPr>
          <a:xfrm>
            <a:off x="5518861" y="2122369"/>
            <a:ext cx="5977200" cy="4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i="1"/>
              <a:t>Dataset Source: </a:t>
            </a:r>
            <a:r>
              <a:rPr lang="en-US" sz="2500"/>
              <a:t> Kaggle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i="1"/>
              <a:t>Features:</a:t>
            </a:r>
            <a:r>
              <a:rPr lang="en-US" sz="2500"/>
              <a:t>  Open Price, Close Price, Low Price, High Price, Volume, Adjusted Close Price, Market_Cap</a:t>
            </a:r>
            <a:endParaRPr sz="250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i="1"/>
              <a:t>Target Variable:  </a:t>
            </a:r>
            <a:r>
              <a:rPr lang="en-US" sz="2500"/>
              <a:t>Close Price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i="1"/>
              <a:t>Data Size:</a:t>
            </a:r>
            <a:r>
              <a:rPr lang="en-US" sz="2500"/>
              <a:t>  3494 rows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i="1"/>
              <a:t>Training Data:</a:t>
            </a:r>
            <a:r>
              <a:rPr lang="en-US" sz="2500"/>
              <a:t>  80% of Data Size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i="1"/>
              <a:t>Testing Data:  </a:t>
            </a:r>
            <a:r>
              <a:rPr lang="en-US" sz="2500"/>
              <a:t>20% of Data Size</a:t>
            </a:r>
            <a:endParaRPr/>
          </a:p>
        </p:txBody>
      </p:sp>
      <p:pic>
        <p:nvPicPr>
          <p:cNvPr id="192" name="Google Shape;192;p5" descr="Financial graphs on a dark display"/>
          <p:cNvPicPr preferRelativeResize="0"/>
          <p:nvPr/>
        </p:nvPicPr>
        <p:blipFill rotWithShape="1">
          <a:blip r:embed="rId3">
            <a:alphaModFix/>
          </a:blip>
          <a:srcRect l="25158" r="30571" b="4"/>
          <a:stretch/>
        </p:blipFill>
        <p:spPr>
          <a:xfrm>
            <a:off x="20" y="10"/>
            <a:ext cx="485787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652994" y="157567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Key Features Distribution</a:t>
            </a:r>
            <a:endParaRPr/>
          </a:p>
        </p:txBody>
      </p:sp>
      <p:pic>
        <p:nvPicPr>
          <p:cNvPr id="198" name="Google Shape;198;p7" descr="A graph of a distribution of key features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0" y="1435941"/>
            <a:ext cx="12191999" cy="50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640079" y="336646"/>
            <a:ext cx="10890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Machine Learning Models Implemented</a:t>
            </a:r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body" idx="1"/>
          </p:nvPr>
        </p:nvSpPr>
        <p:spPr>
          <a:xfrm>
            <a:off x="640068" y="1925170"/>
            <a:ext cx="10890900" cy="51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/>
              <a:t>Linear Regression:</a:t>
            </a:r>
            <a:endParaRPr sz="2700" b="1"/>
          </a:p>
          <a:p>
            <a:pPr marL="493394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lang="en-US" sz="2300"/>
              <a:t>statistical method to model the relationship between stock prices and time</a:t>
            </a:r>
            <a:endParaRPr sz="2300"/>
          </a:p>
          <a:p>
            <a:pPr marL="493394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lang="en-US" sz="2300"/>
              <a:t>Assumes a linear relationship between input features and the target stock price.</a:t>
            </a:r>
            <a:endParaRPr sz="230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/>
              <a:t>Linear SVM:</a:t>
            </a:r>
            <a:endParaRPr sz="2700" b="1"/>
          </a:p>
          <a:p>
            <a:pPr marL="493394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lang="en-US" sz="2300"/>
              <a:t>finds the optimal hyperplane for regression.</a:t>
            </a:r>
            <a:endParaRPr/>
          </a:p>
          <a:p>
            <a:pPr marL="493394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lang="en-US" sz="2300"/>
              <a:t>Effective for high-dimensional data and avoids overfitting</a:t>
            </a:r>
            <a:endParaRPr sz="230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/>
              <a:t>Decision Tree:</a:t>
            </a:r>
            <a:endParaRPr/>
          </a:p>
          <a:p>
            <a:pPr marL="493394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 </a:t>
            </a:r>
            <a:r>
              <a:rPr lang="en-US" sz="2300"/>
              <a:t>non-linear model that splits the data based on feature values to make predictions.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1115568" y="2091338"/>
            <a:ext cx="10168128" cy="455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R² Score -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Char char="o"/>
            </a:pPr>
            <a:r>
              <a:rPr lang="en-US" sz="2100"/>
              <a:t> </a:t>
            </a:r>
            <a:r>
              <a:rPr lang="en-US" sz="2100" b="1"/>
              <a:t>R² = 1</a:t>
            </a:r>
            <a:r>
              <a:rPr lang="en-US" sz="2100"/>
              <a:t>: Perfect prediction 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Char char="o"/>
            </a:pPr>
            <a:r>
              <a:rPr lang="en-US" sz="2100" b="1"/>
              <a:t>R² = 0</a:t>
            </a:r>
            <a:r>
              <a:rPr lang="en-US" sz="2100"/>
              <a:t>: Model does no better than the mean.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Char char="o"/>
            </a:pPr>
            <a:r>
              <a:rPr lang="en-US" sz="2100" b="1"/>
              <a:t>R² &lt; 0</a:t>
            </a:r>
            <a:r>
              <a:rPr lang="en-US" sz="2100"/>
              <a:t>: Model is worse than simply predicting the mean of the data.</a:t>
            </a:r>
            <a:endParaRPr/>
          </a:p>
          <a:p>
            <a:pPr marL="34290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RMSE(Root Mean Squared Error)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MAE(Mean Absolute Error)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MPAE(Mean Absolute Percentage Error)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0" y="2132550"/>
            <a:ext cx="3026100" cy="25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venir"/>
              <a:buNone/>
            </a:pPr>
            <a:r>
              <a:rPr lang="en-US" sz="3700"/>
              <a:t>Results</a:t>
            </a:r>
            <a:br>
              <a:rPr lang="en-US" sz="3700"/>
            </a:br>
            <a:r>
              <a:rPr lang="en-US" sz="3700"/>
              <a:t>and Performance</a:t>
            </a:r>
            <a:br>
              <a:rPr lang="en-US" sz="3700"/>
            </a:br>
            <a:r>
              <a:rPr lang="en-US" sz="3700"/>
              <a:t>Comparison</a:t>
            </a:r>
            <a:endParaRPr/>
          </a:p>
        </p:txBody>
      </p:sp>
      <p:pic>
        <p:nvPicPr>
          <p:cNvPr id="216" name="Google Shape;216;p13" descr="A comparison of a graph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26100" y="253550"/>
            <a:ext cx="8842200" cy="5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8719126" y="117749"/>
            <a:ext cx="2811900" cy="1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None/>
            </a:pPr>
            <a:r>
              <a:rPr lang="en-US" sz="3100"/>
              <a:t>Feature Importance (linear regression)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xfrm>
            <a:off x="8719128" y="2429902"/>
            <a:ext cx="3119100" cy="3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Open Price:  0.685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High Price:  0.167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Low Price:  0.128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Market_Cap:  -0.05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Volume: 0.000</a:t>
            </a:r>
            <a:endParaRPr/>
          </a:p>
        </p:txBody>
      </p:sp>
      <p:pic>
        <p:nvPicPr>
          <p:cNvPr id="223" name="Google Shape;223;p14" descr="A graph with red square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121" r="29892" b="-1"/>
          <a:stretch/>
        </p:blipFill>
        <p:spPr>
          <a:xfrm>
            <a:off x="20" y="535709"/>
            <a:ext cx="8229580" cy="58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1115568" y="298432"/>
            <a:ext cx="10168128" cy="97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Model Results</a:t>
            </a:r>
            <a:endParaRPr/>
          </a:p>
        </p:txBody>
      </p:sp>
      <p:pic>
        <p:nvPicPr>
          <p:cNvPr id="229" name="Google Shape;229;p16" descr="A screenshot of a test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4550" y="1398450"/>
            <a:ext cx="11035500" cy="48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1115568" y="184700"/>
            <a:ext cx="10168128" cy="99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Model Performance Comparison</a:t>
            </a:r>
            <a:endParaRPr/>
          </a:p>
        </p:txBody>
      </p:sp>
      <p:pic>
        <p:nvPicPr>
          <p:cNvPr id="235" name="Google Shape;235;p17" descr="A screenshot of a computer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1575" y="1345875"/>
            <a:ext cx="10809300" cy="49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854468" y="851472"/>
            <a:ext cx="101682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Challenges Faced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614175" y="2607400"/>
            <a:ext cx="11244300" cy="49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3326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80"/>
              <a:t>Data Anomalies:</a:t>
            </a:r>
            <a:endParaRPr sz="3380"/>
          </a:p>
          <a:p>
            <a:pPr marL="685800" lvl="1" indent="-23707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80"/>
              <a:t>Missing Data has to be removed</a:t>
            </a:r>
            <a:endParaRPr sz="2980"/>
          </a:p>
          <a:p>
            <a:pPr marL="685800" lvl="1" indent="-23707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80"/>
              <a:t>Outliers have to be checked</a:t>
            </a:r>
            <a:endParaRPr sz="2980"/>
          </a:p>
          <a:p>
            <a:pPr marL="228600" lvl="0" indent="-233264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80"/>
              <a:t>Data Leakage:</a:t>
            </a:r>
            <a:endParaRPr sz="3380"/>
          </a:p>
          <a:p>
            <a:pPr marL="685800" lvl="1" indent="-23707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80"/>
              <a:t>Data leakage can cause model to perform exceptionally well</a:t>
            </a:r>
            <a:endParaRPr sz="2980"/>
          </a:p>
          <a:p>
            <a:pPr marL="685800" lvl="1" indent="-23707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80"/>
              <a:t>It can be checked using multiple 1s in correlation matrix</a:t>
            </a:r>
            <a:endParaRPr sz="2980"/>
          </a:p>
          <a:p>
            <a:pPr marL="228600" lvl="0" indent="-233264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80"/>
              <a:t>R² score can be misleading due to high volatility in stock prices</a:t>
            </a:r>
            <a:endParaRPr sz="3380"/>
          </a:p>
          <a:p>
            <a:pPr marL="685800" lvl="1" indent="-76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76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76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76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76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Conclusions for Project: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1115568" y="2153598"/>
            <a:ext cx="10168200" cy="4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Built 3 ML models: 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linear regression, linear SVR, decision tree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Regression has performed the best with accuracy of 96.39% for linear trends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Decision Tree performs for non-linear relationships with accuracy of 94.30%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Avoided Data leakage that resulted in unexpectedly increased accuracy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2bad0ada_0_12"/>
          <p:cNvSpPr txBox="1">
            <a:spLocks noGrp="1"/>
          </p:cNvSpPr>
          <p:nvPr>
            <p:ph type="ctrTitle"/>
          </p:nvPr>
        </p:nvSpPr>
        <p:spPr>
          <a:xfrm>
            <a:off x="576072" y="724362"/>
            <a:ext cx="11036700" cy="31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Outline: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g35e2bad0ada_0_12"/>
          <p:cNvSpPr txBox="1">
            <a:spLocks noGrp="1"/>
          </p:cNvSpPr>
          <p:nvPr>
            <p:ph type="subTitle" idx="1"/>
          </p:nvPr>
        </p:nvSpPr>
        <p:spPr>
          <a:xfrm>
            <a:off x="576075" y="2481528"/>
            <a:ext cx="11036700" cy="37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Theoretical Concepts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Tools, libraries, frameworks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Practical Implementations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Project: Stock Price Prediction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Next Steps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6" name="Google Shape;126;g35e2bad0ada_0_12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2bad0ada_0_48"/>
          <p:cNvSpPr txBox="1">
            <a:spLocks noGrp="1"/>
          </p:cNvSpPr>
          <p:nvPr>
            <p:ph type="title"/>
          </p:nvPr>
        </p:nvSpPr>
        <p:spPr>
          <a:xfrm>
            <a:off x="820443" y="-1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253" name="Google Shape;253;g35e2bad0ada_0_48"/>
          <p:cNvSpPr txBox="1">
            <a:spLocks noGrp="1"/>
          </p:cNvSpPr>
          <p:nvPr>
            <p:ph type="body" idx="1"/>
          </p:nvPr>
        </p:nvSpPr>
        <p:spPr>
          <a:xfrm>
            <a:off x="0" y="1106450"/>
            <a:ext cx="12192000" cy="54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Deployed On Streamlit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5e2bad0ada_0_4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55" name="Google Shape;255;g35e2bad0ada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00" y="1947650"/>
            <a:ext cx="9608174" cy="4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2bad0ada_0_6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Steps:</a:t>
            </a:r>
            <a:endParaRPr/>
          </a:p>
        </p:txBody>
      </p:sp>
      <p:sp>
        <p:nvSpPr>
          <p:cNvPr id="261" name="Google Shape;261;g35e2bad0ada_0_6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Introduction To Deep learning – GFG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Generative AI &amp; LLMs –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Hugging face Agents course </a:t>
            </a:r>
            <a:endParaRPr dirty="0"/>
          </a:p>
        </p:txBody>
      </p:sp>
      <p:sp>
        <p:nvSpPr>
          <p:cNvPr id="262" name="Google Shape;262;g35e2bad0ada_0_6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2bad0ada_0_5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68" name="Google Shape;268;g35e2bad0ada_0_5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—---------------------------------------------------------------------------------</a:t>
            </a:r>
            <a:endParaRPr/>
          </a:p>
        </p:txBody>
      </p:sp>
      <p:sp>
        <p:nvSpPr>
          <p:cNvPr id="269" name="Google Shape;269;g35e2bad0ada_0_5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2bad0ada_0_18"/>
          <p:cNvSpPr txBox="1">
            <a:spLocks noGrp="1"/>
          </p:cNvSpPr>
          <p:nvPr>
            <p:ph type="ctrTitle"/>
          </p:nvPr>
        </p:nvSpPr>
        <p:spPr>
          <a:xfrm>
            <a:off x="577650" y="254400"/>
            <a:ext cx="11036700" cy="1374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</a:rPr>
              <a:t>Theoretical Concepts: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g35e2bad0ada_0_18"/>
          <p:cNvSpPr txBox="1">
            <a:spLocks noGrp="1"/>
          </p:cNvSpPr>
          <p:nvPr>
            <p:ph type="subTitle" idx="1"/>
          </p:nvPr>
        </p:nvSpPr>
        <p:spPr>
          <a:xfrm>
            <a:off x="576075" y="2092750"/>
            <a:ext cx="11036700" cy="453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Regression:</a:t>
            </a:r>
            <a:r>
              <a:rPr lang="en-US" sz="3000">
                <a:solidFill>
                  <a:schemeClr val="dk1"/>
                </a:solidFill>
              </a:rPr>
              <a:t> linear, logistic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Support Vector Machine:</a:t>
            </a:r>
            <a:r>
              <a:rPr lang="en-US" sz="3000">
                <a:solidFill>
                  <a:schemeClr val="dk1"/>
                </a:solidFill>
              </a:rPr>
              <a:t> linear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Decision Trees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Random Forest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Gradient Boosting:</a:t>
            </a:r>
            <a:r>
              <a:rPr lang="en-US" sz="3000">
                <a:solidFill>
                  <a:schemeClr val="dk1"/>
                </a:solidFill>
              </a:rPr>
              <a:t> XGBoost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Evaluation Metrics:</a:t>
            </a:r>
            <a:r>
              <a:rPr lang="en-US" sz="3000">
                <a:solidFill>
                  <a:schemeClr val="dk1"/>
                </a:solidFill>
              </a:rPr>
              <a:t> Accuracy, MAE(Mean Absolute Error),          RMSE(Root Mean Squared Error)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3" name="Google Shape;133;g35e2bad0ada_0_18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2bad0ada_0_30"/>
          <p:cNvSpPr txBox="1">
            <a:spLocks noGrp="1"/>
          </p:cNvSpPr>
          <p:nvPr>
            <p:ph type="ctrTitle"/>
          </p:nvPr>
        </p:nvSpPr>
        <p:spPr>
          <a:xfrm>
            <a:off x="576075" y="1124702"/>
            <a:ext cx="11036700" cy="92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Courses Taken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39" name="Google Shape;139;g35e2bad0ada_0_30"/>
          <p:cNvSpPr txBox="1">
            <a:spLocks noGrp="1"/>
          </p:cNvSpPr>
          <p:nvPr>
            <p:ph type="subTitle" idx="1"/>
          </p:nvPr>
        </p:nvSpPr>
        <p:spPr>
          <a:xfrm>
            <a:off x="576075" y="2464128"/>
            <a:ext cx="11036700" cy="374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1.  100 Days Of Machine Learning by </a:t>
            </a:r>
            <a:r>
              <a:rPr lang="en-US" dirty="0" err="1">
                <a:solidFill>
                  <a:schemeClr val="dk1"/>
                </a:solidFill>
              </a:rPr>
              <a:t>GeeksForGeeks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2.  Python -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3.  Introduction to Machine Learning -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4.  Intermediate Machine Learning - Kaggle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0" name="Google Shape;140;g35e2bad0ada_0_30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e2bad0ada_0_24"/>
          <p:cNvSpPr txBox="1">
            <a:spLocks noGrp="1"/>
          </p:cNvSpPr>
          <p:nvPr>
            <p:ph type="ctrTitle"/>
          </p:nvPr>
        </p:nvSpPr>
        <p:spPr>
          <a:xfrm>
            <a:off x="576075" y="793150"/>
            <a:ext cx="11036700" cy="835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Tools, Libraries &amp; Frameworks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46" name="Google Shape;146;g35e2bad0ada_0_24"/>
          <p:cNvSpPr txBox="1">
            <a:spLocks noGrp="1"/>
          </p:cNvSpPr>
          <p:nvPr>
            <p:ph type="subTitle" idx="1"/>
          </p:nvPr>
        </p:nvSpPr>
        <p:spPr>
          <a:xfrm>
            <a:off x="576075" y="1824241"/>
            <a:ext cx="110367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Numpy, Pandas (Data Processing)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Matplotlib (Data Visualization)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Scikit-Learn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Jupyter Notebook, VS Code - Tools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Streamlit - Deployment Cloud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g35e2bad0ada_0_24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" descr="Stock exchange numbers"/>
          <p:cNvPicPr preferRelativeResize="0"/>
          <p:nvPr/>
        </p:nvPicPr>
        <p:blipFill rotWithShape="1">
          <a:blip r:embed="rId3">
            <a:alphaModFix amt="40000"/>
          </a:blip>
          <a:srcRect t="7776" r="-2" b="7827"/>
          <a:stretch/>
        </p:blipFill>
        <p:spPr>
          <a:xfrm>
            <a:off x="20" y="152"/>
            <a:ext cx="12191980" cy="6857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714162" y="985233"/>
            <a:ext cx="9304046" cy="203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venir"/>
              <a:buNone/>
            </a:pPr>
            <a:r>
              <a:rPr lang="en-US" sz="6500">
                <a:solidFill>
                  <a:srgbClr val="FEFEFE"/>
                </a:solidFill>
              </a:rPr>
              <a:t>Stock Price Prediction</a:t>
            </a:r>
            <a:br>
              <a:rPr lang="en-US" sz="6500">
                <a:solidFill>
                  <a:schemeClr val="dk1"/>
                </a:solidFill>
              </a:rPr>
            </a:br>
            <a:r>
              <a:rPr lang="en-US" sz="6500">
                <a:solidFill>
                  <a:srgbClr val="FEFEFE"/>
                </a:solidFill>
              </a:rPr>
              <a:t>Using Machine Learning</a:t>
            </a:r>
            <a:endParaRPr>
              <a:solidFill>
                <a:srgbClr val="FEFEFE"/>
              </a:solidFill>
            </a:endParaRPr>
          </a:p>
        </p:txBody>
      </p:sp>
      <p:sp>
        <p:nvSpPr>
          <p:cNvPr id="154" name="Google Shape;154;p1"/>
          <p:cNvSpPr txBox="1">
            <a:spLocks noGrp="1"/>
          </p:cNvSpPr>
          <p:nvPr>
            <p:ph type="subTitle" idx="1"/>
          </p:nvPr>
        </p:nvSpPr>
        <p:spPr>
          <a:xfrm>
            <a:off x="714150" y="3351849"/>
            <a:ext cx="10747500" cy="30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3500">
                <a:solidFill>
                  <a:schemeClr val="lt2"/>
                </a:solidFill>
              </a:rPr>
              <a:t>Development and Deployment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7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7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7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7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7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7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7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700" b="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>
            <a:spLocks noGrp="1"/>
          </p:cNvSpPr>
          <p:nvPr>
            <p:ph type="title"/>
          </p:nvPr>
        </p:nvSpPr>
        <p:spPr>
          <a:xfrm>
            <a:off x="5569391" y="174172"/>
            <a:ext cx="5961617" cy="6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i="1"/>
              <a:t>Sections</a:t>
            </a:r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body" idx="1"/>
          </p:nvPr>
        </p:nvSpPr>
        <p:spPr>
          <a:xfrm>
            <a:off x="5569400" y="1437175"/>
            <a:ext cx="5961600" cy="54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Statement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Dataset Description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ML Models Implemented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Implementation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Evaluation Metrics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and Performance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Challenges &amp; Solutions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Conclusions and Q&amp;A</a:t>
            </a:r>
            <a:endParaRPr/>
          </a:p>
        </p:txBody>
      </p:sp>
      <p:pic>
        <p:nvPicPr>
          <p:cNvPr id="161" name="Google Shape;161;p2" descr="Desk with productivity items"/>
          <p:cNvPicPr preferRelativeResize="0"/>
          <p:nvPr/>
        </p:nvPicPr>
        <p:blipFill rotWithShape="1">
          <a:blip r:embed="rId3">
            <a:alphaModFix/>
          </a:blip>
          <a:srcRect l="34554" r="18232" b="-3"/>
          <a:stretch/>
        </p:blipFill>
        <p:spPr>
          <a:xfrm>
            <a:off x="20" y="10"/>
            <a:ext cx="485787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>
            <a:spLocks noGrp="1"/>
          </p:cNvSpPr>
          <p:nvPr>
            <p:ph type="title"/>
          </p:nvPr>
        </p:nvSpPr>
        <p:spPr>
          <a:xfrm>
            <a:off x="640079" y="246744"/>
            <a:ext cx="10890929" cy="6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r>
              <a:rPr lang="en-US"/>
              <a:t>Problem Statement</a:t>
            </a:r>
            <a:endParaRPr/>
          </a:p>
        </p:txBody>
      </p:sp>
      <p:grpSp>
        <p:nvGrpSpPr>
          <p:cNvPr id="167" name="Google Shape;167;p3"/>
          <p:cNvGrpSpPr/>
          <p:nvPr/>
        </p:nvGrpSpPr>
        <p:grpSpPr>
          <a:xfrm>
            <a:off x="108477" y="1759536"/>
            <a:ext cx="11954407" cy="4672732"/>
            <a:chOff x="904" y="420062"/>
            <a:chExt cx="11954407" cy="4672732"/>
          </a:xfrm>
        </p:grpSpPr>
        <p:sp>
          <p:nvSpPr>
            <p:cNvPr id="168" name="Google Shape;168;p3"/>
            <p:cNvSpPr/>
            <p:nvPr/>
          </p:nvSpPr>
          <p:spPr>
            <a:xfrm>
              <a:off x="904" y="420062"/>
              <a:ext cx="3893943" cy="4672732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CF40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 rot="-5400000">
              <a:off x="-1525521" y="1946488"/>
              <a:ext cx="3831640" cy="778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50875" rIns="1955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Play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The Challenge</a:t>
              </a:r>
              <a:endPara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031136" y="420062"/>
              <a:ext cx="3893943" cy="4672732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CF40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2504710" y="1946488"/>
              <a:ext cx="3831640" cy="778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50875" rIns="1955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Play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Limitations</a:t>
              </a:r>
              <a:endPara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5400000">
              <a:off x="3707296" y="4133301"/>
              <a:ext cx="686620" cy="584091"/>
            </a:xfrm>
            <a:prstGeom prst="flowChartExtract">
              <a:avLst/>
            </a:prstGeom>
            <a:solidFill>
              <a:schemeClr val="lt1"/>
            </a:solidFill>
            <a:ln w="12700" cap="flat" cmpd="sng">
              <a:solidFill>
                <a:srgbClr val="E645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061368" y="420062"/>
              <a:ext cx="3893943" cy="4672732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CF40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 rot="-5400000">
              <a:off x="6534942" y="1946488"/>
              <a:ext cx="3831640" cy="778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50875" rIns="1955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Play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Impact</a:t>
              </a:r>
              <a:endPara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 rot="5400000">
              <a:off x="7737527" y="4133301"/>
              <a:ext cx="686620" cy="584091"/>
            </a:xfrm>
            <a:prstGeom prst="flowChartExtract">
              <a:avLst/>
            </a:prstGeom>
            <a:solidFill>
              <a:schemeClr val="lt1"/>
            </a:solidFill>
            <a:ln w="12700" cap="flat" cmpd="sng">
              <a:solidFill>
                <a:srgbClr val="E645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3"/>
          <p:cNvSpPr txBox="1"/>
          <p:nvPr/>
        </p:nvSpPr>
        <p:spPr>
          <a:xfrm>
            <a:off x="1011162" y="1930400"/>
            <a:ext cx="2900438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prices are influenced by multiple unpredictable factors</a:t>
            </a:r>
            <a:endParaRPr sz="2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2860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volatility makes accurate prediction extremely difficult</a:t>
            </a:r>
            <a:endParaRPr/>
          </a:p>
          <a:p>
            <a:pPr marL="22860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methods have limited processing capabilities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4930020" y="1942495"/>
            <a:ext cx="3130246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analysis is time-consuming and error-prone</a:t>
            </a:r>
            <a:endParaRPr/>
          </a:p>
          <a:p>
            <a:pPr marL="22860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bias affects decision-making processes</a:t>
            </a:r>
            <a:endParaRPr sz="2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2860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Inability to process large datasets efficiently</a:t>
            </a:r>
            <a:endParaRPr sz="2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2860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real-time prediction capabilities</a:t>
            </a:r>
            <a:endParaRPr sz="2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8981924" y="1942496"/>
            <a:ext cx="3081866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investment decisions lead to financial losses</a:t>
            </a:r>
            <a:endParaRPr dirty="0"/>
          </a:p>
          <a:p>
            <a:pPr marL="22860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Missed opportunities due to delayed analysis</a:t>
            </a:r>
            <a:endParaRPr dirty="0"/>
          </a:p>
          <a:p>
            <a:pPr marL="22860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Inability to adapt to rapid market changes</a:t>
            </a:r>
            <a:endParaRPr dirty="0"/>
          </a:p>
          <a:p>
            <a:pPr marL="22860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accessibility to advanced prediction tools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>
            <a:spLocks noGrp="1"/>
          </p:cNvSpPr>
          <p:nvPr>
            <p:ph type="title"/>
          </p:nvPr>
        </p:nvSpPr>
        <p:spPr>
          <a:xfrm>
            <a:off x="5145588" y="977415"/>
            <a:ext cx="59772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84" name="Google Shape;184;p4"/>
          <p:cNvSpPr txBox="1">
            <a:spLocks noGrp="1"/>
          </p:cNvSpPr>
          <p:nvPr>
            <p:ph type="body" idx="1"/>
          </p:nvPr>
        </p:nvSpPr>
        <p:spPr>
          <a:xfrm>
            <a:off x="5145600" y="2011576"/>
            <a:ext cx="7046400" cy="4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i="1"/>
              <a:t>Primary Goal</a:t>
            </a:r>
            <a:r>
              <a:rPr lang="en-US" sz="2500"/>
              <a:t>: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To develop an accurate and reliable machine learning model capable of predicting future stock prices based on historical data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i="1"/>
              <a:t>Secondary Goals:</a:t>
            </a:r>
            <a:endParaRPr sz="2400" i="1"/>
          </a:p>
          <a:p>
            <a:pPr marL="493394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Create user-friendly interface for predictions</a:t>
            </a:r>
            <a:endParaRPr sz="2300"/>
          </a:p>
          <a:p>
            <a:pPr marL="493394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Compare multiple ML algorithms performance</a:t>
            </a:r>
            <a:endParaRPr sz="2300"/>
          </a:p>
          <a:p>
            <a:pPr marL="493394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Deploy model for real-time predictions</a:t>
            </a:r>
            <a:endParaRPr sz="2300"/>
          </a:p>
          <a:p>
            <a:pPr marL="228600" lvl="0" indent="-1206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  <p:pic>
        <p:nvPicPr>
          <p:cNvPr id="185" name="Google Shape;185;p4" descr="Graph"/>
          <p:cNvPicPr preferRelativeResize="0"/>
          <p:nvPr/>
        </p:nvPicPr>
        <p:blipFill rotWithShape="1">
          <a:blip r:embed="rId3">
            <a:alphaModFix/>
          </a:blip>
          <a:srcRect l="26608" r="29121" b="4"/>
          <a:stretch/>
        </p:blipFill>
        <p:spPr>
          <a:xfrm>
            <a:off x="20" y="10"/>
            <a:ext cx="485787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632</Words>
  <Application>Microsoft Office PowerPoint</Application>
  <PresentationFormat>Widescreen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Play</vt:lpstr>
      <vt:lpstr>Arial</vt:lpstr>
      <vt:lpstr>Avenir</vt:lpstr>
      <vt:lpstr>Courier New</vt:lpstr>
      <vt:lpstr>AccentBoxVTI</vt:lpstr>
      <vt:lpstr>AccentBoxVTI</vt:lpstr>
      <vt:lpstr>Progress Report  Weeks 1 - 2</vt:lpstr>
      <vt:lpstr>Outline:  </vt:lpstr>
      <vt:lpstr>  Theoretical Concepts:</vt:lpstr>
      <vt:lpstr>Courses Taken</vt:lpstr>
      <vt:lpstr>Tools, Libraries &amp; Frameworks</vt:lpstr>
      <vt:lpstr>Stock Price Prediction Using Machine Learning</vt:lpstr>
      <vt:lpstr>Sections</vt:lpstr>
      <vt:lpstr>Problem Statement</vt:lpstr>
      <vt:lpstr>Objectives</vt:lpstr>
      <vt:lpstr>Dataset Description</vt:lpstr>
      <vt:lpstr>Key Features Distribution</vt:lpstr>
      <vt:lpstr>Machine Learning Models Implemented</vt:lpstr>
      <vt:lpstr>Evaluation Metrics</vt:lpstr>
      <vt:lpstr>Results and Performance Comparison</vt:lpstr>
      <vt:lpstr>Feature Importance (linear regression)</vt:lpstr>
      <vt:lpstr>Model Results</vt:lpstr>
      <vt:lpstr>Model Performance Comparison</vt:lpstr>
      <vt:lpstr>Challenges Faced</vt:lpstr>
      <vt:lpstr>Conclusions for Project:</vt:lpstr>
      <vt:lpstr>Deployment</vt:lpstr>
      <vt:lpstr>Further Steps: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XPS</dc:creator>
  <cp:lastModifiedBy>harsh gupta</cp:lastModifiedBy>
  <cp:revision>3</cp:revision>
  <dcterms:created xsi:type="dcterms:W3CDTF">2025-05-28T04:48:00Z</dcterms:created>
  <dcterms:modified xsi:type="dcterms:W3CDTF">2025-06-04T05:04:11Z</dcterms:modified>
</cp:coreProperties>
</file>