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01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1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9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DB2EC2-BB80-4935-90DD-0BA299BD843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577CA7-4893-4CF9-A31B-2BBD255AB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6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achine_learning_with_python/machine_learning_with_python_quick_guide.htm" TargetMode="External"/><Relationship Id="rId2" Type="http://schemas.openxmlformats.org/officeDocument/2006/relationships/hyperlink" Target="https://docs.python.org/3/content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vzC7xJUBpVO9SbO_1T_tA4OszeXuesfv#scrollTo=_PXIMQ7zArJ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639D-9974-30A2-011A-75E67DEDF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9FBD1-310B-1269-94CE-6F1F5FBEE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Machine Learning Project</a:t>
            </a:r>
          </a:p>
          <a:p>
            <a:r>
              <a:rPr lang="en-IN" dirty="0"/>
              <a:t>By Harsh Kumar Singh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50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154A-6C20-F7CB-276C-0DAE2934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62" y="0"/>
            <a:ext cx="9692640" cy="1325562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4AADA81-F731-B167-895C-49D525BA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2" y="1320164"/>
            <a:ext cx="5731510" cy="26727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7B3A18-8461-80C0-14DA-8E087E52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48" y="3992879"/>
            <a:ext cx="5490968" cy="27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AC3E-9EE7-6DAE-A8D2-F4AE58EA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0"/>
            <a:ext cx="9692640" cy="1325562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34AC2D2-7C6A-597A-DAF8-3DE4913A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89" y="1325562"/>
            <a:ext cx="572262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4AEE-ECBF-23CE-3981-71770B0B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69" y="502343"/>
            <a:ext cx="9692640" cy="1325562"/>
          </a:xfrm>
        </p:spPr>
        <p:txBody>
          <a:bodyPr/>
          <a:lstStyle/>
          <a:p>
            <a:r>
              <a:rPr lang="en-IN" dirty="0"/>
              <a:t>Stemming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37F767-C057-96A7-1E89-395A95A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9" y="2077148"/>
            <a:ext cx="8037869" cy="1806873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AA673FE-438D-173C-B1BF-8BD9DF36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9" y="4133264"/>
            <a:ext cx="10224448" cy="15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D114D8-A129-1B39-BE47-FE72613F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18" y="521161"/>
            <a:ext cx="7474001" cy="547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8150-A089-AFF5-2AD8-2EB6FEEE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97" y="405089"/>
            <a:ext cx="9692640" cy="1325562"/>
          </a:xfrm>
        </p:spPr>
        <p:txBody>
          <a:bodyPr/>
          <a:lstStyle/>
          <a:p>
            <a:r>
              <a:rPr lang="en-IN" dirty="0"/>
              <a:t>Conversion of Text to Numeral Data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3B434DF-D6F0-F61B-39CB-A3CB750A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" y="2165691"/>
            <a:ext cx="6137787" cy="212677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8821419-8E4C-010B-00B4-0AAD0E2A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23" y="1730651"/>
            <a:ext cx="4721603" cy="43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1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8784-613E-7E90-3A16-B38627C3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of Dataset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3C2493-5FF8-4497-5E95-B880B287E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74202"/>
            <a:ext cx="8501560" cy="280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0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E99A-CB01-1272-F5B7-9D192DF3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Score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81EA2C-5A80-9AC1-B698-3FE263E8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95002"/>
            <a:ext cx="6436786" cy="44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AE8D-5F5E-480E-31C0-E5DC5F08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A1E7C-41DD-F3BD-8452-3B771E8B2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69" y="1848638"/>
            <a:ext cx="7427925" cy="47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3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573-49F0-F7E3-50F7-EADCD851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and Link to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212E-D4E2-F236-80B6-1A091FBE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https://docs.python.org/3/contents.htm</a:t>
            </a: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1700"/>
              </a:spcAft>
              <a:buFont typeface="Symbol" panose="05050102010706020507" pitchFamily="18" charset="2"/>
              <a:buChar char=""/>
            </a:pPr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https://www.tutorialspoint.com/machine_learning_with_python/machine_learning_with_python_quick_guide.htm</a:t>
            </a: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Link to Source Code:</a:t>
            </a:r>
          </a:p>
          <a:p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https://colab.research.google.com/drive/1vzC7xJUBpVO9SbO_1T_tA4OszeXuesfv#scrollTo=_PXIMQ7zArJk</a:t>
            </a:r>
            <a:endParaRPr lang="en-IN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8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6681-5137-88A9-0530-14E1DF13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75" y="2204393"/>
            <a:ext cx="9692640" cy="1325562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57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148-3F47-FC18-FCF0-180BDF8A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68650"/>
            <a:ext cx="9692640" cy="1325562"/>
          </a:xfrm>
        </p:spPr>
        <p:txBody>
          <a:bodyPr/>
          <a:lstStyle/>
          <a:p>
            <a:r>
              <a:rPr lang="en-IN" dirty="0"/>
              <a:t>Context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9212-5594-63EC-E544-B9B107FB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930013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Lots of things you read online especially in your social media feeds may appear to be true, often is not</a:t>
            </a:r>
            <a:r>
              <a:rPr lang="en-US" sz="2000" b="1" i="0" dirty="0">
                <a:effectLst/>
                <a:latin typeface="Open Sans" panose="020B0606030504020204" pitchFamily="34" charset="0"/>
              </a:rPr>
              <a:t>. False information is news, stories or hoaxes created to deliberately misinform or deceive readers. 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Usually, these stories are created to either influence people’s views, push a political agenda or cause confusion and can often be a profitable business for online publishers. False information can deceive people by looking like trusted websites or using similar names and web addresses to reputable news organizations.</a:t>
            </a:r>
            <a:endParaRPr lang="en-IN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67836D8-AAD8-BA21-3844-163BACB5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29">
            <a:off x="7659893" y="480148"/>
            <a:ext cx="4222299" cy="236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5452C9-7A36-F136-2935-538A4C95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1103496"/>
            <a:ext cx="8367083" cy="5754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EEC63-56BC-E63C-C696-AF4FBAF812A4}"/>
              </a:ext>
            </a:extLst>
          </p:cNvPr>
          <p:cNvSpPr txBox="1"/>
          <p:nvPr/>
        </p:nvSpPr>
        <p:spPr>
          <a:xfrm>
            <a:off x="1046480" y="334055"/>
            <a:ext cx="8367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Work Flow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8294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4772-BD93-59A5-F8EB-F8E2CFA5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F8E1-B8E2-324B-BCA4-3449F77D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1075"/>
              </a:spcBef>
              <a:buSzPts val="1200"/>
              <a:buNone/>
              <a:tabLst>
                <a:tab pos="222885" algn="l"/>
              </a:tabLst>
            </a:pPr>
            <a:r>
              <a:rPr lang="en-US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</a:t>
            </a:r>
            <a:r>
              <a:rPr lang="en-US" sz="2000" b="1" spc="-2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lang="en-US" sz="2000" b="1" spc="1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endParaRPr lang="en-IN" sz="20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76835" indent="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 regression is a supervised classification is unique Machine Learning algorithms in Python that finds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estimating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0/1,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yes/no,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true/false.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n-US" sz="2000" spc="-28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independent variables. We use a logistic function to predict the probability of an event and this gives us an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 between 0 and 1. Although it says ‘regression’, this is actually a classification algorithm. Logistic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lang="en-US" sz="2000" spc="-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fits</a:t>
            </a:r>
            <a:r>
              <a:rPr lang="en-US" sz="2000" spc="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lang="en-US" sz="2000" spc="-1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en-US" sz="2000" spc="2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spc="-1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logit</a:t>
            </a:r>
            <a:r>
              <a:rPr lang="en-US" sz="2000" spc="-1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and is also called</a:t>
            </a:r>
            <a:r>
              <a:rPr lang="en-US" sz="2000" spc="2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logit</a:t>
            </a:r>
            <a:r>
              <a:rPr lang="en-US" sz="2000" spc="-15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regression.</a:t>
            </a:r>
            <a:endParaRPr lang="en-IN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90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BAE2-FE47-1C77-C33E-8DE60E77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47E74-D01A-3766-C432-0CCFD48C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72" y="2534074"/>
            <a:ext cx="163016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4764FCE6-D032-9AD2-59A9-BE48E54D2E87}"/>
              </a:ext>
            </a:extLst>
          </p:cNvPr>
          <p:cNvGrpSpPr>
            <a:grpSpLocks/>
          </p:cNvGrpSpPr>
          <p:nvPr/>
        </p:nvGrpSpPr>
        <p:grpSpPr bwMode="auto">
          <a:xfrm>
            <a:off x="1261872" y="2127675"/>
            <a:ext cx="7801741" cy="3394452"/>
            <a:chOff x="0" y="0"/>
            <a:chExt cx="7480" cy="3596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319E0DB-8D7D-9A4C-A8B6-24965A6C4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" y="136"/>
              <a:ext cx="7207" cy="3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5BC660BD-FC76-7936-E02B-3DCB36BE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480" cy="3596"/>
            </a:xfrm>
            <a:custGeom>
              <a:avLst/>
              <a:gdLst>
                <a:gd name="T0" fmla="*/ 7368 w 7480"/>
                <a:gd name="T1" fmla="*/ 141 h 3596"/>
                <a:gd name="T2" fmla="*/ 7340 w 7480"/>
                <a:gd name="T3" fmla="*/ 141 h 3596"/>
                <a:gd name="T4" fmla="*/ 7340 w 7480"/>
                <a:gd name="T5" fmla="*/ 3456 h 3596"/>
                <a:gd name="T6" fmla="*/ 7368 w 7480"/>
                <a:gd name="T7" fmla="*/ 3456 h 3596"/>
                <a:gd name="T8" fmla="*/ 7368 w 7480"/>
                <a:gd name="T9" fmla="*/ 141 h 3596"/>
                <a:gd name="T10" fmla="*/ 7368 w 7480"/>
                <a:gd name="T11" fmla="*/ 112 h 3596"/>
                <a:gd name="T12" fmla="*/ 112 w 7480"/>
                <a:gd name="T13" fmla="*/ 112 h 3596"/>
                <a:gd name="T14" fmla="*/ 112 w 7480"/>
                <a:gd name="T15" fmla="*/ 140 h 3596"/>
                <a:gd name="T16" fmla="*/ 112 w 7480"/>
                <a:gd name="T17" fmla="*/ 3456 h 3596"/>
                <a:gd name="T18" fmla="*/ 112 w 7480"/>
                <a:gd name="T19" fmla="*/ 3484 h 3596"/>
                <a:gd name="T20" fmla="*/ 7368 w 7480"/>
                <a:gd name="T21" fmla="*/ 3484 h 3596"/>
                <a:gd name="T22" fmla="*/ 7368 w 7480"/>
                <a:gd name="T23" fmla="*/ 3456 h 3596"/>
                <a:gd name="T24" fmla="*/ 140 w 7480"/>
                <a:gd name="T25" fmla="*/ 3456 h 3596"/>
                <a:gd name="T26" fmla="*/ 140 w 7480"/>
                <a:gd name="T27" fmla="*/ 140 h 3596"/>
                <a:gd name="T28" fmla="*/ 7368 w 7480"/>
                <a:gd name="T29" fmla="*/ 140 h 3596"/>
                <a:gd name="T30" fmla="*/ 7368 w 7480"/>
                <a:gd name="T31" fmla="*/ 112 h 3596"/>
                <a:gd name="T32" fmla="*/ 7480 w 7480"/>
                <a:gd name="T33" fmla="*/ 85 h 3596"/>
                <a:gd name="T34" fmla="*/ 7396 w 7480"/>
                <a:gd name="T35" fmla="*/ 85 h 3596"/>
                <a:gd name="T36" fmla="*/ 7396 w 7480"/>
                <a:gd name="T37" fmla="*/ 3512 h 3596"/>
                <a:gd name="T38" fmla="*/ 7480 w 7480"/>
                <a:gd name="T39" fmla="*/ 3512 h 3596"/>
                <a:gd name="T40" fmla="*/ 7480 w 7480"/>
                <a:gd name="T41" fmla="*/ 85 h 3596"/>
                <a:gd name="T42" fmla="*/ 7480 w 7480"/>
                <a:gd name="T43" fmla="*/ 0 h 3596"/>
                <a:gd name="T44" fmla="*/ 0 w 7480"/>
                <a:gd name="T45" fmla="*/ 0 h 3596"/>
                <a:gd name="T46" fmla="*/ 0 w 7480"/>
                <a:gd name="T47" fmla="*/ 84 h 3596"/>
                <a:gd name="T48" fmla="*/ 0 w 7480"/>
                <a:gd name="T49" fmla="*/ 3512 h 3596"/>
                <a:gd name="T50" fmla="*/ 0 w 7480"/>
                <a:gd name="T51" fmla="*/ 3596 h 3596"/>
                <a:gd name="T52" fmla="*/ 7480 w 7480"/>
                <a:gd name="T53" fmla="*/ 3596 h 3596"/>
                <a:gd name="T54" fmla="*/ 7480 w 7480"/>
                <a:gd name="T55" fmla="*/ 3512 h 3596"/>
                <a:gd name="T56" fmla="*/ 84 w 7480"/>
                <a:gd name="T57" fmla="*/ 3512 h 3596"/>
                <a:gd name="T58" fmla="*/ 84 w 7480"/>
                <a:gd name="T59" fmla="*/ 84 h 3596"/>
                <a:gd name="T60" fmla="*/ 7480 w 7480"/>
                <a:gd name="T61" fmla="*/ 84 h 3596"/>
                <a:gd name="T62" fmla="*/ 7480 w 7480"/>
                <a:gd name="T63" fmla="*/ 0 h 3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80" h="3596">
                  <a:moveTo>
                    <a:pt x="7368" y="141"/>
                  </a:moveTo>
                  <a:lnTo>
                    <a:pt x="7340" y="141"/>
                  </a:lnTo>
                  <a:lnTo>
                    <a:pt x="7340" y="3456"/>
                  </a:lnTo>
                  <a:lnTo>
                    <a:pt x="7368" y="3456"/>
                  </a:lnTo>
                  <a:lnTo>
                    <a:pt x="7368" y="141"/>
                  </a:lnTo>
                  <a:close/>
                  <a:moveTo>
                    <a:pt x="7368" y="112"/>
                  </a:moveTo>
                  <a:lnTo>
                    <a:pt x="112" y="112"/>
                  </a:lnTo>
                  <a:lnTo>
                    <a:pt x="112" y="140"/>
                  </a:lnTo>
                  <a:lnTo>
                    <a:pt x="112" y="3456"/>
                  </a:lnTo>
                  <a:lnTo>
                    <a:pt x="112" y="3484"/>
                  </a:lnTo>
                  <a:lnTo>
                    <a:pt x="7368" y="3484"/>
                  </a:lnTo>
                  <a:lnTo>
                    <a:pt x="7368" y="3456"/>
                  </a:lnTo>
                  <a:lnTo>
                    <a:pt x="140" y="3456"/>
                  </a:lnTo>
                  <a:lnTo>
                    <a:pt x="140" y="140"/>
                  </a:lnTo>
                  <a:lnTo>
                    <a:pt x="7368" y="140"/>
                  </a:lnTo>
                  <a:lnTo>
                    <a:pt x="7368" y="112"/>
                  </a:lnTo>
                  <a:close/>
                  <a:moveTo>
                    <a:pt x="7480" y="85"/>
                  </a:moveTo>
                  <a:lnTo>
                    <a:pt x="7396" y="85"/>
                  </a:lnTo>
                  <a:lnTo>
                    <a:pt x="7396" y="3512"/>
                  </a:lnTo>
                  <a:lnTo>
                    <a:pt x="7480" y="3512"/>
                  </a:lnTo>
                  <a:lnTo>
                    <a:pt x="7480" y="85"/>
                  </a:lnTo>
                  <a:close/>
                  <a:moveTo>
                    <a:pt x="7480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0" y="3512"/>
                  </a:lnTo>
                  <a:lnTo>
                    <a:pt x="0" y="3596"/>
                  </a:lnTo>
                  <a:lnTo>
                    <a:pt x="7480" y="3596"/>
                  </a:lnTo>
                  <a:lnTo>
                    <a:pt x="7480" y="3512"/>
                  </a:lnTo>
                  <a:lnTo>
                    <a:pt x="84" y="3512"/>
                  </a:lnTo>
                  <a:lnTo>
                    <a:pt x="84" y="84"/>
                  </a:lnTo>
                  <a:lnTo>
                    <a:pt x="7480" y="84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4C9D1C-4CBA-20D3-079C-8306322B26AA}"/>
              </a:ext>
            </a:extLst>
          </p:cNvPr>
          <p:cNvSpPr txBox="1"/>
          <p:nvPr/>
        </p:nvSpPr>
        <p:spPr>
          <a:xfrm>
            <a:off x="2743200" y="5640947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Figure shows </a:t>
            </a:r>
            <a:r>
              <a:rPr lang="en-IN" b="0" i="0" dirty="0">
                <a:effectLst/>
                <a:latin typeface="+mj-lt"/>
              </a:rPr>
              <a:t>Sigmoid Activation Function</a:t>
            </a:r>
            <a:r>
              <a:rPr lang="en-IN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83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0CA3-8E67-3449-F2E7-D07B434D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449263"/>
            <a:ext cx="9692640" cy="1325562"/>
          </a:xfrm>
        </p:spPr>
        <p:txBody>
          <a:bodyPr/>
          <a:lstStyle/>
          <a:p>
            <a:r>
              <a:rPr lang="en-IN" dirty="0"/>
              <a:t>Environment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AEC1-6130-EFC4-D2FA-17602C04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774825"/>
            <a:ext cx="6388608" cy="43513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0" i="0" dirty="0">
                <a:effectLst/>
                <a:latin typeface="Nunito" pitchFamily="2" charset="0"/>
              </a:rPr>
              <a:t>If you have used </a:t>
            </a:r>
            <a:r>
              <a:rPr lang="en-US" sz="2000" b="1" i="0" dirty="0">
                <a:effectLst/>
                <a:latin typeface="Nunito" pitchFamily="2" charset="0"/>
              </a:rPr>
              <a:t>Jupyter</a:t>
            </a:r>
            <a:r>
              <a:rPr lang="en-US" sz="2000" b="0" i="0" dirty="0">
                <a:effectLst/>
                <a:latin typeface="Nunito" pitchFamily="2" charset="0"/>
              </a:rPr>
              <a:t> notebook previously, you would quickly learn to use Google </a:t>
            </a:r>
            <a:r>
              <a:rPr lang="en-US" sz="2000" b="0" i="0" dirty="0" err="1">
                <a:effectLst/>
                <a:latin typeface="Nunito" pitchFamily="2" charset="0"/>
              </a:rPr>
              <a:t>Colab</a:t>
            </a:r>
            <a:r>
              <a:rPr lang="en-US" sz="2000" b="0" i="0" dirty="0">
                <a:effectLst/>
                <a:latin typeface="Nunito" pitchFamily="2" charset="0"/>
              </a:rPr>
              <a:t>. To be precise, </a:t>
            </a:r>
            <a:r>
              <a:rPr lang="en-US" sz="2000" b="0" i="0" dirty="0" err="1">
                <a:effectLst/>
                <a:latin typeface="Nunito" pitchFamily="2" charset="0"/>
              </a:rPr>
              <a:t>Colab</a:t>
            </a:r>
            <a:r>
              <a:rPr lang="en-US" sz="2000" b="0" i="0" dirty="0">
                <a:effectLst/>
                <a:latin typeface="Nunito" pitchFamily="2" charset="0"/>
              </a:rPr>
              <a:t> is a free Jupyter notebook environment that runs entirely in the cloud. Most importantly, it does not require a setup and the notebooks that you create can be simultaneously edited by your team members - just the way you edit documents in Google Docs. </a:t>
            </a:r>
            <a:r>
              <a:rPr lang="en-US" sz="2000" b="0" i="0" dirty="0" err="1">
                <a:effectLst/>
                <a:latin typeface="Nunito" pitchFamily="2" charset="0"/>
              </a:rPr>
              <a:t>Colab</a:t>
            </a:r>
            <a:r>
              <a:rPr lang="en-US" sz="2000" b="0" i="0" dirty="0">
                <a:effectLst/>
                <a:latin typeface="Nunito" pitchFamily="2" charset="0"/>
              </a:rPr>
              <a:t> supports many popular machine learning libraries which can be easily loaded in your notebook.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C4E9C37-207F-D0C6-2A64-273B5E39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77" y="1417320"/>
            <a:ext cx="3113723" cy="31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A6CF-C62E-C7E2-6E28-698E649E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3" y="218276"/>
            <a:ext cx="9692640" cy="1325562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7BB6B-43C7-8438-51D9-6302CE8D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" y="4485641"/>
            <a:ext cx="9674696" cy="1947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9FEC9-7E3B-DC8B-6DFB-51EAB0822DF7}"/>
              </a:ext>
            </a:extLst>
          </p:cNvPr>
          <p:cNvSpPr txBox="1"/>
          <p:nvPr/>
        </p:nvSpPr>
        <p:spPr>
          <a:xfrm>
            <a:off x="555522" y="1543838"/>
            <a:ext cx="83721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About the Dataset: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1. 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id: unique id for a news article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2. 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title: the title of a news article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3. 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author: author of the news article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text: the text of the article; could be incomplete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5. 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label: a label that marks whether the news article is real or fake: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1: Fake news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0: real News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https://www.kaggle.com/c/fake-news/data?select=train.csv</a:t>
            </a:r>
          </a:p>
        </p:txBody>
      </p:sp>
    </p:spTree>
    <p:extLst>
      <p:ext uri="{BB962C8B-B14F-4D97-AF65-F5344CB8AC3E}">
        <p14:creationId xmlns:p14="http://schemas.microsoft.com/office/powerpoint/2010/main" val="5288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51EA-34A9-AEA7-B831-8B76E1C6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27" y="-353962"/>
            <a:ext cx="9692640" cy="1325562"/>
          </a:xfrm>
        </p:spPr>
        <p:txBody>
          <a:bodyPr/>
          <a:lstStyle/>
          <a:p>
            <a:r>
              <a:rPr lang="en-IN" b="0" i="0" dirty="0">
                <a:effectLst/>
              </a:rPr>
              <a:t>Importing the </a:t>
            </a:r>
            <a:r>
              <a:rPr lang="en-IN" b="0" i="0" dirty="0" err="1">
                <a:effectLst/>
              </a:rPr>
              <a:t>Dependecies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2D9F97-12FF-B8DA-9AB5-5679472A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2" y="971600"/>
            <a:ext cx="9020748" cy="420855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C5123B-E6E7-B05F-55D3-2D556646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82" y="5302420"/>
            <a:ext cx="7537999" cy="13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7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2A97-C138-1C09-1C2E-E909021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04" y="15082"/>
            <a:ext cx="9692640" cy="1325562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2510590-A9A5-CA3F-7351-8FE57A5C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" y="1417399"/>
            <a:ext cx="5731510" cy="88582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CF9D36-5EF7-847B-F53F-BCE808D2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" y="2379979"/>
            <a:ext cx="8822045" cy="41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24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500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Century Schoolbook</vt:lpstr>
      <vt:lpstr>Courier New</vt:lpstr>
      <vt:lpstr>Nunito</vt:lpstr>
      <vt:lpstr>Open Sans</vt:lpstr>
      <vt:lpstr>Symbol</vt:lpstr>
      <vt:lpstr>Times New Roman</vt:lpstr>
      <vt:lpstr>Wingdings 2</vt:lpstr>
      <vt:lpstr>View</vt:lpstr>
      <vt:lpstr>Fake News Detection</vt:lpstr>
      <vt:lpstr>Context of the Project</vt:lpstr>
      <vt:lpstr>PowerPoint Presentation</vt:lpstr>
      <vt:lpstr>Machine Learning Algorithm Used</vt:lpstr>
      <vt:lpstr>LOGISTIC REGRESSION</vt:lpstr>
      <vt:lpstr>Environment Used</vt:lpstr>
      <vt:lpstr>Dataset Description</vt:lpstr>
      <vt:lpstr>Importing the Dependecies</vt:lpstr>
      <vt:lpstr>Data Pre-Processing</vt:lpstr>
      <vt:lpstr>Data Pre-Processing</vt:lpstr>
      <vt:lpstr>Data Pre-Processing</vt:lpstr>
      <vt:lpstr>Stemming</vt:lpstr>
      <vt:lpstr>PowerPoint Presentation</vt:lpstr>
      <vt:lpstr>Conversion of Text to Numeral Data</vt:lpstr>
      <vt:lpstr>Splitting of Dataset</vt:lpstr>
      <vt:lpstr>Accuracy Score</vt:lpstr>
      <vt:lpstr>Predictive System</vt:lpstr>
      <vt:lpstr>References and Link to Source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Harsh Kumar Singh</dc:creator>
  <cp:lastModifiedBy>Harsh Kumar Singh</cp:lastModifiedBy>
  <cp:revision>4</cp:revision>
  <dcterms:created xsi:type="dcterms:W3CDTF">2022-12-06T07:26:28Z</dcterms:created>
  <dcterms:modified xsi:type="dcterms:W3CDTF">2022-12-06T09:01:09Z</dcterms:modified>
</cp:coreProperties>
</file>