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80" r:id="rId4"/>
    <p:sldId id="281" r:id="rId5"/>
    <p:sldId id="283" r:id="rId6"/>
    <p:sldId id="284" r:id="rId7"/>
    <p:sldId id="294"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7" d="100"/>
          <a:sy n="87" d="100"/>
        </p:scale>
        <p:origin x="528" y="8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mailto:Harshwork99@gmail.com"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966770"/>
          </a:xfrm>
        </p:spPr>
        <p:style>
          <a:lnRef idx="2">
            <a:schemeClr val="accent5"/>
          </a:lnRef>
          <a:fillRef idx="1">
            <a:schemeClr val="lt1"/>
          </a:fillRef>
          <a:effectRef idx="0">
            <a:schemeClr val="accent5"/>
          </a:effectRef>
          <a:fontRef idx="minor">
            <a:schemeClr val="dk1"/>
          </a:fontRef>
        </p:style>
        <p:txBody>
          <a:bodyPr/>
          <a:lstStyle/>
          <a:p>
            <a:r>
              <a:rPr lang="en-US" sz="2000" dirty="0">
                <a:latin typeface="Segoe UI Semibold" panose="020B0702040204020203" pitchFamily="34" charset="0"/>
                <a:cs typeface="Segoe UI Semibold" panose="020B0702040204020203" pitchFamily="34" charset="0"/>
              </a:rPr>
              <a:t>International Debt Statistics Analysis</a:t>
            </a:r>
            <a:br>
              <a:rPr lang="en-US" sz="2000" dirty="0">
                <a:latin typeface="Segoe UI Semibold" panose="020B0702040204020203" pitchFamily="34" charset="0"/>
                <a:cs typeface="Segoe UI Semibold" panose="020B0702040204020203" pitchFamily="34" charset="0"/>
              </a:rPr>
            </a:br>
            <a:endParaRPr lang="en-US" sz="2000" dirty="0">
              <a:latin typeface="Segoe UI Semibold" panose="020B07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By </a:t>
            </a:r>
          </a:p>
          <a:p>
            <a:r>
              <a:rPr lang="en-US" dirty="0"/>
              <a:t>Harsh Sharma </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Project tasks​</a:t>
            </a:r>
          </a:p>
          <a:p>
            <a:pPr marL="342900" indent="-342900">
              <a:buFont typeface="Arial" panose="020B0604020202020204" pitchFamily="34" charset="0"/>
              <a:buChar char="•"/>
            </a:pPr>
            <a:r>
              <a:rPr lang="en-US" dirty="0"/>
              <a:t>Data Visualization Procedure</a:t>
            </a:r>
          </a:p>
          <a:p>
            <a:pPr marL="342900" indent="-342900">
              <a:buFont typeface="Arial" panose="020B0604020202020204" pitchFamily="34" charset="0"/>
              <a:buChar char="•"/>
            </a:pPr>
            <a:r>
              <a:rPr lang="en-US" dirty="0"/>
              <a:t>​Final Result </a:t>
            </a:r>
          </a:p>
          <a:p>
            <a:pPr marL="342900" indent="-342900">
              <a:buFont typeface="Arial" panose="020B0604020202020204" pitchFamily="34" charset="0"/>
              <a:buChar char="•"/>
            </a:pPr>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827369"/>
            <a:ext cx="6766560" cy="1038152"/>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560206"/>
            <a:ext cx="6766560" cy="6492748"/>
          </a:xfrm>
        </p:spPr>
        <p:txBody>
          <a:bodyPr/>
          <a:lstStyle/>
          <a:p>
            <a:r>
              <a:rPr lang="en-GB" dirty="0"/>
              <a:t>It's not that we humans only take debts to manage our necessities. A country may also take debt to manage its economy. For example, infrastructure spending is one costly ingredient required for a country's citizens to lead comfortable lives. The World Bank is the organization that provides debt to countries.</a:t>
            </a:r>
          </a:p>
          <a:p>
            <a:r>
              <a:rPr lang="en-GB" dirty="0"/>
              <a:t>In this project, you are going to </a:t>
            </a:r>
            <a:r>
              <a:rPr lang="en-GB" dirty="0" err="1"/>
              <a:t>analyze</a:t>
            </a:r>
            <a:r>
              <a:rPr lang="en-GB" dirty="0"/>
              <a:t> international debt data collected by The World Bank. The dataset contains information about the amount of debt (in USD) owed by developing countries across several categories. You are going to find the answers to questions like:</a:t>
            </a:r>
          </a:p>
          <a:p>
            <a:endParaRPr lang="en-GB" dirty="0"/>
          </a:p>
          <a:p>
            <a:r>
              <a:rPr lang="en-GB" dirty="0"/>
              <a:t>1. What is the total amount of debt that is owed by the countries listed in the</a:t>
            </a:r>
          </a:p>
          <a:p>
            <a:r>
              <a:rPr lang="en-GB" dirty="0"/>
              <a:t>dataset?</a:t>
            </a:r>
          </a:p>
          <a:p>
            <a:r>
              <a:rPr lang="en-GB" dirty="0"/>
              <a:t>2.Which country owns the maximum amount of debt and what does that amount</a:t>
            </a:r>
          </a:p>
          <a:p>
            <a:r>
              <a:rPr lang="en-GB" dirty="0"/>
              <a:t>look like?</a:t>
            </a:r>
          </a:p>
          <a:p>
            <a:r>
              <a:rPr lang="en-GB" dirty="0"/>
              <a:t>3.  What is the average amount of debt owed by countries across different debt</a:t>
            </a:r>
          </a:p>
          <a:p>
            <a:r>
              <a:rPr lang="en-GB" dirty="0"/>
              <a:t>indicators?</a:t>
            </a:r>
          </a:p>
          <a:p>
            <a:endParaRPr lang="en-GB" dirty="0"/>
          </a:p>
          <a:p>
            <a:r>
              <a:rPr lang="en-GB" dirty="0"/>
              <a:t>The data used in this project is provided by The World Bank. It contains both national and regional debt statistics for several countries across the globe as recorded.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2136" y="742326"/>
            <a:ext cx="6400800" cy="768096"/>
          </a:xfrm>
        </p:spPr>
        <p:txBody>
          <a:bodyPr/>
          <a:lstStyle/>
          <a:p>
            <a:r>
              <a:rPr lang="en-US" sz="4400" b="1" u="sng" dirty="0">
                <a:solidFill>
                  <a:schemeClr val="accent6"/>
                </a:solidFill>
                <a:latin typeface="Arial Black" panose="020B0604020202020204" pitchFamily="34" charset="0"/>
                <a:cs typeface="Arial Black" panose="020B0604020202020204" pitchFamily="34" charset="0"/>
              </a:rPr>
              <a:t>Project</a:t>
            </a:r>
            <a:r>
              <a:rPr lang="en-US" sz="4400" b="1" dirty="0">
                <a:solidFill>
                  <a:schemeClr val="accent6"/>
                </a:solidFill>
                <a:latin typeface="Arial Black" panose="020B0604020202020204" pitchFamily="34" charset="0"/>
                <a:cs typeface="Arial Black" panose="020B0604020202020204" pitchFamily="34" charset="0"/>
              </a:rPr>
              <a:t> </a:t>
            </a:r>
            <a:r>
              <a:rPr lang="en-US" sz="4400" b="1" u="sng" dirty="0">
                <a:solidFill>
                  <a:schemeClr val="accent6"/>
                </a:solidFill>
                <a:latin typeface="Arial Black" panose="020B0604020202020204" pitchFamily="34" charset="0"/>
                <a:cs typeface="Arial Black" panose="020B0604020202020204" pitchFamily="34" charset="0"/>
              </a:rPr>
              <a:t>tasks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34146" y="2027057"/>
            <a:ext cx="7076209" cy="3750287"/>
          </a:xfrm>
        </p:spPr>
        <p:txBody>
          <a:bodyPr/>
          <a:lstStyle/>
          <a:p>
            <a:pPr algn="l"/>
            <a:r>
              <a:rPr lang="en-GB" sz="2400" dirty="0">
                <a:solidFill>
                  <a:schemeClr val="accent6"/>
                </a:solidFill>
                <a:latin typeface="Sabon Next LT" panose="02000500000000000000" pitchFamily="2" charset="0"/>
                <a:cs typeface="Sabon Next LT" panose="02000500000000000000" pitchFamily="2" charset="0"/>
              </a:rPr>
              <a:t> 1. The World Bank's international debt data</a:t>
            </a:r>
          </a:p>
          <a:p>
            <a:pPr algn="l"/>
            <a:r>
              <a:rPr lang="en-GB" sz="2400" dirty="0">
                <a:solidFill>
                  <a:schemeClr val="accent6"/>
                </a:solidFill>
                <a:latin typeface="Sabon Next LT" panose="02000500000000000000" pitchFamily="2" charset="0"/>
                <a:cs typeface="Sabon Next LT" panose="02000500000000000000" pitchFamily="2" charset="0"/>
              </a:rPr>
              <a:t> 2. Finding the number of distinct countries</a:t>
            </a:r>
          </a:p>
          <a:p>
            <a:pPr algn="l"/>
            <a:r>
              <a:rPr lang="en-GB" sz="2400" dirty="0">
                <a:solidFill>
                  <a:schemeClr val="accent6"/>
                </a:solidFill>
                <a:latin typeface="Sabon Next LT" panose="02000500000000000000" pitchFamily="2" charset="0"/>
                <a:cs typeface="Sabon Next LT" panose="02000500000000000000" pitchFamily="2" charset="0"/>
              </a:rPr>
              <a:t> 3. Finding out the distinct debt indicators</a:t>
            </a:r>
          </a:p>
          <a:p>
            <a:pPr algn="l"/>
            <a:r>
              <a:rPr lang="en-GB" sz="2400" dirty="0">
                <a:solidFill>
                  <a:schemeClr val="accent6"/>
                </a:solidFill>
                <a:latin typeface="Sabon Next LT" panose="02000500000000000000" pitchFamily="2" charset="0"/>
                <a:cs typeface="Sabon Next LT" panose="02000500000000000000" pitchFamily="2" charset="0"/>
              </a:rPr>
              <a:t> 4. the amount of debt owed by the countries</a:t>
            </a:r>
          </a:p>
          <a:p>
            <a:pPr algn="l"/>
            <a:r>
              <a:rPr lang="en-GB" sz="2400" dirty="0">
                <a:solidFill>
                  <a:schemeClr val="accent6"/>
                </a:solidFill>
                <a:latin typeface="Sabon Next LT" panose="02000500000000000000" pitchFamily="2" charset="0"/>
                <a:cs typeface="Sabon Next LT" panose="02000500000000000000" pitchFamily="2" charset="0"/>
              </a:rPr>
              <a:t> 5. Country with the highest debt.</a:t>
            </a:r>
          </a:p>
          <a:p>
            <a:pPr algn="l"/>
            <a:r>
              <a:rPr lang="en-GB" sz="2400" dirty="0">
                <a:solidFill>
                  <a:schemeClr val="accent6"/>
                </a:solidFill>
                <a:latin typeface="Sabon Next LT" panose="02000500000000000000" pitchFamily="2" charset="0"/>
                <a:cs typeface="Sabon Next LT" panose="02000500000000000000" pitchFamily="2" charset="0"/>
              </a:rPr>
              <a:t> 6. Average amount of debt across indicators</a:t>
            </a:r>
          </a:p>
          <a:p>
            <a:pPr algn="l"/>
            <a:r>
              <a:rPr lang="en-GB" sz="2400" dirty="0">
                <a:solidFill>
                  <a:schemeClr val="accent6"/>
                </a:solidFill>
                <a:latin typeface="Sabon Next LT" panose="02000500000000000000" pitchFamily="2" charset="0"/>
                <a:cs typeface="Sabon Next LT" panose="02000500000000000000" pitchFamily="2" charset="0"/>
              </a:rPr>
              <a:t> 7. The highest amount of principal repayments</a:t>
            </a:r>
          </a:p>
          <a:p>
            <a:pPr algn="l"/>
            <a:r>
              <a:rPr lang="en-GB" sz="2400" dirty="0">
                <a:solidFill>
                  <a:schemeClr val="accent6"/>
                </a:solidFill>
                <a:latin typeface="Sabon Next LT" panose="02000500000000000000" pitchFamily="2" charset="0"/>
                <a:cs typeface="Sabon Next LT" panose="02000500000000000000" pitchFamily="2" charset="0"/>
              </a:rPr>
              <a:t> 8. The most common debt indicator</a:t>
            </a:r>
          </a:p>
          <a:p>
            <a:pPr algn="l"/>
            <a:r>
              <a:rPr lang="en-GB" sz="2400" dirty="0">
                <a:solidFill>
                  <a:schemeClr val="accent6"/>
                </a:solidFill>
                <a:latin typeface="Sabon Next LT" panose="02000500000000000000" pitchFamily="2" charset="0"/>
                <a:cs typeface="Sabon Next LT" panose="02000500000000000000" pitchFamily="2" charset="0"/>
              </a:rPr>
              <a:t> 9. Other viable debt issues and conclusion</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45097" y="731521"/>
            <a:ext cx="10671048" cy="1371600"/>
          </a:xfrm>
        </p:spPr>
        <p:txBody>
          <a:bodyPr/>
          <a:lstStyle/>
          <a:p>
            <a:r>
              <a:rPr lang="en-US" u="sng" dirty="0">
                <a:latin typeface="Arial Black" panose="020B0604020202020204" pitchFamily="34" charset="0"/>
                <a:cs typeface="Arial Black" panose="020B0604020202020204" pitchFamily="34" charset="0"/>
              </a:rPr>
              <a:t>Data Visualization Procedure </a:t>
            </a:r>
            <a:endParaRPr lang="en-US" sz="4400" b="1" u="sng"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271F94DB-6092-E16E-B1C7-6247BBABFC46}"/>
              </a:ext>
            </a:extLst>
          </p:cNvPr>
          <p:cNvSpPr>
            <a:spLocks noGrp="1"/>
          </p:cNvSpPr>
          <p:nvPr>
            <p:ph sz="half" idx="1"/>
          </p:nvPr>
        </p:nvSpPr>
        <p:spPr>
          <a:xfrm>
            <a:off x="621792" y="2892829"/>
            <a:ext cx="11119104" cy="2458489"/>
          </a:xfrm>
        </p:spPr>
        <p:txBody>
          <a:bodyPr/>
          <a:lstStyle/>
          <a:p>
            <a:pPr lvl="0"/>
            <a:r>
              <a:rPr lang="en-GB" dirty="0"/>
              <a:t>Downloaded the data from The World bank’s Official Site. (</a:t>
            </a:r>
            <a:r>
              <a:rPr lang="en-IN" dirty="0"/>
              <a:t>https://datacatalog.worldbank.org/dataset/international-debt-statistics)</a:t>
            </a:r>
          </a:p>
          <a:p>
            <a:pPr lvl="0"/>
            <a:r>
              <a:rPr lang="en-GB" dirty="0"/>
              <a:t>Imported it into Power BI report.</a:t>
            </a:r>
            <a:endParaRPr lang="en-IN" dirty="0"/>
          </a:p>
          <a:p>
            <a:pPr lvl="0"/>
            <a:r>
              <a:rPr lang="en-GB" dirty="0"/>
              <a:t>Created Measures and Renamed Column Names.</a:t>
            </a:r>
          </a:p>
          <a:p>
            <a:pPr lvl="0"/>
            <a:r>
              <a:rPr lang="en-GB" dirty="0"/>
              <a:t>Created Visualisations from Data and Measures.</a:t>
            </a:r>
            <a:endParaRPr lang="en-IN" dirty="0"/>
          </a:p>
          <a:p>
            <a:pPr lvl="0"/>
            <a:r>
              <a:rPr lang="en-GB" dirty="0"/>
              <a:t>Drew out final conclusions.</a:t>
            </a:r>
          </a:p>
          <a:p>
            <a:r>
              <a:rPr lang="en-GB" dirty="0"/>
              <a:t>Published and Saved the report in BI Service and Desktop.</a:t>
            </a:r>
            <a:endParaRPr lang="en-IN" dirty="0"/>
          </a:p>
          <a:p>
            <a:pPr lvl="0"/>
            <a:endParaRPr lang="en-IN" dirty="0"/>
          </a:p>
          <a:p>
            <a:pPr lvl="0"/>
            <a:endParaRPr lang="en-IN"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738170"/>
            <a:ext cx="10671048" cy="768096"/>
          </a:xfrm>
        </p:spPr>
        <p:txBody>
          <a:bodyPr/>
          <a:lstStyle/>
          <a:p>
            <a:r>
              <a:rPr lang="en-US" u="sng" dirty="0">
                <a:latin typeface="Arial Black" panose="020B0604020202020204" pitchFamily="34" charset="0"/>
                <a:cs typeface="Arial Black" panose="020B0604020202020204" pitchFamily="34" charset="0"/>
              </a:rPr>
              <a:t>Final Result </a:t>
            </a:r>
            <a:endParaRPr lang="en-US" sz="4400" b="1" u="sng"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204B727F-0653-696A-482C-D5B2BFE030C7}"/>
              </a:ext>
            </a:extLst>
          </p:cNvPr>
          <p:cNvSpPr>
            <a:spLocks noGrp="1"/>
          </p:cNvSpPr>
          <p:nvPr>
            <p:ph sz="half" idx="1"/>
          </p:nvPr>
        </p:nvSpPr>
        <p:spPr>
          <a:xfrm>
            <a:off x="1226127" y="2518922"/>
            <a:ext cx="2652314" cy="3470564"/>
          </a:xfrm>
        </p:spPr>
        <p:txBody>
          <a:bodyPr/>
          <a:lstStyle/>
          <a:p>
            <a:pPr marL="285750" indent="-285750">
              <a:buFont typeface="Wingdings" panose="05000000000000000000" pitchFamily="2" charset="2"/>
              <a:buChar char="q"/>
            </a:pPr>
            <a:r>
              <a:rPr lang="en-GB" dirty="0"/>
              <a:t>Created Visuals using tables, Cards, Columns  etc.</a:t>
            </a:r>
          </a:p>
          <a:p>
            <a:pPr marL="285750" indent="-285750">
              <a:buFont typeface="Wingdings" panose="05000000000000000000" pitchFamily="2" charset="2"/>
              <a:buChar char="q"/>
            </a:pPr>
            <a:r>
              <a:rPr lang="en-GB" dirty="0"/>
              <a:t>Filtered out some of the rows containing Regions and UN Classifications.</a:t>
            </a:r>
          </a:p>
          <a:p>
            <a:pPr marL="285750" indent="-285750">
              <a:buFont typeface="Wingdings" panose="05000000000000000000" pitchFamily="2" charset="2"/>
              <a:buChar char="q"/>
            </a:pPr>
            <a:r>
              <a:rPr lang="en-GB" dirty="0"/>
              <a:t>Formatted the tables and visuals in clear </a:t>
            </a:r>
            <a:r>
              <a:rPr lang="en-IN" dirty="0"/>
              <a:t>and presentable format to publish in Power Bi service.</a:t>
            </a:r>
            <a:endParaRPr lang="en-GB" dirty="0"/>
          </a:p>
        </p:txBody>
      </p:sp>
      <p:pic>
        <p:nvPicPr>
          <p:cNvPr id="9" name="Picture 8">
            <a:extLst>
              <a:ext uri="{FF2B5EF4-FFF2-40B4-BE49-F238E27FC236}">
                <a16:creationId xmlns:a16="http://schemas.microsoft.com/office/drawing/2014/main" id="{D5953F6F-19AA-F501-D019-74F4713D0A88}"/>
              </a:ext>
            </a:extLst>
          </p:cNvPr>
          <p:cNvPicPr>
            <a:picLocks noChangeAspect="1"/>
          </p:cNvPicPr>
          <p:nvPr/>
        </p:nvPicPr>
        <p:blipFill>
          <a:blip r:embed="rId2"/>
          <a:stretch>
            <a:fillRect/>
          </a:stretch>
        </p:blipFill>
        <p:spPr>
          <a:xfrm>
            <a:off x="5678508" y="1984248"/>
            <a:ext cx="4390283" cy="4539912"/>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45097" y="731521"/>
            <a:ext cx="10671048" cy="1371600"/>
          </a:xfrm>
        </p:spPr>
        <p:txBody>
          <a:bodyPr/>
          <a:lstStyle/>
          <a:p>
            <a:r>
              <a:rPr lang="en-US" sz="4400" b="1" u="sng" dirty="0" err="1">
                <a:solidFill>
                  <a:schemeClr val="accent6"/>
                </a:solidFill>
                <a:latin typeface="Arial Black" panose="020B0604020202020204" pitchFamily="34" charset="0"/>
                <a:cs typeface="Arial Black" panose="020B0604020202020204" pitchFamily="34" charset="0"/>
              </a:rPr>
              <a:t>COnclusion</a:t>
            </a:r>
            <a:endParaRPr lang="en-US" sz="4400" b="1" u="sng"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271F94DB-6092-E16E-B1C7-6247BBABFC46}"/>
              </a:ext>
            </a:extLst>
          </p:cNvPr>
          <p:cNvSpPr>
            <a:spLocks noGrp="1"/>
          </p:cNvSpPr>
          <p:nvPr>
            <p:ph sz="half" idx="1"/>
          </p:nvPr>
        </p:nvSpPr>
        <p:spPr>
          <a:xfrm>
            <a:off x="621792" y="1911928"/>
            <a:ext cx="10486090" cy="4214547"/>
          </a:xfrm>
        </p:spPr>
        <p:txBody>
          <a:bodyPr/>
          <a:lstStyle/>
          <a:p>
            <a:r>
              <a:rPr lang="en-GB" b="0" i="0" dirty="0">
                <a:solidFill>
                  <a:srgbClr val="202C8F"/>
                </a:solidFill>
                <a:effectLst/>
                <a:highlight>
                  <a:srgbClr val="FCFBF6"/>
                </a:highlight>
                <a:latin typeface="Segoe UI Semibold" panose="020B0702040204020203" pitchFamily="34" charset="0"/>
                <a:cs typeface="Segoe UI Semibold" panose="020B0702040204020203" pitchFamily="34" charset="0"/>
              </a:rPr>
              <a:t>In this project, we took a look at debt owed by countries across the globe. We extracted a few summary statistics from the data and unravelled some interesting facts and figures. We also validated our findings to make sure the investigations are correct. Here are some key insights from the Project -</a:t>
            </a:r>
          </a:p>
          <a:p>
            <a:endParaRPr lang="en-IN" dirty="0">
              <a:solidFill>
                <a:srgbClr val="202C8F"/>
              </a:solidFill>
              <a:highlight>
                <a:srgbClr val="FCFBF6"/>
              </a:highlight>
              <a:latin typeface="Segoe UI Semibold" panose="020B0702040204020203" pitchFamily="34" charset="0"/>
              <a:cs typeface="Segoe UI Semibold" panose="020B0702040204020203" pitchFamily="34" charset="0"/>
            </a:endParaRPr>
          </a:p>
          <a:p>
            <a:r>
              <a:rPr lang="en-IN" dirty="0">
                <a:latin typeface="Segoe UI Semibold" panose="020B0702040204020203" pitchFamily="34" charset="0"/>
                <a:cs typeface="Segoe UI Semibold" panose="020B0702040204020203" pitchFamily="34" charset="0"/>
              </a:rPr>
              <a:t>The world bank is owed over USD $3 trillions.</a:t>
            </a:r>
            <a:endParaRPr lang="en-GB" dirty="0">
              <a:latin typeface="Segoe UI Semibold" panose="020B0702040204020203" pitchFamily="34" charset="0"/>
              <a:cs typeface="Segoe UI Semibold" panose="020B0702040204020203" pitchFamily="34" charset="0"/>
            </a:endParaRPr>
          </a:p>
          <a:p>
            <a:r>
              <a:rPr lang="en-GB" dirty="0">
                <a:latin typeface="Segoe UI Semibold" panose="020B0702040204020203" pitchFamily="34" charset="0"/>
                <a:cs typeface="Segoe UI Semibold" panose="020B0702040204020203" pitchFamily="34" charset="0"/>
              </a:rPr>
              <a:t>China leads the Table with a massive debt </a:t>
            </a:r>
            <a:r>
              <a:rPr lang="en-GB" b="1" dirty="0">
                <a:latin typeface="Segoe UI Semibold" panose="020B0702040204020203" pitchFamily="34" charset="0"/>
                <a:cs typeface="Segoe UI Semibold" panose="020B0702040204020203" pitchFamily="34" charset="0"/>
              </a:rPr>
              <a:t>of </a:t>
            </a:r>
            <a:r>
              <a:rPr lang="en-GB" b="1" u="sng" dirty="0">
                <a:latin typeface="Segoe UI Semibold" panose="020B0702040204020203" pitchFamily="34" charset="0"/>
                <a:cs typeface="Segoe UI Semibold" panose="020B0702040204020203" pitchFamily="34" charset="0"/>
              </a:rPr>
              <a:t>USD $ 285Bn  </a:t>
            </a:r>
            <a:r>
              <a:rPr lang="en-GB" b="1" dirty="0">
                <a:latin typeface="Segoe UI Semibold" panose="020B0702040204020203" pitchFamily="34" charset="0"/>
                <a:cs typeface="Segoe UI Semibold" panose="020B0702040204020203" pitchFamily="34" charset="0"/>
              </a:rPr>
              <a:t>across all  debt indicators </a:t>
            </a:r>
            <a:r>
              <a:rPr lang="en-IN" b="1" dirty="0">
                <a:latin typeface="Segoe UI Semibold" panose="020B0702040204020203" pitchFamily="34" charset="0"/>
                <a:cs typeface="Segoe UI Semibold" panose="020B0702040204020203" pitchFamily="34" charset="0"/>
              </a:rPr>
              <a:t>,</a:t>
            </a:r>
            <a:r>
              <a:rPr lang="en-GB" b="1" dirty="0">
                <a:latin typeface="Segoe UI Semibold" panose="020B0702040204020203" pitchFamily="34" charset="0"/>
                <a:cs typeface="Segoe UI Semibold" panose="020B0702040204020203" pitchFamily="34" charset="0"/>
              </a:rPr>
              <a:t> </a:t>
            </a:r>
            <a:r>
              <a:rPr lang="en-GB" dirty="0">
                <a:latin typeface="Segoe UI Semibold" panose="020B0702040204020203" pitchFamily="34" charset="0"/>
                <a:cs typeface="Segoe UI Semibold" panose="020B0702040204020203" pitchFamily="34" charset="0"/>
              </a:rPr>
              <a:t>followed by </a:t>
            </a:r>
            <a:r>
              <a:rPr lang="en-GB" dirty="0" err="1">
                <a:latin typeface="Segoe UI Semibold" panose="020B0702040204020203" pitchFamily="34" charset="0"/>
                <a:cs typeface="Segoe UI Semibold" panose="020B0702040204020203" pitchFamily="34" charset="0"/>
              </a:rPr>
              <a:t>brazil</a:t>
            </a:r>
            <a:r>
              <a:rPr lang="en-GB" dirty="0">
                <a:latin typeface="Segoe UI Semibold" panose="020B0702040204020203" pitchFamily="34" charset="0"/>
                <a:cs typeface="Segoe UI Semibold" panose="020B0702040204020203" pitchFamily="34" charset="0"/>
              </a:rPr>
              <a:t> with a debt of </a:t>
            </a:r>
            <a:r>
              <a:rPr lang="en-GB" b="1" u="sng" dirty="0">
                <a:latin typeface="Segoe UI Semibold" panose="020B0702040204020203" pitchFamily="34" charset="0"/>
                <a:cs typeface="Segoe UI Semibold" panose="020B0702040204020203" pitchFamily="34" charset="0"/>
              </a:rPr>
              <a:t>USD $281bn </a:t>
            </a:r>
            <a:r>
              <a:rPr lang="en-GB" b="1" dirty="0">
                <a:latin typeface="Segoe UI Semibold" panose="020B0702040204020203" pitchFamily="34" charset="0"/>
                <a:cs typeface="Segoe UI Semibold" panose="020B0702040204020203" pitchFamily="34" charset="0"/>
              </a:rPr>
              <a:t>across all debt indicators.</a:t>
            </a:r>
          </a:p>
          <a:p>
            <a:r>
              <a:rPr lang="en-GB" dirty="0">
                <a:latin typeface="Segoe UI Semibold" panose="020B0702040204020203" pitchFamily="34" charset="0"/>
                <a:cs typeface="Segoe UI Semibold" panose="020B0702040204020203" pitchFamily="34" charset="0"/>
              </a:rPr>
              <a:t>China also leads the table with highest amount of Principal payments amounting to </a:t>
            </a:r>
            <a:r>
              <a:rPr lang="en-GB" b="1" dirty="0">
                <a:latin typeface="Segoe UI Semibold" panose="020B0702040204020203" pitchFamily="34" charset="0"/>
                <a:cs typeface="Segoe UI Semibold" panose="020B0702040204020203" pitchFamily="34" charset="0"/>
              </a:rPr>
              <a:t>USD </a:t>
            </a:r>
            <a:r>
              <a:rPr lang="en-GB" b="1" u="sng" dirty="0">
                <a:latin typeface="Segoe UI Semibold" panose="020B0702040204020203" pitchFamily="34" charset="0"/>
                <a:cs typeface="Segoe UI Semibold" panose="020B0702040204020203" pitchFamily="34" charset="0"/>
              </a:rPr>
              <a:t>$96 bn.</a:t>
            </a:r>
          </a:p>
          <a:p>
            <a:r>
              <a:rPr lang="en-GB" b="1" dirty="0">
                <a:latin typeface="Segoe UI Semibold" panose="020B0702040204020203" pitchFamily="34" charset="0"/>
                <a:cs typeface="Segoe UI Semibold" panose="020B0702040204020203" pitchFamily="34" charset="0"/>
              </a:rPr>
              <a:t>There is a total of six debt indicators in which all the countries listed in the Report have taken Debts. </a:t>
            </a:r>
          </a:p>
          <a:p>
            <a:r>
              <a:rPr lang="en-GB" b="1" dirty="0">
                <a:latin typeface="Segoe UI Semibold" panose="020B0702040204020203" pitchFamily="34" charset="0"/>
                <a:cs typeface="Segoe UI Semibold" panose="020B0702040204020203" pitchFamily="34" charset="0"/>
              </a:rPr>
              <a:t>They also include both Long term and Short term loans as well as both government and private creditors.</a:t>
            </a:r>
          </a:p>
          <a:p>
            <a:endParaRPr lang="en-GB" b="1" u="sng" dirty="0">
              <a:latin typeface="Segoe UI Semibold" panose="020B0702040204020203" pitchFamily="34" charset="0"/>
              <a:cs typeface="Segoe UI Semibold" panose="020B0702040204020203" pitchFamily="34" charset="0"/>
            </a:endParaRPr>
          </a:p>
          <a:p>
            <a:endParaRPr lang="en-GB" b="1" u="sng" dirty="0">
              <a:latin typeface="Segoe UI Semibold" panose="020B0702040204020203" pitchFamily="34" charset="0"/>
              <a:cs typeface="Segoe UI Semibold" panose="020B0702040204020203" pitchFamily="34" charset="0"/>
            </a:endParaRPr>
          </a:p>
          <a:p>
            <a:endParaRPr lang="en-GB" b="1" u="sng" dirty="0">
              <a:latin typeface="Segoe UI Semibold" panose="020B0702040204020203" pitchFamily="34" charset="0"/>
              <a:cs typeface="Segoe UI Semibold" panose="020B0702040204020203" pitchFamily="34" charset="0"/>
            </a:endParaRPr>
          </a:p>
          <a:p>
            <a:endParaRPr lang="en-IN" dirty="0"/>
          </a:p>
          <a:p>
            <a:pPr lvl="0"/>
            <a:endParaRPr lang="en-IN" dirty="0"/>
          </a:p>
        </p:txBody>
      </p:sp>
      <p:sp>
        <p:nvSpPr>
          <p:cNvPr id="8" name="Rectangle 4">
            <a:extLst>
              <a:ext uri="{FF2B5EF4-FFF2-40B4-BE49-F238E27FC236}">
                <a16:creationId xmlns:a16="http://schemas.microsoft.com/office/drawing/2014/main" id="{4E822405-2D5C-BDEC-DB80-074358F7DB00}"/>
              </a:ext>
            </a:extLst>
          </p:cNvPr>
          <p:cNvSpPr>
            <a:spLocks noChangeArrowheads="1"/>
          </p:cNvSpPr>
          <p:nvPr/>
        </p:nvSpPr>
        <p:spPr bwMode="auto">
          <a:xfrm>
            <a:off x="0" y="-184665"/>
            <a:ext cx="184731" cy="369332"/>
          </a:xfrm>
          <a:prstGeom prst="rect">
            <a:avLst/>
          </a:prstGeom>
          <a:solidFill>
            <a:srgbClr val="ECEF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985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1465395"/>
          </a:xfrm>
        </p:spPr>
        <p:txBody>
          <a:bodyPr/>
          <a:lstStyle/>
          <a:p>
            <a:r>
              <a:rPr lang="en-US" dirty="0"/>
              <a:t>Harsh Sharma, BBA </a:t>
            </a:r>
          </a:p>
          <a:p>
            <a:r>
              <a:rPr lang="en-US" dirty="0">
                <a:hlinkClick r:id="rId2"/>
              </a:rPr>
              <a:t>Harshwork99@gmail.com</a:t>
            </a:r>
            <a:endParaRPr lang="en-US" dirty="0"/>
          </a:p>
          <a:p>
            <a:r>
              <a:rPr lang="en-US" dirty="0"/>
              <a:t>Github.com/HarshWork99</a:t>
            </a:r>
          </a:p>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{711788E1-DDD1-428F-A2E1-6473DB051C45}tf78438558_win32</Template>
  <TotalTime>43</TotalTime>
  <Words>580</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Sabon Next LT</vt:lpstr>
      <vt:lpstr>Segoe UI Semibold</vt:lpstr>
      <vt:lpstr>Wingdings</vt:lpstr>
      <vt:lpstr>Office Theme</vt:lpstr>
      <vt:lpstr>International Debt Statistics Analysis </vt:lpstr>
      <vt:lpstr>Contents</vt:lpstr>
      <vt:lpstr>Introduction</vt:lpstr>
      <vt:lpstr>Project tasks</vt:lpstr>
      <vt:lpstr>Data Visualization Procedure </vt:lpstr>
      <vt:lpstr>Final Result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Debt Statistics Analysis</dc:title>
  <dc:subject/>
  <dc:creator>Harsh Sharma</dc:creator>
  <cp:lastModifiedBy>Harsh Sharma</cp:lastModifiedBy>
  <cp:revision>1</cp:revision>
  <dcterms:created xsi:type="dcterms:W3CDTF">2023-04-30T15:25:13Z</dcterms:created>
  <dcterms:modified xsi:type="dcterms:W3CDTF">2023-04-30T16:17:59Z</dcterms:modified>
</cp:coreProperties>
</file>