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61" r:id="rId7"/>
    <p:sldId id="262" r:id="rId8"/>
    <p:sldId id="263" r:id="rId9"/>
    <p:sldId id="266" r:id="rId10"/>
    <p:sldId id="267" r:id="rId11"/>
    <p:sldId id="269" r:id="rId12"/>
    <p:sldId id="271" r:id="rId13"/>
    <p:sldId id="264" r:id="rId14"/>
    <p:sldId id="265" r:id="rId15"/>
    <p:sldId id="268" r:id="rId16"/>
    <p:sldId id="270" r:id="rId17"/>
  </p:sldIdLst>
  <p:sldSz cx="9144000" cy="6858000" type="screen4x3"/>
  <p:notesSz cx="6858000" cy="9144000"/>
  <p:embeddedFontLst>
    <p:embeddedFont>
      <p:font typeface="Book Antiqua" panose="02040602050305030304" pitchFamily="18" charset="0"/>
      <p:regular r:id="rId19"/>
      <p:bold r:id="rId20"/>
      <p:italic r:id="rId21"/>
      <p:boldItalic r:id="rId22"/>
    </p:embeddedFont>
    <p:embeddedFont>
      <p:font typeface="Oswald" panose="00000500000000000000"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48" y="5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595f1421d_7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595f1421d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595f1421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595f1421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595f1421d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595f1421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30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3f88fb3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03f88fb387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595f1421d_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595f1421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595f1421d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595f142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595f1421d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595f1421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595f1421d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g10595f1421d_8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3f88fb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g103f88fb38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595f1421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10595f1421d_3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3f88fb3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3f88fb387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595f1421d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10595f1421d_3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595f1421d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10595f1421d_3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595f1421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595f142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2"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2"/>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2"/>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11"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3"/>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p:nvPr/>
        </p:nvSpPr>
        <p:spPr>
          <a:xfrm>
            <a:off x="4147073" y="2887579"/>
            <a:ext cx="85776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5400">
              <a:solidFill>
                <a:srgbClr val="DBA253"/>
              </a:solidFill>
              <a:latin typeface="Noto Sans Symbols"/>
              <a:ea typeface="Noto Sans Symbols"/>
              <a:cs typeface="Noto Sans Symbols"/>
              <a:sym typeface="Noto Sans Symbols"/>
            </a:endParaRPr>
          </a:p>
        </p:txBody>
      </p:sp>
      <p:sp>
        <p:nvSpPr>
          <p:cNvPr id="22" name="Google Shape;22;p4"/>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 name="Google Shape;23;p4"/>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 name="Google Shape;26;p5"/>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5"/>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0" name="Google Shape;30;p6"/>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6"/>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6"/>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6"/>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7"/>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8"/>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sp>
      <p:sp>
        <p:nvSpPr>
          <p:cNvPr id="39" name="Google Shape;39;p8"/>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9"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10"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10"/>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0"/>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Book Antiqua"/>
                <a:ea typeface="Book Antiqua"/>
                <a:cs typeface="Book Antiqua"/>
                <a:sym typeface="Book Antiqua"/>
              </a:defRPr>
            </a:lvl1pPr>
            <a:lvl2pPr marL="0" marR="0" lvl="1" indent="0" algn="r" rtl="0">
              <a:spcBef>
                <a:spcPts val="0"/>
              </a:spcBef>
              <a:buNone/>
              <a:defRPr sz="1200" b="0" i="0" u="none" strike="noStrike" cap="none">
                <a:solidFill>
                  <a:schemeClr val="dk2"/>
                </a:solidFill>
                <a:latin typeface="Book Antiqua"/>
                <a:ea typeface="Book Antiqua"/>
                <a:cs typeface="Book Antiqua"/>
                <a:sym typeface="Book Antiqua"/>
              </a:defRPr>
            </a:lvl2pPr>
            <a:lvl3pPr marL="0" marR="0" lvl="2" indent="0" algn="r" rtl="0">
              <a:spcBef>
                <a:spcPts val="0"/>
              </a:spcBef>
              <a:buNone/>
              <a:defRPr sz="1200" b="0" i="0" u="none" strike="noStrike" cap="none">
                <a:solidFill>
                  <a:schemeClr val="dk2"/>
                </a:solidFill>
                <a:latin typeface="Book Antiqua"/>
                <a:ea typeface="Book Antiqua"/>
                <a:cs typeface="Book Antiqua"/>
                <a:sym typeface="Book Antiqua"/>
              </a:defRPr>
            </a:lvl3pPr>
            <a:lvl4pPr marL="0" marR="0" lvl="3" indent="0" algn="r" rtl="0">
              <a:spcBef>
                <a:spcPts val="0"/>
              </a:spcBef>
              <a:buNone/>
              <a:defRPr sz="1200" b="0" i="0" u="none" strike="noStrike" cap="none">
                <a:solidFill>
                  <a:schemeClr val="dk2"/>
                </a:solidFill>
                <a:latin typeface="Book Antiqua"/>
                <a:ea typeface="Book Antiqua"/>
                <a:cs typeface="Book Antiqua"/>
                <a:sym typeface="Book Antiqua"/>
              </a:defRPr>
            </a:lvl4pPr>
            <a:lvl5pPr marL="0" marR="0" lvl="4" indent="0" algn="r" rtl="0">
              <a:spcBef>
                <a:spcPts val="0"/>
              </a:spcBef>
              <a:buNone/>
              <a:defRPr sz="1200" b="0" i="0" u="none" strike="noStrike" cap="none">
                <a:solidFill>
                  <a:schemeClr val="dk2"/>
                </a:solidFill>
                <a:latin typeface="Book Antiqua"/>
                <a:ea typeface="Book Antiqua"/>
                <a:cs typeface="Book Antiqua"/>
                <a:sym typeface="Book Antiqua"/>
              </a:defRPr>
            </a:lvl5pPr>
            <a:lvl6pPr marL="0" marR="0" lvl="5" indent="0" algn="r" rtl="0">
              <a:spcBef>
                <a:spcPts val="0"/>
              </a:spcBef>
              <a:buNone/>
              <a:defRPr sz="1200" b="0" i="0" u="none" strike="noStrike" cap="none">
                <a:solidFill>
                  <a:schemeClr val="dk2"/>
                </a:solidFill>
                <a:latin typeface="Book Antiqua"/>
                <a:ea typeface="Book Antiqua"/>
                <a:cs typeface="Book Antiqua"/>
                <a:sym typeface="Book Antiqua"/>
              </a:defRPr>
            </a:lvl6pPr>
            <a:lvl7pPr marL="0" marR="0" lvl="6" indent="0" algn="r" rtl="0">
              <a:spcBef>
                <a:spcPts val="0"/>
              </a:spcBef>
              <a:buNone/>
              <a:defRPr sz="1200" b="0" i="0" u="none" strike="noStrike" cap="none">
                <a:solidFill>
                  <a:schemeClr val="dk2"/>
                </a:solidFill>
                <a:latin typeface="Book Antiqua"/>
                <a:ea typeface="Book Antiqua"/>
                <a:cs typeface="Book Antiqua"/>
                <a:sym typeface="Book Antiqua"/>
              </a:defRPr>
            </a:lvl7pPr>
            <a:lvl8pPr marL="0" marR="0" lvl="7" indent="0" algn="r" rtl="0">
              <a:spcBef>
                <a:spcPts val="0"/>
              </a:spcBef>
              <a:buNone/>
              <a:defRPr sz="1200" b="0" i="0" u="none" strike="noStrike" cap="none">
                <a:solidFill>
                  <a:schemeClr val="dk2"/>
                </a:solidFill>
                <a:latin typeface="Book Antiqua"/>
                <a:ea typeface="Book Antiqua"/>
                <a:cs typeface="Book Antiqua"/>
                <a:sym typeface="Book Antiqua"/>
              </a:defRPr>
            </a:lvl8pPr>
            <a:lvl9pPr marL="0" marR="0" lvl="8" indent="0" algn="r" rtl="0">
              <a:spcBef>
                <a:spcPts val="0"/>
              </a:spcBef>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3105625" y="770822"/>
            <a:ext cx="5444400" cy="94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4000"/>
              <a:buFont typeface="Arial"/>
              <a:buNone/>
            </a:pPr>
            <a:r>
              <a:rPr lang="en-US"/>
              <a:t>Final Group Project</a:t>
            </a:r>
            <a:endParaRPr/>
          </a:p>
        </p:txBody>
      </p:sp>
      <p:sp>
        <p:nvSpPr>
          <p:cNvPr id="53" name="Google Shape;53;p12"/>
          <p:cNvSpPr txBox="1">
            <a:spLocks noGrp="1"/>
          </p:cNvSpPr>
          <p:nvPr>
            <p:ph type="subTitle" idx="1"/>
          </p:nvPr>
        </p:nvSpPr>
        <p:spPr>
          <a:xfrm>
            <a:off x="627225" y="2510975"/>
            <a:ext cx="3535200" cy="322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2400"/>
              <a:buFont typeface="Arial"/>
              <a:buNone/>
            </a:pPr>
            <a:r>
              <a:rPr lang="en-US" b="1"/>
              <a:t>Group 3</a:t>
            </a:r>
            <a:endParaRPr b="1"/>
          </a:p>
          <a:p>
            <a:pPr marL="457200" lvl="0" indent="0" algn="l" rtl="0">
              <a:spcBef>
                <a:spcPts val="0"/>
              </a:spcBef>
              <a:spcAft>
                <a:spcPts val="0"/>
              </a:spcAft>
              <a:buSzPts val="2400"/>
              <a:buNone/>
            </a:pPr>
            <a:r>
              <a:rPr lang="en-US" sz="2300"/>
              <a:t>Yasir Mohammad</a:t>
            </a:r>
            <a:endParaRPr sz="2300"/>
          </a:p>
          <a:p>
            <a:pPr marL="457200" lvl="0" indent="0" algn="l" rtl="0">
              <a:spcBef>
                <a:spcPts val="0"/>
              </a:spcBef>
              <a:spcAft>
                <a:spcPts val="0"/>
              </a:spcAft>
              <a:buSzPts val="2400"/>
              <a:buNone/>
            </a:pPr>
            <a:r>
              <a:rPr lang="en-US" sz="2300">
                <a:solidFill>
                  <a:schemeClr val="lt2"/>
                </a:solidFill>
              </a:rPr>
              <a:t>Harsharan Gorli</a:t>
            </a:r>
            <a:endParaRPr sz="2300">
              <a:solidFill>
                <a:schemeClr val="lt2"/>
              </a:solidFill>
            </a:endParaRPr>
          </a:p>
          <a:p>
            <a:pPr marL="457200" lvl="0" indent="0" algn="l" rtl="0">
              <a:spcBef>
                <a:spcPts val="0"/>
              </a:spcBef>
              <a:spcAft>
                <a:spcPts val="0"/>
              </a:spcAft>
              <a:buSzPts val="2400"/>
              <a:buNone/>
            </a:pPr>
            <a:r>
              <a:rPr lang="en-US" sz="2300">
                <a:solidFill>
                  <a:schemeClr val="lt2"/>
                </a:solidFill>
              </a:rPr>
              <a:t>Jamir Burns</a:t>
            </a:r>
            <a:endParaRPr sz="2300">
              <a:solidFill>
                <a:schemeClr val="lt2"/>
              </a:solidFill>
            </a:endParaRPr>
          </a:p>
          <a:p>
            <a:pPr marL="457200" lvl="0" indent="0" algn="l" rtl="0">
              <a:spcBef>
                <a:spcPts val="0"/>
              </a:spcBef>
              <a:spcAft>
                <a:spcPts val="0"/>
              </a:spcAft>
              <a:buSzPts val="2400"/>
              <a:buNone/>
            </a:pPr>
            <a:r>
              <a:rPr lang="en-US" sz="2300">
                <a:solidFill>
                  <a:schemeClr val="lt2"/>
                </a:solidFill>
              </a:rPr>
              <a:t>Jonathan Schlepp</a:t>
            </a:r>
            <a:endParaRPr sz="2300">
              <a:solidFill>
                <a:schemeClr val="lt2"/>
              </a:solidFill>
            </a:endParaRPr>
          </a:p>
          <a:p>
            <a:pPr marL="457200" lvl="0" indent="0" algn="l" rtl="0">
              <a:spcBef>
                <a:spcPts val="0"/>
              </a:spcBef>
              <a:spcAft>
                <a:spcPts val="0"/>
              </a:spcAft>
              <a:buSzPts val="2400"/>
              <a:buNone/>
            </a:pPr>
            <a:r>
              <a:rPr lang="en-US" sz="2300"/>
              <a:t>Melis Diken</a:t>
            </a:r>
            <a:endParaRPr sz="2300"/>
          </a:p>
          <a:p>
            <a:pPr marL="457200" lvl="0" indent="0" algn="l" rtl="0">
              <a:spcBef>
                <a:spcPts val="0"/>
              </a:spcBef>
              <a:spcAft>
                <a:spcPts val="0"/>
              </a:spcAft>
              <a:buSzPts val="2400"/>
              <a:buNone/>
            </a:pPr>
            <a:r>
              <a:rPr lang="en-US" sz="2300"/>
              <a:t>Suyash Srivastava</a:t>
            </a:r>
            <a:endParaRPr sz="2300"/>
          </a:p>
          <a:p>
            <a:pPr marL="457200" lvl="0" indent="0" algn="l" rtl="0">
              <a:spcBef>
                <a:spcPts val="0"/>
              </a:spcBef>
              <a:spcAft>
                <a:spcPts val="0"/>
              </a:spcAft>
              <a:buSzPts val="2400"/>
              <a:buNone/>
            </a:pPr>
            <a:r>
              <a:rPr lang="en-US" sz="2300">
                <a:solidFill>
                  <a:schemeClr val="lt2"/>
                </a:solidFill>
              </a:rPr>
              <a:t>Yuqi Wu</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865350" y="71452"/>
            <a:ext cx="7756200" cy="678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100" dirty="0">
                <a:solidFill>
                  <a:schemeClr val="dk1"/>
                </a:solidFill>
              </a:rPr>
              <a:t>Question 2 - How does the quality of education affect the number of fully vaccinated people across different states?</a:t>
            </a:r>
            <a:endParaRPr sz="3900" dirty="0"/>
          </a:p>
        </p:txBody>
      </p:sp>
      <p:sp>
        <p:nvSpPr>
          <p:cNvPr id="151" name="Google Shape;151;p23"/>
          <p:cNvSpPr txBox="1"/>
          <p:nvPr/>
        </p:nvSpPr>
        <p:spPr>
          <a:xfrm>
            <a:off x="4706850" y="1105425"/>
            <a:ext cx="39147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US" sz="1600"/>
              <a:t>We can see the positive relationship  </a:t>
            </a:r>
            <a:endParaRPr sz="1600"/>
          </a:p>
          <a:p>
            <a:pPr marL="457200" lvl="0" indent="-330200" algn="l" rtl="0">
              <a:spcBef>
                <a:spcPts val="0"/>
              </a:spcBef>
              <a:spcAft>
                <a:spcPts val="0"/>
              </a:spcAft>
              <a:buSzPts val="1600"/>
              <a:buChar char="●"/>
            </a:pPr>
            <a:r>
              <a:rPr lang="en-US" sz="1600"/>
              <a:t>The two biggest outliers are DC and West Virginia. </a:t>
            </a:r>
            <a:endParaRPr sz="1600"/>
          </a:p>
          <a:p>
            <a:pPr marL="457200" lvl="0" indent="-330200" algn="l" rtl="0">
              <a:spcBef>
                <a:spcPts val="0"/>
              </a:spcBef>
              <a:spcAft>
                <a:spcPts val="0"/>
              </a:spcAft>
              <a:buSzPts val="1600"/>
              <a:buChar char="●"/>
            </a:pPr>
            <a:r>
              <a:rPr lang="en-US" sz="1600"/>
              <a:t>Since many government workers live in DC and several government vaccine mandates are in place, we can see a very high vaccination rate. </a:t>
            </a:r>
            <a:endParaRPr sz="1600"/>
          </a:p>
          <a:p>
            <a:pPr marL="457200" lvl="0" indent="-330200" algn="l" rtl="0">
              <a:spcBef>
                <a:spcPts val="0"/>
              </a:spcBef>
              <a:spcAft>
                <a:spcPts val="0"/>
              </a:spcAft>
              <a:buSzPts val="1600"/>
              <a:buChar char="●"/>
            </a:pPr>
            <a:r>
              <a:rPr lang="en-US" sz="1600"/>
              <a:t>For West Virginia, as we discussed in question one, West Virginia had a very effective rollout so that is a possible explanation why it's an outlier.</a:t>
            </a:r>
            <a:endParaRPr sz="1600"/>
          </a:p>
        </p:txBody>
      </p:sp>
      <p:pic>
        <p:nvPicPr>
          <p:cNvPr id="152" name="Google Shape;152;p23" descr="Image"/>
          <p:cNvPicPr preferRelativeResize="0"/>
          <p:nvPr/>
        </p:nvPicPr>
        <p:blipFill>
          <a:blip r:embed="rId3">
            <a:alphaModFix/>
          </a:blip>
          <a:stretch>
            <a:fillRect/>
          </a:stretch>
        </p:blipFill>
        <p:spPr>
          <a:xfrm>
            <a:off x="532200" y="809125"/>
            <a:ext cx="4317500" cy="466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body" idx="1"/>
          </p:nvPr>
        </p:nvSpPr>
        <p:spPr>
          <a:xfrm>
            <a:off x="699297" y="1431266"/>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sz="2200"/>
              <a:t>Overall, we found the project extremely engaging and filled with insights. </a:t>
            </a:r>
            <a:endParaRPr sz="2200"/>
          </a:p>
          <a:p>
            <a:pPr marL="0" lvl="0" indent="0" algn="l" rtl="0">
              <a:spcBef>
                <a:spcPts val="480"/>
              </a:spcBef>
              <a:spcAft>
                <a:spcPts val="0"/>
              </a:spcAft>
              <a:buNone/>
            </a:pPr>
            <a:r>
              <a:rPr lang="en-US" sz="2200"/>
              <a:t>Some of our favourite findings were the incredibly strong relationship between education and vaccination rate, as well as the stark disparity in cases amongst democratic and republican voting states.</a:t>
            </a:r>
            <a:endParaRPr sz="2200"/>
          </a:p>
          <a:p>
            <a:pPr marL="0" lvl="0" indent="0" algn="l" rtl="0">
              <a:spcBef>
                <a:spcPts val="480"/>
              </a:spcBef>
              <a:spcAft>
                <a:spcPts val="0"/>
              </a:spcAft>
              <a:buNone/>
            </a:pPr>
            <a:r>
              <a:rPr lang="en-US" sz="2200"/>
              <a:t>One major takeaway would be the importance of designing a strong schema and comprehensive database to conduct thorough analysis. The stronger the database, the easier the analysis will be!</a:t>
            </a:r>
            <a:endParaRPr sz="2200"/>
          </a:p>
        </p:txBody>
      </p:sp>
      <p:sp>
        <p:nvSpPr>
          <p:cNvPr id="166" name="Google Shape;166;p25"/>
          <p:cNvSpPr txBox="1">
            <a:spLocks noGrp="1"/>
          </p:cNvSpPr>
          <p:nvPr>
            <p:ph type="title"/>
          </p:nvPr>
        </p:nvSpPr>
        <p:spPr>
          <a:xfrm>
            <a:off x="688490" y="570156"/>
            <a:ext cx="7756200" cy="10542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26"/>
          <p:cNvSpPr txBox="1">
            <a:spLocks noGrp="1"/>
          </p:cNvSpPr>
          <p:nvPr>
            <p:ph type="title"/>
          </p:nvPr>
        </p:nvSpPr>
        <p:spPr>
          <a:xfrm>
            <a:off x="614748" y="1754943"/>
            <a:ext cx="7756200" cy="10542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dirty="0"/>
              <a:t>Thank you! </a:t>
            </a:r>
            <a:br>
              <a:rPr lang="en-US" dirty="0"/>
            </a:br>
            <a:br>
              <a:rPr lang="en-US" dirty="0"/>
            </a:br>
            <a:r>
              <a:rPr lang="en-US" dirty="0"/>
              <a:t>Questions?</a:t>
            </a:r>
            <a:endParaRPr dirty="0"/>
          </a:p>
        </p:txBody>
      </p:sp>
    </p:spTree>
    <p:extLst>
      <p:ext uri="{BB962C8B-B14F-4D97-AF65-F5344CB8AC3E}">
        <p14:creationId xmlns:p14="http://schemas.microsoft.com/office/powerpoint/2010/main" val="218565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1"/>
          </p:nvPr>
        </p:nvSpPr>
        <p:spPr>
          <a:xfrm>
            <a:off x="699247" y="1861441"/>
            <a:ext cx="7745400" cy="317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a:t>-We can be reasonably sure that the roll out of vaccines within the U.S helped to minimize deaths and confirmed cases. </a:t>
            </a:r>
            <a:endParaRPr sz="2200"/>
          </a:p>
          <a:p>
            <a:pPr marL="0" lvl="0" indent="0" algn="l" rtl="0">
              <a:spcBef>
                <a:spcPts val="0"/>
              </a:spcBef>
              <a:spcAft>
                <a:spcPts val="0"/>
              </a:spcAft>
              <a:buSzPts val="2400"/>
              <a:buNone/>
            </a:pPr>
            <a:r>
              <a:rPr lang="en-US" sz="2200"/>
              <a:t>- After the vaccine rollout began in Feb. 2021, it can be noted that monthly percent change of Deaths and Cases fell and stayed relatively low in comparison to before the Vaccine rollout. </a:t>
            </a:r>
            <a:endParaRPr sz="2200"/>
          </a:p>
        </p:txBody>
      </p:sp>
      <p:sp>
        <p:nvSpPr>
          <p:cNvPr id="130" name="Google Shape;130;p20"/>
          <p:cNvSpPr txBox="1">
            <a:spLocks noGrp="1"/>
          </p:cNvSpPr>
          <p:nvPr>
            <p:ph type="title"/>
          </p:nvPr>
        </p:nvSpPr>
        <p:spPr>
          <a:xfrm>
            <a:off x="693840" y="502431"/>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sz="2200" dirty="0">
                <a:solidFill>
                  <a:srgbClr val="000000"/>
                </a:solidFill>
              </a:rPr>
              <a:t>Question 3 - How did vaccination rates affect the total number of cases and </a:t>
            </a:r>
            <a:r>
              <a:rPr lang="en-US" sz="2200" dirty="0" err="1">
                <a:solidFill>
                  <a:srgbClr val="000000"/>
                </a:solidFill>
              </a:rPr>
              <a:t>and</a:t>
            </a:r>
            <a:r>
              <a:rPr lang="en-US" sz="2200" dirty="0">
                <a:solidFill>
                  <a:srgbClr val="000000"/>
                </a:solidFill>
              </a:rPr>
              <a:t> the total number of deaths over time?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152400" y="152400"/>
            <a:ext cx="4419600" cy="2790825"/>
          </a:xfrm>
          <a:prstGeom prst="rect">
            <a:avLst/>
          </a:prstGeom>
          <a:noFill/>
          <a:ln>
            <a:noFill/>
          </a:ln>
        </p:spPr>
      </p:pic>
      <p:pic>
        <p:nvPicPr>
          <p:cNvPr id="136" name="Google Shape;136;p21"/>
          <p:cNvPicPr preferRelativeResize="0"/>
          <p:nvPr/>
        </p:nvPicPr>
        <p:blipFill>
          <a:blip r:embed="rId4">
            <a:alphaModFix/>
          </a:blip>
          <a:stretch>
            <a:fillRect/>
          </a:stretch>
        </p:blipFill>
        <p:spPr>
          <a:xfrm>
            <a:off x="4572000" y="242888"/>
            <a:ext cx="4343400" cy="2609850"/>
          </a:xfrm>
          <a:prstGeom prst="rect">
            <a:avLst/>
          </a:prstGeom>
          <a:noFill/>
          <a:ln>
            <a:noFill/>
          </a:ln>
        </p:spPr>
      </p:pic>
      <p:pic>
        <p:nvPicPr>
          <p:cNvPr id="137" name="Google Shape;137;p21"/>
          <p:cNvPicPr preferRelativeResize="0"/>
          <p:nvPr/>
        </p:nvPicPr>
        <p:blipFill>
          <a:blip r:embed="rId5">
            <a:alphaModFix/>
          </a:blip>
          <a:stretch>
            <a:fillRect/>
          </a:stretch>
        </p:blipFill>
        <p:spPr>
          <a:xfrm>
            <a:off x="152400" y="2852750"/>
            <a:ext cx="4343400" cy="2609850"/>
          </a:xfrm>
          <a:prstGeom prst="rect">
            <a:avLst/>
          </a:prstGeom>
          <a:noFill/>
          <a:ln>
            <a:noFill/>
          </a:ln>
        </p:spPr>
      </p:pic>
      <p:pic>
        <p:nvPicPr>
          <p:cNvPr id="138" name="Google Shape;138;p21"/>
          <p:cNvPicPr preferRelativeResize="0"/>
          <p:nvPr/>
        </p:nvPicPr>
        <p:blipFill>
          <a:blip r:embed="rId6">
            <a:alphaModFix/>
          </a:blip>
          <a:stretch>
            <a:fillRect/>
          </a:stretch>
        </p:blipFill>
        <p:spPr>
          <a:xfrm>
            <a:off x="4639050" y="2993400"/>
            <a:ext cx="4209300" cy="23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body" idx="1"/>
          </p:nvPr>
        </p:nvSpPr>
        <p:spPr>
          <a:xfrm>
            <a:off x="4572000" y="2981325"/>
            <a:ext cx="3872700" cy="21552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000" b="1"/>
              <a:t>Analysis:</a:t>
            </a:r>
            <a:endParaRPr sz="1000" b="1"/>
          </a:p>
          <a:p>
            <a:pPr marL="0" lvl="0" indent="0" algn="l" rtl="0">
              <a:spcBef>
                <a:spcPts val="480"/>
              </a:spcBef>
              <a:spcAft>
                <a:spcPts val="0"/>
              </a:spcAft>
              <a:buClr>
                <a:schemeClr val="dk1"/>
              </a:buClr>
              <a:buSzPts val="1100"/>
              <a:buFont typeface="Arial"/>
              <a:buNone/>
            </a:pPr>
            <a:r>
              <a:rPr lang="en-US" sz="1000"/>
              <a:t>   * A decline in the vaccine_type 'Unassigned' is observed after the FDA approves JnJ - here we can infer that JnJ's clinical trials ended and as such the number of drugs administered through the type 'Unassigned' reduced</a:t>
            </a:r>
            <a:endParaRPr sz="1000"/>
          </a:p>
          <a:p>
            <a:pPr marL="0" lvl="0" indent="0" algn="l" rtl="0">
              <a:spcBef>
                <a:spcPts val="480"/>
              </a:spcBef>
              <a:spcAft>
                <a:spcPts val="0"/>
              </a:spcAft>
              <a:buClr>
                <a:schemeClr val="dk1"/>
              </a:buClr>
              <a:buSzPts val="1100"/>
              <a:buFont typeface="Arial"/>
              <a:buNone/>
            </a:pPr>
            <a:r>
              <a:rPr lang="en-US" sz="1000"/>
              <a:t>   * The lines that represent Morderna and Pfizer have an exponential increase in the month of March 2021 - here we can infer that this might be because the Acting HHS Secretary directed that vaccination was available for teachers, school staff, and child care workers </a:t>
            </a:r>
            <a:endParaRPr sz="1000"/>
          </a:p>
          <a:p>
            <a:pPr marL="0" lvl="0" indent="0" algn="l" rtl="0">
              <a:spcBef>
                <a:spcPts val="480"/>
              </a:spcBef>
              <a:spcAft>
                <a:spcPts val="0"/>
              </a:spcAft>
              <a:buNone/>
            </a:pPr>
            <a:r>
              <a:rPr lang="en-US" sz="1000"/>
              <a:t>   * We observe that Pfizer was more popular in the US when compared to Morderna (180 million) and JnJ (30 million) with about 260 million doses being administered across the US</a:t>
            </a:r>
            <a:endParaRPr sz="1200"/>
          </a:p>
        </p:txBody>
      </p:sp>
      <p:sp>
        <p:nvSpPr>
          <p:cNvPr id="158" name="Google Shape;158;p24"/>
          <p:cNvSpPr txBox="1">
            <a:spLocks noGrp="1"/>
          </p:cNvSpPr>
          <p:nvPr>
            <p:ph type="title"/>
          </p:nvPr>
        </p:nvSpPr>
        <p:spPr>
          <a:xfrm>
            <a:off x="562050" y="485275"/>
            <a:ext cx="8019900" cy="482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a:solidFill>
                  <a:schemeClr val="dk1"/>
                </a:solidFill>
              </a:rPr>
              <a:t>Question 4 - Which vaccine types were popular over time?</a:t>
            </a:r>
            <a:endParaRPr/>
          </a:p>
        </p:txBody>
      </p:sp>
      <p:pic>
        <p:nvPicPr>
          <p:cNvPr id="159" name="Google Shape;159;p24"/>
          <p:cNvPicPr preferRelativeResize="0"/>
          <p:nvPr/>
        </p:nvPicPr>
        <p:blipFill rotWithShape="1">
          <a:blip r:embed="rId3">
            <a:alphaModFix/>
          </a:blip>
          <a:srcRect l="9250" t="10581" r="6503" b="8460"/>
          <a:stretch/>
        </p:blipFill>
        <p:spPr>
          <a:xfrm>
            <a:off x="350250" y="967675"/>
            <a:ext cx="3963650" cy="4444677"/>
          </a:xfrm>
          <a:prstGeom prst="rect">
            <a:avLst/>
          </a:prstGeom>
          <a:noFill/>
          <a:ln>
            <a:noFill/>
          </a:ln>
        </p:spPr>
      </p:pic>
      <p:pic>
        <p:nvPicPr>
          <p:cNvPr id="160" name="Google Shape;160;p24"/>
          <p:cNvPicPr preferRelativeResize="0"/>
          <p:nvPr/>
        </p:nvPicPr>
        <p:blipFill>
          <a:blip r:embed="rId4">
            <a:alphaModFix/>
          </a:blip>
          <a:stretch>
            <a:fillRect/>
          </a:stretch>
        </p:blipFill>
        <p:spPr>
          <a:xfrm>
            <a:off x="5149675" y="967675"/>
            <a:ext cx="2445775" cy="207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US"/>
              <a:t>This statement is an attestation by all members of Group 3 that all members contributed equally to all 6 Asks of the project, and that each member has profound knowledge of each of our solutions to this project’s given tasks.</a:t>
            </a:r>
            <a:endParaRPr/>
          </a:p>
        </p:txBody>
      </p:sp>
      <p:sp>
        <p:nvSpPr>
          <p:cNvPr id="172" name="Google Shape;172;p26"/>
          <p:cNvSpPr txBox="1">
            <a:spLocks noGrp="1"/>
          </p:cNvSpPr>
          <p:nvPr>
            <p:ph type="title"/>
          </p:nvPr>
        </p:nvSpPr>
        <p:spPr>
          <a:xfrm>
            <a:off x="688490" y="570156"/>
            <a:ext cx="7756200" cy="10542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Attestation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p>
            <a:pPr marL="457200" lvl="0" indent="-368300" algn="l" rtl="0">
              <a:spcBef>
                <a:spcPts val="0"/>
              </a:spcBef>
              <a:spcAft>
                <a:spcPts val="0"/>
              </a:spcAft>
              <a:buSzPts val="2200"/>
              <a:buChar char="●"/>
            </a:pPr>
            <a:r>
              <a:rPr lang="en-US" sz="2200" dirty="0"/>
              <a:t>We went about this project by first uploading the tables in their original form and running basic command line and SQL queries to get a better feel of the data.</a:t>
            </a:r>
            <a:endParaRPr sz="2200" dirty="0"/>
          </a:p>
          <a:p>
            <a:pPr marL="457200" lvl="0" indent="-368300" algn="l" rtl="0">
              <a:spcBef>
                <a:spcPts val="0"/>
              </a:spcBef>
              <a:spcAft>
                <a:spcPts val="0"/>
              </a:spcAft>
              <a:buSzPts val="2200"/>
              <a:buChar char="●"/>
            </a:pPr>
            <a:r>
              <a:rPr lang="en-US" sz="2200" dirty="0"/>
              <a:t>After that, we came up with our analytical questions and then built a schema which would serve the primary purpose of answering our analytical questions.</a:t>
            </a:r>
            <a:endParaRPr sz="2200" dirty="0"/>
          </a:p>
        </p:txBody>
      </p:sp>
      <p:sp>
        <p:nvSpPr>
          <p:cNvPr id="59" name="Google Shape;59;p13"/>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4000"/>
              <a:buFont typeface="Arial"/>
              <a:buNone/>
            </a:pPr>
            <a:r>
              <a:rPr lang="en-US" sz="3300"/>
              <a:t>Brief description</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body" idx="1"/>
          </p:nvPr>
        </p:nvSpPr>
        <p:spPr>
          <a:xfrm>
            <a:off x="699247" y="1861441"/>
            <a:ext cx="7745400" cy="3170400"/>
          </a:xfrm>
          <a:prstGeom prst="rect">
            <a:avLst/>
          </a:prstGeom>
          <a:noFill/>
          <a:ln>
            <a:noFill/>
          </a:ln>
        </p:spPr>
        <p:txBody>
          <a:bodyPr spcFirstLastPara="1" wrap="square" lIns="91425" tIns="45700" rIns="91425" bIns="45700" anchor="t" anchorCtr="0">
            <a:noAutofit/>
          </a:bodyPr>
          <a:lstStyle/>
          <a:p>
            <a:pPr marL="457200" lvl="0" indent="-368300" algn="l" rtl="0">
              <a:spcBef>
                <a:spcPts val="0"/>
              </a:spcBef>
              <a:spcAft>
                <a:spcPts val="0"/>
              </a:spcAft>
              <a:buSzPts val="2200"/>
              <a:buChar char="●"/>
            </a:pPr>
            <a:r>
              <a:rPr lang="en-US" sz="2200" dirty="0"/>
              <a:t>Cases and Deaths (04/12/2020 – 11/15/2021) Vaccine and People Vaccinated (12/10/2020 – 11/15/2021) Testing from the JHU datasets website</a:t>
            </a:r>
            <a:endParaRPr sz="2200" dirty="0"/>
          </a:p>
          <a:p>
            <a:pPr marL="457200" lvl="0" indent="-368300" algn="l" rtl="0">
              <a:spcBef>
                <a:spcPts val="0"/>
              </a:spcBef>
              <a:spcAft>
                <a:spcPts val="0"/>
              </a:spcAft>
              <a:buSzPts val="2200"/>
              <a:buChar char="●"/>
            </a:pPr>
            <a:r>
              <a:rPr lang="en-US" sz="2200" dirty="0"/>
              <a:t>Education Scores per state from the WalletHub website</a:t>
            </a:r>
            <a:endParaRPr sz="2200" dirty="0"/>
          </a:p>
          <a:p>
            <a:pPr marL="457200" lvl="0" indent="-368300" algn="l" rtl="0">
              <a:spcBef>
                <a:spcPts val="0"/>
              </a:spcBef>
              <a:spcAft>
                <a:spcPts val="0"/>
              </a:spcAft>
              <a:buSzPts val="2200"/>
              <a:buChar char="●"/>
            </a:pPr>
            <a:r>
              <a:rPr lang="en-US" sz="2200" dirty="0"/>
              <a:t>2020 Election data from the </a:t>
            </a:r>
            <a:r>
              <a:rPr lang="en-US" sz="2200" dirty="0" err="1"/>
              <a:t>the</a:t>
            </a:r>
            <a:r>
              <a:rPr lang="en-US" sz="2200" dirty="0"/>
              <a:t> Kaggle website</a:t>
            </a:r>
          </a:p>
          <a:p>
            <a:pPr marL="457200" lvl="0" indent="-368300" algn="l" rtl="0">
              <a:spcBef>
                <a:spcPts val="0"/>
              </a:spcBef>
              <a:spcAft>
                <a:spcPts val="0"/>
              </a:spcAft>
              <a:buSzPts val="2200"/>
              <a:buChar char="●"/>
            </a:pPr>
            <a:r>
              <a:rPr lang="en-US" sz="2200" dirty="0"/>
              <a:t>Population data from </a:t>
            </a:r>
            <a:r>
              <a:rPr lang="en-US" sz="2200" dirty="0" err="1"/>
              <a:t>WorldPopulationReview</a:t>
            </a:r>
            <a:endParaRPr lang="en-US" sz="2200" dirty="0"/>
          </a:p>
        </p:txBody>
      </p:sp>
      <p:sp>
        <p:nvSpPr>
          <p:cNvPr id="65" name="Google Shape;65;p14"/>
          <p:cNvSpPr txBox="1">
            <a:spLocks noGrp="1"/>
          </p:cNvSpPr>
          <p:nvPr>
            <p:ph type="title"/>
          </p:nvPr>
        </p:nvSpPr>
        <p:spPr>
          <a:xfrm>
            <a:off x="688490" y="570156"/>
            <a:ext cx="7756200" cy="1054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4000"/>
              <a:buFont typeface="Arial"/>
              <a:buNone/>
            </a:pPr>
            <a:r>
              <a:rPr lang="en-US" sz="3300"/>
              <a:t>Data sources</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688501" y="112950"/>
            <a:ext cx="8627700" cy="1054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4000"/>
              <a:buFont typeface="Arial"/>
              <a:buNone/>
            </a:pPr>
            <a:r>
              <a:rPr lang="en-US" sz="3300"/>
              <a:t>Schema &amp; Dimensional Database</a:t>
            </a:r>
            <a:endParaRPr sz="3300"/>
          </a:p>
          <a:p>
            <a:pPr marL="0" lvl="0" indent="0" algn="l" rtl="0">
              <a:spcBef>
                <a:spcPts val="0"/>
              </a:spcBef>
              <a:spcAft>
                <a:spcPts val="0"/>
              </a:spcAft>
              <a:buClr>
                <a:srgbClr val="3F3F3F"/>
              </a:buClr>
              <a:buSzPts val="4000"/>
              <a:buFont typeface="Arial"/>
              <a:buNone/>
            </a:pPr>
            <a:endParaRPr/>
          </a:p>
        </p:txBody>
      </p:sp>
      <p:pic>
        <p:nvPicPr>
          <p:cNvPr id="71" name="Google Shape;71;p15"/>
          <p:cNvPicPr preferRelativeResize="0"/>
          <p:nvPr/>
        </p:nvPicPr>
        <p:blipFill>
          <a:blip r:embed="rId3">
            <a:alphaModFix/>
          </a:blip>
          <a:stretch>
            <a:fillRect/>
          </a:stretch>
        </p:blipFill>
        <p:spPr>
          <a:xfrm>
            <a:off x="249700" y="1666825"/>
            <a:ext cx="3571500" cy="3786099"/>
          </a:xfrm>
          <a:prstGeom prst="rect">
            <a:avLst/>
          </a:prstGeom>
          <a:noFill/>
          <a:ln>
            <a:noFill/>
          </a:ln>
        </p:spPr>
      </p:pic>
      <p:pic>
        <p:nvPicPr>
          <p:cNvPr id="72" name="Google Shape;72;p15"/>
          <p:cNvPicPr preferRelativeResize="0"/>
          <p:nvPr/>
        </p:nvPicPr>
        <p:blipFill>
          <a:blip r:embed="rId4">
            <a:alphaModFix/>
          </a:blip>
          <a:stretch>
            <a:fillRect/>
          </a:stretch>
        </p:blipFill>
        <p:spPr>
          <a:xfrm>
            <a:off x="4103725" y="1723750"/>
            <a:ext cx="4887874" cy="3471225"/>
          </a:xfrm>
          <a:prstGeom prst="rect">
            <a:avLst/>
          </a:prstGeom>
          <a:noFill/>
          <a:ln>
            <a:noFill/>
          </a:ln>
        </p:spPr>
      </p:pic>
      <p:sp>
        <p:nvSpPr>
          <p:cNvPr id="73" name="Google Shape;73;p15"/>
          <p:cNvSpPr txBox="1">
            <a:spLocks noGrp="1"/>
          </p:cNvSpPr>
          <p:nvPr>
            <p:ph type="body" idx="1"/>
          </p:nvPr>
        </p:nvSpPr>
        <p:spPr>
          <a:xfrm>
            <a:off x="249700" y="1259550"/>
            <a:ext cx="3571500" cy="441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400">
                <a:solidFill>
                  <a:srgbClr val="999999"/>
                </a:solidFill>
              </a:rPr>
              <a:t>1 fact table</a:t>
            </a:r>
            <a:endParaRPr sz="1400">
              <a:solidFill>
                <a:srgbClr val="999999"/>
              </a:solidFill>
            </a:endParaRPr>
          </a:p>
        </p:txBody>
      </p:sp>
      <p:pic>
        <p:nvPicPr>
          <p:cNvPr id="74" name="Google Shape;74;p15"/>
          <p:cNvPicPr preferRelativeResize="0"/>
          <p:nvPr/>
        </p:nvPicPr>
        <p:blipFill>
          <a:blip r:embed="rId5">
            <a:alphaModFix/>
          </a:blip>
          <a:stretch>
            <a:fillRect/>
          </a:stretch>
        </p:blipFill>
        <p:spPr>
          <a:xfrm>
            <a:off x="3884750" y="4444475"/>
            <a:ext cx="1751600" cy="910550"/>
          </a:xfrm>
          <a:prstGeom prst="rect">
            <a:avLst/>
          </a:prstGeom>
          <a:noFill/>
          <a:ln>
            <a:noFill/>
          </a:ln>
        </p:spPr>
      </p:pic>
      <p:sp>
        <p:nvSpPr>
          <p:cNvPr id="75" name="Google Shape;75;p15"/>
          <p:cNvSpPr/>
          <p:nvPr/>
        </p:nvSpPr>
        <p:spPr>
          <a:xfrm>
            <a:off x="2782975" y="4570075"/>
            <a:ext cx="946500" cy="543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249700" y="954375"/>
            <a:ext cx="3571500" cy="441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800">
                <a:solidFill>
                  <a:srgbClr val="666666"/>
                </a:solidFill>
              </a:rPr>
              <a:t>Scenario 1</a:t>
            </a:r>
            <a:endParaRPr sz="1600">
              <a:solidFill>
                <a:srgbClr val="999999"/>
              </a:solidFill>
            </a:endParaRPr>
          </a:p>
        </p:txBody>
      </p:sp>
      <p:sp>
        <p:nvSpPr>
          <p:cNvPr id="77" name="Google Shape;77;p15"/>
          <p:cNvSpPr txBox="1">
            <a:spLocks noGrp="1"/>
          </p:cNvSpPr>
          <p:nvPr>
            <p:ph type="body" idx="1"/>
          </p:nvPr>
        </p:nvSpPr>
        <p:spPr>
          <a:xfrm>
            <a:off x="4908175" y="1259538"/>
            <a:ext cx="3571500" cy="441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400">
                <a:solidFill>
                  <a:srgbClr val="999999"/>
                </a:solidFill>
              </a:rPr>
              <a:t>3 fact tables</a:t>
            </a:r>
            <a:endParaRPr sz="1400">
              <a:solidFill>
                <a:srgbClr val="999999"/>
              </a:solidFill>
            </a:endParaRPr>
          </a:p>
        </p:txBody>
      </p:sp>
      <p:sp>
        <p:nvSpPr>
          <p:cNvPr id="78" name="Google Shape;78;p15"/>
          <p:cNvSpPr txBox="1">
            <a:spLocks noGrp="1"/>
          </p:cNvSpPr>
          <p:nvPr>
            <p:ph type="body" idx="1"/>
          </p:nvPr>
        </p:nvSpPr>
        <p:spPr>
          <a:xfrm>
            <a:off x="4908175" y="954363"/>
            <a:ext cx="3571500" cy="441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800">
                <a:solidFill>
                  <a:srgbClr val="666666"/>
                </a:solidFill>
              </a:rPr>
              <a:t>Scenario 2</a:t>
            </a:r>
            <a:endParaRPr sz="16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688501" y="189150"/>
            <a:ext cx="8627700" cy="1054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4000"/>
              <a:buFont typeface="Arial"/>
              <a:buNone/>
            </a:pPr>
            <a:r>
              <a:rPr lang="en-US" sz="3300"/>
              <a:t>Schema &amp; Dimensional Database</a:t>
            </a:r>
            <a:endParaRPr sz="3300"/>
          </a:p>
          <a:p>
            <a:pPr marL="0" lvl="0" indent="0" algn="l" rtl="0">
              <a:spcBef>
                <a:spcPts val="0"/>
              </a:spcBef>
              <a:spcAft>
                <a:spcPts val="0"/>
              </a:spcAft>
              <a:buClr>
                <a:srgbClr val="3F3F3F"/>
              </a:buClr>
              <a:buSzPts val="4000"/>
              <a:buFont typeface="Arial"/>
              <a:buNone/>
            </a:pPr>
            <a:endParaRPr/>
          </a:p>
        </p:txBody>
      </p:sp>
      <p:pic>
        <p:nvPicPr>
          <p:cNvPr id="84" name="Google Shape;84;p16"/>
          <p:cNvPicPr preferRelativeResize="0"/>
          <p:nvPr/>
        </p:nvPicPr>
        <p:blipFill>
          <a:blip r:embed="rId3">
            <a:alphaModFix/>
          </a:blip>
          <a:stretch>
            <a:fillRect/>
          </a:stretch>
        </p:blipFill>
        <p:spPr>
          <a:xfrm>
            <a:off x="3136125" y="1289425"/>
            <a:ext cx="5813101" cy="4065274"/>
          </a:xfrm>
          <a:prstGeom prst="rect">
            <a:avLst/>
          </a:prstGeom>
          <a:noFill/>
          <a:ln>
            <a:noFill/>
          </a:ln>
        </p:spPr>
      </p:pic>
      <p:sp>
        <p:nvSpPr>
          <p:cNvPr id="85" name="Google Shape;85;p16"/>
          <p:cNvSpPr txBox="1">
            <a:spLocks noGrp="1"/>
          </p:cNvSpPr>
          <p:nvPr>
            <p:ph type="body" idx="1"/>
          </p:nvPr>
        </p:nvSpPr>
        <p:spPr>
          <a:xfrm>
            <a:off x="501550" y="1169300"/>
            <a:ext cx="2556900" cy="31464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Clr>
                <a:srgbClr val="999999"/>
              </a:buClr>
              <a:buSzPts val="1800"/>
              <a:buChar char="●"/>
            </a:pPr>
            <a:r>
              <a:rPr lang="en-US" sz="1800"/>
              <a:t>Clean and Simple. Easy to interpret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999999"/>
              </a:buClr>
              <a:buSzPts val="1800"/>
              <a:buChar char="●"/>
            </a:pPr>
            <a:r>
              <a:rPr lang="en-US" sz="1800"/>
              <a:t>Can use state key and time key to join</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999999"/>
              </a:buClr>
              <a:buSzPts val="1800"/>
              <a:buChar char="●"/>
            </a:pPr>
            <a:r>
              <a:rPr lang="en-US" sz="1800"/>
              <a:t>Added additional data to location table for analysis</a:t>
            </a:r>
            <a:endParaRPr sz="1800"/>
          </a:p>
        </p:txBody>
      </p:sp>
      <p:sp>
        <p:nvSpPr>
          <p:cNvPr id="86" name="Google Shape;86;p16"/>
          <p:cNvSpPr txBox="1">
            <a:spLocks noGrp="1"/>
          </p:cNvSpPr>
          <p:nvPr>
            <p:ph type="body" idx="1"/>
          </p:nvPr>
        </p:nvSpPr>
        <p:spPr>
          <a:xfrm>
            <a:off x="1059450" y="4512725"/>
            <a:ext cx="3277500" cy="726900"/>
          </a:xfrm>
          <a:prstGeom prst="rect">
            <a:avLst/>
          </a:prstGeom>
          <a:solidFill>
            <a:srgbClr val="EFEFEF"/>
          </a:solid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800">
                <a:latin typeface="Oswald"/>
                <a:ea typeface="Oswald"/>
                <a:cs typeface="Oswald"/>
                <a:sym typeface="Oswald"/>
              </a:rPr>
              <a:t>Each solution it was important to keep vaccine type data separate</a:t>
            </a:r>
            <a:endParaRPr sz="1800">
              <a:latin typeface="Oswald"/>
              <a:ea typeface="Oswald"/>
              <a:cs typeface="Oswald"/>
              <a:sym typeface="Oswald"/>
            </a:endParaRPr>
          </a:p>
        </p:txBody>
      </p:sp>
      <p:pic>
        <p:nvPicPr>
          <p:cNvPr id="87" name="Google Shape;87;p16"/>
          <p:cNvPicPr preferRelativeResize="0"/>
          <p:nvPr/>
        </p:nvPicPr>
        <p:blipFill>
          <a:blip r:embed="rId4">
            <a:alphaModFix/>
          </a:blip>
          <a:stretch>
            <a:fillRect/>
          </a:stretch>
        </p:blipFill>
        <p:spPr>
          <a:xfrm>
            <a:off x="5218474" y="4412375"/>
            <a:ext cx="1471775" cy="76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693890" y="2131031"/>
            <a:ext cx="7756200" cy="1054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3F3F3F"/>
              </a:buClr>
              <a:buSzPts val="4000"/>
              <a:buFont typeface="Arial"/>
              <a:buNone/>
            </a:pPr>
            <a:r>
              <a:rPr lang="en-US"/>
              <a:t>Analytical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524150" y="128800"/>
            <a:ext cx="8246400" cy="78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sz="2200"/>
              <a:t>Question 1 - What effect did state party affiliation have on reported COVID cases?</a:t>
            </a:r>
            <a:endParaRPr sz="2200"/>
          </a:p>
        </p:txBody>
      </p:sp>
      <p:pic>
        <p:nvPicPr>
          <p:cNvPr id="98" name="Google Shape;98;p18"/>
          <p:cNvPicPr preferRelativeResize="0"/>
          <p:nvPr/>
        </p:nvPicPr>
        <p:blipFill rotWithShape="1">
          <a:blip r:embed="rId3">
            <a:alphaModFix/>
          </a:blip>
          <a:srcRect t="9986" b="23705"/>
          <a:stretch/>
        </p:blipFill>
        <p:spPr>
          <a:xfrm>
            <a:off x="3049650" y="960975"/>
            <a:ext cx="3086675" cy="4364801"/>
          </a:xfrm>
          <a:prstGeom prst="rect">
            <a:avLst/>
          </a:prstGeom>
          <a:noFill/>
          <a:ln>
            <a:noFill/>
          </a:ln>
        </p:spPr>
      </p:pic>
      <p:sp>
        <p:nvSpPr>
          <p:cNvPr id="99" name="Google Shape;99;p18"/>
          <p:cNvSpPr txBox="1"/>
          <p:nvPr/>
        </p:nvSpPr>
        <p:spPr>
          <a:xfrm>
            <a:off x="3678475" y="953850"/>
            <a:ext cx="84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t>North Dakota</a:t>
            </a:r>
            <a:endParaRPr sz="800" dirty="0"/>
          </a:p>
        </p:txBody>
      </p:sp>
      <p:sp>
        <p:nvSpPr>
          <p:cNvPr id="100" name="Google Shape;100;p18"/>
          <p:cNvSpPr txBox="1"/>
          <p:nvPr/>
        </p:nvSpPr>
        <p:spPr>
          <a:xfrm>
            <a:off x="3727925" y="1401925"/>
            <a:ext cx="508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Alaska</a:t>
            </a:r>
            <a:endParaRPr sz="800"/>
          </a:p>
        </p:txBody>
      </p:sp>
      <p:cxnSp>
        <p:nvCxnSpPr>
          <p:cNvPr id="101" name="Google Shape;101;p18"/>
          <p:cNvCxnSpPr/>
          <p:nvPr/>
        </p:nvCxnSpPr>
        <p:spPr>
          <a:xfrm>
            <a:off x="4236425" y="1198050"/>
            <a:ext cx="148200" cy="6360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18"/>
          <p:cNvCxnSpPr/>
          <p:nvPr/>
        </p:nvCxnSpPr>
        <p:spPr>
          <a:xfrm rot="10800000" flipH="1">
            <a:off x="4232825" y="1511400"/>
            <a:ext cx="155400" cy="3030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18"/>
          <p:cNvCxnSpPr>
            <a:endCxn id="104" idx="1"/>
          </p:cNvCxnSpPr>
          <p:nvPr/>
        </p:nvCxnSpPr>
        <p:spPr>
          <a:xfrm>
            <a:off x="4637425" y="2273175"/>
            <a:ext cx="1613400" cy="0"/>
          </a:xfrm>
          <a:prstGeom prst="straightConnector1">
            <a:avLst/>
          </a:prstGeom>
          <a:noFill/>
          <a:ln w="9525" cap="flat" cmpd="sng">
            <a:solidFill>
              <a:schemeClr val="dk2"/>
            </a:solidFill>
            <a:prstDash val="solid"/>
            <a:round/>
            <a:headEnd type="none" w="med" len="med"/>
            <a:tailEnd type="stealth" w="med" len="med"/>
          </a:ln>
        </p:spPr>
      </p:cxnSp>
      <p:cxnSp>
        <p:nvCxnSpPr>
          <p:cNvPr id="105" name="Google Shape;105;p18"/>
          <p:cNvCxnSpPr>
            <a:endCxn id="106" idx="1"/>
          </p:cNvCxnSpPr>
          <p:nvPr/>
        </p:nvCxnSpPr>
        <p:spPr>
          <a:xfrm rot="10800000" flipH="1">
            <a:off x="4110625" y="3032388"/>
            <a:ext cx="2140200" cy="7800"/>
          </a:xfrm>
          <a:prstGeom prst="straightConnector1">
            <a:avLst/>
          </a:prstGeom>
          <a:noFill/>
          <a:ln w="9525" cap="flat" cmpd="sng">
            <a:solidFill>
              <a:schemeClr val="dk2"/>
            </a:solidFill>
            <a:prstDash val="solid"/>
            <a:round/>
            <a:headEnd type="none" w="med" len="med"/>
            <a:tailEnd type="stealth" w="med" len="med"/>
          </a:ln>
        </p:spPr>
      </p:cxnSp>
      <p:sp>
        <p:nvSpPr>
          <p:cNvPr id="104" name="Google Shape;104;p18"/>
          <p:cNvSpPr/>
          <p:nvPr/>
        </p:nvSpPr>
        <p:spPr>
          <a:xfrm>
            <a:off x="6250825" y="1916475"/>
            <a:ext cx="1553700" cy="713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Oswald"/>
                <a:ea typeface="Oswald"/>
                <a:cs typeface="Oswald"/>
                <a:sym typeface="Oswald"/>
              </a:rPr>
              <a:t>Median of </a:t>
            </a:r>
            <a:r>
              <a:rPr lang="en-US" sz="1500" b="1">
                <a:solidFill>
                  <a:srgbClr val="980000"/>
                </a:solidFill>
                <a:latin typeface="Oswald"/>
                <a:ea typeface="Oswald"/>
                <a:cs typeface="Oswald"/>
                <a:sym typeface="Oswald"/>
              </a:rPr>
              <a:t>17,249</a:t>
            </a:r>
            <a:r>
              <a:rPr lang="en-US">
                <a:latin typeface="Oswald"/>
                <a:ea typeface="Oswald"/>
                <a:cs typeface="Oswald"/>
                <a:sym typeface="Oswald"/>
              </a:rPr>
              <a:t> </a:t>
            </a:r>
            <a:r>
              <a:rPr lang="en-US">
                <a:solidFill>
                  <a:srgbClr val="666666"/>
                </a:solidFill>
                <a:latin typeface="Oswald"/>
                <a:ea typeface="Oswald"/>
                <a:cs typeface="Oswald"/>
                <a:sym typeface="Oswald"/>
              </a:rPr>
              <a:t>cases</a:t>
            </a:r>
            <a:r>
              <a:rPr lang="en-US">
                <a:latin typeface="Oswald"/>
                <a:ea typeface="Oswald"/>
                <a:cs typeface="Oswald"/>
                <a:sym typeface="Oswald"/>
              </a:rPr>
              <a:t> (per 100k)</a:t>
            </a:r>
            <a:endParaRPr>
              <a:latin typeface="Oswald"/>
              <a:ea typeface="Oswald"/>
              <a:cs typeface="Oswald"/>
              <a:sym typeface="Oswald"/>
            </a:endParaRPr>
          </a:p>
        </p:txBody>
      </p:sp>
      <p:sp>
        <p:nvSpPr>
          <p:cNvPr id="106" name="Google Shape;106;p18"/>
          <p:cNvSpPr/>
          <p:nvPr/>
        </p:nvSpPr>
        <p:spPr>
          <a:xfrm>
            <a:off x="6250825" y="2675688"/>
            <a:ext cx="1553700" cy="713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solidFill>
                  <a:schemeClr val="dk1"/>
                </a:solidFill>
                <a:latin typeface="Oswald"/>
                <a:ea typeface="Oswald"/>
                <a:cs typeface="Oswald"/>
                <a:sym typeface="Oswald"/>
              </a:rPr>
              <a:t>Median of </a:t>
            </a:r>
            <a:r>
              <a:rPr lang="en-US" sz="1500" b="1">
                <a:solidFill>
                  <a:srgbClr val="3C78D8"/>
                </a:solidFill>
                <a:latin typeface="Oswald"/>
                <a:ea typeface="Oswald"/>
                <a:cs typeface="Oswald"/>
                <a:sym typeface="Oswald"/>
              </a:rPr>
              <a:t>13,800</a:t>
            </a:r>
            <a:r>
              <a:rPr lang="en-US">
                <a:solidFill>
                  <a:srgbClr val="3C78D8"/>
                </a:solidFill>
                <a:latin typeface="Oswald"/>
                <a:ea typeface="Oswald"/>
                <a:cs typeface="Oswald"/>
                <a:sym typeface="Oswald"/>
              </a:rPr>
              <a:t> </a:t>
            </a:r>
            <a:r>
              <a:rPr lang="en-US">
                <a:solidFill>
                  <a:srgbClr val="666666"/>
                </a:solidFill>
                <a:latin typeface="Oswald"/>
                <a:ea typeface="Oswald"/>
                <a:cs typeface="Oswald"/>
                <a:sym typeface="Oswald"/>
              </a:rPr>
              <a:t>cases </a:t>
            </a:r>
            <a:r>
              <a:rPr lang="en-US">
                <a:solidFill>
                  <a:schemeClr val="dk1"/>
                </a:solidFill>
                <a:latin typeface="Oswald"/>
                <a:ea typeface="Oswald"/>
                <a:cs typeface="Oswald"/>
                <a:sym typeface="Oswald"/>
              </a:rPr>
              <a:t>(per 100k)</a:t>
            </a:r>
            <a:endParaRPr/>
          </a:p>
        </p:txBody>
      </p:sp>
      <p:sp>
        <p:nvSpPr>
          <p:cNvPr id="107" name="Google Shape;107;p18"/>
          <p:cNvSpPr txBox="1"/>
          <p:nvPr/>
        </p:nvSpPr>
        <p:spPr>
          <a:xfrm>
            <a:off x="5622100" y="1125775"/>
            <a:ext cx="272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i="1"/>
              <a:t>Rep and Dem states determined using  2020 presidential election results</a:t>
            </a:r>
            <a:endParaRPr sz="1000" i="1"/>
          </a:p>
        </p:txBody>
      </p:sp>
      <p:sp>
        <p:nvSpPr>
          <p:cNvPr id="108" name="Google Shape;108;p18"/>
          <p:cNvSpPr txBox="1">
            <a:spLocks noGrp="1"/>
          </p:cNvSpPr>
          <p:nvPr>
            <p:ph type="body" idx="1"/>
          </p:nvPr>
        </p:nvSpPr>
        <p:spPr>
          <a:xfrm>
            <a:off x="232925" y="1674897"/>
            <a:ext cx="2556900" cy="286740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Clr>
                <a:srgbClr val="999999"/>
              </a:buClr>
              <a:buSzPts val="1600"/>
              <a:buChar char="●"/>
            </a:pPr>
            <a:r>
              <a:rPr lang="en-US" sz="1600"/>
              <a:t>Pattern shows that REP affiliated states have on average higher cases per 100k</a:t>
            </a:r>
            <a:endParaRPr sz="1600"/>
          </a:p>
          <a:p>
            <a:pPr marL="457200" lvl="0" indent="0" algn="l" rtl="0">
              <a:spcBef>
                <a:spcPts val="0"/>
              </a:spcBef>
              <a:spcAft>
                <a:spcPts val="0"/>
              </a:spcAft>
              <a:buNone/>
            </a:pPr>
            <a:endParaRPr sz="1600"/>
          </a:p>
          <a:p>
            <a:pPr marL="457200" lvl="0" indent="-330200" algn="l" rtl="0">
              <a:spcBef>
                <a:spcPts val="0"/>
              </a:spcBef>
              <a:spcAft>
                <a:spcPts val="0"/>
              </a:spcAft>
              <a:buClr>
                <a:srgbClr val="999999"/>
              </a:buClr>
              <a:buSzPts val="1600"/>
              <a:buChar char="●"/>
            </a:pPr>
            <a:r>
              <a:rPr lang="en-US" sz="1600"/>
              <a:t>Assumption that REP states appear to have less strict COVID mandates in place</a:t>
            </a:r>
            <a:endParaRPr sz="1600"/>
          </a:p>
          <a:p>
            <a:pPr marL="45720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109" name="Google Shape;109;p18"/>
          <p:cNvSpPr txBox="1">
            <a:spLocks noGrp="1"/>
          </p:cNvSpPr>
          <p:nvPr>
            <p:ph type="body" idx="1"/>
          </p:nvPr>
        </p:nvSpPr>
        <p:spPr>
          <a:xfrm>
            <a:off x="5374975" y="4379400"/>
            <a:ext cx="3305400" cy="91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latin typeface="Oswald"/>
                <a:ea typeface="Oswald"/>
                <a:cs typeface="Oswald"/>
                <a:sym typeface="Oswald"/>
              </a:rPr>
              <a:t>Will a similar pattern be present for vaccination rates as well?</a:t>
            </a:r>
            <a:endParaRPr sz="20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t="13375" b="33294"/>
          <a:stretch/>
        </p:blipFill>
        <p:spPr>
          <a:xfrm>
            <a:off x="2960250" y="974825"/>
            <a:ext cx="2979776" cy="4275350"/>
          </a:xfrm>
          <a:prstGeom prst="rect">
            <a:avLst/>
          </a:prstGeom>
          <a:noFill/>
          <a:ln>
            <a:noFill/>
          </a:ln>
        </p:spPr>
      </p:pic>
      <p:sp>
        <p:nvSpPr>
          <p:cNvPr id="115" name="Google Shape;115;p19"/>
          <p:cNvSpPr txBox="1">
            <a:spLocks noGrp="1"/>
          </p:cNvSpPr>
          <p:nvPr>
            <p:ph type="title"/>
          </p:nvPr>
        </p:nvSpPr>
        <p:spPr>
          <a:xfrm>
            <a:off x="524150" y="128800"/>
            <a:ext cx="8246400" cy="78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sz="2200"/>
              <a:t>Question 1 - What effect did state party affiliation have on reported COVID vaccination rates?</a:t>
            </a:r>
            <a:endParaRPr sz="2200"/>
          </a:p>
        </p:txBody>
      </p:sp>
      <p:sp>
        <p:nvSpPr>
          <p:cNvPr id="116" name="Google Shape;116;p19"/>
          <p:cNvSpPr txBox="1"/>
          <p:nvPr/>
        </p:nvSpPr>
        <p:spPr>
          <a:xfrm>
            <a:off x="4637425" y="1858700"/>
            <a:ext cx="840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West Virginia</a:t>
            </a:r>
            <a:endParaRPr sz="800"/>
          </a:p>
        </p:txBody>
      </p:sp>
      <p:cxnSp>
        <p:nvCxnSpPr>
          <p:cNvPr id="117" name="Google Shape;117;p19"/>
          <p:cNvCxnSpPr/>
          <p:nvPr/>
        </p:nvCxnSpPr>
        <p:spPr>
          <a:xfrm rot="10800000" flipH="1">
            <a:off x="4442625" y="2066800"/>
            <a:ext cx="155400" cy="30300"/>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19"/>
          <p:cNvCxnSpPr>
            <a:endCxn id="119" idx="1"/>
          </p:cNvCxnSpPr>
          <p:nvPr/>
        </p:nvCxnSpPr>
        <p:spPr>
          <a:xfrm>
            <a:off x="4004725" y="2500600"/>
            <a:ext cx="2246100" cy="6000"/>
          </a:xfrm>
          <a:prstGeom prst="straightConnector1">
            <a:avLst/>
          </a:prstGeom>
          <a:noFill/>
          <a:ln w="9525" cap="flat" cmpd="sng">
            <a:solidFill>
              <a:schemeClr val="dk2"/>
            </a:solidFill>
            <a:prstDash val="solid"/>
            <a:round/>
            <a:headEnd type="none" w="med" len="med"/>
            <a:tailEnd type="stealth" w="med" len="med"/>
          </a:ln>
        </p:spPr>
      </p:cxnSp>
      <p:cxnSp>
        <p:nvCxnSpPr>
          <p:cNvPr id="120" name="Google Shape;120;p19"/>
          <p:cNvCxnSpPr>
            <a:endCxn id="121" idx="1"/>
          </p:cNvCxnSpPr>
          <p:nvPr/>
        </p:nvCxnSpPr>
        <p:spPr>
          <a:xfrm rot="10800000" flipH="1">
            <a:off x="4637350" y="3394700"/>
            <a:ext cx="1610400" cy="13500"/>
          </a:xfrm>
          <a:prstGeom prst="straightConnector1">
            <a:avLst/>
          </a:prstGeom>
          <a:noFill/>
          <a:ln w="9525" cap="flat" cmpd="sng">
            <a:solidFill>
              <a:schemeClr val="dk2"/>
            </a:solidFill>
            <a:prstDash val="solid"/>
            <a:round/>
            <a:headEnd type="none" w="med" len="med"/>
            <a:tailEnd type="stealth" w="med" len="med"/>
          </a:ln>
        </p:spPr>
      </p:cxnSp>
      <p:sp>
        <p:nvSpPr>
          <p:cNvPr id="119" name="Google Shape;119;p19"/>
          <p:cNvSpPr/>
          <p:nvPr/>
        </p:nvSpPr>
        <p:spPr>
          <a:xfrm>
            <a:off x="6250825" y="2149900"/>
            <a:ext cx="1836300" cy="713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Oswald"/>
                <a:ea typeface="Oswald"/>
                <a:cs typeface="Oswald"/>
                <a:sym typeface="Oswald"/>
              </a:rPr>
              <a:t>Median of </a:t>
            </a:r>
            <a:r>
              <a:rPr lang="en-US" sz="1500" b="1">
                <a:solidFill>
                  <a:srgbClr val="3C78D8"/>
                </a:solidFill>
                <a:latin typeface="Oswald"/>
                <a:ea typeface="Oswald"/>
                <a:cs typeface="Oswald"/>
                <a:sym typeface="Oswald"/>
              </a:rPr>
              <a:t>65,000</a:t>
            </a:r>
            <a:r>
              <a:rPr lang="en-US">
                <a:latin typeface="Oswald"/>
                <a:ea typeface="Oswald"/>
                <a:cs typeface="Oswald"/>
                <a:sym typeface="Oswald"/>
              </a:rPr>
              <a:t> </a:t>
            </a:r>
            <a:r>
              <a:rPr lang="en-US">
                <a:solidFill>
                  <a:srgbClr val="666666"/>
                </a:solidFill>
                <a:latin typeface="Oswald"/>
                <a:ea typeface="Oswald"/>
                <a:cs typeface="Oswald"/>
                <a:sym typeface="Oswald"/>
              </a:rPr>
              <a:t>vaccinations</a:t>
            </a:r>
            <a:r>
              <a:rPr lang="en-US">
                <a:latin typeface="Oswald"/>
                <a:ea typeface="Oswald"/>
                <a:cs typeface="Oswald"/>
                <a:sym typeface="Oswald"/>
              </a:rPr>
              <a:t> (per 100k)</a:t>
            </a:r>
            <a:endParaRPr>
              <a:latin typeface="Oswald"/>
              <a:ea typeface="Oswald"/>
              <a:cs typeface="Oswald"/>
              <a:sym typeface="Oswald"/>
            </a:endParaRPr>
          </a:p>
        </p:txBody>
      </p:sp>
      <p:sp>
        <p:nvSpPr>
          <p:cNvPr id="121" name="Google Shape;121;p19"/>
          <p:cNvSpPr/>
          <p:nvPr/>
        </p:nvSpPr>
        <p:spPr>
          <a:xfrm>
            <a:off x="6247750" y="3038000"/>
            <a:ext cx="1836300" cy="713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1"/>
                </a:solidFill>
                <a:latin typeface="Oswald"/>
                <a:ea typeface="Oswald"/>
                <a:cs typeface="Oswald"/>
                <a:sym typeface="Oswald"/>
              </a:rPr>
              <a:t>Median of </a:t>
            </a:r>
            <a:r>
              <a:rPr lang="en-US" sz="1500" b="1">
                <a:solidFill>
                  <a:srgbClr val="980000"/>
                </a:solidFill>
                <a:latin typeface="Oswald"/>
                <a:ea typeface="Oswald"/>
                <a:cs typeface="Oswald"/>
                <a:sym typeface="Oswald"/>
              </a:rPr>
              <a:t>52,000</a:t>
            </a:r>
            <a:r>
              <a:rPr lang="en-US">
                <a:solidFill>
                  <a:srgbClr val="3C78D8"/>
                </a:solidFill>
                <a:latin typeface="Oswald"/>
                <a:ea typeface="Oswald"/>
                <a:cs typeface="Oswald"/>
                <a:sym typeface="Oswald"/>
              </a:rPr>
              <a:t> </a:t>
            </a:r>
            <a:r>
              <a:rPr lang="en-US">
                <a:solidFill>
                  <a:srgbClr val="666666"/>
                </a:solidFill>
                <a:latin typeface="Oswald"/>
                <a:ea typeface="Oswald"/>
                <a:cs typeface="Oswald"/>
                <a:sym typeface="Oswald"/>
              </a:rPr>
              <a:t>vaccinations </a:t>
            </a:r>
            <a:r>
              <a:rPr lang="en-US">
                <a:solidFill>
                  <a:schemeClr val="dk1"/>
                </a:solidFill>
                <a:latin typeface="Oswald"/>
                <a:ea typeface="Oswald"/>
                <a:cs typeface="Oswald"/>
                <a:sym typeface="Oswald"/>
              </a:rPr>
              <a:t>(per 100k)</a:t>
            </a:r>
            <a:endParaRPr/>
          </a:p>
        </p:txBody>
      </p:sp>
      <p:sp>
        <p:nvSpPr>
          <p:cNvPr id="122" name="Google Shape;122;p19"/>
          <p:cNvSpPr txBox="1"/>
          <p:nvPr/>
        </p:nvSpPr>
        <p:spPr>
          <a:xfrm>
            <a:off x="5622100" y="1125775"/>
            <a:ext cx="272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i="1"/>
              <a:t>Rep and Dem states determined using  2020 presidential election results</a:t>
            </a:r>
            <a:endParaRPr sz="1000" i="1"/>
          </a:p>
        </p:txBody>
      </p:sp>
      <p:sp>
        <p:nvSpPr>
          <p:cNvPr id="123" name="Google Shape;123;p19"/>
          <p:cNvSpPr txBox="1">
            <a:spLocks noGrp="1"/>
          </p:cNvSpPr>
          <p:nvPr>
            <p:ph type="body" idx="1"/>
          </p:nvPr>
        </p:nvSpPr>
        <p:spPr>
          <a:xfrm>
            <a:off x="232925" y="1674897"/>
            <a:ext cx="2556900" cy="286740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Clr>
                <a:srgbClr val="999999"/>
              </a:buClr>
              <a:buSzPts val="1600"/>
              <a:buChar char="●"/>
            </a:pPr>
            <a:r>
              <a:rPr lang="en-US" sz="1600"/>
              <a:t>Pattern shows that DEM affiliated states have on average higher vaccination rates per 100k</a:t>
            </a:r>
            <a:endParaRPr sz="1600"/>
          </a:p>
          <a:p>
            <a:pPr marL="457200" lvl="0" indent="0" algn="l" rtl="0">
              <a:spcBef>
                <a:spcPts val="0"/>
              </a:spcBef>
              <a:spcAft>
                <a:spcPts val="0"/>
              </a:spcAft>
              <a:buNone/>
            </a:pPr>
            <a:endParaRPr sz="1600"/>
          </a:p>
          <a:p>
            <a:pPr marL="457200" lvl="0" indent="-330200" algn="l" rtl="0">
              <a:spcBef>
                <a:spcPts val="0"/>
              </a:spcBef>
              <a:spcAft>
                <a:spcPts val="0"/>
              </a:spcAft>
              <a:buClr>
                <a:srgbClr val="999999"/>
              </a:buClr>
              <a:buSzPts val="1600"/>
              <a:buChar char="●"/>
            </a:pPr>
            <a:r>
              <a:rPr lang="en-US" sz="1600"/>
              <a:t>Party affiliation does suggest a relationship with COVID related state policies</a:t>
            </a:r>
            <a:endParaRPr sz="1600"/>
          </a:p>
          <a:p>
            <a:pPr marL="45720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124" name="Google Shape;124;p19"/>
          <p:cNvSpPr txBox="1">
            <a:spLocks noGrp="1"/>
          </p:cNvSpPr>
          <p:nvPr>
            <p:ph type="body" idx="1"/>
          </p:nvPr>
        </p:nvSpPr>
        <p:spPr>
          <a:xfrm>
            <a:off x="5374975" y="4379400"/>
            <a:ext cx="3305400" cy="104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latin typeface="Oswald"/>
                <a:ea typeface="Oswald"/>
                <a:cs typeface="Oswald"/>
                <a:sym typeface="Oswald"/>
              </a:rPr>
              <a:t>What other factors might be present regarding vaccination rates?</a:t>
            </a:r>
            <a:endParaRPr sz="20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865350" y="128577"/>
            <a:ext cx="7756200" cy="678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100" dirty="0">
                <a:solidFill>
                  <a:schemeClr val="dk1"/>
                </a:solidFill>
              </a:rPr>
              <a:t>Question 2 - How does the quality of education affect the number of fully vaccinated people across different states?</a:t>
            </a:r>
            <a:endParaRPr sz="3900" dirty="0"/>
          </a:p>
        </p:txBody>
      </p:sp>
      <p:pic>
        <p:nvPicPr>
          <p:cNvPr id="144" name="Google Shape;144;p22"/>
          <p:cNvPicPr preferRelativeResize="0"/>
          <p:nvPr/>
        </p:nvPicPr>
        <p:blipFill rotWithShape="1">
          <a:blip r:embed="rId3">
            <a:alphaModFix/>
          </a:blip>
          <a:srcRect b="24953"/>
          <a:stretch/>
        </p:blipFill>
        <p:spPr>
          <a:xfrm>
            <a:off x="128600" y="1246100"/>
            <a:ext cx="4724925" cy="3697374"/>
          </a:xfrm>
          <a:prstGeom prst="rect">
            <a:avLst/>
          </a:prstGeom>
          <a:noFill/>
          <a:ln>
            <a:noFill/>
          </a:ln>
        </p:spPr>
      </p:pic>
      <p:sp>
        <p:nvSpPr>
          <p:cNvPr id="145" name="Google Shape;145;p22"/>
          <p:cNvSpPr txBox="1"/>
          <p:nvPr/>
        </p:nvSpPr>
        <p:spPr>
          <a:xfrm>
            <a:off x="4986350" y="1086238"/>
            <a:ext cx="38433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US" sz="1600"/>
              <a:t>DId single linear regression to predict the rate of fully vaccinated people per state using education scores</a:t>
            </a:r>
            <a:endParaRPr sz="1600"/>
          </a:p>
          <a:p>
            <a:pPr marL="457200" lvl="0" indent="-330200" algn="l" rtl="0">
              <a:spcBef>
                <a:spcPts val="0"/>
              </a:spcBef>
              <a:spcAft>
                <a:spcPts val="0"/>
              </a:spcAft>
              <a:buSzPts val="1600"/>
              <a:buChar char="●"/>
            </a:pPr>
            <a:r>
              <a:rPr lang="en-US" sz="1600"/>
              <a:t> Strong relationship between the rate of fully vaccinated people and education scores per state as seen in our R-squared value of 0.957 and our p-value &lt; 0.05 → statistically significant</a:t>
            </a:r>
            <a:endParaRPr sz="1600"/>
          </a:p>
          <a:p>
            <a:pPr marL="457200" lvl="0" indent="-330200" algn="l" rtl="0">
              <a:spcBef>
                <a:spcPts val="0"/>
              </a:spcBef>
              <a:spcAft>
                <a:spcPts val="0"/>
              </a:spcAft>
              <a:buSzPts val="1600"/>
              <a:buChar char="●"/>
            </a:pPr>
            <a:r>
              <a:rPr lang="en-US" sz="1600"/>
              <a:t>It's a positive relationship between education rate and vaccination rate based on the upwards slope</a:t>
            </a:r>
            <a:endParaRPr sz="1600"/>
          </a:p>
        </p:txBody>
      </p:sp>
    </p:spTree>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863</Words>
  <Application>Microsoft Office PowerPoint</Application>
  <PresentationFormat>On-screen Show (4:3)</PresentationFormat>
  <Paragraphs>73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 Antiqua</vt:lpstr>
      <vt:lpstr>Noto Sans Symbols</vt:lpstr>
      <vt:lpstr>Oswald</vt:lpstr>
      <vt:lpstr>GW General</vt:lpstr>
      <vt:lpstr>Final Group Project</vt:lpstr>
      <vt:lpstr>Brief description</vt:lpstr>
      <vt:lpstr>Data sources</vt:lpstr>
      <vt:lpstr>Schema &amp; Dimensional Database </vt:lpstr>
      <vt:lpstr>Schema &amp; Dimensional Database </vt:lpstr>
      <vt:lpstr>Analytical Questions</vt:lpstr>
      <vt:lpstr>Question 1 - What effect did state party affiliation have on reported COVID cases?</vt:lpstr>
      <vt:lpstr>Question 1 - What effect did state party affiliation have on reported COVID vaccination rates?</vt:lpstr>
      <vt:lpstr>Question 2 - How does the quality of education affect the number of fully vaccinated people across different states?</vt:lpstr>
      <vt:lpstr>Question 2 - How does the quality of education affect the number of fully vaccinated people across different states?</vt:lpstr>
      <vt:lpstr>Conclusion</vt:lpstr>
      <vt:lpstr>Thank you!   Questions?</vt:lpstr>
      <vt:lpstr>Question 3 - How did vaccination rates affect the total number of cases and and the total number of deaths over time?</vt:lpstr>
      <vt:lpstr>PowerPoint Presentation</vt:lpstr>
      <vt:lpstr>Question 4 - Which vaccine types were popular over time?</vt:lpstr>
      <vt:lpstr>Attestation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dc:title>
  <dc:creator>Yasir Mohammad</dc:creator>
  <cp:lastModifiedBy>Yasir Mohammad</cp:lastModifiedBy>
  <cp:revision>2</cp:revision>
  <dcterms:modified xsi:type="dcterms:W3CDTF">2021-12-15T01:04:51Z</dcterms:modified>
</cp:coreProperties>
</file>