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56" r:id="rId5"/>
    <p:sldId id="260" r:id="rId6"/>
    <p:sldId id="262" r:id="rId7"/>
    <p:sldId id="263" r:id="rId8"/>
    <p:sldId id="264" r:id="rId9"/>
    <p:sldId id="265" r:id="rId10"/>
    <p:sldId id="266" r:id="rId11"/>
    <p:sldId id="271" r:id="rId12"/>
    <p:sldId id="272" r:id="rId13"/>
    <p:sldId id="270" r:id="rId14"/>
    <p:sldId id="267" r:id="rId15"/>
    <p:sldId id="268" r:id="rId16"/>
    <p:sldId id="269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827E-817C-4FDA-BDBC-80F2D95E66CA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93EA2-778F-489C-A728-B7D1130719F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7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827E-817C-4FDA-BDBC-80F2D95E66CA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93EA2-778F-489C-A728-B7D113071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12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827E-817C-4FDA-BDBC-80F2D95E66CA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93EA2-778F-489C-A728-B7D113071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38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827E-817C-4FDA-BDBC-80F2D95E66CA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93EA2-778F-489C-A728-B7D113071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4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827E-817C-4FDA-BDBC-80F2D95E66CA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93EA2-778F-489C-A728-B7D1130719F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30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827E-817C-4FDA-BDBC-80F2D95E66CA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93EA2-778F-489C-A728-B7D113071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67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827E-817C-4FDA-BDBC-80F2D95E66CA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93EA2-778F-489C-A728-B7D113071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68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827E-817C-4FDA-BDBC-80F2D95E66CA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93EA2-778F-489C-A728-B7D113071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48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827E-817C-4FDA-BDBC-80F2D95E66CA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93EA2-778F-489C-A728-B7D113071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97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98827E-817C-4FDA-BDBC-80F2D95E66CA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093EA2-778F-489C-A728-B7D113071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55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827E-817C-4FDA-BDBC-80F2D95E66CA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93EA2-778F-489C-A728-B7D113071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64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98827E-817C-4FDA-BDBC-80F2D95E66CA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1093EA2-778F-489C-A728-B7D1130719F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0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56E6B-879F-8EC9-F818-43D8764D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02920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4300" b="1" dirty="0">
                <a:latin typeface="zeitung"/>
              </a:rPr>
              <a:t>Navikenz Data Science Project</a:t>
            </a:r>
            <a:br>
              <a:rPr lang="en-US" sz="4300" b="1" dirty="0">
                <a:latin typeface="zeitung"/>
              </a:rPr>
            </a:br>
            <a:endParaRPr lang="en-IN" sz="4300" b="1" dirty="0">
              <a:latin typeface="zeitung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57BCA5-5BD0-F018-DEAB-3BF9E58BCD83}"/>
              </a:ext>
            </a:extLst>
          </p:cNvPr>
          <p:cNvSpPr txBox="1"/>
          <p:nvPr/>
        </p:nvSpPr>
        <p:spPr>
          <a:xfrm>
            <a:off x="1219200" y="3119288"/>
            <a:ext cx="953165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latin typeface="zeitung"/>
              </a:rPr>
              <a:t>Project Name - </a:t>
            </a:r>
            <a:r>
              <a:rPr lang="en-IN" sz="3000" b="1" i="0" dirty="0">
                <a:solidFill>
                  <a:srgbClr val="202124"/>
                </a:solidFill>
                <a:effectLst/>
                <a:latin typeface="zeitung"/>
              </a:rPr>
              <a:t>Heart Attack Analysis &amp; Prediction Dataset</a:t>
            </a:r>
          </a:p>
          <a:p>
            <a:endParaRPr lang="en-IN" sz="3000" b="1" i="0" dirty="0">
              <a:solidFill>
                <a:srgbClr val="202124"/>
              </a:solidFill>
              <a:effectLst/>
              <a:latin typeface="zeitung"/>
            </a:endParaRPr>
          </a:p>
          <a:p>
            <a:r>
              <a:rPr lang="en-US" sz="3000" b="1" dirty="0">
                <a:latin typeface="zeitung"/>
              </a:rPr>
              <a:t>Name – Harsh Jindal</a:t>
            </a:r>
            <a:br>
              <a:rPr lang="en-US" sz="3000" b="1" dirty="0">
                <a:latin typeface="zeitung"/>
              </a:rPr>
            </a:b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296017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67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91639-4C3F-8259-C79D-DCA252EB9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9054" y="393271"/>
            <a:ext cx="6405063" cy="1450757"/>
          </a:xfrm>
        </p:spPr>
        <p:txBody>
          <a:bodyPr>
            <a:normAutofit/>
          </a:bodyPr>
          <a:lstStyle/>
          <a:p>
            <a:r>
              <a:rPr lang="en-US" b="1" dirty="0">
                <a:latin typeface="zeitung"/>
              </a:rPr>
              <a:t>Data Visualization</a:t>
            </a:r>
            <a:endParaRPr lang="en-IN" b="1" dirty="0">
              <a:latin typeface="zeitung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BA073-149A-8C88-8B5F-173B41ADD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87" y="581098"/>
            <a:ext cx="3620321" cy="2476136"/>
          </a:xfrm>
          <a:prstGeom prst="rect">
            <a:avLst/>
          </a:prstGeom>
        </p:spPr>
      </p:pic>
      <p:cxnSp>
        <p:nvCxnSpPr>
          <p:cNvPr id="77" name="Straight Connector 69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4E67C33-22A5-30DF-1EA9-106F45024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22" y="3218101"/>
            <a:ext cx="3512249" cy="2476136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E423DA0-B33B-60BF-C0DD-C1CD3C6AD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247" y="2864317"/>
            <a:ext cx="6405063" cy="1645116"/>
          </a:xfrm>
        </p:spPr>
        <p:txBody>
          <a:bodyPr>
            <a:norm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People who survived a previous stroke before has a higher chance of 50% to get a heart attack.</a:t>
            </a:r>
          </a:p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the "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thall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", type 2 indicates a higher probability of getting a heart attack.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1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3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5743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A3DB-ADD2-5050-8315-4474DFFF6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en-US" b="1" dirty="0">
                <a:latin typeface="zeitung"/>
              </a:rPr>
              <a:t>Feature Selection &amp; Testing</a:t>
            </a:r>
            <a:endParaRPr lang="en-IN" b="1" dirty="0">
              <a:latin typeface="zeitung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E218C8-6CA9-819A-1559-32ED66247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980" y="2857406"/>
            <a:ext cx="3029373" cy="13527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5B5144-BB5A-9A8D-7B64-E8FF4DBCF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825" y="1914525"/>
            <a:ext cx="4386626" cy="41961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C6429F-2253-42DC-FF5D-235158882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9609" y="2595414"/>
            <a:ext cx="1657581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958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A3DB-ADD2-5050-8315-4474DFFF6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en-US" b="1" dirty="0">
                <a:latin typeface="zeitung"/>
              </a:rPr>
              <a:t>Feature Selection &amp; Testing</a:t>
            </a:r>
            <a:endParaRPr lang="en-IN" b="1" dirty="0">
              <a:latin typeface="zeitung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5AAD87-86B6-CC84-BACB-AF6D65A61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974824"/>
            <a:ext cx="5283942" cy="41262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1BC1E0-9255-0072-4B5F-BEBB601E2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434" y="2297060"/>
            <a:ext cx="4780066" cy="328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18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1CB279-4F4B-0886-FBD7-5B12FA15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16" y="1574110"/>
            <a:ext cx="3758189" cy="210387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zeitung"/>
              </a:rPr>
              <a:t>Data Splitting</a:t>
            </a:r>
            <a:endParaRPr lang="en-IN" b="1" dirty="0">
              <a:solidFill>
                <a:srgbClr val="FFFFFF"/>
              </a:solidFill>
              <a:latin typeface="zeitung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3953F8-6A8A-2A25-13F5-2EB78E489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530" y="640080"/>
            <a:ext cx="554737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70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2">
            <a:extLst>
              <a:ext uri="{FF2B5EF4-FFF2-40B4-BE49-F238E27FC236}">
                <a16:creationId xmlns:a16="http://schemas.microsoft.com/office/drawing/2014/main" id="{CF6BB2E5-F5C5-4876-9282-B0246E035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6E53EAE7-3851-4CE7-BE81-EF90F19EF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5C5EFB6A-0AF1-46B2-B103-4AA6C7B31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18">
            <a:extLst>
              <a:ext uri="{FF2B5EF4-FFF2-40B4-BE49-F238E27FC236}">
                <a16:creationId xmlns:a16="http://schemas.microsoft.com/office/drawing/2014/main" id="{B2DC992B-1830-40AC-ABFA-9A6920DEE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D05C9F83-03C2-43E9-BAE8-96115B649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81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3F072C8-25D0-4A13-A730-1B6DB9863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339824" y="0"/>
            <a:ext cx="68583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0B06F-006A-E7C4-068C-463506394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1344" y="758952"/>
            <a:ext cx="5542398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zeitung"/>
              </a:rPr>
              <a:t>Feature </a:t>
            </a:r>
            <a:r>
              <a:rPr lang="en-US" b="1" dirty="0" err="1">
                <a:solidFill>
                  <a:srgbClr val="FFFFFF"/>
                </a:solidFill>
                <a:latin typeface="zeitung"/>
              </a:rPr>
              <a:t>Scalling</a:t>
            </a:r>
            <a:r>
              <a:rPr lang="en-US" b="1" dirty="0">
                <a:solidFill>
                  <a:srgbClr val="FFFFFF"/>
                </a:solidFill>
                <a:latin typeface="zeitung"/>
              </a:rPr>
              <a:t> &amp; Modeling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550B45-5D08-0A62-8C77-508B59216F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54" b="6"/>
          <a:stretch/>
        </p:blipFill>
        <p:spPr>
          <a:xfrm>
            <a:off x="627779" y="620721"/>
            <a:ext cx="4020297" cy="3671763"/>
          </a:xfrm>
          <a:prstGeom prst="rect">
            <a:avLst/>
          </a:prstGeom>
        </p:spPr>
      </p:pic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53A2B207-9E37-4BF3-A4E8-A8AAEF378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61343" y="4343400"/>
            <a:ext cx="5202616" cy="0"/>
          </a:xfrm>
          <a:prstGeom prst="line">
            <a:avLst/>
          </a:prstGeom>
          <a:ln w="635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8E4D9D1-4400-DFC0-183A-0B24657089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108" r="-5" b="5483"/>
          <a:stretch/>
        </p:blipFill>
        <p:spPr>
          <a:xfrm>
            <a:off x="627779" y="4451929"/>
            <a:ext cx="4020297" cy="175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6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090F-EFA6-12C9-CAAC-3015FB2C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pPr algn="ctr"/>
            <a:r>
              <a:rPr lang="en-US" b="1">
                <a:latin typeface="zeitung"/>
              </a:rPr>
              <a:t>Modeling</a:t>
            </a:r>
            <a:endParaRPr lang="en-IN" b="1" dirty="0">
              <a:latin typeface="zeitung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BFCB56-8819-530E-0316-540BD4BB9A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9"/>
          <a:stretch/>
        </p:blipFill>
        <p:spPr>
          <a:xfrm>
            <a:off x="1133475" y="1866899"/>
            <a:ext cx="2132135" cy="4361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D20C72-D8F1-E6BF-69CF-93BD8E29E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792" y="1792870"/>
            <a:ext cx="2024415" cy="4480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407AF2-F656-D620-3842-615D25075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347" y="2171496"/>
            <a:ext cx="2131472" cy="261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23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090F-EFA6-12C9-CAAC-3015FB2C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pPr algn="ctr"/>
            <a:r>
              <a:rPr lang="en-US" b="1" dirty="0">
                <a:latin typeface="zeitung"/>
              </a:rPr>
              <a:t>Conclusion</a:t>
            </a:r>
            <a:endParaRPr lang="en-IN" b="1" dirty="0">
              <a:latin typeface="zeitung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A03A6-94B7-67F8-4AAB-AAFD66FB2365}"/>
              </a:ext>
            </a:extLst>
          </p:cNvPr>
          <p:cNvSpPr txBox="1"/>
          <p:nvPr/>
        </p:nvSpPr>
        <p:spPr>
          <a:xfrm>
            <a:off x="1828800" y="2690336"/>
            <a:ext cx="83361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According to the Modeling -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best algorithm for predicting Heart Attack is SVC (Support Vecto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r Classifier).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Accuracy : 92.10526315789474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Recall : 97.61904761904762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Precision : 89.13043478260869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F1 score : 93.18181818181817</a:t>
            </a:r>
          </a:p>
        </p:txBody>
      </p:sp>
    </p:spTree>
    <p:extLst>
      <p:ext uri="{BB962C8B-B14F-4D97-AF65-F5344CB8AC3E}">
        <p14:creationId xmlns:p14="http://schemas.microsoft.com/office/powerpoint/2010/main" val="1822379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3d_man_with_thank_you_text_board_stock_photo_Slide01">
            <a:extLst>
              <a:ext uri="{FF2B5EF4-FFF2-40B4-BE49-F238E27FC236}">
                <a16:creationId xmlns:a16="http://schemas.microsoft.com/office/drawing/2014/main" id="{86A85C1E-F78F-0A42-2AA9-B7AECB561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0887" y="643467"/>
            <a:ext cx="5050225" cy="505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76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6A7AAC-8AAC-5E87-017F-5226201FC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IN" sz="4300" b="1" i="0" dirty="0">
                <a:solidFill>
                  <a:srgbClr val="202124"/>
                </a:solidFill>
                <a:effectLst/>
                <a:latin typeface="zeitung"/>
              </a:rPr>
              <a:t>Problem Description</a:t>
            </a:r>
            <a:endParaRPr lang="en-IN" sz="43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75592F-E57E-3E38-9E32-FFBA5980C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zeitung"/>
              </a:rPr>
              <a:t>The objective of this project is to check whether the patient is likely to be diagnosed with any</a:t>
            </a:r>
          </a:p>
          <a:p>
            <a:pPr algn="just"/>
            <a:r>
              <a:rPr lang="en-US" dirty="0">
                <a:latin typeface="zeitung"/>
              </a:rPr>
              <a:t>cardiovascular heart diseases based on their medical attributes such as gender, age, chest</a:t>
            </a:r>
          </a:p>
          <a:p>
            <a:pPr algn="just"/>
            <a:r>
              <a:rPr lang="en-US" dirty="0">
                <a:latin typeface="zeitung"/>
              </a:rPr>
              <a:t>pain, fasting sugar level, etc. this research work is aimed towards identifying the best</a:t>
            </a:r>
          </a:p>
          <a:p>
            <a:pPr algn="just"/>
            <a:r>
              <a:rPr lang="en-US" dirty="0">
                <a:latin typeface="zeitung"/>
              </a:rPr>
              <a:t>classification algorithm for identifying the possibility of heart disease in a patient.</a:t>
            </a:r>
          </a:p>
          <a:p>
            <a:endParaRPr lang="en-US" dirty="0"/>
          </a:p>
          <a:p>
            <a:r>
              <a:rPr lang="en-US" dirty="0"/>
              <a:t>Total number of rows are 303 and number of columns are  14 in this Dataset.</a:t>
            </a:r>
          </a:p>
        </p:txBody>
      </p:sp>
    </p:spTree>
    <p:extLst>
      <p:ext uri="{BB962C8B-B14F-4D97-AF65-F5344CB8AC3E}">
        <p14:creationId xmlns:p14="http://schemas.microsoft.com/office/powerpoint/2010/main" val="18210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7316C-BCFE-980D-30B7-CD16C5692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i="0" dirty="0">
                <a:solidFill>
                  <a:srgbClr val="FFFFFF"/>
                </a:solidFill>
                <a:effectLst/>
              </a:rPr>
              <a:t>About Dataset</a:t>
            </a:r>
            <a:br>
              <a:rPr lang="en-US" sz="3600" b="1" i="0" dirty="0">
                <a:solidFill>
                  <a:srgbClr val="FFFFFF"/>
                </a:solidFill>
                <a:effectLst/>
              </a:rPr>
            </a:b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0BAD9-3845-2A1A-31C6-604A585D582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742016" y="605896"/>
            <a:ext cx="6817325" cy="6061604"/>
          </a:xfrm>
        </p:spPr>
        <p:txBody>
          <a:bodyPr vert="horz" lIns="0" tIns="45720" rIns="0" bIns="45720" rtlCol="0" anchor="ctr">
            <a:normAutofit lnSpcReduction="10000"/>
          </a:bodyPr>
          <a:lstStyle/>
          <a:p>
            <a:pPr fontAlgn="base">
              <a:buFont typeface="Calibri" panose="020F0502020204030204" pitchFamily="34" charset="0"/>
              <a:buChar char="•"/>
            </a:pPr>
            <a:r>
              <a:rPr lang="en-US" sz="1400" b="1" i="0" dirty="0">
                <a:effectLst/>
                <a:latin typeface="zeitung"/>
              </a:rPr>
              <a:t>Age</a:t>
            </a:r>
            <a:r>
              <a:rPr lang="en-US" sz="1400" b="0" i="0" dirty="0">
                <a:effectLst/>
                <a:latin typeface="zeitung"/>
              </a:rPr>
              <a:t> : Age of the patient</a:t>
            </a:r>
          </a:p>
          <a:p>
            <a:pPr fontAlgn="base">
              <a:buFont typeface="Calibri" panose="020F0502020204030204" pitchFamily="34" charset="0"/>
              <a:buChar char="•"/>
            </a:pPr>
            <a:r>
              <a:rPr lang="en-US" sz="1400" b="1" i="0" dirty="0">
                <a:effectLst/>
                <a:latin typeface="zeitung"/>
              </a:rPr>
              <a:t>Sex</a:t>
            </a:r>
            <a:r>
              <a:rPr lang="en-US" sz="1400" b="0" i="0" dirty="0">
                <a:effectLst/>
                <a:latin typeface="zeitung"/>
              </a:rPr>
              <a:t> : Sex of the patient</a:t>
            </a:r>
          </a:p>
          <a:p>
            <a:pPr fontAlgn="base">
              <a:buFont typeface="Calibri" panose="020F0502020204030204" pitchFamily="34" charset="0"/>
              <a:buChar char="•"/>
            </a:pPr>
            <a:r>
              <a:rPr lang="en-US" sz="1400" b="1" i="0" dirty="0" err="1">
                <a:effectLst/>
                <a:latin typeface="zeitung"/>
              </a:rPr>
              <a:t>exang</a:t>
            </a:r>
            <a:r>
              <a:rPr lang="en-US" sz="1400" b="0" i="0" dirty="0">
                <a:effectLst/>
                <a:latin typeface="zeitung"/>
              </a:rPr>
              <a:t>: exercise induced angina (1 = yes; 0 = no)</a:t>
            </a:r>
          </a:p>
          <a:p>
            <a:pPr fontAlgn="base">
              <a:buFont typeface="Calibri" panose="020F0502020204030204" pitchFamily="34" charset="0"/>
              <a:buChar char="•"/>
            </a:pPr>
            <a:r>
              <a:rPr lang="en-US" sz="1400" b="1" i="0" dirty="0">
                <a:effectLst/>
                <a:latin typeface="zeitung"/>
              </a:rPr>
              <a:t>ca</a:t>
            </a:r>
            <a:r>
              <a:rPr lang="en-US" sz="1400" b="0" i="0" dirty="0">
                <a:effectLst/>
                <a:latin typeface="zeitung"/>
              </a:rPr>
              <a:t>: number of major vessels (0-3)</a:t>
            </a:r>
          </a:p>
          <a:p>
            <a:pPr fontAlgn="base">
              <a:buFont typeface="Calibri" panose="020F0502020204030204" pitchFamily="34" charset="0"/>
              <a:buChar char="•"/>
            </a:pPr>
            <a:r>
              <a:rPr lang="en-US" sz="1400" b="1" i="0" dirty="0">
                <a:effectLst/>
                <a:latin typeface="zeitung"/>
              </a:rPr>
              <a:t>cp</a:t>
            </a:r>
            <a:r>
              <a:rPr lang="en-US" sz="1400" b="0" i="0" dirty="0">
                <a:effectLst/>
                <a:latin typeface="zeitung"/>
              </a:rPr>
              <a:t> : Chest Pain type chest pain type</a:t>
            </a:r>
          </a:p>
          <a:p>
            <a:pPr marL="742950" lvl="1" indent="-285750" fontAlgn="base">
              <a:buFont typeface="Calibri" panose="020F0502020204030204" pitchFamily="34" charset="0"/>
              <a:buChar char="•"/>
            </a:pPr>
            <a:r>
              <a:rPr lang="en-US" sz="1400" b="0" i="0" dirty="0">
                <a:effectLst/>
                <a:latin typeface="zeitung"/>
              </a:rPr>
              <a:t>Value 1: typical angina</a:t>
            </a:r>
          </a:p>
          <a:p>
            <a:pPr marL="742950" lvl="1" indent="-285750" fontAlgn="base">
              <a:buFont typeface="Calibri" panose="020F0502020204030204" pitchFamily="34" charset="0"/>
              <a:buChar char="•"/>
            </a:pPr>
            <a:r>
              <a:rPr lang="en-US" sz="1400" b="0" i="0" dirty="0">
                <a:effectLst/>
                <a:latin typeface="zeitung"/>
              </a:rPr>
              <a:t>Value 2: atypical angina</a:t>
            </a:r>
          </a:p>
          <a:p>
            <a:pPr marL="742950" lvl="1" indent="-285750" fontAlgn="base">
              <a:buFont typeface="Calibri" panose="020F0502020204030204" pitchFamily="34" charset="0"/>
              <a:buChar char="•"/>
            </a:pPr>
            <a:r>
              <a:rPr lang="en-US" sz="1400" b="0" i="0" dirty="0">
                <a:effectLst/>
                <a:latin typeface="zeitung"/>
              </a:rPr>
              <a:t>Value 3: non-anginal pain</a:t>
            </a:r>
          </a:p>
          <a:p>
            <a:pPr marL="742950" lvl="1" indent="-285750" fontAlgn="base">
              <a:buFont typeface="Calibri" panose="020F0502020204030204" pitchFamily="34" charset="0"/>
              <a:buChar char="•"/>
            </a:pPr>
            <a:r>
              <a:rPr lang="en-US" sz="1400" b="0" i="0" dirty="0">
                <a:effectLst/>
                <a:latin typeface="zeitung"/>
              </a:rPr>
              <a:t>Value 4: asymptomatic</a:t>
            </a:r>
          </a:p>
          <a:p>
            <a:pPr fontAlgn="base">
              <a:buFont typeface="Calibri" panose="020F0502020204030204" pitchFamily="34" charset="0"/>
              <a:buChar char="•"/>
            </a:pPr>
            <a:r>
              <a:rPr lang="en-US" sz="1400" b="1" i="0" dirty="0" err="1">
                <a:effectLst/>
                <a:latin typeface="zeitung"/>
              </a:rPr>
              <a:t>trtbps</a:t>
            </a:r>
            <a:r>
              <a:rPr lang="en-US" sz="1400" b="0" i="0" dirty="0">
                <a:effectLst/>
                <a:latin typeface="zeitung"/>
              </a:rPr>
              <a:t> : resting blood pressure (in mm Hg)</a:t>
            </a:r>
          </a:p>
          <a:p>
            <a:pPr fontAlgn="base">
              <a:buFont typeface="Calibri" panose="020F0502020204030204" pitchFamily="34" charset="0"/>
              <a:buChar char="•"/>
            </a:pPr>
            <a:r>
              <a:rPr lang="en-US" sz="1400" b="1" i="0" dirty="0" err="1">
                <a:effectLst/>
                <a:latin typeface="zeitung"/>
              </a:rPr>
              <a:t>chol</a:t>
            </a:r>
            <a:r>
              <a:rPr lang="en-US" sz="1400" b="0" i="0" dirty="0">
                <a:effectLst/>
                <a:latin typeface="zeitung"/>
              </a:rPr>
              <a:t> : </a:t>
            </a:r>
            <a:r>
              <a:rPr lang="en-US" sz="1400" b="0" i="0" dirty="0" err="1">
                <a:effectLst/>
                <a:latin typeface="zeitung"/>
              </a:rPr>
              <a:t>cholestoral</a:t>
            </a:r>
            <a:r>
              <a:rPr lang="en-US" sz="1400" b="0" i="0" dirty="0">
                <a:effectLst/>
                <a:latin typeface="zeitung"/>
              </a:rPr>
              <a:t> in mg/dl fetched via BMI sensor</a:t>
            </a:r>
          </a:p>
          <a:p>
            <a:pPr fontAlgn="base">
              <a:buFont typeface="Calibri" panose="020F0502020204030204" pitchFamily="34" charset="0"/>
              <a:buChar char="•"/>
            </a:pPr>
            <a:r>
              <a:rPr lang="en-US" sz="1400" b="1" i="0" dirty="0" err="1">
                <a:effectLst/>
                <a:latin typeface="zeitung"/>
              </a:rPr>
              <a:t>fbs</a:t>
            </a:r>
            <a:r>
              <a:rPr lang="en-US" sz="1400" b="0" i="0" dirty="0">
                <a:effectLst/>
                <a:latin typeface="zeitung"/>
              </a:rPr>
              <a:t> : (fasting blood sugar &gt; 120 mg/dl) (1 = true; 0 = false)</a:t>
            </a:r>
          </a:p>
          <a:p>
            <a:pPr fontAlgn="base">
              <a:buFont typeface="Calibri" panose="020F0502020204030204" pitchFamily="34" charset="0"/>
              <a:buChar char="•"/>
            </a:pPr>
            <a:r>
              <a:rPr lang="en-US" sz="1400" b="1" i="0" dirty="0" err="1">
                <a:effectLst/>
                <a:latin typeface="zeitung"/>
              </a:rPr>
              <a:t>rest_ecg</a:t>
            </a:r>
            <a:r>
              <a:rPr lang="en-US" sz="1400" b="1" i="0" dirty="0">
                <a:effectLst/>
                <a:latin typeface="zeitung"/>
              </a:rPr>
              <a:t> </a:t>
            </a:r>
            <a:r>
              <a:rPr lang="en-US" sz="1400" b="0" i="0" dirty="0">
                <a:effectLst/>
                <a:latin typeface="zeitung"/>
              </a:rPr>
              <a:t>: resting electrocardiographic results</a:t>
            </a:r>
          </a:p>
          <a:p>
            <a:pPr marL="742950" lvl="1" indent="-285750" fontAlgn="base">
              <a:buFont typeface="Calibri" panose="020F0502020204030204" pitchFamily="34" charset="0"/>
              <a:buChar char="•"/>
            </a:pPr>
            <a:r>
              <a:rPr lang="en-US" sz="1400" b="0" i="0" dirty="0">
                <a:effectLst/>
                <a:latin typeface="zeitung"/>
              </a:rPr>
              <a:t>Value 0: normal</a:t>
            </a:r>
          </a:p>
          <a:p>
            <a:pPr marL="742950" lvl="1" indent="-285750" fontAlgn="base">
              <a:buFont typeface="Calibri" panose="020F0502020204030204" pitchFamily="34" charset="0"/>
              <a:buChar char="•"/>
            </a:pPr>
            <a:r>
              <a:rPr lang="en-US" sz="1400" b="0" i="0" dirty="0">
                <a:effectLst/>
                <a:latin typeface="zeitung"/>
              </a:rPr>
              <a:t>Value 1: having ST-T wave abnormality (T wave inversions and/or ST elevation or depression of &gt; 0.05 mV)</a:t>
            </a:r>
          </a:p>
          <a:p>
            <a:pPr marL="742950" lvl="1" indent="-285750" fontAlgn="base">
              <a:buFont typeface="Calibri" panose="020F0502020204030204" pitchFamily="34" charset="0"/>
              <a:buChar char="•"/>
            </a:pPr>
            <a:r>
              <a:rPr lang="en-US" sz="1400" b="0" i="0" dirty="0">
                <a:effectLst/>
                <a:latin typeface="zeitung"/>
              </a:rPr>
              <a:t>Value 2: showing probable or definite left ventricular hypertrophy by Estes' criteria</a:t>
            </a:r>
          </a:p>
          <a:p>
            <a:pPr fontAlgn="base">
              <a:buFont typeface="Calibri" panose="020F0502020204030204" pitchFamily="34" charset="0"/>
              <a:buChar char="•"/>
            </a:pPr>
            <a:r>
              <a:rPr lang="en-US" sz="1400" b="1" i="0" dirty="0" err="1">
                <a:effectLst/>
                <a:latin typeface="zeitung"/>
              </a:rPr>
              <a:t>thalach</a:t>
            </a:r>
            <a:r>
              <a:rPr lang="en-US" sz="1400" b="0" i="0" dirty="0">
                <a:effectLst/>
                <a:latin typeface="zeitung"/>
              </a:rPr>
              <a:t> : maximum heart rate achieved</a:t>
            </a:r>
          </a:p>
          <a:p>
            <a:pPr fontAlgn="base">
              <a:buFont typeface="Calibri" panose="020F0502020204030204" pitchFamily="34" charset="0"/>
              <a:buChar char="•"/>
            </a:pPr>
            <a:r>
              <a:rPr lang="en-US" sz="1400" b="1" i="0" dirty="0">
                <a:effectLst/>
                <a:latin typeface="zeitung"/>
              </a:rPr>
              <a:t>target</a:t>
            </a:r>
            <a:r>
              <a:rPr lang="en-US" sz="1400" b="0" i="0" dirty="0">
                <a:effectLst/>
                <a:latin typeface="zeitung"/>
              </a:rPr>
              <a:t> : 0= less chance of heart attack 1= more chance of heart attack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1902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1C2FDC-E7F9-C9F4-B9B5-BB5A19EA0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202124"/>
                </a:solidFill>
                <a:effectLst/>
                <a:latin typeface="zeitung"/>
              </a:rPr>
              <a:t>Heart Attack Analysis &amp; Prediction Dataset</a:t>
            </a:r>
            <a:br>
              <a:rPr lang="en-IN" b="1" i="0" dirty="0">
                <a:solidFill>
                  <a:srgbClr val="202124"/>
                </a:solidFill>
                <a:effectLst/>
                <a:latin typeface="zeitung"/>
              </a:rPr>
            </a:b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ABC92C-9746-AE3C-72A3-AD65E5D4B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246" y="3295650"/>
            <a:ext cx="9013508" cy="243377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0D0535-4794-749A-FF44-73C0F3BC6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516" y="2102109"/>
            <a:ext cx="3458058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7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0AE4-356C-C4AD-A6B1-FFABD7031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IN" sz="4300" b="1" dirty="0">
                <a:latin typeface="zeitung"/>
              </a:rPr>
              <a:t>Data Cleaning Steps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F9228-CE57-3D21-8495-0FE4CDFFB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600" y="3429000"/>
            <a:ext cx="4937760" cy="736282"/>
          </a:xfrm>
        </p:spPr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Checking For info</a:t>
            </a:r>
          </a:p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E0F537F-94F3-8DDC-973E-63DBADA8F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55083"/>
            <a:ext cx="6259440" cy="400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8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59FF-0292-3693-B967-6DDCB53E6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-140117"/>
            <a:ext cx="10058400" cy="1450757"/>
          </a:xfrm>
        </p:spPr>
        <p:txBody>
          <a:bodyPr/>
          <a:lstStyle/>
          <a:p>
            <a:pPr algn="ctr"/>
            <a:r>
              <a:rPr lang="en-IN" sz="4800" b="1" dirty="0">
                <a:latin typeface="zeitung"/>
              </a:rPr>
              <a:t>Data Cleaning Steps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C4F97-B181-B882-1207-E8FBD8E0C70F}"/>
              </a:ext>
            </a:extLst>
          </p:cNvPr>
          <p:cNvSpPr txBox="1"/>
          <p:nvPr/>
        </p:nvSpPr>
        <p:spPr>
          <a:xfrm>
            <a:off x="944880" y="342900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dirty="0">
                <a:solidFill>
                  <a:srgbClr val="000000"/>
                </a:solidFill>
                <a:effectLst/>
                <a:latin typeface="Helvetica Neue"/>
              </a:rPr>
              <a:t>CHECKING FOR MISSING VALUE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F4FDF3-B6E0-22FA-3F25-32FD80624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0" y="1923754"/>
            <a:ext cx="3627120" cy="423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91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BC8-8C61-9A3F-4821-646002E1F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86260"/>
            <a:ext cx="10058400" cy="1450757"/>
          </a:xfrm>
        </p:spPr>
        <p:txBody>
          <a:bodyPr/>
          <a:lstStyle/>
          <a:p>
            <a:pPr algn="ctr"/>
            <a:r>
              <a:rPr lang="en-IN" sz="4800" b="1" dirty="0">
                <a:latin typeface="zeitung"/>
              </a:rPr>
              <a:t>Data Cleaning Steps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95A211-B332-5073-8898-69EA7B78C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0" y="2047629"/>
            <a:ext cx="6768043" cy="30768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337B8E-3930-0270-E42A-7F79848A8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609" y="5124450"/>
            <a:ext cx="7697274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17">
            <a:extLst>
              <a:ext uri="{FF2B5EF4-FFF2-40B4-BE49-F238E27FC236}">
                <a16:creationId xmlns:a16="http://schemas.microsoft.com/office/drawing/2014/main" id="{E7F82259-6DC6-40BE-84AB-3D4BDA537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394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91639-4C3F-8259-C79D-DCA252EB9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24" y="634946"/>
            <a:ext cx="4821283" cy="1450757"/>
          </a:xfrm>
        </p:spPr>
        <p:txBody>
          <a:bodyPr>
            <a:normAutofit/>
          </a:bodyPr>
          <a:lstStyle/>
          <a:p>
            <a:r>
              <a:rPr lang="en-US" b="1">
                <a:latin typeface="zeitung"/>
              </a:rPr>
              <a:t>Data Visualization</a:t>
            </a:r>
            <a:endParaRPr lang="en-IN" b="1">
              <a:latin typeface="zeitung"/>
            </a:endParaRPr>
          </a:p>
        </p:txBody>
      </p:sp>
      <p:cxnSp>
        <p:nvCxnSpPr>
          <p:cNvPr id="40" name="Straight Connector 19">
            <a:extLst>
              <a:ext uri="{FF2B5EF4-FFF2-40B4-BE49-F238E27FC236}">
                <a16:creationId xmlns:a16="http://schemas.microsoft.com/office/drawing/2014/main" id="{D8969DA3-1975-44C7-B7ED-053710F94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25071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E423DA0-B33B-60BF-C0DD-C1CD3C6AD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24" y="2574922"/>
            <a:ext cx="4821283" cy="2899577"/>
          </a:xfrm>
        </p:spPr>
        <p:txBody>
          <a:bodyPr>
            <a:normAutofit/>
          </a:bodyPr>
          <a:lstStyle/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fact that you're unlikely to get a heart attack if you survived your mid fifties.</a:t>
            </a:r>
          </a:p>
          <a:p>
            <a:pPr algn="just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Males tend to have Heart Attack more than females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probability of men getting chest pain type 1 is 4 times higher than women getting it, </a:t>
            </a:r>
          </a:p>
          <a:p>
            <a:pPr algn="just"/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blood pressure: overall, it's a weak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coorelation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but I managed to get the following information from the data.</a:t>
            </a:r>
          </a:p>
          <a:p>
            <a:pPr algn="just"/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 its normal state: there is no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coorelation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between getting a heart attack. Above 120: (Which is the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bloob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pressure normal state) it's more likely to get a heart attack. Above 160: there is no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certanity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person would get a heart attack.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21">
            <a:extLst>
              <a:ext uri="{FF2B5EF4-FFF2-40B4-BE49-F238E27FC236}">
                <a16:creationId xmlns:a16="http://schemas.microsoft.com/office/drawing/2014/main" id="{35490A1A-AA28-463A-AA3C-C84B88ED5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4358" y="691672"/>
            <a:ext cx="2636076" cy="245107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F12D40-25F5-1913-F731-F4EECC238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630" y="960936"/>
            <a:ext cx="2305160" cy="1942097"/>
          </a:xfrm>
          <a:prstGeom prst="rect">
            <a:avLst/>
          </a:prstGeom>
        </p:spPr>
      </p:pic>
      <p:sp>
        <p:nvSpPr>
          <p:cNvPr id="42" name="Rectangle 23">
            <a:extLst>
              <a:ext uri="{FF2B5EF4-FFF2-40B4-BE49-F238E27FC236}">
                <a16:creationId xmlns:a16="http://schemas.microsoft.com/office/drawing/2014/main" id="{9CBAC0BF-B249-46F8-B6CE-50488DCA1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8185" y="691673"/>
            <a:ext cx="2644595" cy="245107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FFDEC5-912C-FA3C-DEFD-B1C32417B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8364" y="872500"/>
            <a:ext cx="2004237" cy="2155094"/>
          </a:xfrm>
          <a:prstGeom prst="rect">
            <a:avLst/>
          </a:prstGeom>
        </p:spPr>
      </p:pic>
      <p:sp>
        <p:nvSpPr>
          <p:cNvPr id="43" name="Rectangle 25">
            <a:extLst>
              <a:ext uri="{FF2B5EF4-FFF2-40B4-BE49-F238E27FC236}">
                <a16:creationId xmlns:a16="http://schemas.microsoft.com/office/drawing/2014/main" id="{983DEAAD-C42F-417F-96C1-36AC52AA5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4358" y="3345545"/>
            <a:ext cx="2631017" cy="2481832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F55111-05FE-157D-E78C-05D69047A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960" y="3533063"/>
            <a:ext cx="2118760" cy="2118760"/>
          </a:xfrm>
          <a:prstGeom prst="rect">
            <a:avLst/>
          </a:prstGeom>
        </p:spPr>
      </p:pic>
      <p:sp>
        <p:nvSpPr>
          <p:cNvPr id="44" name="Rectangle 27">
            <a:extLst>
              <a:ext uri="{FF2B5EF4-FFF2-40B4-BE49-F238E27FC236}">
                <a16:creationId xmlns:a16="http://schemas.microsoft.com/office/drawing/2014/main" id="{69259C9E-EB60-4136-BFB3-C6AA8EABC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8185" y="3336707"/>
            <a:ext cx="2644595" cy="2490670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9CF08F-6299-F9DC-D928-3B31EB7D3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0532" y="3768504"/>
            <a:ext cx="2331368" cy="1666927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44B207C-AE62-4FA8-B469-5E0EDADF8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1354F6-7F92-40AE-A769-AC17DBD95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3662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E7F82259-6DC6-40BE-84AB-3D4BDA537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394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91639-4C3F-8259-C79D-DCA252EB9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24" y="634946"/>
            <a:ext cx="4821283" cy="1450757"/>
          </a:xfrm>
        </p:spPr>
        <p:txBody>
          <a:bodyPr>
            <a:normAutofit/>
          </a:bodyPr>
          <a:lstStyle/>
          <a:p>
            <a:r>
              <a:rPr lang="en-US" b="1">
                <a:latin typeface="zeitung"/>
              </a:rPr>
              <a:t>Data Visualization</a:t>
            </a:r>
            <a:endParaRPr lang="en-IN" b="1">
              <a:latin typeface="zeitung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8969DA3-1975-44C7-B7ED-053710F94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25071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E423DA0-B33B-60BF-C0DD-C1CD3C6AD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74" y="2773650"/>
            <a:ext cx="4821283" cy="2052172"/>
          </a:xfrm>
        </p:spPr>
        <p:txBody>
          <a:bodyPr>
            <a:normAutofit/>
          </a:bodyPr>
          <a:lstStyle/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"</a:t>
            </a:r>
            <a:r>
              <a:rPr lang="en-US" sz="12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restecg</a:t>
            </a:r>
            <a:r>
              <a:rPr lang="en-US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column, </a:t>
            </a:r>
            <a:r>
              <a:rPr lang="en-US" sz="12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idicating</a:t>
            </a:r>
            <a:r>
              <a:rPr lang="en-US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that the second type shows a problem in the heart. Well, the data also says so, as there is a higher chance of getting a heart attack with type 2. </a:t>
            </a:r>
          </a:p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People with a higher amount of </a:t>
            </a:r>
            <a:r>
              <a:rPr lang="en-US" sz="120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cholestrol</a:t>
            </a:r>
            <a:r>
              <a:rPr lang="en-US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their blood are more likely to get a heart attack.</a:t>
            </a:r>
          </a:p>
          <a:p>
            <a:pPr algn="just"/>
            <a:r>
              <a:rPr lang="en-US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  Heart rate that is higher than 140 and getting a heart attack.</a:t>
            </a:r>
          </a:p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higher blood sugar indicates a heart attack.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90A1A-AA28-463A-AA3C-C84B88ED5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4358" y="691672"/>
            <a:ext cx="2636076" cy="245107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6897F397-A767-1161-FEAB-35B5E69D5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630" y="1136705"/>
            <a:ext cx="2305160" cy="159056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9CBAC0BF-B249-46F8-B6CE-50488DCA1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8185" y="691673"/>
            <a:ext cx="2644595" cy="245107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98427759-D63A-E8BB-67FC-1378C1EE8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0532" y="953862"/>
            <a:ext cx="2339902" cy="1959667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983DEAAD-C42F-417F-96C1-36AC52AA5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4358" y="3345545"/>
            <a:ext cx="2631017" cy="2481832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D8534188-0E49-56CA-0FE4-F94950232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630" y="3766825"/>
            <a:ext cx="2309420" cy="1651235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69259C9E-EB60-4136-BFB3-C6AA8EABC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8185" y="3336707"/>
            <a:ext cx="2644595" cy="2490670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BA2C3111-5C7A-C35B-6D91-3C5BA514F6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0532" y="3799736"/>
            <a:ext cx="2331368" cy="1604463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C44B207C-AE62-4FA8-B469-5E0EDADF8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E1354F6-7F92-40AE-A769-AC17DBD95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2270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403</TotalTime>
  <Words>599</Words>
  <Application>Microsoft Office PowerPoint</Application>
  <PresentationFormat>Widescreen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Helvetica Neue</vt:lpstr>
      <vt:lpstr>zeitung</vt:lpstr>
      <vt:lpstr>Retrospect</vt:lpstr>
      <vt:lpstr>Navikenz Data Science Project </vt:lpstr>
      <vt:lpstr>Problem Description</vt:lpstr>
      <vt:lpstr>About Dataset </vt:lpstr>
      <vt:lpstr>Heart Attack Analysis &amp; Prediction Dataset </vt:lpstr>
      <vt:lpstr>Data Cleaning Steps</vt:lpstr>
      <vt:lpstr>Data Cleaning Steps</vt:lpstr>
      <vt:lpstr>Data Cleaning Steps</vt:lpstr>
      <vt:lpstr>Data Visualization</vt:lpstr>
      <vt:lpstr>Data Visualization</vt:lpstr>
      <vt:lpstr>Data Visualization</vt:lpstr>
      <vt:lpstr>Feature Selection &amp; Testing</vt:lpstr>
      <vt:lpstr>Feature Selection &amp; Testing</vt:lpstr>
      <vt:lpstr>Data Splitting</vt:lpstr>
      <vt:lpstr>Feature Scalling &amp; Modeling</vt:lpstr>
      <vt:lpstr>Modeling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Navikenz DataScience Project </dc:title>
  <dc:creator>Harsh Jindal</dc:creator>
  <cp:lastModifiedBy>Harsh Jindal</cp:lastModifiedBy>
  <cp:revision>8</cp:revision>
  <dcterms:created xsi:type="dcterms:W3CDTF">2023-03-15T08:33:40Z</dcterms:created>
  <dcterms:modified xsi:type="dcterms:W3CDTF">2023-04-04T11:35:53Z</dcterms:modified>
</cp:coreProperties>
</file>