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78" y="5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74645"/>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77580" y="2841727"/>
            <a:ext cx="7068427" cy="2821413"/>
          </a:xfrm>
          <a:prstGeom prst="rect">
            <a:avLst/>
          </a:prstGeom>
          <a:noFill/>
        </p:spPr>
        <p:txBody>
          <a:bodyPr wrap="square" rtlCol="0">
            <a:spAutoFit/>
          </a:bodyPr>
          <a:lstStyle/>
          <a:p>
            <a:pPr algn="r"/>
            <a:r>
              <a:rPr lang="en-IN" sz="2400" dirty="0">
                <a:solidFill>
                  <a:schemeClr val="bg1">
                    <a:lumMod val="95000"/>
                  </a:schemeClr>
                </a:solidFill>
              </a:rPr>
              <a:t>FOREST FIRE PREDICTION SYSTEM</a:t>
            </a:r>
          </a:p>
          <a:p>
            <a:pPr algn="r"/>
            <a:endParaRPr lang="en-IN" sz="3600" b="1" dirty="0">
              <a:solidFill>
                <a:schemeClr val="bg1">
                  <a:lumMod val="95000"/>
                </a:schemeClr>
              </a:solidFill>
              <a:latin typeface="Arial" panose="020B0604020202020204" pitchFamily="34" charset="0"/>
              <a:cs typeface="Arial" panose="020B0604020202020204" pitchFamily="34" charset="0"/>
            </a:endParaRPr>
          </a:p>
          <a:p>
            <a:pPr algn="r"/>
            <a:endParaRPr lang="en-IN" sz="3600" b="1" dirty="0">
              <a:solidFill>
                <a:schemeClr val="bg1"/>
              </a:solidFill>
              <a:latin typeface="Arial" panose="020B0604020202020204" pitchFamily="34" charset="0"/>
              <a:cs typeface="Arial" panose="020B0604020202020204" pitchFamily="34" charset="0"/>
            </a:endParaRPr>
          </a:p>
          <a:p>
            <a:pPr algn="ctr"/>
            <a:r>
              <a:rPr lang="en-US" sz="2800" dirty="0">
                <a:solidFill>
                  <a:schemeClr val="tx1"/>
                </a:solidFill>
              </a:rPr>
              <a:t>By K H HARSH</a:t>
            </a:r>
          </a:p>
          <a:p>
            <a:pPr algn="ctr"/>
            <a:r>
              <a:rPr lang="en-US" sz="1600" dirty="0">
                <a:solidFill>
                  <a:schemeClr val="bg1"/>
                </a:solidFill>
              </a:rPr>
              <a:t>AICTE Student ID: </a:t>
            </a:r>
            <a:r>
              <a:rPr lang="en-IN" sz="1600" b="1" dirty="0"/>
              <a:t>STU687e65fb298581753114107</a:t>
            </a:r>
            <a:endParaRPr lang="en-US" sz="1600" b="1" dirty="0">
              <a:solidFill>
                <a:schemeClr val="bg1"/>
              </a:solidFill>
            </a:endParaRPr>
          </a:p>
          <a:p>
            <a:pPr algn="ctr"/>
            <a:r>
              <a:rPr lang="en-US" sz="1600" dirty="0">
                <a:solidFill>
                  <a:schemeClr val="bg1"/>
                </a:solidFill>
              </a:rPr>
              <a:t> AICTE Internship ID: </a:t>
            </a:r>
            <a:r>
              <a:rPr lang="en-IN" b="1" dirty="0"/>
              <a:t> </a:t>
            </a:r>
            <a:r>
              <a:rPr lang="en-IN" sz="1600" b="1" dirty="0"/>
              <a:t>INTERNSHIP_17513641056863b20937d78</a:t>
            </a:r>
          </a:p>
          <a:p>
            <a:pPr algn="ctr"/>
            <a:endParaRPr lang="en-US" sz="1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6053008" cy="276999"/>
          </a:xfrm>
          <a:prstGeom prst="rect">
            <a:avLst/>
          </a:prstGeom>
          <a:noFill/>
        </p:spPr>
        <p:txBody>
          <a:bodyPr wrap="square" rtlCol="0">
            <a:spAutoFit/>
          </a:bodyPr>
          <a:lstStyle/>
          <a:p>
            <a:pPr>
              <a:spcAft>
                <a:spcPts val="800"/>
              </a:spcAft>
            </a:pPr>
            <a:r>
              <a:rPr lang="en-IN" sz="1200" dirty="0">
                <a:solidFill>
                  <a:srgbClr val="0000FF"/>
                </a:solidFill>
                <a:latin typeface="+mn-lt"/>
              </a:rPr>
              <a:t>https://github.com/Harsh-KH-6/Climate-Risk-and-Disaster-Mangement-AICTE.git</a:t>
            </a:r>
          </a:p>
        </p:txBody>
      </p: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8807317" y="1755900"/>
            <a:ext cx="3384683" cy="3484008"/>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9747817" y="299425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0" name="Rectangle 3">
            <a:extLst>
              <a:ext uri="{FF2B5EF4-FFF2-40B4-BE49-F238E27FC236}">
                <a16:creationId xmlns:a16="http://schemas.microsoft.com/office/drawing/2014/main" id="{683773DD-D822-C165-BD9A-8E1FB9C67761}"/>
              </a:ext>
            </a:extLst>
          </p:cNvPr>
          <p:cNvSpPr>
            <a:spLocks noChangeArrowheads="1"/>
          </p:cNvSpPr>
          <p:nvPr/>
        </p:nvSpPr>
        <p:spPr bwMode="auto">
          <a:xfrm>
            <a:off x="68911" y="1334015"/>
            <a:ext cx="982251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Understand Disaster Prediction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How meteorological factors like temperature, humidity, wind, and rain impact the risk and scale of forest fires.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importance of early prediction for effective disaster management and safety.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Data Handling &amp; EDA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Imported, cleaned, and preprocessed the </a:t>
            </a:r>
            <a:r>
              <a:rPr kumimoji="0" lang="en-US" altLang="en-US" sz="1600" b="1" i="0" u="none" strike="noStrike" cap="none" normalizeH="0" baseline="0" dirty="0">
                <a:ln>
                  <a:noFill/>
                </a:ln>
                <a:solidFill>
                  <a:schemeClr val="tx1"/>
                </a:solidFill>
                <a:effectLst/>
                <a:latin typeface="Arial Unicode MS" panose="020B0604020202020204" pitchFamily="34" charset="-128"/>
              </a:rPr>
              <a:t>forestfires.csv</a:t>
            </a:r>
            <a:r>
              <a:rPr kumimoji="0" lang="en-US" altLang="en-US" sz="1600" b="1" i="0" u="none" strike="noStrike" cap="none" normalizeH="0" baseline="0" dirty="0">
                <a:ln>
                  <a:noFill/>
                </a:ln>
                <a:solidFill>
                  <a:schemeClr val="tx1"/>
                </a:solidFill>
                <a:effectLst/>
              </a:rPr>
              <a:t> dataset</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Handled categorical data and normalized skewed data using log transformations.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Visualized patterns using </a:t>
            </a:r>
            <a:r>
              <a:rPr kumimoji="0" lang="en-US" altLang="en-US" sz="1800" b="0" i="0" u="none" strike="noStrike" cap="none" normalizeH="0" baseline="0" dirty="0">
                <a:ln>
                  <a:noFill/>
                </a:ln>
                <a:solidFill>
                  <a:schemeClr val="tx1"/>
                </a:solidFill>
                <a:effectLst/>
                <a:latin typeface="Arial Unicode MS" panose="020B0604020202020204" pitchFamily="34" charset="-128"/>
              </a:rPr>
              <a:t>matplotlib</a:t>
            </a:r>
            <a:r>
              <a:rPr kumimoji="0" lang="en-US" altLang="en-US" sz="1800" b="0" i="0" u="none" strike="noStrike" cap="none" normalizeH="0" baseline="0" dirty="0">
                <a:ln>
                  <a:noFill/>
                </a:ln>
                <a:solidFill>
                  <a:schemeClr val="tx1"/>
                </a:solidFill>
                <a:effectLst/>
              </a:rPr>
              <a:t> &amp; </a:t>
            </a:r>
            <a:r>
              <a:rPr kumimoji="0" lang="en-US" altLang="en-US" sz="1800" b="0" i="0" u="none" strike="noStrike" cap="none" normalizeH="0" baseline="0" dirty="0">
                <a:ln>
                  <a:noFill/>
                </a:ln>
                <a:solidFill>
                  <a:schemeClr val="tx1"/>
                </a:solidFill>
                <a:effectLst/>
                <a:latin typeface="Arial Unicode MS" panose="020B0604020202020204" pitchFamily="34" charset="-128"/>
              </a:rPr>
              <a:t>seaborn</a:t>
            </a:r>
            <a:r>
              <a:rPr kumimoji="0" lang="en-US" altLang="en-US" sz="1800" b="0" i="0" u="none" strike="noStrike" cap="none" normalizeH="0" baseline="0" dirty="0">
                <a:ln>
                  <a:noFill/>
                </a:ln>
                <a:solidFill>
                  <a:schemeClr val="tx1"/>
                </a:solidFill>
                <a:effectLst/>
              </a:rPr>
              <a:t> to understand key fire-driving factors.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pPr>
            <a:r>
              <a:rPr lang="en-US" altLang="en-US" sz="1800" b="1" dirty="0">
                <a:solidFill>
                  <a:schemeClr val="tx1"/>
                </a:solidFill>
                <a:latin typeface="Arial" panose="020B0604020202020204" pitchFamily="34" charset="0"/>
              </a:rPr>
              <a:t>3) Machine Learning Models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Trained a </a:t>
            </a:r>
            <a:r>
              <a:rPr kumimoji="0" lang="en-US" altLang="en-US" sz="1800" b="1" i="0" u="none" strike="noStrike" cap="none" normalizeH="0" baseline="0" dirty="0">
                <a:ln>
                  <a:noFill/>
                </a:ln>
                <a:solidFill>
                  <a:schemeClr val="tx1"/>
                </a:solidFill>
                <a:effectLst/>
                <a:latin typeface="Arial" panose="020B0604020202020204" pitchFamily="34" charset="0"/>
              </a:rPr>
              <a:t>Random Forest Regressor</a:t>
            </a:r>
            <a:r>
              <a:rPr kumimoji="0" lang="en-US" altLang="en-US" sz="1800" b="0" i="0" u="none" strike="noStrike" cap="none" normalizeH="0" baseline="0" dirty="0">
                <a:ln>
                  <a:noFill/>
                </a:ln>
                <a:solidFill>
                  <a:schemeClr val="tx1"/>
                </a:solidFill>
                <a:effectLst/>
                <a:latin typeface="Arial" panose="020B0604020202020204" pitchFamily="34" charset="0"/>
              </a:rPr>
              <a:t> to predict the burned area of a fire.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Evaluated the model's performance and identified the most important predictive features.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Practical Application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Developed an interactive </a:t>
            </a: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web interface for real-time predictions.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Translated complex model outputs into an easy-to-understand risk assessment tool.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2C2708FE-29FD-A830-7660-33914C181E53}"/>
              </a:ext>
            </a:extLst>
          </p:cNvPr>
          <p:cNvSpPr txBox="1"/>
          <p:nvPr/>
        </p:nvSpPr>
        <p:spPr>
          <a:xfrm>
            <a:off x="199809" y="858943"/>
            <a:ext cx="3473694" cy="461665"/>
          </a:xfrm>
          <a:prstGeom prst="rect">
            <a:avLst/>
          </a:prstGeom>
          <a:noFill/>
        </p:spPr>
        <p:txBody>
          <a:bodyPr wrap="square" rtlCol="0">
            <a:spAutoFit/>
          </a:bodyPr>
          <a:lstStyle/>
          <a:p>
            <a:r>
              <a:rPr lang="en-IN" sz="2400" dirty="0">
                <a:solidFill>
                  <a:schemeClr val="accent5">
                    <a:lumMod val="75000"/>
                  </a:schemeClr>
                </a:solidFill>
              </a:rPr>
              <a:t>Learning Objectives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D61F65-25A9-5EEF-3F44-345E94FDBE05}"/>
              </a:ext>
            </a:extLst>
          </p:cNvPr>
          <p:cNvSpPr>
            <a:spLocks noChangeArrowheads="1"/>
          </p:cNvSpPr>
          <p:nvPr/>
        </p:nvSpPr>
        <p:spPr bwMode="auto">
          <a:xfrm>
            <a:off x="214685" y="1316715"/>
            <a:ext cx="6734755"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Tools: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GitHub (for version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CSV Dataset (</a:t>
            </a:r>
            <a:r>
              <a:rPr kumimoji="0" lang="en-US" altLang="en-US" sz="1800" b="0" i="0" u="none" strike="noStrike" cap="none" normalizeH="0" baseline="0" dirty="0">
                <a:ln>
                  <a:noFill/>
                </a:ln>
                <a:solidFill>
                  <a:schemeClr val="tx1"/>
                </a:solidFill>
                <a:effectLst/>
                <a:latin typeface="Arial Unicode MS" panose="020B0604020202020204" pitchFamily="34" charset="-128"/>
              </a:rPr>
              <a:t>forestfires.csv)</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Libraries &amp; Frameworks: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panose="020B0604020202020204" pitchFamily="34" charset="-128"/>
              </a:rPr>
              <a:t>pandas</a:t>
            </a:r>
            <a:r>
              <a:rPr kumimoji="0" lang="en-US" altLang="en-US" sz="1600" b="0" i="0" u="none" strike="noStrike" cap="none" normalizeH="0" baseline="0" dirty="0">
                <a:ln>
                  <a:noFill/>
                </a:ln>
                <a:solidFill>
                  <a:schemeClr val="tx1"/>
                </a:solidFill>
                <a:effectLst/>
              </a:rPr>
              <a:t> → To load, clean, and preprocess the forest fire dataset.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numpy</a:t>
            </a:r>
            <a:r>
              <a:rPr kumimoji="0" lang="en-US" altLang="en-US" sz="1600" b="0" i="0" u="none" strike="noStrike" cap="none" normalizeH="0" baseline="0" dirty="0">
                <a:ln>
                  <a:noFill/>
                </a:ln>
                <a:solidFill>
                  <a:schemeClr val="tx1"/>
                </a:solidFill>
                <a:effectLst/>
              </a:rPr>
              <a:t> → For numerical operations and data transformation (log transformation).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panose="020B0604020202020204" pitchFamily="34" charset="-128"/>
              </a:rPr>
              <a:t>matplotlib</a:t>
            </a:r>
            <a:r>
              <a:rPr kumimoji="0" lang="en-US" altLang="en-US" sz="1600" b="1" i="0" u="none" strike="noStrike" cap="none" normalizeH="0" baseline="0" dirty="0">
                <a:ln>
                  <a:noFill/>
                </a:ln>
                <a:solidFill>
                  <a:schemeClr val="tx1"/>
                </a:solidFill>
                <a:effectLst/>
              </a:rPr>
              <a:t> &amp; </a:t>
            </a:r>
            <a:r>
              <a:rPr kumimoji="0" lang="en-US" altLang="en-US" sz="1600" b="1" i="0" u="none" strike="noStrike" cap="none" normalizeH="0" baseline="0" dirty="0">
                <a:ln>
                  <a:noFill/>
                </a:ln>
                <a:solidFill>
                  <a:schemeClr val="tx1"/>
                </a:solidFill>
                <a:effectLst/>
                <a:latin typeface="Arial Unicode MS" panose="020B0604020202020204" pitchFamily="34" charset="-128"/>
              </a:rPr>
              <a:t>seaborn</a:t>
            </a:r>
            <a:r>
              <a:rPr kumimoji="0" lang="en-US" altLang="en-US" sz="1600" b="0" i="0" u="none" strike="noStrike" cap="none" normalizeH="0" baseline="0" dirty="0">
                <a:ln>
                  <a:noFill/>
                </a:ln>
                <a:solidFill>
                  <a:schemeClr val="tx1"/>
                </a:solidFill>
                <a:effectLst/>
              </a:rPr>
              <a:t> → For data visualization (heatmaps, bar charts, scatter plots).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panose="020B0604020202020204" pitchFamily="34" charset="-128"/>
              </a:rPr>
              <a:t>scikit-learn</a:t>
            </a:r>
            <a:r>
              <a:rPr kumimoji="0" lang="en-US" altLang="en-US" sz="1600" b="0" i="0" u="none" strike="noStrike" cap="none" normalizeH="0" baseline="0" dirty="0">
                <a:ln>
                  <a:noFill/>
                </a:ln>
                <a:solidFill>
                  <a:schemeClr val="tx1"/>
                </a:solidFill>
                <a:effectLst/>
              </a:rPr>
              <a:t> → To train and evaluate the Random Forest Regressor model.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streamlit</a:t>
            </a:r>
            <a:r>
              <a:rPr kumimoji="0" lang="en-US" altLang="en-US" sz="1600" b="0" i="0" u="none" strike="noStrike" cap="none" normalizeH="0" baseline="0" dirty="0">
                <a:ln>
                  <a:noFill/>
                </a:ln>
                <a:solidFill>
                  <a:schemeClr val="tx1"/>
                </a:solidFill>
                <a:effectLst/>
              </a:rPr>
              <a:t> → To build and deploy the interactive web application.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panose="020B0604020202020204" pitchFamily="34" charset="-128"/>
              </a:rPr>
              <a:t>pickle</a:t>
            </a:r>
            <a:r>
              <a:rPr kumimoji="0" lang="en-US" altLang="en-US" sz="1600" b="0" i="0" u="none" strike="noStrike" cap="none" normalizeH="0" baseline="0" dirty="0">
                <a:ln>
                  <a:noFill/>
                </a:ln>
                <a:solidFill>
                  <a:schemeClr val="tx1"/>
                </a:solidFill>
                <a:effectLst/>
              </a:rPr>
              <a:t> → For model serialization and saving the trained model.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panose="020B0604020202020204" pitchFamily="34" charset="-128"/>
              </a:rPr>
              <a:t>folium</a:t>
            </a:r>
            <a:r>
              <a:rPr kumimoji="0" lang="en-US" altLang="en-US" sz="1600" b="0" i="0" u="none" strike="noStrike" cap="none" normalizeH="0" baseline="0" dirty="0">
                <a:ln>
                  <a:noFill/>
                </a:ln>
                <a:solidFill>
                  <a:schemeClr val="tx1"/>
                </a:solidFill>
                <a:effectLst/>
              </a:rPr>
              <a:t> → To create the interactive geographical map of fire locations</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A3F460BF-03FE-19F2-EC73-7FA91A1CFCDC}"/>
              </a:ext>
            </a:extLst>
          </p:cNvPr>
          <p:cNvSpPr txBox="1"/>
          <p:nvPr/>
        </p:nvSpPr>
        <p:spPr>
          <a:xfrm>
            <a:off x="119270" y="937059"/>
            <a:ext cx="4020652" cy="461665"/>
          </a:xfrm>
          <a:prstGeom prst="rect">
            <a:avLst/>
          </a:prstGeom>
          <a:noFill/>
        </p:spPr>
        <p:txBody>
          <a:bodyPr wrap="none" rtlCol="0">
            <a:spAutoFit/>
          </a:bodyPr>
          <a:lstStyle/>
          <a:p>
            <a:r>
              <a:rPr lang="en-IN" sz="2400" dirty="0">
                <a:solidFill>
                  <a:schemeClr val="accent5">
                    <a:lumMod val="75000"/>
                  </a:schemeClr>
                </a:solidFill>
              </a:rPr>
              <a:t>Tools and Technology Used</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45D4569-37D0-350F-1602-D6A3FB430D25}"/>
              </a:ext>
            </a:extLst>
          </p:cNvPr>
          <p:cNvSpPr>
            <a:spLocks noChangeArrowheads="1"/>
          </p:cNvSpPr>
          <p:nvPr/>
        </p:nvSpPr>
        <p:spPr bwMode="auto">
          <a:xfrm>
            <a:off x="107665" y="1198710"/>
            <a:ext cx="1108812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Data Preprocessing and Feature Engineering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Loaded the </a:t>
            </a:r>
            <a:r>
              <a:rPr kumimoji="0" lang="en-US" altLang="en-US" sz="1800" b="0" i="0" u="none" strike="noStrike" cap="none" normalizeH="0" baseline="0" dirty="0">
                <a:ln>
                  <a:noFill/>
                </a:ln>
                <a:solidFill>
                  <a:schemeClr val="tx1"/>
                </a:solidFill>
                <a:effectLst/>
                <a:latin typeface="Arial Unicode MS" panose="020B0604020202020204" pitchFamily="34" charset="-128"/>
              </a:rPr>
              <a:t>forestfires.csv</a:t>
            </a:r>
            <a:r>
              <a:rPr kumimoji="0" lang="en-US" altLang="en-US" sz="1800" b="0" i="0" u="none" strike="noStrike" cap="none" normalizeH="0" baseline="0" dirty="0">
                <a:ln>
                  <a:noFill/>
                </a:ln>
                <a:solidFill>
                  <a:schemeClr val="tx1"/>
                </a:solidFill>
                <a:effectLst/>
              </a:rPr>
              <a:t> dataset and performed initial data exploration.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Converted categorical features (</a:t>
            </a:r>
            <a:r>
              <a:rPr kumimoji="0" lang="en-US" altLang="en-US" sz="1800" b="0" i="0" u="none" strike="noStrike" cap="none" normalizeH="0" baseline="0" dirty="0">
                <a:ln>
                  <a:noFill/>
                </a:ln>
                <a:solidFill>
                  <a:schemeClr val="tx1"/>
                </a:solidFill>
                <a:effectLst/>
                <a:latin typeface="Arial Unicode MS" panose="020B0604020202020204" pitchFamily="34" charset="-128"/>
              </a:rPr>
              <a:t>month</a:t>
            </a:r>
            <a:r>
              <a:rPr kumimoji="0" lang="en-US" altLang="en-US" sz="1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latin typeface="Arial Unicode MS" panose="020B0604020202020204" pitchFamily="34" charset="-128"/>
              </a:rPr>
              <a:t>day</a:t>
            </a:r>
            <a:r>
              <a:rPr kumimoji="0" lang="en-US" altLang="en-US" sz="1800" b="0" i="0" u="none" strike="noStrike" cap="none" normalizeH="0" baseline="0" dirty="0">
                <a:ln>
                  <a:noFill/>
                </a:ln>
                <a:solidFill>
                  <a:schemeClr val="tx1"/>
                </a:solidFill>
                <a:effectLst/>
              </a:rPr>
              <a:t>) into numerical values for model compatibility</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Engineered a new feature, </a:t>
            </a:r>
            <a:r>
              <a:rPr kumimoji="0" lang="en-US" altLang="en-US" sz="1800" b="0" i="0" u="none" strike="noStrike" cap="none" normalizeH="0" baseline="0" dirty="0" err="1">
                <a:ln>
                  <a:noFill/>
                </a:ln>
                <a:solidFill>
                  <a:schemeClr val="tx1"/>
                </a:solidFill>
                <a:effectLst/>
                <a:latin typeface="Arial Unicode MS" panose="020B0604020202020204" pitchFamily="34" charset="-128"/>
              </a:rPr>
              <a:t>log_area</a:t>
            </a:r>
            <a:r>
              <a:rPr kumimoji="0" lang="en-US" altLang="en-US" sz="1800" b="0" i="0" u="none" strike="noStrike" cap="none" normalizeH="0" baseline="0" dirty="0">
                <a:ln>
                  <a:noFill/>
                </a:ln>
                <a:solidFill>
                  <a:schemeClr val="tx1"/>
                </a:solidFill>
                <a:effectLst/>
              </a:rPr>
              <a:t>, by applying a log transformation to the skewed </a:t>
            </a:r>
            <a:r>
              <a:rPr kumimoji="0" lang="en-US" altLang="en-US" sz="1800" b="0" i="0" u="none" strike="noStrike" cap="none" normalizeH="0" baseline="0" dirty="0">
                <a:ln>
                  <a:noFill/>
                </a:ln>
                <a:solidFill>
                  <a:schemeClr val="tx1"/>
                </a:solidFill>
                <a:effectLst/>
                <a:latin typeface="Arial Unicode MS" panose="020B0604020202020204" pitchFamily="34" charset="-128"/>
              </a:rPr>
              <a:t>area</a:t>
            </a:r>
            <a:r>
              <a:rPr kumimoji="0" lang="en-US" altLang="en-US" sz="1800" b="0" i="0" u="none" strike="noStrike" cap="none" normalizeH="0" baseline="0" dirty="0">
                <a:ln>
                  <a:noFill/>
                </a:ln>
                <a:solidFill>
                  <a:schemeClr val="tx1"/>
                </a:solidFill>
                <a:effectLst/>
              </a:rPr>
              <a:t> column to normalize its distribution</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Exploratory Data Analysis (EDA)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Generated a </a:t>
            </a:r>
            <a:r>
              <a:rPr kumimoji="0" lang="en-US" altLang="en-US" sz="1800" b="1" i="0" u="none" strike="noStrike" cap="none" normalizeH="0" baseline="0" dirty="0">
                <a:ln>
                  <a:noFill/>
                </a:ln>
                <a:solidFill>
                  <a:schemeClr val="tx1"/>
                </a:solidFill>
                <a:effectLst/>
                <a:latin typeface="Arial" panose="020B0604020202020204" pitchFamily="34" charset="0"/>
              </a:rPr>
              <a:t>correlation heatmap</a:t>
            </a:r>
            <a:r>
              <a:rPr kumimoji="0" lang="en-US" altLang="en-US" sz="1800" b="0" i="0" u="none" strike="noStrike" cap="none" normalizeH="0" baseline="0" dirty="0">
                <a:ln>
                  <a:noFill/>
                </a:ln>
                <a:solidFill>
                  <a:schemeClr val="tx1"/>
                </a:solidFill>
                <a:effectLst/>
                <a:latin typeface="Arial" panose="020B0604020202020204" pitchFamily="34" charset="0"/>
              </a:rPr>
              <a:t> to identify relationships between meteorological data and fire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Created various plots (scatter, bar) to visualize trends, such as the peak fire months (August, September) and days (weekends).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Developed an interactive </a:t>
            </a:r>
            <a:r>
              <a:rPr kumimoji="0" lang="en-US" altLang="en-US" sz="1800" b="1" i="0" u="none" strike="noStrike" cap="none" normalizeH="0" baseline="0" dirty="0">
                <a:ln>
                  <a:noFill/>
                </a:ln>
                <a:solidFill>
                  <a:schemeClr val="tx1"/>
                </a:solidFill>
                <a:effectLst/>
                <a:latin typeface="Arial" panose="020B0604020202020204" pitchFamily="34" charset="0"/>
              </a:rPr>
              <a:t>geographical map</a:t>
            </a:r>
            <a:r>
              <a:rPr kumimoji="0" lang="en-US" altLang="en-US" sz="1800" b="0" i="0" u="none" strike="noStrike" cap="none" normalizeH="0" baseline="0" dirty="0">
                <a:ln>
                  <a:noFill/>
                </a:ln>
                <a:solidFill>
                  <a:schemeClr val="tx1"/>
                </a:solidFill>
                <a:effectLst/>
                <a:latin typeface="Arial" panose="020B0604020202020204" pitchFamily="34" charset="0"/>
              </a:rPr>
              <a:t> with Folium to visualize the spatial distribution and magnitude of fires.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Model Training and Deployment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Selected 8 key features based on EDA for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Split the dataset into an 80/20 train-test split.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Trained a </a:t>
            </a:r>
            <a:r>
              <a:rPr kumimoji="0" lang="en-US" altLang="en-US" sz="1800" b="1" i="0" u="none" strike="noStrike" cap="none" normalizeH="0" baseline="0" dirty="0">
                <a:ln>
                  <a:noFill/>
                </a:ln>
                <a:solidFill>
                  <a:schemeClr val="tx1"/>
                </a:solidFill>
                <a:effectLst/>
                <a:latin typeface="Arial" panose="020B0604020202020204" pitchFamily="34" charset="0"/>
              </a:rPr>
              <a:t>Random Forest Regressor</a:t>
            </a:r>
            <a:r>
              <a:rPr kumimoji="0" lang="en-US" altLang="en-US" sz="1800" b="0" i="0" u="none" strike="noStrike" cap="none" normalizeH="0" baseline="0" dirty="0">
                <a:ln>
                  <a:noFill/>
                </a:ln>
                <a:solidFill>
                  <a:schemeClr val="tx1"/>
                </a:solidFill>
                <a:effectLst/>
                <a:latin typeface="Arial" panose="020B0604020202020204" pitchFamily="34" charset="0"/>
              </a:rPr>
              <a:t> model on the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Serialized the trained model as </a:t>
            </a:r>
            <a:r>
              <a:rPr kumimoji="0" lang="en-US" altLang="en-US" sz="1800" b="0" i="0" u="none" strike="noStrike" cap="none" normalizeH="0" baseline="0" dirty="0" err="1">
                <a:ln>
                  <a:noFill/>
                </a:ln>
                <a:solidFill>
                  <a:schemeClr val="tx1"/>
                </a:solidFill>
                <a:effectLst/>
                <a:latin typeface="Arial Unicode MS" panose="020B0604020202020204" pitchFamily="34" charset="-128"/>
              </a:rPr>
              <a:t>forest_fire_model.pkl</a:t>
            </a:r>
            <a:r>
              <a:rPr kumimoji="0" lang="en-US" altLang="en-US" sz="1800" b="0" i="0" u="none" strike="noStrike" cap="none" normalizeH="0" baseline="0" dirty="0">
                <a:ln>
                  <a:noFill/>
                </a:ln>
                <a:solidFill>
                  <a:schemeClr val="tx1"/>
                </a:solidFill>
                <a:effectLst/>
              </a:rPr>
              <a:t> for deployment</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Built an interactive </a:t>
            </a:r>
            <a:r>
              <a:rPr kumimoji="0" lang="en-US" altLang="en-US" sz="1800" i="0" u="none" strike="noStrike" cap="none" normalizeH="0" baseline="0" dirty="0" err="1">
                <a:ln>
                  <a:noFill/>
                </a:ln>
                <a:solidFill>
                  <a:schemeClr val="tx1"/>
                </a:solidFill>
                <a:effectLst/>
                <a:latin typeface="Arial" panose="020B0604020202020204" pitchFamily="34" charset="0"/>
              </a:rPr>
              <a:t>Streamlit</a:t>
            </a:r>
            <a:r>
              <a:rPr kumimoji="0" lang="en-US" altLang="en-US" sz="1800" i="0" u="none" strike="noStrike" cap="none" normalizeH="0" baseline="0" dirty="0">
                <a:ln>
                  <a:noFill/>
                </a:ln>
                <a:solidFill>
                  <a:schemeClr val="tx1"/>
                </a:solidFill>
                <a:effectLst/>
                <a:latin typeface="Arial" panose="020B0604020202020204" pitchFamily="34" charset="0"/>
              </a:rPr>
              <a:t> web application </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Unicode MS" panose="020B0604020202020204" pitchFamily="34" charset="-128"/>
              </a:rPr>
              <a:t>app.py</a:t>
            </a:r>
            <a:r>
              <a:rPr kumimoji="0" lang="en-US" altLang="en-US" sz="1800" b="0" i="0" u="none" strike="noStrike" cap="none" normalizeH="0" baseline="0" dirty="0">
                <a:ln>
                  <a:noFill/>
                </a:ln>
                <a:solidFill>
                  <a:schemeClr val="tx1"/>
                </a:solidFill>
                <a:effectLst/>
              </a:rPr>
              <a:t>) with sidebar sliders for user input.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app loads the model to provide real-time predictions and classifies fire risk as Low, Medium, or High.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A4C7E88-9B15-695E-44AB-5302F7531F90}"/>
              </a:ext>
            </a:extLst>
          </p:cNvPr>
          <p:cNvSpPr txBox="1"/>
          <p:nvPr/>
        </p:nvSpPr>
        <p:spPr>
          <a:xfrm>
            <a:off x="107665" y="819054"/>
            <a:ext cx="1949573" cy="461665"/>
          </a:xfrm>
          <a:prstGeom prst="rect">
            <a:avLst/>
          </a:prstGeom>
          <a:noFill/>
        </p:spPr>
        <p:txBody>
          <a:bodyPr wrap="none" rtlCol="0">
            <a:spAutoFit/>
          </a:bodyPr>
          <a:lstStyle/>
          <a:p>
            <a:r>
              <a:rPr lang="en-IN" sz="2400" dirty="0">
                <a:solidFill>
                  <a:schemeClr val="accent5">
                    <a:lumMod val="75000"/>
                  </a:schemeClr>
                </a:solidFill>
              </a:rPr>
              <a:t>Methodology</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94144" y="881692"/>
            <a:ext cx="11357776" cy="4278094"/>
          </a:xfrm>
          <a:prstGeom prst="rect">
            <a:avLst/>
          </a:prstGeom>
          <a:noFill/>
        </p:spPr>
        <p:txBody>
          <a:bodyPr wrap="square">
            <a:spAutoFit/>
          </a:bodyPr>
          <a:lstStyle/>
          <a:p>
            <a:r>
              <a:rPr lang="en-US" sz="2400" b="1" dirty="0">
                <a:solidFill>
                  <a:srgbClr val="213163"/>
                </a:solidFill>
              </a:rPr>
              <a:t>Problem Statement:  </a:t>
            </a:r>
          </a:p>
          <a:p>
            <a:r>
              <a:rPr lang="en-US" sz="2400" dirty="0"/>
              <a:t>Forest fires pose a significant and growing threat to ecosystems, property, and human lives, exacerbated by climate change. Effective disaster management relies on the ability to predict the potential scale of a fire before it spreads.</a:t>
            </a:r>
          </a:p>
          <a:p>
            <a:r>
              <a:rPr lang="en-US" sz="2400" dirty="0"/>
              <a:t>The challenge is to </a:t>
            </a:r>
            <a:r>
              <a:rPr lang="en-US" sz="2400" b="1" dirty="0"/>
              <a:t>develop a predictive model that can accurately estimate the burned area of a forest fire</a:t>
            </a:r>
            <a:r>
              <a:rPr lang="en-US" sz="2400" dirty="0"/>
              <a:t> using readily available meteorological data. This requires analyzing environmental factors such as temperature, humidity, and wind speed to identify key predictors.</a:t>
            </a:r>
          </a:p>
          <a:p>
            <a:endParaRPr lang="en-US" sz="2800" b="1" dirty="0">
              <a:solidFill>
                <a:srgbClr val="213163"/>
              </a:solidFill>
            </a:endParaRPr>
          </a:p>
          <a:p>
            <a:r>
              <a:rPr lang="en-US" sz="2400" b="1" dirty="0">
                <a:solidFill>
                  <a:srgbClr val="213163"/>
                </a:solidFill>
              </a:rPr>
              <a:t>GITHUB LINK:</a:t>
            </a:r>
          </a:p>
          <a:p>
            <a:r>
              <a:rPr lang="en-IN" sz="2400" b="1" dirty="0">
                <a:solidFill>
                  <a:srgbClr val="213163"/>
                </a:solidFill>
              </a:rPr>
              <a:t>https://github.com/Harsh-KH-6/Climate-Risk-and-Disaster-Mangement-AICTE</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53546" y="764715"/>
            <a:ext cx="11703216" cy="1815882"/>
          </a:xfrm>
          <a:prstGeom prst="rect">
            <a:avLst/>
          </a:prstGeom>
          <a:noFill/>
        </p:spPr>
        <p:txBody>
          <a:bodyPr wrap="square">
            <a:spAutoFit/>
          </a:bodyPr>
          <a:lstStyle/>
          <a:p>
            <a:r>
              <a:rPr lang="en-US" sz="2400" b="1" dirty="0">
                <a:solidFill>
                  <a:srgbClr val="213163"/>
                </a:solidFill>
              </a:rPr>
              <a:t>Solution:</a:t>
            </a:r>
          </a:p>
          <a:p>
            <a:endParaRPr lang="en-US" sz="2400" b="1" dirty="0">
              <a:solidFill>
                <a:srgbClr val="213163"/>
              </a:solidFill>
            </a:endParaRPr>
          </a:p>
          <a:p>
            <a:endParaRPr lang="en-US" sz="2400" b="1" dirty="0">
              <a:solidFill>
                <a:srgbClr val="213163"/>
              </a:solidFill>
            </a:endParaRPr>
          </a:p>
          <a:p>
            <a:r>
              <a:rPr lang="en-US" sz="2000" b="1" dirty="0">
                <a:solidFill>
                  <a:srgbClr val="213163"/>
                </a:solidFill>
              </a:rPr>
              <a:t>  </a:t>
            </a:r>
          </a:p>
          <a:p>
            <a:endParaRPr lang="en-IN" sz="2000" b="1" dirty="0">
              <a:solidFill>
                <a:srgbClr val="213163"/>
              </a:solidFill>
            </a:endParaRPr>
          </a:p>
        </p:txBody>
      </p:sp>
      <p:sp>
        <p:nvSpPr>
          <p:cNvPr id="2" name="TextBox 1">
            <a:extLst>
              <a:ext uri="{FF2B5EF4-FFF2-40B4-BE49-F238E27FC236}">
                <a16:creationId xmlns:a16="http://schemas.microsoft.com/office/drawing/2014/main" id="{26E72BBD-3585-B801-632D-428FADFEDC0D}"/>
              </a:ext>
            </a:extLst>
          </p:cNvPr>
          <p:cNvSpPr txBox="1"/>
          <p:nvPr/>
        </p:nvSpPr>
        <p:spPr>
          <a:xfrm>
            <a:off x="85121" y="5693175"/>
            <a:ext cx="9890901" cy="400110"/>
          </a:xfrm>
          <a:prstGeom prst="rect">
            <a:avLst/>
          </a:prstGeom>
          <a:noFill/>
        </p:spPr>
        <p:txBody>
          <a:bodyPr wrap="square" rtlCol="0">
            <a:spAutoFit/>
          </a:bodyPr>
          <a:lstStyle/>
          <a:p>
            <a:pPr>
              <a:spcAft>
                <a:spcPts val="800"/>
              </a:spcAft>
            </a:pPr>
            <a:r>
              <a:rPr lang="en-IN" sz="2000" dirty="0">
                <a:solidFill>
                  <a:srgbClr val="0000FF"/>
                </a:solidFill>
                <a:latin typeface="+mn-lt"/>
              </a:rPr>
              <a:t>https://github.com/Harsh-KH-6/Climate-Risk-and-Disaster-Mangement-AICTE</a:t>
            </a:r>
          </a:p>
        </p:txBody>
      </p:sp>
      <p:sp>
        <p:nvSpPr>
          <p:cNvPr id="5" name="Rectangle 2">
            <a:extLst>
              <a:ext uri="{FF2B5EF4-FFF2-40B4-BE49-F238E27FC236}">
                <a16:creationId xmlns:a16="http://schemas.microsoft.com/office/drawing/2014/main" id="{B1085153-E1F5-F6B7-3190-EFF65AE1933B}"/>
              </a:ext>
            </a:extLst>
          </p:cNvPr>
          <p:cNvSpPr>
            <a:spLocks noChangeArrowheads="1"/>
          </p:cNvSpPr>
          <p:nvPr/>
        </p:nvSpPr>
        <p:spPr bwMode="auto">
          <a:xfrm>
            <a:off x="85121" y="1181422"/>
            <a:ext cx="1164006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Successfully trained a </a:t>
            </a:r>
            <a:r>
              <a:rPr kumimoji="0" lang="en-US" altLang="en-US" sz="2000" b="1" i="0" u="none" strike="noStrike" cap="none" normalizeH="0" baseline="0" dirty="0">
                <a:ln>
                  <a:noFill/>
                </a:ln>
                <a:solidFill>
                  <a:schemeClr val="tx1"/>
                </a:solidFill>
                <a:effectLst/>
                <a:latin typeface="Arial" panose="020B0604020202020204" pitchFamily="34" charset="0"/>
              </a:rPr>
              <a:t>Random Forest Regressor</a:t>
            </a:r>
            <a:r>
              <a:rPr kumimoji="0" lang="en-US" altLang="en-US" sz="2000" b="0" i="0" u="none" strike="noStrike" cap="none" normalizeH="0" baseline="0" dirty="0">
                <a:ln>
                  <a:noFill/>
                </a:ln>
                <a:solidFill>
                  <a:schemeClr val="tx1"/>
                </a:solidFill>
                <a:effectLst/>
                <a:latin typeface="Arial" panose="020B0604020202020204" pitchFamily="34" charset="0"/>
              </a:rPr>
              <a:t> model with good predictive accuracy on the 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model uses 8 key features (Temperature, RH, Wind, Rain, FFMC, DMC, DC, ISI) to make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Developed a real-time </a:t>
            </a:r>
            <a:r>
              <a:rPr kumimoji="0" lang="en-US" altLang="en-US" sz="2000" b="0" i="0" u="none" strike="noStrike" cap="none" normalizeH="0" baseline="0" dirty="0" err="1">
                <a:ln>
                  <a:noFill/>
                </a:ln>
                <a:solidFill>
                  <a:schemeClr val="tx1"/>
                </a:solidFill>
                <a:effectLst/>
                <a:latin typeface="Arial" panose="020B0604020202020204" pitchFamily="34" charset="0"/>
              </a:rPr>
              <a:t>Streamlit</a:t>
            </a:r>
            <a:r>
              <a:rPr kumimoji="0" lang="en-US" altLang="en-US" sz="2000" b="0" i="0" u="none" strike="noStrike" cap="none" normalizeH="0" baseline="0" dirty="0">
                <a:ln>
                  <a:noFill/>
                </a:ln>
                <a:solidFill>
                  <a:schemeClr val="tx1"/>
                </a:solidFill>
                <a:effectLst/>
                <a:latin typeface="Arial" panose="020B0604020202020204" pitchFamily="34" charset="0"/>
              </a:rPr>
              <a:t> interface where users can input environmental data and receive an instant fire area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application provides a clear risk assessment (Low, Medium, High) based on the predicted burned area.</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855629"/>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3" name="Picture 12">
            <a:extLst>
              <a:ext uri="{FF2B5EF4-FFF2-40B4-BE49-F238E27FC236}">
                <a16:creationId xmlns:a16="http://schemas.microsoft.com/office/drawing/2014/main" id="{8FD98E11-A6E5-0411-8A07-FD8A65489CE3}"/>
              </a:ext>
            </a:extLst>
          </p:cNvPr>
          <p:cNvPicPr>
            <a:picLocks noChangeAspect="1"/>
          </p:cNvPicPr>
          <p:nvPr/>
        </p:nvPicPr>
        <p:blipFill>
          <a:blip r:embed="rId2"/>
          <a:stretch>
            <a:fillRect/>
          </a:stretch>
        </p:blipFill>
        <p:spPr>
          <a:xfrm>
            <a:off x="255104" y="1327301"/>
            <a:ext cx="5200154" cy="3759280"/>
          </a:xfrm>
          <a:prstGeom prst="rect">
            <a:avLst/>
          </a:prstGeom>
        </p:spPr>
      </p:pic>
      <p:pic>
        <p:nvPicPr>
          <p:cNvPr id="15" name="Picture 14">
            <a:extLst>
              <a:ext uri="{FF2B5EF4-FFF2-40B4-BE49-F238E27FC236}">
                <a16:creationId xmlns:a16="http://schemas.microsoft.com/office/drawing/2014/main" id="{24077248-430D-87C3-C2B3-7A8C1C1C8574}"/>
              </a:ext>
            </a:extLst>
          </p:cNvPr>
          <p:cNvPicPr>
            <a:picLocks noChangeAspect="1"/>
          </p:cNvPicPr>
          <p:nvPr/>
        </p:nvPicPr>
        <p:blipFill>
          <a:blip r:embed="rId3"/>
          <a:stretch>
            <a:fillRect/>
          </a:stretch>
        </p:blipFill>
        <p:spPr>
          <a:xfrm>
            <a:off x="714776" y="5232088"/>
            <a:ext cx="3857224" cy="1540565"/>
          </a:xfrm>
          <a:prstGeom prst="rect">
            <a:avLst/>
          </a:prstGeom>
        </p:spPr>
      </p:pic>
      <p:pic>
        <p:nvPicPr>
          <p:cNvPr id="17" name="Picture 16">
            <a:extLst>
              <a:ext uri="{FF2B5EF4-FFF2-40B4-BE49-F238E27FC236}">
                <a16:creationId xmlns:a16="http://schemas.microsoft.com/office/drawing/2014/main" id="{DF2729E2-B0BD-5D33-7314-BBB00E57E15C}"/>
              </a:ext>
            </a:extLst>
          </p:cNvPr>
          <p:cNvPicPr>
            <a:picLocks noChangeAspect="1"/>
          </p:cNvPicPr>
          <p:nvPr/>
        </p:nvPicPr>
        <p:blipFill>
          <a:blip r:embed="rId4"/>
          <a:stretch>
            <a:fillRect/>
          </a:stretch>
        </p:blipFill>
        <p:spPr>
          <a:xfrm>
            <a:off x="5812403" y="1327300"/>
            <a:ext cx="6305385" cy="495422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988151"/>
            <a:ext cx="11758433" cy="9110186"/>
          </a:xfrm>
          <a:prstGeom prst="rect">
            <a:avLst/>
          </a:prstGeom>
          <a:noFill/>
        </p:spPr>
        <p:txBody>
          <a:bodyPr wrap="square">
            <a:spAutoFit/>
          </a:bodyPr>
          <a:lstStyle/>
          <a:p>
            <a:r>
              <a:rPr lang="en-US" sz="2800" b="1" dirty="0">
                <a:solidFill>
                  <a:srgbClr val="213163"/>
                </a:solidFill>
              </a:rPr>
              <a:t>Conclusion:</a:t>
            </a:r>
          </a:p>
          <a:p>
            <a:r>
              <a:rPr lang="en-US" sz="2000" dirty="0"/>
              <a:t>This project successfully demonstrates the application of machine learning to predict the scale of forest fires using key meteorological factors. By training a Random Forest Regressor, the model showed promising results in identifying potential fire risks based on environmental conditions.</a:t>
            </a:r>
          </a:p>
          <a:p>
            <a:r>
              <a:rPr lang="en-US" sz="2000" dirty="0"/>
              <a:t>Through data preprocessing, exploratory data analysis, and model deployment, this project highlights how data-driven approaches can significantly improve disaster management. The interactive </a:t>
            </a:r>
            <a:r>
              <a:rPr lang="en-US" sz="2000" dirty="0" err="1"/>
              <a:t>Streamlit</a:t>
            </a:r>
            <a:r>
              <a:rPr lang="en-US" sz="2000" dirty="0"/>
              <a:t> interface makes the system practical for real-time risk assessment, providing a valuable tool for emergency services and public awareness.</a:t>
            </a:r>
          </a:p>
          <a:p>
            <a:r>
              <a:rPr lang="en-US" sz="2000" dirty="0"/>
              <a:t>In conclusion, this project shows that artificial intelligence is a powerful asset in mitigating the impact of natural disasters. By predicting the potential size of forest fires with reasonable accuracy, it can help authorities make informed decisions about resource allocation and public safety, ultimately contributing to better preparedness and resilience against one of the major threats posed by climate change.</a:t>
            </a: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218</TotalTime>
  <Words>864</Words>
  <Application>Microsoft Office PowerPoint</Application>
  <PresentationFormat>Widescreen</PresentationFormat>
  <Paragraphs>96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 Unicode MS</vt: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K.H. HARSH</cp:lastModifiedBy>
  <cp:revision>11</cp:revision>
  <dcterms:created xsi:type="dcterms:W3CDTF">2024-12-31T09:40:01Z</dcterms:created>
  <dcterms:modified xsi:type="dcterms:W3CDTF">2025-09-14T11:38:16Z</dcterms:modified>
</cp:coreProperties>
</file>