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3" r:id="rId4"/>
    <p:sldId id="259" r:id="rId5"/>
    <p:sldId id="260" r:id="rId6"/>
    <p:sldId id="261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08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C03A00-1B08-42FD-980C-0A146505D325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518C639-1800-425D-999D-EE6260378990}">
      <dgm:prSet phldrT="[Text]"/>
      <dgm:spPr/>
      <dgm:t>
        <a:bodyPr/>
        <a:lstStyle/>
        <a:p>
          <a:r>
            <a:rPr lang="en-IN" b="1" dirty="0">
              <a:solidFill>
                <a:srgbClr val="FF0000"/>
              </a:solidFill>
            </a:rPr>
            <a:t>INPUT</a:t>
          </a:r>
        </a:p>
      </dgm:t>
    </dgm:pt>
    <dgm:pt modelId="{FA2E74A6-B6AC-4CC0-88D8-BF7756A6999A}" type="parTrans" cxnId="{438A7033-D1B1-47E8-BAFC-2432703067C3}">
      <dgm:prSet/>
      <dgm:spPr/>
      <dgm:t>
        <a:bodyPr/>
        <a:lstStyle/>
        <a:p>
          <a:endParaRPr lang="en-IN"/>
        </a:p>
      </dgm:t>
    </dgm:pt>
    <dgm:pt modelId="{C6852897-C41D-4908-9882-5EC005C027E2}" type="sibTrans" cxnId="{438A7033-D1B1-47E8-BAFC-2432703067C3}">
      <dgm:prSet/>
      <dgm:spPr/>
      <dgm:t>
        <a:bodyPr/>
        <a:lstStyle/>
        <a:p>
          <a:endParaRPr lang="en-IN"/>
        </a:p>
      </dgm:t>
    </dgm:pt>
    <dgm:pt modelId="{2928A75E-BA2C-4D49-BBFB-E6644BFC036F}">
      <dgm:prSet phldrT="[Text]"/>
      <dgm:spPr/>
      <dgm:t>
        <a:bodyPr/>
        <a:lstStyle/>
        <a:p>
          <a:r>
            <a:rPr lang="en-IN" dirty="0">
              <a:solidFill>
                <a:schemeClr val="accent2">
                  <a:lumMod val="60000"/>
                  <a:lumOff val="40000"/>
                </a:schemeClr>
              </a:solidFill>
            </a:rPr>
            <a:t>DECISION LOGIC</a:t>
          </a:r>
        </a:p>
      </dgm:t>
    </dgm:pt>
    <dgm:pt modelId="{19D4A0D1-B715-4E68-AA67-B4544608F395}" type="parTrans" cxnId="{9ED0724C-6B42-4347-9E62-A6CD34480B62}">
      <dgm:prSet/>
      <dgm:spPr/>
      <dgm:t>
        <a:bodyPr/>
        <a:lstStyle/>
        <a:p>
          <a:endParaRPr lang="en-IN"/>
        </a:p>
      </dgm:t>
    </dgm:pt>
    <dgm:pt modelId="{14B7B0E3-FED4-4835-B9E1-D24EFA35F372}" type="sibTrans" cxnId="{9ED0724C-6B42-4347-9E62-A6CD34480B62}">
      <dgm:prSet/>
      <dgm:spPr/>
      <dgm:t>
        <a:bodyPr/>
        <a:lstStyle/>
        <a:p>
          <a:endParaRPr lang="en-IN"/>
        </a:p>
      </dgm:t>
    </dgm:pt>
    <dgm:pt modelId="{8A266B98-DD5F-41B1-8BDB-084BA77F0CD5}">
      <dgm:prSet phldrT="[Text]"/>
      <dgm:spPr/>
      <dgm:t>
        <a:bodyPr/>
        <a:lstStyle/>
        <a:p>
          <a:r>
            <a:rPr lang="en-IN" dirty="0">
              <a:solidFill>
                <a:srgbClr val="002060"/>
              </a:solidFill>
            </a:rPr>
            <a:t>ACTIONS</a:t>
          </a:r>
        </a:p>
      </dgm:t>
    </dgm:pt>
    <dgm:pt modelId="{E6ED02D3-F20A-4FF1-9010-2107AC33FD3B}" type="parTrans" cxnId="{A5096BE5-435C-40F0-9046-282418ED7757}">
      <dgm:prSet/>
      <dgm:spPr/>
      <dgm:t>
        <a:bodyPr/>
        <a:lstStyle/>
        <a:p>
          <a:endParaRPr lang="en-IN"/>
        </a:p>
      </dgm:t>
    </dgm:pt>
    <dgm:pt modelId="{477F93E3-096C-4730-A4C9-B6D112146667}" type="sibTrans" cxnId="{A5096BE5-435C-40F0-9046-282418ED7757}">
      <dgm:prSet/>
      <dgm:spPr/>
      <dgm:t>
        <a:bodyPr/>
        <a:lstStyle/>
        <a:p>
          <a:endParaRPr lang="en-IN"/>
        </a:p>
      </dgm:t>
    </dgm:pt>
    <dgm:pt modelId="{A4097511-92A6-4BB8-8D77-383BB602B55C}">
      <dgm:prSet phldrT="[Text]"/>
      <dgm:spPr/>
      <dgm:t>
        <a:bodyPr/>
        <a:lstStyle/>
        <a:p>
          <a:r>
            <a:rPr lang="en-IN" dirty="0">
              <a:solidFill>
                <a:srgbClr val="FFFF00"/>
              </a:solidFill>
            </a:rPr>
            <a:t>LEARNING LOOP</a:t>
          </a:r>
        </a:p>
      </dgm:t>
    </dgm:pt>
    <dgm:pt modelId="{41AAE40C-1455-43F3-B6C7-1427B701A8D6}" type="parTrans" cxnId="{BD41A627-34E2-4881-9566-4B27C0BBBA8D}">
      <dgm:prSet/>
      <dgm:spPr/>
      <dgm:t>
        <a:bodyPr/>
        <a:lstStyle/>
        <a:p>
          <a:endParaRPr lang="en-IN"/>
        </a:p>
      </dgm:t>
    </dgm:pt>
    <dgm:pt modelId="{E0ABF4F6-F745-4956-A2F5-9E0FC66422D6}" type="sibTrans" cxnId="{BD41A627-34E2-4881-9566-4B27C0BBBA8D}">
      <dgm:prSet/>
      <dgm:spPr/>
      <dgm:t>
        <a:bodyPr/>
        <a:lstStyle/>
        <a:p>
          <a:endParaRPr lang="en-IN"/>
        </a:p>
      </dgm:t>
    </dgm:pt>
    <dgm:pt modelId="{67B62757-AEE5-4F8D-A50D-6FAF467DCA41}" type="pres">
      <dgm:prSet presAssocID="{E7C03A00-1B08-42FD-980C-0A146505D325}" presName="Name0" presStyleCnt="0">
        <dgm:presLayoutVars>
          <dgm:dir/>
          <dgm:resizeHandles val="exact"/>
        </dgm:presLayoutVars>
      </dgm:prSet>
      <dgm:spPr/>
    </dgm:pt>
    <dgm:pt modelId="{A32351A2-9D2C-47FC-8460-2B4C2A462451}" type="pres">
      <dgm:prSet presAssocID="{E7C03A00-1B08-42FD-980C-0A146505D325}" presName="cycle" presStyleCnt="0"/>
      <dgm:spPr/>
    </dgm:pt>
    <dgm:pt modelId="{CE09655C-E58F-4822-BD8C-E14999A45295}" type="pres">
      <dgm:prSet presAssocID="{A518C639-1800-425D-999D-EE6260378990}" presName="nodeFirstNode" presStyleLbl="node1" presStyleIdx="0" presStyleCnt="4" custRadScaleRad="98813">
        <dgm:presLayoutVars>
          <dgm:bulletEnabled val="1"/>
        </dgm:presLayoutVars>
      </dgm:prSet>
      <dgm:spPr/>
    </dgm:pt>
    <dgm:pt modelId="{329E014F-6024-4560-804E-22EC85D94A0D}" type="pres">
      <dgm:prSet presAssocID="{C6852897-C41D-4908-9882-5EC005C027E2}" presName="sibTransFirstNode" presStyleLbl="bgShp" presStyleIdx="0" presStyleCnt="1"/>
      <dgm:spPr/>
    </dgm:pt>
    <dgm:pt modelId="{0EFB6266-D073-4877-8251-3899A5B39278}" type="pres">
      <dgm:prSet presAssocID="{2928A75E-BA2C-4D49-BBFB-E6644BFC036F}" presName="nodeFollowingNodes" presStyleLbl="node1" presStyleIdx="1" presStyleCnt="4">
        <dgm:presLayoutVars>
          <dgm:bulletEnabled val="1"/>
        </dgm:presLayoutVars>
      </dgm:prSet>
      <dgm:spPr/>
    </dgm:pt>
    <dgm:pt modelId="{AEBEA047-6B76-44BB-97BF-B8719CD0CC3C}" type="pres">
      <dgm:prSet presAssocID="{8A266B98-DD5F-41B1-8BDB-084BA77F0CD5}" presName="nodeFollowingNodes" presStyleLbl="node1" presStyleIdx="2" presStyleCnt="4" custRadScaleRad="98229">
        <dgm:presLayoutVars>
          <dgm:bulletEnabled val="1"/>
        </dgm:presLayoutVars>
      </dgm:prSet>
      <dgm:spPr/>
    </dgm:pt>
    <dgm:pt modelId="{6C5F11A4-3A14-49C4-AC64-2412B9B395CE}" type="pres">
      <dgm:prSet presAssocID="{A4097511-92A6-4BB8-8D77-383BB602B55C}" presName="nodeFollowingNodes" presStyleLbl="node1" presStyleIdx="3" presStyleCnt="4">
        <dgm:presLayoutVars>
          <dgm:bulletEnabled val="1"/>
        </dgm:presLayoutVars>
      </dgm:prSet>
      <dgm:spPr/>
    </dgm:pt>
  </dgm:ptLst>
  <dgm:cxnLst>
    <dgm:cxn modelId="{BD41A627-34E2-4881-9566-4B27C0BBBA8D}" srcId="{E7C03A00-1B08-42FD-980C-0A146505D325}" destId="{A4097511-92A6-4BB8-8D77-383BB602B55C}" srcOrd="3" destOrd="0" parTransId="{41AAE40C-1455-43F3-B6C7-1427B701A8D6}" sibTransId="{E0ABF4F6-F745-4956-A2F5-9E0FC66422D6}"/>
    <dgm:cxn modelId="{438A7033-D1B1-47E8-BAFC-2432703067C3}" srcId="{E7C03A00-1B08-42FD-980C-0A146505D325}" destId="{A518C639-1800-425D-999D-EE6260378990}" srcOrd="0" destOrd="0" parTransId="{FA2E74A6-B6AC-4CC0-88D8-BF7756A6999A}" sibTransId="{C6852897-C41D-4908-9882-5EC005C027E2}"/>
    <dgm:cxn modelId="{9ED0724C-6B42-4347-9E62-A6CD34480B62}" srcId="{E7C03A00-1B08-42FD-980C-0A146505D325}" destId="{2928A75E-BA2C-4D49-BBFB-E6644BFC036F}" srcOrd="1" destOrd="0" parTransId="{19D4A0D1-B715-4E68-AA67-B4544608F395}" sibTransId="{14B7B0E3-FED4-4835-B9E1-D24EFA35F372}"/>
    <dgm:cxn modelId="{6561554E-C649-4886-954A-94F3DB34FB43}" type="presOf" srcId="{2928A75E-BA2C-4D49-BBFB-E6644BFC036F}" destId="{0EFB6266-D073-4877-8251-3899A5B39278}" srcOrd="0" destOrd="0" presId="urn:microsoft.com/office/officeart/2005/8/layout/cycle3"/>
    <dgm:cxn modelId="{E5AF488A-C7C0-4B3B-94A1-557F5F60A0C6}" type="presOf" srcId="{A518C639-1800-425D-999D-EE6260378990}" destId="{CE09655C-E58F-4822-BD8C-E14999A45295}" srcOrd="0" destOrd="0" presId="urn:microsoft.com/office/officeart/2005/8/layout/cycle3"/>
    <dgm:cxn modelId="{75A73BA4-A84F-4FC1-80B9-878FCE091995}" type="presOf" srcId="{8A266B98-DD5F-41B1-8BDB-084BA77F0CD5}" destId="{AEBEA047-6B76-44BB-97BF-B8719CD0CC3C}" srcOrd="0" destOrd="0" presId="urn:microsoft.com/office/officeart/2005/8/layout/cycle3"/>
    <dgm:cxn modelId="{32F9CBB7-76AC-4414-B435-6D958993320F}" type="presOf" srcId="{E7C03A00-1B08-42FD-980C-0A146505D325}" destId="{67B62757-AEE5-4F8D-A50D-6FAF467DCA41}" srcOrd="0" destOrd="0" presId="urn:microsoft.com/office/officeart/2005/8/layout/cycle3"/>
    <dgm:cxn modelId="{363CA5C0-C10F-4CA6-899F-1C88AEEEAAE4}" type="presOf" srcId="{C6852897-C41D-4908-9882-5EC005C027E2}" destId="{329E014F-6024-4560-804E-22EC85D94A0D}" srcOrd="0" destOrd="0" presId="urn:microsoft.com/office/officeart/2005/8/layout/cycle3"/>
    <dgm:cxn modelId="{A5096BE5-435C-40F0-9046-282418ED7757}" srcId="{E7C03A00-1B08-42FD-980C-0A146505D325}" destId="{8A266B98-DD5F-41B1-8BDB-084BA77F0CD5}" srcOrd="2" destOrd="0" parTransId="{E6ED02D3-F20A-4FF1-9010-2107AC33FD3B}" sibTransId="{477F93E3-096C-4730-A4C9-B6D112146667}"/>
    <dgm:cxn modelId="{88AC3EF5-3E55-49F3-A7CE-13053E809632}" type="presOf" srcId="{A4097511-92A6-4BB8-8D77-383BB602B55C}" destId="{6C5F11A4-3A14-49C4-AC64-2412B9B395CE}" srcOrd="0" destOrd="0" presId="urn:microsoft.com/office/officeart/2005/8/layout/cycle3"/>
    <dgm:cxn modelId="{DC7755FC-771E-438D-A3B2-34041CDB1EEC}" type="presParOf" srcId="{67B62757-AEE5-4F8D-A50D-6FAF467DCA41}" destId="{A32351A2-9D2C-47FC-8460-2B4C2A462451}" srcOrd="0" destOrd="0" presId="urn:microsoft.com/office/officeart/2005/8/layout/cycle3"/>
    <dgm:cxn modelId="{061B5E57-3833-44E6-89B8-0D0033ED1C3E}" type="presParOf" srcId="{A32351A2-9D2C-47FC-8460-2B4C2A462451}" destId="{CE09655C-E58F-4822-BD8C-E14999A45295}" srcOrd="0" destOrd="0" presId="urn:microsoft.com/office/officeart/2005/8/layout/cycle3"/>
    <dgm:cxn modelId="{15F0A80C-26B3-4337-B2DE-7AD31DDC45CD}" type="presParOf" srcId="{A32351A2-9D2C-47FC-8460-2B4C2A462451}" destId="{329E014F-6024-4560-804E-22EC85D94A0D}" srcOrd="1" destOrd="0" presId="urn:microsoft.com/office/officeart/2005/8/layout/cycle3"/>
    <dgm:cxn modelId="{9E7B9E7B-A07D-4A50-9DBD-9EC0A1AB6B0A}" type="presParOf" srcId="{A32351A2-9D2C-47FC-8460-2B4C2A462451}" destId="{0EFB6266-D073-4877-8251-3899A5B39278}" srcOrd="2" destOrd="0" presId="urn:microsoft.com/office/officeart/2005/8/layout/cycle3"/>
    <dgm:cxn modelId="{6CE6BD6D-E527-4671-AE9E-D39E23F6F12E}" type="presParOf" srcId="{A32351A2-9D2C-47FC-8460-2B4C2A462451}" destId="{AEBEA047-6B76-44BB-97BF-B8719CD0CC3C}" srcOrd="3" destOrd="0" presId="urn:microsoft.com/office/officeart/2005/8/layout/cycle3"/>
    <dgm:cxn modelId="{077F2DE6-7C97-49B9-8583-F1874F78CB59}" type="presParOf" srcId="{A32351A2-9D2C-47FC-8460-2B4C2A462451}" destId="{6C5F11A4-3A14-49C4-AC64-2412B9B395CE}" srcOrd="4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9E014F-6024-4560-804E-22EC85D94A0D}">
      <dsp:nvSpPr>
        <dsp:cNvPr id="0" name=""/>
        <dsp:cNvSpPr/>
      </dsp:nvSpPr>
      <dsp:spPr>
        <a:xfrm>
          <a:off x="1089304" y="-58847"/>
          <a:ext cx="3917390" cy="3917390"/>
        </a:xfrm>
        <a:prstGeom prst="circularArrow">
          <a:avLst>
            <a:gd name="adj1" fmla="val 4668"/>
            <a:gd name="adj2" fmla="val 272909"/>
            <a:gd name="adj3" fmla="val 12997352"/>
            <a:gd name="adj4" fmla="val 17918726"/>
            <a:gd name="adj5" fmla="val 484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09655C-E58F-4822-BD8C-E14999A45295}">
      <dsp:nvSpPr>
        <dsp:cNvPr id="0" name=""/>
        <dsp:cNvSpPr/>
      </dsp:nvSpPr>
      <dsp:spPr>
        <a:xfrm>
          <a:off x="1799332" y="17758"/>
          <a:ext cx="2497335" cy="1248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b="1" kern="1200" dirty="0">
              <a:solidFill>
                <a:srgbClr val="FF0000"/>
              </a:solidFill>
            </a:rPr>
            <a:t>INPUT</a:t>
          </a:r>
        </a:p>
      </dsp:txBody>
      <dsp:txXfrm>
        <a:off x="1860287" y="78713"/>
        <a:ext cx="2375425" cy="1126757"/>
      </dsp:txXfrm>
    </dsp:sp>
    <dsp:sp modelId="{0EFB6266-D073-4877-8251-3899A5B39278}">
      <dsp:nvSpPr>
        <dsp:cNvPr id="0" name=""/>
        <dsp:cNvSpPr/>
      </dsp:nvSpPr>
      <dsp:spPr>
        <a:xfrm>
          <a:off x="3205935" y="1407666"/>
          <a:ext cx="2497335" cy="1248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chemeClr val="accent2">
                  <a:lumMod val="60000"/>
                  <a:lumOff val="40000"/>
                </a:schemeClr>
              </a:solidFill>
            </a:rPr>
            <a:t>DECISION LOGIC</a:t>
          </a:r>
        </a:p>
      </dsp:txBody>
      <dsp:txXfrm>
        <a:off x="3266890" y="1468621"/>
        <a:ext cx="2375425" cy="1126757"/>
      </dsp:txXfrm>
    </dsp:sp>
    <dsp:sp modelId="{AEBEA047-6B76-44BB-97BF-B8719CD0CC3C}">
      <dsp:nvSpPr>
        <dsp:cNvPr id="0" name=""/>
        <dsp:cNvSpPr/>
      </dsp:nvSpPr>
      <dsp:spPr>
        <a:xfrm>
          <a:off x="1799332" y="2789358"/>
          <a:ext cx="2497335" cy="1248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rgbClr val="002060"/>
              </a:solidFill>
            </a:rPr>
            <a:t>ACTIONS</a:t>
          </a:r>
        </a:p>
      </dsp:txBody>
      <dsp:txXfrm>
        <a:off x="1860287" y="2850313"/>
        <a:ext cx="2375425" cy="1126757"/>
      </dsp:txXfrm>
    </dsp:sp>
    <dsp:sp modelId="{6C5F11A4-3A14-49C4-AC64-2412B9B395CE}">
      <dsp:nvSpPr>
        <dsp:cNvPr id="0" name=""/>
        <dsp:cNvSpPr/>
      </dsp:nvSpPr>
      <dsp:spPr>
        <a:xfrm>
          <a:off x="392728" y="1407666"/>
          <a:ext cx="2497335" cy="124866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200" kern="1200" dirty="0">
              <a:solidFill>
                <a:srgbClr val="FFFF00"/>
              </a:solidFill>
            </a:rPr>
            <a:t>LEARNING LOOP</a:t>
          </a:r>
        </a:p>
      </dsp:txBody>
      <dsp:txXfrm>
        <a:off x="453683" y="1468621"/>
        <a:ext cx="2375425" cy="11267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5D70B034-4C34-85E6-9F15-AC7A4CD80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>
            <a:extLst>
              <a:ext uri="{FF2B5EF4-FFF2-40B4-BE49-F238E27FC236}">
                <a16:creationId xmlns:a16="http://schemas.microsoft.com/office/drawing/2014/main" id="{22846FCA-2927-0C71-5306-3485565D33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>
            <a:extLst>
              <a:ext uri="{FF2B5EF4-FFF2-40B4-BE49-F238E27FC236}">
                <a16:creationId xmlns:a16="http://schemas.microsoft.com/office/drawing/2014/main" id="{85EBC989-6AB3-A2A1-F808-F5B78594AC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  <p:extLst>
      <p:ext uri="{BB962C8B-B14F-4D97-AF65-F5344CB8AC3E}">
        <p14:creationId xmlns:p14="http://schemas.microsoft.com/office/powerpoint/2010/main" val="1274935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/>
              <a:t>AI-Powered Collections Strategy</a:t>
            </a:r>
            <a:endParaRPr sz="3000" dirty="0"/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Leveraging Agentic AI for Scalable, Fair, and Effective Debt Management at Geldium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141437"/>
            <a:ext cx="8368200" cy="535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899" y="743413"/>
            <a:ext cx="8518207" cy="42586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400" b="1" dirty="0"/>
              <a:t>Inputs: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Collect real-time customer data such as demographics, repayment history, credit utilization, income changes, and account activity.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Continuously update profiles to reflect the latest customer behavior and risk factors.</a:t>
            </a:r>
          </a:p>
          <a:p>
            <a:pPr>
              <a:buNone/>
            </a:pPr>
            <a:r>
              <a:rPr lang="en-US" sz="1400" b="1" dirty="0"/>
              <a:t>Decision Logic: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Combine predictive models with business rules to assess risk and select appropriate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Models predict likelihood of repayment, risk of default, and customer responsiveness.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Business rules prioritize actions based on regulatory and ethical constraints.</a:t>
            </a:r>
          </a:p>
          <a:p>
            <a:pPr>
              <a:buNone/>
            </a:pPr>
            <a:r>
              <a:rPr lang="en-US" sz="1400" b="1" dirty="0"/>
              <a:t>Actions: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Trigger personalized outreach: payment reminders, hardship offers, temporary payment deferrals, or escalation to human agents.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Dynamic adjustment of strategies based on customer response and updated risk assessment.</a:t>
            </a:r>
          </a:p>
          <a:p>
            <a:pPr>
              <a:buNone/>
            </a:pPr>
            <a:r>
              <a:rPr lang="en-US" sz="1400" b="1" dirty="0"/>
              <a:t>Learning Loop:</a:t>
            </a:r>
            <a:endParaRPr lang="en-U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Track customer outcomes (payments made, response rates, disputes).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Continuously update models based on new data and feedback to improve accuracy and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Use A/B testing for intervention strategies to optimize effectiveness over time.</a:t>
            </a:r>
          </a:p>
          <a:p>
            <a:pPr marL="114300" indent="0">
              <a:buNone/>
            </a:pPr>
            <a:endParaRPr lang="en-GB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DB318C0F-77D2-E25E-E430-DA864FBA5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>
            <a:extLst>
              <a:ext uri="{FF2B5EF4-FFF2-40B4-BE49-F238E27FC236}">
                <a16:creationId xmlns:a16="http://schemas.microsoft.com/office/drawing/2014/main" id="{E88E46EF-4961-21A6-E108-5F54D58868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7900" y="141437"/>
            <a:ext cx="8368200" cy="5350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the System Works</a:t>
            </a:r>
            <a:endParaRPr dirty="0"/>
          </a:p>
        </p:txBody>
      </p:sp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3C87929A-DDBF-A6DE-07CF-AB69D42D22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87900" y="944731"/>
            <a:ext cx="8368200" cy="38508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endParaRPr lang="en-GB" sz="1600" dirty="0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541EFA6A-B229-4B8A-CD95-9F6F075E655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3420428"/>
              </p:ext>
            </p:extLst>
          </p:nvPr>
        </p:nvGraphicFramePr>
        <p:xfrm>
          <a:off x="1524000" y="785077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94756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Role of Agentic AI</a:t>
            </a:r>
            <a:endParaRPr dirty="0"/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331328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endParaRPr lang="en-GB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B09EF9-7F19-553D-31F0-B361A511A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672080"/>
              </p:ext>
            </p:extLst>
          </p:nvPr>
        </p:nvGraphicFramePr>
        <p:xfrm>
          <a:off x="1659896" y="1331328"/>
          <a:ext cx="6096000" cy="3078901"/>
        </p:xfrm>
        <a:graphic>
          <a:graphicData uri="http://schemas.openxmlformats.org/drawingml/2006/table">
            <a:tbl>
              <a:tblPr firstRow="1" bandRow="1">
                <a:tableStyleId>{2E584E98-F22C-4E6F-8C55-6CFEC2229C57}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04958746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764872874"/>
                    </a:ext>
                  </a:extLst>
                </a:gridCol>
              </a:tblGrid>
              <a:tr h="397805">
                <a:tc>
                  <a:txBody>
                    <a:bodyPr/>
                    <a:lstStyle/>
                    <a:p>
                      <a:r>
                        <a:rPr lang="en-IN" b="1" dirty="0"/>
                        <a:t>Autonomous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Human Oversight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78419792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dirty="0"/>
                        <a:t>Automatically sending payment reminders and notifications.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Reviewing complex or high-risk cases flagged by AI.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1051754"/>
                  </a:ext>
                </a:extLst>
              </a:tr>
              <a:tr h="555837">
                <a:tc>
                  <a:txBody>
                    <a:bodyPr/>
                    <a:lstStyle/>
                    <a:p>
                      <a:r>
                        <a:rPr lang="en-US" dirty="0"/>
                        <a:t>Dynamically adjusting outreach strategies based on real-time data.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Approving personalized hardship plans or payment deferrals.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369578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dirty="0"/>
                        <a:t>Predicting customer risk and segmenting customers into risk tiers.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 appeals, disputes, and edge cases.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962968"/>
                  </a:ext>
                </a:extLst>
              </a:tr>
              <a:tr h="784711">
                <a:tc>
                  <a:txBody>
                    <a:bodyPr/>
                    <a:lstStyle/>
                    <a:p>
                      <a:r>
                        <a:rPr lang="en-US" dirty="0"/>
                        <a:t>Escalating cases to collections or legal teams based on model recommendations.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Periodic auditing of AI decisions for fairness and compliance.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30170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Responsible AI Guardrails</a:t>
            </a:r>
            <a:endParaRPr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A734D8B-41F4-C221-C5DE-4DFBAA38C3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80086" y="1164381"/>
            <a:ext cx="896391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Fairness Checks: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Regular audits to detect and mitigate bias in model predictions across demographics (age, income, ethnicity).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Explainability: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Use interpretable models where possible; employ techniques like SHAP to explain complex decisions in clear terms for stakeholders and customers.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Regulatory Compliance: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Ensure alignment with ECOA, GDPR, FCA, and other relevant financial regulations, maintaining audit trails and decision documentation.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Human-in-the-Loop: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panose="020B0604020202020204" pitchFamily="34" charset="0"/>
              </a:rPr>
              <a:t> Require manual review and approval for high-impact decisions (e.g., loan denials, hardship assistance) to prevent unfair automated outcomes.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Expected Business Impact</a:t>
            </a:r>
            <a:endParaRPr dirty="0"/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Quantitative Outcomes: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Reduction in delinquency rates by proactively targeting at-risk customers.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Increased repayment rates through personalized, adaptive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Cost savings from optimized resource allocation and fewer manual interventions.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Improved predictive accuracy leading to better portfolio risk management.</a:t>
            </a:r>
          </a:p>
          <a:p>
            <a:pPr>
              <a:buNone/>
            </a:pPr>
            <a:r>
              <a:rPr lang="en-US" sz="1600" b="1" dirty="0">
                <a:solidFill>
                  <a:schemeClr val="tx1">
                    <a:lumMod val="95000"/>
                  </a:schemeClr>
                </a:solidFill>
              </a:rPr>
              <a:t>Qualitative Outcomes:</a:t>
            </a:r>
            <a:endParaRPr lang="en-US" sz="1600" dirty="0">
              <a:solidFill>
                <a:schemeClr val="tx1">
                  <a:lumMod val="9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Enhanced customer trust and satisfaction through transparent and fair processes.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Improved regulatory compliance reducing legal and reputational risks.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Scalability to manage large volumes of accounts with consistent quality and ethics.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>
                    <a:lumMod val="95000"/>
                  </a:schemeClr>
                </a:solidFill>
              </a:rPr>
              <a:t>Strengthened brand reputation as a responsible lender using ethical AI.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783</Words>
  <Application>Microsoft Office PowerPoint</Application>
  <PresentationFormat>On-screen Show (16:9)</PresentationFormat>
  <Paragraphs>71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</vt:lpstr>
      <vt:lpstr>Roboto Slab</vt:lpstr>
      <vt:lpstr>Marina</vt:lpstr>
      <vt:lpstr>AI-Powered Collections Strategy</vt:lpstr>
      <vt:lpstr>How the System Works</vt:lpstr>
      <vt:lpstr>How the System Works</vt:lpstr>
      <vt:lpstr>Role of Agentic AI</vt:lpstr>
      <vt:lpstr>Responsible AI Guardrails</vt:lpstr>
      <vt:lpstr>Expected Business 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K.H. HARSH</dc:creator>
  <cp:lastModifiedBy>K.H. HARSH</cp:lastModifiedBy>
  <cp:revision>3</cp:revision>
  <dcterms:modified xsi:type="dcterms:W3CDTF">2025-05-31T19:06:08Z</dcterms:modified>
</cp:coreProperties>
</file>